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notesSlides/notesSlide3.xml" ContentType="application/vnd.openxmlformats-officedocument.presentationml.notesSlide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notesSlides/notesSlide4.xml" ContentType="application/vnd.openxmlformats-officedocument.presentationml.notesSlide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2"/>
  </p:notesMasterIdLst>
  <p:sldIdLst>
    <p:sldId id="257" r:id="rId2"/>
    <p:sldId id="294" r:id="rId3"/>
    <p:sldId id="317" r:id="rId4"/>
    <p:sldId id="329" r:id="rId5"/>
    <p:sldId id="330" r:id="rId6"/>
    <p:sldId id="323" r:id="rId7"/>
    <p:sldId id="331" r:id="rId8"/>
    <p:sldId id="332" r:id="rId9"/>
    <p:sldId id="328" r:id="rId10"/>
    <p:sldId id="295" r:id="rId11"/>
  </p:sldIdLst>
  <p:sldSz cx="12192000" cy="6858000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6844" autoAdjust="0"/>
    <p:restoredTop sz="94660"/>
  </p:normalViewPr>
  <p:slideViewPr>
    <p:cSldViewPr snapToGrid="0">
      <p:cViewPr varScale="1">
        <p:scale>
          <a:sx n="72" d="100"/>
          <a:sy n="72" d="100"/>
        </p:scale>
        <p:origin x="990" y="6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Z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4F5B1AA2-E640-400C-B4B1-95C67D4567D3}" type="datetimeFigureOut">
              <a:rPr lang="en-ZA" smtClean="0"/>
              <a:t>2019/05/15</a:t>
            </a:fld>
            <a:endParaRPr lang="en-Z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Z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8C26D7E9-378A-4AD4-BEAA-DB0FEC513205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9790392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6400" y="696913"/>
            <a:ext cx="61976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176473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6400" y="696913"/>
            <a:ext cx="61976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117719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6400" y="696913"/>
            <a:ext cx="61976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285412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6400" y="696913"/>
            <a:ext cx="61976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697246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6400" y="696913"/>
            <a:ext cx="61976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84192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436350" y="6244420"/>
            <a:ext cx="254000" cy="189796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 dirty="0"/>
          </a:p>
        </p:txBody>
      </p:sp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Image" descr="Image"/>
          <p:cNvPicPr>
            <a:picLocks noChangeAspect="1"/>
          </p:cNvPicPr>
          <p:nvPr userDrawn="1"/>
        </p:nvPicPr>
        <p:blipFill>
          <a:blip r:embed="rId3">
            <a:extLst/>
          </a:blip>
          <a:stretch>
            <a:fillRect/>
          </a:stretch>
        </p:blipFill>
        <p:spPr>
          <a:xfrm>
            <a:off x="514350" y="486780"/>
            <a:ext cx="2260600" cy="1007639"/>
          </a:xfrm>
          <a:prstGeom prst="rect">
            <a:avLst/>
          </a:prstGeom>
          <a:ln w="12700">
            <a:miter lim="400000"/>
          </a:ln>
        </p:spPr>
      </p:pic>
      <p:sp>
        <p:nvSpPr>
          <p:cNvPr id="8" name="NATIONAL OFFICE…"/>
          <p:cNvSpPr txBox="1"/>
          <p:nvPr userDrawn="1"/>
        </p:nvSpPr>
        <p:spPr>
          <a:xfrm>
            <a:off x="490115" y="5651500"/>
            <a:ext cx="1229504" cy="7420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25400" tIns="25400" rIns="25400" bIns="25400">
            <a:spAutoFit/>
          </a:bodyPr>
          <a:lstStyle/>
          <a:p>
            <a:pPr algn="l" defTabSz="228600">
              <a:lnSpc>
                <a:spcPts val="1400"/>
              </a:lnSpc>
              <a:defRPr sz="1200" b="1">
                <a:latin typeface="Arial"/>
                <a:ea typeface="Arial"/>
                <a:cs typeface="Arial"/>
                <a:sym typeface="Arial"/>
              </a:defRPr>
            </a:pPr>
            <a:r>
              <a:rPr sz="600" dirty="0"/>
              <a:t>NATIONAL OFFICE </a:t>
            </a:r>
          </a:p>
          <a:p>
            <a:pPr algn="l" defTabSz="228600">
              <a:lnSpc>
                <a:spcPts val="1400"/>
              </a:lnSpc>
              <a:defRPr sz="1200">
                <a:latin typeface="Arial"/>
                <a:ea typeface="Arial"/>
                <a:cs typeface="Arial"/>
                <a:sym typeface="Arial"/>
              </a:defRPr>
            </a:pPr>
            <a:r>
              <a:rPr sz="600" dirty="0"/>
              <a:t>61 Katherine Street, </a:t>
            </a:r>
          </a:p>
          <a:p>
            <a:pPr algn="l" defTabSz="228600">
              <a:lnSpc>
                <a:spcPts val="1400"/>
              </a:lnSpc>
              <a:defRPr sz="1200">
                <a:latin typeface="Arial"/>
                <a:ea typeface="Arial"/>
                <a:cs typeface="Arial"/>
                <a:sym typeface="Arial"/>
              </a:defRPr>
            </a:pPr>
            <a:r>
              <a:rPr sz="600" dirty="0"/>
              <a:t>Sandton, 2196 </a:t>
            </a:r>
          </a:p>
          <a:p>
            <a:pPr algn="l" defTabSz="228600">
              <a:lnSpc>
                <a:spcPts val="1400"/>
              </a:lnSpc>
              <a:defRPr sz="1200">
                <a:latin typeface="Arial"/>
                <a:ea typeface="Arial"/>
                <a:cs typeface="Arial"/>
                <a:sym typeface="Arial"/>
              </a:defRPr>
            </a:pPr>
            <a:r>
              <a:rPr sz="600" dirty="0"/>
              <a:t>P.O. Box 652807, Benmore, 2010 </a:t>
            </a:r>
          </a:p>
        </p:txBody>
      </p:sp>
    </p:spTree>
    <p:extLst>
      <p:ext uri="{BB962C8B-B14F-4D97-AF65-F5344CB8AC3E}">
        <p14:creationId xmlns:p14="http://schemas.microsoft.com/office/powerpoint/2010/main" val="3014176634"/>
      </p:ext>
    </p:extLst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-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Square"/>
          <p:cNvSpPr/>
          <p:nvPr userDrawn="1"/>
        </p:nvSpPr>
        <p:spPr>
          <a:xfrm>
            <a:off x="11436350" y="6210300"/>
            <a:ext cx="254000" cy="254000"/>
          </a:xfrm>
          <a:prstGeom prst="rect">
            <a:avLst/>
          </a:prstGeom>
          <a:ln w="25400">
            <a:solidFill>
              <a:schemeClr val="bg1"/>
            </a:solidFill>
            <a:miter lim="400000"/>
          </a:ln>
        </p:spPr>
        <p:txBody>
          <a:bodyPr lIns="0" tIns="0" rIns="0" bIns="0" anchor="ctr"/>
          <a:lstStyle/>
          <a:p>
            <a:pPr>
              <a:defRPr sz="1800">
                <a:solidFill>
                  <a:srgbClr val="1C232B"/>
                </a:solidFill>
                <a:latin typeface="Arial"/>
                <a:ea typeface="Arial"/>
                <a:cs typeface="Arial"/>
                <a:sym typeface="Arial"/>
              </a:defRPr>
            </a:pPr>
            <a:endParaRPr sz="900" dirty="0"/>
          </a:p>
        </p:txBody>
      </p:sp>
      <p:sp>
        <p:nvSpPr>
          <p:cNvPr id="15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436350" y="6244420"/>
            <a:ext cx="254000" cy="189796"/>
          </a:xfrm>
          <a:prstGeom prst="rect">
            <a:avLst/>
          </a:prstGeom>
        </p:spPr>
        <p:txBody>
          <a:bodyPr/>
          <a:lstStyle>
            <a:lvl1pPr>
              <a:defRPr sz="900">
                <a:solidFill>
                  <a:srgbClr val="EA5A50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fld id="{53A8D7B6-70CD-3B4E-9895-56795E93C7F1}" type="slidenum">
              <a:rPr lang="uk-UA" smtClean="0"/>
              <a:pPr/>
              <a:t>‹#›</a:t>
            </a:fld>
            <a:endParaRPr lang="uk-UA" dirty="0"/>
          </a:p>
        </p:txBody>
      </p:sp>
      <p:pic>
        <p:nvPicPr>
          <p:cNvPr id="7" name="Image" descr="Image"/>
          <p:cNvPicPr>
            <a:picLocks noChangeAspect="1"/>
          </p:cNvPicPr>
          <p:nvPr userDrawn="1"/>
        </p:nvPicPr>
        <p:blipFill>
          <a:blip r:embed="rId3">
            <a:extLst/>
          </a:blip>
          <a:stretch>
            <a:fillRect/>
          </a:stretch>
        </p:blipFill>
        <p:spPr>
          <a:xfrm>
            <a:off x="505628" y="6210300"/>
            <a:ext cx="690544" cy="254001"/>
          </a:xfrm>
          <a:prstGeom prst="rect">
            <a:avLst/>
          </a:prstGeom>
          <a:ln w="12700">
            <a:miter lim="400000"/>
          </a:ln>
        </p:spPr>
      </p:pic>
      <p:sp>
        <p:nvSpPr>
          <p:cNvPr id="8" name="Square"/>
          <p:cNvSpPr/>
          <p:nvPr userDrawn="1"/>
        </p:nvSpPr>
        <p:spPr>
          <a:xfrm>
            <a:off x="11433968" y="6215061"/>
            <a:ext cx="254000" cy="254000"/>
          </a:xfrm>
          <a:prstGeom prst="rect">
            <a:avLst/>
          </a:prstGeom>
          <a:ln w="25400">
            <a:solidFill>
              <a:srgbClr val="E95A50"/>
            </a:solidFill>
            <a:miter lim="400000"/>
          </a:ln>
        </p:spPr>
        <p:txBody>
          <a:bodyPr lIns="0" tIns="0" rIns="0" bIns="0" anchor="ctr"/>
          <a:lstStyle/>
          <a:p>
            <a:pPr>
              <a:defRPr sz="1800">
                <a:solidFill>
                  <a:srgbClr val="1C232B"/>
                </a:solidFill>
                <a:latin typeface="Arial"/>
                <a:ea typeface="Arial"/>
                <a:cs typeface="Arial"/>
                <a:sym typeface="Arial"/>
              </a:defRPr>
            </a:pPr>
            <a:endParaRPr sz="900" dirty="0"/>
          </a:p>
        </p:txBody>
      </p:sp>
    </p:spTree>
    <p:extLst>
      <p:ext uri="{BB962C8B-B14F-4D97-AF65-F5344CB8AC3E}">
        <p14:creationId xmlns:p14="http://schemas.microsoft.com/office/powerpoint/2010/main" val="2819487225"/>
      </p:ext>
    </p:extLst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- Cen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Square"/>
          <p:cNvSpPr/>
          <p:nvPr userDrawn="1"/>
        </p:nvSpPr>
        <p:spPr>
          <a:xfrm>
            <a:off x="11436350" y="6210300"/>
            <a:ext cx="254000" cy="254000"/>
          </a:xfrm>
          <a:prstGeom prst="rect">
            <a:avLst/>
          </a:prstGeom>
          <a:ln w="25400">
            <a:solidFill>
              <a:schemeClr val="bg1"/>
            </a:solidFill>
            <a:miter lim="400000"/>
          </a:ln>
        </p:spPr>
        <p:txBody>
          <a:bodyPr lIns="0" tIns="0" rIns="0" bIns="0" anchor="ctr"/>
          <a:lstStyle/>
          <a:p>
            <a:pPr>
              <a:defRPr sz="1800">
                <a:solidFill>
                  <a:srgbClr val="1C232B"/>
                </a:solidFill>
                <a:latin typeface="Arial"/>
                <a:ea typeface="Arial"/>
                <a:cs typeface="Arial"/>
                <a:sym typeface="Arial"/>
              </a:defRPr>
            </a:pPr>
            <a:endParaRPr sz="900" dirty="0"/>
          </a:p>
        </p:txBody>
      </p:sp>
      <p:sp>
        <p:nvSpPr>
          <p:cNvPr id="6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436350" y="6244420"/>
            <a:ext cx="254000" cy="189796"/>
          </a:xfrm>
          <a:prstGeom prst="rect">
            <a:avLst/>
          </a:prstGeom>
        </p:spPr>
        <p:txBody>
          <a:bodyPr/>
          <a:lstStyle>
            <a:lvl1pPr>
              <a:defRPr sz="90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fld id="{53A8D7B6-70CD-3B4E-9895-56795E93C7F1}" type="slidenum">
              <a:rPr lang="uk-UA" smtClean="0"/>
              <a:pPr/>
              <a:t>‹#›</a:t>
            </a:fld>
            <a:endParaRPr lang="uk-UA" dirty="0"/>
          </a:p>
        </p:txBody>
      </p:sp>
      <p:pic>
        <p:nvPicPr>
          <p:cNvPr id="8" name="Image" descr="Image"/>
          <p:cNvPicPr>
            <a:picLocks noChangeAspect="1"/>
          </p:cNvPicPr>
          <p:nvPr userDrawn="1"/>
        </p:nvPicPr>
        <p:blipFill>
          <a:blip r:embed="rId3">
            <a:extLst/>
          </a:blip>
          <a:stretch>
            <a:fillRect/>
          </a:stretch>
        </p:blipFill>
        <p:spPr>
          <a:xfrm>
            <a:off x="505628" y="6210300"/>
            <a:ext cx="690544" cy="254000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3302129766"/>
      </p:ext>
    </p:extLst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-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436350" y="6244420"/>
            <a:ext cx="254000" cy="189796"/>
          </a:xfrm>
          <a:prstGeom prst="rect">
            <a:avLst/>
          </a:prstGeom>
        </p:spPr>
        <p:txBody>
          <a:bodyPr/>
          <a:lstStyle>
            <a:lvl1pPr>
              <a:defRPr sz="900">
                <a:solidFill>
                  <a:srgbClr val="93A63A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fld id="{53A8D7B6-70CD-3B4E-9895-56795E93C7F1}" type="slidenum">
              <a:rPr lang="uk-UA" smtClean="0"/>
              <a:pPr/>
              <a:t>‹#›</a:t>
            </a:fld>
            <a:endParaRPr lang="uk-UA" dirty="0"/>
          </a:p>
        </p:txBody>
      </p:sp>
      <p:sp>
        <p:nvSpPr>
          <p:cNvPr id="5" name="Square"/>
          <p:cNvSpPr/>
          <p:nvPr userDrawn="1"/>
        </p:nvSpPr>
        <p:spPr>
          <a:xfrm>
            <a:off x="11436350" y="6210300"/>
            <a:ext cx="254000" cy="254000"/>
          </a:xfrm>
          <a:prstGeom prst="rect">
            <a:avLst/>
          </a:prstGeom>
          <a:ln w="25400">
            <a:solidFill>
              <a:srgbClr val="93A63A"/>
            </a:solidFill>
            <a:miter lim="400000"/>
          </a:ln>
        </p:spPr>
        <p:txBody>
          <a:bodyPr lIns="0" tIns="0" rIns="0" bIns="0" anchor="ctr"/>
          <a:lstStyle/>
          <a:p>
            <a:pPr>
              <a:defRPr sz="1800">
                <a:solidFill>
                  <a:srgbClr val="1C232B"/>
                </a:solidFill>
                <a:latin typeface="Arial"/>
                <a:ea typeface="Arial"/>
                <a:cs typeface="Arial"/>
                <a:sym typeface="Arial"/>
              </a:defRPr>
            </a:pPr>
            <a:endParaRPr sz="900" dirty="0"/>
          </a:p>
        </p:txBody>
      </p:sp>
      <p:pic>
        <p:nvPicPr>
          <p:cNvPr id="6" name="Image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529" y="6210300"/>
            <a:ext cx="686742" cy="254001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1513932335"/>
      </p:ext>
    </p:extLst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Photo -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Square"/>
          <p:cNvSpPr/>
          <p:nvPr userDrawn="1"/>
        </p:nvSpPr>
        <p:spPr>
          <a:xfrm>
            <a:off x="11436350" y="6210300"/>
            <a:ext cx="254000" cy="254000"/>
          </a:xfrm>
          <a:prstGeom prst="rect">
            <a:avLst/>
          </a:prstGeom>
          <a:ln w="25400">
            <a:solidFill>
              <a:schemeClr val="bg1"/>
            </a:solidFill>
            <a:miter lim="400000"/>
          </a:ln>
        </p:spPr>
        <p:txBody>
          <a:bodyPr lIns="0" tIns="0" rIns="0" bIns="0" anchor="ctr"/>
          <a:lstStyle/>
          <a:p>
            <a:pPr>
              <a:defRPr sz="1800">
                <a:solidFill>
                  <a:srgbClr val="1C232B"/>
                </a:solidFill>
                <a:latin typeface="Arial"/>
                <a:ea typeface="Arial"/>
                <a:cs typeface="Arial"/>
                <a:sym typeface="Arial"/>
              </a:defRPr>
            </a:pPr>
            <a:endParaRPr sz="900" dirty="0"/>
          </a:p>
        </p:txBody>
      </p:sp>
      <p:sp>
        <p:nvSpPr>
          <p:cNvPr id="5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436350" y="6244420"/>
            <a:ext cx="254000" cy="189796"/>
          </a:xfrm>
          <a:prstGeom prst="rect">
            <a:avLst/>
          </a:prstGeom>
        </p:spPr>
        <p:txBody>
          <a:bodyPr/>
          <a:lstStyle>
            <a:lvl1pPr>
              <a:defRPr sz="90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fld id="{53A8D7B6-70CD-3B4E-9895-56795E93C7F1}" type="slidenum">
              <a:rPr lang="uk-UA" smtClean="0"/>
              <a:pPr/>
              <a:t>‹#›</a:t>
            </a:fld>
            <a:endParaRPr lang="uk-UA" dirty="0"/>
          </a:p>
        </p:txBody>
      </p:sp>
      <p:pic>
        <p:nvPicPr>
          <p:cNvPr id="7" name="Image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529" y="6210300"/>
            <a:ext cx="686742" cy="254001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2141145058"/>
      </p:ext>
    </p:extLst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-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Square"/>
          <p:cNvSpPr/>
          <p:nvPr userDrawn="1"/>
        </p:nvSpPr>
        <p:spPr>
          <a:xfrm>
            <a:off x="11436350" y="6210300"/>
            <a:ext cx="254000" cy="254000"/>
          </a:xfrm>
          <a:prstGeom prst="rect">
            <a:avLst/>
          </a:prstGeom>
          <a:ln w="25400">
            <a:solidFill>
              <a:schemeClr val="bg1"/>
            </a:solidFill>
            <a:miter lim="400000"/>
          </a:ln>
        </p:spPr>
        <p:txBody>
          <a:bodyPr lIns="0" tIns="0" rIns="0" bIns="0" anchor="ctr"/>
          <a:lstStyle/>
          <a:p>
            <a:pPr>
              <a:defRPr sz="1800">
                <a:solidFill>
                  <a:srgbClr val="1C232B"/>
                </a:solidFill>
                <a:latin typeface="Arial"/>
                <a:ea typeface="Arial"/>
                <a:cs typeface="Arial"/>
                <a:sym typeface="Arial"/>
              </a:defRPr>
            </a:pPr>
            <a:endParaRPr sz="900" dirty="0"/>
          </a:p>
        </p:txBody>
      </p:sp>
      <p:sp>
        <p:nvSpPr>
          <p:cNvPr id="15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436350" y="6244420"/>
            <a:ext cx="254000" cy="189796"/>
          </a:xfrm>
          <a:prstGeom prst="rect">
            <a:avLst/>
          </a:prstGeom>
        </p:spPr>
        <p:txBody>
          <a:bodyPr/>
          <a:lstStyle>
            <a:lvl1pPr>
              <a:defRPr sz="900">
                <a:solidFill>
                  <a:srgbClr val="93A63A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fld id="{53A8D7B6-70CD-3B4E-9895-56795E93C7F1}" type="slidenum">
              <a:rPr lang="uk-UA" smtClean="0"/>
              <a:pPr/>
              <a:t>‹#›</a:t>
            </a:fld>
            <a:endParaRPr lang="uk-UA" dirty="0"/>
          </a:p>
        </p:txBody>
      </p:sp>
      <p:sp>
        <p:nvSpPr>
          <p:cNvPr id="8" name="Square"/>
          <p:cNvSpPr/>
          <p:nvPr userDrawn="1"/>
        </p:nvSpPr>
        <p:spPr>
          <a:xfrm>
            <a:off x="11433968" y="6215061"/>
            <a:ext cx="254000" cy="254000"/>
          </a:xfrm>
          <a:prstGeom prst="rect">
            <a:avLst/>
          </a:prstGeom>
          <a:ln w="25400">
            <a:solidFill>
              <a:srgbClr val="93A63A"/>
            </a:solidFill>
            <a:miter lim="400000"/>
          </a:ln>
        </p:spPr>
        <p:txBody>
          <a:bodyPr lIns="0" tIns="0" rIns="0" bIns="0" anchor="ctr"/>
          <a:lstStyle/>
          <a:p>
            <a:pPr>
              <a:defRPr sz="1800">
                <a:solidFill>
                  <a:srgbClr val="1C232B"/>
                </a:solidFill>
                <a:latin typeface="Arial"/>
                <a:ea typeface="Arial"/>
                <a:cs typeface="Arial"/>
                <a:sym typeface="Arial"/>
              </a:defRPr>
            </a:pPr>
            <a:endParaRPr sz="900" dirty="0"/>
          </a:p>
        </p:txBody>
      </p:sp>
      <p:pic>
        <p:nvPicPr>
          <p:cNvPr id="9" name="Image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529" y="6210300"/>
            <a:ext cx="686742" cy="254001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1125500902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- Cen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" descr="Image"/>
          <p:cNvPicPr>
            <a:picLocks noChangeAspect="1"/>
          </p:cNvPicPr>
          <p:nvPr userDrawn="1"/>
        </p:nvPicPr>
        <p:blipFill>
          <a:blip r:embed="rId2">
            <a:extLst/>
          </a:blip>
          <a:stretch>
            <a:fillRect/>
          </a:stretch>
        </p:blipFill>
        <p:spPr>
          <a:xfrm>
            <a:off x="505628" y="6210300"/>
            <a:ext cx="690544" cy="254000"/>
          </a:xfrm>
          <a:prstGeom prst="rect">
            <a:avLst/>
          </a:prstGeom>
          <a:ln w="12700">
            <a:miter lim="400000"/>
          </a:ln>
        </p:spPr>
      </p:pic>
      <p:sp>
        <p:nvSpPr>
          <p:cNvPr id="8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436350" y="6218772"/>
            <a:ext cx="254000" cy="241092"/>
          </a:xfrm>
          <a:prstGeom prst="rect">
            <a:avLst/>
          </a:prstGeom>
          <a:ln w="12700">
            <a:miter lim="400000"/>
          </a:ln>
        </p:spPr>
        <p:txBody>
          <a:bodyPr wrap="square" lIns="50800" tIns="50800" rIns="50800" bIns="50800" anchor="ctr">
            <a:spAutoFit/>
          </a:bodyPr>
          <a:lstStyle>
            <a:lvl1pPr>
              <a:defRPr sz="900">
                <a:latin typeface="Arial" charset="0"/>
                <a:ea typeface="Arial" charset="0"/>
                <a:cs typeface="Arial" charset="0"/>
                <a:sym typeface="Helvetica Neue Light"/>
              </a:defRPr>
            </a:lvl1pPr>
          </a:lstStyle>
          <a:p>
            <a:fld id="{86CB4B4D-7CA3-9044-876B-883B54F8677D}" type="slidenum">
              <a:rPr lang="uk-UA" smtClean="0"/>
              <a:pPr/>
              <a:t>‹#›</a:t>
            </a:fld>
            <a:endParaRPr lang="uk-UA" dirty="0"/>
          </a:p>
        </p:txBody>
      </p:sp>
      <p:sp>
        <p:nvSpPr>
          <p:cNvPr id="9" name="Square"/>
          <p:cNvSpPr/>
          <p:nvPr userDrawn="1"/>
        </p:nvSpPr>
        <p:spPr>
          <a:xfrm>
            <a:off x="11436350" y="6210300"/>
            <a:ext cx="254000" cy="254001"/>
          </a:xfrm>
          <a:prstGeom prst="rect">
            <a:avLst/>
          </a:prstGeom>
          <a:ln w="25400">
            <a:solidFill>
              <a:srgbClr val="1C232B"/>
            </a:solidFill>
            <a:miter lim="400000"/>
          </a:ln>
        </p:spPr>
        <p:txBody>
          <a:bodyPr lIns="0" tIns="0" rIns="0" bIns="0" anchor="ctr"/>
          <a:lstStyle/>
          <a:p>
            <a:pPr>
              <a:defRPr sz="1800">
                <a:solidFill>
                  <a:srgbClr val="1C232B"/>
                </a:solidFill>
                <a:latin typeface="Arial"/>
                <a:ea typeface="Arial"/>
                <a:cs typeface="Arial"/>
                <a:sym typeface="Arial"/>
              </a:defRPr>
            </a:pPr>
            <a:endParaRPr sz="900" dirty="0"/>
          </a:p>
        </p:txBody>
      </p:sp>
    </p:spTree>
    <p:extLst>
      <p:ext uri="{BB962C8B-B14F-4D97-AF65-F5344CB8AC3E}">
        <p14:creationId xmlns:p14="http://schemas.microsoft.com/office/powerpoint/2010/main" val="140409101"/>
      </p:ext>
    </p:extLst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- Cen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Square"/>
          <p:cNvSpPr/>
          <p:nvPr userDrawn="1"/>
        </p:nvSpPr>
        <p:spPr>
          <a:xfrm>
            <a:off x="11436350" y="6210300"/>
            <a:ext cx="254000" cy="254000"/>
          </a:xfrm>
          <a:prstGeom prst="rect">
            <a:avLst/>
          </a:prstGeom>
          <a:ln w="25400">
            <a:solidFill>
              <a:schemeClr val="bg1"/>
            </a:solidFill>
            <a:miter lim="400000"/>
          </a:ln>
        </p:spPr>
        <p:txBody>
          <a:bodyPr lIns="0" tIns="0" rIns="0" bIns="0" anchor="ctr"/>
          <a:lstStyle/>
          <a:p>
            <a:pPr>
              <a:defRPr sz="1800">
                <a:solidFill>
                  <a:srgbClr val="1C232B"/>
                </a:solidFill>
                <a:latin typeface="Arial"/>
                <a:ea typeface="Arial"/>
                <a:cs typeface="Arial"/>
                <a:sym typeface="Arial"/>
              </a:defRPr>
            </a:pPr>
            <a:endParaRPr sz="900" dirty="0"/>
          </a:p>
        </p:txBody>
      </p:sp>
      <p:sp>
        <p:nvSpPr>
          <p:cNvPr id="6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436350" y="6244420"/>
            <a:ext cx="254000" cy="189796"/>
          </a:xfrm>
          <a:prstGeom prst="rect">
            <a:avLst/>
          </a:prstGeom>
        </p:spPr>
        <p:txBody>
          <a:bodyPr/>
          <a:lstStyle>
            <a:lvl1pPr>
              <a:defRPr sz="90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fld id="{53A8D7B6-70CD-3B4E-9895-56795E93C7F1}" type="slidenum">
              <a:rPr lang="uk-UA" smtClean="0"/>
              <a:pPr/>
              <a:t>‹#›</a:t>
            </a:fld>
            <a:endParaRPr lang="uk-UA" dirty="0"/>
          </a:p>
        </p:txBody>
      </p:sp>
      <p:pic>
        <p:nvPicPr>
          <p:cNvPr id="8" name="Image" descr="Image"/>
          <p:cNvPicPr>
            <a:picLocks noChangeAspect="1"/>
          </p:cNvPicPr>
          <p:nvPr userDrawn="1"/>
        </p:nvPicPr>
        <p:blipFill>
          <a:blip r:embed="rId3">
            <a:extLst/>
          </a:blip>
          <a:stretch>
            <a:fillRect/>
          </a:stretch>
        </p:blipFill>
        <p:spPr>
          <a:xfrm>
            <a:off x="505628" y="6210300"/>
            <a:ext cx="690544" cy="254000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3779680849"/>
      </p:ext>
    </p:extLst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-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436350" y="6244420"/>
            <a:ext cx="254000" cy="189796"/>
          </a:xfrm>
          <a:prstGeom prst="rect">
            <a:avLst/>
          </a:prstGeom>
        </p:spPr>
        <p:txBody>
          <a:bodyPr/>
          <a:lstStyle>
            <a:lvl1pPr>
              <a:defRPr sz="900">
                <a:solidFill>
                  <a:srgbClr val="1B6775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fld id="{53A8D7B6-70CD-3B4E-9895-56795E93C7F1}" type="slidenum">
              <a:rPr lang="uk-UA" smtClean="0"/>
              <a:pPr/>
              <a:t>‹#›</a:t>
            </a:fld>
            <a:endParaRPr lang="uk-UA" dirty="0"/>
          </a:p>
        </p:txBody>
      </p:sp>
      <p:sp>
        <p:nvSpPr>
          <p:cNvPr id="9" name="Square"/>
          <p:cNvSpPr/>
          <p:nvPr userDrawn="1"/>
        </p:nvSpPr>
        <p:spPr>
          <a:xfrm>
            <a:off x="11436350" y="6210300"/>
            <a:ext cx="254000" cy="254000"/>
          </a:xfrm>
          <a:prstGeom prst="rect">
            <a:avLst/>
          </a:prstGeom>
          <a:ln w="25400">
            <a:solidFill>
              <a:srgbClr val="1E7A88"/>
            </a:solidFill>
            <a:miter lim="400000"/>
          </a:ln>
        </p:spPr>
        <p:txBody>
          <a:bodyPr lIns="0" tIns="0" rIns="0" bIns="0" anchor="ctr"/>
          <a:lstStyle/>
          <a:p>
            <a:pPr>
              <a:defRPr sz="1800">
                <a:solidFill>
                  <a:srgbClr val="1C232B"/>
                </a:solidFill>
                <a:latin typeface="Arial"/>
                <a:ea typeface="Arial"/>
                <a:cs typeface="Arial"/>
                <a:sym typeface="Arial"/>
              </a:defRPr>
            </a:pPr>
            <a:endParaRPr sz="900" dirty="0"/>
          </a:p>
        </p:txBody>
      </p:sp>
      <p:pic>
        <p:nvPicPr>
          <p:cNvPr id="10" name="Image" descr="Image"/>
          <p:cNvPicPr>
            <a:picLocks noChangeAspect="1"/>
          </p:cNvPicPr>
          <p:nvPr userDrawn="1"/>
        </p:nvPicPr>
        <p:blipFill>
          <a:blip r:embed="rId2">
            <a:extLst/>
          </a:blip>
          <a:stretch>
            <a:fillRect/>
          </a:stretch>
        </p:blipFill>
        <p:spPr>
          <a:xfrm>
            <a:off x="505628" y="6210300"/>
            <a:ext cx="690544" cy="254000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1694794041"/>
      </p:ext>
    </p:extLst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hoto -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Square"/>
          <p:cNvSpPr/>
          <p:nvPr userDrawn="1"/>
        </p:nvSpPr>
        <p:spPr>
          <a:xfrm>
            <a:off x="11436350" y="6210300"/>
            <a:ext cx="254000" cy="254000"/>
          </a:xfrm>
          <a:prstGeom prst="rect">
            <a:avLst/>
          </a:prstGeom>
          <a:ln w="25400">
            <a:solidFill>
              <a:schemeClr val="bg1"/>
            </a:solidFill>
            <a:miter lim="400000"/>
          </a:ln>
        </p:spPr>
        <p:txBody>
          <a:bodyPr lIns="0" tIns="0" rIns="0" bIns="0" anchor="ctr"/>
          <a:lstStyle/>
          <a:p>
            <a:pPr>
              <a:defRPr sz="1800">
                <a:solidFill>
                  <a:srgbClr val="1C232B"/>
                </a:solidFill>
                <a:latin typeface="Arial"/>
                <a:ea typeface="Arial"/>
                <a:cs typeface="Arial"/>
                <a:sym typeface="Arial"/>
              </a:defRPr>
            </a:pPr>
            <a:endParaRPr sz="900" dirty="0"/>
          </a:p>
        </p:txBody>
      </p:sp>
      <p:sp>
        <p:nvSpPr>
          <p:cNvPr id="5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436350" y="6244420"/>
            <a:ext cx="254000" cy="189796"/>
          </a:xfrm>
          <a:prstGeom prst="rect">
            <a:avLst/>
          </a:prstGeom>
        </p:spPr>
        <p:txBody>
          <a:bodyPr/>
          <a:lstStyle>
            <a:lvl1pPr>
              <a:defRPr sz="90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fld id="{53A8D7B6-70CD-3B4E-9895-56795E93C7F1}" type="slidenum">
              <a:rPr lang="uk-UA" smtClean="0"/>
              <a:pPr/>
              <a:t>‹#›</a:t>
            </a:fld>
            <a:endParaRPr lang="uk-UA" dirty="0"/>
          </a:p>
        </p:txBody>
      </p:sp>
      <p:pic>
        <p:nvPicPr>
          <p:cNvPr id="7" name="Image" descr="Image"/>
          <p:cNvPicPr>
            <a:picLocks noChangeAspect="1"/>
          </p:cNvPicPr>
          <p:nvPr userDrawn="1"/>
        </p:nvPicPr>
        <p:blipFill>
          <a:blip r:embed="rId3">
            <a:extLst/>
          </a:blip>
          <a:stretch>
            <a:fillRect/>
          </a:stretch>
        </p:blipFill>
        <p:spPr>
          <a:xfrm>
            <a:off x="505628" y="6210300"/>
            <a:ext cx="690544" cy="254000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2893860125"/>
      </p:ext>
    </p:extLst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-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Square"/>
          <p:cNvSpPr/>
          <p:nvPr userDrawn="1"/>
        </p:nvSpPr>
        <p:spPr>
          <a:xfrm>
            <a:off x="11436350" y="6210300"/>
            <a:ext cx="254000" cy="254000"/>
          </a:xfrm>
          <a:prstGeom prst="rect">
            <a:avLst/>
          </a:prstGeom>
          <a:ln w="25400">
            <a:solidFill>
              <a:schemeClr val="bg1"/>
            </a:solidFill>
            <a:miter lim="400000"/>
          </a:ln>
        </p:spPr>
        <p:txBody>
          <a:bodyPr lIns="0" tIns="0" rIns="0" bIns="0" anchor="ctr"/>
          <a:lstStyle/>
          <a:p>
            <a:pPr>
              <a:defRPr sz="1800">
                <a:solidFill>
                  <a:srgbClr val="1C232B"/>
                </a:solidFill>
                <a:latin typeface="Arial"/>
                <a:ea typeface="Arial"/>
                <a:cs typeface="Arial"/>
                <a:sym typeface="Arial"/>
              </a:defRPr>
            </a:pPr>
            <a:endParaRPr sz="900" dirty="0"/>
          </a:p>
        </p:txBody>
      </p:sp>
      <p:sp>
        <p:nvSpPr>
          <p:cNvPr id="15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436350" y="6244420"/>
            <a:ext cx="254000" cy="189796"/>
          </a:xfrm>
          <a:prstGeom prst="rect">
            <a:avLst/>
          </a:prstGeom>
        </p:spPr>
        <p:txBody>
          <a:bodyPr/>
          <a:lstStyle>
            <a:lvl1pPr>
              <a:defRPr sz="900">
                <a:solidFill>
                  <a:srgbClr val="1B6775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fld id="{53A8D7B6-70CD-3B4E-9895-56795E93C7F1}" type="slidenum">
              <a:rPr lang="uk-UA" smtClean="0"/>
              <a:pPr/>
              <a:t>‹#›</a:t>
            </a:fld>
            <a:endParaRPr lang="uk-UA" dirty="0"/>
          </a:p>
        </p:txBody>
      </p:sp>
      <p:sp>
        <p:nvSpPr>
          <p:cNvPr id="18" name="Square"/>
          <p:cNvSpPr/>
          <p:nvPr userDrawn="1"/>
        </p:nvSpPr>
        <p:spPr>
          <a:xfrm>
            <a:off x="11443259" y="6213020"/>
            <a:ext cx="254000" cy="254000"/>
          </a:xfrm>
          <a:prstGeom prst="rect">
            <a:avLst/>
          </a:prstGeom>
          <a:ln w="25400">
            <a:solidFill>
              <a:srgbClr val="1E7A88"/>
            </a:solidFill>
            <a:miter lim="400000"/>
          </a:ln>
        </p:spPr>
        <p:txBody>
          <a:bodyPr lIns="0" tIns="0" rIns="0" bIns="0" anchor="ctr"/>
          <a:lstStyle/>
          <a:p>
            <a:pPr>
              <a:defRPr sz="1800">
                <a:solidFill>
                  <a:srgbClr val="1C232B"/>
                </a:solidFill>
                <a:latin typeface="Arial"/>
                <a:ea typeface="Arial"/>
                <a:cs typeface="Arial"/>
                <a:sym typeface="Arial"/>
              </a:defRPr>
            </a:pPr>
            <a:endParaRPr sz="900" dirty="0"/>
          </a:p>
        </p:txBody>
      </p:sp>
      <p:pic>
        <p:nvPicPr>
          <p:cNvPr id="19" name="Image" descr="Image"/>
          <p:cNvPicPr>
            <a:picLocks noChangeAspect="1"/>
          </p:cNvPicPr>
          <p:nvPr userDrawn="1"/>
        </p:nvPicPr>
        <p:blipFill>
          <a:blip r:embed="rId3">
            <a:extLst/>
          </a:blip>
          <a:stretch>
            <a:fillRect/>
          </a:stretch>
        </p:blipFill>
        <p:spPr>
          <a:xfrm>
            <a:off x="505628" y="6210300"/>
            <a:ext cx="690544" cy="254000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3451730458"/>
      </p:ext>
    </p:extLst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- Cen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Square"/>
          <p:cNvSpPr/>
          <p:nvPr userDrawn="1"/>
        </p:nvSpPr>
        <p:spPr>
          <a:xfrm>
            <a:off x="11436350" y="6210300"/>
            <a:ext cx="254000" cy="254000"/>
          </a:xfrm>
          <a:prstGeom prst="rect">
            <a:avLst/>
          </a:prstGeom>
          <a:ln w="25400">
            <a:solidFill>
              <a:schemeClr val="bg1"/>
            </a:solidFill>
            <a:miter lim="400000"/>
          </a:ln>
        </p:spPr>
        <p:txBody>
          <a:bodyPr lIns="0" tIns="0" rIns="0" bIns="0" anchor="ctr"/>
          <a:lstStyle/>
          <a:p>
            <a:pPr>
              <a:defRPr sz="1800">
                <a:solidFill>
                  <a:srgbClr val="1C232B"/>
                </a:solidFill>
                <a:latin typeface="Arial"/>
                <a:ea typeface="Arial"/>
                <a:cs typeface="Arial"/>
                <a:sym typeface="Arial"/>
              </a:defRPr>
            </a:pPr>
            <a:endParaRPr sz="900" dirty="0"/>
          </a:p>
        </p:txBody>
      </p:sp>
      <p:sp>
        <p:nvSpPr>
          <p:cNvPr id="6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436350" y="6244420"/>
            <a:ext cx="254000" cy="189796"/>
          </a:xfrm>
          <a:prstGeom prst="rect">
            <a:avLst/>
          </a:prstGeom>
        </p:spPr>
        <p:txBody>
          <a:bodyPr/>
          <a:lstStyle>
            <a:lvl1pPr>
              <a:defRPr sz="90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fld id="{53A8D7B6-70CD-3B4E-9895-56795E93C7F1}" type="slidenum">
              <a:rPr lang="uk-UA" smtClean="0"/>
              <a:pPr/>
              <a:t>‹#›</a:t>
            </a:fld>
            <a:endParaRPr lang="uk-UA" dirty="0"/>
          </a:p>
        </p:txBody>
      </p:sp>
      <p:pic>
        <p:nvPicPr>
          <p:cNvPr id="8" name="Image" descr="Image"/>
          <p:cNvPicPr>
            <a:picLocks noChangeAspect="1"/>
          </p:cNvPicPr>
          <p:nvPr userDrawn="1"/>
        </p:nvPicPr>
        <p:blipFill>
          <a:blip r:embed="rId3">
            <a:extLst/>
          </a:blip>
          <a:stretch>
            <a:fillRect/>
          </a:stretch>
        </p:blipFill>
        <p:spPr>
          <a:xfrm>
            <a:off x="505628" y="6210300"/>
            <a:ext cx="690544" cy="254000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250592717"/>
      </p:ext>
    </p:extLst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-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436350" y="6244420"/>
            <a:ext cx="254000" cy="189796"/>
          </a:xfrm>
          <a:prstGeom prst="rect">
            <a:avLst/>
          </a:prstGeom>
        </p:spPr>
        <p:txBody>
          <a:bodyPr/>
          <a:lstStyle>
            <a:lvl1pPr>
              <a:defRPr sz="900">
                <a:solidFill>
                  <a:srgbClr val="EA5A50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fld id="{53A8D7B6-70CD-3B4E-9895-56795E93C7F1}" type="slidenum">
              <a:rPr lang="uk-UA" smtClean="0"/>
              <a:pPr/>
              <a:t>‹#›</a:t>
            </a:fld>
            <a:endParaRPr lang="uk-UA" dirty="0"/>
          </a:p>
        </p:txBody>
      </p:sp>
      <p:sp>
        <p:nvSpPr>
          <p:cNvPr id="5" name="Square"/>
          <p:cNvSpPr/>
          <p:nvPr userDrawn="1"/>
        </p:nvSpPr>
        <p:spPr>
          <a:xfrm>
            <a:off x="11436350" y="6210300"/>
            <a:ext cx="254000" cy="254000"/>
          </a:xfrm>
          <a:prstGeom prst="rect">
            <a:avLst/>
          </a:prstGeom>
          <a:ln w="25400">
            <a:solidFill>
              <a:srgbClr val="E95A50"/>
            </a:solidFill>
            <a:miter lim="400000"/>
          </a:ln>
        </p:spPr>
        <p:txBody>
          <a:bodyPr lIns="0" tIns="0" rIns="0" bIns="0" anchor="ctr"/>
          <a:lstStyle/>
          <a:p>
            <a:pPr>
              <a:defRPr sz="1800">
                <a:solidFill>
                  <a:srgbClr val="1C232B"/>
                </a:solidFill>
                <a:latin typeface="Arial"/>
                <a:ea typeface="Arial"/>
                <a:cs typeface="Arial"/>
                <a:sym typeface="Arial"/>
              </a:defRPr>
            </a:pPr>
            <a:endParaRPr sz="900" dirty="0"/>
          </a:p>
        </p:txBody>
      </p:sp>
      <p:pic>
        <p:nvPicPr>
          <p:cNvPr id="6" name="Image" descr="Image"/>
          <p:cNvPicPr>
            <a:picLocks noChangeAspect="1"/>
          </p:cNvPicPr>
          <p:nvPr userDrawn="1"/>
        </p:nvPicPr>
        <p:blipFill>
          <a:blip r:embed="rId2">
            <a:extLst/>
          </a:blip>
          <a:stretch>
            <a:fillRect/>
          </a:stretch>
        </p:blipFill>
        <p:spPr>
          <a:xfrm>
            <a:off x="505628" y="6210300"/>
            <a:ext cx="690544" cy="254001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2732369925"/>
      </p:ext>
    </p:extLst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Photo -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Square"/>
          <p:cNvSpPr/>
          <p:nvPr userDrawn="1"/>
        </p:nvSpPr>
        <p:spPr>
          <a:xfrm>
            <a:off x="11436350" y="6210300"/>
            <a:ext cx="254000" cy="254000"/>
          </a:xfrm>
          <a:prstGeom prst="rect">
            <a:avLst/>
          </a:prstGeom>
          <a:ln w="25400">
            <a:solidFill>
              <a:schemeClr val="bg1"/>
            </a:solidFill>
            <a:miter lim="400000"/>
          </a:ln>
        </p:spPr>
        <p:txBody>
          <a:bodyPr lIns="0" tIns="0" rIns="0" bIns="0" anchor="ctr"/>
          <a:lstStyle/>
          <a:p>
            <a:pPr>
              <a:defRPr sz="1800">
                <a:solidFill>
                  <a:srgbClr val="1C232B"/>
                </a:solidFill>
                <a:latin typeface="Arial"/>
                <a:ea typeface="Arial"/>
                <a:cs typeface="Arial"/>
                <a:sym typeface="Arial"/>
              </a:defRPr>
            </a:pPr>
            <a:endParaRPr sz="900" dirty="0"/>
          </a:p>
        </p:txBody>
      </p:sp>
      <p:sp>
        <p:nvSpPr>
          <p:cNvPr id="5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436350" y="6244420"/>
            <a:ext cx="254000" cy="189796"/>
          </a:xfrm>
          <a:prstGeom prst="rect">
            <a:avLst/>
          </a:prstGeom>
        </p:spPr>
        <p:txBody>
          <a:bodyPr/>
          <a:lstStyle>
            <a:lvl1pPr>
              <a:defRPr sz="90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fld id="{53A8D7B6-70CD-3B4E-9895-56795E93C7F1}" type="slidenum">
              <a:rPr lang="uk-UA" smtClean="0"/>
              <a:pPr/>
              <a:t>‹#›</a:t>
            </a:fld>
            <a:endParaRPr lang="uk-UA" dirty="0"/>
          </a:p>
        </p:txBody>
      </p:sp>
      <p:pic>
        <p:nvPicPr>
          <p:cNvPr id="8" name="Image" descr="Image"/>
          <p:cNvPicPr>
            <a:picLocks noChangeAspect="1"/>
          </p:cNvPicPr>
          <p:nvPr userDrawn="1"/>
        </p:nvPicPr>
        <p:blipFill>
          <a:blip r:embed="rId3">
            <a:extLst/>
          </a:blip>
          <a:stretch>
            <a:fillRect/>
          </a:stretch>
        </p:blipFill>
        <p:spPr>
          <a:xfrm>
            <a:off x="505628" y="6210300"/>
            <a:ext cx="690544" cy="254001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4104722931"/>
      </p:ext>
    </p:extLst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420164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</p:sldLayoutIdLst>
  <p:transition spd="med"/>
  <p:txStyles>
    <p:titleStyle>
      <a:lvl1pPr marL="0" marR="0" indent="0" algn="ctr" defTabSz="41275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6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1pPr>
      <a:lvl2pPr marL="0" marR="0" indent="0" algn="ctr" defTabSz="41275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6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2pPr>
      <a:lvl3pPr marL="0" marR="0" indent="0" algn="ctr" defTabSz="41275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6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3pPr>
      <a:lvl4pPr marL="0" marR="0" indent="0" algn="ctr" defTabSz="41275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6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4pPr>
      <a:lvl5pPr marL="0" marR="0" indent="0" algn="ctr" defTabSz="41275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6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5pPr>
      <a:lvl6pPr marL="0" marR="0" indent="0" algn="ctr" defTabSz="41275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6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6pPr>
      <a:lvl7pPr marL="0" marR="0" indent="0" algn="ctr" defTabSz="41275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6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7pPr>
      <a:lvl8pPr marL="0" marR="0" indent="0" algn="ctr" defTabSz="41275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6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8pPr>
      <a:lvl9pPr marL="0" marR="0" indent="0" algn="ctr" defTabSz="41275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6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9pPr>
    </p:titleStyle>
    <p:bodyStyle>
      <a:lvl1pPr marL="317500" marR="0" indent="-317500" algn="l" defTabSz="412750" rtl="0" latinLnBrk="0">
        <a:lnSpc>
          <a:spcPct val="100000"/>
        </a:lnSpc>
        <a:spcBef>
          <a:spcPts val="2950"/>
        </a:spcBef>
        <a:spcAft>
          <a:spcPts val="0"/>
        </a:spcAft>
        <a:buClrTx/>
        <a:buSzPct val="125000"/>
        <a:buFontTx/>
        <a:buChar char="•"/>
        <a:tabLst/>
        <a:defRPr sz="24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1pPr>
      <a:lvl2pPr marL="635000" marR="0" indent="-317500" algn="l" defTabSz="412750" rtl="0" latinLnBrk="0">
        <a:lnSpc>
          <a:spcPct val="100000"/>
        </a:lnSpc>
        <a:spcBef>
          <a:spcPts val="2950"/>
        </a:spcBef>
        <a:spcAft>
          <a:spcPts val="0"/>
        </a:spcAft>
        <a:buClrTx/>
        <a:buSzPct val="125000"/>
        <a:buFontTx/>
        <a:buChar char="•"/>
        <a:tabLst/>
        <a:defRPr sz="24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2pPr>
      <a:lvl3pPr marL="952500" marR="0" indent="-317500" algn="l" defTabSz="412750" rtl="0" latinLnBrk="0">
        <a:lnSpc>
          <a:spcPct val="100000"/>
        </a:lnSpc>
        <a:spcBef>
          <a:spcPts val="2950"/>
        </a:spcBef>
        <a:spcAft>
          <a:spcPts val="0"/>
        </a:spcAft>
        <a:buClrTx/>
        <a:buSzPct val="125000"/>
        <a:buFontTx/>
        <a:buChar char="•"/>
        <a:tabLst/>
        <a:defRPr sz="24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3pPr>
      <a:lvl4pPr marL="1270000" marR="0" indent="-317500" algn="l" defTabSz="412750" rtl="0" latinLnBrk="0">
        <a:lnSpc>
          <a:spcPct val="100000"/>
        </a:lnSpc>
        <a:spcBef>
          <a:spcPts val="2950"/>
        </a:spcBef>
        <a:spcAft>
          <a:spcPts val="0"/>
        </a:spcAft>
        <a:buClrTx/>
        <a:buSzPct val="125000"/>
        <a:buFontTx/>
        <a:buChar char="•"/>
        <a:tabLst/>
        <a:defRPr sz="24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4pPr>
      <a:lvl5pPr marL="1587500" marR="0" indent="-317500" algn="l" defTabSz="412750" rtl="0" latinLnBrk="0">
        <a:lnSpc>
          <a:spcPct val="100000"/>
        </a:lnSpc>
        <a:spcBef>
          <a:spcPts val="2950"/>
        </a:spcBef>
        <a:spcAft>
          <a:spcPts val="0"/>
        </a:spcAft>
        <a:buClrTx/>
        <a:buSzPct val="125000"/>
        <a:buFontTx/>
        <a:buChar char="•"/>
        <a:tabLst/>
        <a:defRPr sz="24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5pPr>
      <a:lvl6pPr marL="1880577" marR="0" indent="-293077" algn="l" defTabSz="412750" rtl="0" latinLnBrk="0">
        <a:lnSpc>
          <a:spcPct val="100000"/>
        </a:lnSpc>
        <a:spcBef>
          <a:spcPts val="2950"/>
        </a:spcBef>
        <a:spcAft>
          <a:spcPts val="0"/>
        </a:spcAft>
        <a:buClrTx/>
        <a:buSzPct val="125000"/>
        <a:buFontTx/>
        <a:buChar char="•"/>
        <a:tabLst/>
        <a:defRPr sz="24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6pPr>
      <a:lvl7pPr marL="2198077" marR="0" indent="-293077" algn="l" defTabSz="412750" rtl="0" latinLnBrk="0">
        <a:lnSpc>
          <a:spcPct val="100000"/>
        </a:lnSpc>
        <a:spcBef>
          <a:spcPts val="2950"/>
        </a:spcBef>
        <a:spcAft>
          <a:spcPts val="0"/>
        </a:spcAft>
        <a:buClrTx/>
        <a:buSzPct val="125000"/>
        <a:buFontTx/>
        <a:buChar char="•"/>
        <a:tabLst/>
        <a:defRPr sz="24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7pPr>
      <a:lvl8pPr marL="2515577" marR="0" indent="-293077" algn="l" defTabSz="412750" rtl="0" latinLnBrk="0">
        <a:lnSpc>
          <a:spcPct val="100000"/>
        </a:lnSpc>
        <a:spcBef>
          <a:spcPts val="2950"/>
        </a:spcBef>
        <a:spcAft>
          <a:spcPts val="0"/>
        </a:spcAft>
        <a:buClrTx/>
        <a:buSzPct val="125000"/>
        <a:buFontTx/>
        <a:buChar char="•"/>
        <a:tabLst/>
        <a:defRPr sz="24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8pPr>
      <a:lvl9pPr marL="2833077" marR="0" indent="-293077" algn="l" defTabSz="412750" rtl="0" latinLnBrk="0">
        <a:lnSpc>
          <a:spcPct val="100000"/>
        </a:lnSpc>
        <a:spcBef>
          <a:spcPts val="2950"/>
        </a:spcBef>
        <a:spcAft>
          <a:spcPts val="0"/>
        </a:spcAft>
        <a:buClrTx/>
        <a:buSzPct val="125000"/>
        <a:buFontTx/>
        <a:buChar char="•"/>
        <a:tabLst/>
        <a:defRPr sz="24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9pPr>
    </p:bodyStyle>
    <p:otherStyle>
      <a:lvl1pPr marL="0" marR="0" indent="0" algn="ctr" defTabSz="41275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1pPr>
      <a:lvl2pPr marL="0" marR="0" indent="0" algn="ctr" defTabSz="41275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2pPr>
      <a:lvl3pPr marL="0" marR="0" indent="0" algn="ctr" defTabSz="41275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3pPr>
      <a:lvl4pPr marL="0" marR="0" indent="0" algn="ctr" defTabSz="41275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4pPr>
      <a:lvl5pPr marL="0" marR="0" indent="0" algn="ctr" defTabSz="41275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5pPr>
      <a:lvl6pPr marL="0" marR="0" indent="0" algn="ctr" defTabSz="41275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6pPr>
      <a:lvl7pPr marL="0" marR="0" indent="0" algn="ctr" defTabSz="41275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7pPr>
      <a:lvl8pPr marL="0" marR="0" indent="0" algn="ctr" defTabSz="41275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8pPr>
      <a:lvl9pPr marL="0" marR="0" indent="0" algn="ctr" defTabSz="41275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emf"/><Relationship Id="rId3" Type="http://schemas.openxmlformats.org/officeDocument/2006/relationships/tags" Target="../tags/tag3.xml"/><Relationship Id="rId7" Type="http://schemas.openxmlformats.org/officeDocument/2006/relationships/notesSlide" Target="../notesSlides/notesSlide3.xml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slideLayout" Target="../slideLayouts/slideLayout13.xml"/><Relationship Id="rId5" Type="http://schemas.openxmlformats.org/officeDocument/2006/relationships/tags" Target="../tags/tag5.xml"/><Relationship Id="rId4" Type="http://schemas.openxmlformats.org/officeDocument/2006/relationships/tags" Target="../tags/tag4.xml"/><Relationship Id="rId9" Type="http://schemas.openxmlformats.org/officeDocument/2006/relationships/image" Target="../media/image19.em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tags" Target="../tags/tag13.xml"/><Relationship Id="rId13" Type="http://schemas.openxmlformats.org/officeDocument/2006/relationships/tags" Target="../tags/tag18.xml"/><Relationship Id="rId3" Type="http://schemas.openxmlformats.org/officeDocument/2006/relationships/tags" Target="../tags/tag8.xml"/><Relationship Id="rId7" Type="http://schemas.openxmlformats.org/officeDocument/2006/relationships/tags" Target="../tags/tag12.xml"/><Relationship Id="rId12" Type="http://schemas.openxmlformats.org/officeDocument/2006/relationships/tags" Target="../tags/tag17.xml"/><Relationship Id="rId2" Type="http://schemas.openxmlformats.org/officeDocument/2006/relationships/tags" Target="../tags/tag7.xml"/><Relationship Id="rId16" Type="http://schemas.openxmlformats.org/officeDocument/2006/relationships/slideLayout" Target="../slideLayouts/slideLayout13.xml"/><Relationship Id="rId1" Type="http://schemas.openxmlformats.org/officeDocument/2006/relationships/tags" Target="../tags/tag6.xml"/><Relationship Id="rId6" Type="http://schemas.openxmlformats.org/officeDocument/2006/relationships/tags" Target="../tags/tag11.xml"/><Relationship Id="rId11" Type="http://schemas.openxmlformats.org/officeDocument/2006/relationships/tags" Target="../tags/tag16.xml"/><Relationship Id="rId5" Type="http://schemas.openxmlformats.org/officeDocument/2006/relationships/tags" Target="../tags/tag10.xml"/><Relationship Id="rId15" Type="http://schemas.openxmlformats.org/officeDocument/2006/relationships/tags" Target="../tags/tag20.xml"/><Relationship Id="rId10" Type="http://schemas.openxmlformats.org/officeDocument/2006/relationships/tags" Target="../tags/tag15.xml"/><Relationship Id="rId4" Type="http://schemas.openxmlformats.org/officeDocument/2006/relationships/tags" Target="../tags/tag9.xml"/><Relationship Id="rId9" Type="http://schemas.openxmlformats.org/officeDocument/2006/relationships/tags" Target="../tags/tag14.xml"/><Relationship Id="rId14" Type="http://schemas.openxmlformats.org/officeDocument/2006/relationships/tags" Target="../tags/tag19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tags" Target="../tags/tag28.xml"/><Relationship Id="rId13" Type="http://schemas.openxmlformats.org/officeDocument/2006/relationships/tags" Target="../tags/tag33.xml"/><Relationship Id="rId18" Type="http://schemas.openxmlformats.org/officeDocument/2006/relationships/tags" Target="../tags/tag38.xml"/><Relationship Id="rId3" Type="http://schemas.openxmlformats.org/officeDocument/2006/relationships/tags" Target="../tags/tag23.xml"/><Relationship Id="rId21" Type="http://schemas.openxmlformats.org/officeDocument/2006/relationships/tags" Target="../tags/tag41.xml"/><Relationship Id="rId7" Type="http://schemas.openxmlformats.org/officeDocument/2006/relationships/tags" Target="../tags/tag27.xml"/><Relationship Id="rId12" Type="http://schemas.openxmlformats.org/officeDocument/2006/relationships/tags" Target="../tags/tag32.xml"/><Relationship Id="rId17" Type="http://schemas.openxmlformats.org/officeDocument/2006/relationships/tags" Target="../tags/tag37.xml"/><Relationship Id="rId25" Type="http://schemas.openxmlformats.org/officeDocument/2006/relationships/image" Target="../media/image21.emf"/><Relationship Id="rId2" Type="http://schemas.openxmlformats.org/officeDocument/2006/relationships/tags" Target="../tags/tag22.xml"/><Relationship Id="rId16" Type="http://schemas.openxmlformats.org/officeDocument/2006/relationships/tags" Target="../tags/tag36.xml"/><Relationship Id="rId20" Type="http://schemas.openxmlformats.org/officeDocument/2006/relationships/tags" Target="../tags/tag40.xml"/><Relationship Id="rId1" Type="http://schemas.openxmlformats.org/officeDocument/2006/relationships/tags" Target="../tags/tag21.xml"/><Relationship Id="rId6" Type="http://schemas.openxmlformats.org/officeDocument/2006/relationships/tags" Target="../tags/tag26.xml"/><Relationship Id="rId11" Type="http://schemas.openxmlformats.org/officeDocument/2006/relationships/tags" Target="../tags/tag31.xml"/><Relationship Id="rId24" Type="http://schemas.openxmlformats.org/officeDocument/2006/relationships/image" Target="../media/image20.emf"/><Relationship Id="rId5" Type="http://schemas.openxmlformats.org/officeDocument/2006/relationships/tags" Target="../tags/tag25.xml"/><Relationship Id="rId15" Type="http://schemas.openxmlformats.org/officeDocument/2006/relationships/tags" Target="../tags/tag35.xml"/><Relationship Id="rId23" Type="http://schemas.openxmlformats.org/officeDocument/2006/relationships/slideLayout" Target="../slideLayouts/slideLayout13.xml"/><Relationship Id="rId10" Type="http://schemas.openxmlformats.org/officeDocument/2006/relationships/tags" Target="../tags/tag30.xml"/><Relationship Id="rId19" Type="http://schemas.openxmlformats.org/officeDocument/2006/relationships/tags" Target="../tags/tag39.xml"/><Relationship Id="rId4" Type="http://schemas.openxmlformats.org/officeDocument/2006/relationships/tags" Target="../tags/tag24.xml"/><Relationship Id="rId9" Type="http://schemas.openxmlformats.org/officeDocument/2006/relationships/tags" Target="../tags/tag29.xml"/><Relationship Id="rId14" Type="http://schemas.openxmlformats.org/officeDocument/2006/relationships/tags" Target="../tags/tag34.xml"/><Relationship Id="rId22" Type="http://schemas.openxmlformats.org/officeDocument/2006/relationships/tags" Target="../tags/tag4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tags" Target="../tags/tag50.xml"/><Relationship Id="rId13" Type="http://schemas.openxmlformats.org/officeDocument/2006/relationships/tags" Target="../tags/tag55.xml"/><Relationship Id="rId18" Type="http://schemas.openxmlformats.org/officeDocument/2006/relationships/tags" Target="../tags/tag60.xml"/><Relationship Id="rId26" Type="http://schemas.openxmlformats.org/officeDocument/2006/relationships/tags" Target="../tags/tag68.xml"/><Relationship Id="rId3" Type="http://schemas.openxmlformats.org/officeDocument/2006/relationships/tags" Target="../tags/tag45.xml"/><Relationship Id="rId21" Type="http://schemas.openxmlformats.org/officeDocument/2006/relationships/tags" Target="../tags/tag63.xml"/><Relationship Id="rId34" Type="http://schemas.openxmlformats.org/officeDocument/2006/relationships/tags" Target="../tags/tag76.xml"/><Relationship Id="rId7" Type="http://schemas.openxmlformats.org/officeDocument/2006/relationships/tags" Target="../tags/tag49.xml"/><Relationship Id="rId12" Type="http://schemas.openxmlformats.org/officeDocument/2006/relationships/tags" Target="../tags/tag54.xml"/><Relationship Id="rId17" Type="http://schemas.openxmlformats.org/officeDocument/2006/relationships/tags" Target="../tags/tag59.xml"/><Relationship Id="rId25" Type="http://schemas.openxmlformats.org/officeDocument/2006/relationships/tags" Target="../tags/tag67.xml"/><Relationship Id="rId33" Type="http://schemas.openxmlformats.org/officeDocument/2006/relationships/tags" Target="../tags/tag75.xml"/><Relationship Id="rId2" Type="http://schemas.openxmlformats.org/officeDocument/2006/relationships/tags" Target="../tags/tag44.xml"/><Relationship Id="rId16" Type="http://schemas.openxmlformats.org/officeDocument/2006/relationships/tags" Target="../tags/tag58.xml"/><Relationship Id="rId20" Type="http://schemas.openxmlformats.org/officeDocument/2006/relationships/tags" Target="../tags/tag62.xml"/><Relationship Id="rId29" Type="http://schemas.openxmlformats.org/officeDocument/2006/relationships/tags" Target="../tags/tag71.xml"/><Relationship Id="rId1" Type="http://schemas.openxmlformats.org/officeDocument/2006/relationships/tags" Target="../tags/tag43.xml"/><Relationship Id="rId6" Type="http://schemas.openxmlformats.org/officeDocument/2006/relationships/tags" Target="../tags/tag48.xml"/><Relationship Id="rId11" Type="http://schemas.openxmlformats.org/officeDocument/2006/relationships/tags" Target="../tags/tag53.xml"/><Relationship Id="rId24" Type="http://schemas.openxmlformats.org/officeDocument/2006/relationships/tags" Target="../tags/tag66.xml"/><Relationship Id="rId32" Type="http://schemas.openxmlformats.org/officeDocument/2006/relationships/tags" Target="../tags/tag74.xml"/><Relationship Id="rId5" Type="http://schemas.openxmlformats.org/officeDocument/2006/relationships/tags" Target="../tags/tag47.xml"/><Relationship Id="rId15" Type="http://schemas.openxmlformats.org/officeDocument/2006/relationships/tags" Target="../tags/tag57.xml"/><Relationship Id="rId23" Type="http://schemas.openxmlformats.org/officeDocument/2006/relationships/tags" Target="../tags/tag65.xml"/><Relationship Id="rId28" Type="http://schemas.openxmlformats.org/officeDocument/2006/relationships/tags" Target="../tags/tag70.xml"/><Relationship Id="rId36" Type="http://schemas.openxmlformats.org/officeDocument/2006/relationships/image" Target="../media/image22.emf"/><Relationship Id="rId10" Type="http://schemas.openxmlformats.org/officeDocument/2006/relationships/tags" Target="../tags/tag52.xml"/><Relationship Id="rId19" Type="http://schemas.openxmlformats.org/officeDocument/2006/relationships/tags" Target="../tags/tag61.xml"/><Relationship Id="rId31" Type="http://schemas.openxmlformats.org/officeDocument/2006/relationships/tags" Target="../tags/tag73.xml"/><Relationship Id="rId4" Type="http://schemas.openxmlformats.org/officeDocument/2006/relationships/tags" Target="../tags/tag46.xml"/><Relationship Id="rId9" Type="http://schemas.openxmlformats.org/officeDocument/2006/relationships/tags" Target="../tags/tag51.xml"/><Relationship Id="rId14" Type="http://schemas.openxmlformats.org/officeDocument/2006/relationships/tags" Target="../tags/tag56.xml"/><Relationship Id="rId22" Type="http://schemas.openxmlformats.org/officeDocument/2006/relationships/tags" Target="../tags/tag64.xml"/><Relationship Id="rId27" Type="http://schemas.openxmlformats.org/officeDocument/2006/relationships/tags" Target="../tags/tag69.xml"/><Relationship Id="rId30" Type="http://schemas.openxmlformats.org/officeDocument/2006/relationships/tags" Target="../tags/tag72.xml"/><Relationship Id="rId35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DOCUMENT SUB-HEADING GOES HERE"/>
          <p:cNvSpPr txBox="1"/>
          <p:nvPr/>
        </p:nvSpPr>
        <p:spPr>
          <a:xfrm>
            <a:off x="486568" y="2187539"/>
            <a:ext cx="51361" cy="40203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25400" tIns="25400" rIns="25400" bIns="25400">
            <a:spAutoFit/>
          </a:bodyPr>
          <a:lstStyle>
            <a:lvl1pPr algn="l" defTabSz="457200">
              <a:lnSpc>
                <a:spcPts val="6100"/>
              </a:lnSpc>
              <a:defRPr sz="3600">
                <a:solidFill>
                  <a:srgbClr val="1C232B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 defTabSz="228600" hangingPunct="0">
              <a:lnSpc>
                <a:spcPts val="3050"/>
              </a:lnSpc>
            </a:pPr>
            <a:endParaRPr sz="1800" kern="0" dirty="0">
              <a:solidFill>
                <a:srgbClr val="FFFFFF"/>
              </a:solidFill>
            </a:endParaRPr>
          </a:p>
        </p:txBody>
      </p:sp>
      <p:sp>
        <p:nvSpPr>
          <p:cNvPr id="125" name="00 NOVEMBER 2017"/>
          <p:cNvSpPr txBox="1"/>
          <p:nvPr/>
        </p:nvSpPr>
        <p:spPr>
          <a:xfrm>
            <a:off x="486568" y="4036002"/>
            <a:ext cx="51361" cy="45454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25400" tIns="25400" rIns="25400" bIns="25400" anchor="t">
            <a:spAutoFit/>
          </a:bodyPr>
          <a:lstStyle/>
          <a:p>
            <a:pPr defTabSz="228600" hangingPunct="0">
              <a:lnSpc>
                <a:spcPts val="3050"/>
              </a:lnSpc>
              <a:defRPr sz="3600">
                <a:solidFill>
                  <a:srgbClr val="1C232B"/>
                </a:solidFill>
                <a:latin typeface="Arial"/>
                <a:ea typeface="Arial"/>
                <a:cs typeface="Arial"/>
                <a:sym typeface="Arial"/>
              </a:defRPr>
            </a:pPr>
            <a:endParaRPr kern="0" dirty="0">
              <a:solidFill>
                <a:schemeClr val="bg1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5" name="MAIN DOCUMENT HEADING GOES HERE"/>
          <p:cNvSpPr txBox="1"/>
          <p:nvPr/>
        </p:nvSpPr>
        <p:spPr>
          <a:xfrm>
            <a:off x="393504" y="1249847"/>
            <a:ext cx="10433521" cy="182408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25400" tIns="25400" rIns="25400" bIns="25400">
            <a:spAutoFit/>
          </a:bodyPr>
          <a:lstStyle>
            <a:lvl1pPr algn="l" defTabSz="457200">
              <a:lnSpc>
                <a:spcPct val="80000"/>
              </a:lnSpc>
              <a:defRPr sz="7200" b="1">
                <a:solidFill>
                  <a:srgbClr val="1C232B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 defTabSz="228600" hangingPunct="0"/>
            <a:r>
              <a:rPr lang="en-ZA" sz="3600" kern="0" dirty="0">
                <a:solidFill>
                  <a:schemeClr val="bg1">
                    <a:lumMod val="75000"/>
                  </a:schemeClr>
                </a:solidFill>
              </a:rPr>
              <a:t>BUSA POSITION IN ADVANCE OF THE 2019 MEDIUM-TERM BUDGET POLICY STATEMENT: PRESENTATION TO THE NEDLAC PUBLIC FINANCE &amp; MONETARY POLICY CHAMBER</a:t>
            </a:r>
          </a:p>
        </p:txBody>
      </p:sp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D0CDECE-8C99-0740-86BE-410A50662EF6}"/>
              </a:ext>
            </a:extLst>
          </p:cNvPr>
          <p:cNvSpPr txBox="1"/>
          <p:nvPr/>
        </p:nvSpPr>
        <p:spPr>
          <a:xfrm>
            <a:off x="494270" y="676455"/>
            <a:ext cx="8303741" cy="51296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25400" tIns="25400" rIns="25400" bIns="25400" numCol="1" spcCol="38100" rtlCol="0" anchor="ctr">
            <a:spAutoFit/>
          </a:bodyPr>
          <a:lstStyle/>
          <a:p>
            <a:pPr defTabSz="412750" hangingPunct="0"/>
            <a:r>
              <a:rPr lang="en-US" sz="3000" kern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  <a:sym typeface="Helvetica Neue Medium"/>
              </a:rPr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2805942817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HEADING GOES HERE"/>
          <p:cNvSpPr txBox="1"/>
          <p:nvPr/>
        </p:nvSpPr>
        <p:spPr>
          <a:xfrm>
            <a:off x="485553" y="479193"/>
            <a:ext cx="8925148" cy="4452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25400" tIns="25400" rIns="25400" bIns="25400">
            <a:spAutoFit/>
          </a:bodyPr>
          <a:lstStyle>
            <a:lvl1pPr algn="l" defTabSz="457200">
              <a:lnSpc>
                <a:spcPct val="80000"/>
              </a:lnSpc>
              <a:defRPr sz="6000" b="1">
                <a:solidFill>
                  <a:srgbClr val="1C232B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 defTabSz="228600" hangingPunct="0"/>
            <a:r>
              <a:rPr lang="en-ZA" sz="3200" kern="0" dirty="0" err="1">
                <a:solidFill>
                  <a:schemeClr val="accent3">
                    <a:lumMod val="50000"/>
                  </a:schemeClr>
                </a:solidFill>
              </a:rPr>
              <a:t>BUSA</a:t>
            </a:r>
            <a:r>
              <a:rPr lang="en-ZA" sz="3200" kern="0" dirty="0">
                <a:solidFill>
                  <a:schemeClr val="accent3">
                    <a:lumMod val="50000"/>
                  </a:schemeClr>
                </a:solidFill>
              </a:rPr>
              <a:t> – Voice of Business in South Africa</a:t>
            </a:r>
          </a:p>
        </p:txBody>
      </p:sp>
      <p:sp>
        <p:nvSpPr>
          <p:cNvPr id="8" name="SUBHEADING…"/>
          <p:cNvSpPr txBox="1"/>
          <p:nvPr/>
        </p:nvSpPr>
        <p:spPr>
          <a:xfrm>
            <a:off x="392400" y="1288603"/>
            <a:ext cx="8846078" cy="436016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25400" tIns="25400" rIns="25400" bIns="25400">
            <a:spAutoFit/>
          </a:bodyPr>
          <a:lstStyle/>
          <a:p>
            <a:pPr marL="428625" indent="-428625" algn="just" defTabSz="412750" hangingPunct="0">
              <a:buFont typeface="Arial" panose="020B0604020202020204" pitchFamily="34" charset="0"/>
              <a:buChar char="•"/>
              <a:defRPr/>
            </a:pPr>
            <a:r>
              <a:rPr lang="en-ZA" sz="2000" kern="0" dirty="0">
                <a:solidFill>
                  <a:srgbClr val="000000"/>
                </a:solidFill>
                <a:latin typeface="Arial" panose="020B0604020202020204" pitchFamily="34" charset="0"/>
                <a:ea typeface="Avenir Book" charset="0"/>
                <a:cs typeface="Arial" panose="020B0604020202020204" pitchFamily="34" charset="0"/>
                <a:sym typeface="Helvetica Neue Medium"/>
              </a:rPr>
              <a:t>BUSA is a </a:t>
            </a:r>
            <a:r>
              <a:rPr lang="en-ZA" sz="2000" kern="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Avenir Book" charset="0"/>
                <a:cs typeface="Arial" panose="020B0604020202020204" pitchFamily="34" charset="0"/>
                <a:sym typeface="Helvetica Neue Medium"/>
              </a:rPr>
              <a:t>confederation of business organisations representing a cross-section of business, large and small</a:t>
            </a:r>
          </a:p>
          <a:p>
            <a:pPr marL="885825" lvl="1" indent="-428625" algn="just" defTabSz="412750" hangingPunct="0">
              <a:buFont typeface="Arial" panose="020B0604020202020204" pitchFamily="34" charset="0"/>
              <a:buChar char="•"/>
              <a:defRPr/>
            </a:pPr>
            <a:endParaRPr lang="en-ZA" sz="2000" kern="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ea typeface="Avenir Book" charset="0"/>
              <a:cs typeface="Arial" panose="020B0604020202020204" pitchFamily="34" charset="0"/>
              <a:sym typeface="Helvetica Neue Medium"/>
            </a:endParaRPr>
          </a:p>
          <a:p>
            <a:pPr marL="885825" lvl="1" indent="-428625" algn="just" defTabSz="412750" hangingPunct="0">
              <a:buFont typeface="Arial" panose="020B0604020202020204" pitchFamily="34" charset="0"/>
              <a:buChar char="•"/>
              <a:defRPr/>
            </a:pPr>
            <a:endParaRPr lang="en-ZA" sz="2000" kern="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ea typeface="Avenir Book" charset="0"/>
              <a:cs typeface="Arial" panose="020B0604020202020204" pitchFamily="34" charset="0"/>
              <a:sym typeface="Helvetica Neue Medium"/>
            </a:endParaRPr>
          </a:p>
          <a:p>
            <a:pPr marL="885825" lvl="1" indent="-428625" algn="just" defTabSz="412750" hangingPunct="0">
              <a:buFont typeface="Arial" panose="020B0604020202020204" pitchFamily="34" charset="0"/>
              <a:buChar char="•"/>
              <a:defRPr/>
            </a:pPr>
            <a:endParaRPr lang="en-ZA" sz="2000" kern="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ea typeface="Avenir Book" charset="0"/>
              <a:cs typeface="Arial" panose="020B0604020202020204" pitchFamily="34" charset="0"/>
              <a:sym typeface="Helvetica Neue Medium"/>
            </a:endParaRPr>
          </a:p>
          <a:p>
            <a:pPr marL="428625" indent="-428625" algn="just" defTabSz="412750" hangingPunct="0">
              <a:buFont typeface="Arial" panose="020B0604020202020204" pitchFamily="34" charset="0"/>
              <a:buChar char="•"/>
              <a:defRPr/>
            </a:pPr>
            <a:endParaRPr lang="en-ZA" sz="2000" kern="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ea typeface="Avenir Book" charset="0"/>
              <a:cs typeface="Arial" panose="020B0604020202020204" pitchFamily="34" charset="0"/>
              <a:sym typeface="Helvetica Neue Medium"/>
            </a:endParaRPr>
          </a:p>
          <a:p>
            <a:pPr marL="428625" indent="-428625" algn="just" defTabSz="412750" hangingPunct="0">
              <a:buFont typeface="Arial" panose="020B0604020202020204" pitchFamily="34" charset="0"/>
              <a:buChar char="•"/>
              <a:defRPr/>
            </a:pPr>
            <a:endParaRPr lang="en-ZA" sz="2000" kern="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ea typeface="Avenir Book" charset="0"/>
              <a:cs typeface="Arial" panose="020B0604020202020204" pitchFamily="34" charset="0"/>
              <a:sym typeface="Helvetica Neue Medium"/>
            </a:endParaRPr>
          </a:p>
          <a:p>
            <a:pPr marL="428625" indent="-428625" algn="just" defTabSz="412750" hangingPunct="0">
              <a:buFont typeface="Arial" panose="020B0604020202020204" pitchFamily="34" charset="0"/>
              <a:buChar char="•"/>
              <a:defRPr/>
            </a:pPr>
            <a:endParaRPr lang="en-ZA" sz="1400" kern="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ea typeface="Avenir Book" charset="0"/>
              <a:cs typeface="Arial" panose="020B0604020202020204" pitchFamily="34" charset="0"/>
              <a:sym typeface="Helvetica Neue Medium"/>
            </a:endParaRPr>
          </a:p>
          <a:p>
            <a:pPr marL="428625" indent="-428625" algn="just" defTabSz="412750" hangingPunct="0">
              <a:buFont typeface="Arial" panose="020B0604020202020204" pitchFamily="34" charset="0"/>
              <a:buChar char="•"/>
              <a:defRPr/>
            </a:pPr>
            <a:r>
              <a:rPr lang="en-ZA" sz="2000" kern="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Avenir Book" charset="0"/>
                <a:cs typeface="Arial" panose="020B0604020202020204" pitchFamily="34" charset="0"/>
                <a:sym typeface="Helvetica Neue Medium"/>
              </a:rPr>
              <a:t>BUSA’s</a:t>
            </a:r>
            <a:r>
              <a:rPr lang="en-ZA" sz="2000" kern="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Avenir Book" charset="0"/>
                <a:cs typeface="Arial" panose="020B0604020202020204" pitchFamily="34" charset="0"/>
                <a:sym typeface="Helvetica Neue Medium"/>
              </a:rPr>
              <a:t> function is to ensure business plays a constructive role in economic growth, development and transformation</a:t>
            </a:r>
          </a:p>
          <a:p>
            <a:pPr marL="428625" indent="-428625" algn="just" defTabSz="412750" hangingPunct="0">
              <a:buFont typeface="Arial" panose="020B0604020202020204" pitchFamily="34" charset="0"/>
              <a:buChar char="•"/>
              <a:defRPr/>
            </a:pPr>
            <a:endParaRPr lang="en-ZA" sz="2000" kern="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ea typeface="Avenir Book" charset="0"/>
              <a:cs typeface="Arial" panose="020B0604020202020204" pitchFamily="34" charset="0"/>
              <a:sym typeface="Helvetica Neue Medium"/>
            </a:endParaRPr>
          </a:p>
          <a:p>
            <a:pPr marL="428625" indent="-428625" algn="just" defTabSz="412750" hangingPunct="0">
              <a:buFont typeface="Arial" panose="020B0604020202020204" pitchFamily="34" charset="0"/>
              <a:buChar char="•"/>
              <a:defRPr/>
            </a:pPr>
            <a:endParaRPr lang="en-ZA" sz="2000" kern="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ea typeface="Avenir Book" charset="0"/>
              <a:cs typeface="Arial" panose="020B0604020202020204" pitchFamily="34" charset="0"/>
              <a:sym typeface="Helvetica Neue Medium"/>
            </a:endParaRPr>
          </a:p>
          <a:p>
            <a:pPr marL="428625" indent="-428625" algn="just" defTabSz="412750" hangingPunct="0">
              <a:buFont typeface="Arial" panose="020B0604020202020204" pitchFamily="34" charset="0"/>
              <a:buChar char="•"/>
              <a:defRPr/>
            </a:pPr>
            <a:r>
              <a:rPr lang="en-ZA" sz="2000" kern="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Avenir Book" charset="0"/>
                <a:cs typeface="Arial" panose="020B0604020202020204" pitchFamily="34" charset="0"/>
                <a:sym typeface="Helvetica Neue Medium"/>
              </a:rPr>
              <a:t>As the apex organisation of business in South Africa, BUSA conveys the views of its members in various structures, including </a:t>
            </a:r>
            <a:r>
              <a:rPr lang="en-ZA" sz="2000" kern="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Avenir Book" charset="0"/>
                <a:cs typeface="Arial" panose="020B0604020202020204" pitchFamily="34" charset="0"/>
                <a:sym typeface="Helvetica Neue Medium"/>
              </a:rPr>
              <a:t>NEDLAC</a:t>
            </a:r>
            <a:endParaRPr lang="en-ZA" sz="2000" kern="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ea typeface="Avenir Book" charset="0"/>
              <a:cs typeface="Arial" panose="020B0604020202020204" pitchFamily="34" charset="0"/>
              <a:sym typeface="Helvetica Neue Medium"/>
            </a:endParaRPr>
          </a:p>
        </p:txBody>
      </p:sp>
      <p:sp>
        <p:nvSpPr>
          <p:cNvPr id="9" name="Slide Number"/>
          <p:cNvSpPr txBox="1">
            <a:spLocks/>
          </p:cNvSpPr>
          <p:nvPr/>
        </p:nvSpPr>
        <p:spPr>
          <a:xfrm>
            <a:off x="11436350" y="6244420"/>
            <a:ext cx="254000" cy="189796"/>
          </a:xfrm>
          <a:prstGeom prst="rect">
            <a:avLst/>
          </a:prstGeom>
        </p:spPr>
        <p:txBody>
          <a:bodyPr/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 charset="0"/>
                <a:ea typeface="Arial" charset="0"/>
                <a:cs typeface="Arial" charset="0"/>
                <a:sym typeface="Helvetica Neue Medium"/>
              </a:defRPr>
            </a:lvl1pPr>
            <a:lvl2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 Medium"/>
                <a:ea typeface="Helvetica Neue Medium"/>
                <a:cs typeface="Helvetica Neue Medium"/>
                <a:sym typeface="Helvetica Neue Medium"/>
              </a:defRPr>
            </a:lvl2pPr>
            <a:lvl3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 Medium"/>
                <a:ea typeface="Helvetica Neue Medium"/>
                <a:cs typeface="Helvetica Neue Medium"/>
                <a:sym typeface="Helvetica Neue Medium"/>
              </a:defRPr>
            </a:lvl3pPr>
            <a:lvl4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 Medium"/>
                <a:ea typeface="Helvetica Neue Medium"/>
                <a:cs typeface="Helvetica Neue Medium"/>
                <a:sym typeface="Helvetica Neue Medium"/>
              </a:defRPr>
            </a:lvl4pPr>
            <a:lvl5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 Medium"/>
                <a:ea typeface="Helvetica Neue Medium"/>
                <a:cs typeface="Helvetica Neue Medium"/>
                <a:sym typeface="Helvetica Neue Medium"/>
              </a:defRPr>
            </a:lvl5pPr>
            <a:lvl6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 Medium"/>
                <a:ea typeface="Helvetica Neue Medium"/>
                <a:cs typeface="Helvetica Neue Medium"/>
                <a:sym typeface="Helvetica Neue Medium"/>
              </a:defRPr>
            </a:lvl6pPr>
            <a:lvl7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 Medium"/>
                <a:ea typeface="Helvetica Neue Medium"/>
                <a:cs typeface="Helvetica Neue Medium"/>
                <a:sym typeface="Helvetica Neue Medium"/>
              </a:defRPr>
            </a:lvl7pPr>
            <a:lvl8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 Medium"/>
                <a:ea typeface="Helvetica Neue Medium"/>
                <a:cs typeface="Helvetica Neue Medium"/>
                <a:sym typeface="Helvetica Neue Medium"/>
              </a:defRPr>
            </a:lvl8pPr>
            <a:lvl9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 Medium"/>
                <a:ea typeface="Helvetica Neue Medium"/>
                <a:cs typeface="Helvetica Neue Medium"/>
                <a:sym typeface="Helvetica Neue Medium"/>
              </a:defRPr>
            </a:lvl9pPr>
          </a:lstStyle>
          <a:p>
            <a:pPr defTabSz="412750"/>
            <a:fld id="{AC746EBC-4563-2848-A6F2-E7107F29A577}" type="slidenum">
              <a:rPr lang="uk-UA" sz="900" kern="0"/>
              <a:pPr defTabSz="412750"/>
              <a:t>2</a:t>
            </a:fld>
            <a:endParaRPr lang="uk-UA" sz="900" kern="0" dirty="0"/>
          </a:p>
        </p:txBody>
      </p:sp>
      <p:sp>
        <p:nvSpPr>
          <p:cNvPr id="2" name="Rectangle 1"/>
          <p:cNvSpPr/>
          <p:nvPr/>
        </p:nvSpPr>
        <p:spPr>
          <a:xfrm>
            <a:off x="838200" y="2283967"/>
            <a:ext cx="2057400" cy="800219"/>
          </a:xfrm>
          <a:prstGeom prst="rect">
            <a:avLst/>
          </a:prstGeom>
          <a:solidFill>
            <a:schemeClr val="bg1">
              <a:lumMod val="85000"/>
            </a:schemeClr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ctr">
            <a:spAutoFit/>
          </a:bodyPr>
          <a:lstStyle/>
          <a:p>
            <a:pPr algn="ctr" defTabSz="825500" hangingPunct="0"/>
            <a:r>
              <a:rPr lang="en-ZA" sz="1600" b="1" dirty="0" err="1">
                <a:solidFill>
                  <a:schemeClr val="accent3">
                    <a:lumMod val="50000"/>
                  </a:schemeClr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UNISECTORAL</a:t>
            </a:r>
            <a:r>
              <a:rPr lang="en-ZA" sz="1600" b="1" dirty="0">
                <a:solidFill>
                  <a:schemeClr val="accent3">
                    <a:lumMod val="75000"/>
                  </a:schemeClr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 </a:t>
            </a:r>
          </a:p>
          <a:p>
            <a:pPr algn="ctr" defTabSz="825500" hangingPunct="0"/>
            <a:endParaRPr lang="en-ZA" sz="800" dirty="0">
              <a:solidFill>
                <a:srgbClr val="000000"/>
              </a:solidFill>
              <a:latin typeface="Helvetica Neue Medium"/>
              <a:ea typeface="Helvetica Neue Medium"/>
              <a:cs typeface="Helvetica Neue Medium"/>
              <a:sym typeface="Helvetica Neue Medium"/>
            </a:endParaRPr>
          </a:p>
          <a:p>
            <a:pPr algn="ctr" defTabSz="825500" hangingPunct="0"/>
            <a:r>
              <a:rPr lang="en-ZA" sz="1400" dirty="0">
                <a:solidFill>
                  <a:srgbClr val="00000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All main sectors of </a:t>
            </a:r>
          </a:p>
          <a:p>
            <a:pPr algn="ctr" defTabSz="825500" hangingPunct="0"/>
            <a:r>
              <a:rPr lang="en-ZA" sz="1400" dirty="0">
                <a:solidFill>
                  <a:srgbClr val="00000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the Economy</a:t>
            </a:r>
          </a:p>
        </p:txBody>
      </p:sp>
      <p:sp>
        <p:nvSpPr>
          <p:cNvPr id="6" name="Rectangle 5"/>
          <p:cNvSpPr/>
          <p:nvPr/>
        </p:nvSpPr>
        <p:spPr>
          <a:xfrm>
            <a:off x="5073650" y="2283965"/>
            <a:ext cx="2057400" cy="800219"/>
          </a:xfrm>
          <a:prstGeom prst="rect">
            <a:avLst/>
          </a:prstGeom>
          <a:solidFill>
            <a:schemeClr val="bg1">
              <a:lumMod val="85000"/>
            </a:schemeClr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ctr">
            <a:spAutoFit/>
          </a:bodyPr>
          <a:lstStyle/>
          <a:p>
            <a:pPr algn="ctr" defTabSz="825500" hangingPunct="0"/>
            <a:r>
              <a:rPr lang="en-ZA" sz="1600" b="1" dirty="0">
                <a:solidFill>
                  <a:schemeClr val="accent3">
                    <a:lumMod val="50000"/>
                  </a:schemeClr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PROFESSIONALS </a:t>
            </a:r>
          </a:p>
          <a:p>
            <a:pPr algn="ctr" defTabSz="825500" hangingPunct="0"/>
            <a:endParaRPr lang="en-ZA" sz="800" dirty="0">
              <a:solidFill>
                <a:srgbClr val="000000"/>
              </a:solidFill>
              <a:latin typeface="Helvetica Neue Medium"/>
              <a:ea typeface="Helvetica Neue Medium"/>
              <a:cs typeface="Helvetica Neue Medium"/>
              <a:sym typeface="Helvetica Neue Medium"/>
            </a:endParaRPr>
          </a:p>
          <a:p>
            <a:pPr algn="ctr" defTabSz="825500" hangingPunct="0"/>
            <a:r>
              <a:rPr lang="en-ZA" sz="1400" dirty="0">
                <a:solidFill>
                  <a:srgbClr val="00000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Professional </a:t>
            </a:r>
          </a:p>
          <a:p>
            <a:pPr algn="ctr" defTabSz="825500" hangingPunct="0"/>
            <a:r>
              <a:rPr lang="en-ZA" sz="1400" dirty="0">
                <a:solidFill>
                  <a:srgbClr val="00000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Bodies</a:t>
            </a:r>
          </a:p>
        </p:txBody>
      </p:sp>
      <p:sp>
        <p:nvSpPr>
          <p:cNvPr id="7" name="Rectangle 6"/>
          <p:cNvSpPr/>
          <p:nvPr/>
        </p:nvSpPr>
        <p:spPr>
          <a:xfrm>
            <a:off x="2955925" y="2283965"/>
            <a:ext cx="2057400" cy="800219"/>
          </a:xfrm>
          <a:prstGeom prst="rect">
            <a:avLst/>
          </a:prstGeom>
          <a:solidFill>
            <a:schemeClr val="bg1">
              <a:lumMod val="85000"/>
            </a:schemeClr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ctr">
            <a:spAutoFit/>
          </a:bodyPr>
          <a:lstStyle/>
          <a:p>
            <a:pPr algn="ctr" defTabSz="825500" hangingPunct="0"/>
            <a:r>
              <a:rPr lang="en-ZA" sz="1600" b="1" dirty="0">
                <a:solidFill>
                  <a:schemeClr val="accent3">
                    <a:lumMod val="50000"/>
                  </a:schemeClr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CHAMBERS </a:t>
            </a:r>
          </a:p>
          <a:p>
            <a:pPr algn="ctr" defTabSz="825500" hangingPunct="0"/>
            <a:endParaRPr lang="en-ZA" sz="800" dirty="0">
              <a:solidFill>
                <a:srgbClr val="000000"/>
              </a:solidFill>
              <a:latin typeface="Helvetica Neue Medium"/>
              <a:ea typeface="Helvetica Neue Medium"/>
              <a:cs typeface="Helvetica Neue Medium"/>
              <a:sym typeface="Helvetica Neue Medium"/>
            </a:endParaRPr>
          </a:p>
          <a:p>
            <a:pPr algn="ctr" defTabSz="825500" hangingPunct="0"/>
            <a:r>
              <a:rPr lang="en-ZA" sz="1400" dirty="0">
                <a:solidFill>
                  <a:srgbClr val="00000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Chambers of Commerce &amp; Industry</a:t>
            </a:r>
            <a:endParaRPr lang="en-GB" sz="1400" dirty="0">
              <a:solidFill>
                <a:srgbClr val="000000"/>
              </a:solidFill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7191375" y="2283966"/>
            <a:ext cx="2057400" cy="800219"/>
          </a:xfrm>
          <a:prstGeom prst="rect">
            <a:avLst/>
          </a:prstGeom>
          <a:solidFill>
            <a:schemeClr val="bg1">
              <a:lumMod val="85000"/>
            </a:schemeClr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ctr">
            <a:spAutoFit/>
          </a:bodyPr>
          <a:lstStyle/>
          <a:p>
            <a:pPr algn="ctr" defTabSz="825500" hangingPunct="0"/>
            <a:r>
              <a:rPr lang="en-ZA" sz="1600" b="1" dirty="0">
                <a:solidFill>
                  <a:schemeClr val="accent3">
                    <a:lumMod val="50000"/>
                  </a:schemeClr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CORPORATES</a:t>
            </a:r>
            <a:r>
              <a:rPr lang="en-ZA" sz="1600" dirty="0">
                <a:solidFill>
                  <a:srgbClr val="00000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 </a:t>
            </a:r>
          </a:p>
          <a:p>
            <a:pPr algn="ctr" defTabSz="825500" hangingPunct="0"/>
            <a:endParaRPr lang="en-ZA" sz="800" dirty="0">
              <a:solidFill>
                <a:srgbClr val="000000"/>
              </a:solidFill>
              <a:latin typeface="Helvetica Neue Medium"/>
              <a:ea typeface="Helvetica Neue Medium"/>
              <a:cs typeface="Helvetica Neue Medium"/>
              <a:sym typeface="Helvetica Neue Medium"/>
            </a:endParaRPr>
          </a:p>
          <a:p>
            <a:pPr algn="ctr" defTabSz="825500" hangingPunct="0"/>
            <a:r>
              <a:rPr lang="en-ZA" sz="1400" dirty="0">
                <a:solidFill>
                  <a:srgbClr val="00000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Corporates</a:t>
            </a:r>
          </a:p>
          <a:p>
            <a:pPr algn="ctr" defTabSz="825500" hangingPunct="0"/>
            <a:r>
              <a:rPr lang="en-ZA" sz="1400" dirty="0">
                <a:solidFill>
                  <a:srgbClr val="00000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Board of Trustees</a:t>
            </a:r>
            <a:endParaRPr lang="en-GB" sz="1400" dirty="0">
              <a:solidFill>
                <a:srgbClr val="000000"/>
              </a:solidFill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</p:spTree>
    <p:extLst>
      <p:ext uri="{BB962C8B-B14F-4D97-AF65-F5344CB8AC3E}">
        <p14:creationId xmlns:p14="http://schemas.microsoft.com/office/powerpoint/2010/main" val="465024157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HEADING GOES HERE"/>
          <p:cNvSpPr txBox="1"/>
          <p:nvPr/>
        </p:nvSpPr>
        <p:spPr>
          <a:xfrm>
            <a:off x="411451" y="479193"/>
            <a:ext cx="11191305" cy="34676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25400" tIns="25400" rIns="25400" bIns="25400">
            <a:spAutoFit/>
          </a:bodyPr>
          <a:lstStyle>
            <a:lvl1pPr algn="l" defTabSz="457200">
              <a:lnSpc>
                <a:spcPct val="80000"/>
              </a:lnSpc>
              <a:defRPr sz="6000" b="1">
                <a:solidFill>
                  <a:srgbClr val="1C232B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 defTabSz="228600" hangingPunct="0"/>
            <a:r>
              <a:rPr lang="en-ZA" sz="2400" kern="0" dirty="0">
                <a:solidFill>
                  <a:schemeClr val="accent3">
                    <a:lumMod val="50000"/>
                  </a:schemeClr>
                </a:solidFill>
              </a:rPr>
              <a:t>Weak macro-economic backdrop</a:t>
            </a:r>
            <a:endParaRPr sz="2400" kern="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8" name="SUBHEADING…"/>
          <p:cNvSpPr txBox="1"/>
          <p:nvPr/>
        </p:nvSpPr>
        <p:spPr>
          <a:xfrm>
            <a:off x="392400" y="1134087"/>
            <a:ext cx="8846078" cy="265508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25400" tIns="25400" rIns="25400" bIns="25400">
            <a:spAutoFit/>
          </a:bodyPr>
          <a:lstStyle/>
          <a:p>
            <a:pPr defTabSz="412750" hangingPunct="0">
              <a:spcAft>
                <a:spcPct val="20000"/>
              </a:spcAft>
              <a:defRPr/>
            </a:pPr>
            <a:r>
              <a:rPr lang="en-ZA" b="1" kern="0" dirty="0">
                <a:latin typeface="Arial" panose="020B0604020202020204" pitchFamily="34" charset="0"/>
                <a:ea typeface="Avenir Book" charset="0"/>
                <a:cs typeface="Arial" panose="020B0604020202020204" pitchFamily="34" charset="0"/>
                <a:sym typeface="Helvetica Neue Medium"/>
              </a:rPr>
              <a:t>Budget deficit and increasing debt-to-GDP ratio approaching unsustainable levels</a:t>
            </a:r>
          </a:p>
          <a:p>
            <a:pPr marL="361950" lvl="1" indent="-361950" algn="just" defTabSz="412750" hangingPunct="0">
              <a:spcAft>
                <a:spcPct val="20000"/>
              </a:spcAft>
              <a:buFont typeface="Arial" panose="020B0604020202020204" pitchFamily="34" charset="0"/>
              <a:buChar char="•"/>
              <a:defRPr/>
            </a:pPr>
            <a:r>
              <a:rPr lang="en-ZA" kern="0" dirty="0">
                <a:latin typeface="Arial" panose="020B0604020202020204" pitchFamily="34" charset="0"/>
                <a:ea typeface="Avenir Book" charset="0"/>
                <a:cs typeface="Arial" panose="020B0604020202020204" pitchFamily="34" charset="0"/>
                <a:sym typeface="Helvetica Neue Medium"/>
              </a:rPr>
              <a:t>6 fundamental prescripts in the 2019 Budget aimed at placing the state finances on a sustainable basis, however there is continued deterioration in key fiscal metrics</a:t>
            </a:r>
          </a:p>
          <a:p>
            <a:pPr marL="361950" lvl="2" algn="just" defTabSz="412750" hangingPunct="0">
              <a:spcAft>
                <a:spcPct val="20000"/>
              </a:spcAft>
              <a:defRPr/>
            </a:pPr>
            <a:r>
              <a:rPr lang="en-ZA" sz="1600" kern="0" dirty="0">
                <a:latin typeface="Arial" panose="020B0604020202020204" pitchFamily="34" charset="0"/>
                <a:ea typeface="Avenir Book" charset="0"/>
                <a:cs typeface="Arial" panose="020B0604020202020204" pitchFamily="34" charset="0"/>
                <a:sym typeface="Helvetica Neue Medium"/>
              </a:rPr>
              <a:t>(</a:t>
            </a:r>
            <a:r>
              <a:rPr lang="en-ZA" sz="1600" kern="0" dirty="0" err="1">
                <a:latin typeface="Arial" panose="020B0604020202020204" pitchFamily="34" charset="0"/>
                <a:ea typeface="Avenir Book" charset="0"/>
                <a:cs typeface="Arial" panose="020B0604020202020204" pitchFamily="34" charset="0"/>
                <a:sym typeface="Helvetica Neue Medium"/>
              </a:rPr>
              <a:t>i</a:t>
            </a:r>
            <a:r>
              <a:rPr lang="en-ZA" sz="1600" kern="0" dirty="0">
                <a:latin typeface="Arial" panose="020B0604020202020204" pitchFamily="34" charset="0"/>
                <a:ea typeface="Avenir Book" charset="0"/>
                <a:cs typeface="Arial" panose="020B0604020202020204" pitchFamily="34" charset="0"/>
                <a:sym typeface="Helvetica Neue Medium"/>
              </a:rPr>
              <a:t>)   Higher economic growth</a:t>
            </a:r>
          </a:p>
          <a:p>
            <a:pPr marL="361950" lvl="2" algn="just" defTabSz="412750" hangingPunct="0">
              <a:spcAft>
                <a:spcPct val="20000"/>
              </a:spcAft>
              <a:defRPr/>
            </a:pPr>
            <a:r>
              <a:rPr lang="en-ZA" sz="1600" kern="0" dirty="0">
                <a:latin typeface="Arial" panose="020B0604020202020204" pitchFamily="34" charset="0"/>
                <a:ea typeface="Avenir Book" charset="0"/>
                <a:cs typeface="Arial" panose="020B0604020202020204" pitchFamily="34" charset="0"/>
                <a:sym typeface="Helvetica Neue Medium"/>
              </a:rPr>
              <a:t>(ii)  Increased tax collection</a:t>
            </a:r>
          </a:p>
          <a:p>
            <a:pPr marL="361950" lvl="2" algn="just" defTabSz="412750" hangingPunct="0">
              <a:spcAft>
                <a:spcPct val="20000"/>
              </a:spcAft>
              <a:defRPr/>
            </a:pPr>
            <a:r>
              <a:rPr lang="en-ZA" sz="1600" kern="0" dirty="0">
                <a:latin typeface="Arial" panose="020B0604020202020204" pitchFamily="34" charset="0"/>
                <a:ea typeface="Avenir Book" charset="0"/>
                <a:cs typeface="Arial" panose="020B0604020202020204" pitchFamily="34" charset="0"/>
                <a:sym typeface="Helvetica Neue Medium"/>
              </a:rPr>
              <a:t>(iii) Affordable expenditure</a:t>
            </a:r>
          </a:p>
          <a:p>
            <a:pPr marL="428625" indent="-428625" algn="just" defTabSz="412750" hangingPunct="0">
              <a:spcAft>
                <a:spcPct val="20000"/>
              </a:spcAft>
              <a:buFont typeface="Arial" panose="020B0604020202020204" pitchFamily="34" charset="0"/>
              <a:buChar char="•"/>
              <a:defRPr/>
            </a:pPr>
            <a:endParaRPr lang="en-ZA" sz="400" kern="0" dirty="0">
              <a:latin typeface="Arial" panose="020B0604020202020204" pitchFamily="34" charset="0"/>
              <a:ea typeface="Avenir Book" charset="0"/>
              <a:cs typeface="Arial" panose="020B0604020202020204" pitchFamily="34" charset="0"/>
              <a:sym typeface="Helvetica Neue Medium"/>
            </a:endParaRPr>
          </a:p>
          <a:p>
            <a:pPr marL="428625" indent="-428625" algn="just" defTabSz="412750" hangingPunct="0">
              <a:spcAft>
                <a:spcPct val="20000"/>
              </a:spcAft>
              <a:buFont typeface="Arial" panose="020B0604020202020204" pitchFamily="34" charset="0"/>
              <a:buChar char="•"/>
              <a:defRPr/>
            </a:pPr>
            <a:endParaRPr lang="en-ZA" sz="800" kern="0" dirty="0">
              <a:latin typeface="Arial" panose="020B0604020202020204" pitchFamily="34" charset="0"/>
              <a:ea typeface="Avenir Book" charset="0"/>
              <a:cs typeface="Arial" panose="020B0604020202020204" pitchFamily="34" charset="0"/>
              <a:sym typeface="Helvetica Neue Medium"/>
            </a:endParaRPr>
          </a:p>
          <a:p>
            <a:pPr defTabSz="412750" hangingPunct="0">
              <a:spcAft>
                <a:spcPct val="20000"/>
              </a:spcAft>
              <a:defRPr/>
            </a:pPr>
            <a:r>
              <a:rPr lang="en-ZA" b="1" kern="0" dirty="0">
                <a:latin typeface="Arial" panose="020B0604020202020204" pitchFamily="34" charset="0"/>
                <a:ea typeface="Avenir Book" charset="0"/>
                <a:cs typeface="Arial" panose="020B0604020202020204" pitchFamily="34" charset="0"/>
                <a:sym typeface="Helvetica Neue Medium"/>
              </a:rPr>
              <a:t>Persistently low economic growth is compounding this conundrum </a:t>
            </a:r>
          </a:p>
        </p:txBody>
      </p:sp>
      <p:sp>
        <p:nvSpPr>
          <p:cNvPr id="9" name="Slide Number"/>
          <p:cNvSpPr txBox="1">
            <a:spLocks/>
          </p:cNvSpPr>
          <p:nvPr/>
        </p:nvSpPr>
        <p:spPr>
          <a:xfrm>
            <a:off x="11436350" y="6244420"/>
            <a:ext cx="254000" cy="189796"/>
          </a:xfrm>
          <a:prstGeom prst="rect">
            <a:avLst/>
          </a:prstGeom>
        </p:spPr>
        <p:txBody>
          <a:bodyPr/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 charset="0"/>
                <a:ea typeface="Arial" charset="0"/>
                <a:cs typeface="Arial" charset="0"/>
                <a:sym typeface="Helvetica Neue Medium"/>
              </a:defRPr>
            </a:lvl1pPr>
            <a:lvl2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 Medium"/>
                <a:ea typeface="Helvetica Neue Medium"/>
                <a:cs typeface="Helvetica Neue Medium"/>
                <a:sym typeface="Helvetica Neue Medium"/>
              </a:defRPr>
            </a:lvl2pPr>
            <a:lvl3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 Medium"/>
                <a:ea typeface="Helvetica Neue Medium"/>
                <a:cs typeface="Helvetica Neue Medium"/>
                <a:sym typeface="Helvetica Neue Medium"/>
              </a:defRPr>
            </a:lvl3pPr>
            <a:lvl4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 Medium"/>
                <a:ea typeface="Helvetica Neue Medium"/>
                <a:cs typeface="Helvetica Neue Medium"/>
                <a:sym typeface="Helvetica Neue Medium"/>
              </a:defRPr>
            </a:lvl4pPr>
            <a:lvl5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 Medium"/>
                <a:ea typeface="Helvetica Neue Medium"/>
                <a:cs typeface="Helvetica Neue Medium"/>
                <a:sym typeface="Helvetica Neue Medium"/>
              </a:defRPr>
            </a:lvl5pPr>
            <a:lvl6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 Medium"/>
                <a:ea typeface="Helvetica Neue Medium"/>
                <a:cs typeface="Helvetica Neue Medium"/>
                <a:sym typeface="Helvetica Neue Medium"/>
              </a:defRPr>
            </a:lvl6pPr>
            <a:lvl7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 Medium"/>
                <a:ea typeface="Helvetica Neue Medium"/>
                <a:cs typeface="Helvetica Neue Medium"/>
                <a:sym typeface="Helvetica Neue Medium"/>
              </a:defRPr>
            </a:lvl7pPr>
            <a:lvl8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 Medium"/>
                <a:ea typeface="Helvetica Neue Medium"/>
                <a:cs typeface="Helvetica Neue Medium"/>
                <a:sym typeface="Helvetica Neue Medium"/>
              </a:defRPr>
            </a:lvl8pPr>
            <a:lvl9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 Medium"/>
                <a:ea typeface="Helvetica Neue Medium"/>
                <a:cs typeface="Helvetica Neue Medium"/>
                <a:sym typeface="Helvetica Neue Medium"/>
              </a:defRPr>
            </a:lvl9pPr>
          </a:lstStyle>
          <a:p>
            <a:pPr defTabSz="412750"/>
            <a:fld id="{AC746EBC-4563-2848-A6F2-E7107F29A577}" type="slidenum">
              <a:rPr lang="uk-UA" sz="900" kern="0"/>
              <a:pPr defTabSz="412750"/>
              <a:t>3</a:t>
            </a:fld>
            <a:endParaRPr lang="uk-UA" sz="900" kern="0" dirty="0"/>
          </a:p>
        </p:txBody>
      </p:sp>
      <p:grpSp>
        <p:nvGrpSpPr>
          <p:cNvPr id="2" name="Group 1"/>
          <p:cNvGrpSpPr/>
          <p:nvPr/>
        </p:nvGrpSpPr>
        <p:grpSpPr>
          <a:xfrm>
            <a:off x="4941968" y="3950558"/>
            <a:ext cx="4616242" cy="2293862"/>
            <a:chOff x="522627" y="4126761"/>
            <a:chExt cx="4314565" cy="2140035"/>
          </a:xfrm>
        </p:grpSpPr>
        <p:pic>
          <p:nvPicPr>
            <p:cNvPr id="21" name="Picture 3" descr="59210ebe-48bd-4d17-b6b2-7b399530e87a"/>
            <p:cNvPicPr>
              <a:picLocks noChangeAspect="1" noChangeArrowheads="1"/>
            </p:cNvPicPr>
            <p:nvPr>
              <p:custDataLst>
                <p:tags r:id="rId4"/>
              </p:custDataLst>
            </p:nvPr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2627" y="4342746"/>
              <a:ext cx="3446463" cy="19240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23" name="headingBox3"/>
            <p:cNvSpPr txBox="1">
              <a:spLocks/>
            </p:cNvSpPr>
            <p:nvPr>
              <p:custDataLst>
                <p:tags r:id="rId5"/>
              </p:custDataLst>
            </p:nvPr>
          </p:nvSpPr>
          <p:spPr>
            <a:xfrm>
              <a:off x="522627" y="4126761"/>
              <a:ext cx="3950547" cy="212051"/>
            </a:xfrm>
            <a:prstGeom prst="rect">
              <a:avLst/>
            </a:prstGeom>
            <a:solidFill>
              <a:srgbClr val="CBCBCB"/>
            </a:solidFill>
            <a:ln w="25400" cap="flat" cmpd="sng" algn="ctr">
              <a:noFill/>
              <a:prstDash val="solid"/>
            </a:ln>
            <a:effectLst/>
          </p:spPr>
          <p:txBody>
            <a:bodyPr vert="horz" wrap="square" lIns="36576" tIns="28800" rIns="0" bIns="28800" rtlCol="0" anchor="ctr">
              <a:spAutoFit/>
            </a:bodyPr>
            <a:lstStyle>
              <a:lvl1pPr marL="0" indent="0" algn="l" rtl="0" eaLnBrk="1" fontAlgn="base" hangingPunct="1">
                <a:spcBef>
                  <a:spcPts val="400"/>
                </a:spcBef>
                <a:spcAft>
                  <a:spcPct val="0"/>
                </a:spcAft>
                <a:defRPr lang="en-US" sz="1000" b="1" kern="1200" dirty="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1pPr>
              <a:lvl2pPr marL="1588" indent="-1588" algn="l" rtl="0" eaLnBrk="1" fontAlgn="base" hangingPunct="1">
                <a:spcBef>
                  <a:spcPts val="400"/>
                </a:spcBef>
                <a:spcAft>
                  <a:spcPct val="0"/>
                </a:spcAft>
                <a:defRPr lang="en-US" sz="1000" b="0" kern="1200" smtClean="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190500" indent="-187325" algn="l" rtl="0" eaLnBrk="1" fontAlgn="base" hangingPunct="1">
                <a:spcBef>
                  <a:spcPts val="400"/>
                </a:spcBef>
                <a:spcAft>
                  <a:spcPct val="0"/>
                </a:spcAft>
                <a:buSzPct val="75000"/>
                <a:buFont typeface="Wingdings" pitchFamily="2" charset="2"/>
                <a:buChar char=""/>
                <a:defRPr lang="en-US" sz="1000" b="0" kern="1200" smtClean="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381000" indent="-188913" algn="l" rtl="0" eaLnBrk="1" fontAlgn="base" hangingPunct="1">
                <a:spcBef>
                  <a:spcPts val="400"/>
                </a:spcBef>
                <a:spcAft>
                  <a:spcPct val="0"/>
                </a:spcAft>
                <a:buChar char="–"/>
                <a:defRPr lang="en-US" sz="1000" b="0" kern="1200" smtClean="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571500" indent="-188913" algn="l" rtl="0" eaLnBrk="1" fontAlgn="base" hangingPunct="1">
                <a:spcBef>
                  <a:spcPts val="400"/>
                </a:spcBef>
                <a:spcAft>
                  <a:spcPct val="0"/>
                </a:spcAft>
                <a:buChar char="–"/>
                <a:defRPr lang="en-US" sz="1000" b="0" kern="1200" baseline="0" dirty="0" smtClean="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571500" indent="-188913" algn="l" rtl="0" eaLnBrk="1" fontAlgn="base" hangingPunct="1">
                <a:spcBef>
                  <a:spcPts val="400"/>
                </a:spcBef>
                <a:spcAft>
                  <a:spcPct val="0"/>
                </a:spcAft>
                <a:buChar char="–"/>
                <a:defRPr sz="1100" baseline="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571500" indent="-188913" algn="l" rtl="0" eaLnBrk="1" fontAlgn="base" hangingPunct="1">
                <a:spcBef>
                  <a:spcPts val="400"/>
                </a:spcBef>
                <a:spcAft>
                  <a:spcPct val="0"/>
                </a:spcAft>
                <a:buChar char="–"/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571500" indent="-188913" algn="l" rtl="0" eaLnBrk="1" fontAlgn="base" hangingPunct="1">
                <a:spcBef>
                  <a:spcPts val="400"/>
                </a:spcBef>
                <a:spcAft>
                  <a:spcPct val="0"/>
                </a:spcAft>
                <a:buChar char="–"/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571500" indent="-188913" algn="l" rtl="0" eaLnBrk="1" fontAlgn="base" hangingPunct="1">
                <a:spcBef>
                  <a:spcPts val="400"/>
                </a:spcBef>
                <a:spcAft>
                  <a:spcPct val="0"/>
                </a:spcAft>
                <a:buChar char="–"/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ts val="4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00" b="1" i="0" u="none" strike="noStrike" kern="1200" cap="none" spc="0" normalizeH="0" baseline="0" noProof="0" dirty="0">
                  <a:ln>
                    <a:noFill/>
                  </a:ln>
                  <a:solidFill>
                    <a:schemeClr val="accent3">
                      <a:lumMod val="50000"/>
                    </a:schemeClr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Real GDP growth – Weakening trend. SA well below peers</a:t>
              </a:r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3649191" y="5081988"/>
              <a:ext cx="1018161" cy="381000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>
              <a:defPPr>
                <a:defRPr lang="en-US"/>
              </a:defPPr>
              <a:lvl1pPr>
                <a:defRPr b="1">
                  <a:solidFill>
                    <a:srgbClr val="FFC000"/>
                  </a:solidFill>
                  <a:latin typeface="Arial" pitchFamily="34" charset="0"/>
                  <a:cs typeface="Arial" pitchFamily="34" charset="0"/>
                </a:defRPr>
              </a:lvl1pPr>
            </a:lstStyle>
            <a:p>
              <a:r>
                <a:rPr lang="en-GB" sz="900" dirty="0"/>
                <a:t>4.3% BRIC </a:t>
              </a: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3649192" y="5224863"/>
              <a:ext cx="805550" cy="381000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>
              <a:defPPr>
                <a:defRPr lang="en-US"/>
              </a:defPPr>
              <a:lvl1pPr>
                <a:defRPr b="1">
                  <a:solidFill>
                    <a:srgbClr val="FFC000"/>
                  </a:solidFill>
                  <a:latin typeface="Arial" pitchFamily="34" charset="0"/>
                  <a:cs typeface="Arial" pitchFamily="34" charset="0"/>
                </a:defRPr>
              </a:lvl1pPr>
            </a:lstStyle>
            <a:p>
              <a:r>
                <a:rPr lang="en-GB" sz="900" dirty="0">
                  <a:solidFill>
                    <a:srgbClr val="FF0000"/>
                  </a:solidFill>
                </a:rPr>
                <a:t>3.3% MINT</a:t>
              </a:r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3649192" y="5538185"/>
              <a:ext cx="1188000" cy="381000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>
              <a:defPPr>
                <a:defRPr lang="en-US"/>
              </a:defPPr>
              <a:lvl1pPr>
                <a:defRPr b="1">
                  <a:solidFill>
                    <a:srgbClr val="FFC000"/>
                  </a:solidFill>
                  <a:latin typeface="Arial" pitchFamily="34" charset="0"/>
                  <a:cs typeface="Arial" pitchFamily="34" charset="0"/>
                </a:defRPr>
              </a:lvl1pPr>
            </a:lstStyle>
            <a:p>
              <a:r>
                <a:rPr lang="en-GB" sz="900" dirty="0">
                  <a:solidFill>
                    <a:srgbClr val="1B265F"/>
                  </a:solidFill>
                </a:rPr>
                <a:t>0.7% South Africa</a:t>
              </a:r>
            </a:p>
          </p:txBody>
        </p:sp>
      </p:grpSp>
      <p:grpSp>
        <p:nvGrpSpPr>
          <p:cNvPr id="3" name="Group 2"/>
          <p:cNvGrpSpPr/>
          <p:nvPr/>
        </p:nvGrpSpPr>
        <p:grpSpPr>
          <a:xfrm>
            <a:off x="434789" y="3953371"/>
            <a:ext cx="4482545" cy="2396880"/>
            <a:chOff x="5053044" y="4137813"/>
            <a:chExt cx="4252691" cy="2147022"/>
          </a:xfrm>
        </p:grpSpPr>
        <p:pic>
          <p:nvPicPr>
            <p:cNvPr id="31" name="Picture 30" descr="8ad69f54-7f37-42d4-9e56-a4f7ea571367"/>
            <p:cNvPicPr>
              <a:picLocks noChangeAspect="1" noChangeArrowheads="1"/>
            </p:cNvPicPr>
            <p:nvPr>
              <p:custDataLst>
                <p:tags r:id="rId1"/>
              </p:custDataLst>
            </p:nvPr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53044" y="4387772"/>
              <a:ext cx="3457575" cy="189706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32" name="TextBox 31"/>
            <p:cNvSpPr txBox="1"/>
            <p:nvPr/>
          </p:nvSpPr>
          <p:spPr>
            <a:xfrm>
              <a:off x="7830572" y="4972544"/>
              <a:ext cx="741381" cy="381000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>
              <a:defPPr>
                <a:defRPr lang="en-US"/>
              </a:defPPr>
              <a:lvl1pPr>
                <a:defRPr b="1">
                  <a:solidFill>
                    <a:srgbClr val="FFC000"/>
                  </a:solidFill>
                  <a:latin typeface="Arial" pitchFamily="34" charset="0"/>
                  <a:cs typeface="Arial" pitchFamily="34" charset="0"/>
                </a:defRPr>
              </a:lvl1pPr>
            </a:lstStyle>
            <a:p>
              <a:r>
                <a:rPr lang="en-GB" sz="900" dirty="0"/>
                <a:t>BRIC </a:t>
              </a:r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5499786" y="4350180"/>
              <a:ext cx="3045838" cy="381000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>
              <a:defPPr>
                <a:defRPr lang="en-US"/>
              </a:defPPr>
              <a:lvl1pPr>
                <a:defRPr b="1">
                  <a:solidFill>
                    <a:srgbClr val="FFC000"/>
                  </a:solidFill>
                  <a:latin typeface="Arial" pitchFamily="34" charset="0"/>
                  <a:cs typeface="Arial" pitchFamily="34" charset="0"/>
                </a:defRPr>
              </a:lvl1pPr>
            </a:lstStyle>
            <a:p>
              <a:r>
                <a:rPr lang="en-GB" sz="900" i="1" dirty="0">
                  <a:solidFill>
                    <a:schemeClr val="tx1"/>
                  </a:solidFill>
                </a:rPr>
                <a:t>Debt to GDP expected to peak at c. 60% in 2023/24</a:t>
              </a:r>
            </a:p>
          </p:txBody>
        </p:sp>
        <p:cxnSp>
          <p:nvCxnSpPr>
            <p:cNvPr id="34" name="Straight Connector 33"/>
            <p:cNvCxnSpPr/>
            <p:nvPr>
              <p:custDataLst>
                <p:tags r:id="rId2"/>
              </p:custDataLst>
            </p:nvPr>
          </p:nvCxnSpPr>
          <p:spPr bwMode="auto">
            <a:xfrm flipV="1">
              <a:off x="5415524" y="4549925"/>
              <a:ext cx="2796425" cy="20494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chemeClr val="tx1"/>
              </a:solidFill>
              <a:prstDash val="dash"/>
              <a:round/>
              <a:headEnd type="none" w="med" len="med"/>
              <a:tailEnd type="none" w="sm" len="sm"/>
            </a:ln>
            <a:effectLst/>
          </p:spPr>
        </p:cxnSp>
        <p:sp>
          <p:nvSpPr>
            <p:cNvPr id="35" name="Right Brace 34"/>
            <p:cNvSpPr/>
            <p:nvPr/>
          </p:nvSpPr>
          <p:spPr bwMode="auto">
            <a:xfrm>
              <a:off x="8231901" y="4676768"/>
              <a:ext cx="252000" cy="468000"/>
            </a:xfrm>
            <a:prstGeom prst="rightBrace">
              <a:avLst/>
            </a:pr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sm" len="sm"/>
            </a:ln>
            <a:effectLst/>
          </p:spPr>
          <p:txBody>
            <a:bodyPr vert="horz" wrap="square" lIns="36000" tIns="36000" rIns="36000" bIns="3600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-112" charset="0"/>
              </a:endParaRPr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8379555" y="4602747"/>
              <a:ext cx="926180" cy="476250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 algn="ctr"/>
              <a:r>
                <a:rPr lang="en-GB" sz="900" b="1" i="1" dirty="0">
                  <a:latin typeface="Arial" pitchFamily="34" charset="0"/>
                  <a:cs typeface="Arial" pitchFamily="34" charset="0"/>
                </a:rPr>
                <a:t>16% higher than emerging market peers</a:t>
              </a:r>
            </a:p>
          </p:txBody>
        </p:sp>
        <p:sp>
          <p:nvSpPr>
            <p:cNvPr id="37" name="TextBox 36"/>
            <p:cNvSpPr txBox="1"/>
            <p:nvPr/>
          </p:nvSpPr>
          <p:spPr>
            <a:xfrm>
              <a:off x="7889426" y="5423407"/>
              <a:ext cx="982013" cy="381000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>
              <a:defPPr>
                <a:defRPr lang="en-US"/>
              </a:defPPr>
              <a:lvl1pPr>
                <a:defRPr b="1">
                  <a:solidFill>
                    <a:srgbClr val="FFC000"/>
                  </a:solidFill>
                  <a:latin typeface="Arial" pitchFamily="34" charset="0"/>
                  <a:cs typeface="Arial" pitchFamily="34" charset="0"/>
                </a:defRPr>
              </a:lvl1pPr>
            </a:lstStyle>
            <a:p>
              <a:r>
                <a:rPr lang="en-GB" sz="900" dirty="0">
                  <a:solidFill>
                    <a:srgbClr val="FF0000"/>
                  </a:solidFill>
                </a:rPr>
                <a:t>MINT</a:t>
              </a:r>
            </a:p>
          </p:txBody>
        </p:sp>
        <p:sp>
          <p:nvSpPr>
            <p:cNvPr id="38" name="TextBox 37"/>
            <p:cNvSpPr txBox="1"/>
            <p:nvPr/>
          </p:nvSpPr>
          <p:spPr>
            <a:xfrm>
              <a:off x="7833384" y="4673940"/>
              <a:ext cx="805550" cy="381000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>
              <a:defPPr>
                <a:defRPr lang="en-US"/>
              </a:defPPr>
              <a:lvl1pPr>
                <a:defRPr b="1">
                  <a:solidFill>
                    <a:srgbClr val="FFC000"/>
                  </a:solidFill>
                  <a:latin typeface="Arial" pitchFamily="34" charset="0"/>
                  <a:cs typeface="Arial" pitchFamily="34" charset="0"/>
                </a:defRPr>
              </a:lvl1pPr>
            </a:lstStyle>
            <a:p>
              <a:r>
                <a:rPr lang="en-GB" sz="900" dirty="0">
                  <a:solidFill>
                    <a:srgbClr val="1B265F"/>
                  </a:solidFill>
                </a:rPr>
                <a:t>South Africa</a:t>
              </a:r>
            </a:p>
          </p:txBody>
        </p:sp>
        <p:sp>
          <p:nvSpPr>
            <p:cNvPr id="40" name="headingBox4"/>
            <p:cNvSpPr txBox="1">
              <a:spLocks/>
            </p:cNvSpPr>
            <p:nvPr>
              <p:custDataLst>
                <p:tags r:id="rId3"/>
              </p:custDataLst>
            </p:nvPr>
          </p:nvSpPr>
          <p:spPr>
            <a:xfrm>
              <a:off x="5131384" y="4137813"/>
              <a:ext cx="3950547" cy="189946"/>
            </a:xfrm>
            <a:prstGeom prst="rect">
              <a:avLst/>
            </a:prstGeom>
            <a:solidFill>
              <a:srgbClr val="CBCBCB"/>
            </a:solidFill>
            <a:ln w="25400" cap="flat" cmpd="sng" algn="ctr">
              <a:noFill/>
              <a:prstDash val="solid"/>
            </a:ln>
            <a:effectLst/>
          </p:spPr>
          <p:txBody>
            <a:bodyPr vert="horz" wrap="square" lIns="36576" tIns="28800" rIns="0" bIns="28800" rtlCol="0" anchor="ctr">
              <a:spAutoFit/>
            </a:bodyPr>
            <a:lstStyle>
              <a:lvl1pPr marL="0" indent="0" algn="l" rtl="0" eaLnBrk="1" fontAlgn="base" hangingPunct="1">
                <a:spcBef>
                  <a:spcPts val="400"/>
                </a:spcBef>
                <a:spcAft>
                  <a:spcPct val="0"/>
                </a:spcAft>
                <a:defRPr lang="en-US" sz="1000" b="1" kern="1200" dirty="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+mn-cs"/>
                </a:defRPr>
              </a:lvl1pPr>
              <a:lvl2pPr marL="1588" indent="-1588" algn="l" rtl="0" eaLnBrk="1" fontAlgn="base" hangingPunct="1">
                <a:spcBef>
                  <a:spcPts val="400"/>
                </a:spcBef>
                <a:spcAft>
                  <a:spcPct val="0"/>
                </a:spcAft>
                <a:defRPr lang="en-US" sz="1000" b="0" kern="1200" smtClean="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190500" indent="-187325" algn="l" rtl="0" eaLnBrk="1" fontAlgn="base" hangingPunct="1">
                <a:spcBef>
                  <a:spcPts val="400"/>
                </a:spcBef>
                <a:spcAft>
                  <a:spcPct val="0"/>
                </a:spcAft>
                <a:buSzPct val="75000"/>
                <a:buFont typeface="Wingdings" pitchFamily="2" charset="2"/>
                <a:buChar char=""/>
                <a:defRPr lang="en-US" sz="1000" b="0" kern="1200" smtClean="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381000" indent="-188913" algn="l" rtl="0" eaLnBrk="1" fontAlgn="base" hangingPunct="1">
                <a:spcBef>
                  <a:spcPts val="400"/>
                </a:spcBef>
                <a:spcAft>
                  <a:spcPct val="0"/>
                </a:spcAft>
                <a:buChar char="–"/>
                <a:defRPr lang="en-US" sz="1000" b="0" kern="1200" smtClean="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571500" indent="-188913" algn="l" rtl="0" eaLnBrk="1" fontAlgn="base" hangingPunct="1">
                <a:spcBef>
                  <a:spcPts val="400"/>
                </a:spcBef>
                <a:spcAft>
                  <a:spcPct val="0"/>
                </a:spcAft>
                <a:buChar char="–"/>
                <a:defRPr lang="en-US" sz="1000" b="0" kern="1200" baseline="0" dirty="0" smtClean="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571500" indent="-188913" algn="l" rtl="0" eaLnBrk="1" fontAlgn="base" hangingPunct="1">
                <a:spcBef>
                  <a:spcPts val="400"/>
                </a:spcBef>
                <a:spcAft>
                  <a:spcPct val="0"/>
                </a:spcAft>
                <a:buChar char="–"/>
                <a:defRPr sz="1100" baseline="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571500" indent="-188913" algn="l" rtl="0" eaLnBrk="1" fontAlgn="base" hangingPunct="1">
                <a:spcBef>
                  <a:spcPts val="400"/>
                </a:spcBef>
                <a:spcAft>
                  <a:spcPct val="0"/>
                </a:spcAft>
                <a:buChar char="–"/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571500" indent="-188913" algn="l" rtl="0" eaLnBrk="1" fontAlgn="base" hangingPunct="1">
                <a:spcBef>
                  <a:spcPts val="400"/>
                </a:spcBef>
                <a:spcAft>
                  <a:spcPct val="0"/>
                </a:spcAft>
                <a:buChar char="–"/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571500" indent="-188913" algn="l" rtl="0" eaLnBrk="1" fontAlgn="base" hangingPunct="1">
                <a:spcBef>
                  <a:spcPts val="400"/>
                </a:spcBef>
                <a:spcAft>
                  <a:spcPct val="0"/>
                </a:spcAft>
                <a:buChar char="–"/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ts val="4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00" b="1" i="0" u="none" strike="noStrike" kern="1200" cap="none" spc="0" normalizeH="0" baseline="0" noProof="0" dirty="0">
                  <a:ln>
                    <a:noFill/>
                  </a:ln>
                  <a:solidFill>
                    <a:schemeClr val="accent3">
                      <a:lumMod val="50000"/>
                    </a:schemeClr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Debt to GDP (excluding </a:t>
              </a:r>
              <a:r>
                <a:rPr kumimoji="0" lang="en-GB" sz="1000" b="1" i="0" u="none" strike="noStrike" kern="1200" cap="none" spc="0" normalizeH="0" baseline="0" noProof="0" dirty="0" err="1">
                  <a:ln>
                    <a:noFill/>
                  </a:ln>
                  <a:solidFill>
                    <a:schemeClr val="accent3">
                      <a:lumMod val="50000"/>
                    </a:schemeClr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SoE</a:t>
              </a:r>
              <a:r>
                <a:rPr kumimoji="0" lang="en-GB" sz="1000" b="1" i="0" u="none" strike="noStrike" kern="1200" cap="none" spc="0" normalizeH="0" baseline="0" noProof="0" dirty="0">
                  <a:ln>
                    <a:noFill/>
                  </a:ln>
                  <a:solidFill>
                    <a:schemeClr val="accent3">
                      <a:lumMod val="50000"/>
                    </a:schemeClr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 guarantees) – Growing levels of debt</a:t>
              </a:r>
            </a:p>
          </p:txBody>
        </p:sp>
      </p:grpSp>
      <p:sp>
        <p:nvSpPr>
          <p:cNvPr id="4" name="Rectangle 3"/>
          <p:cNvSpPr/>
          <p:nvPr/>
        </p:nvSpPr>
        <p:spPr>
          <a:xfrm>
            <a:off x="3571875" y="6350251"/>
            <a:ext cx="3356530" cy="338554"/>
          </a:xfrm>
          <a:prstGeom prst="rect">
            <a:avLst/>
          </a:prstGeom>
          <a:solidFill>
            <a:srgbClr val="FFFFFF"/>
          </a:solidFill>
          <a:ln w="25400" cap="flat">
            <a:solidFill>
              <a:schemeClr val="bg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ctr">
            <a:spAutoFit/>
          </a:bodyPr>
          <a:lstStyle/>
          <a:p>
            <a:pPr marL="0" marR="0" indent="0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GB" sz="11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 Medium"/>
                <a:ea typeface="Helvetica Neue Medium"/>
                <a:cs typeface="Helvetica Neue Medium"/>
                <a:sym typeface="Helvetica Neue Medium"/>
              </a:rPr>
              <a:t>BRIC: Brazil, Russia, India, China</a:t>
            </a:r>
          </a:p>
          <a:p>
            <a:pPr defTabSz="825500" hangingPunct="0"/>
            <a:r>
              <a:rPr kumimoji="0" lang="en-GB" sz="11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 Medium"/>
                <a:ea typeface="Helvetica Neue Medium"/>
                <a:cs typeface="Helvetica Neue Medium"/>
                <a:sym typeface="Helvetica Neue Medium"/>
              </a:rPr>
              <a:t>MINT: Mexico, </a:t>
            </a:r>
            <a:r>
              <a:rPr lang="en-GB" sz="1100" dirty="0">
                <a:solidFill>
                  <a:srgbClr val="00000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Indonesia, Nigeria, Turkey </a:t>
            </a:r>
            <a:endParaRPr kumimoji="0" lang="en-GB" sz="11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4976792" y="2290197"/>
            <a:ext cx="4070946" cy="98898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defTabSz="825500" hangingPunct="0">
              <a:spcAft>
                <a:spcPct val="20000"/>
              </a:spcAft>
            </a:pPr>
            <a:r>
              <a:rPr lang="en-ZA" sz="1600" dirty="0">
                <a:solidFill>
                  <a:srgbClr val="000000"/>
                </a:solidFill>
                <a:latin typeface="Arial" panose="020B0604020202020204" pitchFamily="34" charset="0"/>
                <a:ea typeface="Helvetica Neue Medium"/>
                <a:cs typeface="Arial" panose="020B0604020202020204" pitchFamily="34" charset="0"/>
                <a:sym typeface="Helvetica Neue Medium"/>
              </a:rPr>
              <a:t>(iv) Stabilising and reducing debt</a:t>
            </a:r>
          </a:p>
          <a:p>
            <a:pPr defTabSz="825500" hangingPunct="0">
              <a:spcAft>
                <a:spcPct val="20000"/>
              </a:spcAft>
            </a:pPr>
            <a:r>
              <a:rPr lang="en-ZA" sz="1600" dirty="0">
                <a:solidFill>
                  <a:srgbClr val="000000"/>
                </a:solidFill>
                <a:latin typeface="Arial" panose="020B0604020202020204" pitchFamily="34" charset="0"/>
                <a:ea typeface="Helvetica Neue Medium"/>
                <a:cs typeface="Arial" panose="020B0604020202020204" pitchFamily="34" charset="0"/>
                <a:sym typeface="Helvetica Neue Medium"/>
              </a:rPr>
              <a:t>(v)  Reconfiguring </a:t>
            </a:r>
            <a:r>
              <a:rPr lang="en-ZA" sz="1600" dirty="0" err="1">
                <a:solidFill>
                  <a:srgbClr val="000000"/>
                </a:solidFill>
                <a:latin typeface="Arial" panose="020B0604020202020204" pitchFamily="34" charset="0"/>
                <a:ea typeface="Helvetica Neue Medium"/>
                <a:cs typeface="Arial" panose="020B0604020202020204" pitchFamily="34" charset="0"/>
                <a:sym typeface="Helvetica Neue Medium"/>
              </a:rPr>
              <a:t>SoEs</a:t>
            </a:r>
            <a:endParaRPr lang="en-ZA" sz="1600" dirty="0">
              <a:solidFill>
                <a:srgbClr val="000000"/>
              </a:solidFill>
              <a:latin typeface="Arial" panose="020B0604020202020204" pitchFamily="34" charset="0"/>
              <a:ea typeface="Helvetica Neue Medium"/>
              <a:cs typeface="Arial" panose="020B0604020202020204" pitchFamily="34" charset="0"/>
              <a:sym typeface="Helvetica Neue Medium"/>
            </a:endParaRPr>
          </a:p>
          <a:p>
            <a:pPr defTabSz="825500" hangingPunct="0">
              <a:spcAft>
                <a:spcPct val="20000"/>
              </a:spcAft>
            </a:pPr>
            <a:r>
              <a:rPr lang="en-ZA" sz="1600" dirty="0">
                <a:solidFill>
                  <a:srgbClr val="000000"/>
                </a:solidFill>
                <a:latin typeface="Arial" panose="020B0604020202020204" pitchFamily="34" charset="0"/>
                <a:ea typeface="Helvetica Neue Medium"/>
                <a:cs typeface="Arial" panose="020B0604020202020204" pitchFamily="34" charset="0"/>
                <a:sym typeface="Helvetica Neue Medium"/>
              </a:rPr>
              <a:t>(vi) Managing public sector wage bill</a:t>
            </a:r>
          </a:p>
        </p:txBody>
      </p:sp>
    </p:spTree>
    <p:extLst>
      <p:ext uri="{BB962C8B-B14F-4D97-AF65-F5344CB8AC3E}">
        <p14:creationId xmlns:p14="http://schemas.microsoft.com/office/powerpoint/2010/main" val="2573875780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ING GOES HERE"/>
          <p:cNvSpPr txBox="1"/>
          <p:nvPr/>
        </p:nvSpPr>
        <p:spPr>
          <a:xfrm>
            <a:off x="485552" y="479193"/>
            <a:ext cx="8839423" cy="64222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25400" tIns="25400" rIns="25400" bIns="25400">
            <a:spAutoFit/>
          </a:bodyPr>
          <a:lstStyle>
            <a:lvl1pPr algn="l" defTabSz="457200">
              <a:lnSpc>
                <a:spcPct val="80000"/>
              </a:lnSpc>
              <a:defRPr sz="6000" b="1">
                <a:solidFill>
                  <a:srgbClr val="1C232B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 defTabSz="228600" hangingPunct="0"/>
            <a:r>
              <a:rPr lang="en-ZA" sz="2400" kern="0" dirty="0">
                <a:solidFill>
                  <a:schemeClr val="accent3">
                    <a:lumMod val="50000"/>
                  </a:schemeClr>
                </a:solidFill>
              </a:rPr>
              <a:t>Fiscal pressures remain with debt service being the fastest growing expense</a:t>
            </a:r>
            <a:endParaRPr sz="2400" kern="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3" name="Text Placeholder 6"/>
          <p:cNvSpPr txBox="1">
            <a:spLocks/>
          </p:cNvSpPr>
          <p:nvPr>
            <p:custDataLst>
              <p:tags r:id="rId1"/>
            </p:custDataLst>
          </p:nvPr>
        </p:nvSpPr>
        <p:spPr bwMode="gray">
          <a:xfrm>
            <a:off x="584636" y="1775257"/>
            <a:ext cx="1816801" cy="1021911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/>
            </a:solidFill>
          </a:ln>
          <a:effectLst/>
        </p:spPr>
        <p:txBody>
          <a:bodyPr lIns="72000" tIns="0" rIns="36000" bIns="0" anchor="ctr"/>
          <a:lstStyle>
            <a:defPPr>
              <a:defRPr lang="en-US"/>
            </a:defPPr>
            <a:lvl1pPr>
              <a:defRPr sz="1200" b="1">
                <a:solidFill>
                  <a:schemeClr val="accent3">
                    <a:lumMod val="50000"/>
                  </a:schemeClr>
                </a:solidFill>
                <a:latin typeface="Arial"/>
              </a:defRPr>
            </a:lvl1pPr>
            <a:lvl3pPr lvl="2">
              <a:defRPr sz="1200"/>
            </a:lvl3pPr>
          </a:lstStyle>
          <a:p>
            <a:r>
              <a:rPr lang="en-GB" sz="1400" dirty="0"/>
              <a:t>Revenue outlook has deteriorated</a:t>
            </a:r>
          </a:p>
          <a:p>
            <a:endParaRPr lang="en-GB" dirty="0"/>
          </a:p>
          <a:p>
            <a:r>
              <a:rPr lang="en-GB" sz="1050" i="1" dirty="0">
                <a:solidFill>
                  <a:srgbClr val="000000"/>
                </a:solidFill>
              </a:rPr>
              <a:t>(2019/20: R1.47tn to R1.42tn)</a:t>
            </a:r>
          </a:p>
        </p:txBody>
      </p:sp>
      <p:sp>
        <p:nvSpPr>
          <p:cNvPr id="4" name="Text Placeholder 6"/>
          <p:cNvSpPr txBox="1">
            <a:spLocks/>
          </p:cNvSpPr>
          <p:nvPr>
            <p:custDataLst>
              <p:tags r:id="rId2"/>
            </p:custDataLst>
          </p:nvPr>
        </p:nvSpPr>
        <p:spPr bwMode="gray">
          <a:xfrm>
            <a:off x="2559544" y="1775257"/>
            <a:ext cx="2775229" cy="102191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6350">
            <a:noFill/>
          </a:ln>
        </p:spPr>
        <p:txBody>
          <a:bodyPr vert="horz" wrap="square" lIns="72000" tIns="72000" rIns="72000" bIns="72000" numCol="1" rtlCol="0" anchor="ctr" anchorCtr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indent="0" eaLnBrk="1" hangingPunct="1">
              <a:spcBef>
                <a:spcPts val="400"/>
              </a:spcBef>
              <a:defRPr sz="1200" b="1">
                <a:solidFill>
                  <a:srgbClr val="000000"/>
                </a:solidFill>
                <a:latin typeface="+mn-lt"/>
                <a:ea typeface="LF_Kai"/>
                <a:cs typeface="ＭＳ Ｐゴシック" pitchFamily="26" charset="-128"/>
              </a:defRPr>
            </a:lvl1pPr>
            <a:lvl2pPr marL="0" indent="1588" eaLnBrk="1" hangingPunct="1">
              <a:spcBef>
                <a:spcPts val="400"/>
              </a:spcBef>
              <a:defRPr sz="1100">
                <a:solidFill>
                  <a:srgbClr val="000000"/>
                </a:solidFill>
                <a:latin typeface="+mn-lt"/>
                <a:ea typeface="LF_Kai"/>
              </a:defRPr>
            </a:lvl2pPr>
            <a:lvl3pPr marL="3175" lvl="2" indent="0" eaLnBrk="0" hangingPunct="0">
              <a:spcBef>
                <a:spcPts val="0"/>
              </a:spcBef>
              <a:spcAft>
                <a:spcPts val="0"/>
              </a:spcAft>
              <a:buSzPct val="75000"/>
              <a:buFont typeface="Wingdings" pitchFamily="2" charset="2"/>
              <a:buNone/>
              <a:defRPr b="1">
                <a:solidFill>
                  <a:srgbClr val="000000"/>
                </a:solidFill>
                <a:latin typeface="+mn-lt"/>
                <a:ea typeface="LF_Kai"/>
              </a:defRPr>
            </a:lvl3pPr>
            <a:lvl4pPr marL="381000" indent="-188913" eaLnBrk="1" hangingPunct="1">
              <a:spcBef>
                <a:spcPts val="400"/>
              </a:spcBef>
              <a:buChar char="–"/>
              <a:defRPr sz="1100">
                <a:solidFill>
                  <a:srgbClr val="000000"/>
                </a:solidFill>
                <a:latin typeface="+mn-lt"/>
                <a:ea typeface="LF_Kai"/>
              </a:defRPr>
            </a:lvl4pPr>
            <a:lvl5pPr marL="571500" indent="-188913" eaLnBrk="1" hangingPunct="1">
              <a:spcBef>
                <a:spcPts val="400"/>
              </a:spcBef>
              <a:buChar char="–"/>
              <a:defRPr sz="1100" baseline="0">
                <a:latin typeface="+mn-lt"/>
                <a:ea typeface="LF_Kai"/>
              </a:defRPr>
            </a:lvl5pPr>
            <a:lvl6pPr marL="571500" indent="-188913" fontAlgn="base">
              <a:spcBef>
                <a:spcPts val="400"/>
              </a:spcBef>
              <a:spcAft>
                <a:spcPct val="0"/>
              </a:spcAft>
              <a:buChar char="–"/>
              <a:defRPr sz="1100" baseline="0">
                <a:latin typeface="+mn-lt"/>
                <a:ea typeface="ＭＳ Ｐゴシック" pitchFamily="1" charset="-128"/>
              </a:defRPr>
            </a:lvl6pPr>
            <a:lvl7pPr marL="571500" indent="-188913" fontAlgn="base">
              <a:spcBef>
                <a:spcPts val="400"/>
              </a:spcBef>
              <a:spcAft>
                <a:spcPct val="0"/>
              </a:spcAft>
              <a:buChar char="–"/>
              <a:defRPr sz="1100" baseline="0">
                <a:latin typeface="+mn-lt"/>
                <a:ea typeface="ＭＳ Ｐゴシック" pitchFamily="1" charset="-128"/>
              </a:defRPr>
            </a:lvl7pPr>
            <a:lvl8pPr marL="571500" indent="-188913" fontAlgn="base">
              <a:spcBef>
                <a:spcPts val="400"/>
              </a:spcBef>
              <a:spcAft>
                <a:spcPct val="0"/>
              </a:spcAft>
              <a:buChar char="–"/>
              <a:defRPr sz="1100">
                <a:latin typeface="+mn-lt"/>
                <a:ea typeface="ＭＳ Ｐゴシック" pitchFamily="1" charset="-128"/>
              </a:defRPr>
            </a:lvl8pPr>
            <a:lvl9pPr marL="571500" indent="-188913" fontAlgn="base">
              <a:spcBef>
                <a:spcPts val="400"/>
              </a:spcBef>
              <a:spcAft>
                <a:spcPct val="0"/>
              </a:spcAft>
              <a:buChar char="–"/>
              <a:defRPr sz="1100">
                <a:latin typeface="+mn-lt"/>
                <a:ea typeface="ＭＳ Ｐゴシック" pitchFamily="1" charset="-128"/>
              </a:defRPr>
            </a:lvl9pPr>
          </a:lstStyle>
          <a:p>
            <a:pPr marL="0" lvl="2">
              <a:spcAft>
                <a:spcPct val="20000"/>
              </a:spcAft>
              <a:tabLst>
                <a:tab pos="266700" algn="l"/>
              </a:tabLst>
            </a:pPr>
            <a:r>
              <a:rPr lang="en-GB" sz="1300" dirty="0">
                <a:solidFill>
                  <a:schemeClr val="tx1"/>
                </a:solidFill>
                <a:ea typeface="+mn-ea"/>
              </a:rPr>
              <a:t>Shortfall </a:t>
            </a:r>
          </a:p>
          <a:p>
            <a:pPr marL="171450" lvl="2" indent="-171450">
              <a:spcAft>
                <a:spcPct val="20000"/>
              </a:spcAft>
              <a:buFont typeface="Wingdings" panose="05000000000000000000" pitchFamily="2" charset="2"/>
              <a:buChar char="l"/>
              <a:tabLst>
                <a:tab pos="266700" algn="l"/>
              </a:tabLst>
            </a:pPr>
            <a:r>
              <a:rPr lang="en-GB" sz="1300" b="0" dirty="0">
                <a:solidFill>
                  <a:schemeClr val="tx1"/>
                </a:solidFill>
                <a:ea typeface="+mn-ea"/>
              </a:rPr>
              <a:t>2019/20: R243bn</a:t>
            </a:r>
          </a:p>
          <a:p>
            <a:pPr marL="171450" lvl="2" indent="-171450">
              <a:spcAft>
                <a:spcPct val="20000"/>
              </a:spcAft>
              <a:buFont typeface="Wingdings" panose="05000000000000000000" pitchFamily="2" charset="2"/>
              <a:buChar char="l"/>
              <a:tabLst>
                <a:tab pos="266700" algn="l"/>
              </a:tabLst>
            </a:pPr>
            <a:r>
              <a:rPr lang="en-GB" sz="1300" b="0" dirty="0">
                <a:solidFill>
                  <a:schemeClr val="tx1"/>
                </a:solidFill>
                <a:ea typeface="+mn-ea"/>
              </a:rPr>
              <a:t>2020/21: R253bn</a:t>
            </a:r>
          </a:p>
          <a:p>
            <a:pPr marL="171450" lvl="2" indent="-171450">
              <a:spcAft>
                <a:spcPct val="20000"/>
              </a:spcAft>
              <a:buFont typeface="Wingdings" panose="05000000000000000000" pitchFamily="2" charset="2"/>
              <a:buChar char="l"/>
              <a:tabLst>
                <a:tab pos="266700" algn="l"/>
              </a:tabLst>
            </a:pPr>
            <a:r>
              <a:rPr lang="en-GB" sz="1300" b="0" dirty="0">
                <a:solidFill>
                  <a:schemeClr val="tx1"/>
                </a:solidFill>
                <a:ea typeface="+mn-ea"/>
              </a:rPr>
              <a:t>2021/22: R252bn</a:t>
            </a:r>
          </a:p>
        </p:txBody>
      </p:sp>
      <p:sp>
        <p:nvSpPr>
          <p:cNvPr id="5" name="Text Placeholder 6"/>
          <p:cNvSpPr txBox="1">
            <a:spLocks/>
          </p:cNvSpPr>
          <p:nvPr>
            <p:custDataLst>
              <p:tags r:id="rId3"/>
            </p:custDataLst>
          </p:nvPr>
        </p:nvSpPr>
        <p:spPr bwMode="gray">
          <a:xfrm>
            <a:off x="5392310" y="1775257"/>
            <a:ext cx="2589639" cy="102191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6350">
            <a:noFill/>
          </a:ln>
        </p:spPr>
        <p:txBody>
          <a:bodyPr vert="horz" wrap="square" lIns="72000" tIns="72000" rIns="72000" bIns="72000" numCol="1" rtlCol="0" anchor="t" anchorCtr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indent="0" eaLnBrk="1" hangingPunct="1">
              <a:spcBef>
                <a:spcPts val="400"/>
              </a:spcBef>
              <a:defRPr sz="1200" b="1">
                <a:solidFill>
                  <a:srgbClr val="000000"/>
                </a:solidFill>
                <a:latin typeface="+mn-lt"/>
                <a:ea typeface="LF_Kai"/>
                <a:cs typeface="ＭＳ Ｐゴシック" pitchFamily="26" charset="-128"/>
              </a:defRPr>
            </a:lvl1pPr>
            <a:lvl2pPr marL="0" indent="1588" eaLnBrk="1" hangingPunct="1">
              <a:spcBef>
                <a:spcPts val="400"/>
              </a:spcBef>
              <a:defRPr sz="1100">
                <a:solidFill>
                  <a:srgbClr val="000000"/>
                </a:solidFill>
                <a:latin typeface="+mn-lt"/>
                <a:ea typeface="LF_Kai"/>
              </a:defRPr>
            </a:lvl2pPr>
            <a:lvl3pPr marL="3175" lvl="2" indent="0" eaLnBrk="0" hangingPunct="0">
              <a:spcBef>
                <a:spcPts val="0"/>
              </a:spcBef>
              <a:spcAft>
                <a:spcPts val="0"/>
              </a:spcAft>
              <a:buSzPct val="75000"/>
              <a:buFont typeface="Wingdings" pitchFamily="2" charset="2"/>
              <a:buNone/>
              <a:defRPr b="1">
                <a:solidFill>
                  <a:srgbClr val="000000"/>
                </a:solidFill>
                <a:latin typeface="+mn-lt"/>
                <a:ea typeface="LF_Kai"/>
              </a:defRPr>
            </a:lvl3pPr>
            <a:lvl4pPr marL="381000" indent="-188913" eaLnBrk="1" hangingPunct="1">
              <a:spcBef>
                <a:spcPts val="400"/>
              </a:spcBef>
              <a:buChar char="–"/>
              <a:defRPr sz="1100">
                <a:solidFill>
                  <a:srgbClr val="000000"/>
                </a:solidFill>
                <a:latin typeface="+mn-lt"/>
                <a:ea typeface="LF_Kai"/>
              </a:defRPr>
            </a:lvl4pPr>
            <a:lvl5pPr marL="571500" indent="-188913" eaLnBrk="1" hangingPunct="1">
              <a:spcBef>
                <a:spcPts val="400"/>
              </a:spcBef>
              <a:buChar char="–"/>
              <a:defRPr sz="1100" baseline="0">
                <a:latin typeface="+mn-lt"/>
                <a:ea typeface="LF_Kai"/>
              </a:defRPr>
            </a:lvl5pPr>
            <a:lvl6pPr marL="571500" indent="-188913" fontAlgn="base">
              <a:spcBef>
                <a:spcPts val="400"/>
              </a:spcBef>
              <a:spcAft>
                <a:spcPct val="0"/>
              </a:spcAft>
              <a:buChar char="–"/>
              <a:defRPr sz="1100" baseline="0">
                <a:latin typeface="+mn-lt"/>
                <a:ea typeface="ＭＳ Ｐゴシック" pitchFamily="1" charset="-128"/>
              </a:defRPr>
            </a:lvl6pPr>
            <a:lvl7pPr marL="571500" indent="-188913" fontAlgn="base">
              <a:spcBef>
                <a:spcPts val="400"/>
              </a:spcBef>
              <a:spcAft>
                <a:spcPct val="0"/>
              </a:spcAft>
              <a:buChar char="–"/>
              <a:defRPr sz="1100" baseline="0">
                <a:latin typeface="+mn-lt"/>
                <a:ea typeface="ＭＳ Ｐゴシック" pitchFamily="1" charset="-128"/>
              </a:defRPr>
            </a:lvl7pPr>
            <a:lvl8pPr marL="571500" indent="-188913" fontAlgn="base">
              <a:spcBef>
                <a:spcPts val="400"/>
              </a:spcBef>
              <a:spcAft>
                <a:spcPct val="0"/>
              </a:spcAft>
              <a:buChar char="–"/>
              <a:defRPr sz="1100">
                <a:latin typeface="+mn-lt"/>
                <a:ea typeface="ＭＳ Ｐゴシック" pitchFamily="1" charset="-128"/>
              </a:defRPr>
            </a:lvl8pPr>
            <a:lvl9pPr marL="571500" indent="-188913" fontAlgn="base">
              <a:spcBef>
                <a:spcPts val="400"/>
              </a:spcBef>
              <a:spcAft>
                <a:spcPct val="0"/>
              </a:spcAft>
              <a:buChar char="–"/>
              <a:defRPr sz="1100">
                <a:latin typeface="+mn-lt"/>
                <a:ea typeface="ＭＳ Ｐゴシック" pitchFamily="1" charset="-128"/>
              </a:defRPr>
            </a:lvl9pPr>
          </a:lstStyle>
          <a:p>
            <a:pPr marL="0" lvl="2">
              <a:spcAft>
                <a:spcPct val="30000"/>
              </a:spcAft>
              <a:tabLst>
                <a:tab pos="266700" algn="l"/>
              </a:tabLst>
            </a:pPr>
            <a:r>
              <a:rPr lang="en-GB" sz="1300" dirty="0">
                <a:solidFill>
                  <a:schemeClr val="tx1"/>
                </a:solidFill>
                <a:ea typeface="+mn-ea"/>
              </a:rPr>
              <a:t>Key drivers</a:t>
            </a:r>
          </a:p>
          <a:p>
            <a:pPr marL="171450" lvl="2" indent="-171450">
              <a:spcAft>
                <a:spcPct val="30000"/>
              </a:spcAft>
              <a:buFont typeface="Wingdings" panose="05000000000000000000" pitchFamily="2" charset="2"/>
              <a:buChar char="l"/>
              <a:tabLst>
                <a:tab pos="266700" algn="l"/>
              </a:tabLst>
            </a:pPr>
            <a:r>
              <a:rPr lang="en-GB" sz="1300" b="0" dirty="0">
                <a:solidFill>
                  <a:schemeClr val="tx1"/>
                </a:solidFill>
                <a:ea typeface="+mn-ea"/>
              </a:rPr>
              <a:t>Weak GDP </a:t>
            </a:r>
          </a:p>
          <a:p>
            <a:pPr marL="171450" lvl="2" indent="-171450">
              <a:spcAft>
                <a:spcPct val="30000"/>
              </a:spcAft>
              <a:buFont typeface="Wingdings" panose="05000000000000000000" pitchFamily="2" charset="2"/>
              <a:buChar char="l"/>
              <a:tabLst>
                <a:tab pos="266700" algn="l"/>
              </a:tabLst>
            </a:pPr>
            <a:r>
              <a:rPr lang="en-GB" sz="1300" b="0" dirty="0">
                <a:solidFill>
                  <a:schemeClr val="tx1"/>
                </a:solidFill>
                <a:ea typeface="+mn-ea"/>
              </a:rPr>
              <a:t>Lower tax collection</a:t>
            </a:r>
          </a:p>
        </p:txBody>
      </p:sp>
      <p:sp>
        <p:nvSpPr>
          <p:cNvPr id="6" name="Text Placeholder 6"/>
          <p:cNvSpPr txBox="1">
            <a:spLocks/>
          </p:cNvSpPr>
          <p:nvPr>
            <p:custDataLst>
              <p:tags r:id="rId4"/>
            </p:custDataLst>
          </p:nvPr>
        </p:nvSpPr>
        <p:spPr bwMode="gray">
          <a:xfrm>
            <a:off x="593097" y="2867025"/>
            <a:ext cx="1816801" cy="222971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/>
            </a:solidFill>
          </a:ln>
          <a:effectLst/>
        </p:spPr>
        <p:txBody>
          <a:bodyPr lIns="72000" tIns="0" rIns="36000" bIns="0" anchor="ctr"/>
          <a:lstStyle>
            <a:defPPr>
              <a:defRPr lang="en-US"/>
            </a:defPPr>
            <a:lvl1pPr>
              <a:defRPr b="1">
                <a:solidFill>
                  <a:srgbClr val="000000"/>
                </a:solidFill>
                <a:latin typeface="Arial"/>
              </a:defRPr>
            </a:lvl1pPr>
          </a:lstStyle>
          <a:p>
            <a:r>
              <a:rPr lang="en-GB" sz="1400" dirty="0">
                <a:solidFill>
                  <a:schemeClr val="accent3">
                    <a:lumMod val="50000"/>
                  </a:schemeClr>
                </a:solidFill>
              </a:rPr>
              <a:t>Expenditure remains inline with the Budget </a:t>
            </a:r>
          </a:p>
          <a:p>
            <a:pPr lvl="2"/>
            <a:endParaRPr lang="en-GB" sz="1400" dirty="0"/>
          </a:p>
          <a:p>
            <a:r>
              <a:rPr lang="en-GB" sz="1050" i="1" dirty="0"/>
              <a:t>(2019/20: R1.8tn)</a:t>
            </a:r>
          </a:p>
        </p:txBody>
      </p:sp>
      <p:sp>
        <p:nvSpPr>
          <p:cNvPr id="7" name="Text Placeholder 6"/>
          <p:cNvSpPr txBox="1">
            <a:spLocks/>
          </p:cNvSpPr>
          <p:nvPr>
            <p:custDataLst>
              <p:tags r:id="rId5"/>
            </p:custDataLst>
          </p:nvPr>
        </p:nvSpPr>
        <p:spPr bwMode="gray">
          <a:xfrm>
            <a:off x="2522496" y="4476657"/>
            <a:ext cx="5476267" cy="62008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6350">
            <a:noFill/>
          </a:ln>
        </p:spPr>
        <p:txBody>
          <a:bodyPr vert="horz" wrap="square" lIns="72000" tIns="72000" rIns="72000" bIns="72000" numCol="1" rtlCol="0" anchor="ctr" anchorCtr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indent="0" eaLnBrk="1" hangingPunct="1">
              <a:spcBef>
                <a:spcPts val="400"/>
              </a:spcBef>
              <a:defRPr sz="1200" b="1">
                <a:solidFill>
                  <a:srgbClr val="000000"/>
                </a:solidFill>
                <a:latin typeface="+mn-lt"/>
                <a:ea typeface="LF_Kai"/>
                <a:cs typeface="ＭＳ Ｐゴシック" pitchFamily="26" charset="-128"/>
              </a:defRPr>
            </a:lvl1pPr>
            <a:lvl2pPr marL="0" indent="1588" eaLnBrk="1" hangingPunct="1">
              <a:spcBef>
                <a:spcPts val="400"/>
              </a:spcBef>
              <a:defRPr sz="1100">
                <a:solidFill>
                  <a:srgbClr val="000000"/>
                </a:solidFill>
                <a:latin typeface="+mn-lt"/>
                <a:ea typeface="LF_Kai"/>
              </a:defRPr>
            </a:lvl2pPr>
            <a:lvl3pPr marL="3175" lvl="2" indent="0" eaLnBrk="0" hangingPunct="0">
              <a:spcBef>
                <a:spcPts val="0"/>
              </a:spcBef>
              <a:spcAft>
                <a:spcPts val="0"/>
              </a:spcAft>
              <a:buSzPct val="75000"/>
              <a:buFont typeface="Wingdings" pitchFamily="2" charset="2"/>
              <a:buNone/>
              <a:defRPr b="1">
                <a:solidFill>
                  <a:srgbClr val="000000"/>
                </a:solidFill>
                <a:latin typeface="+mn-lt"/>
                <a:ea typeface="LF_Kai"/>
              </a:defRPr>
            </a:lvl3pPr>
            <a:lvl4pPr marL="381000" indent="-188913" eaLnBrk="1" hangingPunct="1">
              <a:spcBef>
                <a:spcPts val="400"/>
              </a:spcBef>
              <a:buChar char="–"/>
              <a:defRPr sz="1100">
                <a:solidFill>
                  <a:srgbClr val="000000"/>
                </a:solidFill>
                <a:latin typeface="+mn-lt"/>
                <a:ea typeface="LF_Kai"/>
              </a:defRPr>
            </a:lvl4pPr>
            <a:lvl5pPr marL="571500" indent="-188913" eaLnBrk="1" hangingPunct="1">
              <a:spcBef>
                <a:spcPts val="400"/>
              </a:spcBef>
              <a:buChar char="–"/>
              <a:defRPr sz="1100" baseline="0">
                <a:latin typeface="+mn-lt"/>
                <a:ea typeface="LF_Kai"/>
              </a:defRPr>
            </a:lvl5pPr>
            <a:lvl6pPr marL="571500" indent="-188913" fontAlgn="base">
              <a:spcBef>
                <a:spcPts val="400"/>
              </a:spcBef>
              <a:spcAft>
                <a:spcPct val="0"/>
              </a:spcAft>
              <a:buChar char="–"/>
              <a:defRPr sz="1100" baseline="0">
                <a:latin typeface="+mn-lt"/>
                <a:ea typeface="ＭＳ Ｐゴシック" pitchFamily="1" charset="-128"/>
              </a:defRPr>
            </a:lvl6pPr>
            <a:lvl7pPr marL="571500" indent="-188913" fontAlgn="base">
              <a:spcBef>
                <a:spcPts val="400"/>
              </a:spcBef>
              <a:spcAft>
                <a:spcPct val="0"/>
              </a:spcAft>
              <a:buChar char="–"/>
              <a:defRPr sz="1100" baseline="0">
                <a:latin typeface="+mn-lt"/>
                <a:ea typeface="ＭＳ Ｐゴシック" pitchFamily="1" charset="-128"/>
              </a:defRPr>
            </a:lvl7pPr>
            <a:lvl8pPr marL="571500" indent="-188913" fontAlgn="base">
              <a:spcBef>
                <a:spcPts val="400"/>
              </a:spcBef>
              <a:spcAft>
                <a:spcPct val="0"/>
              </a:spcAft>
              <a:buChar char="–"/>
              <a:defRPr sz="1100">
                <a:latin typeface="+mn-lt"/>
                <a:ea typeface="ＭＳ Ｐゴシック" pitchFamily="1" charset="-128"/>
              </a:defRPr>
            </a:lvl8pPr>
            <a:lvl9pPr marL="571500" indent="-188913" fontAlgn="base">
              <a:spcBef>
                <a:spcPts val="400"/>
              </a:spcBef>
              <a:spcAft>
                <a:spcPct val="0"/>
              </a:spcAft>
              <a:buChar char="–"/>
              <a:defRPr sz="1100">
                <a:latin typeface="+mn-lt"/>
                <a:ea typeface="ＭＳ Ｐゴシック" pitchFamily="1" charset="-128"/>
              </a:defRPr>
            </a:lvl9pPr>
          </a:lstStyle>
          <a:p>
            <a:pPr marL="0" lvl="2">
              <a:spcAft>
                <a:spcPct val="10000"/>
              </a:spcAft>
              <a:tabLst>
                <a:tab pos="266700" algn="l"/>
              </a:tabLst>
            </a:pPr>
            <a:r>
              <a:rPr lang="en-GB" sz="1300" dirty="0">
                <a:solidFill>
                  <a:schemeClr val="tx1"/>
                </a:solidFill>
                <a:ea typeface="+mn-ea"/>
              </a:rPr>
              <a:t>Fastest rising expenditure: Debt servicing</a:t>
            </a:r>
          </a:p>
          <a:p>
            <a:pPr marL="171450" lvl="2" indent="-171450">
              <a:spcAft>
                <a:spcPct val="10000"/>
              </a:spcAft>
              <a:buFont typeface="Wingdings" panose="05000000000000000000" pitchFamily="2" charset="2"/>
              <a:buChar char="l"/>
              <a:tabLst>
                <a:tab pos="266700" algn="l"/>
              </a:tabLst>
            </a:pPr>
            <a:r>
              <a:rPr lang="en-GB" sz="1300" b="0" dirty="0"/>
              <a:t>Increase by 14% from 2019/20 to 2021/22 </a:t>
            </a:r>
          </a:p>
          <a:p>
            <a:pPr marL="171450" lvl="2" indent="-171450">
              <a:spcAft>
                <a:spcPct val="10000"/>
              </a:spcAft>
              <a:buFont typeface="Wingdings" panose="05000000000000000000" pitchFamily="2" charset="2"/>
              <a:buChar char="l"/>
              <a:tabLst>
                <a:tab pos="266700" algn="l"/>
              </a:tabLst>
            </a:pPr>
            <a:r>
              <a:rPr lang="en-GB" sz="1300" b="0" dirty="0">
                <a:solidFill>
                  <a:schemeClr val="tx1"/>
                </a:solidFill>
                <a:ea typeface="+mn-ea"/>
              </a:rPr>
              <a:t>Ave annual spend R131bn, 7% of budget</a:t>
            </a:r>
          </a:p>
        </p:txBody>
      </p:sp>
      <p:sp>
        <p:nvSpPr>
          <p:cNvPr id="8" name="Text Placeholder 6"/>
          <p:cNvSpPr txBox="1">
            <a:spLocks/>
          </p:cNvSpPr>
          <p:nvPr>
            <p:custDataLst>
              <p:tags r:id="rId6"/>
            </p:custDataLst>
          </p:nvPr>
        </p:nvSpPr>
        <p:spPr bwMode="gray">
          <a:xfrm>
            <a:off x="593666" y="5175553"/>
            <a:ext cx="1816801" cy="1008516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/>
            </a:solidFill>
          </a:ln>
          <a:effectLst/>
        </p:spPr>
        <p:txBody>
          <a:bodyPr lIns="72000" tIns="0" rIns="36000" bIns="0" anchor="ctr"/>
          <a:lstStyle>
            <a:defPPr>
              <a:defRPr lang="en-US"/>
            </a:defPPr>
            <a:lvl1pPr>
              <a:defRPr b="1">
                <a:solidFill>
                  <a:srgbClr val="000000"/>
                </a:solidFill>
                <a:latin typeface="Arial"/>
              </a:defRPr>
            </a:lvl1pPr>
            <a:lvl3pPr lvl="2"/>
          </a:lstStyle>
          <a:p>
            <a:r>
              <a:rPr lang="en-GB" sz="1400" dirty="0">
                <a:solidFill>
                  <a:schemeClr val="accent3">
                    <a:lumMod val="50000"/>
                  </a:schemeClr>
                </a:solidFill>
              </a:rPr>
              <a:t>SOEs a major risk to public finances</a:t>
            </a:r>
          </a:p>
        </p:txBody>
      </p:sp>
      <p:sp>
        <p:nvSpPr>
          <p:cNvPr id="9" name="Text Placeholder 6"/>
          <p:cNvSpPr txBox="1">
            <a:spLocks/>
          </p:cNvSpPr>
          <p:nvPr>
            <p:custDataLst>
              <p:tags r:id="rId7"/>
            </p:custDataLst>
          </p:nvPr>
        </p:nvSpPr>
        <p:spPr bwMode="gray">
          <a:xfrm>
            <a:off x="2539999" y="5175553"/>
            <a:ext cx="2794774" cy="100851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6350">
            <a:noFill/>
          </a:ln>
        </p:spPr>
        <p:txBody>
          <a:bodyPr vert="horz" wrap="square" lIns="72000" tIns="72000" rIns="72000" bIns="72000" numCol="1" rtlCol="0" anchor="ctr" anchorCtr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indent="0" eaLnBrk="1" hangingPunct="1">
              <a:spcBef>
                <a:spcPts val="400"/>
              </a:spcBef>
              <a:defRPr sz="1200" b="1">
                <a:solidFill>
                  <a:srgbClr val="000000"/>
                </a:solidFill>
                <a:latin typeface="+mn-lt"/>
                <a:ea typeface="LF_Kai"/>
                <a:cs typeface="ＭＳ Ｐゴシック" pitchFamily="26" charset="-128"/>
              </a:defRPr>
            </a:lvl1pPr>
            <a:lvl2pPr marL="0" indent="1588" eaLnBrk="1" hangingPunct="1">
              <a:spcBef>
                <a:spcPts val="400"/>
              </a:spcBef>
              <a:defRPr sz="1100">
                <a:solidFill>
                  <a:srgbClr val="000000"/>
                </a:solidFill>
                <a:latin typeface="+mn-lt"/>
                <a:ea typeface="LF_Kai"/>
              </a:defRPr>
            </a:lvl2pPr>
            <a:lvl3pPr marL="3175" lvl="2" indent="0" eaLnBrk="0" hangingPunct="0">
              <a:spcBef>
                <a:spcPts val="0"/>
              </a:spcBef>
              <a:spcAft>
                <a:spcPts val="0"/>
              </a:spcAft>
              <a:buSzPct val="75000"/>
              <a:buFont typeface="Wingdings" pitchFamily="2" charset="2"/>
              <a:buNone/>
              <a:defRPr b="1">
                <a:solidFill>
                  <a:srgbClr val="000000"/>
                </a:solidFill>
                <a:latin typeface="+mn-lt"/>
                <a:ea typeface="LF_Kai"/>
              </a:defRPr>
            </a:lvl3pPr>
            <a:lvl4pPr marL="381000" indent="-188913" eaLnBrk="1" hangingPunct="1">
              <a:spcBef>
                <a:spcPts val="400"/>
              </a:spcBef>
              <a:buChar char="–"/>
              <a:defRPr sz="1100">
                <a:solidFill>
                  <a:srgbClr val="000000"/>
                </a:solidFill>
                <a:latin typeface="+mn-lt"/>
                <a:ea typeface="LF_Kai"/>
              </a:defRPr>
            </a:lvl4pPr>
            <a:lvl5pPr marL="571500" indent="-188913" eaLnBrk="1" hangingPunct="1">
              <a:spcBef>
                <a:spcPts val="400"/>
              </a:spcBef>
              <a:buChar char="–"/>
              <a:defRPr sz="1100" baseline="0">
                <a:latin typeface="+mn-lt"/>
                <a:ea typeface="LF_Kai"/>
              </a:defRPr>
            </a:lvl5pPr>
            <a:lvl6pPr marL="571500" indent="-188913" fontAlgn="base">
              <a:spcBef>
                <a:spcPts val="400"/>
              </a:spcBef>
              <a:spcAft>
                <a:spcPct val="0"/>
              </a:spcAft>
              <a:buChar char="–"/>
              <a:defRPr sz="1100" baseline="0">
                <a:latin typeface="+mn-lt"/>
                <a:ea typeface="ＭＳ Ｐゴシック" pitchFamily="1" charset="-128"/>
              </a:defRPr>
            </a:lvl6pPr>
            <a:lvl7pPr marL="571500" indent="-188913" fontAlgn="base">
              <a:spcBef>
                <a:spcPts val="400"/>
              </a:spcBef>
              <a:spcAft>
                <a:spcPct val="0"/>
              </a:spcAft>
              <a:buChar char="–"/>
              <a:defRPr sz="1100" baseline="0">
                <a:latin typeface="+mn-lt"/>
                <a:ea typeface="ＭＳ Ｐゴシック" pitchFamily="1" charset="-128"/>
              </a:defRPr>
            </a:lvl7pPr>
            <a:lvl8pPr marL="571500" indent="-188913" fontAlgn="base">
              <a:spcBef>
                <a:spcPts val="400"/>
              </a:spcBef>
              <a:spcAft>
                <a:spcPct val="0"/>
              </a:spcAft>
              <a:buChar char="–"/>
              <a:defRPr sz="1100">
                <a:latin typeface="+mn-lt"/>
                <a:ea typeface="ＭＳ Ｐゴシック" pitchFamily="1" charset="-128"/>
              </a:defRPr>
            </a:lvl8pPr>
            <a:lvl9pPr marL="571500" indent="-188913" fontAlgn="base">
              <a:spcBef>
                <a:spcPts val="400"/>
              </a:spcBef>
              <a:spcAft>
                <a:spcPct val="0"/>
              </a:spcAft>
              <a:buChar char="–"/>
              <a:defRPr sz="1100">
                <a:latin typeface="+mn-lt"/>
                <a:ea typeface="ＭＳ Ｐゴシック" pitchFamily="1" charset="-128"/>
              </a:defRPr>
            </a:lvl9pPr>
          </a:lstStyle>
          <a:p>
            <a:pPr marL="0" lvl="2">
              <a:spcAft>
                <a:spcPct val="20000"/>
              </a:spcAft>
              <a:tabLst>
                <a:tab pos="266700" algn="l"/>
              </a:tabLst>
            </a:pPr>
            <a:r>
              <a:rPr lang="en-GB" sz="1300" dirty="0">
                <a:solidFill>
                  <a:schemeClr val="tx1"/>
                </a:solidFill>
                <a:ea typeface="+mn-ea"/>
              </a:rPr>
              <a:t>R23bn allocated to Eskom and further guarantees for SOEs</a:t>
            </a:r>
          </a:p>
          <a:p>
            <a:pPr marL="171450" lvl="2" indent="-171450">
              <a:spcAft>
                <a:spcPct val="20000"/>
              </a:spcAft>
              <a:buFont typeface="Wingdings" panose="05000000000000000000" pitchFamily="2" charset="2"/>
              <a:buChar char="l"/>
              <a:tabLst>
                <a:tab pos="266700" algn="l"/>
              </a:tabLst>
            </a:pPr>
            <a:r>
              <a:rPr lang="en-GB" sz="1300" b="0" dirty="0">
                <a:solidFill>
                  <a:schemeClr val="tx1"/>
                </a:solidFill>
                <a:ea typeface="+mn-ea"/>
              </a:rPr>
              <a:t>Denel: R1bn </a:t>
            </a:r>
          </a:p>
          <a:p>
            <a:pPr marL="171450" lvl="2" indent="-171450">
              <a:spcAft>
                <a:spcPct val="20000"/>
              </a:spcAft>
              <a:buFont typeface="Wingdings" panose="05000000000000000000" pitchFamily="2" charset="2"/>
              <a:buChar char="l"/>
              <a:tabLst>
                <a:tab pos="266700" algn="l"/>
              </a:tabLst>
            </a:pPr>
            <a:r>
              <a:rPr lang="en-GB" sz="1300" b="0" dirty="0">
                <a:solidFill>
                  <a:schemeClr val="tx1"/>
                </a:solidFill>
                <a:ea typeface="+mn-ea"/>
              </a:rPr>
              <a:t>SAA: R6.2bn</a:t>
            </a:r>
          </a:p>
        </p:txBody>
      </p:sp>
      <p:sp>
        <p:nvSpPr>
          <p:cNvPr id="10" name="Text Placeholder 6"/>
          <p:cNvSpPr txBox="1">
            <a:spLocks/>
          </p:cNvSpPr>
          <p:nvPr>
            <p:custDataLst>
              <p:tags r:id="rId8"/>
            </p:custDataLst>
          </p:nvPr>
        </p:nvSpPr>
        <p:spPr bwMode="gray">
          <a:xfrm>
            <a:off x="5401836" y="5175553"/>
            <a:ext cx="2589639" cy="100851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6350">
            <a:noFill/>
          </a:ln>
        </p:spPr>
        <p:txBody>
          <a:bodyPr vert="horz" wrap="square" lIns="72000" tIns="72000" rIns="72000" bIns="72000" numCol="1" rtlCol="0" anchor="t" anchorCtr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indent="0" eaLnBrk="1" hangingPunct="1">
              <a:spcBef>
                <a:spcPts val="400"/>
              </a:spcBef>
              <a:defRPr sz="1200" b="1">
                <a:solidFill>
                  <a:srgbClr val="000000"/>
                </a:solidFill>
                <a:latin typeface="+mn-lt"/>
                <a:ea typeface="LF_Kai"/>
                <a:cs typeface="ＭＳ Ｐゴシック" pitchFamily="26" charset="-128"/>
              </a:defRPr>
            </a:lvl1pPr>
            <a:lvl2pPr marL="0" indent="1588" eaLnBrk="1" hangingPunct="1">
              <a:spcBef>
                <a:spcPts val="400"/>
              </a:spcBef>
              <a:defRPr sz="1100">
                <a:solidFill>
                  <a:srgbClr val="000000"/>
                </a:solidFill>
                <a:latin typeface="+mn-lt"/>
                <a:ea typeface="LF_Kai"/>
              </a:defRPr>
            </a:lvl2pPr>
            <a:lvl3pPr marL="3175" lvl="2" indent="0" eaLnBrk="0" hangingPunct="0">
              <a:spcBef>
                <a:spcPts val="0"/>
              </a:spcBef>
              <a:spcAft>
                <a:spcPts val="0"/>
              </a:spcAft>
              <a:buSzPct val="75000"/>
              <a:buFont typeface="Wingdings" pitchFamily="2" charset="2"/>
              <a:buNone/>
              <a:defRPr b="1">
                <a:solidFill>
                  <a:srgbClr val="000000"/>
                </a:solidFill>
                <a:latin typeface="+mn-lt"/>
                <a:ea typeface="LF_Kai"/>
              </a:defRPr>
            </a:lvl3pPr>
            <a:lvl4pPr marL="381000" indent="-188913" eaLnBrk="1" hangingPunct="1">
              <a:spcBef>
                <a:spcPts val="400"/>
              </a:spcBef>
              <a:buChar char="–"/>
              <a:defRPr sz="1100">
                <a:solidFill>
                  <a:srgbClr val="000000"/>
                </a:solidFill>
                <a:latin typeface="+mn-lt"/>
                <a:ea typeface="LF_Kai"/>
              </a:defRPr>
            </a:lvl4pPr>
            <a:lvl5pPr marL="571500" indent="-188913" eaLnBrk="1" hangingPunct="1">
              <a:spcBef>
                <a:spcPts val="400"/>
              </a:spcBef>
              <a:buChar char="–"/>
              <a:defRPr sz="1100" baseline="0">
                <a:latin typeface="+mn-lt"/>
                <a:ea typeface="LF_Kai"/>
              </a:defRPr>
            </a:lvl5pPr>
            <a:lvl6pPr marL="571500" indent="-188913" fontAlgn="base">
              <a:spcBef>
                <a:spcPts val="400"/>
              </a:spcBef>
              <a:spcAft>
                <a:spcPct val="0"/>
              </a:spcAft>
              <a:buChar char="–"/>
              <a:defRPr sz="1100" baseline="0">
                <a:latin typeface="+mn-lt"/>
                <a:ea typeface="ＭＳ Ｐゴシック" pitchFamily="1" charset="-128"/>
              </a:defRPr>
            </a:lvl6pPr>
            <a:lvl7pPr marL="571500" indent="-188913" fontAlgn="base">
              <a:spcBef>
                <a:spcPts val="400"/>
              </a:spcBef>
              <a:spcAft>
                <a:spcPct val="0"/>
              </a:spcAft>
              <a:buChar char="–"/>
              <a:defRPr sz="1100" baseline="0">
                <a:latin typeface="+mn-lt"/>
                <a:ea typeface="ＭＳ Ｐゴシック" pitchFamily="1" charset="-128"/>
              </a:defRPr>
            </a:lvl7pPr>
            <a:lvl8pPr marL="571500" indent="-188913" fontAlgn="base">
              <a:spcBef>
                <a:spcPts val="400"/>
              </a:spcBef>
              <a:spcAft>
                <a:spcPct val="0"/>
              </a:spcAft>
              <a:buChar char="–"/>
              <a:defRPr sz="1100">
                <a:latin typeface="+mn-lt"/>
                <a:ea typeface="ＭＳ Ｐゴシック" pitchFamily="1" charset="-128"/>
              </a:defRPr>
            </a:lvl8pPr>
            <a:lvl9pPr marL="571500" indent="-188913" fontAlgn="base">
              <a:spcBef>
                <a:spcPts val="400"/>
              </a:spcBef>
              <a:spcAft>
                <a:spcPct val="0"/>
              </a:spcAft>
              <a:buChar char="–"/>
              <a:defRPr sz="1100">
                <a:latin typeface="+mn-lt"/>
                <a:ea typeface="ＭＳ Ｐゴシック" pitchFamily="1" charset="-128"/>
              </a:defRPr>
            </a:lvl9pPr>
          </a:lstStyle>
          <a:p>
            <a:pPr marL="0" lvl="2">
              <a:spcAft>
                <a:spcPct val="20000"/>
              </a:spcAft>
              <a:tabLst>
                <a:tab pos="266700" algn="l"/>
              </a:tabLst>
            </a:pPr>
            <a:r>
              <a:rPr lang="en-GB" sz="1300" dirty="0">
                <a:solidFill>
                  <a:schemeClr val="tx1"/>
                </a:solidFill>
                <a:ea typeface="+mn-ea"/>
              </a:rPr>
              <a:t>Key driver</a:t>
            </a:r>
          </a:p>
          <a:p>
            <a:pPr marL="171450" lvl="2" indent="-171450">
              <a:spcAft>
                <a:spcPct val="20000"/>
              </a:spcAft>
              <a:buFont typeface="Wingdings" panose="05000000000000000000" pitchFamily="2" charset="2"/>
              <a:buChar char="l"/>
              <a:tabLst>
                <a:tab pos="266700" algn="l"/>
              </a:tabLst>
            </a:pPr>
            <a:r>
              <a:rPr lang="en-GB" sz="1300" b="0" dirty="0">
                <a:solidFill>
                  <a:schemeClr val="tx1"/>
                </a:solidFill>
                <a:ea typeface="+mn-ea"/>
              </a:rPr>
              <a:t>Insufficient profits to cover debt obligations</a:t>
            </a:r>
          </a:p>
        </p:txBody>
      </p:sp>
      <p:sp>
        <p:nvSpPr>
          <p:cNvPr id="11" name="Text Placeholder 6"/>
          <p:cNvSpPr txBox="1">
            <a:spLocks/>
          </p:cNvSpPr>
          <p:nvPr>
            <p:custDataLst>
              <p:tags r:id="rId9"/>
            </p:custDataLst>
          </p:nvPr>
        </p:nvSpPr>
        <p:spPr bwMode="gray">
          <a:xfrm>
            <a:off x="2530950" y="2867025"/>
            <a:ext cx="5460525" cy="776673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6350">
            <a:noFill/>
          </a:ln>
        </p:spPr>
        <p:txBody>
          <a:bodyPr vert="horz" wrap="square" lIns="72000" tIns="72000" rIns="72000" bIns="72000" numCol="1" rtlCol="0" anchor="ctr" anchorCtr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indent="0" eaLnBrk="1" hangingPunct="1">
              <a:spcBef>
                <a:spcPts val="400"/>
              </a:spcBef>
              <a:defRPr sz="1200" b="1">
                <a:solidFill>
                  <a:srgbClr val="000000"/>
                </a:solidFill>
                <a:latin typeface="+mn-lt"/>
                <a:ea typeface="LF_Kai"/>
                <a:cs typeface="ＭＳ Ｐゴシック" pitchFamily="26" charset="-128"/>
              </a:defRPr>
            </a:lvl1pPr>
            <a:lvl2pPr marL="0" indent="1588" eaLnBrk="1" hangingPunct="1">
              <a:spcBef>
                <a:spcPts val="400"/>
              </a:spcBef>
              <a:defRPr sz="1100">
                <a:solidFill>
                  <a:srgbClr val="000000"/>
                </a:solidFill>
                <a:latin typeface="+mn-lt"/>
                <a:ea typeface="LF_Kai"/>
              </a:defRPr>
            </a:lvl2pPr>
            <a:lvl3pPr marL="3175" lvl="2" indent="0" eaLnBrk="0" hangingPunct="0">
              <a:spcBef>
                <a:spcPts val="0"/>
              </a:spcBef>
              <a:spcAft>
                <a:spcPts val="0"/>
              </a:spcAft>
              <a:buSzPct val="75000"/>
              <a:buFont typeface="Wingdings" pitchFamily="2" charset="2"/>
              <a:buNone/>
              <a:defRPr b="1">
                <a:solidFill>
                  <a:srgbClr val="000000"/>
                </a:solidFill>
                <a:latin typeface="+mn-lt"/>
                <a:ea typeface="LF_Kai"/>
              </a:defRPr>
            </a:lvl3pPr>
            <a:lvl4pPr marL="381000" indent="-188913" eaLnBrk="1" hangingPunct="1">
              <a:spcBef>
                <a:spcPts val="400"/>
              </a:spcBef>
              <a:buChar char="–"/>
              <a:defRPr sz="1100">
                <a:solidFill>
                  <a:srgbClr val="000000"/>
                </a:solidFill>
                <a:latin typeface="+mn-lt"/>
                <a:ea typeface="LF_Kai"/>
              </a:defRPr>
            </a:lvl4pPr>
            <a:lvl5pPr marL="571500" indent="-188913" eaLnBrk="1" hangingPunct="1">
              <a:spcBef>
                <a:spcPts val="400"/>
              </a:spcBef>
              <a:buChar char="–"/>
              <a:defRPr sz="1100" baseline="0">
                <a:latin typeface="+mn-lt"/>
                <a:ea typeface="LF_Kai"/>
              </a:defRPr>
            </a:lvl5pPr>
            <a:lvl6pPr marL="571500" indent="-188913" fontAlgn="base">
              <a:spcBef>
                <a:spcPts val="400"/>
              </a:spcBef>
              <a:spcAft>
                <a:spcPct val="0"/>
              </a:spcAft>
              <a:buChar char="–"/>
              <a:defRPr sz="1100" baseline="0">
                <a:latin typeface="+mn-lt"/>
                <a:ea typeface="ＭＳ Ｐゴシック" pitchFamily="1" charset="-128"/>
              </a:defRPr>
            </a:lvl6pPr>
            <a:lvl7pPr marL="571500" indent="-188913" fontAlgn="base">
              <a:spcBef>
                <a:spcPts val="400"/>
              </a:spcBef>
              <a:spcAft>
                <a:spcPct val="0"/>
              </a:spcAft>
              <a:buChar char="–"/>
              <a:defRPr sz="1100" baseline="0">
                <a:latin typeface="+mn-lt"/>
                <a:ea typeface="ＭＳ Ｐゴシック" pitchFamily="1" charset="-128"/>
              </a:defRPr>
            </a:lvl7pPr>
            <a:lvl8pPr marL="571500" indent="-188913" fontAlgn="base">
              <a:spcBef>
                <a:spcPts val="400"/>
              </a:spcBef>
              <a:spcAft>
                <a:spcPct val="0"/>
              </a:spcAft>
              <a:buChar char="–"/>
              <a:defRPr sz="1100">
                <a:latin typeface="+mn-lt"/>
                <a:ea typeface="ＭＳ Ｐゴシック" pitchFamily="1" charset="-128"/>
              </a:defRPr>
            </a:lvl8pPr>
            <a:lvl9pPr marL="571500" indent="-188913" fontAlgn="base">
              <a:spcBef>
                <a:spcPts val="400"/>
              </a:spcBef>
              <a:spcAft>
                <a:spcPct val="0"/>
              </a:spcAft>
              <a:buChar char="–"/>
              <a:defRPr sz="1100">
                <a:latin typeface="+mn-lt"/>
                <a:ea typeface="ＭＳ Ｐゴシック" pitchFamily="1" charset="-128"/>
              </a:defRPr>
            </a:lvl9pPr>
          </a:lstStyle>
          <a:p>
            <a:pPr marL="0" lvl="2">
              <a:tabLst>
                <a:tab pos="266700" algn="l"/>
              </a:tabLst>
            </a:pPr>
            <a:r>
              <a:rPr lang="en-GB" sz="1300" dirty="0">
                <a:solidFill>
                  <a:schemeClr val="tx1"/>
                </a:solidFill>
                <a:ea typeface="+mn-ea"/>
              </a:rPr>
              <a:t>Compensation is a major driver of spending</a:t>
            </a:r>
          </a:p>
          <a:p>
            <a:pPr marL="171450" lvl="2" indent="-171450">
              <a:buFont typeface="Wingdings" panose="05000000000000000000" pitchFamily="2" charset="2"/>
              <a:buChar char="l"/>
              <a:tabLst>
                <a:tab pos="266700" algn="l"/>
              </a:tabLst>
            </a:pPr>
            <a:r>
              <a:rPr lang="en-GB" sz="1300" b="0" dirty="0"/>
              <a:t>2006/7: R170bn, 33% of total spend </a:t>
            </a:r>
          </a:p>
          <a:p>
            <a:pPr marL="0" lvl="2">
              <a:tabLst>
                <a:tab pos="266700" algn="l"/>
              </a:tabLst>
            </a:pPr>
            <a:r>
              <a:rPr lang="en-GB" sz="1300" b="0" i="1" dirty="0"/>
              <a:t>                             vs</a:t>
            </a:r>
          </a:p>
          <a:p>
            <a:pPr marL="171450" lvl="2" indent="-171450">
              <a:buFont typeface="Wingdings" panose="05000000000000000000" pitchFamily="2" charset="2"/>
              <a:buChar char="l"/>
              <a:tabLst>
                <a:tab pos="266700" algn="l"/>
              </a:tabLst>
            </a:pPr>
            <a:r>
              <a:rPr lang="en-GB" sz="1300" b="0" dirty="0"/>
              <a:t>2019/20: R628bn, 34% of total spend</a:t>
            </a:r>
            <a:endParaRPr lang="en-GB" sz="1300" b="0" dirty="0">
              <a:solidFill>
                <a:schemeClr val="tx1"/>
              </a:solidFill>
              <a:ea typeface="+mn-ea"/>
            </a:endParaRPr>
          </a:p>
        </p:txBody>
      </p:sp>
      <p:sp>
        <p:nvSpPr>
          <p:cNvPr id="12" name="Text Placeholder 6"/>
          <p:cNvSpPr txBox="1">
            <a:spLocks/>
          </p:cNvSpPr>
          <p:nvPr>
            <p:custDataLst>
              <p:tags r:id="rId10"/>
            </p:custDataLst>
          </p:nvPr>
        </p:nvSpPr>
        <p:spPr bwMode="gray">
          <a:xfrm>
            <a:off x="2522490" y="3708794"/>
            <a:ext cx="5476267" cy="70276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6350">
            <a:noFill/>
          </a:ln>
        </p:spPr>
        <p:txBody>
          <a:bodyPr vert="horz" wrap="square" lIns="72000" tIns="72000" rIns="72000" bIns="72000" numCol="1" rtlCol="0" anchor="ctr" anchorCtr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indent="0" eaLnBrk="1" hangingPunct="1">
              <a:spcBef>
                <a:spcPts val="400"/>
              </a:spcBef>
              <a:defRPr sz="1200" b="1">
                <a:solidFill>
                  <a:srgbClr val="000000"/>
                </a:solidFill>
                <a:latin typeface="+mn-lt"/>
                <a:ea typeface="LF_Kai"/>
                <a:cs typeface="ＭＳ Ｐゴシック" pitchFamily="26" charset="-128"/>
              </a:defRPr>
            </a:lvl1pPr>
            <a:lvl2pPr marL="0" indent="1588" eaLnBrk="1" hangingPunct="1">
              <a:spcBef>
                <a:spcPts val="400"/>
              </a:spcBef>
              <a:defRPr sz="1100">
                <a:solidFill>
                  <a:srgbClr val="000000"/>
                </a:solidFill>
                <a:latin typeface="+mn-lt"/>
                <a:ea typeface="LF_Kai"/>
              </a:defRPr>
            </a:lvl2pPr>
            <a:lvl3pPr marL="3175" lvl="2" indent="0" eaLnBrk="0" hangingPunct="0">
              <a:spcBef>
                <a:spcPts val="0"/>
              </a:spcBef>
              <a:spcAft>
                <a:spcPts val="0"/>
              </a:spcAft>
              <a:buSzPct val="75000"/>
              <a:buFont typeface="Wingdings" pitchFamily="2" charset="2"/>
              <a:buNone/>
              <a:defRPr b="1">
                <a:solidFill>
                  <a:srgbClr val="000000"/>
                </a:solidFill>
                <a:latin typeface="+mn-lt"/>
                <a:ea typeface="LF_Kai"/>
              </a:defRPr>
            </a:lvl3pPr>
            <a:lvl4pPr marL="381000" indent="-188913" eaLnBrk="1" hangingPunct="1">
              <a:spcBef>
                <a:spcPts val="400"/>
              </a:spcBef>
              <a:buChar char="–"/>
              <a:defRPr sz="1100">
                <a:solidFill>
                  <a:srgbClr val="000000"/>
                </a:solidFill>
                <a:latin typeface="+mn-lt"/>
                <a:ea typeface="LF_Kai"/>
              </a:defRPr>
            </a:lvl4pPr>
            <a:lvl5pPr marL="571500" indent="-188913" eaLnBrk="1" hangingPunct="1">
              <a:spcBef>
                <a:spcPts val="400"/>
              </a:spcBef>
              <a:buChar char="–"/>
              <a:defRPr sz="1100" baseline="0">
                <a:latin typeface="+mn-lt"/>
                <a:ea typeface="LF_Kai"/>
              </a:defRPr>
            </a:lvl5pPr>
            <a:lvl6pPr marL="571500" indent="-188913" fontAlgn="base">
              <a:spcBef>
                <a:spcPts val="400"/>
              </a:spcBef>
              <a:spcAft>
                <a:spcPct val="0"/>
              </a:spcAft>
              <a:buChar char="–"/>
              <a:defRPr sz="1100" baseline="0">
                <a:latin typeface="+mn-lt"/>
                <a:ea typeface="ＭＳ Ｐゴシック" pitchFamily="1" charset="-128"/>
              </a:defRPr>
            </a:lvl6pPr>
            <a:lvl7pPr marL="571500" indent="-188913" fontAlgn="base">
              <a:spcBef>
                <a:spcPts val="400"/>
              </a:spcBef>
              <a:spcAft>
                <a:spcPct val="0"/>
              </a:spcAft>
              <a:buChar char="–"/>
              <a:defRPr sz="1100" baseline="0">
                <a:latin typeface="+mn-lt"/>
                <a:ea typeface="ＭＳ Ｐゴシック" pitchFamily="1" charset="-128"/>
              </a:defRPr>
            </a:lvl7pPr>
            <a:lvl8pPr marL="571500" indent="-188913" fontAlgn="base">
              <a:spcBef>
                <a:spcPts val="400"/>
              </a:spcBef>
              <a:spcAft>
                <a:spcPct val="0"/>
              </a:spcAft>
              <a:buChar char="–"/>
              <a:defRPr sz="1100">
                <a:latin typeface="+mn-lt"/>
                <a:ea typeface="ＭＳ Ｐゴシック" pitchFamily="1" charset="-128"/>
              </a:defRPr>
            </a:lvl8pPr>
            <a:lvl9pPr marL="571500" indent="-188913" fontAlgn="base">
              <a:spcBef>
                <a:spcPts val="400"/>
              </a:spcBef>
              <a:spcAft>
                <a:spcPct val="0"/>
              </a:spcAft>
              <a:buChar char="–"/>
              <a:defRPr sz="1100">
                <a:latin typeface="+mn-lt"/>
                <a:ea typeface="ＭＳ Ｐゴシック" pitchFamily="1" charset="-128"/>
              </a:defRPr>
            </a:lvl9pPr>
          </a:lstStyle>
          <a:p>
            <a:pPr marL="0" lvl="2">
              <a:spcAft>
                <a:spcPct val="10000"/>
              </a:spcAft>
              <a:tabLst>
                <a:tab pos="266700" algn="l"/>
              </a:tabLst>
            </a:pPr>
            <a:r>
              <a:rPr lang="en-GB" sz="1300" dirty="0">
                <a:solidFill>
                  <a:schemeClr val="tx1"/>
                </a:solidFill>
                <a:ea typeface="+mn-ea"/>
              </a:rPr>
              <a:t>Expenditure priorities</a:t>
            </a:r>
          </a:p>
          <a:p>
            <a:pPr marL="171450" lvl="2" indent="-171450">
              <a:spcAft>
                <a:spcPct val="10000"/>
              </a:spcAft>
              <a:buFont typeface="Wingdings" panose="05000000000000000000" pitchFamily="2" charset="2"/>
              <a:buChar char="l"/>
              <a:tabLst>
                <a:tab pos="266700" algn="l"/>
              </a:tabLst>
            </a:pPr>
            <a:r>
              <a:rPr lang="en-GB" sz="1300" b="0" dirty="0"/>
              <a:t>Basic education (14% of total spend)</a:t>
            </a:r>
          </a:p>
          <a:p>
            <a:pPr marL="171450" lvl="2" indent="-171450">
              <a:spcAft>
                <a:spcPct val="10000"/>
              </a:spcAft>
              <a:buFont typeface="Wingdings" panose="05000000000000000000" pitchFamily="2" charset="2"/>
              <a:buChar char="l"/>
              <a:tabLst>
                <a:tab pos="266700" algn="l"/>
              </a:tabLst>
            </a:pPr>
            <a:r>
              <a:rPr lang="en-GB" sz="1300" b="0" dirty="0"/>
              <a:t>Public health (12% of total spend)</a:t>
            </a:r>
            <a:endParaRPr lang="en-GB" sz="1300" b="0" dirty="0">
              <a:solidFill>
                <a:schemeClr val="tx1"/>
              </a:solidFill>
              <a:ea typeface="+mn-ea"/>
            </a:endParaRPr>
          </a:p>
        </p:txBody>
      </p:sp>
      <p:sp>
        <p:nvSpPr>
          <p:cNvPr id="13" name="HEADING GOES HERE"/>
          <p:cNvSpPr txBox="1"/>
          <p:nvPr/>
        </p:nvSpPr>
        <p:spPr>
          <a:xfrm>
            <a:off x="504713" y="1249657"/>
            <a:ext cx="6934313" cy="29751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25400" tIns="25400" rIns="25400" bIns="25400">
            <a:spAutoFit/>
          </a:bodyPr>
          <a:lstStyle>
            <a:lvl1pPr algn="l" defTabSz="457200">
              <a:lnSpc>
                <a:spcPct val="80000"/>
              </a:lnSpc>
              <a:defRPr sz="6000" b="1">
                <a:solidFill>
                  <a:srgbClr val="1C232B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 defTabSz="228600" hangingPunct="0"/>
            <a:r>
              <a:rPr lang="en-ZA" sz="2000" kern="0" dirty="0">
                <a:solidFill>
                  <a:schemeClr val="bg1">
                    <a:lumMod val="65000"/>
                  </a:schemeClr>
                </a:solidFill>
              </a:rPr>
              <a:t>Medium Term Budget Policy Statement 2018/19</a:t>
            </a:r>
            <a:endParaRPr sz="2000" kern="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17" name="Text Placeholder 6"/>
          <p:cNvSpPr txBox="1">
            <a:spLocks/>
          </p:cNvSpPr>
          <p:nvPr>
            <p:custDataLst>
              <p:tags r:id="rId11"/>
            </p:custDataLst>
          </p:nvPr>
        </p:nvSpPr>
        <p:spPr bwMode="gray">
          <a:xfrm>
            <a:off x="8185354" y="1992436"/>
            <a:ext cx="462283" cy="646591"/>
          </a:xfrm>
          <a:prstGeom prst="rect">
            <a:avLst/>
          </a:prstGeom>
          <a:noFill/>
          <a:ln w="6350">
            <a:noFill/>
          </a:ln>
        </p:spPr>
        <p:txBody>
          <a:bodyPr vert="horz" wrap="square" lIns="72000" tIns="72000" rIns="72000" bIns="72000" numCol="1" rtlCol="0" anchor="ctr" anchorCtr="0" compatLnSpc="1">
            <a:prstTxWarp prst="textNoShape">
              <a:avLst/>
            </a:prstTxWarp>
            <a:noAutofit/>
          </a:bodyPr>
          <a:lstStyle>
            <a:lvl1pPr marL="0" indent="0" algn="l" rtl="0" eaLnBrk="1" fontAlgn="base" hangingPunct="1">
              <a:spcBef>
                <a:spcPts val="400"/>
              </a:spcBef>
              <a:spcAft>
                <a:spcPct val="0"/>
              </a:spcAft>
              <a:defRPr lang="en-US" sz="1200" b="1" dirty="0" smtClean="0">
                <a:solidFill>
                  <a:srgbClr val="000000"/>
                </a:solidFill>
                <a:latin typeface="+mn-lt"/>
                <a:ea typeface="LF_Kai"/>
                <a:cs typeface="ＭＳ Ｐゴシック" pitchFamily="26" charset="-128"/>
              </a:defRPr>
            </a:lvl1pPr>
            <a:lvl2pPr marL="0" indent="1588" algn="l" rtl="0" eaLnBrk="1" fontAlgn="base" hangingPunct="1">
              <a:spcBef>
                <a:spcPts val="400"/>
              </a:spcBef>
              <a:spcAft>
                <a:spcPct val="0"/>
              </a:spcAft>
              <a:defRPr lang="en-US" sz="1100" dirty="0" smtClean="0">
                <a:solidFill>
                  <a:srgbClr val="000000"/>
                </a:solidFill>
                <a:latin typeface="+mn-lt"/>
                <a:ea typeface="LF_Kai"/>
              </a:defRPr>
            </a:lvl2pPr>
            <a:lvl3pPr marL="190500" indent="-187325" algn="l" rtl="0" eaLnBrk="1" fontAlgn="base" hangingPunct="1">
              <a:spcBef>
                <a:spcPts val="400"/>
              </a:spcBef>
              <a:spcAft>
                <a:spcPct val="0"/>
              </a:spcAft>
              <a:buSzPct val="75000"/>
              <a:buFont typeface="Wingdings" pitchFamily="2" charset="2"/>
              <a:buChar char="n"/>
              <a:defRPr lang="en-US" sz="1100" dirty="0" smtClean="0">
                <a:solidFill>
                  <a:srgbClr val="000000"/>
                </a:solidFill>
                <a:latin typeface="+mn-lt"/>
                <a:ea typeface="LF_Kai"/>
              </a:defRPr>
            </a:lvl3pPr>
            <a:lvl4pPr marL="381000" indent="-188913" algn="l" rtl="0" eaLnBrk="1" fontAlgn="base" hangingPunct="1">
              <a:spcBef>
                <a:spcPts val="400"/>
              </a:spcBef>
              <a:spcAft>
                <a:spcPct val="0"/>
              </a:spcAft>
              <a:buChar char="–"/>
              <a:defRPr lang="en-US" sz="1100" dirty="0" smtClean="0">
                <a:solidFill>
                  <a:srgbClr val="000000"/>
                </a:solidFill>
                <a:latin typeface="+mn-lt"/>
                <a:ea typeface="LF_Kai"/>
              </a:defRPr>
            </a:lvl4pPr>
            <a:lvl5pPr marL="571500" indent="-188913" algn="l" rtl="0" eaLnBrk="1" fontAlgn="base" hangingPunct="1">
              <a:spcBef>
                <a:spcPts val="400"/>
              </a:spcBef>
              <a:spcAft>
                <a:spcPct val="0"/>
              </a:spcAft>
              <a:buChar char="–"/>
              <a:defRPr lang="en-US" sz="1100" baseline="0" dirty="0" smtClean="0">
                <a:solidFill>
                  <a:schemeClr val="tx1"/>
                </a:solidFill>
                <a:latin typeface="+mn-lt"/>
                <a:ea typeface="LF_Kai"/>
              </a:defRPr>
            </a:lvl5pPr>
            <a:lvl6pPr marL="571500" indent="-188913" algn="l" rtl="0" eaLnBrk="1" fontAlgn="base" hangingPunct="1">
              <a:spcBef>
                <a:spcPts val="400"/>
              </a:spcBef>
              <a:spcAft>
                <a:spcPct val="0"/>
              </a:spcAft>
              <a:buChar char="–"/>
              <a:defRPr lang="en-US" sz="1100" baseline="0" dirty="0" smtClean="0">
                <a:solidFill>
                  <a:schemeClr val="tx1"/>
                </a:solidFill>
                <a:latin typeface="+mn-lt"/>
                <a:ea typeface="ＭＳ Ｐゴシック" pitchFamily="1" charset="-128"/>
              </a:defRPr>
            </a:lvl6pPr>
            <a:lvl7pPr marL="571500" indent="-188913" algn="l" rtl="0" eaLnBrk="1" fontAlgn="base" hangingPunct="1">
              <a:spcBef>
                <a:spcPts val="400"/>
              </a:spcBef>
              <a:spcAft>
                <a:spcPct val="0"/>
              </a:spcAft>
              <a:buChar char="–"/>
              <a:defRPr lang="en-US" sz="1100" baseline="0" dirty="0" smtClean="0">
                <a:solidFill>
                  <a:schemeClr val="tx1"/>
                </a:solidFill>
                <a:latin typeface="+mn-lt"/>
                <a:ea typeface="ＭＳ Ｐゴシック" pitchFamily="1" charset="-128"/>
              </a:defRPr>
            </a:lvl7pPr>
            <a:lvl8pPr marL="571500" indent="-188913" algn="l" rtl="0" eaLnBrk="1" fontAlgn="base" hangingPunct="1">
              <a:spcBef>
                <a:spcPts val="400"/>
              </a:spcBef>
              <a:spcAft>
                <a:spcPct val="0"/>
              </a:spcAft>
              <a:buChar char="–"/>
              <a:defRPr lang="en-US" sz="1100" dirty="0" smtClean="0">
                <a:solidFill>
                  <a:schemeClr val="tx1"/>
                </a:solidFill>
                <a:latin typeface="+mn-lt"/>
                <a:ea typeface="ＭＳ Ｐゴシック" pitchFamily="1" charset="-128"/>
              </a:defRPr>
            </a:lvl8pPr>
            <a:lvl9pPr marL="571500" indent="-188913" algn="l" rtl="0" eaLnBrk="1" fontAlgn="base" hangingPunct="1">
              <a:spcBef>
                <a:spcPts val="400"/>
              </a:spcBef>
              <a:spcAft>
                <a:spcPct val="0"/>
              </a:spcAft>
              <a:buChar char="–"/>
              <a:defRPr lang="en-US" sz="1100" dirty="0" smtClean="0">
                <a:solidFill>
                  <a:schemeClr val="tx1"/>
                </a:solidFill>
                <a:latin typeface="+mn-lt"/>
                <a:ea typeface="ＭＳ Ｐゴシック" pitchFamily="1" charset="-128"/>
              </a:defRPr>
            </a:lvl9pPr>
          </a:lstStyle>
          <a:p>
            <a:pPr marL="3175" lvl="2" indent="0" algn="ctr" eaLnBrk="0" hangingPunct="0">
              <a:spcAft>
                <a:spcPts val="0"/>
              </a:spcAft>
              <a:buNone/>
            </a:pPr>
            <a:r>
              <a:rPr lang="en-GB" sz="4000" dirty="0">
                <a:solidFill>
                  <a:srgbClr val="FF0000"/>
                </a:solidFill>
                <a:latin typeface="Arial" pitchFamily="18" charset="0"/>
                <a:sym typeface="Wingdings"/>
              </a:rPr>
              <a:t></a:t>
            </a:r>
            <a:endParaRPr lang="en-GB" sz="4000" dirty="0">
              <a:solidFill>
                <a:srgbClr val="FF0000"/>
              </a:solidFill>
            </a:endParaRPr>
          </a:p>
        </p:txBody>
      </p:sp>
      <p:sp>
        <p:nvSpPr>
          <p:cNvPr id="18" name="Text Placeholder 6"/>
          <p:cNvSpPr txBox="1">
            <a:spLocks/>
          </p:cNvSpPr>
          <p:nvPr>
            <p:custDataLst>
              <p:tags r:id="rId12"/>
            </p:custDataLst>
          </p:nvPr>
        </p:nvSpPr>
        <p:spPr bwMode="gray">
          <a:xfrm>
            <a:off x="8185354" y="4405524"/>
            <a:ext cx="462283" cy="646591"/>
          </a:xfrm>
          <a:prstGeom prst="rect">
            <a:avLst/>
          </a:prstGeom>
          <a:noFill/>
          <a:ln w="6350">
            <a:noFill/>
          </a:ln>
        </p:spPr>
        <p:txBody>
          <a:bodyPr vert="horz" wrap="square" lIns="72000" tIns="72000" rIns="72000" bIns="72000" numCol="1" rtlCol="0" anchor="ctr" anchorCtr="0" compatLnSpc="1">
            <a:prstTxWarp prst="textNoShape">
              <a:avLst/>
            </a:prstTxWarp>
            <a:noAutofit/>
          </a:bodyPr>
          <a:lstStyle>
            <a:lvl1pPr marL="0" indent="0" algn="l" rtl="0" eaLnBrk="1" fontAlgn="base" hangingPunct="1">
              <a:spcBef>
                <a:spcPts val="400"/>
              </a:spcBef>
              <a:spcAft>
                <a:spcPct val="0"/>
              </a:spcAft>
              <a:defRPr lang="en-US" sz="1200" b="1" dirty="0" smtClean="0">
                <a:solidFill>
                  <a:srgbClr val="000000"/>
                </a:solidFill>
                <a:latin typeface="+mn-lt"/>
                <a:ea typeface="LF_Kai"/>
                <a:cs typeface="ＭＳ Ｐゴシック" pitchFamily="26" charset="-128"/>
              </a:defRPr>
            </a:lvl1pPr>
            <a:lvl2pPr marL="0" indent="1588" algn="l" rtl="0" eaLnBrk="1" fontAlgn="base" hangingPunct="1">
              <a:spcBef>
                <a:spcPts val="400"/>
              </a:spcBef>
              <a:spcAft>
                <a:spcPct val="0"/>
              </a:spcAft>
              <a:defRPr lang="en-US" sz="1100" dirty="0" smtClean="0">
                <a:solidFill>
                  <a:srgbClr val="000000"/>
                </a:solidFill>
                <a:latin typeface="+mn-lt"/>
                <a:ea typeface="LF_Kai"/>
              </a:defRPr>
            </a:lvl2pPr>
            <a:lvl3pPr marL="190500" indent="-187325" algn="l" rtl="0" eaLnBrk="1" fontAlgn="base" hangingPunct="1">
              <a:spcBef>
                <a:spcPts val="400"/>
              </a:spcBef>
              <a:spcAft>
                <a:spcPct val="0"/>
              </a:spcAft>
              <a:buSzPct val="75000"/>
              <a:buFont typeface="Wingdings" pitchFamily="2" charset="2"/>
              <a:buChar char="n"/>
              <a:defRPr lang="en-US" sz="1100" dirty="0" smtClean="0">
                <a:solidFill>
                  <a:srgbClr val="000000"/>
                </a:solidFill>
                <a:latin typeface="+mn-lt"/>
                <a:ea typeface="LF_Kai"/>
              </a:defRPr>
            </a:lvl3pPr>
            <a:lvl4pPr marL="381000" indent="-188913" algn="l" rtl="0" eaLnBrk="1" fontAlgn="base" hangingPunct="1">
              <a:spcBef>
                <a:spcPts val="400"/>
              </a:spcBef>
              <a:spcAft>
                <a:spcPct val="0"/>
              </a:spcAft>
              <a:buChar char="–"/>
              <a:defRPr lang="en-US" sz="1100" dirty="0" smtClean="0">
                <a:solidFill>
                  <a:srgbClr val="000000"/>
                </a:solidFill>
                <a:latin typeface="+mn-lt"/>
                <a:ea typeface="LF_Kai"/>
              </a:defRPr>
            </a:lvl4pPr>
            <a:lvl5pPr marL="571500" indent="-188913" algn="l" rtl="0" eaLnBrk="1" fontAlgn="base" hangingPunct="1">
              <a:spcBef>
                <a:spcPts val="400"/>
              </a:spcBef>
              <a:spcAft>
                <a:spcPct val="0"/>
              </a:spcAft>
              <a:buChar char="–"/>
              <a:defRPr lang="en-US" sz="1100" baseline="0" dirty="0" smtClean="0">
                <a:solidFill>
                  <a:schemeClr val="tx1"/>
                </a:solidFill>
                <a:latin typeface="+mn-lt"/>
                <a:ea typeface="LF_Kai"/>
              </a:defRPr>
            </a:lvl5pPr>
            <a:lvl6pPr marL="571500" indent="-188913" algn="l" rtl="0" eaLnBrk="1" fontAlgn="base" hangingPunct="1">
              <a:spcBef>
                <a:spcPts val="400"/>
              </a:spcBef>
              <a:spcAft>
                <a:spcPct val="0"/>
              </a:spcAft>
              <a:buChar char="–"/>
              <a:defRPr lang="en-US" sz="1100" baseline="0" dirty="0" smtClean="0">
                <a:solidFill>
                  <a:schemeClr val="tx1"/>
                </a:solidFill>
                <a:latin typeface="+mn-lt"/>
                <a:ea typeface="ＭＳ Ｐゴシック" pitchFamily="1" charset="-128"/>
              </a:defRPr>
            </a:lvl6pPr>
            <a:lvl7pPr marL="571500" indent="-188913" algn="l" rtl="0" eaLnBrk="1" fontAlgn="base" hangingPunct="1">
              <a:spcBef>
                <a:spcPts val="400"/>
              </a:spcBef>
              <a:spcAft>
                <a:spcPct val="0"/>
              </a:spcAft>
              <a:buChar char="–"/>
              <a:defRPr lang="en-US" sz="1100" baseline="0" dirty="0" smtClean="0">
                <a:solidFill>
                  <a:schemeClr val="tx1"/>
                </a:solidFill>
                <a:latin typeface="+mn-lt"/>
                <a:ea typeface="ＭＳ Ｐゴシック" pitchFamily="1" charset="-128"/>
              </a:defRPr>
            </a:lvl7pPr>
            <a:lvl8pPr marL="571500" indent="-188913" algn="l" rtl="0" eaLnBrk="1" fontAlgn="base" hangingPunct="1">
              <a:spcBef>
                <a:spcPts val="400"/>
              </a:spcBef>
              <a:spcAft>
                <a:spcPct val="0"/>
              </a:spcAft>
              <a:buChar char="–"/>
              <a:defRPr lang="en-US" sz="1100" dirty="0" smtClean="0">
                <a:solidFill>
                  <a:schemeClr val="tx1"/>
                </a:solidFill>
                <a:latin typeface="+mn-lt"/>
                <a:ea typeface="ＭＳ Ｐゴシック" pitchFamily="1" charset="-128"/>
              </a:defRPr>
            </a:lvl8pPr>
            <a:lvl9pPr marL="571500" indent="-188913" algn="l" rtl="0" eaLnBrk="1" fontAlgn="base" hangingPunct="1">
              <a:spcBef>
                <a:spcPts val="400"/>
              </a:spcBef>
              <a:spcAft>
                <a:spcPct val="0"/>
              </a:spcAft>
              <a:buChar char="–"/>
              <a:defRPr lang="en-US" sz="1100" dirty="0" smtClean="0">
                <a:solidFill>
                  <a:schemeClr val="tx1"/>
                </a:solidFill>
                <a:latin typeface="+mn-lt"/>
                <a:ea typeface="ＭＳ Ｐゴシック" pitchFamily="1" charset="-128"/>
              </a:defRPr>
            </a:lvl9pPr>
          </a:lstStyle>
          <a:p>
            <a:pPr marL="3175" lvl="2" indent="0" algn="ctr" eaLnBrk="0" hangingPunct="0">
              <a:spcAft>
                <a:spcPts val="0"/>
              </a:spcAft>
              <a:buNone/>
            </a:pPr>
            <a:r>
              <a:rPr lang="en-GB" sz="4000" dirty="0">
                <a:solidFill>
                  <a:srgbClr val="FF0000"/>
                </a:solidFill>
                <a:latin typeface="Arial" pitchFamily="18" charset="0"/>
                <a:sym typeface="Wingdings"/>
              </a:rPr>
              <a:t></a:t>
            </a:r>
            <a:endParaRPr lang="en-GB" sz="4000" dirty="0">
              <a:solidFill>
                <a:srgbClr val="FF0000"/>
              </a:solidFill>
            </a:endParaRPr>
          </a:p>
        </p:txBody>
      </p:sp>
      <p:sp>
        <p:nvSpPr>
          <p:cNvPr id="19" name="Text Placeholder 6"/>
          <p:cNvSpPr txBox="1">
            <a:spLocks/>
          </p:cNvSpPr>
          <p:nvPr>
            <p:custDataLst>
              <p:tags r:id="rId13"/>
            </p:custDataLst>
          </p:nvPr>
        </p:nvSpPr>
        <p:spPr bwMode="gray">
          <a:xfrm>
            <a:off x="8185354" y="2918958"/>
            <a:ext cx="462283" cy="646591"/>
          </a:xfrm>
          <a:prstGeom prst="rect">
            <a:avLst/>
          </a:prstGeom>
          <a:noFill/>
          <a:ln w="6350">
            <a:noFill/>
          </a:ln>
        </p:spPr>
        <p:txBody>
          <a:bodyPr vert="horz" wrap="square" lIns="72000" tIns="72000" rIns="72000" bIns="72000" numCol="1" rtlCol="0" anchor="ctr" anchorCtr="0" compatLnSpc="1">
            <a:prstTxWarp prst="textNoShape">
              <a:avLst/>
            </a:prstTxWarp>
            <a:noAutofit/>
          </a:bodyPr>
          <a:lstStyle>
            <a:lvl1pPr marL="0" indent="0" algn="l" rtl="0" eaLnBrk="1" fontAlgn="base" hangingPunct="1">
              <a:spcBef>
                <a:spcPts val="400"/>
              </a:spcBef>
              <a:spcAft>
                <a:spcPct val="0"/>
              </a:spcAft>
              <a:defRPr lang="en-US" sz="1200" b="1" dirty="0" smtClean="0">
                <a:solidFill>
                  <a:srgbClr val="000000"/>
                </a:solidFill>
                <a:latin typeface="+mn-lt"/>
                <a:ea typeface="LF_Kai"/>
                <a:cs typeface="ＭＳ Ｐゴシック" pitchFamily="26" charset="-128"/>
              </a:defRPr>
            </a:lvl1pPr>
            <a:lvl2pPr marL="0" indent="1588" algn="l" rtl="0" eaLnBrk="1" fontAlgn="base" hangingPunct="1">
              <a:spcBef>
                <a:spcPts val="400"/>
              </a:spcBef>
              <a:spcAft>
                <a:spcPct val="0"/>
              </a:spcAft>
              <a:defRPr lang="en-US" sz="1100" dirty="0" smtClean="0">
                <a:solidFill>
                  <a:srgbClr val="000000"/>
                </a:solidFill>
                <a:latin typeface="+mn-lt"/>
                <a:ea typeface="LF_Kai"/>
              </a:defRPr>
            </a:lvl2pPr>
            <a:lvl3pPr marL="190500" indent="-187325" algn="l" rtl="0" eaLnBrk="1" fontAlgn="base" hangingPunct="1">
              <a:spcBef>
                <a:spcPts val="400"/>
              </a:spcBef>
              <a:spcAft>
                <a:spcPct val="0"/>
              </a:spcAft>
              <a:buSzPct val="75000"/>
              <a:buFont typeface="Wingdings" pitchFamily="2" charset="2"/>
              <a:buChar char="n"/>
              <a:defRPr lang="en-US" sz="1100" dirty="0" smtClean="0">
                <a:solidFill>
                  <a:srgbClr val="000000"/>
                </a:solidFill>
                <a:latin typeface="+mn-lt"/>
                <a:ea typeface="LF_Kai"/>
              </a:defRPr>
            </a:lvl3pPr>
            <a:lvl4pPr marL="381000" indent="-188913" algn="l" rtl="0" eaLnBrk="1" fontAlgn="base" hangingPunct="1">
              <a:spcBef>
                <a:spcPts val="400"/>
              </a:spcBef>
              <a:spcAft>
                <a:spcPct val="0"/>
              </a:spcAft>
              <a:buChar char="–"/>
              <a:defRPr lang="en-US" sz="1100" dirty="0" smtClean="0">
                <a:solidFill>
                  <a:srgbClr val="000000"/>
                </a:solidFill>
                <a:latin typeface="+mn-lt"/>
                <a:ea typeface="LF_Kai"/>
              </a:defRPr>
            </a:lvl4pPr>
            <a:lvl5pPr marL="571500" indent="-188913" algn="l" rtl="0" eaLnBrk="1" fontAlgn="base" hangingPunct="1">
              <a:spcBef>
                <a:spcPts val="400"/>
              </a:spcBef>
              <a:spcAft>
                <a:spcPct val="0"/>
              </a:spcAft>
              <a:buChar char="–"/>
              <a:defRPr lang="en-US" sz="1100" baseline="0" dirty="0" smtClean="0">
                <a:solidFill>
                  <a:schemeClr val="tx1"/>
                </a:solidFill>
                <a:latin typeface="+mn-lt"/>
                <a:ea typeface="LF_Kai"/>
              </a:defRPr>
            </a:lvl5pPr>
            <a:lvl6pPr marL="571500" indent="-188913" algn="l" rtl="0" eaLnBrk="1" fontAlgn="base" hangingPunct="1">
              <a:spcBef>
                <a:spcPts val="400"/>
              </a:spcBef>
              <a:spcAft>
                <a:spcPct val="0"/>
              </a:spcAft>
              <a:buChar char="–"/>
              <a:defRPr lang="en-US" sz="1100" baseline="0" dirty="0" smtClean="0">
                <a:solidFill>
                  <a:schemeClr val="tx1"/>
                </a:solidFill>
                <a:latin typeface="+mn-lt"/>
                <a:ea typeface="ＭＳ Ｐゴシック" pitchFamily="1" charset="-128"/>
              </a:defRPr>
            </a:lvl6pPr>
            <a:lvl7pPr marL="571500" indent="-188913" algn="l" rtl="0" eaLnBrk="1" fontAlgn="base" hangingPunct="1">
              <a:spcBef>
                <a:spcPts val="400"/>
              </a:spcBef>
              <a:spcAft>
                <a:spcPct val="0"/>
              </a:spcAft>
              <a:buChar char="–"/>
              <a:defRPr lang="en-US" sz="1100" baseline="0" dirty="0" smtClean="0">
                <a:solidFill>
                  <a:schemeClr val="tx1"/>
                </a:solidFill>
                <a:latin typeface="+mn-lt"/>
                <a:ea typeface="ＭＳ Ｐゴシック" pitchFamily="1" charset="-128"/>
              </a:defRPr>
            </a:lvl7pPr>
            <a:lvl8pPr marL="571500" indent="-188913" algn="l" rtl="0" eaLnBrk="1" fontAlgn="base" hangingPunct="1">
              <a:spcBef>
                <a:spcPts val="400"/>
              </a:spcBef>
              <a:spcAft>
                <a:spcPct val="0"/>
              </a:spcAft>
              <a:buChar char="–"/>
              <a:defRPr lang="en-US" sz="1100" dirty="0" smtClean="0">
                <a:solidFill>
                  <a:schemeClr val="tx1"/>
                </a:solidFill>
                <a:latin typeface="+mn-lt"/>
                <a:ea typeface="ＭＳ Ｐゴシック" pitchFamily="1" charset="-128"/>
              </a:defRPr>
            </a:lvl8pPr>
            <a:lvl9pPr marL="571500" indent="-188913" algn="l" rtl="0" eaLnBrk="1" fontAlgn="base" hangingPunct="1">
              <a:spcBef>
                <a:spcPts val="400"/>
              </a:spcBef>
              <a:spcAft>
                <a:spcPct val="0"/>
              </a:spcAft>
              <a:buChar char="–"/>
              <a:defRPr lang="en-US" sz="1100" dirty="0" smtClean="0">
                <a:solidFill>
                  <a:schemeClr val="tx1"/>
                </a:solidFill>
                <a:latin typeface="+mn-lt"/>
                <a:ea typeface="ＭＳ Ｐゴシック" pitchFamily="1" charset="-128"/>
              </a:defRPr>
            </a:lvl9pPr>
          </a:lstStyle>
          <a:p>
            <a:pPr marL="3175" lvl="2" indent="0" algn="ctr" eaLnBrk="0" hangingPunct="0">
              <a:spcAft>
                <a:spcPts val="0"/>
              </a:spcAft>
              <a:buNone/>
            </a:pPr>
            <a:r>
              <a:rPr lang="en-GB" sz="4000" dirty="0">
                <a:solidFill>
                  <a:srgbClr val="EEC222"/>
                </a:solidFill>
                <a:latin typeface="Arial" pitchFamily="18" charset="0"/>
                <a:sym typeface="Wingdings"/>
              </a:rPr>
              <a:t>?</a:t>
            </a:r>
            <a:endParaRPr lang="en-GB" sz="4000" dirty="0">
              <a:solidFill>
                <a:srgbClr val="EEC222"/>
              </a:solidFill>
            </a:endParaRPr>
          </a:p>
        </p:txBody>
      </p:sp>
      <p:sp>
        <p:nvSpPr>
          <p:cNvPr id="20" name="Text Placeholder 6"/>
          <p:cNvSpPr txBox="1">
            <a:spLocks/>
          </p:cNvSpPr>
          <p:nvPr>
            <p:custDataLst>
              <p:tags r:id="rId14"/>
            </p:custDataLst>
          </p:nvPr>
        </p:nvSpPr>
        <p:spPr bwMode="gray">
          <a:xfrm rot="10800000" flipV="1">
            <a:off x="8185355" y="3635164"/>
            <a:ext cx="462283" cy="646591"/>
          </a:xfrm>
          <a:prstGeom prst="rect">
            <a:avLst/>
          </a:prstGeom>
          <a:noFill/>
          <a:ln w="6350">
            <a:noFill/>
          </a:ln>
        </p:spPr>
        <p:txBody>
          <a:bodyPr vert="horz" wrap="square" lIns="72000" tIns="72000" rIns="72000" bIns="72000" numCol="1" rtlCol="0" anchor="ctr" anchorCtr="0" compatLnSpc="1">
            <a:prstTxWarp prst="textNoShape">
              <a:avLst/>
            </a:prstTxWarp>
            <a:noAutofit/>
          </a:bodyPr>
          <a:lstStyle>
            <a:lvl1pPr marL="0" indent="0" algn="l" rtl="0" eaLnBrk="1" fontAlgn="base" hangingPunct="1">
              <a:spcBef>
                <a:spcPts val="400"/>
              </a:spcBef>
              <a:spcAft>
                <a:spcPct val="0"/>
              </a:spcAft>
              <a:defRPr lang="en-US" sz="1200" b="1" dirty="0" smtClean="0">
                <a:solidFill>
                  <a:srgbClr val="000000"/>
                </a:solidFill>
                <a:latin typeface="+mn-lt"/>
                <a:ea typeface="LF_Kai"/>
                <a:cs typeface="ＭＳ Ｐゴシック" pitchFamily="26" charset="-128"/>
              </a:defRPr>
            </a:lvl1pPr>
            <a:lvl2pPr marL="0" indent="1588" algn="l" rtl="0" eaLnBrk="1" fontAlgn="base" hangingPunct="1">
              <a:spcBef>
                <a:spcPts val="400"/>
              </a:spcBef>
              <a:spcAft>
                <a:spcPct val="0"/>
              </a:spcAft>
              <a:defRPr lang="en-US" sz="1100" dirty="0" smtClean="0">
                <a:solidFill>
                  <a:srgbClr val="000000"/>
                </a:solidFill>
                <a:latin typeface="+mn-lt"/>
                <a:ea typeface="LF_Kai"/>
              </a:defRPr>
            </a:lvl2pPr>
            <a:lvl3pPr marL="190500" indent="-187325" algn="l" rtl="0" eaLnBrk="1" fontAlgn="base" hangingPunct="1">
              <a:spcBef>
                <a:spcPts val="400"/>
              </a:spcBef>
              <a:spcAft>
                <a:spcPct val="0"/>
              </a:spcAft>
              <a:buSzPct val="75000"/>
              <a:buFont typeface="Wingdings" pitchFamily="2" charset="2"/>
              <a:buChar char="n"/>
              <a:defRPr lang="en-US" sz="1100" dirty="0" smtClean="0">
                <a:solidFill>
                  <a:srgbClr val="000000"/>
                </a:solidFill>
                <a:latin typeface="+mn-lt"/>
                <a:ea typeface="LF_Kai"/>
              </a:defRPr>
            </a:lvl3pPr>
            <a:lvl4pPr marL="381000" indent="-188913" algn="l" rtl="0" eaLnBrk="1" fontAlgn="base" hangingPunct="1">
              <a:spcBef>
                <a:spcPts val="400"/>
              </a:spcBef>
              <a:spcAft>
                <a:spcPct val="0"/>
              </a:spcAft>
              <a:buChar char="–"/>
              <a:defRPr lang="en-US" sz="1100" dirty="0" smtClean="0">
                <a:solidFill>
                  <a:srgbClr val="000000"/>
                </a:solidFill>
                <a:latin typeface="+mn-lt"/>
                <a:ea typeface="LF_Kai"/>
              </a:defRPr>
            </a:lvl4pPr>
            <a:lvl5pPr marL="571500" indent="-188913" algn="l" rtl="0" eaLnBrk="1" fontAlgn="base" hangingPunct="1">
              <a:spcBef>
                <a:spcPts val="400"/>
              </a:spcBef>
              <a:spcAft>
                <a:spcPct val="0"/>
              </a:spcAft>
              <a:buChar char="–"/>
              <a:defRPr lang="en-US" sz="1100" baseline="0" dirty="0" smtClean="0">
                <a:solidFill>
                  <a:schemeClr val="tx1"/>
                </a:solidFill>
                <a:latin typeface="+mn-lt"/>
                <a:ea typeface="LF_Kai"/>
              </a:defRPr>
            </a:lvl5pPr>
            <a:lvl6pPr marL="571500" indent="-188913" algn="l" rtl="0" eaLnBrk="1" fontAlgn="base" hangingPunct="1">
              <a:spcBef>
                <a:spcPts val="400"/>
              </a:spcBef>
              <a:spcAft>
                <a:spcPct val="0"/>
              </a:spcAft>
              <a:buChar char="–"/>
              <a:defRPr lang="en-US" sz="1100" baseline="0" dirty="0" smtClean="0">
                <a:solidFill>
                  <a:schemeClr val="tx1"/>
                </a:solidFill>
                <a:latin typeface="+mn-lt"/>
                <a:ea typeface="ＭＳ Ｐゴシック" pitchFamily="1" charset="-128"/>
              </a:defRPr>
            </a:lvl6pPr>
            <a:lvl7pPr marL="571500" indent="-188913" algn="l" rtl="0" eaLnBrk="1" fontAlgn="base" hangingPunct="1">
              <a:spcBef>
                <a:spcPts val="400"/>
              </a:spcBef>
              <a:spcAft>
                <a:spcPct val="0"/>
              </a:spcAft>
              <a:buChar char="–"/>
              <a:defRPr lang="en-US" sz="1100" baseline="0" dirty="0" smtClean="0">
                <a:solidFill>
                  <a:schemeClr val="tx1"/>
                </a:solidFill>
                <a:latin typeface="+mn-lt"/>
                <a:ea typeface="ＭＳ Ｐゴシック" pitchFamily="1" charset="-128"/>
              </a:defRPr>
            </a:lvl7pPr>
            <a:lvl8pPr marL="571500" indent="-188913" algn="l" rtl="0" eaLnBrk="1" fontAlgn="base" hangingPunct="1">
              <a:spcBef>
                <a:spcPts val="400"/>
              </a:spcBef>
              <a:spcAft>
                <a:spcPct val="0"/>
              </a:spcAft>
              <a:buChar char="–"/>
              <a:defRPr lang="en-US" sz="1100" dirty="0" smtClean="0">
                <a:solidFill>
                  <a:schemeClr val="tx1"/>
                </a:solidFill>
                <a:latin typeface="+mn-lt"/>
                <a:ea typeface="ＭＳ Ｐゴシック" pitchFamily="1" charset="-128"/>
              </a:defRPr>
            </a:lvl8pPr>
            <a:lvl9pPr marL="571500" indent="-188913" algn="l" rtl="0" eaLnBrk="1" fontAlgn="base" hangingPunct="1">
              <a:spcBef>
                <a:spcPts val="400"/>
              </a:spcBef>
              <a:spcAft>
                <a:spcPct val="0"/>
              </a:spcAft>
              <a:buChar char="–"/>
              <a:defRPr lang="en-US" sz="1100" dirty="0" smtClean="0">
                <a:solidFill>
                  <a:schemeClr val="tx1"/>
                </a:solidFill>
                <a:latin typeface="+mn-lt"/>
                <a:ea typeface="ＭＳ Ｐゴシック" pitchFamily="1" charset="-128"/>
              </a:defRPr>
            </a:lvl9pPr>
          </a:lstStyle>
          <a:p>
            <a:pPr marL="3175" lvl="2" indent="0" algn="ctr" eaLnBrk="0" hangingPunct="0">
              <a:spcAft>
                <a:spcPts val="0"/>
              </a:spcAft>
              <a:buNone/>
            </a:pPr>
            <a:r>
              <a:rPr lang="en-GB" sz="4000" dirty="0">
                <a:solidFill>
                  <a:srgbClr val="00B050"/>
                </a:solidFill>
                <a:latin typeface="Arial" pitchFamily="18" charset="0"/>
                <a:sym typeface="Wingdings"/>
              </a:rPr>
              <a:t></a:t>
            </a:r>
            <a:endParaRPr lang="en-GB" sz="4000" dirty="0">
              <a:solidFill>
                <a:srgbClr val="00B050"/>
              </a:solidFill>
            </a:endParaRPr>
          </a:p>
        </p:txBody>
      </p:sp>
      <p:sp>
        <p:nvSpPr>
          <p:cNvPr id="21" name="Text Placeholder 6"/>
          <p:cNvSpPr txBox="1">
            <a:spLocks/>
          </p:cNvSpPr>
          <p:nvPr>
            <p:custDataLst>
              <p:tags r:id="rId15"/>
            </p:custDataLst>
          </p:nvPr>
        </p:nvSpPr>
        <p:spPr bwMode="gray">
          <a:xfrm>
            <a:off x="8185354" y="5294141"/>
            <a:ext cx="462283" cy="646591"/>
          </a:xfrm>
          <a:prstGeom prst="rect">
            <a:avLst/>
          </a:prstGeom>
          <a:noFill/>
          <a:ln w="6350">
            <a:noFill/>
          </a:ln>
        </p:spPr>
        <p:txBody>
          <a:bodyPr vert="horz" wrap="square" lIns="72000" tIns="72000" rIns="72000" bIns="72000" numCol="1" rtlCol="0" anchor="ctr" anchorCtr="0" compatLnSpc="1">
            <a:prstTxWarp prst="textNoShape">
              <a:avLst/>
            </a:prstTxWarp>
            <a:noAutofit/>
          </a:bodyPr>
          <a:lstStyle>
            <a:lvl1pPr marL="0" indent="0" algn="l" rtl="0" eaLnBrk="1" fontAlgn="base" hangingPunct="1">
              <a:spcBef>
                <a:spcPts val="400"/>
              </a:spcBef>
              <a:spcAft>
                <a:spcPct val="0"/>
              </a:spcAft>
              <a:defRPr lang="en-US" sz="1200" b="1" dirty="0" smtClean="0">
                <a:solidFill>
                  <a:srgbClr val="000000"/>
                </a:solidFill>
                <a:latin typeface="+mn-lt"/>
                <a:ea typeface="LF_Kai"/>
                <a:cs typeface="ＭＳ Ｐゴシック" pitchFamily="26" charset="-128"/>
              </a:defRPr>
            </a:lvl1pPr>
            <a:lvl2pPr marL="0" indent="1588" algn="l" rtl="0" eaLnBrk="1" fontAlgn="base" hangingPunct="1">
              <a:spcBef>
                <a:spcPts val="400"/>
              </a:spcBef>
              <a:spcAft>
                <a:spcPct val="0"/>
              </a:spcAft>
              <a:defRPr lang="en-US" sz="1100" dirty="0" smtClean="0">
                <a:solidFill>
                  <a:srgbClr val="000000"/>
                </a:solidFill>
                <a:latin typeface="+mn-lt"/>
                <a:ea typeface="LF_Kai"/>
              </a:defRPr>
            </a:lvl2pPr>
            <a:lvl3pPr marL="190500" indent="-187325" algn="l" rtl="0" eaLnBrk="1" fontAlgn="base" hangingPunct="1">
              <a:spcBef>
                <a:spcPts val="400"/>
              </a:spcBef>
              <a:spcAft>
                <a:spcPct val="0"/>
              </a:spcAft>
              <a:buSzPct val="75000"/>
              <a:buFont typeface="Wingdings" pitchFamily="2" charset="2"/>
              <a:buChar char="n"/>
              <a:defRPr lang="en-US" sz="1100" dirty="0" smtClean="0">
                <a:solidFill>
                  <a:srgbClr val="000000"/>
                </a:solidFill>
                <a:latin typeface="+mn-lt"/>
                <a:ea typeface="LF_Kai"/>
              </a:defRPr>
            </a:lvl3pPr>
            <a:lvl4pPr marL="381000" indent="-188913" algn="l" rtl="0" eaLnBrk="1" fontAlgn="base" hangingPunct="1">
              <a:spcBef>
                <a:spcPts val="400"/>
              </a:spcBef>
              <a:spcAft>
                <a:spcPct val="0"/>
              </a:spcAft>
              <a:buChar char="–"/>
              <a:defRPr lang="en-US" sz="1100" dirty="0" smtClean="0">
                <a:solidFill>
                  <a:srgbClr val="000000"/>
                </a:solidFill>
                <a:latin typeface="+mn-lt"/>
                <a:ea typeface="LF_Kai"/>
              </a:defRPr>
            </a:lvl4pPr>
            <a:lvl5pPr marL="571500" indent="-188913" algn="l" rtl="0" eaLnBrk="1" fontAlgn="base" hangingPunct="1">
              <a:spcBef>
                <a:spcPts val="400"/>
              </a:spcBef>
              <a:spcAft>
                <a:spcPct val="0"/>
              </a:spcAft>
              <a:buChar char="–"/>
              <a:defRPr lang="en-US" sz="1100" baseline="0" dirty="0" smtClean="0">
                <a:solidFill>
                  <a:schemeClr val="tx1"/>
                </a:solidFill>
                <a:latin typeface="+mn-lt"/>
                <a:ea typeface="LF_Kai"/>
              </a:defRPr>
            </a:lvl5pPr>
            <a:lvl6pPr marL="571500" indent="-188913" algn="l" rtl="0" eaLnBrk="1" fontAlgn="base" hangingPunct="1">
              <a:spcBef>
                <a:spcPts val="400"/>
              </a:spcBef>
              <a:spcAft>
                <a:spcPct val="0"/>
              </a:spcAft>
              <a:buChar char="–"/>
              <a:defRPr lang="en-US" sz="1100" baseline="0" dirty="0" smtClean="0">
                <a:solidFill>
                  <a:schemeClr val="tx1"/>
                </a:solidFill>
                <a:latin typeface="+mn-lt"/>
                <a:ea typeface="ＭＳ Ｐゴシック" pitchFamily="1" charset="-128"/>
              </a:defRPr>
            </a:lvl6pPr>
            <a:lvl7pPr marL="571500" indent="-188913" algn="l" rtl="0" eaLnBrk="1" fontAlgn="base" hangingPunct="1">
              <a:spcBef>
                <a:spcPts val="400"/>
              </a:spcBef>
              <a:spcAft>
                <a:spcPct val="0"/>
              </a:spcAft>
              <a:buChar char="–"/>
              <a:defRPr lang="en-US" sz="1100" baseline="0" dirty="0" smtClean="0">
                <a:solidFill>
                  <a:schemeClr val="tx1"/>
                </a:solidFill>
                <a:latin typeface="+mn-lt"/>
                <a:ea typeface="ＭＳ Ｐゴシック" pitchFamily="1" charset="-128"/>
              </a:defRPr>
            </a:lvl7pPr>
            <a:lvl8pPr marL="571500" indent="-188913" algn="l" rtl="0" eaLnBrk="1" fontAlgn="base" hangingPunct="1">
              <a:spcBef>
                <a:spcPts val="400"/>
              </a:spcBef>
              <a:spcAft>
                <a:spcPct val="0"/>
              </a:spcAft>
              <a:buChar char="–"/>
              <a:defRPr lang="en-US" sz="1100" dirty="0" smtClean="0">
                <a:solidFill>
                  <a:schemeClr val="tx1"/>
                </a:solidFill>
                <a:latin typeface="+mn-lt"/>
                <a:ea typeface="ＭＳ Ｐゴシック" pitchFamily="1" charset="-128"/>
              </a:defRPr>
            </a:lvl8pPr>
            <a:lvl9pPr marL="571500" indent="-188913" algn="l" rtl="0" eaLnBrk="1" fontAlgn="base" hangingPunct="1">
              <a:spcBef>
                <a:spcPts val="400"/>
              </a:spcBef>
              <a:spcAft>
                <a:spcPct val="0"/>
              </a:spcAft>
              <a:buChar char="–"/>
              <a:defRPr lang="en-US" sz="1100" dirty="0" smtClean="0">
                <a:solidFill>
                  <a:schemeClr val="tx1"/>
                </a:solidFill>
                <a:latin typeface="+mn-lt"/>
                <a:ea typeface="ＭＳ Ｐゴシック" pitchFamily="1" charset="-128"/>
              </a:defRPr>
            </a:lvl9pPr>
          </a:lstStyle>
          <a:p>
            <a:pPr marL="3175" lvl="2" indent="0" algn="ctr" eaLnBrk="0" hangingPunct="0">
              <a:spcAft>
                <a:spcPts val="0"/>
              </a:spcAft>
              <a:buNone/>
            </a:pPr>
            <a:r>
              <a:rPr lang="en-GB" sz="4000" dirty="0">
                <a:solidFill>
                  <a:srgbClr val="FF0000"/>
                </a:solidFill>
                <a:latin typeface="Arial" pitchFamily="18" charset="0"/>
                <a:sym typeface="Wingdings"/>
              </a:rPr>
              <a:t></a:t>
            </a:r>
            <a:endParaRPr lang="en-GB" sz="3200" dirty="0">
              <a:solidFill>
                <a:srgbClr val="FF0000"/>
              </a:solidFill>
            </a:endParaRPr>
          </a:p>
        </p:txBody>
      </p:sp>
      <p:sp>
        <p:nvSpPr>
          <p:cNvPr id="25" name="Flowchart: Connector 24"/>
          <p:cNvSpPr/>
          <p:nvPr/>
        </p:nvSpPr>
        <p:spPr>
          <a:xfrm>
            <a:off x="224339" y="1834817"/>
            <a:ext cx="389903" cy="346234"/>
          </a:xfrm>
          <a:prstGeom prst="flowChartConnector">
            <a:avLst/>
          </a:prstGeom>
          <a:solidFill>
            <a:schemeClr val="accent3">
              <a:lumMod val="50000"/>
            </a:schemeClr>
          </a:solidFill>
          <a:ln w="25400" cap="flat">
            <a:solidFill>
              <a:schemeClr val="accent3">
                <a:lumMod val="50000"/>
              </a:schemeClr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GB" sz="1600" b="0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Helvetica Neue Medium"/>
                <a:ea typeface="Helvetica Neue Medium"/>
                <a:cs typeface="Helvetica Neue Medium"/>
                <a:sym typeface="Helvetica Neue Medium"/>
              </a:rPr>
              <a:t>A</a:t>
            </a:r>
          </a:p>
        </p:txBody>
      </p:sp>
      <p:sp>
        <p:nvSpPr>
          <p:cNvPr id="26" name="Flowchart: Connector 25"/>
          <p:cNvSpPr/>
          <p:nvPr/>
        </p:nvSpPr>
        <p:spPr>
          <a:xfrm>
            <a:off x="224339" y="3621041"/>
            <a:ext cx="389903" cy="346234"/>
          </a:xfrm>
          <a:prstGeom prst="flowChartConnector">
            <a:avLst/>
          </a:prstGeom>
          <a:solidFill>
            <a:schemeClr val="accent3">
              <a:lumMod val="50000"/>
            </a:schemeClr>
          </a:solidFill>
          <a:ln w="25400" cap="flat">
            <a:solidFill>
              <a:schemeClr val="accent3">
                <a:lumMod val="50000"/>
              </a:schemeClr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sz="1600" dirty="0">
                <a:solidFill>
                  <a:schemeClr val="bg1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B</a:t>
            </a:r>
            <a:endParaRPr kumimoji="0" lang="en-GB" sz="1600" b="0" i="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27" name="Flowchart: Connector 26"/>
          <p:cNvSpPr/>
          <p:nvPr/>
        </p:nvSpPr>
        <p:spPr>
          <a:xfrm>
            <a:off x="224339" y="5506694"/>
            <a:ext cx="389903" cy="346234"/>
          </a:xfrm>
          <a:prstGeom prst="flowChartConnector">
            <a:avLst/>
          </a:prstGeom>
          <a:solidFill>
            <a:schemeClr val="accent3">
              <a:lumMod val="50000"/>
            </a:schemeClr>
          </a:solidFill>
          <a:ln w="25400" cap="flat">
            <a:solidFill>
              <a:schemeClr val="accent3">
                <a:lumMod val="50000"/>
              </a:schemeClr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GB" sz="1600" b="0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Helvetica Neue Medium"/>
                <a:ea typeface="Helvetica Neue Medium"/>
                <a:cs typeface="Helvetica Neue Medium"/>
                <a:sym typeface="Helvetica Neue Medium"/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3543647254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ING GOES HERE"/>
          <p:cNvSpPr txBox="1"/>
          <p:nvPr/>
        </p:nvSpPr>
        <p:spPr>
          <a:xfrm>
            <a:off x="529989" y="374418"/>
            <a:ext cx="9367546" cy="64222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25400" tIns="25400" rIns="25400" bIns="25400">
            <a:spAutoFit/>
          </a:bodyPr>
          <a:lstStyle>
            <a:lvl1pPr algn="l" defTabSz="457200">
              <a:lnSpc>
                <a:spcPct val="80000"/>
              </a:lnSpc>
              <a:defRPr sz="6000" b="1">
                <a:solidFill>
                  <a:srgbClr val="1C232B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 defTabSz="228600" hangingPunct="0"/>
            <a:r>
              <a:rPr lang="en-ZA" sz="2400" kern="0" dirty="0">
                <a:solidFill>
                  <a:schemeClr val="accent3">
                    <a:lumMod val="50000"/>
                  </a:schemeClr>
                </a:solidFill>
              </a:rPr>
              <a:t>Balance needed between revenue increases and expenditure reduction </a:t>
            </a:r>
            <a:endParaRPr sz="2400" kern="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3" name="SUBHEADING…"/>
          <p:cNvSpPr txBox="1"/>
          <p:nvPr/>
        </p:nvSpPr>
        <p:spPr>
          <a:xfrm>
            <a:off x="392400" y="1181712"/>
            <a:ext cx="8846078" cy="57228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25400" tIns="25400" rIns="25400" bIns="25400">
            <a:spAutoFit/>
          </a:bodyPr>
          <a:lstStyle/>
          <a:p>
            <a:pPr marL="428625" indent="-428625" algn="just" defTabSz="412750" hangingPunct="0">
              <a:spcAft>
                <a:spcPct val="10000"/>
              </a:spcAft>
              <a:buFont typeface="Arial" panose="020B0604020202020204" pitchFamily="34" charset="0"/>
              <a:buChar char="•"/>
              <a:defRPr/>
            </a:pPr>
            <a:r>
              <a:rPr lang="en-ZA" b="1" kern="0" dirty="0">
                <a:solidFill>
                  <a:srgbClr val="000000"/>
                </a:solidFill>
                <a:latin typeface="Arial" panose="020B0604020202020204" pitchFamily="34" charset="0"/>
                <a:ea typeface="Avenir Book" charset="0"/>
                <a:cs typeface="Arial" panose="020B0604020202020204" pitchFamily="34" charset="0"/>
                <a:sym typeface="Helvetica Neue Medium"/>
              </a:rPr>
              <a:t>D</a:t>
            </a:r>
            <a:r>
              <a:rPr lang="en-ZA" b="1" kern="0" dirty="0">
                <a:latin typeface="Arial" panose="020B0604020202020204" pitchFamily="34" charset="0"/>
                <a:ea typeface="Avenir Book" charset="0"/>
                <a:cs typeface="Arial" panose="020B0604020202020204" pitchFamily="34" charset="0"/>
                <a:sym typeface="Helvetica Neue Medium"/>
              </a:rPr>
              <a:t>eclines in tax buoyancy requires robust tax collection to balance the budget over the medium term</a:t>
            </a:r>
          </a:p>
          <a:p>
            <a:pPr marL="885825" lvl="1" indent="-428625" algn="just" defTabSz="412750" hangingPunct="0">
              <a:spcAft>
                <a:spcPct val="10000"/>
              </a:spcAft>
              <a:buFont typeface="Courier New" panose="02070309020205020404" pitchFamily="49" charset="0"/>
              <a:buChar char="o"/>
              <a:defRPr/>
            </a:pPr>
            <a:r>
              <a:rPr lang="en-ZA" sz="1600" kern="0" dirty="0" err="1">
                <a:latin typeface="Arial" panose="020B0604020202020204" pitchFamily="34" charset="0"/>
                <a:ea typeface="Avenir Book" charset="0"/>
                <a:cs typeface="Arial" panose="020B0604020202020204" pitchFamily="34" charset="0"/>
                <a:sym typeface="Helvetica Neue Medium"/>
              </a:rPr>
              <a:t>R15bn</a:t>
            </a:r>
            <a:r>
              <a:rPr lang="en-ZA" sz="1600" kern="0" dirty="0">
                <a:latin typeface="Arial" panose="020B0604020202020204" pitchFamily="34" charset="0"/>
                <a:ea typeface="Avenir Book" charset="0"/>
                <a:cs typeface="Arial" panose="020B0604020202020204" pitchFamily="34" charset="0"/>
                <a:sym typeface="Helvetica Neue Medium"/>
              </a:rPr>
              <a:t> </a:t>
            </a:r>
            <a:r>
              <a:rPr lang="en-ZA" sz="1600" kern="0" dirty="0" err="1">
                <a:latin typeface="Arial" panose="020B0604020202020204" pitchFamily="34" charset="0"/>
                <a:ea typeface="Avenir Book" charset="0"/>
                <a:cs typeface="Arial" panose="020B0604020202020204" pitchFamily="34" charset="0"/>
                <a:sym typeface="Helvetica Neue Medium"/>
              </a:rPr>
              <a:t>FY2018</a:t>
            </a:r>
            <a:r>
              <a:rPr lang="en-ZA" sz="1600" kern="0" dirty="0">
                <a:latin typeface="Arial" panose="020B0604020202020204" pitchFamily="34" charset="0"/>
                <a:ea typeface="Avenir Book" charset="0"/>
                <a:cs typeface="Arial" panose="020B0604020202020204" pitchFamily="34" charset="0"/>
                <a:sym typeface="Helvetica Neue Medium"/>
              </a:rPr>
              <a:t>/19 revenue collection shortfall implies the 2019 budget deficit forecasts have been overshot, leading to credibility concerns among rating agencies </a:t>
            </a:r>
          </a:p>
          <a:p>
            <a:pPr marL="428625" indent="-428625" algn="just" defTabSz="412750" hangingPunct="0">
              <a:spcAft>
                <a:spcPct val="10000"/>
              </a:spcAft>
              <a:buFont typeface="Arial" panose="020B0604020202020204" pitchFamily="34" charset="0"/>
              <a:buChar char="•"/>
              <a:defRPr/>
            </a:pPr>
            <a:endParaRPr lang="en-ZA" sz="1050" kern="0" dirty="0">
              <a:latin typeface="Arial" panose="020B0604020202020204" pitchFamily="34" charset="0"/>
              <a:ea typeface="Avenir Book" charset="0"/>
              <a:cs typeface="Arial" panose="020B0604020202020204" pitchFamily="34" charset="0"/>
              <a:sym typeface="Helvetica Neue Medium"/>
            </a:endParaRPr>
          </a:p>
          <a:p>
            <a:pPr marL="428625" indent="-428625" algn="just" defTabSz="412750" hangingPunct="0">
              <a:spcAft>
                <a:spcPct val="10000"/>
              </a:spcAft>
              <a:buFont typeface="Arial" panose="020B0604020202020204" pitchFamily="34" charset="0"/>
              <a:buChar char="•"/>
              <a:defRPr/>
            </a:pPr>
            <a:r>
              <a:rPr lang="en-ZA" b="1" kern="0" dirty="0">
                <a:latin typeface="Arial" panose="020B0604020202020204" pitchFamily="34" charset="0"/>
                <a:ea typeface="Avenir Book" charset="0"/>
                <a:cs typeface="Arial" panose="020B0604020202020204" pitchFamily="34" charset="0"/>
                <a:sym typeface="Helvetica Neue Medium"/>
              </a:rPr>
              <a:t>The shortfall is partially a reflection of a long overdue institutional reform within SARS </a:t>
            </a:r>
            <a:r>
              <a:rPr lang="en-ZA" kern="0" dirty="0">
                <a:latin typeface="Arial" panose="020B0604020202020204" pitchFamily="34" charset="0"/>
                <a:ea typeface="Avenir Book" charset="0"/>
                <a:cs typeface="Arial" panose="020B0604020202020204" pitchFamily="34" charset="0"/>
                <a:sym typeface="Helvetica Neue Medium"/>
              </a:rPr>
              <a:t>(including the re-establishment of the LBC and Illicit Economy Unit) </a:t>
            </a:r>
          </a:p>
          <a:p>
            <a:pPr marL="428625" indent="-428625" algn="just" defTabSz="412750" hangingPunct="0">
              <a:spcAft>
                <a:spcPct val="10000"/>
              </a:spcAft>
              <a:buFont typeface="Arial" panose="020B0604020202020204" pitchFamily="34" charset="0"/>
              <a:buChar char="•"/>
              <a:defRPr/>
            </a:pPr>
            <a:endParaRPr lang="en-ZA" sz="1050" kern="0" dirty="0">
              <a:latin typeface="Arial" panose="020B0604020202020204" pitchFamily="34" charset="0"/>
              <a:ea typeface="Avenir Book" charset="0"/>
              <a:cs typeface="Arial" panose="020B0604020202020204" pitchFamily="34" charset="0"/>
              <a:sym typeface="Helvetica Neue Medium"/>
            </a:endParaRPr>
          </a:p>
          <a:p>
            <a:pPr marL="428625" indent="-428625" algn="just" defTabSz="412750" hangingPunct="0">
              <a:spcAft>
                <a:spcPct val="10000"/>
              </a:spcAft>
              <a:buFont typeface="Arial" panose="020B0604020202020204" pitchFamily="34" charset="0"/>
              <a:buChar char="•"/>
              <a:defRPr/>
            </a:pPr>
            <a:r>
              <a:rPr lang="en-ZA" b="1" kern="0" dirty="0">
                <a:latin typeface="Arial" panose="020B0604020202020204" pitchFamily="34" charset="0"/>
                <a:ea typeface="Avenir Book" charset="0"/>
                <a:cs typeface="Arial" panose="020B0604020202020204" pitchFamily="34" charset="0"/>
                <a:sym typeface="Helvetica Neue Medium"/>
              </a:rPr>
              <a:t>Ongoing economic weakness, makes it even more critical for Government to focus on measures that improve tax compliance and administration</a:t>
            </a:r>
          </a:p>
          <a:p>
            <a:pPr marL="885825" lvl="1" indent="-428625" algn="just" defTabSz="412750" hangingPunct="0">
              <a:spcAft>
                <a:spcPct val="10000"/>
              </a:spcAft>
              <a:buFont typeface="Courier New" panose="02070309020205020404" pitchFamily="49" charset="0"/>
              <a:buChar char="o"/>
              <a:defRPr/>
            </a:pPr>
            <a:r>
              <a:rPr lang="en-ZA" sz="1600" kern="0" dirty="0">
                <a:latin typeface="Arial" panose="020B0604020202020204" pitchFamily="34" charset="0"/>
                <a:ea typeface="Avenir Book" charset="0"/>
                <a:cs typeface="Arial" panose="020B0604020202020204" pitchFamily="34" charset="0"/>
                <a:sym typeface="Helvetica Neue Medium"/>
              </a:rPr>
              <a:t>Business proposes regular reports from Treasury / SARS on efforts to stabilise SARS and the effect of fiscal interventions to do so</a:t>
            </a:r>
          </a:p>
          <a:p>
            <a:pPr marL="885825" lvl="1" indent="-428625" algn="just" defTabSz="412750" hangingPunct="0">
              <a:spcAft>
                <a:spcPct val="10000"/>
              </a:spcAft>
              <a:buFont typeface="Courier New" panose="02070309020205020404" pitchFamily="49" charset="0"/>
              <a:buChar char="o"/>
              <a:defRPr/>
            </a:pPr>
            <a:endParaRPr lang="en-ZA" sz="1050" kern="0" dirty="0">
              <a:latin typeface="Arial" panose="020B0604020202020204" pitchFamily="34" charset="0"/>
              <a:ea typeface="Avenir Book" charset="0"/>
              <a:cs typeface="Arial" panose="020B0604020202020204" pitchFamily="34" charset="0"/>
              <a:sym typeface="Helvetica Neue Medium"/>
            </a:endParaRPr>
          </a:p>
          <a:p>
            <a:pPr marL="428625" indent="-428625" algn="just" defTabSz="412750" hangingPunct="0">
              <a:spcAft>
                <a:spcPct val="10000"/>
              </a:spcAft>
              <a:buFont typeface="Arial" panose="020B0604020202020204" pitchFamily="34" charset="0"/>
              <a:buChar char="•"/>
              <a:defRPr/>
            </a:pPr>
            <a:r>
              <a:rPr lang="en-ZA" b="1" kern="0" dirty="0">
                <a:latin typeface="Arial" panose="020B0604020202020204" pitchFamily="34" charset="0"/>
                <a:ea typeface="Avenir Book" charset="0"/>
                <a:cs typeface="Arial" panose="020B0604020202020204" pitchFamily="34" charset="0"/>
                <a:sym typeface="Helvetica Neue Medium"/>
              </a:rPr>
              <a:t>Declining tax buoyancy and consistent revenue collection shortfalls, suggests there is little scope for tax increases in the short to medium term</a:t>
            </a:r>
          </a:p>
          <a:p>
            <a:pPr marL="428625" indent="-428625" algn="just" defTabSz="412750" hangingPunct="0">
              <a:spcAft>
                <a:spcPct val="10000"/>
              </a:spcAft>
              <a:buFont typeface="Arial" panose="020B0604020202020204" pitchFamily="34" charset="0"/>
              <a:buChar char="•"/>
              <a:defRPr/>
            </a:pPr>
            <a:endParaRPr lang="en-ZA" sz="1100" b="1" kern="0" dirty="0">
              <a:latin typeface="Arial" panose="020B0604020202020204" pitchFamily="34" charset="0"/>
              <a:ea typeface="Avenir Book" charset="0"/>
              <a:cs typeface="Arial" panose="020B0604020202020204" pitchFamily="34" charset="0"/>
              <a:sym typeface="Helvetica Neue Medium"/>
            </a:endParaRPr>
          </a:p>
          <a:p>
            <a:pPr marL="428625" indent="-428625" algn="just" defTabSz="412750" hangingPunct="0">
              <a:spcAft>
                <a:spcPct val="10000"/>
              </a:spcAft>
              <a:buFont typeface="Arial" panose="020B0604020202020204" pitchFamily="34" charset="0"/>
              <a:buChar char="•"/>
              <a:defRPr/>
            </a:pPr>
            <a:r>
              <a:rPr lang="en-ZA" b="1" kern="0" dirty="0">
                <a:latin typeface="Arial" panose="020B0604020202020204" pitchFamily="34" charset="0"/>
                <a:ea typeface="Avenir Book" charset="0"/>
                <a:cs typeface="Arial" panose="020B0604020202020204" pitchFamily="34" charset="0"/>
                <a:sym typeface="Helvetica Neue Medium"/>
              </a:rPr>
              <a:t>Fiscal consolidation dependent on generating greater efficiencies (e.g. effective tax collection), reducing expenditure and generating growth</a:t>
            </a:r>
          </a:p>
          <a:p>
            <a:pPr marL="885825" lvl="1" indent="-428625" algn="just" defTabSz="412750" hangingPunct="0">
              <a:spcAft>
                <a:spcPct val="10000"/>
              </a:spcAft>
              <a:buFont typeface="Courier New" panose="02070309020205020404" pitchFamily="49" charset="0"/>
              <a:buChar char="o"/>
              <a:defRPr/>
            </a:pPr>
            <a:r>
              <a:rPr lang="en-ZA" sz="1600" kern="0" dirty="0">
                <a:latin typeface="Arial" panose="020B0604020202020204" pitchFamily="34" charset="0"/>
                <a:ea typeface="Avenir Book" charset="0"/>
                <a:cs typeface="Arial" panose="020B0604020202020204" pitchFamily="34" charset="0"/>
                <a:sym typeface="Helvetica Neue Medium"/>
              </a:rPr>
              <a:t>Including the disposal of non-core assets and mothballing of under-performing programmes</a:t>
            </a:r>
          </a:p>
          <a:p>
            <a:pPr marL="885825" lvl="1" indent="-428625" algn="just" defTabSz="412750" hangingPunct="0">
              <a:spcAft>
                <a:spcPct val="10000"/>
              </a:spcAft>
              <a:buFont typeface="Courier New" panose="02070309020205020404" pitchFamily="49" charset="0"/>
              <a:buChar char="o"/>
              <a:defRPr/>
            </a:pPr>
            <a:r>
              <a:rPr lang="en-ZA" sz="1600" kern="0" dirty="0">
                <a:latin typeface="Arial" panose="020B0604020202020204" pitchFamily="34" charset="0"/>
                <a:ea typeface="Avenir Book" charset="0"/>
                <a:cs typeface="Arial" panose="020B0604020202020204" pitchFamily="34" charset="0"/>
                <a:sym typeface="Helvetica Neue Medium"/>
              </a:rPr>
              <a:t>Development of an investment-led growth strategy with aligned support across government needed: lack of detail in 2019 Budget Review. </a:t>
            </a:r>
          </a:p>
        </p:txBody>
      </p:sp>
      <p:sp>
        <p:nvSpPr>
          <p:cNvPr id="4" name="Flowchart: Connector 3"/>
          <p:cNvSpPr/>
          <p:nvPr/>
        </p:nvSpPr>
        <p:spPr>
          <a:xfrm>
            <a:off x="80817" y="401540"/>
            <a:ext cx="389903" cy="346234"/>
          </a:xfrm>
          <a:prstGeom prst="flowChartConnector">
            <a:avLst/>
          </a:prstGeom>
          <a:solidFill>
            <a:schemeClr val="accent3">
              <a:lumMod val="50000"/>
            </a:schemeClr>
          </a:solidFill>
          <a:ln w="25400" cap="flat">
            <a:solidFill>
              <a:schemeClr val="accent3">
                <a:lumMod val="50000"/>
              </a:schemeClr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GB" sz="1600" b="0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Helvetica Neue Medium"/>
                <a:ea typeface="Helvetica Neue Medium"/>
                <a:cs typeface="Helvetica Neue Medium"/>
                <a:sym typeface="Helvetica Neue Medium"/>
              </a:rPr>
              <a:t>A</a:t>
            </a:r>
          </a:p>
        </p:txBody>
      </p:sp>
    </p:spTree>
    <p:extLst>
      <p:ext uri="{BB962C8B-B14F-4D97-AF65-F5344CB8AC3E}">
        <p14:creationId xmlns:p14="http://schemas.microsoft.com/office/powerpoint/2010/main" val="1265570733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HEADING GOES HERE"/>
          <p:cNvSpPr txBox="1"/>
          <p:nvPr/>
        </p:nvSpPr>
        <p:spPr>
          <a:xfrm>
            <a:off x="502486" y="479193"/>
            <a:ext cx="11191305" cy="34676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25400" tIns="25400" rIns="25400" bIns="25400">
            <a:spAutoFit/>
          </a:bodyPr>
          <a:lstStyle>
            <a:defPPr>
              <a:defRPr lang="en-US"/>
            </a:defPPr>
            <a:lvl1pPr defTabSz="228600" hangingPunct="0">
              <a:lnSpc>
                <a:spcPct val="80000"/>
              </a:lnSpc>
              <a:defRPr sz="3000" b="1" kern="0">
                <a:solidFill>
                  <a:schemeClr val="accent3">
                    <a:lumMod val="50000"/>
                  </a:schemeClr>
                </a:solidFill>
                <a:latin typeface="Arial"/>
                <a:ea typeface="Arial"/>
                <a:cs typeface="Arial"/>
              </a:defRPr>
            </a:lvl1pPr>
          </a:lstStyle>
          <a:p>
            <a:r>
              <a:rPr lang="en-ZA" sz="2400" dirty="0"/>
              <a:t>Expenditure and Support for Growth</a:t>
            </a:r>
            <a:endParaRPr sz="2400" dirty="0"/>
          </a:p>
        </p:txBody>
      </p:sp>
      <p:sp>
        <p:nvSpPr>
          <p:cNvPr id="8" name="SUBHEADING…"/>
          <p:cNvSpPr txBox="1"/>
          <p:nvPr/>
        </p:nvSpPr>
        <p:spPr>
          <a:xfrm>
            <a:off x="478125" y="1289667"/>
            <a:ext cx="8846078" cy="552971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25400" tIns="25400" rIns="25400" bIns="25400">
            <a:spAutoFit/>
          </a:bodyPr>
          <a:lstStyle/>
          <a:p>
            <a:pPr marL="361950" indent="-361950" algn="just" defTabSz="412750" hangingPunct="0">
              <a:spcAft>
                <a:spcPct val="50000"/>
              </a:spcAft>
              <a:buFont typeface="Arial" panose="020B0604020202020204" pitchFamily="34" charset="0"/>
              <a:buChar char="•"/>
              <a:defRPr/>
            </a:pPr>
            <a:r>
              <a:rPr lang="en-ZA" b="1" kern="0" dirty="0">
                <a:solidFill>
                  <a:srgbClr val="000000"/>
                </a:solidFill>
                <a:latin typeface="Arial" panose="020B0604020202020204" pitchFamily="34" charset="0"/>
                <a:ea typeface="Avenir Book" charset="0"/>
                <a:cs typeface="Arial" panose="020B0604020202020204" pitchFamily="34" charset="0"/>
                <a:sym typeface="Helvetica Neue Medium"/>
              </a:rPr>
              <a:t>Total public spending over the </a:t>
            </a:r>
            <a:r>
              <a:rPr lang="en-ZA" b="1" kern="0" dirty="0" err="1">
                <a:solidFill>
                  <a:srgbClr val="000000"/>
                </a:solidFill>
                <a:latin typeface="Arial" panose="020B0604020202020204" pitchFamily="34" charset="0"/>
                <a:ea typeface="Avenir Book" charset="0"/>
                <a:cs typeface="Arial" panose="020B0604020202020204" pitchFamily="34" charset="0"/>
                <a:sym typeface="Helvetica Neue Medium"/>
              </a:rPr>
              <a:t>MTEF</a:t>
            </a:r>
            <a:r>
              <a:rPr lang="en-ZA" b="1" kern="0" dirty="0">
                <a:solidFill>
                  <a:srgbClr val="000000"/>
                </a:solidFill>
                <a:latin typeface="Arial" panose="020B0604020202020204" pitchFamily="34" charset="0"/>
                <a:ea typeface="Avenir Book" charset="0"/>
                <a:cs typeface="Arial" panose="020B0604020202020204" pitchFamily="34" charset="0"/>
                <a:sym typeface="Helvetica Neue Medium"/>
              </a:rPr>
              <a:t> period is expected to be </a:t>
            </a:r>
            <a:r>
              <a:rPr lang="en-ZA" b="1" kern="0" dirty="0" err="1">
                <a:solidFill>
                  <a:srgbClr val="000000"/>
                </a:solidFill>
                <a:latin typeface="Arial" panose="020B0604020202020204" pitchFamily="34" charset="0"/>
                <a:ea typeface="Avenir Book" charset="0"/>
                <a:cs typeface="Arial" panose="020B0604020202020204" pitchFamily="34" charset="0"/>
                <a:sym typeface="Helvetica Neue Medium"/>
              </a:rPr>
              <a:t>R5.9tn</a:t>
            </a:r>
            <a:endParaRPr lang="en-ZA" b="1" kern="0" dirty="0">
              <a:solidFill>
                <a:srgbClr val="000000"/>
              </a:solidFill>
              <a:latin typeface="Arial" panose="020B0604020202020204" pitchFamily="34" charset="0"/>
              <a:ea typeface="Avenir Book" charset="0"/>
              <a:cs typeface="Arial" panose="020B0604020202020204" pitchFamily="34" charset="0"/>
              <a:sym typeface="Helvetica Neue Medium"/>
            </a:endParaRPr>
          </a:p>
          <a:p>
            <a:pPr marL="885825" lvl="1" indent="-428625" algn="just" defTabSz="412750" hangingPunct="0">
              <a:spcAft>
                <a:spcPct val="50000"/>
              </a:spcAft>
              <a:buFont typeface="Courier New" panose="02070309020205020404" pitchFamily="49" charset="0"/>
              <a:buChar char="o"/>
              <a:defRPr/>
            </a:pPr>
            <a:r>
              <a:rPr lang="en-ZA" sz="1600" kern="0" dirty="0">
                <a:solidFill>
                  <a:srgbClr val="000000"/>
                </a:solidFill>
                <a:latin typeface="Arial" panose="020B0604020202020204" pitchFamily="34" charset="0"/>
                <a:ea typeface="Avenir Book" charset="0"/>
                <a:cs typeface="Arial" panose="020B0604020202020204" pitchFamily="34" charset="0"/>
                <a:sym typeface="Helvetica Neue Medium"/>
              </a:rPr>
              <a:t>Bulk of spending is allocated to learning and culture, social development, health and community development</a:t>
            </a:r>
            <a:endParaRPr lang="en-ZA" sz="500" b="1" kern="0" dirty="0">
              <a:solidFill>
                <a:srgbClr val="000000"/>
              </a:solidFill>
              <a:latin typeface="Arial" panose="020B0604020202020204" pitchFamily="34" charset="0"/>
              <a:ea typeface="Avenir Book" charset="0"/>
              <a:cs typeface="Arial" panose="020B0604020202020204" pitchFamily="34" charset="0"/>
              <a:sym typeface="Helvetica Neue Medium"/>
            </a:endParaRPr>
          </a:p>
          <a:p>
            <a:pPr marL="361950" indent="-361950" algn="just" defTabSz="412750" hangingPunct="0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ZA" b="1" kern="0" dirty="0">
                <a:solidFill>
                  <a:srgbClr val="000000"/>
                </a:solidFill>
                <a:latin typeface="Arial" panose="020B0604020202020204" pitchFamily="34" charset="0"/>
                <a:ea typeface="Avenir Book" charset="0"/>
                <a:cs typeface="Arial" panose="020B0604020202020204" pitchFamily="34" charset="0"/>
                <a:sym typeface="Helvetica Neue Medium"/>
              </a:rPr>
              <a:t>Expenditure ceiling is increased by </a:t>
            </a:r>
            <a:r>
              <a:rPr lang="en-ZA" b="1" kern="0" dirty="0" err="1">
                <a:solidFill>
                  <a:srgbClr val="000000"/>
                </a:solidFill>
                <a:latin typeface="Arial" panose="020B0604020202020204" pitchFamily="34" charset="0"/>
                <a:ea typeface="Avenir Book" charset="0"/>
                <a:cs typeface="Arial" panose="020B0604020202020204" pitchFamily="34" charset="0"/>
                <a:sym typeface="Helvetica Neue Medium"/>
              </a:rPr>
              <a:t>R16bn</a:t>
            </a:r>
            <a:r>
              <a:rPr lang="en-ZA" b="1" kern="0" dirty="0">
                <a:solidFill>
                  <a:srgbClr val="000000"/>
                </a:solidFill>
                <a:latin typeface="Arial" panose="020B0604020202020204" pitchFamily="34" charset="0"/>
                <a:ea typeface="Avenir Book" charset="0"/>
                <a:cs typeface="Arial" panose="020B0604020202020204" pitchFamily="34" charset="0"/>
                <a:sym typeface="Helvetica Neue Medium"/>
              </a:rPr>
              <a:t> over the next three years</a:t>
            </a:r>
          </a:p>
          <a:p>
            <a:pPr marL="361950" indent="-361950" algn="just" defTabSz="412750" hangingPunct="0">
              <a:spcAft>
                <a:spcPct val="50000"/>
              </a:spcAft>
              <a:buFont typeface="Arial" panose="020B0604020202020204" pitchFamily="34" charset="0"/>
              <a:buChar char="•"/>
              <a:defRPr/>
            </a:pPr>
            <a:endParaRPr lang="en-ZA" sz="300" b="1" kern="0" dirty="0">
              <a:solidFill>
                <a:srgbClr val="000000"/>
              </a:solidFill>
              <a:latin typeface="Arial" panose="020B0604020202020204" pitchFamily="34" charset="0"/>
              <a:ea typeface="Avenir Book" charset="0"/>
              <a:cs typeface="Arial" panose="020B0604020202020204" pitchFamily="34" charset="0"/>
              <a:sym typeface="Helvetica Neue Medium"/>
            </a:endParaRPr>
          </a:p>
          <a:p>
            <a:pPr marL="361950" indent="-361950" algn="just" defTabSz="412750" hangingPunct="0">
              <a:spcAft>
                <a:spcPct val="50000"/>
              </a:spcAft>
              <a:buFont typeface="Arial" panose="020B0604020202020204" pitchFamily="34" charset="0"/>
              <a:buChar char="•"/>
              <a:defRPr/>
            </a:pPr>
            <a:r>
              <a:rPr lang="en-ZA" b="1" kern="0" dirty="0" err="1">
                <a:solidFill>
                  <a:srgbClr val="000000"/>
                </a:solidFill>
                <a:latin typeface="Arial" panose="020B0604020202020204" pitchFamily="34" charset="0"/>
                <a:ea typeface="Avenir Book" charset="0"/>
                <a:cs typeface="Arial" panose="020B0604020202020204" pitchFamily="34" charset="0"/>
                <a:sym typeface="Helvetica Neue Medium"/>
              </a:rPr>
              <a:t>c.R33bn</a:t>
            </a:r>
            <a:r>
              <a:rPr lang="en-ZA" b="1" kern="0" dirty="0">
                <a:solidFill>
                  <a:srgbClr val="000000"/>
                </a:solidFill>
                <a:latin typeface="Arial" panose="020B0604020202020204" pitchFamily="34" charset="0"/>
                <a:ea typeface="Avenir Book" charset="0"/>
                <a:cs typeface="Arial" panose="020B0604020202020204" pitchFamily="34" charset="0"/>
                <a:sym typeface="Helvetica Neue Medium"/>
              </a:rPr>
              <a:t> have been reprioritised over the </a:t>
            </a:r>
            <a:r>
              <a:rPr lang="en-ZA" b="1" kern="0" dirty="0" err="1">
                <a:solidFill>
                  <a:srgbClr val="000000"/>
                </a:solidFill>
                <a:latin typeface="Arial" panose="020B0604020202020204" pitchFamily="34" charset="0"/>
                <a:ea typeface="Avenir Book" charset="0"/>
                <a:cs typeface="Arial" panose="020B0604020202020204" pitchFamily="34" charset="0"/>
                <a:sym typeface="Helvetica Neue Medium"/>
              </a:rPr>
              <a:t>MTEF</a:t>
            </a:r>
            <a:r>
              <a:rPr lang="en-ZA" b="1" kern="0" dirty="0">
                <a:solidFill>
                  <a:srgbClr val="000000"/>
                </a:solidFill>
                <a:latin typeface="Arial" panose="020B0604020202020204" pitchFamily="34" charset="0"/>
                <a:ea typeface="Avenir Book" charset="0"/>
                <a:cs typeface="Arial" panose="020B0604020202020204" pitchFamily="34" charset="0"/>
                <a:sym typeface="Helvetica Neue Medium"/>
              </a:rPr>
              <a:t>, mainly for service delivery and infrastructure</a:t>
            </a:r>
          </a:p>
          <a:p>
            <a:pPr marL="361950" indent="-361950" algn="just" defTabSz="412750" hangingPunct="0">
              <a:spcAft>
                <a:spcPct val="50000"/>
              </a:spcAft>
              <a:buFont typeface="Arial" panose="020B0604020202020204" pitchFamily="34" charset="0"/>
              <a:buChar char="•"/>
              <a:defRPr/>
            </a:pPr>
            <a:endParaRPr lang="en-ZA" sz="300" b="1" kern="0" dirty="0">
              <a:solidFill>
                <a:srgbClr val="000000"/>
              </a:solidFill>
              <a:latin typeface="Arial" panose="020B0604020202020204" pitchFamily="34" charset="0"/>
              <a:ea typeface="Avenir Book" charset="0"/>
              <a:cs typeface="Arial" panose="020B0604020202020204" pitchFamily="34" charset="0"/>
              <a:sym typeface="Helvetica Neue Medium"/>
            </a:endParaRPr>
          </a:p>
          <a:p>
            <a:pPr marL="361950" indent="-361950" algn="just" defTabSz="412750" hangingPunct="0">
              <a:spcAft>
                <a:spcPct val="50000"/>
              </a:spcAft>
              <a:buFont typeface="Arial" panose="020B0604020202020204" pitchFamily="34" charset="0"/>
              <a:buChar char="•"/>
              <a:defRPr/>
            </a:pPr>
            <a:r>
              <a:rPr lang="en-ZA" b="1" kern="0" dirty="0">
                <a:solidFill>
                  <a:srgbClr val="000000"/>
                </a:solidFill>
                <a:latin typeface="Arial" panose="020B0604020202020204" pitchFamily="34" charset="0"/>
                <a:ea typeface="Avenir Book" charset="0"/>
                <a:cs typeface="Arial" panose="020B0604020202020204" pitchFamily="34" charset="0"/>
                <a:sym typeface="Helvetica Neue Medium"/>
              </a:rPr>
              <a:t>Compensation of employees remains the largest category of spending</a:t>
            </a:r>
          </a:p>
          <a:p>
            <a:pPr marL="885825" lvl="1" indent="-428625" algn="just" defTabSz="412750" hangingPunct="0">
              <a:spcAft>
                <a:spcPct val="50000"/>
              </a:spcAft>
              <a:buFont typeface="Courier New" panose="02070309020205020404" pitchFamily="49" charset="0"/>
              <a:buChar char="o"/>
              <a:defRPr/>
            </a:pPr>
            <a:r>
              <a:rPr lang="en-ZA" sz="1600" kern="0" dirty="0">
                <a:solidFill>
                  <a:srgbClr val="000000"/>
                </a:solidFill>
                <a:latin typeface="Arial" panose="020B0604020202020204" pitchFamily="34" charset="0"/>
                <a:ea typeface="Avenir Book" charset="0"/>
                <a:cs typeface="Arial" panose="020B0604020202020204" pitchFamily="34" charset="0"/>
                <a:sym typeface="Helvetica Neue Medium"/>
              </a:rPr>
              <a:t>Accounting for an average of 34.4% of consolidated expenditure over the </a:t>
            </a:r>
            <a:r>
              <a:rPr lang="en-ZA" sz="1600" kern="0" dirty="0" err="1">
                <a:solidFill>
                  <a:srgbClr val="000000"/>
                </a:solidFill>
                <a:latin typeface="Arial" panose="020B0604020202020204" pitchFamily="34" charset="0"/>
                <a:ea typeface="Avenir Book" charset="0"/>
                <a:cs typeface="Arial" panose="020B0604020202020204" pitchFamily="34" charset="0"/>
                <a:sym typeface="Helvetica Neue Medium"/>
              </a:rPr>
              <a:t>MTEF</a:t>
            </a:r>
            <a:r>
              <a:rPr lang="en-ZA" sz="1600" kern="0" dirty="0">
                <a:solidFill>
                  <a:srgbClr val="000000"/>
                </a:solidFill>
                <a:latin typeface="Arial" panose="020B0604020202020204" pitchFamily="34" charset="0"/>
                <a:ea typeface="Avenir Book" charset="0"/>
                <a:cs typeface="Arial" panose="020B0604020202020204" pitchFamily="34" charset="0"/>
                <a:sym typeface="Helvetica Neue Medium"/>
              </a:rPr>
              <a:t> period ~ measures are introduced to realise a </a:t>
            </a:r>
            <a:r>
              <a:rPr lang="en-ZA" sz="1600" kern="0" dirty="0" err="1">
                <a:solidFill>
                  <a:srgbClr val="000000"/>
                </a:solidFill>
                <a:latin typeface="Arial" panose="020B0604020202020204" pitchFamily="34" charset="0"/>
                <a:ea typeface="Avenir Book" charset="0"/>
                <a:cs typeface="Arial" panose="020B0604020202020204" pitchFamily="34" charset="0"/>
                <a:sym typeface="Helvetica Neue Medium"/>
              </a:rPr>
              <a:t>R27bn</a:t>
            </a:r>
            <a:r>
              <a:rPr lang="en-ZA" sz="1600" kern="0" dirty="0">
                <a:solidFill>
                  <a:srgbClr val="000000"/>
                </a:solidFill>
                <a:latin typeface="Arial" panose="020B0604020202020204" pitchFamily="34" charset="0"/>
                <a:ea typeface="Avenir Book" charset="0"/>
                <a:cs typeface="Arial" panose="020B0604020202020204" pitchFamily="34" charset="0"/>
                <a:sym typeface="Helvetica Neue Medium"/>
              </a:rPr>
              <a:t> reduction</a:t>
            </a:r>
          </a:p>
          <a:p>
            <a:pPr marL="885825" lvl="1" indent="-428625" algn="just" defTabSz="412750" hangingPunct="0">
              <a:spcAft>
                <a:spcPct val="50000"/>
              </a:spcAft>
              <a:buFont typeface="Courier New" panose="02070309020205020404" pitchFamily="49" charset="0"/>
              <a:buChar char="o"/>
              <a:defRPr/>
            </a:pPr>
            <a:r>
              <a:rPr lang="en-ZA" sz="1600" kern="0" dirty="0">
                <a:latin typeface="Arial" panose="020B0604020202020204" pitchFamily="34" charset="0"/>
                <a:ea typeface="Avenir Book" charset="0"/>
                <a:cs typeface="Arial" panose="020B0604020202020204" pitchFamily="34" charset="0"/>
                <a:sym typeface="Helvetica Neue Medium"/>
              </a:rPr>
              <a:t>Public sector wage increases in excess of CPI funded through higher taxes and not </a:t>
            </a:r>
            <a:r>
              <a:rPr lang="en-ZA" sz="1600" kern="0" dirty="0">
                <a:solidFill>
                  <a:srgbClr val="000000"/>
                </a:solidFill>
                <a:latin typeface="Arial" panose="020B0604020202020204" pitchFamily="34" charset="0"/>
                <a:ea typeface="Avenir Book" charset="0"/>
                <a:cs typeface="Arial" panose="020B0604020202020204" pitchFamily="34" charset="0"/>
                <a:sym typeface="Helvetica Neue Medium"/>
              </a:rPr>
              <a:t>through any measurable increase in productivity (with corresponding economic benefits)</a:t>
            </a:r>
          </a:p>
          <a:p>
            <a:pPr marL="885825" lvl="1" indent="-428625" algn="just" defTabSz="412750" hangingPunct="0">
              <a:spcAft>
                <a:spcPct val="50000"/>
              </a:spcAft>
              <a:buFont typeface="Courier New" panose="02070309020205020404" pitchFamily="49" charset="0"/>
              <a:buChar char="o"/>
              <a:defRPr/>
            </a:pPr>
            <a:r>
              <a:rPr lang="en-ZA" sz="1600" kern="0" dirty="0">
                <a:solidFill>
                  <a:srgbClr val="000000"/>
                </a:solidFill>
                <a:latin typeface="Arial" panose="020B0604020202020204" pitchFamily="34" charset="0"/>
                <a:ea typeface="Avenir Book" charset="0"/>
                <a:cs typeface="Arial" panose="020B0604020202020204" pitchFamily="34" charset="0"/>
                <a:sym typeface="Helvetica Neue Medium"/>
              </a:rPr>
              <a:t>A full review of public sector human resource requirements, including incentive plans, is required to pave the way to an efficient, service orientated public sector</a:t>
            </a:r>
          </a:p>
          <a:p>
            <a:pPr marL="428625" lvl="1" indent="-428625" algn="just" defTabSz="412750" hangingPunct="0">
              <a:spcAft>
                <a:spcPct val="50000"/>
              </a:spcAft>
              <a:buFont typeface="Courier New" panose="02070309020205020404" pitchFamily="49" charset="0"/>
              <a:buChar char="o"/>
              <a:defRPr/>
            </a:pPr>
            <a:r>
              <a:rPr lang="en-ZA" b="1" kern="0" dirty="0">
                <a:solidFill>
                  <a:srgbClr val="000000"/>
                </a:solidFill>
                <a:latin typeface="Arial" panose="020B0604020202020204" pitchFamily="34" charset="0"/>
                <a:ea typeface="Avenir Book" charset="0"/>
                <a:cs typeface="Arial" panose="020B0604020202020204" pitchFamily="34" charset="0"/>
                <a:sym typeface="Helvetica Neue Medium"/>
              </a:rPr>
              <a:t>Development of an investment-led growth strategy with aligned support across government needed: lack of detail in 2019 Budget Review  </a:t>
            </a:r>
          </a:p>
          <a:p>
            <a:pPr marL="428625" indent="-428625" algn="just" defTabSz="412750" hangingPunct="0">
              <a:spcAft>
                <a:spcPct val="50000"/>
              </a:spcAft>
              <a:buFont typeface="Courier New" panose="02070309020205020404" pitchFamily="49" charset="0"/>
              <a:buChar char="o"/>
              <a:defRPr/>
            </a:pPr>
            <a:endParaRPr lang="en-ZA" sz="1600" kern="0" dirty="0">
              <a:solidFill>
                <a:srgbClr val="000000"/>
              </a:solidFill>
              <a:latin typeface="Arial" panose="020B0604020202020204" pitchFamily="34" charset="0"/>
              <a:ea typeface="Avenir Book" charset="0"/>
              <a:cs typeface="Arial" panose="020B0604020202020204" pitchFamily="34" charset="0"/>
              <a:sym typeface="Helvetica Neue Medium"/>
            </a:endParaRPr>
          </a:p>
        </p:txBody>
      </p:sp>
      <p:sp>
        <p:nvSpPr>
          <p:cNvPr id="9" name="Slide Number"/>
          <p:cNvSpPr txBox="1">
            <a:spLocks/>
          </p:cNvSpPr>
          <p:nvPr/>
        </p:nvSpPr>
        <p:spPr>
          <a:xfrm>
            <a:off x="11436350" y="6244420"/>
            <a:ext cx="254000" cy="189796"/>
          </a:xfrm>
          <a:prstGeom prst="rect">
            <a:avLst/>
          </a:prstGeom>
        </p:spPr>
        <p:txBody>
          <a:bodyPr/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 charset="0"/>
                <a:ea typeface="Arial" charset="0"/>
                <a:cs typeface="Arial" charset="0"/>
                <a:sym typeface="Helvetica Neue Medium"/>
              </a:defRPr>
            </a:lvl1pPr>
            <a:lvl2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 Medium"/>
                <a:ea typeface="Helvetica Neue Medium"/>
                <a:cs typeface="Helvetica Neue Medium"/>
                <a:sym typeface="Helvetica Neue Medium"/>
              </a:defRPr>
            </a:lvl2pPr>
            <a:lvl3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 Medium"/>
                <a:ea typeface="Helvetica Neue Medium"/>
                <a:cs typeface="Helvetica Neue Medium"/>
                <a:sym typeface="Helvetica Neue Medium"/>
              </a:defRPr>
            </a:lvl3pPr>
            <a:lvl4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 Medium"/>
                <a:ea typeface="Helvetica Neue Medium"/>
                <a:cs typeface="Helvetica Neue Medium"/>
                <a:sym typeface="Helvetica Neue Medium"/>
              </a:defRPr>
            </a:lvl4pPr>
            <a:lvl5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 Medium"/>
                <a:ea typeface="Helvetica Neue Medium"/>
                <a:cs typeface="Helvetica Neue Medium"/>
                <a:sym typeface="Helvetica Neue Medium"/>
              </a:defRPr>
            </a:lvl5pPr>
            <a:lvl6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 Medium"/>
                <a:ea typeface="Helvetica Neue Medium"/>
                <a:cs typeface="Helvetica Neue Medium"/>
                <a:sym typeface="Helvetica Neue Medium"/>
              </a:defRPr>
            </a:lvl6pPr>
            <a:lvl7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 Medium"/>
                <a:ea typeface="Helvetica Neue Medium"/>
                <a:cs typeface="Helvetica Neue Medium"/>
                <a:sym typeface="Helvetica Neue Medium"/>
              </a:defRPr>
            </a:lvl7pPr>
            <a:lvl8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 Medium"/>
                <a:ea typeface="Helvetica Neue Medium"/>
                <a:cs typeface="Helvetica Neue Medium"/>
                <a:sym typeface="Helvetica Neue Medium"/>
              </a:defRPr>
            </a:lvl8pPr>
            <a:lvl9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 Medium"/>
                <a:ea typeface="Helvetica Neue Medium"/>
                <a:cs typeface="Helvetica Neue Medium"/>
                <a:sym typeface="Helvetica Neue Medium"/>
              </a:defRPr>
            </a:lvl9pPr>
          </a:lstStyle>
          <a:p>
            <a:pPr defTabSz="412750"/>
            <a:fld id="{AC746EBC-4563-2848-A6F2-E7107F29A577}" type="slidenum">
              <a:rPr lang="uk-UA" sz="900" kern="0"/>
              <a:pPr defTabSz="412750"/>
              <a:t>6</a:t>
            </a:fld>
            <a:endParaRPr lang="uk-UA" sz="900" kern="0" dirty="0"/>
          </a:p>
        </p:txBody>
      </p:sp>
      <p:sp>
        <p:nvSpPr>
          <p:cNvPr id="5" name="HEADING GOES HERE"/>
          <p:cNvSpPr txBox="1"/>
          <p:nvPr/>
        </p:nvSpPr>
        <p:spPr>
          <a:xfrm>
            <a:off x="504713" y="993543"/>
            <a:ext cx="6934313" cy="29751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25400" tIns="25400" rIns="25400" bIns="25400">
            <a:spAutoFit/>
          </a:bodyPr>
          <a:lstStyle>
            <a:defPPr>
              <a:defRPr lang="en-US"/>
            </a:defPPr>
            <a:lvl1pPr defTabSz="228600" hangingPunct="0">
              <a:lnSpc>
                <a:spcPct val="80000"/>
              </a:lnSpc>
              <a:defRPr sz="2000" b="1" kern="0">
                <a:solidFill>
                  <a:schemeClr val="bg1">
                    <a:lumMod val="65000"/>
                  </a:schemeClr>
                </a:solidFill>
                <a:latin typeface="Arial"/>
                <a:ea typeface="Arial"/>
                <a:cs typeface="Arial"/>
              </a:defRPr>
            </a:lvl1pPr>
          </a:lstStyle>
          <a:p>
            <a:r>
              <a:rPr lang="en-ZA" dirty="0"/>
              <a:t>2019/20 Budget Spending Programmes</a:t>
            </a:r>
            <a:endParaRPr dirty="0"/>
          </a:p>
        </p:txBody>
      </p:sp>
      <p:sp>
        <p:nvSpPr>
          <p:cNvPr id="6" name="Flowchart: Connector 5"/>
          <p:cNvSpPr/>
          <p:nvPr/>
        </p:nvSpPr>
        <p:spPr>
          <a:xfrm>
            <a:off x="72475" y="445853"/>
            <a:ext cx="389903" cy="346234"/>
          </a:xfrm>
          <a:prstGeom prst="flowChartConnector">
            <a:avLst/>
          </a:prstGeom>
          <a:solidFill>
            <a:schemeClr val="accent3">
              <a:lumMod val="50000"/>
            </a:schemeClr>
          </a:solidFill>
          <a:ln w="25400" cap="flat">
            <a:solidFill>
              <a:schemeClr val="accent3">
                <a:lumMod val="50000"/>
              </a:schemeClr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sz="1600" dirty="0">
                <a:solidFill>
                  <a:schemeClr val="bg1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B</a:t>
            </a:r>
            <a:endParaRPr kumimoji="0" lang="en-GB" sz="1600" b="0" i="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</p:spTree>
    <p:extLst>
      <p:ext uri="{BB962C8B-B14F-4D97-AF65-F5344CB8AC3E}">
        <p14:creationId xmlns:p14="http://schemas.microsoft.com/office/powerpoint/2010/main" val="3505523829"/>
      </p:ext>
    </p:extLst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pGreyBackground"/>
          <p:cNvSpPr/>
          <p:nvPr/>
        </p:nvSpPr>
        <p:spPr>
          <a:xfrm>
            <a:off x="7791450" y="1726769"/>
            <a:ext cx="1520368" cy="3614851"/>
          </a:xfrm>
          <a:prstGeom prst="rect">
            <a:avLst/>
          </a:prstGeom>
          <a:solidFill>
            <a:srgbClr val="F0F0F0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GB" sz="9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" name="shpSideCommentBox"/>
          <p:cNvSpPr txBox="1"/>
          <p:nvPr>
            <p:custDataLst>
              <p:tags r:id="rId1"/>
            </p:custDataLst>
          </p:nvPr>
        </p:nvSpPr>
        <p:spPr>
          <a:xfrm>
            <a:off x="7791450" y="1712511"/>
            <a:ext cx="1581150" cy="3629109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rtlCol="0">
            <a:noAutofit/>
          </a:bodyPr>
          <a:lstStyle>
            <a:defPPr>
              <a:defRPr lang="en-US"/>
            </a:defPPr>
            <a:lvl3pPr marL="190500" marR="0" lvl="2" indent="-187325" fontAlgn="base">
              <a:lnSpc>
                <a:spcPct val="100000"/>
              </a:lnSpc>
              <a:spcBef>
                <a:spcPts val="0"/>
              </a:spcBef>
              <a:spcAft>
                <a:spcPct val="100000"/>
              </a:spcAft>
              <a:buClrTx/>
              <a:buSzPct val="75000"/>
              <a:buFont typeface="Wingdings"/>
              <a:buChar char=""/>
              <a:tabLst/>
              <a:defRPr kumimoji="0" sz="1050" b="1" i="0" u="none" strike="noStrike" kern="0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defRPr>
            </a:lvl3pPr>
          </a:lstStyle>
          <a:p>
            <a:pPr lvl="2"/>
            <a:r>
              <a:rPr lang="en-GB" dirty="0"/>
              <a:t>South Africa’s quality of infrastructure is ranked 67th out of 140 countries</a:t>
            </a:r>
          </a:p>
          <a:p>
            <a:pPr lvl="2"/>
            <a:r>
              <a:rPr lang="en-GB" dirty="0"/>
              <a:t>Improving governance and administrative functions will have a disproportionately large positive impact on the economy </a:t>
            </a:r>
          </a:p>
        </p:txBody>
      </p:sp>
      <p:pic>
        <p:nvPicPr>
          <p:cNvPr id="18" name="Picture 3" descr="b5154cfb-4d4f-4d9f-a296-90f118854fb6"/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46870" y="2267174"/>
            <a:ext cx="2417763" cy="3176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8" name="HEADING GOES HERE"/>
          <p:cNvSpPr txBox="1"/>
          <p:nvPr/>
        </p:nvSpPr>
        <p:spPr>
          <a:xfrm>
            <a:off x="544821" y="479193"/>
            <a:ext cx="11191305" cy="34676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25400" tIns="25400" rIns="25400" bIns="25400">
            <a:spAutoFit/>
          </a:bodyPr>
          <a:lstStyle>
            <a:defPPr>
              <a:defRPr lang="en-US"/>
            </a:defPPr>
            <a:lvl1pPr defTabSz="228600" hangingPunct="0">
              <a:lnSpc>
                <a:spcPct val="80000"/>
              </a:lnSpc>
              <a:defRPr sz="3000" b="1" kern="0">
                <a:solidFill>
                  <a:schemeClr val="accent3">
                    <a:lumMod val="50000"/>
                  </a:schemeClr>
                </a:solidFill>
                <a:latin typeface="Arial"/>
                <a:ea typeface="Arial"/>
                <a:cs typeface="Arial"/>
              </a:defRPr>
            </a:lvl1pPr>
          </a:lstStyle>
          <a:p>
            <a:r>
              <a:rPr lang="en-ZA" sz="2400" dirty="0"/>
              <a:t>Infrastructure Requires a Viable Funding Plan</a:t>
            </a:r>
            <a:endParaRPr sz="2400" dirty="0"/>
          </a:p>
        </p:txBody>
      </p:sp>
      <p:grpSp>
        <p:nvGrpSpPr>
          <p:cNvPr id="59" name="Group 58"/>
          <p:cNvGrpSpPr/>
          <p:nvPr/>
        </p:nvGrpSpPr>
        <p:grpSpPr>
          <a:xfrm>
            <a:off x="208658" y="1702289"/>
            <a:ext cx="8424665" cy="4673373"/>
            <a:chOff x="208658" y="1407014"/>
            <a:chExt cx="8424665" cy="4673373"/>
          </a:xfrm>
        </p:grpSpPr>
        <p:sp>
          <p:nvSpPr>
            <p:cNvPr id="5" name="TextBox 4"/>
            <p:cNvSpPr txBox="1"/>
            <p:nvPr>
              <p:custDataLst>
                <p:tags r:id="rId3"/>
              </p:custDataLst>
            </p:nvPr>
          </p:nvSpPr>
          <p:spPr>
            <a:xfrm>
              <a:off x="5553734" y="2070963"/>
              <a:ext cx="1077015" cy="525811"/>
            </a:xfrm>
            <a:prstGeom prst="rect">
              <a:avLst/>
            </a:prstGeom>
            <a:noFill/>
            <a:ln>
              <a:noFill/>
            </a:ln>
          </p:spPr>
          <p:txBody>
            <a:bodyPr vert="horz" wrap="squar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7A2276"/>
                  </a:solidFill>
                  <a:effectLst/>
                  <a:uLnTx/>
                  <a:uFillTx/>
                  <a:latin typeface="Arial" pitchFamily="34" charset="0"/>
                  <a:cs typeface="Arial" pitchFamily="34" charset="0"/>
                </a:rPr>
                <a:t>PPPs</a:t>
              </a:r>
            </a:p>
          </p:txBody>
        </p:sp>
        <p:sp>
          <p:nvSpPr>
            <p:cNvPr id="6" name="Text Placeholder 5"/>
            <p:cNvSpPr txBox="1">
              <a:spLocks/>
            </p:cNvSpPr>
            <p:nvPr>
              <p:custDataLst>
                <p:tags r:id="rId4"/>
              </p:custDataLst>
            </p:nvPr>
          </p:nvSpPr>
          <p:spPr>
            <a:xfrm>
              <a:off x="593666" y="1407014"/>
              <a:ext cx="7013449" cy="239235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</p:spPr>
          <p:txBody>
            <a:bodyPr vert="horz" lIns="91440" tIns="45720" rIns="91440" bIns="45720" rtlCol="0" anchor="ctr">
              <a:normAutofit lnSpcReduction="10000"/>
            </a:bodyPr>
            <a:lstStyle>
              <a:lvl1pPr marL="0" indent="0" algn="l" rtl="0" eaLnBrk="1" fontAlgn="base" hangingPunct="1">
                <a:spcBef>
                  <a:spcPts val="400"/>
                </a:spcBef>
                <a:spcAft>
                  <a:spcPct val="0"/>
                </a:spcAft>
                <a:defRPr lang="en-US" sz="1000" b="1" kern="1200" smtClean="0">
                  <a:solidFill>
                    <a:schemeClr val="tx1"/>
                  </a:solidFill>
                  <a:latin typeface="+mn-lt"/>
                  <a:ea typeface="+mn-ea"/>
                  <a:cs typeface="Arial" panose="020B0604020202020204" pitchFamily="34" charset="0"/>
                </a:defRPr>
              </a:lvl1pPr>
              <a:lvl2pPr marL="1588" indent="-1588" algn="l" rtl="0" eaLnBrk="1" fontAlgn="base" hangingPunct="1">
                <a:spcBef>
                  <a:spcPts val="400"/>
                </a:spcBef>
                <a:spcAft>
                  <a:spcPct val="0"/>
                </a:spcAft>
                <a:defRPr lang="en-US" sz="1000" b="0" kern="1200" smtClean="0">
                  <a:solidFill>
                    <a:schemeClr val="tx1"/>
                  </a:solidFill>
                  <a:latin typeface="+mn-lt"/>
                  <a:ea typeface="+mn-ea"/>
                  <a:cs typeface="Arial" panose="020B0604020202020204" pitchFamily="34" charset="0"/>
                </a:defRPr>
              </a:lvl2pPr>
              <a:lvl3pPr marL="190500" indent="-187325" algn="l" rtl="0" eaLnBrk="1" fontAlgn="base" hangingPunct="1">
                <a:spcBef>
                  <a:spcPts val="400"/>
                </a:spcBef>
                <a:spcAft>
                  <a:spcPct val="0"/>
                </a:spcAft>
                <a:buSzPct val="75000"/>
                <a:buFont typeface="Wingdings" pitchFamily="2" charset="2"/>
                <a:buChar char=""/>
                <a:defRPr lang="en-US" sz="1000" b="0" kern="1200" smtClean="0">
                  <a:solidFill>
                    <a:schemeClr val="tx1"/>
                  </a:solidFill>
                  <a:latin typeface="+mn-lt"/>
                  <a:ea typeface="+mn-ea"/>
                  <a:cs typeface="Arial" panose="020B0604020202020204" pitchFamily="34" charset="0"/>
                </a:defRPr>
              </a:lvl3pPr>
              <a:lvl4pPr marL="381000" indent="-188913" algn="l" rtl="0" eaLnBrk="1" fontAlgn="base" hangingPunct="1">
                <a:spcBef>
                  <a:spcPts val="400"/>
                </a:spcBef>
                <a:spcAft>
                  <a:spcPct val="0"/>
                </a:spcAft>
                <a:buChar char="–"/>
                <a:defRPr lang="en-US" sz="1000" b="0" kern="1200" smtClean="0">
                  <a:solidFill>
                    <a:schemeClr val="tx1"/>
                  </a:solidFill>
                  <a:latin typeface="+mn-lt"/>
                  <a:ea typeface="+mn-ea"/>
                  <a:cs typeface="Arial" panose="020B0604020202020204" pitchFamily="34" charset="0"/>
                </a:defRPr>
              </a:lvl4pPr>
              <a:lvl5pPr marL="571500" indent="-188913" algn="l" rtl="0" eaLnBrk="1" fontAlgn="base" hangingPunct="1">
                <a:spcBef>
                  <a:spcPts val="400"/>
                </a:spcBef>
                <a:spcAft>
                  <a:spcPct val="0"/>
                </a:spcAft>
                <a:buChar char="–"/>
                <a:defRPr lang="en-US" sz="1000" b="0" kern="1200" baseline="0" dirty="0" smtClean="0">
                  <a:solidFill>
                    <a:schemeClr val="tx1"/>
                  </a:solidFill>
                  <a:latin typeface="+mn-lt"/>
                  <a:ea typeface="+mn-ea"/>
                  <a:cs typeface="Arial" panose="020B0604020202020204" pitchFamily="34" charset="0"/>
                </a:defRPr>
              </a:lvl5pPr>
              <a:lvl6pPr marL="571500" indent="-188913" algn="l" rtl="0" eaLnBrk="1" fontAlgn="base" hangingPunct="1">
                <a:spcBef>
                  <a:spcPts val="400"/>
                </a:spcBef>
                <a:spcAft>
                  <a:spcPct val="0"/>
                </a:spcAft>
                <a:buChar char="–"/>
                <a:defRPr sz="1100" baseline="0">
                  <a:solidFill>
                    <a:schemeClr val="tx1"/>
                  </a:solidFill>
                  <a:latin typeface="+mn-lt"/>
                  <a:ea typeface="ＭＳ Ｐゴシック" pitchFamily="-112" charset="-128"/>
                </a:defRPr>
              </a:lvl6pPr>
              <a:lvl7pPr marL="571500" indent="-188913" algn="l" rtl="0" eaLnBrk="1" fontAlgn="base" hangingPunct="1">
                <a:spcBef>
                  <a:spcPts val="400"/>
                </a:spcBef>
                <a:spcAft>
                  <a:spcPct val="0"/>
                </a:spcAft>
                <a:buChar char="–"/>
                <a:defRPr sz="1100">
                  <a:solidFill>
                    <a:schemeClr val="tx1"/>
                  </a:solidFill>
                  <a:latin typeface="+mn-lt"/>
                  <a:ea typeface="ＭＳ Ｐゴシック" pitchFamily="-112" charset="-128"/>
                </a:defRPr>
              </a:lvl7pPr>
              <a:lvl8pPr marL="571500" indent="-188913" algn="l" rtl="0" eaLnBrk="1" fontAlgn="base" hangingPunct="1">
                <a:spcBef>
                  <a:spcPts val="400"/>
                </a:spcBef>
                <a:spcAft>
                  <a:spcPct val="0"/>
                </a:spcAft>
                <a:buChar char="–"/>
                <a:defRPr sz="1100">
                  <a:solidFill>
                    <a:schemeClr val="tx1"/>
                  </a:solidFill>
                  <a:latin typeface="+mn-lt"/>
                  <a:ea typeface="ＭＳ Ｐゴシック" pitchFamily="-112" charset="-128"/>
                </a:defRPr>
              </a:lvl8pPr>
              <a:lvl9pPr marL="571500" indent="-188913" algn="l" rtl="0" eaLnBrk="1" fontAlgn="base" hangingPunct="1">
                <a:spcBef>
                  <a:spcPts val="400"/>
                </a:spcBef>
                <a:spcAft>
                  <a:spcPct val="0"/>
                </a:spcAft>
                <a:buChar char="–"/>
                <a:defRPr sz="1100">
                  <a:solidFill>
                    <a:schemeClr val="tx1"/>
                  </a:solidFill>
                  <a:latin typeface="+mn-lt"/>
                  <a:ea typeface="ＭＳ Ｐゴシック" pitchFamily="-112" charset="-128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ts val="4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00" b="1" i="0" u="none" strike="noStrike" kern="1200" cap="none" spc="0" normalizeH="0" baseline="0" noProof="0" dirty="0">
                  <a:ln>
                    <a:noFill/>
                  </a:ln>
                  <a:solidFill>
                    <a:schemeClr val="accent3">
                      <a:lumMod val="50000"/>
                    </a:schemeClr>
                  </a:solidFill>
                  <a:effectLst/>
                  <a:uLnTx/>
                  <a:uFillTx/>
                  <a:latin typeface="Arial"/>
                  <a:ea typeface="+mn-ea"/>
                  <a:cs typeface="Arial" panose="020B0604020202020204" pitchFamily="34" charset="0"/>
                </a:rPr>
                <a:t>Medium</a:t>
              </a:r>
              <a:r>
                <a:rPr kumimoji="0" lang="en-GB" sz="10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uLnTx/>
                  <a:uFillTx/>
                  <a:latin typeface="Arial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GB" sz="1000" b="1" i="0" u="none" strike="noStrike" kern="1200" cap="none" spc="0" normalizeH="0" baseline="0" noProof="0" dirty="0">
                  <a:ln>
                    <a:noFill/>
                  </a:ln>
                  <a:solidFill>
                    <a:schemeClr val="accent3">
                      <a:lumMod val="50000"/>
                    </a:schemeClr>
                  </a:solidFill>
                  <a:effectLst/>
                  <a:uLnTx/>
                  <a:uFillTx/>
                  <a:latin typeface="Arial"/>
                  <a:ea typeface="+mn-ea"/>
                  <a:cs typeface="Arial" panose="020B0604020202020204" pitchFamily="34" charset="0"/>
                </a:rPr>
                <a:t>Term Expenditure Framework (“MTEF”) infrastructure (2020 to 2022) (Total of R865bn)</a:t>
              </a:r>
            </a:p>
          </p:txBody>
        </p:sp>
        <p:sp>
          <p:nvSpPr>
            <p:cNvPr id="7" name="Right Brace 6"/>
            <p:cNvSpPr/>
            <p:nvPr/>
          </p:nvSpPr>
          <p:spPr bwMode="auto">
            <a:xfrm rot="5400000">
              <a:off x="1992125" y="4023565"/>
              <a:ext cx="252002" cy="2909142"/>
            </a:xfrm>
            <a:prstGeom prst="rightBrace">
              <a:avLst/>
            </a:pr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sm" len="sm"/>
            </a:ln>
            <a:effectLst/>
          </p:spPr>
          <p:txBody>
            <a:bodyPr vert="horz" wrap="square" lIns="36000" tIns="36000" rIns="36000" bIns="3600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-112" charset="0"/>
                <a:cs typeface="Arial" charset="0"/>
              </a:endParaRPr>
            </a:p>
          </p:txBody>
        </p:sp>
        <p:sp>
          <p:nvSpPr>
            <p:cNvPr id="8" name="TextBox 7"/>
            <p:cNvSpPr txBox="1"/>
            <p:nvPr>
              <p:custDataLst>
                <p:tags r:id="rId5"/>
              </p:custDataLst>
            </p:nvPr>
          </p:nvSpPr>
          <p:spPr>
            <a:xfrm>
              <a:off x="6767515" y="2284780"/>
              <a:ext cx="976471" cy="270594"/>
            </a:xfrm>
            <a:prstGeom prst="rect">
              <a:avLst/>
            </a:prstGeom>
            <a:noFill/>
            <a:ln>
              <a:noFill/>
              <a:prstDash val="dash"/>
            </a:ln>
          </p:spPr>
          <p:txBody>
            <a:bodyPr vert="horz" wrap="square" lIns="0" tIns="0" rIns="0" bIns="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itchFamily="34" charset="0"/>
                  <a:cs typeface="Arial" pitchFamily="34" charset="0"/>
                </a:rPr>
                <a:t>Administration</a:t>
              </a:r>
            </a:p>
          </p:txBody>
        </p:sp>
        <p:sp>
          <p:nvSpPr>
            <p:cNvPr id="9" name="TextBox 8"/>
            <p:cNvSpPr txBox="1"/>
            <p:nvPr>
              <p:custDataLst>
                <p:tags r:id="rId6"/>
              </p:custDataLst>
            </p:nvPr>
          </p:nvSpPr>
          <p:spPr>
            <a:xfrm>
              <a:off x="933301" y="3806706"/>
              <a:ext cx="663517" cy="376108"/>
            </a:xfrm>
            <a:prstGeom prst="rect">
              <a:avLst/>
            </a:prstGeom>
            <a:noFill/>
            <a:ln>
              <a:noFill/>
            </a:ln>
          </p:spPr>
          <p:txBody>
            <a:bodyPr vert="horz" wrap="squar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392C63"/>
                  </a:solidFill>
                  <a:effectLst/>
                  <a:uLnTx/>
                  <a:uFillTx/>
                  <a:latin typeface="Arial" pitchFamily="34" charset="0"/>
                  <a:cs typeface="Arial" pitchFamily="34" charset="0"/>
                </a:rPr>
                <a:t>SOEs</a:t>
              </a:r>
            </a:p>
          </p:txBody>
        </p:sp>
        <p:sp>
          <p:nvSpPr>
            <p:cNvPr id="10" name="TextBox 9"/>
            <p:cNvSpPr txBox="1"/>
            <p:nvPr>
              <p:custDataLst>
                <p:tags r:id="rId7"/>
              </p:custDataLst>
            </p:nvPr>
          </p:nvSpPr>
          <p:spPr>
            <a:xfrm>
              <a:off x="1551478" y="3133276"/>
              <a:ext cx="1077015" cy="525811"/>
            </a:xfrm>
            <a:prstGeom prst="rect">
              <a:avLst/>
            </a:prstGeom>
            <a:noFill/>
            <a:ln>
              <a:noFill/>
            </a:ln>
          </p:spPr>
          <p:txBody>
            <a:bodyPr vert="horz" wrap="squar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EEC222"/>
                  </a:solidFill>
                  <a:effectLst/>
                  <a:uLnTx/>
                  <a:uFillTx/>
                  <a:latin typeface="Arial" pitchFamily="34" charset="0"/>
                  <a:cs typeface="Arial" pitchFamily="34" charset="0"/>
                </a:rPr>
                <a:t>Provincial Government</a:t>
              </a:r>
            </a:p>
          </p:txBody>
        </p:sp>
        <p:sp>
          <p:nvSpPr>
            <p:cNvPr id="11" name="TextBox 10"/>
            <p:cNvSpPr txBox="1"/>
            <p:nvPr>
              <p:custDataLst>
                <p:tags r:id="rId8"/>
              </p:custDataLst>
            </p:nvPr>
          </p:nvSpPr>
          <p:spPr>
            <a:xfrm>
              <a:off x="2544462" y="2481817"/>
              <a:ext cx="1077015" cy="525811"/>
            </a:xfrm>
            <a:prstGeom prst="rect">
              <a:avLst/>
            </a:prstGeom>
            <a:noFill/>
            <a:ln>
              <a:noFill/>
            </a:ln>
          </p:spPr>
          <p:txBody>
            <a:bodyPr vert="horz" wrap="squar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CD0032"/>
                  </a:solidFill>
                  <a:effectLst/>
                  <a:uLnTx/>
                  <a:uFillTx/>
                  <a:latin typeface="Arial" pitchFamily="34" charset="0"/>
                  <a:cs typeface="Arial" pitchFamily="34" charset="0"/>
                </a:rPr>
                <a:t>Local Government</a:t>
              </a:r>
            </a:p>
          </p:txBody>
        </p:sp>
        <p:sp>
          <p:nvSpPr>
            <p:cNvPr id="12" name="TextBox 11"/>
            <p:cNvSpPr txBox="1"/>
            <p:nvPr>
              <p:custDataLst>
                <p:tags r:id="rId9"/>
              </p:custDataLst>
            </p:nvPr>
          </p:nvSpPr>
          <p:spPr>
            <a:xfrm>
              <a:off x="3572697" y="2425840"/>
              <a:ext cx="1077015" cy="525811"/>
            </a:xfrm>
            <a:prstGeom prst="rect">
              <a:avLst/>
            </a:prstGeom>
            <a:noFill/>
            <a:ln>
              <a:noFill/>
            </a:ln>
          </p:spPr>
          <p:txBody>
            <a:bodyPr vert="horz" wrap="squar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0076B8"/>
                  </a:solidFill>
                  <a:effectLst/>
                  <a:uLnTx/>
                  <a:uFillTx/>
                  <a:latin typeface="Arial" pitchFamily="34" charset="0"/>
                  <a:cs typeface="Arial" pitchFamily="34" charset="0"/>
                </a:rPr>
                <a:t>Public entities</a:t>
              </a:r>
            </a:p>
          </p:txBody>
        </p:sp>
        <p:sp>
          <p:nvSpPr>
            <p:cNvPr id="13" name="TextBox 12"/>
            <p:cNvSpPr txBox="1"/>
            <p:nvPr>
              <p:custDataLst>
                <p:tags r:id="rId10"/>
              </p:custDataLst>
            </p:nvPr>
          </p:nvSpPr>
          <p:spPr>
            <a:xfrm>
              <a:off x="4566955" y="2137926"/>
              <a:ext cx="1077015" cy="525811"/>
            </a:xfrm>
            <a:prstGeom prst="rect">
              <a:avLst/>
            </a:prstGeom>
            <a:noFill/>
            <a:ln>
              <a:noFill/>
            </a:ln>
          </p:spPr>
          <p:txBody>
            <a:bodyPr vert="horz" wrap="squar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E67B10"/>
                  </a:solidFill>
                  <a:effectLst/>
                  <a:uLnTx/>
                  <a:uFillTx/>
                  <a:latin typeface="Arial" pitchFamily="34" charset="0"/>
                  <a:cs typeface="Arial" pitchFamily="34" charset="0"/>
                </a:rPr>
                <a:t>National Departments</a:t>
              </a:r>
            </a:p>
          </p:txBody>
        </p:sp>
        <p:sp>
          <p:nvSpPr>
            <p:cNvPr id="14" name="AutoShape 50"/>
            <p:cNvSpPr>
              <a:spLocks noChangeArrowheads="1"/>
            </p:cNvSpPr>
            <p:nvPr>
              <p:custDataLst>
                <p:tags r:id="rId11"/>
              </p:custDataLst>
            </p:nvPr>
          </p:nvSpPr>
          <p:spPr bwMode="auto">
            <a:xfrm>
              <a:off x="2687052" y="3566744"/>
              <a:ext cx="3264567" cy="607071"/>
            </a:xfrm>
            <a:prstGeom prst="wedgeRectCallout">
              <a:avLst>
                <a:gd name="adj1" fmla="val 70105"/>
                <a:gd name="adj2" fmla="val 20934"/>
              </a:avLst>
            </a:prstGeom>
            <a:solidFill>
              <a:srgbClr val="FFEEC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6350">
                  <a:solidFill>
                    <a:srgbClr val="000000"/>
                  </a:solidFill>
                  <a:prstDash val="dash"/>
                  <a:miter lim="800000"/>
                  <a:headEnd/>
                  <a:tailEnd/>
                </a14:hiddenLine>
              </a:ext>
            </a:extLst>
          </p:spPr>
          <p:txBody>
            <a:bodyPr wrap="square" lIns="36000" tIns="72000" rIns="72000" bIns="72000">
              <a:spAutoFit/>
            </a:bodyPr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00" b="0" i="1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ＭＳ Ｐゴシック" pitchFamily="1" charset="-128"/>
                  <a:cs typeface="Arial" charset="0"/>
                </a:rPr>
                <a:t>Expected to total c.R158bn over the MTEF, accounting for c.18% of total public sector infrastructure spend. Eskom accounts for 85% of this spend</a:t>
              </a:r>
            </a:p>
          </p:txBody>
        </p:sp>
        <p:sp>
          <p:nvSpPr>
            <p:cNvPr id="15" name="Right Brace 14"/>
            <p:cNvSpPr/>
            <p:nvPr/>
          </p:nvSpPr>
          <p:spPr bwMode="auto">
            <a:xfrm rot="5400000">
              <a:off x="7065822" y="4953781"/>
              <a:ext cx="252002" cy="1049571"/>
            </a:xfrm>
            <a:prstGeom prst="rightBrace">
              <a:avLst/>
            </a:prstGeom>
            <a:noFill/>
            <a:ln w="190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sm" len="sm"/>
            </a:ln>
            <a:effectLst/>
          </p:spPr>
          <p:txBody>
            <a:bodyPr vert="horz" wrap="square" lIns="36000" tIns="36000" rIns="36000" bIns="3600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-112" charset="0"/>
                <a:cs typeface="Arial" charset="0"/>
              </a:endParaRPr>
            </a:p>
          </p:txBody>
        </p:sp>
        <p:sp>
          <p:nvSpPr>
            <p:cNvPr id="16" name="AutoShape 50"/>
            <p:cNvSpPr>
              <a:spLocks noChangeArrowheads="1"/>
            </p:cNvSpPr>
            <p:nvPr>
              <p:custDataLst>
                <p:tags r:id="rId12"/>
              </p:custDataLst>
            </p:nvPr>
          </p:nvSpPr>
          <p:spPr bwMode="auto">
            <a:xfrm>
              <a:off x="2687052" y="4237501"/>
              <a:ext cx="3264567" cy="607071"/>
            </a:xfrm>
            <a:prstGeom prst="wedgeRectCallout">
              <a:avLst>
                <a:gd name="adj1" fmla="val 71491"/>
                <a:gd name="adj2" fmla="val 11623"/>
              </a:avLst>
            </a:prstGeom>
            <a:solidFill>
              <a:srgbClr val="FFEEC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6350">
                  <a:solidFill>
                    <a:srgbClr val="000000"/>
                  </a:solidFill>
                  <a:prstDash val="dash"/>
                  <a:miter lim="800000"/>
                  <a:headEnd/>
                  <a:tailEnd/>
                </a14:hiddenLine>
              </a:ext>
            </a:extLst>
          </p:spPr>
          <p:txBody>
            <a:bodyPr wrap="square" lIns="36000" tIns="72000" rIns="72000" bIns="72000">
              <a:spAutoFit/>
            </a:bodyPr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00" b="0" i="1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ＭＳ Ｐゴシック" pitchFamily="1" charset="-128"/>
                  <a:cs typeface="Arial" charset="0"/>
                </a:rPr>
                <a:t>Expected to total c.R314bn over the MTEF, accounting for c.36% of total public sector infrastructure spend. Transnet accounts for 32% of this spend</a:t>
              </a:r>
            </a:p>
          </p:txBody>
        </p:sp>
        <p:pic>
          <p:nvPicPr>
            <p:cNvPr id="17" name="Picture 2" descr="64652e96-830d-460b-9739-f384ebed5738"/>
            <p:cNvPicPr>
              <a:picLocks noChangeAspect="1" noChangeArrowheads="1"/>
            </p:cNvPicPr>
            <p:nvPr>
              <p:custDataLst>
                <p:tags r:id="rId13"/>
              </p:custDataLst>
            </p:nvPr>
          </p:nvPicPr>
          <p:blipFill>
            <a:blip r:embed="rId2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8658" y="1894900"/>
              <a:ext cx="6502400" cy="35274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9" name="TextBox 18"/>
            <p:cNvSpPr txBox="1"/>
            <p:nvPr>
              <p:custDataLst>
                <p:tags r:id="rId14"/>
              </p:custDataLst>
            </p:nvPr>
          </p:nvSpPr>
          <p:spPr>
            <a:xfrm>
              <a:off x="5707442" y="2505557"/>
              <a:ext cx="976471" cy="270594"/>
            </a:xfrm>
            <a:prstGeom prst="rect">
              <a:avLst/>
            </a:prstGeom>
            <a:noFill/>
            <a:ln>
              <a:noFill/>
              <a:prstDash val="dash"/>
            </a:ln>
          </p:spPr>
          <p:txBody>
            <a:bodyPr vert="horz" wrap="square" lIns="0" tIns="0" rIns="0" bIns="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itchFamily="34" charset="0"/>
                  <a:cs typeface="Arial" pitchFamily="34" charset="0"/>
                </a:rPr>
                <a:t>Health</a:t>
              </a:r>
            </a:p>
          </p:txBody>
        </p:sp>
        <p:sp>
          <p:nvSpPr>
            <p:cNvPr id="20" name="TextBox 19"/>
            <p:cNvSpPr txBox="1"/>
            <p:nvPr>
              <p:custDataLst>
                <p:tags r:id="rId15"/>
              </p:custDataLst>
            </p:nvPr>
          </p:nvSpPr>
          <p:spPr>
            <a:xfrm>
              <a:off x="5429622" y="2742939"/>
              <a:ext cx="1272063" cy="270594"/>
            </a:xfrm>
            <a:prstGeom prst="rect">
              <a:avLst/>
            </a:prstGeom>
            <a:noFill/>
            <a:ln>
              <a:noFill/>
              <a:prstDash val="dash"/>
            </a:ln>
          </p:spPr>
          <p:txBody>
            <a:bodyPr vert="horz" wrap="square" lIns="0" tIns="0" rIns="0" bIns="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itchFamily="34" charset="0"/>
                  <a:cs typeface="Arial" pitchFamily="34" charset="0"/>
                </a:rPr>
                <a:t>Other social services</a:t>
              </a:r>
            </a:p>
          </p:txBody>
        </p:sp>
        <p:sp>
          <p:nvSpPr>
            <p:cNvPr id="21" name="TextBox 20"/>
            <p:cNvSpPr txBox="1"/>
            <p:nvPr>
              <p:custDataLst>
                <p:tags r:id="rId16"/>
              </p:custDataLst>
            </p:nvPr>
          </p:nvSpPr>
          <p:spPr>
            <a:xfrm>
              <a:off x="5422328" y="2596253"/>
              <a:ext cx="1272063" cy="326462"/>
            </a:xfrm>
            <a:prstGeom prst="rect">
              <a:avLst/>
            </a:prstGeom>
            <a:noFill/>
            <a:ln>
              <a:noFill/>
              <a:prstDash val="dash"/>
            </a:ln>
          </p:spPr>
          <p:txBody>
            <a:bodyPr vert="horz" wrap="square" lIns="0" tIns="0" rIns="0" bIns="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itchFamily="34" charset="0"/>
                  <a:cs typeface="Arial" pitchFamily="34" charset="0"/>
                </a:rPr>
                <a:t>Other economic services</a:t>
              </a:r>
            </a:p>
          </p:txBody>
        </p:sp>
        <p:sp>
          <p:nvSpPr>
            <p:cNvPr id="22" name="TextBox 21"/>
            <p:cNvSpPr txBox="1"/>
            <p:nvPr>
              <p:custDataLst>
                <p:tags r:id="rId17"/>
              </p:custDataLst>
            </p:nvPr>
          </p:nvSpPr>
          <p:spPr>
            <a:xfrm>
              <a:off x="5429622" y="4421821"/>
              <a:ext cx="1272063" cy="220091"/>
            </a:xfrm>
            <a:prstGeom prst="rect">
              <a:avLst/>
            </a:prstGeom>
            <a:noFill/>
            <a:ln>
              <a:noFill/>
              <a:prstDash val="dash"/>
            </a:ln>
          </p:spPr>
          <p:txBody>
            <a:bodyPr vert="horz" wrap="square" lIns="0" tIns="0" rIns="0" bIns="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itchFamily="34" charset="0"/>
                  <a:cs typeface="Arial" pitchFamily="34" charset="0"/>
                </a:rPr>
                <a:t>Transport</a:t>
              </a:r>
            </a:p>
          </p:txBody>
        </p:sp>
        <p:sp>
          <p:nvSpPr>
            <p:cNvPr id="23" name="TextBox 22"/>
            <p:cNvSpPr txBox="1"/>
            <p:nvPr>
              <p:custDataLst>
                <p:tags r:id="rId18"/>
              </p:custDataLst>
            </p:nvPr>
          </p:nvSpPr>
          <p:spPr>
            <a:xfrm>
              <a:off x="5429622" y="3740801"/>
              <a:ext cx="1272063" cy="220091"/>
            </a:xfrm>
            <a:prstGeom prst="rect">
              <a:avLst/>
            </a:prstGeom>
            <a:noFill/>
            <a:ln>
              <a:noFill/>
              <a:prstDash val="dash"/>
            </a:ln>
          </p:spPr>
          <p:txBody>
            <a:bodyPr vert="horz" wrap="square" lIns="0" tIns="0" rIns="0" bIns="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itchFamily="34" charset="0"/>
                  <a:cs typeface="Arial" pitchFamily="34" charset="0"/>
                </a:rPr>
                <a:t>Energy</a:t>
              </a:r>
            </a:p>
          </p:txBody>
        </p:sp>
        <p:sp>
          <p:nvSpPr>
            <p:cNvPr id="24" name="TextBox 23"/>
            <p:cNvSpPr txBox="1"/>
            <p:nvPr>
              <p:custDataLst>
                <p:tags r:id="rId19"/>
              </p:custDataLst>
            </p:nvPr>
          </p:nvSpPr>
          <p:spPr>
            <a:xfrm>
              <a:off x="5429622" y="3335713"/>
              <a:ext cx="1272063" cy="227280"/>
            </a:xfrm>
            <a:prstGeom prst="rect">
              <a:avLst/>
            </a:prstGeom>
            <a:noFill/>
            <a:ln>
              <a:noFill/>
              <a:prstDash val="dash"/>
            </a:ln>
          </p:spPr>
          <p:txBody>
            <a:bodyPr vert="horz" wrap="square" lIns="0" tIns="0" rIns="0" bIns="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itchFamily="34" charset="0"/>
                  <a:cs typeface="Arial" pitchFamily="34" charset="0"/>
                </a:rPr>
                <a:t>Water &amp; sanitation</a:t>
              </a:r>
            </a:p>
          </p:txBody>
        </p:sp>
        <p:sp>
          <p:nvSpPr>
            <p:cNvPr id="25" name="TextBox 24"/>
            <p:cNvSpPr txBox="1"/>
            <p:nvPr>
              <p:custDataLst>
                <p:tags r:id="rId20"/>
              </p:custDataLst>
            </p:nvPr>
          </p:nvSpPr>
          <p:spPr>
            <a:xfrm>
              <a:off x="5429622" y="3064620"/>
              <a:ext cx="1272063" cy="270594"/>
            </a:xfrm>
            <a:prstGeom prst="rect">
              <a:avLst/>
            </a:prstGeom>
            <a:noFill/>
            <a:ln>
              <a:noFill/>
              <a:prstDash val="dash"/>
            </a:ln>
          </p:spPr>
          <p:txBody>
            <a:bodyPr vert="horz" wrap="square" lIns="0" tIns="0" rIns="0" bIns="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itchFamily="34" charset="0"/>
                  <a:cs typeface="Arial" pitchFamily="34" charset="0"/>
                </a:rPr>
                <a:t>Human Settlements</a:t>
              </a:r>
            </a:p>
          </p:txBody>
        </p:sp>
        <p:sp>
          <p:nvSpPr>
            <p:cNvPr id="26" name="TextBox 25"/>
            <p:cNvSpPr txBox="1"/>
            <p:nvPr>
              <p:custDataLst>
                <p:tags r:id="rId21"/>
              </p:custDataLst>
            </p:nvPr>
          </p:nvSpPr>
          <p:spPr>
            <a:xfrm>
              <a:off x="5429622" y="2910668"/>
              <a:ext cx="1272063" cy="270594"/>
            </a:xfrm>
            <a:prstGeom prst="rect">
              <a:avLst/>
            </a:prstGeom>
            <a:noFill/>
            <a:ln>
              <a:noFill/>
              <a:prstDash val="dash"/>
            </a:ln>
          </p:spPr>
          <p:txBody>
            <a:bodyPr vert="horz" wrap="square" lIns="0" tIns="0" rIns="0" bIns="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itchFamily="34" charset="0"/>
                  <a:cs typeface="Arial" pitchFamily="34" charset="0"/>
                </a:rPr>
                <a:t>Education</a:t>
              </a:r>
            </a:p>
          </p:txBody>
        </p:sp>
        <p:sp>
          <p:nvSpPr>
            <p:cNvPr id="27" name="AutoShape 50"/>
            <p:cNvSpPr>
              <a:spLocks noChangeArrowheads="1"/>
            </p:cNvSpPr>
            <p:nvPr>
              <p:custDataLst>
                <p:tags r:id="rId22"/>
              </p:custDataLst>
            </p:nvPr>
          </p:nvSpPr>
          <p:spPr bwMode="auto">
            <a:xfrm>
              <a:off x="693592" y="1784981"/>
              <a:ext cx="1627524" cy="760959"/>
            </a:xfrm>
            <a:prstGeom prst="wedgeRectCallout">
              <a:avLst>
                <a:gd name="adj1" fmla="val -24538"/>
                <a:gd name="adj2" fmla="val 170328"/>
              </a:avLst>
            </a:prstGeom>
            <a:solidFill>
              <a:srgbClr val="FFEEC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6350">
                  <a:solidFill>
                    <a:srgbClr val="000000"/>
                  </a:solidFill>
                  <a:prstDash val="dash"/>
                  <a:miter lim="800000"/>
                  <a:headEnd/>
                  <a:tailEnd/>
                </a14:hiddenLine>
              </a:ext>
            </a:extLst>
          </p:spPr>
          <p:txBody>
            <a:bodyPr wrap="square" lIns="36000" tIns="72000" rIns="72000" bIns="72000">
              <a:spAutoFit/>
            </a:bodyPr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00" b="0" i="1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ＭＳ Ｐゴシック" pitchFamily="1" charset="-128"/>
                  <a:cs typeface="Arial" charset="0"/>
                </a:rPr>
                <a:t>Eskom and Transnet account for c.R299bn or 88% of SOE capital spend through the MTEF</a:t>
              </a:r>
            </a:p>
          </p:txBody>
        </p:sp>
        <p:sp>
          <p:nvSpPr>
            <p:cNvPr id="57" name="TextBox 56"/>
            <p:cNvSpPr txBox="1"/>
            <p:nvPr/>
          </p:nvSpPr>
          <p:spPr>
            <a:xfrm>
              <a:off x="663555" y="5604137"/>
              <a:ext cx="2909143" cy="476250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 algn="ctr"/>
              <a:r>
                <a:rPr lang="en-GB" sz="1200" b="1" i="1" dirty="0">
                  <a:latin typeface="Arial" pitchFamily="34" charset="0"/>
                  <a:cs typeface="Arial" pitchFamily="34" charset="0"/>
                </a:rPr>
                <a:t>84% of total MTEF spend of R865bn</a:t>
              </a:r>
            </a:p>
          </p:txBody>
        </p:sp>
        <p:sp>
          <p:nvSpPr>
            <p:cNvPr id="58" name="TextBox 57"/>
            <p:cNvSpPr txBox="1"/>
            <p:nvPr/>
          </p:nvSpPr>
          <p:spPr>
            <a:xfrm>
              <a:off x="5724180" y="5604137"/>
              <a:ext cx="2909143" cy="476250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 algn="ctr"/>
              <a:r>
                <a:rPr lang="en-GB" sz="1200" b="1" i="1" dirty="0">
                  <a:latin typeface="Arial" pitchFamily="34" charset="0"/>
                  <a:cs typeface="Arial" pitchFamily="34" charset="0"/>
                </a:rPr>
                <a:t>39% of total MTEF spend of R865bn allocated to infrastructure spend by SOEs</a:t>
              </a:r>
            </a:p>
          </p:txBody>
        </p:sp>
      </p:grpSp>
      <p:sp>
        <p:nvSpPr>
          <p:cNvPr id="60" name="HEADING GOES HERE"/>
          <p:cNvSpPr txBox="1"/>
          <p:nvPr/>
        </p:nvSpPr>
        <p:spPr>
          <a:xfrm>
            <a:off x="563982" y="898293"/>
            <a:ext cx="8991712" cy="5437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25400" tIns="25400" rIns="25400" bIns="25400">
            <a:spAutoFit/>
          </a:bodyPr>
          <a:lstStyle>
            <a:defPPr>
              <a:defRPr lang="en-US"/>
            </a:defPPr>
            <a:lvl1pPr defTabSz="228600" hangingPunct="0">
              <a:lnSpc>
                <a:spcPct val="80000"/>
              </a:lnSpc>
              <a:defRPr sz="2000" b="1" kern="0">
                <a:solidFill>
                  <a:schemeClr val="bg1">
                    <a:lumMod val="65000"/>
                  </a:schemeClr>
                </a:solidFill>
                <a:latin typeface="Arial"/>
                <a:ea typeface="Arial"/>
                <a:cs typeface="Arial"/>
              </a:defRPr>
            </a:lvl1pPr>
          </a:lstStyle>
          <a:p>
            <a:r>
              <a:rPr lang="en-GB" dirty="0" err="1"/>
              <a:t>SOEs</a:t>
            </a:r>
            <a:r>
              <a:rPr lang="en-GB" dirty="0"/>
              <a:t> will need to strike a balance between 3 sources of funding: revenue, debt and equity – with the State as lender of last resort</a:t>
            </a:r>
          </a:p>
        </p:txBody>
      </p:sp>
      <p:sp>
        <p:nvSpPr>
          <p:cNvPr id="32" name="Flowchart: Connector 31"/>
          <p:cNvSpPr/>
          <p:nvPr/>
        </p:nvSpPr>
        <p:spPr>
          <a:xfrm>
            <a:off x="90134" y="465620"/>
            <a:ext cx="389903" cy="346234"/>
          </a:xfrm>
          <a:prstGeom prst="flowChartConnector">
            <a:avLst/>
          </a:prstGeom>
          <a:solidFill>
            <a:schemeClr val="accent3">
              <a:lumMod val="50000"/>
            </a:schemeClr>
          </a:solidFill>
          <a:ln w="25400" cap="flat">
            <a:solidFill>
              <a:schemeClr val="accent3">
                <a:lumMod val="50000"/>
              </a:schemeClr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GB" sz="1600" b="0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Helvetica Neue Medium"/>
                <a:ea typeface="Helvetica Neue Medium"/>
                <a:cs typeface="Helvetica Neue Medium"/>
                <a:sym typeface="Helvetica Neue Medium"/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658295909"/>
      </p:ext>
    </p:extLst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197635" y="1251880"/>
            <a:ext cx="7457949" cy="4785330"/>
            <a:chOff x="201867" y="1385230"/>
            <a:chExt cx="7457949" cy="4785330"/>
          </a:xfrm>
        </p:grpSpPr>
        <p:pic>
          <p:nvPicPr>
            <p:cNvPr id="3" name="Picture 3" descr="c87d18cf-0a7e-430c-a37b-b74260bd3b69"/>
            <p:cNvPicPr>
              <a:picLocks noChangeAspect="1" noChangeArrowheads="1"/>
            </p:cNvPicPr>
            <p:nvPr>
              <p:custDataLst>
                <p:tags r:id="rId4"/>
              </p:custDataLst>
            </p:nvPr>
          </p:nvPicPr>
          <p:blipFill>
            <a:blip r:embed="rId3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85916" y="1724527"/>
              <a:ext cx="7073900" cy="33051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4" name="Oval 3"/>
            <p:cNvSpPr/>
            <p:nvPr>
              <p:custDataLst>
                <p:tags r:id="rId5"/>
              </p:custDataLst>
            </p:nvPr>
          </p:nvSpPr>
          <p:spPr bwMode="auto">
            <a:xfrm>
              <a:off x="2461562" y="5147637"/>
              <a:ext cx="429113" cy="156665"/>
            </a:xfrm>
            <a:prstGeom prst="ellipse">
              <a:avLst/>
            </a:prstGeom>
            <a:solidFill>
              <a:srgbClr val="9DA2BF"/>
            </a:solidFill>
            <a:ln w="6350" cap="flat" cmpd="sng" algn="ctr">
              <a:noFill/>
              <a:prstDash val="solid"/>
              <a:round/>
              <a:headEnd type="none" w="med" len="med"/>
              <a:tailEnd type="none" w="sm" len="sm"/>
            </a:ln>
            <a:effectLst/>
          </p:spPr>
          <p:txBody>
            <a:bodyPr vert="horz" wrap="square" lIns="36000" tIns="36000" rIns="36000" bIns="3600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GB" sz="800" b="1" dirty="0">
                  <a:latin typeface="Arial" pitchFamily="-112" charset="0"/>
                </a:rPr>
                <a:t>370</a:t>
              </a:r>
              <a:endParaRPr kumimoji="0" lang="en-GB" sz="800" b="1" i="0" u="none" strike="noStrike" cap="none" normalizeH="0" baseline="0" dirty="0">
                <a:ln>
                  <a:noFill/>
                </a:ln>
                <a:effectLst/>
                <a:latin typeface="Arial" pitchFamily="-112" charset="0"/>
              </a:endParaRPr>
            </a:p>
          </p:txBody>
        </p:sp>
        <p:sp>
          <p:nvSpPr>
            <p:cNvPr id="5" name="Oval 4"/>
            <p:cNvSpPr/>
            <p:nvPr>
              <p:custDataLst>
                <p:tags r:id="rId6"/>
              </p:custDataLst>
            </p:nvPr>
          </p:nvSpPr>
          <p:spPr bwMode="auto">
            <a:xfrm>
              <a:off x="4641581" y="5147637"/>
              <a:ext cx="429113" cy="156665"/>
            </a:xfrm>
            <a:prstGeom prst="ellipse">
              <a:avLst/>
            </a:prstGeom>
            <a:solidFill>
              <a:srgbClr val="9DA2BF"/>
            </a:solidFill>
            <a:ln w="6350" cap="flat" cmpd="sng" algn="ctr">
              <a:noFill/>
              <a:prstDash val="solid"/>
              <a:round/>
              <a:headEnd type="none" w="med" len="med"/>
              <a:tailEnd type="none" w="sm" len="sm"/>
            </a:ln>
            <a:effectLst/>
          </p:spPr>
          <p:txBody>
            <a:bodyPr vert="horz" wrap="square" lIns="36000" tIns="36000" rIns="36000" bIns="3600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GB" sz="800" b="1" dirty="0">
                  <a:latin typeface="Arial" pitchFamily="-112" charset="0"/>
                </a:rPr>
                <a:t>32</a:t>
              </a:r>
              <a:endParaRPr kumimoji="0" lang="en-GB" sz="800" b="1" i="0" u="none" strike="noStrike" cap="none" normalizeH="0" baseline="0" dirty="0">
                <a:ln>
                  <a:noFill/>
                </a:ln>
                <a:effectLst/>
                <a:latin typeface="Arial" pitchFamily="-112" charset="0"/>
              </a:endParaRPr>
            </a:p>
          </p:txBody>
        </p:sp>
        <p:sp>
          <p:nvSpPr>
            <p:cNvPr id="6" name="Oval 5"/>
            <p:cNvSpPr/>
            <p:nvPr>
              <p:custDataLst>
                <p:tags r:id="rId7"/>
              </p:custDataLst>
            </p:nvPr>
          </p:nvSpPr>
          <p:spPr bwMode="auto">
            <a:xfrm>
              <a:off x="1349881" y="5147637"/>
              <a:ext cx="429113" cy="156665"/>
            </a:xfrm>
            <a:prstGeom prst="ellipse">
              <a:avLst/>
            </a:prstGeom>
            <a:solidFill>
              <a:srgbClr val="9DA2BF"/>
            </a:solidFill>
            <a:ln w="6350" cap="flat" cmpd="sng" algn="ctr">
              <a:noFill/>
              <a:prstDash val="solid"/>
              <a:round/>
              <a:headEnd type="none" w="med" len="med"/>
              <a:tailEnd type="none" w="sm" len="sm"/>
            </a:ln>
            <a:effectLst/>
          </p:spPr>
          <p:txBody>
            <a:bodyPr vert="horz" wrap="square" lIns="36000" tIns="36000" rIns="36000" bIns="3600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GB" sz="800" b="1" dirty="0">
                  <a:latin typeface="Arial" pitchFamily="-112" charset="0"/>
                </a:rPr>
                <a:t>739</a:t>
              </a:r>
              <a:endParaRPr kumimoji="0" lang="en-GB" sz="800" b="1" i="0" u="none" strike="noStrike" cap="none" normalizeH="0" baseline="0" dirty="0">
                <a:ln>
                  <a:noFill/>
                </a:ln>
                <a:effectLst/>
                <a:latin typeface="Arial" pitchFamily="-112" charset="0"/>
              </a:endParaRPr>
            </a:p>
          </p:txBody>
        </p:sp>
        <p:sp>
          <p:nvSpPr>
            <p:cNvPr id="7" name="Oval 6"/>
            <p:cNvSpPr/>
            <p:nvPr>
              <p:custDataLst>
                <p:tags r:id="rId8"/>
              </p:custDataLst>
            </p:nvPr>
          </p:nvSpPr>
          <p:spPr bwMode="auto">
            <a:xfrm>
              <a:off x="3549180" y="5147637"/>
              <a:ext cx="429113" cy="156665"/>
            </a:xfrm>
            <a:prstGeom prst="ellipse">
              <a:avLst/>
            </a:prstGeom>
            <a:solidFill>
              <a:srgbClr val="9DA2BF"/>
            </a:solidFill>
            <a:ln w="6350" cap="flat" cmpd="sng" algn="ctr">
              <a:noFill/>
              <a:prstDash val="solid"/>
              <a:round/>
              <a:headEnd type="none" w="med" len="med"/>
              <a:tailEnd type="none" w="sm" len="sm"/>
            </a:ln>
            <a:effectLst/>
          </p:spPr>
          <p:txBody>
            <a:bodyPr vert="horz" wrap="square" lIns="36000" tIns="36000" rIns="36000" bIns="3600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GB" sz="800" b="1" dirty="0">
                  <a:latin typeface="Arial" pitchFamily="-112" charset="0"/>
                </a:rPr>
                <a:t>388</a:t>
              </a:r>
              <a:endParaRPr kumimoji="0" lang="en-GB" sz="800" b="1" i="0" u="none" strike="noStrike" cap="none" normalizeH="0" baseline="0" dirty="0">
                <a:ln>
                  <a:noFill/>
                </a:ln>
                <a:effectLst/>
                <a:latin typeface="Arial" pitchFamily="-112" charset="0"/>
              </a:endParaRPr>
            </a:p>
          </p:txBody>
        </p:sp>
        <p:sp>
          <p:nvSpPr>
            <p:cNvPr id="8" name="Oval 7"/>
            <p:cNvSpPr/>
            <p:nvPr>
              <p:custDataLst>
                <p:tags r:id="rId9"/>
              </p:custDataLst>
            </p:nvPr>
          </p:nvSpPr>
          <p:spPr bwMode="auto">
            <a:xfrm>
              <a:off x="6836097" y="5147637"/>
              <a:ext cx="429113" cy="156665"/>
            </a:xfrm>
            <a:prstGeom prst="ellipse">
              <a:avLst/>
            </a:prstGeom>
            <a:solidFill>
              <a:srgbClr val="9DA2BF"/>
            </a:solidFill>
            <a:ln w="6350" cap="flat" cmpd="sng" algn="ctr">
              <a:noFill/>
              <a:prstDash val="solid"/>
              <a:round/>
              <a:headEnd type="none" w="med" len="med"/>
              <a:tailEnd type="none" w="sm" len="sm"/>
            </a:ln>
            <a:effectLst/>
          </p:spPr>
          <p:txBody>
            <a:bodyPr vert="horz" wrap="square" lIns="36000" tIns="36000" rIns="36000" bIns="3600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GB" sz="800" b="1" dirty="0">
                  <a:latin typeface="Arial" pitchFamily="-112" charset="0"/>
                </a:rPr>
                <a:t>17</a:t>
              </a:r>
              <a:endParaRPr kumimoji="0" lang="en-GB" sz="800" b="1" i="0" u="none" strike="noStrike" cap="none" normalizeH="0" baseline="0" dirty="0">
                <a:ln>
                  <a:noFill/>
                </a:ln>
                <a:effectLst/>
                <a:latin typeface="Arial" pitchFamily="-112" charset="0"/>
              </a:endParaRPr>
            </a:p>
          </p:txBody>
        </p:sp>
        <p:sp>
          <p:nvSpPr>
            <p:cNvPr id="9" name="Oval 8"/>
            <p:cNvSpPr/>
            <p:nvPr>
              <p:custDataLst>
                <p:tags r:id="rId10"/>
              </p:custDataLst>
            </p:nvPr>
          </p:nvSpPr>
          <p:spPr bwMode="auto">
            <a:xfrm>
              <a:off x="2461562" y="5331933"/>
              <a:ext cx="429113" cy="156665"/>
            </a:xfrm>
            <a:prstGeom prst="ellipse">
              <a:avLst/>
            </a:prstGeom>
            <a:solidFill>
              <a:srgbClr val="D77171"/>
            </a:solidFill>
            <a:ln w="6350" cap="flat" cmpd="sng" algn="ctr">
              <a:noFill/>
              <a:prstDash val="solid"/>
              <a:round/>
              <a:headEnd type="none" w="med" len="med"/>
              <a:tailEnd type="none" w="sm" len="sm"/>
            </a:ln>
            <a:effectLst/>
          </p:spPr>
          <p:txBody>
            <a:bodyPr vert="horz" wrap="square" lIns="36000" tIns="36000" rIns="36000" bIns="3600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GB" sz="800" b="1" dirty="0">
                  <a:latin typeface="Arial" pitchFamily="-112" charset="0"/>
                </a:rPr>
                <a:t>123</a:t>
              </a:r>
              <a:endParaRPr kumimoji="0" lang="en-GB" sz="800" b="1" i="0" u="none" strike="noStrike" cap="none" normalizeH="0" baseline="0" dirty="0">
                <a:ln>
                  <a:noFill/>
                </a:ln>
                <a:effectLst/>
                <a:latin typeface="Arial" pitchFamily="-112" charset="0"/>
              </a:endParaRPr>
            </a:p>
          </p:txBody>
        </p:sp>
        <p:sp>
          <p:nvSpPr>
            <p:cNvPr id="10" name="Oval 9"/>
            <p:cNvSpPr/>
            <p:nvPr>
              <p:custDataLst>
                <p:tags r:id="rId11"/>
              </p:custDataLst>
            </p:nvPr>
          </p:nvSpPr>
          <p:spPr bwMode="auto">
            <a:xfrm>
              <a:off x="4641581" y="5331933"/>
              <a:ext cx="429113" cy="156665"/>
            </a:xfrm>
            <a:prstGeom prst="ellipse">
              <a:avLst/>
            </a:prstGeom>
            <a:solidFill>
              <a:srgbClr val="D77171"/>
            </a:solidFill>
            <a:ln w="6350" cap="flat" cmpd="sng" algn="ctr">
              <a:noFill/>
              <a:prstDash val="solid"/>
              <a:round/>
              <a:headEnd type="none" w="med" len="med"/>
              <a:tailEnd type="none" w="sm" len="sm"/>
            </a:ln>
            <a:effectLst/>
          </p:spPr>
          <p:txBody>
            <a:bodyPr vert="horz" wrap="square" lIns="36000" tIns="36000" rIns="36000" bIns="3600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GB" sz="800" b="1" dirty="0">
                  <a:latin typeface="Arial" pitchFamily="-112" charset="0"/>
                </a:rPr>
                <a:t>9</a:t>
              </a:r>
              <a:endParaRPr kumimoji="0" lang="en-GB" sz="800" b="1" i="0" u="none" strike="noStrike" cap="none" normalizeH="0" baseline="0" dirty="0">
                <a:ln>
                  <a:noFill/>
                </a:ln>
                <a:effectLst/>
                <a:latin typeface="Arial" pitchFamily="-112" charset="0"/>
              </a:endParaRPr>
            </a:p>
          </p:txBody>
        </p:sp>
        <p:sp>
          <p:nvSpPr>
            <p:cNvPr id="11" name="Oval 10"/>
            <p:cNvSpPr/>
            <p:nvPr>
              <p:custDataLst>
                <p:tags r:id="rId12"/>
              </p:custDataLst>
            </p:nvPr>
          </p:nvSpPr>
          <p:spPr bwMode="auto">
            <a:xfrm>
              <a:off x="1349881" y="5331933"/>
              <a:ext cx="429113" cy="156665"/>
            </a:xfrm>
            <a:prstGeom prst="ellipse">
              <a:avLst/>
            </a:prstGeom>
            <a:solidFill>
              <a:srgbClr val="D77171"/>
            </a:solidFill>
            <a:ln w="6350" cap="flat" cmpd="sng" algn="ctr">
              <a:noFill/>
              <a:prstDash val="solid"/>
              <a:round/>
              <a:headEnd type="none" w="med" len="med"/>
              <a:tailEnd type="none" w="sm" len="sm"/>
            </a:ln>
            <a:effectLst/>
          </p:spPr>
          <p:txBody>
            <a:bodyPr vert="horz" wrap="square" lIns="36000" tIns="36000" rIns="36000" bIns="3600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GB" sz="800" b="1" dirty="0">
                  <a:latin typeface="Arial" pitchFamily="-112" charset="0"/>
                </a:rPr>
                <a:t>389</a:t>
              </a:r>
              <a:endParaRPr kumimoji="0" lang="en-GB" sz="800" b="1" i="0" u="none" strike="noStrike" cap="none" normalizeH="0" baseline="0" dirty="0">
                <a:ln>
                  <a:noFill/>
                </a:ln>
                <a:effectLst/>
                <a:latin typeface="Arial" pitchFamily="-112" charset="0"/>
              </a:endParaRPr>
            </a:p>
          </p:txBody>
        </p:sp>
        <p:sp>
          <p:nvSpPr>
            <p:cNvPr id="12" name="Oval 11"/>
            <p:cNvSpPr/>
            <p:nvPr>
              <p:custDataLst>
                <p:tags r:id="rId13"/>
              </p:custDataLst>
            </p:nvPr>
          </p:nvSpPr>
          <p:spPr bwMode="auto">
            <a:xfrm>
              <a:off x="3549180" y="5331933"/>
              <a:ext cx="429113" cy="156665"/>
            </a:xfrm>
            <a:prstGeom prst="ellipse">
              <a:avLst/>
            </a:prstGeom>
            <a:solidFill>
              <a:srgbClr val="D77171"/>
            </a:solidFill>
            <a:ln w="6350" cap="flat" cmpd="sng" algn="ctr">
              <a:noFill/>
              <a:prstDash val="solid"/>
              <a:round/>
              <a:headEnd type="none" w="med" len="med"/>
              <a:tailEnd type="none" w="sm" len="sm"/>
            </a:ln>
            <a:effectLst/>
          </p:spPr>
          <p:txBody>
            <a:bodyPr vert="horz" wrap="square" lIns="36000" tIns="36000" rIns="36000" bIns="3600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GB" sz="800" b="1" dirty="0">
                  <a:latin typeface="Arial" pitchFamily="-112" charset="0"/>
                </a:rPr>
                <a:t>50</a:t>
              </a:r>
              <a:endParaRPr kumimoji="0" lang="en-GB" sz="800" b="1" i="0" u="none" strike="noStrike" cap="none" normalizeH="0" baseline="0" dirty="0">
                <a:ln>
                  <a:noFill/>
                </a:ln>
                <a:effectLst/>
                <a:latin typeface="Arial" pitchFamily="-112" charset="0"/>
              </a:endParaRPr>
            </a:p>
          </p:txBody>
        </p:sp>
        <p:sp>
          <p:nvSpPr>
            <p:cNvPr id="13" name="Oval 12"/>
            <p:cNvSpPr/>
            <p:nvPr>
              <p:custDataLst>
                <p:tags r:id="rId14"/>
              </p:custDataLst>
            </p:nvPr>
          </p:nvSpPr>
          <p:spPr bwMode="auto">
            <a:xfrm>
              <a:off x="6836097" y="5331933"/>
              <a:ext cx="429113" cy="156665"/>
            </a:xfrm>
            <a:prstGeom prst="ellipse">
              <a:avLst/>
            </a:prstGeom>
            <a:solidFill>
              <a:srgbClr val="D77171"/>
            </a:solidFill>
            <a:ln w="6350" cap="flat" cmpd="sng" algn="ctr">
              <a:noFill/>
              <a:prstDash val="solid"/>
              <a:round/>
              <a:headEnd type="none" w="med" len="med"/>
              <a:tailEnd type="none" w="sm" len="sm"/>
            </a:ln>
            <a:effectLst/>
          </p:spPr>
          <p:txBody>
            <a:bodyPr vert="horz" wrap="square" lIns="36000" tIns="36000" rIns="36000" bIns="3600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GB" sz="800" b="1" dirty="0">
                  <a:latin typeface="Arial" pitchFamily="-112" charset="0"/>
                </a:rPr>
                <a:t>1</a:t>
              </a:r>
              <a:endParaRPr kumimoji="0" lang="en-GB" sz="800" b="1" i="0" u="none" strike="noStrike" cap="none" normalizeH="0" baseline="0" dirty="0">
                <a:ln>
                  <a:noFill/>
                </a:ln>
                <a:effectLst/>
                <a:latin typeface="Arial" pitchFamily="-112" charset="0"/>
              </a:endParaRPr>
            </a:p>
          </p:txBody>
        </p:sp>
        <p:sp>
          <p:nvSpPr>
            <p:cNvPr id="14" name="Oval 13"/>
            <p:cNvSpPr/>
            <p:nvPr>
              <p:custDataLst>
                <p:tags r:id="rId15"/>
              </p:custDataLst>
            </p:nvPr>
          </p:nvSpPr>
          <p:spPr bwMode="auto">
            <a:xfrm>
              <a:off x="2461562" y="5683885"/>
              <a:ext cx="429113" cy="156665"/>
            </a:xfrm>
            <a:prstGeom prst="ellipse">
              <a:avLst/>
            </a:prstGeom>
            <a:solidFill>
              <a:srgbClr val="B68DB9"/>
            </a:solidFill>
            <a:ln w="6350" cap="flat" cmpd="sng" algn="ctr">
              <a:noFill/>
              <a:prstDash val="solid"/>
              <a:round/>
              <a:headEnd type="none" w="med" len="med"/>
              <a:tailEnd type="none" w="sm" len="sm"/>
            </a:ln>
            <a:effectLst/>
          </p:spPr>
          <p:txBody>
            <a:bodyPr vert="horz" wrap="square" lIns="36000" tIns="36000" rIns="36000" bIns="3600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GB" sz="800" b="1" dirty="0">
                  <a:latin typeface="Arial" pitchFamily="-112" charset="0"/>
                </a:rPr>
                <a:t>3.8</a:t>
              </a:r>
              <a:endParaRPr kumimoji="0" lang="en-GB" sz="800" b="1" i="0" u="none" strike="noStrike" cap="none" normalizeH="0" baseline="0" dirty="0">
                <a:ln>
                  <a:noFill/>
                </a:ln>
                <a:effectLst/>
                <a:latin typeface="Arial" pitchFamily="-112" charset="0"/>
              </a:endParaRPr>
            </a:p>
          </p:txBody>
        </p:sp>
        <p:sp>
          <p:nvSpPr>
            <p:cNvPr id="15" name="Oval 14"/>
            <p:cNvSpPr/>
            <p:nvPr>
              <p:custDataLst>
                <p:tags r:id="rId16"/>
              </p:custDataLst>
            </p:nvPr>
          </p:nvSpPr>
          <p:spPr bwMode="auto">
            <a:xfrm>
              <a:off x="4641581" y="5683885"/>
              <a:ext cx="429113" cy="156665"/>
            </a:xfrm>
            <a:prstGeom prst="ellipse">
              <a:avLst/>
            </a:prstGeom>
            <a:solidFill>
              <a:srgbClr val="B68DB9"/>
            </a:solidFill>
            <a:ln w="6350" cap="flat" cmpd="sng" algn="ctr">
              <a:noFill/>
              <a:prstDash val="solid"/>
              <a:round/>
              <a:headEnd type="none" w="med" len="med"/>
              <a:tailEnd type="none" w="sm" len="sm"/>
            </a:ln>
            <a:effectLst/>
          </p:spPr>
          <p:txBody>
            <a:bodyPr vert="horz" wrap="square" lIns="36000" tIns="36000" rIns="36000" bIns="3600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GB" sz="800" b="1" dirty="0">
                  <a:latin typeface="Arial" pitchFamily="-112" charset="0"/>
                </a:rPr>
                <a:t>1.4</a:t>
              </a:r>
              <a:endParaRPr kumimoji="0" lang="en-GB" sz="800" b="1" i="0" u="none" strike="noStrike" cap="none" normalizeH="0" baseline="0" dirty="0">
                <a:ln>
                  <a:noFill/>
                </a:ln>
                <a:effectLst/>
                <a:latin typeface="Arial" pitchFamily="-112" charset="0"/>
              </a:endParaRPr>
            </a:p>
          </p:txBody>
        </p:sp>
        <p:sp>
          <p:nvSpPr>
            <p:cNvPr id="16" name="Oval 15"/>
            <p:cNvSpPr/>
            <p:nvPr>
              <p:custDataLst>
                <p:tags r:id="rId17"/>
              </p:custDataLst>
            </p:nvPr>
          </p:nvSpPr>
          <p:spPr bwMode="auto">
            <a:xfrm>
              <a:off x="1349881" y="5683885"/>
              <a:ext cx="429113" cy="156665"/>
            </a:xfrm>
            <a:prstGeom prst="ellipse">
              <a:avLst/>
            </a:prstGeom>
            <a:solidFill>
              <a:srgbClr val="B68DB9"/>
            </a:solidFill>
            <a:ln w="6350" cap="flat" cmpd="sng" algn="ctr">
              <a:noFill/>
              <a:prstDash val="solid"/>
              <a:round/>
              <a:headEnd type="none" w="med" len="med"/>
              <a:tailEnd type="none" w="sm" len="sm"/>
            </a:ln>
            <a:effectLst/>
          </p:spPr>
          <p:txBody>
            <a:bodyPr vert="horz" wrap="square" lIns="36000" tIns="36000" rIns="36000" bIns="3600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GB" sz="800" b="1" dirty="0">
                  <a:latin typeface="Arial" pitchFamily="-112" charset="0"/>
                </a:rPr>
                <a:t>-0.7</a:t>
              </a:r>
              <a:endParaRPr kumimoji="0" lang="en-GB" sz="800" b="1" i="0" u="none" strike="noStrike" cap="none" normalizeH="0" baseline="0" dirty="0">
                <a:ln>
                  <a:noFill/>
                </a:ln>
                <a:effectLst/>
                <a:latin typeface="Arial" pitchFamily="-112" charset="0"/>
              </a:endParaRPr>
            </a:p>
          </p:txBody>
        </p:sp>
        <p:sp>
          <p:nvSpPr>
            <p:cNvPr id="17" name="Oval 16"/>
            <p:cNvSpPr/>
            <p:nvPr>
              <p:custDataLst>
                <p:tags r:id="rId18"/>
              </p:custDataLst>
            </p:nvPr>
          </p:nvSpPr>
          <p:spPr bwMode="auto">
            <a:xfrm>
              <a:off x="3549180" y="5683885"/>
              <a:ext cx="429113" cy="156665"/>
            </a:xfrm>
            <a:prstGeom prst="ellipse">
              <a:avLst/>
            </a:prstGeom>
            <a:solidFill>
              <a:srgbClr val="B68DB9"/>
            </a:solidFill>
            <a:ln w="6350" cap="flat" cmpd="sng" algn="ctr">
              <a:noFill/>
              <a:prstDash val="solid"/>
              <a:round/>
              <a:headEnd type="none" w="med" len="med"/>
              <a:tailEnd type="none" w="sm" len="sm"/>
            </a:ln>
            <a:effectLst/>
          </p:spPr>
          <p:txBody>
            <a:bodyPr vert="horz" wrap="square" lIns="36000" tIns="36000" rIns="36000" bIns="3600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GB" sz="800" b="1" dirty="0">
                  <a:latin typeface="Arial" pitchFamily="-112" charset="0"/>
                </a:rPr>
                <a:t>-2.6</a:t>
              </a:r>
              <a:endParaRPr kumimoji="0" lang="en-GB" sz="800" b="1" i="0" u="none" strike="noStrike" cap="none" normalizeH="0" baseline="0" dirty="0">
                <a:ln>
                  <a:noFill/>
                </a:ln>
                <a:effectLst/>
                <a:latin typeface="Arial" pitchFamily="-112" charset="0"/>
              </a:endParaRPr>
            </a:p>
          </p:txBody>
        </p:sp>
        <p:sp>
          <p:nvSpPr>
            <p:cNvPr id="18" name="Oval 17"/>
            <p:cNvSpPr/>
            <p:nvPr>
              <p:custDataLst>
                <p:tags r:id="rId19"/>
              </p:custDataLst>
            </p:nvPr>
          </p:nvSpPr>
          <p:spPr bwMode="auto">
            <a:xfrm>
              <a:off x="6836097" y="5683885"/>
              <a:ext cx="429113" cy="156665"/>
            </a:xfrm>
            <a:prstGeom prst="ellipse">
              <a:avLst/>
            </a:prstGeom>
            <a:solidFill>
              <a:srgbClr val="B68DB9"/>
            </a:solidFill>
            <a:ln w="6350" cap="flat" cmpd="sng" algn="ctr">
              <a:noFill/>
              <a:prstDash val="solid"/>
              <a:round/>
              <a:headEnd type="none" w="med" len="med"/>
              <a:tailEnd type="none" w="sm" len="sm"/>
            </a:ln>
            <a:effectLst/>
          </p:spPr>
          <p:txBody>
            <a:bodyPr vert="horz" wrap="square" lIns="36000" tIns="36000" rIns="36000" bIns="3600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GB" sz="800" b="1" dirty="0">
                  <a:latin typeface="Arial" pitchFamily="-112" charset="0"/>
                </a:rPr>
                <a:t>-0.9</a:t>
              </a:r>
              <a:endParaRPr kumimoji="0" lang="en-GB" sz="800" b="1" i="0" u="none" strike="noStrike" cap="none" normalizeH="0" baseline="0" dirty="0">
                <a:ln>
                  <a:noFill/>
                </a:ln>
                <a:effectLst/>
                <a:latin typeface="Arial" pitchFamily="-112" charset="0"/>
              </a:endParaRPr>
            </a:p>
          </p:txBody>
        </p:sp>
        <p:sp>
          <p:nvSpPr>
            <p:cNvPr id="19" name="Rectangle 18"/>
            <p:cNvSpPr/>
            <p:nvPr>
              <p:custDataLst>
                <p:tags r:id="rId20"/>
              </p:custDataLst>
            </p:nvPr>
          </p:nvSpPr>
          <p:spPr bwMode="auto">
            <a:xfrm>
              <a:off x="948831" y="5103222"/>
              <a:ext cx="6558873" cy="450523"/>
            </a:xfrm>
            <a:prstGeom prst="rect">
              <a:avLst/>
            </a:prstGeom>
            <a:noFill/>
            <a:ln w="6350" cap="flat" cmpd="sng" algn="ctr">
              <a:solidFill>
                <a:srgbClr val="008000"/>
              </a:solidFill>
              <a:prstDash val="dash"/>
              <a:round/>
              <a:headEnd type="none" w="med" len="med"/>
              <a:tailEnd type="none" w="sm" len="sm"/>
            </a:ln>
            <a:effectLst/>
          </p:spPr>
          <p:txBody>
            <a:bodyPr vert="horz" wrap="square" lIns="36000" tIns="36000" rIns="36000" bIns="3600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1000" b="0" i="0" u="none" strike="noStrike" cap="none" normalizeH="0" baseline="0" dirty="0">
                <a:ln>
                  <a:noFill/>
                </a:ln>
                <a:effectLst/>
                <a:latin typeface="Arial" pitchFamily="-112" charset="0"/>
              </a:endParaRPr>
            </a:p>
          </p:txBody>
        </p:sp>
        <p:sp>
          <p:nvSpPr>
            <p:cNvPr id="20" name="Rectangle 19"/>
            <p:cNvSpPr/>
            <p:nvPr>
              <p:custDataLst>
                <p:tags r:id="rId21"/>
              </p:custDataLst>
            </p:nvPr>
          </p:nvSpPr>
          <p:spPr bwMode="auto">
            <a:xfrm>
              <a:off x="948831" y="5616149"/>
              <a:ext cx="6558873" cy="291076"/>
            </a:xfrm>
            <a:prstGeom prst="rect">
              <a:avLst/>
            </a:prstGeom>
            <a:noFill/>
            <a:ln w="6350" cap="flat" cmpd="sng" algn="ctr">
              <a:solidFill>
                <a:srgbClr val="008000"/>
              </a:solidFill>
              <a:prstDash val="dash"/>
              <a:round/>
              <a:headEnd type="none" w="med" len="med"/>
              <a:tailEnd type="none" w="sm" len="sm"/>
            </a:ln>
            <a:effectLst/>
          </p:spPr>
          <p:txBody>
            <a:bodyPr vert="horz" wrap="square" lIns="36000" tIns="36000" rIns="36000" bIns="3600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-112" charset="0"/>
              </a:endParaRPr>
            </a:p>
          </p:txBody>
        </p:sp>
        <p:sp>
          <p:nvSpPr>
            <p:cNvPr id="21" name="TextBox 20"/>
            <p:cNvSpPr txBox="1"/>
            <p:nvPr>
              <p:custDataLst>
                <p:tags r:id="rId22"/>
              </p:custDataLst>
            </p:nvPr>
          </p:nvSpPr>
          <p:spPr>
            <a:xfrm>
              <a:off x="201867" y="5180460"/>
              <a:ext cx="475349" cy="344710"/>
            </a:xfrm>
            <a:prstGeom prst="rect">
              <a:avLst/>
            </a:prstGeom>
            <a:noFill/>
            <a:ln>
              <a:noFill/>
            </a:ln>
          </p:spPr>
          <p:txBody>
            <a:bodyPr vert="horz" wrap="squar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r>
                <a:rPr lang="en-GB" sz="900" b="1" dirty="0">
                  <a:latin typeface="Arial" pitchFamily="34" charset="0"/>
                  <a:cs typeface="Arial" pitchFamily="34" charset="0"/>
                </a:rPr>
                <a:t>Balance Sheet</a:t>
              </a:r>
            </a:p>
          </p:txBody>
        </p:sp>
        <p:sp>
          <p:nvSpPr>
            <p:cNvPr id="22" name="TextBox 21"/>
            <p:cNvSpPr txBox="1"/>
            <p:nvPr>
              <p:custDataLst>
                <p:tags r:id="rId23"/>
              </p:custDataLst>
            </p:nvPr>
          </p:nvSpPr>
          <p:spPr>
            <a:xfrm>
              <a:off x="201867" y="5625674"/>
              <a:ext cx="603336" cy="344710"/>
            </a:xfrm>
            <a:prstGeom prst="rect">
              <a:avLst/>
            </a:prstGeom>
            <a:noFill/>
            <a:ln>
              <a:noFill/>
            </a:ln>
          </p:spPr>
          <p:txBody>
            <a:bodyPr vert="horz" wrap="squar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r>
                <a:rPr lang="en-GB" sz="900" b="1" dirty="0">
                  <a:latin typeface="Arial" pitchFamily="34" charset="0"/>
                  <a:cs typeface="Arial" pitchFamily="34" charset="0"/>
                </a:rPr>
                <a:t>Income Statement</a:t>
              </a:r>
            </a:p>
          </p:txBody>
        </p:sp>
        <p:sp>
          <p:nvSpPr>
            <p:cNvPr id="23" name="Text Placeholder 5"/>
            <p:cNvSpPr txBox="1">
              <a:spLocks/>
            </p:cNvSpPr>
            <p:nvPr>
              <p:custDataLst>
                <p:tags r:id="rId24"/>
              </p:custDataLst>
            </p:nvPr>
          </p:nvSpPr>
          <p:spPr>
            <a:xfrm>
              <a:off x="585915" y="1385230"/>
              <a:ext cx="7014317" cy="239235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</p:spPr>
          <p:txBody>
            <a:bodyPr vert="horz" lIns="91440" tIns="45720" rIns="91440" bIns="45720" rtlCol="0" anchor="ctr">
              <a:normAutofit lnSpcReduction="10000"/>
            </a:bodyPr>
            <a:lstStyle>
              <a:lvl1pPr marL="0" indent="0" algn="l" rtl="0" eaLnBrk="1" fontAlgn="base" hangingPunct="1">
                <a:spcBef>
                  <a:spcPts val="400"/>
                </a:spcBef>
                <a:spcAft>
                  <a:spcPct val="0"/>
                </a:spcAft>
                <a:defRPr lang="en-US" sz="1000" b="1" kern="1200" smtClean="0">
                  <a:solidFill>
                    <a:schemeClr val="tx1"/>
                  </a:solidFill>
                  <a:latin typeface="+mn-lt"/>
                  <a:ea typeface="+mn-ea"/>
                  <a:cs typeface="Arial" panose="020B0604020202020204" pitchFamily="34" charset="0"/>
                </a:defRPr>
              </a:lvl1pPr>
              <a:lvl2pPr marL="1588" indent="-1588" algn="l" rtl="0" eaLnBrk="1" fontAlgn="base" hangingPunct="1">
                <a:spcBef>
                  <a:spcPts val="400"/>
                </a:spcBef>
                <a:spcAft>
                  <a:spcPct val="0"/>
                </a:spcAft>
                <a:defRPr lang="en-US" sz="1000" b="0" kern="1200" smtClean="0">
                  <a:solidFill>
                    <a:schemeClr val="tx1"/>
                  </a:solidFill>
                  <a:latin typeface="+mn-lt"/>
                  <a:ea typeface="+mn-ea"/>
                  <a:cs typeface="Arial" panose="020B0604020202020204" pitchFamily="34" charset="0"/>
                </a:defRPr>
              </a:lvl2pPr>
              <a:lvl3pPr marL="190500" indent="-187325" algn="l" rtl="0" eaLnBrk="1" fontAlgn="base" hangingPunct="1">
                <a:spcBef>
                  <a:spcPts val="400"/>
                </a:spcBef>
                <a:spcAft>
                  <a:spcPct val="0"/>
                </a:spcAft>
                <a:buSzPct val="75000"/>
                <a:buFont typeface="Wingdings" pitchFamily="2" charset="2"/>
                <a:buChar char=""/>
                <a:defRPr lang="en-US" sz="1000" b="0" kern="1200" smtClean="0">
                  <a:solidFill>
                    <a:schemeClr val="tx1"/>
                  </a:solidFill>
                  <a:latin typeface="+mn-lt"/>
                  <a:ea typeface="+mn-ea"/>
                  <a:cs typeface="Arial" panose="020B0604020202020204" pitchFamily="34" charset="0"/>
                </a:defRPr>
              </a:lvl3pPr>
              <a:lvl4pPr marL="381000" indent="-188913" algn="l" rtl="0" eaLnBrk="1" fontAlgn="base" hangingPunct="1">
                <a:spcBef>
                  <a:spcPts val="400"/>
                </a:spcBef>
                <a:spcAft>
                  <a:spcPct val="0"/>
                </a:spcAft>
                <a:buChar char="–"/>
                <a:defRPr lang="en-US" sz="1000" b="0" kern="1200" smtClean="0">
                  <a:solidFill>
                    <a:schemeClr val="tx1"/>
                  </a:solidFill>
                  <a:latin typeface="+mn-lt"/>
                  <a:ea typeface="+mn-ea"/>
                  <a:cs typeface="Arial" panose="020B0604020202020204" pitchFamily="34" charset="0"/>
                </a:defRPr>
              </a:lvl4pPr>
              <a:lvl5pPr marL="571500" indent="-188913" algn="l" rtl="0" eaLnBrk="1" fontAlgn="base" hangingPunct="1">
                <a:spcBef>
                  <a:spcPts val="400"/>
                </a:spcBef>
                <a:spcAft>
                  <a:spcPct val="0"/>
                </a:spcAft>
                <a:buChar char="–"/>
                <a:defRPr lang="en-US" sz="1000" b="0" kern="1200" baseline="0" dirty="0" smtClean="0">
                  <a:solidFill>
                    <a:schemeClr val="tx1"/>
                  </a:solidFill>
                  <a:latin typeface="+mn-lt"/>
                  <a:ea typeface="+mn-ea"/>
                  <a:cs typeface="Arial" panose="020B0604020202020204" pitchFamily="34" charset="0"/>
                </a:defRPr>
              </a:lvl5pPr>
              <a:lvl6pPr marL="571500" indent="-188913" algn="l" rtl="0" eaLnBrk="1" fontAlgn="base" hangingPunct="1">
                <a:spcBef>
                  <a:spcPts val="400"/>
                </a:spcBef>
                <a:spcAft>
                  <a:spcPct val="0"/>
                </a:spcAft>
                <a:buChar char="–"/>
                <a:defRPr sz="1100" baseline="0">
                  <a:solidFill>
                    <a:schemeClr val="tx1"/>
                  </a:solidFill>
                  <a:latin typeface="+mn-lt"/>
                  <a:ea typeface="ＭＳ Ｐゴシック" pitchFamily="-112" charset="-128"/>
                </a:defRPr>
              </a:lvl6pPr>
              <a:lvl7pPr marL="571500" indent="-188913" algn="l" rtl="0" eaLnBrk="1" fontAlgn="base" hangingPunct="1">
                <a:spcBef>
                  <a:spcPts val="400"/>
                </a:spcBef>
                <a:spcAft>
                  <a:spcPct val="0"/>
                </a:spcAft>
                <a:buChar char="–"/>
                <a:defRPr sz="1100">
                  <a:solidFill>
                    <a:schemeClr val="tx1"/>
                  </a:solidFill>
                  <a:latin typeface="+mn-lt"/>
                  <a:ea typeface="ＭＳ Ｐゴシック" pitchFamily="-112" charset="-128"/>
                </a:defRPr>
              </a:lvl7pPr>
              <a:lvl8pPr marL="571500" indent="-188913" algn="l" rtl="0" eaLnBrk="1" fontAlgn="base" hangingPunct="1">
                <a:spcBef>
                  <a:spcPts val="400"/>
                </a:spcBef>
                <a:spcAft>
                  <a:spcPct val="0"/>
                </a:spcAft>
                <a:buChar char="–"/>
                <a:defRPr sz="1100">
                  <a:solidFill>
                    <a:schemeClr val="tx1"/>
                  </a:solidFill>
                  <a:latin typeface="+mn-lt"/>
                  <a:ea typeface="ＭＳ Ｐゴシック" pitchFamily="-112" charset="-128"/>
                </a:defRPr>
              </a:lvl8pPr>
              <a:lvl9pPr marL="571500" indent="-188913" algn="l" rtl="0" eaLnBrk="1" fontAlgn="base" hangingPunct="1">
                <a:spcBef>
                  <a:spcPts val="400"/>
                </a:spcBef>
                <a:spcAft>
                  <a:spcPct val="0"/>
                </a:spcAft>
                <a:buChar char="–"/>
                <a:defRPr sz="1100">
                  <a:solidFill>
                    <a:schemeClr val="tx1"/>
                  </a:solidFill>
                  <a:latin typeface="+mn-lt"/>
                  <a:ea typeface="ＭＳ Ｐゴシック" pitchFamily="-112" charset="-128"/>
                </a:defRPr>
              </a:lvl9pPr>
            </a:lstStyle>
            <a:p>
              <a:r>
                <a:rPr lang="en-GB" dirty="0">
                  <a:solidFill>
                    <a:schemeClr val="accent3">
                      <a:lumMod val="50000"/>
                    </a:schemeClr>
                  </a:solidFill>
                </a:rPr>
                <a:t>SOEs</a:t>
              </a:r>
              <a:r>
                <a:rPr lang="en-GB" baseline="30000" dirty="0">
                  <a:solidFill>
                    <a:schemeClr val="accent3">
                      <a:lumMod val="50000"/>
                    </a:schemeClr>
                  </a:solidFill>
                </a:rPr>
                <a:t>1</a:t>
              </a:r>
              <a:r>
                <a:rPr lang="en-GB" dirty="0">
                  <a:solidFill>
                    <a:schemeClr val="accent3">
                      <a:lumMod val="50000"/>
                    </a:schemeClr>
                  </a:solidFill>
                </a:rPr>
                <a:t> average return on equity</a:t>
              </a:r>
              <a:r>
                <a:rPr lang="en-GB" baseline="30000" dirty="0">
                  <a:solidFill>
                    <a:schemeClr val="accent3">
                      <a:lumMod val="50000"/>
                    </a:schemeClr>
                  </a:solidFill>
                </a:rPr>
                <a:t>2</a:t>
              </a:r>
              <a:r>
                <a:rPr lang="en-GB" dirty="0">
                  <a:solidFill>
                    <a:schemeClr val="accent3">
                      <a:lumMod val="50000"/>
                    </a:schemeClr>
                  </a:solidFill>
                </a:rPr>
                <a:t> (%) vs long term bond yield</a:t>
              </a:r>
            </a:p>
          </p:txBody>
        </p:sp>
        <p:sp>
          <p:nvSpPr>
            <p:cNvPr id="24" name="shpSideHeading"/>
            <p:cNvSpPr txBox="1">
              <a:spLocks noChangeArrowheads="1"/>
            </p:cNvSpPr>
            <p:nvPr>
              <p:custDataLst>
                <p:tags r:id="rId25"/>
              </p:custDataLst>
            </p:nvPr>
          </p:nvSpPr>
          <p:spPr bwMode="auto">
            <a:xfrm>
              <a:off x="5854924" y="5924506"/>
              <a:ext cx="1600154" cy="2286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6350">
                  <a:solidFill>
                    <a:srgbClr val="000000"/>
                  </a:solidFill>
                  <a:prstDash val="dash"/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ctr" anchorCtr="0">
              <a:noAutofit/>
            </a:bodyPr>
            <a:lstStyle>
              <a:lvl1pPr>
                <a:defRPr sz="10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742950" indent="-285750">
                <a:defRPr sz="10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>
                <a:defRPr sz="10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>
                <a:defRPr sz="10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>
                <a:defRPr sz="10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10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10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10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10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algn="l">
                <a:lnSpc>
                  <a:spcPct val="105000"/>
                </a:lnSpc>
                <a:spcBef>
                  <a:spcPct val="0"/>
                </a:spcBef>
              </a:pPr>
              <a:r>
                <a:rPr lang="en-GB" sz="900" dirty="0">
                  <a:ea typeface="LF_Kai"/>
                </a:rPr>
                <a:t>= R’bn 2 year average NPAT</a:t>
              </a:r>
            </a:p>
          </p:txBody>
        </p:sp>
        <p:sp>
          <p:nvSpPr>
            <p:cNvPr id="25" name="shpSideHeading"/>
            <p:cNvSpPr txBox="1">
              <a:spLocks noChangeArrowheads="1"/>
            </p:cNvSpPr>
            <p:nvPr>
              <p:custDataLst>
                <p:tags r:id="rId26"/>
              </p:custDataLst>
            </p:nvPr>
          </p:nvSpPr>
          <p:spPr bwMode="auto">
            <a:xfrm>
              <a:off x="1859401" y="5933939"/>
              <a:ext cx="1600154" cy="2286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6350">
                  <a:solidFill>
                    <a:srgbClr val="000000"/>
                  </a:solidFill>
                  <a:prstDash val="dash"/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ctr" anchorCtr="0">
              <a:noAutofit/>
            </a:bodyPr>
            <a:lstStyle>
              <a:lvl1pPr>
                <a:defRPr sz="10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742950" indent="-285750">
                <a:defRPr sz="10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>
                <a:defRPr sz="10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>
                <a:defRPr sz="10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>
                <a:defRPr sz="10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10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10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10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10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algn="l">
                <a:lnSpc>
                  <a:spcPct val="105000"/>
                </a:lnSpc>
                <a:spcBef>
                  <a:spcPct val="0"/>
                </a:spcBef>
              </a:pPr>
              <a:r>
                <a:rPr lang="en-GB" sz="900" dirty="0">
                  <a:ea typeface="LF_Kai"/>
                </a:rPr>
                <a:t>= R’bn gross asset value</a:t>
              </a:r>
            </a:p>
          </p:txBody>
        </p:sp>
        <p:sp>
          <p:nvSpPr>
            <p:cNvPr id="26" name="Oval 25"/>
            <p:cNvSpPr/>
            <p:nvPr>
              <p:custDataLst>
                <p:tags r:id="rId27"/>
              </p:custDataLst>
            </p:nvPr>
          </p:nvSpPr>
          <p:spPr bwMode="auto">
            <a:xfrm>
              <a:off x="1342685" y="5957206"/>
              <a:ext cx="475349" cy="156665"/>
            </a:xfrm>
            <a:prstGeom prst="ellipse">
              <a:avLst/>
            </a:prstGeom>
            <a:solidFill>
              <a:srgbClr val="9DA2BF"/>
            </a:solidFill>
            <a:ln w="6350" cap="flat" cmpd="sng" algn="ctr">
              <a:noFill/>
              <a:prstDash val="solid"/>
              <a:round/>
              <a:headEnd type="none" w="med" len="med"/>
              <a:tailEnd type="none" w="sm" len="sm"/>
            </a:ln>
            <a:effectLst/>
          </p:spPr>
          <p:txBody>
            <a:bodyPr vert="horz" wrap="square" lIns="36000" tIns="36000" rIns="36000" bIns="3600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-112" charset="0"/>
              </a:endParaRPr>
            </a:p>
          </p:txBody>
        </p:sp>
        <p:sp>
          <p:nvSpPr>
            <p:cNvPr id="27" name="shpSideHeading"/>
            <p:cNvSpPr txBox="1">
              <a:spLocks noChangeArrowheads="1"/>
            </p:cNvSpPr>
            <p:nvPr>
              <p:custDataLst>
                <p:tags r:id="rId28"/>
              </p:custDataLst>
            </p:nvPr>
          </p:nvSpPr>
          <p:spPr bwMode="auto">
            <a:xfrm>
              <a:off x="3781909" y="5941960"/>
              <a:ext cx="1600154" cy="2286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6350">
                  <a:solidFill>
                    <a:srgbClr val="000000"/>
                  </a:solidFill>
                  <a:prstDash val="dash"/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ctr" anchorCtr="0">
              <a:noAutofit/>
            </a:bodyPr>
            <a:lstStyle>
              <a:lvl1pPr>
                <a:defRPr sz="10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742950" indent="-285750">
                <a:defRPr sz="10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>
                <a:defRPr sz="10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>
                <a:defRPr sz="10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>
                <a:defRPr sz="10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10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10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10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10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algn="l">
                <a:lnSpc>
                  <a:spcPct val="105000"/>
                </a:lnSpc>
                <a:spcBef>
                  <a:spcPct val="0"/>
                </a:spcBef>
              </a:pPr>
              <a:r>
                <a:rPr lang="en-GB" sz="900" dirty="0">
                  <a:ea typeface="LF_Kai"/>
                </a:rPr>
                <a:t>= R’bn interest bearing debt</a:t>
              </a:r>
            </a:p>
          </p:txBody>
        </p:sp>
        <p:sp>
          <p:nvSpPr>
            <p:cNvPr id="28" name="Oval 27"/>
            <p:cNvSpPr/>
            <p:nvPr>
              <p:custDataLst>
                <p:tags r:id="rId29"/>
              </p:custDataLst>
            </p:nvPr>
          </p:nvSpPr>
          <p:spPr bwMode="auto">
            <a:xfrm>
              <a:off x="3283952" y="5967714"/>
              <a:ext cx="475349" cy="156665"/>
            </a:xfrm>
            <a:prstGeom prst="ellipse">
              <a:avLst/>
            </a:prstGeom>
            <a:solidFill>
              <a:srgbClr val="D77171"/>
            </a:solidFill>
            <a:ln w="6350" cap="flat" cmpd="sng" algn="ctr">
              <a:noFill/>
              <a:prstDash val="solid"/>
              <a:round/>
              <a:headEnd type="none" w="med" len="med"/>
              <a:tailEnd type="none" w="sm" len="sm"/>
            </a:ln>
            <a:effectLst/>
          </p:spPr>
          <p:txBody>
            <a:bodyPr vert="horz" wrap="square" lIns="36000" tIns="36000" rIns="36000" bIns="3600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-112" charset="0"/>
              </a:endParaRPr>
            </a:p>
          </p:txBody>
        </p:sp>
        <p:sp>
          <p:nvSpPr>
            <p:cNvPr id="29" name="Oval 28"/>
            <p:cNvSpPr/>
            <p:nvPr>
              <p:custDataLst>
                <p:tags r:id="rId30"/>
              </p:custDataLst>
            </p:nvPr>
          </p:nvSpPr>
          <p:spPr bwMode="auto">
            <a:xfrm>
              <a:off x="5356967" y="5956610"/>
              <a:ext cx="475349" cy="156665"/>
            </a:xfrm>
            <a:prstGeom prst="ellipse">
              <a:avLst/>
            </a:prstGeom>
            <a:solidFill>
              <a:srgbClr val="B68DB9"/>
            </a:solidFill>
            <a:ln w="6350" cap="flat" cmpd="sng" algn="ctr">
              <a:noFill/>
              <a:prstDash val="solid"/>
              <a:round/>
              <a:headEnd type="none" w="med" len="med"/>
              <a:tailEnd type="none" w="sm" len="sm"/>
            </a:ln>
            <a:effectLst/>
          </p:spPr>
          <p:txBody>
            <a:bodyPr vert="horz" wrap="square" lIns="36000" tIns="36000" rIns="36000" bIns="3600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-112" charset="0"/>
              </a:endParaRPr>
            </a:p>
          </p:txBody>
        </p:sp>
        <p:sp>
          <p:nvSpPr>
            <p:cNvPr id="30" name="Oval 29"/>
            <p:cNvSpPr/>
            <p:nvPr>
              <p:custDataLst>
                <p:tags r:id="rId31"/>
              </p:custDataLst>
            </p:nvPr>
          </p:nvSpPr>
          <p:spPr bwMode="auto">
            <a:xfrm>
              <a:off x="5721172" y="5147637"/>
              <a:ext cx="429113" cy="156665"/>
            </a:xfrm>
            <a:prstGeom prst="ellipse">
              <a:avLst/>
            </a:prstGeom>
            <a:solidFill>
              <a:srgbClr val="9DA2BF"/>
            </a:solidFill>
            <a:ln w="6350" cap="flat" cmpd="sng" algn="ctr">
              <a:noFill/>
              <a:prstDash val="solid"/>
              <a:round/>
              <a:headEnd type="none" w="med" len="med"/>
              <a:tailEnd type="none" w="sm" len="sm"/>
            </a:ln>
            <a:effectLst/>
          </p:spPr>
          <p:txBody>
            <a:bodyPr vert="horz" wrap="square" lIns="36000" tIns="36000" rIns="36000" bIns="3600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GB" sz="800" b="1" dirty="0">
                  <a:latin typeface="Arial" pitchFamily="-112" charset="0"/>
                </a:rPr>
                <a:t>16</a:t>
              </a:r>
              <a:endParaRPr kumimoji="0" lang="en-GB" sz="800" b="1" i="0" u="none" strike="noStrike" cap="none" normalizeH="0" baseline="0" dirty="0">
                <a:ln>
                  <a:noFill/>
                </a:ln>
                <a:effectLst/>
                <a:latin typeface="Arial" pitchFamily="-112" charset="0"/>
              </a:endParaRPr>
            </a:p>
          </p:txBody>
        </p:sp>
        <p:sp>
          <p:nvSpPr>
            <p:cNvPr id="31" name="Oval 30"/>
            <p:cNvSpPr/>
            <p:nvPr>
              <p:custDataLst>
                <p:tags r:id="rId32"/>
              </p:custDataLst>
            </p:nvPr>
          </p:nvSpPr>
          <p:spPr bwMode="auto">
            <a:xfrm>
              <a:off x="5721172" y="5331933"/>
              <a:ext cx="429113" cy="156665"/>
            </a:xfrm>
            <a:prstGeom prst="ellipse">
              <a:avLst/>
            </a:prstGeom>
            <a:solidFill>
              <a:srgbClr val="D77171"/>
            </a:solidFill>
            <a:ln w="6350" cap="flat" cmpd="sng" algn="ctr">
              <a:noFill/>
              <a:prstDash val="solid"/>
              <a:round/>
              <a:headEnd type="none" w="med" len="med"/>
              <a:tailEnd type="none" w="sm" len="sm"/>
            </a:ln>
            <a:effectLst/>
          </p:spPr>
          <p:txBody>
            <a:bodyPr vert="horz" wrap="square" lIns="36000" tIns="36000" rIns="36000" bIns="3600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GB" sz="800" b="1" dirty="0">
                  <a:latin typeface="Arial" pitchFamily="-112" charset="0"/>
                </a:rPr>
                <a:t>16</a:t>
              </a:r>
              <a:endParaRPr kumimoji="0" lang="en-GB" sz="800" b="1" i="0" u="none" strike="noStrike" cap="none" normalizeH="0" baseline="0" dirty="0">
                <a:ln>
                  <a:noFill/>
                </a:ln>
                <a:effectLst/>
                <a:latin typeface="Arial" pitchFamily="-112" charset="0"/>
              </a:endParaRPr>
            </a:p>
          </p:txBody>
        </p:sp>
        <p:sp>
          <p:nvSpPr>
            <p:cNvPr id="32" name="Oval 31"/>
            <p:cNvSpPr/>
            <p:nvPr>
              <p:custDataLst>
                <p:tags r:id="rId33"/>
              </p:custDataLst>
            </p:nvPr>
          </p:nvSpPr>
          <p:spPr bwMode="auto">
            <a:xfrm>
              <a:off x="5721172" y="5683885"/>
              <a:ext cx="429113" cy="156665"/>
            </a:xfrm>
            <a:prstGeom prst="ellipse">
              <a:avLst/>
            </a:prstGeom>
            <a:solidFill>
              <a:srgbClr val="B68DB9"/>
            </a:solidFill>
            <a:ln w="6350" cap="flat" cmpd="sng" algn="ctr">
              <a:noFill/>
              <a:prstDash val="solid"/>
              <a:round/>
              <a:headEnd type="none" w="med" len="med"/>
              <a:tailEnd type="none" w="sm" len="sm"/>
            </a:ln>
            <a:effectLst/>
          </p:spPr>
          <p:txBody>
            <a:bodyPr vert="horz" wrap="square" lIns="36000" tIns="36000" rIns="36000" bIns="3600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GB" sz="800" b="1" dirty="0">
                  <a:latin typeface="Arial" pitchFamily="-112" charset="0"/>
                </a:rPr>
                <a:t>-3.5</a:t>
              </a:r>
              <a:endParaRPr kumimoji="0" lang="en-GB" sz="800" b="1" i="0" u="none" strike="noStrike" cap="none" normalizeH="0" baseline="0" dirty="0">
                <a:ln>
                  <a:noFill/>
                </a:ln>
                <a:effectLst/>
                <a:latin typeface="Arial" pitchFamily="-112" charset="0"/>
              </a:endParaRPr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1377944" y="1715923"/>
              <a:ext cx="6025488" cy="190500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>
              <a:defPPr>
                <a:defRPr lang="en-US"/>
              </a:defPPr>
              <a:lvl1pPr>
                <a:defRPr b="1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defRPr>
              </a:lvl1pPr>
            </a:lstStyle>
            <a:p>
              <a:pPr algn="ctr"/>
              <a:r>
                <a:rPr lang="en-GB" sz="900" i="1" dirty="0">
                  <a:solidFill>
                    <a:srgbClr val="FF0000"/>
                  </a:solidFill>
                </a:rPr>
                <a:t>Yield of South African 10 year Government bond, 9.2%</a:t>
              </a:r>
            </a:p>
          </p:txBody>
        </p:sp>
        <p:cxnSp>
          <p:nvCxnSpPr>
            <p:cNvPr id="34" name="Straight Connector 33"/>
            <p:cNvCxnSpPr/>
            <p:nvPr>
              <p:custDataLst>
                <p:tags r:id="rId34"/>
              </p:custDataLst>
            </p:nvPr>
          </p:nvCxnSpPr>
          <p:spPr bwMode="auto">
            <a:xfrm flipV="1">
              <a:off x="918955" y="1909224"/>
              <a:ext cx="6681277" cy="10248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rgbClr val="FF0000"/>
              </a:solidFill>
              <a:prstDash val="dash"/>
              <a:round/>
              <a:headEnd type="none" w="med" len="med"/>
              <a:tailEnd type="none" w="sm" len="sm"/>
            </a:ln>
            <a:effectLst/>
          </p:spPr>
        </p:cxnSp>
        <p:sp>
          <p:nvSpPr>
            <p:cNvPr id="35" name="TextBox 34"/>
            <p:cNvSpPr txBox="1"/>
            <p:nvPr/>
          </p:nvSpPr>
          <p:spPr>
            <a:xfrm>
              <a:off x="5701589" y="4475744"/>
              <a:ext cx="552969" cy="248653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r>
                <a:rPr lang="en-GB" sz="9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-25%</a:t>
              </a:r>
            </a:p>
          </p:txBody>
        </p:sp>
        <p:sp>
          <p:nvSpPr>
            <p:cNvPr id="36" name="Rectangle 35"/>
            <p:cNvSpPr/>
            <p:nvPr/>
          </p:nvSpPr>
          <p:spPr bwMode="auto">
            <a:xfrm rot="19318553">
              <a:off x="5638169" y="4186286"/>
              <a:ext cx="553524" cy="62941"/>
            </a:xfrm>
            <a:prstGeom prst="rect">
              <a:avLst/>
            </a:prstGeom>
            <a:solidFill>
              <a:schemeClr val="bg1"/>
            </a:solidFill>
            <a:ln w="6350" cap="flat" cmpd="sng" algn="ctr">
              <a:noFill/>
              <a:prstDash val="solid"/>
              <a:round/>
              <a:headEnd type="none" w="med" len="med"/>
              <a:tailEnd type="none" w="sm" len="sm"/>
            </a:ln>
            <a:effectLst/>
          </p:spPr>
          <p:txBody>
            <a:bodyPr vert="horz" wrap="square" lIns="36000" tIns="36000" rIns="36000" bIns="3600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-112" charset="0"/>
              </a:endParaRPr>
            </a:p>
          </p:txBody>
        </p:sp>
        <p:sp>
          <p:nvSpPr>
            <p:cNvPr id="37" name="Rectangle 36"/>
            <p:cNvSpPr/>
            <p:nvPr/>
          </p:nvSpPr>
          <p:spPr bwMode="auto">
            <a:xfrm rot="19318553">
              <a:off x="5662233" y="4306602"/>
              <a:ext cx="553524" cy="62941"/>
            </a:xfrm>
            <a:prstGeom prst="rect">
              <a:avLst/>
            </a:prstGeom>
            <a:solidFill>
              <a:schemeClr val="bg1"/>
            </a:solidFill>
            <a:ln w="6350" cap="flat" cmpd="sng" algn="ctr">
              <a:noFill/>
              <a:prstDash val="solid"/>
              <a:round/>
              <a:headEnd type="none" w="med" len="med"/>
              <a:tailEnd type="none" w="sm" len="sm"/>
            </a:ln>
            <a:effectLst/>
          </p:spPr>
          <p:txBody>
            <a:bodyPr vert="horz" wrap="square" lIns="36000" tIns="36000" rIns="36000" bIns="3600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-112" charset="0"/>
              </a:endParaRPr>
            </a:p>
          </p:txBody>
        </p:sp>
        <p:sp>
          <p:nvSpPr>
            <p:cNvPr id="38" name="TextBox 37"/>
            <p:cNvSpPr txBox="1"/>
            <p:nvPr/>
          </p:nvSpPr>
          <p:spPr>
            <a:xfrm>
              <a:off x="6809861" y="4475738"/>
              <a:ext cx="552969" cy="248653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r>
                <a:rPr lang="en-GB" sz="9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-36%</a:t>
              </a:r>
            </a:p>
          </p:txBody>
        </p:sp>
        <p:sp>
          <p:nvSpPr>
            <p:cNvPr id="39" name="Rectangle 38"/>
            <p:cNvSpPr/>
            <p:nvPr/>
          </p:nvSpPr>
          <p:spPr bwMode="auto">
            <a:xfrm rot="19318553">
              <a:off x="6738420" y="4194301"/>
              <a:ext cx="553524" cy="62941"/>
            </a:xfrm>
            <a:prstGeom prst="rect">
              <a:avLst/>
            </a:prstGeom>
            <a:solidFill>
              <a:schemeClr val="bg1"/>
            </a:solidFill>
            <a:ln w="6350" cap="flat" cmpd="sng" algn="ctr">
              <a:noFill/>
              <a:prstDash val="solid"/>
              <a:round/>
              <a:headEnd type="none" w="med" len="med"/>
              <a:tailEnd type="none" w="sm" len="sm"/>
            </a:ln>
            <a:effectLst/>
          </p:spPr>
          <p:txBody>
            <a:bodyPr vert="horz" wrap="square" lIns="36000" tIns="36000" rIns="36000" bIns="3600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-112" charset="0"/>
              </a:endParaRPr>
            </a:p>
          </p:txBody>
        </p:sp>
        <p:sp>
          <p:nvSpPr>
            <p:cNvPr id="40" name="Rectangle 39"/>
            <p:cNvSpPr/>
            <p:nvPr/>
          </p:nvSpPr>
          <p:spPr bwMode="auto">
            <a:xfrm rot="19318553">
              <a:off x="6754463" y="4322638"/>
              <a:ext cx="553524" cy="62941"/>
            </a:xfrm>
            <a:prstGeom prst="rect">
              <a:avLst/>
            </a:prstGeom>
            <a:solidFill>
              <a:schemeClr val="bg1"/>
            </a:solidFill>
            <a:ln w="6350" cap="flat" cmpd="sng" algn="ctr">
              <a:noFill/>
              <a:prstDash val="solid"/>
              <a:round/>
              <a:headEnd type="none" w="med" len="med"/>
              <a:tailEnd type="none" w="sm" len="sm"/>
            </a:ln>
            <a:effectLst/>
          </p:spPr>
          <p:txBody>
            <a:bodyPr vert="horz" wrap="square" lIns="36000" tIns="36000" rIns="36000" bIns="3600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-112" charset="0"/>
              </a:endParaRPr>
            </a:p>
          </p:txBody>
        </p:sp>
      </p:grpSp>
      <p:sp>
        <p:nvSpPr>
          <p:cNvPr id="41" name="HEADING GOES HERE"/>
          <p:cNvSpPr txBox="1"/>
          <p:nvPr/>
        </p:nvSpPr>
        <p:spPr>
          <a:xfrm>
            <a:off x="561755" y="504594"/>
            <a:ext cx="11191305" cy="34676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25400" tIns="25400" rIns="25400" bIns="25400">
            <a:spAutoFit/>
          </a:bodyPr>
          <a:lstStyle>
            <a:defPPr>
              <a:defRPr lang="en-US"/>
            </a:defPPr>
            <a:lvl1pPr defTabSz="228600" hangingPunct="0">
              <a:lnSpc>
                <a:spcPct val="80000"/>
              </a:lnSpc>
              <a:defRPr sz="3000" b="1" kern="0">
                <a:solidFill>
                  <a:schemeClr val="accent3">
                    <a:lumMod val="50000"/>
                  </a:schemeClr>
                </a:solidFill>
                <a:latin typeface="Arial"/>
                <a:ea typeface="Arial"/>
                <a:cs typeface="Arial"/>
              </a:defRPr>
            </a:lvl1pPr>
          </a:lstStyle>
          <a:p>
            <a:r>
              <a:rPr lang="en-ZA" sz="2400" dirty="0"/>
              <a:t>Performance of Key </a:t>
            </a:r>
            <a:r>
              <a:rPr lang="en-ZA" sz="2400" dirty="0" err="1"/>
              <a:t>SoEs</a:t>
            </a:r>
            <a:r>
              <a:rPr lang="en-ZA" sz="2400" dirty="0"/>
              <a:t> (2017/18)</a:t>
            </a:r>
            <a:endParaRPr sz="2400" dirty="0"/>
          </a:p>
        </p:txBody>
      </p:sp>
      <p:sp>
        <p:nvSpPr>
          <p:cNvPr id="42" name="shpSource"/>
          <p:cNvSpPr>
            <a:spLocks noChangeArrowheads="1"/>
          </p:cNvSpPr>
          <p:nvPr>
            <p:custDataLst>
              <p:tags r:id="rId1"/>
            </p:custDataLst>
          </p:nvPr>
        </p:nvSpPr>
        <p:spPr bwMode="gray">
          <a:xfrm>
            <a:off x="453450" y="6563570"/>
            <a:ext cx="3354377" cy="1858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00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72000" anchor="b">
            <a:spAutoFit/>
          </a:bodyPr>
          <a:lstStyle/>
          <a:p>
            <a:pPr marL="76200" indent="-76200" eaLnBrk="0" hangingPunct="0">
              <a:lnSpc>
                <a:spcPct val="105000"/>
              </a:lnSpc>
            </a:pPr>
            <a:r>
              <a:rPr lang="en-GB" sz="700" b="1" dirty="0">
                <a:latin typeface="Arial" charset="0"/>
                <a:ea typeface="LF_Kai"/>
                <a:cs typeface="+mn-cs"/>
              </a:rPr>
              <a:t>Source 2017/18 SOEs annual report (most recent and publicly available)</a:t>
            </a:r>
            <a:endParaRPr lang="en-GB" sz="700" dirty="0">
              <a:latin typeface="Arial" charset="0"/>
              <a:ea typeface="LF_Kai"/>
              <a:cs typeface="+mn-cs"/>
            </a:endParaRPr>
          </a:p>
        </p:txBody>
      </p:sp>
      <p:sp>
        <p:nvSpPr>
          <p:cNvPr id="43" name="shpNotes"/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3655427" y="6089021"/>
            <a:ext cx="5656390" cy="7698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76579" anchor="b">
            <a:spAutoFit/>
          </a:bodyPr>
          <a:lstStyle/>
          <a:p>
            <a:pPr marL="207682" indent="-207682">
              <a:tabLst>
                <a:tab pos="709155" algn="l"/>
              </a:tabLst>
            </a:pPr>
            <a:r>
              <a:rPr lang="en-GB" sz="900" b="1" dirty="0">
                <a:latin typeface="Arial" pitchFamily="34" charset="0"/>
                <a:ea typeface="LF_Kai"/>
                <a:cs typeface="Arial" pitchFamily="34" charset="0"/>
              </a:rPr>
              <a:t>Notes</a:t>
            </a:r>
          </a:p>
          <a:p>
            <a:pPr>
              <a:tabLst>
                <a:tab pos="709155" algn="l"/>
              </a:tabLst>
            </a:pPr>
            <a:r>
              <a:rPr lang="en-GB" sz="900" dirty="0">
                <a:latin typeface="Arial" charset="0"/>
                <a:ea typeface="LF_Kai"/>
              </a:rPr>
              <a:t>1. SOEs selected based on asset size</a:t>
            </a:r>
          </a:p>
          <a:p>
            <a:pPr>
              <a:tabLst>
                <a:tab pos="709155" algn="l"/>
              </a:tabLst>
            </a:pPr>
            <a:r>
              <a:rPr lang="en-GB" sz="900" dirty="0">
                <a:latin typeface="Arial" charset="0"/>
                <a:ea typeface="LF_Kai"/>
              </a:rPr>
              <a:t>2. ROE calculated as profit after tax divided by average last two years net income</a:t>
            </a:r>
          </a:p>
          <a:p>
            <a:pPr>
              <a:tabLst>
                <a:tab pos="709155" algn="l"/>
              </a:tabLst>
            </a:pPr>
            <a:r>
              <a:rPr lang="en-GB" sz="900" dirty="0">
                <a:latin typeface="Arial" charset="0"/>
                <a:ea typeface="LF_Kai"/>
                <a:cs typeface="Arial" pitchFamily="34" charset="0"/>
              </a:rPr>
              <a:t>3. </a:t>
            </a:r>
            <a:r>
              <a:rPr lang="en-GB" sz="900" dirty="0">
                <a:latin typeface="Arial" pitchFamily="34" charset="0"/>
                <a:ea typeface="LF_Kai"/>
                <a:cs typeface="Arial" pitchFamily="34" charset="0"/>
              </a:rPr>
              <a:t>For illustrative purposes, SAA’s NAV excludes an accumulated loss of R32bn which would render the ROE calculation N/A given negative equity and losses</a:t>
            </a:r>
          </a:p>
        </p:txBody>
      </p:sp>
      <p:sp>
        <p:nvSpPr>
          <p:cNvPr id="44" name="shpSideCommentBox"/>
          <p:cNvSpPr txBox="1"/>
          <p:nvPr>
            <p:custDataLst>
              <p:tags r:id="rId3"/>
            </p:custDataLst>
          </p:nvPr>
        </p:nvSpPr>
        <p:spPr>
          <a:xfrm>
            <a:off x="7692188" y="1264050"/>
            <a:ext cx="1619629" cy="460335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rtlCol="0">
            <a:noAutofit/>
          </a:bodyPr>
          <a:lstStyle>
            <a:defPPr>
              <a:defRPr lang="en-US"/>
            </a:defPPr>
            <a:lvl3pPr marL="190500" marR="0" lvl="2" indent="-187325" fontAlgn="base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Pct val="75000"/>
              <a:buFont typeface="Wingdings"/>
              <a:buChar char=""/>
              <a:tabLst/>
              <a:defRPr kumimoji="0" sz="1000" b="1" i="0" u="none" strike="noStrike" kern="0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defRPr>
            </a:lvl3pPr>
          </a:lstStyle>
          <a:p>
            <a:pPr lvl="2">
              <a:spcBef>
                <a:spcPts val="0"/>
              </a:spcBef>
              <a:spcAft>
                <a:spcPct val="100000"/>
              </a:spcAft>
            </a:pPr>
            <a:r>
              <a:rPr lang="en-GB" sz="1050" dirty="0"/>
              <a:t>None of the large </a:t>
            </a:r>
            <a:r>
              <a:rPr lang="en-GB" sz="1050" dirty="0" err="1"/>
              <a:t>SoEs</a:t>
            </a:r>
            <a:r>
              <a:rPr lang="en-GB" sz="1050" dirty="0"/>
              <a:t> are generating returns that cover Government’s cost of capital</a:t>
            </a:r>
          </a:p>
          <a:p>
            <a:pPr lvl="2">
              <a:spcBef>
                <a:spcPts val="0"/>
              </a:spcBef>
              <a:spcAft>
                <a:spcPct val="100000"/>
              </a:spcAft>
            </a:pPr>
            <a:r>
              <a:rPr lang="en-GB" sz="1050" dirty="0"/>
              <a:t>While recognising the developmental objective of SOEs, profitability improvements are required for SOEs to be sustainable and independent of Government funding / guarantees</a:t>
            </a:r>
          </a:p>
          <a:p>
            <a:pPr lvl="2">
              <a:spcBef>
                <a:spcPts val="0"/>
              </a:spcBef>
              <a:spcAft>
                <a:spcPct val="100000"/>
              </a:spcAft>
            </a:pPr>
            <a:r>
              <a:rPr lang="en-GB" sz="1050" dirty="0"/>
              <a:t>As the top 10 SOEs (ranked by total assets) generate c.95% of total SOE EBITDA, priority should be given to improving the sustainability of these entities </a:t>
            </a:r>
          </a:p>
        </p:txBody>
      </p:sp>
      <p:sp>
        <p:nvSpPr>
          <p:cNvPr id="45" name="HEADING GOES HERE"/>
          <p:cNvSpPr txBox="1"/>
          <p:nvPr/>
        </p:nvSpPr>
        <p:spPr>
          <a:xfrm>
            <a:off x="570222" y="898293"/>
            <a:ext cx="8991712" cy="29751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25400" tIns="25400" rIns="25400" bIns="25400">
            <a:spAutoFit/>
          </a:bodyPr>
          <a:lstStyle>
            <a:defPPr>
              <a:defRPr lang="en-US"/>
            </a:defPPr>
            <a:lvl1pPr defTabSz="228600" hangingPunct="0">
              <a:lnSpc>
                <a:spcPct val="80000"/>
              </a:lnSpc>
              <a:defRPr sz="2000" b="1" kern="0">
                <a:solidFill>
                  <a:schemeClr val="bg1">
                    <a:lumMod val="65000"/>
                  </a:schemeClr>
                </a:solidFill>
                <a:latin typeface="Arial"/>
                <a:ea typeface="Arial"/>
                <a:cs typeface="Arial"/>
              </a:defRPr>
            </a:lvl1pPr>
          </a:lstStyle>
          <a:p>
            <a:r>
              <a:rPr lang="en-ZA" dirty="0" err="1">
                <a:latin typeface="Arial" panose="020B0604020202020204" pitchFamily="34" charset="0"/>
                <a:ea typeface="Avenir Book" charset="0"/>
                <a:cs typeface="Arial" panose="020B0604020202020204" pitchFamily="34" charset="0"/>
                <a:sym typeface="Helvetica Neue Medium"/>
              </a:rPr>
              <a:t>SoEs</a:t>
            </a:r>
            <a:r>
              <a:rPr lang="en-ZA" dirty="0">
                <a:latin typeface="Arial" panose="020B0604020202020204" pitchFamily="34" charset="0"/>
                <a:ea typeface="Avenir Book" charset="0"/>
                <a:cs typeface="Arial" panose="020B0604020202020204" pitchFamily="34" charset="0"/>
                <a:sym typeface="Helvetica Neue Medium"/>
              </a:rPr>
              <a:t> remain the biggest risk to sustainable public finances</a:t>
            </a:r>
            <a:endParaRPr dirty="0"/>
          </a:p>
        </p:txBody>
      </p:sp>
      <p:sp>
        <p:nvSpPr>
          <p:cNvPr id="46" name="Flowchart: Connector 45"/>
          <p:cNvSpPr/>
          <p:nvPr/>
        </p:nvSpPr>
        <p:spPr>
          <a:xfrm>
            <a:off x="132280" y="474087"/>
            <a:ext cx="389903" cy="346234"/>
          </a:xfrm>
          <a:prstGeom prst="flowChartConnector">
            <a:avLst/>
          </a:prstGeom>
          <a:solidFill>
            <a:schemeClr val="accent3">
              <a:lumMod val="50000"/>
            </a:schemeClr>
          </a:solidFill>
          <a:ln w="25400" cap="flat">
            <a:solidFill>
              <a:schemeClr val="accent3">
                <a:lumMod val="50000"/>
              </a:schemeClr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GB" sz="1600" b="0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Helvetica Neue Medium"/>
                <a:ea typeface="Helvetica Neue Medium"/>
                <a:cs typeface="Helvetica Neue Medium"/>
                <a:sym typeface="Helvetica Neue Medium"/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4213725685"/>
      </p:ext>
    </p:extLst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HEADING GOES HERE"/>
          <p:cNvSpPr txBox="1"/>
          <p:nvPr/>
        </p:nvSpPr>
        <p:spPr>
          <a:xfrm>
            <a:off x="477085" y="479193"/>
            <a:ext cx="8980181" cy="34676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25400" tIns="25400" rIns="25400" bIns="25400">
            <a:spAutoFit/>
          </a:bodyPr>
          <a:lstStyle>
            <a:defPPr>
              <a:defRPr lang="en-US"/>
            </a:defPPr>
            <a:lvl1pPr defTabSz="228600" hangingPunct="0">
              <a:lnSpc>
                <a:spcPct val="80000"/>
              </a:lnSpc>
              <a:defRPr sz="2400" b="1" kern="0">
                <a:solidFill>
                  <a:schemeClr val="accent3">
                    <a:lumMod val="50000"/>
                  </a:schemeClr>
                </a:solidFill>
                <a:latin typeface="Arial"/>
                <a:ea typeface="Arial"/>
                <a:cs typeface="Arial"/>
              </a:defRPr>
            </a:lvl1pPr>
          </a:lstStyle>
          <a:p>
            <a:r>
              <a:rPr lang="en-ZA" dirty="0"/>
              <a:t>Proposal</a:t>
            </a:r>
            <a:endParaRPr dirty="0"/>
          </a:p>
        </p:txBody>
      </p:sp>
      <p:sp>
        <p:nvSpPr>
          <p:cNvPr id="8" name="SUBHEADING…"/>
          <p:cNvSpPr txBox="1"/>
          <p:nvPr/>
        </p:nvSpPr>
        <p:spPr>
          <a:xfrm>
            <a:off x="392400" y="1110796"/>
            <a:ext cx="8846078" cy="551202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25400" tIns="25400" rIns="25400" bIns="25400">
            <a:spAutoFit/>
          </a:bodyPr>
          <a:lstStyle/>
          <a:p>
            <a:pPr marL="428625" indent="-428625" algn="just" defTabSz="412750" hangingPunct="0">
              <a:spcAft>
                <a:spcPct val="30000"/>
              </a:spcAft>
              <a:buFont typeface="Arial" panose="020B0604020202020204" pitchFamily="34" charset="0"/>
              <a:buChar char="•"/>
              <a:defRPr/>
            </a:pPr>
            <a:r>
              <a:rPr lang="en-ZA" b="1" kern="0" dirty="0">
                <a:latin typeface="Arial" panose="020B0604020202020204" pitchFamily="34" charset="0"/>
                <a:ea typeface="Avenir Book" charset="0"/>
                <a:cs typeface="Arial" panose="020B0604020202020204" pitchFamily="34" charset="0"/>
                <a:sym typeface="Helvetica Neue Medium"/>
              </a:rPr>
              <a:t>Business remains committed to working with Government and Labour in promoting the principles set out in the 2019 Budget</a:t>
            </a:r>
          </a:p>
          <a:p>
            <a:pPr marL="885825" lvl="1" indent="-428625" algn="just" defTabSz="412750" hangingPunct="0">
              <a:spcAft>
                <a:spcPct val="30000"/>
              </a:spcAft>
              <a:buFont typeface="Courier New" panose="02070309020205020404" pitchFamily="49" charset="0"/>
              <a:buChar char="o"/>
              <a:defRPr/>
            </a:pPr>
            <a:r>
              <a:rPr lang="en-ZA" sz="1600" kern="0" dirty="0">
                <a:latin typeface="Arial" panose="020B0604020202020204" pitchFamily="34" charset="0"/>
                <a:ea typeface="Avenir Book" charset="0"/>
                <a:cs typeface="Arial" panose="020B0604020202020204" pitchFamily="34" charset="0"/>
                <a:sym typeface="Helvetica Neue Medium"/>
              </a:rPr>
              <a:t>Continued deterioration in the debt-to-GDP ratio, exacerbated by persistent weak economic growth will lead, without intervention, to a debt crisis</a:t>
            </a:r>
          </a:p>
          <a:p>
            <a:pPr marL="885825" lvl="1" indent="-428625" algn="just" defTabSz="412750" hangingPunct="0">
              <a:spcAft>
                <a:spcPct val="30000"/>
              </a:spcAft>
              <a:buFont typeface="Arial" panose="020B0604020202020204" pitchFamily="34" charset="0"/>
              <a:buChar char="•"/>
              <a:defRPr/>
            </a:pPr>
            <a:endParaRPr lang="en-ZA" sz="1050" kern="0" dirty="0">
              <a:latin typeface="Arial" panose="020B0604020202020204" pitchFamily="34" charset="0"/>
              <a:ea typeface="Avenir Book" charset="0"/>
              <a:cs typeface="Arial" panose="020B0604020202020204" pitchFamily="34" charset="0"/>
              <a:sym typeface="Helvetica Neue Medium"/>
            </a:endParaRPr>
          </a:p>
          <a:p>
            <a:pPr marL="428625" indent="-428625" algn="just" defTabSz="412750" hangingPunct="0">
              <a:spcAft>
                <a:spcPct val="30000"/>
              </a:spcAft>
              <a:buFont typeface="Arial" panose="020B0604020202020204" pitchFamily="34" charset="0"/>
              <a:buChar char="•"/>
              <a:defRPr/>
            </a:pPr>
            <a:r>
              <a:rPr lang="en-ZA" b="1" kern="0" dirty="0">
                <a:latin typeface="Arial" panose="020B0604020202020204" pitchFamily="34" charset="0"/>
                <a:ea typeface="Avenir Book" charset="0"/>
                <a:cs typeface="Arial" panose="020B0604020202020204" pitchFamily="34" charset="0"/>
                <a:sym typeface="Helvetica Neue Medium"/>
              </a:rPr>
              <a:t>In order to improve South Africa’s growth trajectory, interventions need to be resourced and implemented immediately</a:t>
            </a:r>
          </a:p>
          <a:p>
            <a:pPr marL="885825" lvl="1" indent="-428625" algn="just" defTabSz="412750" hangingPunct="0">
              <a:spcAft>
                <a:spcPct val="30000"/>
              </a:spcAft>
              <a:buFont typeface="Courier New" panose="02070309020205020404" pitchFamily="49" charset="0"/>
              <a:buChar char="o"/>
              <a:defRPr/>
            </a:pPr>
            <a:r>
              <a:rPr lang="en-ZA" sz="1600" kern="0" dirty="0">
                <a:latin typeface="Arial" panose="020B0604020202020204" pitchFamily="34" charset="0"/>
                <a:ea typeface="Avenir Book" charset="0"/>
                <a:cs typeface="Arial" panose="020B0604020202020204" pitchFamily="34" charset="0"/>
                <a:sym typeface="Helvetica Neue Medium"/>
              </a:rPr>
              <a:t>Reforms (either aimed at enhancing growth / revenue or reducing expenditure) have been difficult to implement and / or ineffectual</a:t>
            </a:r>
          </a:p>
          <a:p>
            <a:pPr marL="885825" lvl="1" indent="-428625" algn="just" defTabSz="412750" hangingPunct="0">
              <a:spcAft>
                <a:spcPct val="30000"/>
              </a:spcAft>
              <a:buFont typeface="Courier New" panose="02070309020205020404" pitchFamily="49" charset="0"/>
              <a:buChar char="o"/>
              <a:defRPr/>
            </a:pPr>
            <a:r>
              <a:rPr lang="en-ZA" sz="1600" kern="0" dirty="0">
                <a:latin typeface="Arial" panose="020B0604020202020204" pitchFamily="34" charset="0"/>
                <a:ea typeface="Avenir Book" charset="0"/>
                <a:cs typeface="Arial" panose="020B0604020202020204" pitchFamily="34" charset="0"/>
                <a:sym typeface="Helvetica Neue Medium"/>
              </a:rPr>
              <a:t>An investment-led growth strategy, with the support of the private sector and implementable action plans, is an imperative</a:t>
            </a:r>
          </a:p>
          <a:p>
            <a:pPr marL="885825" lvl="1" indent="-428625" algn="just" defTabSz="412750" hangingPunct="0">
              <a:spcAft>
                <a:spcPct val="30000"/>
              </a:spcAft>
              <a:buFont typeface="Courier New" panose="02070309020205020404" pitchFamily="49" charset="0"/>
              <a:buChar char="o"/>
              <a:defRPr/>
            </a:pPr>
            <a:endParaRPr lang="en-ZA" sz="1400" kern="0" dirty="0">
              <a:latin typeface="Arial" panose="020B0604020202020204" pitchFamily="34" charset="0"/>
              <a:ea typeface="Avenir Book" charset="0"/>
              <a:cs typeface="Arial" panose="020B0604020202020204" pitchFamily="34" charset="0"/>
              <a:sym typeface="Helvetica Neue Medium"/>
            </a:endParaRPr>
          </a:p>
          <a:p>
            <a:pPr marL="428625" indent="-428625" algn="just" defTabSz="412750" hangingPunct="0">
              <a:spcAft>
                <a:spcPct val="30000"/>
              </a:spcAft>
              <a:buFont typeface="Arial" panose="020B0604020202020204" pitchFamily="34" charset="0"/>
              <a:buChar char="•"/>
              <a:defRPr/>
            </a:pPr>
            <a:r>
              <a:rPr lang="en-ZA" b="1" kern="0" dirty="0">
                <a:latin typeface="Arial" panose="020B0604020202020204" pitchFamily="34" charset="0"/>
                <a:ea typeface="Avenir Book" charset="0"/>
                <a:cs typeface="Arial" panose="020B0604020202020204" pitchFamily="34" charset="0"/>
                <a:sym typeface="Helvetica Neue Medium"/>
              </a:rPr>
              <a:t>Failure to achieve fiscal consolidation through internal reform is likely to result in an international bailout, with stringent conditionality</a:t>
            </a:r>
          </a:p>
          <a:p>
            <a:pPr marL="885825" lvl="1" indent="-428625" algn="just" defTabSz="412750" hangingPunct="0">
              <a:spcAft>
                <a:spcPct val="30000"/>
              </a:spcAft>
              <a:buFont typeface="Courier New" panose="02070309020205020404" pitchFamily="49" charset="0"/>
              <a:buChar char="o"/>
              <a:defRPr/>
            </a:pPr>
            <a:r>
              <a:rPr lang="en-ZA" sz="1600" kern="0" dirty="0">
                <a:latin typeface="Arial" panose="020B0604020202020204" pitchFamily="34" charset="0"/>
                <a:ea typeface="Avenir Book" charset="0"/>
                <a:cs typeface="Arial" panose="020B0604020202020204" pitchFamily="34" charset="0"/>
                <a:sym typeface="Helvetica Neue Medium"/>
              </a:rPr>
              <a:t>Thereby reducing space for progressive fiscal interventions</a:t>
            </a:r>
          </a:p>
          <a:p>
            <a:pPr marL="885825" lvl="1" indent="-428625" algn="just" defTabSz="412750" hangingPunct="0">
              <a:spcAft>
                <a:spcPct val="30000"/>
              </a:spcAft>
              <a:buFont typeface="Courier New" panose="02070309020205020404" pitchFamily="49" charset="0"/>
              <a:buChar char="o"/>
              <a:defRPr/>
            </a:pPr>
            <a:r>
              <a:rPr lang="en-ZA" sz="1600" kern="0" dirty="0">
                <a:latin typeface="Arial" panose="020B0604020202020204" pitchFamily="34" charset="0"/>
                <a:ea typeface="Avenir Book" charset="0"/>
                <a:cs typeface="Arial" panose="020B0604020202020204" pitchFamily="34" charset="0"/>
                <a:sym typeface="Helvetica Neue Medium"/>
              </a:rPr>
              <a:t>Business therefore proposes a discussion with the objective of understanding reforms required (before policy space narrows further) to avoid a possible bailout </a:t>
            </a:r>
          </a:p>
          <a:p>
            <a:pPr marL="428625" indent="-428625" algn="just" defTabSz="412750" hangingPunct="0">
              <a:buFont typeface="Arial" panose="020B0604020202020204" pitchFamily="34" charset="0"/>
              <a:buChar char="•"/>
              <a:defRPr/>
            </a:pPr>
            <a:endParaRPr lang="en-ZA" kern="0" dirty="0">
              <a:solidFill>
                <a:srgbClr val="FF0000"/>
              </a:solidFill>
              <a:latin typeface="Arial" panose="020B0604020202020204" pitchFamily="34" charset="0"/>
              <a:ea typeface="Avenir Book" charset="0"/>
              <a:cs typeface="Arial" panose="020B0604020202020204" pitchFamily="34" charset="0"/>
              <a:sym typeface="Helvetica Neue Medium"/>
            </a:endParaRPr>
          </a:p>
        </p:txBody>
      </p:sp>
      <p:sp>
        <p:nvSpPr>
          <p:cNvPr id="9" name="Slide Number"/>
          <p:cNvSpPr txBox="1">
            <a:spLocks/>
          </p:cNvSpPr>
          <p:nvPr/>
        </p:nvSpPr>
        <p:spPr>
          <a:xfrm>
            <a:off x="11436350" y="6244420"/>
            <a:ext cx="254000" cy="189796"/>
          </a:xfrm>
          <a:prstGeom prst="rect">
            <a:avLst/>
          </a:prstGeom>
        </p:spPr>
        <p:txBody>
          <a:bodyPr/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 charset="0"/>
                <a:ea typeface="Arial" charset="0"/>
                <a:cs typeface="Arial" charset="0"/>
                <a:sym typeface="Helvetica Neue Medium"/>
              </a:defRPr>
            </a:lvl1pPr>
            <a:lvl2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 Medium"/>
                <a:ea typeface="Helvetica Neue Medium"/>
                <a:cs typeface="Helvetica Neue Medium"/>
                <a:sym typeface="Helvetica Neue Medium"/>
              </a:defRPr>
            </a:lvl2pPr>
            <a:lvl3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 Medium"/>
                <a:ea typeface="Helvetica Neue Medium"/>
                <a:cs typeface="Helvetica Neue Medium"/>
                <a:sym typeface="Helvetica Neue Medium"/>
              </a:defRPr>
            </a:lvl3pPr>
            <a:lvl4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 Medium"/>
                <a:ea typeface="Helvetica Neue Medium"/>
                <a:cs typeface="Helvetica Neue Medium"/>
                <a:sym typeface="Helvetica Neue Medium"/>
              </a:defRPr>
            </a:lvl4pPr>
            <a:lvl5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 Medium"/>
                <a:ea typeface="Helvetica Neue Medium"/>
                <a:cs typeface="Helvetica Neue Medium"/>
                <a:sym typeface="Helvetica Neue Medium"/>
              </a:defRPr>
            </a:lvl5pPr>
            <a:lvl6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 Medium"/>
                <a:ea typeface="Helvetica Neue Medium"/>
                <a:cs typeface="Helvetica Neue Medium"/>
                <a:sym typeface="Helvetica Neue Medium"/>
              </a:defRPr>
            </a:lvl6pPr>
            <a:lvl7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 Medium"/>
                <a:ea typeface="Helvetica Neue Medium"/>
                <a:cs typeface="Helvetica Neue Medium"/>
                <a:sym typeface="Helvetica Neue Medium"/>
              </a:defRPr>
            </a:lvl7pPr>
            <a:lvl8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 Medium"/>
                <a:ea typeface="Helvetica Neue Medium"/>
                <a:cs typeface="Helvetica Neue Medium"/>
                <a:sym typeface="Helvetica Neue Medium"/>
              </a:defRPr>
            </a:lvl8pPr>
            <a:lvl9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 Medium"/>
                <a:ea typeface="Helvetica Neue Medium"/>
                <a:cs typeface="Helvetica Neue Medium"/>
                <a:sym typeface="Helvetica Neue Medium"/>
              </a:defRPr>
            </a:lvl9pPr>
          </a:lstStyle>
          <a:p>
            <a:pPr defTabSz="412750"/>
            <a:fld id="{AC746EBC-4563-2848-A6F2-E7107F29A577}" type="slidenum">
              <a:rPr lang="uk-UA" sz="900" kern="0"/>
              <a:pPr defTabSz="412750"/>
              <a:t>9</a:t>
            </a:fld>
            <a:endParaRPr lang="uk-UA" sz="900" kern="0" dirty="0"/>
          </a:p>
        </p:txBody>
      </p:sp>
    </p:spTree>
    <p:extLst>
      <p:ext uri="{BB962C8B-B14F-4D97-AF65-F5344CB8AC3E}">
        <p14:creationId xmlns:p14="http://schemas.microsoft.com/office/powerpoint/2010/main" val="2266542525"/>
      </p:ext>
    </p:extLst>
  </p:cSld>
  <p:clrMapOvr>
    <a:masterClrMapping/>
  </p:clrMapOvr>
  <p:transition spd="med"/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ELEMTYPE" val="28"/>
  <p:tag name="DEFAULTWIDTH" val="271.8425"/>
  <p:tag name="DEFAULTHEIGHT" val="150.48"/>
  <p:tag name="DEFAULTTOP" val="317.8124"/>
  <p:tag name="DEFAULTLEFT" val="46.20472"/>
  <p:tag name="PROLINK" val="&lt;PROLINK Version=&quot;1.1&quot; SourceType=&quot;2&quot; Path=&quot;&quot; FileName=&quot;Back up.xlsx&quot; Address=&quot;&quot; Sheet=&quot;YoY Macro&quot; Name=&quot;Chart 3&quot; LastUpdate=&quot;2019/02/26 02:39:16 PM&quot; DocMgmtSys=&quot;&quot; DocMgmtID=&quot;&quot; /&gt;"/>
  <p:tag name="PROID" val="422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EFAULTTOP" val="114.0919"/>
  <p:tag name="DEFAULTLEFT" val="526.5391"/>
  <p:tag name="DEFAULTHEIGHT" val="52.66929"/>
  <p:tag name="DEFAULTWIDTH" val="108.3574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EFAULTTOP" val="114.092"/>
  <p:tag name="DEFAULTLEFT" val="125.2477"/>
  <p:tag name="DEFAULTHEIGHT" val="52.82803"/>
  <p:tag name="DEFAULTWIDTH" val="156.4585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EFAULTTOP" val="114.0919"/>
  <p:tag name="DEFAULTLEFT" val="526.5391"/>
  <p:tag name="DEFAULTHEIGHT" val="52.66929"/>
  <p:tag name="DEFAULTWIDTH" val="108.3574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EFAULTTOP" val="114.0919"/>
  <p:tag name="DEFAULTLEFT" val="526.5391"/>
  <p:tag name="DEFAULTHEIGHT" val="52.66929"/>
  <p:tag name="DEFAULTWIDTH" val="108.3574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EFAULTTOP" val="114.0919"/>
  <p:tag name="DEFAULTLEFT" val="526.5391"/>
  <p:tag name="DEFAULTHEIGHT" val="52.66929"/>
  <p:tag name="DEFAULTWIDTH" val="108.3574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EFAULTTOP" val="114.0919"/>
  <p:tag name="DEFAULTLEFT" val="526.5391"/>
  <p:tag name="DEFAULTHEIGHT" val="52.66929"/>
  <p:tag name="DEFAULTWIDTH" val="108.3574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EFAULTTOP" val="113.8072"/>
  <p:tag name="DEFAULTLEFT" val="288.4833"/>
  <p:tag name="DEFAULTHEIGHT" val="52.63725"/>
  <p:tag name="DEFAULTWIDTH" val="57.96535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EFAULTTOP" val="113.8072"/>
  <p:tag name="DEFAULTLEFT" val="288.4833"/>
  <p:tag name="DEFAULTHEIGHT" val="52.63725"/>
  <p:tag name="DEFAULTWIDTH" val="57.96535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EFAULTTOP" val="113.8072"/>
  <p:tag name="DEFAULTLEFT" val="288.4833"/>
  <p:tag name="DEFAULTHEIGHT" val="52.63725"/>
  <p:tag name="DEFAULTWIDTH" val="57.96535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EFAULTTOP" val="113.8072"/>
  <p:tag name="DEFAULTLEFT" val="288.4833"/>
  <p:tag name="DEFAULTHEIGHT" val="52.63725"/>
  <p:tag name="DEFAULTWIDTH" val="57.96535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EFAULTTOP" val="184.5367"/>
  <p:tag name="DEFAULTLEFT" val="56.41653"/>
  <p:tag name="DEFAULTHEIGHT" val="0"/>
  <p:tag name="DEFAULTWIDTH" val="23.64598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EFAULTTOP" val="113.8072"/>
  <p:tag name="DEFAULTLEFT" val="288.4833"/>
  <p:tag name="DEFAULTHEIGHT" val="52.63725"/>
  <p:tag name="DEFAULTWIDTH" val="57.96535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ELEMTYPE" val="sideCommentBox"/>
  <p:tag name="DEFAULTTOP" val="137.1218"/>
  <p:tag name="DEFAULTLEFT" val="571.8558"/>
  <p:tag name="DEFAULTHEIGHT" val="31.50472"/>
  <p:tag name="DEFAULTWIDTH" val="132.625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OLINK" val="&lt;PROLINK Version=&quot;1.1&quot; SourceType=&quot;2&quot; Path=&quot;..\&quot; FileName=&quot;Back up.xlsx&quot; Address=&quot;&quot; Sheet=&quot;Sheet1 (2)&quot; Name=&quot;Chart 2&quot; LastUpdate=&quot;2019/02/27 04:59:09 PM&quot; DocMgmtSys=&quot;&quot; DocMgmtID=&quot;&quot; /&gt;"/>
  <p:tag name="PROID" val="431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EFAULTTOP" val="188.3806"/>
  <p:tag name="DEFAULTLEFT" val="536.4172"/>
  <p:tag name="DEFAULTHEIGHT" val="37.89197"/>
  <p:tag name="DEFAULTWIDTH" val="84.00008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EFAULTTOP" val="70.4126"/>
  <p:tag name="DEFAULTLEFT" val="155.9623"/>
  <p:tag name="DEFAULTHEIGHT" val="28.34646"/>
  <p:tag name="DEFAULTWIDTH" val="588.5146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EFAULTTOP" val="194.9306"/>
  <p:tag name="DEFAULTLEFT" val="273.9461"/>
  <p:tag name="DEFAULTHEIGHT" val="15.86063"/>
  <p:tag name="DEFAULTWIDTH" val="33.33331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EFAULTTOP" val="300.0523"/>
  <p:tag name="DEFAULTLEFT" val="165.5535"/>
  <p:tag name="DEFAULTHEIGHT" val="27.10378"/>
  <p:tag name="DEFAULTWIDTH" val="51.75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EFAULTTOP" val="243.1095"/>
  <p:tag name="DEFAULTLEFT" val="223.2949"/>
  <p:tag name="DEFAULTHEIGHT" val="37.89197"/>
  <p:tag name="DEFAULTWIDTH" val="84.00008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EFAULTTOP" val="207.9788"/>
  <p:tag name="DEFAULTLEFT" val="303.8989"/>
  <p:tag name="DEFAULTHEIGHT" val="37.89197"/>
  <p:tag name="DEFAULTWIDTH" val="84.00008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EFAULTTOP" val="204.6319"/>
  <p:tag name="DEFAULTLEFT" val="382.1366"/>
  <p:tag name="DEFAULTHEIGHT" val="37.89197"/>
  <p:tag name="DEFAULTWIDTH" val="84.00008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EFAULTWIDTH" val="271.8425"/>
  <p:tag name="DEFAULTHEIGHT" val="16.69693"/>
  <p:tag name="DEFAULTTOP" val="295.4428"/>
  <p:tag name="DEFAULTLEFT" val="323.4333"/>
  <p:tag name="SLIDEELEMTYPE" val="15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EFAULTTOP" val="180.4359"/>
  <p:tag name="DEFAULTLEFT" val="465.3484"/>
  <p:tag name="DEFAULTHEIGHT" val="37.89197"/>
  <p:tag name="DEFAULTWIDTH" val="84.00008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EFAULTTOP" val="278.1483"/>
  <p:tag name="DEFAULTLEFT" val="449.068"/>
  <p:tag name="DEFAULTHEIGHT" val="96.26961"/>
  <p:tag name="DEFAULTWIDTH" val="126.9362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EFAULTTOP" val="278.1483"/>
  <p:tag name="DEFAULTLEFT" val="449.068"/>
  <p:tag name="DEFAULTHEIGHT" val="96.26961"/>
  <p:tag name="DEFAULTWIDTH" val="126.9362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OLINK" val="&lt;PROLINK Version=&quot;1.1&quot; SourceType=&quot;2&quot; Path=&quot;..\&quot; FileName=&quot;Back up.xlsx&quot; Address=&quot;&quot; Sheet=&quot;Sheet1 (2)&quot; Name=&quot;Chart 1&quot; LastUpdate=&quot;2019/02/27 04:58:33 PM&quot; DocMgmtSys=&quot;&quot; DocMgmtID=&quot;&quot; /&gt;"/>
  <p:tag name="PROID" val="430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EFAULTTOP" val="194.9306"/>
  <p:tag name="DEFAULTLEFT" val="273.9461"/>
  <p:tag name="DEFAULTHEIGHT" val="15.86063"/>
  <p:tag name="DEFAULTWIDTH" val="33.33331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EFAULTTOP" val="194.9306"/>
  <p:tag name="DEFAULTLEFT" val="273.9461"/>
  <p:tag name="DEFAULTHEIGHT" val="15.86063"/>
  <p:tag name="DEFAULTWIDTH" val="33.33331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EFAULTTOP" val="194.9306"/>
  <p:tag name="DEFAULTLEFT" val="273.9461"/>
  <p:tag name="DEFAULTHEIGHT" val="15.86063"/>
  <p:tag name="DEFAULTWIDTH" val="33.33331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EFAULTTOP" val="194.9306"/>
  <p:tag name="DEFAULTLEFT" val="273.9461"/>
  <p:tag name="DEFAULTHEIGHT" val="15.86063"/>
  <p:tag name="DEFAULTWIDTH" val="33.33331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EFAULTTOP" val="194.9306"/>
  <p:tag name="DEFAULTLEFT" val="273.9461"/>
  <p:tag name="DEFAULTHEIGHT" val="15.86063"/>
  <p:tag name="DEFAULTWIDTH" val="33.33331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EFAULTTOP" val="194.9306"/>
  <p:tag name="DEFAULTLEFT" val="273.9461"/>
  <p:tag name="DEFAULTHEIGHT" val="15.86063"/>
  <p:tag name="DEFAULTWIDTH" val="33.3333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OLINK" val="&lt;PROLINK Version=&quot;1.1&quot; SourceType=&quot;2&quot; Path=&quot;&quot; FileName=&quot;Back up.xlsx&quot; Address=&quot;&quot; Sheet=&quot;YoY Macro&quot; Name=&quot;Chart 2&quot; LastUpdate=&quot;2019/02/26 02:10:33 PM&quot; DocMgmtSys=&quot;&quot; DocMgmtID=&quot;&quot; /&gt;"/>
  <p:tag name="PROID" val="419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EFAULTTOP" val="194.9306"/>
  <p:tag name="DEFAULTLEFT" val="273.9461"/>
  <p:tag name="DEFAULTHEIGHT" val="15.86063"/>
  <p:tag name="DEFAULTWIDTH" val="33.33331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EFAULTTOP" val="194.9306"/>
  <p:tag name="DEFAULTLEFT" val="273.9461"/>
  <p:tag name="DEFAULTHEIGHT" val="15.86063"/>
  <p:tag name="DEFAULTWIDTH" val="33.33331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EFAULTTOP" val="161.5004"/>
  <p:tag name="DEFAULTLEFT" val="157.5854"/>
  <p:tag name="DEFAULTHEIGHT" val="72.03528"/>
  <p:tag name="DEFAULTWIDTH" val="126.9362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ELEMTYPE" val="source"/>
  <p:tag name="DEFAULTTOP" val="492.0665"/>
  <p:tag name="DEFAULTLEFT" val="16.50008"/>
  <p:tag name="DEFAULTHEIGHT" val="14.63079"/>
  <p:tag name="DEFAULTWIDTH" val="550.5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ELEMTYPE" val="notes"/>
  <p:tag name="DEFAULTTOP" val="448.5848"/>
  <p:tag name="DEFAULTLEFT" val="9.502126"/>
  <p:tag name="DEFAULTHEIGHT" val="73.94496"/>
  <p:tag name="DEFAULTWIDTH" val="129.3112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ELEMTYPE" val="sideCommentBox"/>
  <p:tag name="DEFAULTTOP" val="137.1218"/>
  <p:tag name="DEFAULTLEFT" val="571.8558"/>
  <p:tag name="DEFAULTHEIGHT" val="31.50472"/>
  <p:tag name="DEFAULTWIDTH" val="132.625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EFAULTTOP" val="128.2935"/>
  <p:tag name="DEFAULTLEFT" val="160.0619"/>
  <p:tag name="DEFAULTHEIGHT" val="321.25"/>
  <p:tag name="DEFAULTWIDTH" val="583.6249"/>
  <p:tag name="PROID" val="403"/>
  <p:tag name="PROLINK" val="&lt;PROLINK Version=&quot;1.1&quot; SourceType=&quot;2&quot; Path=&quot;..\..\SA 2018\Research\Final sources\&quot; FileName=&quot;Section 3 - SOE performance.xlsx&quot; Address=&quot;&quot; Sheet=&quot;ROA&quot; Name=&quot;Chart 3&quot; LastUpdate=&quot;10/17/2018 3:14:58 PM&quot; DocMgmtSys=&quot;&quot; DocMgmtID=&quot;&quot; /&gt;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EFAULTTOP" val="421.7698"/>
  <p:tag name="DEFAULTLEFT" val="290.9519"/>
  <p:tag name="DEFAULTHEIGHT" val="12.33583"/>
  <p:tag name="DEFAULTWIDTH" val="33.78843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EFAULTTOP" val="420.6638"/>
  <p:tag name="DEFAULTLEFT" val="520.9477"/>
  <p:tag name="DEFAULTHEIGHT" val="12.33583"/>
  <p:tag name="DEFAULTWIDTH" val="33.78843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EFAULTTOP" val="422.0435"/>
  <p:tag name="DEFAULTLEFT" val="214.2866"/>
  <p:tag name="DEFAULTHEIGHT" val="12.33583"/>
  <p:tag name="DEFAULTWIDTH" val="33.78843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EFAULTWIDTH" val="271.8425"/>
  <p:tag name="DEFAULTHEIGHT" val="16.69693"/>
  <p:tag name="DEFAULTTOP" val="295.4428"/>
  <p:tag name="DEFAULTLEFT" val="46.20472"/>
  <p:tag name="SLIDEELEMTYPE" val="14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EFAULTTOP" val="421.7699"/>
  <p:tag name="DEFAULTLEFT" val="367.6172"/>
  <p:tag name="DEFAULTHEIGHT" val="12.33583"/>
  <p:tag name="DEFAULTWIDTH" val="33.78843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EFAULTTOP" val="421.7699"/>
  <p:tag name="DEFAULTLEFT" val="597.613"/>
  <p:tag name="DEFAULTHEIGHT" val="12.33583"/>
  <p:tag name="DEFAULTWIDTH" val="33.78843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EFAULTTOP" val="437.6147"/>
  <p:tag name="DEFAULTLEFT" val="290.9519"/>
  <p:tag name="DEFAULTHEIGHT" val="12.33583"/>
  <p:tag name="DEFAULTWIDTH" val="33.78843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EFAULTTOP" val="436.5087"/>
  <p:tag name="DEFAULTLEFT" val="520.9477"/>
  <p:tag name="DEFAULTHEIGHT" val="12.33583"/>
  <p:tag name="DEFAULTWIDTH" val="33.78843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EFAULTTOP" val="437.8884"/>
  <p:tag name="DEFAULTLEFT" val="214.2866"/>
  <p:tag name="DEFAULTHEIGHT" val="12.33583"/>
  <p:tag name="DEFAULTWIDTH" val="33.78843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EFAULTTOP" val="437.6148"/>
  <p:tag name="DEFAULTLEFT" val="367.6172"/>
  <p:tag name="DEFAULTHEIGHT" val="12.33583"/>
  <p:tag name="DEFAULTWIDTH" val="33.78843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EFAULTTOP" val="437.6148"/>
  <p:tag name="DEFAULTLEFT" val="597.613"/>
  <p:tag name="DEFAULTHEIGHT" val="12.33583"/>
  <p:tag name="DEFAULTWIDTH" val="33.78843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EFAULTTOP" val="464.2213"/>
  <p:tag name="DEFAULTLEFT" val="290.9519"/>
  <p:tag name="DEFAULTHEIGHT" val="12.33583"/>
  <p:tag name="DEFAULTWIDTH" val="33.78843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EFAULTTOP" val="463.1154"/>
  <p:tag name="DEFAULTLEFT" val="520.9477"/>
  <p:tag name="DEFAULTHEIGHT" val="12.33583"/>
  <p:tag name="DEFAULTWIDTH" val="33.78843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EFAULTTOP" val="464.495"/>
  <p:tag name="DEFAULTLEFT" val="214.2866"/>
  <p:tag name="DEFAULTHEIGHT" val="12.33583"/>
  <p:tag name="DEFAULTWIDTH" val="33.78843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EFAULTTOP" val="114.092"/>
  <p:tag name="DEFAULTLEFT" val="125.2477"/>
  <p:tag name="DEFAULTHEIGHT" val="52.82803"/>
  <p:tag name="DEFAULTWIDTH" val="156.4585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EFAULTTOP" val="464.2214"/>
  <p:tag name="DEFAULTLEFT" val="367.6172"/>
  <p:tag name="DEFAULTHEIGHT" val="12.33583"/>
  <p:tag name="DEFAULTWIDTH" val="33.78843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EFAULTTOP" val="464.2214"/>
  <p:tag name="DEFAULTLEFT" val="597.613"/>
  <p:tag name="DEFAULTHEIGHT" val="12.33583"/>
  <p:tag name="DEFAULTWIDTH" val="33.78843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EFAULTTOP" val="418.5"/>
  <p:tag name="DEFAULTLEFT" val="209.718"/>
  <p:tag name="DEFAULTHEIGHT" val="35.47425"/>
  <p:tag name="DEFAULTWIDTH" val="504.0618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EFAULTTOP" val="458.8879"/>
  <p:tag name="DEFAULTLEFT" val="210.826"/>
  <p:tag name="DEFAULTHEIGHT" val="22.91937"/>
  <p:tag name="DEFAULTWIDTH" val="504.0618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EFAULTTOP" val="424.5817"/>
  <p:tag name="DEFAULTLEFT" val="160.062"/>
  <p:tag name="DEFAULTHEIGHT" val="27.14252"/>
  <p:tag name="DEFAULTWIDTH" val="37.42905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EFAULTTOP" val="459.6379"/>
  <p:tag name="DEFAULTLEFT" val="160.062"/>
  <p:tag name="DEFAULTHEIGHT" val="27.14252"/>
  <p:tag name="DEFAULTWIDTH" val="47.50677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EFAULTTOP" val="70.4126"/>
  <p:tag name="DEFAULTLEFT" val="155.9623"/>
  <p:tag name="DEFAULTHEIGHT" val="28.34646"/>
  <p:tag name="DEFAULTWIDTH" val="588.5146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ELEMTYPE" val="sideHeading"/>
  <p:tag name="DEFAULTTOP" val="385.1736"/>
  <p:tag name="DEFAULTLEFT" val="198.2737"/>
  <p:tag name="DEFAULTHEIGHT" val="18"/>
  <p:tag name="DEFAULTWIDTH" val="113.7409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ELEMTYPE" val="sideHeading"/>
  <p:tag name="DEFAULTTOP" val="385.1736"/>
  <p:tag name="DEFAULTLEFT" val="198.2737"/>
  <p:tag name="DEFAULTHEIGHT" val="18"/>
  <p:tag name="DEFAULTWIDTH" val="113.7409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EFAULTTOP" val="388.0057"/>
  <p:tag name="DEFAULTLEFT" val="161.5449"/>
  <p:tag name="DEFAULTHEIGHT" val="12.33583"/>
  <p:tag name="DEFAULTWIDTH" val="33.78843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EFAULTTOP" val="114.0919"/>
  <p:tag name="DEFAULTLEFT" val="526.5391"/>
  <p:tag name="DEFAULTHEIGHT" val="52.66929"/>
  <p:tag name="DEFAULTWIDTH" val="108.3574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ELEMTYPE" val="sideHeading"/>
  <p:tag name="DEFAULTTOP" val="385.1736"/>
  <p:tag name="DEFAULTLEFT" val="198.2737"/>
  <p:tag name="DEFAULTHEIGHT" val="18"/>
  <p:tag name="DEFAULTWIDTH" val="113.7409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EFAULTTOP" val="388.0057"/>
  <p:tag name="DEFAULTLEFT" val="161.5449"/>
  <p:tag name="DEFAULTHEIGHT" val="12.33583"/>
  <p:tag name="DEFAULTWIDTH" val="33.78843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EFAULTTOP" val="388.0057"/>
  <p:tag name="DEFAULTLEFT" val="161.5449"/>
  <p:tag name="DEFAULTHEIGHT" val="12.33583"/>
  <p:tag name="DEFAULTWIDTH" val="33.78843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EFAULTTOP" val="421.7699"/>
  <p:tag name="DEFAULTLEFT" val="597.613"/>
  <p:tag name="DEFAULTHEIGHT" val="12.33583"/>
  <p:tag name="DEFAULTWIDTH" val="33.78843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EFAULTTOP" val="437.6148"/>
  <p:tag name="DEFAULTLEFT" val="597.613"/>
  <p:tag name="DEFAULTHEIGHT" val="12.33583"/>
  <p:tag name="DEFAULTWIDTH" val="33.78843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EFAULTTOP" val="464.2214"/>
  <p:tag name="DEFAULTLEFT" val="597.613"/>
  <p:tag name="DEFAULTHEIGHT" val="12.33583"/>
  <p:tag name="DEFAULTWIDTH" val="33.78843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EFAULTTOP" val="184.5367"/>
  <p:tag name="DEFAULTLEFT" val="56.41653"/>
  <p:tag name="DEFAULTHEIGHT" val="0"/>
  <p:tag name="DEFAULTWIDTH" val="23.64598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EFAULTTOP" val="114.0919"/>
  <p:tag name="DEFAULTLEFT" val="526.5391"/>
  <p:tag name="DEFAULTHEIGHT" val="52.66929"/>
  <p:tag name="DEFAULTWIDTH" val="108.3574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EFAULTTOP" val="114.092"/>
  <p:tag name="DEFAULTLEFT" val="125.2477"/>
  <p:tag name="DEFAULTHEIGHT" val="52.82803"/>
  <p:tag name="DEFAULTWIDTH" val="156.4585"/>
</p:tagLst>
</file>

<file path=ppt/theme/theme1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"/>
        <a:ea typeface="Helvetica"/>
        <a:cs typeface="Helvetica"/>
      </a:majorFont>
      <a:minorFont>
        <a:latin typeface="Helvetica Neue"/>
        <a:ea typeface="Helvetica Neue"/>
        <a:cs typeface="Helvetica Neue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0" tIns="0" rIns="0" bIns="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0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0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2141</TotalTime>
  <Words>1383</Words>
  <Application>Microsoft Office PowerPoint</Application>
  <PresentationFormat>Widescreen</PresentationFormat>
  <Paragraphs>200</Paragraphs>
  <Slides>10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7" baseType="lpstr">
      <vt:lpstr>Arial</vt:lpstr>
      <vt:lpstr>Calibri</vt:lpstr>
      <vt:lpstr>Courier New</vt:lpstr>
      <vt:lpstr>Helvetica Neue</vt:lpstr>
      <vt:lpstr>Helvetica Neue Medium</vt:lpstr>
      <vt:lpstr>Wingdings</vt:lpstr>
      <vt:lpstr>White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Olivier Serrao</dc:creator>
  <cp:lastModifiedBy>Olivier Serrao</cp:lastModifiedBy>
  <cp:revision>85</cp:revision>
  <cp:lastPrinted>2019-05-09T11:23:38Z</cp:lastPrinted>
  <dcterms:created xsi:type="dcterms:W3CDTF">2018-08-28T09:49:14Z</dcterms:created>
  <dcterms:modified xsi:type="dcterms:W3CDTF">2019-05-15T13:15:10Z</dcterms:modified>
</cp:coreProperties>
</file>