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91" r:id="rId2"/>
    <p:sldId id="293" r:id="rId3"/>
    <p:sldId id="294" r:id="rId4"/>
    <p:sldId id="295" r:id="rId5"/>
    <p:sldId id="296" r:id="rId6"/>
    <p:sldId id="298" r:id="rId7"/>
    <p:sldId id="299" r:id="rId8"/>
    <p:sldId id="300" r:id="rId9"/>
    <p:sldId id="301"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623" userDrawn="1">
          <p15:clr>
            <a:srgbClr val="A4A3A4"/>
          </p15:clr>
        </p15:guide>
        <p15:guide id="2" pos="649" userDrawn="1">
          <p15:clr>
            <a:srgbClr val="A4A3A4"/>
          </p15:clr>
        </p15:guide>
        <p15:guide id="4" pos="14711" userDrawn="1">
          <p15:clr>
            <a:srgbClr val="A4A3A4"/>
          </p15:clr>
        </p15:guide>
        <p15:guide id="5" orient="horz" pos="986" userDrawn="1">
          <p15:clr>
            <a:srgbClr val="A4A3A4"/>
          </p15:clr>
        </p15:guide>
        <p15:guide id="6" orient="horz" pos="1644" userDrawn="1">
          <p15:clr>
            <a:srgbClr val="A4A3A4"/>
          </p15:clr>
        </p15:guide>
        <p15:guide id="7" orient="horz" pos="7654" userDrawn="1">
          <p15:clr>
            <a:srgbClr val="A4A3A4"/>
          </p15:clr>
        </p15:guide>
        <p15:guide id="8" orient="horz" pos="7813" userDrawn="1">
          <p15:clr>
            <a:srgbClr val="A4A3A4"/>
          </p15:clr>
        </p15:guide>
        <p15:guide id="9" orient="horz" pos="81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93A63A"/>
    <a:srgbClr val="EA5A50"/>
    <a:srgbClr val="1B6775"/>
    <a:srgbClr val="6B8C67"/>
    <a:srgbClr val="1C232B"/>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4613"/>
  </p:normalViewPr>
  <p:slideViewPr>
    <p:cSldViewPr snapToGrid="0" snapToObjects="1" showGuides="1">
      <p:cViewPr varScale="1">
        <p:scale>
          <a:sx n="28" d="100"/>
          <a:sy n="28" d="100"/>
        </p:scale>
        <p:origin x="1308" y="44"/>
      </p:cViewPr>
      <p:guideLst>
        <p:guide orient="horz" pos="623"/>
        <p:guide pos="649"/>
        <p:guide pos="14711"/>
        <p:guide orient="horz" pos="986"/>
        <p:guide orient="horz" pos="1644"/>
        <p:guide orient="horz" pos="7654"/>
        <p:guide orient="horz" pos="7813"/>
        <p:guide orient="horz" pos="813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176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6318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7113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92519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480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649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762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62474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1" indent="-342900" algn="l">
              <a:lnSpc>
                <a:spcPct val="150000"/>
              </a:lnSpc>
              <a:buFont typeface="+mj-lt"/>
              <a:buAutoNum type="alphaLcParenBoth" startAt="7"/>
            </a:pPr>
            <a:r>
              <a:rPr lang="en-ZA" sz="1800" dirty="0">
                <a:effectLst/>
                <a:latin typeface="Arial" panose="020B0604020202020204" pitchFamily="34" charset="0"/>
                <a:ea typeface="Times New Roman" panose="02020603050405020304" pitchFamily="18" charset="0"/>
              </a:rPr>
              <a:t>the Transmission System Operator SOC Ltd is not established </a:t>
            </a:r>
            <a:r>
              <a:rPr lang="en-ZA" sz="1800" u="sng" dirty="0">
                <a:effectLst/>
                <a:latin typeface="Arial" panose="020B0604020202020204" pitchFamily="34" charset="0"/>
                <a:ea typeface="Times New Roman" panose="02020603050405020304" pitchFamily="18" charset="0"/>
              </a:rPr>
              <a:t>and operational</a:t>
            </a:r>
            <a:r>
              <a:rPr lang="en-ZA" sz="1800" dirty="0">
                <a:effectLst/>
                <a:latin typeface="Arial" panose="020B0604020202020204" pitchFamily="34" charset="0"/>
                <a:ea typeface="Times New Roman" panose="02020603050405020304" pitchFamily="18" charset="0"/>
              </a:rPr>
              <a:t> within 5 years</a:t>
            </a:r>
            <a:r>
              <a:rPr lang="en-ZA" sz="1400" dirty="0">
                <a:effectLst/>
              </a:rPr>
              <a:t> </a:t>
            </a: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1073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 Center">
    <p:spTree>
      <p:nvGrpSpPr>
        <p:cNvPr id="1" name=""/>
        <p:cNvGrpSpPr/>
        <p:nvPr/>
      </p:nvGrpSpPr>
      <p:grpSpPr>
        <a:xfrm>
          <a:off x="0" y="0"/>
          <a:ext cx="0" cy="0"/>
          <a:chOff x="0" y="0"/>
          <a:chExt cx="0" cy="0"/>
        </a:xfrm>
      </p:grpSpPr>
      <p:pic>
        <p:nvPicPr>
          <p:cNvPr id="6" name="Image" descr="Image"/>
          <p:cNvPicPr>
            <a:picLocks noChangeAspect="1"/>
          </p:cNvPicPr>
          <p:nvPr userDrawn="1"/>
        </p:nvPicPr>
        <p:blipFill>
          <a:blip r:embed="rId2"/>
          <a:stretch>
            <a:fillRect/>
          </a:stretch>
        </p:blipFill>
        <p:spPr>
          <a:xfrm>
            <a:off x="1011256" y="12420600"/>
            <a:ext cx="1381088" cy="508000"/>
          </a:xfrm>
          <a:prstGeom prst="rect">
            <a:avLst/>
          </a:prstGeom>
          <a:ln w="12700">
            <a:miter lim="400000"/>
          </a:ln>
        </p:spPr>
      </p:pic>
      <p:sp>
        <p:nvSpPr>
          <p:cNvPr id="8" name="Slide Number"/>
          <p:cNvSpPr txBox="1">
            <a:spLocks noGrp="1"/>
          </p:cNvSpPr>
          <p:nvPr>
            <p:ph type="sldNum" sz="quarter" idx="2"/>
          </p:nvPr>
        </p:nvSpPr>
        <p:spPr>
          <a:xfrm>
            <a:off x="22872700" y="12488839"/>
            <a:ext cx="508000" cy="379591"/>
          </a:xfrm>
          <a:prstGeom prst="rect">
            <a:avLst/>
          </a:prstGeom>
          <a:ln w="12700">
            <a:miter lim="400000"/>
          </a:ln>
        </p:spPr>
        <p:txBody>
          <a:bodyPr wrap="square" lIns="50800" tIns="50800" rIns="50800" bIns="50800" anchor="ctr">
            <a:spAutoFit/>
          </a:bodyPr>
          <a:lstStyle>
            <a:lvl1pPr>
              <a:defRPr sz="1800">
                <a:latin typeface="Arial" charset="0"/>
                <a:ea typeface="Arial" charset="0"/>
                <a:cs typeface="Arial" charset="0"/>
                <a:sym typeface="Helvetica Neue Light"/>
              </a:defRPr>
            </a:lvl1pPr>
          </a:lstStyle>
          <a:p>
            <a:fld id="{86CB4B4D-7CA3-9044-876B-883B54F8677D}" type="slidenum">
              <a:rPr lang="uk-UA" smtClean="0"/>
              <a:pPr/>
              <a:t>‹#›</a:t>
            </a:fld>
            <a:endParaRPr lang="uk-UA" dirty="0"/>
          </a:p>
        </p:txBody>
      </p:sp>
      <p:sp>
        <p:nvSpPr>
          <p:cNvPr id="9" name="Square"/>
          <p:cNvSpPr/>
          <p:nvPr userDrawn="1"/>
        </p:nvSpPr>
        <p:spPr>
          <a:xfrm>
            <a:off x="22872700" y="12420599"/>
            <a:ext cx="508000" cy="508001"/>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22872700" y="12420600"/>
            <a:ext cx="508000" cy="508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6" name="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8" name="Square"/>
          <p:cNvSpPr/>
          <p:nvPr userDrawn="1"/>
        </p:nvSpPr>
        <p:spPr>
          <a:xfrm>
            <a:off x="22867936" y="12430122"/>
            <a:ext cx="508000" cy="508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9" name="Ima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75803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9" name="Square"/>
          <p:cNvSpPr/>
          <p:nvPr userDrawn="1"/>
        </p:nvSpPr>
        <p:spPr>
          <a:xfrm>
            <a:off x="22872700" y="12420600"/>
            <a:ext cx="508000" cy="508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10" name="Image" descr="Image"/>
          <p:cNvPicPr>
            <a:picLocks noChangeAspect="1"/>
          </p:cNvPicPr>
          <p:nvPr userDrawn="1"/>
        </p:nvPicPr>
        <p:blipFill>
          <a:blip r:embed="rId2"/>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18" name="Square"/>
          <p:cNvSpPr/>
          <p:nvPr userDrawn="1"/>
        </p:nvSpPr>
        <p:spPr>
          <a:xfrm>
            <a:off x="22886517" y="12426039"/>
            <a:ext cx="508000" cy="508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19"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22872700" y="12420600"/>
            <a:ext cx="508000" cy="508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6" name="Image" descr="Image"/>
          <p:cNvPicPr>
            <a:picLocks noChangeAspect="1"/>
          </p:cNvPicPr>
          <p:nvPr userDrawn="1"/>
        </p:nvPicPr>
        <p:blipFill>
          <a:blip r:embed="rId2"/>
          <a:stretch>
            <a:fillRect/>
          </a:stretch>
        </p:blipFill>
        <p:spPr>
          <a:xfrm>
            <a:off x="1011256" y="12420600"/>
            <a:ext cx="1381088" cy="508001"/>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1"/>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a:stretch>
            <a:fillRect/>
          </a:stretch>
        </p:blipFill>
        <p:spPr>
          <a:xfrm>
            <a:off x="1011256" y="12420600"/>
            <a:ext cx="1381088" cy="508001"/>
          </a:xfrm>
          <a:prstGeom prst="rect">
            <a:avLst/>
          </a:prstGeom>
          <a:ln w="12700">
            <a:miter lim="400000"/>
          </a:ln>
        </p:spPr>
      </p:pic>
      <p:sp>
        <p:nvSpPr>
          <p:cNvPr id="8" name="Square"/>
          <p:cNvSpPr/>
          <p:nvPr userDrawn="1"/>
        </p:nvSpPr>
        <p:spPr>
          <a:xfrm>
            <a:off x="22867936" y="12430122"/>
            <a:ext cx="508000" cy="508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8" r:id="rId1"/>
    <p:sldLayoutId id="2147483655" r:id="rId2"/>
    <p:sldLayoutId id="2147483659" r:id="rId3"/>
    <p:sldLayoutId id="2147483656" r:id="rId4"/>
    <p:sldLayoutId id="2147483657"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5pPr>
      <a:lvl6pPr marL="3761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6pPr>
      <a:lvl7pPr marL="4396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7pPr>
      <a:lvl8pPr marL="5031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8pPr>
      <a:lvl9pPr marL="5666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Group"/>
          <p:cNvGrpSpPr/>
          <p:nvPr/>
        </p:nvGrpSpPr>
        <p:grpSpPr>
          <a:xfrm>
            <a:off x="-345993" y="973561"/>
            <a:ext cx="24384004" cy="13716000"/>
            <a:chOff x="-1" y="0"/>
            <a:chExt cx="24384003" cy="13716000"/>
          </a:xfrm>
        </p:grpSpPr>
        <p:pic>
          <p:nvPicPr>
            <p:cNvPr id="119" name="Image" descr="Image"/>
            <p:cNvPicPr>
              <a:picLocks noChangeAspect="1"/>
            </p:cNvPicPr>
            <p:nvPr/>
          </p:nvPicPr>
          <p:blipFill>
            <a:blip r:embed="rId3"/>
            <a:stretch>
              <a:fillRect/>
            </a:stretch>
          </p:blipFill>
          <p:spPr>
            <a:xfrm>
              <a:off x="-2" y="0"/>
              <a:ext cx="24384004" cy="13716000"/>
            </a:xfrm>
            <a:prstGeom prst="rect">
              <a:avLst/>
            </a:prstGeom>
            <a:ln w="12700" cap="flat">
              <a:noFill/>
              <a:miter lim="400000"/>
            </a:ln>
            <a:effectLst/>
          </p:spPr>
        </p:pic>
        <p:sp>
          <p:nvSpPr>
            <p:cNvPr id="120" name="Rectangle"/>
            <p:cNvSpPr/>
            <p:nvPr/>
          </p:nvSpPr>
          <p:spPr>
            <a:xfrm>
              <a:off x="-2" y="0"/>
              <a:ext cx="24384003" cy="13716000"/>
            </a:xfrm>
            <a:prstGeom prst="rect">
              <a:avLst/>
            </a:prstGeom>
            <a:solidFill>
              <a:srgbClr val="FFFFFF">
                <a:alpha val="95080"/>
              </a:srgbClr>
            </a:solidFill>
            <a:ln w="12700" cap="flat">
              <a:noFill/>
              <a:miter lim="400000"/>
            </a:ln>
            <a:effectLst/>
          </p:spPr>
          <p:txBody>
            <a:bodyPr wrap="square" lIns="0" tIns="0" rIns="0" bIns="0" numCol="1" anchor="ctr">
              <a:noAutofit/>
            </a:bodyPr>
            <a:lstStyle/>
            <a:p>
              <a:pPr>
                <a:defRPr sz="3200">
                  <a:solidFill>
                    <a:srgbClr val="FFFFFF"/>
                  </a:solidFill>
                </a:defRPr>
              </a:pPr>
              <a:endParaRPr dirty="0"/>
            </a:p>
          </p:txBody>
        </p:sp>
      </p:grpSp>
      <p:pic>
        <p:nvPicPr>
          <p:cNvPr id="122" name="Image" descr="Image"/>
          <p:cNvPicPr>
            <a:picLocks noChangeAspect="1"/>
          </p:cNvPicPr>
          <p:nvPr/>
        </p:nvPicPr>
        <p:blipFill>
          <a:blip r:embed="rId4"/>
          <a:stretch>
            <a:fillRect/>
          </a:stretch>
        </p:blipFill>
        <p:spPr>
          <a:xfrm>
            <a:off x="13716000" y="0"/>
            <a:ext cx="10668000" cy="13716000"/>
          </a:xfrm>
          <a:prstGeom prst="rect">
            <a:avLst/>
          </a:prstGeom>
          <a:ln w="12700">
            <a:miter lim="400000"/>
          </a:ln>
        </p:spPr>
      </p:pic>
      <p:sp>
        <p:nvSpPr>
          <p:cNvPr id="123" name="MAIN DOCUMENT HEADING GOES HERE"/>
          <p:cNvSpPr txBox="1"/>
          <p:nvPr/>
        </p:nvSpPr>
        <p:spPr>
          <a:xfrm>
            <a:off x="920303" y="3710656"/>
            <a:ext cx="10668001" cy="98898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7200" b="1">
                <a:solidFill>
                  <a:srgbClr val="1C232B"/>
                </a:solidFill>
                <a:latin typeface="Arial"/>
                <a:ea typeface="Arial"/>
                <a:cs typeface="Arial"/>
                <a:sym typeface="Arial"/>
              </a:defRPr>
            </a:lvl1pPr>
          </a:lstStyle>
          <a:p>
            <a:r>
              <a:rPr lang="en-US" dirty="0">
                <a:solidFill>
                  <a:schemeClr val="tx1"/>
                </a:solidFill>
              </a:rPr>
              <a:t>Title</a:t>
            </a:r>
            <a:endParaRPr dirty="0">
              <a:solidFill>
                <a:schemeClr val="tx1"/>
              </a:solidFill>
            </a:endParaRPr>
          </a:p>
        </p:txBody>
      </p:sp>
      <p:sp>
        <p:nvSpPr>
          <p:cNvPr id="124" name="DOCUMENT SUB-HEADING GOES HERE"/>
          <p:cNvSpPr txBox="1"/>
          <p:nvPr/>
        </p:nvSpPr>
        <p:spPr>
          <a:xfrm>
            <a:off x="957783" y="5477166"/>
            <a:ext cx="102657" cy="794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spAutoFit/>
          </a:bodyPr>
          <a:lstStyle>
            <a:lvl1pPr algn="l" defTabSz="457200">
              <a:lnSpc>
                <a:spcPts val="6100"/>
              </a:lnSpc>
              <a:defRPr sz="3600">
                <a:solidFill>
                  <a:srgbClr val="1C232B"/>
                </a:solidFill>
                <a:latin typeface="Arial"/>
                <a:ea typeface="Arial"/>
                <a:cs typeface="Arial"/>
                <a:sym typeface="Arial"/>
              </a:defRPr>
            </a:lvl1pPr>
          </a:lstStyle>
          <a:p>
            <a:endParaRPr/>
          </a:p>
        </p:txBody>
      </p:sp>
      <p:sp>
        <p:nvSpPr>
          <p:cNvPr id="125" name="00 NOVEMBER 2017"/>
          <p:cNvSpPr txBox="1"/>
          <p:nvPr/>
        </p:nvSpPr>
        <p:spPr>
          <a:xfrm>
            <a:off x="1030288" y="8072004"/>
            <a:ext cx="102657" cy="806054"/>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t">
            <a:spAutoFit/>
          </a:bodyPr>
          <a:lstStyle/>
          <a:p>
            <a:pPr algn="l" defTabSz="457200">
              <a:lnSpc>
                <a:spcPts val="6100"/>
              </a:lnSpc>
              <a:defRPr sz="3600">
                <a:solidFill>
                  <a:srgbClr val="1C232B"/>
                </a:solidFill>
                <a:latin typeface="Arial"/>
                <a:ea typeface="Arial"/>
                <a:cs typeface="Arial"/>
                <a:sym typeface="Arial"/>
              </a:defRPr>
            </a:pPr>
            <a:endParaRPr sz="4000" dirty="0"/>
          </a:p>
        </p:txBody>
      </p:sp>
      <p:pic>
        <p:nvPicPr>
          <p:cNvPr id="126" name="Image" descr="Image"/>
          <p:cNvPicPr>
            <a:picLocks noChangeAspect="1"/>
          </p:cNvPicPr>
          <p:nvPr/>
        </p:nvPicPr>
        <p:blipFill>
          <a:blip r:embed="rId5"/>
          <a:stretch>
            <a:fillRect/>
          </a:stretch>
        </p:blipFill>
        <p:spPr>
          <a:xfrm>
            <a:off x="1028700" y="973561"/>
            <a:ext cx="4521200" cy="2015278"/>
          </a:xfrm>
          <a:prstGeom prst="rect">
            <a:avLst/>
          </a:prstGeom>
          <a:ln w="12700">
            <a:miter lim="400000"/>
          </a:ln>
        </p:spPr>
      </p:pic>
      <p:sp>
        <p:nvSpPr>
          <p:cNvPr id="128" name="NATIONAL OFFICE…"/>
          <p:cNvSpPr txBox="1"/>
          <p:nvPr/>
        </p:nvSpPr>
        <p:spPr>
          <a:xfrm>
            <a:off x="980230" y="11303000"/>
            <a:ext cx="2424486" cy="148517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spAutoFit/>
          </a:bodyPr>
          <a:lstStyle/>
          <a:p>
            <a:pPr algn="l" defTabSz="457200">
              <a:lnSpc>
                <a:spcPts val="2800"/>
              </a:lnSpc>
              <a:defRPr sz="1200" b="1">
                <a:latin typeface="Arial"/>
                <a:ea typeface="Arial"/>
                <a:cs typeface="Arial"/>
                <a:sym typeface="Arial"/>
              </a:defRPr>
            </a:pPr>
            <a:r>
              <a:rPr dirty="0"/>
              <a:t>NATIONAL OFFICE </a:t>
            </a:r>
          </a:p>
          <a:p>
            <a:pPr algn="l" defTabSz="457200">
              <a:lnSpc>
                <a:spcPts val="2800"/>
              </a:lnSpc>
              <a:defRPr sz="1200">
                <a:latin typeface="Arial"/>
                <a:ea typeface="Arial"/>
                <a:cs typeface="Arial"/>
                <a:sym typeface="Arial"/>
              </a:defRPr>
            </a:pPr>
            <a:r>
              <a:rPr dirty="0"/>
              <a:t>61 Katherine Street, </a:t>
            </a:r>
          </a:p>
          <a:p>
            <a:pPr algn="l" defTabSz="457200">
              <a:lnSpc>
                <a:spcPts val="2800"/>
              </a:lnSpc>
              <a:defRPr sz="1200">
                <a:latin typeface="Arial"/>
                <a:ea typeface="Arial"/>
                <a:cs typeface="Arial"/>
                <a:sym typeface="Arial"/>
              </a:defRPr>
            </a:pPr>
            <a:r>
              <a:rPr dirty="0"/>
              <a:t>Sandton, 2196 </a:t>
            </a:r>
          </a:p>
          <a:p>
            <a:pPr algn="l" defTabSz="457200">
              <a:lnSpc>
                <a:spcPts val="2800"/>
              </a:lnSpc>
              <a:defRPr sz="1200">
                <a:latin typeface="Arial"/>
                <a:ea typeface="Arial"/>
                <a:cs typeface="Arial"/>
                <a:sym typeface="Arial"/>
              </a:defRPr>
            </a:pPr>
            <a:r>
              <a:rPr dirty="0"/>
              <a:t>P.O. Box 652807, Benmore, 2010 </a:t>
            </a:r>
          </a:p>
        </p:txBody>
      </p:sp>
      <p:sp>
        <p:nvSpPr>
          <p:cNvPr id="12" name="DOCUMENT SUB-HEADING GOES HERE">
            <a:extLst>
              <a:ext uri="{FF2B5EF4-FFF2-40B4-BE49-F238E27FC236}">
                <a16:creationId xmlns:a16="http://schemas.microsoft.com/office/drawing/2014/main" id="{D49E80C3-14A3-4A6C-B653-562586CBAC19}"/>
              </a:ext>
            </a:extLst>
          </p:cNvPr>
          <p:cNvSpPr txBox="1"/>
          <p:nvPr/>
        </p:nvSpPr>
        <p:spPr>
          <a:xfrm>
            <a:off x="1030288" y="5874358"/>
            <a:ext cx="230832" cy="794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spAutoFit/>
          </a:bodyPr>
          <a:lstStyle>
            <a:lvl1pPr algn="l" defTabSz="457200">
              <a:lnSpc>
                <a:spcPts val="6100"/>
              </a:lnSpc>
              <a:defRPr sz="3600">
                <a:solidFill>
                  <a:srgbClr val="1C232B"/>
                </a:solidFill>
                <a:latin typeface="Arial"/>
                <a:ea typeface="Arial"/>
                <a:cs typeface="Arial"/>
                <a:sym typeface="Arial"/>
              </a:defRPr>
            </a:lvl1pPr>
          </a:lstStyle>
          <a:p>
            <a:r>
              <a:rPr lang="en-ZA">
                <a:solidFill>
                  <a:schemeClr val="tx1"/>
                </a:solidFill>
              </a:rPr>
              <a:t> </a:t>
            </a:r>
            <a:endParaRPr>
              <a:solidFill>
                <a:schemeClr val="tx1"/>
              </a:solidFill>
            </a:endParaRPr>
          </a:p>
        </p:txBody>
      </p:sp>
      <p:sp>
        <p:nvSpPr>
          <p:cNvPr id="14" name="TextBox 13">
            <a:extLst>
              <a:ext uri="{FF2B5EF4-FFF2-40B4-BE49-F238E27FC236}">
                <a16:creationId xmlns:a16="http://schemas.microsoft.com/office/drawing/2014/main" id="{120FE9B9-EEA8-40A5-84BC-1F76E7403947}"/>
              </a:ext>
            </a:extLst>
          </p:cNvPr>
          <p:cNvSpPr txBox="1"/>
          <p:nvPr/>
        </p:nvSpPr>
        <p:spPr>
          <a:xfrm>
            <a:off x="1212098" y="5029200"/>
            <a:ext cx="14807561"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kumimoji="0" lang="en-US" sz="60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Electricity Regulation Amendment Bill</a:t>
            </a:r>
          </a:p>
          <a:p>
            <a:pPr algn="l"/>
            <a:r>
              <a:rPr lang="en-US" sz="6000" b="1" kern="1200" dirty="0">
                <a:solidFill>
                  <a:prstClr val="black">
                    <a:lumMod val="85000"/>
                    <a:lumOff val="15000"/>
                  </a:prstClr>
                </a:solidFill>
                <a:latin typeface="Arial" panose="020B0604020202020204" pitchFamily="34" charset="0"/>
                <a:ea typeface="+mj-ea"/>
                <a:cs typeface="Arial" panose="020B0604020202020204" pitchFamily="34" charset="0"/>
              </a:rPr>
              <a:t>Contentious Areas</a:t>
            </a:r>
            <a:r>
              <a:rPr kumimoji="0" lang="en-US" sz="60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 </a:t>
            </a:r>
            <a:endParaRPr lang="en-ZA" sz="6000" b="1" dirty="0">
              <a:latin typeface="Arial" panose="020B0604020202020204" pitchFamily="34" charset="0"/>
              <a:cs typeface="Arial" panose="020B0604020202020204" pitchFamily="34" charset="0"/>
            </a:endParaRPr>
          </a:p>
        </p:txBody>
      </p:sp>
      <p:sp>
        <p:nvSpPr>
          <p:cNvPr id="2" name="00 NOVEMBER 2017">
            <a:extLst>
              <a:ext uri="{FF2B5EF4-FFF2-40B4-BE49-F238E27FC236}">
                <a16:creationId xmlns:a16="http://schemas.microsoft.com/office/drawing/2014/main" id="{1A633F3E-3115-326A-718D-DCF73A30226E}"/>
              </a:ext>
            </a:extLst>
          </p:cNvPr>
          <p:cNvSpPr txBox="1"/>
          <p:nvPr/>
        </p:nvSpPr>
        <p:spPr>
          <a:xfrm>
            <a:off x="973136" y="8072004"/>
            <a:ext cx="3539430" cy="794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t">
            <a:spAutoFit/>
          </a:bodyPr>
          <a:lstStyle/>
          <a:p>
            <a:pPr algn="l" defTabSz="457200">
              <a:lnSpc>
                <a:spcPts val="6100"/>
              </a:lnSpc>
              <a:defRPr sz="3600">
                <a:solidFill>
                  <a:srgbClr val="1C232B"/>
                </a:solidFill>
                <a:latin typeface="Arial"/>
                <a:ea typeface="Arial"/>
                <a:cs typeface="Arial"/>
                <a:sym typeface="Arial"/>
              </a:defRPr>
            </a:pPr>
            <a:r>
              <a:rPr lang="en-US" dirty="0"/>
              <a:t>12 October 2023</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924798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s10(2)(g)</a:t>
            </a:r>
            <a:r>
              <a:rPr dirty="0">
                <a:solidFill>
                  <a:schemeClr val="tx1"/>
                </a:solidFill>
              </a:rPr>
              <a:t> </a:t>
            </a:r>
            <a:r>
              <a:rPr lang="en-US" dirty="0">
                <a:solidFill>
                  <a:schemeClr val="tx1"/>
                </a:solidFill>
              </a:rPr>
              <a:t>has been reinstated</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endParaRPr lang="en-US"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The deletion of S10(2)(g) was welcomed in the 2022 Amendment Bill, </a:t>
            </a:r>
            <a:r>
              <a:rPr lang="en-US" b="1" u="sng" dirty="0">
                <a:solidFill>
                  <a:schemeClr val="tx1"/>
                </a:solidFill>
              </a:rPr>
              <a:t>but the section has been reinstated in the 2023 Amendment Bill</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S10(2)(g) provides for </a:t>
            </a:r>
            <a:r>
              <a:rPr lang="en-US" dirty="0" err="1">
                <a:solidFill>
                  <a:schemeClr val="tx1"/>
                </a:solidFill>
              </a:rPr>
              <a:t>licence</a:t>
            </a:r>
            <a:r>
              <a:rPr lang="en-US" dirty="0">
                <a:solidFill>
                  <a:schemeClr val="tx1"/>
                </a:solidFill>
              </a:rPr>
              <a:t> applicants to show compliance to the IRP, or provide a Ministerial consent to deviation to NERSA before launching a </a:t>
            </a:r>
            <a:r>
              <a:rPr lang="en-US" dirty="0" err="1">
                <a:solidFill>
                  <a:schemeClr val="tx1"/>
                </a:solidFill>
              </a:rPr>
              <a:t>licence</a:t>
            </a:r>
            <a:r>
              <a:rPr lang="en-US" dirty="0">
                <a:solidFill>
                  <a:schemeClr val="tx1"/>
                </a:solidFill>
              </a:rPr>
              <a:t> application</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NERSA automatically deemed private sales of power to be non-compliant with the IRP, and Ministerial consents to deviation were almost impossible to obtain in practice</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NERSA would not begin to consider a </a:t>
            </a:r>
            <a:r>
              <a:rPr lang="en-US" dirty="0" err="1">
                <a:solidFill>
                  <a:schemeClr val="tx1"/>
                </a:solidFill>
              </a:rPr>
              <a:t>licence</a:t>
            </a:r>
            <a:r>
              <a:rPr lang="en-US" dirty="0">
                <a:solidFill>
                  <a:schemeClr val="tx1"/>
                </a:solidFill>
              </a:rPr>
              <a:t> application without a Ministerial consent to deviation, hence this was a very effective roadblock to private generation and sales</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The exemption schedule is relatively easily changed by the Minister, and private power sales could become licensable again</a:t>
            </a:r>
          </a:p>
          <a:p>
            <a:pPr algn="just" defTabSz="457200">
              <a:lnSpc>
                <a:spcPct val="120000"/>
              </a:lnSpc>
              <a:defRPr>
                <a:solidFill>
                  <a:srgbClr val="FFFFFF"/>
                </a:solidFill>
                <a:latin typeface="Arial"/>
                <a:ea typeface="Arial"/>
                <a:cs typeface="Arial"/>
                <a:sym typeface="Arial"/>
              </a:defRPr>
            </a:pP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latin typeface="Arial"/>
                <a:cs typeface="Arial"/>
              </a:rPr>
              <a:t>Delete section 10(2)(g)</a:t>
            </a:r>
          </a:p>
          <a:p>
            <a:pPr algn="just" defTabSz="457200">
              <a:lnSpc>
                <a:spcPct val="120000"/>
              </a:lnSpc>
              <a:defRPr>
                <a:solidFill>
                  <a:srgbClr val="FFFFFF"/>
                </a:solidFill>
                <a:latin typeface="Arial"/>
                <a:ea typeface="Arial"/>
                <a:cs typeface="Arial"/>
                <a:sym typeface="Arial"/>
              </a:defRPr>
            </a:pPr>
            <a:endParaRPr dirty="0">
              <a:solidFill>
                <a:schemeClr val="tx1"/>
              </a:solidFil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2</a:t>
            </a:fld>
            <a:endParaRPr lang="uk-UA" dirty="0"/>
          </a:p>
        </p:txBody>
      </p:sp>
    </p:spTree>
    <p:extLst>
      <p:ext uri="{BB962C8B-B14F-4D97-AF65-F5344CB8AC3E}">
        <p14:creationId xmlns:p14="http://schemas.microsoft.com/office/powerpoint/2010/main" val="357132507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980197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Section 34 Ministerial determinations</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”in’ consultation with NERSA vs “after” consultation with NERSA</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Continued uninterrupted supply of electricity vs optimal supply</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Tendering procedure which is fair, equitable, transparent, competent and cost-effective has been deleted</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Insertion of new s34(2)(g) </a:t>
            </a:r>
            <a:r>
              <a:rPr lang="en-US" i="1" dirty="0">
                <a:solidFill>
                  <a:schemeClr val="tx1"/>
                </a:solidFill>
              </a:rPr>
              <a:t>(“A determination referred to in subsection (1)(a) must include provisions dealing with the extent to which the new generation capacity contemplated in paragraph (a) may be established by independent power producers and the electricity so produced supplied to customers pursuant to multiple supply agreements”)</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Determinations relating to electricity supply infrastructure – the infrastructure may be owned, operated or maintained by anyone designated by the Minister</a:t>
            </a:r>
            <a:r>
              <a:rPr lang="en-ZA" sz="1800" i="1" u="sng" dirty="0" err="1">
                <a:effectLst/>
                <a:latin typeface="Arial" panose="020B0604020202020204" pitchFamily="34" charset="0"/>
                <a:ea typeface="Times New Roman" panose="02020603050405020304" pitchFamily="18" charset="0"/>
              </a:rPr>
              <a:t>endering</a:t>
            </a:r>
            <a:r>
              <a:rPr lang="en-ZA" sz="1800" i="1" u="sng" dirty="0">
                <a:effectLst/>
                <a:latin typeface="Arial" panose="020B0604020202020204" pitchFamily="34" charset="0"/>
                <a:ea typeface="Times New Roman" panose="02020603050405020304" pitchFamily="18" charset="0"/>
              </a:rPr>
              <a:t> procedure which is fair, equitable, transparent, competitive 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endParaRPr lang="en-US" sz="3600" b="1" i="1" u="sng" dirty="0">
              <a:solidFill>
                <a:schemeClr val="tx1"/>
              </a:solidFill>
              <a:latin typeface="Arial"/>
              <a:cs typeface="Arial"/>
            </a:endParaRP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Revert to “in” consultation with NERSA</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Stay with </a:t>
            </a:r>
            <a:r>
              <a:rPr lang="en-US" dirty="0">
                <a:solidFill>
                  <a:schemeClr val="tx1"/>
                </a:solidFill>
              </a:rPr>
              <a:t>optimal supply</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rPr>
              <a:t>Reinsert fair, equitable, transparent, competent and cost-effective tendering procedure</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rPr>
              <a:t>Deletion of s34(2)(g)</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rPr>
              <a:t>Electricity supply infrastructure must be transferred to the NTC</a:t>
            </a:r>
          </a:p>
          <a:p>
            <a:pPr algn="just" defTabSz="457200">
              <a:lnSpc>
                <a:spcPct val="120000"/>
              </a:lnSpc>
              <a:defRPr>
                <a:solidFill>
                  <a:srgbClr val="FFFFFF"/>
                </a:solidFill>
                <a:latin typeface="Arial"/>
                <a:ea typeface="Arial"/>
                <a:cs typeface="Arial"/>
                <a:sym typeface="Arial"/>
              </a:defRPr>
            </a:pPr>
            <a:endParaRPr dirty="0">
              <a:solidFill>
                <a:schemeClr val="tx1"/>
              </a:solidFill>
              <a:latin typeface="Arial"/>
              <a:cs typeface="Aria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3</a:t>
            </a:fld>
            <a:endParaRPr lang="uk-UA" dirty="0"/>
          </a:p>
        </p:txBody>
      </p:sp>
    </p:spTree>
    <p:extLst>
      <p:ext uri="{BB962C8B-B14F-4D97-AF65-F5344CB8AC3E}">
        <p14:creationId xmlns:p14="http://schemas.microsoft.com/office/powerpoint/2010/main" val="306389537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4815998"/>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Section 34 Ministerial determinations</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rPr>
              <a:t>Minister may deviate from the IRP or TDP in issuing a Ministerial determination without </a:t>
            </a:r>
            <a:r>
              <a:rPr lang="en-US" dirty="0" err="1">
                <a:solidFill>
                  <a:schemeClr val="tx1"/>
                </a:solidFill>
              </a:rPr>
              <a:t>gazetting</a:t>
            </a:r>
            <a:r>
              <a:rPr lang="en-US" dirty="0">
                <a:solidFill>
                  <a:schemeClr val="tx1"/>
                </a:solidFill>
              </a:rPr>
              <a:t> a notice for public comment </a:t>
            </a:r>
            <a:r>
              <a:rPr lang="en-US" i="1" dirty="0">
                <a:solidFill>
                  <a:schemeClr val="tx1"/>
                </a:solidFill>
              </a:rPr>
              <a:t>“if it is reasonable and justifiable in the circumstances” </a:t>
            </a:r>
            <a:r>
              <a:rPr lang="en-US" dirty="0">
                <a:solidFill>
                  <a:schemeClr val="tx1"/>
                </a:solidFill>
              </a:rPr>
              <a:t>(section 34(8))</a:t>
            </a:r>
          </a:p>
          <a:p>
            <a:pPr algn="just" defTabSz="457200">
              <a:lnSpc>
                <a:spcPct val="120000"/>
              </a:lnSpc>
              <a:defRPr>
                <a:solidFill>
                  <a:srgbClr val="FFFFFF"/>
                </a:solidFill>
                <a:latin typeface="Arial"/>
                <a:ea typeface="Arial"/>
                <a:cs typeface="Arial"/>
                <a:sym typeface="Arial"/>
              </a:defRPr>
            </a:pPr>
            <a:r>
              <a:rPr lang="en-ZA" sz="1800" i="1" u="sng" dirty="0">
                <a:effectLst/>
                <a:latin typeface="Arial" panose="020B0604020202020204" pitchFamily="34" charset="0"/>
                <a:ea typeface="Times New Roman" panose="02020603050405020304" pitchFamily="18" charset="0"/>
              </a:rPr>
              <a:t>procedure which is fair, equitable, transparent, competitive 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endParaRPr lang="en-US" sz="3600" b="1" i="1" u="sng" dirty="0">
              <a:solidFill>
                <a:schemeClr val="tx1"/>
              </a:solidFill>
              <a:latin typeface="Arial"/>
              <a:cs typeface="Arial"/>
            </a:endParaRP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Delete section 34(8)</a:t>
            </a:r>
          </a:p>
          <a:p>
            <a:pPr algn="just" defTabSz="457200">
              <a:lnSpc>
                <a:spcPct val="120000"/>
              </a:lnSpc>
              <a:defRPr>
                <a:solidFill>
                  <a:srgbClr val="FFFFFF"/>
                </a:solidFill>
                <a:latin typeface="Arial"/>
                <a:ea typeface="Arial"/>
                <a:cs typeface="Arial"/>
                <a:sym typeface="Arial"/>
              </a:defRPr>
            </a:pPr>
            <a:endParaRPr dirty="0">
              <a:solidFill>
                <a:schemeClr val="tx1"/>
              </a:solidFill>
              <a:latin typeface="Arial"/>
              <a:cs typeface="Aria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4</a:t>
            </a:fld>
            <a:endParaRPr lang="uk-UA" dirty="0"/>
          </a:p>
        </p:txBody>
      </p:sp>
    </p:spTree>
    <p:extLst>
      <p:ext uri="{BB962C8B-B14F-4D97-AF65-F5344CB8AC3E}">
        <p14:creationId xmlns:p14="http://schemas.microsoft.com/office/powerpoint/2010/main" val="126680263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758598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The Market</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US" dirty="0">
                <a:solidFill>
                  <a:schemeClr val="tx1"/>
                </a:solidFill>
                <a:latin typeface="Arial"/>
                <a:cs typeface="Arial"/>
              </a:rPr>
              <a:t>The </a:t>
            </a:r>
            <a:r>
              <a:rPr lang="en-ZA" dirty="0">
                <a:solidFill>
                  <a:schemeClr val="tx1"/>
                </a:solidFill>
                <a:latin typeface="Arial"/>
                <a:cs typeface="Arial"/>
              </a:rPr>
              <a:t>market operator (Eskom) develops a transparent, non-discriminatory trading platform which allows market participants to trader, and develops the market code and rule.</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dirty="0">
                <a:solidFill>
                  <a:schemeClr val="tx1"/>
                </a:solidFill>
                <a:latin typeface="Arial"/>
                <a:cs typeface="Arial"/>
              </a:rPr>
              <a:t>NERSA must approve the trading platform and the market participants under the market code and rules, but not the market code and rules themselves</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endParaRPr lang="en-ZA" dirty="0">
              <a:solidFill>
                <a:schemeClr val="tx1"/>
              </a:solidFill>
              <a:latin typeface="Arial"/>
              <a:cs typeface="Aria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sz="1800" i="1" u="sng" dirty="0">
                <a:effectLst/>
                <a:latin typeface="Arial" panose="020B0604020202020204" pitchFamily="34" charset="0"/>
                <a:ea typeface="Times New Roman" panose="02020603050405020304" pitchFamily="18" charset="0"/>
              </a:rPr>
              <a:t>, competitive 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endParaRPr lang="en-US" sz="3600" b="1" i="1" u="sng" dirty="0">
              <a:solidFill>
                <a:schemeClr val="tx1"/>
              </a:solidFill>
              <a:latin typeface="Arial"/>
              <a:cs typeface="Arial"/>
            </a:endParaRP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Delete section 34(8)</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NERSA must approve the trading platform, the market code and the rules, or better still, draft these documents with the input of, amongst others, Eskom</a:t>
            </a:r>
          </a:p>
          <a:p>
            <a:pPr algn="just" defTabSz="457200">
              <a:lnSpc>
                <a:spcPct val="120000"/>
              </a:lnSpc>
              <a:defRPr>
                <a:solidFill>
                  <a:srgbClr val="FFFFFF"/>
                </a:solidFill>
                <a:latin typeface="Arial"/>
                <a:ea typeface="Arial"/>
                <a:cs typeface="Arial"/>
                <a:sym typeface="Arial"/>
              </a:defRPr>
            </a:pPr>
            <a:endParaRPr dirty="0">
              <a:solidFill>
                <a:schemeClr val="tx1"/>
              </a:solidFill>
              <a:latin typeface="Arial"/>
              <a:cs typeface="Aria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5</a:t>
            </a:fld>
            <a:endParaRPr lang="uk-UA" dirty="0"/>
          </a:p>
        </p:txBody>
      </p:sp>
    </p:spTree>
    <p:extLst>
      <p:ext uri="{BB962C8B-B14F-4D97-AF65-F5344CB8AC3E}">
        <p14:creationId xmlns:p14="http://schemas.microsoft.com/office/powerpoint/2010/main" val="59267732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703199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The Role of IPPs</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dirty="0">
                <a:solidFill>
                  <a:schemeClr val="tx1"/>
                </a:solidFill>
                <a:latin typeface="Arial"/>
                <a:cs typeface="Arial"/>
              </a:rPr>
              <a:t>NERSA still regulates private licensees – pricing for everything except “direct sale agreement” which excludes sales by registered generators and sales to traders and generators, and the revenue of licensees.  Private entities selling to private entities should not be regulated.  This will hamper the proper functioning of an open, transparent and competitive market</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i="1" dirty="0">
                <a:solidFill>
                  <a:schemeClr val="tx1"/>
                </a:solidFill>
                <a:latin typeface="Arial"/>
                <a:cs typeface="Arial"/>
              </a:rPr>
              <a:t>“regulated transaction” </a:t>
            </a:r>
            <a:r>
              <a:rPr lang="en-ZA" dirty="0">
                <a:solidFill>
                  <a:schemeClr val="tx1"/>
                </a:solidFill>
                <a:latin typeface="Arial"/>
                <a:cs typeface="Arial"/>
              </a:rPr>
              <a:t>should only apply to a State owned entity</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sz="1800" i="1" u="sng" dirty="0">
                <a:effectLst/>
                <a:latin typeface="Arial" panose="020B0604020202020204" pitchFamily="34" charset="0"/>
                <a:ea typeface="Times New Roman" panose="02020603050405020304" pitchFamily="18" charset="0"/>
              </a:rPr>
              <a:t>, competitive 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endParaRPr lang="en-US" sz="3600" b="1" i="1" u="sng" dirty="0">
              <a:solidFill>
                <a:schemeClr val="tx1"/>
              </a:solidFill>
              <a:latin typeface="Arial"/>
              <a:cs typeface="Arial"/>
            </a:endParaRP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Amend the definition of “direct sale agreement” to include sales by registered generators and exclude sales to traders and generators</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Delete the provision stating that NERSA may regulate the revenue of private licensees</a:t>
            </a:r>
          </a:p>
          <a:p>
            <a:pPr marL="457200" indent="-4572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Amend the definition of </a:t>
            </a:r>
            <a:r>
              <a:rPr lang="en-US" i="1" dirty="0">
                <a:solidFill>
                  <a:schemeClr val="tx1"/>
                </a:solidFill>
                <a:latin typeface="Arial"/>
                <a:cs typeface="Arial"/>
              </a:rPr>
              <a:t>“regulated transaction” </a:t>
            </a:r>
            <a:r>
              <a:rPr lang="en-US" dirty="0">
                <a:solidFill>
                  <a:schemeClr val="tx1"/>
                </a:solidFill>
                <a:latin typeface="Arial"/>
                <a:cs typeface="Arial"/>
              </a:rPr>
              <a:t>so that it only applies to State owned entities</a:t>
            </a:r>
            <a:endParaRPr dirty="0">
              <a:solidFill>
                <a:schemeClr val="tx1"/>
              </a:solidFill>
              <a:latin typeface="Arial"/>
              <a:cs typeface="Aria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6</a:t>
            </a:fld>
            <a:endParaRPr lang="uk-UA" dirty="0"/>
          </a:p>
        </p:txBody>
      </p:sp>
    </p:spTree>
    <p:extLst>
      <p:ext uri="{BB962C8B-B14F-4D97-AF65-F5344CB8AC3E}">
        <p14:creationId xmlns:p14="http://schemas.microsoft.com/office/powerpoint/2010/main" val="35329233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758598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The CPA</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dirty="0">
                <a:solidFill>
                  <a:schemeClr val="tx1"/>
                </a:solidFill>
                <a:latin typeface="Arial"/>
                <a:cs typeface="Arial"/>
              </a:rPr>
              <a:t>The CPA only exists for the duration of a transition to a competitive market, but some of the agreements it will enter into are for the lifespan of Eskom generation assets</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dirty="0">
                <a:solidFill>
                  <a:schemeClr val="tx1"/>
                </a:solidFill>
                <a:latin typeface="Arial"/>
                <a:cs typeface="Arial"/>
              </a:rPr>
              <a:t>“</a:t>
            </a:r>
            <a:r>
              <a:rPr lang="en-ZA" i="1" dirty="0">
                <a:solidFill>
                  <a:schemeClr val="tx1"/>
                </a:solidFill>
                <a:latin typeface="Arial"/>
                <a:cs typeface="Arial"/>
              </a:rPr>
              <a:t>vesting contracts” </a:t>
            </a:r>
            <a:r>
              <a:rPr lang="en-ZA" dirty="0">
                <a:solidFill>
                  <a:schemeClr val="tx1"/>
                </a:solidFill>
                <a:latin typeface="Arial"/>
                <a:cs typeface="Arial"/>
              </a:rPr>
              <a:t>– sales to and from the CPA from Eskom generation and to distributors (including Eskom distribution and municipalities) do not have an explicit provision that their prices must be regulated by NERSA</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dirty="0">
                <a:solidFill>
                  <a:schemeClr val="tx1"/>
                </a:solidFill>
                <a:latin typeface="Arial"/>
                <a:cs typeface="Arial"/>
              </a:rPr>
              <a:t>The Amendment Bill provides that the CPA will sell energy from legacy independent power producer agreements, but leaves new independent power producer agreements silent</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sz="1800" i="1" u="sng" dirty="0">
                <a:effectLst/>
                <a:latin typeface="Arial" panose="020B0604020202020204" pitchFamily="34" charset="0"/>
                <a:ea typeface="Times New Roman" panose="02020603050405020304" pitchFamily="18" charset="0"/>
              </a:rPr>
              <a:t>, competitive 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p>
          <a:p>
            <a:pPr marL="571500" indent="-5715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Clarify how long the CPA is intended to exist and what will happen to sales from Eskom generation thereafter</a:t>
            </a:r>
          </a:p>
          <a:p>
            <a:pPr marL="571500" indent="-5715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Provide that the pricing under </a:t>
            </a:r>
            <a:r>
              <a:rPr lang="en-US" i="1" dirty="0">
                <a:solidFill>
                  <a:schemeClr val="tx1"/>
                </a:solidFill>
                <a:latin typeface="Arial"/>
                <a:cs typeface="Arial"/>
              </a:rPr>
              <a:t>“vesting contracts” </a:t>
            </a:r>
            <a:r>
              <a:rPr lang="en-US" dirty="0">
                <a:solidFill>
                  <a:schemeClr val="tx1"/>
                </a:solidFill>
                <a:latin typeface="Arial"/>
                <a:cs typeface="Arial"/>
              </a:rPr>
              <a:t>must be regulated by NERSA, and the format of the agreements too</a:t>
            </a:r>
          </a:p>
          <a:p>
            <a:pPr marL="571500" indent="-5715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Clarify what will happen with energy from new independent power producer agreements</a:t>
            </a: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7</a:t>
            </a:fld>
            <a:endParaRPr lang="uk-UA" dirty="0"/>
          </a:p>
        </p:txBody>
      </p:sp>
    </p:spTree>
    <p:extLst>
      <p:ext uri="{BB962C8B-B14F-4D97-AF65-F5344CB8AC3E}">
        <p14:creationId xmlns:p14="http://schemas.microsoft.com/office/powerpoint/2010/main" val="122206678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536999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Ministerial Powers</a:t>
            </a: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dirty="0">
                <a:solidFill>
                  <a:schemeClr val="tx1"/>
                </a:solidFill>
                <a:latin typeface="Arial"/>
                <a:cs typeface="Arial"/>
              </a:rPr>
              <a:t>The Minister’s powers are still too wide – </a:t>
            </a:r>
            <a:r>
              <a:rPr lang="en-ZA" dirty="0" err="1">
                <a:solidFill>
                  <a:schemeClr val="tx1"/>
                </a:solidFill>
                <a:latin typeface="Arial"/>
                <a:cs typeface="Arial"/>
              </a:rPr>
              <a:t>eg</a:t>
            </a:r>
            <a:r>
              <a:rPr lang="en-ZA" dirty="0">
                <a:solidFill>
                  <a:schemeClr val="tx1"/>
                </a:solidFill>
                <a:latin typeface="Arial"/>
                <a:cs typeface="Arial"/>
              </a:rPr>
              <a:t> the proposed amendment from “in consultation” with NERSA to ”after consultation” in section 34 and the provision that NERSA must consult with the Minister in determining the rules of the TDP</a:t>
            </a: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sz="1800" i="1" u="sng" dirty="0">
                <a:effectLst/>
                <a:latin typeface="Arial" panose="020B0604020202020204" pitchFamily="34" charset="0"/>
                <a:ea typeface="Times New Roman" panose="02020603050405020304" pitchFamily="18" charset="0"/>
              </a:rPr>
              <a:t>, competitive 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dirty="0">
              <a:solidFill>
                <a:schemeClr val="tx1"/>
              </a:solidFill>
            </a:endParaRPr>
          </a:p>
          <a:p>
            <a:pPr algn="just" defTabSz="457200">
              <a:lnSpc>
                <a:spcPct val="120000"/>
              </a:lnSpc>
              <a:defRPr>
                <a:solidFill>
                  <a:srgbClr val="FFFFFF"/>
                </a:solidFill>
                <a:latin typeface="Arial"/>
                <a:ea typeface="Arial"/>
                <a:cs typeface="Arial"/>
                <a:sym typeface="Arial"/>
              </a:defRPr>
            </a:pPr>
            <a:r>
              <a:rPr lang="en-US" sz="3600" b="1" dirty="0">
                <a:solidFill>
                  <a:schemeClr val="tx1"/>
                </a:solidFill>
                <a:latin typeface="Arial"/>
                <a:cs typeface="Arial"/>
              </a:rPr>
              <a:t>Solution :</a:t>
            </a:r>
          </a:p>
          <a:p>
            <a:pPr marL="571500" indent="-5715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Leave section 34 as “in” (not “after”) consultation</a:t>
            </a:r>
          </a:p>
          <a:p>
            <a:pPr marL="571500" indent="-571500" algn="just" defTabSz="457200">
              <a:lnSpc>
                <a:spcPct val="120000"/>
              </a:lnSpc>
              <a:buFont typeface="Arial" panose="020B0604020202020204" pitchFamily="34" charset="0"/>
              <a:buChar char="•"/>
              <a:defRPr>
                <a:solidFill>
                  <a:srgbClr val="FFFFFF"/>
                </a:solidFill>
                <a:latin typeface="Arial"/>
                <a:ea typeface="Arial"/>
                <a:cs typeface="Arial"/>
                <a:sym typeface="Arial"/>
              </a:defRPr>
            </a:pPr>
            <a:r>
              <a:rPr lang="en-US" dirty="0">
                <a:solidFill>
                  <a:schemeClr val="tx1"/>
                </a:solidFill>
                <a:latin typeface="Arial"/>
                <a:cs typeface="Arial"/>
              </a:rPr>
              <a:t>Delete references to consultation with the Minister in the formulation of the TDP.  This should be left to NERSA, with input from Eskom</a:t>
            </a: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8</a:t>
            </a:fld>
            <a:endParaRPr lang="uk-UA" dirty="0"/>
          </a:p>
        </p:txBody>
      </p:sp>
    </p:spTree>
    <p:extLst>
      <p:ext uri="{BB962C8B-B14F-4D97-AF65-F5344CB8AC3E}">
        <p14:creationId xmlns:p14="http://schemas.microsoft.com/office/powerpoint/2010/main" val="17600027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157992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Contentious areas of the Electricity Regulation Amendment Act tabled in Parliament</a:t>
            </a:r>
            <a:endParaRPr dirty="0"/>
          </a:p>
        </p:txBody>
      </p:sp>
      <p:sp>
        <p:nvSpPr>
          <p:cNvPr id="8" name="SUBHEADING…"/>
          <p:cNvSpPr txBox="1"/>
          <p:nvPr/>
        </p:nvSpPr>
        <p:spPr>
          <a:xfrm>
            <a:off x="957795" y="2402455"/>
            <a:ext cx="22341410" cy="380860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just" defTabSz="457200">
              <a:lnSpc>
                <a:spcPct val="120000"/>
              </a:lnSpc>
              <a:defRPr sz="3600" b="1">
                <a:solidFill>
                  <a:srgbClr val="FFFFFF"/>
                </a:solidFill>
                <a:latin typeface="Arial"/>
                <a:ea typeface="Arial"/>
                <a:cs typeface="Arial"/>
                <a:sym typeface="Arial"/>
              </a:defRPr>
            </a:pPr>
            <a:endParaRPr lang="en-US" dirty="0">
              <a:solidFill>
                <a:schemeClr val="tx1"/>
              </a:solidFill>
            </a:endParaRPr>
          </a:p>
          <a:p>
            <a:pPr algn="just" defTabSz="457200">
              <a:lnSpc>
                <a:spcPct val="120000"/>
              </a:lnSpc>
              <a:defRPr sz="3600" b="1">
                <a:solidFill>
                  <a:srgbClr val="FFFFFF"/>
                </a:solidFill>
                <a:latin typeface="Arial"/>
                <a:ea typeface="Arial"/>
                <a:cs typeface="Arial"/>
                <a:sym typeface="Arial"/>
              </a:defRPr>
            </a:pPr>
            <a:r>
              <a:rPr lang="en-US" dirty="0">
                <a:solidFill>
                  <a:schemeClr val="tx1"/>
                </a:solidFill>
              </a:rPr>
              <a:t>The transitional nature of the NTC</a:t>
            </a:r>
          </a:p>
          <a:p>
            <a:pPr algn="just" defTabSz="457200">
              <a:lnSpc>
                <a:spcPct val="120000"/>
              </a:lnSpc>
              <a:defRPr sz="3600" b="1">
                <a:solidFill>
                  <a:srgbClr val="FFFFFF"/>
                </a:solidFill>
                <a:latin typeface="Arial"/>
                <a:ea typeface="Arial"/>
                <a:cs typeface="Arial"/>
                <a:sym typeface="Arial"/>
              </a:defRPr>
            </a:pPr>
            <a:endParaRPr dirty="0">
              <a:solidFill>
                <a:schemeClr val="tx1"/>
              </a:solidFill>
            </a:endParaRPr>
          </a:p>
          <a:p>
            <a:pPr marL="457200" indent="-457200" algn="just" defTabSz="457200">
              <a:lnSpc>
                <a:spcPct val="120000"/>
              </a:lnSpc>
              <a:buFont typeface="Arial" charset="0"/>
              <a:buChar char="•"/>
              <a:defRPr>
                <a:solidFill>
                  <a:srgbClr val="FFFFFF"/>
                </a:solidFill>
                <a:latin typeface="Arial"/>
                <a:ea typeface="Arial"/>
                <a:cs typeface="Arial"/>
                <a:sym typeface="Arial"/>
              </a:defRPr>
            </a:pPr>
            <a:r>
              <a:rPr lang="en-ZA" b="1" dirty="0">
                <a:solidFill>
                  <a:schemeClr val="tx1"/>
                </a:solidFill>
                <a:latin typeface="Arial"/>
                <a:cs typeface="Arial"/>
              </a:rPr>
              <a:t>WHAT HAPPENS IF THE TRANSMISSION SYSTEM OPERATOR SOC LTD IS NOT ESTABLISHED AND OPERATIONAL WITHIN 5 YEARS????</a:t>
            </a:r>
            <a:r>
              <a:rPr lang="en-ZA" sz="1800" b="1" i="1" u="sng" dirty="0" err="1">
                <a:effectLst/>
                <a:latin typeface="Arial" panose="020B0604020202020204" pitchFamily="34" charset="0"/>
                <a:ea typeface="Times New Roman" panose="02020603050405020304" pitchFamily="18" charset="0"/>
              </a:rPr>
              <a:t>mpetitive</a:t>
            </a:r>
            <a:r>
              <a:rPr lang="en-ZA" sz="1800" b="1" i="1" u="sng" dirty="0">
                <a:effectLst/>
                <a:latin typeface="Arial" panose="020B0604020202020204" pitchFamily="34" charset="0"/>
                <a:ea typeface="Times New Roman" panose="02020603050405020304" pitchFamily="18" charset="0"/>
              </a:rPr>
              <a:t> </a:t>
            </a:r>
            <a:r>
              <a:rPr lang="en-ZA" sz="1800" i="1" u="sng" dirty="0">
                <a:effectLst/>
                <a:latin typeface="Arial" panose="020B0604020202020204" pitchFamily="34" charset="0"/>
                <a:ea typeface="Times New Roman" panose="02020603050405020304" pitchFamily="18" charset="0"/>
              </a:rPr>
              <a:t>and cost-effective”</a:t>
            </a:r>
            <a:r>
              <a:rPr lang="en-ZA" sz="1800" u="sng" dirty="0">
                <a:effectLst/>
                <a:latin typeface="Arial" panose="020B0604020202020204" pitchFamily="34" charset="0"/>
                <a:ea typeface="Times New Roman" panose="02020603050405020304" pitchFamily="18" charset="0"/>
              </a:rPr>
              <a:t> and “</a:t>
            </a:r>
            <a:r>
              <a:rPr lang="en-ZA" sz="1800" i="1" u="sng" dirty="0">
                <a:effectLst/>
                <a:latin typeface="Arial" panose="020B0604020202020204" pitchFamily="34" charset="0"/>
                <a:ea typeface="Times New Roman" panose="02020603050405020304" pitchFamily="18" charset="0"/>
              </a:rPr>
              <a:t>for private sector participation”</a:t>
            </a:r>
            <a:r>
              <a:rPr lang="en-ZA" sz="1800" dirty="0">
                <a:effectLst/>
                <a:latin typeface="Arial" panose="020B0604020202020204" pitchFamily="34" charset="0"/>
                <a:ea typeface="Times New Roman" panose="02020603050405020304" pitchFamily="18" charset="0"/>
              </a:rPr>
              <a:t>.</a:t>
            </a:r>
            <a:r>
              <a:rPr lang="en-ZA" dirty="0">
                <a:effectLst/>
              </a:rPr>
              <a:t> </a:t>
            </a:r>
            <a:endParaRPr lang="en-ZA" dirty="0">
              <a:solidFill>
                <a:schemeClr val="tx1"/>
              </a:solidFill>
            </a:endParaRPr>
          </a:p>
          <a:p>
            <a:pPr algn="just" defTabSz="457200">
              <a:lnSpc>
                <a:spcPct val="120000"/>
              </a:lnSpc>
              <a:defRPr>
                <a:solidFill>
                  <a:srgbClr val="FFFFFF"/>
                </a:solidFill>
                <a:latin typeface="Arial"/>
                <a:ea typeface="Arial"/>
                <a:cs typeface="Arial"/>
                <a:sym typeface="Arial"/>
              </a:defRPr>
            </a:pPr>
            <a:endParaRPr lang="en-US" sz="3600" b="1" dirty="0">
              <a:solidFill>
                <a:schemeClr val="tx1"/>
              </a:solidFill>
              <a:latin typeface="Arial"/>
              <a:cs typeface="Aria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9</a:t>
            </a:fld>
            <a:endParaRPr lang="uk-UA" dirty="0"/>
          </a:p>
        </p:txBody>
      </p:sp>
    </p:spTree>
    <p:extLst>
      <p:ext uri="{BB962C8B-B14F-4D97-AF65-F5344CB8AC3E}">
        <p14:creationId xmlns:p14="http://schemas.microsoft.com/office/powerpoint/2010/main" val="4161877526"/>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294</TotalTime>
  <Words>1073</Words>
  <Application>Microsoft Office PowerPoint</Application>
  <PresentationFormat>Custom</PresentationFormat>
  <Paragraphs>95</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Helvetica Neue</vt:lpstr>
      <vt:lpstr>Helvetica Neue Medium</vt:lpstr>
      <vt:lpstr>Times New Roman</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Khuliso Nesengani</cp:lastModifiedBy>
  <cp:revision>84</cp:revision>
  <dcterms:modified xsi:type="dcterms:W3CDTF">2023-10-12T06:16:14Z</dcterms:modified>
</cp:coreProperties>
</file>