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87" r:id="rId3"/>
    <p:sldId id="288" r:id="rId4"/>
    <p:sldId id="292" r:id="rId5"/>
    <p:sldId id="290" r:id="rId6"/>
    <p:sldId id="289" r:id="rId7"/>
    <p:sldId id="29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FFD9FF"/>
    <a:srgbClr val="FFCCFF"/>
    <a:srgbClr val="6D71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24" autoAdjust="0"/>
    <p:restoredTop sz="94660"/>
  </p:normalViewPr>
  <p:slideViewPr>
    <p:cSldViewPr snapToGrid="0">
      <p:cViewPr varScale="1">
        <p:scale>
          <a:sx n="63" d="100"/>
          <a:sy n="63" d="100"/>
        </p:scale>
        <p:origin x="88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87D94-7596-4F60-96B1-BC186E1E5B67}" type="datetimeFigureOut">
              <a:rPr lang="en-ZA" smtClean="0"/>
              <a:t>2023/03/12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678AE6-1727-45C4-BEBE-EC5641E5731A}" type="slidenum">
              <a:rPr lang="en-ZA" smtClean="0"/>
              <a:t>‹#›</a:t>
            </a:fld>
            <a:endParaRPr lang="en-ZA"/>
          </a:p>
        </p:txBody>
      </p:sp>
    </p:spTree>
    <p:extLst>
      <p:ext uri="{BB962C8B-B14F-4D97-AF65-F5344CB8AC3E}">
        <p14:creationId xmlns:p14="http://schemas.microsoft.com/office/powerpoint/2010/main" val="1031488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747532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159835"/>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136611-F6FC-4EFF-99C1-12B92C44652D}"/>
              </a:ext>
            </a:extLst>
          </p:cNvPr>
          <p:cNvSpPr/>
          <p:nvPr/>
        </p:nvSpPr>
        <p:spPr>
          <a:xfrm>
            <a:off x="1" y="6498590"/>
            <a:ext cx="12192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12ED406-AE11-40BB-9B4B-33C1F2E6A7D9}"/>
              </a:ext>
            </a:extLst>
          </p:cNvPr>
          <p:cNvSpPr/>
          <p:nvPr/>
        </p:nvSpPr>
        <p:spPr>
          <a:xfrm>
            <a:off x="0" y="643845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6A908E58-8BC8-41E9-A7AC-019D6D757097}"/>
              </a:ext>
            </a:extLst>
          </p:cNvPr>
          <p:cNvCxnSpPr/>
          <p:nvPr/>
        </p:nvCxnSpPr>
        <p:spPr>
          <a:xfrm>
            <a:off x="335280" y="3434080"/>
            <a:ext cx="1150112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0B37416-58F5-428D-9B1C-C202C6054F52}"/>
              </a:ext>
            </a:extLst>
          </p:cNvPr>
          <p:cNvSpPr/>
          <p:nvPr/>
        </p:nvSpPr>
        <p:spPr>
          <a:xfrm>
            <a:off x="335280" y="2966719"/>
            <a:ext cx="1152144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6D716D"/>
                </a:solidFill>
                <a:latin typeface="Arial" panose="020B0604020202020204" pitchFamily="34" charset="0"/>
                <a:cs typeface="Arial" panose="020B0604020202020204" pitchFamily="34" charset="0"/>
              </a:rPr>
              <a:t>Localisation opportunities in the solar PV value chain</a:t>
            </a:r>
          </a:p>
          <a:p>
            <a:endParaRPr lang="en-ZA" sz="3200" b="1" dirty="0">
              <a:solidFill>
                <a:srgbClr val="6D716D"/>
              </a:solidFill>
              <a:latin typeface="Arial" panose="020B0604020202020204" pitchFamily="34" charset="0"/>
              <a:cs typeface="Arial" panose="020B0604020202020204" pitchFamily="34" charset="0"/>
            </a:endParaRPr>
          </a:p>
          <a:p>
            <a:r>
              <a:rPr lang="en-ZA" sz="2000" dirty="0">
                <a:solidFill>
                  <a:srgbClr val="6D716D"/>
                </a:solidFill>
                <a:latin typeface="Arial" panose="020B0604020202020204" pitchFamily="34" charset="0"/>
                <a:cs typeface="Arial" panose="020B0604020202020204" pitchFamily="34" charset="0"/>
              </a:rPr>
              <a:t>Manufacturing Circle Energy Round Table – 14 March 2023</a:t>
            </a:r>
            <a:endParaRPr lang="en-US" sz="3600" dirty="0">
              <a:solidFill>
                <a:srgbClr val="6D716D"/>
              </a:solidFill>
              <a:latin typeface="Arial" panose="020B0604020202020204" pitchFamily="34" charset="0"/>
              <a:cs typeface="Arial" panose="020B0604020202020204" pitchFamily="34" charset="0"/>
            </a:endParaRPr>
          </a:p>
        </p:txBody>
      </p:sp>
      <p:pic>
        <p:nvPicPr>
          <p:cNvPr id="65" name="Picture 8" descr="March 2018 BUSINESS CASE FOR THE ESTABLISHMENT OF AN INDEPENDENT ECONOMIC  REGULATOR SUBMISSION BY BUSINESS UNITY SOUTH AFRICA (B">
            <a:extLst>
              <a:ext uri="{FF2B5EF4-FFF2-40B4-BE49-F238E27FC236}">
                <a16:creationId xmlns:a16="http://schemas.microsoft.com/office/drawing/2014/main" id="{DD518096-AFD2-40E2-A0E4-3C9B58E801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6888" y="612593"/>
            <a:ext cx="1963604" cy="100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303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March 2018 BUSINESS CASE FOR THE ESTABLISHMENT OF AN INDEPENDENT ECONOMIC  REGULATOR SUBMISSION BY BUSINESS UNITY SOUTH AFRICA (B">
            <a:extLst>
              <a:ext uri="{FF2B5EF4-FFF2-40B4-BE49-F238E27FC236}">
                <a16:creationId xmlns:a16="http://schemas.microsoft.com/office/drawing/2014/main" id="{92E94BB2-70D9-4E4A-A852-69B54C256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899" y="245698"/>
            <a:ext cx="1612757" cy="8256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E136611-F6FC-4EFF-99C1-12B92C44652D}"/>
              </a:ext>
            </a:extLst>
          </p:cNvPr>
          <p:cNvSpPr/>
          <p:nvPr/>
        </p:nvSpPr>
        <p:spPr>
          <a:xfrm>
            <a:off x="1" y="6498590"/>
            <a:ext cx="12192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12ED406-AE11-40BB-9B4B-33C1F2E6A7D9}"/>
              </a:ext>
            </a:extLst>
          </p:cNvPr>
          <p:cNvSpPr/>
          <p:nvPr/>
        </p:nvSpPr>
        <p:spPr>
          <a:xfrm>
            <a:off x="0" y="643845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Slide Number Placeholder 14">
            <a:extLst>
              <a:ext uri="{FF2B5EF4-FFF2-40B4-BE49-F238E27FC236}">
                <a16:creationId xmlns:a16="http://schemas.microsoft.com/office/drawing/2014/main" id="{79D69827-A4B2-43F8-A3B4-F1B594B20F98}"/>
              </a:ext>
            </a:extLst>
          </p:cNvPr>
          <p:cNvSpPr>
            <a:spLocks noGrp="1"/>
          </p:cNvSpPr>
          <p:nvPr>
            <p:ph type="sldNum" sz="quarter" idx="4294967295"/>
          </p:nvPr>
        </p:nvSpPr>
        <p:spPr>
          <a:xfrm>
            <a:off x="11104879" y="6492240"/>
            <a:ext cx="1024979" cy="288000"/>
          </a:xfrm>
          <a:prstGeom prst="rect">
            <a:avLst/>
          </a:prstGeom>
        </p:spPr>
        <p:txBody>
          <a:bodyPr anchor="ctr"/>
          <a:lstStyle/>
          <a:p>
            <a:pPr algn="r"/>
            <a:fld id="{1799E8ED-B894-4262-AD22-C1A04D3E843A}" type="slidenum">
              <a:rPr lang="en-ZA" sz="1200" smtClean="0">
                <a:solidFill>
                  <a:schemeClr val="bg1"/>
                </a:solidFill>
                <a:latin typeface="Arial" panose="020B0604020202020204" pitchFamily="34" charset="0"/>
                <a:cs typeface="Arial" panose="020B0604020202020204" pitchFamily="34" charset="0"/>
              </a:rPr>
              <a:pPr algn="r"/>
              <a:t>2</a:t>
            </a:fld>
            <a:endParaRPr lang="en-ZA" sz="12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A908E58-8BC8-41E9-A7AC-019D6D757097}"/>
              </a:ext>
            </a:extLst>
          </p:cNvPr>
          <p:cNvCxnSpPr/>
          <p:nvPr/>
        </p:nvCxnSpPr>
        <p:spPr>
          <a:xfrm>
            <a:off x="335280" y="1270000"/>
            <a:ext cx="1150112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0B37416-58F5-428D-9B1C-C202C6054F52}"/>
              </a:ext>
            </a:extLst>
          </p:cNvPr>
          <p:cNvSpPr/>
          <p:nvPr/>
        </p:nvSpPr>
        <p:spPr>
          <a:xfrm>
            <a:off x="335280" y="101599"/>
            <a:ext cx="959104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rgbClr val="6D716D"/>
                </a:solidFill>
                <a:latin typeface="Arial" panose="020B0604020202020204" pitchFamily="34" charset="0"/>
                <a:cs typeface="Arial" panose="020B0604020202020204" pitchFamily="34" charset="0"/>
              </a:rPr>
              <a:t>Localisation in the solar PV value chain </a:t>
            </a:r>
            <a:endParaRPr lang="en-ZA" sz="3600" b="1" dirty="0">
              <a:solidFill>
                <a:srgbClr val="6D716D"/>
              </a:solidFill>
              <a:latin typeface="Arial" panose="020B0604020202020204" pitchFamily="34" charset="0"/>
              <a:cs typeface="Arial" panose="020B0604020202020204" pitchFamily="34" charset="0"/>
            </a:endParaRPr>
          </a:p>
          <a:p>
            <a:r>
              <a:rPr lang="en-ZA" sz="2400" dirty="0">
                <a:solidFill>
                  <a:srgbClr val="6D716D"/>
                </a:solidFill>
                <a:latin typeface="Arial" panose="020B0604020202020204" pitchFamily="34" charset="0"/>
                <a:cs typeface="Arial" panose="020B0604020202020204" pitchFamily="34" charset="0"/>
              </a:rPr>
              <a:t>Assumptions and considerations</a:t>
            </a:r>
            <a:endParaRPr lang="en-US" sz="4000" dirty="0">
              <a:solidFill>
                <a:srgbClr val="6D716D"/>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DEAF177-815B-B8F7-31F3-43730D96D94D}"/>
              </a:ext>
            </a:extLst>
          </p:cNvPr>
          <p:cNvSpPr/>
          <p:nvPr/>
        </p:nvSpPr>
        <p:spPr>
          <a:xfrm>
            <a:off x="335280" y="1493519"/>
            <a:ext cx="1152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3525" indent="-263525">
              <a:spcAft>
                <a:spcPts val="400"/>
              </a:spcAft>
              <a:buFont typeface="Arial" panose="020B0604020202020204" pitchFamily="34" charset="0"/>
              <a:buChar char="•"/>
              <a:tabLst>
                <a:tab pos="263525" algn="l"/>
              </a:tabLst>
            </a:pPr>
            <a:r>
              <a:rPr lang="en-US" dirty="0">
                <a:solidFill>
                  <a:srgbClr val="6D716D"/>
                </a:solidFill>
                <a:latin typeface="Arial" panose="020B0604020202020204" pitchFamily="34" charset="0"/>
                <a:cs typeface="Arial" panose="020B0604020202020204" pitchFamily="34" charset="0"/>
              </a:rPr>
              <a:t>Assessment based almost entirely on 2 key sources of data and information</a:t>
            </a:r>
          </a:p>
          <a:p>
            <a:pPr marL="720725" lvl="1" indent="-263525">
              <a:spcAft>
                <a:spcPts val="400"/>
              </a:spcAft>
              <a:buFont typeface="Arial" panose="020B0604020202020204" pitchFamily="34" charset="0"/>
              <a:buChar char="•"/>
              <a:tabLst>
                <a:tab pos="263525" algn="l"/>
              </a:tabLst>
            </a:pPr>
            <a:r>
              <a:rPr lang="en-US" sz="1600" dirty="0">
                <a:solidFill>
                  <a:srgbClr val="6D716D"/>
                </a:solidFill>
                <a:latin typeface="Arial" panose="020B0604020202020204" pitchFamily="34" charset="0"/>
                <a:cs typeface="Arial" panose="020B0604020202020204" pitchFamily="34" charset="0"/>
              </a:rPr>
              <a:t>Draft SAREM document published in March 2022</a:t>
            </a:r>
          </a:p>
          <a:p>
            <a:pPr marL="720725" lvl="1" indent="-263525">
              <a:spcAft>
                <a:spcPts val="1200"/>
              </a:spcAft>
              <a:buFont typeface="Arial" panose="020B0604020202020204" pitchFamily="34" charset="0"/>
              <a:buChar char="•"/>
              <a:tabLst>
                <a:tab pos="263525" algn="l"/>
              </a:tabLst>
            </a:pPr>
            <a:r>
              <a:rPr lang="en-US" sz="1600" dirty="0">
                <a:solidFill>
                  <a:srgbClr val="6D716D"/>
                </a:solidFill>
                <a:latin typeface="Arial" panose="020B0604020202020204" pitchFamily="34" charset="0"/>
                <a:cs typeface="Arial" panose="020B0604020202020204" pitchFamily="34" charset="0"/>
              </a:rPr>
              <a:t>Study on localisation potential of solar PV industry published by SAPVIA in October 2022</a:t>
            </a:r>
          </a:p>
          <a:p>
            <a:pPr marL="263525" indent="-263525">
              <a:spcAft>
                <a:spcPts val="400"/>
              </a:spcAft>
              <a:buFont typeface="Arial" panose="020B0604020202020204" pitchFamily="34" charset="0"/>
              <a:buChar char="•"/>
              <a:tabLst>
                <a:tab pos="263525" algn="l"/>
              </a:tabLst>
            </a:pPr>
            <a:r>
              <a:rPr lang="en-US" dirty="0">
                <a:solidFill>
                  <a:srgbClr val="6D716D"/>
                </a:solidFill>
                <a:latin typeface="Arial" panose="020B0604020202020204" pitchFamily="34" charset="0"/>
                <a:cs typeface="Arial" panose="020B0604020202020204" pitchFamily="34" charset="0"/>
              </a:rPr>
              <a:t>Assumption that any local production needs to be competitive (quality and price) in the long term</a:t>
            </a:r>
          </a:p>
          <a:p>
            <a:pPr marL="720725" lvl="1" indent="-263525">
              <a:spcAft>
                <a:spcPts val="400"/>
              </a:spcAft>
              <a:buFont typeface="Arial" panose="020B0604020202020204" pitchFamily="34" charset="0"/>
              <a:buChar char="•"/>
              <a:tabLst>
                <a:tab pos="263525" algn="l"/>
              </a:tabLst>
            </a:pPr>
            <a:r>
              <a:rPr lang="en-US" sz="1600" dirty="0">
                <a:solidFill>
                  <a:srgbClr val="6D716D"/>
                </a:solidFill>
                <a:latin typeface="Arial" panose="020B0604020202020204" pitchFamily="34" charset="0"/>
                <a:cs typeface="Arial" panose="020B0604020202020204" pitchFamily="34" charset="0"/>
              </a:rPr>
              <a:t>Potential to provide support to infant industry but should be limited in time (max 5 years)</a:t>
            </a:r>
          </a:p>
          <a:p>
            <a:pPr marL="720725" lvl="1" indent="-263525">
              <a:spcAft>
                <a:spcPts val="1200"/>
              </a:spcAft>
              <a:buFont typeface="Arial" panose="020B0604020202020204" pitchFamily="34" charset="0"/>
              <a:buChar char="•"/>
              <a:tabLst>
                <a:tab pos="263525" algn="l"/>
              </a:tabLst>
            </a:pPr>
            <a:r>
              <a:rPr lang="en-US" sz="1600" dirty="0">
                <a:solidFill>
                  <a:srgbClr val="6D716D"/>
                </a:solidFill>
                <a:latin typeface="Arial" panose="020B0604020202020204" pitchFamily="34" charset="0"/>
                <a:cs typeface="Arial" panose="020B0604020202020204" pitchFamily="34" charset="0"/>
              </a:rPr>
              <a:t>Long term sustainability requires ongoing and stable local demand which should be complemented by exports in order to achieve economies of scale and price competitiveness</a:t>
            </a:r>
          </a:p>
          <a:p>
            <a:pPr marL="263525" indent="-263525">
              <a:spcAft>
                <a:spcPts val="400"/>
              </a:spcAft>
              <a:buFont typeface="Arial" panose="020B0604020202020204" pitchFamily="34" charset="0"/>
              <a:buChar char="•"/>
              <a:tabLst>
                <a:tab pos="263525" algn="l"/>
              </a:tabLst>
            </a:pPr>
            <a:r>
              <a:rPr lang="en-US" dirty="0">
                <a:solidFill>
                  <a:srgbClr val="6D716D"/>
                </a:solidFill>
                <a:latin typeface="Arial" panose="020B0604020202020204" pitchFamily="34" charset="0"/>
                <a:cs typeface="Arial" panose="020B0604020202020204" pitchFamily="34" charset="0"/>
              </a:rPr>
              <a:t>Consideration that the solar PV value chain is still a relatively young industry with fast paced development in both scale and technology</a:t>
            </a:r>
          </a:p>
          <a:p>
            <a:pPr marL="720725" lvl="1" indent="-263525">
              <a:spcAft>
                <a:spcPts val="400"/>
              </a:spcAft>
              <a:buFont typeface="Arial" panose="020B0604020202020204" pitchFamily="34" charset="0"/>
              <a:buChar char="•"/>
              <a:tabLst>
                <a:tab pos="263525" algn="l"/>
              </a:tabLst>
            </a:pPr>
            <a:r>
              <a:rPr lang="en-US" sz="1600" dirty="0">
                <a:solidFill>
                  <a:srgbClr val="6D716D"/>
                </a:solidFill>
                <a:latin typeface="Arial" panose="020B0604020202020204" pitchFamily="34" charset="0"/>
                <a:cs typeface="Arial" panose="020B0604020202020204" pitchFamily="34" charset="0"/>
              </a:rPr>
              <a:t>Potential window of opportunity to secure strong positioning in the global value chain</a:t>
            </a:r>
          </a:p>
          <a:p>
            <a:pPr marL="720725" lvl="1" indent="-263525">
              <a:spcAft>
                <a:spcPts val="1200"/>
              </a:spcAft>
              <a:buFont typeface="Arial" panose="020B0604020202020204" pitchFamily="34" charset="0"/>
              <a:buChar char="•"/>
              <a:tabLst>
                <a:tab pos="263525" algn="l"/>
              </a:tabLst>
            </a:pPr>
            <a:r>
              <a:rPr lang="en-US" sz="1600" dirty="0">
                <a:solidFill>
                  <a:srgbClr val="6D716D"/>
                </a:solidFill>
                <a:latin typeface="Arial" panose="020B0604020202020204" pitchFamily="34" charset="0"/>
                <a:cs typeface="Arial" panose="020B0604020202020204" pitchFamily="34" charset="0"/>
              </a:rPr>
              <a:t>Need ongoing investment and upgrades to keep up with progress in technology </a:t>
            </a:r>
          </a:p>
          <a:p>
            <a:pPr marL="263525" indent="-263525">
              <a:spcAft>
                <a:spcPts val="400"/>
              </a:spcAft>
              <a:buFont typeface="Arial" panose="020B0604020202020204" pitchFamily="34" charset="0"/>
              <a:buChar char="•"/>
              <a:tabLst>
                <a:tab pos="263525" algn="l"/>
              </a:tabLst>
            </a:pPr>
            <a:r>
              <a:rPr lang="en-US" dirty="0">
                <a:solidFill>
                  <a:srgbClr val="6D716D"/>
                </a:solidFill>
                <a:latin typeface="Arial" panose="020B0604020202020204" pitchFamily="34" charset="0"/>
                <a:cs typeface="Arial" panose="020B0604020202020204" pitchFamily="34" charset="0"/>
              </a:rPr>
              <a:t>Consideration that expectations must be realistic</a:t>
            </a:r>
          </a:p>
          <a:p>
            <a:pPr marL="720725" lvl="1" indent="-263525">
              <a:spcAft>
                <a:spcPts val="400"/>
              </a:spcAft>
              <a:buFont typeface="Arial" panose="020B0604020202020204" pitchFamily="34" charset="0"/>
              <a:buChar char="•"/>
              <a:tabLst>
                <a:tab pos="263525" algn="l"/>
              </a:tabLst>
            </a:pPr>
            <a:r>
              <a:rPr lang="en-US" sz="1600" dirty="0">
                <a:solidFill>
                  <a:srgbClr val="6D716D"/>
                </a:solidFill>
                <a:latin typeface="Arial" panose="020B0604020202020204" pitchFamily="34" charset="0"/>
                <a:cs typeface="Arial" panose="020B0604020202020204" pitchFamily="34" charset="0"/>
              </a:rPr>
              <a:t>Local content % in solar PV projects in BW4 (58%) has already achieved a level higher than the average for the automotive sector, which is considered the best example of successful localisation in SA</a:t>
            </a:r>
          </a:p>
        </p:txBody>
      </p:sp>
    </p:spTree>
    <p:extLst>
      <p:ext uri="{BB962C8B-B14F-4D97-AF65-F5344CB8AC3E}">
        <p14:creationId xmlns:p14="http://schemas.microsoft.com/office/powerpoint/2010/main" val="325981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March 2018 BUSINESS CASE FOR THE ESTABLISHMENT OF AN INDEPENDENT ECONOMIC  REGULATOR SUBMISSION BY BUSINESS UNITY SOUTH AFRICA (B">
            <a:extLst>
              <a:ext uri="{FF2B5EF4-FFF2-40B4-BE49-F238E27FC236}">
                <a16:creationId xmlns:a16="http://schemas.microsoft.com/office/drawing/2014/main" id="{92E94BB2-70D9-4E4A-A852-69B54C256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899" y="245698"/>
            <a:ext cx="1612757" cy="8256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E136611-F6FC-4EFF-99C1-12B92C44652D}"/>
              </a:ext>
            </a:extLst>
          </p:cNvPr>
          <p:cNvSpPr/>
          <p:nvPr/>
        </p:nvSpPr>
        <p:spPr>
          <a:xfrm>
            <a:off x="1" y="6498590"/>
            <a:ext cx="12192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12ED406-AE11-40BB-9B4B-33C1F2E6A7D9}"/>
              </a:ext>
            </a:extLst>
          </p:cNvPr>
          <p:cNvSpPr/>
          <p:nvPr/>
        </p:nvSpPr>
        <p:spPr>
          <a:xfrm>
            <a:off x="0" y="643845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Slide Number Placeholder 14">
            <a:extLst>
              <a:ext uri="{FF2B5EF4-FFF2-40B4-BE49-F238E27FC236}">
                <a16:creationId xmlns:a16="http://schemas.microsoft.com/office/drawing/2014/main" id="{79D69827-A4B2-43F8-A3B4-F1B594B20F98}"/>
              </a:ext>
            </a:extLst>
          </p:cNvPr>
          <p:cNvSpPr>
            <a:spLocks noGrp="1"/>
          </p:cNvSpPr>
          <p:nvPr>
            <p:ph type="sldNum" sz="quarter" idx="4294967295"/>
          </p:nvPr>
        </p:nvSpPr>
        <p:spPr>
          <a:xfrm>
            <a:off x="11104879" y="6492240"/>
            <a:ext cx="1024979" cy="288000"/>
          </a:xfrm>
          <a:prstGeom prst="rect">
            <a:avLst/>
          </a:prstGeom>
        </p:spPr>
        <p:txBody>
          <a:bodyPr anchor="ctr"/>
          <a:lstStyle/>
          <a:p>
            <a:pPr algn="r"/>
            <a:fld id="{1799E8ED-B894-4262-AD22-C1A04D3E843A}" type="slidenum">
              <a:rPr lang="en-ZA" sz="1200" smtClean="0">
                <a:solidFill>
                  <a:schemeClr val="bg1"/>
                </a:solidFill>
                <a:latin typeface="Arial" panose="020B0604020202020204" pitchFamily="34" charset="0"/>
                <a:cs typeface="Arial" panose="020B0604020202020204" pitchFamily="34" charset="0"/>
              </a:rPr>
              <a:pPr algn="r"/>
              <a:t>3</a:t>
            </a:fld>
            <a:endParaRPr lang="en-ZA" sz="12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A908E58-8BC8-41E9-A7AC-019D6D757097}"/>
              </a:ext>
            </a:extLst>
          </p:cNvPr>
          <p:cNvCxnSpPr/>
          <p:nvPr/>
        </p:nvCxnSpPr>
        <p:spPr>
          <a:xfrm>
            <a:off x="335280" y="1270000"/>
            <a:ext cx="1150112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0B37416-58F5-428D-9B1C-C202C6054F52}"/>
              </a:ext>
            </a:extLst>
          </p:cNvPr>
          <p:cNvSpPr/>
          <p:nvPr/>
        </p:nvSpPr>
        <p:spPr>
          <a:xfrm>
            <a:off x="335280" y="101599"/>
            <a:ext cx="959104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rgbClr val="6D716D"/>
                </a:solidFill>
                <a:latin typeface="Arial" panose="020B0604020202020204" pitchFamily="34" charset="0"/>
                <a:cs typeface="Arial" panose="020B0604020202020204" pitchFamily="34" charset="0"/>
              </a:rPr>
              <a:t>SAREM document</a:t>
            </a:r>
            <a:endParaRPr lang="en-ZA" sz="3600" b="1" dirty="0">
              <a:solidFill>
                <a:srgbClr val="6D716D"/>
              </a:solidFill>
              <a:latin typeface="Arial" panose="020B0604020202020204" pitchFamily="34" charset="0"/>
              <a:cs typeface="Arial" panose="020B0604020202020204" pitchFamily="34" charset="0"/>
            </a:endParaRPr>
          </a:p>
          <a:p>
            <a:r>
              <a:rPr lang="en-ZA" sz="2400" dirty="0">
                <a:solidFill>
                  <a:srgbClr val="6D716D"/>
                </a:solidFill>
                <a:latin typeface="Arial" panose="020B0604020202020204" pitchFamily="34" charset="0"/>
                <a:cs typeface="Arial" panose="020B0604020202020204" pitchFamily="34" charset="0"/>
              </a:rPr>
              <a:t>Key data and findings</a:t>
            </a:r>
            <a:endParaRPr lang="en-US" sz="4000" dirty="0">
              <a:solidFill>
                <a:srgbClr val="6D716D"/>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DEAF177-815B-B8F7-31F3-43730D96D94D}"/>
              </a:ext>
            </a:extLst>
          </p:cNvPr>
          <p:cNvSpPr/>
          <p:nvPr/>
        </p:nvSpPr>
        <p:spPr>
          <a:xfrm>
            <a:off x="6350000" y="1605279"/>
            <a:ext cx="5508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indent="-182563">
              <a:spcAft>
                <a:spcPts val="400"/>
              </a:spcAft>
              <a:buFont typeface="Arial" panose="020B0604020202020204" pitchFamily="34" charset="0"/>
              <a:buChar char="•"/>
            </a:pPr>
            <a:r>
              <a:rPr lang="en-US" sz="1400" dirty="0">
                <a:solidFill>
                  <a:srgbClr val="6D716D"/>
                </a:solidFill>
                <a:latin typeface="Arial" panose="020B0604020202020204" pitchFamily="34" charset="0"/>
                <a:cs typeface="Arial" panose="020B0604020202020204" pitchFamily="34" charset="0"/>
              </a:rPr>
              <a:t>Technology for PV modules is constantly evolving and requires ability to rapidly upgrade facilities;</a:t>
            </a:r>
          </a:p>
          <a:p>
            <a:pPr marL="182563" indent="-182563">
              <a:spcAft>
                <a:spcPts val="400"/>
              </a:spcAft>
              <a:buFont typeface="Arial" panose="020B0604020202020204" pitchFamily="34" charset="0"/>
              <a:buChar char="•"/>
            </a:pPr>
            <a:r>
              <a:rPr lang="en-US" sz="1400" dirty="0">
                <a:solidFill>
                  <a:srgbClr val="6D716D"/>
                </a:solidFill>
                <a:latin typeface="Arial" panose="020B0604020202020204" pitchFamily="34" charset="0"/>
                <a:cs typeface="Arial" panose="020B0604020202020204" pitchFamily="34" charset="0"/>
              </a:rPr>
              <a:t>There are currently two local factories for PV modules (</a:t>
            </a:r>
            <a:r>
              <a:rPr lang="en-US" sz="1400" dirty="0" err="1">
                <a:solidFill>
                  <a:srgbClr val="6D716D"/>
                </a:solidFill>
                <a:latin typeface="Arial" panose="020B0604020202020204" pitchFamily="34" charset="0"/>
                <a:cs typeface="Arial" panose="020B0604020202020204" pitchFamily="34" charset="0"/>
              </a:rPr>
              <a:t>ArtSolar</a:t>
            </a:r>
            <a:r>
              <a:rPr lang="en-US" sz="1400" dirty="0">
                <a:solidFill>
                  <a:srgbClr val="6D716D"/>
                </a:solidFill>
                <a:latin typeface="Arial" panose="020B0604020202020204" pitchFamily="34" charset="0"/>
                <a:cs typeface="Arial" panose="020B0604020202020204" pitchFamily="34" charset="0"/>
              </a:rPr>
              <a:t> and Seraphim) but not competitive against imports so not typically used by private sector;</a:t>
            </a:r>
          </a:p>
          <a:p>
            <a:pPr marL="182563" indent="-182563">
              <a:spcAft>
                <a:spcPts val="400"/>
              </a:spcAft>
              <a:buFont typeface="Arial" panose="020B0604020202020204" pitchFamily="34" charset="0"/>
              <a:buChar char="•"/>
            </a:pPr>
            <a:r>
              <a:rPr lang="en-US" sz="1400" dirty="0">
                <a:solidFill>
                  <a:srgbClr val="6D716D"/>
                </a:solidFill>
                <a:latin typeface="Arial" panose="020B0604020202020204" pitchFamily="34" charset="0"/>
                <a:cs typeface="Arial" panose="020B0604020202020204" pitchFamily="34" charset="0"/>
              </a:rPr>
              <a:t>There is some local capacity to produce some components of PV modules (e.g. </a:t>
            </a:r>
            <a:r>
              <a:rPr lang="en-US" sz="1400" dirty="0" err="1">
                <a:solidFill>
                  <a:srgbClr val="6D716D"/>
                </a:solidFill>
                <a:latin typeface="Arial" panose="020B0604020202020204" pitchFamily="34" charset="0"/>
                <a:cs typeface="Arial" panose="020B0604020202020204" pitchFamily="34" charset="0"/>
              </a:rPr>
              <a:t>aluminium</a:t>
            </a:r>
            <a:r>
              <a:rPr lang="en-US" sz="1400" dirty="0">
                <a:solidFill>
                  <a:srgbClr val="6D716D"/>
                </a:solidFill>
                <a:latin typeface="Arial" panose="020B0604020202020204" pitchFamily="34" charset="0"/>
                <a:cs typeface="Arial" panose="020B0604020202020204" pitchFamily="34" charset="0"/>
              </a:rPr>
              <a:t> frames) but not competitive and it would require some time to ensure proper supply chain integration;</a:t>
            </a:r>
          </a:p>
          <a:p>
            <a:pPr marL="182563" indent="-182563">
              <a:spcAft>
                <a:spcPts val="400"/>
              </a:spcAft>
              <a:buFont typeface="Arial" panose="020B0604020202020204" pitchFamily="34" charset="0"/>
              <a:buChar char="•"/>
            </a:pPr>
            <a:r>
              <a:rPr lang="en-US" sz="1400" dirty="0">
                <a:solidFill>
                  <a:srgbClr val="6D716D"/>
                </a:solidFill>
                <a:latin typeface="Arial" panose="020B0604020202020204" pitchFamily="34" charset="0"/>
                <a:cs typeface="Arial" panose="020B0604020202020204" pitchFamily="34" charset="0"/>
              </a:rPr>
              <a:t>Potential for Inverters is mainly in local assembly with limited opportunities for full local production;</a:t>
            </a:r>
          </a:p>
          <a:p>
            <a:pPr marL="182563" indent="-182563">
              <a:spcAft>
                <a:spcPts val="400"/>
              </a:spcAft>
              <a:buFont typeface="Arial" panose="020B0604020202020204" pitchFamily="34" charset="0"/>
              <a:buChar char="•"/>
            </a:pPr>
            <a:r>
              <a:rPr lang="en-US" sz="1400" dirty="0">
                <a:solidFill>
                  <a:srgbClr val="6D716D"/>
                </a:solidFill>
                <a:latin typeface="Arial" panose="020B0604020202020204" pitchFamily="34" charset="0"/>
                <a:cs typeface="Arial" panose="020B0604020202020204" pitchFamily="34" charset="0"/>
              </a:rPr>
              <a:t>There is strong potential for Trackers and Mounting structures but some time might be required to ramp up local capacity.</a:t>
            </a:r>
          </a:p>
          <a:p>
            <a:pPr marL="182563" indent="-182563">
              <a:spcAft>
                <a:spcPts val="400"/>
              </a:spcAft>
              <a:buFont typeface="Arial" panose="020B0604020202020204" pitchFamily="34" charset="0"/>
              <a:buChar char="•"/>
            </a:pPr>
            <a:endParaRPr lang="en-US" sz="1400" dirty="0">
              <a:solidFill>
                <a:srgbClr val="6D716D"/>
              </a:solidFill>
              <a:latin typeface="Arial" panose="020B0604020202020204" pitchFamily="34" charset="0"/>
              <a:cs typeface="Arial" panose="020B0604020202020204" pitchFamily="34" charset="0"/>
            </a:endParaRPr>
          </a:p>
        </p:txBody>
      </p:sp>
      <p:graphicFrame>
        <p:nvGraphicFramePr>
          <p:cNvPr id="3" name="Table 4">
            <a:extLst>
              <a:ext uri="{FF2B5EF4-FFF2-40B4-BE49-F238E27FC236}">
                <a16:creationId xmlns:a16="http://schemas.microsoft.com/office/drawing/2014/main" id="{1F5555FC-8E60-BC4D-4F03-43385C1678C2}"/>
              </a:ext>
            </a:extLst>
          </p:cNvPr>
          <p:cNvGraphicFramePr>
            <a:graphicFrameLocks noGrp="1"/>
          </p:cNvGraphicFramePr>
          <p:nvPr>
            <p:extLst>
              <p:ext uri="{D42A27DB-BD31-4B8C-83A1-F6EECF244321}">
                <p14:modId xmlns:p14="http://schemas.microsoft.com/office/powerpoint/2010/main" val="2468560914"/>
              </p:ext>
            </p:extLst>
          </p:nvPr>
        </p:nvGraphicFramePr>
        <p:xfrm>
          <a:off x="335280" y="1512376"/>
          <a:ext cx="5760720" cy="2966720"/>
        </p:xfrm>
        <a:graphic>
          <a:graphicData uri="http://schemas.openxmlformats.org/drawingml/2006/table">
            <a:tbl>
              <a:tblPr firstRow="1" bandRow="1">
                <a:tableStyleId>{5C22544A-7EE6-4342-B048-85BDC9FD1C3A}</a:tableStyleId>
              </a:tblPr>
              <a:tblGrid>
                <a:gridCol w="1440180">
                  <a:extLst>
                    <a:ext uri="{9D8B030D-6E8A-4147-A177-3AD203B41FA5}">
                      <a16:colId xmlns:a16="http://schemas.microsoft.com/office/drawing/2014/main" val="87748415"/>
                    </a:ext>
                  </a:extLst>
                </a:gridCol>
                <a:gridCol w="1440180">
                  <a:extLst>
                    <a:ext uri="{9D8B030D-6E8A-4147-A177-3AD203B41FA5}">
                      <a16:colId xmlns:a16="http://schemas.microsoft.com/office/drawing/2014/main" val="3958739049"/>
                    </a:ext>
                  </a:extLst>
                </a:gridCol>
                <a:gridCol w="1440180">
                  <a:extLst>
                    <a:ext uri="{9D8B030D-6E8A-4147-A177-3AD203B41FA5}">
                      <a16:colId xmlns:a16="http://schemas.microsoft.com/office/drawing/2014/main" val="659066473"/>
                    </a:ext>
                  </a:extLst>
                </a:gridCol>
                <a:gridCol w="1440180">
                  <a:extLst>
                    <a:ext uri="{9D8B030D-6E8A-4147-A177-3AD203B41FA5}">
                      <a16:colId xmlns:a16="http://schemas.microsoft.com/office/drawing/2014/main" val="154977196"/>
                    </a:ext>
                  </a:extLst>
                </a:gridCol>
              </a:tblGrid>
              <a:tr h="370840">
                <a:tc>
                  <a:txBody>
                    <a:bodyPr/>
                    <a:lstStyle/>
                    <a:p>
                      <a:r>
                        <a:rPr lang="en-US" sz="1600" dirty="0"/>
                        <a:t>ITEM</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 of CAPEX</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LC% in BW4</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LC% of CAPEX</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612909630"/>
                  </a:ext>
                </a:extLst>
              </a:tr>
              <a:tr h="370840">
                <a:tc>
                  <a:txBody>
                    <a:bodyPr/>
                    <a:lstStyle/>
                    <a:p>
                      <a:r>
                        <a:rPr lang="en-US" sz="1600" dirty="0" err="1"/>
                        <a:t>BoP</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41%</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88%</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36%</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30531857"/>
                  </a:ext>
                </a:extLst>
              </a:tr>
              <a:tr h="370840">
                <a:tc>
                  <a:txBody>
                    <a:bodyPr/>
                    <a:lstStyle/>
                    <a:p>
                      <a:r>
                        <a:rPr lang="en-US" sz="1600" dirty="0"/>
                        <a:t>PV modules</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35%</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10%</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4%</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721431716"/>
                  </a:ext>
                </a:extLst>
              </a:tr>
              <a:tr h="370840">
                <a:tc>
                  <a:txBody>
                    <a:bodyPr/>
                    <a:lstStyle/>
                    <a:p>
                      <a:r>
                        <a:rPr lang="en-US" sz="1600" dirty="0"/>
                        <a:t>Tracker</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11%</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85%</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9%</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761477197"/>
                  </a:ext>
                </a:extLst>
              </a:tr>
              <a:tr h="370840">
                <a:tc>
                  <a:txBody>
                    <a:bodyPr/>
                    <a:lstStyle/>
                    <a:p>
                      <a:r>
                        <a:rPr lang="en-US" sz="1600" dirty="0"/>
                        <a:t>Inverters</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7%</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60%</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4%</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74786136"/>
                  </a:ext>
                </a:extLst>
              </a:tr>
              <a:tr h="370840">
                <a:tc>
                  <a:txBody>
                    <a:bodyPr/>
                    <a:lstStyle/>
                    <a:p>
                      <a:r>
                        <a:rPr lang="en-US" sz="1600" dirty="0"/>
                        <a:t>Mounting</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4%</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75%</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3%</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944874923"/>
                  </a:ext>
                </a:extLst>
              </a:tr>
              <a:tr h="370840">
                <a:tc>
                  <a:txBody>
                    <a:bodyPr/>
                    <a:lstStyle/>
                    <a:p>
                      <a:r>
                        <a:rPr lang="en-US" sz="1600" dirty="0"/>
                        <a:t>Sundry</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2%</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100%</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1600" dirty="0"/>
                        <a:t>2%</a:t>
                      </a:r>
                      <a:endParaRPr lang="en-ZA" sz="16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24758944"/>
                  </a:ext>
                </a:extLst>
              </a:tr>
              <a:tr h="370840">
                <a:tc>
                  <a:txBody>
                    <a:bodyPr/>
                    <a:lstStyle/>
                    <a:p>
                      <a:r>
                        <a:rPr lang="en-US" sz="1600" b="1" dirty="0">
                          <a:solidFill>
                            <a:schemeClr val="bg1"/>
                          </a:solidFill>
                        </a:rPr>
                        <a:t>TOTAL</a:t>
                      </a:r>
                      <a:endParaRPr lang="en-ZA" sz="1600" b="1" dirty="0">
                        <a:solidFill>
                          <a:schemeClr val="bg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solidFill>
                  </a:tcPr>
                </a:tc>
                <a:tc>
                  <a:txBody>
                    <a:bodyPr/>
                    <a:lstStyle/>
                    <a:p>
                      <a:pPr algn="ctr"/>
                      <a:r>
                        <a:rPr lang="en-US" sz="1600" b="1" dirty="0">
                          <a:solidFill>
                            <a:schemeClr val="bg1"/>
                          </a:solidFill>
                        </a:rPr>
                        <a:t>100%</a:t>
                      </a:r>
                      <a:endParaRPr lang="en-ZA" sz="1600" b="1" dirty="0">
                        <a:solidFill>
                          <a:schemeClr val="bg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solidFill>
                  </a:tcPr>
                </a:tc>
                <a:tc>
                  <a:txBody>
                    <a:bodyPr/>
                    <a:lstStyle/>
                    <a:p>
                      <a:pPr algn="ctr"/>
                      <a:endParaRPr lang="en-ZA" sz="1600" b="1" dirty="0">
                        <a:solidFill>
                          <a:schemeClr val="bg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solidFill>
                  </a:tcPr>
                </a:tc>
                <a:tc>
                  <a:txBody>
                    <a:bodyPr/>
                    <a:lstStyle/>
                    <a:p>
                      <a:pPr algn="ctr"/>
                      <a:r>
                        <a:rPr lang="en-US" sz="1600" b="1" dirty="0">
                          <a:solidFill>
                            <a:schemeClr val="bg1"/>
                          </a:solidFill>
                        </a:rPr>
                        <a:t>58%</a:t>
                      </a:r>
                      <a:endParaRPr lang="en-ZA" sz="1600" b="1" dirty="0">
                        <a:solidFill>
                          <a:schemeClr val="bg1"/>
                        </a:solidFill>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270450179"/>
                  </a:ext>
                </a:extLst>
              </a:tr>
            </a:tbl>
          </a:graphicData>
        </a:graphic>
      </p:graphicFrame>
      <p:sp>
        <p:nvSpPr>
          <p:cNvPr id="5" name="Rectangle 4">
            <a:extLst>
              <a:ext uri="{FF2B5EF4-FFF2-40B4-BE49-F238E27FC236}">
                <a16:creationId xmlns:a16="http://schemas.microsoft.com/office/drawing/2014/main" id="{4BBDB7B5-3F54-7E6D-2812-EBD10F5FD98C}"/>
              </a:ext>
            </a:extLst>
          </p:cNvPr>
          <p:cNvSpPr/>
          <p:nvPr/>
        </p:nvSpPr>
        <p:spPr>
          <a:xfrm>
            <a:off x="0" y="5220186"/>
            <a:ext cx="12192000"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Based on the SAREM data and findings, the most realistic opportunities for localisation in the next 3-5 years seem to be in achieving higher % of local content in </a:t>
            </a:r>
            <a:r>
              <a:rPr lang="en-US" b="1" dirty="0" err="1"/>
              <a:t>BoP</a:t>
            </a:r>
            <a:r>
              <a:rPr lang="en-US" b="1" dirty="0"/>
              <a:t>, Trackers and Mounting structures</a:t>
            </a:r>
            <a:endParaRPr lang="en-ZA" b="1" dirty="0"/>
          </a:p>
        </p:txBody>
      </p:sp>
    </p:spTree>
    <p:extLst>
      <p:ext uri="{BB962C8B-B14F-4D97-AF65-F5344CB8AC3E}">
        <p14:creationId xmlns:p14="http://schemas.microsoft.com/office/powerpoint/2010/main" val="3977205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March 2018 BUSINESS CASE FOR THE ESTABLISHMENT OF AN INDEPENDENT ECONOMIC  REGULATOR SUBMISSION BY BUSINESS UNITY SOUTH AFRICA (B">
            <a:extLst>
              <a:ext uri="{FF2B5EF4-FFF2-40B4-BE49-F238E27FC236}">
                <a16:creationId xmlns:a16="http://schemas.microsoft.com/office/drawing/2014/main" id="{92E94BB2-70D9-4E4A-A852-69B54C256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899" y="245698"/>
            <a:ext cx="1612757" cy="8256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E136611-F6FC-4EFF-99C1-12B92C44652D}"/>
              </a:ext>
            </a:extLst>
          </p:cNvPr>
          <p:cNvSpPr/>
          <p:nvPr/>
        </p:nvSpPr>
        <p:spPr>
          <a:xfrm>
            <a:off x="1" y="6498590"/>
            <a:ext cx="12192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12ED406-AE11-40BB-9B4B-33C1F2E6A7D9}"/>
              </a:ext>
            </a:extLst>
          </p:cNvPr>
          <p:cNvSpPr/>
          <p:nvPr/>
        </p:nvSpPr>
        <p:spPr>
          <a:xfrm>
            <a:off x="0" y="643845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Slide Number Placeholder 14">
            <a:extLst>
              <a:ext uri="{FF2B5EF4-FFF2-40B4-BE49-F238E27FC236}">
                <a16:creationId xmlns:a16="http://schemas.microsoft.com/office/drawing/2014/main" id="{79D69827-A4B2-43F8-A3B4-F1B594B20F98}"/>
              </a:ext>
            </a:extLst>
          </p:cNvPr>
          <p:cNvSpPr>
            <a:spLocks noGrp="1"/>
          </p:cNvSpPr>
          <p:nvPr>
            <p:ph type="sldNum" sz="quarter" idx="4294967295"/>
          </p:nvPr>
        </p:nvSpPr>
        <p:spPr>
          <a:xfrm>
            <a:off x="11104879" y="6492240"/>
            <a:ext cx="1024979" cy="288000"/>
          </a:xfrm>
          <a:prstGeom prst="rect">
            <a:avLst/>
          </a:prstGeom>
        </p:spPr>
        <p:txBody>
          <a:bodyPr anchor="ctr"/>
          <a:lstStyle/>
          <a:p>
            <a:pPr algn="r"/>
            <a:fld id="{1799E8ED-B894-4262-AD22-C1A04D3E843A}" type="slidenum">
              <a:rPr lang="en-ZA" sz="1200" smtClean="0">
                <a:solidFill>
                  <a:schemeClr val="bg1"/>
                </a:solidFill>
                <a:latin typeface="Arial" panose="020B0604020202020204" pitchFamily="34" charset="0"/>
                <a:cs typeface="Arial" panose="020B0604020202020204" pitchFamily="34" charset="0"/>
              </a:rPr>
              <a:pPr algn="r"/>
              <a:t>4</a:t>
            </a:fld>
            <a:endParaRPr lang="en-ZA" sz="12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A908E58-8BC8-41E9-A7AC-019D6D757097}"/>
              </a:ext>
            </a:extLst>
          </p:cNvPr>
          <p:cNvCxnSpPr/>
          <p:nvPr/>
        </p:nvCxnSpPr>
        <p:spPr>
          <a:xfrm>
            <a:off x="335280" y="1270000"/>
            <a:ext cx="1150112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0B37416-58F5-428D-9B1C-C202C6054F52}"/>
              </a:ext>
            </a:extLst>
          </p:cNvPr>
          <p:cNvSpPr/>
          <p:nvPr/>
        </p:nvSpPr>
        <p:spPr>
          <a:xfrm>
            <a:off x="335280" y="101599"/>
            <a:ext cx="959104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6D716D"/>
                </a:solidFill>
                <a:latin typeface="Arial" panose="020B0604020202020204" pitchFamily="34" charset="0"/>
                <a:cs typeface="Arial" panose="020B0604020202020204" pitchFamily="34" charset="0"/>
              </a:rPr>
              <a:t>SAPVIA study</a:t>
            </a:r>
            <a:endParaRPr lang="en-ZA" sz="4000" b="1" dirty="0">
              <a:solidFill>
                <a:srgbClr val="6D716D"/>
              </a:solidFill>
              <a:latin typeface="Arial" panose="020B0604020202020204" pitchFamily="34" charset="0"/>
              <a:cs typeface="Arial" panose="020B0604020202020204" pitchFamily="34" charset="0"/>
            </a:endParaRPr>
          </a:p>
          <a:p>
            <a:r>
              <a:rPr lang="en-ZA" sz="2800" dirty="0">
                <a:solidFill>
                  <a:srgbClr val="6D716D"/>
                </a:solidFill>
                <a:latin typeface="Arial" panose="020B0604020202020204" pitchFamily="34" charset="0"/>
                <a:cs typeface="Arial" panose="020B0604020202020204" pitchFamily="34" charset="0"/>
              </a:rPr>
              <a:t>Focus of the study on 9 key components</a:t>
            </a:r>
            <a:endParaRPr lang="en-US" sz="4400" dirty="0">
              <a:solidFill>
                <a:srgbClr val="6D716D"/>
              </a:solidFill>
              <a:latin typeface="Arial" panose="020B0604020202020204" pitchFamily="34" charset="0"/>
              <a:cs typeface="Arial" panose="020B0604020202020204" pitchFamily="34" charset="0"/>
            </a:endParaRPr>
          </a:p>
        </p:txBody>
      </p:sp>
      <p:pic>
        <p:nvPicPr>
          <p:cNvPr id="27" name="Picture 26">
            <a:extLst>
              <a:ext uri="{FF2B5EF4-FFF2-40B4-BE49-F238E27FC236}">
                <a16:creationId xmlns:a16="http://schemas.microsoft.com/office/drawing/2014/main" id="{3E2BBA75-48D9-57AD-3D43-8E284F6064B7}"/>
              </a:ext>
            </a:extLst>
          </p:cNvPr>
          <p:cNvPicPr>
            <a:picLocks noChangeAspect="1"/>
          </p:cNvPicPr>
          <p:nvPr/>
        </p:nvPicPr>
        <p:blipFill>
          <a:blip r:embed="rId3"/>
          <a:stretch>
            <a:fillRect/>
          </a:stretch>
        </p:blipFill>
        <p:spPr>
          <a:xfrm>
            <a:off x="1215390" y="1354772"/>
            <a:ext cx="8820000" cy="5036678"/>
          </a:xfrm>
          <a:prstGeom prst="rect">
            <a:avLst/>
          </a:prstGeom>
        </p:spPr>
      </p:pic>
    </p:spTree>
    <p:extLst>
      <p:ext uri="{BB962C8B-B14F-4D97-AF65-F5344CB8AC3E}">
        <p14:creationId xmlns:p14="http://schemas.microsoft.com/office/powerpoint/2010/main" val="1525952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March 2018 BUSINESS CASE FOR THE ESTABLISHMENT OF AN INDEPENDENT ECONOMIC  REGULATOR SUBMISSION BY BUSINESS UNITY SOUTH AFRICA (B">
            <a:extLst>
              <a:ext uri="{FF2B5EF4-FFF2-40B4-BE49-F238E27FC236}">
                <a16:creationId xmlns:a16="http://schemas.microsoft.com/office/drawing/2014/main" id="{92E94BB2-70D9-4E4A-A852-69B54C256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899" y="245698"/>
            <a:ext cx="1612757" cy="8256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E136611-F6FC-4EFF-99C1-12B92C44652D}"/>
              </a:ext>
            </a:extLst>
          </p:cNvPr>
          <p:cNvSpPr/>
          <p:nvPr/>
        </p:nvSpPr>
        <p:spPr>
          <a:xfrm>
            <a:off x="1" y="6498590"/>
            <a:ext cx="12192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12ED406-AE11-40BB-9B4B-33C1F2E6A7D9}"/>
              </a:ext>
            </a:extLst>
          </p:cNvPr>
          <p:cNvSpPr/>
          <p:nvPr/>
        </p:nvSpPr>
        <p:spPr>
          <a:xfrm>
            <a:off x="0" y="643845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Slide Number Placeholder 14">
            <a:extLst>
              <a:ext uri="{FF2B5EF4-FFF2-40B4-BE49-F238E27FC236}">
                <a16:creationId xmlns:a16="http://schemas.microsoft.com/office/drawing/2014/main" id="{79D69827-A4B2-43F8-A3B4-F1B594B20F98}"/>
              </a:ext>
            </a:extLst>
          </p:cNvPr>
          <p:cNvSpPr>
            <a:spLocks noGrp="1"/>
          </p:cNvSpPr>
          <p:nvPr>
            <p:ph type="sldNum" sz="quarter" idx="4294967295"/>
          </p:nvPr>
        </p:nvSpPr>
        <p:spPr>
          <a:xfrm>
            <a:off x="11104879" y="6492240"/>
            <a:ext cx="1024979" cy="288000"/>
          </a:xfrm>
          <a:prstGeom prst="rect">
            <a:avLst/>
          </a:prstGeom>
        </p:spPr>
        <p:txBody>
          <a:bodyPr anchor="ctr"/>
          <a:lstStyle/>
          <a:p>
            <a:pPr algn="r"/>
            <a:fld id="{1799E8ED-B894-4262-AD22-C1A04D3E843A}" type="slidenum">
              <a:rPr lang="en-ZA" sz="1200" smtClean="0">
                <a:solidFill>
                  <a:schemeClr val="bg1"/>
                </a:solidFill>
                <a:latin typeface="Arial" panose="020B0604020202020204" pitchFamily="34" charset="0"/>
                <a:cs typeface="Arial" panose="020B0604020202020204" pitchFamily="34" charset="0"/>
              </a:rPr>
              <a:pPr algn="r"/>
              <a:t>5</a:t>
            </a:fld>
            <a:endParaRPr lang="en-ZA" sz="12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A908E58-8BC8-41E9-A7AC-019D6D757097}"/>
              </a:ext>
            </a:extLst>
          </p:cNvPr>
          <p:cNvCxnSpPr/>
          <p:nvPr/>
        </p:nvCxnSpPr>
        <p:spPr>
          <a:xfrm>
            <a:off x="335280" y="1270000"/>
            <a:ext cx="1150112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0B37416-58F5-428D-9B1C-C202C6054F52}"/>
              </a:ext>
            </a:extLst>
          </p:cNvPr>
          <p:cNvSpPr/>
          <p:nvPr/>
        </p:nvSpPr>
        <p:spPr>
          <a:xfrm>
            <a:off x="335280" y="101599"/>
            <a:ext cx="959104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rgbClr val="6D716D"/>
                </a:solidFill>
                <a:latin typeface="Arial" panose="020B0604020202020204" pitchFamily="34" charset="0"/>
                <a:cs typeface="Arial" panose="020B0604020202020204" pitchFamily="34" charset="0"/>
              </a:rPr>
              <a:t>SAPVIA study</a:t>
            </a:r>
            <a:endParaRPr lang="en-ZA" sz="3600" b="1" dirty="0">
              <a:solidFill>
                <a:srgbClr val="6D716D"/>
              </a:solidFill>
              <a:latin typeface="Arial" panose="020B0604020202020204" pitchFamily="34" charset="0"/>
              <a:cs typeface="Arial" panose="020B0604020202020204" pitchFamily="34" charset="0"/>
            </a:endParaRPr>
          </a:p>
          <a:p>
            <a:r>
              <a:rPr lang="en-ZA" sz="2400" dirty="0">
                <a:solidFill>
                  <a:srgbClr val="6D716D"/>
                </a:solidFill>
                <a:latin typeface="Arial" panose="020B0604020202020204" pitchFamily="34" charset="0"/>
                <a:cs typeface="Arial" panose="020B0604020202020204" pitchFamily="34" charset="0"/>
              </a:rPr>
              <a:t>Local industry status by key component</a:t>
            </a:r>
            <a:endParaRPr lang="en-US" sz="4000" dirty="0">
              <a:solidFill>
                <a:srgbClr val="6D716D"/>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DEAF177-815B-B8F7-31F3-43730D96D94D}"/>
              </a:ext>
            </a:extLst>
          </p:cNvPr>
          <p:cNvSpPr/>
          <p:nvPr/>
        </p:nvSpPr>
        <p:spPr>
          <a:xfrm>
            <a:off x="2531280" y="1361440"/>
            <a:ext cx="9360000"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PV module assembling capacity of about 600 MW pa. with old technology and significantly </a:t>
            </a:r>
            <a:r>
              <a:rPr lang="en-US" sz="1200" dirty="0" err="1">
                <a:solidFill>
                  <a:srgbClr val="6D716D"/>
                </a:solidFill>
                <a:latin typeface="Arial" panose="020B0604020202020204" pitchFamily="34" charset="0"/>
                <a:cs typeface="Arial" panose="020B0604020202020204" pitchFamily="34" charset="0"/>
              </a:rPr>
              <a:t>underutilised</a:t>
            </a:r>
            <a:r>
              <a:rPr lang="en-US" sz="1200" dirty="0">
                <a:solidFill>
                  <a:srgbClr val="6D716D"/>
                </a:solidFill>
                <a:latin typeface="Arial" panose="020B0604020202020204" pitchFamily="34" charset="0"/>
                <a:cs typeface="Arial" panose="020B0604020202020204" pitchFamily="34" charset="0"/>
              </a:rPr>
              <a:t> thus far</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The two current local module assembling firms have plans to increase their annual assembling capacity to around 2.1 GW, and African Quartz Photovoltaics is also planning to add a further 500 MW</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Seraphim is also working on establishing a local PV cell production plant with an annual manufacturing capacity of 500 MW</a:t>
            </a:r>
          </a:p>
        </p:txBody>
      </p:sp>
      <p:sp>
        <p:nvSpPr>
          <p:cNvPr id="3" name="Rectangle 2">
            <a:extLst>
              <a:ext uri="{FF2B5EF4-FFF2-40B4-BE49-F238E27FC236}">
                <a16:creationId xmlns:a16="http://schemas.microsoft.com/office/drawing/2014/main" id="{12096012-CC39-A0D4-9F50-9F86CAC3F4AC}"/>
              </a:ext>
            </a:extLst>
          </p:cNvPr>
          <p:cNvSpPr/>
          <p:nvPr/>
        </p:nvSpPr>
        <p:spPr>
          <a:xfrm>
            <a:off x="335280" y="1361440"/>
            <a:ext cx="2196000" cy="79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PV modules</a:t>
            </a:r>
            <a:endParaRPr lang="en-ZA" sz="1600" dirty="0"/>
          </a:p>
        </p:txBody>
      </p:sp>
      <p:sp>
        <p:nvSpPr>
          <p:cNvPr id="5" name="Rectangle 4">
            <a:extLst>
              <a:ext uri="{FF2B5EF4-FFF2-40B4-BE49-F238E27FC236}">
                <a16:creationId xmlns:a16="http://schemas.microsoft.com/office/drawing/2014/main" id="{D41CCA0D-BC61-D637-140F-04D0A00C92D1}"/>
              </a:ext>
            </a:extLst>
          </p:cNvPr>
          <p:cNvSpPr/>
          <p:nvPr/>
        </p:nvSpPr>
        <p:spPr>
          <a:xfrm>
            <a:off x="335280" y="2202688"/>
            <a:ext cx="2196000" cy="79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Inverters</a:t>
            </a:r>
            <a:endParaRPr lang="en-ZA" sz="1600" dirty="0"/>
          </a:p>
        </p:txBody>
      </p:sp>
      <p:sp>
        <p:nvSpPr>
          <p:cNvPr id="7" name="Rectangle 6">
            <a:extLst>
              <a:ext uri="{FF2B5EF4-FFF2-40B4-BE49-F238E27FC236}">
                <a16:creationId xmlns:a16="http://schemas.microsoft.com/office/drawing/2014/main" id="{D70FE283-9A6A-7DE1-E01A-AD42B16846DB}"/>
              </a:ext>
            </a:extLst>
          </p:cNvPr>
          <p:cNvSpPr/>
          <p:nvPr/>
        </p:nvSpPr>
        <p:spPr>
          <a:xfrm>
            <a:off x="335280" y="3043936"/>
            <a:ext cx="2196000" cy="79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Trackers and mounting structures</a:t>
            </a:r>
            <a:endParaRPr lang="en-ZA" sz="1600" dirty="0"/>
          </a:p>
        </p:txBody>
      </p:sp>
      <p:sp>
        <p:nvSpPr>
          <p:cNvPr id="8" name="Rectangle 7">
            <a:extLst>
              <a:ext uri="{FF2B5EF4-FFF2-40B4-BE49-F238E27FC236}">
                <a16:creationId xmlns:a16="http://schemas.microsoft.com/office/drawing/2014/main" id="{ED0F0B78-885F-3967-271D-63E59F7B3FD5}"/>
              </a:ext>
            </a:extLst>
          </p:cNvPr>
          <p:cNvSpPr/>
          <p:nvPr/>
        </p:nvSpPr>
        <p:spPr>
          <a:xfrm>
            <a:off x="335280" y="3885184"/>
            <a:ext cx="2196000" cy="79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Solar cables</a:t>
            </a:r>
            <a:endParaRPr lang="en-ZA" sz="1600" dirty="0"/>
          </a:p>
        </p:txBody>
      </p:sp>
      <p:sp>
        <p:nvSpPr>
          <p:cNvPr id="9" name="Rectangle 8">
            <a:extLst>
              <a:ext uri="{FF2B5EF4-FFF2-40B4-BE49-F238E27FC236}">
                <a16:creationId xmlns:a16="http://schemas.microsoft.com/office/drawing/2014/main" id="{A4E69D74-21AF-3701-6432-3237E1C09C29}"/>
              </a:ext>
            </a:extLst>
          </p:cNvPr>
          <p:cNvSpPr/>
          <p:nvPr/>
        </p:nvSpPr>
        <p:spPr>
          <a:xfrm>
            <a:off x="335280" y="4726432"/>
            <a:ext cx="2196000" cy="79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Charge controllers, solar breakers, combiner boxes and switchgear</a:t>
            </a:r>
            <a:endParaRPr lang="en-ZA" sz="1600" dirty="0"/>
          </a:p>
        </p:txBody>
      </p:sp>
      <p:sp>
        <p:nvSpPr>
          <p:cNvPr id="10" name="Rectangle 9">
            <a:extLst>
              <a:ext uri="{FF2B5EF4-FFF2-40B4-BE49-F238E27FC236}">
                <a16:creationId xmlns:a16="http://schemas.microsoft.com/office/drawing/2014/main" id="{5DC59172-07DC-51AF-5307-ED63FE04AA37}"/>
              </a:ext>
            </a:extLst>
          </p:cNvPr>
          <p:cNvSpPr/>
          <p:nvPr/>
        </p:nvSpPr>
        <p:spPr>
          <a:xfrm>
            <a:off x="335280" y="5567680"/>
            <a:ext cx="2196000" cy="79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Transformers</a:t>
            </a:r>
            <a:endParaRPr lang="en-ZA" sz="1600" dirty="0"/>
          </a:p>
        </p:txBody>
      </p:sp>
      <p:sp>
        <p:nvSpPr>
          <p:cNvPr id="12" name="Rectangle 11">
            <a:extLst>
              <a:ext uri="{FF2B5EF4-FFF2-40B4-BE49-F238E27FC236}">
                <a16:creationId xmlns:a16="http://schemas.microsoft.com/office/drawing/2014/main" id="{E21BAF63-3690-5FA4-8C15-C067FC227C42}"/>
              </a:ext>
            </a:extLst>
          </p:cNvPr>
          <p:cNvSpPr/>
          <p:nvPr/>
        </p:nvSpPr>
        <p:spPr>
          <a:xfrm>
            <a:off x="2531280" y="2202688"/>
            <a:ext cx="9360000"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The two local manufacturers currently </a:t>
            </a:r>
            <a:r>
              <a:rPr lang="en-US" sz="1200" dirty="0" err="1">
                <a:solidFill>
                  <a:srgbClr val="6D716D"/>
                </a:solidFill>
                <a:latin typeface="Arial" panose="020B0604020202020204" pitchFamily="34" charset="0"/>
                <a:cs typeface="Arial" panose="020B0604020202020204" pitchFamily="34" charset="0"/>
              </a:rPr>
              <a:t>specialising</a:t>
            </a:r>
            <a:r>
              <a:rPr lang="en-US" sz="1200" dirty="0">
                <a:solidFill>
                  <a:srgbClr val="6D716D"/>
                </a:solidFill>
                <a:latin typeface="Arial" panose="020B0604020202020204" pitchFamily="34" charset="0"/>
                <a:cs typeface="Arial" panose="020B0604020202020204" pitchFamily="34" charset="0"/>
              </a:rPr>
              <a:t> in microgrid inverter solutions have the capability to produce grid-tied inverters</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RWW Engineering has been developing grid-tied inverters on a contractual basis for a Spanish OEM, GP Tech</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Locally produced inverters are much more expensive than Chinese products but on par or cheaper than premium inverters </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Market is transitioning from </a:t>
            </a:r>
            <a:r>
              <a:rPr lang="en-US" sz="1200" dirty="0" err="1">
                <a:solidFill>
                  <a:srgbClr val="6D716D"/>
                </a:solidFill>
                <a:latin typeface="Arial" panose="020B0604020202020204" pitchFamily="34" charset="0"/>
                <a:cs typeface="Arial" panose="020B0604020202020204" pitchFamily="34" charset="0"/>
              </a:rPr>
              <a:t>centralised</a:t>
            </a:r>
            <a:r>
              <a:rPr lang="en-US" sz="1200" dirty="0">
                <a:solidFill>
                  <a:srgbClr val="6D716D"/>
                </a:solidFill>
                <a:latin typeface="Arial" panose="020B0604020202020204" pitchFamily="34" charset="0"/>
                <a:cs typeface="Arial" panose="020B0604020202020204" pitchFamily="34" charset="0"/>
              </a:rPr>
              <a:t> inverter solutions to string inverters, which are not locally produced</a:t>
            </a:r>
          </a:p>
        </p:txBody>
      </p:sp>
      <p:sp>
        <p:nvSpPr>
          <p:cNvPr id="16" name="Rectangle 15">
            <a:extLst>
              <a:ext uri="{FF2B5EF4-FFF2-40B4-BE49-F238E27FC236}">
                <a16:creationId xmlns:a16="http://schemas.microsoft.com/office/drawing/2014/main" id="{2BF5868D-71DD-5982-1346-E1D625125172}"/>
              </a:ext>
            </a:extLst>
          </p:cNvPr>
          <p:cNvSpPr/>
          <p:nvPr/>
        </p:nvSpPr>
        <p:spPr>
          <a:xfrm>
            <a:off x="2531280" y="3043936"/>
            <a:ext cx="9360000"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The local mounting structure and tracker manufacturing industry is relatively developed, with at least 7 manufacturers providing diverse mounting structure solutions with high levels of local content (&gt;90%)</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Capacity issues need to be addressed for the industry to </a:t>
            </a:r>
            <a:r>
              <a:rPr lang="en-US" sz="1200" dirty="0" err="1">
                <a:solidFill>
                  <a:srgbClr val="6D716D"/>
                </a:solidFill>
                <a:latin typeface="Arial" panose="020B0604020202020204" pitchFamily="34" charset="0"/>
                <a:cs typeface="Arial" panose="020B0604020202020204" pitchFamily="34" charset="0"/>
              </a:rPr>
              <a:t>realise</a:t>
            </a:r>
            <a:r>
              <a:rPr lang="en-US" sz="1200" dirty="0">
                <a:solidFill>
                  <a:srgbClr val="6D716D"/>
                </a:solidFill>
                <a:latin typeface="Arial" panose="020B0604020202020204" pitchFamily="34" charset="0"/>
                <a:cs typeface="Arial" panose="020B0604020202020204" pitchFamily="34" charset="0"/>
              </a:rPr>
              <a:t> its full potential, including ramping up of manufacturing capacities of local </a:t>
            </a:r>
            <a:r>
              <a:rPr lang="en-US" sz="1200" dirty="0" err="1">
                <a:solidFill>
                  <a:srgbClr val="6D716D"/>
                </a:solidFill>
                <a:latin typeface="Arial" panose="020B0604020202020204" pitchFamily="34" charset="0"/>
                <a:cs typeface="Arial" panose="020B0604020202020204" pitchFamily="34" charset="0"/>
              </a:rPr>
              <a:t>aluminium</a:t>
            </a:r>
            <a:r>
              <a:rPr lang="en-US" sz="1200" dirty="0">
                <a:solidFill>
                  <a:srgbClr val="6D716D"/>
                </a:solidFill>
                <a:latin typeface="Arial" panose="020B0604020202020204" pitchFamily="34" charset="0"/>
                <a:cs typeface="Arial" panose="020B0604020202020204" pitchFamily="34" charset="0"/>
              </a:rPr>
              <a:t> extruders and meeting warranty and product specification requirements for subcomponents</a:t>
            </a:r>
          </a:p>
        </p:txBody>
      </p:sp>
      <p:sp>
        <p:nvSpPr>
          <p:cNvPr id="17" name="Rectangle 16">
            <a:extLst>
              <a:ext uri="{FF2B5EF4-FFF2-40B4-BE49-F238E27FC236}">
                <a16:creationId xmlns:a16="http://schemas.microsoft.com/office/drawing/2014/main" id="{E6E8A4FB-5822-BA09-F9C2-49E84AC8546A}"/>
              </a:ext>
            </a:extLst>
          </p:cNvPr>
          <p:cNvSpPr/>
          <p:nvPr/>
        </p:nvSpPr>
        <p:spPr>
          <a:xfrm>
            <a:off x="2531280" y="3885184"/>
            <a:ext cx="9360000"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Copper and/or </a:t>
            </a:r>
            <a:r>
              <a:rPr lang="en-US" sz="1200" dirty="0" err="1">
                <a:solidFill>
                  <a:srgbClr val="6D716D"/>
                </a:solidFill>
                <a:latin typeface="Arial" panose="020B0604020202020204" pitchFamily="34" charset="0"/>
                <a:cs typeface="Arial" panose="020B0604020202020204" pitchFamily="34" charset="0"/>
              </a:rPr>
              <a:t>aluminium</a:t>
            </a:r>
            <a:r>
              <a:rPr lang="en-US" sz="1200" dirty="0">
                <a:solidFill>
                  <a:srgbClr val="6D716D"/>
                </a:solidFill>
                <a:latin typeface="Arial" panose="020B0604020202020204" pitchFamily="34" charset="0"/>
                <a:cs typeface="Arial" panose="020B0604020202020204" pitchFamily="34" charset="0"/>
              </a:rPr>
              <a:t> can be used for the PV cables but there are currently no local manufacturers of </a:t>
            </a:r>
            <a:r>
              <a:rPr lang="en-US" sz="1200" dirty="0" err="1">
                <a:solidFill>
                  <a:srgbClr val="6D716D"/>
                </a:solidFill>
                <a:latin typeface="Arial" panose="020B0604020202020204" pitchFamily="34" charset="0"/>
                <a:cs typeface="Arial" panose="020B0604020202020204" pitchFamily="34" charset="0"/>
              </a:rPr>
              <a:t>aluminium</a:t>
            </a:r>
            <a:r>
              <a:rPr lang="en-US" sz="1200" dirty="0">
                <a:solidFill>
                  <a:srgbClr val="6D716D"/>
                </a:solidFill>
                <a:latin typeface="Arial" panose="020B0604020202020204" pitchFamily="34" charset="0"/>
                <a:cs typeface="Arial" panose="020B0604020202020204" pitchFamily="34" charset="0"/>
              </a:rPr>
              <a:t> PV cables</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Local PV cables have a local content of around 30% since the polymers and the copper are imported</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Most of the PV cables are imported because of limited local production capacities and the local industry’s poor competitiveness in terms of price and quality, particularly with respect to the small flexible PV cables</a:t>
            </a:r>
          </a:p>
        </p:txBody>
      </p:sp>
      <p:sp>
        <p:nvSpPr>
          <p:cNvPr id="20" name="Rectangle 19">
            <a:extLst>
              <a:ext uri="{FF2B5EF4-FFF2-40B4-BE49-F238E27FC236}">
                <a16:creationId xmlns:a16="http://schemas.microsoft.com/office/drawing/2014/main" id="{0866CC80-5423-047E-B566-B9D19637F693}"/>
              </a:ext>
            </a:extLst>
          </p:cNvPr>
          <p:cNvSpPr/>
          <p:nvPr/>
        </p:nvSpPr>
        <p:spPr>
          <a:xfrm>
            <a:off x="2531280" y="4726432"/>
            <a:ext cx="9360000"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The 3 local manufacturers of combiner boxes pay around 20% customs duty to import subcomponents such as PC boards and fuses</a:t>
            </a:r>
          </a:p>
          <a:p>
            <a:pPr marL="182563" indent="-182563">
              <a:buFont typeface="Arial" panose="020B0604020202020204" pitchFamily="34" charset="0"/>
              <a:buChar char="•"/>
            </a:pPr>
            <a:r>
              <a:rPr lang="en-US" sz="1200" dirty="0" err="1">
                <a:solidFill>
                  <a:srgbClr val="6D716D"/>
                </a:solidFill>
                <a:latin typeface="Arial" panose="020B0604020202020204" pitchFamily="34" charset="0"/>
                <a:cs typeface="Arial" panose="020B0604020202020204" pitchFamily="34" charset="0"/>
              </a:rPr>
              <a:t>Allbro</a:t>
            </a:r>
            <a:r>
              <a:rPr lang="en-US" sz="1200" dirty="0">
                <a:solidFill>
                  <a:srgbClr val="6D716D"/>
                </a:solidFill>
                <a:latin typeface="Arial" panose="020B0604020202020204" pitchFamily="34" charset="0"/>
                <a:cs typeface="Arial" panose="020B0604020202020204" pitchFamily="34" charset="0"/>
              </a:rPr>
              <a:t> is already producing combiner boxes beyond what the local industry can absorb, thus it is also relying on export markets</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Local manufacturers such as RWW Engineering and Switchgear Unlimited can locally manufacture the switchgear components</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The local manufacturing industry for controllers is still in a growth phase and can be further developed with the necessary support</a:t>
            </a:r>
          </a:p>
        </p:txBody>
      </p:sp>
      <p:sp>
        <p:nvSpPr>
          <p:cNvPr id="21" name="Rectangle 20">
            <a:extLst>
              <a:ext uri="{FF2B5EF4-FFF2-40B4-BE49-F238E27FC236}">
                <a16:creationId xmlns:a16="http://schemas.microsoft.com/office/drawing/2014/main" id="{4AC4301C-005E-49EB-667E-E10CA520317E}"/>
              </a:ext>
            </a:extLst>
          </p:cNvPr>
          <p:cNvSpPr/>
          <p:nvPr/>
        </p:nvSpPr>
        <p:spPr>
          <a:xfrm>
            <a:off x="2531280" y="5567680"/>
            <a:ext cx="9360000" cy="7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There are at least 10 local manufacturers of transformers which can ramp up production with a three-month lead time</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Local transformer manufacturers have relatively small percentages of their transformers targeted at the PV industry</a:t>
            </a:r>
          </a:p>
          <a:p>
            <a:pPr marL="182563" indent="-182563">
              <a:buFont typeface="Arial" panose="020B0604020202020204" pitchFamily="34" charset="0"/>
              <a:buChar char="•"/>
            </a:pPr>
            <a:r>
              <a:rPr lang="en-US" sz="1200" dirty="0">
                <a:solidFill>
                  <a:srgbClr val="6D716D"/>
                </a:solidFill>
                <a:latin typeface="Arial" panose="020B0604020202020204" pitchFamily="34" charset="0"/>
                <a:cs typeface="Arial" panose="020B0604020202020204" pitchFamily="34" charset="0"/>
              </a:rPr>
              <a:t>The local supply chain for transformers is well established, with copper available locally and the bushings manufactured locally</a:t>
            </a:r>
          </a:p>
        </p:txBody>
      </p:sp>
    </p:spTree>
    <p:extLst>
      <p:ext uri="{BB962C8B-B14F-4D97-AF65-F5344CB8AC3E}">
        <p14:creationId xmlns:p14="http://schemas.microsoft.com/office/powerpoint/2010/main" val="649696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March 2018 BUSINESS CASE FOR THE ESTABLISHMENT OF AN INDEPENDENT ECONOMIC  REGULATOR SUBMISSION BY BUSINESS UNITY SOUTH AFRICA (B">
            <a:extLst>
              <a:ext uri="{FF2B5EF4-FFF2-40B4-BE49-F238E27FC236}">
                <a16:creationId xmlns:a16="http://schemas.microsoft.com/office/drawing/2014/main" id="{92E94BB2-70D9-4E4A-A852-69B54C256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899" y="245698"/>
            <a:ext cx="1612757" cy="8256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E136611-F6FC-4EFF-99C1-12B92C44652D}"/>
              </a:ext>
            </a:extLst>
          </p:cNvPr>
          <p:cNvSpPr/>
          <p:nvPr/>
        </p:nvSpPr>
        <p:spPr>
          <a:xfrm>
            <a:off x="1" y="6498590"/>
            <a:ext cx="12192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12ED406-AE11-40BB-9B4B-33C1F2E6A7D9}"/>
              </a:ext>
            </a:extLst>
          </p:cNvPr>
          <p:cNvSpPr/>
          <p:nvPr/>
        </p:nvSpPr>
        <p:spPr>
          <a:xfrm>
            <a:off x="0" y="643845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Slide Number Placeholder 14">
            <a:extLst>
              <a:ext uri="{FF2B5EF4-FFF2-40B4-BE49-F238E27FC236}">
                <a16:creationId xmlns:a16="http://schemas.microsoft.com/office/drawing/2014/main" id="{79D69827-A4B2-43F8-A3B4-F1B594B20F98}"/>
              </a:ext>
            </a:extLst>
          </p:cNvPr>
          <p:cNvSpPr>
            <a:spLocks noGrp="1"/>
          </p:cNvSpPr>
          <p:nvPr>
            <p:ph type="sldNum" sz="quarter" idx="4294967295"/>
          </p:nvPr>
        </p:nvSpPr>
        <p:spPr>
          <a:xfrm>
            <a:off x="11104879" y="6492240"/>
            <a:ext cx="1024979" cy="288000"/>
          </a:xfrm>
          <a:prstGeom prst="rect">
            <a:avLst/>
          </a:prstGeom>
        </p:spPr>
        <p:txBody>
          <a:bodyPr anchor="ctr"/>
          <a:lstStyle/>
          <a:p>
            <a:pPr algn="r"/>
            <a:fld id="{1799E8ED-B894-4262-AD22-C1A04D3E843A}" type="slidenum">
              <a:rPr lang="en-ZA" sz="1200" smtClean="0">
                <a:solidFill>
                  <a:schemeClr val="bg1"/>
                </a:solidFill>
                <a:latin typeface="Arial" panose="020B0604020202020204" pitchFamily="34" charset="0"/>
                <a:cs typeface="Arial" panose="020B0604020202020204" pitchFamily="34" charset="0"/>
              </a:rPr>
              <a:pPr algn="r"/>
              <a:t>6</a:t>
            </a:fld>
            <a:endParaRPr lang="en-ZA" sz="12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A908E58-8BC8-41E9-A7AC-019D6D757097}"/>
              </a:ext>
            </a:extLst>
          </p:cNvPr>
          <p:cNvCxnSpPr/>
          <p:nvPr/>
        </p:nvCxnSpPr>
        <p:spPr>
          <a:xfrm>
            <a:off x="335280" y="1270000"/>
            <a:ext cx="1150112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0B37416-58F5-428D-9B1C-C202C6054F52}"/>
              </a:ext>
            </a:extLst>
          </p:cNvPr>
          <p:cNvSpPr/>
          <p:nvPr/>
        </p:nvSpPr>
        <p:spPr>
          <a:xfrm>
            <a:off x="335280" y="101599"/>
            <a:ext cx="959104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rgbClr val="6D716D"/>
                </a:solidFill>
                <a:latin typeface="Arial" panose="020B0604020202020204" pitchFamily="34" charset="0"/>
                <a:cs typeface="Arial" panose="020B0604020202020204" pitchFamily="34" charset="0"/>
              </a:rPr>
              <a:t>SAPVIA study</a:t>
            </a:r>
            <a:endParaRPr lang="en-ZA" sz="3600" b="1" dirty="0">
              <a:solidFill>
                <a:srgbClr val="6D716D"/>
              </a:solidFill>
              <a:latin typeface="Arial" panose="020B0604020202020204" pitchFamily="34" charset="0"/>
              <a:cs typeface="Arial" panose="020B0604020202020204" pitchFamily="34" charset="0"/>
            </a:endParaRPr>
          </a:p>
          <a:p>
            <a:r>
              <a:rPr lang="en-ZA" sz="2400" dirty="0">
                <a:solidFill>
                  <a:srgbClr val="6D716D"/>
                </a:solidFill>
                <a:latin typeface="Arial" panose="020B0604020202020204" pitchFamily="34" charset="0"/>
                <a:cs typeface="Arial" panose="020B0604020202020204" pitchFamily="34" charset="0"/>
              </a:rPr>
              <a:t>Localisation scenarios and key findings</a:t>
            </a:r>
            <a:endParaRPr lang="en-US" sz="4000" dirty="0">
              <a:solidFill>
                <a:srgbClr val="6D716D"/>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DEAF177-815B-B8F7-31F3-43730D96D94D}"/>
              </a:ext>
            </a:extLst>
          </p:cNvPr>
          <p:cNvSpPr/>
          <p:nvPr/>
        </p:nvSpPr>
        <p:spPr>
          <a:xfrm>
            <a:off x="6024880" y="1737359"/>
            <a:ext cx="594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indent="-182563">
              <a:spcAft>
                <a:spcPts val="6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Major gaps exist in the local industry’s ability to meet the existing and future demand for many components, including solar PV modules, inverters, solar cables, </a:t>
            </a:r>
            <a:r>
              <a:rPr lang="en-US" sz="1600" dirty="0" err="1">
                <a:solidFill>
                  <a:srgbClr val="6D716D"/>
                </a:solidFill>
                <a:latin typeface="Arial" panose="020B0604020202020204" pitchFamily="34" charset="0"/>
                <a:cs typeface="Arial" panose="020B0604020202020204" pitchFamily="34" charset="0"/>
              </a:rPr>
              <a:t>specialised</a:t>
            </a:r>
            <a:r>
              <a:rPr lang="en-US" sz="1600" dirty="0">
                <a:solidFill>
                  <a:srgbClr val="6D716D"/>
                </a:solidFill>
                <a:latin typeface="Arial" panose="020B0604020202020204" pitchFamily="34" charset="0"/>
                <a:cs typeface="Arial" panose="020B0604020202020204" pitchFamily="34" charset="0"/>
              </a:rPr>
              <a:t> solar transformers, communication panels, uninterruptible power supply (UPS) units, mounting racks (not trackers), switchgear, and circuit breakers and SPDs</a:t>
            </a:r>
          </a:p>
          <a:p>
            <a:pPr marL="182563" indent="-182563">
              <a:spcAft>
                <a:spcPts val="6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South Africa’s solar PV industry needs sustainable demand of at least 2 GW from the utility segment and fully unlocked residential and C&amp;IAM market segments that in combination with the utility market could deliver at least 3 GW of annual demand</a:t>
            </a:r>
          </a:p>
          <a:p>
            <a:pPr marL="182563" indent="-182563">
              <a:spcAft>
                <a:spcPts val="6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Supply chain opportunities exist in ramping up production of </a:t>
            </a:r>
            <a:r>
              <a:rPr lang="en-US" sz="1600" dirty="0" err="1">
                <a:solidFill>
                  <a:srgbClr val="6D716D"/>
                </a:solidFill>
                <a:latin typeface="Arial" panose="020B0604020202020204" pitchFamily="34" charset="0"/>
                <a:cs typeface="Arial" panose="020B0604020202020204" pitchFamily="34" charset="0"/>
              </a:rPr>
              <a:t>aluminium</a:t>
            </a:r>
            <a:r>
              <a:rPr lang="en-US" sz="1600" dirty="0">
                <a:solidFill>
                  <a:srgbClr val="6D716D"/>
                </a:solidFill>
                <a:latin typeface="Arial" panose="020B0604020202020204" pitchFamily="34" charset="0"/>
                <a:cs typeface="Arial" panose="020B0604020202020204" pitchFamily="34" charset="0"/>
              </a:rPr>
              <a:t> extrusion products and local copper, solar cell manufacturing, solar glass production, and junction box manufacturing</a:t>
            </a:r>
          </a:p>
        </p:txBody>
      </p:sp>
      <p:pic>
        <p:nvPicPr>
          <p:cNvPr id="6" name="Picture 5">
            <a:extLst>
              <a:ext uri="{FF2B5EF4-FFF2-40B4-BE49-F238E27FC236}">
                <a16:creationId xmlns:a16="http://schemas.microsoft.com/office/drawing/2014/main" id="{9FD8F149-8782-DDD1-0B22-EB8F7E71F65B}"/>
              </a:ext>
            </a:extLst>
          </p:cNvPr>
          <p:cNvPicPr>
            <a:picLocks noChangeAspect="1"/>
          </p:cNvPicPr>
          <p:nvPr/>
        </p:nvPicPr>
        <p:blipFill>
          <a:blip r:embed="rId3"/>
          <a:stretch>
            <a:fillRect/>
          </a:stretch>
        </p:blipFill>
        <p:spPr>
          <a:xfrm>
            <a:off x="198755" y="1317613"/>
            <a:ext cx="5580000" cy="5086982"/>
          </a:xfrm>
          <a:prstGeom prst="rect">
            <a:avLst/>
          </a:prstGeom>
        </p:spPr>
      </p:pic>
    </p:spTree>
    <p:extLst>
      <p:ext uri="{BB962C8B-B14F-4D97-AF65-F5344CB8AC3E}">
        <p14:creationId xmlns:p14="http://schemas.microsoft.com/office/powerpoint/2010/main" val="3726708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March 2018 BUSINESS CASE FOR THE ESTABLISHMENT OF AN INDEPENDENT ECONOMIC  REGULATOR SUBMISSION BY BUSINESS UNITY SOUTH AFRICA (B">
            <a:extLst>
              <a:ext uri="{FF2B5EF4-FFF2-40B4-BE49-F238E27FC236}">
                <a16:creationId xmlns:a16="http://schemas.microsoft.com/office/drawing/2014/main" id="{92E94BB2-70D9-4E4A-A852-69B54C256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899" y="245698"/>
            <a:ext cx="1612757" cy="8256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E136611-F6FC-4EFF-99C1-12B92C44652D}"/>
              </a:ext>
            </a:extLst>
          </p:cNvPr>
          <p:cNvSpPr/>
          <p:nvPr/>
        </p:nvSpPr>
        <p:spPr>
          <a:xfrm>
            <a:off x="1" y="6498590"/>
            <a:ext cx="12192000" cy="36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012ED406-AE11-40BB-9B4B-33C1F2E6A7D9}"/>
              </a:ext>
            </a:extLst>
          </p:cNvPr>
          <p:cNvSpPr/>
          <p:nvPr/>
        </p:nvSpPr>
        <p:spPr>
          <a:xfrm>
            <a:off x="0" y="643845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Slide Number Placeholder 14">
            <a:extLst>
              <a:ext uri="{FF2B5EF4-FFF2-40B4-BE49-F238E27FC236}">
                <a16:creationId xmlns:a16="http://schemas.microsoft.com/office/drawing/2014/main" id="{79D69827-A4B2-43F8-A3B4-F1B594B20F98}"/>
              </a:ext>
            </a:extLst>
          </p:cNvPr>
          <p:cNvSpPr>
            <a:spLocks noGrp="1"/>
          </p:cNvSpPr>
          <p:nvPr>
            <p:ph type="sldNum" sz="quarter" idx="4294967295"/>
          </p:nvPr>
        </p:nvSpPr>
        <p:spPr>
          <a:xfrm>
            <a:off x="11104879" y="6492240"/>
            <a:ext cx="1024979" cy="288000"/>
          </a:xfrm>
          <a:prstGeom prst="rect">
            <a:avLst/>
          </a:prstGeom>
        </p:spPr>
        <p:txBody>
          <a:bodyPr anchor="ctr"/>
          <a:lstStyle/>
          <a:p>
            <a:pPr algn="r"/>
            <a:fld id="{1799E8ED-B894-4262-AD22-C1A04D3E843A}" type="slidenum">
              <a:rPr lang="en-ZA" sz="1200" smtClean="0">
                <a:solidFill>
                  <a:schemeClr val="bg1"/>
                </a:solidFill>
                <a:latin typeface="Arial" panose="020B0604020202020204" pitchFamily="34" charset="0"/>
                <a:cs typeface="Arial" panose="020B0604020202020204" pitchFamily="34" charset="0"/>
              </a:rPr>
              <a:pPr algn="r"/>
              <a:t>7</a:t>
            </a:fld>
            <a:endParaRPr lang="en-ZA" sz="12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A908E58-8BC8-41E9-A7AC-019D6D757097}"/>
              </a:ext>
            </a:extLst>
          </p:cNvPr>
          <p:cNvCxnSpPr/>
          <p:nvPr/>
        </p:nvCxnSpPr>
        <p:spPr>
          <a:xfrm>
            <a:off x="335280" y="1270000"/>
            <a:ext cx="1150112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0B37416-58F5-428D-9B1C-C202C6054F52}"/>
              </a:ext>
            </a:extLst>
          </p:cNvPr>
          <p:cNvSpPr/>
          <p:nvPr/>
        </p:nvSpPr>
        <p:spPr>
          <a:xfrm>
            <a:off x="335280" y="101599"/>
            <a:ext cx="959104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rgbClr val="6D716D"/>
                </a:solidFill>
                <a:latin typeface="Arial" panose="020B0604020202020204" pitchFamily="34" charset="0"/>
                <a:cs typeface="Arial" panose="020B0604020202020204" pitchFamily="34" charset="0"/>
              </a:rPr>
              <a:t>Localisation in the solar PV value chain</a:t>
            </a:r>
            <a:endParaRPr lang="en-ZA" sz="3600" b="1" dirty="0">
              <a:solidFill>
                <a:srgbClr val="6D716D"/>
              </a:solidFill>
              <a:latin typeface="Arial" panose="020B0604020202020204" pitchFamily="34" charset="0"/>
              <a:cs typeface="Arial" panose="020B0604020202020204" pitchFamily="34" charset="0"/>
            </a:endParaRPr>
          </a:p>
          <a:p>
            <a:r>
              <a:rPr lang="en-ZA" sz="2400" dirty="0">
                <a:solidFill>
                  <a:srgbClr val="6D716D"/>
                </a:solidFill>
                <a:latin typeface="Arial" panose="020B0604020202020204" pitchFamily="34" charset="0"/>
                <a:cs typeface="Arial" panose="020B0604020202020204" pitchFamily="34" charset="0"/>
              </a:rPr>
              <a:t>Key take outs</a:t>
            </a:r>
            <a:endParaRPr lang="en-US" sz="4000" dirty="0">
              <a:solidFill>
                <a:srgbClr val="6D716D"/>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B24BA4A1-F295-D874-608E-0B205D7506E6}"/>
              </a:ext>
            </a:extLst>
          </p:cNvPr>
          <p:cNvSpPr/>
          <p:nvPr/>
        </p:nvSpPr>
        <p:spPr>
          <a:xfrm>
            <a:off x="335280" y="1493519"/>
            <a:ext cx="1152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indent="-182563">
              <a:spcAft>
                <a:spcPts val="600"/>
              </a:spcAft>
              <a:buFont typeface="Arial" panose="020B0604020202020204" pitchFamily="34" charset="0"/>
              <a:buChar char="•"/>
            </a:pPr>
            <a:r>
              <a:rPr lang="en-US" sz="1800" dirty="0">
                <a:solidFill>
                  <a:srgbClr val="6D716D"/>
                </a:solidFill>
                <a:latin typeface="Arial" panose="020B0604020202020204" pitchFamily="34" charset="0"/>
                <a:cs typeface="Arial" panose="020B0604020202020204" pitchFamily="34" charset="0"/>
              </a:rPr>
              <a:t>Local PV modules are currently not competitive and require big effort and strong sustained demand (including from export) in order to achieve economies of scale – feasible?</a:t>
            </a:r>
          </a:p>
          <a:p>
            <a:pPr marL="639763" lvl="1" indent="-182563">
              <a:spcAft>
                <a:spcPts val="6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Developments at Seraphim solar cells manufacturing plant should provide further insights on overall feasibility for PV modules and other potential supply chain opportunities</a:t>
            </a:r>
          </a:p>
          <a:p>
            <a:pPr marL="639763" lvl="1" indent="-182563">
              <a:spcAft>
                <a:spcPts val="12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Decisions on potential large effort (similar to Chinese approach) to develop PV modules value chain and create African manufacturing hub need to be taken soon to enjoy current window of opportunity for the technology</a:t>
            </a:r>
          </a:p>
          <a:p>
            <a:pPr marL="182563" indent="-182563">
              <a:spcAft>
                <a:spcPts val="600"/>
              </a:spcAft>
              <a:buFont typeface="Arial" panose="020B0604020202020204" pitchFamily="34" charset="0"/>
              <a:buChar char="•"/>
            </a:pPr>
            <a:r>
              <a:rPr lang="en-US" dirty="0">
                <a:solidFill>
                  <a:srgbClr val="6D716D"/>
                </a:solidFill>
                <a:latin typeface="Arial" panose="020B0604020202020204" pitchFamily="34" charset="0"/>
                <a:cs typeface="Arial" panose="020B0604020202020204" pitchFamily="34" charset="0"/>
              </a:rPr>
              <a:t>SAPVIA localisation scenarios clearly indicate the best opportunities for “moving the needle”</a:t>
            </a:r>
          </a:p>
          <a:p>
            <a:pPr marL="639763" lvl="1" indent="-182563">
              <a:spcAft>
                <a:spcPts val="6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All “pebbles” together can only add a very minor increase in local content (0.1%)</a:t>
            </a:r>
          </a:p>
          <a:p>
            <a:pPr marL="639763" lvl="1" indent="-182563">
              <a:spcAft>
                <a:spcPts val="6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Mounting racks provide the most apparent opportunity due to local market development and impact (5%) </a:t>
            </a:r>
          </a:p>
          <a:p>
            <a:pPr marL="639763" lvl="1" indent="-182563">
              <a:spcAft>
                <a:spcPts val="12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Solar cables also provide opportunities – even greater if copper can be sourced locally or local companies start manufacturing aluminum cables</a:t>
            </a:r>
          </a:p>
          <a:p>
            <a:pPr marL="182563" indent="-182563">
              <a:spcAft>
                <a:spcPts val="600"/>
              </a:spcAft>
              <a:buFont typeface="Arial" panose="020B0604020202020204" pitchFamily="34" charset="0"/>
              <a:buChar char="•"/>
            </a:pPr>
            <a:r>
              <a:rPr lang="en-US" dirty="0">
                <a:solidFill>
                  <a:srgbClr val="6D716D"/>
                </a:solidFill>
                <a:latin typeface="Arial" panose="020B0604020202020204" pitchFamily="34" charset="0"/>
                <a:cs typeface="Arial" panose="020B0604020202020204" pitchFamily="34" charset="0"/>
              </a:rPr>
              <a:t>Lack of local product certification capabilities adds costs in the value chain – same as per other sectors</a:t>
            </a:r>
          </a:p>
          <a:p>
            <a:pPr marL="639763" lvl="1" indent="-182563">
              <a:spcAft>
                <a:spcPts val="600"/>
              </a:spcAft>
              <a:buFont typeface="Arial" panose="020B0604020202020204" pitchFamily="34" charset="0"/>
              <a:buChar char="•"/>
            </a:pPr>
            <a:r>
              <a:rPr lang="en-US" sz="1600" dirty="0">
                <a:solidFill>
                  <a:srgbClr val="6D716D"/>
                </a:solidFill>
                <a:latin typeface="Arial" panose="020B0604020202020204" pitchFamily="34" charset="0"/>
                <a:cs typeface="Arial" panose="020B0604020202020204" pitchFamily="34" charset="0"/>
              </a:rPr>
              <a:t>Solar PV industry could join forces with other sector associations to investigate common solutions</a:t>
            </a:r>
            <a:endParaRPr lang="en-US" dirty="0">
              <a:solidFill>
                <a:srgbClr val="6D716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6665350"/>
      </p:ext>
    </p:extLst>
  </p:cSld>
  <p:clrMapOvr>
    <a:masterClrMapping/>
  </p:clrMapOvr>
</p:sld>
</file>

<file path=ppt/theme/theme1.xml><?xml version="1.0" encoding="utf-8"?>
<a:theme xmlns:a="http://schemas.openxmlformats.org/drawingml/2006/main" name="Office Theme">
  <a:themeElements>
    <a:clrScheme name="Custom 1">
      <a:dk1>
        <a:srgbClr val="3E403E"/>
      </a:dk1>
      <a:lt1>
        <a:sysClr val="window" lastClr="FFFFFF"/>
      </a:lt1>
      <a:dk2>
        <a:srgbClr val="77767A"/>
      </a:dk2>
      <a:lt2>
        <a:srgbClr val="E4E6E4"/>
      </a:lt2>
      <a:accent1>
        <a:srgbClr val="005B69"/>
      </a:accent1>
      <a:accent2>
        <a:srgbClr val="22737D"/>
      </a:accent2>
      <a:accent3>
        <a:srgbClr val="408E94"/>
      </a:accent3>
      <a:accent4>
        <a:srgbClr val="479F9C"/>
      </a:accent4>
      <a:accent5>
        <a:srgbClr val="65AFAE"/>
      </a:accent5>
      <a:accent6>
        <a:srgbClr val="8BBEBE"/>
      </a:accent6>
      <a:hlink>
        <a:srgbClr val="77767A"/>
      </a:hlink>
      <a:folHlink>
        <a:srgbClr val="77767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29585</TotalTime>
  <Words>1223</Words>
  <Application>Microsoft Office PowerPoint</Application>
  <PresentationFormat>Widescreen</PresentationFormat>
  <Paragraphs>106</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Virgilio Da Molo</dc:creator>
  <cp:lastModifiedBy>Virgilio Da Molo</cp:lastModifiedBy>
  <cp:revision>372</cp:revision>
  <dcterms:created xsi:type="dcterms:W3CDTF">2021-11-02T14:30:05Z</dcterms:created>
  <dcterms:modified xsi:type="dcterms:W3CDTF">2023-03-13T13:23:25Z</dcterms:modified>
</cp:coreProperties>
</file>