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12"/>
  </p:notesMasterIdLst>
  <p:handoutMasterIdLst>
    <p:handoutMasterId r:id="rId13"/>
  </p:handoutMasterIdLst>
  <p:sldIdLst>
    <p:sldId id="256" r:id="rId5"/>
    <p:sldId id="305" r:id="rId6"/>
    <p:sldId id="335" r:id="rId7"/>
    <p:sldId id="331" r:id="rId8"/>
    <p:sldId id="333" r:id="rId9"/>
    <p:sldId id="336" r:id="rId10"/>
    <p:sldId id="327" r:id="rId11"/>
  </p:sldIdLst>
  <p:sldSz cx="9144000" cy="5715000" type="screen16x10"/>
  <p:notesSz cx="7315200" cy="9601200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>
        <p15:guide id="1" orient="horz" pos="260" userDrawn="1">
          <p15:clr>
            <a:srgbClr val="A4A3A4"/>
          </p15:clr>
        </p15:guide>
        <p15:guide id="2" pos="243" userDrawn="1">
          <p15:clr>
            <a:srgbClr val="A4A3A4"/>
          </p15:clr>
        </p15:guide>
        <p15:guide id="4" pos="5517" userDrawn="1">
          <p15:clr>
            <a:srgbClr val="A4A3A4"/>
          </p15:clr>
        </p15:guide>
        <p15:guide id="5" orient="horz" pos="411" userDrawn="1">
          <p15:clr>
            <a:srgbClr val="A4A3A4"/>
          </p15:clr>
        </p15:guide>
        <p15:guide id="6" orient="horz" pos="685" userDrawn="1">
          <p15:clr>
            <a:srgbClr val="A4A3A4"/>
          </p15:clr>
        </p15:guide>
        <p15:guide id="7" orient="horz" pos="3189" userDrawn="1">
          <p15:clr>
            <a:srgbClr val="A4A3A4"/>
          </p15:clr>
        </p15:guide>
        <p15:guide id="8" orient="horz" pos="3255" userDrawn="1">
          <p15:clr>
            <a:srgbClr val="A4A3A4"/>
          </p15:clr>
        </p15:guide>
        <p15:guide id="9" orient="horz" pos="33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rredine Morris" initials="JM" lastIdx="1" clrIdx="0">
    <p:extLst>
      <p:ext uri="{19B8F6BF-5375-455C-9EA6-DF929625EA0E}">
        <p15:presenceInfo xmlns:p15="http://schemas.microsoft.com/office/powerpoint/2012/main" userId="S-1-5-21-3315227662-147353682-1984970621-3133" providerId="AD"/>
      </p:ext>
    </p:extLst>
  </p:cmAuthor>
  <p:cmAuthor id="2" name="Mapunya, Nerville (NN)" initials="MN(" lastIdx="8" clrIdx="1">
    <p:extLst>
      <p:ext uri="{19B8F6BF-5375-455C-9EA6-DF929625EA0E}">
        <p15:presenceInfo xmlns:p15="http://schemas.microsoft.com/office/powerpoint/2012/main" userId="S-1-5-21-3029681880-3507922862-2989041862-81281" providerId="AD"/>
      </p:ext>
    </p:extLst>
  </p:cmAuthor>
  <p:cmAuthor id="3" name="Masego Seane" initials="(MS)" lastIdx="12" clrIdx="2">
    <p:extLst>
      <p:ext uri="{19B8F6BF-5375-455C-9EA6-DF929625EA0E}">
        <p15:presenceInfo xmlns:p15="http://schemas.microsoft.com/office/powerpoint/2012/main" userId="Masego Seane" providerId="None"/>
      </p:ext>
    </p:extLst>
  </p:cmAuthor>
  <p:cmAuthor id="4" name="Jarredine Morris" initials="JM [2]" lastIdx="1" clrIdx="3">
    <p:extLst>
      <p:ext uri="{19B8F6BF-5375-455C-9EA6-DF929625EA0E}">
        <p15:presenceInfo xmlns:p15="http://schemas.microsoft.com/office/powerpoint/2012/main" userId="S::Jarredine.Morris@busa.org.za::55cebf32-41b5-4f37-9c2c-212707c2a489" providerId="AD"/>
      </p:ext>
    </p:extLst>
  </p:cmAuthor>
  <p:cmAuthor id="5" name="Mpepele, Precious" initials="MP" lastIdx="1" clrIdx="4">
    <p:extLst>
      <p:ext uri="{19B8F6BF-5375-455C-9EA6-DF929625EA0E}">
        <p15:presenceInfo xmlns:p15="http://schemas.microsoft.com/office/powerpoint/2012/main" userId="S-1-5-21-3664834072-3700908276-2206418685-292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F16"/>
    <a:srgbClr val="859634"/>
    <a:srgbClr val="313814"/>
    <a:srgbClr val="E6F9DA"/>
    <a:srgbClr val="92D050"/>
    <a:srgbClr val="93A63A"/>
    <a:srgbClr val="353C15"/>
    <a:srgbClr val="1DAB6B"/>
    <a:srgbClr val="00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9" autoAdjust="0"/>
    <p:restoredTop sz="93922" autoAdjust="0"/>
  </p:normalViewPr>
  <p:slideViewPr>
    <p:cSldViewPr snapToGrid="0" snapToObjects="1" showGuides="1">
      <p:cViewPr varScale="1">
        <p:scale>
          <a:sx n="98" d="100"/>
          <a:sy n="98" d="100"/>
        </p:scale>
        <p:origin x="1248" y="82"/>
      </p:cViewPr>
      <p:guideLst>
        <p:guide orient="horz" pos="260"/>
        <p:guide pos="243"/>
        <p:guide pos="5517"/>
        <p:guide orient="horz" pos="411"/>
        <p:guide orient="horz" pos="685"/>
        <p:guide orient="horz" pos="3189"/>
        <p:guide orient="horz" pos="3255"/>
        <p:guide orient="horz" pos="33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46" d="100"/>
          <a:sy n="46" d="100"/>
        </p:scale>
        <p:origin x="2994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2B77B75-571D-4B0D-8D00-39E7839B65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3170552" cy="481991"/>
          </a:xfrm>
          <a:prstGeom prst="rect">
            <a:avLst/>
          </a:prstGeom>
        </p:spPr>
        <p:txBody>
          <a:bodyPr vert="horz" lIns="93790" tIns="46895" rIns="93790" bIns="46895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D72304-D985-4849-A36C-781A306AA9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2924" y="0"/>
            <a:ext cx="3170551" cy="481991"/>
          </a:xfrm>
          <a:prstGeom prst="rect">
            <a:avLst/>
          </a:prstGeom>
        </p:spPr>
        <p:txBody>
          <a:bodyPr vert="horz" lIns="93790" tIns="46895" rIns="93790" bIns="46895" rtlCol="0"/>
          <a:lstStyle>
            <a:lvl1pPr algn="r">
              <a:defRPr sz="1200"/>
            </a:lvl1pPr>
          </a:lstStyle>
          <a:p>
            <a:fld id="{3472BB14-F918-4DB5-A642-E2B405F76D43}" type="datetimeFigureOut">
              <a:rPr lang="en-ZA" smtClean="0"/>
              <a:t>2022/06/30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98B8CE-E8A1-4AD6-82F6-1F08396740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119209"/>
            <a:ext cx="3170552" cy="481991"/>
          </a:xfrm>
          <a:prstGeom prst="rect">
            <a:avLst/>
          </a:prstGeom>
        </p:spPr>
        <p:txBody>
          <a:bodyPr vert="horz" lIns="93790" tIns="46895" rIns="93790" bIns="46895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6FE996-C472-4590-A21D-5C1034FCEE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2924" y="9119209"/>
            <a:ext cx="3170551" cy="481991"/>
          </a:xfrm>
          <a:prstGeom prst="rect">
            <a:avLst/>
          </a:prstGeom>
        </p:spPr>
        <p:txBody>
          <a:bodyPr vert="horz" lIns="93790" tIns="46895" rIns="93790" bIns="46895" rtlCol="0" anchor="b"/>
          <a:lstStyle>
            <a:lvl1pPr algn="r">
              <a:defRPr sz="1200"/>
            </a:lvl1pPr>
          </a:lstStyle>
          <a:p>
            <a:fld id="{7CFB0ADB-D9A4-47CD-BC49-1F33AB673A1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72316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776288" y="719138"/>
            <a:ext cx="5762625" cy="3602037"/>
          </a:xfrm>
          <a:prstGeom prst="rect">
            <a:avLst/>
          </a:prstGeom>
        </p:spPr>
        <p:txBody>
          <a:bodyPr lIns="93790" tIns="46895" rIns="93790" bIns="46895"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75361" y="4560571"/>
            <a:ext cx="5364480" cy="4320540"/>
          </a:xfrm>
          <a:prstGeom prst="rect">
            <a:avLst/>
          </a:prstGeom>
        </p:spPr>
        <p:txBody>
          <a:bodyPr lIns="93790" tIns="46895" rIns="93790" bIns="46895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881178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+mn-lt"/>
        <a:ea typeface="+mn-ea"/>
        <a:cs typeface="+mn-cs"/>
        <a:sym typeface="Helvetica Neue"/>
      </a:defRPr>
    </a:lvl1pPr>
    <a:lvl2pPr indent="89154" defTabSz="178308" latinLnBrk="0">
      <a:lnSpc>
        <a:spcPct val="117999"/>
      </a:lnSpc>
      <a:defRPr sz="858">
        <a:latin typeface="+mn-lt"/>
        <a:ea typeface="+mn-ea"/>
        <a:cs typeface="+mn-cs"/>
        <a:sym typeface="Helvetica Neue"/>
      </a:defRPr>
    </a:lvl2pPr>
    <a:lvl3pPr indent="178308" defTabSz="178308" latinLnBrk="0">
      <a:lnSpc>
        <a:spcPct val="117999"/>
      </a:lnSpc>
      <a:defRPr sz="858">
        <a:latin typeface="+mn-lt"/>
        <a:ea typeface="+mn-ea"/>
        <a:cs typeface="+mn-cs"/>
        <a:sym typeface="Helvetica Neue"/>
      </a:defRPr>
    </a:lvl3pPr>
    <a:lvl4pPr indent="267462" defTabSz="178308" latinLnBrk="0">
      <a:lnSpc>
        <a:spcPct val="117999"/>
      </a:lnSpc>
      <a:defRPr sz="858">
        <a:latin typeface="+mn-lt"/>
        <a:ea typeface="+mn-ea"/>
        <a:cs typeface="+mn-cs"/>
        <a:sym typeface="Helvetica Neue"/>
      </a:defRPr>
    </a:lvl4pPr>
    <a:lvl5pPr indent="356616" defTabSz="178308" latinLnBrk="0">
      <a:lnSpc>
        <a:spcPct val="117999"/>
      </a:lnSpc>
      <a:defRPr sz="858">
        <a:latin typeface="+mn-lt"/>
        <a:ea typeface="+mn-ea"/>
        <a:cs typeface="+mn-cs"/>
        <a:sym typeface="Helvetica Neue"/>
      </a:defRPr>
    </a:lvl5pPr>
    <a:lvl6pPr indent="445770" defTabSz="178308" latinLnBrk="0">
      <a:lnSpc>
        <a:spcPct val="117999"/>
      </a:lnSpc>
      <a:defRPr sz="858">
        <a:latin typeface="+mn-lt"/>
        <a:ea typeface="+mn-ea"/>
        <a:cs typeface="+mn-cs"/>
        <a:sym typeface="Helvetica Neue"/>
      </a:defRPr>
    </a:lvl6pPr>
    <a:lvl7pPr indent="534924" defTabSz="178308" latinLnBrk="0">
      <a:lnSpc>
        <a:spcPct val="117999"/>
      </a:lnSpc>
      <a:defRPr sz="858">
        <a:latin typeface="+mn-lt"/>
        <a:ea typeface="+mn-ea"/>
        <a:cs typeface="+mn-cs"/>
        <a:sym typeface="Helvetica Neue"/>
      </a:defRPr>
    </a:lvl7pPr>
    <a:lvl8pPr indent="624078" defTabSz="178308" latinLnBrk="0">
      <a:lnSpc>
        <a:spcPct val="117999"/>
      </a:lnSpc>
      <a:defRPr sz="858">
        <a:latin typeface="+mn-lt"/>
        <a:ea typeface="+mn-ea"/>
        <a:cs typeface="+mn-cs"/>
        <a:sym typeface="Helvetica Neue"/>
      </a:defRPr>
    </a:lvl8pPr>
    <a:lvl9pPr indent="713232" defTabSz="178308" latinLnBrk="0">
      <a:lnSpc>
        <a:spcPct val="117999"/>
      </a:lnSpc>
      <a:defRPr sz="858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6288" y="719138"/>
            <a:ext cx="5762625" cy="36020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764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6288" y="719138"/>
            <a:ext cx="5762625" cy="36020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821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6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763" y="405650"/>
            <a:ext cx="1695450" cy="839699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PARLIAMENTARY OFFICE…"/>
          <p:cNvSpPr txBox="1"/>
          <p:nvPr userDrawn="1"/>
        </p:nvSpPr>
        <p:spPr>
          <a:xfrm>
            <a:off x="1382000" y="4709583"/>
            <a:ext cx="1320874" cy="602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>
            <a:spAutoFit/>
          </a:bodyPr>
          <a:lstStyle/>
          <a:p>
            <a:pPr algn="l" defTabSz="171443">
              <a:lnSpc>
                <a:spcPts val="105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r>
              <a:rPr sz="450" dirty="0"/>
              <a:t>PARLIAMENTARY OFFICE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450" dirty="0"/>
              <a:t>9 Church Square, 1st Floor Graaffs Trust Building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450" dirty="0"/>
              <a:t>Cape Town, CBD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450" dirty="0"/>
              <a:t>P.O. Box 3867, Cape Town, 8000 </a:t>
            </a:r>
          </a:p>
        </p:txBody>
      </p:sp>
      <p:sp>
        <p:nvSpPr>
          <p:cNvPr id="8" name="NATIONAL OFFICE…"/>
          <p:cNvSpPr txBox="1"/>
          <p:nvPr userDrawn="1"/>
        </p:nvSpPr>
        <p:spPr>
          <a:xfrm>
            <a:off x="367586" y="4709583"/>
            <a:ext cx="920124" cy="602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>
            <a:spAutoFit/>
          </a:bodyPr>
          <a:lstStyle/>
          <a:p>
            <a:pPr algn="l" defTabSz="171443">
              <a:lnSpc>
                <a:spcPts val="105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r>
              <a:rPr sz="450" dirty="0"/>
              <a:t>NATIONAL OFFICE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450" dirty="0"/>
              <a:t>61 Katherine Street,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450" dirty="0"/>
              <a:t>Sandton, 2196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450" dirty="0"/>
              <a:t>P.O. Box 652807, Benmore, 2010 </a:t>
            </a:r>
          </a:p>
        </p:txBody>
      </p:sp>
    </p:spTree>
    <p:extLst>
      <p:ext uri="{BB962C8B-B14F-4D97-AF65-F5344CB8AC3E}">
        <p14:creationId xmlns:p14="http://schemas.microsoft.com/office/powerpoint/2010/main" val="4159816526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0389909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EA5A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quare"/>
          <p:cNvSpPr/>
          <p:nvPr userDrawn="1"/>
        </p:nvSpPr>
        <p:spPr>
          <a:xfrm>
            <a:off x="8575476" y="5179217"/>
            <a:ext cx="190500" cy="211667"/>
          </a:xfrm>
          <a:prstGeom prst="rect">
            <a:avLst/>
          </a:prstGeom>
          <a:ln w="25400">
            <a:solidFill>
              <a:srgbClr val="E95A5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</p:spTree>
    <p:extLst>
      <p:ext uri="{BB962C8B-B14F-4D97-AF65-F5344CB8AC3E}">
        <p14:creationId xmlns:p14="http://schemas.microsoft.com/office/powerpoint/2010/main" val="390420958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342512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93A63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5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rgbClr val="93A63A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6" name="Imag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47" y="5175251"/>
            <a:ext cx="515057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5939858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47" y="5175251"/>
            <a:ext cx="515057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7408932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93A63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8" name="Square"/>
          <p:cNvSpPr/>
          <p:nvPr userDrawn="1"/>
        </p:nvSpPr>
        <p:spPr>
          <a:xfrm>
            <a:off x="8575476" y="5179217"/>
            <a:ext cx="190500" cy="211667"/>
          </a:xfrm>
          <a:prstGeom prst="rect">
            <a:avLst/>
          </a:prstGeom>
          <a:ln w="25400">
            <a:solidFill>
              <a:srgbClr val="93A63A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9" name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47" y="5175251"/>
            <a:ext cx="515057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379913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6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763" y="405650"/>
            <a:ext cx="1801852" cy="839699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PARLIAMENTARY OFFICE…"/>
          <p:cNvSpPr txBox="1"/>
          <p:nvPr userDrawn="1"/>
        </p:nvSpPr>
        <p:spPr>
          <a:xfrm>
            <a:off x="1382000" y="4709583"/>
            <a:ext cx="1320874" cy="72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>
            <a:spAutoFit/>
          </a:bodyPr>
          <a:lstStyle/>
          <a:p>
            <a:pPr algn="l" defTabSz="171443">
              <a:lnSpc>
                <a:spcPts val="105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PARLIAMENTARY OFFICE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9 Church Square, 1st Floor Graaffs Trust Building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Cape Town, CBD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P.O. Box 3867, Cape Town, 8000 </a:t>
            </a:r>
          </a:p>
        </p:txBody>
      </p:sp>
      <p:sp>
        <p:nvSpPr>
          <p:cNvPr id="8" name="NATIONAL OFFICE…"/>
          <p:cNvSpPr txBox="1"/>
          <p:nvPr userDrawn="1"/>
        </p:nvSpPr>
        <p:spPr>
          <a:xfrm>
            <a:off x="367586" y="4709583"/>
            <a:ext cx="920124" cy="72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>
            <a:spAutoFit/>
          </a:bodyPr>
          <a:lstStyle/>
          <a:p>
            <a:pPr algn="l" defTabSz="171443">
              <a:lnSpc>
                <a:spcPts val="105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NATIONAL OFFICE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61 Katherine Street,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Sandton, 2196 </a:t>
            </a:r>
          </a:p>
          <a:p>
            <a:pPr algn="l" defTabSz="171443">
              <a:lnSpc>
                <a:spcPts val="105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P.O. Box 652807, Benmore, 2010 </a:t>
            </a: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 descr="Imag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127595"/>
            <a:ext cx="190500" cy="310341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675">
                <a:latin typeface="Arial" charset="0"/>
                <a:ea typeface="Arial" charset="0"/>
                <a:cs typeface="Arial" charset="0"/>
                <a:sym typeface="Helvetica Neue Light"/>
              </a:defRPr>
            </a:lvl1pPr>
          </a:lstStyle>
          <a:p>
            <a:fld id="{86CB4B4D-7CA3-9044-876B-883B54F8677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rgbClr val="1C232B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 descr="Imag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127595"/>
            <a:ext cx="190500" cy="310341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675">
                <a:latin typeface="Arial" charset="0"/>
                <a:ea typeface="Arial" charset="0"/>
                <a:cs typeface="Arial" charset="0"/>
                <a:sym typeface="Helvetica Neue Light"/>
              </a:defRPr>
            </a:lvl1pPr>
          </a:lstStyle>
          <a:p>
            <a:fld id="{86CB4B4D-7CA3-9044-876B-883B54F8677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rgbClr val="1C232B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</p:spTree>
    <p:extLst>
      <p:ext uri="{BB962C8B-B14F-4D97-AF65-F5344CB8AC3E}">
        <p14:creationId xmlns:p14="http://schemas.microsoft.com/office/powerpoint/2010/main" val="3555182978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1B677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rgbClr val="1E7A8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1B677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8" name="Square"/>
          <p:cNvSpPr/>
          <p:nvPr userDrawn="1"/>
        </p:nvSpPr>
        <p:spPr>
          <a:xfrm>
            <a:off x="8582444" y="5177517"/>
            <a:ext cx="190500" cy="211667"/>
          </a:xfrm>
          <a:prstGeom prst="rect">
            <a:avLst/>
          </a:prstGeom>
          <a:ln w="25400">
            <a:solidFill>
              <a:srgbClr val="1E7A8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EA5A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5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rgbClr val="E95A5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6" name="Image" descr="Imag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EA5A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quare"/>
          <p:cNvSpPr/>
          <p:nvPr userDrawn="1"/>
        </p:nvSpPr>
        <p:spPr>
          <a:xfrm>
            <a:off x="8575476" y="5179217"/>
            <a:ext cx="190500" cy="211667"/>
          </a:xfrm>
          <a:prstGeom prst="rect">
            <a:avLst/>
          </a:prstGeom>
          <a:ln w="25400">
            <a:solidFill>
              <a:srgbClr val="E95A5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93A63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5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rgbClr val="93A63A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6" name="Imag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47" y="5175251"/>
            <a:ext cx="515057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47" y="5175251"/>
            <a:ext cx="515057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62081281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93A63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8" name="Square"/>
          <p:cNvSpPr/>
          <p:nvPr userDrawn="1"/>
        </p:nvSpPr>
        <p:spPr>
          <a:xfrm>
            <a:off x="8575476" y="5179217"/>
            <a:ext cx="190500" cy="211667"/>
          </a:xfrm>
          <a:prstGeom prst="rect">
            <a:avLst/>
          </a:prstGeom>
          <a:ln w="25400">
            <a:solidFill>
              <a:srgbClr val="93A63A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9" name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47" y="5175251"/>
            <a:ext cx="515057" cy="211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720575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1B677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rgbClr val="1E7A8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9726248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6199465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1B677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8" name="Square"/>
          <p:cNvSpPr/>
          <p:nvPr userDrawn="1"/>
        </p:nvSpPr>
        <p:spPr>
          <a:xfrm>
            <a:off x="8582444" y="5177517"/>
            <a:ext cx="190500" cy="211667"/>
          </a:xfrm>
          <a:prstGeom prst="rect">
            <a:avLst/>
          </a:prstGeom>
          <a:ln w="25400">
            <a:solidFill>
              <a:srgbClr val="1E7A8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8265019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60077970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7263" y="5203684"/>
            <a:ext cx="190500" cy="158163"/>
          </a:xfrm>
          <a:prstGeom prst="rect">
            <a:avLst/>
          </a:prstGeom>
        </p:spPr>
        <p:txBody>
          <a:bodyPr/>
          <a:lstStyle>
            <a:lvl1pPr>
              <a:defRPr sz="675">
                <a:solidFill>
                  <a:srgbClr val="EA5A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5" name="Square"/>
          <p:cNvSpPr/>
          <p:nvPr userDrawn="1"/>
        </p:nvSpPr>
        <p:spPr>
          <a:xfrm>
            <a:off x="8577263" y="5175251"/>
            <a:ext cx="190500" cy="211667"/>
          </a:xfrm>
          <a:prstGeom prst="rect">
            <a:avLst/>
          </a:prstGeom>
          <a:ln w="25400">
            <a:solidFill>
              <a:srgbClr val="E95A5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75" dirty="0"/>
          </a:p>
        </p:txBody>
      </p:sp>
      <p:pic>
        <p:nvPicPr>
          <p:cNvPr id="6" name="Image" descr="Imag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21" y="5175251"/>
            <a:ext cx="517908" cy="2116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139520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93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49" r:id="rId16"/>
    <p:sldLayoutId id="2147483658" r:id="rId17"/>
    <p:sldLayoutId id="2147483652" r:id="rId18"/>
    <p:sldLayoutId id="2147483655" r:id="rId19"/>
    <p:sldLayoutId id="2147483659" r:id="rId20"/>
    <p:sldLayoutId id="2147483656" r:id="rId21"/>
    <p:sldLayoutId id="2147483657" r:id="rId22"/>
    <p:sldLayoutId id="2147483660" r:id="rId23"/>
    <p:sldLayoutId id="2147483661" r:id="rId24"/>
    <p:sldLayoutId id="2147483662" r:id="rId25"/>
    <p:sldLayoutId id="2147483663" r:id="rId26"/>
    <p:sldLayoutId id="2147483664" r:id="rId27"/>
    <p:sldLayoutId id="2147483665" r:id="rId28"/>
    <p:sldLayoutId id="2147483666" r:id="rId29"/>
    <p:sldLayoutId id="2147483667" r:id="rId30"/>
  </p:sldLayoutIdLst>
  <p:transition spd="med"/>
  <p:txStyles>
    <p:titleStyle>
      <a:lvl1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238115" marR="0" indent="-238115" algn="l" defTabSz="309551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476231" marR="0" indent="-238115" algn="l" defTabSz="309551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714346" marR="0" indent="-238115" algn="l" defTabSz="309551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952462" marR="0" indent="-238115" algn="l" defTabSz="309551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190577" marR="0" indent="-238115" algn="l" defTabSz="309551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410375" marR="0" indent="-219798" algn="l" defTabSz="309551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1648491" marR="0" indent="-219798" algn="l" defTabSz="309551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1886606" marR="0" indent="-219798" algn="l" defTabSz="309551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124722" marR="0" indent="-219798" algn="l" defTabSz="309551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3095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MAIN DOCUMENT HEADING GOES HERE"/>
          <p:cNvSpPr txBox="1"/>
          <p:nvPr/>
        </p:nvSpPr>
        <p:spPr>
          <a:xfrm>
            <a:off x="345114" y="1677246"/>
            <a:ext cx="5373106" cy="1700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>
            <a:spAutoFit/>
          </a:bodyPr>
          <a:lstStyle>
            <a:lvl1pPr algn="l" defTabSz="457200">
              <a:lnSpc>
                <a:spcPct val="80000"/>
              </a:lnSpc>
              <a:defRPr sz="72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ZA" sz="2700" dirty="0"/>
              <a:t>LNG &amp; RMIPPP</a:t>
            </a:r>
          </a:p>
          <a:p>
            <a:r>
              <a:rPr lang="en-ZA" sz="2700" dirty="0"/>
              <a:t>National Ports Act</a:t>
            </a:r>
          </a:p>
          <a:p>
            <a:r>
              <a:rPr lang="en-ZA" sz="2700" dirty="0"/>
              <a:t>Process considerations</a:t>
            </a:r>
          </a:p>
          <a:p>
            <a:endParaRPr lang="en-ZA" sz="2700" dirty="0"/>
          </a:p>
          <a:p>
            <a:r>
              <a:rPr lang="en-ZA" sz="2700" dirty="0"/>
              <a:t>Meeting DMRE &amp; TNPA</a:t>
            </a:r>
            <a:endParaRPr sz="2700" dirty="0"/>
          </a:p>
        </p:txBody>
      </p:sp>
      <p:sp>
        <p:nvSpPr>
          <p:cNvPr id="124" name="DOCUMENT SUB-HEADING GOES HERE"/>
          <p:cNvSpPr txBox="1"/>
          <p:nvPr/>
        </p:nvSpPr>
        <p:spPr>
          <a:xfrm>
            <a:off x="369885" y="2339687"/>
            <a:ext cx="86562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>
            <a:spAutoFit/>
          </a:bodyPr>
          <a:lstStyle>
            <a:lvl1pPr algn="l" defTabSz="457200">
              <a:lnSpc>
                <a:spcPts val="6100"/>
              </a:lnSpc>
              <a:defRPr sz="36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ZA" sz="1350" dirty="0"/>
              <a:t> </a:t>
            </a:r>
            <a:endParaRPr sz="1350" dirty="0"/>
          </a:p>
        </p:txBody>
      </p:sp>
      <p:sp>
        <p:nvSpPr>
          <p:cNvPr id="125" name="00 NOVEMBER 2017"/>
          <p:cNvSpPr txBox="1"/>
          <p:nvPr/>
        </p:nvSpPr>
        <p:spPr>
          <a:xfrm>
            <a:off x="456447" y="3645361"/>
            <a:ext cx="1295226" cy="299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anchor="t">
            <a:spAutoFit/>
          </a:bodyPr>
          <a:lstStyle/>
          <a:p>
            <a:pPr algn="l" defTabSz="171443">
              <a:lnSpc>
                <a:spcPts val="2288"/>
              </a:lnSpc>
              <a:defRPr sz="36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ZA" sz="1350" dirty="0"/>
              <a:t>23</a:t>
            </a:r>
            <a:r>
              <a:rPr lang="en-ZA" sz="1350" baseline="30000" dirty="0"/>
              <a:t>rd</a:t>
            </a:r>
            <a:r>
              <a:rPr lang="en-ZA" sz="1350" dirty="0"/>
              <a:t> March 2021</a:t>
            </a:r>
            <a:endParaRPr sz="135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70D454-64D7-490B-9EFE-0A1B4F277837}"/>
              </a:ext>
            </a:extLst>
          </p:cNvPr>
          <p:cNvSpPr/>
          <p:nvPr/>
        </p:nvSpPr>
        <p:spPr>
          <a:xfrm>
            <a:off x="215905" y="290504"/>
            <a:ext cx="8405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BUSA GAS WORKING GROUP</a:t>
            </a:r>
          </a:p>
        </p:txBody>
      </p:sp>
      <p:sp>
        <p:nvSpPr>
          <p:cNvPr id="3" name="HEADING GOES HERE">
            <a:extLst>
              <a:ext uri="{FF2B5EF4-FFF2-40B4-BE49-F238E27FC236}">
                <a16:creationId xmlns:a16="http://schemas.microsoft.com/office/drawing/2014/main" id="{20E3AC12-E4D6-4A53-BED3-95E4C89821AC}"/>
              </a:ext>
            </a:extLst>
          </p:cNvPr>
          <p:cNvSpPr txBox="1"/>
          <p:nvPr/>
        </p:nvSpPr>
        <p:spPr>
          <a:xfrm>
            <a:off x="342000" y="1272889"/>
            <a:ext cx="8460000" cy="4584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>
            <a:spAutoFit/>
          </a:bodyPr>
          <a:lstStyle>
            <a:lvl1pPr algn="l" defTabSz="457200">
              <a:lnSpc>
                <a:spcPct val="80000"/>
              </a:lnSpc>
              <a:defRPr sz="60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ZA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focus on gas energy supply risks and shortages lead to establishment of The BUSA Gas Working Group (GWG) in 2019 within BUSA Energy structures. 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closely with DMRE on LNG Bridging and Gas Master Plan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 can play an elevated role in the future lower carbon energy mix of a post-COVID-19 economic recovery.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ZA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GWG is made up of BUSA members and other relevant parties i.e.:</a:t>
            </a:r>
          </a:p>
          <a:p>
            <a:pPr marL="446088" lvl="8" indent="-179388" algn="l">
              <a:spcBef>
                <a:spcPts val="300"/>
              </a:spcBef>
              <a:spcAft>
                <a:spcPts val="300"/>
              </a:spcAft>
              <a:buClr>
                <a:srgbClr val="373F16"/>
              </a:buClr>
              <a:buFont typeface="Arial" panose="020B0604020202020204" pitchFamily="34" charset="0"/>
              <a:buChar char="•"/>
            </a:pPr>
            <a:r>
              <a:rPr lang="en-ZA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industrial users</a:t>
            </a:r>
          </a:p>
          <a:p>
            <a:pPr marL="446088" lvl="8" indent="-179388" algn="l">
              <a:spcBef>
                <a:spcPts val="300"/>
              </a:spcBef>
              <a:spcAft>
                <a:spcPts val="300"/>
              </a:spcAft>
              <a:buClr>
                <a:srgbClr val="373F16"/>
              </a:buClr>
              <a:buFont typeface="Arial" panose="020B0604020202020204" pitchFamily="34" charset="0"/>
              <a:buChar char="•"/>
            </a:pPr>
            <a:r>
              <a:rPr lang="en-ZA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 gas producers &amp; suppliers</a:t>
            </a:r>
          </a:p>
          <a:p>
            <a:pPr marL="446088" lvl="8" indent="-179388" algn="l">
              <a:spcBef>
                <a:spcPts val="300"/>
              </a:spcBef>
              <a:spcAft>
                <a:spcPts val="300"/>
              </a:spcAft>
              <a:buClr>
                <a:srgbClr val="373F16"/>
              </a:buClr>
              <a:buFont typeface="Arial" panose="020B0604020202020204" pitchFamily="34" charset="0"/>
              <a:buChar char="•"/>
            </a:pPr>
            <a:r>
              <a:rPr lang="en-ZA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DFI’s, leading banks (local &amp; international)</a:t>
            </a:r>
          </a:p>
          <a:p>
            <a:pPr marL="446088" lvl="8" indent="-179388" algn="l">
              <a:spcBef>
                <a:spcPts val="300"/>
              </a:spcBef>
              <a:spcAft>
                <a:spcPts val="300"/>
              </a:spcAft>
              <a:buClr>
                <a:srgbClr val="373F16"/>
              </a:buClr>
              <a:buFont typeface="Arial" panose="020B0604020202020204" pitchFamily="34" charset="0"/>
              <a:buChar char="•"/>
            </a:pPr>
            <a:r>
              <a:rPr lang="en-ZA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specialists </a:t>
            </a:r>
          </a:p>
          <a:p>
            <a:pPr marL="446088" lvl="8" indent="-179388" algn="l">
              <a:spcBef>
                <a:spcPts val="300"/>
              </a:spcBef>
              <a:spcAft>
                <a:spcPts val="300"/>
              </a:spcAft>
              <a:buClr>
                <a:srgbClr val="373F16"/>
              </a:buClr>
              <a:buFont typeface="Arial" panose="020B0604020202020204" pitchFamily="34" charset="0"/>
              <a:buChar char="•"/>
            </a:pPr>
            <a:r>
              <a:rPr lang="en-ZA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expertise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ZA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 to ensure sufficient and efficient availability of gas to stimulate economic growth and ensure gas energy security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RMIPPPP VIEWED AS CATALYST FOR LNG ENTRY TO SA MARKETS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ZA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ZA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4117A6-D484-483B-9FD8-CFF3659B522B}"/>
              </a:ext>
            </a:extLst>
          </p:cNvPr>
          <p:cNvSpPr txBox="1"/>
          <p:nvPr/>
        </p:nvSpPr>
        <p:spPr>
          <a:xfrm>
            <a:off x="342000" y="5179133"/>
            <a:ext cx="8460000" cy="360000"/>
          </a:xfrm>
          <a:prstGeom prst="rect">
            <a:avLst/>
          </a:prstGeom>
          <a:solidFill>
            <a:srgbClr val="31381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remains concerned about gas energy availability and general energy risk</a:t>
            </a:r>
            <a:endParaRPr kumimoji="0" lang="en-US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05382793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70D454-64D7-490B-9EFE-0A1B4F277837}"/>
              </a:ext>
            </a:extLst>
          </p:cNvPr>
          <p:cNvSpPr/>
          <p:nvPr/>
        </p:nvSpPr>
        <p:spPr>
          <a:xfrm>
            <a:off x="215905" y="290504"/>
            <a:ext cx="8405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LNG INFRASTRUCTURE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D9800-88D1-46D4-ADC8-6003256D44BB}"/>
              </a:ext>
            </a:extLst>
          </p:cNvPr>
          <p:cNvSpPr txBox="1"/>
          <p:nvPr/>
        </p:nvSpPr>
        <p:spPr>
          <a:xfrm>
            <a:off x="342000" y="1152200"/>
            <a:ext cx="8460000" cy="318036"/>
          </a:xfrm>
          <a:prstGeom prst="rect">
            <a:avLst/>
          </a:prstGeom>
          <a:solidFill>
            <a:srgbClr val="373F1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LNG INFRASTRUCTURE – Operation Scheme</a:t>
            </a:r>
            <a:endParaRPr kumimoji="0" lang="en-US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3" name="HEADING GOES HERE">
            <a:extLst>
              <a:ext uri="{FF2B5EF4-FFF2-40B4-BE49-F238E27FC236}">
                <a16:creationId xmlns:a16="http://schemas.microsoft.com/office/drawing/2014/main" id="{20E3AC12-E4D6-4A53-BED3-95E4C89821AC}"/>
              </a:ext>
            </a:extLst>
          </p:cNvPr>
          <p:cNvSpPr txBox="1"/>
          <p:nvPr/>
        </p:nvSpPr>
        <p:spPr>
          <a:xfrm>
            <a:off x="342000" y="1478271"/>
            <a:ext cx="8460000" cy="207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>
            <a:spAutoFit/>
          </a:bodyPr>
          <a:lstStyle>
            <a:lvl1pPr algn="l" defTabSz="457200">
              <a:lnSpc>
                <a:spcPct val="80000"/>
              </a:lnSpc>
              <a:defRPr sz="60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446088" lvl="8" indent="-179388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ZA" sz="11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67326E-CFE7-495A-AD32-C6E8CFCAD4C9}"/>
              </a:ext>
            </a:extLst>
          </p:cNvPr>
          <p:cNvSpPr txBox="1"/>
          <p:nvPr/>
        </p:nvSpPr>
        <p:spPr>
          <a:xfrm>
            <a:off x="342000" y="5415235"/>
            <a:ext cx="8460000" cy="287258"/>
          </a:xfrm>
          <a:prstGeom prst="rect">
            <a:avLst/>
          </a:prstGeom>
          <a:solidFill>
            <a:srgbClr val="373F1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endParaRPr kumimoji="0" lang="en-US" sz="1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266B218-A7EB-4417-A37A-FAC5B8B0BB43}"/>
              </a:ext>
            </a:extLst>
          </p:cNvPr>
          <p:cNvSpPr/>
          <p:nvPr/>
        </p:nvSpPr>
        <p:spPr>
          <a:xfrm>
            <a:off x="1382573" y="1544381"/>
            <a:ext cx="534009" cy="460857"/>
          </a:xfrm>
          <a:prstGeom prst="ellipse">
            <a:avLst/>
          </a:prstGeom>
          <a:noFill/>
          <a:ln w="28575" cap="flat">
            <a:solidFill>
              <a:srgbClr val="93A63A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7157BB-5E12-4AB5-A717-44C0C7AE16C7}"/>
              </a:ext>
            </a:extLst>
          </p:cNvPr>
          <p:cNvSpPr txBox="1"/>
          <p:nvPr/>
        </p:nvSpPr>
        <p:spPr>
          <a:xfrm>
            <a:off x="1565452" y="1525985"/>
            <a:ext cx="1682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1B4BDFF-4133-47C6-BF44-ACD2A9D97146}"/>
              </a:ext>
            </a:extLst>
          </p:cNvPr>
          <p:cNvSpPr/>
          <p:nvPr/>
        </p:nvSpPr>
        <p:spPr>
          <a:xfrm>
            <a:off x="4409847" y="1532568"/>
            <a:ext cx="534009" cy="460857"/>
          </a:xfrm>
          <a:prstGeom prst="ellipse">
            <a:avLst/>
          </a:prstGeom>
          <a:noFill/>
          <a:ln w="28575" cap="flat">
            <a:solidFill>
              <a:srgbClr val="93A63A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67B9D32-82A3-409A-BC4F-C87DEA7974B4}"/>
              </a:ext>
            </a:extLst>
          </p:cNvPr>
          <p:cNvSpPr txBox="1"/>
          <p:nvPr/>
        </p:nvSpPr>
        <p:spPr>
          <a:xfrm>
            <a:off x="4592726" y="1514172"/>
            <a:ext cx="1682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2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8ADF80D-4B48-46A5-B0E0-0F4676C01D90}"/>
              </a:ext>
            </a:extLst>
          </p:cNvPr>
          <p:cNvSpPr/>
          <p:nvPr/>
        </p:nvSpPr>
        <p:spPr>
          <a:xfrm>
            <a:off x="7494422" y="1525239"/>
            <a:ext cx="534009" cy="460857"/>
          </a:xfrm>
          <a:prstGeom prst="ellipse">
            <a:avLst/>
          </a:prstGeom>
          <a:noFill/>
          <a:ln w="28575" cap="flat">
            <a:solidFill>
              <a:srgbClr val="93A63A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07D80D6-B22D-485C-A974-AD64942D18B8}"/>
              </a:ext>
            </a:extLst>
          </p:cNvPr>
          <p:cNvSpPr txBox="1"/>
          <p:nvPr/>
        </p:nvSpPr>
        <p:spPr>
          <a:xfrm>
            <a:off x="7677301" y="1506843"/>
            <a:ext cx="1682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>
                <a:solidFill>
                  <a:srgbClr val="8596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fr-FR" sz="2400" b="1" i="0" u="none" strike="noStrike" cap="none" spc="0" normalizeH="0" baseline="0" dirty="0">
              <a:ln>
                <a:noFill/>
              </a:ln>
              <a:solidFill>
                <a:srgbClr val="859634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F3951D7-0F0E-4EDE-B450-CCFF08832DA2}"/>
              </a:ext>
            </a:extLst>
          </p:cNvPr>
          <p:cNvSpPr txBox="1"/>
          <p:nvPr/>
        </p:nvSpPr>
        <p:spPr>
          <a:xfrm>
            <a:off x="709688" y="4613922"/>
            <a:ext cx="2005357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Large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-to-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between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an FSU (150km3)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and an LNGC (170km3)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9A9FBF5-EBBA-46AA-B09F-2EFFEA165864}"/>
              </a:ext>
            </a:extLst>
          </p:cNvPr>
          <p:cNvSpPr txBox="1"/>
          <p:nvPr/>
        </p:nvSpPr>
        <p:spPr>
          <a:xfrm>
            <a:off x="3728787" y="4602342"/>
            <a:ext cx="199573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Small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-to-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between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an FSU (150km3)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and a </a:t>
            </a:r>
            <a:r>
              <a:rPr kumimoji="0" lang="fr-FR" sz="1100" b="1" i="0" u="sng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small</a:t>
            </a:r>
            <a:r>
              <a:rPr kumimoji="0" lang="fr-FR" sz="1100" b="1" i="0" u="sng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LNGC (20km3)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9FF21F0-22C1-4175-B161-631FD4657F63}"/>
              </a:ext>
            </a:extLst>
          </p:cNvPr>
          <p:cNvSpPr txBox="1"/>
          <p:nvPr/>
        </p:nvSpPr>
        <p:spPr>
          <a:xfrm>
            <a:off x="6646392" y="4601242"/>
            <a:ext cx="1917192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-to-Truck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between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 </a:t>
            </a:r>
            <a:r>
              <a:rPr kumimoji="0" lang="fr-FR" sz="1100" b="1" i="0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small</a:t>
            </a:r>
            <a:r>
              <a:rPr kumimoji="0" lang="fr-FR" sz="1100" b="1" i="0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LNGC (20km3) and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4 LNG trucks (22-25tons)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73DCCFE-DFDA-41D1-A5AD-455380F3B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98" y="2279803"/>
            <a:ext cx="2741358" cy="23910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01FDB8D-0EDA-4E01-B517-D40AC9111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573" y="2276507"/>
            <a:ext cx="2741358" cy="23910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E5A5B9-AF2F-4674-AC70-820B09E64C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756" y="2279803"/>
            <a:ext cx="2741358" cy="239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202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5" grpId="0" animBg="1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70D454-64D7-490B-9EFE-0A1B4F277837}"/>
              </a:ext>
            </a:extLst>
          </p:cNvPr>
          <p:cNvSpPr/>
          <p:nvPr/>
        </p:nvSpPr>
        <p:spPr>
          <a:xfrm>
            <a:off x="215905" y="290504"/>
            <a:ext cx="8405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LNG SERVICES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D9800-88D1-46D4-ADC8-6003256D44BB}"/>
              </a:ext>
            </a:extLst>
          </p:cNvPr>
          <p:cNvSpPr txBox="1"/>
          <p:nvPr/>
        </p:nvSpPr>
        <p:spPr>
          <a:xfrm>
            <a:off x="342000" y="1152200"/>
            <a:ext cx="8460000" cy="318036"/>
          </a:xfrm>
          <a:prstGeom prst="rect">
            <a:avLst/>
          </a:prstGeom>
          <a:solidFill>
            <a:srgbClr val="373F1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LNG SERVICES – Operation Scheme</a:t>
            </a:r>
            <a:endParaRPr kumimoji="0" lang="en-US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3" name="HEADING GOES HERE">
            <a:extLst>
              <a:ext uri="{FF2B5EF4-FFF2-40B4-BE49-F238E27FC236}">
                <a16:creationId xmlns:a16="http://schemas.microsoft.com/office/drawing/2014/main" id="{20E3AC12-E4D6-4A53-BED3-95E4C89821AC}"/>
              </a:ext>
            </a:extLst>
          </p:cNvPr>
          <p:cNvSpPr txBox="1"/>
          <p:nvPr/>
        </p:nvSpPr>
        <p:spPr>
          <a:xfrm>
            <a:off x="342000" y="1478271"/>
            <a:ext cx="8460000" cy="207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>
            <a:spAutoFit/>
          </a:bodyPr>
          <a:lstStyle>
            <a:lvl1pPr algn="l" defTabSz="457200">
              <a:lnSpc>
                <a:spcPct val="80000"/>
              </a:lnSpc>
              <a:defRPr sz="60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446088" lvl="8" indent="-179388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ZA" sz="11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67326E-CFE7-495A-AD32-C6E8CFCAD4C9}"/>
              </a:ext>
            </a:extLst>
          </p:cNvPr>
          <p:cNvSpPr txBox="1"/>
          <p:nvPr/>
        </p:nvSpPr>
        <p:spPr>
          <a:xfrm>
            <a:off x="342000" y="5415235"/>
            <a:ext cx="8460000" cy="287258"/>
          </a:xfrm>
          <a:prstGeom prst="rect">
            <a:avLst/>
          </a:prstGeom>
          <a:solidFill>
            <a:srgbClr val="373F1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endParaRPr kumimoji="0" lang="en-US" sz="1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EFA9ABC-998D-4094-A452-08F3008F9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33"/>
          <a:stretch/>
        </p:blipFill>
        <p:spPr>
          <a:xfrm>
            <a:off x="296661" y="2094964"/>
            <a:ext cx="2831411" cy="2520000"/>
          </a:xfrm>
          <a:prstGeom prst="rect">
            <a:avLst/>
          </a:prstGeom>
          <a:ln w="38100">
            <a:solidFill>
              <a:srgbClr val="93A63A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6EB365-0A95-49B3-9647-8159AB7D50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33"/>
          <a:stretch/>
        </p:blipFill>
        <p:spPr>
          <a:xfrm>
            <a:off x="3310951" y="2093922"/>
            <a:ext cx="2831412" cy="2520000"/>
          </a:xfrm>
          <a:prstGeom prst="rect">
            <a:avLst/>
          </a:prstGeom>
          <a:ln w="38100">
            <a:solidFill>
              <a:srgbClr val="93A63A"/>
            </a:solidFill>
          </a:ln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266B218-A7EB-4417-A37A-FAC5B8B0BB43}"/>
              </a:ext>
            </a:extLst>
          </p:cNvPr>
          <p:cNvSpPr/>
          <p:nvPr/>
        </p:nvSpPr>
        <p:spPr>
          <a:xfrm>
            <a:off x="1382573" y="1544381"/>
            <a:ext cx="534009" cy="460857"/>
          </a:xfrm>
          <a:prstGeom prst="ellipse">
            <a:avLst/>
          </a:prstGeom>
          <a:noFill/>
          <a:ln w="28575" cap="flat">
            <a:solidFill>
              <a:srgbClr val="93A63A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7157BB-5E12-4AB5-A717-44C0C7AE16C7}"/>
              </a:ext>
            </a:extLst>
          </p:cNvPr>
          <p:cNvSpPr txBox="1"/>
          <p:nvPr/>
        </p:nvSpPr>
        <p:spPr>
          <a:xfrm>
            <a:off x="1565452" y="1525985"/>
            <a:ext cx="1682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1B4BDFF-4133-47C6-BF44-ACD2A9D97146}"/>
              </a:ext>
            </a:extLst>
          </p:cNvPr>
          <p:cNvSpPr/>
          <p:nvPr/>
        </p:nvSpPr>
        <p:spPr>
          <a:xfrm>
            <a:off x="4409847" y="1532568"/>
            <a:ext cx="534009" cy="460857"/>
          </a:xfrm>
          <a:prstGeom prst="ellipse">
            <a:avLst/>
          </a:prstGeom>
          <a:noFill/>
          <a:ln w="28575" cap="flat">
            <a:solidFill>
              <a:srgbClr val="93A63A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67B9D32-82A3-409A-BC4F-C87DEA7974B4}"/>
              </a:ext>
            </a:extLst>
          </p:cNvPr>
          <p:cNvSpPr txBox="1"/>
          <p:nvPr/>
        </p:nvSpPr>
        <p:spPr>
          <a:xfrm>
            <a:off x="4592726" y="1514172"/>
            <a:ext cx="1682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597FED6-2DDE-4D8C-BD15-BE2C3FD47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2134" y="2089953"/>
            <a:ext cx="2525702" cy="2520000"/>
          </a:xfrm>
          <a:prstGeom prst="rect">
            <a:avLst/>
          </a:prstGeom>
          <a:ln w="38100">
            <a:solidFill>
              <a:srgbClr val="93A63A"/>
            </a:solidFill>
          </a:ln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08ADF80D-4B48-46A5-B0E0-0F4676C01D90}"/>
              </a:ext>
            </a:extLst>
          </p:cNvPr>
          <p:cNvSpPr/>
          <p:nvPr/>
        </p:nvSpPr>
        <p:spPr>
          <a:xfrm>
            <a:off x="7494422" y="1525239"/>
            <a:ext cx="534009" cy="460857"/>
          </a:xfrm>
          <a:prstGeom prst="ellipse">
            <a:avLst/>
          </a:prstGeom>
          <a:noFill/>
          <a:ln w="28575" cap="flat">
            <a:solidFill>
              <a:srgbClr val="93A63A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07D80D6-B22D-485C-A974-AD64942D18B8}"/>
              </a:ext>
            </a:extLst>
          </p:cNvPr>
          <p:cNvSpPr txBox="1"/>
          <p:nvPr/>
        </p:nvSpPr>
        <p:spPr>
          <a:xfrm>
            <a:off x="7677301" y="1506843"/>
            <a:ext cx="16824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dirty="0">
                <a:solidFill>
                  <a:srgbClr val="8596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fr-FR" sz="2400" b="1" i="0" u="none" strike="noStrike" cap="none" spc="0" normalizeH="0" baseline="0" dirty="0">
              <a:ln>
                <a:noFill/>
              </a:ln>
              <a:solidFill>
                <a:srgbClr val="859634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F3951D7-0F0E-4EDE-B450-CCFF08832DA2}"/>
              </a:ext>
            </a:extLst>
          </p:cNvPr>
          <p:cNvSpPr txBox="1"/>
          <p:nvPr/>
        </p:nvSpPr>
        <p:spPr>
          <a:xfrm>
            <a:off x="709688" y="4613922"/>
            <a:ext cx="2005357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Large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-to-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between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an FSU (150km3)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and an LNGC (170km3)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9A9FBF5-EBBA-46AA-B09F-2EFFEA165864}"/>
              </a:ext>
            </a:extLst>
          </p:cNvPr>
          <p:cNvSpPr txBox="1"/>
          <p:nvPr/>
        </p:nvSpPr>
        <p:spPr>
          <a:xfrm>
            <a:off x="3728787" y="4602342"/>
            <a:ext cx="1995738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Small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-to-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between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an FSU (150km3)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and a </a:t>
            </a:r>
            <a:r>
              <a:rPr kumimoji="0" lang="fr-FR" sz="1100" b="1" i="0" u="sng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small</a:t>
            </a:r>
            <a:r>
              <a:rPr kumimoji="0" lang="fr-FR" sz="1100" b="1" i="0" u="sng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LNGC (20km3)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9FF21F0-22C1-4175-B161-631FD4657F63}"/>
              </a:ext>
            </a:extLst>
          </p:cNvPr>
          <p:cNvSpPr txBox="1"/>
          <p:nvPr/>
        </p:nvSpPr>
        <p:spPr>
          <a:xfrm>
            <a:off x="6646392" y="4601242"/>
            <a:ext cx="1917192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Ship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-to-Truck </a:t>
            </a:r>
            <a:r>
              <a:rPr kumimoji="0" lang="fr-FR" sz="1100" b="1" i="0" u="none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between</a:t>
            </a: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a </a:t>
            </a:r>
            <a:r>
              <a:rPr kumimoji="0" lang="fr-FR" sz="1100" b="1" i="0" strike="noStrike" cap="none" spc="0" normalizeH="0" baseline="0" dirty="0" err="1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small</a:t>
            </a:r>
            <a:r>
              <a:rPr kumimoji="0" lang="fr-FR" sz="1100" b="1" i="0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LNGC (20km3) and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" b="1" i="0" strike="noStrike" cap="none" spc="0" normalizeH="0" baseline="0" dirty="0">
                <a:ln>
                  <a:noFill/>
                </a:ln>
                <a:solidFill>
                  <a:srgbClr val="859634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4 LNG trucks (22-25tons) </a:t>
            </a:r>
          </a:p>
        </p:txBody>
      </p:sp>
    </p:spTree>
    <p:extLst>
      <p:ext uri="{BB962C8B-B14F-4D97-AF65-F5344CB8AC3E}">
        <p14:creationId xmlns:p14="http://schemas.microsoft.com/office/powerpoint/2010/main" val="25258630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5" grpId="0" animBg="1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104B2425-33FE-47C0-8AA8-FE137A584BC8}"/>
              </a:ext>
            </a:extLst>
          </p:cNvPr>
          <p:cNvSpPr/>
          <p:nvPr/>
        </p:nvSpPr>
        <p:spPr>
          <a:xfrm>
            <a:off x="55459" y="1113965"/>
            <a:ext cx="1974983" cy="710725"/>
          </a:xfrm>
          <a:prstGeom prst="round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b="1" dirty="0">
                <a:solidFill>
                  <a:schemeClr val="tx1"/>
                </a:solidFill>
              </a:rPr>
              <a:t>Ministerial Consultation</a:t>
            </a:r>
          </a:p>
          <a:p>
            <a:pPr algn="ctr"/>
            <a:r>
              <a:rPr lang="en-ZA" sz="878" dirty="0">
                <a:solidFill>
                  <a:schemeClr val="tx1"/>
                </a:solidFill>
              </a:rPr>
              <a:t>DMRE-DoT; </a:t>
            </a:r>
          </a:p>
          <a:p>
            <a:pPr algn="ctr"/>
            <a:r>
              <a:rPr lang="en-ZA" sz="878" dirty="0">
                <a:solidFill>
                  <a:schemeClr val="tx1"/>
                </a:solidFill>
              </a:rPr>
              <a:t>DoT-DPE; </a:t>
            </a:r>
          </a:p>
          <a:p>
            <a:pPr algn="ctr"/>
            <a:r>
              <a:rPr lang="en-ZA" sz="878" dirty="0">
                <a:solidFill>
                  <a:schemeClr val="tx1"/>
                </a:solidFill>
              </a:rPr>
              <a:t>DPE-Treasury</a:t>
            </a:r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7C568312-05D1-4A47-9AF1-0EFF703128DF}"/>
              </a:ext>
            </a:extLst>
          </p:cNvPr>
          <p:cNvSpPr/>
          <p:nvPr/>
        </p:nvSpPr>
        <p:spPr>
          <a:xfrm>
            <a:off x="3475507" y="1168670"/>
            <a:ext cx="2192986" cy="593437"/>
          </a:xfrm>
          <a:prstGeom prst="round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b="1" dirty="0">
                <a:solidFill>
                  <a:schemeClr val="tx1"/>
                </a:solidFill>
              </a:rPr>
              <a:t>Ministerial Determination (DoT) </a:t>
            </a:r>
          </a:p>
          <a:p>
            <a:pPr algn="ctr"/>
            <a:r>
              <a:rPr lang="en-ZA" sz="878" dirty="0">
                <a:solidFill>
                  <a:schemeClr val="tx1"/>
                </a:solidFill>
              </a:rPr>
              <a:t>Section 79 Directive to Authority</a:t>
            </a:r>
          </a:p>
        </p:txBody>
      </p:sp>
      <p:sp>
        <p:nvSpPr>
          <p:cNvPr id="8" name="Rounded Rectangle 14">
            <a:extLst>
              <a:ext uri="{FF2B5EF4-FFF2-40B4-BE49-F238E27FC236}">
                <a16:creationId xmlns:a16="http://schemas.microsoft.com/office/drawing/2014/main" id="{CA136250-F3DC-4DC9-92DF-759FBF503F4D}"/>
              </a:ext>
            </a:extLst>
          </p:cNvPr>
          <p:cNvSpPr/>
          <p:nvPr/>
        </p:nvSpPr>
        <p:spPr>
          <a:xfrm>
            <a:off x="2325173" y="2043512"/>
            <a:ext cx="4493654" cy="272931"/>
          </a:xfrm>
          <a:prstGeom prst="round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b="1" dirty="0">
                <a:solidFill>
                  <a:schemeClr val="tx1"/>
                </a:solidFill>
              </a:rPr>
              <a:t>LNG Delivery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937870-F40A-4CBC-A00B-7230F41883AF}"/>
              </a:ext>
            </a:extLst>
          </p:cNvPr>
          <p:cNvSpPr txBox="1"/>
          <p:nvPr/>
        </p:nvSpPr>
        <p:spPr>
          <a:xfrm>
            <a:off x="293871" y="3366113"/>
            <a:ext cx="3457515" cy="5078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373F16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LNG land based permanent infrastructure 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Dedicated terminal 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Restricted berthing</a:t>
            </a:r>
          </a:p>
        </p:txBody>
      </p:sp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C4E0533E-8C52-4B46-9769-7E73704003C3}"/>
              </a:ext>
            </a:extLst>
          </p:cNvPr>
          <p:cNvSpPr/>
          <p:nvPr/>
        </p:nvSpPr>
        <p:spPr>
          <a:xfrm>
            <a:off x="5296714" y="2793939"/>
            <a:ext cx="3457514" cy="402120"/>
          </a:xfrm>
          <a:prstGeom prst="round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b="1" dirty="0">
                <a:solidFill>
                  <a:schemeClr val="tx1"/>
                </a:solidFill>
              </a:rPr>
              <a:t>LNG Services Model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F4E016-C8B1-4D4F-8879-1371D8323E3B}"/>
              </a:ext>
            </a:extLst>
          </p:cNvPr>
          <p:cNvSpPr txBox="1"/>
          <p:nvPr/>
        </p:nvSpPr>
        <p:spPr>
          <a:xfrm>
            <a:off x="293870" y="3985240"/>
            <a:ext cx="3457516" cy="13388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373F16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11(1) – Legislative competence of Authority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56 - Agreement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56 (1) – Port Terminal or Port Facility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56 (4) – Service contracting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56 (5) – Procurement requirements: fair, transparent, competitive, cost effective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66 – </a:t>
            </a:r>
            <a:r>
              <a:rPr lang="en-US" sz="900" b="1" dirty="0" err="1"/>
              <a:t>Licence</a:t>
            </a:r>
            <a:r>
              <a:rPr lang="en-US" sz="900" b="1" dirty="0"/>
              <a:t> for off-shore cargo handling facility (FSRU/FSU) , Sections 65-65 apply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58 – Conditions of </a:t>
            </a:r>
            <a:r>
              <a:rPr lang="en-US" sz="900" b="1" dirty="0" err="1"/>
              <a:t>licence</a:t>
            </a:r>
            <a:endParaRPr lang="en-US" sz="9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91A071-9BAF-4D4C-8E32-8320F0FFCF43}"/>
              </a:ext>
            </a:extLst>
          </p:cNvPr>
          <p:cNvSpPr txBox="1"/>
          <p:nvPr/>
        </p:nvSpPr>
        <p:spPr>
          <a:xfrm>
            <a:off x="5296714" y="3366113"/>
            <a:ext cx="3457515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373F16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Movable infrastructure no land based or terminal infrastructure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Multipurpose terminal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Open access to berthing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558038-2F83-448B-8716-66839E687E44}"/>
              </a:ext>
            </a:extLst>
          </p:cNvPr>
          <p:cNvSpPr txBox="1"/>
          <p:nvPr/>
        </p:nvSpPr>
        <p:spPr>
          <a:xfrm>
            <a:off x="5296714" y="4123415"/>
            <a:ext cx="3457514" cy="13388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373F16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11(1) – Legislative competence of Authority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57 (1) – </a:t>
            </a:r>
            <a:r>
              <a:rPr lang="en-US" sz="900" b="1" dirty="0" err="1"/>
              <a:t>Licence</a:t>
            </a:r>
            <a:endParaRPr lang="en-US" sz="900" b="1" dirty="0"/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57 (3) – Authority issues invitation in Gazette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57 (6) – issue/refuse </a:t>
            </a:r>
            <a:r>
              <a:rPr lang="en-US" sz="900" b="1" dirty="0" err="1"/>
              <a:t>licence</a:t>
            </a:r>
            <a:r>
              <a:rPr lang="en-US" sz="900" b="1" dirty="0"/>
              <a:t> within 6 weeks of receipt of application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57 (7) – read with Section 11 (3) – “exemption, </a:t>
            </a:r>
            <a:r>
              <a:rPr lang="en-US" sz="900" b="1" dirty="0" err="1"/>
              <a:t>harmonisation</a:t>
            </a:r>
            <a:r>
              <a:rPr lang="en-US" sz="900" b="1" dirty="0"/>
              <a:t>, organ of State”</a:t>
            </a:r>
          </a:p>
          <a:p>
            <a:pPr marL="257175" indent="-257175" algn="l">
              <a:buFont typeface="+mj-lt"/>
              <a:buAutoNum type="arabicPeriod"/>
            </a:pPr>
            <a:r>
              <a:rPr lang="en-US" sz="900" b="1" dirty="0"/>
              <a:t>Section 66 – </a:t>
            </a:r>
            <a:r>
              <a:rPr lang="en-US" sz="900" b="1" dirty="0" err="1"/>
              <a:t>Licence</a:t>
            </a:r>
            <a:r>
              <a:rPr lang="en-US" sz="900" b="1" dirty="0"/>
              <a:t> for off-shore cargo handling facility (FSRU/FSU), Sections 65-65 apply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111445-BA6A-4E98-9C44-27B03878BAF2}"/>
              </a:ext>
            </a:extLst>
          </p:cNvPr>
          <p:cNvSpPr/>
          <p:nvPr/>
        </p:nvSpPr>
        <p:spPr>
          <a:xfrm>
            <a:off x="215905" y="290504"/>
            <a:ext cx="8405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 REGULATORY PATHWAY</a:t>
            </a:r>
          </a:p>
        </p:txBody>
      </p:sp>
      <p:sp>
        <p:nvSpPr>
          <p:cNvPr id="20" name="Rounded Rectangle 20">
            <a:extLst>
              <a:ext uri="{FF2B5EF4-FFF2-40B4-BE49-F238E27FC236}">
                <a16:creationId xmlns:a16="http://schemas.microsoft.com/office/drawing/2014/main" id="{B86A76C3-1641-4EF9-B97D-325B44002847}"/>
              </a:ext>
            </a:extLst>
          </p:cNvPr>
          <p:cNvSpPr/>
          <p:nvPr/>
        </p:nvSpPr>
        <p:spPr>
          <a:xfrm>
            <a:off x="293872" y="2793660"/>
            <a:ext cx="3457514" cy="402120"/>
          </a:xfrm>
          <a:prstGeom prst="round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b="1" dirty="0">
                <a:solidFill>
                  <a:schemeClr val="tx1"/>
                </a:solidFill>
              </a:rPr>
              <a:t>LNG Infrastructure Model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7BB05AB-60D3-4FE2-827E-A40E7BC42F26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 flipV="1">
            <a:off x="2030442" y="1465389"/>
            <a:ext cx="1445065" cy="3939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A504781-89A1-49F5-BAB1-01C4ADCEEB40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>
            <a:off x="4572000" y="1762107"/>
            <a:ext cx="0" cy="281405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ED2AE4A9-0CEA-4793-970A-3DFE4409B99C}"/>
              </a:ext>
            </a:extLst>
          </p:cNvPr>
          <p:cNvCxnSpPr>
            <a:cxnSpLocks/>
            <a:stCxn id="8" idx="2"/>
            <a:endCxn id="20" idx="0"/>
          </p:cNvCxnSpPr>
          <p:nvPr/>
        </p:nvCxnSpPr>
        <p:spPr>
          <a:xfrm rot="5400000">
            <a:off x="3058707" y="1280366"/>
            <a:ext cx="477217" cy="2549371"/>
          </a:xfrm>
          <a:prstGeom prst="bentConnector3">
            <a:avLst/>
          </a:prstGeom>
          <a:noFill/>
          <a:ln w="635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AD2E919E-B5A6-4DFE-8D03-74E2C1DAB2A0}"/>
              </a:ext>
            </a:extLst>
          </p:cNvPr>
          <p:cNvCxnSpPr>
            <a:cxnSpLocks/>
          </p:cNvCxnSpPr>
          <p:nvPr/>
        </p:nvCxnSpPr>
        <p:spPr>
          <a:xfrm>
            <a:off x="4572000" y="2559480"/>
            <a:ext cx="2453471" cy="257904"/>
          </a:xfrm>
          <a:prstGeom prst="bentConnector2">
            <a:avLst/>
          </a:prstGeom>
          <a:noFill/>
          <a:ln w="635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2905969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70D454-64D7-490B-9EFE-0A1B4F277837}"/>
              </a:ext>
            </a:extLst>
          </p:cNvPr>
          <p:cNvSpPr/>
          <p:nvPr/>
        </p:nvSpPr>
        <p:spPr>
          <a:xfrm>
            <a:off x="215905" y="290504"/>
            <a:ext cx="8405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FOR CLARIFICATION</a:t>
            </a:r>
          </a:p>
        </p:txBody>
      </p:sp>
      <p:sp>
        <p:nvSpPr>
          <p:cNvPr id="3" name="HEADING GOES HERE">
            <a:extLst>
              <a:ext uri="{FF2B5EF4-FFF2-40B4-BE49-F238E27FC236}">
                <a16:creationId xmlns:a16="http://schemas.microsoft.com/office/drawing/2014/main" id="{20E3AC12-E4D6-4A53-BED3-95E4C89821AC}"/>
              </a:ext>
            </a:extLst>
          </p:cNvPr>
          <p:cNvSpPr txBox="1"/>
          <p:nvPr/>
        </p:nvSpPr>
        <p:spPr>
          <a:xfrm>
            <a:off x="342000" y="1272889"/>
            <a:ext cx="8460000" cy="4045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>
            <a:spAutoFit/>
          </a:bodyPr>
          <a:lstStyle>
            <a:lvl1pPr algn="l" defTabSz="457200">
              <a:lnSpc>
                <a:spcPct val="80000"/>
              </a:lnSpc>
              <a:defRPr sz="60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ZA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TNPA’s views on LNG Infrastructure and LNG Services distinctions as referred to above?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ZA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ZA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regulatory pathway/s do TNPA consider for LNG schemes with reference to Sections 56/57?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ZA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ZA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steps are the preferred bidders to follow regarding the regulatory pathway/s?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agreed timelines between TNPA/IPPP/preferred bidders to achieve regulatory compliance for allowing LNG in ports?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key process and other risks in achieving regulatory compliance to allow LNG in ports?</a:t>
            </a: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ZA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ZA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4117A6-D484-483B-9FD8-CFF3659B522B}"/>
              </a:ext>
            </a:extLst>
          </p:cNvPr>
          <p:cNvSpPr txBox="1"/>
          <p:nvPr/>
        </p:nvSpPr>
        <p:spPr>
          <a:xfrm>
            <a:off x="342000" y="5092394"/>
            <a:ext cx="8460000" cy="533479"/>
          </a:xfrm>
          <a:prstGeom prst="rect">
            <a:avLst/>
          </a:prstGeom>
          <a:solidFill>
            <a:srgbClr val="31381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Achieving timeous regulatory compliance for LNG handling in ports is key to mitigate further energy risks for South Africa</a:t>
            </a:r>
            <a:endParaRPr kumimoji="0" lang="en-US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3282881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MAIN DOCUMENT HEADING GOES HERE"/>
          <p:cNvSpPr txBox="1"/>
          <p:nvPr/>
        </p:nvSpPr>
        <p:spPr>
          <a:xfrm>
            <a:off x="369885" y="2672064"/>
            <a:ext cx="5373106" cy="370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>
            <a:spAutoFit/>
          </a:bodyPr>
          <a:lstStyle>
            <a:lvl1pPr algn="l" defTabSz="457200">
              <a:lnSpc>
                <a:spcPct val="80000"/>
              </a:lnSpc>
              <a:defRPr sz="72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ZA" sz="2700" dirty="0"/>
              <a:t>THANK YOU</a:t>
            </a:r>
            <a:endParaRPr sz="2700" dirty="0"/>
          </a:p>
        </p:txBody>
      </p:sp>
      <p:sp>
        <p:nvSpPr>
          <p:cNvPr id="124" name="DOCUMENT SUB-HEADING GOES HERE"/>
          <p:cNvSpPr txBox="1"/>
          <p:nvPr/>
        </p:nvSpPr>
        <p:spPr>
          <a:xfrm>
            <a:off x="369885" y="2339687"/>
            <a:ext cx="86562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>
            <a:spAutoFit/>
          </a:bodyPr>
          <a:lstStyle>
            <a:lvl1pPr algn="l" defTabSz="457200">
              <a:lnSpc>
                <a:spcPts val="6100"/>
              </a:lnSpc>
              <a:defRPr sz="36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ZA" sz="1350" dirty="0"/>
              <a:t> </a:t>
            </a:r>
            <a:endParaRPr sz="1350" dirty="0"/>
          </a:p>
        </p:txBody>
      </p:sp>
    </p:spTree>
    <p:extLst>
      <p:ext uri="{BB962C8B-B14F-4D97-AF65-F5344CB8AC3E}">
        <p14:creationId xmlns:p14="http://schemas.microsoft.com/office/powerpoint/2010/main" val="12395739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625EEC979F2840AB7C7F3B9EA596C0" ma:contentTypeVersion="9" ma:contentTypeDescription="Create a new document." ma:contentTypeScope="" ma:versionID="93a61404644ebf8b7a191d369790f2dc">
  <xsd:schema xmlns:xsd="http://www.w3.org/2001/XMLSchema" xmlns:xs="http://www.w3.org/2001/XMLSchema" xmlns:p="http://schemas.microsoft.com/office/2006/metadata/properties" xmlns:ns3="7cdfcdf7-7f80-4095-a5f8-d7c944b58522" targetNamespace="http://schemas.microsoft.com/office/2006/metadata/properties" ma:root="true" ma:fieldsID="0b093ccbecad4217c8bee8651312a56d" ns3:_="">
    <xsd:import namespace="7cdfcdf7-7f80-4095-a5f8-d7c944b5852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dfcdf7-7f80-4095-a5f8-d7c944b585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FB67C0-3385-416D-8E2A-24E1E1CAD067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cdfcdf7-7f80-4095-a5f8-d7c944b5852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2A126DA-8FD3-4275-962D-5417DB351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96CEE1-CA32-4605-8AFD-72AB9C9C24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dfcdf7-7f80-4095-a5f8-d7c944b585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20389</TotalTime>
  <Words>581</Words>
  <Application>Microsoft Office PowerPoint</Application>
  <PresentationFormat>On-screen Show (16:10)</PresentationFormat>
  <Paragraphs>92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Tanya Cohen</dc:creator>
  <cp:lastModifiedBy>Jaco Human</cp:lastModifiedBy>
  <cp:revision>387</cp:revision>
  <cp:lastPrinted>2020-10-21T06:43:33Z</cp:lastPrinted>
  <dcterms:modified xsi:type="dcterms:W3CDTF">2022-06-30T11:17:58Z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0x010100EA625EEC979F2840AB7C7F3B9EA596C0</vt:lpwstr>
  </property>
</Properties>
</file>