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59" r:id="rId3"/>
    <p:sldId id="264" r:id="rId4"/>
    <p:sldId id="263" r:id="rId5"/>
    <p:sldId id="265" r:id="rId6"/>
    <p:sldId id="266" r:id="rId7"/>
    <p:sldId id="267" r:id="rId8"/>
    <p:sldId id="262" r:id="rId9"/>
    <p:sldId id="260" r:id="rId10"/>
    <p:sldId id="277" r:id="rId11"/>
    <p:sldId id="258" r:id="rId1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89"/>
  </p:normalViewPr>
  <p:slideViewPr>
    <p:cSldViewPr snapToGrid="0" snapToObjects="1">
      <p:cViewPr varScale="1">
        <p:scale>
          <a:sx n="60" d="100"/>
          <a:sy n="60" d="100"/>
        </p:scale>
        <p:origin x="1460" y="4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9E04D47-0DF2-4699-A7B1-363F5F9486D4}"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ZA"/>
        </a:p>
      </dgm:t>
    </dgm:pt>
    <dgm:pt modelId="{3E5DC3DB-96E9-4C35-9279-769280309BC6}">
      <dgm:prSet phldrT="[Text]" custT="1"/>
      <dgm:spPr/>
      <dgm:t>
        <a:bodyPr/>
        <a:lstStyle/>
        <a:p>
          <a:pPr algn="l"/>
          <a:r>
            <a:rPr lang="en-US" sz="2400" dirty="0">
              <a:solidFill>
                <a:schemeClr val="tx1"/>
              </a:solidFill>
              <a:latin typeface="Arial" panose="020B0604020202020204" pitchFamily="34" charset="0"/>
              <a:cs typeface="Arial" panose="020B0604020202020204" pitchFamily="34" charset="0"/>
            </a:rPr>
            <a:t>GOAL 1: ENHANCED BIODIVERSITY CONSERVATION: All biological diversity and its components conserved</a:t>
          </a:r>
          <a:endParaRPr lang="en-ZA" sz="2400" dirty="0">
            <a:solidFill>
              <a:schemeClr val="tx1"/>
            </a:solidFill>
            <a:latin typeface="Arial" panose="020B0604020202020204" pitchFamily="34" charset="0"/>
            <a:cs typeface="Arial" panose="020B0604020202020204" pitchFamily="34" charset="0"/>
          </a:endParaRPr>
        </a:p>
      </dgm:t>
    </dgm:pt>
    <dgm:pt modelId="{DD49A471-4744-4C0F-8488-86ABA8EF4DBC}" type="parTrans" cxnId="{901E2D44-83BA-4603-9425-4C63811D81A1}">
      <dgm:prSet/>
      <dgm:spPr/>
      <dgm:t>
        <a:bodyPr/>
        <a:lstStyle/>
        <a:p>
          <a:endParaRPr lang="en-ZA"/>
        </a:p>
      </dgm:t>
    </dgm:pt>
    <dgm:pt modelId="{1BF0EB39-20AC-48E4-ADA7-A7FE9E71CDF6}" type="sibTrans" cxnId="{901E2D44-83BA-4603-9425-4C63811D81A1}">
      <dgm:prSet/>
      <dgm:spPr/>
      <dgm:t>
        <a:bodyPr/>
        <a:lstStyle/>
        <a:p>
          <a:endParaRPr lang="en-ZA"/>
        </a:p>
      </dgm:t>
    </dgm:pt>
    <dgm:pt modelId="{4F2D7C2F-FA4C-4A7F-A164-49C8C49D6079}">
      <dgm:prSet phldrT="[Text]" custT="1"/>
      <dgm:spPr/>
      <dgm:t>
        <a:bodyPr/>
        <a:lstStyle/>
        <a:p>
          <a:pPr algn="l"/>
          <a:r>
            <a:rPr lang="en-US" sz="1600" b="1" dirty="0">
              <a:solidFill>
                <a:schemeClr val="tx1"/>
              </a:solidFill>
              <a:latin typeface="Arial" panose="020B0604020202020204" pitchFamily="34" charset="0"/>
              <a:cs typeface="Arial" panose="020B0604020202020204" pitchFamily="34" charset="0"/>
            </a:rPr>
            <a:t>Policy objective:</a:t>
          </a:r>
        </a:p>
        <a:p>
          <a:pPr algn="l"/>
          <a:endParaRPr lang="en-US" sz="1600" dirty="0">
            <a:solidFill>
              <a:schemeClr val="tx1"/>
            </a:solidFill>
            <a:latin typeface="Arial" panose="020B0604020202020204" pitchFamily="34" charset="0"/>
            <a:cs typeface="Arial" panose="020B0604020202020204" pitchFamily="34" charset="0"/>
          </a:endParaRPr>
        </a:p>
        <a:p>
          <a:pPr algn="l"/>
          <a:r>
            <a:rPr lang="en-US" sz="1600" dirty="0">
              <a:solidFill>
                <a:schemeClr val="tx1"/>
              </a:solidFill>
              <a:latin typeface="Arial" panose="020B0604020202020204" pitchFamily="34" charset="0"/>
              <a:cs typeface="Arial" panose="020B0604020202020204" pitchFamily="34" charset="0"/>
            </a:rPr>
            <a:t>1.1. Expand a representative system of protected and conservation areas that are effectively and efficiently managed..</a:t>
          </a:r>
          <a:endParaRPr lang="en-ZA" sz="1600" dirty="0">
            <a:solidFill>
              <a:schemeClr val="tx1"/>
            </a:solidFill>
            <a:latin typeface="Arial" panose="020B0604020202020204" pitchFamily="34" charset="0"/>
            <a:cs typeface="Arial" panose="020B0604020202020204" pitchFamily="34" charset="0"/>
          </a:endParaRPr>
        </a:p>
      </dgm:t>
    </dgm:pt>
    <dgm:pt modelId="{6085AF13-9859-43CF-ABCC-6A3B2BCA6A88}" type="parTrans" cxnId="{9EA33064-3CAC-4E40-A8DC-DF6A05D6AC08}">
      <dgm:prSet/>
      <dgm:spPr/>
      <dgm:t>
        <a:bodyPr/>
        <a:lstStyle/>
        <a:p>
          <a:endParaRPr lang="en-ZA"/>
        </a:p>
      </dgm:t>
    </dgm:pt>
    <dgm:pt modelId="{497BBC99-9B80-4E2B-B0E7-12E0F9AD1F9C}" type="sibTrans" cxnId="{9EA33064-3CAC-4E40-A8DC-DF6A05D6AC08}">
      <dgm:prSet/>
      <dgm:spPr/>
      <dgm:t>
        <a:bodyPr/>
        <a:lstStyle/>
        <a:p>
          <a:endParaRPr lang="en-ZA"/>
        </a:p>
      </dgm:t>
    </dgm:pt>
    <dgm:pt modelId="{5A3A05E1-3DD8-4268-A981-6A9C4614E9E1}">
      <dgm:prSet phldrT="[Text]" custT="1"/>
      <dgm:spPr/>
      <dgm:t>
        <a:bodyPr/>
        <a:lstStyle/>
        <a:p>
          <a:pPr algn="l"/>
          <a:r>
            <a:rPr lang="en-US" sz="1400" b="1" dirty="0">
              <a:solidFill>
                <a:schemeClr val="tx1"/>
              </a:solidFill>
              <a:latin typeface="Arial" panose="020B0604020202020204" pitchFamily="34" charset="0"/>
              <a:cs typeface="Arial" panose="020B0604020202020204" pitchFamily="34" charset="0"/>
            </a:rPr>
            <a:t>Expected output:</a:t>
          </a:r>
        </a:p>
        <a:p>
          <a:pPr algn="l"/>
          <a:endParaRPr lang="en-US" sz="1400" dirty="0">
            <a:solidFill>
              <a:schemeClr val="tx1"/>
            </a:solidFill>
            <a:latin typeface="Arial" panose="020B0604020202020204" pitchFamily="34" charset="0"/>
            <a:cs typeface="Arial" panose="020B0604020202020204" pitchFamily="34" charset="0"/>
          </a:endParaRPr>
        </a:p>
        <a:p>
          <a:pPr algn="l"/>
          <a:r>
            <a:rPr lang="en-US" sz="1400" dirty="0">
              <a:solidFill>
                <a:schemeClr val="tx1"/>
              </a:solidFill>
              <a:latin typeface="Arial" panose="020B0604020202020204" pitchFamily="34" charset="0"/>
              <a:cs typeface="Arial" panose="020B0604020202020204" pitchFamily="34" charset="0"/>
            </a:rPr>
            <a:t>5. Effective participation of landowners, business, traditional leaders, local communities and other interested and affected parties in expansion, management and custodianship of protected and conservation areas.</a:t>
          </a:r>
          <a:endParaRPr lang="en-ZA" sz="1400" dirty="0">
            <a:solidFill>
              <a:schemeClr val="tx1"/>
            </a:solidFill>
            <a:latin typeface="Arial" panose="020B0604020202020204" pitchFamily="34" charset="0"/>
            <a:cs typeface="Arial" panose="020B0604020202020204" pitchFamily="34" charset="0"/>
          </a:endParaRPr>
        </a:p>
      </dgm:t>
    </dgm:pt>
    <dgm:pt modelId="{73541E8B-64E4-4FBB-9CC1-2C4F38E6E994}" type="parTrans" cxnId="{B10165E0-6BEE-4AAC-B5B8-AA2F095C1BB0}">
      <dgm:prSet/>
      <dgm:spPr/>
      <dgm:t>
        <a:bodyPr/>
        <a:lstStyle/>
        <a:p>
          <a:endParaRPr lang="en-ZA"/>
        </a:p>
      </dgm:t>
    </dgm:pt>
    <dgm:pt modelId="{A2FABD67-7322-4B31-AE11-13245A57964E}" type="sibTrans" cxnId="{B10165E0-6BEE-4AAC-B5B8-AA2F095C1BB0}">
      <dgm:prSet/>
      <dgm:spPr/>
      <dgm:t>
        <a:bodyPr/>
        <a:lstStyle/>
        <a:p>
          <a:endParaRPr lang="en-ZA"/>
        </a:p>
      </dgm:t>
    </dgm:pt>
    <dgm:pt modelId="{A3B9715C-8A96-41C3-BC28-CA3DEFF5115F}">
      <dgm:prSet phldrT="[Text]" custT="1"/>
      <dgm:spPr/>
      <dgm:t>
        <a:bodyPr/>
        <a:lstStyle/>
        <a:p>
          <a:pPr algn="l"/>
          <a:r>
            <a:rPr lang="en-US" sz="1400" b="1" dirty="0">
              <a:solidFill>
                <a:schemeClr val="tx1"/>
              </a:solidFill>
              <a:latin typeface="Arial" panose="020B0604020202020204" pitchFamily="34" charset="0"/>
              <a:cs typeface="Arial" panose="020B0604020202020204" pitchFamily="34" charset="0"/>
            </a:rPr>
            <a:t>Expected outcome:</a:t>
          </a:r>
          <a:r>
            <a:rPr lang="en-US" sz="1400" dirty="0">
              <a:solidFill>
                <a:schemeClr val="tx1"/>
              </a:solidFill>
              <a:latin typeface="Arial" panose="020B0604020202020204" pitchFamily="34" charset="0"/>
              <a:cs typeface="Arial" panose="020B0604020202020204" pitchFamily="34" charset="0"/>
            </a:rPr>
            <a:t>:</a:t>
          </a:r>
        </a:p>
        <a:p>
          <a:pPr algn="l"/>
          <a:r>
            <a:rPr lang="en-US" sz="1400" dirty="0">
              <a:solidFill>
                <a:schemeClr val="tx1"/>
              </a:solidFill>
              <a:latin typeface="Arial" panose="020B0604020202020204" pitchFamily="34" charset="0"/>
              <a:cs typeface="Arial" panose="020B0604020202020204" pitchFamily="34" charset="0"/>
            </a:rPr>
            <a:t>1. Expanded, connected, thriving, representative, inclusive, and effectively managed protected and conservation areas, including coordinated partnerships.</a:t>
          </a:r>
          <a:endParaRPr lang="en-ZA" sz="1400" dirty="0">
            <a:solidFill>
              <a:schemeClr val="tx1"/>
            </a:solidFill>
            <a:latin typeface="Arial" panose="020B0604020202020204" pitchFamily="34" charset="0"/>
            <a:cs typeface="Arial" panose="020B0604020202020204" pitchFamily="34" charset="0"/>
          </a:endParaRPr>
        </a:p>
        <a:p>
          <a:pPr algn="l"/>
          <a:r>
            <a:rPr lang="en-US" sz="1400" dirty="0">
              <a:solidFill>
                <a:schemeClr val="tx1"/>
              </a:solidFill>
              <a:latin typeface="Arial" panose="020B0604020202020204" pitchFamily="34" charset="0"/>
              <a:cs typeface="Arial" panose="020B0604020202020204" pitchFamily="34" charset="0"/>
            </a:rPr>
            <a:t>2. Species of special concern, including their genetic diversity, conserved, and viable populations maintained.</a:t>
          </a:r>
          <a:endParaRPr lang="en-ZA" sz="1400" dirty="0">
            <a:solidFill>
              <a:schemeClr val="tx1"/>
            </a:solidFill>
            <a:latin typeface="Arial" panose="020B0604020202020204" pitchFamily="34" charset="0"/>
            <a:cs typeface="Arial" panose="020B0604020202020204" pitchFamily="34" charset="0"/>
          </a:endParaRPr>
        </a:p>
        <a:p>
          <a:pPr algn="l"/>
          <a:r>
            <a:rPr lang="en-US" sz="1400" dirty="0">
              <a:solidFill>
                <a:schemeClr val="tx1"/>
              </a:solidFill>
              <a:latin typeface="Arial" panose="020B0604020202020204" pitchFamily="34" charset="0"/>
              <a:cs typeface="Arial" panose="020B0604020202020204" pitchFamily="34" charset="0"/>
            </a:rPr>
            <a:t>3. Contributions to global biodiversity conservation targets.</a:t>
          </a:r>
          <a:endParaRPr lang="en-ZA" sz="1400" dirty="0">
            <a:solidFill>
              <a:schemeClr val="tx1"/>
            </a:solidFill>
            <a:latin typeface="Arial" panose="020B0604020202020204" pitchFamily="34" charset="0"/>
            <a:cs typeface="Arial" panose="020B0604020202020204" pitchFamily="34" charset="0"/>
          </a:endParaRPr>
        </a:p>
      </dgm:t>
    </dgm:pt>
    <dgm:pt modelId="{3FD37AEF-A161-4757-B2ED-34FBC1136814}" type="parTrans" cxnId="{5D2F3703-CAD1-4293-A214-7E3D8F8CCF5A}">
      <dgm:prSet/>
      <dgm:spPr/>
      <dgm:t>
        <a:bodyPr/>
        <a:lstStyle/>
        <a:p>
          <a:endParaRPr lang="en-ZA"/>
        </a:p>
      </dgm:t>
    </dgm:pt>
    <dgm:pt modelId="{72ECB250-5469-41DE-A36F-5F6E1D09FF30}" type="sibTrans" cxnId="{5D2F3703-CAD1-4293-A214-7E3D8F8CCF5A}">
      <dgm:prSet/>
      <dgm:spPr/>
      <dgm:t>
        <a:bodyPr/>
        <a:lstStyle/>
        <a:p>
          <a:endParaRPr lang="en-ZA"/>
        </a:p>
      </dgm:t>
    </dgm:pt>
    <dgm:pt modelId="{9BCA869C-44D8-41D5-AB68-AE4530A542F1}" type="pres">
      <dgm:prSet presAssocID="{69E04D47-0DF2-4699-A7B1-363F5F9486D4}" presName="composite" presStyleCnt="0">
        <dgm:presLayoutVars>
          <dgm:chMax val="1"/>
          <dgm:dir/>
          <dgm:resizeHandles val="exact"/>
        </dgm:presLayoutVars>
      </dgm:prSet>
      <dgm:spPr/>
    </dgm:pt>
    <dgm:pt modelId="{C74E92FC-E144-456D-9B48-9988BBF2B186}" type="pres">
      <dgm:prSet presAssocID="{3E5DC3DB-96E9-4C35-9279-769280309BC6}" presName="roof" presStyleLbl="dkBgShp" presStyleIdx="0" presStyleCnt="2"/>
      <dgm:spPr/>
    </dgm:pt>
    <dgm:pt modelId="{B85121C0-E8A8-4EB7-ACFF-42CA495E52B7}" type="pres">
      <dgm:prSet presAssocID="{3E5DC3DB-96E9-4C35-9279-769280309BC6}" presName="pillars" presStyleCnt="0"/>
      <dgm:spPr/>
    </dgm:pt>
    <dgm:pt modelId="{4DF6F227-4C94-4138-978B-EC24675610E4}" type="pres">
      <dgm:prSet presAssocID="{3E5DC3DB-96E9-4C35-9279-769280309BC6}" presName="pillar1" presStyleLbl="node1" presStyleIdx="0" presStyleCnt="3">
        <dgm:presLayoutVars>
          <dgm:bulletEnabled val="1"/>
        </dgm:presLayoutVars>
      </dgm:prSet>
      <dgm:spPr/>
    </dgm:pt>
    <dgm:pt modelId="{00347F6D-0C13-4346-9384-3A362365F421}" type="pres">
      <dgm:prSet presAssocID="{5A3A05E1-3DD8-4268-A981-6A9C4614E9E1}" presName="pillarX" presStyleLbl="node1" presStyleIdx="1" presStyleCnt="3">
        <dgm:presLayoutVars>
          <dgm:bulletEnabled val="1"/>
        </dgm:presLayoutVars>
      </dgm:prSet>
      <dgm:spPr/>
    </dgm:pt>
    <dgm:pt modelId="{EE72D864-811A-4C96-A0FB-65C171F756A3}" type="pres">
      <dgm:prSet presAssocID="{A3B9715C-8A96-41C3-BC28-CA3DEFF5115F}" presName="pillarX" presStyleLbl="node1" presStyleIdx="2" presStyleCnt="3">
        <dgm:presLayoutVars>
          <dgm:bulletEnabled val="1"/>
        </dgm:presLayoutVars>
      </dgm:prSet>
      <dgm:spPr/>
    </dgm:pt>
    <dgm:pt modelId="{DEDCF426-9D31-45E9-907E-C3430CE4D63C}" type="pres">
      <dgm:prSet presAssocID="{3E5DC3DB-96E9-4C35-9279-769280309BC6}" presName="base" presStyleLbl="dkBgShp" presStyleIdx="1" presStyleCnt="2"/>
      <dgm:spPr/>
    </dgm:pt>
  </dgm:ptLst>
  <dgm:cxnLst>
    <dgm:cxn modelId="{5D2F3703-CAD1-4293-A214-7E3D8F8CCF5A}" srcId="{3E5DC3DB-96E9-4C35-9279-769280309BC6}" destId="{A3B9715C-8A96-41C3-BC28-CA3DEFF5115F}" srcOrd="2" destOrd="0" parTransId="{3FD37AEF-A161-4757-B2ED-34FBC1136814}" sibTransId="{72ECB250-5469-41DE-A36F-5F6E1D09FF30}"/>
    <dgm:cxn modelId="{CA6D400C-1E0D-4D77-B4B0-76C0225775D6}" type="presOf" srcId="{A3B9715C-8A96-41C3-BC28-CA3DEFF5115F}" destId="{EE72D864-811A-4C96-A0FB-65C171F756A3}" srcOrd="0" destOrd="0" presId="urn:microsoft.com/office/officeart/2005/8/layout/hList3"/>
    <dgm:cxn modelId="{901E2D44-83BA-4603-9425-4C63811D81A1}" srcId="{69E04D47-0DF2-4699-A7B1-363F5F9486D4}" destId="{3E5DC3DB-96E9-4C35-9279-769280309BC6}" srcOrd="0" destOrd="0" parTransId="{DD49A471-4744-4C0F-8488-86ABA8EF4DBC}" sibTransId="{1BF0EB39-20AC-48E4-ADA7-A7FE9E71CDF6}"/>
    <dgm:cxn modelId="{9EA33064-3CAC-4E40-A8DC-DF6A05D6AC08}" srcId="{3E5DC3DB-96E9-4C35-9279-769280309BC6}" destId="{4F2D7C2F-FA4C-4A7F-A164-49C8C49D6079}" srcOrd="0" destOrd="0" parTransId="{6085AF13-9859-43CF-ABCC-6A3B2BCA6A88}" sibTransId="{497BBC99-9B80-4E2B-B0E7-12E0F9AD1F9C}"/>
    <dgm:cxn modelId="{4F07D244-4A05-486A-B3CB-7FC264DC365D}" type="presOf" srcId="{3E5DC3DB-96E9-4C35-9279-769280309BC6}" destId="{C74E92FC-E144-456D-9B48-9988BBF2B186}" srcOrd="0" destOrd="0" presId="urn:microsoft.com/office/officeart/2005/8/layout/hList3"/>
    <dgm:cxn modelId="{72A328A3-FC87-4CCF-870B-3C85F5E9429F}" type="presOf" srcId="{4F2D7C2F-FA4C-4A7F-A164-49C8C49D6079}" destId="{4DF6F227-4C94-4138-978B-EC24675610E4}" srcOrd="0" destOrd="0" presId="urn:microsoft.com/office/officeart/2005/8/layout/hList3"/>
    <dgm:cxn modelId="{4CCB37D6-0909-4899-A61A-6C8DC2EA29BE}" type="presOf" srcId="{5A3A05E1-3DD8-4268-A981-6A9C4614E9E1}" destId="{00347F6D-0C13-4346-9384-3A362365F421}" srcOrd="0" destOrd="0" presId="urn:microsoft.com/office/officeart/2005/8/layout/hList3"/>
    <dgm:cxn modelId="{B10165E0-6BEE-4AAC-B5B8-AA2F095C1BB0}" srcId="{3E5DC3DB-96E9-4C35-9279-769280309BC6}" destId="{5A3A05E1-3DD8-4268-A981-6A9C4614E9E1}" srcOrd="1" destOrd="0" parTransId="{73541E8B-64E4-4FBB-9CC1-2C4F38E6E994}" sibTransId="{A2FABD67-7322-4B31-AE11-13245A57964E}"/>
    <dgm:cxn modelId="{8A69EAF9-706A-4691-A149-00B64B48F515}" type="presOf" srcId="{69E04D47-0DF2-4699-A7B1-363F5F9486D4}" destId="{9BCA869C-44D8-41D5-AB68-AE4530A542F1}" srcOrd="0" destOrd="0" presId="urn:microsoft.com/office/officeart/2005/8/layout/hList3"/>
    <dgm:cxn modelId="{C4FC6DCB-003C-4828-A6B4-B19E990DE622}" type="presParOf" srcId="{9BCA869C-44D8-41D5-AB68-AE4530A542F1}" destId="{C74E92FC-E144-456D-9B48-9988BBF2B186}" srcOrd="0" destOrd="0" presId="urn:microsoft.com/office/officeart/2005/8/layout/hList3"/>
    <dgm:cxn modelId="{9BA53C17-8A26-403B-BB46-4CADE3094920}" type="presParOf" srcId="{9BCA869C-44D8-41D5-AB68-AE4530A542F1}" destId="{B85121C0-E8A8-4EB7-ACFF-42CA495E52B7}" srcOrd="1" destOrd="0" presId="urn:microsoft.com/office/officeart/2005/8/layout/hList3"/>
    <dgm:cxn modelId="{BAA4C3D1-5EBE-47DA-8111-5BFF5DF7D44B}" type="presParOf" srcId="{B85121C0-E8A8-4EB7-ACFF-42CA495E52B7}" destId="{4DF6F227-4C94-4138-978B-EC24675610E4}" srcOrd="0" destOrd="0" presId="urn:microsoft.com/office/officeart/2005/8/layout/hList3"/>
    <dgm:cxn modelId="{2DCF31C5-36FE-421E-A422-0F159D4FE0B6}" type="presParOf" srcId="{B85121C0-E8A8-4EB7-ACFF-42CA495E52B7}" destId="{00347F6D-0C13-4346-9384-3A362365F421}" srcOrd="1" destOrd="0" presId="urn:microsoft.com/office/officeart/2005/8/layout/hList3"/>
    <dgm:cxn modelId="{C0FFFD34-8850-40AB-96B4-29617F81378F}" type="presParOf" srcId="{B85121C0-E8A8-4EB7-ACFF-42CA495E52B7}" destId="{EE72D864-811A-4C96-A0FB-65C171F756A3}" srcOrd="2" destOrd="0" presId="urn:microsoft.com/office/officeart/2005/8/layout/hList3"/>
    <dgm:cxn modelId="{65B0E3E8-4AA9-41FB-8803-26E7A986122A}" type="presParOf" srcId="{9BCA869C-44D8-41D5-AB68-AE4530A542F1}" destId="{DEDCF426-9D31-45E9-907E-C3430CE4D63C}"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9E04D47-0DF2-4699-A7B1-363F5F9486D4}"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ZA"/>
        </a:p>
      </dgm:t>
    </dgm:pt>
    <dgm:pt modelId="{3E5DC3DB-96E9-4C35-9279-769280309BC6}">
      <dgm:prSet phldrT="[Text]" custT="1"/>
      <dgm:spPr/>
      <dgm:t>
        <a:bodyPr/>
        <a:lstStyle/>
        <a:p>
          <a:pPr algn="l"/>
          <a:r>
            <a:rPr lang="en-US" sz="1200" b="1" dirty="0">
              <a:solidFill>
                <a:schemeClr val="tx1"/>
              </a:solidFill>
              <a:latin typeface="Arial" panose="020B0604020202020204" pitchFamily="34" charset="0"/>
              <a:cs typeface="Arial" panose="020B0604020202020204" pitchFamily="34" charset="0"/>
            </a:rPr>
            <a:t>ENABLER 2: ENHANCED MEANS OF IMPLEMENTATION</a:t>
          </a:r>
          <a:r>
            <a:rPr lang="en-US" sz="1200" dirty="0">
              <a:solidFill>
                <a:schemeClr val="tx1"/>
              </a:solidFill>
              <a:latin typeface="Arial" panose="020B0604020202020204" pitchFamily="34" charset="0"/>
              <a:cs typeface="Arial" panose="020B0604020202020204" pitchFamily="34" charset="0"/>
            </a:rPr>
            <a:t>: Expanded and developed ability to effectively conserve biodiversity, to manage its use and benefits, whilst addressing factors threatening biodiversity</a:t>
          </a:r>
        </a:p>
        <a:p>
          <a:pPr algn="l"/>
          <a:endParaRPr lang="en-US" sz="1200" b="1" dirty="0">
            <a:solidFill>
              <a:schemeClr val="tx1"/>
            </a:solidFill>
            <a:latin typeface="Arial" panose="020B0604020202020204" pitchFamily="34" charset="0"/>
            <a:cs typeface="Arial" panose="020B0604020202020204" pitchFamily="34" charset="0"/>
          </a:endParaRPr>
        </a:p>
        <a:p>
          <a:pPr algn="l"/>
          <a:r>
            <a:rPr lang="en-US" sz="1200" b="1" dirty="0">
              <a:solidFill>
                <a:schemeClr val="tx1"/>
              </a:solidFill>
              <a:latin typeface="Arial" panose="020B0604020202020204" pitchFamily="34" charset="0"/>
              <a:cs typeface="Arial" panose="020B0604020202020204" pitchFamily="34" charset="0"/>
            </a:rPr>
            <a:t>Policy objective:</a:t>
          </a:r>
        </a:p>
        <a:p>
          <a:pPr algn="l"/>
          <a:r>
            <a:rPr lang="en-US" sz="1200" dirty="0">
              <a:solidFill>
                <a:schemeClr val="tx1"/>
              </a:solidFill>
              <a:latin typeface="Arial" panose="020B0604020202020204" pitchFamily="34" charset="0"/>
              <a:cs typeface="Arial" panose="020B0604020202020204" pitchFamily="34" charset="0"/>
            </a:rPr>
            <a:t>E2.6. </a:t>
          </a:r>
          <a:r>
            <a:rPr lang="en-US" sz="1200" dirty="0" err="1">
              <a:solidFill>
                <a:schemeClr val="tx1"/>
              </a:solidFill>
              <a:latin typeface="Arial" panose="020B0604020202020204" pitchFamily="34" charset="0"/>
              <a:cs typeface="Arial" panose="020B0604020202020204" pitchFamily="34" charset="0"/>
            </a:rPr>
            <a:t>Mobilise</a:t>
          </a:r>
          <a:r>
            <a:rPr lang="en-US" sz="1200" dirty="0">
              <a:solidFill>
                <a:schemeClr val="tx1"/>
              </a:solidFill>
              <a:latin typeface="Arial" panose="020B0604020202020204" pitchFamily="34" charset="0"/>
              <a:cs typeface="Arial" panose="020B0604020202020204" pitchFamily="34" charset="0"/>
            </a:rPr>
            <a:t> resources from all sources, including identification of innovative financial mechanisms, to promote financial sustainability of the sector.</a:t>
          </a:r>
          <a:endParaRPr lang="en-ZA" sz="1200" dirty="0">
            <a:solidFill>
              <a:schemeClr val="tx1"/>
            </a:solidFill>
            <a:latin typeface="Arial" panose="020B0604020202020204" pitchFamily="34" charset="0"/>
            <a:cs typeface="Arial" panose="020B0604020202020204" pitchFamily="34" charset="0"/>
          </a:endParaRPr>
        </a:p>
      </dgm:t>
    </dgm:pt>
    <dgm:pt modelId="{DD49A471-4744-4C0F-8488-86ABA8EF4DBC}" type="parTrans" cxnId="{901E2D44-83BA-4603-9425-4C63811D81A1}">
      <dgm:prSet/>
      <dgm:spPr/>
      <dgm:t>
        <a:bodyPr/>
        <a:lstStyle/>
        <a:p>
          <a:endParaRPr lang="en-ZA"/>
        </a:p>
      </dgm:t>
    </dgm:pt>
    <dgm:pt modelId="{1BF0EB39-20AC-48E4-ADA7-A7FE9E71CDF6}" type="sibTrans" cxnId="{901E2D44-83BA-4603-9425-4C63811D81A1}">
      <dgm:prSet/>
      <dgm:spPr/>
      <dgm:t>
        <a:bodyPr/>
        <a:lstStyle/>
        <a:p>
          <a:endParaRPr lang="en-ZA"/>
        </a:p>
      </dgm:t>
    </dgm:pt>
    <dgm:pt modelId="{5A3A05E1-3DD8-4268-A981-6A9C4614E9E1}">
      <dgm:prSet phldrT="[Text]" custT="1"/>
      <dgm:spPr/>
      <dgm:t>
        <a:bodyPr/>
        <a:lstStyle/>
        <a:p>
          <a:pPr algn="l"/>
          <a:r>
            <a:rPr lang="en-US" sz="1200" b="1" dirty="0">
              <a:solidFill>
                <a:schemeClr val="tx1"/>
              </a:solidFill>
              <a:latin typeface="Arial" panose="020B0604020202020204" pitchFamily="34" charset="0"/>
              <a:cs typeface="Arial" panose="020B0604020202020204" pitchFamily="34" charset="0"/>
            </a:rPr>
            <a:t>Expected Output</a:t>
          </a:r>
        </a:p>
        <a:p>
          <a:pPr algn="l"/>
          <a:r>
            <a:rPr lang="en-US" sz="1200" dirty="0">
              <a:solidFill>
                <a:schemeClr val="tx1"/>
              </a:solidFill>
              <a:latin typeface="Arial" panose="020B0604020202020204" pitchFamily="34" charset="0"/>
              <a:cs typeface="Arial" panose="020B0604020202020204" pitchFamily="34" charset="0"/>
            </a:rPr>
            <a:t>1. Provision of financial support and incentives, within available financial resources, in respect of activities which are intended to achieve the goals, objectives, and outcomes of the White Paper.</a:t>
          </a:r>
          <a:endParaRPr lang="en-ZA" sz="1200" dirty="0">
            <a:solidFill>
              <a:schemeClr val="tx1"/>
            </a:solidFill>
            <a:latin typeface="Arial" panose="020B0604020202020204" pitchFamily="34" charset="0"/>
            <a:cs typeface="Arial" panose="020B0604020202020204" pitchFamily="34" charset="0"/>
          </a:endParaRPr>
        </a:p>
        <a:p>
          <a:r>
            <a:rPr lang="en-US" sz="1200" dirty="0">
              <a:solidFill>
                <a:schemeClr val="tx1"/>
              </a:solidFill>
              <a:latin typeface="Arial" panose="020B0604020202020204" pitchFamily="34" charset="0"/>
              <a:cs typeface="Arial" panose="020B0604020202020204" pitchFamily="34" charset="0"/>
            </a:rPr>
            <a:t>2. Enhanced financial sustainability of state biodiversity conservation, including for sustaining and expanding state protected areas.</a:t>
          </a:r>
          <a:endParaRPr lang="en-ZA" sz="1200" dirty="0">
            <a:solidFill>
              <a:schemeClr val="tx1"/>
            </a:solidFill>
            <a:latin typeface="Arial" panose="020B0604020202020204" pitchFamily="34" charset="0"/>
            <a:cs typeface="Arial" panose="020B0604020202020204" pitchFamily="34" charset="0"/>
          </a:endParaRPr>
        </a:p>
        <a:p>
          <a:r>
            <a:rPr lang="en-US" sz="1200" dirty="0">
              <a:solidFill>
                <a:schemeClr val="tx1"/>
              </a:solidFill>
              <a:latin typeface="Arial" panose="020B0604020202020204" pitchFamily="34" charset="0"/>
              <a:cs typeface="Arial" panose="020B0604020202020204" pitchFamily="34" charset="0"/>
            </a:rPr>
            <a:t>3. Integrated and innovative mechanisms, funding and investment models, and resource </a:t>
          </a:r>
          <a:r>
            <a:rPr lang="en-US" sz="1200" dirty="0" err="1">
              <a:solidFill>
                <a:schemeClr val="tx1"/>
              </a:solidFill>
              <a:latin typeface="Arial" panose="020B0604020202020204" pitchFamily="34" charset="0"/>
              <a:cs typeface="Arial" panose="020B0604020202020204" pitchFamily="34" charset="0"/>
            </a:rPr>
            <a:t>mobilisation</a:t>
          </a:r>
          <a:r>
            <a:rPr lang="en-US" sz="1200" dirty="0">
              <a:solidFill>
                <a:schemeClr val="tx1"/>
              </a:solidFill>
              <a:latin typeface="Arial" panose="020B0604020202020204" pitchFamily="34" charset="0"/>
              <a:cs typeface="Arial" panose="020B0604020202020204" pitchFamily="34" charset="0"/>
            </a:rPr>
            <a:t>, including internationally, to support biodiversity conservation and sustainable use.</a:t>
          </a:r>
          <a:endParaRPr lang="en-ZA" sz="1200" dirty="0">
            <a:solidFill>
              <a:schemeClr val="tx1"/>
            </a:solidFill>
            <a:latin typeface="Arial" panose="020B0604020202020204" pitchFamily="34" charset="0"/>
            <a:cs typeface="Arial" panose="020B0604020202020204" pitchFamily="34" charset="0"/>
          </a:endParaRPr>
        </a:p>
        <a:p>
          <a:r>
            <a:rPr lang="en-US" sz="1200" dirty="0">
              <a:solidFill>
                <a:schemeClr val="tx1"/>
              </a:solidFill>
              <a:latin typeface="Arial" panose="020B0604020202020204" pitchFamily="34" charset="0"/>
              <a:cs typeface="Arial" panose="020B0604020202020204" pitchFamily="34" charset="0"/>
            </a:rPr>
            <a:t>4. Mechanisms and tools, developed in partnership with the private sector, to facilitate access to capital, and financial training and support, for new entrants to the biodiversity sector.</a:t>
          </a:r>
          <a:endParaRPr lang="en-ZA" sz="1200" dirty="0">
            <a:solidFill>
              <a:schemeClr val="tx1"/>
            </a:solidFill>
            <a:latin typeface="Arial" panose="020B0604020202020204" pitchFamily="34" charset="0"/>
            <a:cs typeface="Arial" panose="020B0604020202020204" pitchFamily="34" charset="0"/>
          </a:endParaRPr>
        </a:p>
        <a:p>
          <a:r>
            <a:rPr lang="en-US" sz="1200" dirty="0">
              <a:solidFill>
                <a:schemeClr val="tx1"/>
              </a:solidFill>
              <a:latin typeface="Arial" panose="020B0604020202020204" pitchFamily="34" charset="0"/>
              <a:cs typeface="Arial" panose="020B0604020202020204" pitchFamily="34" charset="0"/>
            </a:rPr>
            <a:t>5. Fiscal instruments in place that promote and </a:t>
          </a:r>
          <a:r>
            <a:rPr lang="en-US" sz="1200" dirty="0" err="1">
              <a:solidFill>
                <a:schemeClr val="tx1"/>
              </a:solidFill>
              <a:latin typeface="Arial" panose="020B0604020202020204" pitchFamily="34" charset="0"/>
              <a:cs typeface="Arial" panose="020B0604020202020204" pitchFamily="34" charset="0"/>
            </a:rPr>
            <a:t>incentivise</a:t>
          </a:r>
          <a:r>
            <a:rPr lang="en-US" sz="1200" dirty="0">
              <a:solidFill>
                <a:schemeClr val="tx1"/>
              </a:solidFill>
              <a:latin typeface="Arial" panose="020B0604020202020204" pitchFamily="34" charset="0"/>
              <a:cs typeface="Arial" panose="020B0604020202020204" pitchFamily="34" charset="0"/>
            </a:rPr>
            <a:t> biodiversity conservation and growing the biodiversity economy.</a:t>
          </a:r>
          <a:endParaRPr lang="en-ZA" sz="1200" dirty="0">
            <a:solidFill>
              <a:schemeClr val="tx1"/>
            </a:solidFill>
            <a:latin typeface="Arial" panose="020B0604020202020204" pitchFamily="34" charset="0"/>
            <a:cs typeface="Arial" panose="020B0604020202020204" pitchFamily="34" charset="0"/>
          </a:endParaRPr>
        </a:p>
        <a:p>
          <a:r>
            <a:rPr lang="en-US" sz="1200" dirty="0">
              <a:solidFill>
                <a:schemeClr val="tx1"/>
              </a:solidFill>
              <a:latin typeface="Arial" panose="020B0604020202020204" pitchFamily="34" charset="0"/>
              <a:cs typeface="Arial" panose="020B0604020202020204" pitchFamily="34" charset="0"/>
            </a:rPr>
            <a:t>6. Innovative approaches, with mechanisms for reinvestment, change business practices to reduce biodiversity loss, adding net value, or at least ensure no net biodiversity loss.</a:t>
          </a:r>
          <a:endParaRPr lang="en-ZA" sz="1200" dirty="0">
            <a:solidFill>
              <a:schemeClr val="tx1"/>
            </a:solidFill>
            <a:latin typeface="Arial" panose="020B0604020202020204" pitchFamily="34" charset="0"/>
            <a:cs typeface="Arial" panose="020B0604020202020204" pitchFamily="34" charset="0"/>
          </a:endParaRPr>
        </a:p>
        <a:p>
          <a:r>
            <a:rPr lang="en-US" sz="1200" dirty="0">
              <a:solidFill>
                <a:schemeClr val="tx1"/>
              </a:solidFill>
              <a:latin typeface="Arial" panose="020B0604020202020204" pitchFamily="34" charset="0"/>
              <a:cs typeface="Arial" panose="020B0604020202020204" pitchFamily="34" charset="0"/>
            </a:rPr>
            <a:t>7. Market instruments, such as certification schemes, enhance reputation and market share of high-standard sustainable use products and practices.</a:t>
          </a:r>
          <a:endParaRPr lang="en-ZA" sz="1200" dirty="0">
            <a:solidFill>
              <a:schemeClr val="tx1"/>
            </a:solidFill>
            <a:latin typeface="Arial" panose="020B0604020202020204" pitchFamily="34" charset="0"/>
            <a:cs typeface="Arial" panose="020B0604020202020204" pitchFamily="34" charset="0"/>
          </a:endParaRPr>
        </a:p>
        <a:p>
          <a:r>
            <a:rPr lang="en-US" sz="1200" dirty="0">
              <a:solidFill>
                <a:schemeClr val="tx1"/>
              </a:solidFill>
              <a:latin typeface="Arial" panose="020B0604020202020204" pitchFamily="34" charset="0"/>
              <a:cs typeface="Arial" panose="020B0604020202020204" pitchFamily="34" charset="0"/>
            </a:rPr>
            <a:t>8. External financing sources pursued through bilateral and multilateral agencies, and the private sector, to secure funding for priority </a:t>
          </a:r>
          <a:r>
            <a:rPr lang="en-US" sz="1200" dirty="0" err="1">
              <a:solidFill>
                <a:schemeClr val="tx1"/>
              </a:solidFill>
              <a:latin typeface="Arial" panose="020B0604020202020204" pitchFamily="34" charset="0"/>
              <a:cs typeface="Arial" panose="020B0604020202020204" pitchFamily="34" charset="0"/>
            </a:rPr>
            <a:t>programmes</a:t>
          </a:r>
          <a:r>
            <a:rPr lang="en-US" sz="1200" dirty="0">
              <a:solidFill>
                <a:schemeClr val="tx1"/>
              </a:solidFill>
              <a:latin typeface="Arial" panose="020B0604020202020204" pitchFamily="34" charset="0"/>
              <a:cs typeface="Arial" panose="020B0604020202020204" pitchFamily="34" charset="0"/>
            </a:rPr>
            <a:t> and projects.</a:t>
          </a:r>
          <a:endParaRPr lang="en-ZA" sz="1200" dirty="0">
            <a:solidFill>
              <a:schemeClr val="tx1"/>
            </a:solidFill>
            <a:latin typeface="Arial" panose="020B0604020202020204" pitchFamily="34" charset="0"/>
            <a:cs typeface="Arial" panose="020B0604020202020204" pitchFamily="34" charset="0"/>
          </a:endParaRPr>
        </a:p>
        <a:p>
          <a:r>
            <a:rPr lang="en-US" sz="1200" dirty="0">
              <a:solidFill>
                <a:schemeClr val="tx1"/>
              </a:solidFill>
              <a:latin typeface="Arial" panose="020B0604020202020204" pitchFamily="34" charset="0"/>
              <a:cs typeface="Arial" panose="020B0604020202020204" pitchFamily="34" charset="0"/>
            </a:rPr>
            <a:t>9. Biodiversity offsets enhance affected biodiversity, or at least ensure no net biodiversity loss.</a:t>
          </a:r>
          <a:endParaRPr lang="en-ZA" sz="1200" dirty="0">
            <a:solidFill>
              <a:schemeClr val="tx1"/>
            </a:solidFill>
            <a:latin typeface="Arial" panose="020B0604020202020204" pitchFamily="34" charset="0"/>
            <a:cs typeface="Arial" panose="020B0604020202020204" pitchFamily="34" charset="0"/>
          </a:endParaRPr>
        </a:p>
        <a:p>
          <a:r>
            <a:rPr lang="en-US" sz="1200" dirty="0">
              <a:solidFill>
                <a:schemeClr val="tx1"/>
              </a:solidFill>
              <a:latin typeface="Arial" panose="020B0604020202020204" pitchFamily="34" charset="0"/>
              <a:cs typeface="Arial" panose="020B0604020202020204" pitchFamily="34" charset="0"/>
            </a:rPr>
            <a:t>10. Regulatory certainty created for implementation of innovative biodiversity offsetting instruments, such as strategic biodiversity offsets and biodiversity offset banking.</a:t>
          </a:r>
          <a:endParaRPr lang="en-ZA" sz="1200" dirty="0">
            <a:solidFill>
              <a:schemeClr val="tx1"/>
            </a:solidFill>
            <a:latin typeface="Arial" panose="020B0604020202020204" pitchFamily="34" charset="0"/>
            <a:cs typeface="Arial" panose="020B0604020202020204" pitchFamily="34" charset="0"/>
          </a:endParaRPr>
        </a:p>
      </dgm:t>
    </dgm:pt>
    <dgm:pt modelId="{73541E8B-64E4-4FBB-9CC1-2C4F38E6E994}" type="parTrans" cxnId="{B10165E0-6BEE-4AAC-B5B8-AA2F095C1BB0}">
      <dgm:prSet/>
      <dgm:spPr/>
      <dgm:t>
        <a:bodyPr/>
        <a:lstStyle/>
        <a:p>
          <a:endParaRPr lang="en-ZA"/>
        </a:p>
      </dgm:t>
    </dgm:pt>
    <dgm:pt modelId="{A2FABD67-7322-4B31-AE11-13245A57964E}" type="sibTrans" cxnId="{B10165E0-6BEE-4AAC-B5B8-AA2F095C1BB0}">
      <dgm:prSet/>
      <dgm:spPr/>
      <dgm:t>
        <a:bodyPr/>
        <a:lstStyle/>
        <a:p>
          <a:endParaRPr lang="en-ZA"/>
        </a:p>
      </dgm:t>
    </dgm:pt>
    <dgm:pt modelId="{A3B9715C-8A96-41C3-BC28-CA3DEFF5115F}">
      <dgm:prSet phldrT="[Text]" custT="1"/>
      <dgm:spPr/>
      <dgm:t>
        <a:bodyPr/>
        <a:lstStyle/>
        <a:p>
          <a:pPr algn="just"/>
          <a:r>
            <a:rPr lang="en-US" sz="1200" b="1" dirty="0">
              <a:solidFill>
                <a:schemeClr val="tx1"/>
              </a:solidFill>
              <a:latin typeface="Arial" panose="020B0604020202020204" pitchFamily="34" charset="0"/>
              <a:cs typeface="Arial" panose="020B0604020202020204" pitchFamily="34" charset="0"/>
            </a:rPr>
            <a:t>Expected outcome:</a:t>
          </a:r>
        </a:p>
        <a:p>
          <a:pPr algn="just"/>
          <a:r>
            <a:rPr lang="en-US" sz="1200" dirty="0">
              <a:solidFill>
                <a:schemeClr val="tx1"/>
              </a:solidFill>
              <a:latin typeface="Arial" panose="020B0604020202020204" pitchFamily="34" charset="0"/>
              <a:cs typeface="Arial" panose="020B0604020202020204" pitchFamily="34" charset="0"/>
            </a:rPr>
            <a:t>Financial support and incentives are harnessed and leveraged from all sources to ensure the biodiversity sector is adequately resourced, and transformed.</a:t>
          </a:r>
          <a:endParaRPr lang="en-ZA" sz="1200" dirty="0">
            <a:solidFill>
              <a:schemeClr val="tx1"/>
            </a:solidFill>
            <a:latin typeface="Arial" panose="020B0604020202020204" pitchFamily="34" charset="0"/>
            <a:cs typeface="Arial" panose="020B0604020202020204" pitchFamily="34" charset="0"/>
          </a:endParaRPr>
        </a:p>
      </dgm:t>
    </dgm:pt>
    <dgm:pt modelId="{3FD37AEF-A161-4757-B2ED-34FBC1136814}" type="parTrans" cxnId="{5D2F3703-CAD1-4293-A214-7E3D8F8CCF5A}">
      <dgm:prSet/>
      <dgm:spPr/>
      <dgm:t>
        <a:bodyPr/>
        <a:lstStyle/>
        <a:p>
          <a:endParaRPr lang="en-ZA"/>
        </a:p>
      </dgm:t>
    </dgm:pt>
    <dgm:pt modelId="{72ECB250-5469-41DE-A36F-5F6E1D09FF30}" type="sibTrans" cxnId="{5D2F3703-CAD1-4293-A214-7E3D8F8CCF5A}">
      <dgm:prSet/>
      <dgm:spPr/>
      <dgm:t>
        <a:bodyPr/>
        <a:lstStyle/>
        <a:p>
          <a:endParaRPr lang="en-ZA"/>
        </a:p>
      </dgm:t>
    </dgm:pt>
    <dgm:pt modelId="{9BCA869C-44D8-41D5-AB68-AE4530A542F1}" type="pres">
      <dgm:prSet presAssocID="{69E04D47-0DF2-4699-A7B1-363F5F9486D4}" presName="composite" presStyleCnt="0">
        <dgm:presLayoutVars>
          <dgm:chMax val="1"/>
          <dgm:dir/>
          <dgm:resizeHandles val="exact"/>
        </dgm:presLayoutVars>
      </dgm:prSet>
      <dgm:spPr/>
    </dgm:pt>
    <dgm:pt modelId="{C74E92FC-E144-456D-9B48-9988BBF2B186}" type="pres">
      <dgm:prSet presAssocID="{3E5DC3DB-96E9-4C35-9279-769280309BC6}" presName="roof" presStyleLbl="dkBgShp" presStyleIdx="0" presStyleCnt="2" custScaleY="74233" custLinFactNeighborY="-9944"/>
      <dgm:spPr/>
    </dgm:pt>
    <dgm:pt modelId="{B85121C0-E8A8-4EB7-ACFF-42CA495E52B7}" type="pres">
      <dgm:prSet presAssocID="{3E5DC3DB-96E9-4C35-9279-769280309BC6}" presName="pillars" presStyleCnt="0"/>
      <dgm:spPr/>
    </dgm:pt>
    <dgm:pt modelId="{4DF6F227-4C94-4138-978B-EC24675610E4}" type="pres">
      <dgm:prSet presAssocID="{3E5DC3DB-96E9-4C35-9279-769280309BC6}" presName="pillar1" presStyleLbl="node1" presStyleIdx="0" presStyleCnt="2" custScaleY="116379" custLinFactNeighborX="-31" custLinFactNeighborY="-2514">
        <dgm:presLayoutVars>
          <dgm:bulletEnabled val="1"/>
        </dgm:presLayoutVars>
      </dgm:prSet>
      <dgm:spPr/>
    </dgm:pt>
    <dgm:pt modelId="{EE72D864-811A-4C96-A0FB-65C171F756A3}" type="pres">
      <dgm:prSet presAssocID="{A3B9715C-8A96-41C3-BC28-CA3DEFF5115F}" presName="pillarX" presStyleLbl="node1" presStyleIdx="1" presStyleCnt="2" custScaleX="33077" custScaleY="120941">
        <dgm:presLayoutVars>
          <dgm:bulletEnabled val="1"/>
        </dgm:presLayoutVars>
      </dgm:prSet>
      <dgm:spPr/>
    </dgm:pt>
    <dgm:pt modelId="{DEDCF426-9D31-45E9-907E-C3430CE4D63C}" type="pres">
      <dgm:prSet presAssocID="{3E5DC3DB-96E9-4C35-9279-769280309BC6}" presName="base" presStyleLbl="dkBgShp" presStyleIdx="1" presStyleCnt="2" custLinFactNeighborY="49821"/>
      <dgm:spPr/>
    </dgm:pt>
  </dgm:ptLst>
  <dgm:cxnLst>
    <dgm:cxn modelId="{5D2F3703-CAD1-4293-A214-7E3D8F8CCF5A}" srcId="{3E5DC3DB-96E9-4C35-9279-769280309BC6}" destId="{A3B9715C-8A96-41C3-BC28-CA3DEFF5115F}" srcOrd="1" destOrd="0" parTransId="{3FD37AEF-A161-4757-B2ED-34FBC1136814}" sibTransId="{72ECB250-5469-41DE-A36F-5F6E1D09FF30}"/>
    <dgm:cxn modelId="{631EE609-D403-48CE-9101-7643A2A54EB2}" type="presOf" srcId="{5A3A05E1-3DD8-4268-A981-6A9C4614E9E1}" destId="{4DF6F227-4C94-4138-978B-EC24675610E4}" srcOrd="0" destOrd="0" presId="urn:microsoft.com/office/officeart/2005/8/layout/hList3"/>
    <dgm:cxn modelId="{CA6D400C-1E0D-4D77-B4B0-76C0225775D6}" type="presOf" srcId="{A3B9715C-8A96-41C3-BC28-CA3DEFF5115F}" destId="{EE72D864-811A-4C96-A0FB-65C171F756A3}" srcOrd="0" destOrd="0" presId="urn:microsoft.com/office/officeart/2005/8/layout/hList3"/>
    <dgm:cxn modelId="{901E2D44-83BA-4603-9425-4C63811D81A1}" srcId="{69E04D47-0DF2-4699-A7B1-363F5F9486D4}" destId="{3E5DC3DB-96E9-4C35-9279-769280309BC6}" srcOrd="0" destOrd="0" parTransId="{DD49A471-4744-4C0F-8488-86ABA8EF4DBC}" sibTransId="{1BF0EB39-20AC-48E4-ADA7-A7FE9E71CDF6}"/>
    <dgm:cxn modelId="{4F07D244-4A05-486A-B3CB-7FC264DC365D}" type="presOf" srcId="{3E5DC3DB-96E9-4C35-9279-769280309BC6}" destId="{C74E92FC-E144-456D-9B48-9988BBF2B186}" srcOrd="0" destOrd="0" presId="urn:microsoft.com/office/officeart/2005/8/layout/hList3"/>
    <dgm:cxn modelId="{B10165E0-6BEE-4AAC-B5B8-AA2F095C1BB0}" srcId="{3E5DC3DB-96E9-4C35-9279-769280309BC6}" destId="{5A3A05E1-3DD8-4268-A981-6A9C4614E9E1}" srcOrd="0" destOrd="0" parTransId="{73541E8B-64E4-4FBB-9CC1-2C4F38E6E994}" sibTransId="{A2FABD67-7322-4B31-AE11-13245A57964E}"/>
    <dgm:cxn modelId="{8A69EAF9-706A-4691-A149-00B64B48F515}" type="presOf" srcId="{69E04D47-0DF2-4699-A7B1-363F5F9486D4}" destId="{9BCA869C-44D8-41D5-AB68-AE4530A542F1}" srcOrd="0" destOrd="0" presId="urn:microsoft.com/office/officeart/2005/8/layout/hList3"/>
    <dgm:cxn modelId="{C4FC6DCB-003C-4828-A6B4-B19E990DE622}" type="presParOf" srcId="{9BCA869C-44D8-41D5-AB68-AE4530A542F1}" destId="{C74E92FC-E144-456D-9B48-9988BBF2B186}" srcOrd="0" destOrd="0" presId="urn:microsoft.com/office/officeart/2005/8/layout/hList3"/>
    <dgm:cxn modelId="{9BA53C17-8A26-403B-BB46-4CADE3094920}" type="presParOf" srcId="{9BCA869C-44D8-41D5-AB68-AE4530A542F1}" destId="{B85121C0-E8A8-4EB7-ACFF-42CA495E52B7}" srcOrd="1" destOrd="0" presId="urn:microsoft.com/office/officeart/2005/8/layout/hList3"/>
    <dgm:cxn modelId="{BAA4C3D1-5EBE-47DA-8111-5BFF5DF7D44B}" type="presParOf" srcId="{B85121C0-E8A8-4EB7-ACFF-42CA495E52B7}" destId="{4DF6F227-4C94-4138-978B-EC24675610E4}" srcOrd="0" destOrd="0" presId="urn:microsoft.com/office/officeart/2005/8/layout/hList3"/>
    <dgm:cxn modelId="{C0FFFD34-8850-40AB-96B4-29617F81378F}" type="presParOf" srcId="{B85121C0-E8A8-4EB7-ACFF-42CA495E52B7}" destId="{EE72D864-811A-4C96-A0FB-65C171F756A3}" srcOrd="1" destOrd="0" presId="urn:microsoft.com/office/officeart/2005/8/layout/hList3"/>
    <dgm:cxn modelId="{65B0E3E8-4AA9-41FB-8803-26E7A986122A}" type="presParOf" srcId="{9BCA869C-44D8-41D5-AB68-AE4530A542F1}" destId="{DEDCF426-9D31-45E9-907E-C3430CE4D63C}"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E92FC-E144-456D-9B48-9988BBF2B186}">
      <dsp:nvSpPr>
        <dsp:cNvPr id="0" name=""/>
        <dsp:cNvSpPr/>
      </dsp:nvSpPr>
      <dsp:spPr>
        <a:xfrm>
          <a:off x="0" y="0"/>
          <a:ext cx="8229600" cy="1337786"/>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solidFill>
                <a:schemeClr val="tx1"/>
              </a:solidFill>
              <a:latin typeface="Arial" panose="020B0604020202020204" pitchFamily="34" charset="0"/>
              <a:cs typeface="Arial" panose="020B0604020202020204" pitchFamily="34" charset="0"/>
            </a:rPr>
            <a:t>GOAL 1: ENHANCED BIODIVERSITY CONSERVATION: All biological diversity and its components conserved</a:t>
          </a:r>
          <a:endParaRPr lang="en-ZA" sz="2400" kern="1200" dirty="0">
            <a:solidFill>
              <a:schemeClr val="tx1"/>
            </a:solidFill>
            <a:latin typeface="Arial" panose="020B0604020202020204" pitchFamily="34" charset="0"/>
            <a:cs typeface="Arial" panose="020B0604020202020204" pitchFamily="34" charset="0"/>
          </a:endParaRPr>
        </a:p>
      </dsp:txBody>
      <dsp:txXfrm>
        <a:off x="0" y="0"/>
        <a:ext cx="8229600" cy="1337786"/>
      </dsp:txXfrm>
    </dsp:sp>
    <dsp:sp modelId="{4DF6F227-4C94-4138-978B-EC24675610E4}">
      <dsp:nvSpPr>
        <dsp:cNvPr id="0" name=""/>
        <dsp:cNvSpPr/>
      </dsp:nvSpPr>
      <dsp:spPr>
        <a:xfrm>
          <a:off x="4018" y="1337786"/>
          <a:ext cx="2740521" cy="28093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en-US" sz="1600" b="1" kern="1200" dirty="0">
              <a:solidFill>
                <a:schemeClr val="tx1"/>
              </a:solidFill>
              <a:latin typeface="Arial" panose="020B0604020202020204" pitchFamily="34" charset="0"/>
              <a:cs typeface="Arial" panose="020B0604020202020204" pitchFamily="34" charset="0"/>
            </a:rPr>
            <a:t>Policy objective:</a:t>
          </a:r>
        </a:p>
        <a:p>
          <a:pPr marL="0" lvl="0" indent="0" algn="l" defTabSz="711200">
            <a:lnSpc>
              <a:spcPct val="90000"/>
            </a:lnSpc>
            <a:spcBef>
              <a:spcPct val="0"/>
            </a:spcBef>
            <a:spcAft>
              <a:spcPct val="35000"/>
            </a:spcAft>
            <a:buNone/>
          </a:pPr>
          <a:endParaRPr lang="en-US" sz="1600" kern="1200" dirty="0">
            <a:solidFill>
              <a:schemeClr val="tx1"/>
            </a:solidFill>
            <a:latin typeface="Arial" panose="020B0604020202020204" pitchFamily="34" charset="0"/>
            <a:cs typeface="Arial" panose="020B0604020202020204" pitchFamily="34" charset="0"/>
          </a:endParaRPr>
        </a:p>
        <a:p>
          <a:pPr marL="0" lvl="0" indent="0" algn="l" defTabSz="711200">
            <a:lnSpc>
              <a:spcPct val="90000"/>
            </a:lnSpc>
            <a:spcBef>
              <a:spcPct val="0"/>
            </a:spcBef>
            <a:spcAft>
              <a:spcPct val="35000"/>
            </a:spcAft>
            <a:buNone/>
          </a:pPr>
          <a:r>
            <a:rPr lang="en-US" sz="1600" kern="1200" dirty="0">
              <a:solidFill>
                <a:schemeClr val="tx1"/>
              </a:solidFill>
              <a:latin typeface="Arial" panose="020B0604020202020204" pitchFamily="34" charset="0"/>
              <a:cs typeface="Arial" panose="020B0604020202020204" pitchFamily="34" charset="0"/>
            </a:rPr>
            <a:t>1.1. Expand a representative system of protected and conservation areas that are effectively and efficiently managed..</a:t>
          </a:r>
          <a:endParaRPr lang="en-ZA" sz="1600" kern="1200" dirty="0">
            <a:solidFill>
              <a:schemeClr val="tx1"/>
            </a:solidFill>
            <a:latin typeface="Arial" panose="020B0604020202020204" pitchFamily="34" charset="0"/>
            <a:cs typeface="Arial" panose="020B0604020202020204" pitchFamily="34" charset="0"/>
          </a:endParaRPr>
        </a:p>
      </dsp:txBody>
      <dsp:txXfrm>
        <a:off x="4018" y="1337786"/>
        <a:ext cx="2740521" cy="2809350"/>
      </dsp:txXfrm>
    </dsp:sp>
    <dsp:sp modelId="{00347F6D-0C13-4346-9384-3A362365F421}">
      <dsp:nvSpPr>
        <dsp:cNvPr id="0" name=""/>
        <dsp:cNvSpPr/>
      </dsp:nvSpPr>
      <dsp:spPr>
        <a:xfrm>
          <a:off x="2744539" y="1337786"/>
          <a:ext cx="2740521" cy="28093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dirty="0">
              <a:solidFill>
                <a:schemeClr val="tx1"/>
              </a:solidFill>
              <a:latin typeface="Arial" panose="020B0604020202020204" pitchFamily="34" charset="0"/>
              <a:cs typeface="Arial" panose="020B0604020202020204" pitchFamily="34" charset="0"/>
            </a:rPr>
            <a:t>Expected output:</a:t>
          </a:r>
        </a:p>
        <a:p>
          <a:pPr marL="0" lvl="0" indent="0" algn="l" defTabSz="622300">
            <a:lnSpc>
              <a:spcPct val="90000"/>
            </a:lnSpc>
            <a:spcBef>
              <a:spcPct val="0"/>
            </a:spcBef>
            <a:spcAft>
              <a:spcPct val="35000"/>
            </a:spcAft>
            <a:buNone/>
          </a:pPr>
          <a:endParaRPr lang="en-US" sz="1400" kern="1200" dirty="0">
            <a:solidFill>
              <a:schemeClr val="tx1"/>
            </a:solidFill>
            <a:latin typeface="Arial" panose="020B0604020202020204" pitchFamily="34" charset="0"/>
            <a:cs typeface="Arial" panose="020B0604020202020204" pitchFamily="34" charset="0"/>
          </a:endParaRPr>
        </a:p>
        <a:p>
          <a:pPr marL="0" lvl="0" indent="0" algn="l" defTabSz="622300">
            <a:lnSpc>
              <a:spcPct val="90000"/>
            </a:lnSpc>
            <a:spcBef>
              <a:spcPct val="0"/>
            </a:spcBef>
            <a:spcAft>
              <a:spcPct val="35000"/>
            </a:spcAft>
            <a:buNone/>
          </a:pPr>
          <a:r>
            <a:rPr lang="en-US" sz="1400" kern="1200" dirty="0">
              <a:solidFill>
                <a:schemeClr val="tx1"/>
              </a:solidFill>
              <a:latin typeface="Arial" panose="020B0604020202020204" pitchFamily="34" charset="0"/>
              <a:cs typeface="Arial" panose="020B0604020202020204" pitchFamily="34" charset="0"/>
            </a:rPr>
            <a:t>5. Effective participation of landowners, business, traditional leaders, local communities and other interested and affected parties in expansion, management and custodianship of protected and conservation areas.</a:t>
          </a:r>
          <a:endParaRPr lang="en-ZA" sz="1400" kern="1200" dirty="0">
            <a:solidFill>
              <a:schemeClr val="tx1"/>
            </a:solidFill>
            <a:latin typeface="Arial" panose="020B0604020202020204" pitchFamily="34" charset="0"/>
            <a:cs typeface="Arial" panose="020B0604020202020204" pitchFamily="34" charset="0"/>
          </a:endParaRPr>
        </a:p>
      </dsp:txBody>
      <dsp:txXfrm>
        <a:off x="2744539" y="1337786"/>
        <a:ext cx="2740521" cy="2809350"/>
      </dsp:txXfrm>
    </dsp:sp>
    <dsp:sp modelId="{EE72D864-811A-4C96-A0FB-65C171F756A3}">
      <dsp:nvSpPr>
        <dsp:cNvPr id="0" name=""/>
        <dsp:cNvSpPr/>
      </dsp:nvSpPr>
      <dsp:spPr>
        <a:xfrm>
          <a:off x="5485060" y="1337786"/>
          <a:ext cx="2740521" cy="280935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1" kern="1200" dirty="0">
              <a:solidFill>
                <a:schemeClr val="tx1"/>
              </a:solidFill>
              <a:latin typeface="Arial" panose="020B0604020202020204" pitchFamily="34" charset="0"/>
              <a:cs typeface="Arial" panose="020B0604020202020204" pitchFamily="34" charset="0"/>
            </a:rPr>
            <a:t>Expected outcome:</a:t>
          </a:r>
          <a:r>
            <a:rPr lang="en-US" sz="1400" kern="1200" dirty="0">
              <a:solidFill>
                <a:schemeClr val="tx1"/>
              </a:solidFill>
              <a:latin typeface="Arial" panose="020B0604020202020204" pitchFamily="34" charset="0"/>
              <a:cs typeface="Arial" panose="020B0604020202020204" pitchFamily="34" charset="0"/>
            </a:rPr>
            <a:t>:</a:t>
          </a:r>
        </a:p>
        <a:p>
          <a:pPr marL="0" lvl="0" indent="0" algn="l" defTabSz="622300">
            <a:lnSpc>
              <a:spcPct val="90000"/>
            </a:lnSpc>
            <a:spcBef>
              <a:spcPct val="0"/>
            </a:spcBef>
            <a:spcAft>
              <a:spcPct val="35000"/>
            </a:spcAft>
            <a:buNone/>
          </a:pPr>
          <a:r>
            <a:rPr lang="en-US" sz="1400" kern="1200" dirty="0">
              <a:solidFill>
                <a:schemeClr val="tx1"/>
              </a:solidFill>
              <a:latin typeface="Arial" panose="020B0604020202020204" pitchFamily="34" charset="0"/>
              <a:cs typeface="Arial" panose="020B0604020202020204" pitchFamily="34" charset="0"/>
            </a:rPr>
            <a:t>1. Expanded, connected, thriving, representative, inclusive, and effectively managed protected and conservation areas, including coordinated partnerships.</a:t>
          </a:r>
          <a:endParaRPr lang="en-ZA" sz="1400" kern="1200" dirty="0">
            <a:solidFill>
              <a:schemeClr val="tx1"/>
            </a:solidFill>
            <a:latin typeface="Arial" panose="020B0604020202020204" pitchFamily="34" charset="0"/>
            <a:cs typeface="Arial" panose="020B0604020202020204" pitchFamily="34" charset="0"/>
          </a:endParaRPr>
        </a:p>
        <a:p>
          <a:pPr marL="0" lvl="0" indent="0" algn="l" defTabSz="622300">
            <a:lnSpc>
              <a:spcPct val="90000"/>
            </a:lnSpc>
            <a:spcBef>
              <a:spcPct val="0"/>
            </a:spcBef>
            <a:spcAft>
              <a:spcPct val="35000"/>
            </a:spcAft>
            <a:buNone/>
          </a:pPr>
          <a:r>
            <a:rPr lang="en-US" sz="1400" kern="1200" dirty="0">
              <a:solidFill>
                <a:schemeClr val="tx1"/>
              </a:solidFill>
              <a:latin typeface="Arial" panose="020B0604020202020204" pitchFamily="34" charset="0"/>
              <a:cs typeface="Arial" panose="020B0604020202020204" pitchFamily="34" charset="0"/>
            </a:rPr>
            <a:t>2. Species of special concern, including their genetic diversity, conserved, and viable populations maintained.</a:t>
          </a:r>
          <a:endParaRPr lang="en-ZA" sz="1400" kern="1200" dirty="0">
            <a:solidFill>
              <a:schemeClr val="tx1"/>
            </a:solidFill>
            <a:latin typeface="Arial" panose="020B0604020202020204" pitchFamily="34" charset="0"/>
            <a:cs typeface="Arial" panose="020B0604020202020204" pitchFamily="34" charset="0"/>
          </a:endParaRPr>
        </a:p>
        <a:p>
          <a:pPr marL="0" lvl="0" indent="0" algn="l" defTabSz="622300">
            <a:lnSpc>
              <a:spcPct val="90000"/>
            </a:lnSpc>
            <a:spcBef>
              <a:spcPct val="0"/>
            </a:spcBef>
            <a:spcAft>
              <a:spcPct val="35000"/>
            </a:spcAft>
            <a:buNone/>
          </a:pPr>
          <a:r>
            <a:rPr lang="en-US" sz="1400" kern="1200" dirty="0">
              <a:solidFill>
                <a:schemeClr val="tx1"/>
              </a:solidFill>
              <a:latin typeface="Arial" panose="020B0604020202020204" pitchFamily="34" charset="0"/>
              <a:cs typeface="Arial" panose="020B0604020202020204" pitchFamily="34" charset="0"/>
            </a:rPr>
            <a:t>3. Contributions to global biodiversity conservation targets.</a:t>
          </a:r>
          <a:endParaRPr lang="en-ZA" sz="1400" kern="1200" dirty="0">
            <a:solidFill>
              <a:schemeClr val="tx1"/>
            </a:solidFill>
            <a:latin typeface="Arial" panose="020B0604020202020204" pitchFamily="34" charset="0"/>
            <a:cs typeface="Arial" panose="020B0604020202020204" pitchFamily="34" charset="0"/>
          </a:endParaRPr>
        </a:p>
      </dsp:txBody>
      <dsp:txXfrm>
        <a:off x="5485060" y="1337786"/>
        <a:ext cx="2740521" cy="2809350"/>
      </dsp:txXfrm>
    </dsp:sp>
    <dsp:sp modelId="{DEDCF426-9D31-45E9-907E-C3430CE4D63C}">
      <dsp:nvSpPr>
        <dsp:cNvPr id="0" name=""/>
        <dsp:cNvSpPr/>
      </dsp:nvSpPr>
      <dsp:spPr>
        <a:xfrm>
          <a:off x="0" y="4147136"/>
          <a:ext cx="8229600" cy="312150"/>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E92FC-E144-456D-9B48-9988BBF2B186}">
      <dsp:nvSpPr>
        <dsp:cNvPr id="0" name=""/>
        <dsp:cNvSpPr/>
      </dsp:nvSpPr>
      <dsp:spPr>
        <a:xfrm>
          <a:off x="0" y="0"/>
          <a:ext cx="8949690" cy="1275411"/>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b="1" kern="1200" dirty="0">
              <a:solidFill>
                <a:schemeClr val="tx1"/>
              </a:solidFill>
              <a:latin typeface="Arial" panose="020B0604020202020204" pitchFamily="34" charset="0"/>
              <a:cs typeface="Arial" panose="020B0604020202020204" pitchFamily="34" charset="0"/>
            </a:rPr>
            <a:t>ENABLER 2: ENHANCED MEANS OF IMPLEMENTATION</a:t>
          </a:r>
          <a:r>
            <a:rPr lang="en-US" sz="1200" kern="1200" dirty="0">
              <a:solidFill>
                <a:schemeClr val="tx1"/>
              </a:solidFill>
              <a:latin typeface="Arial" panose="020B0604020202020204" pitchFamily="34" charset="0"/>
              <a:cs typeface="Arial" panose="020B0604020202020204" pitchFamily="34" charset="0"/>
            </a:rPr>
            <a:t>: Expanded and developed ability to effectively conserve biodiversity, to manage its use and benefits, whilst addressing factors threatening biodiversity</a:t>
          </a:r>
        </a:p>
        <a:p>
          <a:pPr marL="0" lvl="0" indent="0" algn="l" defTabSz="533400">
            <a:lnSpc>
              <a:spcPct val="90000"/>
            </a:lnSpc>
            <a:spcBef>
              <a:spcPct val="0"/>
            </a:spcBef>
            <a:spcAft>
              <a:spcPct val="35000"/>
            </a:spcAft>
            <a:buNone/>
          </a:pPr>
          <a:endParaRPr lang="en-US" sz="1200" b="1" kern="1200" dirty="0">
            <a:solidFill>
              <a:schemeClr val="tx1"/>
            </a:solidFill>
            <a:latin typeface="Arial" panose="020B0604020202020204" pitchFamily="34" charset="0"/>
            <a:cs typeface="Arial" panose="020B0604020202020204" pitchFamily="34" charset="0"/>
          </a:endParaRPr>
        </a:p>
        <a:p>
          <a:pPr marL="0" lvl="0" indent="0" algn="l" defTabSz="533400">
            <a:lnSpc>
              <a:spcPct val="90000"/>
            </a:lnSpc>
            <a:spcBef>
              <a:spcPct val="0"/>
            </a:spcBef>
            <a:spcAft>
              <a:spcPct val="35000"/>
            </a:spcAft>
            <a:buNone/>
          </a:pPr>
          <a:r>
            <a:rPr lang="en-US" sz="1200" b="1" kern="1200" dirty="0">
              <a:solidFill>
                <a:schemeClr val="tx1"/>
              </a:solidFill>
              <a:latin typeface="Arial" panose="020B0604020202020204" pitchFamily="34" charset="0"/>
              <a:cs typeface="Arial" panose="020B0604020202020204" pitchFamily="34" charset="0"/>
            </a:rPr>
            <a:t>Policy objective:</a:t>
          </a:r>
        </a:p>
        <a:p>
          <a:pPr marL="0" lvl="0" indent="0" algn="l" defTabSz="533400">
            <a:lnSpc>
              <a:spcPct val="90000"/>
            </a:lnSpc>
            <a:spcBef>
              <a:spcPct val="0"/>
            </a:spcBef>
            <a:spcAft>
              <a:spcPct val="35000"/>
            </a:spcAft>
            <a:buNone/>
          </a:pPr>
          <a:r>
            <a:rPr lang="en-US" sz="1200" kern="1200" dirty="0">
              <a:solidFill>
                <a:schemeClr val="tx1"/>
              </a:solidFill>
              <a:latin typeface="Arial" panose="020B0604020202020204" pitchFamily="34" charset="0"/>
              <a:cs typeface="Arial" panose="020B0604020202020204" pitchFamily="34" charset="0"/>
            </a:rPr>
            <a:t>E2.6. </a:t>
          </a:r>
          <a:r>
            <a:rPr lang="en-US" sz="1200" kern="1200" dirty="0" err="1">
              <a:solidFill>
                <a:schemeClr val="tx1"/>
              </a:solidFill>
              <a:latin typeface="Arial" panose="020B0604020202020204" pitchFamily="34" charset="0"/>
              <a:cs typeface="Arial" panose="020B0604020202020204" pitchFamily="34" charset="0"/>
            </a:rPr>
            <a:t>Mobilise</a:t>
          </a:r>
          <a:r>
            <a:rPr lang="en-US" sz="1200" kern="1200" dirty="0">
              <a:solidFill>
                <a:schemeClr val="tx1"/>
              </a:solidFill>
              <a:latin typeface="Arial" panose="020B0604020202020204" pitchFamily="34" charset="0"/>
              <a:cs typeface="Arial" panose="020B0604020202020204" pitchFamily="34" charset="0"/>
            </a:rPr>
            <a:t> resources from all sources, including identification of innovative financial mechanisms, to promote financial sustainability of the sector.</a:t>
          </a:r>
          <a:endParaRPr lang="en-ZA" sz="1200" kern="1200" dirty="0">
            <a:solidFill>
              <a:schemeClr val="tx1"/>
            </a:solidFill>
            <a:latin typeface="Arial" panose="020B0604020202020204" pitchFamily="34" charset="0"/>
            <a:cs typeface="Arial" panose="020B0604020202020204" pitchFamily="34" charset="0"/>
          </a:endParaRPr>
        </a:p>
      </dsp:txBody>
      <dsp:txXfrm>
        <a:off x="0" y="0"/>
        <a:ext cx="8949690" cy="1275411"/>
      </dsp:txXfrm>
    </dsp:sp>
    <dsp:sp modelId="{4DF6F227-4C94-4138-978B-EC24675610E4}">
      <dsp:nvSpPr>
        <dsp:cNvPr id="0" name=""/>
        <dsp:cNvSpPr/>
      </dsp:nvSpPr>
      <dsp:spPr>
        <a:xfrm>
          <a:off x="703" y="1221254"/>
          <a:ext cx="6721007" cy="419901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b="1" kern="1200" dirty="0">
              <a:solidFill>
                <a:schemeClr val="tx1"/>
              </a:solidFill>
              <a:latin typeface="Arial" panose="020B0604020202020204" pitchFamily="34" charset="0"/>
              <a:cs typeface="Arial" panose="020B0604020202020204" pitchFamily="34" charset="0"/>
            </a:rPr>
            <a:t>Expected Output</a:t>
          </a:r>
        </a:p>
        <a:p>
          <a:pPr marL="0" lvl="0" indent="0" algn="l" defTabSz="533400">
            <a:lnSpc>
              <a:spcPct val="90000"/>
            </a:lnSpc>
            <a:spcBef>
              <a:spcPct val="0"/>
            </a:spcBef>
            <a:spcAft>
              <a:spcPct val="35000"/>
            </a:spcAft>
            <a:buNone/>
          </a:pPr>
          <a:r>
            <a:rPr lang="en-US" sz="1200" kern="1200" dirty="0">
              <a:solidFill>
                <a:schemeClr val="tx1"/>
              </a:solidFill>
              <a:latin typeface="Arial" panose="020B0604020202020204" pitchFamily="34" charset="0"/>
              <a:cs typeface="Arial" panose="020B0604020202020204" pitchFamily="34" charset="0"/>
            </a:rPr>
            <a:t>1. Provision of financial support and incentives, within available financial resources, in respect of activities which are intended to achieve the goals, objectives, and outcomes of the White Paper.</a:t>
          </a:r>
          <a:endParaRPr lang="en-ZA" sz="1200" kern="1200" dirty="0">
            <a:solidFill>
              <a:schemeClr val="tx1"/>
            </a:solidFill>
            <a:latin typeface="Arial" panose="020B0604020202020204" pitchFamily="34" charset="0"/>
            <a:cs typeface="Arial" panose="020B0604020202020204" pitchFamily="34" charset="0"/>
          </a:endParaRPr>
        </a:p>
        <a:p>
          <a:pPr marL="0" lvl="0" indent="0" defTabSz="533400">
            <a:lnSpc>
              <a:spcPct val="90000"/>
            </a:lnSpc>
            <a:spcBef>
              <a:spcPct val="0"/>
            </a:spcBef>
            <a:spcAft>
              <a:spcPct val="35000"/>
            </a:spcAft>
            <a:buNone/>
          </a:pPr>
          <a:r>
            <a:rPr lang="en-US" sz="1200" kern="1200" dirty="0">
              <a:solidFill>
                <a:schemeClr val="tx1"/>
              </a:solidFill>
              <a:latin typeface="Arial" panose="020B0604020202020204" pitchFamily="34" charset="0"/>
              <a:cs typeface="Arial" panose="020B0604020202020204" pitchFamily="34" charset="0"/>
            </a:rPr>
            <a:t>2. Enhanced financial sustainability of state biodiversity conservation, including for sustaining and expanding state protected areas.</a:t>
          </a:r>
          <a:endParaRPr lang="en-ZA" sz="1200" kern="1200" dirty="0">
            <a:solidFill>
              <a:schemeClr val="tx1"/>
            </a:solidFill>
            <a:latin typeface="Arial" panose="020B0604020202020204" pitchFamily="34" charset="0"/>
            <a:cs typeface="Arial" panose="020B0604020202020204" pitchFamily="34" charset="0"/>
          </a:endParaRPr>
        </a:p>
        <a:p>
          <a:pPr marL="0" lvl="0" indent="0" defTabSz="533400">
            <a:lnSpc>
              <a:spcPct val="90000"/>
            </a:lnSpc>
            <a:spcBef>
              <a:spcPct val="0"/>
            </a:spcBef>
            <a:spcAft>
              <a:spcPct val="35000"/>
            </a:spcAft>
            <a:buNone/>
          </a:pPr>
          <a:r>
            <a:rPr lang="en-US" sz="1200" kern="1200" dirty="0">
              <a:solidFill>
                <a:schemeClr val="tx1"/>
              </a:solidFill>
              <a:latin typeface="Arial" panose="020B0604020202020204" pitchFamily="34" charset="0"/>
              <a:cs typeface="Arial" panose="020B0604020202020204" pitchFamily="34" charset="0"/>
            </a:rPr>
            <a:t>3. Integrated and innovative mechanisms, funding and investment models, and resource </a:t>
          </a:r>
          <a:r>
            <a:rPr lang="en-US" sz="1200" kern="1200" dirty="0" err="1">
              <a:solidFill>
                <a:schemeClr val="tx1"/>
              </a:solidFill>
              <a:latin typeface="Arial" panose="020B0604020202020204" pitchFamily="34" charset="0"/>
              <a:cs typeface="Arial" panose="020B0604020202020204" pitchFamily="34" charset="0"/>
            </a:rPr>
            <a:t>mobilisation</a:t>
          </a:r>
          <a:r>
            <a:rPr lang="en-US" sz="1200" kern="1200" dirty="0">
              <a:solidFill>
                <a:schemeClr val="tx1"/>
              </a:solidFill>
              <a:latin typeface="Arial" panose="020B0604020202020204" pitchFamily="34" charset="0"/>
              <a:cs typeface="Arial" panose="020B0604020202020204" pitchFamily="34" charset="0"/>
            </a:rPr>
            <a:t>, including internationally, to support biodiversity conservation and sustainable use.</a:t>
          </a:r>
          <a:endParaRPr lang="en-ZA" sz="1200" kern="1200" dirty="0">
            <a:solidFill>
              <a:schemeClr val="tx1"/>
            </a:solidFill>
            <a:latin typeface="Arial" panose="020B0604020202020204" pitchFamily="34" charset="0"/>
            <a:cs typeface="Arial" panose="020B0604020202020204" pitchFamily="34" charset="0"/>
          </a:endParaRPr>
        </a:p>
        <a:p>
          <a:pPr marL="0" lvl="0" indent="0" defTabSz="533400">
            <a:lnSpc>
              <a:spcPct val="90000"/>
            </a:lnSpc>
            <a:spcBef>
              <a:spcPct val="0"/>
            </a:spcBef>
            <a:spcAft>
              <a:spcPct val="35000"/>
            </a:spcAft>
            <a:buNone/>
          </a:pPr>
          <a:r>
            <a:rPr lang="en-US" sz="1200" kern="1200" dirty="0">
              <a:solidFill>
                <a:schemeClr val="tx1"/>
              </a:solidFill>
              <a:latin typeface="Arial" panose="020B0604020202020204" pitchFamily="34" charset="0"/>
              <a:cs typeface="Arial" panose="020B0604020202020204" pitchFamily="34" charset="0"/>
            </a:rPr>
            <a:t>4. Mechanisms and tools, developed in partnership with the private sector, to facilitate access to capital, and financial training and support, for new entrants to the biodiversity sector.</a:t>
          </a:r>
          <a:endParaRPr lang="en-ZA" sz="1200" kern="1200" dirty="0">
            <a:solidFill>
              <a:schemeClr val="tx1"/>
            </a:solidFill>
            <a:latin typeface="Arial" panose="020B0604020202020204" pitchFamily="34" charset="0"/>
            <a:cs typeface="Arial" panose="020B0604020202020204" pitchFamily="34" charset="0"/>
          </a:endParaRPr>
        </a:p>
        <a:p>
          <a:pPr marL="0" lvl="0" indent="0" defTabSz="533400">
            <a:lnSpc>
              <a:spcPct val="90000"/>
            </a:lnSpc>
            <a:spcBef>
              <a:spcPct val="0"/>
            </a:spcBef>
            <a:spcAft>
              <a:spcPct val="35000"/>
            </a:spcAft>
            <a:buNone/>
          </a:pPr>
          <a:r>
            <a:rPr lang="en-US" sz="1200" kern="1200" dirty="0">
              <a:solidFill>
                <a:schemeClr val="tx1"/>
              </a:solidFill>
              <a:latin typeface="Arial" panose="020B0604020202020204" pitchFamily="34" charset="0"/>
              <a:cs typeface="Arial" panose="020B0604020202020204" pitchFamily="34" charset="0"/>
            </a:rPr>
            <a:t>5. Fiscal instruments in place that promote and </a:t>
          </a:r>
          <a:r>
            <a:rPr lang="en-US" sz="1200" kern="1200" dirty="0" err="1">
              <a:solidFill>
                <a:schemeClr val="tx1"/>
              </a:solidFill>
              <a:latin typeface="Arial" panose="020B0604020202020204" pitchFamily="34" charset="0"/>
              <a:cs typeface="Arial" panose="020B0604020202020204" pitchFamily="34" charset="0"/>
            </a:rPr>
            <a:t>incentivise</a:t>
          </a:r>
          <a:r>
            <a:rPr lang="en-US" sz="1200" kern="1200" dirty="0">
              <a:solidFill>
                <a:schemeClr val="tx1"/>
              </a:solidFill>
              <a:latin typeface="Arial" panose="020B0604020202020204" pitchFamily="34" charset="0"/>
              <a:cs typeface="Arial" panose="020B0604020202020204" pitchFamily="34" charset="0"/>
            </a:rPr>
            <a:t> biodiversity conservation and growing the biodiversity economy.</a:t>
          </a:r>
          <a:endParaRPr lang="en-ZA" sz="1200" kern="1200" dirty="0">
            <a:solidFill>
              <a:schemeClr val="tx1"/>
            </a:solidFill>
            <a:latin typeface="Arial" panose="020B0604020202020204" pitchFamily="34" charset="0"/>
            <a:cs typeface="Arial" panose="020B0604020202020204" pitchFamily="34" charset="0"/>
          </a:endParaRPr>
        </a:p>
        <a:p>
          <a:pPr marL="0" lvl="0" indent="0" defTabSz="533400">
            <a:lnSpc>
              <a:spcPct val="90000"/>
            </a:lnSpc>
            <a:spcBef>
              <a:spcPct val="0"/>
            </a:spcBef>
            <a:spcAft>
              <a:spcPct val="35000"/>
            </a:spcAft>
            <a:buNone/>
          </a:pPr>
          <a:r>
            <a:rPr lang="en-US" sz="1200" kern="1200" dirty="0">
              <a:solidFill>
                <a:schemeClr val="tx1"/>
              </a:solidFill>
              <a:latin typeface="Arial" panose="020B0604020202020204" pitchFamily="34" charset="0"/>
              <a:cs typeface="Arial" panose="020B0604020202020204" pitchFamily="34" charset="0"/>
            </a:rPr>
            <a:t>6. Innovative approaches, with mechanisms for reinvestment, change business practices to reduce biodiversity loss, adding net value, or at least ensure no net biodiversity loss.</a:t>
          </a:r>
          <a:endParaRPr lang="en-ZA" sz="1200" kern="1200" dirty="0">
            <a:solidFill>
              <a:schemeClr val="tx1"/>
            </a:solidFill>
            <a:latin typeface="Arial" panose="020B0604020202020204" pitchFamily="34" charset="0"/>
            <a:cs typeface="Arial" panose="020B0604020202020204" pitchFamily="34" charset="0"/>
          </a:endParaRPr>
        </a:p>
        <a:p>
          <a:pPr marL="0" lvl="0" indent="0" defTabSz="533400">
            <a:lnSpc>
              <a:spcPct val="90000"/>
            </a:lnSpc>
            <a:spcBef>
              <a:spcPct val="0"/>
            </a:spcBef>
            <a:spcAft>
              <a:spcPct val="35000"/>
            </a:spcAft>
            <a:buNone/>
          </a:pPr>
          <a:r>
            <a:rPr lang="en-US" sz="1200" kern="1200" dirty="0">
              <a:solidFill>
                <a:schemeClr val="tx1"/>
              </a:solidFill>
              <a:latin typeface="Arial" panose="020B0604020202020204" pitchFamily="34" charset="0"/>
              <a:cs typeface="Arial" panose="020B0604020202020204" pitchFamily="34" charset="0"/>
            </a:rPr>
            <a:t>7. Market instruments, such as certification schemes, enhance reputation and market share of high-standard sustainable use products and practices.</a:t>
          </a:r>
          <a:endParaRPr lang="en-ZA" sz="1200" kern="1200" dirty="0">
            <a:solidFill>
              <a:schemeClr val="tx1"/>
            </a:solidFill>
            <a:latin typeface="Arial" panose="020B0604020202020204" pitchFamily="34" charset="0"/>
            <a:cs typeface="Arial" panose="020B0604020202020204" pitchFamily="34" charset="0"/>
          </a:endParaRPr>
        </a:p>
        <a:p>
          <a:pPr marL="0" lvl="0" indent="0" defTabSz="533400">
            <a:lnSpc>
              <a:spcPct val="90000"/>
            </a:lnSpc>
            <a:spcBef>
              <a:spcPct val="0"/>
            </a:spcBef>
            <a:spcAft>
              <a:spcPct val="35000"/>
            </a:spcAft>
            <a:buNone/>
          </a:pPr>
          <a:r>
            <a:rPr lang="en-US" sz="1200" kern="1200" dirty="0">
              <a:solidFill>
                <a:schemeClr val="tx1"/>
              </a:solidFill>
              <a:latin typeface="Arial" panose="020B0604020202020204" pitchFamily="34" charset="0"/>
              <a:cs typeface="Arial" panose="020B0604020202020204" pitchFamily="34" charset="0"/>
            </a:rPr>
            <a:t>8. External financing sources pursued through bilateral and multilateral agencies, and the private sector, to secure funding for priority </a:t>
          </a:r>
          <a:r>
            <a:rPr lang="en-US" sz="1200" kern="1200" dirty="0" err="1">
              <a:solidFill>
                <a:schemeClr val="tx1"/>
              </a:solidFill>
              <a:latin typeface="Arial" panose="020B0604020202020204" pitchFamily="34" charset="0"/>
              <a:cs typeface="Arial" panose="020B0604020202020204" pitchFamily="34" charset="0"/>
            </a:rPr>
            <a:t>programmes</a:t>
          </a:r>
          <a:r>
            <a:rPr lang="en-US" sz="1200" kern="1200" dirty="0">
              <a:solidFill>
                <a:schemeClr val="tx1"/>
              </a:solidFill>
              <a:latin typeface="Arial" panose="020B0604020202020204" pitchFamily="34" charset="0"/>
              <a:cs typeface="Arial" panose="020B0604020202020204" pitchFamily="34" charset="0"/>
            </a:rPr>
            <a:t> and projects.</a:t>
          </a:r>
          <a:endParaRPr lang="en-ZA" sz="1200" kern="1200" dirty="0">
            <a:solidFill>
              <a:schemeClr val="tx1"/>
            </a:solidFill>
            <a:latin typeface="Arial" panose="020B0604020202020204" pitchFamily="34" charset="0"/>
            <a:cs typeface="Arial" panose="020B0604020202020204" pitchFamily="34" charset="0"/>
          </a:endParaRPr>
        </a:p>
        <a:p>
          <a:pPr marL="0" lvl="0" indent="0" defTabSz="533400">
            <a:lnSpc>
              <a:spcPct val="90000"/>
            </a:lnSpc>
            <a:spcBef>
              <a:spcPct val="0"/>
            </a:spcBef>
            <a:spcAft>
              <a:spcPct val="35000"/>
            </a:spcAft>
            <a:buNone/>
          </a:pPr>
          <a:r>
            <a:rPr lang="en-US" sz="1200" kern="1200" dirty="0">
              <a:solidFill>
                <a:schemeClr val="tx1"/>
              </a:solidFill>
              <a:latin typeface="Arial" panose="020B0604020202020204" pitchFamily="34" charset="0"/>
              <a:cs typeface="Arial" panose="020B0604020202020204" pitchFamily="34" charset="0"/>
            </a:rPr>
            <a:t>9. Biodiversity offsets enhance affected biodiversity, or at least ensure no net biodiversity loss.</a:t>
          </a:r>
          <a:endParaRPr lang="en-ZA" sz="1200" kern="1200" dirty="0">
            <a:solidFill>
              <a:schemeClr val="tx1"/>
            </a:solidFill>
            <a:latin typeface="Arial" panose="020B0604020202020204" pitchFamily="34" charset="0"/>
            <a:cs typeface="Arial" panose="020B0604020202020204" pitchFamily="34" charset="0"/>
          </a:endParaRPr>
        </a:p>
        <a:p>
          <a:pPr marL="0" lvl="0" indent="0" defTabSz="533400">
            <a:lnSpc>
              <a:spcPct val="90000"/>
            </a:lnSpc>
            <a:spcBef>
              <a:spcPct val="0"/>
            </a:spcBef>
            <a:spcAft>
              <a:spcPct val="35000"/>
            </a:spcAft>
            <a:buNone/>
          </a:pPr>
          <a:r>
            <a:rPr lang="en-US" sz="1200" kern="1200" dirty="0">
              <a:solidFill>
                <a:schemeClr val="tx1"/>
              </a:solidFill>
              <a:latin typeface="Arial" panose="020B0604020202020204" pitchFamily="34" charset="0"/>
              <a:cs typeface="Arial" panose="020B0604020202020204" pitchFamily="34" charset="0"/>
            </a:rPr>
            <a:t>10. Regulatory certainty created for implementation of innovative biodiversity offsetting instruments, such as strategic biodiversity offsets and biodiversity offset banking.</a:t>
          </a:r>
          <a:endParaRPr lang="en-ZA" sz="1200" kern="1200" dirty="0">
            <a:solidFill>
              <a:schemeClr val="tx1"/>
            </a:solidFill>
            <a:latin typeface="Arial" panose="020B0604020202020204" pitchFamily="34" charset="0"/>
            <a:cs typeface="Arial" panose="020B0604020202020204" pitchFamily="34" charset="0"/>
          </a:endParaRPr>
        </a:p>
      </dsp:txBody>
      <dsp:txXfrm>
        <a:off x="703" y="1221254"/>
        <a:ext cx="6721007" cy="4199013"/>
      </dsp:txXfrm>
    </dsp:sp>
    <dsp:sp modelId="{EE72D864-811A-4C96-A0FB-65C171F756A3}">
      <dsp:nvSpPr>
        <dsp:cNvPr id="0" name=""/>
        <dsp:cNvSpPr/>
      </dsp:nvSpPr>
      <dsp:spPr>
        <a:xfrm>
          <a:off x="6723794" y="1229661"/>
          <a:ext cx="2223107" cy="4363612"/>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just" defTabSz="533400">
            <a:lnSpc>
              <a:spcPct val="90000"/>
            </a:lnSpc>
            <a:spcBef>
              <a:spcPct val="0"/>
            </a:spcBef>
            <a:spcAft>
              <a:spcPct val="35000"/>
            </a:spcAft>
            <a:buNone/>
          </a:pPr>
          <a:r>
            <a:rPr lang="en-US" sz="1200" b="1" kern="1200" dirty="0">
              <a:solidFill>
                <a:schemeClr val="tx1"/>
              </a:solidFill>
              <a:latin typeface="Arial" panose="020B0604020202020204" pitchFamily="34" charset="0"/>
              <a:cs typeface="Arial" panose="020B0604020202020204" pitchFamily="34" charset="0"/>
            </a:rPr>
            <a:t>Expected outcome:</a:t>
          </a:r>
        </a:p>
        <a:p>
          <a:pPr marL="0" lvl="0" indent="0" algn="just" defTabSz="533400">
            <a:lnSpc>
              <a:spcPct val="90000"/>
            </a:lnSpc>
            <a:spcBef>
              <a:spcPct val="0"/>
            </a:spcBef>
            <a:spcAft>
              <a:spcPct val="35000"/>
            </a:spcAft>
            <a:buNone/>
          </a:pPr>
          <a:r>
            <a:rPr lang="en-US" sz="1200" kern="1200" dirty="0">
              <a:solidFill>
                <a:schemeClr val="tx1"/>
              </a:solidFill>
              <a:latin typeface="Arial" panose="020B0604020202020204" pitchFamily="34" charset="0"/>
              <a:cs typeface="Arial" panose="020B0604020202020204" pitchFamily="34" charset="0"/>
            </a:rPr>
            <a:t>Financial support and incentives are harnessed and leveraged from all sources to ensure the biodiversity sector is adequately resourced, and transformed.</a:t>
          </a:r>
          <a:endParaRPr lang="en-ZA" sz="1200" kern="1200" dirty="0">
            <a:solidFill>
              <a:schemeClr val="tx1"/>
            </a:solidFill>
            <a:latin typeface="Arial" panose="020B0604020202020204" pitchFamily="34" charset="0"/>
            <a:cs typeface="Arial" panose="020B0604020202020204" pitchFamily="34" charset="0"/>
          </a:endParaRPr>
        </a:p>
      </dsp:txBody>
      <dsp:txXfrm>
        <a:off x="6723794" y="1229661"/>
        <a:ext cx="2223107" cy="4363612"/>
      </dsp:txXfrm>
    </dsp:sp>
    <dsp:sp modelId="{DEDCF426-9D31-45E9-907E-C3430CE4D63C}">
      <dsp:nvSpPr>
        <dsp:cNvPr id="0" name=""/>
        <dsp:cNvSpPr/>
      </dsp:nvSpPr>
      <dsp:spPr>
        <a:xfrm>
          <a:off x="0" y="5326170"/>
          <a:ext cx="8949690" cy="400894"/>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310F6A-DD8F-42E3-B803-B3E37340E727}" type="datetimeFigureOut">
              <a:rPr lang="en-ZA" smtClean="0"/>
              <a:t>2023/05/12</a:t>
            </a:fld>
            <a:endParaRPr lang="en-ZA"/>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14B130-79B1-4660-A736-FF2FFEFF693B}" type="slidenum">
              <a:rPr lang="en-ZA" smtClean="0"/>
              <a:t>‹#›</a:t>
            </a:fld>
            <a:endParaRPr lang="en-ZA"/>
          </a:p>
        </p:txBody>
      </p:sp>
    </p:spTree>
    <p:extLst>
      <p:ext uri="{BB962C8B-B14F-4D97-AF65-F5344CB8AC3E}">
        <p14:creationId xmlns:p14="http://schemas.microsoft.com/office/powerpoint/2010/main" val="33281415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D4A78DD-6927-4E88-AAB0-39E06247DA91}" type="datetime1">
              <a:rPr lang="en-US" smtClean="0"/>
              <a:t>5/12/2023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a:p>
        </p:txBody>
      </p:sp>
    </p:spTree>
    <p:extLst>
      <p:ext uri="{BB962C8B-B14F-4D97-AF65-F5344CB8AC3E}">
        <p14:creationId xmlns:p14="http://schemas.microsoft.com/office/powerpoint/2010/main" val="4237163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BC5AB209-363C-46CC-BF4E-39B3D2515F43}" type="datetime1">
              <a:rPr lang="en-US" smtClean="0"/>
              <a:t>5/12/2023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a:p>
        </p:txBody>
      </p:sp>
    </p:spTree>
    <p:extLst>
      <p:ext uri="{BB962C8B-B14F-4D97-AF65-F5344CB8AC3E}">
        <p14:creationId xmlns:p14="http://schemas.microsoft.com/office/powerpoint/2010/main" val="568202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9801C34-2A86-45E0-B687-6909CA0B0EF8}" type="datetime1">
              <a:rPr lang="en-US" smtClean="0"/>
              <a:t>5/12/2023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a:p>
        </p:txBody>
      </p:sp>
    </p:spTree>
    <p:extLst>
      <p:ext uri="{BB962C8B-B14F-4D97-AF65-F5344CB8AC3E}">
        <p14:creationId xmlns:p14="http://schemas.microsoft.com/office/powerpoint/2010/main" val="22472179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2A0BB68E-9380-4438-89F3-50876D76DF91}" type="datetime1">
              <a:rPr lang="en-US" smtClean="0"/>
              <a:t>5/12/2023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a:p>
        </p:txBody>
      </p:sp>
    </p:spTree>
    <p:extLst>
      <p:ext uri="{BB962C8B-B14F-4D97-AF65-F5344CB8AC3E}">
        <p14:creationId xmlns:p14="http://schemas.microsoft.com/office/powerpoint/2010/main" val="205945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A2771D6-EA98-450E-8DC8-7AAE835A7646}" type="datetime1">
              <a:rPr lang="en-US" smtClean="0"/>
              <a:t>5/12/2023</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a:p>
        </p:txBody>
      </p:sp>
    </p:spTree>
    <p:extLst>
      <p:ext uri="{BB962C8B-B14F-4D97-AF65-F5344CB8AC3E}">
        <p14:creationId xmlns:p14="http://schemas.microsoft.com/office/powerpoint/2010/main" val="5183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5DA766A-9C2B-4C28-B51A-DAF39D997FB8}" type="datetime1">
              <a:rPr lang="en-US" smtClean="0"/>
              <a:t>5/12/2023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a:p>
        </p:txBody>
      </p:sp>
    </p:spTree>
    <p:extLst>
      <p:ext uri="{BB962C8B-B14F-4D97-AF65-F5344CB8AC3E}">
        <p14:creationId xmlns:p14="http://schemas.microsoft.com/office/powerpoint/2010/main" val="2175456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1C6660AD-7768-4E33-B6AD-0E6268D970D1}" type="datetime1">
              <a:rPr lang="en-US" smtClean="0"/>
              <a:t>5/12/2023</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a:p>
        </p:txBody>
      </p:sp>
    </p:spTree>
    <p:extLst>
      <p:ext uri="{BB962C8B-B14F-4D97-AF65-F5344CB8AC3E}">
        <p14:creationId xmlns:p14="http://schemas.microsoft.com/office/powerpoint/2010/main" val="505618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BCB6E12A-411F-4E67-ADC0-1F76457901B1}" type="datetime1">
              <a:rPr lang="en-US" smtClean="0"/>
              <a:t>5/12/2023</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a:p>
        </p:txBody>
      </p:sp>
    </p:spTree>
    <p:extLst>
      <p:ext uri="{BB962C8B-B14F-4D97-AF65-F5344CB8AC3E}">
        <p14:creationId xmlns:p14="http://schemas.microsoft.com/office/powerpoint/2010/main" val="717889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103CF1FC-7AFE-4BDF-8CFA-FF1421B67EEB}" type="datetime1">
              <a:rPr lang="en-US" smtClean="0"/>
              <a:t>5/12/2023</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a:p>
        </p:txBody>
      </p:sp>
    </p:spTree>
    <p:extLst>
      <p:ext uri="{BB962C8B-B14F-4D97-AF65-F5344CB8AC3E}">
        <p14:creationId xmlns:p14="http://schemas.microsoft.com/office/powerpoint/2010/main" val="1879114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30D092B-7162-49E8-A1B0-87124F65FDA5}" type="datetime1">
              <a:rPr lang="en-US" smtClean="0"/>
              <a:t>5/12/2023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a:p>
        </p:txBody>
      </p:sp>
    </p:spTree>
    <p:extLst>
      <p:ext uri="{BB962C8B-B14F-4D97-AF65-F5344CB8AC3E}">
        <p14:creationId xmlns:p14="http://schemas.microsoft.com/office/powerpoint/2010/main" val="2314500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86DB08A-A262-461A-B3EB-BBEACF5A98A9}" type="datetime1">
              <a:rPr lang="en-US" smtClean="0"/>
              <a:t>5/12/2023</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49E107A0-7B7C-8743-BC43-85A450895BAC}" type="slidenum">
              <a:rPr lang="en-US" smtClean="0"/>
              <a:t>‹#›</a:t>
            </a:fld>
            <a:endParaRPr lang="en-US"/>
          </a:p>
        </p:txBody>
      </p:sp>
    </p:spTree>
    <p:extLst>
      <p:ext uri="{BB962C8B-B14F-4D97-AF65-F5344CB8AC3E}">
        <p14:creationId xmlns:p14="http://schemas.microsoft.com/office/powerpoint/2010/main" val="24532696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9144000" cy="6878523"/>
          </a:xfrm>
          <a:prstGeom prst="rect">
            <a:avLst/>
          </a:prstGeom>
        </p:spPr>
      </p:pic>
      <p:sp>
        <p:nvSpPr>
          <p:cNvPr id="2" name="Title Placeholder 1"/>
          <p:cNvSpPr>
            <a:spLocks noGrp="1"/>
          </p:cNvSpPr>
          <p:nvPr>
            <p:ph type="title"/>
          </p:nvPr>
        </p:nvSpPr>
        <p:spPr>
          <a:xfrm>
            <a:off x="457200" y="357456"/>
            <a:ext cx="8229600" cy="689866"/>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202499"/>
            <a:ext cx="8229600" cy="4459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832557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pic>
        <p:nvPicPr>
          <p:cNvPr id="7" name="Picture 6" descr="A picture containing graphical user interface&#10;&#10;Description automatically generated">
            <a:extLst>
              <a:ext uri="{FF2B5EF4-FFF2-40B4-BE49-F238E27FC236}">
                <a16:creationId xmlns:a16="http://schemas.microsoft.com/office/drawing/2014/main" id="{E2BA28D0-E372-1348-AF2B-539546477962}"/>
              </a:ext>
            </a:extLst>
          </p:cNvPr>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ctrTitle"/>
          </p:nvPr>
        </p:nvSpPr>
        <p:spPr/>
        <p:txBody>
          <a:bodyPr>
            <a:noAutofit/>
          </a:bodyPr>
          <a:lstStyle/>
          <a:p>
            <a:pPr algn="l"/>
            <a:r>
              <a:rPr lang="en-US" sz="3600" b="1" dirty="0">
                <a:solidFill>
                  <a:srgbClr val="008000"/>
                </a:solidFill>
                <a:latin typeface="Arial" panose="020B0604020202020204" pitchFamily="34" charset="0"/>
                <a:cs typeface="Arial" panose="020B0604020202020204" pitchFamily="34" charset="0"/>
              </a:rPr>
              <a:t>Implications of the GBF and White Paper on financial companies / business</a:t>
            </a:r>
          </a:p>
        </p:txBody>
      </p:sp>
      <p:sp>
        <p:nvSpPr>
          <p:cNvPr id="3" name="Subtitle 2"/>
          <p:cNvSpPr>
            <a:spLocks noGrp="1"/>
          </p:cNvSpPr>
          <p:nvPr>
            <p:ph type="subTitle" idx="1"/>
          </p:nvPr>
        </p:nvSpPr>
        <p:spPr>
          <a:xfrm>
            <a:off x="1371600" y="3886200"/>
            <a:ext cx="6400800" cy="808892"/>
          </a:xfrm>
        </p:spPr>
        <p:txBody>
          <a:bodyPr/>
          <a:lstStyle/>
          <a:p>
            <a:endParaRPr lang="en-US" dirty="0">
              <a:solidFill>
                <a:srgbClr val="008000"/>
              </a:solidFill>
            </a:endParaRPr>
          </a:p>
        </p:txBody>
      </p:sp>
      <p:sp>
        <p:nvSpPr>
          <p:cNvPr id="4" name="Slide Number Placeholder 3">
            <a:extLst>
              <a:ext uri="{FF2B5EF4-FFF2-40B4-BE49-F238E27FC236}">
                <a16:creationId xmlns:a16="http://schemas.microsoft.com/office/drawing/2014/main" id="{5B9E7E36-E30B-B4A4-4EFB-36471FB112CB}"/>
              </a:ext>
            </a:extLst>
          </p:cNvPr>
          <p:cNvSpPr>
            <a:spLocks noGrp="1"/>
          </p:cNvSpPr>
          <p:nvPr>
            <p:ph type="sldNum" sz="quarter" idx="12"/>
          </p:nvPr>
        </p:nvSpPr>
        <p:spPr/>
        <p:txBody>
          <a:bodyPr/>
          <a:lstStyle/>
          <a:p>
            <a:fld id="{49E107A0-7B7C-8743-BC43-85A450895BAC}" type="slidenum">
              <a:rPr lang="en-US" smtClean="0"/>
              <a:t>1</a:t>
            </a:fld>
            <a:endParaRPr lang="en-US"/>
          </a:p>
        </p:txBody>
      </p:sp>
    </p:spTree>
    <p:extLst>
      <p:ext uri="{BB962C8B-B14F-4D97-AF65-F5344CB8AC3E}">
        <p14:creationId xmlns:p14="http://schemas.microsoft.com/office/powerpoint/2010/main" val="39301265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6528A50F-D730-A688-BFAC-03B86C6FFAF9}"/>
              </a:ext>
            </a:extLst>
          </p:cNvPr>
          <p:cNvGraphicFramePr>
            <a:graphicFrameLocks noGrp="1"/>
          </p:cNvGraphicFramePr>
          <p:nvPr>
            <p:ph idx="1"/>
            <p:extLst>
              <p:ext uri="{D42A27DB-BD31-4B8C-83A1-F6EECF244321}">
                <p14:modId xmlns:p14="http://schemas.microsoft.com/office/powerpoint/2010/main" val="1095915435"/>
              </p:ext>
            </p:extLst>
          </p:nvPr>
        </p:nvGraphicFramePr>
        <p:xfrm>
          <a:off x="91440" y="136525"/>
          <a:ext cx="8949690" cy="57270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DF4009D3-C037-E095-8E57-D19BCB780AB2}"/>
              </a:ext>
            </a:extLst>
          </p:cNvPr>
          <p:cNvSpPr>
            <a:spLocks noGrp="1"/>
          </p:cNvSpPr>
          <p:nvPr>
            <p:ph type="sldNum" sz="quarter" idx="12"/>
          </p:nvPr>
        </p:nvSpPr>
        <p:spPr/>
        <p:txBody>
          <a:bodyPr/>
          <a:lstStyle/>
          <a:p>
            <a:fld id="{49E107A0-7B7C-8743-BC43-85A450895BAC}" type="slidenum">
              <a:rPr lang="en-US" smtClean="0"/>
              <a:t>10</a:t>
            </a:fld>
            <a:endParaRPr lang="en-US"/>
          </a:p>
        </p:txBody>
      </p:sp>
    </p:spTree>
    <p:extLst>
      <p:ext uri="{BB962C8B-B14F-4D97-AF65-F5344CB8AC3E}">
        <p14:creationId xmlns:p14="http://schemas.microsoft.com/office/powerpoint/2010/main" val="26623851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3000" r="-3000"/>
          </a:stretch>
        </a:blipFill>
        <a:effectLst/>
      </p:bgPr>
    </p:bg>
    <p:spTree>
      <p:nvGrpSpPr>
        <p:cNvPr id="1" name=""/>
        <p:cNvGrpSpPr/>
        <p:nvPr/>
      </p:nvGrpSpPr>
      <p:grpSpPr>
        <a:xfrm>
          <a:off x="0" y="0"/>
          <a:ext cx="0" cy="0"/>
          <a:chOff x="0" y="0"/>
          <a:chExt cx="0" cy="0"/>
        </a:xfrm>
      </p:grpSpPr>
      <p:pic>
        <p:nvPicPr>
          <p:cNvPr id="7" name="Picture 6" descr="A picture containing text, pool ball, businesscard&#10;&#10;Description automatically generated">
            <a:extLst>
              <a:ext uri="{FF2B5EF4-FFF2-40B4-BE49-F238E27FC236}">
                <a16:creationId xmlns:a16="http://schemas.microsoft.com/office/drawing/2014/main" id="{CE556480-4F33-2F47-984D-9E89F2FE03AE}"/>
              </a:ext>
            </a:extLst>
          </p:cNvPr>
          <p:cNvPicPr>
            <a:picLocks noChangeAspect="1"/>
          </p:cNvPicPr>
          <p:nvPr/>
        </p:nvPicPr>
        <p:blipFill>
          <a:blip r:embed="rId3"/>
          <a:stretch>
            <a:fillRect/>
          </a:stretch>
        </p:blipFill>
        <p:spPr>
          <a:xfrm>
            <a:off x="0" y="0"/>
            <a:ext cx="9144000" cy="6858000"/>
          </a:xfrm>
          <a:prstGeom prst="rect">
            <a:avLst/>
          </a:prstGeom>
        </p:spPr>
      </p:pic>
      <p:sp>
        <p:nvSpPr>
          <p:cNvPr id="2" name="Title 1"/>
          <p:cNvSpPr>
            <a:spLocks noGrp="1"/>
          </p:cNvSpPr>
          <p:nvPr>
            <p:ph type="title"/>
          </p:nvPr>
        </p:nvSpPr>
        <p:spPr>
          <a:xfrm>
            <a:off x="341742" y="357113"/>
            <a:ext cx="8229600" cy="1143000"/>
          </a:xfrm>
        </p:spPr>
        <p:txBody>
          <a:bodyPr>
            <a:normAutofit/>
          </a:bodyPr>
          <a:lstStyle/>
          <a:p>
            <a:r>
              <a:rPr lang="en-US" sz="6500" b="1" dirty="0">
                <a:solidFill>
                  <a:srgbClr val="003500"/>
                </a:solidFill>
              </a:rPr>
              <a:t>THANK YOU!</a:t>
            </a:r>
          </a:p>
        </p:txBody>
      </p:sp>
      <p:cxnSp>
        <p:nvCxnSpPr>
          <p:cNvPr id="6" name="Straight Connector 5"/>
          <p:cNvCxnSpPr/>
          <p:nvPr/>
        </p:nvCxnSpPr>
        <p:spPr>
          <a:xfrm>
            <a:off x="478333" y="2672269"/>
            <a:ext cx="0" cy="2573297"/>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 name="Slide Number Placeholder 2">
            <a:extLst>
              <a:ext uri="{FF2B5EF4-FFF2-40B4-BE49-F238E27FC236}">
                <a16:creationId xmlns:a16="http://schemas.microsoft.com/office/drawing/2014/main" id="{71E224BF-78FB-6019-4ED1-30C3985214EF}"/>
              </a:ext>
            </a:extLst>
          </p:cNvPr>
          <p:cNvSpPr>
            <a:spLocks noGrp="1"/>
          </p:cNvSpPr>
          <p:nvPr>
            <p:ph type="sldNum" sz="quarter" idx="12"/>
          </p:nvPr>
        </p:nvSpPr>
        <p:spPr/>
        <p:txBody>
          <a:bodyPr/>
          <a:lstStyle/>
          <a:p>
            <a:fld id="{49E107A0-7B7C-8743-BC43-85A450895BAC}" type="slidenum">
              <a:rPr lang="en-US" smtClean="0"/>
              <a:t>11</a:t>
            </a:fld>
            <a:endParaRPr lang="en-US"/>
          </a:p>
        </p:txBody>
      </p:sp>
      <p:sp>
        <p:nvSpPr>
          <p:cNvPr id="8" name="Content Placeholder 7">
            <a:extLst>
              <a:ext uri="{FF2B5EF4-FFF2-40B4-BE49-F238E27FC236}">
                <a16:creationId xmlns:a16="http://schemas.microsoft.com/office/drawing/2014/main" id="{1E4DCB2A-797F-927F-9F86-1DBBDDB9D29A}"/>
              </a:ext>
            </a:extLst>
          </p:cNvPr>
          <p:cNvSpPr>
            <a:spLocks noGrp="1"/>
          </p:cNvSpPr>
          <p:nvPr>
            <p:ph idx="1"/>
          </p:nvPr>
        </p:nvSpPr>
        <p:spPr/>
        <p:txBody>
          <a:bodyPr/>
          <a:lstStyle/>
          <a:p>
            <a:endParaRPr lang="en-ZA"/>
          </a:p>
        </p:txBody>
      </p:sp>
    </p:spTree>
    <p:extLst>
      <p:ext uri="{BB962C8B-B14F-4D97-AF65-F5344CB8AC3E}">
        <p14:creationId xmlns:p14="http://schemas.microsoft.com/office/powerpoint/2010/main" val="24750584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998F-E81D-184B-8551-674908A9D1C1}"/>
              </a:ext>
            </a:extLst>
          </p:cNvPr>
          <p:cNvSpPr>
            <a:spLocks noGrp="1"/>
          </p:cNvSpPr>
          <p:nvPr>
            <p:ph type="title"/>
          </p:nvPr>
        </p:nvSpPr>
        <p:spPr/>
        <p:txBody>
          <a:bodyPr>
            <a:normAutofit/>
          </a:bodyPr>
          <a:lstStyle/>
          <a:p>
            <a:r>
              <a:rPr lang="en-US" sz="2400" b="1" dirty="0">
                <a:latin typeface="Arial" panose="020B0604020202020204" pitchFamily="34" charset="0"/>
                <a:cs typeface="Arial" panose="020B0604020202020204" pitchFamily="34" charset="0"/>
              </a:rPr>
              <a:t>GBF background</a:t>
            </a:r>
          </a:p>
        </p:txBody>
      </p:sp>
      <p:sp>
        <p:nvSpPr>
          <p:cNvPr id="3" name="Content Placeholder 2">
            <a:extLst>
              <a:ext uri="{FF2B5EF4-FFF2-40B4-BE49-F238E27FC236}">
                <a16:creationId xmlns:a16="http://schemas.microsoft.com/office/drawing/2014/main" id="{3766C8AE-E1F5-A34A-847B-746743FEBC99}"/>
              </a:ext>
            </a:extLst>
          </p:cNvPr>
          <p:cNvSpPr>
            <a:spLocks noGrp="1"/>
          </p:cNvSpPr>
          <p:nvPr>
            <p:ph idx="1"/>
          </p:nvPr>
        </p:nvSpPr>
        <p:spPr/>
        <p:txBody>
          <a:bodyPr>
            <a:normAutofit fontScale="70000" lnSpcReduction="20000"/>
          </a:bodyPr>
          <a:lstStyle/>
          <a:p>
            <a:pPr algn="just"/>
            <a:r>
              <a:rPr lang="en-US" sz="3200" dirty="0">
                <a:latin typeface="Arial" panose="020B0604020202020204" pitchFamily="34" charset="0"/>
                <a:cs typeface="Arial" panose="020B0604020202020204" pitchFamily="34" charset="0"/>
              </a:rPr>
              <a:t>The CBD COP 15 (Part 2), held in Montreal, Canada, from 7 to 19 December 2022, adopted the Kunming-Montreal Global Biodiversity Framework (GBF) containing a package of measures deemed critical to addressing the loss of biodiversity and restoring natural ecosystems;</a:t>
            </a:r>
          </a:p>
          <a:p>
            <a:pPr algn="just"/>
            <a:endParaRPr lang="en-US" sz="3200" dirty="0">
              <a:latin typeface="Arial" panose="020B0604020202020204" pitchFamily="34" charset="0"/>
              <a:cs typeface="Arial" panose="020B0604020202020204" pitchFamily="34" charset="0"/>
            </a:endParaRPr>
          </a:p>
          <a:p>
            <a:pPr algn="just"/>
            <a:r>
              <a:rPr lang="en-US" sz="3200" dirty="0">
                <a:latin typeface="Arial" panose="020B0604020202020204" pitchFamily="34" charset="0"/>
                <a:cs typeface="Arial" panose="020B0604020202020204" pitchFamily="34" charset="0"/>
              </a:rPr>
              <a:t>The GBF aims to catalyze, enable and galvanize urgent and transformative action by Governments to halt and reverse biodiversity loss.</a:t>
            </a:r>
          </a:p>
          <a:p>
            <a:pPr algn="just"/>
            <a:endParaRPr lang="en-US" sz="3200" dirty="0">
              <a:latin typeface="Arial" panose="020B0604020202020204" pitchFamily="34" charset="0"/>
              <a:cs typeface="Arial" panose="020B0604020202020204" pitchFamily="34" charset="0"/>
            </a:endParaRPr>
          </a:p>
          <a:p>
            <a:pPr algn="just"/>
            <a:r>
              <a:rPr lang="en-US" sz="3200" dirty="0">
                <a:latin typeface="Arial" panose="020B0604020202020204" pitchFamily="34" charset="0"/>
                <a:cs typeface="Arial" panose="020B0604020202020204" pitchFamily="34" charset="0"/>
              </a:rPr>
              <a:t>Parties are urged to implement the GBF with the full and effective participation and contributions of women, youth, indigenous and local communities, civil society organizations, the private and financial sectors, and stakeholders from all other sectors</a:t>
            </a:r>
          </a:p>
          <a:p>
            <a:pPr algn="just"/>
            <a:endParaRPr lang="en-US" sz="3200" dirty="0">
              <a:latin typeface="Arial" panose="020B0604020202020204" pitchFamily="34" charset="0"/>
              <a:cs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29DD6BF1-C3DE-8F81-BC67-CFC2D398E330}"/>
              </a:ext>
            </a:extLst>
          </p:cNvPr>
          <p:cNvSpPr>
            <a:spLocks noGrp="1"/>
          </p:cNvSpPr>
          <p:nvPr>
            <p:ph type="sldNum" sz="quarter" idx="12"/>
          </p:nvPr>
        </p:nvSpPr>
        <p:spPr/>
        <p:txBody>
          <a:bodyPr/>
          <a:lstStyle/>
          <a:p>
            <a:fld id="{49E107A0-7B7C-8743-BC43-85A450895BAC}" type="slidenum">
              <a:rPr lang="en-US" smtClean="0"/>
              <a:t>2</a:t>
            </a:fld>
            <a:endParaRPr lang="en-US"/>
          </a:p>
        </p:txBody>
      </p:sp>
    </p:spTree>
    <p:extLst>
      <p:ext uri="{BB962C8B-B14F-4D97-AF65-F5344CB8AC3E}">
        <p14:creationId xmlns:p14="http://schemas.microsoft.com/office/powerpoint/2010/main" val="41081115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998F-E81D-184B-8551-674908A9D1C1}"/>
              </a:ext>
            </a:extLst>
          </p:cNvPr>
          <p:cNvSpPr>
            <a:spLocks noGrp="1"/>
          </p:cNvSpPr>
          <p:nvPr>
            <p:ph type="title"/>
          </p:nvPr>
        </p:nvSpPr>
        <p:spPr/>
        <p:txBody>
          <a:bodyPr>
            <a:normAutofit/>
          </a:bodyPr>
          <a:lstStyle/>
          <a:p>
            <a:r>
              <a:rPr lang="en-US" sz="2400" b="1" dirty="0">
                <a:latin typeface="Arial" panose="020B0604020202020204" pitchFamily="34" charset="0"/>
                <a:cs typeface="Arial" panose="020B0604020202020204" pitchFamily="34" charset="0"/>
              </a:rPr>
              <a:t>GBF background</a:t>
            </a:r>
          </a:p>
        </p:txBody>
      </p:sp>
      <p:sp>
        <p:nvSpPr>
          <p:cNvPr id="3" name="Content Placeholder 2">
            <a:extLst>
              <a:ext uri="{FF2B5EF4-FFF2-40B4-BE49-F238E27FC236}">
                <a16:creationId xmlns:a16="http://schemas.microsoft.com/office/drawing/2014/main" id="{3766C8AE-E1F5-A34A-847B-746743FEBC99}"/>
              </a:ext>
            </a:extLst>
          </p:cNvPr>
          <p:cNvSpPr>
            <a:spLocks noGrp="1"/>
          </p:cNvSpPr>
          <p:nvPr>
            <p:ph idx="1"/>
          </p:nvPr>
        </p:nvSpPr>
        <p:spPr/>
        <p:txBody>
          <a:bodyPr>
            <a:noAutofit/>
          </a:bodyPr>
          <a:lstStyle/>
          <a:p>
            <a:pPr algn="just"/>
            <a:r>
              <a:rPr lang="en-US" sz="2000" dirty="0">
                <a:latin typeface="Arial" panose="020B0604020202020204" pitchFamily="34" charset="0"/>
                <a:cs typeface="Arial" panose="020B0604020202020204" pitchFamily="34" charset="0"/>
              </a:rPr>
              <a:t>Comprises a vision and four goals for 2050, and a mission and 23 action-oriented targets for 2030</a:t>
            </a:r>
          </a:p>
          <a:p>
            <a:pPr algn="just"/>
            <a:endParaRPr lang="en-US" sz="2000" dirty="0">
              <a:latin typeface="Arial" panose="020B0604020202020204" pitchFamily="34" charset="0"/>
              <a:cs typeface="Arial" panose="020B0604020202020204" pitchFamily="34" charset="0"/>
            </a:endParaRPr>
          </a:p>
          <a:p>
            <a:pPr algn="just"/>
            <a:r>
              <a:rPr lang="en-US" sz="2000" dirty="0">
                <a:latin typeface="Arial" panose="020B0604020202020204" pitchFamily="34" charset="0"/>
                <a:cs typeface="Arial" panose="020B0604020202020204" pitchFamily="34" charset="0"/>
              </a:rPr>
              <a:t>The goals and targets of the GBF are global in nature &amp; each Party would contribute to attaining them in accordance with national circumstances, priorities and capabilities</a:t>
            </a:r>
          </a:p>
          <a:p>
            <a:pPr algn="just"/>
            <a:endParaRPr lang="en-US" sz="2000" dirty="0">
              <a:latin typeface="Arial" panose="020B0604020202020204" pitchFamily="34" charset="0"/>
              <a:cs typeface="Arial" panose="020B0604020202020204" pitchFamily="34" charset="0"/>
            </a:endParaRPr>
          </a:p>
          <a:p>
            <a:pPr algn="just"/>
            <a:r>
              <a:rPr lang="en-US" sz="2000" dirty="0">
                <a:latin typeface="Arial" panose="020B0604020202020204" pitchFamily="34" charset="0"/>
                <a:cs typeface="Arial" panose="020B0604020202020204" pitchFamily="34" charset="0"/>
              </a:rPr>
              <a:t>The actions set out in each target need to be initiated immediately and completed by 2030.</a:t>
            </a:r>
          </a:p>
          <a:p>
            <a:pPr algn="just"/>
            <a:endParaRPr lang="en-US" sz="2000" dirty="0">
              <a:latin typeface="Arial" panose="020B0604020202020204" pitchFamily="34" charset="0"/>
              <a:cs typeface="Arial" panose="020B0604020202020204" pitchFamily="34" charset="0"/>
            </a:endParaRPr>
          </a:p>
          <a:p>
            <a:pPr algn="just"/>
            <a:r>
              <a:rPr lang="en-US" sz="2000" dirty="0">
                <a:latin typeface="Arial" panose="020B0604020202020204" pitchFamily="34" charset="0"/>
                <a:cs typeface="Arial" panose="020B0604020202020204" pitchFamily="34" charset="0"/>
              </a:rPr>
              <a:t>Together, the results will enable achievement towards the outcome-oriented goals for 2050.</a:t>
            </a:r>
          </a:p>
        </p:txBody>
      </p:sp>
      <p:sp>
        <p:nvSpPr>
          <p:cNvPr id="4" name="Slide Number Placeholder 3">
            <a:extLst>
              <a:ext uri="{FF2B5EF4-FFF2-40B4-BE49-F238E27FC236}">
                <a16:creationId xmlns:a16="http://schemas.microsoft.com/office/drawing/2014/main" id="{55BA316C-1BA6-8C14-9042-A99B4A6F5F92}"/>
              </a:ext>
            </a:extLst>
          </p:cNvPr>
          <p:cNvSpPr>
            <a:spLocks noGrp="1"/>
          </p:cNvSpPr>
          <p:nvPr>
            <p:ph type="sldNum" sz="quarter" idx="12"/>
          </p:nvPr>
        </p:nvSpPr>
        <p:spPr/>
        <p:txBody>
          <a:bodyPr/>
          <a:lstStyle/>
          <a:p>
            <a:fld id="{49E107A0-7B7C-8743-BC43-85A450895BAC}" type="slidenum">
              <a:rPr lang="en-US" smtClean="0"/>
              <a:t>3</a:t>
            </a:fld>
            <a:endParaRPr lang="en-US"/>
          </a:p>
        </p:txBody>
      </p:sp>
    </p:spTree>
    <p:extLst>
      <p:ext uri="{BB962C8B-B14F-4D97-AF65-F5344CB8AC3E}">
        <p14:creationId xmlns:p14="http://schemas.microsoft.com/office/powerpoint/2010/main" val="3654332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998F-E81D-184B-8551-674908A9D1C1}"/>
              </a:ext>
            </a:extLst>
          </p:cNvPr>
          <p:cNvSpPr>
            <a:spLocks noGrp="1"/>
          </p:cNvSpPr>
          <p:nvPr>
            <p:ph type="title"/>
          </p:nvPr>
        </p:nvSpPr>
        <p:spPr/>
        <p:txBody>
          <a:bodyPr>
            <a:normAutofit/>
          </a:bodyPr>
          <a:lstStyle/>
          <a:p>
            <a:r>
              <a:rPr lang="en-US" sz="2400" b="1" dirty="0">
                <a:latin typeface="Arial" panose="020B0604020202020204" pitchFamily="34" charset="0"/>
                <a:cs typeface="Arial" panose="020B0604020202020204" pitchFamily="34" charset="0"/>
              </a:rPr>
              <a:t>GBF Implications on financial companies / business</a:t>
            </a:r>
          </a:p>
        </p:txBody>
      </p:sp>
      <p:sp>
        <p:nvSpPr>
          <p:cNvPr id="3" name="Content Placeholder 2">
            <a:extLst>
              <a:ext uri="{FF2B5EF4-FFF2-40B4-BE49-F238E27FC236}">
                <a16:creationId xmlns:a16="http://schemas.microsoft.com/office/drawing/2014/main" id="{3766C8AE-E1F5-A34A-847B-746743FEBC99}"/>
              </a:ext>
            </a:extLst>
          </p:cNvPr>
          <p:cNvSpPr>
            <a:spLocks noGrp="1"/>
          </p:cNvSpPr>
          <p:nvPr>
            <p:ph idx="1"/>
          </p:nvPr>
        </p:nvSpPr>
        <p:spPr/>
        <p:txBody>
          <a:bodyPr>
            <a:normAutofit fontScale="62500" lnSpcReduction="20000"/>
          </a:bodyPr>
          <a:lstStyle/>
          <a:p>
            <a:pPr algn="just"/>
            <a:r>
              <a:rPr lang="en-US" sz="2600" dirty="0">
                <a:latin typeface="Arial" panose="020B0604020202020204" pitchFamily="34" charset="0"/>
                <a:cs typeface="Arial" panose="020B0604020202020204" pitchFamily="34" charset="0"/>
              </a:rPr>
              <a:t>The full implementation of the framework will require the provision of adequate, predictable and easily accessible financial resources from all sources on a needs basis</a:t>
            </a:r>
          </a:p>
          <a:p>
            <a:pPr algn="just"/>
            <a:endParaRPr lang="en-US" sz="2600" dirty="0">
              <a:latin typeface="Arial" panose="020B0604020202020204" pitchFamily="34" charset="0"/>
              <a:cs typeface="Arial" panose="020B0604020202020204" pitchFamily="34" charset="0"/>
            </a:endParaRPr>
          </a:p>
          <a:p>
            <a:pPr algn="just"/>
            <a:r>
              <a:rPr lang="en-US" sz="2600" dirty="0">
                <a:latin typeface="Arial" panose="020B0604020202020204" pitchFamily="34" charset="0"/>
                <a:cs typeface="Arial" panose="020B0604020202020204" pitchFamily="34" charset="0"/>
              </a:rPr>
              <a:t>It further requires cooperation and collaboration in building the necessary capacity and transfer of technologies to allow developing countries to fully implement the framework.</a:t>
            </a:r>
          </a:p>
          <a:p>
            <a:pPr marL="0" indent="0" algn="just">
              <a:buNone/>
            </a:pPr>
            <a:endParaRPr lang="en-US" sz="2600" b="1" dirty="0">
              <a:latin typeface="Arial" panose="020B0604020202020204" pitchFamily="34" charset="0"/>
              <a:cs typeface="Arial" panose="020B0604020202020204" pitchFamily="34" charset="0"/>
            </a:endParaRPr>
          </a:p>
          <a:p>
            <a:pPr marL="0" indent="0" algn="just">
              <a:buNone/>
            </a:pPr>
            <a:r>
              <a:rPr lang="en-US" sz="2600" b="1" dirty="0">
                <a:latin typeface="Arial" panose="020B0604020202020204" pitchFamily="34" charset="0"/>
                <a:cs typeface="Arial" panose="020B0604020202020204" pitchFamily="34" charset="0"/>
              </a:rPr>
              <a:t>GOAL D</a:t>
            </a:r>
          </a:p>
          <a:p>
            <a:pPr marL="0" indent="0" algn="just">
              <a:buNone/>
            </a:pPr>
            <a:endParaRPr lang="en-US" sz="2600" b="1" dirty="0">
              <a:latin typeface="Arial" panose="020B0604020202020204" pitchFamily="34" charset="0"/>
              <a:cs typeface="Arial" panose="020B0604020202020204" pitchFamily="34" charset="0"/>
            </a:endParaRPr>
          </a:p>
          <a:p>
            <a:pPr algn="just"/>
            <a:r>
              <a:rPr lang="en-US" sz="2600" dirty="0">
                <a:latin typeface="Arial" panose="020B0604020202020204" pitchFamily="34" charset="0"/>
                <a:cs typeface="Arial" panose="020B0604020202020204" pitchFamily="34" charset="0"/>
              </a:rPr>
              <a:t>Adequate means of implementation, including financial resources, capacity-building, technical and scientific cooperation, and access to and transfer of technology to fully implement the Kunming-Montreal global biodiversity framework are secured and equitably accessible to all Parties, especially developing countries, in particular the least developed countries and small island developing States, as well as countries with economies in transition, progressively closing the biodiversity finance gap of 700 billion dollars per year, and aligning financial flows with the Kunming-Montreal Global Biodiversity Framework and the 2050 Vision for Biodiversity.</a:t>
            </a:r>
          </a:p>
          <a:p>
            <a:endParaRPr lang="en-US" dirty="0"/>
          </a:p>
        </p:txBody>
      </p:sp>
      <p:sp>
        <p:nvSpPr>
          <p:cNvPr id="4" name="Slide Number Placeholder 3">
            <a:extLst>
              <a:ext uri="{FF2B5EF4-FFF2-40B4-BE49-F238E27FC236}">
                <a16:creationId xmlns:a16="http://schemas.microsoft.com/office/drawing/2014/main" id="{7AB6C4B9-2D10-3FCD-95B6-6D23B64F020A}"/>
              </a:ext>
            </a:extLst>
          </p:cNvPr>
          <p:cNvSpPr>
            <a:spLocks noGrp="1"/>
          </p:cNvSpPr>
          <p:nvPr>
            <p:ph type="sldNum" sz="quarter" idx="12"/>
          </p:nvPr>
        </p:nvSpPr>
        <p:spPr/>
        <p:txBody>
          <a:bodyPr/>
          <a:lstStyle/>
          <a:p>
            <a:fld id="{49E107A0-7B7C-8743-BC43-85A450895BAC}" type="slidenum">
              <a:rPr lang="en-US" smtClean="0"/>
              <a:t>4</a:t>
            </a:fld>
            <a:endParaRPr lang="en-US"/>
          </a:p>
        </p:txBody>
      </p:sp>
    </p:spTree>
    <p:extLst>
      <p:ext uri="{BB962C8B-B14F-4D97-AF65-F5344CB8AC3E}">
        <p14:creationId xmlns:p14="http://schemas.microsoft.com/office/powerpoint/2010/main" val="2175128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998F-E81D-184B-8551-674908A9D1C1}"/>
              </a:ext>
            </a:extLst>
          </p:cNvPr>
          <p:cNvSpPr>
            <a:spLocks noGrp="1"/>
          </p:cNvSpPr>
          <p:nvPr>
            <p:ph type="title"/>
          </p:nvPr>
        </p:nvSpPr>
        <p:spPr/>
        <p:txBody>
          <a:bodyPr>
            <a:noAutofit/>
          </a:bodyPr>
          <a:lstStyle/>
          <a:p>
            <a:r>
              <a:rPr lang="en-US" sz="2400" b="1" dirty="0">
                <a:latin typeface="Arial" panose="020B0604020202020204" pitchFamily="34" charset="0"/>
                <a:cs typeface="Arial" panose="020B0604020202020204" pitchFamily="34" charset="0"/>
              </a:rPr>
              <a:t>GBF Implications on financial companies / business</a:t>
            </a:r>
            <a:endParaRPr lang="en-US" sz="2400" dirty="0"/>
          </a:p>
        </p:txBody>
      </p:sp>
      <p:sp>
        <p:nvSpPr>
          <p:cNvPr id="3" name="Content Placeholder 2">
            <a:extLst>
              <a:ext uri="{FF2B5EF4-FFF2-40B4-BE49-F238E27FC236}">
                <a16:creationId xmlns:a16="http://schemas.microsoft.com/office/drawing/2014/main" id="{3766C8AE-E1F5-A34A-847B-746743FEBC99}"/>
              </a:ext>
            </a:extLst>
          </p:cNvPr>
          <p:cNvSpPr>
            <a:spLocks noGrp="1"/>
          </p:cNvSpPr>
          <p:nvPr>
            <p:ph idx="1"/>
          </p:nvPr>
        </p:nvSpPr>
        <p:spPr/>
        <p:txBody>
          <a:bodyPr>
            <a:normAutofit/>
          </a:bodyPr>
          <a:lstStyle/>
          <a:p>
            <a:pPr marL="0" indent="0">
              <a:buNone/>
            </a:pPr>
            <a:r>
              <a:rPr lang="en-US" sz="1800" b="1" dirty="0">
                <a:latin typeface="Arial" panose="020B0604020202020204" pitchFamily="34" charset="0"/>
                <a:cs typeface="Arial" panose="020B0604020202020204" pitchFamily="34" charset="0"/>
              </a:rPr>
              <a:t>TARGET 14</a:t>
            </a:r>
          </a:p>
          <a:p>
            <a:pPr marL="0" indent="0">
              <a:buNone/>
            </a:pPr>
            <a:endParaRPr lang="en-US" sz="1800" b="1" dirty="0">
              <a:latin typeface="Arial" panose="020B0604020202020204" pitchFamily="34" charset="0"/>
              <a:cs typeface="Arial" panose="020B0604020202020204" pitchFamily="34" charset="0"/>
            </a:endParaRPr>
          </a:p>
          <a:p>
            <a:pPr algn="just"/>
            <a:r>
              <a:rPr lang="en-US" sz="1800" dirty="0">
                <a:latin typeface="Arial" panose="020B0604020202020204" pitchFamily="34" charset="0"/>
                <a:cs typeface="Arial" panose="020B0604020202020204" pitchFamily="34" charset="0"/>
              </a:rPr>
              <a:t>Ensure the full integration of biodiversity and its multiple values into policies, regulations, planning and development processes, poverty eradication strategies, strategic environmental assessments, environmental impact assessments and, as appropriate, national accounting, within and across all levels of government and across all sectors, in particular those with significant impacts on biodiversity, progressively aligning all relevant public and private activities, fiscal and financial flows with the goals and targets of this framework.</a:t>
            </a:r>
          </a:p>
          <a:p>
            <a:endParaRPr lang="en-US" dirty="0"/>
          </a:p>
        </p:txBody>
      </p:sp>
      <p:sp>
        <p:nvSpPr>
          <p:cNvPr id="4" name="Slide Number Placeholder 3">
            <a:extLst>
              <a:ext uri="{FF2B5EF4-FFF2-40B4-BE49-F238E27FC236}">
                <a16:creationId xmlns:a16="http://schemas.microsoft.com/office/drawing/2014/main" id="{954879AA-1930-380C-1DBE-6BDC3CCD2C3D}"/>
              </a:ext>
            </a:extLst>
          </p:cNvPr>
          <p:cNvSpPr>
            <a:spLocks noGrp="1"/>
          </p:cNvSpPr>
          <p:nvPr>
            <p:ph type="sldNum" sz="quarter" idx="12"/>
          </p:nvPr>
        </p:nvSpPr>
        <p:spPr/>
        <p:txBody>
          <a:bodyPr/>
          <a:lstStyle/>
          <a:p>
            <a:fld id="{49E107A0-7B7C-8743-BC43-85A450895BAC}" type="slidenum">
              <a:rPr lang="en-US" smtClean="0"/>
              <a:t>5</a:t>
            </a:fld>
            <a:endParaRPr lang="en-US"/>
          </a:p>
        </p:txBody>
      </p:sp>
    </p:spTree>
    <p:extLst>
      <p:ext uri="{BB962C8B-B14F-4D97-AF65-F5344CB8AC3E}">
        <p14:creationId xmlns:p14="http://schemas.microsoft.com/office/powerpoint/2010/main" val="36980273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998F-E81D-184B-8551-674908A9D1C1}"/>
              </a:ext>
            </a:extLst>
          </p:cNvPr>
          <p:cNvSpPr>
            <a:spLocks noGrp="1"/>
          </p:cNvSpPr>
          <p:nvPr>
            <p:ph type="title"/>
          </p:nvPr>
        </p:nvSpPr>
        <p:spPr/>
        <p:txBody>
          <a:bodyPr>
            <a:normAutofit/>
          </a:bodyPr>
          <a:lstStyle/>
          <a:p>
            <a:r>
              <a:rPr lang="en-US" sz="2400" b="1" dirty="0">
                <a:latin typeface="Arial" panose="020B0604020202020204" pitchFamily="34" charset="0"/>
                <a:cs typeface="Arial" panose="020B0604020202020204" pitchFamily="34" charset="0"/>
              </a:rPr>
              <a:t>GBF Implications on financial companies / business</a:t>
            </a:r>
            <a:endParaRPr lang="en-US" sz="2400" dirty="0"/>
          </a:p>
        </p:txBody>
      </p:sp>
      <p:sp>
        <p:nvSpPr>
          <p:cNvPr id="3" name="Content Placeholder 2">
            <a:extLst>
              <a:ext uri="{FF2B5EF4-FFF2-40B4-BE49-F238E27FC236}">
                <a16:creationId xmlns:a16="http://schemas.microsoft.com/office/drawing/2014/main" id="{3766C8AE-E1F5-A34A-847B-746743FEBC99}"/>
              </a:ext>
            </a:extLst>
          </p:cNvPr>
          <p:cNvSpPr>
            <a:spLocks noGrp="1"/>
          </p:cNvSpPr>
          <p:nvPr>
            <p:ph idx="1"/>
          </p:nvPr>
        </p:nvSpPr>
        <p:spPr/>
        <p:txBody>
          <a:bodyPr>
            <a:normAutofit fontScale="62500" lnSpcReduction="20000"/>
          </a:bodyPr>
          <a:lstStyle/>
          <a:p>
            <a:pPr marL="0" indent="0">
              <a:buNone/>
            </a:pPr>
            <a:r>
              <a:rPr lang="en-US" sz="2900" b="1" dirty="0">
                <a:latin typeface="Arial" panose="020B0604020202020204" pitchFamily="34" charset="0"/>
                <a:cs typeface="Arial" panose="020B0604020202020204" pitchFamily="34" charset="0"/>
              </a:rPr>
              <a:t>TARGET 15</a:t>
            </a:r>
          </a:p>
          <a:p>
            <a:pPr marL="0" indent="0">
              <a:buNone/>
            </a:pPr>
            <a:endParaRPr lang="en-US" sz="2900" b="1" dirty="0">
              <a:latin typeface="Arial" panose="020B0604020202020204" pitchFamily="34" charset="0"/>
              <a:cs typeface="Arial" panose="020B0604020202020204" pitchFamily="34" charset="0"/>
            </a:endParaRPr>
          </a:p>
          <a:p>
            <a:pPr algn="just"/>
            <a:r>
              <a:rPr lang="en-US" sz="2900" dirty="0">
                <a:latin typeface="Arial" panose="020B0604020202020204" pitchFamily="34" charset="0"/>
                <a:cs typeface="Arial" panose="020B0604020202020204" pitchFamily="34" charset="0"/>
              </a:rPr>
              <a:t>Take legal, administrative or policy measures to encourage and enable business, and in particular to ensure that large and transnational companies and financial institutions:</a:t>
            </a:r>
          </a:p>
          <a:p>
            <a:pPr lvl="1" algn="just"/>
            <a:r>
              <a:rPr lang="en-US" sz="2500" dirty="0">
                <a:latin typeface="Arial" panose="020B0604020202020204" pitchFamily="34" charset="0"/>
                <a:cs typeface="Arial" panose="020B0604020202020204" pitchFamily="34" charset="0"/>
              </a:rPr>
              <a:t>(a) Regularly monitor, assess, and transparently disclose their risks, dependencies and impacts on biodiversity, including with requirements for all large as well as transnational companies and financial institutions along their operations, supply and value chains and portfolios;</a:t>
            </a:r>
          </a:p>
          <a:p>
            <a:pPr lvl="1" algn="just"/>
            <a:r>
              <a:rPr lang="en-US" sz="2500" dirty="0">
                <a:latin typeface="Arial" panose="020B0604020202020204" pitchFamily="34" charset="0"/>
                <a:cs typeface="Arial" panose="020B0604020202020204" pitchFamily="34" charset="0"/>
              </a:rPr>
              <a:t>(b) Provide information needed to consumers to promote sustainable consumption patterns;</a:t>
            </a:r>
          </a:p>
          <a:p>
            <a:pPr lvl="1" algn="just"/>
            <a:r>
              <a:rPr lang="en-US" sz="2500" dirty="0">
                <a:latin typeface="Arial" panose="020B0604020202020204" pitchFamily="34" charset="0"/>
                <a:cs typeface="Arial" panose="020B0604020202020204" pitchFamily="34" charset="0"/>
              </a:rPr>
              <a:t>(c) Report on compliance with access and benefit-sharing regulations and measures, as applicable;</a:t>
            </a:r>
          </a:p>
          <a:p>
            <a:pPr marL="0" indent="0" algn="just">
              <a:buNone/>
            </a:pPr>
            <a:endParaRPr lang="en-US" sz="2900" dirty="0">
              <a:latin typeface="Arial" panose="020B0604020202020204" pitchFamily="34" charset="0"/>
              <a:cs typeface="Arial" panose="020B0604020202020204" pitchFamily="34" charset="0"/>
            </a:endParaRPr>
          </a:p>
          <a:p>
            <a:pPr marL="0" indent="0" algn="just">
              <a:buNone/>
            </a:pPr>
            <a:r>
              <a:rPr lang="en-US" sz="2900" dirty="0">
                <a:latin typeface="Arial" panose="020B0604020202020204" pitchFamily="34" charset="0"/>
                <a:cs typeface="Arial" panose="020B0604020202020204" pitchFamily="34" charset="0"/>
              </a:rPr>
              <a:t>in order to progressively reduce negative impacts on biodiversity, increase positive impacts, reduce biodiversity-related risks to business and financial institutions, and promote actions to ensure sustainable patterns of production</a:t>
            </a:r>
          </a:p>
          <a:p>
            <a:endParaRPr lang="en-US" dirty="0"/>
          </a:p>
        </p:txBody>
      </p:sp>
      <p:sp>
        <p:nvSpPr>
          <p:cNvPr id="4" name="Slide Number Placeholder 3">
            <a:extLst>
              <a:ext uri="{FF2B5EF4-FFF2-40B4-BE49-F238E27FC236}">
                <a16:creationId xmlns:a16="http://schemas.microsoft.com/office/drawing/2014/main" id="{954879AA-1930-380C-1DBE-6BDC3CCD2C3D}"/>
              </a:ext>
            </a:extLst>
          </p:cNvPr>
          <p:cNvSpPr>
            <a:spLocks noGrp="1"/>
          </p:cNvSpPr>
          <p:nvPr>
            <p:ph type="sldNum" sz="quarter" idx="12"/>
          </p:nvPr>
        </p:nvSpPr>
        <p:spPr/>
        <p:txBody>
          <a:bodyPr/>
          <a:lstStyle/>
          <a:p>
            <a:fld id="{49E107A0-7B7C-8743-BC43-85A450895BAC}" type="slidenum">
              <a:rPr lang="en-US" smtClean="0"/>
              <a:t>6</a:t>
            </a:fld>
            <a:endParaRPr lang="en-US"/>
          </a:p>
        </p:txBody>
      </p:sp>
    </p:spTree>
    <p:extLst>
      <p:ext uri="{BB962C8B-B14F-4D97-AF65-F5344CB8AC3E}">
        <p14:creationId xmlns:p14="http://schemas.microsoft.com/office/powerpoint/2010/main" val="1784172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998F-E81D-184B-8551-674908A9D1C1}"/>
              </a:ext>
            </a:extLst>
          </p:cNvPr>
          <p:cNvSpPr>
            <a:spLocks noGrp="1"/>
          </p:cNvSpPr>
          <p:nvPr>
            <p:ph type="title"/>
          </p:nvPr>
        </p:nvSpPr>
        <p:spPr/>
        <p:txBody>
          <a:bodyPr>
            <a:noAutofit/>
          </a:bodyPr>
          <a:lstStyle/>
          <a:p>
            <a:r>
              <a:rPr lang="en-US" sz="2400" b="1" dirty="0">
                <a:latin typeface="Arial" panose="020B0604020202020204" pitchFamily="34" charset="0"/>
                <a:cs typeface="Arial" panose="020B0604020202020204" pitchFamily="34" charset="0"/>
              </a:rPr>
              <a:t>GBF Implications on financial companies / business</a:t>
            </a:r>
            <a:endParaRPr lang="en-US" sz="2400" dirty="0"/>
          </a:p>
        </p:txBody>
      </p:sp>
      <p:sp>
        <p:nvSpPr>
          <p:cNvPr id="3" name="Content Placeholder 2">
            <a:extLst>
              <a:ext uri="{FF2B5EF4-FFF2-40B4-BE49-F238E27FC236}">
                <a16:creationId xmlns:a16="http://schemas.microsoft.com/office/drawing/2014/main" id="{3766C8AE-E1F5-A34A-847B-746743FEBC99}"/>
              </a:ext>
            </a:extLst>
          </p:cNvPr>
          <p:cNvSpPr>
            <a:spLocks noGrp="1"/>
          </p:cNvSpPr>
          <p:nvPr>
            <p:ph idx="1"/>
          </p:nvPr>
        </p:nvSpPr>
        <p:spPr/>
        <p:txBody>
          <a:bodyPr>
            <a:normAutofit fontScale="25000" lnSpcReduction="20000"/>
          </a:bodyPr>
          <a:lstStyle/>
          <a:p>
            <a:pPr marL="0" indent="0">
              <a:buNone/>
            </a:pPr>
            <a:r>
              <a:rPr lang="en-US" sz="4800" b="1" dirty="0">
                <a:latin typeface="Arial" panose="020B0604020202020204" pitchFamily="34" charset="0"/>
                <a:cs typeface="Arial" panose="020B0604020202020204" pitchFamily="34" charset="0"/>
              </a:rPr>
              <a:t>TARGET 19</a:t>
            </a:r>
          </a:p>
          <a:p>
            <a:pPr marL="0" indent="0">
              <a:buNone/>
            </a:pPr>
            <a:endParaRPr lang="en-US" sz="4800" b="1" dirty="0">
              <a:latin typeface="Arial" panose="020B0604020202020204" pitchFamily="34" charset="0"/>
              <a:cs typeface="Arial" panose="020B0604020202020204" pitchFamily="34" charset="0"/>
            </a:endParaRPr>
          </a:p>
          <a:p>
            <a:pPr algn="just"/>
            <a:r>
              <a:rPr lang="en-US" sz="4800" dirty="0">
                <a:latin typeface="Arial" panose="020B0604020202020204" pitchFamily="34" charset="0"/>
                <a:cs typeface="Arial" panose="020B0604020202020204" pitchFamily="34" charset="0"/>
              </a:rPr>
              <a:t>Substantially and progressively increase the level of financial resources from all sources, in an effective, timely and easily accessible manner, including domestic, international, public and private resources, in accordance with Article 20 of the Convention, to implement national biodiversity strategies and action plans, by 2030 mobilizing at least 200 billion United States dollars per year, including by: </a:t>
            </a:r>
          </a:p>
          <a:p>
            <a:pPr lvl="1" algn="just"/>
            <a:r>
              <a:rPr lang="en-US" sz="4400" dirty="0">
                <a:latin typeface="Arial" panose="020B0604020202020204" pitchFamily="34" charset="0"/>
                <a:cs typeface="Arial" panose="020B0604020202020204" pitchFamily="34" charset="0"/>
              </a:rPr>
              <a:t>(a) Increasing total biodiversity related international financial resources from developed countries, including official development assistance, and from countries that voluntarily assume obligations of developed country Parties, to developing countries, in particular the least developed countries and small island developing States, as well as countries with economies in transition, to at least US$ 20 billion per year by 2025, and to at least US$ 30 billion per year by 2030;</a:t>
            </a:r>
          </a:p>
          <a:p>
            <a:pPr lvl="1" algn="just"/>
            <a:r>
              <a:rPr lang="en-US" sz="4400" dirty="0">
                <a:latin typeface="Arial" panose="020B0604020202020204" pitchFamily="34" charset="0"/>
                <a:cs typeface="Arial" panose="020B0604020202020204" pitchFamily="34" charset="0"/>
              </a:rPr>
              <a:t>(b) Significantly increasing domestic resource mobilization, facilitated by the preparation and implementation of national biodiversity finance plans or similar instruments according to national needs, priorities and circumstances;</a:t>
            </a:r>
          </a:p>
          <a:p>
            <a:pPr lvl="1" algn="just"/>
            <a:r>
              <a:rPr lang="en-US" sz="4400" dirty="0">
                <a:latin typeface="Arial" panose="020B0604020202020204" pitchFamily="34" charset="0"/>
                <a:cs typeface="Arial" panose="020B0604020202020204" pitchFamily="34" charset="0"/>
              </a:rPr>
              <a:t>(c) Leveraging private finance, promoting blended finance, implementing strategies for raising new and additional resources, and encouraging the private sector to invest in biodiversity, including through impact funds and other instruments;</a:t>
            </a:r>
          </a:p>
          <a:p>
            <a:pPr lvl="1" algn="just"/>
            <a:r>
              <a:rPr lang="en-US" sz="4400" dirty="0">
                <a:latin typeface="Arial" panose="020B0604020202020204" pitchFamily="34" charset="0"/>
                <a:cs typeface="Arial" panose="020B0604020202020204" pitchFamily="34" charset="0"/>
              </a:rPr>
              <a:t>(d) Stimulating innovative schemes such as payment for ecosystem services, green bonds, biodiversity offsets and credits, and benefit-sharing mechanisms, with environmental and social safeguards;</a:t>
            </a:r>
          </a:p>
          <a:p>
            <a:pPr lvl="1" algn="just"/>
            <a:r>
              <a:rPr lang="en-US" sz="4400" dirty="0">
                <a:latin typeface="Arial" panose="020B0604020202020204" pitchFamily="34" charset="0"/>
                <a:cs typeface="Arial" panose="020B0604020202020204" pitchFamily="34" charset="0"/>
              </a:rPr>
              <a:t>(e) Optimizing co-benefits and synergies of finance targeting the biodiversity and climate crises;   </a:t>
            </a:r>
          </a:p>
          <a:p>
            <a:pPr lvl="1" algn="just"/>
            <a:r>
              <a:rPr lang="en-US" sz="4400" dirty="0">
                <a:latin typeface="Arial" panose="020B0604020202020204" pitchFamily="34" charset="0"/>
                <a:cs typeface="Arial" panose="020B0604020202020204" pitchFamily="34" charset="0"/>
              </a:rPr>
              <a:t>(f) Enhancing the role of collective actions, including by indigenous peoples and local communities, Mother Earth centric actions  and non-market-based approaches including community based natural resource management and civil society cooperation and solidarity aimed at the conservation of biodiversity;</a:t>
            </a:r>
          </a:p>
          <a:p>
            <a:pPr lvl="1" algn="just"/>
            <a:r>
              <a:rPr lang="en-US" sz="4400" dirty="0">
                <a:latin typeface="Arial" panose="020B0604020202020204" pitchFamily="34" charset="0"/>
                <a:cs typeface="Arial" panose="020B0604020202020204" pitchFamily="34" charset="0"/>
              </a:rPr>
              <a:t>(g) Enhancing the effectiveness, efficiency and transparency of resource provision and use;</a:t>
            </a:r>
          </a:p>
          <a:p>
            <a:endParaRPr lang="en-US" dirty="0"/>
          </a:p>
        </p:txBody>
      </p:sp>
      <p:sp>
        <p:nvSpPr>
          <p:cNvPr id="4" name="Slide Number Placeholder 3">
            <a:extLst>
              <a:ext uri="{FF2B5EF4-FFF2-40B4-BE49-F238E27FC236}">
                <a16:creationId xmlns:a16="http://schemas.microsoft.com/office/drawing/2014/main" id="{954879AA-1930-380C-1DBE-6BDC3CCD2C3D}"/>
              </a:ext>
            </a:extLst>
          </p:cNvPr>
          <p:cNvSpPr>
            <a:spLocks noGrp="1"/>
          </p:cNvSpPr>
          <p:nvPr>
            <p:ph type="sldNum" sz="quarter" idx="12"/>
          </p:nvPr>
        </p:nvSpPr>
        <p:spPr/>
        <p:txBody>
          <a:bodyPr/>
          <a:lstStyle/>
          <a:p>
            <a:fld id="{49E107A0-7B7C-8743-BC43-85A450895BAC}" type="slidenum">
              <a:rPr lang="en-US" smtClean="0"/>
              <a:t>7</a:t>
            </a:fld>
            <a:endParaRPr lang="en-US"/>
          </a:p>
        </p:txBody>
      </p:sp>
    </p:spTree>
    <p:extLst>
      <p:ext uri="{BB962C8B-B14F-4D97-AF65-F5344CB8AC3E}">
        <p14:creationId xmlns:p14="http://schemas.microsoft.com/office/powerpoint/2010/main" val="17294854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998F-E81D-184B-8551-674908A9D1C1}"/>
              </a:ext>
            </a:extLst>
          </p:cNvPr>
          <p:cNvSpPr>
            <a:spLocks noGrp="1"/>
          </p:cNvSpPr>
          <p:nvPr>
            <p:ph type="title"/>
          </p:nvPr>
        </p:nvSpPr>
        <p:spPr/>
        <p:txBody>
          <a:bodyPr>
            <a:normAutofit/>
          </a:bodyPr>
          <a:lstStyle/>
          <a:p>
            <a:r>
              <a:rPr lang="en-US" sz="2400" b="1" dirty="0">
                <a:latin typeface="Arial" panose="020B0604020202020204" pitchFamily="34" charset="0"/>
                <a:cs typeface="Arial" panose="020B0604020202020204" pitchFamily="34" charset="0"/>
              </a:rPr>
              <a:t>White Paper background</a:t>
            </a:r>
          </a:p>
        </p:txBody>
      </p:sp>
      <p:sp>
        <p:nvSpPr>
          <p:cNvPr id="3" name="Content Placeholder 2">
            <a:extLst>
              <a:ext uri="{FF2B5EF4-FFF2-40B4-BE49-F238E27FC236}">
                <a16:creationId xmlns:a16="http://schemas.microsoft.com/office/drawing/2014/main" id="{3766C8AE-E1F5-A34A-847B-746743FEBC99}"/>
              </a:ext>
            </a:extLst>
          </p:cNvPr>
          <p:cNvSpPr>
            <a:spLocks noGrp="1"/>
          </p:cNvSpPr>
          <p:nvPr>
            <p:ph idx="1"/>
          </p:nvPr>
        </p:nvSpPr>
        <p:spPr/>
        <p:txBody>
          <a:bodyPr>
            <a:normAutofit fontScale="77500" lnSpcReduction="20000"/>
          </a:bodyPr>
          <a:lstStyle/>
          <a:p>
            <a:pPr algn="just"/>
            <a:r>
              <a:rPr lang="en-US" sz="2900" dirty="0">
                <a:latin typeface="Arial" panose="020B0604020202020204" pitchFamily="34" charset="0"/>
                <a:cs typeface="Arial" panose="020B0604020202020204" pitchFamily="34" charset="0"/>
              </a:rPr>
              <a:t>Approved by Cabinet in March 2023 for implementation – following an extensive consultation process</a:t>
            </a:r>
          </a:p>
          <a:p>
            <a:pPr algn="just"/>
            <a:endParaRPr lang="en-US" sz="2900" dirty="0">
              <a:latin typeface="Arial" panose="020B0604020202020204" pitchFamily="34" charset="0"/>
              <a:cs typeface="Arial" panose="020B0604020202020204" pitchFamily="34" charset="0"/>
            </a:endParaRPr>
          </a:p>
          <a:p>
            <a:pPr algn="just"/>
            <a:r>
              <a:rPr lang="en-US" sz="2900" dirty="0">
                <a:latin typeface="Arial" panose="020B0604020202020204" pitchFamily="34" charset="0"/>
                <a:cs typeface="Arial" panose="020B0604020202020204" pitchFamily="34" charset="0"/>
              </a:rPr>
              <a:t>Comprises vision, four goals, two cross-cutting enablers, 32 policy objectives as follows:</a:t>
            </a:r>
          </a:p>
          <a:p>
            <a:pPr lvl="1" algn="just"/>
            <a:r>
              <a:rPr lang="en-US" sz="2500" dirty="0">
                <a:latin typeface="Arial" panose="020B0604020202020204" pitchFamily="34" charset="0"/>
                <a:cs typeface="Arial" panose="020B0604020202020204" pitchFamily="34" charset="0"/>
              </a:rPr>
              <a:t>8 for Goal 1</a:t>
            </a:r>
          </a:p>
          <a:p>
            <a:pPr lvl="1" algn="just"/>
            <a:r>
              <a:rPr lang="en-US" sz="2500" dirty="0">
                <a:latin typeface="Arial" panose="020B0604020202020204" pitchFamily="34" charset="0"/>
                <a:cs typeface="Arial" panose="020B0604020202020204" pitchFamily="34" charset="0"/>
              </a:rPr>
              <a:t>5 for Goal 2</a:t>
            </a:r>
          </a:p>
          <a:p>
            <a:pPr lvl="1" algn="just"/>
            <a:r>
              <a:rPr lang="en-US" sz="2500" dirty="0">
                <a:latin typeface="Arial" panose="020B0604020202020204" pitchFamily="34" charset="0"/>
                <a:cs typeface="Arial" panose="020B0604020202020204" pitchFamily="34" charset="0"/>
              </a:rPr>
              <a:t>2 for Goal 3</a:t>
            </a:r>
          </a:p>
          <a:p>
            <a:pPr lvl="1" algn="just"/>
            <a:r>
              <a:rPr lang="en-US" sz="2500" dirty="0">
                <a:latin typeface="Arial" panose="020B0604020202020204" pitchFamily="34" charset="0"/>
                <a:cs typeface="Arial" panose="020B0604020202020204" pitchFamily="34" charset="0"/>
              </a:rPr>
              <a:t>7 for Goal 4</a:t>
            </a:r>
          </a:p>
          <a:p>
            <a:pPr lvl="1" algn="just"/>
            <a:r>
              <a:rPr lang="en-US" sz="2500" dirty="0">
                <a:latin typeface="Arial" panose="020B0604020202020204" pitchFamily="34" charset="0"/>
                <a:cs typeface="Arial" panose="020B0604020202020204" pitchFamily="34" charset="0"/>
              </a:rPr>
              <a:t>4 for Enabler 1</a:t>
            </a:r>
          </a:p>
          <a:p>
            <a:pPr lvl="1" algn="just"/>
            <a:r>
              <a:rPr lang="en-US" sz="2500" dirty="0">
                <a:latin typeface="Arial" panose="020B0604020202020204" pitchFamily="34" charset="0"/>
                <a:cs typeface="Arial" panose="020B0604020202020204" pitchFamily="34" charset="0"/>
              </a:rPr>
              <a:t>6 for Enabler 2</a:t>
            </a:r>
          </a:p>
          <a:p>
            <a:pPr algn="just"/>
            <a:endParaRPr lang="en-US" sz="2900" dirty="0">
              <a:latin typeface="Arial" panose="020B0604020202020204" pitchFamily="34" charset="0"/>
              <a:cs typeface="Arial" panose="020B0604020202020204" pitchFamily="34" charset="0"/>
            </a:endParaRPr>
          </a:p>
          <a:p>
            <a:pPr algn="just"/>
            <a:r>
              <a:rPr lang="en-US" sz="2900" dirty="0">
                <a:latin typeface="Arial" panose="020B0604020202020204" pitchFamily="34" charset="0"/>
                <a:cs typeface="Arial" panose="020B0604020202020204" pitchFamily="34" charset="0"/>
              </a:rPr>
              <a:t>Each of the policy objectives has associated outputs and outcomes</a:t>
            </a:r>
          </a:p>
          <a:p>
            <a:endParaRPr lang="en-US" dirty="0"/>
          </a:p>
        </p:txBody>
      </p:sp>
      <p:sp>
        <p:nvSpPr>
          <p:cNvPr id="4" name="Slide Number Placeholder 3">
            <a:extLst>
              <a:ext uri="{FF2B5EF4-FFF2-40B4-BE49-F238E27FC236}">
                <a16:creationId xmlns:a16="http://schemas.microsoft.com/office/drawing/2014/main" id="{3C492CBE-F895-C7FE-6FBB-C4D6811E8FA0}"/>
              </a:ext>
            </a:extLst>
          </p:cNvPr>
          <p:cNvSpPr>
            <a:spLocks noGrp="1"/>
          </p:cNvSpPr>
          <p:nvPr>
            <p:ph type="sldNum" sz="quarter" idx="12"/>
          </p:nvPr>
        </p:nvSpPr>
        <p:spPr/>
        <p:txBody>
          <a:bodyPr/>
          <a:lstStyle/>
          <a:p>
            <a:fld id="{49E107A0-7B7C-8743-BC43-85A450895BAC}" type="slidenum">
              <a:rPr lang="en-US" smtClean="0"/>
              <a:t>8</a:t>
            </a:fld>
            <a:endParaRPr lang="en-US"/>
          </a:p>
        </p:txBody>
      </p:sp>
    </p:spTree>
    <p:extLst>
      <p:ext uri="{BB962C8B-B14F-4D97-AF65-F5344CB8AC3E}">
        <p14:creationId xmlns:p14="http://schemas.microsoft.com/office/powerpoint/2010/main" val="2287239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1998F-E81D-184B-8551-674908A9D1C1}"/>
              </a:ext>
            </a:extLst>
          </p:cNvPr>
          <p:cNvSpPr>
            <a:spLocks noGrp="1"/>
          </p:cNvSpPr>
          <p:nvPr>
            <p:ph type="title"/>
          </p:nvPr>
        </p:nvSpPr>
        <p:spPr/>
        <p:txBody>
          <a:bodyPr>
            <a:normAutofit/>
          </a:bodyPr>
          <a:lstStyle/>
          <a:p>
            <a:r>
              <a:rPr lang="en-US" sz="2400" b="1" dirty="0">
                <a:latin typeface="Arial" panose="020B0604020202020204" pitchFamily="34" charset="0"/>
                <a:cs typeface="Arial" panose="020B0604020202020204" pitchFamily="34" charset="0"/>
              </a:rPr>
              <a:t>White Paper implications</a:t>
            </a:r>
          </a:p>
        </p:txBody>
      </p:sp>
      <p:graphicFrame>
        <p:nvGraphicFramePr>
          <p:cNvPr id="5" name="Content Placeholder 4">
            <a:extLst>
              <a:ext uri="{FF2B5EF4-FFF2-40B4-BE49-F238E27FC236}">
                <a16:creationId xmlns:a16="http://schemas.microsoft.com/office/drawing/2014/main" id="{6528A50F-D730-A688-BFAC-03B86C6FFAF9}"/>
              </a:ext>
            </a:extLst>
          </p:cNvPr>
          <p:cNvGraphicFramePr>
            <a:graphicFrameLocks noGrp="1"/>
          </p:cNvGraphicFramePr>
          <p:nvPr>
            <p:ph idx="1"/>
            <p:extLst>
              <p:ext uri="{D42A27DB-BD31-4B8C-83A1-F6EECF244321}">
                <p14:modId xmlns:p14="http://schemas.microsoft.com/office/powerpoint/2010/main" val="589891774"/>
              </p:ext>
            </p:extLst>
          </p:nvPr>
        </p:nvGraphicFramePr>
        <p:xfrm>
          <a:off x="457200" y="1201738"/>
          <a:ext cx="8229600" cy="44592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a16="http://schemas.microsoft.com/office/drawing/2014/main" id="{DF4009D3-C037-E095-8E57-D19BCB780AB2}"/>
              </a:ext>
            </a:extLst>
          </p:cNvPr>
          <p:cNvSpPr>
            <a:spLocks noGrp="1"/>
          </p:cNvSpPr>
          <p:nvPr>
            <p:ph type="sldNum" sz="quarter" idx="12"/>
          </p:nvPr>
        </p:nvSpPr>
        <p:spPr/>
        <p:txBody>
          <a:bodyPr/>
          <a:lstStyle/>
          <a:p>
            <a:fld id="{49E107A0-7B7C-8743-BC43-85A450895BAC}" type="slidenum">
              <a:rPr lang="en-US" smtClean="0"/>
              <a:t>9</a:t>
            </a:fld>
            <a:endParaRPr lang="en-US"/>
          </a:p>
        </p:txBody>
      </p:sp>
    </p:spTree>
    <p:extLst>
      <p:ext uri="{BB962C8B-B14F-4D97-AF65-F5344CB8AC3E}">
        <p14:creationId xmlns:p14="http://schemas.microsoft.com/office/powerpoint/2010/main" val="19683631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1473</Words>
  <Application>Microsoft Office PowerPoint</Application>
  <PresentationFormat>On-screen Show (4:3)</PresentationFormat>
  <Paragraphs>100</Paragraphs>
  <Slides>11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11</vt:i4>
      </vt:variant>
    </vt:vector>
  </HeadingPairs>
  <TitlesOfParts>
    <vt:vector size="14" baseType="lpstr">
      <vt:lpstr>Arial</vt:lpstr>
      <vt:lpstr>Calibri</vt:lpstr>
      <vt:lpstr>Office Theme</vt:lpstr>
      <vt:lpstr>Implications of the GBF and White Paper on financial companies / business</vt:lpstr>
      <vt:lpstr>GBF background</vt:lpstr>
      <vt:lpstr>GBF background</vt:lpstr>
      <vt:lpstr>GBF Implications on financial companies / business</vt:lpstr>
      <vt:lpstr>GBF Implications on financial companies / business</vt:lpstr>
      <vt:lpstr>GBF Implications on financial companies / business</vt:lpstr>
      <vt:lpstr>GBF Implications on financial companies / business</vt:lpstr>
      <vt:lpstr>White Paper background</vt:lpstr>
      <vt:lpstr>White Paper implications</vt:lpstr>
      <vt:lpstr>PowerPoint Presentation</vt:lpstr>
      <vt:lpstr>THANK YOU!</vt:lpstr>
    </vt:vector>
  </TitlesOfParts>
  <Company>Environmental Affairs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dc:title>
  <dc:creator>Admin1</dc:creator>
  <cp:lastModifiedBy>Simon Malete</cp:lastModifiedBy>
  <cp:revision>74</cp:revision>
  <dcterms:created xsi:type="dcterms:W3CDTF">2020-04-21T11:07:00Z</dcterms:created>
  <dcterms:modified xsi:type="dcterms:W3CDTF">2023-05-12T13:01:15Z</dcterms:modified>
</cp:coreProperties>
</file>