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8"/>
  </p:notesMasterIdLst>
  <p:sldIdLst>
    <p:sldId id="256" r:id="rId4"/>
    <p:sldId id="286" r:id="rId5"/>
    <p:sldId id="287" r:id="rId6"/>
    <p:sldId id="288" r:id="rId7"/>
    <p:sldId id="289" r:id="rId8"/>
    <p:sldId id="292" r:id="rId9"/>
    <p:sldId id="278" r:id="rId10"/>
    <p:sldId id="279" r:id="rId11"/>
    <p:sldId id="280" r:id="rId12"/>
    <p:sldId id="282" r:id="rId13"/>
    <p:sldId id="281" r:id="rId14"/>
    <p:sldId id="283" r:id="rId15"/>
    <p:sldId id="284" r:id="rId16"/>
    <p:sldId id="285" r:id="rId17"/>
    <p:sldId id="294" r:id="rId18"/>
    <p:sldId id="296" r:id="rId19"/>
    <p:sldId id="291" r:id="rId20"/>
    <p:sldId id="299" r:id="rId21"/>
    <p:sldId id="298" r:id="rId22"/>
    <p:sldId id="301" r:id="rId23"/>
    <p:sldId id="297" r:id="rId24"/>
    <p:sldId id="302" r:id="rId25"/>
    <p:sldId id="300" r:id="rId26"/>
    <p:sldId id="25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0995" autoAdjust="0"/>
  </p:normalViewPr>
  <p:slideViewPr>
    <p:cSldViewPr snapToGrid="0" snapToObjects="1">
      <p:cViewPr varScale="1">
        <p:scale>
          <a:sx n="40" d="100"/>
          <a:sy n="40" d="100"/>
        </p:scale>
        <p:origin x="204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CCD022-2D43-4D8B-B10B-43CCA801A4EF}" type="doc">
      <dgm:prSet loTypeId="urn:microsoft.com/office/officeart/2005/8/layout/matrix1" loCatId="matrix" qsTypeId="urn:microsoft.com/office/officeart/2005/8/quickstyle/simple4" qsCatId="simple" csTypeId="urn:microsoft.com/office/officeart/2005/8/colors/accent1_2" csCatId="accent1" phldr="1"/>
      <dgm:spPr/>
      <dgm:t>
        <a:bodyPr/>
        <a:lstStyle/>
        <a:p>
          <a:endParaRPr lang="en-US"/>
        </a:p>
      </dgm:t>
    </dgm:pt>
    <dgm:pt modelId="{CEBC71C8-5E50-4F36-89DE-64B1D216DB22}">
      <dgm:prSet phldrT="[Text]" custT="1"/>
      <dgm:spPr/>
      <dgm:t>
        <a:bodyPr/>
        <a:lstStyle/>
        <a:p>
          <a:pPr algn="ctr"/>
          <a:r>
            <a:rPr lang="en-US" sz="1400" b="1" u="sng" dirty="0">
              <a:solidFill>
                <a:srgbClr val="C00000"/>
              </a:solidFill>
              <a:latin typeface="Arial" panose="020B0604020202020204" pitchFamily="34" charset="0"/>
              <a:cs typeface="Arial" panose="020B0604020202020204" pitchFamily="34" charset="0"/>
            </a:rPr>
            <a:t>Enabler 1 </a:t>
          </a:r>
          <a:r>
            <a:rPr lang="en-US"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Integrated, Mainstreamed and Effective Biodiversity Conservation and Sustainable Use</a:t>
          </a:r>
          <a:r>
            <a:rPr lang="en-GB" sz="1400" dirty="0">
              <a:latin typeface="Arial" panose="020B0604020202020204" pitchFamily="34" charset="0"/>
              <a:cs typeface="Arial" panose="020B0604020202020204" pitchFamily="34" charset="0"/>
            </a:rPr>
            <a:t>: Integrate policy and practice across government and effectively implement multilateral agreements; </a:t>
          </a:r>
          <a:r>
            <a:rPr lang="en-GB" sz="1400" dirty="0">
              <a:solidFill>
                <a:srgbClr val="FF0000"/>
              </a:solidFill>
              <a:latin typeface="Arial" panose="020B0604020202020204" pitchFamily="34" charset="0"/>
              <a:cs typeface="Arial" panose="020B0604020202020204" pitchFamily="34" charset="0"/>
            </a:rPr>
            <a:t>aligned to T14;T15;T16 of the GBF</a:t>
          </a:r>
        </a:p>
        <a:p>
          <a:pPr algn="ctr"/>
          <a:r>
            <a:rPr lang="en-GB" sz="1400" b="1" u="sng" dirty="0">
              <a:solidFill>
                <a:srgbClr val="C00000"/>
              </a:solidFill>
              <a:latin typeface="Arial" panose="020B0604020202020204" pitchFamily="34" charset="0"/>
              <a:cs typeface="Arial" panose="020B0604020202020204" pitchFamily="34" charset="0"/>
            </a:rPr>
            <a:t>Enabler 2 </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Enhanced Means of Implementation</a:t>
          </a:r>
          <a:r>
            <a:rPr lang="en-GB" sz="1400" dirty="0">
              <a:latin typeface="Arial" panose="020B0604020202020204" pitchFamily="34" charset="0"/>
              <a:cs typeface="Arial" panose="020B0604020202020204" pitchFamily="34" charset="0"/>
            </a:rPr>
            <a:t>: Expand and develop ability to effectively conserve biodiversity, to manage its use, and to address factors threatening it. </a:t>
          </a:r>
          <a:r>
            <a:rPr lang="en-GB" sz="1400" dirty="0">
              <a:solidFill>
                <a:srgbClr val="FF0000"/>
              </a:solidFill>
              <a:latin typeface="Arial" panose="020B0604020202020204" pitchFamily="34" charset="0"/>
              <a:cs typeface="Arial" panose="020B0604020202020204" pitchFamily="34" charset="0"/>
            </a:rPr>
            <a:t>Aligned to Goal D; T5, T18; T19-T23 of the GBF</a:t>
          </a:r>
          <a:endParaRPr lang="en-US" sz="1400" dirty="0">
            <a:solidFill>
              <a:srgbClr val="FF0000"/>
            </a:solidFill>
            <a:latin typeface="Arial" panose="020B0604020202020204" pitchFamily="34" charset="0"/>
            <a:cs typeface="Arial" panose="020B0604020202020204" pitchFamily="34" charset="0"/>
          </a:endParaRPr>
        </a:p>
      </dgm:t>
    </dgm:pt>
    <dgm:pt modelId="{55CBE8AC-F5FE-4EB4-9BCD-376F9F82A300}" type="parTrans" cxnId="{92F94B3F-36CE-4FB1-B475-9FB4FCD968D5}">
      <dgm:prSet/>
      <dgm:spPr/>
      <dgm:t>
        <a:bodyPr/>
        <a:lstStyle/>
        <a:p>
          <a:endParaRPr lang="en-US"/>
        </a:p>
      </dgm:t>
    </dgm:pt>
    <dgm:pt modelId="{5EAE55A0-16DC-4D09-9AFA-C0DC199F38E6}" type="sibTrans" cxnId="{92F94B3F-36CE-4FB1-B475-9FB4FCD968D5}">
      <dgm:prSet/>
      <dgm:spPr/>
      <dgm:t>
        <a:bodyPr/>
        <a:lstStyle/>
        <a:p>
          <a:endParaRPr lang="en-US"/>
        </a:p>
      </dgm:t>
    </dgm:pt>
    <dgm:pt modelId="{D386367A-3268-40E0-BF83-73EFE26D5274}">
      <dgm:prSet phldrT="[Text]" custT="1"/>
      <dgm:spPr/>
      <dgm:t>
        <a:bodyPr/>
        <a:lstStyle/>
        <a:p>
          <a:r>
            <a:rPr lang="en-GB" sz="1400" b="1" i="0" dirty="0">
              <a:solidFill>
                <a:schemeClr val="tx1"/>
              </a:solidFill>
              <a:latin typeface="Arial" panose="020B0604020202020204" pitchFamily="34" charset="0"/>
              <a:cs typeface="Arial" panose="020B0604020202020204" pitchFamily="34" charset="0"/>
            </a:rPr>
            <a:t>GOAL1</a:t>
          </a:r>
          <a:r>
            <a:rPr lang="en-GB" sz="1400" b="1" dirty="0">
              <a:solidFill>
                <a:schemeClr val="tx1"/>
              </a:solidFill>
              <a:latin typeface="Arial" panose="020B0604020202020204" pitchFamily="34" charset="0"/>
              <a:cs typeface="Arial" panose="020B0604020202020204" pitchFamily="34" charset="0"/>
            </a:rPr>
            <a:t>~ Biodiversity Conservation Promoted: </a:t>
          </a:r>
          <a:r>
            <a:rPr lang="en-GB" sz="1400" dirty="0">
              <a:solidFill>
                <a:schemeClr val="tx1"/>
              </a:solidFill>
              <a:latin typeface="Arial" panose="020B0604020202020204" pitchFamily="34" charset="0"/>
              <a:cs typeface="Arial" panose="020B0604020202020204" pitchFamily="34" charset="0"/>
            </a:rPr>
            <a:t>Conserve all biological diversity and its components</a:t>
          </a:r>
        </a:p>
        <a:p>
          <a:endParaRPr lang="en-GB" sz="1800" dirty="0">
            <a:solidFill>
              <a:schemeClr val="tx1"/>
            </a:solidFill>
            <a:latin typeface="+mn-lt"/>
            <a:cs typeface="Arial" panose="020B0604020202020204" pitchFamily="34" charset="0"/>
          </a:endParaRPr>
        </a:p>
        <a:p>
          <a:endParaRPr lang="en-GB" sz="1800" dirty="0">
            <a:solidFill>
              <a:schemeClr val="tx1"/>
            </a:solidFill>
            <a:latin typeface="+mn-lt"/>
            <a:cs typeface="Arial" panose="020B0604020202020204" pitchFamily="34" charset="0"/>
          </a:endParaRPr>
        </a:p>
      </dgm:t>
    </dgm:pt>
    <dgm:pt modelId="{DECD4B3A-6102-4417-8289-8C294FB0AFE4}" type="parTrans" cxnId="{C20704C9-D0FF-41BF-80EF-9F6A3DD64898}">
      <dgm:prSet/>
      <dgm:spPr/>
      <dgm:t>
        <a:bodyPr/>
        <a:lstStyle/>
        <a:p>
          <a:endParaRPr lang="en-US"/>
        </a:p>
      </dgm:t>
    </dgm:pt>
    <dgm:pt modelId="{33D3F9B7-9A32-4138-B2B8-CEC62EF43CCB}" type="sibTrans" cxnId="{C20704C9-D0FF-41BF-80EF-9F6A3DD64898}">
      <dgm:prSet/>
      <dgm:spPr/>
      <dgm:t>
        <a:bodyPr/>
        <a:lstStyle/>
        <a:p>
          <a:endParaRPr lang="en-US"/>
        </a:p>
      </dgm:t>
    </dgm:pt>
    <dgm:pt modelId="{C90F218F-24E2-4099-91E2-ED701236A92E}">
      <dgm:prSet phldrT="[Text]" custT="1"/>
      <dgm:spPr/>
      <dgm:t>
        <a:bodyPr/>
        <a:lstStyle/>
        <a:p>
          <a:r>
            <a:rPr lang="en-GB" sz="1400" b="1" dirty="0">
              <a:solidFill>
                <a:schemeClr val="tx1"/>
              </a:solidFill>
              <a:latin typeface="Arial" panose="020B0604020202020204" pitchFamily="34" charset="0"/>
              <a:cs typeface="Arial" panose="020B0604020202020204" pitchFamily="34" charset="0"/>
            </a:rPr>
            <a:t>GOAL2 ~ Sustainable Use</a:t>
          </a:r>
          <a:r>
            <a:rPr lang="en-GB" sz="1400" dirty="0">
              <a:solidFill>
                <a:schemeClr val="tx1"/>
              </a:solidFill>
              <a:latin typeface="Arial" panose="020B0604020202020204" pitchFamily="34" charset="0"/>
              <a:cs typeface="Arial" panose="020B0604020202020204" pitchFamily="34" charset="0"/>
            </a:rPr>
            <a:t>: Ensure that sustainable use enhances thriving living land- and seascapes and ecosystems, livelihoods, and human well-being, while avoiding, minimising, or remedying adverse impacts on biodiversity</a:t>
          </a:r>
        </a:p>
        <a:p>
          <a:endParaRPr lang="en-GB" sz="1400" dirty="0">
            <a:solidFill>
              <a:schemeClr val="tx1"/>
            </a:solidFill>
            <a:latin typeface="+mn-lt"/>
            <a:cs typeface="Arial" panose="020B0604020202020204" pitchFamily="34" charset="0"/>
          </a:endParaRPr>
        </a:p>
        <a:p>
          <a:endParaRPr lang="en-US" sz="1400" dirty="0">
            <a:solidFill>
              <a:schemeClr val="tx1"/>
            </a:solidFill>
            <a:latin typeface="+mn-lt"/>
            <a:cs typeface="Arial" panose="020B0604020202020204" pitchFamily="34" charset="0"/>
          </a:endParaRPr>
        </a:p>
      </dgm:t>
    </dgm:pt>
    <dgm:pt modelId="{54838D46-E369-43D4-8F0C-B0FED6F5E1DE}" type="parTrans" cxnId="{BC4A4269-6D11-45EF-BB17-5547E82409EF}">
      <dgm:prSet/>
      <dgm:spPr/>
      <dgm:t>
        <a:bodyPr/>
        <a:lstStyle/>
        <a:p>
          <a:endParaRPr lang="en-US"/>
        </a:p>
      </dgm:t>
    </dgm:pt>
    <dgm:pt modelId="{4B266510-054F-4837-9A60-252E20F15F78}" type="sibTrans" cxnId="{BC4A4269-6D11-45EF-BB17-5547E82409EF}">
      <dgm:prSet/>
      <dgm:spPr/>
      <dgm:t>
        <a:bodyPr/>
        <a:lstStyle/>
        <a:p>
          <a:endParaRPr lang="en-US"/>
        </a:p>
      </dgm:t>
    </dgm:pt>
    <dgm:pt modelId="{41994678-2497-484D-876D-7A8EF8DE3F3A}">
      <dgm:prSet phldrT="[Text]" custT="1"/>
      <dgm:spPr/>
      <dgm:t>
        <a:bodyPr/>
        <a:lstStyle/>
        <a:p>
          <a:r>
            <a:rPr lang="en-GB" sz="1400" b="1" dirty="0">
              <a:solidFill>
                <a:schemeClr val="tx1"/>
              </a:solidFill>
              <a:latin typeface="Arial" panose="020B0604020202020204" pitchFamily="34" charset="0"/>
              <a:cs typeface="Arial" panose="020B0604020202020204" pitchFamily="34" charset="0"/>
            </a:rPr>
            <a:t>GOAL 3 ~ Equitable Access and Benefit Sharing</a:t>
          </a:r>
          <a:r>
            <a:rPr lang="en-GB" sz="1400" dirty="0">
              <a:solidFill>
                <a:schemeClr val="tx1"/>
              </a:solidFill>
              <a:latin typeface="Arial" panose="020B0604020202020204" pitchFamily="34" charset="0"/>
              <a:cs typeface="Arial" panose="020B0604020202020204" pitchFamily="34" charset="0"/>
            </a:rPr>
            <a:t>: Ensure that benefits are derived and shared from the use and development of South Africa's genetic and biological resources, without compromising national interests</a:t>
          </a:r>
        </a:p>
        <a:p>
          <a:endParaRPr lang="en-US" sz="1400" dirty="0">
            <a:solidFill>
              <a:schemeClr val="tx1"/>
            </a:solidFill>
            <a:latin typeface="+mn-lt"/>
            <a:cs typeface="Arial" panose="020B0604020202020204" pitchFamily="34" charset="0"/>
          </a:endParaRPr>
        </a:p>
      </dgm:t>
    </dgm:pt>
    <dgm:pt modelId="{C883F97B-F5EB-484A-9363-9442E10D1067}" type="parTrans" cxnId="{0113D0BE-1C35-400F-9AFE-5E26BE773E27}">
      <dgm:prSet/>
      <dgm:spPr/>
      <dgm:t>
        <a:bodyPr/>
        <a:lstStyle/>
        <a:p>
          <a:endParaRPr lang="en-US"/>
        </a:p>
      </dgm:t>
    </dgm:pt>
    <dgm:pt modelId="{6917F5B0-974A-4A05-A11A-F31557F9FE7F}" type="sibTrans" cxnId="{0113D0BE-1C35-400F-9AFE-5E26BE773E27}">
      <dgm:prSet/>
      <dgm:spPr/>
      <dgm:t>
        <a:bodyPr/>
        <a:lstStyle/>
        <a:p>
          <a:endParaRPr lang="en-US"/>
        </a:p>
      </dgm:t>
    </dgm:pt>
    <dgm:pt modelId="{06C69CCC-692B-4876-9254-2DCC1AF2916E}">
      <dgm:prSet phldrT="[Text]" custT="1"/>
      <dgm:spPr/>
      <dgm:t>
        <a:bodyPr/>
        <a:lstStyle/>
        <a:p>
          <a:r>
            <a:rPr lang="en-GB" sz="1400" b="1" dirty="0">
              <a:solidFill>
                <a:schemeClr val="tx1"/>
              </a:solidFill>
              <a:latin typeface="Arial" panose="020B0604020202020204" pitchFamily="34" charset="0"/>
              <a:cs typeface="Arial" panose="020B0604020202020204" pitchFamily="34" charset="0"/>
            </a:rPr>
            <a:t>GOAL 4 ~ Biodiversity Conservation and Sustainable Use is Transformative</a:t>
          </a:r>
          <a:r>
            <a:rPr lang="en-GB" sz="1400" dirty="0">
              <a:solidFill>
                <a:schemeClr val="tx1"/>
              </a:solidFill>
              <a:latin typeface="Arial" panose="020B0604020202020204" pitchFamily="34" charset="0"/>
              <a:cs typeface="Arial" panose="020B0604020202020204" pitchFamily="34" charset="0"/>
            </a:rPr>
            <a:t>: gives effect the environmental right and other human rights, facilitates redress, and promotes transformation</a:t>
          </a:r>
        </a:p>
        <a:p>
          <a:endParaRPr lang="en-US" sz="1600" dirty="0">
            <a:solidFill>
              <a:schemeClr val="tx1"/>
            </a:solidFill>
            <a:latin typeface="Arial" panose="020B0604020202020204" pitchFamily="34" charset="0"/>
            <a:cs typeface="Arial" panose="020B0604020202020204" pitchFamily="34" charset="0"/>
          </a:endParaRPr>
        </a:p>
      </dgm:t>
    </dgm:pt>
    <dgm:pt modelId="{DC6A3E29-59EC-452D-B046-8097CF3D917D}" type="parTrans" cxnId="{92335794-755C-4DFC-B80B-8839E45AFF9C}">
      <dgm:prSet/>
      <dgm:spPr/>
      <dgm:t>
        <a:bodyPr/>
        <a:lstStyle/>
        <a:p>
          <a:endParaRPr lang="en-US"/>
        </a:p>
      </dgm:t>
    </dgm:pt>
    <dgm:pt modelId="{74E83616-1BDE-4B25-8547-A660C1F543BF}" type="sibTrans" cxnId="{92335794-755C-4DFC-B80B-8839E45AFF9C}">
      <dgm:prSet/>
      <dgm:spPr/>
      <dgm:t>
        <a:bodyPr/>
        <a:lstStyle/>
        <a:p>
          <a:endParaRPr lang="en-US"/>
        </a:p>
      </dgm:t>
    </dgm:pt>
    <dgm:pt modelId="{AC4B0FE7-F17A-4E5C-943E-19C5E2E104E9}" type="pres">
      <dgm:prSet presAssocID="{83CCD022-2D43-4D8B-B10B-43CCA801A4EF}" presName="diagram" presStyleCnt="0">
        <dgm:presLayoutVars>
          <dgm:chMax val="1"/>
          <dgm:dir/>
          <dgm:animLvl val="ctr"/>
          <dgm:resizeHandles val="exact"/>
        </dgm:presLayoutVars>
      </dgm:prSet>
      <dgm:spPr/>
    </dgm:pt>
    <dgm:pt modelId="{F70EB464-2787-4B62-BC0E-A83FCE937FB4}" type="pres">
      <dgm:prSet presAssocID="{83CCD022-2D43-4D8B-B10B-43CCA801A4EF}" presName="matrix" presStyleCnt="0"/>
      <dgm:spPr/>
    </dgm:pt>
    <dgm:pt modelId="{79CB3A92-5A73-48AA-A168-394B1E0148AA}" type="pres">
      <dgm:prSet presAssocID="{83CCD022-2D43-4D8B-B10B-43CCA801A4EF}" presName="tile1" presStyleLbl="node1" presStyleIdx="0" presStyleCnt="4"/>
      <dgm:spPr/>
    </dgm:pt>
    <dgm:pt modelId="{E1941908-1F31-4709-8C32-0BABBC132F3E}" type="pres">
      <dgm:prSet presAssocID="{83CCD022-2D43-4D8B-B10B-43CCA801A4EF}" presName="tile1text" presStyleLbl="node1" presStyleIdx="0" presStyleCnt="4">
        <dgm:presLayoutVars>
          <dgm:chMax val="0"/>
          <dgm:chPref val="0"/>
          <dgm:bulletEnabled val="1"/>
        </dgm:presLayoutVars>
      </dgm:prSet>
      <dgm:spPr/>
    </dgm:pt>
    <dgm:pt modelId="{43F4495B-D840-421F-B827-2ED8FA9958CE}" type="pres">
      <dgm:prSet presAssocID="{83CCD022-2D43-4D8B-B10B-43CCA801A4EF}" presName="tile2" presStyleLbl="node1" presStyleIdx="1" presStyleCnt="4" custLinFactNeighborX="247"/>
      <dgm:spPr/>
    </dgm:pt>
    <dgm:pt modelId="{5475DD0C-C193-4DF9-90FC-4DCF5CC920C1}" type="pres">
      <dgm:prSet presAssocID="{83CCD022-2D43-4D8B-B10B-43CCA801A4EF}" presName="tile2text" presStyleLbl="node1" presStyleIdx="1" presStyleCnt="4">
        <dgm:presLayoutVars>
          <dgm:chMax val="0"/>
          <dgm:chPref val="0"/>
          <dgm:bulletEnabled val="1"/>
        </dgm:presLayoutVars>
      </dgm:prSet>
      <dgm:spPr/>
    </dgm:pt>
    <dgm:pt modelId="{CAFA32CA-0C51-4FC8-BD16-A43D49A01912}" type="pres">
      <dgm:prSet presAssocID="{83CCD022-2D43-4D8B-B10B-43CCA801A4EF}" presName="tile3" presStyleLbl="node1" presStyleIdx="2" presStyleCnt="4"/>
      <dgm:spPr/>
    </dgm:pt>
    <dgm:pt modelId="{3983177F-A888-4E0B-86FD-18CDADB7B369}" type="pres">
      <dgm:prSet presAssocID="{83CCD022-2D43-4D8B-B10B-43CCA801A4EF}" presName="tile3text" presStyleLbl="node1" presStyleIdx="2" presStyleCnt="4">
        <dgm:presLayoutVars>
          <dgm:chMax val="0"/>
          <dgm:chPref val="0"/>
          <dgm:bulletEnabled val="1"/>
        </dgm:presLayoutVars>
      </dgm:prSet>
      <dgm:spPr/>
    </dgm:pt>
    <dgm:pt modelId="{867903C4-8642-4688-9EC5-F6A4C05BB05D}" type="pres">
      <dgm:prSet presAssocID="{83CCD022-2D43-4D8B-B10B-43CCA801A4EF}" presName="tile4" presStyleLbl="node1" presStyleIdx="3" presStyleCnt="4"/>
      <dgm:spPr/>
    </dgm:pt>
    <dgm:pt modelId="{CDF07F2A-0E9A-422A-8A16-A85909E475F2}" type="pres">
      <dgm:prSet presAssocID="{83CCD022-2D43-4D8B-B10B-43CCA801A4EF}" presName="tile4text" presStyleLbl="node1" presStyleIdx="3" presStyleCnt="4">
        <dgm:presLayoutVars>
          <dgm:chMax val="0"/>
          <dgm:chPref val="0"/>
          <dgm:bulletEnabled val="1"/>
        </dgm:presLayoutVars>
      </dgm:prSet>
      <dgm:spPr/>
    </dgm:pt>
    <dgm:pt modelId="{289FA21D-ADC9-4BCD-A14A-679632438303}" type="pres">
      <dgm:prSet presAssocID="{83CCD022-2D43-4D8B-B10B-43CCA801A4EF}" presName="centerTile" presStyleLbl="fgShp" presStyleIdx="0" presStyleCnt="1" custScaleX="270415" custScaleY="122327">
        <dgm:presLayoutVars>
          <dgm:chMax val="0"/>
          <dgm:chPref val="0"/>
        </dgm:presLayoutVars>
      </dgm:prSet>
      <dgm:spPr/>
    </dgm:pt>
  </dgm:ptLst>
  <dgm:cxnLst>
    <dgm:cxn modelId="{DF95EE07-2D59-452A-B737-33E49880C736}" type="presOf" srcId="{C90F218F-24E2-4099-91E2-ED701236A92E}" destId="{43F4495B-D840-421F-B827-2ED8FA9958CE}" srcOrd="0" destOrd="0" presId="urn:microsoft.com/office/officeart/2005/8/layout/matrix1"/>
    <dgm:cxn modelId="{10E1FA0E-6EF0-4640-8212-5059FB7E886D}" type="presOf" srcId="{83CCD022-2D43-4D8B-B10B-43CCA801A4EF}" destId="{AC4B0FE7-F17A-4E5C-943E-19C5E2E104E9}" srcOrd="0" destOrd="0" presId="urn:microsoft.com/office/officeart/2005/8/layout/matrix1"/>
    <dgm:cxn modelId="{87B77716-8AEF-4AA4-B4F2-D9C99042AE32}" type="presOf" srcId="{06C69CCC-692B-4876-9254-2DCC1AF2916E}" destId="{CDF07F2A-0E9A-422A-8A16-A85909E475F2}" srcOrd="1" destOrd="0" presId="urn:microsoft.com/office/officeart/2005/8/layout/matrix1"/>
    <dgm:cxn modelId="{F7B6342C-ECE2-4DFA-A920-44A1873EFEC3}" type="presOf" srcId="{D386367A-3268-40E0-BF83-73EFE26D5274}" destId="{79CB3A92-5A73-48AA-A168-394B1E0148AA}" srcOrd="0" destOrd="0" presId="urn:microsoft.com/office/officeart/2005/8/layout/matrix1"/>
    <dgm:cxn modelId="{B133C035-F7F2-4DD1-A2B3-197F9EA36B9D}" type="presOf" srcId="{CEBC71C8-5E50-4F36-89DE-64B1D216DB22}" destId="{289FA21D-ADC9-4BCD-A14A-679632438303}" srcOrd="0" destOrd="0" presId="urn:microsoft.com/office/officeart/2005/8/layout/matrix1"/>
    <dgm:cxn modelId="{92F94B3F-36CE-4FB1-B475-9FB4FCD968D5}" srcId="{83CCD022-2D43-4D8B-B10B-43CCA801A4EF}" destId="{CEBC71C8-5E50-4F36-89DE-64B1D216DB22}" srcOrd="0" destOrd="0" parTransId="{55CBE8AC-F5FE-4EB4-9BCD-376F9F82A300}" sibTransId="{5EAE55A0-16DC-4D09-9AFA-C0DC199F38E6}"/>
    <dgm:cxn modelId="{BC4A4269-6D11-45EF-BB17-5547E82409EF}" srcId="{CEBC71C8-5E50-4F36-89DE-64B1D216DB22}" destId="{C90F218F-24E2-4099-91E2-ED701236A92E}" srcOrd="1" destOrd="0" parTransId="{54838D46-E369-43D4-8F0C-B0FED6F5E1DE}" sibTransId="{4B266510-054F-4837-9A60-252E20F15F78}"/>
    <dgm:cxn modelId="{B3A5E085-6890-401B-893C-DBA4872557F8}" type="presOf" srcId="{41994678-2497-484D-876D-7A8EF8DE3F3A}" destId="{CAFA32CA-0C51-4FC8-BD16-A43D49A01912}" srcOrd="0" destOrd="0" presId="urn:microsoft.com/office/officeart/2005/8/layout/matrix1"/>
    <dgm:cxn modelId="{92335794-755C-4DFC-B80B-8839E45AFF9C}" srcId="{CEBC71C8-5E50-4F36-89DE-64B1D216DB22}" destId="{06C69CCC-692B-4876-9254-2DCC1AF2916E}" srcOrd="3" destOrd="0" parTransId="{DC6A3E29-59EC-452D-B046-8097CF3D917D}" sibTransId="{74E83616-1BDE-4B25-8547-A660C1F543BF}"/>
    <dgm:cxn modelId="{98F36CB5-4D6D-483D-B18F-33BF775A25B7}" type="presOf" srcId="{41994678-2497-484D-876D-7A8EF8DE3F3A}" destId="{3983177F-A888-4E0B-86FD-18CDADB7B369}" srcOrd="1" destOrd="0" presId="urn:microsoft.com/office/officeart/2005/8/layout/matrix1"/>
    <dgm:cxn modelId="{0113D0BE-1C35-400F-9AFE-5E26BE773E27}" srcId="{CEBC71C8-5E50-4F36-89DE-64B1D216DB22}" destId="{41994678-2497-484D-876D-7A8EF8DE3F3A}" srcOrd="2" destOrd="0" parTransId="{C883F97B-F5EB-484A-9363-9442E10D1067}" sibTransId="{6917F5B0-974A-4A05-A11A-F31557F9FE7F}"/>
    <dgm:cxn modelId="{E1AFD1C6-73FE-4E0A-B170-E5A4EDAA79DC}" type="presOf" srcId="{06C69CCC-692B-4876-9254-2DCC1AF2916E}" destId="{867903C4-8642-4688-9EC5-F6A4C05BB05D}" srcOrd="0" destOrd="0" presId="urn:microsoft.com/office/officeart/2005/8/layout/matrix1"/>
    <dgm:cxn modelId="{C20704C9-D0FF-41BF-80EF-9F6A3DD64898}" srcId="{CEBC71C8-5E50-4F36-89DE-64B1D216DB22}" destId="{D386367A-3268-40E0-BF83-73EFE26D5274}" srcOrd="0" destOrd="0" parTransId="{DECD4B3A-6102-4417-8289-8C294FB0AFE4}" sibTransId="{33D3F9B7-9A32-4138-B2B8-CEC62EF43CCB}"/>
    <dgm:cxn modelId="{4D7801E5-34E6-4807-8267-3FE5B1D0B207}" type="presOf" srcId="{D386367A-3268-40E0-BF83-73EFE26D5274}" destId="{E1941908-1F31-4709-8C32-0BABBC132F3E}" srcOrd="1" destOrd="0" presId="urn:microsoft.com/office/officeart/2005/8/layout/matrix1"/>
    <dgm:cxn modelId="{89FB1CEE-9B69-40F5-B72A-C0498D753477}" type="presOf" srcId="{C90F218F-24E2-4099-91E2-ED701236A92E}" destId="{5475DD0C-C193-4DF9-90FC-4DCF5CC920C1}" srcOrd="1" destOrd="0" presId="urn:microsoft.com/office/officeart/2005/8/layout/matrix1"/>
    <dgm:cxn modelId="{6C6DD301-6BB6-43E7-B4E5-C6CF67311CF5}" type="presParOf" srcId="{AC4B0FE7-F17A-4E5C-943E-19C5E2E104E9}" destId="{F70EB464-2787-4B62-BC0E-A83FCE937FB4}" srcOrd="0" destOrd="0" presId="urn:microsoft.com/office/officeart/2005/8/layout/matrix1"/>
    <dgm:cxn modelId="{F1226BCA-E34C-43DA-82CC-EEFDB40FF4B3}" type="presParOf" srcId="{F70EB464-2787-4B62-BC0E-A83FCE937FB4}" destId="{79CB3A92-5A73-48AA-A168-394B1E0148AA}" srcOrd="0" destOrd="0" presId="urn:microsoft.com/office/officeart/2005/8/layout/matrix1"/>
    <dgm:cxn modelId="{81076639-7F90-4EC3-BFF1-9D74D993A30D}" type="presParOf" srcId="{F70EB464-2787-4B62-BC0E-A83FCE937FB4}" destId="{E1941908-1F31-4709-8C32-0BABBC132F3E}" srcOrd="1" destOrd="0" presId="urn:microsoft.com/office/officeart/2005/8/layout/matrix1"/>
    <dgm:cxn modelId="{B50700B7-4770-4AEE-B53B-45474652E6F0}" type="presParOf" srcId="{F70EB464-2787-4B62-BC0E-A83FCE937FB4}" destId="{43F4495B-D840-421F-B827-2ED8FA9958CE}" srcOrd="2" destOrd="0" presId="urn:microsoft.com/office/officeart/2005/8/layout/matrix1"/>
    <dgm:cxn modelId="{2D984706-2959-4D40-AC40-8D84CCFBB480}" type="presParOf" srcId="{F70EB464-2787-4B62-BC0E-A83FCE937FB4}" destId="{5475DD0C-C193-4DF9-90FC-4DCF5CC920C1}" srcOrd="3" destOrd="0" presId="urn:microsoft.com/office/officeart/2005/8/layout/matrix1"/>
    <dgm:cxn modelId="{D60889EF-2F23-46D7-9D57-9281857BD031}" type="presParOf" srcId="{F70EB464-2787-4B62-BC0E-A83FCE937FB4}" destId="{CAFA32CA-0C51-4FC8-BD16-A43D49A01912}" srcOrd="4" destOrd="0" presId="urn:microsoft.com/office/officeart/2005/8/layout/matrix1"/>
    <dgm:cxn modelId="{16CFA051-1C5D-4C79-AC02-4887F9B3954A}" type="presParOf" srcId="{F70EB464-2787-4B62-BC0E-A83FCE937FB4}" destId="{3983177F-A888-4E0B-86FD-18CDADB7B369}" srcOrd="5" destOrd="0" presId="urn:microsoft.com/office/officeart/2005/8/layout/matrix1"/>
    <dgm:cxn modelId="{07FD9C32-9756-4F8E-9B28-44E807152A6C}" type="presParOf" srcId="{F70EB464-2787-4B62-BC0E-A83FCE937FB4}" destId="{867903C4-8642-4688-9EC5-F6A4C05BB05D}" srcOrd="6" destOrd="0" presId="urn:microsoft.com/office/officeart/2005/8/layout/matrix1"/>
    <dgm:cxn modelId="{E9BD0798-09F5-43E8-AE90-59994A4A10FB}" type="presParOf" srcId="{F70EB464-2787-4B62-BC0E-A83FCE937FB4}" destId="{CDF07F2A-0E9A-422A-8A16-A85909E475F2}" srcOrd="7" destOrd="0" presId="urn:microsoft.com/office/officeart/2005/8/layout/matrix1"/>
    <dgm:cxn modelId="{D33D83F9-5FD4-4781-A9DF-A358E08049E3}" type="presParOf" srcId="{AC4B0FE7-F17A-4E5C-943E-19C5E2E104E9}" destId="{289FA21D-ADC9-4BCD-A14A-67963243830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E04D47-0DF2-4699-A7B1-363F5F948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ZA"/>
        </a:p>
      </dgm:t>
    </dgm:pt>
    <dgm:pt modelId="{3E5DC3DB-96E9-4C35-9279-769280309BC6}">
      <dgm:prSet phldrT="[Text]" custT="1"/>
      <dgm:spPr/>
      <dgm:t>
        <a:bodyPr/>
        <a:lstStyle/>
        <a:p>
          <a:pPr algn="l"/>
          <a:r>
            <a:rPr lang="en-US" sz="2400" dirty="0">
              <a:solidFill>
                <a:schemeClr val="tx1"/>
              </a:solidFill>
              <a:latin typeface="Arial" panose="020B0604020202020204" pitchFamily="34" charset="0"/>
              <a:cs typeface="Arial" panose="020B0604020202020204" pitchFamily="34" charset="0"/>
            </a:rPr>
            <a:t>GOAL 1: ENHANCED BIODIVERSITY CONSERVATION: All biological diversity and its components conserved</a:t>
          </a:r>
          <a:endParaRPr lang="en-ZA" sz="2400" dirty="0">
            <a:solidFill>
              <a:schemeClr val="tx1"/>
            </a:solidFill>
            <a:latin typeface="Arial" panose="020B0604020202020204" pitchFamily="34" charset="0"/>
            <a:cs typeface="Arial" panose="020B0604020202020204" pitchFamily="34" charset="0"/>
          </a:endParaRPr>
        </a:p>
      </dgm:t>
    </dgm:pt>
    <dgm:pt modelId="{DD49A471-4744-4C0F-8488-86ABA8EF4DBC}" type="parTrans" cxnId="{901E2D44-83BA-4603-9425-4C63811D81A1}">
      <dgm:prSet/>
      <dgm:spPr/>
      <dgm:t>
        <a:bodyPr/>
        <a:lstStyle/>
        <a:p>
          <a:endParaRPr lang="en-ZA"/>
        </a:p>
      </dgm:t>
    </dgm:pt>
    <dgm:pt modelId="{1BF0EB39-20AC-48E4-ADA7-A7FE9E71CDF6}" type="sibTrans" cxnId="{901E2D44-83BA-4603-9425-4C63811D81A1}">
      <dgm:prSet/>
      <dgm:spPr/>
      <dgm:t>
        <a:bodyPr/>
        <a:lstStyle/>
        <a:p>
          <a:endParaRPr lang="en-ZA"/>
        </a:p>
      </dgm:t>
    </dgm:pt>
    <dgm:pt modelId="{4F2D7C2F-FA4C-4A7F-A164-49C8C49D6079}">
      <dgm:prSet phldrT="[Text]" custT="1"/>
      <dgm:spPr/>
      <dgm:t>
        <a:bodyPr/>
        <a:lstStyle/>
        <a:p>
          <a:pPr algn="l"/>
          <a:r>
            <a:rPr lang="en-US" sz="1600" b="1" dirty="0">
              <a:solidFill>
                <a:schemeClr val="tx1"/>
              </a:solidFill>
              <a:latin typeface="Arial" panose="020B0604020202020204" pitchFamily="34" charset="0"/>
              <a:cs typeface="Arial" panose="020B0604020202020204" pitchFamily="34" charset="0"/>
            </a:rPr>
            <a:t>Policy objective:</a:t>
          </a:r>
        </a:p>
        <a:p>
          <a:pPr algn="l"/>
          <a:endParaRPr lang="en-US" sz="1600" dirty="0">
            <a:solidFill>
              <a:schemeClr val="tx1"/>
            </a:solidFill>
            <a:latin typeface="Arial" panose="020B0604020202020204" pitchFamily="34" charset="0"/>
            <a:cs typeface="Arial" panose="020B0604020202020204" pitchFamily="34" charset="0"/>
          </a:endParaRPr>
        </a:p>
        <a:p>
          <a:pPr algn="l"/>
          <a:r>
            <a:rPr lang="en-US" sz="1600" dirty="0">
              <a:solidFill>
                <a:schemeClr val="tx1"/>
              </a:solidFill>
              <a:latin typeface="Arial" panose="020B0604020202020204" pitchFamily="34" charset="0"/>
              <a:cs typeface="Arial" panose="020B0604020202020204" pitchFamily="34" charset="0"/>
            </a:rPr>
            <a:t>1.1. Expand a representative system of protected and conservation areas that are effectively and efficiently managed..</a:t>
          </a:r>
          <a:endParaRPr lang="en-ZA" sz="1600" dirty="0">
            <a:solidFill>
              <a:schemeClr val="tx1"/>
            </a:solidFill>
            <a:latin typeface="Arial" panose="020B0604020202020204" pitchFamily="34" charset="0"/>
            <a:cs typeface="Arial" panose="020B0604020202020204" pitchFamily="34" charset="0"/>
          </a:endParaRPr>
        </a:p>
      </dgm:t>
    </dgm:pt>
    <dgm:pt modelId="{6085AF13-9859-43CF-ABCC-6A3B2BCA6A88}" type="parTrans" cxnId="{9EA33064-3CAC-4E40-A8DC-DF6A05D6AC08}">
      <dgm:prSet/>
      <dgm:spPr/>
      <dgm:t>
        <a:bodyPr/>
        <a:lstStyle/>
        <a:p>
          <a:endParaRPr lang="en-ZA"/>
        </a:p>
      </dgm:t>
    </dgm:pt>
    <dgm:pt modelId="{497BBC99-9B80-4E2B-B0E7-12E0F9AD1F9C}" type="sibTrans" cxnId="{9EA33064-3CAC-4E40-A8DC-DF6A05D6AC08}">
      <dgm:prSet/>
      <dgm:spPr/>
      <dgm:t>
        <a:bodyPr/>
        <a:lstStyle/>
        <a:p>
          <a:endParaRPr lang="en-ZA"/>
        </a:p>
      </dgm:t>
    </dgm:pt>
    <dgm:pt modelId="{5A3A05E1-3DD8-4268-A981-6A9C4614E9E1}">
      <dgm:prSet phldrT="[Text]" custT="1"/>
      <dgm:spPr/>
      <dgm:t>
        <a:bodyPr/>
        <a:lstStyle/>
        <a:p>
          <a:pPr algn="l"/>
          <a:r>
            <a:rPr lang="en-US" sz="1400" b="1" dirty="0">
              <a:solidFill>
                <a:schemeClr val="tx1"/>
              </a:solidFill>
              <a:latin typeface="Arial" panose="020B0604020202020204" pitchFamily="34" charset="0"/>
              <a:cs typeface="Arial" panose="020B0604020202020204" pitchFamily="34" charset="0"/>
            </a:rPr>
            <a:t>Expected output:</a:t>
          </a:r>
        </a:p>
        <a:p>
          <a:pPr algn="l"/>
          <a:endParaRPr lang="en-US" sz="1400" dirty="0">
            <a:solidFill>
              <a:schemeClr val="tx1"/>
            </a:solidFill>
            <a:latin typeface="Arial" panose="020B0604020202020204" pitchFamily="34" charset="0"/>
            <a:cs typeface="Arial" panose="020B0604020202020204" pitchFamily="34" charset="0"/>
          </a:endParaRPr>
        </a:p>
        <a:p>
          <a:pPr algn="l"/>
          <a:r>
            <a:rPr lang="en-US" sz="1400" dirty="0">
              <a:solidFill>
                <a:schemeClr val="tx1"/>
              </a:solidFill>
              <a:latin typeface="Arial" panose="020B0604020202020204" pitchFamily="34" charset="0"/>
              <a:cs typeface="Arial" panose="020B0604020202020204" pitchFamily="34" charset="0"/>
            </a:rPr>
            <a:t>5. Effective participation of landowners, business, traditional leaders, local communities and other interested and affected parties in expansion, management and custodianship of protected and conservation areas.</a:t>
          </a:r>
          <a:endParaRPr lang="en-ZA" sz="1400" dirty="0">
            <a:solidFill>
              <a:schemeClr val="tx1"/>
            </a:solidFill>
            <a:latin typeface="Arial" panose="020B0604020202020204" pitchFamily="34" charset="0"/>
            <a:cs typeface="Arial" panose="020B0604020202020204" pitchFamily="34" charset="0"/>
          </a:endParaRPr>
        </a:p>
      </dgm:t>
    </dgm:pt>
    <dgm:pt modelId="{73541E8B-64E4-4FBB-9CC1-2C4F38E6E994}" type="parTrans" cxnId="{B10165E0-6BEE-4AAC-B5B8-AA2F095C1BB0}">
      <dgm:prSet/>
      <dgm:spPr/>
      <dgm:t>
        <a:bodyPr/>
        <a:lstStyle/>
        <a:p>
          <a:endParaRPr lang="en-ZA"/>
        </a:p>
      </dgm:t>
    </dgm:pt>
    <dgm:pt modelId="{A2FABD67-7322-4B31-AE11-13245A57964E}" type="sibTrans" cxnId="{B10165E0-6BEE-4AAC-B5B8-AA2F095C1BB0}">
      <dgm:prSet/>
      <dgm:spPr/>
      <dgm:t>
        <a:bodyPr/>
        <a:lstStyle/>
        <a:p>
          <a:endParaRPr lang="en-ZA"/>
        </a:p>
      </dgm:t>
    </dgm:pt>
    <dgm:pt modelId="{A3B9715C-8A96-41C3-BC28-CA3DEFF5115F}">
      <dgm:prSet phldrT="[Text]" custT="1"/>
      <dgm:spPr/>
      <dgm:t>
        <a:bodyPr/>
        <a:lstStyle/>
        <a:p>
          <a:pPr algn="l"/>
          <a:r>
            <a:rPr lang="en-US" sz="1400" b="1" dirty="0">
              <a:solidFill>
                <a:schemeClr val="tx1"/>
              </a:solidFill>
              <a:latin typeface="Arial" panose="020B0604020202020204" pitchFamily="34" charset="0"/>
              <a:cs typeface="Arial" panose="020B0604020202020204" pitchFamily="34" charset="0"/>
            </a:rPr>
            <a:t>Expected outcome:</a:t>
          </a:r>
          <a:r>
            <a:rPr lang="en-US" sz="1400" dirty="0">
              <a:solidFill>
                <a:schemeClr val="tx1"/>
              </a:solidFill>
              <a:latin typeface="Arial" panose="020B0604020202020204" pitchFamily="34" charset="0"/>
              <a:cs typeface="Arial" panose="020B0604020202020204" pitchFamily="34" charset="0"/>
            </a:rPr>
            <a:t>:</a:t>
          </a:r>
        </a:p>
        <a:p>
          <a:pPr algn="l"/>
          <a:r>
            <a:rPr lang="en-US" sz="1400" dirty="0">
              <a:solidFill>
                <a:schemeClr val="tx1"/>
              </a:solidFill>
              <a:latin typeface="Arial" panose="020B0604020202020204" pitchFamily="34" charset="0"/>
              <a:cs typeface="Arial" panose="020B0604020202020204" pitchFamily="34" charset="0"/>
            </a:rPr>
            <a:t>1. Expanded, connected, thriving, representative, inclusive, and effectively managed protected and conservation areas, including coordinated partnerships.</a:t>
          </a:r>
          <a:endParaRPr lang="en-ZA" sz="1400" dirty="0">
            <a:solidFill>
              <a:schemeClr val="tx1"/>
            </a:solidFill>
            <a:latin typeface="Arial" panose="020B0604020202020204" pitchFamily="34" charset="0"/>
            <a:cs typeface="Arial" panose="020B0604020202020204" pitchFamily="34" charset="0"/>
          </a:endParaRPr>
        </a:p>
        <a:p>
          <a:pPr algn="l"/>
          <a:r>
            <a:rPr lang="en-US" sz="1400" dirty="0">
              <a:solidFill>
                <a:schemeClr val="tx1"/>
              </a:solidFill>
              <a:latin typeface="Arial" panose="020B0604020202020204" pitchFamily="34" charset="0"/>
              <a:cs typeface="Arial" panose="020B0604020202020204" pitchFamily="34" charset="0"/>
            </a:rPr>
            <a:t>2. Species of special concern, including their genetic diversity, conserved, and viable populations maintained.</a:t>
          </a:r>
          <a:endParaRPr lang="en-ZA" sz="1400" dirty="0">
            <a:solidFill>
              <a:schemeClr val="tx1"/>
            </a:solidFill>
            <a:latin typeface="Arial" panose="020B0604020202020204" pitchFamily="34" charset="0"/>
            <a:cs typeface="Arial" panose="020B0604020202020204" pitchFamily="34" charset="0"/>
          </a:endParaRPr>
        </a:p>
        <a:p>
          <a:pPr algn="l"/>
          <a:r>
            <a:rPr lang="en-US" sz="1400" dirty="0">
              <a:solidFill>
                <a:schemeClr val="tx1"/>
              </a:solidFill>
              <a:latin typeface="Arial" panose="020B0604020202020204" pitchFamily="34" charset="0"/>
              <a:cs typeface="Arial" panose="020B0604020202020204" pitchFamily="34" charset="0"/>
            </a:rPr>
            <a:t>3. Contributions to global biodiversity conservation targets.</a:t>
          </a:r>
          <a:endParaRPr lang="en-ZA" sz="1400" dirty="0">
            <a:solidFill>
              <a:schemeClr val="tx1"/>
            </a:solidFill>
            <a:latin typeface="Arial" panose="020B0604020202020204" pitchFamily="34" charset="0"/>
            <a:cs typeface="Arial" panose="020B0604020202020204" pitchFamily="34" charset="0"/>
          </a:endParaRPr>
        </a:p>
      </dgm:t>
    </dgm:pt>
    <dgm:pt modelId="{3FD37AEF-A161-4757-B2ED-34FBC1136814}" type="parTrans" cxnId="{5D2F3703-CAD1-4293-A214-7E3D8F8CCF5A}">
      <dgm:prSet/>
      <dgm:spPr/>
      <dgm:t>
        <a:bodyPr/>
        <a:lstStyle/>
        <a:p>
          <a:endParaRPr lang="en-ZA"/>
        </a:p>
      </dgm:t>
    </dgm:pt>
    <dgm:pt modelId="{72ECB250-5469-41DE-A36F-5F6E1D09FF30}" type="sibTrans" cxnId="{5D2F3703-CAD1-4293-A214-7E3D8F8CCF5A}">
      <dgm:prSet/>
      <dgm:spPr/>
      <dgm:t>
        <a:bodyPr/>
        <a:lstStyle/>
        <a:p>
          <a:endParaRPr lang="en-ZA"/>
        </a:p>
      </dgm:t>
    </dgm:pt>
    <dgm:pt modelId="{9BCA869C-44D8-41D5-AB68-AE4530A542F1}" type="pres">
      <dgm:prSet presAssocID="{69E04D47-0DF2-4699-A7B1-363F5F9486D4}" presName="composite" presStyleCnt="0">
        <dgm:presLayoutVars>
          <dgm:chMax val="1"/>
          <dgm:dir/>
          <dgm:resizeHandles val="exact"/>
        </dgm:presLayoutVars>
      </dgm:prSet>
      <dgm:spPr/>
    </dgm:pt>
    <dgm:pt modelId="{C74E92FC-E144-456D-9B48-9988BBF2B186}" type="pres">
      <dgm:prSet presAssocID="{3E5DC3DB-96E9-4C35-9279-769280309BC6}" presName="roof" presStyleLbl="dkBgShp" presStyleIdx="0" presStyleCnt="2"/>
      <dgm:spPr/>
    </dgm:pt>
    <dgm:pt modelId="{B85121C0-E8A8-4EB7-ACFF-42CA495E52B7}" type="pres">
      <dgm:prSet presAssocID="{3E5DC3DB-96E9-4C35-9279-769280309BC6}" presName="pillars" presStyleCnt="0"/>
      <dgm:spPr/>
    </dgm:pt>
    <dgm:pt modelId="{4DF6F227-4C94-4138-978B-EC24675610E4}" type="pres">
      <dgm:prSet presAssocID="{3E5DC3DB-96E9-4C35-9279-769280309BC6}" presName="pillar1" presStyleLbl="node1" presStyleIdx="0" presStyleCnt="3">
        <dgm:presLayoutVars>
          <dgm:bulletEnabled val="1"/>
        </dgm:presLayoutVars>
      </dgm:prSet>
      <dgm:spPr/>
    </dgm:pt>
    <dgm:pt modelId="{00347F6D-0C13-4346-9384-3A362365F421}" type="pres">
      <dgm:prSet presAssocID="{5A3A05E1-3DD8-4268-A981-6A9C4614E9E1}" presName="pillarX" presStyleLbl="node1" presStyleIdx="1" presStyleCnt="3">
        <dgm:presLayoutVars>
          <dgm:bulletEnabled val="1"/>
        </dgm:presLayoutVars>
      </dgm:prSet>
      <dgm:spPr/>
    </dgm:pt>
    <dgm:pt modelId="{EE72D864-811A-4C96-A0FB-65C171F756A3}" type="pres">
      <dgm:prSet presAssocID="{A3B9715C-8A96-41C3-BC28-CA3DEFF5115F}" presName="pillarX" presStyleLbl="node1" presStyleIdx="2" presStyleCnt="3">
        <dgm:presLayoutVars>
          <dgm:bulletEnabled val="1"/>
        </dgm:presLayoutVars>
      </dgm:prSet>
      <dgm:spPr/>
    </dgm:pt>
    <dgm:pt modelId="{DEDCF426-9D31-45E9-907E-C3430CE4D63C}" type="pres">
      <dgm:prSet presAssocID="{3E5DC3DB-96E9-4C35-9279-769280309BC6}" presName="base" presStyleLbl="dkBgShp" presStyleIdx="1" presStyleCnt="2"/>
      <dgm:spPr/>
    </dgm:pt>
  </dgm:ptLst>
  <dgm:cxnLst>
    <dgm:cxn modelId="{5D2F3703-CAD1-4293-A214-7E3D8F8CCF5A}" srcId="{3E5DC3DB-96E9-4C35-9279-769280309BC6}" destId="{A3B9715C-8A96-41C3-BC28-CA3DEFF5115F}" srcOrd="2" destOrd="0" parTransId="{3FD37AEF-A161-4757-B2ED-34FBC1136814}" sibTransId="{72ECB250-5469-41DE-A36F-5F6E1D09FF30}"/>
    <dgm:cxn modelId="{CA6D400C-1E0D-4D77-B4B0-76C0225775D6}" type="presOf" srcId="{A3B9715C-8A96-41C3-BC28-CA3DEFF5115F}" destId="{EE72D864-811A-4C96-A0FB-65C171F756A3}" srcOrd="0" destOrd="0" presId="urn:microsoft.com/office/officeart/2005/8/layout/hList3"/>
    <dgm:cxn modelId="{901E2D44-83BA-4603-9425-4C63811D81A1}" srcId="{69E04D47-0DF2-4699-A7B1-363F5F9486D4}" destId="{3E5DC3DB-96E9-4C35-9279-769280309BC6}" srcOrd="0" destOrd="0" parTransId="{DD49A471-4744-4C0F-8488-86ABA8EF4DBC}" sibTransId="{1BF0EB39-20AC-48E4-ADA7-A7FE9E71CDF6}"/>
    <dgm:cxn modelId="{9EA33064-3CAC-4E40-A8DC-DF6A05D6AC08}" srcId="{3E5DC3DB-96E9-4C35-9279-769280309BC6}" destId="{4F2D7C2F-FA4C-4A7F-A164-49C8C49D6079}" srcOrd="0" destOrd="0" parTransId="{6085AF13-9859-43CF-ABCC-6A3B2BCA6A88}" sibTransId="{497BBC99-9B80-4E2B-B0E7-12E0F9AD1F9C}"/>
    <dgm:cxn modelId="{4F07D244-4A05-486A-B3CB-7FC264DC365D}" type="presOf" srcId="{3E5DC3DB-96E9-4C35-9279-769280309BC6}" destId="{C74E92FC-E144-456D-9B48-9988BBF2B186}" srcOrd="0" destOrd="0" presId="urn:microsoft.com/office/officeart/2005/8/layout/hList3"/>
    <dgm:cxn modelId="{72A328A3-FC87-4CCF-870B-3C85F5E9429F}" type="presOf" srcId="{4F2D7C2F-FA4C-4A7F-A164-49C8C49D6079}" destId="{4DF6F227-4C94-4138-978B-EC24675610E4}" srcOrd="0" destOrd="0" presId="urn:microsoft.com/office/officeart/2005/8/layout/hList3"/>
    <dgm:cxn modelId="{4CCB37D6-0909-4899-A61A-6C8DC2EA29BE}" type="presOf" srcId="{5A3A05E1-3DD8-4268-A981-6A9C4614E9E1}" destId="{00347F6D-0C13-4346-9384-3A362365F421}" srcOrd="0" destOrd="0" presId="urn:microsoft.com/office/officeart/2005/8/layout/hList3"/>
    <dgm:cxn modelId="{B10165E0-6BEE-4AAC-B5B8-AA2F095C1BB0}" srcId="{3E5DC3DB-96E9-4C35-9279-769280309BC6}" destId="{5A3A05E1-3DD8-4268-A981-6A9C4614E9E1}" srcOrd="1" destOrd="0" parTransId="{73541E8B-64E4-4FBB-9CC1-2C4F38E6E994}" sibTransId="{A2FABD67-7322-4B31-AE11-13245A57964E}"/>
    <dgm:cxn modelId="{8A69EAF9-706A-4691-A149-00B64B48F515}" type="presOf" srcId="{69E04D47-0DF2-4699-A7B1-363F5F9486D4}" destId="{9BCA869C-44D8-41D5-AB68-AE4530A542F1}" srcOrd="0" destOrd="0" presId="urn:microsoft.com/office/officeart/2005/8/layout/hList3"/>
    <dgm:cxn modelId="{C4FC6DCB-003C-4828-A6B4-B19E990DE622}" type="presParOf" srcId="{9BCA869C-44D8-41D5-AB68-AE4530A542F1}" destId="{C74E92FC-E144-456D-9B48-9988BBF2B186}" srcOrd="0" destOrd="0" presId="urn:microsoft.com/office/officeart/2005/8/layout/hList3"/>
    <dgm:cxn modelId="{9BA53C17-8A26-403B-BB46-4CADE3094920}" type="presParOf" srcId="{9BCA869C-44D8-41D5-AB68-AE4530A542F1}" destId="{B85121C0-E8A8-4EB7-ACFF-42CA495E52B7}" srcOrd="1" destOrd="0" presId="urn:microsoft.com/office/officeart/2005/8/layout/hList3"/>
    <dgm:cxn modelId="{BAA4C3D1-5EBE-47DA-8111-5BFF5DF7D44B}" type="presParOf" srcId="{B85121C0-E8A8-4EB7-ACFF-42CA495E52B7}" destId="{4DF6F227-4C94-4138-978B-EC24675610E4}" srcOrd="0" destOrd="0" presId="urn:microsoft.com/office/officeart/2005/8/layout/hList3"/>
    <dgm:cxn modelId="{2DCF31C5-36FE-421E-A422-0F159D4FE0B6}" type="presParOf" srcId="{B85121C0-E8A8-4EB7-ACFF-42CA495E52B7}" destId="{00347F6D-0C13-4346-9384-3A362365F421}" srcOrd="1" destOrd="0" presId="urn:microsoft.com/office/officeart/2005/8/layout/hList3"/>
    <dgm:cxn modelId="{C0FFFD34-8850-40AB-96B4-29617F81378F}" type="presParOf" srcId="{B85121C0-E8A8-4EB7-ACFF-42CA495E52B7}" destId="{EE72D864-811A-4C96-A0FB-65C171F756A3}" srcOrd="2" destOrd="0" presId="urn:microsoft.com/office/officeart/2005/8/layout/hList3"/>
    <dgm:cxn modelId="{65B0E3E8-4AA9-41FB-8803-26E7A986122A}" type="presParOf" srcId="{9BCA869C-44D8-41D5-AB68-AE4530A542F1}" destId="{DEDCF426-9D31-45E9-907E-C3430CE4D63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B3A92-5A73-48AA-A168-394B1E0148AA}">
      <dsp:nvSpPr>
        <dsp:cNvPr id="0" name=""/>
        <dsp:cNvSpPr/>
      </dsp:nvSpPr>
      <dsp:spPr>
        <a:xfrm rot="16200000">
          <a:off x="965114" y="-965114"/>
          <a:ext cx="2243980" cy="4174210"/>
        </a:xfrm>
        <a:prstGeom prst="round1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i="0" kern="1200" dirty="0">
              <a:solidFill>
                <a:schemeClr val="tx1"/>
              </a:solidFill>
              <a:latin typeface="Arial" panose="020B0604020202020204" pitchFamily="34" charset="0"/>
              <a:cs typeface="Arial" panose="020B0604020202020204" pitchFamily="34" charset="0"/>
            </a:rPr>
            <a:t>GOAL1</a:t>
          </a:r>
          <a:r>
            <a:rPr lang="en-GB" sz="1400" b="1" kern="1200" dirty="0">
              <a:solidFill>
                <a:schemeClr val="tx1"/>
              </a:solidFill>
              <a:latin typeface="Arial" panose="020B0604020202020204" pitchFamily="34" charset="0"/>
              <a:cs typeface="Arial" panose="020B0604020202020204" pitchFamily="34" charset="0"/>
            </a:rPr>
            <a:t>~ Biodiversity Conservation Promoted: </a:t>
          </a:r>
          <a:r>
            <a:rPr lang="en-GB" sz="1400" kern="1200" dirty="0">
              <a:solidFill>
                <a:schemeClr val="tx1"/>
              </a:solidFill>
              <a:latin typeface="Arial" panose="020B0604020202020204" pitchFamily="34" charset="0"/>
              <a:cs typeface="Arial" panose="020B0604020202020204" pitchFamily="34" charset="0"/>
            </a:rPr>
            <a:t>Conserve all biological diversity and its components</a:t>
          </a:r>
        </a:p>
        <a:p>
          <a:pPr marL="0" lvl="0" indent="0" algn="ctr" defTabSz="622300">
            <a:lnSpc>
              <a:spcPct val="90000"/>
            </a:lnSpc>
            <a:spcBef>
              <a:spcPct val="0"/>
            </a:spcBef>
            <a:spcAft>
              <a:spcPct val="35000"/>
            </a:spcAft>
            <a:buNone/>
          </a:pPr>
          <a:endParaRPr lang="en-GB" sz="1800" kern="1200" dirty="0">
            <a:solidFill>
              <a:schemeClr val="tx1"/>
            </a:solidFill>
            <a:latin typeface="+mn-lt"/>
            <a:cs typeface="Arial" panose="020B0604020202020204" pitchFamily="34" charset="0"/>
          </a:endParaRPr>
        </a:p>
        <a:p>
          <a:pPr marL="0" lvl="0" indent="0" algn="ctr" defTabSz="622300">
            <a:lnSpc>
              <a:spcPct val="90000"/>
            </a:lnSpc>
            <a:spcBef>
              <a:spcPct val="0"/>
            </a:spcBef>
            <a:spcAft>
              <a:spcPct val="35000"/>
            </a:spcAft>
            <a:buNone/>
          </a:pPr>
          <a:endParaRPr lang="en-GB" sz="1800" kern="1200" dirty="0">
            <a:solidFill>
              <a:schemeClr val="tx1"/>
            </a:solidFill>
            <a:latin typeface="+mn-lt"/>
            <a:cs typeface="Arial" panose="020B0604020202020204" pitchFamily="34" charset="0"/>
          </a:endParaRPr>
        </a:p>
      </dsp:txBody>
      <dsp:txXfrm rot="5400000">
        <a:off x="0" y="0"/>
        <a:ext cx="4174210" cy="1682985"/>
      </dsp:txXfrm>
    </dsp:sp>
    <dsp:sp modelId="{43F4495B-D840-421F-B827-2ED8FA9958CE}">
      <dsp:nvSpPr>
        <dsp:cNvPr id="0" name=""/>
        <dsp:cNvSpPr/>
      </dsp:nvSpPr>
      <dsp:spPr>
        <a:xfrm>
          <a:off x="4174210" y="0"/>
          <a:ext cx="4174210" cy="2243980"/>
        </a:xfrm>
        <a:prstGeom prst="round1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latin typeface="Arial" panose="020B0604020202020204" pitchFamily="34" charset="0"/>
              <a:cs typeface="Arial" panose="020B0604020202020204" pitchFamily="34" charset="0"/>
            </a:rPr>
            <a:t>GOAL2 ~ Sustainable Use</a:t>
          </a:r>
          <a:r>
            <a:rPr lang="en-GB" sz="1400" kern="1200" dirty="0">
              <a:solidFill>
                <a:schemeClr val="tx1"/>
              </a:solidFill>
              <a:latin typeface="Arial" panose="020B0604020202020204" pitchFamily="34" charset="0"/>
              <a:cs typeface="Arial" panose="020B0604020202020204" pitchFamily="34" charset="0"/>
            </a:rPr>
            <a:t>: Ensure that sustainable use enhances thriving living land- and seascapes and ecosystems, livelihoods, and human well-being, while avoiding, minimising, or remedying adverse impacts on biodiversity</a:t>
          </a:r>
        </a:p>
        <a:p>
          <a:pPr marL="0" lvl="0" indent="0" algn="ctr" defTabSz="622300">
            <a:lnSpc>
              <a:spcPct val="90000"/>
            </a:lnSpc>
            <a:spcBef>
              <a:spcPct val="0"/>
            </a:spcBef>
            <a:spcAft>
              <a:spcPct val="35000"/>
            </a:spcAft>
            <a:buNone/>
          </a:pPr>
          <a:endParaRPr lang="en-GB" sz="1400" kern="1200" dirty="0">
            <a:solidFill>
              <a:schemeClr val="tx1"/>
            </a:solidFill>
            <a:latin typeface="+mn-lt"/>
            <a:cs typeface="Arial" panose="020B0604020202020204" pitchFamily="34" charset="0"/>
          </a:endParaRPr>
        </a:p>
        <a:p>
          <a:pPr marL="0" lvl="0" indent="0" algn="ctr" defTabSz="622300">
            <a:lnSpc>
              <a:spcPct val="90000"/>
            </a:lnSpc>
            <a:spcBef>
              <a:spcPct val="0"/>
            </a:spcBef>
            <a:spcAft>
              <a:spcPct val="35000"/>
            </a:spcAft>
            <a:buNone/>
          </a:pPr>
          <a:endParaRPr lang="en-US" sz="1400" kern="1200" dirty="0">
            <a:solidFill>
              <a:schemeClr val="tx1"/>
            </a:solidFill>
            <a:latin typeface="+mn-lt"/>
            <a:cs typeface="Arial" panose="020B0604020202020204" pitchFamily="34" charset="0"/>
          </a:endParaRPr>
        </a:p>
      </dsp:txBody>
      <dsp:txXfrm>
        <a:off x="4174210" y="0"/>
        <a:ext cx="4174210" cy="1682985"/>
      </dsp:txXfrm>
    </dsp:sp>
    <dsp:sp modelId="{CAFA32CA-0C51-4FC8-BD16-A43D49A01912}">
      <dsp:nvSpPr>
        <dsp:cNvPr id="0" name=""/>
        <dsp:cNvSpPr/>
      </dsp:nvSpPr>
      <dsp:spPr>
        <a:xfrm rot="10800000">
          <a:off x="0" y="2243980"/>
          <a:ext cx="4174210" cy="2243980"/>
        </a:xfrm>
        <a:prstGeom prst="round1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latin typeface="Arial" panose="020B0604020202020204" pitchFamily="34" charset="0"/>
              <a:cs typeface="Arial" panose="020B0604020202020204" pitchFamily="34" charset="0"/>
            </a:rPr>
            <a:t>GOAL 3 ~ Equitable Access and Benefit Sharing</a:t>
          </a:r>
          <a:r>
            <a:rPr lang="en-GB" sz="1400" kern="1200" dirty="0">
              <a:solidFill>
                <a:schemeClr val="tx1"/>
              </a:solidFill>
              <a:latin typeface="Arial" panose="020B0604020202020204" pitchFamily="34" charset="0"/>
              <a:cs typeface="Arial" panose="020B0604020202020204" pitchFamily="34" charset="0"/>
            </a:rPr>
            <a:t>: Ensure that benefits are derived and shared from the use and development of South Africa's genetic and biological resources, without compromising national interests</a:t>
          </a:r>
        </a:p>
        <a:p>
          <a:pPr marL="0" lvl="0" indent="0" algn="ctr" defTabSz="622300">
            <a:lnSpc>
              <a:spcPct val="90000"/>
            </a:lnSpc>
            <a:spcBef>
              <a:spcPct val="0"/>
            </a:spcBef>
            <a:spcAft>
              <a:spcPct val="35000"/>
            </a:spcAft>
            <a:buNone/>
          </a:pPr>
          <a:endParaRPr lang="en-US" sz="1400" kern="1200" dirty="0">
            <a:solidFill>
              <a:schemeClr val="tx1"/>
            </a:solidFill>
            <a:latin typeface="+mn-lt"/>
            <a:cs typeface="Arial" panose="020B0604020202020204" pitchFamily="34" charset="0"/>
          </a:endParaRPr>
        </a:p>
      </dsp:txBody>
      <dsp:txXfrm rot="10800000">
        <a:off x="0" y="2804975"/>
        <a:ext cx="4174210" cy="1682985"/>
      </dsp:txXfrm>
    </dsp:sp>
    <dsp:sp modelId="{867903C4-8642-4688-9EC5-F6A4C05BB05D}">
      <dsp:nvSpPr>
        <dsp:cNvPr id="0" name=""/>
        <dsp:cNvSpPr/>
      </dsp:nvSpPr>
      <dsp:spPr>
        <a:xfrm rot="5400000">
          <a:off x="5139324" y="1278865"/>
          <a:ext cx="2243980" cy="4174210"/>
        </a:xfrm>
        <a:prstGeom prst="round1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latin typeface="Arial" panose="020B0604020202020204" pitchFamily="34" charset="0"/>
              <a:cs typeface="Arial" panose="020B0604020202020204" pitchFamily="34" charset="0"/>
            </a:rPr>
            <a:t>GOAL 4 ~ Biodiversity Conservation and Sustainable Use is Transformative</a:t>
          </a:r>
          <a:r>
            <a:rPr lang="en-GB" sz="1400" kern="1200" dirty="0">
              <a:solidFill>
                <a:schemeClr val="tx1"/>
              </a:solidFill>
              <a:latin typeface="Arial" panose="020B0604020202020204" pitchFamily="34" charset="0"/>
              <a:cs typeface="Arial" panose="020B0604020202020204" pitchFamily="34" charset="0"/>
            </a:rPr>
            <a:t>: gives effect the environmental right and other human rights, facilitates redress, and promotes transformation</a:t>
          </a:r>
        </a:p>
        <a:p>
          <a:pPr marL="0" lvl="0" indent="0" algn="ctr" defTabSz="622300">
            <a:lnSpc>
              <a:spcPct val="90000"/>
            </a:lnSpc>
            <a:spcBef>
              <a:spcPct val="0"/>
            </a:spcBef>
            <a:spcAft>
              <a:spcPct val="35000"/>
            </a:spcAft>
            <a:buNone/>
          </a:pPr>
          <a:endParaRPr lang="en-US" sz="1600" kern="1200" dirty="0">
            <a:solidFill>
              <a:schemeClr val="tx1"/>
            </a:solidFill>
            <a:latin typeface="Arial" panose="020B0604020202020204" pitchFamily="34" charset="0"/>
            <a:cs typeface="Arial" panose="020B0604020202020204" pitchFamily="34" charset="0"/>
          </a:endParaRPr>
        </a:p>
      </dsp:txBody>
      <dsp:txXfrm rot="-5400000">
        <a:off x="4174210" y="2804974"/>
        <a:ext cx="4174210" cy="1682985"/>
      </dsp:txXfrm>
    </dsp:sp>
    <dsp:sp modelId="{289FA21D-ADC9-4BCD-A14A-679632438303}">
      <dsp:nvSpPr>
        <dsp:cNvPr id="0" name=""/>
        <dsp:cNvSpPr/>
      </dsp:nvSpPr>
      <dsp:spPr>
        <a:xfrm>
          <a:off x="787903" y="1557731"/>
          <a:ext cx="6772613" cy="1372496"/>
        </a:xfrm>
        <a:prstGeom prst="roundRect">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u="sng" kern="1200" dirty="0">
              <a:solidFill>
                <a:srgbClr val="C00000"/>
              </a:solidFill>
              <a:latin typeface="Arial" panose="020B0604020202020204" pitchFamily="34" charset="0"/>
              <a:cs typeface="Arial" panose="020B0604020202020204" pitchFamily="34" charset="0"/>
            </a:rPr>
            <a:t>Enabler 1 </a:t>
          </a:r>
          <a:r>
            <a:rPr lang="en-US" sz="1400" kern="1200" dirty="0">
              <a:latin typeface="Arial" panose="020B0604020202020204" pitchFamily="34" charset="0"/>
              <a:cs typeface="Arial" panose="020B0604020202020204" pitchFamily="34" charset="0"/>
            </a:rPr>
            <a:t>~ </a:t>
          </a:r>
          <a:r>
            <a:rPr lang="en-GB" sz="1400" b="1" kern="1200" dirty="0">
              <a:latin typeface="Arial" panose="020B0604020202020204" pitchFamily="34" charset="0"/>
              <a:cs typeface="Arial" panose="020B0604020202020204" pitchFamily="34" charset="0"/>
            </a:rPr>
            <a:t>Integrated, Mainstreamed and Effective Biodiversity Conservation and Sustainable Use</a:t>
          </a:r>
          <a:r>
            <a:rPr lang="en-GB" sz="1400" kern="1200" dirty="0">
              <a:latin typeface="Arial" panose="020B0604020202020204" pitchFamily="34" charset="0"/>
              <a:cs typeface="Arial" panose="020B0604020202020204" pitchFamily="34" charset="0"/>
            </a:rPr>
            <a:t>: Integrate policy and practice across government and effectively implement multilateral agreements; </a:t>
          </a:r>
          <a:r>
            <a:rPr lang="en-GB" sz="1400" kern="1200" dirty="0">
              <a:solidFill>
                <a:srgbClr val="FF0000"/>
              </a:solidFill>
              <a:latin typeface="Arial" panose="020B0604020202020204" pitchFamily="34" charset="0"/>
              <a:cs typeface="Arial" panose="020B0604020202020204" pitchFamily="34" charset="0"/>
            </a:rPr>
            <a:t>aligned to T14;T15;T16 of the GBF</a:t>
          </a:r>
        </a:p>
        <a:p>
          <a:pPr marL="0" lvl="0" indent="0" algn="ctr" defTabSz="622300">
            <a:lnSpc>
              <a:spcPct val="90000"/>
            </a:lnSpc>
            <a:spcBef>
              <a:spcPct val="0"/>
            </a:spcBef>
            <a:spcAft>
              <a:spcPct val="35000"/>
            </a:spcAft>
            <a:buNone/>
          </a:pPr>
          <a:r>
            <a:rPr lang="en-GB" sz="1400" b="1" u="sng" kern="1200" dirty="0">
              <a:solidFill>
                <a:srgbClr val="C00000"/>
              </a:solidFill>
              <a:latin typeface="Arial" panose="020B0604020202020204" pitchFamily="34" charset="0"/>
              <a:cs typeface="Arial" panose="020B0604020202020204" pitchFamily="34" charset="0"/>
            </a:rPr>
            <a:t>Enabler 2 </a:t>
          </a:r>
          <a:r>
            <a:rPr lang="en-GB" sz="1400" kern="1200" dirty="0">
              <a:latin typeface="Arial" panose="020B0604020202020204" pitchFamily="34" charset="0"/>
              <a:cs typeface="Arial" panose="020B0604020202020204" pitchFamily="34" charset="0"/>
            </a:rPr>
            <a:t>~ </a:t>
          </a:r>
          <a:r>
            <a:rPr lang="en-GB" sz="1400" b="1" kern="1200" dirty="0">
              <a:latin typeface="Arial" panose="020B0604020202020204" pitchFamily="34" charset="0"/>
              <a:cs typeface="Arial" panose="020B0604020202020204" pitchFamily="34" charset="0"/>
            </a:rPr>
            <a:t>Enhanced Means of Implementation</a:t>
          </a:r>
          <a:r>
            <a:rPr lang="en-GB" sz="1400" kern="1200" dirty="0">
              <a:latin typeface="Arial" panose="020B0604020202020204" pitchFamily="34" charset="0"/>
              <a:cs typeface="Arial" panose="020B0604020202020204" pitchFamily="34" charset="0"/>
            </a:rPr>
            <a:t>: Expand and develop ability to effectively conserve biodiversity, to manage its use, and to address factors threatening it. </a:t>
          </a:r>
          <a:r>
            <a:rPr lang="en-GB" sz="1400" kern="1200" dirty="0">
              <a:solidFill>
                <a:srgbClr val="FF0000"/>
              </a:solidFill>
              <a:latin typeface="Arial" panose="020B0604020202020204" pitchFamily="34" charset="0"/>
              <a:cs typeface="Arial" panose="020B0604020202020204" pitchFamily="34" charset="0"/>
            </a:rPr>
            <a:t>Aligned to Goal D; T5, T18; T19-T23 of the GBF</a:t>
          </a:r>
          <a:endParaRPr lang="en-US" sz="1400" kern="1200" dirty="0">
            <a:solidFill>
              <a:srgbClr val="FF0000"/>
            </a:solidFill>
            <a:latin typeface="Arial" panose="020B0604020202020204" pitchFamily="34" charset="0"/>
            <a:cs typeface="Arial" panose="020B0604020202020204" pitchFamily="34" charset="0"/>
          </a:endParaRPr>
        </a:p>
      </dsp:txBody>
      <dsp:txXfrm>
        <a:off x="854903" y="1624731"/>
        <a:ext cx="6638613" cy="1238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E92FC-E144-456D-9B48-9988BBF2B186}">
      <dsp:nvSpPr>
        <dsp:cNvPr id="0" name=""/>
        <dsp:cNvSpPr/>
      </dsp:nvSpPr>
      <dsp:spPr>
        <a:xfrm>
          <a:off x="0" y="0"/>
          <a:ext cx="8229600" cy="133778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GOAL 1: ENHANCED BIODIVERSITY CONSERVATION: All biological diversity and its components conserved</a:t>
          </a:r>
          <a:endParaRPr lang="en-ZA" sz="2400" kern="1200" dirty="0">
            <a:solidFill>
              <a:schemeClr val="tx1"/>
            </a:solidFill>
            <a:latin typeface="Arial" panose="020B0604020202020204" pitchFamily="34" charset="0"/>
            <a:cs typeface="Arial" panose="020B0604020202020204" pitchFamily="34" charset="0"/>
          </a:endParaRPr>
        </a:p>
      </dsp:txBody>
      <dsp:txXfrm>
        <a:off x="0" y="0"/>
        <a:ext cx="8229600" cy="1337786"/>
      </dsp:txXfrm>
    </dsp:sp>
    <dsp:sp modelId="{4DF6F227-4C94-4138-978B-EC24675610E4}">
      <dsp:nvSpPr>
        <dsp:cNvPr id="0" name=""/>
        <dsp:cNvSpPr/>
      </dsp:nvSpPr>
      <dsp:spPr>
        <a:xfrm>
          <a:off x="4018" y="1337786"/>
          <a:ext cx="2740521" cy="28093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Arial" panose="020B0604020202020204" pitchFamily="34" charset="0"/>
              <a:cs typeface="Arial" panose="020B0604020202020204" pitchFamily="34" charset="0"/>
            </a:rPr>
            <a:t>Policy objective:</a:t>
          </a:r>
        </a:p>
        <a:p>
          <a:pPr marL="0" lvl="0" indent="0" algn="l" defTabSz="711200">
            <a:lnSpc>
              <a:spcPct val="90000"/>
            </a:lnSpc>
            <a:spcBef>
              <a:spcPct val="0"/>
            </a:spcBef>
            <a:spcAft>
              <a:spcPct val="35000"/>
            </a:spcAft>
            <a:buNone/>
          </a:pPr>
          <a:endParaRPr lang="en-US" sz="1600" kern="1200" dirty="0">
            <a:solidFill>
              <a:schemeClr val="tx1"/>
            </a:solidFill>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1.1. Expand a representative system of protected and conservation areas that are effectively and efficiently managed..</a:t>
          </a:r>
          <a:endParaRPr lang="en-ZA" sz="1600" kern="1200" dirty="0">
            <a:solidFill>
              <a:schemeClr val="tx1"/>
            </a:solidFill>
            <a:latin typeface="Arial" panose="020B0604020202020204" pitchFamily="34" charset="0"/>
            <a:cs typeface="Arial" panose="020B0604020202020204" pitchFamily="34" charset="0"/>
          </a:endParaRPr>
        </a:p>
      </dsp:txBody>
      <dsp:txXfrm>
        <a:off x="4018" y="1337786"/>
        <a:ext cx="2740521" cy="2809350"/>
      </dsp:txXfrm>
    </dsp:sp>
    <dsp:sp modelId="{00347F6D-0C13-4346-9384-3A362365F421}">
      <dsp:nvSpPr>
        <dsp:cNvPr id="0" name=""/>
        <dsp:cNvSpPr/>
      </dsp:nvSpPr>
      <dsp:spPr>
        <a:xfrm>
          <a:off x="2744539" y="1337786"/>
          <a:ext cx="2740521" cy="28093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Arial" panose="020B0604020202020204" pitchFamily="34" charset="0"/>
              <a:cs typeface="Arial" panose="020B0604020202020204" pitchFamily="34" charset="0"/>
            </a:rPr>
            <a:t>Expected output:</a:t>
          </a:r>
        </a:p>
        <a:p>
          <a:pPr marL="0" lvl="0" indent="0" algn="l" defTabSz="622300">
            <a:lnSpc>
              <a:spcPct val="90000"/>
            </a:lnSpc>
            <a:spcBef>
              <a:spcPct val="0"/>
            </a:spcBef>
            <a:spcAft>
              <a:spcPct val="35000"/>
            </a:spcAft>
            <a:buNone/>
          </a:pPr>
          <a:endParaRPr lang="en-US" sz="1400" kern="1200" dirty="0">
            <a:solidFill>
              <a:schemeClr val="tx1"/>
            </a:solidFill>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5. Effective participation of landowners, business, traditional leaders, local communities and other interested and affected parties in expansion, management and custodianship of protected and conservation areas.</a:t>
          </a:r>
          <a:endParaRPr lang="en-ZA" sz="1400" kern="1200" dirty="0">
            <a:solidFill>
              <a:schemeClr val="tx1"/>
            </a:solidFill>
            <a:latin typeface="Arial" panose="020B0604020202020204" pitchFamily="34" charset="0"/>
            <a:cs typeface="Arial" panose="020B0604020202020204" pitchFamily="34" charset="0"/>
          </a:endParaRPr>
        </a:p>
      </dsp:txBody>
      <dsp:txXfrm>
        <a:off x="2744539" y="1337786"/>
        <a:ext cx="2740521" cy="2809350"/>
      </dsp:txXfrm>
    </dsp:sp>
    <dsp:sp modelId="{EE72D864-811A-4C96-A0FB-65C171F756A3}">
      <dsp:nvSpPr>
        <dsp:cNvPr id="0" name=""/>
        <dsp:cNvSpPr/>
      </dsp:nvSpPr>
      <dsp:spPr>
        <a:xfrm>
          <a:off x="5485060" y="1337786"/>
          <a:ext cx="2740521" cy="28093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Arial" panose="020B0604020202020204" pitchFamily="34" charset="0"/>
              <a:cs typeface="Arial" panose="020B0604020202020204" pitchFamily="34" charset="0"/>
            </a:rPr>
            <a:t>Expected outcome:</a:t>
          </a:r>
          <a:r>
            <a:rPr lang="en-US" sz="1400" kern="1200" dirty="0">
              <a:solidFill>
                <a:schemeClr val="tx1"/>
              </a:solidFill>
              <a:latin typeface="Arial" panose="020B0604020202020204" pitchFamily="34" charset="0"/>
              <a:cs typeface="Arial" panose="020B0604020202020204" pitchFamily="34" charset="0"/>
            </a:rPr>
            <a:t>:</a:t>
          </a: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1. Expanded, connected, thriving, representative, inclusive, and effectively managed protected and conservation areas, including coordinated partnerships.</a:t>
          </a:r>
          <a:endParaRPr lang="en-ZA" sz="1400" kern="1200" dirty="0">
            <a:solidFill>
              <a:schemeClr val="tx1"/>
            </a:solidFill>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2. Species of special concern, including their genetic diversity, conserved, and viable populations maintained.</a:t>
          </a:r>
          <a:endParaRPr lang="en-ZA" sz="1400" kern="1200" dirty="0">
            <a:solidFill>
              <a:schemeClr val="tx1"/>
            </a:solidFill>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3. Contributions to global biodiversity conservation targets.</a:t>
          </a:r>
          <a:endParaRPr lang="en-ZA" sz="1400" kern="1200" dirty="0">
            <a:solidFill>
              <a:schemeClr val="tx1"/>
            </a:solidFill>
            <a:latin typeface="Arial" panose="020B0604020202020204" pitchFamily="34" charset="0"/>
            <a:cs typeface="Arial" panose="020B0604020202020204" pitchFamily="34" charset="0"/>
          </a:endParaRPr>
        </a:p>
      </dsp:txBody>
      <dsp:txXfrm>
        <a:off x="5485060" y="1337786"/>
        <a:ext cx="2740521" cy="2809350"/>
      </dsp:txXfrm>
    </dsp:sp>
    <dsp:sp modelId="{DEDCF426-9D31-45E9-907E-C3430CE4D63C}">
      <dsp:nvSpPr>
        <dsp:cNvPr id="0" name=""/>
        <dsp:cNvSpPr/>
      </dsp:nvSpPr>
      <dsp:spPr>
        <a:xfrm>
          <a:off x="0" y="4147136"/>
          <a:ext cx="8229600" cy="31215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10F6A-DD8F-42E3-B803-B3E37340E727}" type="datetimeFigureOut">
              <a:rPr lang="en-ZA" smtClean="0"/>
              <a:t>2023/08/23</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14B130-79B1-4660-A736-FF2FFEFF693B}" type="slidenum">
              <a:rPr lang="en-ZA" smtClean="0"/>
              <a:t>‹#›</a:t>
            </a:fld>
            <a:endParaRPr lang="en-ZA"/>
          </a:p>
        </p:txBody>
      </p:sp>
    </p:spTree>
    <p:extLst>
      <p:ext uri="{BB962C8B-B14F-4D97-AF65-F5344CB8AC3E}">
        <p14:creationId xmlns:p14="http://schemas.microsoft.com/office/powerpoint/2010/main" val="3328141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EE71CD-8715-4B29-8976-694563A733C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7807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214B130-79B1-4660-A736-FF2FFEFF693B}" type="slidenum">
              <a:rPr lang="en-ZA" smtClean="0"/>
              <a:t>6</a:t>
            </a:fld>
            <a:endParaRPr lang="en-ZA"/>
          </a:p>
        </p:txBody>
      </p:sp>
    </p:spTree>
    <p:extLst>
      <p:ext uri="{BB962C8B-B14F-4D97-AF65-F5344CB8AC3E}">
        <p14:creationId xmlns:p14="http://schemas.microsoft.com/office/powerpoint/2010/main" val="127051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214B130-79B1-4660-A736-FF2FFEFF693B}" type="slidenum">
              <a:rPr lang="en-ZA" smtClean="0"/>
              <a:t>11</a:t>
            </a:fld>
            <a:endParaRPr lang="en-ZA"/>
          </a:p>
        </p:txBody>
      </p:sp>
    </p:spTree>
    <p:extLst>
      <p:ext uri="{BB962C8B-B14F-4D97-AF65-F5344CB8AC3E}">
        <p14:creationId xmlns:p14="http://schemas.microsoft.com/office/powerpoint/2010/main" val="3945049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dobe-garamond-pro"/>
              </a:rPr>
              <a:t>Biodiversity underpins sustainable development, and stress the need for coordinated policy responses that address global challenges as a whole</a:t>
            </a:r>
            <a:r>
              <a:rPr lang="en-US" b="0" i="0" baseline="0" dirty="0">
                <a:solidFill>
                  <a:srgbClr val="222222"/>
                </a:solidFill>
                <a:effectLst/>
                <a:latin typeface="adobe-garamond-pro"/>
              </a:rPr>
              <a:t> </a:t>
            </a:r>
            <a:r>
              <a:rPr lang="en-US" b="0" i="0" dirty="0">
                <a:solidFill>
                  <a:srgbClr val="222222"/>
                </a:solidFill>
                <a:effectLst/>
                <a:latin typeface="adobe-garamond-pro"/>
              </a:rPr>
              <a:t>beyond the scope of SDG 14 and 15 that respectively address life below water and life in land, biodiversity and healthy ecosystems provides essential resources and ecosystem services that directly support a range of societal sectors and economic activities, such as agriculture, forestry, fisheries, and tourism. Thus Biodiversity relevant to the achievement of SDG 1 on ending poverty;</a:t>
            </a:r>
            <a:r>
              <a:rPr lang="en-US" b="0" i="0" baseline="0" dirty="0">
                <a:solidFill>
                  <a:srgbClr val="222222"/>
                </a:solidFill>
                <a:effectLst/>
                <a:latin typeface="adobe-garamond-pro"/>
              </a:rPr>
              <a:t> </a:t>
            </a:r>
            <a:r>
              <a:rPr lang="en-US" b="0" i="0" dirty="0">
                <a:solidFill>
                  <a:srgbClr val="222222"/>
                </a:solidFill>
                <a:effectLst/>
                <a:latin typeface="adobe-garamond-pro"/>
              </a:rPr>
              <a:t>key for food security and nutrition, and contributes to the achievement of SDG 2 on zero hunger, and SDG 8 on decent work and economic growth. The CBD 3rd objective on fair and equitable benefit-sharing has the potential to improve socioeconomic and political inequality among countries and social groups (SDG 10). links between biodiversity and health (SDG 3) are increasingly recognized. Healthy ecosystems help to mitigate air, water, and soil pollution, and are the source of both modern and traditional medicines. They underpin the delivery of water supplies, water quality, and protect against water-related disasters (SDG 6); they are the source of energy (SDG 7); they can provide reliable and cost-effective natural infrastructure (SDG 9); and in general provide basic services to cities, and nature-based solutions to challenges related to urban well-being (SDG 11) and to climate change (SDG 13). All these are however undermined by current unsustainable production and consumption patterns (SDG 12), as well as illegal wildlife trade, fishing, and timber trade (SDG 16).</a:t>
            </a:r>
          </a:p>
          <a:p>
            <a:endParaRPr lang="en-US" b="0" i="0" dirty="0">
              <a:solidFill>
                <a:srgbClr val="222222"/>
              </a:solidFill>
              <a:effectLst/>
              <a:latin typeface="adobe-garamond-pro"/>
            </a:endParaRPr>
          </a:p>
          <a:p>
            <a:endParaRPr lang="en-ZA" dirty="0"/>
          </a:p>
        </p:txBody>
      </p:sp>
      <p:sp>
        <p:nvSpPr>
          <p:cNvPr id="4" name="Slide Number Placeholder 3"/>
          <p:cNvSpPr>
            <a:spLocks noGrp="1"/>
          </p:cNvSpPr>
          <p:nvPr>
            <p:ph type="sldNum" sz="quarter" idx="10"/>
          </p:nvPr>
        </p:nvSpPr>
        <p:spPr/>
        <p:txBody>
          <a:bodyPr/>
          <a:lstStyle/>
          <a:p>
            <a:fld id="{B214B130-79B1-4660-A736-FF2FFEFF693B}" type="slidenum">
              <a:rPr lang="en-ZA" smtClean="0"/>
              <a:t>18</a:t>
            </a:fld>
            <a:endParaRPr lang="en-ZA"/>
          </a:p>
        </p:txBody>
      </p:sp>
    </p:spTree>
    <p:extLst>
      <p:ext uri="{BB962C8B-B14F-4D97-AF65-F5344CB8AC3E}">
        <p14:creationId xmlns:p14="http://schemas.microsoft.com/office/powerpoint/2010/main" val="1488326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4542D23-C04D-424C-88C6-CBCDFD2A8B9D}"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633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4A78DD-6927-4E88-AAB0-39E06247DA91}" type="datetime1">
              <a:rPr lang="en-US" smtClean="0"/>
              <a:t>8/23/2023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423716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C5AB209-363C-46CC-BF4E-39B3D2515F43}" type="datetime1">
              <a:rPr lang="en-US" smtClean="0"/>
              <a:t>8/23/2023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6820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9801C34-2A86-45E0-B687-6909CA0B0EF8}" type="datetime1">
              <a:rPr lang="en-US" smtClean="0"/>
              <a:t>8/23/2023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247217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4115812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534828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3622135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941575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435895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829587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3063334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874631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A0BB68E-9380-4438-89F3-50876D76DF91}" type="datetime1">
              <a:rPr lang="en-US" smtClean="0"/>
              <a:t>8/23/2023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05945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422625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9182706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028071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12B5A95-A7CA-443B-A48F-C860538B5C19}" type="datetime1">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lgn="ctr">
              <a:defRPr/>
            </a:lvl1pPr>
          </a:lstStyle>
          <a:p>
            <a:fld id="{49E107A0-7B7C-8743-BC43-85A450895BAC}" type="slidenum">
              <a:rPr lang="en-US" smtClean="0"/>
              <a:pPr/>
              <a:t>‹#›</a:t>
            </a:fld>
            <a:endParaRPr lang="en-US" dirty="0"/>
          </a:p>
        </p:txBody>
      </p:sp>
    </p:spTree>
    <p:extLst>
      <p:ext uri="{BB962C8B-B14F-4D97-AF65-F5344CB8AC3E}">
        <p14:creationId xmlns:p14="http://schemas.microsoft.com/office/powerpoint/2010/main" val="530912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4754" y="213081"/>
            <a:ext cx="8874492" cy="787946"/>
          </a:xfrm>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a:xfrm>
            <a:off x="134754" y="1097280"/>
            <a:ext cx="8874492" cy="4774131"/>
          </a:xfrm>
        </p:spPr>
        <p:txBody>
          <a:bodyPr>
            <a:normAutofit/>
          </a:bodyPr>
          <a:lstStyle>
            <a:lvl1pPr algn="just">
              <a:defRPr sz="2400"/>
            </a:lvl1pPr>
            <a:lvl2pPr algn="just">
              <a:defRPr sz="2000"/>
            </a:lvl2pPr>
            <a:lvl3pPr algn="just">
              <a:defRPr sz="1800"/>
            </a:lvl3pPr>
            <a:lvl4pPr algn="just">
              <a:defRPr sz="1600"/>
            </a:lvl4pPr>
            <a:lvl5pPr algn="ju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0A062C-50E9-4DCD-9E40-CC5283219E31}" type="datetime1">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lgn="ctr">
              <a:defRPr/>
            </a:lvl1pPr>
          </a:lstStyle>
          <a:p>
            <a:fld id="{49E107A0-7B7C-8743-BC43-85A450895BAC}" type="slidenum">
              <a:rPr lang="en-US" smtClean="0"/>
              <a:pPr/>
              <a:t>‹#›</a:t>
            </a:fld>
            <a:endParaRPr lang="en-US" dirty="0"/>
          </a:p>
        </p:txBody>
      </p:sp>
    </p:spTree>
    <p:extLst>
      <p:ext uri="{BB962C8B-B14F-4D97-AF65-F5344CB8AC3E}">
        <p14:creationId xmlns:p14="http://schemas.microsoft.com/office/powerpoint/2010/main" val="718142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118E11D-E238-4B89-B1F8-93C96364540C}" type="datetime1">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lgn="ctr">
              <a:defRPr/>
            </a:lvl1pPr>
          </a:lstStyle>
          <a:p>
            <a:fld id="{49E107A0-7B7C-8743-BC43-85A450895BAC}" type="slidenum">
              <a:rPr lang="en-US" smtClean="0"/>
              <a:pPr/>
              <a:t>‹#›</a:t>
            </a:fld>
            <a:endParaRPr lang="en-US" dirty="0"/>
          </a:p>
        </p:txBody>
      </p:sp>
    </p:spTree>
    <p:extLst>
      <p:ext uri="{BB962C8B-B14F-4D97-AF65-F5344CB8AC3E}">
        <p14:creationId xmlns:p14="http://schemas.microsoft.com/office/powerpoint/2010/main" val="1648735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039DCDA-4C99-4C5B-A90E-7ADE197465BE}" type="datetime1">
              <a:rPr lang="en-US" smtClean="0"/>
              <a:t>8/23/2023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lgn="ctr">
              <a:defRPr/>
            </a:lvl1p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lgn="ctr">
              <a:defRPr/>
            </a:lvl1pPr>
          </a:lstStyle>
          <a:p>
            <a:fld id="{49E107A0-7B7C-8743-BC43-85A450895BAC}" type="slidenum">
              <a:rPr lang="en-US" smtClean="0"/>
              <a:pPr/>
              <a:t>‹#›</a:t>
            </a:fld>
            <a:endParaRPr lang="en-US" dirty="0"/>
          </a:p>
        </p:txBody>
      </p:sp>
    </p:spTree>
    <p:extLst>
      <p:ext uri="{BB962C8B-B14F-4D97-AF65-F5344CB8AC3E}">
        <p14:creationId xmlns:p14="http://schemas.microsoft.com/office/powerpoint/2010/main" val="278990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0B5FA97-925C-4816-A48E-08007857C834}" type="datetime1">
              <a:rPr lang="en-US" smtClean="0"/>
              <a:t>8/23/2023</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3581398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5216DEE-F8CF-4FA5-A921-E9FF7C7CE5D4}" type="datetime1">
              <a:rPr lang="en-US" smtClean="0"/>
              <a:t>8/23/2023</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algn="ctr">
              <a:defRPr/>
            </a:lvl1p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lgn="ctr">
              <a:defRPr/>
            </a:lvl1pPr>
          </a:lstStyle>
          <a:p>
            <a:fld id="{49E107A0-7B7C-8743-BC43-85A450895BAC}" type="slidenum">
              <a:rPr lang="en-US" smtClean="0"/>
              <a:pPr/>
              <a:t>‹#›</a:t>
            </a:fld>
            <a:endParaRPr lang="en-US" dirty="0"/>
          </a:p>
        </p:txBody>
      </p:sp>
    </p:spTree>
    <p:extLst>
      <p:ext uri="{BB962C8B-B14F-4D97-AF65-F5344CB8AC3E}">
        <p14:creationId xmlns:p14="http://schemas.microsoft.com/office/powerpoint/2010/main" val="40943270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C7C47B4-0FB9-41D1-A265-B2779B5C2927}" type="datetime1">
              <a:rPr lang="en-US" smtClean="0"/>
              <a:t>8/23/2023</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lgn="ctr">
              <a:defRPr/>
            </a:lvl1p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lgn="ctr">
              <a:defRPr/>
            </a:lvl1pPr>
          </a:lstStyle>
          <a:p>
            <a:fld id="{49E107A0-7B7C-8743-BC43-85A450895BAC}" type="slidenum">
              <a:rPr lang="en-US" smtClean="0"/>
              <a:pPr/>
              <a:t>‹#›</a:t>
            </a:fld>
            <a:endParaRPr lang="en-US" dirty="0"/>
          </a:p>
        </p:txBody>
      </p:sp>
    </p:spTree>
    <p:extLst>
      <p:ext uri="{BB962C8B-B14F-4D97-AF65-F5344CB8AC3E}">
        <p14:creationId xmlns:p14="http://schemas.microsoft.com/office/powerpoint/2010/main" val="3957659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A2771D6-EA98-450E-8DC8-7AAE835A7646}" type="datetime1">
              <a:rPr lang="en-US" smtClean="0"/>
              <a:t>8/23/2023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1838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D8B0246-EE92-44B3-B87B-F3FE02B8C979}" type="datetime1">
              <a:rPr lang="en-US" smtClean="0"/>
              <a:t>8/23/2023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067964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E497413-46F2-485C-8587-CF5CB1AD3502}" type="datetime1">
              <a:rPr lang="en-US" smtClean="0"/>
              <a:t>8/23/2023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516107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533A2EA-2FE3-4B2D-BCC4-922115FCA678}" type="datetime1">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467772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BDA2C3A-C029-4DB4-996D-ADD391AC271D}" type="datetime1">
              <a:rPr lang="en-US" smtClean="0"/>
              <a:t>8/23/2023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620489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5DA766A-9C2B-4C28-B51A-DAF39D997FB8}" type="datetime1">
              <a:rPr lang="en-US" smtClean="0"/>
              <a:t>8/23/2023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17545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C6660AD-7768-4E33-B6AD-0E6268D970D1}" type="datetime1">
              <a:rPr lang="en-US" smtClean="0"/>
              <a:t>8/23/2023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0561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CB6E12A-411F-4E67-ADC0-1F76457901B1}" type="datetime1">
              <a:rPr lang="en-US" smtClean="0"/>
              <a:t>8/23/2023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71788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03CF1FC-7AFE-4BDF-8CFA-FF1421B67EEB}" type="datetime1">
              <a:rPr lang="en-US" smtClean="0"/>
              <a:t>8/23/2023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187911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30D092B-7162-49E8-A1B0-87124F65FDA5}" type="datetime1">
              <a:rPr lang="en-US" smtClean="0"/>
              <a:t>8/23/2023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31450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86DB08A-A262-461A-B3EB-BBEACF5A98A9}" type="datetime1">
              <a:rPr lang="en-US" smtClean="0"/>
              <a:t>8/23/2023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45326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457200" y="357456"/>
            <a:ext cx="8229600"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2499"/>
            <a:ext cx="8229600" cy="445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25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457200" y="357456"/>
            <a:ext cx="8229600"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2499"/>
            <a:ext cx="8229600" cy="445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05098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96253" y="256317"/>
            <a:ext cx="8922619"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6253" y="1020278"/>
            <a:ext cx="8922619" cy="48222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23743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E2BA28D0-E372-1348-AF2B-539546477962}"/>
              </a:ext>
            </a:extLst>
          </p:cNvPr>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a:xfrm>
            <a:off x="206477" y="2130425"/>
            <a:ext cx="8839199" cy="1470025"/>
          </a:xfrm>
        </p:spPr>
        <p:txBody>
          <a:bodyPr>
            <a:noAutofit/>
          </a:bodyPr>
          <a:lstStyle/>
          <a:p>
            <a:r>
              <a:rPr lang="en-US" sz="3600" b="1" dirty="0">
                <a:solidFill>
                  <a:srgbClr val="008000"/>
                </a:solidFill>
                <a:latin typeface="Arial" panose="020B0604020202020204" pitchFamily="34" charset="0"/>
                <a:cs typeface="Arial" panose="020B0604020202020204" pitchFamily="34" charset="0"/>
              </a:rPr>
              <a:t>Relevant decision under Biodiversity Related Multilateral Agreements</a:t>
            </a:r>
          </a:p>
        </p:txBody>
      </p:sp>
      <p:sp>
        <p:nvSpPr>
          <p:cNvPr id="3" name="Subtitle 2"/>
          <p:cNvSpPr>
            <a:spLocks noGrp="1"/>
          </p:cNvSpPr>
          <p:nvPr>
            <p:ph type="subTitle" idx="1"/>
          </p:nvPr>
        </p:nvSpPr>
        <p:spPr>
          <a:xfrm>
            <a:off x="1371600" y="3886200"/>
            <a:ext cx="6400800" cy="808892"/>
          </a:xfrm>
        </p:spPr>
        <p:txBody>
          <a:bodyPr/>
          <a:lstStyle/>
          <a:p>
            <a:endParaRPr lang="en-US" dirty="0">
              <a:solidFill>
                <a:srgbClr val="008000"/>
              </a:solidFill>
            </a:endParaRPr>
          </a:p>
        </p:txBody>
      </p:sp>
      <p:sp>
        <p:nvSpPr>
          <p:cNvPr id="4" name="Slide Number Placeholder 3">
            <a:extLst>
              <a:ext uri="{FF2B5EF4-FFF2-40B4-BE49-F238E27FC236}">
                <a16:creationId xmlns:a16="http://schemas.microsoft.com/office/drawing/2014/main" id="{5B9E7E36-E30B-B4A4-4EFB-36471FB112CB}"/>
              </a:ext>
            </a:extLst>
          </p:cNvPr>
          <p:cNvSpPr>
            <a:spLocks noGrp="1"/>
          </p:cNvSpPr>
          <p:nvPr>
            <p:ph type="sldNum" sz="quarter" idx="12"/>
          </p:nvPr>
        </p:nvSpPr>
        <p:spPr/>
        <p:txBody>
          <a:bodyPr/>
          <a:lstStyle/>
          <a:p>
            <a:fld id="{49E107A0-7B7C-8743-BC43-85A450895BAC}" type="slidenum">
              <a:rPr lang="en-US" smtClean="0"/>
              <a:t>1</a:t>
            </a:fld>
            <a:endParaRPr lang="en-US"/>
          </a:p>
        </p:txBody>
      </p:sp>
    </p:spTree>
    <p:extLst>
      <p:ext uri="{BB962C8B-B14F-4D97-AF65-F5344CB8AC3E}">
        <p14:creationId xmlns:p14="http://schemas.microsoft.com/office/powerpoint/2010/main" val="393012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7456"/>
            <a:ext cx="9144000" cy="689866"/>
          </a:xfrm>
        </p:spPr>
        <p:txBody>
          <a:bodyPr>
            <a:normAutofit fontScale="90000"/>
          </a:bodyPr>
          <a:lstStyle/>
          <a:p>
            <a:r>
              <a:rPr lang="en-ZA" b="1" dirty="0"/>
              <a:t>UNCCD 2018–2030 Strategic Framework</a:t>
            </a:r>
          </a:p>
        </p:txBody>
      </p:sp>
      <p:sp>
        <p:nvSpPr>
          <p:cNvPr id="3" name="Content Placeholder 2"/>
          <p:cNvSpPr>
            <a:spLocks noGrp="1"/>
          </p:cNvSpPr>
          <p:nvPr>
            <p:ph idx="1"/>
          </p:nvPr>
        </p:nvSpPr>
        <p:spPr/>
        <p:txBody>
          <a:bodyPr>
            <a:normAutofit fontScale="92500" lnSpcReduction="10000"/>
          </a:bodyPr>
          <a:lstStyle/>
          <a:p>
            <a:pPr algn="just"/>
            <a:r>
              <a:rPr lang="en-US" b="1" dirty="0">
                <a:latin typeface="Arial" panose="020B0604020202020204" pitchFamily="34" charset="0"/>
                <a:cs typeface="Arial" panose="020B0604020202020204" pitchFamily="34" charset="0"/>
              </a:rPr>
              <a:t>Strategic objective 5: </a:t>
            </a:r>
            <a:r>
              <a:rPr lang="en-US" dirty="0">
                <a:latin typeface="Arial" panose="020B0604020202020204" pitchFamily="34" charset="0"/>
                <a:cs typeface="Arial" panose="020B0604020202020204" pitchFamily="34" charset="0"/>
              </a:rPr>
              <a:t>To mobilize substantial and additional financial and non-financial resources to support the implementation of the Convention by building effective partnerships at global and national level </a:t>
            </a:r>
            <a:r>
              <a:rPr lang="en-US" b="1" dirty="0">
                <a:latin typeface="Arial" panose="020B0604020202020204" pitchFamily="34" charset="0"/>
                <a:cs typeface="Arial" panose="020B0604020202020204" pitchFamily="34" charset="0"/>
              </a:rPr>
              <a:t>Expected impact 5.1: </a:t>
            </a:r>
            <a:r>
              <a:rPr lang="en-US" dirty="0">
                <a:latin typeface="Arial" panose="020B0604020202020204" pitchFamily="34" charset="0"/>
                <a:cs typeface="Arial" panose="020B0604020202020204" pitchFamily="34" charset="0"/>
              </a:rPr>
              <a:t>Adequate and timely public and private financial resources are further mobilized and made available to affected country Parties, including through domestic resource mobilization</a:t>
            </a:r>
            <a:endParaRPr lang="en-Z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10</a:t>
            </a:fld>
            <a:endParaRPr lang="en-US"/>
          </a:p>
        </p:txBody>
      </p:sp>
    </p:spTree>
    <p:extLst>
      <p:ext uri="{BB962C8B-B14F-4D97-AF65-F5344CB8AC3E}">
        <p14:creationId xmlns:p14="http://schemas.microsoft.com/office/powerpoint/2010/main" val="2555233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2890" y="303728"/>
            <a:ext cx="8013290" cy="689866"/>
          </a:xfrm>
        </p:spPr>
        <p:txBody>
          <a:bodyPr>
            <a:normAutofit/>
          </a:bodyPr>
          <a:lstStyle/>
          <a:p>
            <a:r>
              <a:rPr lang="en-US" sz="2800" b="1" dirty="0">
                <a:latin typeface="Arial" panose="020B0604020202020204" pitchFamily="34" charset="0"/>
                <a:cs typeface="Arial" panose="020B0604020202020204" pitchFamily="34" charset="0"/>
              </a:rPr>
              <a:t>The Fourth </a:t>
            </a:r>
            <a:r>
              <a:rPr lang="en-US" sz="2800" b="1" dirty="0" err="1">
                <a:latin typeface="Arial" panose="020B0604020202020204" pitchFamily="34" charset="0"/>
                <a:cs typeface="Arial" panose="020B0604020202020204" pitchFamily="34" charset="0"/>
              </a:rPr>
              <a:t>Ramsar</a:t>
            </a:r>
            <a:r>
              <a:rPr lang="en-US" sz="2800" b="1" dirty="0">
                <a:latin typeface="Arial" panose="020B0604020202020204" pitchFamily="34" charset="0"/>
                <a:cs typeface="Arial" panose="020B0604020202020204" pitchFamily="34" charset="0"/>
              </a:rPr>
              <a:t> Strategic Plan 2016–2024</a:t>
            </a:r>
            <a:endParaRPr lang="en-ZA" sz="2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02499"/>
            <a:ext cx="8229600" cy="2140469"/>
          </a:xfrm>
        </p:spPr>
        <p:txBody>
          <a:bodyPr/>
          <a:lstStyle/>
          <a:p>
            <a:pPr algn="just"/>
            <a:r>
              <a:rPr lang="en-US" b="1" u="sng" dirty="0">
                <a:latin typeface="Arial" panose="020B0604020202020204" pitchFamily="34" charset="0"/>
                <a:cs typeface="Arial" panose="020B0604020202020204" pitchFamily="34" charset="0"/>
              </a:rPr>
              <a:t>Target 3:</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public and private sectors have increased their efforts to apply guidelines and good practices for the wise use of water and wetlands</a:t>
            </a:r>
            <a:r>
              <a:rPr lang="en-US" dirty="0"/>
              <a:t>.</a:t>
            </a:r>
            <a:endParaRPr lang="en-ZA" dirty="0"/>
          </a:p>
        </p:txBody>
      </p:sp>
      <p:sp>
        <p:nvSpPr>
          <p:cNvPr id="4" name="Slide Number Placeholder 3"/>
          <p:cNvSpPr>
            <a:spLocks noGrp="1"/>
          </p:cNvSpPr>
          <p:nvPr>
            <p:ph type="sldNum" sz="quarter" idx="12"/>
          </p:nvPr>
        </p:nvSpPr>
        <p:spPr/>
        <p:txBody>
          <a:bodyPr/>
          <a:lstStyle/>
          <a:p>
            <a:fld id="{49E107A0-7B7C-8743-BC43-85A450895BAC}" type="slidenum">
              <a:rPr lang="en-US" smtClean="0"/>
              <a:t>11</a:t>
            </a:fld>
            <a:endParaRPr lang="en-US"/>
          </a:p>
        </p:txBody>
      </p:sp>
      <p:pic>
        <p:nvPicPr>
          <p:cNvPr id="6" name="Picture 5"/>
          <p:cNvPicPr>
            <a:picLocks noChangeAspect="1"/>
          </p:cNvPicPr>
          <p:nvPr/>
        </p:nvPicPr>
        <p:blipFill>
          <a:blip r:embed="rId3"/>
          <a:stretch>
            <a:fillRect/>
          </a:stretch>
        </p:blipFill>
        <p:spPr>
          <a:xfrm>
            <a:off x="24581" y="249999"/>
            <a:ext cx="952500" cy="952500"/>
          </a:xfrm>
          <a:prstGeom prst="rect">
            <a:avLst/>
          </a:prstGeom>
        </p:spPr>
      </p:pic>
    </p:spTree>
    <p:extLst>
      <p:ext uri="{BB962C8B-B14F-4D97-AF65-F5344CB8AC3E}">
        <p14:creationId xmlns:p14="http://schemas.microsoft.com/office/powerpoint/2010/main" val="261414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599" y="357456"/>
            <a:ext cx="6912077" cy="689866"/>
          </a:xfrm>
        </p:spPr>
        <p:txBody>
          <a:bodyPr>
            <a:noAutofit/>
          </a:bodyPr>
          <a:lstStyle/>
          <a:p>
            <a:pPr algn="just"/>
            <a:r>
              <a:rPr lang="en-US" sz="2000" b="1" dirty="0">
                <a:latin typeface="Arial" panose="020B0604020202020204" pitchFamily="34" charset="0"/>
                <a:cs typeface="Arial" panose="020B0604020202020204" pitchFamily="34" charset="0"/>
              </a:rPr>
              <a:t>Scoping report for a methodological assessment of the impact and dependence of business on biodiversity and nature’s contributions to people</a:t>
            </a:r>
            <a:endParaRPr lang="en-ZA"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 y="1415845"/>
            <a:ext cx="9143999" cy="4798142"/>
          </a:xfrm>
        </p:spPr>
        <p:txBody>
          <a:bodyPr>
            <a:normAutofit fontScale="70000" lnSpcReduction="20000"/>
          </a:bodyPr>
          <a:lstStyle/>
          <a:p>
            <a:pPr algn="just"/>
            <a:r>
              <a:rPr lang="en-US" dirty="0">
                <a:latin typeface="Arial" panose="020B0604020202020204" pitchFamily="34" charset="0"/>
                <a:cs typeface="Arial" panose="020B0604020202020204" pitchFamily="34" charset="0"/>
              </a:rPr>
              <a:t>The Plenary, at its ninth session approved the undertaking of the business and biodiversity assessment;</a:t>
            </a:r>
          </a:p>
          <a:p>
            <a:pPr algn="just"/>
            <a:r>
              <a:rPr lang="en-US" dirty="0">
                <a:latin typeface="Arial" panose="020B0604020202020204" pitchFamily="34" charset="0"/>
                <a:cs typeface="Arial" panose="020B0604020202020204" pitchFamily="34" charset="0"/>
              </a:rPr>
              <a:t>Also request the secretariat to establish the institutional arrangements necessary to mobilize the technical support required for the assessment. </a:t>
            </a:r>
          </a:p>
          <a:p>
            <a:pPr algn="just"/>
            <a:r>
              <a:rPr lang="en-US" dirty="0">
                <a:latin typeface="Arial" panose="020B0604020202020204" pitchFamily="34" charset="0"/>
                <a:cs typeface="Arial" panose="020B0604020202020204" pitchFamily="34" charset="0"/>
              </a:rPr>
              <a:t>The assessment will categorize the dependencies and impacts of business and financial institutions on biodiversity and nature’s contributions to people, which incorporates ecosystem services and other analogous concepts, including in relation to indigenous peoples and local communities. </a:t>
            </a:r>
          </a:p>
          <a:p>
            <a:pPr algn="just"/>
            <a:r>
              <a:rPr lang="en-US" dirty="0">
                <a:latin typeface="Arial" panose="020B0604020202020204" pitchFamily="34" charset="0"/>
                <a:cs typeface="Arial" panose="020B0604020202020204" pitchFamily="34" charset="0"/>
              </a:rPr>
              <a:t>It will assess methods for measuring direct dependencies and impacts and, where appropriate, indirect dependencies and impacts, and will assess options for actions by businesses and by others, including Governments, the financial sector, indigenous peoples and local communities, and civil society, that interact with business.</a:t>
            </a:r>
            <a:endParaRPr lang="en-Z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12</a:t>
            </a:fld>
            <a:endParaRPr lang="en-US"/>
          </a:p>
        </p:txBody>
      </p:sp>
      <p:pic>
        <p:nvPicPr>
          <p:cNvPr id="5" name="Picture 4"/>
          <p:cNvPicPr>
            <a:picLocks noChangeAspect="1"/>
          </p:cNvPicPr>
          <p:nvPr/>
        </p:nvPicPr>
        <p:blipFill>
          <a:blip r:embed="rId2"/>
          <a:stretch>
            <a:fillRect/>
          </a:stretch>
        </p:blipFill>
        <p:spPr>
          <a:xfrm>
            <a:off x="167301" y="160021"/>
            <a:ext cx="1533525" cy="714375"/>
          </a:xfrm>
          <a:prstGeom prst="rect">
            <a:avLst/>
          </a:prstGeom>
        </p:spPr>
      </p:pic>
    </p:spTree>
    <p:extLst>
      <p:ext uri="{BB962C8B-B14F-4D97-AF65-F5344CB8AC3E}">
        <p14:creationId xmlns:p14="http://schemas.microsoft.com/office/powerpoint/2010/main" val="231646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317" y="357456"/>
            <a:ext cx="9094838" cy="689866"/>
          </a:xfrm>
        </p:spPr>
        <p:txBody>
          <a:bodyPr>
            <a:normAutofit fontScale="90000"/>
          </a:bodyPr>
          <a:lstStyle/>
          <a:p>
            <a:r>
              <a:rPr lang="en-US" b="1" dirty="0">
                <a:latin typeface="Arial" panose="020B0604020202020204" pitchFamily="34" charset="0"/>
                <a:cs typeface="Arial" panose="020B0604020202020204" pitchFamily="34" charset="0"/>
              </a:rPr>
              <a:t>Assessment approach and Timeline</a:t>
            </a:r>
            <a:endParaRPr lang="en-ZA" b="1"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0" y="1376516"/>
            <a:ext cx="4495800" cy="4749647"/>
          </a:xfrm>
        </p:spPr>
        <p:txBody>
          <a:bodyPr>
            <a:noAutofit/>
          </a:bodyPr>
          <a:lstStyle/>
          <a:p>
            <a:pPr marL="0" indent="0" algn="just">
              <a:buNone/>
            </a:pPr>
            <a:r>
              <a:rPr lang="en-US" sz="1600" b="1" dirty="0">
                <a:latin typeface="Arial" panose="020B0604020202020204" pitchFamily="34" charset="0"/>
                <a:cs typeface="Arial" panose="020B0604020202020204" pitchFamily="34" charset="0"/>
              </a:rPr>
              <a:t>Timeline and geographical coverage</a:t>
            </a:r>
          </a:p>
          <a:p>
            <a:pPr algn="just"/>
            <a:r>
              <a:rPr lang="en-US" sz="1600" dirty="0">
                <a:latin typeface="Arial" panose="020B0604020202020204" pitchFamily="34" charset="0"/>
                <a:cs typeface="Arial" panose="020B0604020202020204" pitchFamily="34" charset="0"/>
              </a:rPr>
              <a:t>The assessment will be global in scope and</a:t>
            </a:r>
          </a:p>
          <a:p>
            <a:pPr algn="just"/>
            <a:r>
              <a:rPr lang="en-US" sz="1600" dirty="0">
                <a:latin typeface="Arial" panose="020B0604020202020204" pitchFamily="34" charset="0"/>
                <a:cs typeface="Arial" panose="020B0604020202020204" pitchFamily="34" charset="0"/>
              </a:rPr>
              <a:t>Address issues related to all sectors and business types. </a:t>
            </a:r>
          </a:p>
          <a:p>
            <a:pPr algn="just"/>
            <a:r>
              <a:rPr lang="en-US" sz="1600" dirty="0">
                <a:latin typeface="Arial" panose="020B0604020202020204" pitchFamily="34" charset="0"/>
                <a:cs typeface="Arial" panose="020B0604020202020204" pitchFamily="34" charset="0"/>
              </a:rPr>
              <a:t>Regional adaptations and applications, including past and present examples, will also be considered across terrestrial, freshwater and marine ecosystems.</a:t>
            </a:r>
          </a:p>
          <a:p>
            <a:pPr algn="just"/>
            <a:r>
              <a:rPr lang="en-US" sz="1600" dirty="0">
                <a:latin typeface="Arial" panose="020B0604020202020204" pitchFamily="34" charset="0"/>
                <a:cs typeface="Arial" panose="020B0604020202020204" pitchFamily="34" charset="0"/>
              </a:rPr>
              <a:t>Taking into account, where relevant, existing international obligations.</a:t>
            </a:r>
          </a:p>
          <a:p>
            <a:pPr algn="just"/>
            <a:r>
              <a:rPr lang="en-US" sz="1600" dirty="0">
                <a:latin typeface="Arial" panose="020B0604020202020204" pitchFamily="34" charset="0"/>
                <a:cs typeface="Arial" panose="020B0604020202020204" pitchFamily="34" charset="0"/>
              </a:rPr>
              <a:t>The assessment will be carried out following the fast-track approach for thematic and methodological assessments. </a:t>
            </a:r>
          </a:p>
          <a:p>
            <a:pPr marL="0" indent="0" algn="just">
              <a:buNone/>
            </a:pPr>
            <a:r>
              <a:rPr lang="en-ZA" sz="1600" b="1" u="sng" dirty="0">
                <a:latin typeface="Arial" panose="020B0604020202020204" pitchFamily="34" charset="0"/>
                <a:cs typeface="Arial" panose="020B0604020202020204" pitchFamily="34" charset="0"/>
              </a:rPr>
              <a:t>Methodological approach</a:t>
            </a:r>
          </a:p>
          <a:p>
            <a:pPr algn="just"/>
            <a:r>
              <a:rPr lang="en-US" sz="1600" dirty="0">
                <a:latin typeface="Arial" panose="020B0604020202020204" pitchFamily="34" charset="0"/>
                <a:cs typeface="Arial" panose="020B0604020202020204" pitchFamily="34" charset="0"/>
              </a:rPr>
              <a:t>The assessment will also identify key gaps in knowledge, data, methodologies, and reporting standards</a:t>
            </a:r>
            <a:endParaRPr lang="en-ZA" sz="1600" b="1" u="sng" dirty="0">
              <a:latin typeface="Arial" panose="020B0604020202020204" pitchFamily="34" charset="0"/>
              <a:cs typeface="Arial" panose="020B0604020202020204" pitchFamily="34" charset="0"/>
            </a:endParaRPr>
          </a:p>
        </p:txBody>
      </p:sp>
      <p:sp>
        <p:nvSpPr>
          <p:cNvPr id="7" name="Content Placeholder 6"/>
          <p:cNvSpPr>
            <a:spLocks noGrp="1"/>
          </p:cNvSpPr>
          <p:nvPr>
            <p:ph sz="half" idx="2"/>
          </p:nvPr>
        </p:nvSpPr>
        <p:spPr>
          <a:xfrm>
            <a:off x="4648199" y="1376516"/>
            <a:ext cx="4407311" cy="4513007"/>
          </a:xfrm>
        </p:spPr>
        <p:txBody>
          <a:bodyPr>
            <a:noAutofit/>
          </a:bodyPr>
          <a:lstStyle/>
          <a:p>
            <a:pPr marL="0" indent="0" algn="just">
              <a:buNone/>
            </a:pPr>
            <a:r>
              <a:rPr lang="en-ZA" sz="1800" b="1" u="sng" dirty="0">
                <a:latin typeface="Arial" panose="020B0604020202020204" pitchFamily="34" charset="0"/>
                <a:cs typeface="Arial" panose="020B0604020202020204" pitchFamily="34" charset="0"/>
              </a:rPr>
              <a:t>Chapter outline </a:t>
            </a:r>
          </a:p>
          <a:p>
            <a:pPr marL="0" indent="0" algn="just">
              <a:buNone/>
            </a:pPr>
            <a:r>
              <a:rPr lang="en-US" sz="1800" b="1" u="sng" dirty="0">
                <a:latin typeface="Arial" panose="020B0604020202020204" pitchFamily="34" charset="0"/>
                <a:cs typeface="Arial" panose="020B0604020202020204" pitchFamily="34" charset="0"/>
              </a:rPr>
              <a:t>Chapter 1. </a:t>
            </a:r>
            <a:r>
              <a:rPr lang="en-US" sz="1800" dirty="0">
                <a:latin typeface="Arial" panose="020B0604020202020204" pitchFamily="34" charset="0"/>
                <a:cs typeface="Arial" panose="020B0604020202020204" pitchFamily="34" charset="0"/>
              </a:rPr>
              <a:t>Setting the scene;</a:t>
            </a:r>
          </a:p>
          <a:p>
            <a:pPr marL="0" indent="0" algn="just">
              <a:buNone/>
            </a:pPr>
            <a:r>
              <a:rPr lang="en-US" sz="1800" b="1" u="sng" dirty="0">
                <a:latin typeface="Arial" panose="020B0604020202020204" pitchFamily="34" charset="0"/>
                <a:cs typeface="Arial" panose="020B0604020202020204" pitchFamily="34" charset="0"/>
              </a:rPr>
              <a:t>Chapter 2. </a:t>
            </a:r>
            <a:r>
              <a:rPr lang="en-US" sz="1800" dirty="0">
                <a:latin typeface="Arial" panose="020B0604020202020204" pitchFamily="34" charset="0"/>
                <a:cs typeface="Arial" panose="020B0604020202020204" pitchFamily="34" charset="0"/>
              </a:rPr>
              <a:t>How does business depend on biodiversity?</a:t>
            </a:r>
          </a:p>
          <a:p>
            <a:pPr marL="0" indent="0" algn="just">
              <a:buNone/>
            </a:pPr>
            <a:r>
              <a:rPr lang="en-US" sz="1800" b="1" u="sng" dirty="0">
                <a:latin typeface="Arial" panose="020B0604020202020204" pitchFamily="34" charset="0"/>
                <a:cs typeface="Arial" panose="020B0604020202020204" pitchFamily="34" charset="0"/>
              </a:rPr>
              <a:t>Chapter 3. </a:t>
            </a:r>
            <a:r>
              <a:rPr lang="en-US" sz="1800" dirty="0">
                <a:latin typeface="Arial" panose="020B0604020202020204" pitchFamily="34" charset="0"/>
                <a:cs typeface="Arial" panose="020B0604020202020204" pitchFamily="34" charset="0"/>
              </a:rPr>
              <a:t>How does business impact biodiversity? </a:t>
            </a:r>
          </a:p>
          <a:p>
            <a:pPr marL="0" indent="0" algn="just">
              <a:buNone/>
            </a:pPr>
            <a:r>
              <a:rPr lang="en-US" sz="1800" b="1" u="sng" dirty="0">
                <a:latin typeface="Arial" panose="020B0604020202020204" pitchFamily="34" charset="0"/>
                <a:cs typeface="Arial" panose="020B0604020202020204" pitchFamily="34" charset="0"/>
              </a:rPr>
              <a:t>Chapter 4. </a:t>
            </a:r>
            <a:r>
              <a:rPr lang="en-US" sz="1800" dirty="0">
                <a:latin typeface="Arial" panose="020B0604020202020204" pitchFamily="34" charset="0"/>
                <a:cs typeface="Arial" panose="020B0604020202020204" pitchFamily="34" charset="0"/>
              </a:rPr>
              <a:t>Approaches for measurement of business dependencies and impacts on biodiversity;</a:t>
            </a:r>
          </a:p>
          <a:p>
            <a:pPr marL="0" indent="0" algn="just">
              <a:buNone/>
            </a:pPr>
            <a:r>
              <a:rPr lang="en-US" sz="1800" b="1" u="sng" dirty="0">
                <a:latin typeface="Arial" panose="020B0604020202020204" pitchFamily="34" charset="0"/>
                <a:cs typeface="Arial" panose="020B0604020202020204" pitchFamily="34" charset="0"/>
              </a:rPr>
              <a:t>Chapter 5. </a:t>
            </a:r>
            <a:r>
              <a:rPr lang="en-US" sz="1800" dirty="0">
                <a:latin typeface="Arial" panose="020B0604020202020204" pitchFamily="34" charset="0"/>
                <a:cs typeface="Arial" panose="020B0604020202020204" pitchFamily="34" charset="0"/>
              </a:rPr>
              <a:t>Businesses as key actors of change: options for action by business;</a:t>
            </a:r>
          </a:p>
          <a:p>
            <a:pPr marL="0" indent="0" algn="just">
              <a:buNone/>
            </a:pPr>
            <a:r>
              <a:rPr lang="en-US" sz="1800" b="1" u="sng" dirty="0">
                <a:latin typeface="Arial" panose="020B0604020202020204" pitchFamily="34" charset="0"/>
                <a:cs typeface="Arial" panose="020B0604020202020204" pitchFamily="34" charset="0"/>
              </a:rPr>
              <a:t>Chapter 6. </a:t>
            </a:r>
            <a:r>
              <a:rPr lang="en-US" sz="1800" dirty="0">
                <a:latin typeface="Arial" panose="020B0604020202020204" pitchFamily="34" charset="0"/>
                <a:cs typeface="Arial" panose="020B0604020202020204" pitchFamily="34" charset="0"/>
              </a:rPr>
              <a:t>Creating an enabling environment for business: options for actions by Governments, the financial sector and civil society</a:t>
            </a:r>
            <a:endParaRPr lang="en-ZA"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13</a:t>
            </a:fld>
            <a:endParaRPr lang="en-US"/>
          </a:p>
        </p:txBody>
      </p:sp>
    </p:spTree>
    <p:extLst>
      <p:ext uri="{BB962C8B-B14F-4D97-AF65-F5344CB8AC3E}">
        <p14:creationId xmlns:p14="http://schemas.microsoft.com/office/powerpoint/2010/main" val="3148280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63097" y="239469"/>
            <a:ext cx="6980902" cy="689866"/>
          </a:xfrm>
        </p:spPr>
        <p:txBody>
          <a:bodyPr>
            <a:noAutofit/>
          </a:bodyPr>
          <a:lstStyle/>
          <a:p>
            <a:pPr algn="just"/>
            <a:r>
              <a:rPr lang="en-US" sz="2400" b="1" dirty="0">
                <a:latin typeface="Arial" panose="020B0604020202020204" pitchFamily="34" charset="0"/>
                <a:cs typeface="Arial" panose="020B0604020202020204" pitchFamily="34" charset="0"/>
              </a:rPr>
              <a:t>Business Collaboration Convention of Biological Diversity</a:t>
            </a:r>
            <a:endParaRPr lang="en-ZA" sz="2400" b="1" dirty="0">
              <a:latin typeface="Arial" panose="020B0604020202020204" pitchFamily="34" charset="0"/>
              <a:cs typeface="Arial" panose="020B0604020202020204" pitchFamily="34" charset="0"/>
            </a:endParaRPr>
          </a:p>
        </p:txBody>
      </p:sp>
      <p:sp>
        <p:nvSpPr>
          <p:cNvPr id="7" name="Content Placeholder 6"/>
          <p:cNvSpPr>
            <a:spLocks noGrp="1"/>
          </p:cNvSpPr>
          <p:nvPr>
            <p:ph idx="1"/>
          </p:nvPr>
        </p:nvSpPr>
        <p:spPr>
          <a:xfrm>
            <a:off x="235975" y="1202499"/>
            <a:ext cx="8681884" cy="4637862"/>
          </a:xfrm>
        </p:spPr>
        <p:txBody>
          <a:bodyPr>
            <a:normAutofit fontScale="47500" lnSpcReduction="20000"/>
          </a:bodyPr>
          <a:lstStyle/>
          <a:p>
            <a:pPr algn="just"/>
            <a:r>
              <a:rPr lang="en-US" dirty="0">
                <a:latin typeface="Arial" panose="020B0604020202020204" pitchFamily="34" charset="0"/>
                <a:cs typeface="Arial" panose="020B0604020202020204" pitchFamily="34" charset="0"/>
              </a:rPr>
              <a:t>The need to engage businesses in achieving the objectives of the Convention was recognized by the Conference of the Parties at its eighth meeting, in Curitiba, Brazil, in 2006; </a:t>
            </a:r>
          </a:p>
          <a:p>
            <a:pPr algn="just"/>
            <a:r>
              <a:rPr lang="en-US" dirty="0">
                <a:latin typeface="Arial" panose="020B0604020202020204" pitchFamily="34" charset="0"/>
                <a:cs typeface="Arial" panose="020B0604020202020204" pitchFamily="34" charset="0"/>
              </a:rPr>
              <a:t>Decision VIII/17 foresaw the participation of businesses in various biodiversity meetings and their involvement in the development and implementation of national and international biodiversity strategies and action plans.</a:t>
            </a:r>
          </a:p>
          <a:p>
            <a:pPr algn="just"/>
            <a:r>
              <a:rPr lang="en-US" dirty="0">
                <a:latin typeface="Arial" panose="020B0604020202020204" pitchFamily="34" charset="0"/>
                <a:cs typeface="Arial" panose="020B0604020202020204" pitchFamily="34" charset="0"/>
              </a:rPr>
              <a:t>Subsequent decisions were taken to establish the conditions that facilitate private sector engagement. The decisions encouraged businesses to “adopt practices and strategies that contribute to achieving the goals and objectives of the Convention and the Aichi Biodiversity Targets."</a:t>
            </a:r>
          </a:p>
          <a:p>
            <a:pPr algn="just"/>
            <a:r>
              <a:rPr lang="en-US" dirty="0">
                <a:latin typeface="Arial" panose="020B0604020202020204" pitchFamily="34" charset="0"/>
                <a:cs typeface="Arial" panose="020B0604020202020204" pitchFamily="34" charset="0"/>
              </a:rPr>
              <a:t>This includes decisions to:</a:t>
            </a:r>
          </a:p>
          <a:p>
            <a:pPr lvl="1" algn="just"/>
            <a:r>
              <a:rPr lang="en-US" b="1" dirty="0">
                <a:latin typeface="Arial" panose="020B0604020202020204" pitchFamily="34" charset="0"/>
                <a:cs typeface="Arial" panose="020B0604020202020204" pitchFamily="34" charset="0"/>
              </a:rPr>
              <a:t>Strengthen</a:t>
            </a:r>
            <a:r>
              <a:rPr lang="en-US" dirty="0">
                <a:latin typeface="Arial" panose="020B0604020202020204" pitchFamily="34" charset="0"/>
                <a:cs typeface="Arial" panose="020B0604020202020204" pitchFamily="34" charset="0"/>
              </a:rPr>
              <a:t> biodiversity consideration in business operations and promote behavioral change through “mainstreaming''</a:t>
            </a:r>
          </a:p>
          <a:p>
            <a:pPr lvl="1" algn="just"/>
            <a:r>
              <a:rPr lang="en-US" b="1" dirty="0">
                <a:latin typeface="Arial" panose="020B0604020202020204" pitchFamily="34" charset="0"/>
                <a:cs typeface="Arial" panose="020B0604020202020204" pitchFamily="34" charset="0"/>
              </a:rPr>
              <a:t>Encourage</a:t>
            </a:r>
            <a:r>
              <a:rPr lang="en-US" dirty="0">
                <a:latin typeface="Arial" panose="020B0604020202020204" pitchFamily="34" charset="0"/>
                <a:cs typeface="Arial" panose="020B0604020202020204" pitchFamily="34" charset="0"/>
              </a:rPr>
              <a:t> enterprises to align investments, management, and procurement policies with the conservation and sustainable use of biodiversity and ecosystem services.</a:t>
            </a:r>
          </a:p>
          <a:p>
            <a:pPr lvl="1" algn="just"/>
            <a:r>
              <a:rPr lang="en-US" b="1" dirty="0">
                <a:latin typeface="Arial" panose="020B0604020202020204" pitchFamily="34" charset="0"/>
                <a:cs typeface="Arial" panose="020B0604020202020204" pitchFamily="34" charset="0"/>
              </a:rPr>
              <a:t>Encourage</a:t>
            </a:r>
            <a:r>
              <a:rPr lang="en-US" dirty="0">
                <a:latin typeface="Arial" panose="020B0604020202020204" pitchFamily="34" charset="0"/>
                <a:cs typeface="Arial" panose="020B0604020202020204" pitchFamily="34" charset="0"/>
              </a:rPr>
              <a:t> businesses &amp; support the establishment of the Global Partnership for Business and Biodiversity and other public/private partnerships to provide a platform to facilitate tool sharing, dialogue, and capacity building.</a:t>
            </a:r>
          </a:p>
          <a:p>
            <a:pPr lvl="1" algn="just"/>
            <a:r>
              <a:rPr lang="en-US" b="1" dirty="0">
                <a:latin typeface="Arial" panose="020B0604020202020204" pitchFamily="34" charset="0"/>
                <a:cs typeface="Arial" panose="020B0604020202020204" pitchFamily="34" charset="0"/>
              </a:rPr>
              <a:t>Support</a:t>
            </a:r>
            <a:r>
              <a:rPr lang="en-US" dirty="0">
                <a:latin typeface="Arial" panose="020B0604020202020204" pitchFamily="34" charset="0"/>
                <a:cs typeface="Arial" panose="020B0604020202020204" pitchFamily="34" charset="0"/>
              </a:rPr>
              <a:t> the measurement and reporting of business impacts and dependencies to biodiversity by formalizing biodiversity impact reporting in their annual reports.</a:t>
            </a:r>
          </a:p>
          <a:p>
            <a:pPr lvl="1" algn="just"/>
            <a:r>
              <a:rPr lang="en-US" b="1" dirty="0">
                <a:latin typeface="Arial" panose="020B0604020202020204" pitchFamily="34" charset="0"/>
                <a:cs typeface="Arial" panose="020B0604020202020204" pitchFamily="34" charset="0"/>
              </a:rPr>
              <a:t>Further</a:t>
            </a:r>
            <a:r>
              <a:rPr lang="en-US" dirty="0">
                <a:latin typeface="Arial" panose="020B0604020202020204" pitchFamily="34" charset="0"/>
                <a:cs typeface="Arial" panose="020B0604020202020204" pitchFamily="34" charset="0"/>
              </a:rPr>
              <a:t> encourage businesses to take into account individual supply chain activity, national priorities, and conditions when conducting biodiversity assessment.</a:t>
            </a:r>
          </a:p>
          <a:p>
            <a:pPr lvl="1" algn="just"/>
            <a:r>
              <a:rPr lang="en-US" b="1" dirty="0">
                <a:latin typeface="Arial" panose="020B0604020202020204" pitchFamily="34" charset="0"/>
                <a:cs typeface="Arial" panose="020B0604020202020204" pitchFamily="34" charset="0"/>
              </a:rPr>
              <a:t>Promote</a:t>
            </a:r>
            <a:r>
              <a:rPr lang="en-US" dirty="0">
                <a:latin typeface="Arial" panose="020B0604020202020204" pitchFamily="34" charset="0"/>
                <a:cs typeface="Arial" panose="020B0604020202020204" pitchFamily="34" charset="0"/>
              </a:rPr>
              <a:t> business involvement in the development, revision, and implementation of national and international biodiversity strategies and action plans.</a:t>
            </a:r>
          </a:p>
          <a:p>
            <a:endParaRPr lang="en-ZA" dirty="0"/>
          </a:p>
        </p:txBody>
      </p:sp>
      <p:sp>
        <p:nvSpPr>
          <p:cNvPr id="5" name="Slide Number Placeholder 4"/>
          <p:cNvSpPr>
            <a:spLocks noGrp="1"/>
          </p:cNvSpPr>
          <p:nvPr>
            <p:ph type="sldNum" sz="quarter" idx="12"/>
          </p:nvPr>
        </p:nvSpPr>
        <p:spPr/>
        <p:txBody>
          <a:bodyPr/>
          <a:lstStyle/>
          <a:p>
            <a:fld id="{49E107A0-7B7C-8743-BC43-85A450895BAC}" type="slidenum">
              <a:rPr lang="en-US" smtClean="0"/>
              <a:t>14</a:t>
            </a:fld>
            <a:endParaRPr lang="en-US"/>
          </a:p>
        </p:txBody>
      </p:sp>
      <p:pic>
        <p:nvPicPr>
          <p:cNvPr id="8" name="Picture 7"/>
          <p:cNvPicPr>
            <a:picLocks noChangeAspect="1"/>
          </p:cNvPicPr>
          <p:nvPr/>
        </p:nvPicPr>
        <p:blipFill>
          <a:blip r:embed="rId2"/>
          <a:stretch>
            <a:fillRect/>
          </a:stretch>
        </p:blipFill>
        <p:spPr>
          <a:xfrm>
            <a:off x="-1" y="157316"/>
            <a:ext cx="2163098" cy="974773"/>
          </a:xfrm>
          <a:prstGeom prst="rect">
            <a:avLst/>
          </a:prstGeom>
        </p:spPr>
      </p:pic>
    </p:spTree>
    <p:extLst>
      <p:ext uri="{BB962C8B-B14F-4D97-AF65-F5344CB8AC3E}">
        <p14:creationId xmlns:p14="http://schemas.microsoft.com/office/powerpoint/2010/main" val="3451735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69" y="211968"/>
            <a:ext cx="8925339" cy="583515"/>
          </a:xfrm>
        </p:spPr>
        <p:txBody>
          <a:bodyPr>
            <a:normAutofit fontScale="90000"/>
          </a:bodyPr>
          <a:lstStyle/>
          <a:p>
            <a:r>
              <a:rPr lang="en-US" b="1" dirty="0">
                <a:latin typeface="Arial Narrow" panose="020B0606020202030204" pitchFamily="34" charset="0"/>
              </a:rPr>
              <a:t>GBF TARGET 15</a:t>
            </a:r>
            <a:endParaRPr lang="en-ZA" b="1" dirty="0">
              <a:latin typeface="Arial Narrow" panose="020B0606020202030204" pitchFamily="34" charset="0"/>
            </a:endParaRPr>
          </a:p>
        </p:txBody>
      </p:sp>
      <p:pic>
        <p:nvPicPr>
          <p:cNvPr id="5" name="Content Placeholder 4"/>
          <p:cNvPicPr>
            <a:picLocks noGrp="1" noChangeAspect="1"/>
          </p:cNvPicPr>
          <p:nvPr>
            <p:ph idx="1"/>
          </p:nvPr>
        </p:nvPicPr>
        <p:blipFill>
          <a:blip r:embed="rId2"/>
          <a:stretch>
            <a:fillRect/>
          </a:stretch>
        </p:blipFill>
        <p:spPr>
          <a:xfrm>
            <a:off x="538101" y="813598"/>
            <a:ext cx="7434470" cy="3148612"/>
          </a:xfrm>
          <a:prstGeom prst="rect">
            <a:avLst/>
          </a:prstGeom>
        </p:spPr>
      </p:pic>
      <p:sp>
        <p:nvSpPr>
          <p:cNvPr id="4" name="Slide Number Placeholder 3"/>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9E107A0-7B7C-8743-BC43-85A450895BAC}"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Down Arrow 6"/>
          <p:cNvSpPr/>
          <p:nvPr/>
        </p:nvSpPr>
        <p:spPr>
          <a:xfrm>
            <a:off x="3770704" y="3835465"/>
            <a:ext cx="484632" cy="654687"/>
          </a:xfrm>
          <a:prstGeom prst="down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p:cNvPicPr>
            <a:picLocks noChangeAspect="1"/>
          </p:cNvPicPr>
          <p:nvPr/>
        </p:nvPicPr>
        <p:blipFill>
          <a:blip r:embed="rId3"/>
          <a:stretch>
            <a:fillRect/>
          </a:stretch>
        </p:blipFill>
        <p:spPr>
          <a:xfrm>
            <a:off x="9938" y="4508267"/>
            <a:ext cx="9144000" cy="1302026"/>
          </a:xfrm>
          <a:prstGeom prst="rect">
            <a:avLst/>
          </a:prstGeom>
        </p:spPr>
      </p:pic>
    </p:spTree>
    <p:extLst>
      <p:ext uri="{BB962C8B-B14F-4D97-AF65-F5344CB8AC3E}">
        <p14:creationId xmlns:p14="http://schemas.microsoft.com/office/powerpoint/2010/main" val="4226672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ZA" dirty="0"/>
          </a:p>
        </p:txBody>
      </p:sp>
      <p:pic>
        <p:nvPicPr>
          <p:cNvPr id="5" name="Content Placeholder 4"/>
          <p:cNvPicPr>
            <a:picLocks noGrp="1" noChangeAspect="1"/>
          </p:cNvPicPr>
          <p:nvPr>
            <p:ph idx="1"/>
          </p:nvPr>
        </p:nvPicPr>
        <p:blipFill>
          <a:blip r:embed="rId2"/>
          <a:stretch>
            <a:fillRect/>
          </a:stretch>
        </p:blipFill>
        <p:spPr>
          <a:xfrm>
            <a:off x="1238021" y="235231"/>
            <a:ext cx="6903090" cy="5585466"/>
          </a:xfrm>
          <a:prstGeom prst="rect">
            <a:avLst/>
          </a:prstGeom>
        </p:spPr>
      </p:pic>
      <p:sp>
        <p:nvSpPr>
          <p:cNvPr id="4" name="Slide Number Placeholder 3"/>
          <p:cNvSpPr>
            <a:spLocks noGrp="1"/>
          </p:cNvSpPr>
          <p:nvPr>
            <p:ph type="sldNum" sz="quarter" idx="12"/>
          </p:nvPr>
        </p:nvSpPr>
        <p:spPr/>
        <p:txBody>
          <a:bodyPr/>
          <a:lstStyle/>
          <a:p>
            <a:fld id="{49E107A0-7B7C-8743-BC43-85A450895BAC}" type="slidenum">
              <a:rPr lang="en-US" smtClean="0"/>
              <a:t>16</a:t>
            </a:fld>
            <a:endParaRPr lang="en-US"/>
          </a:p>
        </p:txBody>
      </p:sp>
    </p:spTree>
    <p:extLst>
      <p:ext uri="{BB962C8B-B14F-4D97-AF65-F5344CB8AC3E}">
        <p14:creationId xmlns:p14="http://schemas.microsoft.com/office/powerpoint/2010/main" val="2420911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9368" y="357456"/>
            <a:ext cx="7796980" cy="689866"/>
          </a:xfrm>
        </p:spPr>
        <p:txBody>
          <a:bodyPr>
            <a:noAutofit/>
          </a:bodyPr>
          <a:lstStyle/>
          <a:p>
            <a:pPr algn="just"/>
            <a:r>
              <a:rPr lang="en-US" sz="1600" b="1" dirty="0">
                <a:latin typeface="Arial" panose="020B0604020202020204" pitchFamily="34" charset="0"/>
                <a:cs typeface="Arial" panose="020B0604020202020204" pitchFamily="34" charset="0"/>
              </a:rPr>
              <a:t>WCC-2016-Rec-102-EN Protected areas and other areas important for biodiversity in relation to environmentally damaging industrial activities and infrastructure development</a:t>
            </a:r>
            <a:endParaRPr lang="en-ZA"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0000" lnSpcReduction="20000"/>
          </a:bodyPr>
          <a:lstStyle/>
          <a:p>
            <a:pPr algn="just"/>
            <a:r>
              <a:rPr lang="en-US" dirty="0">
                <a:latin typeface="Arial" panose="020B0604020202020204" pitchFamily="34" charset="0"/>
                <a:cs typeface="Arial" panose="020B0604020202020204" pitchFamily="34" charset="0"/>
              </a:rPr>
              <a:t>CALLS ON the business community to respect all categories of protected areas as 'no-go' areas for environmentally damaging industrial activities and infrastructure development, to withdraw from those activities in these areas, and not to conduct future activities in protected areas; and </a:t>
            </a:r>
          </a:p>
          <a:p>
            <a:pPr algn="just"/>
            <a:r>
              <a:rPr lang="en-US" dirty="0">
                <a:latin typeface="Arial" panose="020B0604020202020204" pitchFamily="34" charset="0"/>
                <a:cs typeface="Arial" panose="020B0604020202020204" pitchFamily="34" charset="0"/>
              </a:rPr>
              <a:t>URGES companies, public sector bodies, financial institutions (including development banks), relevant certification bodies and relevant industry groups not to conduct, invest in or fund environmentally damaging industrial activities and infrastructure development within, or that negatively impact protected areas or any areas of particular importance for biodiversity and ecosystem services that are identified by governments as essential to achieving the Aichi Biodiversity Targets, and to make public commitments to this effect</a:t>
            </a:r>
            <a:endParaRPr lang="en-Z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17</a:t>
            </a:fld>
            <a:endParaRPr lang="en-US"/>
          </a:p>
        </p:txBody>
      </p:sp>
      <p:pic>
        <p:nvPicPr>
          <p:cNvPr id="5" name="Picture 4"/>
          <p:cNvPicPr>
            <a:picLocks noChangeAspect="1"/>
          </p:cNvPicPr>
          <p:nvPr/>
        </p:nvPicPr>
        <p:blipFill>
          <a:blip r:embed="rId2"/>
          <a:stretch>
            <a:fillRect/>
          </a:stretch>
        </p:blipFill>
        <p:spPr>
          <a:xfrm>
            <a:off x="133350" y="172411"/>
            <a:ext cx="952500" cy="952500"/>
          </a:xfrm>
          <a:prstGeom prst="rect">
            <a:avLst/>
          </a:prstGeom>
        </p:spPr>
      </p:pic>
    </p:spTree>
    <p:extLst>
      <p:ext uri="{BB962C8B-B14F-4D97-AF65-F5344CB8AC3E}">
        <p14:creationId xmlns:p14="http://schemas.microsoft.com/office/powerpoint/2010/main" val="2412043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Arial" panose="020B0604020202020204" pitchFamily="34" charset="0"/>
                <a:ea typeface="+mn-ea"/>
                <a:cs typeface="Arial" panose="020B0604020202020204" pitchFamily="34" charset="0"/>
              </a:rPr>
              <a:t>Linkages between Biodiversity and Sustainable Development Goal</a:t>
            </a:r>
            <a:endParaRPr lang="en-ZA" sz="20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18</a:t>
            </a:fld>
            <a:endParaRPr lang="en-US"/>
          </a:p>
        </p:txBody>
      </p:sp>
      <p:pic>
        <p:nvPicPr>
          <p:cNvPr id="18" name="Content Placeholder 17"/>
          <p:cNvPicPr>
            <a:picLocks noGrp="1" noChangeAspect="1"/>
          </p:cNvPicPr>
          <p:nvPr>
            <p:ph idx="1"/>
          </p:nvPr>
        </p:nvPicPr>
        <p:blipFill>
          <a:blip r:embed="rId3"/>
          <a:stretch>
            <a:fillRect/>
          </a:stretch>
        </p:blipFill>
        <p:spPr>
          <a:xfrm>
            <a:off x="0" y="1630680"/>
            <a:ext cx="9144000" cy="2572226"/>
          </a:xfrm>
          <a:prstGeom prst="rect">
            <a:avLst/>
          </a:prstGeom>
        </p:spPr>
      </p:pic>
    </p:spTree>
    <p:extLst>
      <p:ext uri="{BB962C8B-B14F-4D97-AF65-F5344CB8AC3E}">
        <p14:creationId xmlns:p14="http://schemas.microsoft.com/office/powerpoint/2010/main" val="1929785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4" y="213081"/>
            <a:ext cx="8874492" cy="329179"/>
          </a:xfrm>
        </p:spPr>
        <p:txBody>
          <a:bodyPr>
            <a:noAutofit/>
          </a:bodyPr>
          <a:lstStyle/>
          <a:p>
            <a:r>
              <a:rPr lang="en-US" sz="2000" b="1" dirty="0">
                <a:solidFill>
                  <a:srgbClr val="006600"/>
                </a:solidFill>
                <a:latin typeface="Arial" panose="020B0604020202020204" pitchFamily="34" charset="0"/>
                <a:cs typeface="Arial" panose="020B0604020202020204" pitchFamily="34" charset="0"/>
              </a:rPr>
              <a:t>SA WHITE PAPER AND ITS ALIGNMENT TO THE GBF</a:t>
            </a:r>
            <a:endParaRPr lang="en-ZA" sz="2000" b="1" dirty="0">
              <a:solidFill>
                <a:srgbClr val="0066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9E107A0-7B7C-8743-BC43-85A450895BAC}"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6" name="Diagram 5"/>
          <p:cNvGraphicFramePr/>
          <p:nvPr/>
        </p:nvGraphicFramePr>
        <p:xfrm>
          <a:off x="447005" y="1518476"/>
          <a:ext cx="8348420" cy="4487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ounded Rectangle 2"/>
          <p:cNvSpPr/>
          <p:nvPr/>
        </p:nvSpPr>
        <p:spPr>
          <a:xfrm>
            <a:off x="478902" y="2592873"/>
            <a:ext cx="4173908" cy="32961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Aligned to Goal A; T1-T6, T8; T11 of the GBF</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ounded Rectangle 4"/>
          <p:cNvSpPr/>
          <p:nvPr/>
        </p:nvSpPr>
        <p:spPr>
          <a:xfrm>
            <a:off x="4681062" y="2605547"/>
            <a:ext cx="4047460" cy="31897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Aligned to Goal B; T2; T5; T9; T10; T12 </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ounded Rectangle 6"/>
          <p:cNvSpPr/>
          <p:nvPr/>
        </p:nvSpPr>
        <p:spPr>
          <a:xfrm>
            <a:off x="646462" y="5470002"/>
            <a:ext cx="3753292" cy="37303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Aligned to Goal C; T9,T10; T12</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ounded Rectangle 7"/>
          <p:cNvSpPr/>
          <p:nvPr/>
        </p:nvSpPr>
        <p:spPr>
          <a:xfrm>
            <a:off x="4805923" y="5458471"/>
            <a:ext cx="3906835" cy="3730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Aligned to T3; T22; T23 and section C</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Rounded Rectangle 10"/>
          <p:cNvSpPr/>
          <p:nvPr/>
        </p:nvSpPr>
        <p:spPr>
          <a:xfrm>
            <a:off x="431241" y="542260"/>
            <a:ext cx="828151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Vision: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 inclusive, transformed society living in harmony with nature, where biodiversity conservation and sustainable use ensure healthy ecosystems, with improved benefits that are fairly and equitably shared for present and future generations.</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0052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26" y="357456"/>
            <a:ext cx="9212826" cy="689866"/>
          </a:xfrm>
        </p:spPr>
        <p:txBody>
          <a:bodyPr>
            <a:normAutofit/>
          </a:bodyPr>
          <a:lstStyle/>
          <a:p>
            <a:r>
              <a:rPr lang="en-US" sz="3200" b="1" dirty="0">
                <a:latin typeface="Arial" panose="020B0604020202020204" pitchFamily="34" charset="0"/>
                <a:cs typeface="Arial" panose="020B0604020202020204" pitchFamily="34" charset="0"/>
              </a:rPr>
              <a:t>OVER VIEW BIODIVERSITY RELATED MEAs</a:t>
            </a:r>
            <a:endParaRPr lang="en-ZA" sz="3200" b="1" dirty="0">
              <a:latin typeface="Arial" panose="020B0604020202020204" pitchFamily="34" charset="0"/>
              <a:cs typeface="Arial" panose="020B0604020202020204" pitchFamily="34" charset="0"/>
            </a:endParaRPr>
          </a:p>
        </p:txBody>
      </p:sp>
      <p:sp>
        <p:nvSpPr>
          <p:cNvPr id="19" name="Content Placeholder 18"/>
          <p:cNvSpPr>
            <a:spLocks noGrp="1"/>
          </p:cNvSpPr>
          <p:nvPr>
            <p:ph idx="1"/>
          </p:nvPr>
        </p:nvSpPr>
        <p:spPr/>
        <p:txBody>
          <a:bodyPr/>
          <a:lstStyle/>
          <a:p>
            <a:endParaRPr lang="en-ZA" dirty="0"/>
          </a:p>
        </p:txBody>
      </p:sp>
      <p:graphicFrame>
        <p:nvGraphicFramePr>
          <p:cNvPr id="20" name="Object 19"/>
          <p:cNvGraphicFramePr>
            <a:graphicFrameLocks noChangeAspect="1"/>
          </p:cNvGraphicFramePr>
          <p:nvPr>
            <p:extLst>
              <p:ext uri="{D42A27DB-BD31-4B8C-83A1-F6EECF244321}">
                <p14:modId xmlns:p14="http://schemas.microsoft.com/office/powerpoint/2010/main" val="3280720460"/>
              </p:ext>
            </p:extLst>
          </p:nvPr>
        </p:nvGraphicFramePr>
        <p:xfrm>
          <a:off x="87313" y="1123233"/>
          <a:ext cx="8501062" cy="4332288"/>
        </p:xfrm>
        <a:graphic>
          <a:graphicData uri="http://schemas.openxmlformats.org/presentationml/2006/ole">
            <mc:AlternateContent xmlns:mc="http://schemas.openxmlformats.org/markup-compatibility/2006">
              <mc:Choice xmlns:v="urn:schemas-microsoft-com:vml" Requires="v">
                <p:oleObj name="Document" r:id="rId3" imgW="8877336" imgH="4529389" progId="Word.Document.12">
                  <p:embed/>
                </p:oleObj>
              </mc:Choice>
              <mc:Fallback>
                <p:oleObj name="Document" r:id="rId3" imgW="8877336" imgH="4529389" progId="Word.Document.12">
                  <p:embed/>
                  <p:pic>
                    <p:nvPicPr>
                      <p:cNvPr id="20" name="Object 19"/>
                      <p:cNvPicPr/>
                      <p:nvPr/>
                    </p:nvPicPr>
                    <p:blipFill>
                      <a:blip r:embed="rId4"/>
                      <a:stretch>
                        <a:fillRect/>
                      </a:stretch>
                    </p:blipFill>
                    <p:spPr>
                      <a:xfrm>
                        <a:off x="87313" y="1123233"/>
                        <a:ext cx="8501062" cy="4332288"/>
                      </a:xfrm>
                      <a:prstGeom prst="rect">
                        <a:avLst/>
                      </a:prstGeom>
                    </p:spPr>
                  </p:pic>
                </p:oleObj>
              </mc:Fallback>
            </mc:AlternateContent>
          </a:graphicData>
        </a:graphic>
      </p:graphicFrame>
    </p:spTree>
    <p:extLst>
      <p:ext uri="{BB962C8B-B14F-4D97-AF65-F5344CB8AC3E}">
        <p14:creationId xmlns:p14="http://schemas.microsoft.com/office/powerpoint/2010/main" val="2292991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White Paper implications</a:t>
            </a:r>
          </a:p>
        </p:txBody>
      </p:sp>
      <p:graphicFrame>
        <p:nvGraphicFramePr>
          <p:cNvPr id="5" name="Content Placeholder 4">
            <a:extLst>
              <a:ext uri="{FF2B5EF4-FFF2-40B4-BE49-F238E27FC236}">
                <a16:creationId xmlns:a16="http://schemas.microsoft.com/office/drawing/2014/main" id="{6528A50F-D730-A688-BFAC-03B86C6FFAF9}"/>
              </a:ext>
            </a:extLst>
          </p:cNvPr>
          <p:cNvGraphicFramePr>
            <a:graphicFrameLocks noGrp="1"/>
          </p:cNvGraphicFramePr>
          <p:nvPr>
            <p:ph idx="1"/>
          </p:nvPr>
        </p:nvGraphicFramePr>
        <p:xfrm>
          <a:off x="457200" y="1201738"/>
          <a:ext cx="8229600" cy="4459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F4009D3-C037-E095-8E57-D19BCB780AB2}"/>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9E107A0-7B7C-8743-BC43-85A450895BAC}"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6276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 y="357456"/>
            <a:ext cx="8747760" cy="689866"/>
          </a:xfrm>
        </p:spPr>
        <p:txBody>
          <a:bodyPr>
            <a:noAutofit/>
          </a:bodyPr>
          <a:lstStyle/>
          <a:p>
            <a:pPr algn="just"/>
            <a:r>
              <a:rPr lang="en-US" sz="1600" b="1" dirty="0">
                <a:solidFill>
                  <a:srgbClr val="000000"/>
                </a:solidFill>
                <a:latin typeface="Arial" panose="020B0604020202020204" pitchFamily="34" charset="0"/>
              </a:rPr>
              <a:t>ENABLER 2: ENHANCED MEANS OF IMPLEMENTATION: EXPANDED AND DEVELOPED ABILITY TO EFFECTIVELY CONSERVE BIODIVERSITY, TO MANAGE ITS USE AND BENEFITS, WHILST ADDRESSING FACTORS THREATENING BIODIVERSITY. 	</a:t>
            </a:r>
            <a:br>
              <a:rPr lang="en-US" sz="1600" b="1" dirty="0">
                <a:solidFill>
                  <a:srgbClr val="000000"/>
                </a:solidFill>
                <a:latin typeface="Arial" panose="020B0604020202020204" pitchFamily="34" charset="0"/>
              </a:rPr>
            </a:br>
            <a:endParaRPr lang="en-ZA" sz="1600" b="1" dirty="0"/>
          </a:p>
        </p:txBody>
      </p:sp>
      <p:pic>
        <p:nvPicPr>
          <p:cNvPr id="5" name="Content Placeholder 4"/>
          <p:cNvPicPr>
            <a:picLocks noGrp="1" noChangeAspect="1"/>
          </p:cNvPicPr>
          <p:nvPr>
            <p:ph idx="1"/>
          </p:nvPr>
        </p:nvPicPr>
        <p:blipFill>
          <a:blip r:embed="rId2"/>
          <a:stretch>
            <a:fillRect/>
          </a:stretch>
        </p:blipFill>
        <p:spPr>
          <a:xfrm>
            <a:off x="457200" y="1600200"/>
            <a:ext cx="7985760" cy="2575560"/>
          </a:xfrm>
          <a:prstGeom prst="rect">
            <a:avLst/>
          </a:prstGeom>
        </p:spPr>
      </p:pic>
      <p:sp>
        <p:nvSpPr>
          <p:cNvPr id="4" name="Slide Number Placeholder 3"/>
          <p:cNvSpPr>
            <a:spLocks noGrp="1"/>
          </p:cNvSpPr>
          <p:nvPr>
            <p:ph type="sldNum" sz="quarter" idx="12"/>
          </p:nvPr>
        </p:nvSpPr>
        <p:spPr/>
        <p:txBody>
          <a:bodyPr/>
          <a:lstStyle/>
          <a:p>
            <a:fld id="{49E107A0-7B7C-8743-BC43-85A450895BAC}" type="slidenum">
              <a:rPr lang="en-US" smtClean="0"/>
              <a:t>21</a:t>
            </a:fld>
            <a:endParaRPr lang="en-US"/>
          </a:p>
        </p:txBody>
      </p:sp>
    </p:spTree>
    <p:extLst>
      <p:ext uri="{BB962C8B-B14F-4D97-AF65-F5344CB8AC3E}">
        <p14:creationId xmlns:p14="http://schemas.microsoft.com/office/powerpoint/2010/main" val="2333095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5A5127-3563-B412-67B6-8924EBEC003C}"/>
              </a:ext>
            </a:extLst>
          </p:cNvPr>
          <p:cNvSpPr txBox="1"/>
          <p:nvPr/>
        </p:nvSpPr>
        <p:spPr>
          <a:xfrm>
            <a:off x="848981" y="918980"/>
            <a:ext cx="8048027" cy="715089"/>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CONVENTION ON BIOLOGICAL DIVERSITY – COP 15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MINISTERIAL BRIEFING </a:t>
            </a:r>
            <a:r>
              <a:rPr kumimoji="0" lang="en-ZA"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en-ZA"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CABINET BRIEFING AND APPROVAL </a:t>
            </a:r>
            <a:r>
              <a:rPr kumimoji="0" lang="en-ZA"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en-ZA"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COMMUNICATION OF POLICY BRIEF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IMPLEMENTATION EVALUATION OF THE NBSAP</a:t>
            </a:r>
            <a:endParaRPr kumimoji="0" lang="en-ZA"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EDA79C05-6514-E57E-5A41-595193F1451F}"/>
              </a:ext>
            </a:extLst>
          </p:cNvPr>
          <p:cNvSpPr txBox="1"/>
          <p:nvPr/>
        </p:nvSpPr>
        <p:spPr>
          <a:xfrm>
            <a:off x="1013313" y="2640406"/>
            <a:ext cx="7769471" cy="357545"/>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75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IMPLEMENTATION EVALUATION OF NBSAP</a:t>
            </a:r>
          </a:p>
          <a:p>
            <a:pPr marL="58315" marR="0" lvl="0" indent="-58315"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7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Where do we come from </a:t>
            </a: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a:t>
            </a:r>
            <a:r>
              <a:rPr kumimoji="0" lang="en-ZA" sz="7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en-ZA" sz="7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Where are we (baseline and existing tools + programmes) </a:t>
            </a: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en-ZA" sz="7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Challenges and constraints </a:t>
            </a: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en-ZA" sz="7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Opportunities</a:t>
            </a:r>
          </a:p>
        </p:txBody>
      </p:sp>
      <p:sp>
        <p:nvSpPr>
          <p:cNvPr id="10" name="TextBox 9">
            <a:extLst>
              <a:ext uri="{FF2B5EF4-FFF2-40B4-BE49-F238E27FC236}">
                <a16:creationId xmlns:a16="http://schemas.microsoft.com/office/drawing/2014/main" id="{BD407D2E-80B3-2681-83A8-41D99A67A82F}"/>
              </a:ext>
            </a:extLst>
          </p:cNvPr>
          <p:cNvSpPr txBox="1"/>
          <p:nvPr/>
        </p:nvSpPr>
        <p:spPr>
          <a:xfrm>
            <a:off x="1027612" y="3897851"/>
            <a:ext cx="7725292" cy="374571"/>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800" b="1" i="1" u="none" strike="noStrike" kern="1200" cap="none" spc="0" normalizeH="0" baseline="0" noProof="0" dirty="0">
                <a:ln>
                  <a:noFill/>
                </a:ln>
                <a:solidFill>
                  <a:prstClr val="black"/>
                </a:solidFill>
                <a:effectLst/>
                <a:uLnTx/>
                <a:uFillTx/>
                <a:latin typeface="Calibri"/>
                <a:ea typeface="+mn-ea"/>
                <a:cs typeface="+mn-cs"/>
              </a:rPr>
              <a:t>REVISION OF THE NATIONAL BIODIVERSITY STRATEGY AND ACTION PLAN (NBSAP) </a:t>
            </a:r>
          </a:p>
          <a:p>
            <a:pPr marL="69977" marR="0" lvl="0" indent="-69977"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800" b="0" i="0" u="none" strike="noStrike" kern="1200" cap="none" spc="0" normalizeH="0" baseline="0" noProof="0" dirty="0">
                <a:ln>
                  <a:noFill/>
                </a:ln>
                <a:solidFill>
                  <a:prstClr val="black"/>
                </a:solidFill>
                <a:effectLst/>
                <a:uLnTx/>
                <a:uFillTx/>
                <a:latin typeface="Calibri"/>
                <a:ea typeface="+mn-ea"/>
                <a:cs typeface="+mn-cs"/>
              </a:rPr>
              <a:t>Stakeholder consultations </a:t>
            </a:r>
          </a:p>
        </p:txBody>
      </p:sp>
      <p:sp>
        <p:nvSpPr>
          <p:cNvPr id="11" name="TextBox 10">
            <a:extLst>
              <a:ext uri="{FF2B5EF4-FFF2-40B4-BE49-F238E27FC236}">
                <a16:creationId xmlns:a16="http://schemas.microsoft.com/office/drawing/2014/main" id="{6EDC2F8E-EE07-7CD6-B915-758CC45886EF}"/>
              </a:ext>
            </a:extLst>
          </p:cNvPr>
          <p:cNvSpPr txBox="1"/>
          <p:nvPr/>
        </p:nvSpPr>
        <p:spPr>
          <a:xfrm>
            <a:off x="1020787" y="4327653"/>
            <a:ext cx="2772380" cy="561856"/>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75"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 BIODIVERSITY ASSESSMENT (2024)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75"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Sector Monitoring and Evaluation Framework (under development -2024)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675" b="1" i="1"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1D84B8EC-8D36-7B4F-C124-4CFD9A84C764}"/>
              </a:ext>
            </a:extLst>
          </p:cNvPr>
          <p:cNvSpPr txBox="1"/>
          <p:nvPr/>
        </p:nvSpPr>
        <p:spPr>
          <a:xfrm>
            <a:off x="1039075" y="4937401"/>
            <a:ext cx="7761998" cy="374571"/>
          </a:xfrm>
          <a:prstGeom prst="roundRect">
            <a:avLst/>
          </a:prstGeom>
          <a:solidFill>
            <a:srgbClr val="006600"/>
          </a:solidFill>
          <a:ln>
            <a:solidFill>
              <a:schemeClr val="tx1"/>
            </a:solidFill>
          </a:ln>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800" b="1" i="1" u="none" strike="noStrike" kern="1200" cap="none" spc="0" normalizeH="0" baseline="0" noProof="0" dirty="0">
                <a:ln>
                  <a:noFill/>
                </a:ln>
                <a:solidFill>
                  <a:prstClr val="white"/>
                </a:solidFill>
                <a:effectLst/>
                <a:uLnTx/>
                <a:uFillTx/>
                <a:latin typeface="Calibri"/>
                <a:ea typeface="+mn-ea"/>
                <a:cs typeface="+mn-cs"/>
              </a:rPr>
              <a:t>7</a:t>
            </a:r>
            <a:r>
              <a:rPr kumimoji="0" lang="en-ZA" sz="800" b="1" i="1" u="none" strike="noStrike" kern="1200" cap="none" spc="0" normalizeH="0" baseline="30000" noProof="0" dirty="0">
                <a:ln>
                  <a:noFill/>
                </a:ln>
                <a:solidFill>
                  <a:prstClr val="white"/>
                </a:solidFill>
                <a:effectLst/>
                <a:uLnTx/>
                <a:uFillTx/>
                <a:latin typeface="Calibri"/>
                <a:ea typeface="+mn-ea"/>
                <a:cs typeface="+mn-cs"/>
              </a:rPr>
              <a:t>TH</a:t>
            </a:r>
            <a:r>
              <a:rPr kumimoji="0" lang="en-ZA" sz="800" b="1" i="1" u="none" strike="noStrike" kern="1200" cap="none" spc="0" normalizeH="0" baseline="0" noProof="0" dirty="0">
                <a:ln>
                  <a:noFill/>
                </a:ln>
                <a:solidFill>
                  <a:prstClr val="white"/>
                </a:solidFill>
                <a:effectLst/>
                <a:uLnTx/>
                <a:uFillTx/>
                <a:latin typeface="Calibri"/>
                <a:ea typeface="+mn-ea"/>
                <a:cs typeface="+mn-cs"/>
              </a:rPr>
              <a:t> NATIONAL REPORT - COP 17  (2026)</a:t>
            </a:r>
            <a:r>
              <a:rPr kumimoji="0" lang="en-ZA" sz="800" b="0" i="0" u="none" strike="noStrike" kern="1200" cap="none" spc="0" normalizeH="0" baseline="0" noProof="0" dirty="0">
                <a:ln>
                  <a:noFill/>
                </a:ln>
                <a:solidFill>
                  <a:prstClr val="white"/>
                </a:solidFill>
                <a:effectLst/>
                <a:uLnTx/>
                <a:uFillTx/>
                <a:latin typeface="Calibri"/>
                <a:ea typeface="+mn-ea"/>
                <a:cs typeface="+mn-cs"/>
              </a:rPr>
              <a:t> </a:t>
            </a:r>
          </a:p>
          <a:p>
            <a:pPr marL="69977" marR="0" lvl="0" indent="-69977"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800" b="0" i="1" u="none" strike="noStrike" kern="1200" cap="none" spc="0" normalizeH="0" baseline="0" noProof="0" dirty="0">
                <a:ln>
                  <a:noFill/>
                </a:ln>
                <a:solidFill>
                  <a:prstClr val="white"/>
                </a:solidFill>
                <a:effectLst/>
                <a:uLnTx/>
                <a:uFillTx/>
                <a:latin typeface="Calibri"/>
                <a:ea typeface="+mn-ea"/>
                <a:cs typeface="+mn-cs"/>
              </a:rPr>
              <a:t> Consultation </a:t>
            </a:r>
            <a:r>
              <a:rPr kumimoji="0" lang="en-ZA" sz="800" b="1" i="0" u="none" strike="noStrike" kern="1200" cap="none" spc="0" normalizeH="0" baseline="0" noProof="0" dirty="0">
                <a:ln>
                  <a:noFill/>
                </a:ln>
                <a:solidFill>
                  <a:prstClr val="white"/>
                </a:solidFill>
                <a:effectLst/>
                <a:uLnTx/>
                <a:uFillTx/>
                <a:latin typeface="Calibri"/>
                <a:ea typeface="+mn-ea"/>
                <a:cs typeface="+mn-cs"/>
                <a:sym typeface="Wingdings" panose="05000000000000000000" pitchFamily="2" charset="2"/>
              </a:rPr>
              <a:t> </a:t>
            </a:r>
            <a:r>
              <a:rPr kumimoji="0" lang="en-ZA" sz="800" b="0" i="1" u="none" strike="noStrike" kern="1200" cap="none" spc="0" normalizeH="0" baseline="0" noProof="0" dirty="0">
                <a:ln>
                  <a:noFill/>
                </a:ln>
                <a:solidFill>
                  <a:prstClr val="white"/>
                </a:solidFill>
                <a:effectLst/>
                <a:uLnTx/>
                <a:uFillTx/>
                <a:latin typeface="Calibri"/>
                <a:ea typeface="+mn-ea"/>
                <a:cs typeface="+mn-cs"/>
              </a:rPr>
              <a:t>Cabinet Approval </a:t>
            </a:r>
            <a:r>
              <a:rPr kumimoji="0" lang="en-ZA" sz="800" b="1" i="0" u="none" strike="noStrike" kern="1200" cap="none" spc="0" normalizeH="0" baseline="0" noProof="0" dirty="0">
                <a:ln>
                  <a:noFill/>
                </a:ln>
                <a:solidFill>
                  <a:prstClr val="white"/>
                </a:solidFill>
                <a:effectLst/>
                <a:uLnTx/>
                <a:uFillTx/>
                <a:latin typeface="Calibri"/>
                <a:ea typeface="+mn-ea"/>
                <a:cs typeface="+mn-cs"/>
                <a:sym typeface="Wingdings" panose="05000000000000000000" pitchFamily="2" charset="2"/>
              </a:rPr>
              <a:t> </a:t>
            </a:r>
            <a:r>
              <a:rPr kumimoji="0" lang="en-ZA" sz="800" b="0" i="1" u="none" strike="noStrike" kern="1200" cap="none" spc="0" normalizeH="0" baseline="0" noProof="0" dirty="0">
                <a:ln>
                  <a:noFill/>
                </a:ln>
                <a:solidFill>
                  <a:prstClr val="white"/>
                </a:solidFill>
                <a:effectLst/>
                <a:uLnTx/>
                <a:uFillTx/>
                <a:latin typeface="Calibri"/>
                <a:ea typeface="+mn-ea"/>
                <a:cs typeface="+mn-cs"/>
              </a:rPr>
              <a:t>Communication to Secretariat</a:t>
            </a:r>
          </a:p>
        </p:txBody>
      </p:sp>
      <p:sp>
        <p:nvSpPr>
          <p:cNvPr id="14" name="TextBox 13">
            <a:extLst>
              <a:ext uri="{FF2B5EF4-FFF2-40B4-BE49-F238E27FC236}">
                <a16:creationId xmlns:a16="http://schemas.microsoft.com/office/drawing/2014/main" id="{40C96504-949C-B1DB-CF44-3825B97E86B0}"/>
              </a:ext>
            </a:extLst>
          </p:cNvPr>
          <p:cNvSpPr txBox="1"/>
          <p:nvPr/>
        </p:nvSpPr>
        <p:spPr>
          <a:xfrm>
            <a:off x="1027612" y="5621588"/>
            <a:ext cx="7769470" cy="272415"/>
          </a:xfrm>
          <a:prstGeom prst="roundRect">
            <a:avLst/>
          </a:prstGeom>
          <a:solidFill>
            <a:srgbClr val="006600"/>
          </a:solidFill>
          <a:ln/>
          <a:effectLst/>
        </p:spPr>
        <p:style>
          <a:lnRef idx="1">
            <a:schemeClr val="dk1"/>
          </a:lnRef>
          <a:fillRef idx="2">
            <a:schemeClr val="dk1"/>
          </a:fillRef>
          <a:effectRef idx="1">
            <a:schemeClr val="dk1"/>
          </a:effectRef>
          <a:fontRef idx="minor">
            <a:schemeClr val="dk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000" b="1" i="1" u="sng" strike="noStrike" kern="1200" cap="none" spc="0" normalizeH="0" baseline="0" noProof="0" dirty="0">
                <a:ln>
                  <a:noFill/>
                </a:ln>
                <a:solidFill>
                  <a:prstClr val="white"/>
                </a:solidFill>
                <a:effectLst/>
                <a:uLnTx/>
                <a:uFillTx/>
                <a:latin typeface="Calibri"/>
                <a:ea typeface="+mn-ea"/>
                <a:cs typeface="+mn-cs"/>
              </a:rPr>
              <a:t>2030 - GLOBAL IMPACT REVIEW</a:t>
            </a:r>
            <a:r>
              <a:rPr kumimoji="0" lang="en-ZA" sz="980" b="1" i="1" u="sng" strike="noStrike" kern="1200" cap="none" spc="0" normalizeH="0" baseline="0" noProof="0" dirty="0">
                <a:ln>
                  <a:noFill/>
                </a:ln>
                <a:solidFill>
                  <a:prstClr val="white"/>
                </a:solidFill>
                <a:effectLst/>
                <a:uLnTx/>
                <a:uFillTx/>
                <a:latin typeface="Calibri"/>
                <a:ea typeface="+mn-ea"/>
                <a:cs typeface="+mn-cs"/>
              </a:rPr>
              <a:t> </a:t>
            </a:r>
          </a:p>
        </p:txBody>
      </p:sp>
      <p:sp>
        <p:nvSpPr>
          <p:cNvPr id="15" name="TextBox 14">
            <a:extLst>
              <a:ext uri="{FF2B5EF4-FFF2-40B4-BE49-F238E27FC236}">
                <a16:creationId xmlns:a16="http://schemas.microsoft.com/office/drawing/2014/main" id="{D6F8C2C9-AE04-7A02-7FDD-ACD078FAB2D5}"/>
              </a:ext>
            </a:extLst>
          </p:cNvPr>
          <p:cNvSpPr txBox="1"/>
          <p:nvPr/>
        </p:nvSpPr>
        <p:spPr>
          <a:xfrm>
            <a:off x="6167222" y="1698709"/>
            <a:ext cx="2615563" cy="864000"/>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TOOLS AND SOLUTIONS</a:t>
            </a:r>
            <a:endParaRPr kumimoji="0" lang="en-ZA" sz="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2592" marR="0" lvl="0" indent="-62592"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 Reports  </a:t>
            </a:r>
          </a:p>
          <a:p>
            <a:pPr marL="62592" marR="0" lvl="0" indent="-62592"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NBSAP</a:t>
            </a:r>
          </a:p>
          <a:p>
            <a:pPr marL="62592" marR="0" lvl="0" indent="-62592"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NBF</a:t>
            </a:r>
          </a:p>
          <a:p>
            <a:pPr marL="62592" marR="0" lvl="0" indent="-62592"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MTSF</a:t>
            </a:r>
            <a:endParaRPr kumimoji="0" lang="en-ZA"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2592" marR="0" lvl="0" indent="-62592"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NBSAP Forum resuscitated </a:t>
            </a:r>
          </a:p>
        </p:txBody>
      </p:sp>
      <p:sp>
        <p:nvSpPr>
          <p:cNvPr id="17" name="TextBox 16">
            <a:extLst>
              <a:ext uri="{FF2B5EF4-FFF2-40B4-BE49-F238E27FC236}">
                <a16:creationId xmlns:a16="http://schemas.microsoft.com/office/drawing/2014/main" id="{52819518-D19F-AFA9-4E3E-DBF7096660C4}"/>
              </a:ext>
            </a:extLst>
          </p:cNvPr>
          <p:cNvSpPr txBox="1"/>
          <p:nvPr/>
        </p:nvSpPr>
        <p:spPr>
          <a:xfrm>
            <a:off x="6639636" y="3045038"/>
            <a:ext cx="2143149" cy="740628"/>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75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APPROVAL PROCESS </a:t>
            </a:r>
          </a:p>
          <a:p>
            <a:pPr marL="69977" marR="0" lvl="0" indent="-69977"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Intergovernmental structure approval </a:t>
            </a:r>
          </a:p>
          <a:p>
            <a:pPr marL="69977" marR="0" lvl="0" indent="-69977"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Cabinet Approval end of 2023/24</a:t>
            </a:r>
          </a:p>
          <a:p>
            <a:pPr marL="69977" marR="0" lvl="0" indent="-69977"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Communication to secretariat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7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APRIL 2024 </a:t>
            </a:r>
          </a:p>
        </p:txBody>
      </p:sp>
      <p:sp>
        <p:nvSpPr>
          <p:cNvPr id="19" name="TextBox 18">
            <a:extLst>
              <a:ext uri="{FF2B5EF4-FFF2-40B4-BE49-F238E27FC236}">
                <a16:creationId xmlns:a16="http://schemas.microsoft.com/office/drawing/2014/main" id="{1FACD6AE-A7F2-F5A5-282E-4CDB3F07854E}"/>
              </a:ext>
            </a:extLst>
          </p:cNvPr>
          <p:cNvSpPr txBox="1"/>
          <p:nvPr/>
        </p:nvSpPr>
        <p:spPr>
          <a:xfrm>
            <a:off x="5922699" y="4336715"/>
            <a:ext cx="2823379" cy="446931"/>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75"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NBSAP REVISED- 2025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75"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75"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NBF REVISED-2025</a:t>
            </a:r>
          </a:p>
        </p:txBody>
      </p:sp>
      <p:sp>
        <p:nvSpPr>
          <p:cNvPr id="22" name="TextBox 21">
            <a:extLst>
              <a:ext uri="{FF2B5EF4-FFF2-40B4-BE49-F238E27FC236}">
                <a16:creationId xmlns:a16="http://schemas.microsoft.com/office/drawing/2014/main" id="{08EC2D98-49CB-B549-56F9-8493AC0C241D}"/>
              </a:ext>
            </a:extLst>
          </p:cNvPr>
          <p:cNvSpPr txBox="1"/>
          <p:nvPr/>
        </p:nvSpPr>
        <p:spPr>
          <a:xfrm>
            <a:off x="4411375" y="3130672"/>
            <a:ext cx="2010129" cy="540000"/>
          </a:xfrm>
          <a:prstGeom prst="hexagon">
            <a:avLst/>
          </a:prstGeom>
          <a:solidFill>
            <a:schemeClr val="bg1">
              <a:lumMod val="95000"/>
            </a:schemeClr>
          </a:solidFill>
          <a:ln>
            <a:solidFill>
              <a:schemeClr val="tx1"/>
            </a:solidFill>
          </a:ln>
        </p:spPr>
        <p:txBody>
          <a:bodyPr wrap="square" rtlCol="0">
            <a:spAutoFit/>
          </a:bodyPr>
          <a:lstStyle/>
          <a:p>
            <a:pPr marL="58315" marR="0" lvl="0" indent="-5831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Engagements to be have specific thematic focus </a:t>
            </a:r>
          </a:p>
          <a:p>
            <a:pPr marL="58315" marR="0" lvl="0" indent="-5831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Identification of facilitators </a:t>
            </a:r>
          </a:p>
        </p:txBody>
      </p:sp>
      <p:sp>
        <p:nvSpPr>
          <p:cNvPr id="24" name="TextBox 23">
            <a:extLst>
              <a:ext uri="{FF2B5EF4-FFF2-40B4-BE49-F238E27FC236}">
                <a16:creationId xmlns:a16="http://schemas.microsoft.com/office/drawing/2014/main" id="{CCDBA0E0-4D77-B2F1-373B-572D44C59A35}"/>
              </a:ext>
            </a:extLst>
          </p:cNvPr>
          <p:cNvSpPr txBox="1"/>
          <p:nvPr/>
        </p:nvSpPr>
        <p:spPr>
          <a:xfrm>
            <a:off x="4016075" y="4334477"/>
            <a:ext cx="1763751" cy="528012"/>
          </a:xfrm>
          <a:prstGeom prst="hexagon">
            <a:avLst/>
          </a:prstGeom>
          <a:solidFill>
            <a:schemeClr val="bg1">
              <a:lumMod val="95000"/>
            </a:schemeClr>
          </a:solidFill>
          <a:ln>
            <a:solidFill>
              <a:schemeClr val="tx1"/>
            </a:solidFill>
          </a:ln>
        </p:spPr>
        <p:txBody>
          <a:bodyPr wrap="square" rtlCol="0">
            <a:spAutoFit/>
          </a:bodyPr>
          <a:lstStyle/>
          <a:p>
            <a:pPr marL="69977" marR="0" lvl="0" indent="-69977"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Cabinet approval </a:t>
            </a:r>
          </a:p>
          <a:p>
            <a:pPr marL="69977" marR="0" lvl="0" indent="-69977"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Communication to secretariat (2025/2026 FY)</a:t>
            </a:r>
          </a:p>
        </p:txBody>
      </p:sp>
      <p:sp>
        <p:nvSpPr>
          <p:cNvPr id="26" name="TextBox 25">
            <a:extLst>
              <a:ext uri="{FF2B5EF4-FFF2-40B4-BE49-F238E27FC236}">
                <a16:creationId xmlns:a16="http://schemas.microsoft.com/office/drawing/2014/main" id="{183DB2AF-2E4F-A46C-041F-AA5100BF46FC}"/>
              </a:ext>
            </a:extLst>
          </p:cNvPr>
          <p:cNvSpPr txBox="1"/>
          <p:nvPr/>
        </p:nvSpPr>
        <p:spPr>
          <a:xfrm>
            <a:off x="4332153" y="1886327"/>
            <a:ext cx="1753054" cy="528012"/>
          </a:xfrm>
          <a:prstGeom prst="hexagon">
            <a:avLst/>
          </a:prstGeom>
          <a:solidFill>
            <a:schemeClr val="bg1">
              <a:lumMod val="95000"/>
            </a:schemeClr>
          </a:solidFill>
          <a:ln>
            <a:solidFill>
              <a:schemeClr val="tx1"/>
            </a:solidFill>
          </a:ln>
        </p:spPr>
        <p:txBody>
          <a:bodyPr wrap="square" rtlCol="0">
            <a:spAutoFit/>
          </a:bodyPr>
          <a:lstStyle>
            <a:defPPr>
              <a:defRPr lang="en-US"/>
            </a:defPPr>
            <a:lvl1pPr>
              <a:defRPr sz="2000"/>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REVISION OF NATIONAL BIODIVERSITY STRATEGY &amp; ACTION PLAN (NBSAP) </a:t>
            </a:r>
            <a:endParaRPr kumimoji="0" lang="en-ZA"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9AFBE64A-BF75-6F14-6FD6-A7A8F499EC5C}"/>
              </a:ext>
            </a:extLst>
          </p:cNvPr>
          <p:cNvGrpSpPr/>
          <p:nvPr/>
        </p:nvGrpSpPr>
        <p:grpSpPr>
          <a:xfrm>
            <a:off x="1020743" y="1678267"/>
            <a:ext cx="3189424" cy="919401"/>
            <a:chOff x="891945" y="1678267"/>
            <a:chExt cx="3189424" cy="919401"/>
          </a:xfrm>
        </p:grpSpPr>
        <p:sp>
          <p:nvSpPr>
            <p:cNvPr id="13" name="TextBox 12">
              <a:extLst>
                <a:ext uri="{FF2B5EF4-FFF2-40B4-BE49-F238E27FC236}">
                  <a16:creationId xmlns:a16="http://schemas.microsoft.com/office/drawing/2014/main" id="{1E186840-1C6E-7793-F29A-EC7278882F7F}"/>
                </a:ext>
              </a:extLst>
            </p:cNvPr>
            <p:cNvSpPr txBox="1"/>
            <p:nvPr/>
          </p:nvSpPr>
          <p:spPr>
            <a:xfrm>
              <a:off x="891945" y="1678267"/>
              <a:ext cx="3189424" cy="919401"/>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800" b="1" i="1" u="none" strike="noStrike" kern="1200" cap="none" spc="0" normalizeH="0" baseline="0" noProof="0" dirty="0">
                  <a:ln>
                    <a:noFill/>
                  </a:ln>
                  <a:solidFill>
                    <a:prstClr val="black"/>
                  </a:solidFill>
                  <a:effectLst/>
                  <a:uLnTx/>
                  <a:uFillTx/>
                  <a:latin typeface="Calibri"/>
                  <a:ea typeface="+mn-ea"/>
                  <a:cs typeface="+mn-cs"/>
                </a:rPr>
                <a:t>NATIONAL STAKEHOLDER ROADSHOWS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800" b="1" i="1"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800" b="1" i="1"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600" b="1" i="1"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3DE0194D-1A19-A287-0503-D73156C34B7F}"/>
                </a:ext>
              </a:extLst>
            </p:cNvPr>
            <p:cNvSpPr txBox="1"/>
            <p:nvPr/>
          </p:nvSpPr>
          <p:spPr>
            <a:xfrm>
              <a:off x="1675566" y="1882016"/>
              <a:ext cx="1622182" cy="204311"/>
            </a:xfrm>
            <a:prstGeom prst="roundRect">
              <a:avLst/>
            </a:prstGeom>
            <a:solidFill>
              <a:schemeClr val="bg1">
                <a:lumMod val="95000"/>
              </a:schemeClr>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FOCUS GROUPS: THEMATIC AREAS</a:t>
              </a:r>
            </a:p>
          </p:txBody>
        </p:sp>
        <p:grpSp>
          <p:nvGrpSpPr>
            <p:cNvPr id="59" name="Group 58">
              <a:extLst>
                <a:ext uri="{FF2B5EF4-FFF2-40B4-BE49-F238E27FC236}">
                  <a16:creationId xmlns:a16="http://schemas.microsoft.com/office/drawing/2014/main" id="{247AC97A-FE03-F675-3DC7-80206124D098}"/>
                </a:ext>
              </a:extLst>
            </p:cNvPr>
            <p:cNvGrpSpPr/>
            <p:nvPr/>
          </p:nvGrpSpPr>
          <p:grpSpPr>
            <a:xfrm>
              <a:off x="986666" y="2272164"/>
              <a:ext cx="2998117" cy="290371"/>
              <a:chOff x="671651" y="7604892"/>
              <a:chExt cx="9307934" cy="1163712"/>
            </a:xfrm>
            <a:solidFill>
              <a:schemeClr val="bg1">
                <a:lumMod val="95000"/>
              </a:schemeClr>
            </a:solidFill>
          </p:grpSpPr>
          <p:sp>
            <p:nvSpPr>
              <p:cNvPr id="28" name="TextBox 27">
                <a:extLst>
                  <a:ext uri="{FF2B5EF4-FFF2-40B4-BE49-F238E27FC236}">
                    <a16:creationId xmlns:a16="http://schemas.microsoft.com/office/drawing/2014/main" id="{3ECA6BF8-740D-AFB5-61DD-BABF60BA2BBA}"/>
                  </a:ext>
                </a:extLst>
              </p:cNvPr>
              <p:cNvSpPr txBox="1"/>
              <p:nvPr/>
            </p:nvSpPr>
            <p:spPr>
              <a:xfrm>
                <a:off x="671651" y="7614394"/>
                <a:ext cx="3491301" cy="1154210"/>
              </a:xfrm>
              <a:prstGeom prst="roundRect">
                <a:avLst/>
              </a:prstGeom>
              <a:grp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GBF Implementation plan</a:t>
                </a:r>
                <a:endParaRPr kumimoji="0" lang="en-ZA" sz="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TextBox 28">
                <a:extLst>
                  <a:ext uri="{FF2B5EF4-FFF2-40B4-BE49-F238E27FC236}">
                    <a16:creationId xmlns:a16="http://schemas.microsoft.com/office/drawing/2014/main" id="{B1E0180D-1448-A511-4823-B12C67554553}"/>
                  </a:ext>
                </a:extLst>
              </p:cNvPr>
              <p:cNvSpPr txBox="1"/>
              <p:nvPr/>
            </p:nvSpPr>
            <p:spPr>
              <a:xfrm>
                <a:off x="4250750" y="7614394"/>
                <a:ext cx="2898526" cy="1154210"/>
              </a:xfrm>
              <a:prstGeom prst="roundRect">
                <a:avLst/>
              </a:prstGeom>
              <a:grp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Setting of National Targets </a:t>
                </a:r>
              </a:p>
            </p:txBody>
          </p:sp>
          <p:sp>
            <p:nvSpPr>
              <p:cNvPr id="30" name="TextBox 29">
                <a:extLst>
                  <a:ext uri="{FF2B5EF4-FFF2-40B4-BE49-F238E27FC236}">
                    <a16:creationId xmlns:a16="http://schemas.microsoft.com/office/drawing/2014/main" id="{05EAFAB9-B6A8-CACB-EFC2-FA1D057322C5}"/>
                  </a:ext>
                </a:extLst>
              </p:cNvPr>
              <p:cNvSpPr txBox="1"/>
              <p:nvPr/>
            </p:nvSpPr>
            <p:spPr>
              <a:xfrm>
                <a:off x="7256254" y="7604892"/>
                <a:ext cx="2723331" cy="1065965"/>
              </a:xfrm>
              <a:prstGeom prst="roundRect">
                <a:avLst/>
              </a:prstGeom>
              <a:grp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NBSAP review  </a:t>
                </a:r>
              </a:p>
            </p:txBody>
          </p:sp>
        </p:grpSp>
        <p:grpSp>
          <p:nvGrpSpPr>
            <p:cNvPr id="43" name="Group 42">
              <a:extLst>
                <a:ext uri="{FF2B5EF4-FFF2-40B4-BE49-F238E27FC236}">
                  <a16:creationId xmlns:a16="http://schemas.microsoft.com/office/drawing/2014/main" id="{A48CC790-7C5F-3AC4-5481-7888DB81D4E7}"/>
                </a:ext>
              </a:extLst>
            </p:cNvPr>
            <p:cNvGrpSpPr/>
            <p:nvPr/>
          </p:nvGrpSpPr>
          <p:grpSpPr>
            <a:xfrm>
              <a:off x="1531859" y="2094534"/>
              <a:ext cx="2021880" cy="180000"/>
              <a:chOff x="2250845" y="8455350"/>
              <a:chExt cx="7017846" cy="806500"/>
            </a:xfrm>
            <a:solidFill>
              <a:schemeClr val="bg1">
                <a:lumMod val="95000"/>
              </a:schemeClr>
            </a:solidFill>
          </p:grpSpPr>
          <p:cxnSp>
            <p:nvCxnSpPr>
              <p:cNvPr id="37" name="Straight Connector 36">
                <a:extLst>
                  <a:ext uri="{FF2B5EF4-FFF2-40B4-BE49-F238E27FC236}">
                    <a16:creationId xmlns:a16="http://schemas.microsoft.com/office/drawing/2014/main" id="{2CCE2C43-9185-8BE7-EC2F-FC9C248BE6B8}"/>
                  </a:ext>
                </a:extLst>
              </p:cNvPr>
              <p:cNvCxnSpPr>
                <a:cxnSpLocks/>
              </p:cNvCxnSpPr>
              <p:nvPr/>
            </p:nvCxnSpPr>
            <p:spPr>
              <a:xfrm>
                <a:off x="2252642" y="8459362"/>
                <a:ext cx="7016049"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76F8EBAC-A61B-6044-D438-353474D26654}"/>
                  </a:ext>
                </a:extLst>
              </p:cNvPr>
              <p:cNvCxnSpPr>
                <a:cxnSpLocks/>
              </p:cNvCxnSpPr>
              <p:nvPr/>
            </p:nvCxnSpPr>
            <p:spPr>
              <a:xfrm>
                <a:off x="2250845" y="8455350"/>
                <a:ext cx="0" cy="806500"/>
              </a:xfrm>
              <a:prstGeom prst="straightConnector1">
                <a:avLst/>
              </a:prstGeom>
              <a:grp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6" name="Group 15">
            <a:extLst>
              <a:ext uri="{FF2B5EF4-FFF2-40B4-BE49-F238E27FC236}">
                <a16:creationId xmlns:a16="http://schemas.microsoft.com/office/drawing/2014/main" id="{CCC6C8B0-28B5-06DB-FE79-20C677F9450E}"/>
              </a:ext>
            </a:extLst>
          </p:cNvPr>
          <p:cNvGrpSpPr/>
          <p:nvPr/>
        </p:nvGrpSpPr>
        <p:grpSpPr>
          <a:xfrm>
            <a:off x="1013964" y="3031852"/>
            <a:ext cx="3107091" cy="828000"/>
            <a:chOff x="2758949" y="12140446"/>
            <a:chExt cx="11092513" cy="5383736"/>
          </a:xfrm>
          <a:solidFill>
            <a:schemeClr val="bg1">
              <a:lumMod val="95000"/>
            </a:schemeClr>
          </a:solidFill>
        </p:grpSpPr>
        <p:sp>
          <p:nvSpPr>
            <p:cNvPr id="9" name="TextBox 8">
              <a:extLst>
                <a:ext uri="{FF2B5EF4-FFF2-40B4-BE49-F238E27FC236}">
                  <a16:creationId xmlns:a16="http://schemas.microsoft.com/office/drawing/2014/main" id="{AF28AA53-B5F4-8A4B-C1BE-CAB0622BD8E8}"/>
                </a:ext>
              </a:extLst>
            </p:cNvPr>
            <p:cNvSpPr txBox="1"/>
            <p:nvPr/>
          </p:nvSpPr>
          <p:spPr>
            <a:xfrm>
              <a:off x="2758949" y="12140446"/>
              <a:ext cx="11092513" cy="5383736"/>
            </a:xfrm>
            <a:prstGeom prst="roundRect">
              <a:avLst/>
            </a:prstGeom>
            <a:grp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800" b="1"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 TARGET SETTING APPROACH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ZA" sz="653"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3303" marR="0" lvl="0" indent="-93303" algn="l" defTabSz="457200" rtl="0" eaLnBrk="1" fontAlgn="auto" latinLnBrk="0" hangingPunct="1">
                <a:lnSpc>
                  <a:spcPct val="100000"/>
                </a:lnSpc>
                <a:spcBef>
                  <a:spcPts val="0"/>
                </a:spcBef>
                <a:spcAft>
                  <a:spcPts val="0"/>
                </a:spcAft>
                <a:buClrTx/>
                <a:buSzTx/>
                <a:buFontTx/>
                <a:buAutoNum type="arabicPeriod"/>
                <a:tabLst/>
                <a:defRPr/>
              </a:pPr>
              <a:r>
                <a:rPr kumimoji="0" lang="en-ZA"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Conservation focus (SANBI): </a:t>
              </a:r>
            </a:p>
            <a:p>
              <a:pPr marL="163280" marR="0" lvl="1" indent="-69977"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reducing threats; </a:t>
              </a:r>
            </a:p>
            <a:p>
              <a:pPr marL="163280" marR="0" lvl="1" indent="-69977"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conservation area expansion 			</a:t>
              </a:r>
            </a:p>
            <a:p>
              <a:pPr marL="93303" marR="0" lvl="0" indent="-93303" algn="l" defTabSz="457200" rtl="0" eaLnBrk="1" fontAlgn="auto" latinLnBrk="0" hangingPunct="1">
                <a:lnSpc>
                  <a:spcPct val="100000"/>
                </a:lnSpc>
                <a:spcBef>
                  <a:spcPts val="0"/>
                </a:spcBef>
                <a:spcAft>
                  <a:spcPts val="0"/>
                </a:spcAft>
                <a:buClrTx/>
                <a:buSzTx/>
                <a:buFontTx/>
                <a:buAutoNum type="arabicPeriod"/>
                <a:tabLst/>
                <a:defRPr/>
              </a:pPr>
              <a:r>
                <a:rPr kumimoji="0" lang="en-ZA"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Sustainable Use (DFFE/SANParks)</a:t>
              </a:r>
            </a:p>
            <a:p>
              <a:pPr marL="93303" marR="0" lvl="0" indent="-93303" algn="l" defTabSz="457200" rtl="0" eaLnBrk="1" fontAlgn="auto" latinLnBrk="0" hangingPunct="1">
                <a:lnSpc>
                  <a:spcPct val="100000"/>
                </a:lnSpc>
                <a:spcBef>
                  <a:spcPts val="0"/>
                </a:spcBef>
                <a:spcAft>
                  <a:spcPts val="0"/>
                </a:spcAft>
                <a:buClrTx/>
                <a:buSzTx/>
                <a:buFontTx/>
                <a:buAutoNum type="arabicPeriod"/>
                <a:tabLst/>
                <a:defRPr/>
              </a:pPr>
              <a:r>
                <a:rPr kumimoji="0" lang="en-ZA"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Access &amp; Benefit Sharing (DFFE/DSI)</a:t>
              </a:r>
            </a:p>
          </p:txBody>
        </p:sp>
        <p:sp>
          <p:nvSpPr>
            <p:cNvPr id="57" name="Arrow: Chevron 56">
              <a:extLst>
                <a:ext uri="{FF2B5EF4-FFF2-40B4-BE49-F238E27FC236}">
                  <a16:creationId xmlns:a16="http://schemas.microsoft.com/office/drawing/2014/main" id="{37EFCA20-2DAA-EF38-1CA9-DB703168E25F}"/>
                </a:ext>
              </a:extLst>
            </p:cNvPr>
            <p:cNvSpPr/>
            <p:nvPr/>
          </p:nvSpPr>
          <p:spPr>
            <a:xfrm>
              <a:off x="9180248" y="13886680"/>
              <a:ext cx="1365514" cy="2764757"/>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8" name="TextBox 57">
            <a:extLst>
              <a:ext uri="{FF2B5EF4-FFF2-40B4-BE49-F238E27FC236}">
                <a16:creationId xmlns:a16="http://schemas.microsoft.com/office/drawing/2014/main" id="{D4270CDD-E9EC-4744-FFD2-4362FA500EBF}"/>
              </a:ext>
            </a:extLst>
          </p:cNvPr>
          <p:cNvSpPr txBox="1"/>
          <p:nvPr/>
        </p:nvSpPr>
        <p:spPr>
          <a:xfrm>
            <a:off x="3314414" y="3373084"/>
            <a:ext cx="736246" cy="35644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572"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Tools and solutions for implementation</a:t>
            </a:r>
          </a:p>
        </p:txBody>
      </p:sp>
      <p:sp>
        <p:nvSpPr>
          <p:cNvPr id="60" name="TextBox 59">
            <a:extLst>
              <a:ext uri="{FF2B5EF4-FFF2-40B4-BE49-F238E27FC236}">
                <a16:creationId xmlns:a16="http://schemas.microsoft.com/office/drawing/2014/main" id="{6BB28984-9537-791E-8E70-E0EFBE51824E}"/>
              </a:ext>
            </a:extLst>
          </p:cNvPr>
          <p:cNvSpPr txBox="1"/>
          <p:nvPr/>
        </p:nvSpPr>
        <p:spPr>
          <a:xfrm>
            <a:off x="1036756" y="5346399"/>
            <a:ext cx="7755172" cy="238363"/>
          </a:xfrm>
          <a:prstGeom prst="roundRect">
            <a:avLst/>
          </a:prstGeom>
          <a:solidFill>
            <a:srgbClr val="006600"/>
          </a:solidFill>
          <a:ln>
            <a:solidFill>
              <a:schemeClr val="tx1"/>
            </a:solidFill>
          </a:ln>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800" b="1" i="1" u="none" strike="noStrike" kern="1200" cap="none" spc="0" normalizeH="0" baseline="0" noProof="0" dirty="0">
                <a:ln>
                  <a:noFill/>
                </a:ln>
                <a:solidFill>
                  <a:prstClr val="white"/>
                </a:solidFill>
                <a:effectLst/>
                <a:uLnTx/>
                <a:uFillTx/>
                <a:latin typeface="Calibri"/>
                <a:ea typeface="+mn-ea"/>
                <a:cs typeface="+mn-cs"/>
              </a:rPr>
              <a:t>8</a:t>
            </a:r>
            <a:r>
              <a:rPr kumimoji="0" lang="en-ZA" sz="800" b="1" i="1" u="none" strike="noStrike" kern="1200" cap="none" spc="0" normalizeH="0" baseline="30000" noProof="0" dirty="0">
                <a:ln>
                  <a:noFill/>
                </a:ln>
                <a:solidFill>
                  <a:prstClr val="white"/>
                </a:solidFill>
                <a:effectLst/>
                <a:uLnTx/>
                <a:uFillTx/>
                <a:latin typeface="Calibri"/>
                <a:ea typeface="+mn-ea"/>
                <a:cs typeface="+mn-cs"/>
              </a:rPr>
              <a:t>TH</a:t>
            </a:r>
            <a:r>
              <a:rPr kumimoji="0" lang="en-ZA" sz="800" b="1" i="1" u="none" strike="noStrike" kern="1200" cap="none" spc="0" normalizeH="0" baseline="0" noProof="0" dirty="0">
                <a:ln>
                  <a:noFill/>
                </a:ln>
                <a:solidFill>
                  <a:prstClr val="white"/>
                </a:solidFill>
                <a:effectLst/>
                <a:uLnTx/>
                <a:uFillTx/>
                <a:latin typeface="Calibri"/>
                <a:ea typeface="+mn-ea"/>
                <a:cs typeface="+mn-cs"/>
              </a:rPr>
              <a:t> NATIONAL REPORT - COP 18  (2028)</a:t>
            </a:r>
            <a:r>
              <a:rPr kumimoji="0" lang="en-ZA" sz="735" b="1" i="1" u="none" strike="noStrike" kern="1200" cap="none" spc="0" normalizeH="0" baseline="0" noProof="0" dirty="0">
                <a:ln>
                  <a:noFill/>
                </a:ln>
                <a:solidFill>
                  <a:prstClr val="white"/>
                </a:solidFill>
                <a:effectLst/>
                <a:uLnTx/>
                <a:uFillTx/>
                <a:latin typeface="Calibri"/>
                <a:ea typeface="+mn-ea"/>
                <a:cs typeface="+mn-cs"/>
              </a:rPr>
              <a:t> </a:t>
            </a:r>
          </a:p>
        </p:txBody>
      </p:sp>
      <p:sp>
        <p:nvSpPr>
          <p:cNvPr id="65" name="TextBox 64">
            <a:extLst>
              <a:ext uri="{FF2B5EF4-FFF2-40B4-BE49-F238E27FC236}">
                <a16:creationId xmlns:a16="http://schemas.microsoft.com/office/drawing/2014/main" id="{40275A18-1D49-ED52-75FC-50816561F998}"/>
              </a:ext>
            </a:extLst>
          </p:cNvPr>
          <p:cNvSpPr txBox="1"/>
          <p:nvPr/>
        </p:nvSpPr>
        <p:spPr>
          <a:xfrm>
            <a:off x="0" y="220523"/>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PROCESS MAP FOR IMPLEMENTATION OF THE GLOBAL BIODIVERSITY FRAMEWORK UP TO 2030</a:t>
            </a:r>
          </a:p>
        </p:txBody>
      </p:sp>
      <p:cxnSp>
        <p:nvCxnSpPr>
          <p:cNvPr id="5" name="Straight Arrow Connector 4">
            <a:extLst>
              <a:ext uri="{FF2B5EF4-FFF2-40B4-BE49-F238E27FC236}">
                <a16:creationId xmlns:a16="http://schemas.microsoft.com/office/drawing/2014/main" id="{579FFCBD-437F-F054-2D96-F9285E43C532}"/>
              </a:ext>
            </a:extLst>
          </p:cNvPr>
          <p:cNvCxnSpPr>
            <a:cxnSpLocks/>
          </p:cNvCxnSpPr>
          <p:nvPr/>
        </p:nvCxnSpPr>
        <p:spPr>
          <a:xfrm>
            <a:off x="2601342" y="2089246"/>
            <a:ext cx="0" cy="180000"/>
          </a:xfrm>
          <a:prstGeom prst="straightConnector1">
            <a:avLst/>
          </a:prstGeom>
          <a:solidFill>
            <a:schemeClr val="accent2">
              <a:lumMod val="60000"/>
              <a:lumOff val="40000"/>
            </a:schemeClr>
          </a:solid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587BDBA5-076A-03BC-E575-F151C9F0AAB9}"/>
              </a:ext>
            </a:extLst>
          </p:cNvPr>
          <p:cNvCxnSpPr>
            <a:cxnSpLocks/>
          </p:cNvCxnSpPr>
          <p:nvPr/>
        </p:nvCxnSpPr>
        <p:spPr>
          <a:xfrm>
            <a:off x="3677067" y="2089246"/>
            <a:ext cx="0" cy="180000"/>
          </a:xfrm>
          <a:prstGeom prst="straightConnector1">
            <a:avLst/>
          </a:prstGeom>
          <a:solidFill>
            <a:schemeClr val="accent2">
              <a:lumMod val="60000"/>
              <a:lumOff val="40000"/>
            </a:schemeClr>
          </a:solid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77F95E08-092B-E303-DBD0-55EACC12D35D}"/>
              </a:ext>
            </a:extLst>
          </p:cNvPr>
          <p:cNvGrpSpPr/>
          <p:nvPr/>
        </p:nvGrpSpPr>
        <p:grpSpPr>
          <a:xfrm>
            <a:off x="195080" y="1276524"/>
            <a:ext cx="390781" cy="4187064"/>
            <a:chOff x="196577" y="994701"/>
            <a:chExt cx="460334" cy="4187064"/>
          </a:xfrm>
        </p:grpSpPr>
        <p:grpSp>
          <p:nvGrpSpPr>
            <p:cNvPr id="2" name="Group 1">
              <a:extLst>
                <a:ext uri="{FF2B5EF4-FFF2-40B4-BE49-F238E27FC236}">
                  <a16:creationId xmlns:a16="http://schemas.microsoft.com/office/drawing/2014/main" id="{B3927306-1AD9-E81F-D244-9305D80E2049}"/>
                </a:ext>
              </a:extLst>
            </p:cNvPr>
            <p:cNvGrpSpPr/>
            <p:nvPr/>
          </p:nvGrpSpPr>
          <p:grpSpPr>
            <a:xfrm>
              <a:off x="196577" y="994701"/>
              <a:ext cx="460334" cy="4100673"/>
              <a:chOff x="31328053" y="4169163"/>
              <a:chExt cx="1154807" cy="17614795"/>
            </a:xfrm>
            <a:solidFill>
              <a:schemeClr val="tx1">
                <a:lumMod val="50000"/>
                <a:lumOff val="50000"/>
              </a:schemeClr>
            </a:solidFill>
          </p:grpSpPr>
          <p:sp>
            <p:nvSpPr>
              <p:cNvPr id="69" name="Arrow: Down 68">
                <a:extLst>
                  <a:ext uri="{FF2B5EF4-FFF2-40B4-BE49-F238E27FC236}">
                    <a16:creationId xmlns:a16="http://schemas.microsoft.com/office/drawing/2014/main" id="{E5168EFD-06E0-12FF-6E01-295422430F19}"/>
                  </a:ext>
                </a:extLst>
              </p:cNvPr>
              <p:cNvSpPr/>
              <p:nvPr/>
            </p:nvSpPr>
            <p:spPr>
              <a:xfrm>
                <a:off x="31833463" y="4773436"/>
                <a:ext cx="143999" cy="17010522"/>
              </a:xfrm>
              <a:prstGeom prst="downArrow">
                <a:avLst/>
              </a:prstGeom>
              <a:solidFill>
                <a:schemeClr val="tx1">
                  <a:lumMod val="50000"/>
                  <a:lumOff val="5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white"/>
                  </a:solidFill>
                  <a:effectLst/>
                  <a:uLnTx/>
                  <a:uFillTx/>
                  <a:latin typeface="Calibri"/>
                  <a:ea typeface="+mn-ea"/>
                  <a:cs typeface="+mn-cs"/>
                </a:endParaRPr>
              </a:p>
            </p:txBody>
          </p:sp>
          <p:sp>
            <p:nvSpPr>
              <p:cNvPr id="77" name="Arrow: Chevron 76">
                <a:extLst>
                  <a:ext uri="{FF2B5EF4-FFF2-40B4-BE49-F238E27FC236}">
                    <a16:creationId xmlns:a16="http://schemas.microsoft.com/office/drawing/2014/main" id="{472B2F93-7AE4-98B3-C51C-070DDB265849}"/>
                  </a:ext>
                </a:extLst>
              </p:cNvPr>
              <p:cNvSpPr/>
              <p:nvPr/>
            </p:nvSpPr>
            <p:spPr>
              <a:xfrm rot="5400000">
                <a:off x="31272540" y="4228153"/>
                <a:ext cx="1259424" cy="1141444"/>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sp>
            <p:nvSpPr>
              <p:cNvPr id="78" name="Arrow: Chevron 77">
                <a:extLst>
                  <a:ext uri="{FF2B5EF4-FFF2-40B4-BE49-F238E27FC236}">
                    <a16:creationId xmlns:a16="http://schemas.microsoft.com/office/drawing/2014/main" id="{C971EFB8-B41A-8CEF-C062-92BD4414705E}"/>
                  </a:ext>
                </a:extLst>
              </p:cNvPr>
              <p:cNvSpPr/>
              <p:nvPr/>
            </p:nvSpPr>
            <p:spPr>
              <a:xfrm rot="5400000">
                <a:off x="31269063" y="7657174"/>
                <a:ext cx="1259424" cy="1141444"/>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sp>
            <p:nvSpPr>
              <p:cNvPr id="79" name="Arrow: Chevron 78">
                <a:extLst>
                  <a:ext uri="{FF2B5EF4-FFF2-40B4-BE49-F238E27FC236}">
                    <a16:creationId xmlns:a16="http://schemas.microsoft.com/office/drawing/2014/main" id="{CB37BE38-C5F6-3305-28FF-B59DD0BA2688}"/>
                  </a:ext>
                </a:extLst>
              </p:cNvPr>
              <p:cNvSpPr/>
              <p:nvPr/>
            </p:nvSpPr>
            <p:spPr>
              <a:xfrm rot="5400000">
                <a:off x="31272540" y="11214312"/>
                <a:ext cx="1259423" cy="1141444"/>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sp>
            <p:nvSpPr>
              <p:cNvPr id="80" name="Arrow: Chevron 79">
                <a:extLst>
                  <a:ext uri="{FF2B5EF4-FFF2-40B4-BE49-F238E27FC236}">
                    <a16:creationId xmlns:a16="http://schemas.microsoft.com/office/drawing/2014/main" id="{801E642F-0137-1BB3-8BB4-DDBC02B2AA1E}"/>
                  </a:ext>
                </a:extLst>
              </p:cNvPr>
              <p:cNvSpPr/>
              <p:nvPr/>
            </p:nvSpPr>
            <p:spPr>
              <a:xfrm rot="5400000">
                <a:off x="31271987" y="14693754"/>
                <a:ext cx="1259423" cy="1141444"/>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sp>
            <p:nvSpPr>
              <p:cNvPr id="81" name="Arrow: Chevron 80">
                <a:extLst>
                  <a:ext uri="{FF2B5EF4-FFF2-40B4-BE49-F238E27FC236}">
                    <a16:creationId xmlns:a16="http://schemas.microsoft.com/office/drawing/2014/main" id="{9A00A388-7569-9383-77A0-18474B226F99}"/>
                  </a:ext>
                </a:extLst>
              </p:cNvPr>
              <p:cNvSpPr/>
              <p:nvPr/>
            </p:nvSpPr>
            <p:spPr>
              <a:xfrm rot="5400000">
                <a:off x="31282431" y="17850431"/>
                <a:ext cx="1259423" cy="1141434"/>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0" name="Arrow: Chevron 19">
              <a:extLst>
                <a:ext uri="{FF2B5EF4-FFF2-40B4-BE49-F238E27FC236}">
                  <a16:creationId xmlns:a16="http://schemas.microsoft.com/office/drawing/2014/main" id="{60F1F319-49EB-5B5C-41BE-1358F71004D0}"/>
                </a:ext>
              </a:extLst>
            </p:cNvPr>
            <p:cNvSpPr/>
            <p:nvPr/>
          </p:nvSpPr>
          <p:spPr>
            <a:xfrm rot="5400000">
              <a:off x="282814" y="4807668"/>
              <a:ext cx="293190" cy="455003"/>
            </a:xfrm>
            <a:prstGeom prst="chevron">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368"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3" name="Slide Number Placeholder 22">
            <a:extLst>
              <a:ext uri="{FF2B5EF4-FFF2-40B4-BE49-F238E27FC236}">
                <a16:creationId xmlns:a16="http://schemas.microsoft.com/office/drawing/2014/main" id="{B6332E25-F137-A374-A207-8E855D8348D8}"/>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9E107A0-7B7C-8743-BC43-85A450895BAC}"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9784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Arial" panose="020B0604020202020204" pitchFamily="34" charset="0"/>
                <a:cs typeface="Arial" panose="020B0604020202020204" pitchFamily="34" charset="0"/>
              </a:rPr>
              <a:t>Way forward </a:t>
            </a:r>
            <a:endParaRPr lang="en-ZA"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algn="just"/>
            <a:r>
              <a:rPr lang="en-US" dirty="0">
                <a:latin typeface="Arial" panose="020B0604020202020204" pitchFamily="34" charset="0"/>
                <a:cs typeface="Arial" panose="020B0604020202020204" pitchFamily="34" charset="0"/>
              </a:rPr>
              <a:t>Develop a joint implementation plan taking into account varies decision taken in different Biodiversity Multilateral Fora; </a:t>
            </a:r>
          </a:p>
          <a:p>
            <a:pPr algn="just"/>
            <a:r>
              <a:rPr lang="en-US" dirty="0">
                <a:latin typeface="Arial" panose="020B0604020202020204" pitchFamily="34" charset="0"/>
                <a:cs typeface="Arial" panose="020B0604020202020204" pitchFamily="34" charset="0"/>
              </a:rPr>
              <a:t>Co-develop a national target and monitoring indicators on business and biodiversity for SA; </a:t>
            </a:r>
          </a:p>
          <a:p>
            <a:pPr algn="just"/>
            <a:r>
              <a:rPr lang="en-US" dirty="0">
                <a:latin typeface="Arial" panose="020B0604020202020204" pitchFamily="34" charset="0"/>
                <a:cs typeface="Arial" panose="020B0604020202020204" pitchFamily="34" charset="0"/>
              </a:rPr>
              <a:t>Support the process of revising and updating NBSAPs.</a:t>
            </a:r>
          </a:p>
        </p:txBody>
      </p:sp>
      <p:sp>
        <p:nvSpPr>
          <p:cNvPr id="4" name="Slide Number Placeholder 3"/>
          <p:cNvSpPr>
            <a:spLocks noGrp="1"/>
          </p:cNvSpPr>
          <p:nvPr>
            <p:ph type="sldNum" sz="quarter" idx="12"/>
          </p:nvPr>
        </p:nvSpPr>
        <p:spPr/>
        <p:txBody>
          <a:bodyPr/>
          <a:lstStyle/>
          <a:p>
            <a:fld id="{49E107A0-7B7C-8743-BC43-85A450895BAC}" type="slidenum">
              <a:rPr lang="en-US" smtClean="0"/>
              <a:t>23</a:t>
            </a:fld>
            <a:endParaRPr lang="en-US"/>
          </a:p>
        </p:txBody>
      </p:sp>
    </p:spTree>
    <p:extLst>
      <p:ext uri="{BB962C8B-B14F-4D97-AF65-F5344CB8AC3E}">
        <p14:creationId xmlns:p14="http://schemas.microsoft.com/office/powerpoint/2010/main" val="4105411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text, pool ball, businesscard&#10;&#10;Description automatically generated">
            <a:extLst>
              <a:ext uri="{FF2B5EF4-FFF2-40B4-BE49-F238E27FC236}">
                <a16:creationId xmlns:a16="http://schemas.microsoft.com/office/drawing/2014/main" id="{CE556480-4F33-2F47-984D-9E89F2FE03AE}"/>
              </a:ext>
            </a:extLst>
          </p:cNvPr>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341742" y="357113"/>
            <a:ext cx="8229600" cy="1143000"/>
          </a:xfrm>
        </p:spPr>
        <p:txBody>
          <a:bodyPr>
            <a:normAutofit/>
          </a:bodyPr>
          <a:lstStyle/>
          <a:p>
            <a:r>
              <a:rPr lang="en-US" sz="6500" b="1" dirty="0">
                <a:solidFill>
                  <a:srgbClr val="003500"/>
                </a:solidFill>
              </a:rPr>
              <a:t>THANK YOU!</a:t>
            </a:r>
          </a:p>
        </p:txBody>
      </p:sp>
      <p:cxnSp>
        <p:nvCxnSpPr>
          <p:cNvPr id="6" name="Straight Connector 5"/>
          <p:cNvCxnSpPr/>
          <p:nvPr/>
        </p:nvCxnSpPr>
        <p:spPr>
          <a:xfrm>
            <a:off x="478333" y="2672269"/>
            <a:ext cx="0" cy="25732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71E224BF-78FB-6019-4ED1-30C3985214EF}"/>
              </a:ext>
            </a:extLst>
          </p:cNvPr>
          <p:cNvSpPr>
            <a:spLocks noGrp="1"/>
          </p:cNvSpPr>
          <p:nvPr>
            <p:ph type="sldNum" sz="quarter" idx="12"/>
          </p:nvPr>
        </p:nvSpPr>
        <p:spPr/>
        <p:txBody>
          <a:bodyPr/>
          <a:lstStyle/>
          <a:p>
            <a:fld id="{49E107A0-7B7C-8743-BC43-85A450895BAC}" type="slidenum">
              <a:rPr lang="en-US" smtClean="0"/>
              <a:t>24</a:t>
            </a:fld>
            <a:endParaRPr lang="en-US"/>
          </a:p>
        </p:txBody>
      </p:sp>
      <p:sp>
        <p:nvSpPr>
          <p:cNvPr id="8" name="Content Placeholder 7">
            <a:extLst>
              <a:ext uri="{FF2B5EF4-FFF2-40B4-BE49-F238E27FC236}">
                <a16:creationId xmlns:a16="http://schemas.microsoft.com/office/drawing/2014/main" id="{1E4DCB2A-797F-927F-9F86-1DBBDDB9D29A}"/>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247505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81" y="154684"/>
            <a:ext cx="9429135" cy="689866"/>
          </a:xfrm>
        </p:spPr>
        <p:txBody>
          <a:bodyPr>
            <a:normAutofit fontScale="90000"/>
          </a:bodyPr>
          <a:lstStyle/>
          <a:p>
            <a:r>
              <a:rPr lang="en-US" sz="3600" b="1" dirty="0">
                <a:solidFill>
                  <a:prstClr val="black"/>
                </a:solidFill>
                <a:latin typeface="Arial" panose="020B0604020202020204" pitchFamily="34" charset="0"/>
                <a:cs typeface="Arial" panose="020B0604020202020204" pitchFamily="34" charset="0"/>
              </a:rPr>
              <a:t>BIODIVERSITY RELATED MEAs CONT</a:t>
            </a:r>
            <a:r>
              <a:rPr lang="en-US" b="1" dirty="0">
                <a:solidFill>
                  <a:prstClr val="black"/>
                </a:solidFill>
                <a:latin typeface="Arial" panose="020B0604020202020204" pitchFamily="34" charset="0"/>
                <a:cs typeface="Arial" panose="020B0604020202020204" pitchFamily="34" charset="0"/>
              </a:rPr>
              <a:t>…</a:t>
            </a:r>
            <a:endParaRPr lang="en-ZA" dirty="0"/>
          </a:p>
        </p:txBody>
      </p:sp>
      <p:pic>
        <p:nvPicPr>
          <p:cNvPr id="8" name="Content Placeholder 7"/>
          <p:cNvPicPr>
            <a:picLocks noGrp="1" noChangeAspect="1"/>
          </p:cNvPicPr>
          <p:nvPr>
            <p:ph idx="1"/>
          </p:nvPr>
        </p:nvPicPr>
        <p:blipFill>
          <a:blip r:embed="rId2"/>
          <a:stretch>
            <a:fillRect/>
          </a:stretch>
        </p:blipFill>
        <p:spPr>
          <a:xfrm>
            <a:off x="481780" y="904568"/>
            <a:ext cx="8367252" cy="5102942"/>
          </a:xfrm>
          <a:prstGeom prst="rect">
            <a:avLst/>
          </a:prstGeom>
        </p:spPr>
      </p:pic>
    </p:spTree>
    <p:extLst>
      <p:ext uri="{BB962C8B-B14F-4D97-AF65-F5344CB8AC3E}">
        <p14:creationId xmlns:p14="http://schemas.microsoft.com/office/powerpoint/2010/main" val="3686953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prstClr val="black"/>
                </a:solidFill>
                <a:latin typeface="Arial" panose="020B0604020202020204" pitchFamily="34" charset="0"/>
                <a:cs typeface="Arial" panose="020B0604020202020204" pitchFamily="34" charset="0"/>
              </a:rPr>
              <a:t>BIODIVERSITY RELATED MEAs CONT</a:t>
            </a:r>
            <a:r>
              <a:rPr lang="en-US" b="1" dirty="0">
                <a:solidFill>
                  <a:prstClr val="black"/>
                </a:solidFill>
                <a:latin typeface="Arial" panose="020B0604020202020204" pitchFamily="34" charset="0"/>
                <a:cs typeface="Arial" panose="020B0604020202020204" pitchFamily="34" charset="0"/>
              </a:rPr>
              <a:t>…</a:t>
            </a:r>
            <a:endParaRPr lang="en-ZA" dirty="0"/>
          </a:p>
        </p:txBody>
      </p:sp>
      <p:pic>
        <p:nvPicPr>
          <p:cNvPr id="4" name="Content Placeholder 3"/>
          <p:cNvPicPr>
            <a:picLocks noGrp="1" noChangeAspect="1"/>
          </p:cNvPicPr>
          <p:nvPr>
            <p:ph idx="1"/>
          </p:nvPr>
        </p:nvPicPr>
        <p:blipFill>
          <a:blip r:embed="rId2"/>
          <a:stretch>
            <a:fillRect/>
          </a:stretch>
        </p:blipFill>
        <p:spPr>
          <a:xfrm>
            <a:off x="518988" y="1201738"/>
            <a:ext cx="8106023" cy="4459287"/>
          </a:xfrm>
          <a:prstGeom prst="rect">
            <a:avLst/>
          </a:prstGeom>
        </p:spPr>
      </p:pic>
    </p:spTree>
    <p:extLst>
      <p:ext uri="{BB962C8B-B14F-4D97-AF65-F5344CB8AC3E}">
        <p14:creationId xmlns:p14="http://schemas.microsoft.com/office/powerpoint/2010/main" val="2360329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prstClr val="black"/>
                </a:solidFill>
                <a:latin typeface="Arial" panose="020B0604020202020204" pitchFamily="34" charset="0"/>
                <a:cs typeface="Arial" panose="020B0604020202020204" pitchFamily="34" charset="0"/>
              </a:rPr>
              <a:t>BIODIVERSITY RELATED MEAs CONT</a:t>
            </a:r>
            <a:r>
              <a:rPr lang="en-US" b="1" dirty="0">
                <a:solidFill>
                  <a:prstClr val="black"/>
                </a:solidFill>
                <a:latin typeface="Arial" panose="020B0604020202020204" pitchFamily="34" charset="0"/>
                <a:cs typeface="Arial" panose="020B0604020202020204" pitchFamily="34" charset="0"/>
              </a:rPr>
              <a:t>…</a:t>
            </a:r>
            <a:endParaRPr lang="en-ZA" dirty="0"/>
          </a:p>
        </p:txBody>
      </p:sp>
      <p:pic>
        <p:nvPicPr>
          <p:cNvPr id="4" name="Content Placeholder 3"/>
          <p:cNvPicPr>
            <a:picLocks noGrp="1" noChangeAspect="1"/>
          </p:cNvPicPr>
          <p:nvPr>
            <p:ph idx="1"/>
          </p:nvPr>
        </p:nvPicPr>
        <p:blipFill>
          <a:blip r:embed="rId2"/>
          <a:stretch>
            <a:fillRect/>
          </a:stretch>
        </p:blipFill>
        <p:spPr>
          <a:xfrm>
            <a:off x="457200" y="2006810"/>
            <a:ext cx="8229600" cy="2849142"/>
          </a:xfrm>
          <a:prstGeom prst="rect">
            <a:avLst/>
          </a:prstGeom>
        </p:spPr>
      </p:pic>
    </p:spTree>
    <p:extLst>
      <p:ext uri="{BB962C8B-B14F-4D97-AF65-F5344CB8AC3E}">
        <p14:creationId xmlns:p14="http://schemas.microsoft.com/office/powerpoint/2010/main" val="134807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E2BA28D0-E372-1348-AF2B-539546477962}"/>
              </a:ext>
            </a:extLst>
          </p:cNvPr>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a:xfrm>
            <a:off x="206477" y="2130425"/>
            <a:ext cx="8839199" cy="1470025"/>
          </a:xfrm>
        </p:spPr>
        <p:txBody>
          <a:bodyPr>
            <a:noAutofit/>
          </a:bodyPr>
          <a:lstStyle/>
          <a:p>
            <a:r>
              <a:rPr lang="en-US" sz="3600" b="1" dirty="0">
                <a:solidFill>
                  <a:srgbClr val="008000"/>
                </a:solidFill>
                <a:latin typeface="Arial" panose="020B0604020202020204" pitchFamily="34" charset="0"/>
                <a:cs typeface="Arial" panose="020B0604020202020204" pitchFamily="34" charset="0"/>
              </a:rPr>
              <a:t>Relevant decision</a:t>
            </a:r>
          </a:p>
        </p:txBody>
      </p:sp>
      <p:sp>
        <p:nvSpPr>
          <p:cNvPr id="3" name="Subtitle 2"/>
          <p:cNvSpPr>
            <a:spLocks noGrp="1"/>
          </p:cNvSpPr>
          <p:nvPr>
            <p:ph type="subTitle" idx="1"/>
          </p:nvPr>
        </p:nvSpPr>
        <p:spPr>
          <a:xfrm>
            <a:off x="1371600" y="3886200"/>
            <a:ext cx="6400800" cy="808892"/>
          </a:xfrm>
        </p:spPr>
        <p:txBody>
          <a:bodyPr/>
          <a:lstStyle/>
          <a:p>
            <a:endParaRPr lang="en-US" dirty="0">
              <a:solidFill>
                <a:srgbClr val="008000"/>
              </a:solidFill>
            </a:endParaRPr>
          </a:p>
        </p:txBody>
      </p:sp>
      <p:sp>
        <p:nvSpPr>
          <p:cNvPr id="4" name="Slide Number Placeholder 3">
            <a:extLst>
              <a:ext uri="{FF2B5EF4-FFF2-40B4-BE49-F238E27FC236}">
                <a16:creationId xmlns:a16="http://schemas.microsoft.com/office/drawing/2014/main" id="{5B9E7E36-E30B-B4A4-4EFB-36471FB112CB}"/>
              </a:ext>
            </a:extLst>
          </p:cNvPr>
          <p:cNvSpPr>
            <a:spLocks noGrp="1"/>
          </p:cNvSpPr>
          <p:nvPr>
            <p:ph type="sldNum" sz="quarter" idx="12"/>
          </p:nvPr>
        </p:nvSpPr>
        <p:spPr/>
        <p:txBody>
          <a:bodyPr/>
          <a:lstStyle/>
          <a:p>
            <a:fld id="{49E107A0-7B7C-8743-BC43-85A450895BAC}" type="slidenum">
              <a:rPr lang="en-US" smtClean="0"/>
              <a:t>6</a:t>
            </a:fld>
            <a:endParaRPr lang="en-US"/>
          </a:p>
        </p:txBody>
      </p:sp>
    </p:spTree>
    <p:extLst>
      <p:ext uri="{BB962C8B-B14F-4D97-AF65-F5344CB8AC3E}">
        <p14:creationId xmlns:p14="http://schemas.microsoft.com/office/powerpoint/2010/main" val="1479738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310" y="12523"/>
            <a:ext cx="8229600" cy="689866"/>
          </a:xfrm>
        </p:spPr>
        <p:txBody>
          <a:bodyPr>
            <a:normAutofit fontScale="90000"/>
          </a:bodyPr>
          <a:lstStyle/>
          <a:p>
            <a:r>
              <a:rPr lang="en-US" b="1" dirty="0">
                <a:latin typeface="Arial" panose="020B0604020202020204" pitchFamily="34" charset="0"/>
                <a:cs typeface="Arial" panose="020B0604020202020204" pitchFamily="34" charset="0"/>
              </a:rPr>
              <a:t>Background </a:t>
            </a:r>
            <a:endParaRPr lang="en-ZA"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0" y="1012722"/>
            <a:ext cx="9144000" cy="5161935"/>
          </a:xfrm>
        </p:spPr>
        <p:txBody>
          <a:bodyPr>
            <a:noAutofit/>
          </a:bodyPr>
          <a:lstStyle/>
          <a:p>
            <a:pPr algn="just"/>
            <a:r>
              <a:rPr lang="en-US" sz="1700" dirty="0">
                <a:solidFill>
                  <a:srgbClr val="1D1D1D"/>
                </a:solidFill>
                <a:latin typeface="Arial" panose="020B0604020202020204" pitchFamily="34" charset="0"/>
                <a:cs typeface="Arial" panose="020B0604020202020204" pitchFamily="34" charset="0"/>
              </a:rPr>
              <a:t>Biodiversity is an important cross-cutting issue in the 2030 Agenda for Sustainable Development; </a:t>
            </a:r>
          </a:p>
          <a:p>
            <a:pPr algn="just"/>
            <a:r>
              <a:rPr lang="en-US" sz="1700" dirty="0">
                <a:solidFill>
                  <a:srgbClr val="1D1D1D"/>
                </a:solidFill>
                <a:latin typeface="Arial" panose="020B0604020202020204" pitchFamily="34" charset="0"/>
                <a:cs typeface="Arial" panose="020B0604020202020204" pitchFamily="34" charset="0"/>
              </a:rPr>
              <a:t>The SDGs and the Kunming- Montreal Biodiversity Framework explicitly recognize the importance of halting biodiversity loss;</a:t>
            </a:r>
          </a:p>
          <a:p>
            <a:pPr algn="just"/>
            <a:r>
              <a:rPr lang="en-US" sz="1700" dirty="0">
                <a:solidFill>
                  <a:srgbClr val="1D1D1D"/>
                </a:solidFill>
                <a:latin typeface="Arial" panose="020B0604020202020204" pitchFamily="34" charset="0"/>
                <a:cs typeface="Arial" panose="020B0604020202020204" pitchFamily="34" charset="0"/>
              </a:rPr>
              <a:t>It is critical that we make progress in mainstreaming biodiversity and transforming how societies value and manage it;</a:t>
            </a:r>
            <a:endParaRPr lang="en-US" sz="1700" dirty="0">
              <a:solidFill>
                <a:srgbClr val="00483A"/>
              </a:solidFill>
              <a:latin typeface="Arial" panose="020B0604020202020204" pitchFamily="34" charset="0"/>
              <a:cs typeface="Arial" panose="020B0604020202020204" pitchFamily="34" charset="0"/>
            </a:endParaRPr>
          </a:p>
          <a:p>
            <a:pPr algn="just"/>
            <a:r>
              <a:rPr lang="en-US" sz="1700" dirty="0">
                <a:solidFill>
                  <a:srgbClr val="1D1D1D"/>
                </a:solidFill>
                <a:latin typeface="Arial" panose="020B0604020202020204" pitchFamily="34" charset="0"/>
                <a:cs typeface="Arial" panose="020B0604020202020204" pitchFamily="34" charset="0"/>
              </a:rPr>
              <a:t>Economic activities depend on biodiversity for resources such as water, food, fiber, minerals and metals and so much more. </a:t>
            </a:r>
          </a:p>
          <a:p>
            <a:pPr algn="just"/>
            <a:r>
              <a:rPr lang="en-US" sz="1700" dirty="0">
                <a:solidFill>
                  <a:srgbClr val="1D1D1D"/>
                </a:solidFill>
                <a:latin typeface="Arial" panose="020B0604020202020204" pitchFamily="34" charset="0"/>
                <a:cs typeface="Arial" panose="020B0604020202020204" pitchFamily="34" charset="0"/>
              </a:rPr>
              <a:t>Despite numerous commitments, biodiversity loss continues to accelerate across the globe.</a:t>
            </a:r>
          </a:p>
          <a:p>
            <a:pPr algn="just"/>
            <a:r>
              <a:rPr lang="en-US" sz="1700" dirty="0">
                <a:solidFill>
                  <a:srgbClr val="1D1D1D"/>
                </a:solidFill>
                <a:latin typeface="Arial" panose="020B0604020202020204" pitchFamily="34" charset="0"/>
                <a:cs typeface="Arial" panose="020B0604020202020204" pitchFamily="34" charset="0"/>
              </a:rPr>
              <a:t>In addition, the anticipated expansion of sectors that depend on and affect biodiversity </a:t>
            </a:r>
          </a:p>
          <a:p>
            <a:pPr marL="800100" lvl="2" indent="0" algn="just">
              <a:buNone/>
            </a:pPr>
            <a:r>
              <a:rPr lang="en-US" sz="1700" dirty="0">
                <a:solidFill>
                  <a:srgbClr val="1D1D1D"/>
                </a:solidFill>
                <a:latin typeface="Arial" panose="020B0604020202020204" pitchFamily="34" charset="0"/>
                <a:cs typeface="Arial" panose="020B0604020202020204" pitchFamily="34" charset="0"/>
              </a:rPr>
              <a:t>— including agriculture, forestry, fisheries and aquaculture </a:t>
            </a:r>
          </a:p>
          <a:p>
            <a:pPr marL="800100" lvl="2" indent="0" algn="just">
              <a:buNone/>
            </a:pPr>
            <a:r>
              <a:rPr lang="en-US" sz="1700" dirty="0">
                <a:solidFill>
                  <a:srgbClr val="1D1D1D"/>
                </a:solidFill>
                <a:latin typeface="Arial" panose="020B0604020202020204" pitchFamily="34" charset="0"/>
                <a:cs typeface="Arial" panose="020B0604020202020204" pitchFamily="34" charset="0"/>
              </a:rPr>
              <a:t>— will pose a significant challenge to halting biodiversity loss in the coming decades. </a:t>
            </a:r>
          </a:p>
          <a:p>
            <a:pPr algn="just"/>
            <a:r>
              <a:rPr lang="en-US" sz="1700" dirty="0">
                <a:solidFill>
                  <a:srgbClr val="1D1D1D"/>
                </a:solidFill>
                <a:latin typeface="Arial" panose="020B0604020202020204" pitchFamily="34" charset="0"/>
                <a:cs typeface="Arial" panose="020B0604020202020204" pitchFamily="34" charset="0"/>
              </a:rPr>
              <a:t>Reversing these trends will require action by all sectors and stakeholders, policy makers, financial institutions, civil society, academia and business. </a:t>
            </a:r>
          </a:p>
          <a:p>
            <a:pPr algn="just"/>
            <a:r>
              <a:rPr lang="en-US" sz="1700" dirty="0">
                <a:solidFill>
                  <a:srgbClr val="1D1D1D"/>
                </a:solidFill>
                <a:latin typeface="Arial" panose="020B0604020202020204" pitchFamily="34" charset="0"/>
                <a:cs typeface="Arial" panose="020B0604020202020204" pitchFamily="34" charset="0"/>
              </a:rPr>
              <a:t>Mainstreaming biodiversity will ensure that addressing development needs and protecting the environment are mutually supportive</a:t>
            </a:r>
            <a:r>
              <a:rPr lang="en-US" sz="1600" dirty="0">
                <a:solidFill>
                  <a:srgbClr val="1D1D1D"/>
                </a:solidFill>
                <a:latin typeface="Arial" panose="020B0604020202020204" pitchFamily="34" charset="0"/>
                <a:cs typeface="Arial" panose="020B0604020202020204" pitchFamily="34" charset="0"/>
              </a:rPr>
              <a:t>.</a:t>
            </a:r>
            <a:endParaRPr lang="en-ZA"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7</a:t>
            </a:fld>
            <a:endParaRPr lang="en-US"/>
          </a:p>
        </p:txBody>
      </p:sp>
    </p:spTree>
    <p:extLst>
      <p:ext uri="{BB962C8B-B14F-4D97-AF65-F5344CB8AC3E}">
        <p14:creationId xmlns:p14="http://schemas.microsoft.com/office/powerpoint/2010/main" val="313272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986" y="176981"/>
            <a:ext cx="5978013" cy="870341"/>
          </a:xfrm>
        </p:spPr>
        <p:txBody>
          <a:bodyPr>
            <a:noAutofit/>
          </a:bodyPr>
          <a:lstStyle/>
          <a:p>
            <a:pPr algn="just"/>
            <a:r>
              <a:rPr lang="en-US" sz="2000" b="1" dirty="0">
                <a:latin typeface="Arial" panose="020B0604020202020204" pitchFamily="34" charset="0"/>
                <a:cs typeface="Arial" panose="020B0604020202020204" pitchFamily="34" charset="0"/>
              </a:rPr>
              <a:t>Decision 6/COP.15 Participation and involvement of the private sector in meetings and processes of the United Nations Convention to Combat Desertification </a:t>
            </a:r>
            <a:endParaRPr lang="en-ZA"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27819" y="1438961"/>
            <a:ext cx="8937523" cy="4222803"/>
          </a:xfrm>
        </p:spPr>
        <p:txBody>
          <a:bodyPr>
            <a:noAutofit/>
          </a:bodyPr>
          <a:lstStyle/>
          <a:p>
            <a:pPr algn="just"/>
            <a:r>
              <a:rPr lang="en-US" sz="1600" dirty="0">
                <a:latin typeface="Arial" panose="020B0604020202020204" pitchFamily="34" charset="0"/>
                <a:cs typeface="Arial" panose="020B0604020202020204" pitchFamily="34" charset="0"/>
              </a:rPr>
              <a:t>Stressed the importance of the involvement of the private sector in the implementation of the Convention and the 2018−2030 Strategic Framework of the United Nations Convention to Combat Desertification, </a:t>
            </a:r>
          </a:p>
          <a:p>
            <a:pPr algn="just"/>
            <a:r>
              <a:rPr lang="en-US" sz="1600" dirty="0">
                <a:latin typeface="Arial" panose="020B0604020202020204" pitchFamily="34" charset="0"/>
                <a:cs typeface="Arial" panose="020B0604020202020204" pitchFamily="34" charset="0"/>
              </a:rPr>
              <a:t>Noted the outcomes of the Sustainable Land Management Business Forum, and the information provided in document ICCD/CRIC(20)/5 related to the initiatives undertaken by the Global Mechanism,</a:t>
            </a:r>
          </a:p>
          <a:p>
            <a:pPr algn="just">
              <a:buFont typeface="+mj-lt"/>
              <a:buAutoNum type="arabicPeriod"/>
            </a:pPr>
            <a:r>
              <a:rPr lang="en-US" sz="1600" dirty="0">
                <a:latin typeface="Arial" panose="020B0604020202020204" pitchFamily="34" charset="0"/>
                <a:cs typeface="Arial" panose="020B0604020202020204" pitchFamily="34" charset="0"/>
              </a:rPr>
              <a:t>Takes note of the initiatives undertaken by the Global Mechanism and requests the secretariat and the Global Mechanism to continue implementing the United Nations Convention to Combat Desertification business engagement strategy and the private sector engagement strategy 2021–2030 when engaging in partnerships with the private sector; </a:t>
            </a:r>
          </a:p>
          <a:p>
            <a:pPr algn="just">
              <a:buFont typeface="+mj-lt"/>
              <a:buAutoNum type="arabicPeriod"/>
            </a:pPr>
            <a:r>
              <a:rPr lang="en-US" sz="1600" dirty="0">
                <a:latin typeface="Arial" panose="020B0604020202020204" pitchFamily="34" charset="0"/>
                <a:cs typeface="Arial" panose="020B0604020202020204" pitchFamily="34" charset="0"/>
              </a:rPr>
              <a:t>Requests the secretariat and the Global Mechanism within their mandate and subject to the availability of resources to:</a:t>
            </a:r>
          </a:p>
          <a:p>
            <a:pPr lvl="1" algn="just">
              <a:buFont typeface="+mj-lt"/>
              <a:buAutoNum type="alphaLcParenR"/>
            </a:pPr>
            <a:r>
              <a:rPr lang="en-US" sz="1600" dirty="0">
                <a:latin typeface="Arial" panose="020B0604020202020204" pitchFamily="34" charset="0"/>
                <a:cs typeface="Arial" panose="020B0604020202020204" pitchFamily="34" charset="0"/>
              </a:rPr>
              <a:t>Engage with companies that are working in the food-feed-</a:t>
            </a:r>
            <a:r>
              <a:rPr lang="en-US" sz="1600" dirty="0" err="1">
                <a:latin typeface="Arial" panose="020B0604020202020204" pitchFamily="34" charset="0"/>
                <a:cs typeface="Arial" panose="020B0604020202020204" pitchFamily="34" charset="0"/>
              </a:rPr>
              <a:t>fibre</a:t>
            </a:r>
            <a:r>
              <a:rPr lang="en-US" sz="1600" dirty="0">
                <a:latin typeface="Arial" panose="020B0604020202020204" pitchFamily="34" charset="0"/>
                <a:cs typeface="Arial" panose="020B0604020202020204" pitchFamily="34" charset="0"/>
              </a:rPr>
              <a:t> sector that have potential to make positive contributions to addressing desertification/land degradation and drought; </a:t>
            </a:r>
          </a:p>
          <a:p>
            <a:pPr lvl="1" algn="just">
              <a:buFont typeface="+mj-lt"/>
              <a:buAutoNum type="alphaLcParenR"/>
            </a:pPr>
            <a:r>
              <a:rPr lang="en-US" sz="1600" dirty="0">
                <a:latin typeface="Arial" panose="020B0604020202020204" pitchFamily="34" charset="0"/>
                <a:cs typeface="Arial" panose="020B0604020202020204" pitchFamily="34" charset="0"/>
              </a:rPr>
              <a:t>Continue promoting, together with other partners, decent land-based jobs for youth and land-based youth entrepreneurship; </a:t>
            </a:r>
            <a:endParaRPr lang="en-ZA"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8</a:t>
            </a:fld>
            <a:endParaRPr lang="en-US"/>
          </a:p>
        </p:txBody>
      </p:sp>
      <p:pic>
        <p:nvPicPr>
          <p:cNvPr id="5" name="Picture 4"/>
          <p:cNvPicPr>
            <a:picLocks noChangeAspect="1"/>
          </p:cNvPicPr>
          <p:nvPr/>
        </p:nvPicPr>
        <p:blipFill>
          <a:blip r:embed="rId2"/>
          <a:stretch>
            <a:fillRect/>
          </a:stretch>
        </p:blipFill>
        <p:spPr>
          <a:xfrm>
            <a:off x="-1" y="0"/>
            <a:ext cx="3248539" cy="1261981"/>
          </a:xfrm>
          <a:prstGeom prst="rect">
            <a:avLst/>
          </a:prstGeom>
        </p:spPr>
      </p:pic>
    </p:spTree>
    <p:extLst>
      <p:ext uri="{BB962C8B-B14F-4D97-AF65-F5344CB8AC3E}">
        <p14:creationId xmlns:p14="http://schemas.microsoft.com/office/powerpoint/2010/main" val="56991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820" y="176981"/>
            <a:ext cx="9016180" cy="870341"/>
          </a:xfrm>
        </p:spPr>
        <p:txBody>
          <a:bodyPr>
            <a:noAutofit/>
          </a:bodyPr>
          <a:lstStyle/>
          <a:p>
            <a:pPr algn="just"/>
            <a:r>
              <a:rPr lang="en-US" sz="2000" b="1" dirty="0">
                <a:latin typeface="Arial" panose="020B0604020202020204" pitchFamily="34" charset="0"/>
                <a:cs typeface="Arial" panose="020B0604020202020204" pitchFamily="34" charset="0"/>
              </a:rPr>
              <a:t>Decision 6/COP.15 Participation and involvement of the private sector in meetings and processes of the United Nations Convention to Combat Desertification </a:t>
            </a:r>
            <a:endParaRPr lang="en-ZA"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27819" y="1202499"/>
            <a:ext cx="8937523" cy="4716520"/>
          </a:xfrm>
        </p:spPr>
        <p:txBody>
          <a:bodyPr>
            <a:noAutofit/>
          </a:bodyPr>
          <a:lstStyle/>
          <a:p>
            <a:pPr marL="0" indent="0" algn="just">
              <a:buNone/>
            </a:pPr>
            <a:r>
              <a:rPr lang="en-US" sz="1600" dirty="0">
                <a:latin typeface="Arial" panose="020B0604020202020204" pitchFamily="34" charset="0"/>
                <a:cs typeface="Arial" panose="020B0604020202020204" pitchFamily="34" charset="0"/>
              </a:rPr>
              <a:t>c) 	Facilitate, in collaboration with the relevant partners and representatives of the private 	sector, the 	organization of the seventh Sustainable Land Management Business Forum 	on the sidelines of the 	sixteenth session of the Conference of the Parties;</a:t>
            </a:r>
          </a:p>
          <a:p>
            <a:pPr marL="0" indent="0" algn="just">
              <a:buNone/>
            </a:pPr>
            <a:r>
              <a:rPr lang="en-US" sz="1600" dirty="0">
                <a:latin typeface="Arial" panose="020B0604020202020204" pitchFamily="34" charset="0"/>
                <a:cs typeface="Arial" panose="020B0604020202020204" pitchFamily="34" charset="0"/>
              </a:rPr>
              <a:t> d) 	Continue engaging with the private sector on the introduction of sustainable land use and 	value 	chain development, including for the promotion of sustainable sourcing practices; </a:t>
            </a:r>
          </a:p>
          <a:p>
            <a:pPr algn="just">
              <a:buAutoNum type="alphaLcParenBoth" startAt="5"/>
            </a:pPr>
            <a:r>
              <a:rPr lang="en-US" sz="1600" dirty="0">
                <a:latin typeface="Arial" panose="020B0604020202020204" pitchFamily="34" charset="0"/>
                <a:cs typeface="Arial" panose="020B0604020202020204" pitchFamily="34" charset="0"/>
              </a:rPr>
              <a:t>  Facilitate, in collaboration with partners, the development of the Business for Land initiative, 	bringing visibility to the commitments made by participating companies towards the 	objectives of 	the Convention and ensuring that the initiative is self-sustained in the future; </a:t>
            </a:r>
          </a:p>
          <a:p>
            <a:pPr marL="0" indent="0" algn="just">
              <a:buNone/>
            </a:pPr>
            <a:r>
              <a:rPr lang="en-US" sz="1600" dirty="0">
                <a:latin typeface="Arial" panose="020B0604020202020204" pitchFamily="34" charset="0"/>
                <a:cs typeface="Arial" panose="020B0604020202020204" pitchFamily="34" charset="0"/>
              </a:rPr>
              <a:t>3. 	Invites Parties, business and industry entities to support the Business for Land initiative and 	present 	specific commitments to ensure the achievement of land degradation neutrality, 	on a voluntary 	basis;</a:t>
            </a:r>
          </a:p>
          <a:p>
            <a:pPr marL="0" indent="0" algn="just">
              <a:buNone/>
            </a:pPr>
            <a:r>
              <a:rPr lang="en-US" sz="1600" dirty="0">
                <a:latin typeface="Arial" panose="020B0604020202020204" pitchFamily="34" charset="0"/>
                <a:cs typeface="Arial" panose="020B0604020202020204" pitchFamily="34" charset="0"/>
              </a:rPr>
              <a:t> 4. 	Requests the secretariat to report at the sixteenth session of the Conference of the Parties 	on the 	measures taken to facilitate and encourage the participation and involvement of   	the private sector 	in meetings and processes of the United Nations Convention to Combat 	Desertification</a:t>
            </a:r>
            <a:endParaRPr lang="en-ZA"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9</a:t>
            </a:fld>
            <a:endParaRPr lang="en-US"/>
          </a:p>
        </p:txBody>
      </p:sp>
    </p:spTree>
    <p:extLst>
      <p:ext uri="{BB962C8B-B14F-4D97-AF65-F5344CB8AC3E}">
        <p14:creationId xmlns:p14="http://schemas.microsoft.com/office/powerpoint/2010/main" val="19114715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5128</TotalTime>
  <Words>2498</Words>
  <Application>Microsoft Office PowerPoint</Application>
  <PresentationFormat>On-screen Show (4:3)</PresentationFormat>
  <Paragraphs>177</Paragraphs>
  <Slides>24</Slides>
  <Notes>5</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24</vt:i4>
      </vt:variant>
    </vt:vector>
  </HeadingPairs>
  <TitlesOfParts>
    <vt:vector size="32" baseType="lpstr">
      <vt:lpstr>adobe-garamond-pro</vt:lpstr>
      <vt:lpstr>Arial</vt:lpstr>
      <vt:lpstr>Arial Narrow</vt:lpstr>
      <vt:lpstr>Calibri</vt:lpstr>
      <vt:lpstr>Office Theme</vt:lpstr>
      <vt:lpstr>1_Office Theme</vt:lpstr>
      <vt:lpstr>2_Office Theme</vt:lpstr>
      <vt:lpstr>Document</vt:lpstr>
      <vt:lpstr>Relevant decision under Biodiversity Related Multilateral Agreements</vt:lpstr>
      <vt:lpstr>OVER VIEW BIODIVERSITY RELATED MEAs</vt:lpstr>
      <vt:lpstr>BIODIVERSITY RELATED MEAs CONT…</vt:lpstr>
      <vt:lpstr>BIODIVERSITY RELATED MEAs CONT…</vt:lpstr>
      <vt:lpstr>BIODIVERSITY RELATED MEAs CONT…</vt:lpstr>
      <vt:lpstr>Relevant decision</vt:lpstr>
      <vt:lpstr>Background </vt:lpstr>
      <vt:lpstr>Decision 6/COP.15 Participation and involvement of the private sector in meetings and processes of the United Nations Convention to Combat Desertification </vt:lpstr>
      <vt:lpstr>Decision 6/COP.15 Participation and involvement of the private sector in meetings and processes of the United Nations Convention to Combat Desertification </vt:lpstr>
      <vt:lpstr>UNCCD 2018–2030 Strategic Framework</vt:lpstr>
      <vt:lpstr>The Fourth Ramsar Strategic Plan 2016–2024</vt:lpstr>
      <vt:lpstr>Scoping report for a methodological assessment of the impact and dependence of business on biodiversity and nature’s contributions to people</vt:lpstr>
      <vt:lpstr>Assessment approach and Timeline</vt:lpstr>
      <vt:lpstr>Business Collaboration Convention of Biological Diversity</vt:lpstr>
      <vt:lpstr>GBF TARGET 15</vt:lpstr>
      <vt:lpstr>PowerPoint Presentation</vt:lpstr>
      <vt:lpstr>WCC-2016-Rec-102-EN Protected areas and other areas important for biodiversity in relation to environmentally damaging industrial activities and infrastructure development</vt:lpstr>
      <vt:lpstr>Linkages between Biodiversity and Sustainable Development Goal</vt:lpstr>
      <vt:lpstr>SA WHITE PAPER AND ITS ALIGNMENT TO THE GBF</vt:lpstr>
      <vt:lpstr>White Paper implications</vt:lpstr>
      <vt:lpstr>ENABLER 2: ENHANCED MEANS OF IMPLEMENTATION: EXPANDED AND DEVELOPED ABILITY TO EFFECTIVELY CONSERVE BIODIVERSITY, TO MANAGE ITS USE AND BENEFITS, WHILST ADDRESSING FACTORS THREATENING BIODIVERSITY.   </vt:lpstr>
      <vt:lpstr>PowerPoint Presentation</vt:lpstr>
      <vt:lpstr>Way forward </vt:lpstr>
      <vt:lpstr>THANK YOU!</vt:lpstr>
    </vt:vector>
  </TitlesOfParts>
  <Company>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Admin1</dc:creator>
  <cp:lastModifiedBy>Tsepang Makholela</cp:lastModifiedBy>
  <cp:revision>103</cp:revision>
  <dcterms:created xsi:type="dcterms:W3CDTF">2020-04-21T11:07:00Z</dcterms:created>
  <dcterms:modified xsi:type="dcterms:W3CDTF">2023-08-23T19:36:29Z</dcterms:modified>
</cp:coreProperties>
</file>