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67" r:id="rId2"/>
    <p:sldId id="368" r:id="rId3"/>
    <p:sldId id="380" r:id="rId4"/>
    <p:sldId id="390" r:id="rId5"/>
    <p:sldId id="381" r:id="rId6"/>
    <p:sldId id="369" r:id="rId7"/>
    <p:sldId id="370" r:id="rId8"/>
    <p:sldId id="385" r:id="rId9"/>
    <p:sldId id="371" r:id="rId10"/>
    <p:sldId id="386" r:id="rId11"/>
    <p:sldId id="372" r:id="rId12"/>
    <p:sldId id="391" r:id="rId13"/>
    <p:sldId id="388" r:id="rId14"/>
    <p:sldId id="400" r:id="rId15"/>
    <p:sldId id="377" r:id="rId16"/>
    <p:sldId id="402" r:id="rId17"/>
    <p:sldId id="401" r:id="rId18"/>
    <p:sldId id="396" r:id="rId19"/>
    <p:sldId id="397" r:id="rId20"/>
    <p:sldId id="398" r:id="rId21"/>
    <p:sldId id="399" r:id="rId22"/>
    <p:sldId id="351" r:id="rId23"/>
    <p:sldId id="365" r:id="rId24"/>
    <p:sldId id="387" r:id="rId25"/>
    <p:sldId id="326" r:id="rId26"/>
  </p:sldIdLst>
  <p:sldSz cx="9144000" cy="5715000" type="screen16x10"/>
  <p:notesSz cx="6797675" cy="9926638"/>
  <p:defaultTextStyle>
    <a:defPPr marL="0" marR="0" indent="0" algn="l" defTabSz="356616" rtl="0" fontAlgn="auto" latinLnBrk="1" hangingPunct="0">
      <a:lnSpc>
        <a:spcPct val="100000"/>
      </a:lnSpc>
      <a:spcBef>
        <a:spcPts val="0"/>
      </a:spcBef>
      <a:spcAft>
        <a:spcPts val="0"/>
      </a:spcAft>
      <a:buClrTx/>
      <a:buSzTx/>
      <a:buFontTx/>
      <a:buNone/>
      <a:tabLst/>
      <a:defRPr kumimoji="0" sz="702" b="0" i="0" u="none" strike="noStrike" cap="none" spc="0" normalizeH="0" baseline="0">
        <a:ln>
          <a:noFill/>
        </a:ln>
        <a:solidFill>
          <a:srgbClr val="000000"/>
        </a:solidFill>
        <a:effectLst/>
        <a:uFillTx/>
      </a:defRPr>
    </a:defPPr>
    <a:lvl1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1pPr>
    <a:lvl2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321945" rtl="0" fontAlgn="auto" latinLnBrk="0" hangingPunct="0">
      <a:lnSpc>
        <a:spcPct val="100000"/>
      </a:lnSpc>
      <a:spcBef>
        <a:spcPts val="0"/>
      </a:spcBef>
      <a:spcAft>
        <a:spcPts val="0"/>
      </a:spcAft>
      <a:buClrTx/>
      <a:buSzTx/>
      <a:buFontTx/>
      <a:buNone/>
      <a:tabLst/>
      <a:defRPr kumimoji="0" sz="117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p:defaultTextStyle>
  <p:extLst>
    <p:ext uri="{EFAFB233-063F-42B5-8137-9DF3F51BA10A}">
      <p15:sldGuideLst xmlns:p15="http://schemas.microsoft.com/office/powerpoint/2012/main">
        <p15:guide id="1" orient="horz" pos="260" userDrawn="1">
          <p15:clr>
            <a:srgbClr val="A4A3A4"/>
          </p15:clr>
        </p15:guide>
        <p15:guide id="2" pos="243" userDrawn="1">
          <p15:clr>
            <a:srgbClr val="A4A3A4"/>
          </p15:clr>
        </p15:guide>
        <p15:guide id="4" pos="5517" userDrawn="1">
          <p15:clr>
            <a:srgbClr val="A4A3A4"/>
          </p15:clr>
        </p15:guide>
        <p15:guide id="5" orient="horz" pos="411" userDrawn="1">
          <p15:clr>
            <a:srgbClr val="A4A3A4"/>
          </p15:clr>
        </p15:guide>
        <p15:guide id="6" orient="horz" pos="685" userDrawn="1">
          <p15:clr>
            <a:srgbClr val="A4A3A4"/>
          </p15:clr>
        </p15:guide>
        <p15:guide id="7" orient="horz" pos="3189" userDrawn="1">
          <p15:clr>
            <a:srgbClr val="A4A3A4"/>
          </p15:clr>
        </p15:guide>
        <p15:guide id="8" orient="horz" pos="3255" userDrawn="1">
          <p15:clr>
            <a:srgbClr val="A4A3A4"/>
          </p15:clr>
        </p15:guide>
        <p15:guide id="9" orient="horz" pos="33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inne" initials="L" lastIdx="2" clrIdx="0"/>
  <p:cmAuthor id="2" name="Jarredine Morris" initials="JM" lastIdx="3" clrIdx="1"/>
  <p:cmAuthor id="3" name="Webber Wentzel" initials="WW" lastIdx="1" clrIdx="2">
    <p:extLst>
      <p:ext uri="{19B8F6BF-5375-455C-9EA6-DF929625EA0E}">
        <p15:presenceInfo xmlns:p15="http://schemas.microsoft.com/office/powerpoint/2012/main" userId="Webber Wentz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75965"/>
    <a:srgbClr val="1B6775"/>
    <a:srgbClr val="93A63A"/>
    <a:srgbClr val="1C232B"/>
    <a:srgbClr val="990099"/>
    <a:srgbClr val="660066"/>
    <a:srgbClr val="993366"/>
    <a:srgbClr val="57636D"/>
    <a:srgbClr val="94A73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36"/>
    <p:restoredTop sz="91694" autoAdjust="0"/>
  </p:normalViewPr>
  <p:slideViewPr>
    <p:cSldViewPr snapToGrid="0" snapToObjects="1" showGuides="1">
      <p:cViewPr varScale="1">
        <p:scale>
          <a:sx n="125" d="100"/>
          <a:sy n="125" d="100"/>
        </p:scale>
        <p:origin x="1740" y="90"/>
      </p:cViewPr>
      <p:guideLst>
        <p:guide orient="horz" pos="260"/>
        <p:guide pos="243"/>
        <p:guide pos="5517"/>
        <p:guide orient="horz" pos="411"/>
        <p:guide orient="horz" pos="685"/>
        <p:guide orient="horz" pos="3189"/>
        <p:guide orient="horz" pos="3255"/>
        <p:guide orient="horz" pos="3388"/>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xml" Id="rId3" /><Relationship Type="http://schemas.openxmlformats.org/officeDocument/2006/relationships/slide" Target="slides/slide20.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presProps" Target="presProps.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tableStyles" Target="tableStyles.xml" Id="rId32"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commentAuthors" Target="commentAuthors.xml" Id="rId28"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theme" Target="theme/theme1.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notesMaster" Target="notesMasters/notesMaster1.xml" Id="rId27" /><Relationship Type="http://schemas.openxmlformats.org/officeDocument/2006/relationships/viewProps" Target="viewProps.xml" Id="rId30" /><Relationship Type="http://schemas.openxmlformats.org/officeDocument/2006/relationships/customXml" Target="/customXML/item.xml" Id="imanage.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420688" y="744538"/>
            <a:ext cx="5956300" cy="3722687"/>
          </a:xfrm>
          <a:prstGeom prst="rect">
            <a:avLst/>
          </a:prstGeom>
        </p:spPr>
        <p:txBody>
          <a:bodyPr lIns="92108" tIns="46054" rIns="92108" bIns="46054"/>
          <a:lstStyle/>
          <a:p>
            <a:endParaRPr dirty="0"/>
          </a:p>
        </p:txBody>
      </p:sp>
      <p:sp>
        <p:nvSpPr>
          <p:cNvPr id="117" name="Shape 117"/>
          <p:cNvSpPr>
            <a:spLocks noGrp="1"/>
          </p:cNvSpPr>
          <p:nvPr>
            <p:ph type="body" sz="quarter" idx="1"/>
          </p:nvPr>
        </p:nvSpPr>
        <p:spPr>
          <a:xfrm>
            <a:off x="906357" y="4715154"/>
            <a:ext cx="4984962" cy="4466987"/>
          </a:xfrm>
          <a:prstGeom prst="rect">
            <a:avLst/>
          </a:prstGeom>
        </p:spPr>
        <p:txBody>
          <a:bodyPr lIns="92108" tIns="46054" rIns="92108" bIns="46054"/>
          <a:lstStyle/>
          <a:p>
            <a:endParaRPr/>
          </a:p>
        </p:txBody>
      </p:sp>
    </p:spTree>
    <p:extLst>
      <p:ext uri="{BB962C8B-B14F-4D97-AF65-F5344CB8AC3E}">
        <p14:creationId xmlns:p14="http://schemas.microsoft.com/office/powerpoint/2010/main" val="3791778252"/>
      </p:ext>
    </p:extLst>
  </p:cSld>
  <p:clrMap bg1="lt1" tx1="dk1" bg2="lt2" tx2="dk2" accent1="accent1" accent2="accent2" accent3="accent3" accent4="accent4" accent5="accent5" accent6="accent6" hlink="hlink" folHlink="folHlink"/>
  <p:notesStyle>
    <a:lvl1pPr defTabSz="178308" latinLnBrk="0">
      <a:lnSpc>
        <a:spcPct val="117999"/>
      </a:lnSpc>
      <a:defRPr sz="858">
        <a:latin typeface="+mn-lt"/>
        <a:ea typeface="+mn-ea"/>
        <a:cs typeface="+mn-cs"/>
        <a:sym typeface="Helvetica Neue"/>
      </a:defRPr>
    </a:lvl1pPr>
    <a:lvl2pPr indent="89154" defTabSz="178308" latinLnBrk="0">
      <a:lnSpc>
        <a:spcPct val="117999"/>
      </a:lnSpc>
      <a:defRPr sz="858">
        <a:latin typeface="+mn-lt"/>
        <a:ea typeface="+mn-ea"/>
        <a:cs typeface="+mn-cs"/>
        <a:sym typeface="Helvetica Neue"/>
      </a:defRPr>
    </a:lvl2pPr>
    <a:lvl3pPr indent="178308" defTabSz="178308" latinLnBrk="0">
      <a:lnSpc>
        <a:spcPct val="117999"/>
      </a:lnSpc>
      <a:defRPr sz="858">
        <a:latin typeface="+mn-lt"/>
        <a:ea typeface="+mn-ea"/>
        <a:cs typeface="+mn-cs"/>
        <a:sym typeface="Helvetica Neue"/>
      </a:defRPr>
    </a:lvl3pPr>
    <a:lvl4pPr indent="267462" defTabSz="178308" latinLnBrk="0">
      <a:lnSpc>
        <a:spcPct val="117999"/>
      </a:lnSpc>
      <a:defRPr sz="858">
        <a:latin typeface="+mn-lt"/>
        <a:ea typeface="+mn-ea"/>
        <a:cs typeface="+mn-cs"/>
        <a:sym typeface="Helvetica Neue"/>
      </a:defRPr>
    </a:lvl4pPr>
    <a:lvl5pPr indent="356616" defTabSz="178308" latinLnBrk="0">
      <a:lnSpc>
        <a:spcPct val="117999"/>
      </a:lnSpc>
      <a:defRPr sz="858">
        <a:latin typeface="+mn-lt"/>
        <a:ea typeface="+mn-ea"/>
        <a:cs typeface="+mn-cs"/>
        <a:sym typeface="Helvetica Neue"/>
      </a:defRPr>
    </a:lvl5pPr>
    <a:lvl6pPr indent="445770" defTabSz="178308" latinLnBrk="0">
      <a:lnSpc>
        <a:spcPct val="117999"/>
      </a:lnSpc>
      <a:defRPr sz="858">
        <a:latin typeface="+mn-lt"/>
        <a:ea typeface="+mn-ea"/>
        <a:cs typeface="+mn-cs"/>
        <a:sym typeface="Helvetica Neue"/>
      </a:defRPr>
    </a:lvl6pPr>
    <a:lvl7pPr indent="534924" defTabSz="178308" latinLnBrk="0">
      <a:lnSpc>
        <a:spcPct val="117999"/>
      </a:lnSpc>
      <a:defRPr sz="858">
        <a:latin typeface="+mn-lt"/>
        <a:ea typeface="+mn-ea"/>
        <a:cs typeface="+mn-cs"/>
        <a:sym typeface="Helvetica Neue"/>
      </a:defRPr>
    </a:lvl7pPr>
    <a:lvl8pPr indent="624078" defTabSz="178308" latinLnBrk="0">
      <a:lnSpc>
        <a:spcPct val="117999"/>
      </a:lnSpc>
      <a:defRPr sz="858">
        <a:latin typeface="+mn-lt"/>
        <a:ea typeface="+mn-ea"/>
        <a:cs typeface="+mn-cs"/>
        <a:sym typeface="Helvetica Neue"/>
      </a:defRPr>
    </a:lvl8pPr>
    <a:lvl9pPr indent="713232" defTabSz="178308" latinLnBrk="0">
      <a:lnSpc>
        <a:spcPct val="117999"/>
      </a:lnSpc>
      <a:defRPr sz="858">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1764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102699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744538"/>
            <a:ext cx="5956300" cy="37226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4282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xfrm>
            <a:off x="8577263" y="5203684"/>
            <a:ext cx="190500" cy="158163"/>
          </a:xfrm>
          <a:prstGeom prst="rect">
            <a:avLst/>
          </a:prstGeom>
        </p:spPr>
        <p:txBody>
          <a:bodyPr/>
          <a:lstStyle/>
          <a:p>
            <a:fld id="{86CB4B4D-7CA3-9044-876B-883B54F8677D}" type="slidenum">
              <a:t>‹#›</a:t>
            </a:fld>
            <a:endParaRPr dirty="0"/>
          </a:p>
        </p:txBody>
      </p:sp>
      <p:pic>
        <p:nvPicPr>
          <p:cNvPr id="2" name="Picture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6"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5763" y="405650"/>
            <a:ext cx="1695450" cy="839699"/>
          </a:xfrm>
          <a:prstGeom prst="rect">
            <a:avLst/>
          </a:prstGeom>
          <a:ln w="12700">
            <a:miter lim="400000"/>
          </a:ln>
        </p:spPr>
      </p:pic>
      <p:sp>
        <p:nvSpPr>
          <p:cNvPr id="7" name="PARLIAMENTARY OFFICE…"/>
          <p:cNvSpPr txBox="1"/>
          <p:nvPr userDrawn="1"/>
        </p:nvSpPr>
        <p:spPr>
          <a:xfrm>
            <a:off x="1382000" y="4709583"/>
            <a:ext cx="1320874" cy="602729"/>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PARLIAMENTARY OFFICE </a:t>
            </a:r>
          </a:p>
          <a:p>
            <a:pPr algn="l" defTabSz="171443">
              <a:lnSpc>
                <a:spcPts val="1050"/>
              </a:lnSpc>
              <a:defRPr sz="1200">
                <a:latin typeface="Arial"/>
                <a:ea typeface="Arial"/>
                <a:cs typeface="Arial"/>
                <a:sym typeface="Arial"/>
              </a:defRPr>
            </a:pPr>
            <a:r>
              <a:rPr sz="450" dirty="0"/>
              <a:t>9 Church Square, 1st Floor Graaffs Trust Building </a:t>
            </a:r>
          </a:p>
          <a:p>
            <a:pPr algn="l" defTabSz="171443">
              <a:lnSpc>
                <a:spcPts val="1050"/>
              </a:lnSpc>
              <a:defRPr sz="1200">
                <a:latin typeface="Arial"/>
                <a:ea typeface="Arial"/>
                <a:cs typeface="Arial"/>
                <a:sym typeface="Arial"/>
              </a:defRPr>
            </a:pPr>
            <a:r>
              <a:rPr sz="450" dirty="0"/>
              <a:t>Cape Town, CBD </a:t>
            </a:r>
          </a:p>
          <a:p>
            <a:pPr algn="l" defTabSz="171443">
              <a:lnSpc>
                <a:spcPts val="1050"/>
              </a:lnSpc>
              <a:defRPr sz="1200">
                <a:latin typeface="Arial"/>
                <a:ea typeface="Arial"/>
                <a:cs typeface="Arial"/>
                <a:sym typeface="Arial"/>
              </a:defRPr>
            </a:pPr>
            <a:r>
              <a:rPr sz="450" dirty="0"/>
              <a:t>P.O. Box 3867, Cape Town, 8000 </a:t>
            </a:r>
          </a:p>
        </p:txBody>
      </p:sp>
      <p:sp>
        <p:nvSpPr>
          <p:cNvPr id="8" name="NATIONAL OFFICE…"/>
          <p:cNvSpPr txBox="1"/>
          <p:nvPr userDrawn="1"/>
        </p:nvSpPr>
        <p:spPr>
          <a:xfrm>
            <a:off x="367586" y="4709583"/>
            <a:ext cx="920124" cy="602729"/>
          </a:xfrm>
          <a:prstGeom prst="rect">
            <a:avLst/>
          </a:prstGeom>
          <a:ln w="12700">
            <a:miter lim="400000"/>
          </a:ln>
          <a:extLst>
            <a:ext uri="{C572A759-6A51-4108-AA02-DFA0A04FC94B}">
              <ma14:wrappingTextBoxFlag xmlns="" xmlns:ma14="http://schemas.microsoft.com/office/mac/drawingml/2011/main" val="1"/>
            </a:ext>
          </a:extLst>
        </p:spPr>
        <p:txBody>
          <a:bodyPr wrap="none" lIns="19050" tIns="19050" rIns="19050" bIns="19050">
            <a:spAutoFit/>
          </a:bodyPr>
          <a:lstStyle/>
          <a:p>
            <a:pPr algn="l" defTabSz="171443">
              <a:lnSpc>
                <a:spcPts val="1050"/>
              </a:lnSpc>
              <a:defRPr sz="1200" b="1">
                <a:latin typeface="Arial"/>
                <a:ea typeface="Arial"/>
                <a:cs typeface="Arial"/>
                <a:sym typeface="Arial"/>
              </a:defRPr>
            </a:pPr>
            <a:r>
              <a:rPr sz="450" dirty="0"/>
              <a:t>NATIONAL OFFICE </a:t>
            </a:r>
          </a:p>
          <a:p>
            <a:pPr algn="l" defTabSz="171443">
              <a:lnSpc>
                <a:spcPts val="1050"/>
              </a:lnSpc>
              <a:defRPr sz="1200">
                <a:latin typeface="Arial"/>
                <a:ea typeface="Arial"/>
                <a:cs typeface="Arial"/>
                <a:sym typeface="Arial"/>
              </a:defRPr>
            </a:pPr>
            <a:r>
              <a:rPr sz="450" dirty="0"/>
              <a:t>61 Katherine Street, </a:t>
            </a:r>
          </a:p>
          <a:p>
            <a:pPr algn="l" defTabSz="171443">
              <a:lnSpc>
                <a:spcPts val="1050"/>
              </a:lnSpc>
              <a:defRPr sz="1200">
                <a:latin typeface="Arial"/>
                <a:ea typeface="Arial"/>
                <a:cs typeface="Arial"/>
                <a:sym typeface="Arial"/>
              </a:defRPr>
            </a:pPr>
            <a:r>
              <a:rPr sz="450" dirty="0"/>
              <a:t>Sandton, 2196 </a:t>
            </a:r>
          </a:p>
          <a:p>
            <a:pPr algn="l" defTabSz="171443">
              <a:lnSpc>
                <a:spcPts val="1050"/>
              </a:lnSpc>
              <a:defRPr sz="1200">
                <a:latin typeface="Arial"/>
                <a:ea typeface="Arial"/>
                <a:cs typeface="Arial"/>
                <a:sym typeface="Arial"/>
              </a:defRPr>
            </a:pPr>
            <a:r>
              <a:rPr sz="450" dirty="0"/>
              <a:t>P.O. Box 652807, Benmore, 2010 </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15"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quare"/>
          <p:cNvSpPr/>
          <p:nvPr userDrawn="1"/>
        </p:nvSpPr>
        <p:spPr>
          <a:xfrm>
            <a:off x="8575476" y="5179217"/>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93A63A"/>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93A63A"/>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0647" y="5175251"/>
            <a:ext cx="515057" cy="211667"/>
          </a:xfrm>
          <a:prstGeom prst="rect">
            <a:avLst/>
          </a:prstGeom>
          <a:ln w="12700">
            <a:miter lim="400000"/>
          </a:ln>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 Center">
    <p:spTree>
      <p:nvGrpSpPr>
        <p:cNvPr id="1" name=""/>
        <p:cNvGrpSpPr/>
        <p:nvPr/>
      </p:nvGrpSpPr>
      <p:grpSpPr>
        <a:xfrm>
          <a:off x="0" y="0"/>
          <a:ext cx="0" cy="0"/>
          <a:chOff x="0" y="0"/>
          <a:chExt cx="0" cy="0"/>
        </a:xfrm>
      </p:grpSpPr>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
        <p:nvSpPr>
          <p:cNvPr id="8" name="Slide Number"/>
          <p:cNvSpPr txBox="1">
            <a:spLocks noGrp="1"/>
          </p:cNvSpPr>
          <p:nvPr>
            <p:ph type="sldNum" sz="quarter" idx="2"/>
          </p:nvPr>
        </p:nvSpPr>
        <p:spPr>
          <a:xfrm>
            <a:off x="8577263" y="5127595"/>
            <a:ext cx="190500" cy="310341"/>
          </a:xfrm>
          <a:prstGeom prst="rect">
            <a:avLst/>
          </a:prstGeom>
          <a:ln w="12700">
            <a:miter lim="400000"/>
          </a:ln>
        </p:spPr>
        <p:txBody>
          <a:bodyPr wrap="square" lIns="50800" tIns="50800" rIns="50800" bIns="50800" anchor="ctr">
            <a:spAutoFit/>
          </a:bodyPr>
          <a:lstStyle>
            <a:lvl1pPr>
              <a:defRPr sz="675">
                <a:latin typeface="Arial" charset="0"/>
                <a:ea typeface="Arial" charset="0"/>
                <a:cs typeface="Arial" charset="0"/>
                <a:sym typeface="Helvetica Neue Light"/>
              </a:defRPr>
            </a:lvl1pPr>
          </a:lstStyle>
          <a:p>
            <a:fld id="{86CB4B4D-7CA3-9044-876B-883B54F8677D}"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C232B"/>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1B6775"/>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9" name="Square"/>
          <p:cNvSpPr/>
          <p:nvPr userDrawn="1"/>
        </p:nvSpPr>
        <p:spPr>
          <a:xfrm>
            <a:off x="8577263" y="5175251"/>
            <a:ext cx="190500" cy="211667"/>
          </a:xfrm>
          <a:prstGeom prst="rect">
            <a:avLst/>
          </a:prstGeom>
          <a:ln w="25400">
            <a:solidFill>
              <a:srgbClr val="1E7A88"/>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0"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hoto - Vertical">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9"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5"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7"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 Top">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6"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19"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 Cent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7" name="Square"/>
          <p:cNvSpPr/>
          <p:nvPr userDrawn="1"/>
        </p:nvSpPr>
        <p:spPr>
          <a:xfrm>
            <a:off x="8577263" y="5175251"/>
            <a:ext cx="190500" cy="211667"/>
          </a:xfrm>
          <a:prstGeom prst="rect">
            <a:avLst/>
          </a:prstGeom>
          <a:ln w="25400">
            <a:solidFill>
              <a:schemeClr val="bg1"/>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sp>
        <p:nvSpPr>
          <p:cNvPr id="6" name="Slide Number"/>
          <p:cNvSpPr txBox="1">
            <a:spLocks noGrp="1"/>
          </p:cNvSpPr>
          <p:nvPr>
            <p:ph type="sldNum" sz="quarter" idx="2"/>
          </p:nvPr>
        </p:nvSpPr>
        <p:spPr>
          <a:xfrm>
            <a:off x="8577263" y="5203684"/>
            <a:ext cx="190500" cy="158163"/>
          </a:xfrm>
          <a:prstGeom prst="rect">
            <a:avLst/>
          </a:prstGeom>
        </p:spPr>
        <p:txBody>
          <a:bodyPr/>
          <a:lstStyle>
            <a:lvl1pPr>
              <a:defRPr sz="675">
                <a:solidFill>
                  <a:schemeClr val="bg1"/>
                </a:solidFill>
                <a:latin typeface="Arial" charset="0"/>
                <a:ea typeface="Arial" charset="0"/>
                <a:cs typeface="Arial" charset="0"/>
              </a:defRPr>
            </a:lvl1pPr>
          </a:lstStyle>
          <a:p>
            <a:fld id="{53A8D7B6-70CD-3B4E-9895-56795E93C7F1}" type="slidenum">
              <a:rPr lang="uk-UA" smtClean="0"/>
              <a:pPr/>
              <a:t>‹#›</a:t>
            </a:fld>
            <a:endParaRPr lang="uk-UA" dirty="0"/>
          </a:p>
        </p:txBody>
      </p:sp>
      <p:pic>
        <p:nvPicPr>
          <p:cNvPr id="8" name="Image" descr="Image"/>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 Top">
    <p:spTree>
      <p:nvGrpSpPr>
        <p:cNvPr id="1" name=""/>
        <p:cNvGrpSpPr/>
        <p:nvPr/>
      </p:nvGrpSpPr>
      <p:grpSpPr>
        <a:xfrm>
          <a:off x="0" y="0"/>
          <a:ext cx="0" cy="0"/>
          <a:chOff x="0" y="0"/>
          <a:chExt cx="0" cy="0"/>
        </a:xfrm>
      </p:grpSpPr>
      <p:sp>
        <p:nvSpPr>
          <p:cNvPr id="7" name="Slide Number"/>
          <p:cNvSpPr txBox="1">
            <a:spLocks noGrp="1"/>
          </p:cNvSpPr>
          <p:nvPr>
            <p:ph type="sldNum" sz="quarter" idx="2"/>
          </p:nvPr>
        </p:nvSpPr>
        <p:spPr>
          <a:xfrm>
            <a:off x="8577263" y="5203684"/>
            <a:ext cx="190500" cy="158163"/>
          </a:xfrm>
          <a:prstGeom prst="rect">
            <a:avLst/>
          </a:prstGeom>
        </p:spPr>
        <p:txBody>
          <a:bodyPr/>
          <a:lstStyle>
            <a:lvl1pPr>
              <a:defRPr sz="675">
                <a:solidFill>
                  <a:srgbClr val="EA5A50"/>
                </a:solidFill>
                <a:latin typeface="Arial" charset="0"/>
                <a:ea typeface="Arial" charset="0"/>
                <a:cs typeface="Arial" charset="0"/>
              </a:defRPr>
            </a:lvl1pPr>
          </a:lstStyle>
          <a:p>
            <a:fld id="{53A8D7B6-70CD-3B4E-9895-56795E93C7F1}" type="slidenum">
              <a:rPr lang="uk-UA" smtClean="0"/>
              <a:pPr/>
              <a:t>‹#›</a:t>
            </a:fld>
            <a:endParaRPr lang="uk-UA" dirty="0"/>
          </a:p>
        </p:txBody>
      </p:sp>
      <p:sp>
        <p:nvSpPr>
          <p:cNvPr id="5" name="Square"/>
          <p:cNvSpPr/>
          <p:nvPr userDrawn="1"/>
        </p:nvSpPr>
        <p:spPr>
          <a:xfrm>
            <a:off x="8577263" y="5175251"/>
            <a:ext cx="190500" cy="211667"/>
          </a:xfrm>
          <a:prstGeom prst="rect">
            <a:avLst/>
          </a:prstGeom>
          <a:ln w="25400">
            <a:solidFill>
              <a:srgbClr val="E95A50"/>
            </a:solidFill>
            <a:miter lim="400000"/>
          </a:ln>
        </p:spPr>
        <p:txBody>
          <a:bodyPr lIns="0" tIns="0" rIns="0" bIns="0" anchor="ctr"/>
          <a:lstStyle/>
          <a:p>
            <a:pPr>
              <a:defRPr sz="1800">
                <a:solidFill>
                  <a:srgbClr val="1C232B"/>
                </a:solidFill>
                <a:latin typeface="Arial"/>
                <a:ea typeface="Arial"/>
                <a:cs typeface="Arial"/>
                <a:sym typeface="Arial"/>
              </a:defRPr>
            </a:pPr>
            <a:endParaRPr sz="675" dirty="0"/>
          </a:p>
        </p:txBody>
      </p:sp>
      <p:pic>
        <p:nvPicPr>
          <p:cNvPr id="6" name="Image" descr="Image"/>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79221" y="5175251"/>
            <a:ext cx="517908" cy="211667"/>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8" r:id="rId2"/>
    <p:sldLayoutId id="2147483653" r:id="rId3"/>
    <p:sldLayoutId id="2147483655" r:id="rId4"/>
    <p:sldLayoutId id="2147483659" r:id="rId5"/>
    <p:sldLayoutId id="2147483656" r:id="rId6"/>
    <p:sldLayoutId id="2147483657"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Lst>
  <p:transition spd="med"/>
  <p:txStyles>
    <p:titleStyle>
      <a:lvl1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309551"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238115"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1pPr>
      <a:lvl2pPr marL="476231"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2pPr>
      <a:lvl3pPr marL="714346"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3pPr>
      <a:lvl4pPr marL="952462"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4pPr>
      <a:lvl5pPr marL="1190577" marR="0" indent="-238115"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5pPr>
      <a:lvl6pPr marL="1410375"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6pPr>
      <a:lvl7pPr marL="1648491"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7pPr>
      <a:lvl8pPr marL="1886606"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8pPr>
      <a:lvl9pPr marL="2124722" marR="0" indent="-219798" algn="l" defTabSz="309551"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mn-lt"/>
          <a:ea typeface="+mn-ea"/>
          <a:cs typeface="+mn-cs"/>
          <a:sym typeface="Helvetica Neue"/>
        </a:defRPr>
      </a:lvl9pPr>
    </p:bodyStyle>
    <p:otherStyle>
      <a:lvl1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0" algn="ctr" defTabSz="309551"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2" name="Rectangle 1">
            <a:extLst>
              <a:ext uri="{FF2B5EF4-FFF2-40B4-BE49-F238E27FC236}">
                <a16:creationId xmlns:a16="http://schemas.microsoft.com/office/drawing/2014/main" id="{33F79871-DE16-43C3-9A25-8BB8D56CB027}"/>
              </a:ext>
            </a:extLst>
          </p:cNvPr>
          <p:cNvSpPr/>
          <p:nvPr/>
        </p:nvSpPr>
        <p:spPr>
          <a:xfrm>
            <a:off x="275967" y="2241126"/>
            <a:ext cx="6140735" cy="2083712"/>
          </a:xfrm>
          <a:prstGeom prst="rect">
            <a:avLst/>
          </a:prstGeom>
        </p:spPr>
        <p:txBody>
          <a:bodyPr wrap="square" lIns="91440" tIns="45720" rIns="91440" bIns="45720" anchor="t">
            <a:spAutoFit/>
          </a:bodyPr>
          <a:lstStyle/>
          <a:p>
            <a:pPr algn="l">
              <a:lnSpc>
                <a:spcPct val="150000"/>
              </a:lnSpc>
            </a:pPr>
            <a:r>
              <a:rPr lang="en-ZA" sz="1600" b="1" dirty="0">
                <a:solidFill>
                  <a:schemeClr val="tx1"/>
                </a:solidFill>
                <a:latin typeface="Arial"/>
                <a:ea typeface="Calibri" panose="020F0502020204030204" pitchFamily="34" charset="0"/>
                <a:cs typeface="Times New Roman"/>
              </a:rPr>
              <a:t>ANALYSIS OF THE AMENDMENT BILL OF </a:t>
            </a:r>
          </a:p>
          <a:p>
            <a:pPr algn="l">
              <a:lnSpc>
                <a:spcPct val="150000"/>
              </a:lnSpc>
            </a:pPr>
            <a:r>
              <a:rPr lang="en-ZA" sz="1600" b="1" dirty="0">
                <a:solidFill>
                  <a:schemeClr val="tx1"/>
                </a:solidFill>
                <a:latin typeface="Arial"/>
                <a:ea typeface="Calibri" panose="020F0502020204030204" pitchFamily="34" charset="0"/>
                <a:cs typeface="Times New Roman"/>
              </a:rPr>
              <a:t>THE ELECTRICITY REGULATION ACT, 4 OF 2006</a:t>
            </a:r>
            <a:endParaRPr lang="en-ZA" sz="1600" b="1"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pPr algn="l">
              <a:lnSpc>
                <a:spcPct val="150000"/>
              </a:lnSpc>
            </a:pPr>
            <a:endParaRPr lang="en-ZA" sz="1400" dirty="0">
              <a:solidFill>
                <a:schemeClr val="tx1"/>
              </a:solidFill>
              <a:latin typeface="Arial"/>
              <a:ea typeface="Calibri" panose="020F0502020204030204" pitchFamily="34" charset="0"/>
              <a:cs typeface="Times New Roman"/>
            </a:endParaRPr>
          </a:p>
          <a:p>
            <a:pPr algn="l">
              <a:lnSpc>
                <a:spcPct val="150000"/>
              </a:lnSpc>
            </a:pPr>
            <a:endParaRPr lang="en-ZA" sz="1400" dirty="0">
              <a:solidFill>
                <a:schemeClr val="tx1"/>
              </a:solidFill>
              <a:latin typeface="Arial"/>
              <a:ea typeface="Calibri" panose="020F0502020204030204" pitchFamily="34" charset="0"/>
              <a:cs typeface="Times New Roman"/>
            </a:endParaRPr>
          </a:p>
          <a:p>
            <a:pPr algn="l">
              <a:lnSpc>
                <a:spcPct val="150000"/>
              </a:lnSpc>
            </a:pPr>
            <a:r>
              <a:rPr lang="en-ZA" sz="1400" dirty="0">
                <a:solidFill>
                  <a:schemeClr val="tx1"/>
                </a:solidFill>
                <a:latin typeface="Arial"/>
                <a:ea typeface="Calibri" panose="020F0502020204030204" pitchFamily="34" charset="0"/>
                <a:cs typeface="Times New Roman"/>
              </a:rPr>
              <a:t>Jason van der Poel </a:t>
            </a:r>
          </a:p>
          <a:p>
            <a:pPr algn="l">
              <a:lnSpc>
                <a:spcPct val="150000"/>
              </a:lnSpc>
            </a:pPr>
            <a:r>
              <a:rPr lang="en-ZA" sz="1400" dirty="0">
                <a:solidFill>
                  <a:schemeClr val="tx1"/>
                </a:solidFill>
                <a:latin typeface="Arial"/>
                <a:ea typeface="Calibri" panose="020F0502020204030204" pitchFamily="34" charset="0"/>
                <a:cs typeface="Times New Roman"/>
              </a:rPr>
              <a:t>29 July 2022</a:t>
            </a:r>
          </a:p>
        </p:txBody>
      </p:sp>
    </p:spTree>
    <p:extLst>
      <p:ext uri="{BB962C8B-B14F-4D97-AF65-F5344CB8AC3E}">
        <p14:creationId xmlns:p14="http://schemas.microsoft.com/office/powerpoint/2010/main" val="326823013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BF1391-626C-4E7F-8E06-68387E756D73}"/>
              </a:ext>
            </a:extLst>
          </p:cNvPr>
          <p:cNvSpPr txBox="1"/>
          <p:nvPr/>
        </p:nvSpPr>
        <p:spPr>
          <a:xfrm>
            <a:off x="374469" y="1004904"/>
            <a:ext cx="4767943"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The roles of the Central Purchasing Agency are set out in section 34D(4), which was amended in the July Amendment Bill:</a:t>
            </a:r>
            <a:endParaRPr kumimoji="0" lang="en-ZA" sz="14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3" name="TextBox 2">
            <a:extLst>
              <a:ext uri="{FF2B5EF4-FFF2-40B4-BE49-F238E27FC236}">
                <a16:creationId xmlns:a16="http://schemas.microsoft.com/office/drawing/2014/main" id="{DCA9DC13-57E1-4C12-B7DB-464A5C732FB4}"/>
              </a:ext>
            </a:extLst>
          </p:cNvPr>
          <p:cNvSpPr txBox="1"/>
          <p:nvPr/>
        </p:nvSpPr>
        <p:spPr>
          <a:xfrm>
            <a:off x="387531" y="1862565"/>
            <a:ext cx="4550229" cy="32172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15000"/>
              </a:lnSpc>
            </a:pPr>
            <a:r>
              <a:rPr lang="en-GB" sz="1100" u="sng" dirty="0">
                <a:effectLst/>
                <a:latin typeface="Arial" panose="020B0604020202020204" pitchFamily="34" charset="0"/>
                <a:ea typeface="Times New Roman" panose="02020603050405020304" pitchFamily="18" charset="0"/>
                <a:cs typeface="Arial" panose="020B0604020202020204" pitchFamily="34" charset="0"/>
              </a:rPr>
              <a:t>34D(4) In relation to regulated transactions, the central purchasing agency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when</a:t>
            </a:r>
            <a:r>
              <a:rPr lang="en-GB" sz="1100" u="sng" dirty="0">
                <a:effectLst/>
                <a:latin typeface="Arial" panose="020B0604020202020204" pitchFamily="34" charset="0"/>
                <a:ea typeface="Times New Roman" panose="02020603050405020304" pitchFamily="18" charset="0"/>
                <a:cs typeface="Arial" panose="020B0604020202020204" pitchFamily="34" charset="0"/>
              </a:rPr>
              <a:t>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performing the functions provided in section 34C(3)</a:t>
            </a:r>
            <a:r>
              <a:rPr lang="en-GB" sz="1100" i="1"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shall</a:t>
            </a:r>
            <a:r>
              <a:rPr lang="en-GB" sz="1100" u="sng" dirty="0">
                <a:effectLst/>
                <a:latin typeface="Arial" panose="020B0604020202020204" pitchFamily="34" charset="0"/>
                <a:ea typeface="Times New Roman" panose="02020603050405020304" pitchFamily="18" charset="0"/>
                <a:cs typeface="Arial" panose="020B0604020202020204" pitchFamily="34" charset="0"/>
              </a:rPr>
              <a:t>—,</a:t>
            </a:r>
            <a:endParaRPr lang="en-ZA" sz="11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pPr>
            <a:r>
              <a:rPr lang="en-GB" sz="1100" i="1"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be the buyer for existing </a:t>
            </a:r>
            <a:r>
              <a:rPr lang="en-ZA"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independent power producer</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power purchase agreements as well as the new </a:t>
            </a:r>
            <a:r>
              <a:rPr lang="en-ZA"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independent power producer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power purchase agreements as required by Ministerial determination;</a:t>
            </a:r>
            <a:endParaRPr lang="en-ZA" sz="110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pPr>
            <a:r>
              <a:rPr lang="en-GB" sz="1100" u="sng" strike="sngStrike" dirty="0">
                <a:solidFill>
                  <a:srgbClr val="0070C0"/>
                </a:solidFill>
                <a:latin typeface="Arial" panose="020B0604020202020204" pitchFamily="34" charset="0"/>
                <a:cs typeface="Arial" panose="020B0604020202020204" pitchFamily="34" charset="0"/>
              </a:rPr>
              <a:t> (a) will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(b) </a:t>
            </a:r>
            <a:r>
              <a:rPr lang="en-GB" sz="1100" u="sng" dirty="0">
                <a:effectLst/>
                <a:latin typeface="Arial" panose="020B0604020202020204" pitchFamily="34" charset="0"/>
                <a:ea typeface="Times New Roman" panose="02020603050405020304" pitchFamily="18" charset="0"/>
                <a:cs typeface="Arial" panose="020B0604020202020204" pitchFamily="34" charset="0"/>
              </a:rPr>
              <a:t>conclude </a:t>
            </a:r>
            <a:r>
              <a:rPr lang="en-GB" sz="1100" u="sng" strike="sngStrike"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PPAs </a:t>
            </a:r>
            <a:r>
              <a:rPr lang="en-GB" sz="1100" u="sng" dirty="0">
                <a:effectLst/>
                <a:latin typeface="Arial" panose="020B0604020202020204" pitchFamily="34" charset="0"/>
                <a:ea typeface="Times New Roman" panose="02020603050405020304" pitchFamily="18" charset="0"/>
                <a:cs typeface="Arial" panose="020B0604020202020204" pitchFamily="34" charset="0"/>
              </a:rPr>
              <a:t>power purchase agreements with each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Eskom</a:t>
            </a:r>
            <a:r>
              <a:rPr lang="en-GB" sz="1100" u="sng" dirty="0">
                <a:effectLst/>
                <a:latin typeface="Arial" panose="020B0604020202020204" pitchFamily="34" charset="0"/>
                <a:ea typeface="Times New Roman" panose="02020603050405020304" pitchFamily="18" charset="0"/>
                <a:cs typeface="Arial" panose="020B0604020202020204" pitchFamily="34" charset="0"/>
              </a:rPr>
              <a:t> generator to  </a:t>
            </a:r>
            <a:r>
              <a:rPr lang="en-GB" sz="1100" u="sng" strike="sngStrike"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ensure sufficient supply to meet the demand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to cover capacity payments and ancillary services for remaining life of plant</a:t>
            </a:r>
            <a:r>
              <a:rPr lang="en-GB" sz="1100" u="sng" dirty="0">
                <a:effectLst/>
                <a:latin typeface="Arial" panose="020B0604020202020204" pitchFamily="34" charset="0"/>
                <a:ea typeface="Times New Roman" panose="02020603050405020304" pitchFamily="18" charset="0"/>
                <a:cs typeface="Arial" panose="020B0604020202020204" pitchFamily="34" charset="0"/>
              </a:rPr>
              <a:t>;</a:t>
            </a:r>
          </a:p>
          <a:p>
            <a:pPr algn="just">
              <a:lnSpc>
                <a:spcPct val="115000"/>
              </a:lnSpc>
            </a:pPr>
            <a:r>
              <a:rPr lang="en-GB" sz="1100" u="sng" dirty="0">
                <a:effectLst/>
                <a:latin typeface="Arial" panose="020B0604020202020204" pitchFamily="34" charset="0"/>
                <a:ea typeface="Times New Roman" panose="02020603050405020304" pitchFamily="18" charset="0"/>
                <a:cs typeface="Arial" panose="020B0604020202020204" pitchFamily="34" charset="0"/>
              </a:rPr>
              <a:t>(c) </a:t>
            </a:r>
            <a:r>
              <a:rPr lang="en-GB" sz="1100" u="sng" strike="sngStrike" dirty="0">
                <a:solidFill>
                  <a:srgbClr val="0070C0"/>
                </a:solidFill>
                <a:latin typeface="Arial" panose="020B0604020202020204" pitchFamily="34" charset="0"/>
                <a:cs typeface="Arial" panose="020B0604020202020204" pitchFamily="34" charset="0"/>
              </a:rPr>
              <a:t>will  </a:t>
            </a:r>
            <a:r>
              <a:rPr lang="en-GB" sz="1100" u="sng" dirty="0">
                <a:latin typeface="Arial" panose="020B0604020202020204" pitchFamily="34" charset="0"/>
                <a:cs typeface="Arial" panose="020B0604020202020204" pitchFamily="34" charset="0"/>
              </a:rPr>
              <a:t>conclude </a:t>
            </a:r>
            <a:r>
              <a:rPr lang="en-GB" sz="1100" u="sng" dirty="0">
                <a:effectLst/>
                <a:latin typeface="Arial" panose="020B0604020202020204" pitchFamily="34" charset="0"/>
                <a:ea typeface="Times New Roman" panose="02020603050405020304" pitchFamily="18" charset="0"/>
                <a:cs typeface="Arial" panose="020B0604020202020204" pitchFamily="34" charset="0"/>
              </a:rPr>
              <a:t>sales </a:t>
            </a:r>
            <a:r>
              <a:rPr lang="en-GB" sz="1100" u="sng" dirty="0">
                <a:latin typeface="Arial" panose="020B0604020202020204" pitchFamily="34" charset="0"/>
                <a:cs typeface="Arial" panose="020B0604020202020204" pitchFamily="34" charset="0"/>
              </a:rPr>
              <a:t>agreements</a:t>
            </a:r>
            <a:r>
              <a:rPr lang="en-GB" sz="1100" u="sng" dirty="0">
                <a:effectLst/>
                <a:latin typeface="Arial" panose="020B0604020202020204" pitchFamily="34" charset="0"/>
                <a:ea typeface="Times New Roman" panose="02020603050405020304" pitchFamily="18" charset="0"/>
                <a:cs typeface="Arial" panose="020B0604020202020204" pitchFamily="34" charset="0"/>
              </a:rPr>
              <a:t> with </a:t>
            </a:r>
            <a:r>
              <a:rPr lang="en-GB" sz="11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Eskom distribution </a:t>
            </a:r>
            <a:r>
              <a:rPr lang="en-GB" sz="1100" u="sng" strike="sngStrike" dirty="0">
                <a:solidFill>
                  <a:srgbClr val="0070C0"/>
                </a:solidFill>
                <a:latin typeface="Arial" panose="020B0604020202020204" pitchFamily="34" charset="0"/>
                <a:cs typeface="Arial" panose="020B0604020202020204" pitchFamily="34" charset="0"/>
              </a:rPr>
              <a:t>Distributors</a:t>
            </a:r>
            <a:endParaRPr lang="en-ZA" sz="1100" u="sng" strike="sngStrike" dirty="0">
              <a:solidFill>
                <a:srgbClr val="0070C0"/>
              </a:solidFill>
              <a:latin typeface="Arial" panose="020B0604020202020204" pitchFamily="34" charset="0"/>
              <a:cs typeface="Arial" panose="020B0604020202020204" pitchFamily="34" charset="0"/>
            </a:endParaRPr>
          </a:p>
          <a:p>
            <a:pPr algn="just">
              <a:lnSpc>
                <a:spcPct val="115000"/>
              </a:lnSpc>
            </a:pPr>
            <a:r>
              <a:rPr lang="en-GB" sz="1100" u="sng" dirty="0">
                <a:effectLst/>
                <a:latin typeface="Arial" panose="020B0604020202020204" pitchFamily="34" charset="0"/>
                <a:ea typeface="Times New Roman" panose="02020603050405020304" pitchFamily="18" charset="0"/>
              </a:rPr>
              <a:t>(d) </a:t>
            </a:r>
            <a:r>
              <a:rPr lang="en-GB" sz="1100" u="sng" strike="sngStrike" dirty="0">
                <a:solidFill>
                  <a:srgbClr val="0070C0"/>
                </a:solidFill>
                <a:latin typeface="Arial" panose="020B0604020202020204" pitchFamily="34" charset="0"/>
                <a:cs typeface="Arial" panose="020B0604020202020204" pitchFamily="34" charset="0"/>
              </a:rPr>
              <a:t>will </a:t>
            </a:r>
            <a:r>
              <a:rPr lang="en-GB" sz="1100" u="sng" dirty="0">
                <a:effectLst/>
                <a:latin typeface="Arial" panose="020B0604020202020204" pitchFamily="34" charset="0"/>
                <a:ea typeface="Times New Roman" panose="02020603050405020304" pitchFamily="18" charset="0"/>
              </a:rPr>
              <a:t>trade all energy purchased under the</a:t>
            </a:r>
            <a:r>
              <a:rPr lang="en-ZA" sz="1100" u="sng" dirty="0">
                <a:effectLst/>
                <a:latin typeface="Arial" panose="020B0604020202020204" pitchFamily="34" charset="0"/>
                <a:ea typeface="Times New Roman" panose="02020603050405020304" pitchFamily="18" charset="0"/>
              </a:rPr>
              <a:t> </a:t>
            </a:r>
            <a:r>
              <a:rPr lang="en-ZA" sz="1100" u="sng" strike="sngStrike" dirty="0">
                <a:solidFill>
                  <a:srgbClr val="0070C0"/>
                </a:solidFill>
                <a:latin typeface="Arial" panose="020B0604020202020204" pitchFamily="34" charset="0"/>
                <a:cs typeface="Arial" panose="020B0604020202020204" pitchFamily="34" charset="0"/>
              </a:rPr>
              <a:t>PPA agreements </a:t>
            </a:r>
            <a:r>
              <a:rPr lang="en-ZA" sz="1100" u="sng" dirty="0">
                <a:solidFill>
                  <a:srgbClr val="0070C0"/>
                </a:solidFill>
                <a:effectLst/>
                <a:latin typeface="Arial" panose="020B0604020202020204" pitchFamily="34" charset="0"/>
                <a:ea typeface="Times New Roman" panose="02020603050405020304" pitchFamily="18" charset="0"/>
              </a:rPr>
              <a:t>legacy independent power producer contracts</a:t>
            </a:r>
            <a:r>
              <a:rPr lang="en-GB" sz="1100" u="sng" dirty="0">
                <a:solidFill>
                  <a:srgbClr val="0070C0"/>
                </a:solidFill>
                <a:effectLst/>
                <a:latin typeface="Arial" panose="020B0604020202020204" pitchFamily="34" charset="0"/>
                <a:ea typeface="Times New Roman" panose="02020603050405020304" pitchFamily="18" charset="0"/>
              </a:rPr>
              <a:t> </a:t>
            </a:r>
            <a:r>
              <a:rPr lang="en-GB" sz="1100" u="sng" dirty="0">
                <a:effectLst/>
                <a:latin typeface="Arial" panose="020B0604020202020204" pitchFamily="34" charset="0"/>
                <a:ea typeface="Times New Roman" panose="02020603050405020304" pitchFamily="18" charset="0"/>
              </a:rPr>
              <a:t>into day ahead markets and act as the Balance Responsible Party </a:t>
            </a:r>
            <a:r>
              <a:rPr lang="en-ZA" sz="1100" u="sng" dirty="0">
                <a:solidFill>
                  <a:srgbClr val="0070C0"/>
                </a:solidFill>
                <a:effectLst/>
                <a:latin typeface="Arial" panose="020B0604020202020204" pitchFamily="34" charset="0"/>
                <a:ea typeface="Times New Roman" panose="02020603050405020304" pitchFamily="18" charset="0"/>
              </a:rPr>
              <a:t>on behalf of the legacy independent power producer contracts.”.</a:t>
            </a:r>
          </a:p>
          <a:p>
            <a:pPr algn="just">
              <a:lnSpc>
                <a:spcPct val="115000"/>
              </a:lnSpc>
            </a:pPr>
            <a:r>
              <a:rPr lang="en-ZA" sz="1100" u="sng" strike="sngStrike" dirty="0">
                <a:solidFill>
                  <a:srgbClr val="0070C0"/>
                </a:solidFill>
                <a:latin typeface="Arial" panose="020B0604020202020204" pitchFamily="34" charset="0"/>
                <a:cs typeface="Arial" panose="020B0604020202020204" pitchFamily="34" charset="0"/>
              </a:rPr>
              <a:t>(e) will procure ancillary services as required by System Operator.</a:t>
            </a:r>
          </a:p>
        </p:txBody>
      </p:sp>
      <p:sp>
        <p:nvSpPr>
          <p:cNvPr id="4" name="Flowchart: Off-page Connector 3">
            <a:extLst>
              <a:ext uri="{FF2B5EF4-FFF2-40B4-BE49-F238E27FC236}">
                <a16:creationId xmlns:a16="http://schemas.microsoft.com/office/drawing/2014/main" id="{FA017517-1C92-44F1-9C19-961EF53920E9}"/>
              </a:ext>
            </a:extLst>
          </p:cNvPr>
          <p:cNvSpPr/>
          <p:nvPr/>
        </p:nvSpPr>
        <p:spPr>
          <a:xfrm>
            <a:off x="5373189" y="1435932"/>
            <a:ext cx="3614057" cy="3693416"/>
          </a:xfrm>
          <a:prstGeom prst="flowChartOffpageConnector">
            <a:avLst/>
          </a:prstGeom>
          <a:solidFill>
            <a:schemeClr val="bg1"/>
          </a:solidFill>
          <a:ln w="38100">
            <a:solidFill>
              <a:srgbClr val="175965"/>
            </a:solid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0" tIns="0" rIns="0" bIns="0" numCol="1" spcCol="38100" rtlCol="0" anchor="ctr">
            <a:spAutoFit/>
          </a:bodyPr>
          <a:lstStyle/>
          <a:p>
            <a:pPr marL="182563" marR="0" algn="just" defTabSz="719138"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dirty="0">
              <a:ln>
                <a:noFill/>
              </a:ln>
              <a:solidFill>
                <a:srgbClr val="FFFFFF"/>
              </a:solidFill>
              <a:effectLst/>
              <a:uFillTx/>
              <a:latin typeface="Arial" panose="020B0604020202020204" pitchFamily="34" charset="0"/>
              <a:ea typeface="Helvetica Neue Medium"/>
              <a:cs typeface="Arial" panose="020B0604020202020204" pitchFamily="34" charset="0"/>
              <a:sym typeface="Helvetica Neue Medium"/>
            </a:endParaRPr>
          </a:p>
        </p:txBody>
      </p:sp>
      <p:sp>
        <p:nvSpPr>
          <p:cNvPr id="5" name="TextBox 4">
            <a:extLst>
              <a:ext uri="{FF2B5EF4-FFF2-40B4-BE49-F238E27FC236}">
                <a16:creationId xmlns:a16="http://schemas.microsoft.com/office/drawing/2014/main" id="{353417AA-F044-4782-8EF8-55609974ECAE}"/>
              </a:ext>
            </a:extLst>
          </p:cNvPr>
          <p:cNvSpPr txBox="1"/>
          <p:nvPr/>
        </p:nvSpPr>
        <p:spPr>
          <a:xfrm>
            <a:off x="5590903" y="1363811"/>
            <a:ext cx="3165566" cy="31495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This amende</a:t>
            </a:r>
            <a:r>
              <a:rPr lang="en-US" sz="1100" dirty="0"/>
              <a:t>d section 34D(4) </a:t>
            </a:r>
            <a:r>
              <a:rPr lang="en-US" sz="1100" b="1" dirty="0"/>
              <a:t>provides more clarity </a:t>
            </a:r>
            <a:r>
              <a:rPr lang="en-US" sz="1100" dirty="0"/>
              <a:t>of the role of the Central Purchasing Agency.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The reference to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regulated</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transactions</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 raises concerns whether this term is defined sufficiently.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Consider defining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“Eskom” generator </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in 34D(4)(b).</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1100" dirty="0"/>
              <a:t>Consider defining / clarifying what is contemplated / encompassed by “</a:t>
            </a:r>
            <a:r>
              <a:rPr lang="en-US" sz="1100" b="1" dirty="0"/>
              <a:t>capacity</a:t>
            </a:r>
            <a:r>
              <a:rPr lang="en-US" sz="1100" dirty="0"/>
              <a:t> </a:t>
            </a:r>
            <a:r>
              <a:rPr lang="en-US" sz="1100" b="1" dirty="0"/>
              <a:t>payments</a:t>
            </a:r>
            <a:r>
              <a:rPr lang="en-US" sz="1100" dirty="0"/>
              <a:t>” in </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34D(4)(b).</a:t>
            </a:r>
            <a:endParaRPr lang="en-US" sz="1100" dirty="0"/>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In 34D(4)(c),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Distributors</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 was replaced with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Eskom</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 </a:t>
            </a:r>
            <a:r>
              <a:rPr kumimoji="0" lang="en-US" sz="1100" b="1"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distribution</a:t>
            </a:r>
            <a:r>
              <a:rPr lang="en-US" sz="1100" dirty="0"/>
              <a:t>. </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Why would sale agreements be concluded with the “Eskom distribution”? Why exclusively “Eskom </a:t>
            </a:r>
            <a:r>
              <a:rPr lang="en-US" sz="1100" dirty="0"/>
              <a:t>distribution”? </a:t>
            </a:r>
            <a:r>
              <a:rPr kumimoji="0" lang="en-US"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rPr>
              <a:t>To be considered further.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1100" dirty="0"/>
              <a:t>Does “</a:t>
            </a:r>
            <a:r>
              <a:rPr lang="en-US" sz="1100" b="1" dirty="0"/>
              <a:t>Balance Responsible Party</a:t>
            </a:r>
            <a:r>
              <a:rPr lang="en-US" sz="1100" dirty="0"/>
              <a:t>” cover the procurement of ancillary services?</a:t>
            </a:r>
            <a:endParaRPr kumimoji="0" lang="en-ZA" sz="11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92C2E3A9-F39A-4B93-8B7D-E9A0FCC55453}"/>
              </a:ext>
            </a:extLst>
          </p:cNvPr>
          <p:cNvSpPr txBox="1"/>
          <p:nvPr/>
        </p:nvSpPr>
        <p:spPr>
          <a:xfrm>
            <a:off x="985962" y="194437"/>
            <a:ext cx="71720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rPr>
              <a:t>CENTRAL PURCHASING AGENCY</a:t>
            </a:r>
            <a:endParaRPr kumimoji="0" lang="en-GB"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800255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Fluorescent Light Blub with solid fill">
            <a:extLst>
              <a:ext uri="{FF2B5EF4-FFF2-40B4-BE49-F238E27FC236}">
                <a16:creationId xmlns:a16="http://schemas.microsoft.com/office/drawing/2014/main" id="{B6CAA7C1-C9C9-FA05-813E-DA2517C7CE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71466" y="252455"/>
            <a:ext cx="2228352" cy="2228352"/>
          </a:xfrm>
          <a:prstGeom prst="rect">
            <a:avLst/>
          </a:prstGeom>
          <a:effectLst>
            <a:glow rad="101600">
              <a:schemeClr val="tx2">
                <a:lumMod val="50000"/>
                <a:alpha val="60000"/>
              </a:schemeClr>
            </a:glow>
            <a:innerShdw blurRad="114300">
              <a:prstClr val="black"/>
            </a:innerShdw>
            <a:reflection blurRad="6350" stA="50000" endA="295" endPos="92000" dist="101600" dir="5400000" sy="-100000" algn="bl" rotWithShape="0"/>
          </a:effectLst>
        </p:spPr>
      </p:pic>
      <p:sp>
        <p:nvSpPr>
          <p:cNvPr id="13" name="TextBox 12">
            <a:extLst>
              <a:ext uri="{FF2B5EF4-FFF2-40B4-BE49-F238E27FC236}">
                <a16:creationId xmlns:a16="http://schemas.microsoft.com/office/drawing/2014/main" id="{0C06AC0E-1D01-F3E3-1F52-FE0A8E8B3F60}"/>
              </a:ext>
            </a:extLst>
          </p:cNvPr>
          <p:cNvSpPr txBox="1"/>
          <p:nvPr/>
        </p:nvSpPr>
        <p:spPr>
          <a:xfrm>
            <a:off x="333955" y="252450"/>
            <a:ext cx="733905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rPr>
              <a:t>DAY-AHEAD MARKET</a:t>
            </a:r>
            <a:endParaRPr kumimoji="0" lang="en-GB"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endParaRPr>
          </a:p>
        </p:txBody>
      </p:sp>
      <p:sp>
        <p:nvSpPr>
          <p:cNvPr id="14" name="TextBox 13">
            <a:extLst>
              <a:ext uri="{FF2B5EF4-FFF2-40B4-BE49-F238E27FC236}">
                <a16:creationId xmlns:a16="http://schemas.microsoft.com/office/drawing/2014/main" id="{2E8D09BA-3C20-082A-D903-59BA1611909D}"/>
              </a:ext>
            </a:extLst>
          </p:cNvPr>
          <p:cNvSpPr txBox="1"/>
          <p:nvPr/>
        </p:nvSpPr>
        <p:spPr>
          <a:xfrm>
            <a:off x="250467" y="1234541"/>
            <a:ext cx="7506030" cy="264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
        <p:nvSpPr>
          <p:cNvPr id="15" name="TextBox 14">
            <a:extLst>
              <a:ext uri="{FF2B5EF4-FFF2-40B4-BE49-F238E27FC236}">
                <a16:creationId xmlns:a16="http://schemas.microsoft.com/office/drawing/2014/main" id="{CBC8587C-6418-72A1-35A3-8E53EB663EAE}"/>
              </a:ext>
            </a:extLst>
          </p:cNvPr>
          <p:cNvSpPr txBox="1"/>
          <p:nvPr/>
        </p:nvSpPr>
        <p:spPr>
          <a:xfrm>
            <a:off x="475090" y="981324"/>
            <a:ext cx="7056784" cy="39805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171450" indent="-171450" algn="just" defTabSz="825500">
              <a:buFont typeface="Wingdings" panose="05000000000000000000" pitchFamily="2" charset="2"/>
              <a:buChar char="Ø"/>
            </a:pP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February Amendment Bill proposes the introduction of the "day-ahead market", which is the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platform </a:t>
            </a:r>
            <a:r>
              <a:rPr lang="en-US" sz="1050" b="1" dirty="0">
                <a:latin typeface="Arial" panose="020B0604020202020204" pitchFamily="34" charset="0"/>
                <a:cs typeface="Arial" panose="020B0604020202020204" pitchFamily="34" charset="0"/>
              </a:rPr>
              <a:t>for trading electrical energy</a:t>
            </a:r>
            <a:r>
              <a:rPr lang="en-US" sz="1050" dirty="0">
                <a:latin typeface="Arial" panose="020B0604020202020204" pitchFamily="34" charset="0"/>
                <a:cs typeface="Arial" panose="020B0604020202020204" pitchFamily="34" charset="0"/>
              </a:rPr>
              <a:t>. </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introduction of the "day-ahead market“ is welcomed because it promotes the open market of electricity trade in South Africa.</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It was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unclear</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under the February Amendment Bill how the day-ahead market would be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housed, set up or run</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Further consideration and provision was recommended for the definition and determination of the day-ahead market</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definition of the “day-ahead market” in the February Amendment Bill was also </a:t>
            </a:r>
            <a:r>
              <a:rPr lang="en-US" sz="1050" dirty="0">
                <a:latin typeface="Arial" panose="020B0604020202020204" pitchFamily="34" charset="0"/>
                <a:cs typeface="Arial" panose="020B0604020202020204" pitchFamily="34" charset="0"/>
              </a:rPr>
              <a:t>un</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clear. </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DMRE has addressed this concern and introduced an amended definition for “day-ahead market” and a new definition for “day-ahead reserve market” in the July Amendment Bill:</a:t>
            </a:r>
          </a:p>
          <a:p>
            <a:pPr lvl="2" algn="just" defTabSz="825500"/>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kumimoji="0" lang="en-US" sz="1050" b="1" i="0" u="none" strike="sngStrike" cap="none" spc="0" normalizeH="0" dirty="0" err="1">
                <a:ln>
                  <a:noFill/>
                </a:ln>
                <a:solidFill>
                  <a:srgbClr val="175965"/>
                </a:solidFill>
                <a:effectLst/>
                <a:uFillTx/>
                <a:latin typeface="Arial" panose="020B0604020202020204" pitchFamily="34" charset="0"/>
                <a:cs typeface="Arial" panose="020B0604020202020204" pitchFamily="34" charset="0"/>
                <a:sym typeface="Helvetica Neue Medium"/>
              </a:rPr>
              <a:t>D</a:t>
            </a:r>
            <a:r>
              <a:rPr kumimoji="0" lang="en-US" sz="1050" b="1" i="0" u="none" cap="none" spc="0" normalizeH="0" dirty="0" err="1">
                <a:ln>
                  <a:noFill/>
                </a:ln>
                <a:solidFill>
                  <a:srgbClr val="000000"/>
                </a:solidFill>
                <a:effectLst/>
                <a:uFillTx/>
                <a:latin typeface="Arial" panose="020B0604020202020204" pitchFamily="34" charset="0"/>
                <a:cs typeface="Arial" panose="020B0604020202020204" pitchFamily="34" charset="0"/>
                <a:sym typeface="Helvetica Neue Medium"/>
              </a:rPr>
              <a:t>day</a:t>
            </a:r>
            <a:r>
              <a:rPr kumimoji="0" lang="en-US" sz="1050" b="1" i="0" u="none" cap="none" spc="0" normalizeH="0" dirty="0">
                <a:ln>
                  <a:noFill/>
                </a:ln>
                <a:solidFill>
                  <a:srgbClr val="000000"/>
                </a:solidFill>
                <a:effectLst/>
                <a:uFillTx/>
                <a:latin typeface="Arial" panose="020B0604020202020204" pitchFamily="34" charset="0"/>
                <a:cs typeface="Arial" panose="020B0604020202020204" pitchFamily="34" charset="0"/>
                <a:sym typeface="Helvetica Neue Medium"/>
              </a:rPr>
              <a:t>-ahead</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market</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means </a:t>
            </a:r>
            <a:r>
              <a:rPr kumimoji="0" lang="en-US" sz="1050" i="0" u="none" strike="sngStrike" cap="none" spc="0" normalizeH="0" dirty="0">
                <a:ln>
                  <a:noFill/>
                </a:ln>
                <a:solidFill>
                  <a:srgbClr val="175965"/>
                </a:solidFill>
                <a:effectLst/>
                <a:uFillTx/>
                <a:latin typeface="Arial" panose="020B0604020202020204" pitchFamily="34" charset="0"/>
                <a:cs typeface="Arial" panose="020B0604020202020204" pitchFamily="34" charset="0"/>
                <a:sym typeface="Helvetica Neue Medium"/>
              </a:rPr>
              <a:t>energy market matches the supply of electrical energy with the expected </a:t>
            </a:r>
            <a:r>
              <a:rPr kumimoji="0" lang="en-US" sz="1050" i="0" u="none" cap="none" spc="0" normalizeH="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i="0" u="none" strike="sngStrike" cap="none" spc="0" normalizeH="0" dirty="0">
                <a:ln>
                  <a:noFill/>
                </a:ln>
                <a:solidFill>
                  <a:srgbClr val="175965"/>
                </a:solidFill>
                <a:effectLst/>
                <a:uFillTx/>
                <a:latin typeface="Arial" panose="020B0604020202020204" pitchFamily="34" charset="0"/>
                <a:cs typeface="Arial" panose="020B0604020202020204" pitchFamily="34" charset="0"/>
                <a:sym typeface="Helvetica Neue Medium"/>
              </a:rPr>
              <a:t>demand in </a:t>
            </a:r>
            <a:r>
              <a:rPr kumimoji="0" lang="en-US" sz="105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the platform for the trading of electrical energy which operates day-ahead with market 	participants submitting bids and offers for energy, and the market operator clearing contracts between 	participants for </a:t>
            </a:r>
            <a:r>
              <a:rPr kumimoji="0" lang="en-US"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each hour of the trading day.</a:t>
            </a:r>
          </a:p>
          <a:p>
            <a:pPr lvl="2" algn="just" defTabSz="825500"/>
            <a:r>
              <a:rPr kumimoji="0" lang="en-US" sz="105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day-ahead</a:t>
            </a:r>
            <a:r>
              <a:rPr kumimoji="0" lang="en-US" sz="105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reserve</a:t>
            </a:r>
            <a:r>
              <a:rPr kumimoji="0" lang="en-US" sz="105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market</a:t>
            </a:r>
            <a:r>
              <a:rPr kumimoji="0" lang="en-US" sz="105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means the trading platform operating day-ahead where market 	participants offer operating reserve capacity to the System Operator.</a:t>
            </a:r>
          </a:p>
          <a:p>
            <a:pPr marL="171450" lvl="2" indent="-171450" algn="just" defTabSz="825500">
              <a:buFont typeface="Wingdings" panose="05000000000000000000" pitchFamily="2" charset="2"/>
              <a:buChar char="Ø"/>
            </a:pPr>
            <a:r>
              <a:rPr lang="en-US" sz="1050" dirty="0">
                <a:solidFill>
                  <a:schemeClr val="tx1"/>
                </a:solidFill>
                <a:latin typeface="Arial" panose="020B0604020202020204" pitchFamily="34" charset="0"/>
                <a:cs typeface="Arial" panose="020B0604020202020204" pitchFamily="34" charset="0"/>
              </a:rPr>
              <a:t>Market participants shall (i) trade energy in the day-ahead market; and (ii) supply reserve capacity in the day-ahead reserve market. </a:t>
            </a:r>
          </a:p>
          <a:p>
            <a:pPr lvl="2" algn="just" defTabSz="825500"/>
            <a:endParaRPr lang="en-US" sz="1050" dirty="0">
              <a:solidFill>
                <a:srgbClr val="175965"/>
              </a:solidFill>
              <a:latin typeface="Arial" panose="020B0604020202020204" pitchFamily="34" charset="0"/>
              <a:cs typeface="Arial" panose="020B0604020202020204" pitchFamily="34" charset="0"/>
            </a:endParaRPr>
          </a:p>
          <a:p>
            <a:pPr lvl="2" algn="just" defTabSz="825500"/>
            <a:r>
              <a:rPr lang="en-US" sz="1050" b="1" u="sng" dirty="0">
                <a:solidFill>
                  <a:srgbClr val="C00000"/>
                </a:solidFill>
                <a:latin typeface="Arial" panose="020B0604020202020204" pitchFamily="34" charset="0"/>
                <a:cs typeface="Arial" panose="020B0604020202020204" pitchFamily="34" charset="0"/>
              </a:rPr>
              <a:t>Remaining issues in the July Amendment Bill:</a:t>
            </a:r>
          </a:p>
          <a:p>
            <a:pPr marL="171450" lvl="2" indent="-171450" algn="just" defTabSz="825500">
              <a:buFont typeface="Arial" panose="020B0604020202020204" pitchFamily="34" charset="0"/>
              <a:buChar char="•"/>
            </a:pPr>
            <a:r>
              <a:rPr lang="en-US" sz="1050" dirty="0">
                <a:solidFill>
                  <a:srgbClr val="C00000"/>
                </a:solidFill>
                <a:latin typeface="Arial" panose="020B0604020202020204" pitchFamily="34" charset="0"/>
                <a:cs typeface="Arial" panose="020B0604020202020204" pitchFamily="34" charset="0"/>
              </a:rPr>
              <a:t>It is still unclear how the day-ahead market will be housed, set up or run. Should the board of the TSO, the Regulator or the Minster determine this through rules? </a:t>
            </a:r>
          </a:p>
          <a:p>
            <a:pPr marL="171450" lvl="2" indent="-171450" algn="just" defTabSz="825500">
              <a:buFont typeface="Arial" panose="020B0604020202020204" pitchFamily="34" charset="0"/>
              <a:buChar char="•"/>
            </a:pPr>
            <a:r>
              <a:rPr lang="en-US" sz="1050" dirty="0">
                <a:solidFill>
                  <a:srgbClr val="C00000"/>
                </a:solidFill>
                <a:latin typeface="Arial" panose="020B0604020202020204" pitchFamily="34" charset="0"/>
                <a:cs typeface="Arial" panose="020B0604020202020204" pitchFamily="34" charset="0"/>
              </a:rPr>
              <a:t>There are still inconsistent references to “day-ahead” with a hyphen and “day ahead” without (section 34D(2) and (4)(d). </a:t>
            </a:r>
          </a:p>
          <a:p>
            <a:pPr marL="171450" lvl="2" indent="-171450" algn="just" defTabSz="825500">
              <a:buFont typeface="Arial" panose="020B0604020202020204" pitchFamily="34" charset="0"/>
              <a:buChar char="•"/>
            </a:pPr>
            <a:r>
              <a:rPr lang="en-US" sz="1050" dirty="0">
                <a:solidFill>
                  <a:srgbClr val="C00000"/>
                </a:solidFill>
                <a:latin typeface="Arial" panose="020B0604020202020204" pitchFamily="34" charset="0"/>
                <a:cs typeface="Arial" panose="020B0604020202020204" pitchFamily="34" charset="0"/>
              </a:rPr>
              <a:t>There are references to “the day-ahead position”. Consider inserting a definition for this term to avoid ambiguity. </a:t>
            </a:r>
            <a:endParaRPr kumimoji="0" lang="en-GB" sz="105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1688548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A44534B-89CD-468A-B5A1-33738BDD5AA8}"/>
              </a:ext>
            </a:extLst>
          </p:cNvPr>
          <p:cNvSpPr txBox="1"/>
          <p:nvPr/>
        </p:nvSpPr>
        <p:spPr>
          <a:xfrm>
            <a:off x="1821426" y="272379"/>
            <a:ext cx="4572000"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normalizeH="0" baseline="0" noProof="0" dirty="0">
                <a:ln w="0"/>
                <a:solidFill>
                  <a:schemeClr val="bg1"/>
                </a:solidFill>
                <a:effectLst>
                  <a:outerShdw blurRad="38100" dist="25400" dir="5400000" algn="ctr" rotWithShape="0">
                    <a:srgbClr val="6E747A">
                      <a:alpha val="43000"/>
                    </a:srgbClr>
                  </a:outerShdw>
                </a:effectLst>
                <a:uLnTx/>
                <a:uFillTx/>
                <a:latin typeface="Arial" panose="020B0604020202020204" pitchFamily="34" charset="0"/>
                <a:cs typeface="Arial" panose="020B0604020202020204" pitchFamily="34" charset="0"/>
                <a:sym typeface="Helvetica Neue Medium"/>
              </a:rPr>
              <a:t>MINISTERIAL POWERS</a:t>
            </a:r>
            <a:endParaRPr kumimoji="0" lang="en-ZA" sz="3000" b="1" i="0" u="none" strike="noStrike" kern="0" normalizeH="0" baseline="0" noProof="0" dirty="0">
              <a:ln w="0"/>
              <a:solidFill>
                <a:schemeClr val="bg1"/>
              </a:solidFill>
              <a:effectLst>
                <a:outerShdw blurRad="38100" dist="25400" dir="5400000" algn="ctr" rotWithShape="0">
                  <a:srgbClr val="6E747A">
                    <a:alpha val="43000"/>
                  </a:srgbClr>
                </a:outerShdw>
              </a:effectLst>
              <a:uLnTx/>
              <a:uFillTx/>
              <a:latin typeface="Arial" panose="020B0604020202020204" pitchFamily="34" charset="0"/>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4C7D7D85-9FDE-4BB1-8AF9-916FDF67CCFD}"/>
              </a:ext>
            </a:extLst>
          </p:cNvPr>
          <p:cNvSpPr txBox="1"/>
          <p:nvPr/>
        </p:nvSpPr>
        <p:spPr>
          <a:xfrm>
            <a:off x="464820" y="1277378"/>
            <a:ext cx="8305800" cy="40729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en-US" sz="1400" b="0" i="0" dirty="0">
                <a:solidFill>
                  <a:srgbClr val="C00000"/>
                </a:solidFill>
                <a:effectLst/>
                <a:latin typeface="Arial" panose="020B0604020202020204" pitchFamily="34" charset="0"/>
                <a:cs typeface="Arial" panose="020B0604020202020204" pitchFamily="34" charset="0"/>
              </a:rPr>
              <a:t>The 2021 Bill gave the Minister far-reaching powers under the ERA. The February Amendment Bill made a positive effort to mitigate this aspect, but continued to bestow far-reaching discretion on the Minister. This contradicts the objective of a </a:t>
            </a:r>
            <a:r>
              <a:rPr lang="en-US" sz="1400" b="0" i="0" dirty="0" err="1">
                <a:solidFill>
                  <a:srgbClr val="C00000"/>
                </a:solidFill>
                <a:effectLst/>
                <a:latin typeface="Arial" panose="020B0604020202020204" pitchFamily="34" charset="0"/>
                <a:cs typeface="Arial" panose="020B0604020202020204" pitchFamily="34" charset="0"/>
              </a:rPr>
              <a:t>liberalised</a:t>
            </a:r>
            <a:r>
              <a:rPr lang="en-US" sz="1400" b="0" i="0" dirty="0">
                <a:solidFill>
                  <a:srgbClr val="C00000"/>
                </a:solidFill>
                <a:effectLst/>
                <a:latin typeface="Arial" panose="020B0604020202020204" pitchFamily="34" charset="0"/>
                <a:cs typeface="Arial" panose="020B0604020202020204" pitchFamily="34" charset="0"/>
              </a:rPr>
              <a:t> electricity market and may create uncertainty. The July Amendment Bill makes a further positive effort to remedy this aspect. </a:t>
            </a:r>
          </a:p>
          <a:p>
            <a:pPr algn="just"/>
            <a:endParaRPr lang="en-US" sz="1400" b="0" i="0" dirty="0">
              <a:solidFill>
                <a:srgbClr val="C00000"/>
              </a:solidFill>
              <a:effectLst/>
              <a:latin typeface="Arial" panose="020B0604020202020204" pitchFamily="34" charset="0"/>
              <a:cs typeface="Arial" panose="020B0604020202020204" pitchFamily="34" charset="0"/>
            </a:endParaRPr>
          </a:p>
          <a:p>
            <a:pPr algn="just"/>
            <a:r>
              <a:rPr lang="en-US" sz="1400" b="0" i="0" dirty="0">
                <a:solidFill>
                  <a:srgbClr val="C00000"/>
                </a:solidFill>
                <a:effectLst/>
                <a:latin typeface="Arial" panose="020B0604020202020204" pitchFamily="34" charset="0"/>
                <a:cs typeface="Arial" panose="020B0604020202020204" pitchFamily="34" charset="0"/>
              </a:rPr>
              <a:t>Examples of the </a:t>
            </a:r>
            <a:r>
              <a:rPr lang="en-US" sz="1400" b="1" i="0" dirty="0">
                <a:solidFill>
                  <a:srgbClr val="C00000"/>
                </a:solidFill>
                <a:effectLst/>
                <a:latin typeface="Arial" panose="020B0604020202020204" pitchFamily="34" charset="0"/>
                <a:cs typeface="Arial" panose="020B0604020202020204" pitchFamily="34" charset="0"/>
              </a:rPr>
              <a:t>increased discretion </a:t>
            </a:r>
            <a:r>
              <a:rPr lang="en-US" sz="1400" b="0" i="0" dirty="0">
                <a:solidFill>
                  <a:srgbClr val="C00000"/>
                </a:solidFill>
                <a:effectLst/>
                <a:latin typeface="Arial" panose="020B0604020202020204" pitchFamily="34" charset="0"/>
                <a:cs typeface="Arial" panose="020B0604020202020204" pitchFamily="34" charset="0"/>
              </a:rPr>
              <a:t>granted to the </a:t>
            </a:r>
            <a:r>
              <a:rPr lang="en-US" sz="1400" b="1" i="0" dirty="0">
                <a:solidFill>
                  <a:srgbClr val="C00000"/>
                </a:solidFill>
                <a:effectLst/>
                <a:latin typeface="Arial" panose="020B0604020202020204" pitchFamily="34" charset="0"/>
                <a:cs typeface="Arial" panose="020B0604020202020204" pitchFamily="34" charset="0"/>
              </a:rPr>
              <a:t>Minister</a:t>
            </a:r>
            <a:r>
              <a:rPr lang="en-US" sz="1400" b="0" i="0" dirty="0">
                <a:solidFill>
                  <a:srgbClr val="C00000"/>
                </a:solidFill>
                <a:effectLst/>
                <a:latin typeface="Arial" panose="020B0604020202020204" pitchFamily="34" charset="0"/>
                <a:cs typeface="Arial" panose="020B0604020202020204" pitchFamily="34" charset="0"/>
              </a:rPr>
              <a:t> in the February Amendment Bill:</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a:t>
            </a:r>
            <a:r>
              <a:rPr lang="en-US" sz="1200" b="1" i="0" dirty="0">
                <a:solidFill>
                  <a:schemeClr val="tx1"/>
                </a:solidFill>
                <a:effectLst/>
                <a:latin typeface="Arial" panose="020B0604020202020204" pitchFamily="34" charset="0"/>
                <a:cs typeface="Arial" panose="020B0604020202020204" pitchFamily="34" charset="0"/>
              </a:rPr>
              <a:t>issue determinations </a:t>
            </a:r>
            <a:r>
              <a:rPr lang="en-US" sz="1200" b="0" i="0" dirty="0">
                <a:solidFill>
                  <a:schemeClr val="tx1"/>
                </a:solidFill>
                <a:effectLst/>
                <a:latin typeface="Arial" panose="020B0604020202020204" pitchFamily="34" charset="0"/>
                <a:cs typeface="Arial" panose="020B0604020202020204" pitchFamily="34" charset="0"/>
              </a:rPr>
              <a:t>designating the buyer of electricity, the type of technology and the structure of the project, detracting from the principle of an open and competitive market;</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a:t>
            </a:r>
            <a:r>
              <a:rPr lang="en-US" sz="1200" b="1" i="0" dirty="0">
                <a:solidFill>
                  <a:schemeClr val="tx1"/>
                </a:solidFill>
                <a:effectLst/>
                <a:latin typeface="Arial" panose="020B0604020202020204" pitchFamily="34" charset="0"/>
                <a:cs typeface="Arial" panose="020B0604020202020204" pitchFamily="34" charset="0"/>
              </a:rPr>
              <a:t>issue a revised Integrated Resources Plan </a:t>
            </a:r>
            <a:r>
              <a:rPr lang="en-US" sz="1200" b="0" i="0" dirty="0">
                <a:solidFill>
                  <a:schemeClr val="tx1"/>
                </a:solidFill>
                <a:effectLst/>
                <a:latin typeface="Arial" panose="020B0604020202020204" pitchFamily="34" charset="0"/>
                <a:cs typeface="Arial" panose="020B0604020202020204" pitchFamily="34" charset="0"/>
              </a:rPr>
              <a:t>every three years, detracting from the TSO's ability to procure electricity supply as may be needed when imbalances or shortfalls occur during that period;</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a:t>
            </a:r>
            <a:r>
              <a:rPr lang="en-US" sz="1200" b="1" i="0" dirty="0">
                <a:solidFill>
                  <a:schemeClr val="tx1"/>
                </a:solidFill>
                <a:effectLst/>
                <a:latin typeface="Arial" panose="020B0604020202020204" pitchFamily="34" charset="0"/>
                <a:cs typeface="Arial" panose="020B0604020202020204" pitchFamily="34" charset="0"/>
              </a:rPr>
              <a:t>determine that new electricity infrastructure is needed </a:t>
            </a:r>
            <a:r>
              <a:rPr lang="en-US" sz="1200" b="0" i="0" dirty="0">
                <a:solidFill>
                  <a:schemeClr val="tx1"/>
                </a:solidFill>
                <a:effectLst/>
                <a:latin typeface="Arial" panose="020B0604020202020204" pitchFamily="34" charset="0"/>
                <a:cs typeface="Arial" panose="020B0604020202020204" pitchFamily="34" charset="0"/>
              </a:rPr>
              <a:t>to ensure optimal supply of electricity;</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a:t>
            </a:r>
            <a:r>
              <a:rPr lang="en-US" sz="1200" b="1" i="0" dirty="0">
                <a:solidFill>
                  <a:schemeClr val="tx1"/>
                </a:solidFill>
                <a:effectLst/>
                <a:latin typeface="Arial" panose="020B0604020202020204" pitchFamily="34" charset="0"/>
                <a:cs typeface="Arial" panose="020B0604020202020204" pitchFamily="34" charset="0"/>
              </a:rPr>
              <a:t>order the TSO to adhere </a:t>
            </a:r>
            <a:r>
              <a:rPr lang="en-US" sz="1200" b="0" i="0" dirty="0">
                <a:solidFill>
                  <a:schemeClr val="tx1"/>
                </a:solidFill>
                <a:effectLst/>
                <a:latin typeface="Arial" panose="020B0604020202020204" pitchFamily="34" charset="0"/>
                <a:cs typeface="Arial" panose="020B0604020202020204" pitchFamily="34" charset="0"/>
              </a:rPr>
              <a:t>to a transmission development plan or specific aspects of the plan, which may impinge into the jurisdictions of the public enterprises and finance ministries;</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a:t>
            </a:r>
            <a:r>
              <a:rPr lang="en-US" sz="1200" b="1" i="0" dirty="0">
                <a:solidFill>
                  <a:schemeClr val="tx1"/>
                </a:solidFill>
                <a:effectLst/>
                <a:latin typeface="Arial" panose="020B0604020202020204" pitchFamily="34" charset="0"/>
                <a:cs typeface="Arial" panose="020B0604020202020204" pitchFamily="34" charset="0"/>
              </a:rPr>
              <a:t>deviate from the IRP or the transmission development plan </a:t>
            </a:r>
            <a:r>
              <a:rPr lang="en-US" sz="1200" b="0" i="0" dirty="0">
                <a:solidFill>
                  <a:schemeClr val="tx1"/>
                </a:solidFill>
                <a:effectLst/>
                <a:latin typeface="Arial" panose="020B0604020202020204" pitchFamily="34" charset="0"/>
                <a:cs typeface="Arial" panose="020B0604020202020204" pitchFamily="34" charset="0"/>
              </a:rPr>
              <a:t>in the national interest;</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request </a:t>
            </a:r>
            <a:r>
              <a:rPr lang="en-US" sz="1200" b="1" i="0" dirty="0">
                <a:solidFill>
                  <a:schemeClr val="tx1"/>
                </a:solidFill>
                <a:effectLst/>
                <a:latin typeface="Arial" panose="020B0604020202020204" pitchFamily="34" charset="0"/>
                <a:cs typeface="Arial" panose="020B0604020202020204" pitchFamily="34" charset="0"/>
              </a:rPr>
              <a:t>NERSA to determine </a:t>
            </a:r>
            <a:r>
              <a:rPr lang="en-US" sz="1200" b="1" i="0" dirty="0" err="1">
                <a:solidFill>
                  <a:schemeClr val="tx1"/>
                </a:solidFill>
                <a:effectLst/>
                <a:latin typeface="Arial" panose="020B0604020202020204" pitchFamily="34" charset="0"/>
                <a:cs typeface="Arial" panose="020B0604020202020204" pitchFamily="34" charset="0"/>
              </a:rPr>
              <a:t>licence</a:t>
            </a:r>
            <a:r>
              <a:rPr lang="en-US" sz="1200" b="1" i="0" dirty="0">
                <a:solidFill>
                  <a:schemeClr val="tx1"/>
                </a:solidFill>
                <a:effectLst/>
                <a:latin typeface="Arial" panose="020B0604020202020204" pitchFamily="34" charset="0"/>
                <a:cs typeface="Arial" panose="020B0604020202020204" pitchFamily="34" charset="0"/>
              </a:rPr>
              <a:t> conditions </a:t>
            </a:r>
            <a:r>
              <a:rPr lang="en-US" sz="1200" b="0" i="0" dirty="0">
                <a:solidFill>
                  <a:schemeClr val="tx1"/>
                </a:solidFill>
                <a:effectLst/>
                <a:latin typeface="Arial" panose="020B0604020202020204" pitchFamily="34" charset="0"/>
                <a:cs typeface="Arial" panose="020B0604020202020204" pitchFamily="34" charset="0"/>
              </a:rPr>
              <a:t>for successful participants in IPP procurement processes;</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request </a:t>
            </a:r>
            <a:r>
              <a:rPr lang="en-US" sz="1200" b="1" i="0" dirty="0">
                <a:solidFill>
                  <a:schemeClr val="tx1"/>
                </a:solidFill>
                <a:effectLst/>
                <a:latin typeface="Arial" panose="020B0604020202020204" pitchFamily="34" charset="0"/>
                <a:cs typeface="Arial" panose="020B0604020202020204" pitchFamily="34" charset="0"/>
              </a:rPr>
              <a:t>NERSA to determine maximum or guideline tariffs </a:t>
            </a:r>
            <a:r>
              <a:rPr lang="en-US" sz="1200" b="0" i="0" dirty="0">
                <a:solidFill>
                  <a:schemeClr val="tx1"/>
                </a:solidFill>
                <a:effectLst/>
                <a:latin typeface="Arial" panose="020B0604020202020204" pitchFamily="34" charset="0"/>
                <a:cs typeface="Arial" panose="020B0604020202020204" pitchFamily="34" charset="0"/>
              </a:rPr>
              <a:t>for a particular technology under an IPP procurement </a:t>
            </a:r>
            <a:r>
              <a:rPr lang="en-US" sz="1200" b="0" i="0" dirty="0" err="1">
                <a:solidFill>
                  <a:schemeClr val="tx1"/>
                </a:solidFill>
                <a:effectLst/>
                <a:latin typeface="Arial" panose="020B0604020202020204" pitchFamily="34" charset="0"/>
                <a:cs typeface="Arial" panose="020B0604020202020204" pitchFamily="34" charset="0"/>
              </a:rPr>
              <a:t>programme</a:t>
            </a:r>
            <a:r>
              <a:rPr lang="en-US" sz="1200" b="0" i="0" dirty="0">
                <a:solidFill>
                  <a:schemeClr val="tx1"/>
                </a:solidFill>
                <a:effectLst/>
                <a:latin typeface="Arial" panose="020B0604020202020204" pitchFamily="34" charset="0"/>
                <a:cs typeface="Arial" panose="020B0604020202020204" pitchFamily="34" charset="0"/>
              </a:rPr>
              <a:t>; and</a:t>
            </a:r>
          </a:p>
          <a:p>
            <a:pPr marL="171450" indent="-171450" algn="l">
              <a:buFont typeface="Wingdings" panose="05000000000000000000" pitchFamily="2" charset="2"/>
              <a:buChar char="§"/>
            </a:pPr>
            <a:r>
              <a:rPr lang="en-US" sz="1200" b="0" i="0" dirty="0">
                <a:solidFill>
                  <a:schemeClr val="tx1"/>
                </a:solidFill>
                <a:effectLst/>
                <a:latin typeface="Arial" panose="020B0604020202020204" pitchFamily="34" charset="0"/>
                <a:cs typeface="Arial" panose="020B0604020202020204" pitchFamily="34" charset="0"/>
              </a:rPr>
              <a:t>the power to determine </a:t>
            </a:r>
            <a:r>
              <a:rPr lang="en-US" sz="1200" b="1" i="0" dirty="0">
                <a:solidFill>
                  <a:schemeClr val="tx1"/>
                </a:solidFill>
                <a:effectLst/>
                <a:latin typeface="Arial" panose="020B0604020202020204" pitchFamily="34" charset="0"/>
                <a:cs typeface="Arial" panose="020B0604020202020204" pitchFamily="34" charset="0"/>
              </a:rPr>
              <a:t>categories of trading which require </a:t>
            </a:r>
            <a:r>
              <a:rPr lang="en-US" sz="1200" b="1" i="0" dirty="0" err="1">
                <a:solidFill>
                  <a:schemeClr val="tx1"/>
                </a:solidFill>
                <a:effectLst/>
                <a:latin typeface="Arial" panose="020B0604020202020204" pitchFamily="34" charset="0"/>
                <a:cs typeface="Arial" panose="020B0604020202020204" pitchFamily="34" charset="0"/>
              </a:rPr>
              <a:t>licences</a:t>
            </a:r>
            <a:r>
              <a:rPr lang="en-US" sz="1200" b="0" i="0" dirty="0">
                <a:solidFill>
                  <a:schemeClr val="tx1"/>
                </a:solidFill>
                <a:effectLst/>
                <a:latin typeface="Arial" panose="020B0604020202020204" pitchFamily="34" charset="0"/>
                <a:cs typeface="Arial" panose="020B0604020202020204" pitchFamily="34" charset="0"/>
              </a:rPr>
              <a:t>.</a:t>
            </a:r>
          </a:p>
          <a:p>
            <a:pPr marL="0" marR="0" indent="0" algn="ctr" defTabSz="825500" rtl="0" fontAlgn="auto" latinLnBrk="0" hangingPunct="0">
              <a:lnSpc>
                <a:spcPct val="150000"/>
              </a:lnSpc>
              <a:spcBef>
                <a:spcPts val="0"/>
              </a:spcBef>
              <a:spcAft>
                <a:spcPts val="0"/>
              </a:spcAft>
              <a:buClrTx/>
              <a:buSzTx/>
              <a:buFontTx/>
              <a:buNone/>
              <a:tabLst/>
            </a:pPr>
            <a:endParaRPr kumimoji="0" lang="en-ZA" sz="1200" b="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19466137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943771F4-4C39-43EE-B833-75DA2A3AE8C6}"/>
              </a:ext>
            </a:extLst>
          </p:cNvPr>
          <p:cNvGraphicFramePr>
            <a:graphicFrameLocks noGrp="1"/>
          </p:cNvGraphicFramePr>
          <p:nvPr>
            <p:extLst>
              <p:ext uri="{D42A27DB-BD31-4B8C-83A1-F6EECF244321}">
                <p14:modId xmlns:p14="http://schemas.microsoft.com/office/powerpoint/2010/main" val="430527773"/>
              </p:ext>
            </p:extLst>
          </p:nvPr>
        </p:nvGraphicFramePr>
        <p:xfrm>
          <a:off x="320040" y="1165860"/>
          <a:ext cx="8542020" cy="4160520"/>
        </p:xfrm>
        <a:graphic>
          <a:graphicData uri="http://schemas.openxmlformats.org/drawingml/2006/table">
            <a:tbl>
              <a:tblPr firstRow="1" bandRow="1">
                <a:tableStyleId>{5940675A-B579-460E-94D1-54222C63F5DA}</a:tableStyleId>
              </a:tblPr>
              <a:tblGrid>
                <a:gridCol w="3581400">
                  <a:extLst>
                    <a:ext uri="{9D8B030D-6E8A-4147-A177-3AD203B41FA5}">
                      <a16:colId xmlns:a16="http://schemas.microsoft.com/office/drawing/2014/main" val="4162956440"/>
                    </a:ext>
                  </a:extLst>
                </a:gridCol>
                <a:gridCol w="3383280">
                  <a:extLst>
                    <a:ext uri="{9D8B030D-6E8A-4147-A177-3AD203B41FA5}">
                      <a16:colId xmlns:a16="http://schemas.microsoft.com/office/drawing/2014/main" val="1446797211"/>
                    </a:ext>
                  </a:extLst>
                </a:gridCol>
                <a:gridCol w="1577340">
                  <a:extLst>
                    <a:ext uri="{9D8B030D-6E8A-4147-A177-3AD203B41FA5}">
                      <a16:colId xmlns:a16="http://schemas.microsoft.com/office/drawing/2014/main" val="999109597"/>
                    </a:ext>
                  </a:extLst>
                </a:gridCol>
              </a:tblGrid>
              <a:tr h="0">
                <a:tc>
                  <a:txBody>
                    <a:bodyPr/>
                    <a:lstStyle/>
                    <a:p>
                      <a:r>
                        <a:rPr lang="en-US" sz="900" b="1" dirty="0">
                          <a:solidFill>
                            <a:schemeClr val="bg1"/>
                          </a:solidFill>
                          <a:latin typeface="Arial" panose="020B0604020202020204" pitchFamily="34" charset="0"/>
                          <a:cs typeface="Arial" panose="020B0604020202020204" pitchFamily="34" charset="0"/>
                        </a:rPr>
                        <a:t>FEB AMENDMENT BILL</a:t>
                      </a:r>
                    </a:p>
                    <a:p>
                      <a:endParaRPr lang="en-ZA" sz="900" b="1" dirty="0">
                        <a:solidFill>
                          <a:schemeClr val="bg1"/>
                        </a:solidFill>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pPr marL="0" marR="0" lvl="0" indent="0" algn="ctr" defTabSz="309551"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Arial" panose="020B0604020202020204" pitchFamily="34" charset="0"/>
                          <a:cs typeface="Arial" panose="020B0604020202020204" pitchFamily="34" charset="0"/>
                        </a:rPr>
                        <a:t>ANALYSIS OF </a:t>
                      </a:r>
                    </a:p>
                    <a:p>
                      <a:pPr marL="0" marR="0" lvl="0" indent="0" algn="ctr" defTabSz="309551"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Arial" panose="020B0604020202020204" pitchFamily="34" charset="0"/>
                          <a:cs typeface="Arial" panose="020B0604020202020204" pitchFamily="34" charset="0"/>
                        </a:rPr>
                        <a:t>FEB AMENDMENT BILL</a:t>
                      </a:r>
                    </a:p>
                  </a:txBody>
                  <a:tcPr>
                    <a:solidFill>
                      <a:schemeClr val="tx2">
                        <a:lumMod val="75000"/>
                      </a:schemeClr>
                    </a:solidFill>
                  </a:tcPr>
                </a:tc>
                <a:tc>
                  <a:txBody>
                    <a:bodyPr/>
                    <a:lstStyle/>
                    <a:p>
                      <a:pPr marL="0" marR="0" lvl="0" indent="0" algn="ctr" defTabSz="309551" rtl="0" eaLnBrk="1" fontAlgn="auto" latinLnBrk="0" hangingPunct="1">
                        <a:lnSpc>
                          <a:spcPct val="100000"/>
                        </a:lnSpc>
                        <a:spcBef>
                          <a:spcPts val="0"/>
                        </a:spcBef>
                        <a:spcAft>
                          <a:spcPts val="0"/>
                        </a:spcAft>
                        <a:buClrTx/>
                        <a:buSzTx/>
                        <a:buFontTx/>
                        <a:buNone/>
                        <a:tabLst/>
                        <a:defRPr/>
                      </a:pPr>
                      <a:r>
                        <a:rPr lang="en-US" sz="900" b="1" dirty="0">
                          <a:solidFill>
                            <a:schemeClr val="bg1"/>
                          </a:solidFill>
                          <a:latin typeface="Arial" panose="020B0604020202020204" pitchFamily="34" charset="0"/>
                          <a:cs typeface="Arial" panose="020B0604020202020204" pitchFamily="34" charset="0"/>
                        </a:rPr>
                        <a:t>JULY AMENDMENT BILL</a:t>
                      </a:r>
                      <a:endParaRPr lang="en-ZA" sz="900" b="1" dirty="0">
                        <a:solidFill>
                          <a:schemeClr val="bg1"/>
                        </a:solidFill>
                        <a:latin typeface="Arial" panose="020B0604020202020204" pitchFamily="34" charset="0"/>
                        <a:cs typeface="Arial" panose="020B0604020202020204" pitchFamily="34" charset="0"/>
                      </a:endParaRPr>
                    </a:p>
                    <a:p>
                      <a:endParaRPr lang="en-ZA" sz="900" b="1" dirty="0">
                        <a:solidFill>
                          <a:schemeClr val="bg1"/>
                        </a:solidFill>
                        <a:latin typeface="Arial" panose="020B0604020202020204" pitchFamily="34" charset="0"/>
                        <a:cs typeface="Arial" panose="020B0604020202020204" pitchFamily="34" charset="0"/>
                      </a:endParaRPr>
                    </a:p>
                  </a:txBody>
                  <a:tcPr>
                    <a:solidFill>
                      <a:schemeClr val="accent5">
                        <a:lumMod val="60000"/>
                        <a:lumOff val="40000"/>
                      </a:schemeClr>
                    </a:solidFill>
                  </a:tcPr>
                </a:tc>
                <a:extLst>
                  <a:ext uri="{0D108BD9-81ED-4DB2-BD59-A6C34878D82A}">
                    <a16:rowId xmlns:a16="http://schemas.microsoft.com/office/drawing/2014/main" val="1213322006"/>
                  </a:ext>
                </a:extLst>
              </a:tr>
              <a:tr h="777240">
                <a:tc>
                  <a:txBody>
                    <a:bodyPr/>
                    <a:lstStyle/>
                    <a:p>
                      <a:pPr lvl="0"/>
                      <a:r>
                        <a:rPr lang="en-US" sz="900" dirty="0">
                          <a:solidFill>
                            <a:srgbClr val="C00000"/>
                          </a:solidFill>
                          <a:latin typeface="Arial" panose="020B0604020202020204" pitchFamily="34" charset="0"/>
                          <a:cs typeface="Arial" panose="020B0604020202020204" pitchFamily="34" charset="0"/>
                        </a:rPr>
                        <a:t>Section 14A</a:t>
                      </a:r>
                    </a:p>
                    <a:p>
                      <a:pPr marL="0" marR="0" lvl="0" indent="0" algn="l" defTabSz="309551"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Bestowed ministerial power to request the Regulator to determine; (</a:t>
                      </a:r>
                      <a:r>
                        <a:rPr kumimoji="0" lang="en-US" sz="9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Helvetica Neue Medium"/>
                        </a:rPr>
                        <a:t>i</a:t>
                      </a:r>
                      <a:r>
                        <a:rPr kumimoji="0" lang="en-US"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a:t>
                      </a:r>
                      <a:r>
                        <a:rPr kumimoji="0" lang="en-US" sz="900" b="0" i="0" u="none" strike="noStrike" kern="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sym typeface="Helvetica Neue Medium"/>
                        </a:rPr>
                        <a:t>licence</a:t>
                      </a:r>
                      <a:r>
                        <a:rPr kumimoji="0" lang="en-US"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 conditions for successful bidders under section 34, and (ii) tariff, maximum tariff or guideline tariff for technologies under section 34. </a:t>
                      </a:r>
                    </a:p>
                  </a:txBody>
                  <a:tcPr/>
                </a:tc>
                <a:tc>
                  <a:txBody>
                    <a:bodyPr/>
                    <a:lstStyle/>
                    <a:p>
                      <a:pPr marL="0" marR="0" lvl="0" indent="0" algn="l" defTabSz="309551" rtl="0" eaLnBrk="1" fontAlgn="auto" latinLnBrk="0" hangingPunct="1">
                        <a:lnSpc>
                          <a:spcPct val="100000"/>
                        </a:lnSpc>
                        <a:spcBef>
                          <a:spcPts val="0"/>
                        </a:spcBef>
                        <a:spcAft>
                          <a:spcPts val="0"/>
                        </a:spcAft>
                        <a:buClrTx/>
                        <a:buSzTx/>
                        <a:buFontTx/>
                        <a:buNone/>
                        <a:tabLst/>
                        <a:defRPr/>
                      </a:pPr>
                      <a:r>
                        <a:rPr lang="en-US" sz="900" dirty="0">
                          <a:latin typeface="Arial" panose="020B0604020202020204" pitchFamily="34" charset="0"/>
                          <a:cs typeface="Arial" panose="020B0604020202020204" pitchFamily="34" charset="0"/>
                        </a:rPr>
                        <a:t>This detracts</a:t>
                      </a:r>
                      <a:r>
                        <a:rPr lang="en-US" sz="900" b="0" i="0" baseline="0" dirty="0">
                          <a:latin typeface="Arial" panose="020B0604020202020204" pitchFamily="34" charset="0"/>
                          <a:cs typeface="Arial" panose="020B0604020202020204" pitchFamily="34" charset="0"/>
                        </a:rPr>
                        <a:t> from the principle of an open and competitive market</a:t>
                      </a:r>
                      <a:endParaRPr lang="en-US" sz="900" dirty="0">
                        <a:latin typeface="Arial" panose="020B0604020202020204" pitchFamily="34" charset="0"/>
                        <a:cs typeface="Arial" panose="020B0604020202020204" pitchFamily="34" charset="0"/>
                      </a:endParaRPr>
                    </a:p>
                  </a:txBody>
                  <a:tcPr/>
                </a:tc>
                <a:tc>
                  <a:txBody>
                    <a:bodyPr/>
                    <a:lstStyle/>
                    <a:p>
                      <a:pPr marL="0" marR="0" lvl="0" indent="0" algn="l" defTabSz="309551" rtl="0" eaLnBrk="1" fontAlgn="auto" latinLnBrk="0" hangingPunct="1">
                        <a:lnSpc>
                          <a:spcPct val="100000"/>
                        </a:lnSpc>
                        <a:spcBef>
                          <a:spcPts val="0"/>
                        </a:spcBef>
                        <a:spcAft>
                          <a:spcPts val="0"/>
                        </a:spcAft>
                        <a:buClr>
                          <a:schemeClr val="accent3">
                            <a:lumMod val="75000"/>
                          </a:schemeClr>
                        </a:buClr>
                        <a:buSzTx/>
                        <a:buFont typeface="Wingdings" panose="05000000000000000000" pitchFamily="2" charset="2"/>
                        <a:buNone/>
                        <a:tabLst/>
                        <a:defRPr/>
                      </a:pPr>
                      <a:r>
                        <a:rPr lang="en-US" sz="900" dirty="0">
                          <a:latin typeface="Arial" panose="020B0604020202020204" pitchFamily="34" charset="0"/>
                          <a:cs typeface="Arial" panose="020B0604020202020204" pitchFamily="34" charset="0"/>
                        </a:rPr>
                        <a:t>The entire Section 14A is </a:t>
                      </a:r>
                      <a:r>
                        <a:rPr lang="en-US" sz="900" b="1" dirty="0">
                          <a:latin typeface="Arial" panose="020B0604020202020204" pitchFamily="34" charset="0"/>
                          <a:cs typeface="Arial" panose="020B0604020202020204" pitchFamily="34" charset="0"/>
                        </a:rPr>
                        <a:t>deleted. </a:t>
                      </a:r>
                      <a:r>
                        <a:rPr lang="en-US" sz="900" dirty="0">
                          <a:latin typeface="Arial" panose="020B0604020202020204" pitchFamily="34" charset="0"/>
                          <a:cs typeface="Arial" panose="020B0604020202020204" pitchFamily="34" charset="0"/>
                        </a:rPr>
                        <a:t>BUSA comment incorporated. </a:t>
                      </a:r>
                      <a:endParaRPr lang="en-ZA" sz="900" dirty="0">
                        <a:latin typeface="Arial" panose="020B0604020202020204" pitchFamily="34" charset="0"/>
                        <a:cs typeface="Arial" panose="020B0604020202020204" pitchFamily="34" charset="0"/>
                      </a:endParaRPr>
                    </a:p>
                    <a:p>
                      <a:pPr marL="0" marR="0" lvl="0" indent="0" algn="l" defTabSz="309551" rtl="0" eaLnBrk="1" fontAlgn="auto" latinLnBrk="0" hangingPunct="1">
                        <a:lnSpc>
                          <a:spcPct val="100000"/>
                        </a:lnSpc>
                        <a:spcBef>
                          <a:spcPts val="0"/>
                        </a:spcBef>
                        <a:spcAft>
                          <a:spcPts val="0"/>
                        </a:spcAft>
                        <a:buClr>
                          <a:schemeClr val="accent3">
                            <a:lumMod val="75000"/>
                          </a:schemeClr>
                        </a:buClr>
                        <a:buSzTx/>
                        <a:buFont typeface="Wingdings" panose="05000000000000000000" pitchFamily="2" charset="2"/>
                        <a:buNone/>
                        <a:tabLst/>
                        <a:defRPr/>
                      </a:pPr>
                      <a:endParaRPr lang="en-ZA"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21197818"/>
                  </a:ext>
                </a:extLst>
              </a:tr>
              <a:tr h="981891">
                <a:tc>
                  <a:txBody>
                    <a:bodyPr/>
                    <a:lstStyle/>
                    <a:p>
                      <a:pPr marL="0" marR="0" lvl="0" indent="0" algn="ctr" defTabSz="309551"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sym typeface="Helvetica Neue Medium"/>
                        </a:rPr>
                        <a:t>Section 33 - General Provisions</a:t>
                      </a:r>
                    </a:p>
                    <a:p>
                      <a:pPr marL="0" marR="0" lvl="0" indent="0" algn="just" defTabSz="309551"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Granted the minister a wide discretion to make regulations, notices and schedules regarding any matter relating to generation, distribution or transmission that is necessary to ensure security of energy and any ancillary or incidental administrative or procedural matter that it is necessary to  prescribe in order to ensure security of energy. </a:t>
                      </a:r>
                      <a:endParaRPr lang="en-ZA" sz="900" dirty="0">
                        <a:latin typeface="Arial" panose="020B0604020202020204" pitchFamily="34" charset="0"/>
                        <a:cs typeface="Arial" panose="020B0604020202020204" pitchFamily="34" charset="0"/>
                      </a:endParaRPr>
                    </a:p>
                  </a:txBody>
                  <a:tcPr/>
                </a:tc>
                <a:tc>
                  <a:txBody>
                    <a:bodyPr/>
                    <a:lstStyle/>
                    <a:p>
                      <a:pPr marL="0" marR="0" lvl="0" indent="0" algn="just" defTabSz="309551"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Helvetica Neue Medium"/>
                        </a:rPr>
                        <a:t>The ambit of ministerial discretion granted under this section was raised as a concern.</a:t>
                      </a:r>
                      <a:endParaRPr lang="en-ZA" sz="900" dirty="0">
                        <a:latin typeface="Arial" panose="020B0604020202020204" pitchFamily="34" charset="0"/>
                        <a:cs typeface="Arial" panose="020B0604020202020204" pitchFamily="34" charset="0"/>
                      </a:endParaRPr>
                    </a:p>
                  </a:txBody>
                  <a:tcPr/>
                </a:tc>
                <a:tc>
                  <a:txBody>
                    <a:bodyPr/>
                    <a:lstStyle/>
                    <a:p>
                      <a:pPr marL="0" marR="0" lvl="0" indent="0" algn="just" defTabSz="309551" rtl="0" eaLnBrk="1" fontAlgn="auto" latinLnBrk="0" hangingPunct="1">
                        <a:lnSpc>
                          <a:spcPct val="100000"/>
                        </a:lnSpc>
                        <a:spcBef>
                          <a:spcPts val="0"/>
                        </a:spcBef>
                        <a:spcAft>
                          <a:spcPts val="0"/>
                        </a:spcAft>
                        <a:buClrTx/>
                        <a:buSzTx/>
                        <a:buFontTx/>
                        <a:buNone/>
                        <a:tabLst/>
                        <a:defRPr/>
                      </a:pPr>
                      <a:r>
                        <a:rPr lang="en-US" sz="900" dirty="0">
                          <a:latin typeface="Arial" panose="020B0604020202020204" pitchFamily="34" charset="0"/>
                          <a:cs typeface="Arial" panose="020B0604020202020204" pitchFamily="34" charset="0"/>
                        </a:rPr>
                        <a:t>Section </a:t>
                      </a:r>
                      <a:r>
                        <a:rPr lang="en-US" sz="900" b="1" dirty="0">
                          <a:latin typeface="Arial" panose="020B0604020202020204" pitchFamily="34" charset="0"/>
                          <a:cs typeface="Arial" panose="020B0604020202020204" pitchFamily="34" charset="0"/>
                        </a:rPr>
                        <a:t>deleted</a:t>
                      </a:r>
                      <a:r>
                        <a:rPr lang="en-US" sz="900" dirty="0">
                          <a:latin typeface="Arial" panose="020B0604020202020204" pitchFamily="34" charset="0"/>
                          <a:cs typeface="Arial" panose="020B0604020202020204" pitchFamily="34" charset="0"/>
                        </a:rPr>
                        <a:t> in its </a:t>
                      </a:r>
                      <a:r>
                        <a:rPr lang="en-US" sz="900" b="1" dirty="0">
                          <a:latin typeface="Arial" panose="020B0604020202020204" pitchFamily="34" charset="0"/>
                          <a:cs typeface="Arial" panose="020B0604020202020204" pitchFamily="34" charset="0"/>
                        </a:rPr>
                        <a:t>entirety</a:t>
                      </a:r>
                      <a:r>
                        <a:rPr lang="en-US" sz="900" dirty="0">
                          <a:latin typeface="Arial" panose="020B0604020202020204" pitchFamily="34" charset="0"/>
                          <a:cs typeface="Arial" panose="020B0604020202020204" pitchFamily="34" charset="0"/>
                        </a:rPr>
                        <a:t>. BUSA comment incorporated. </a:t>
                      </a:r>
                      <a:endParaRPr lang="en-ZA" sz="900" dirty="0">
                        <a:latin typeface="Arial" panose="020B0604020202020204" pitchFamily="34" charset="0"/>
                        <a:cs typeface="Arial" panose="020B0604020202020204" pitchFamily="34" charset="0"/>
                      </a:endParaRPr>
                    </a:p>
                    <a:p>
                      <a:pPr algn="just"/>
                      <a:endParaRPr lang="en-ZA"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03901684"/>
                  </a:ext>
                </a:extLst>
              </a:tr>
              <a:tr h="539931">
                <a:tc>
                  <a:txBody>
                    <a:bodyPr/>
                    <a:lstStyle/>
                    <a:p>
                      <a:pPr lvl="0"/>
                      <a:r>
                        <a:rPr lang="en-US" sz="900" dirty="0">
                          <a:solidFill>
                            <a:srgbClr val="C00000"/>
                          </a:solidFill>
                          <a:latin typeface="Arial" panose="020B0604020202020204" pitchFamily="34" charset="0"/>
                          <a:cs typeface="Arial" panose="020B0604020202020204" pitchFamily="34" charset="0"/>
                        </a:rPr>
                        <a:t>Section 7(1)(A)</a:t>
                      </a:r>
                    </a:p>
                    <a:p>
                      <a:pPr lvl="0" algn="just"/>
                      <a:r>
                        <a:rPr lang="en-US" sz="900" dirty="0">
                          <a:latin typeface="Arial" panose="020B0604020202020204" pitchFamily="34" charset="0"/>
                          <a:cs typeface="Arial" panose="020B0604020202020204" pitchFamily="34" charset="0"/>
                        </a:rPr>
                        <a:t>Minister may determine that persons carrying on a specified category of trading require a </a:t>
                      </a:r>
                      <a:r>
                        <a:rPr lang="en-US" sz="900" dirty="0" err="1">
                          <a:latin typeface="Arial" panose="020B0604020202020204" pitchFamily="34" charset="0"/>
                          <a:cs typeface="Arial" panose="020B0604020202020204" pitchFamily="34" charset="0"/>
                        </a:rPr>
                        <a:t>licence</a:t>
                      </a:r>
                      <a:r>
                        <a:rPr lang="en-US" sz="900" dirty="0">
                          <a:latin typeface="Arial" panose="020B0604020202020204" pitchFamily="34" charset="0"/>
                          <a:cs typeface="Arial" panose="020B0604020202020204" pitchFamily="34" charset="0"/>
                        </a:rPr>
                        <a:t>.</a:t>
                      </a:r>
                      <a:endParaRPr lang="en-ZA" sz="900" dirty="0">
                        <a:latin typeface="Arial" panose="020B0604020202020204" pitchFamily="34" charset="0"/>
                        <a:cs typeface="Arial" panose="020B0604020202020204" pitchFamily="34" charset="0"/>
                      </a:endParaRPr>
                    </a:p>
                    <a:p>
                      <a:endParaRPr lang="en-ZA" sz="900" dirty="0">
                        <a:latin typeface="Arial" panose="020B0604020202020204" pitchFamily="34" charset="0"/>
                        <a:cs typeface="Arial" panose="020B0604020202020204" pitchFamily="34" charset="0"/>
                      </a:endParaRPr>
                    </a:p>
                  </a:txBody>
                  <a:tcPr/>
                </a:tc>
                <a:tc>
                  <a:txBody>
                    <a:bodyPr/>
                    <a:lstStyle/>
                    <a:p>
                      <a:pPr marL="0" marR="0" lvl="0" indent="0" algn="just" defTabSz="309551" rtl="0" eaLnBrk="1" fontAlgn="auto" latinLnBrk="0" hangingPunct="1">
                        <a:lnSpc>
                          <a:spcPct val="100000"/>
                        </a:lnSpc>
                        <a:spcBef>
                          <a:spcPts val="0"/>
                        </a:spcBef>
                        <a:spcAft>
                          <a:spcPts val="0"/>
                        </a:spcAft>
                        <a:buClrTx/>
                        <a:buSzTx/>
                        <a:buFontTx/>
                        <a:buNone/>
                        <a:tabLst/>
                        <a:defRPr/>
                      </a:pPr>
                      <a:r>
                        <a:rPr lang="en-US" sz="900" dirty="0">
                          <a:latin typeface="Arial" panose="020B0604020202020204" pitchFamily="34" charset="0"/>
                          <a:cs typeface="Arial" panose="020B0604020202020204" pitchFamily="34" charset="0"/>
                        </a:rPr>
                        <a:t>It is not clear what categories of trading  </a:t>
                      </a:r>
                      <a:r>
                        <a:rPr lang="en-US" sz="900" dirty="0" err="1">
                          <a:latin typeface="Arial" panose="020B0604020202020204" pitchFamily="34" charset="0"/>
                          <a:cs typeface="Arial" panose="020B0604020202020204" pitchFamily="34" charset="0"/>
                        </a:rPr>
                        <a:t>licences</a:t>
                      </a:r>
                      <a:r>
                        <a:rPr lang="en-US" sz="900" dirty="0">
                          <a:latin typeface="Arial" panose="020B0604020202020204" pitchFamily="34" charset="0"/>
                          <a:cs typeface="Arial" panose="020B0604020202020204" pitchFamily="34" charset="0"/>
                        </a:rPr>
                        <a:t> are contemplated here.  Consider the positive market impact of facilitating private electricity trading and the current obstacles to private electricity trading: there are only two </a:t>
                      </a:r>
                      <a:r>
                        <a:rPr lang="en-US" sz="900" dirty="0" err="1">
                          <a:latin typeface="Arial" panose="020B0604020202020204" pitchFamily="34" charset="0"/>
                          <a:cs typeface="Arial" panose="020B0604020202020204" pitchFamily="34" charset="0"/>
                        </a:rPr>
                        <a:t>licenced</a:t>
                      </a:r>
                      <a:r>
                        <a:rPr lang="en-US" sz="900" dirty="0">
                          <a:latin typeface="Arial" panose="020B0604020202020204" pitchFamily="34" charset="0"/>
                          <a:cs typeface="Arial" panose="020B0604020202020204" pitchFamily="34" charset="0"/>
                        </a:rPr>
                        <a:t> private sector traders in South Africa today.</a:t>
                      </a:r>
                      <a:endParaRPr lang="en-ZA" sz="900" dirty="0">
                        <a:latin typeface="Arial" panose="020B0604020202020204" pitchFamily="34" charset="0"/>
                        <a:cs typeface="Arial" panose="020B0604020202020204" pitchFamily="34" charset="0"/>
                      </a:endParaRPr>
                    </a:p>
                    <a:p>
                      <a:endParaRPr lang="en-ZA" sz="900" dirty="0">
                        <a:latin typeface="Arial" panose="020B0604020202020204" pitchFamily="34" charset="0"/>
                        <a:cs typeface="Arial" panose="020B0604020202020204" pitchFamily="34" charset="0"/>
                      </a:endParaRPr>
                    </a:p>
                  </a:txBody>
                  <a:tcPr/>
                </a:tc>
                <a:tc>
                  <a:txBody>
                    <a:bodyPr/>
                    <a:lstStyle/>
                    <a:p>
                      <a:pPr marL="0" marR="0" lvl="0" indent="0" algn="l" defTabSz="309551" rtl="0" eaLnBrk="1" fontAlgn="auto" latinLnBrk="0" hangingPunct="1">
                        <a:lnSpc>
                          <a:spcPct val="100000"/>
                        </a:lnSpc>
                        <a:spcBef>
                          <a:spcPts val="0"/>
                        </a:spcBef>
                        <a:spcAft>
                          <a:spcPts val="0"/>
                        </a:spcAft>
                        <a:buClrTx/>
                        <a:buSzTx/>
                        <a:buFontTx/>
                        <a:buNone/>
                        <a:tabLst/>
                        <a:defRPr/>
                      </a:pPr>
                      <a:r>
                        <a:rPr lang="en-US" sz="900" b="1" dirty="0">
                          <a:latin typeface="Arial" panose="020B0604020202020204" pitchFamily="34" charset="0"/>
                          <a:cs typeface="Arial" panose="020B0604020202020204" pitchFamily="34" charset="0"/>
                        </a:rPr>
                        <a:t>Maintains</a:t>
                      </a:r>
                      <a:r>
                        <a:rPr lang="en-US" sz="900" dirty="0">
                          <a:latin typeface="Arial" panose="020B0604020202020204" pitchFamily="34" charset="0"/>
                          <a:cs typeface="Arial" panose="020B0604020202020204" pitchFamily="34" charset="0"/>
                        </a:rPr>
                        <a:t> the new power bestowed on the Minister in the February Amendment Bill. BUSA comment </a:t>
                      </a:r>
                      <a:r>
                        <a:rPr lang="en-US" sz="900" b="1" dirty="0">
                          <a:latin typeface="Arial" panose="020B0604020202020204" pitchFamily="34" charset="0"/>
                          <a:cs typeface="Arial" panose="020B0604020202020204" pitchFamily="34" charset="0"/>
                        </a:rPr>
                        <a:t>not</a:t>
                      </a:r>
                      <a:r>
                        <a:rPr lang="en-US" sz="900" dirty="0">
                          <a:latin typeface="Arial" panose="020B0604020202020204" pitchFamily="34" charset="0"/>
                          <a:cs typeface="Arial" panose="020B0604020202020204" pitchFamily="34" charset="0"/>
                        </a:rPr>
                        <a:t> incorporated.  </a:t>
                      </a:r>
                      <a:endParaRPr lang="en-ZA"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10519245"/>
                  </a:ext>
                </a:extLst>
              </a:tr>
              <a:tr h="539931">
                <a:tc>
                  <a:txBody>
                    <a:bodyPr/>
                    <a:lstStyle/>
                    <a:p>
                      <a:r>
                        <a:rPr lang="en-US" sz="900" dirty="0">
                          <a:solidFill>
                            <a:srgbClr val="C00000"/>
                          </a:solidFill>
                          <a:latin typeface="Arial" panose="020B0604020202020204" pitchFamily="34" charset="0"/>
                          <a:cs typeface="Arial" panose="020B0604020202020204" pitchFamily="34" charset="0"/>
                        </a:rPr>
                        <a:t>Section 29(1)</a:t>
                      </a:r>
                    </a:p>
                    <a:p>
                      <a:pPr algn="just"/>
                      <a:r>
                        <a:rPr lang="en-GB" sz="900" b="0" i="0" u="none" strike="noStrike" cap="none" spc="0" baseline="0" dirty="0">
                          <a:ln>
                            <a:noFill/>
                          </a:ln>
                          <a:solidFill>
                            <a:schemeClr val="tx1"/>
                          </a:solidFill>
                          <a:effectLst/>
                          <a:uFillTx/>
                          <a:latin typeface="Arial" panose="020B0604020202020204" pitchFamily="34" charset="0"/>
                          <a:ea typeface="+mn-ea"/>
                          <a:cs typeface="Arial" panose="020B0604020202020204" pitchFamily="34" charset="0"/>
                          <a:sym typeface="Helvetica Neue Light"/>
                        </a:rPr>
                        <a:t>The Regulator must, after consultation with the Minister, prescribe general key performance indicators in respect of the technical operational issues pertaining to reticulation systems for municipalities</a:t>
                      </a:r>
                      <a:endParaRPr lang="en-ZA" sz="900" dirty="0">
                        <a:latin typeface="Arial" panose="020B0604020202020204" pitchFamily="34" charset="0"/>
                        <a:cs typeface="Arial" panose="020B0604020202020204" pitchFamily="34" charset="0"/>
                      </a:endParaRPr>
                    </a:p>
                  </a:txBody>
                  <a:tcPr/>
                </a:tc>
                <a:tc>
                  <a:txBody>
                    <a:bodyPr/>
                    <a:lstStyle/>
                    <a:p>
                      <a:pPr algn="just"/>
                      <a:r>
                        <a:rPr lang="en-US" sz="900" dirty="0">
                          <a:latin typeface="Arial" panose="020B0604020202020204" pitchFamily="34" charset="0"/>
                          <a:cs typeface="Arial" panose="020B0604020202020204" pitchFamily="34" charset="0"/>
                        </a:rPr>
                        <a:t>Section 29(1) of ERA is retained in the February Amendment Bill. The Minister is given a high-degree of discretion which may lead to increased intervention into the affairs of the TSO which may jeopardize its independent standing as a corporate and public entity. It is not clear why the Minister should be consulted as this is an operational question and not one of policy, and this could cause unnecessary delays.</a:t>
                      </a:r>
                      <a:endParaRPr lang="en-ZA" sz="900" dirty="0">
                        <a:latin typeface="Arial" panose="020B0604020202020204" pitchFamily="34" charset="0"/>
                        <a:cs typeface="Arial" panose="020B0604020202020204" pitchFamily="34" charset="0"/>
                      </a:endParaRPr>
                    </a:p>
                  </a:txBody>
                  <a:tcPr/>
                </a:tc>
                <a:tc>
                  <a:txBody>
                    <a:bodyPr/>
                    <a:lstStyle/>
                    <a:p>
                      <a:pPr marL="0" marR="0" lvl="0" indent="0" algn="l" defTabSz="309551" rtl="0" eaLnBrk="1" fontAlgn="auto" latinLnBrk="0" hangingPunct="1">
                        <a:lnSpc>
                          <a:spcPct val="100000"/>
                        </a:lnSpc>
                        <a:spcBef>
                          <a:spcPts val="0"/>
                        </a:spcBef>
                        <a:spcAft>
                          <a:spcPts val="0"/>
                        </a:spcAft>
                        <a:buClrTx/>
                        <a:buSzTx/>
                        <a:buFontTx/>
                        <a:buNone/>
                        <a:tabLst/>
                        <a:defRPr/>
                      </a:pPr>
                      <a:r>
                        <a:rPr lang="en-US" sz="900" b="1" dirty="0">
                          <a:latin typeface="Arial" panose="020B0604020202020204" pitchFamily="34" charset="0"/>
                          <a:cs typeface="Arial" panose="020B0604020202020204" pitchFamily="34" charset="0"/>
                        </a:rPr>
                        <a:t>Maintains</a:t>
                      </a:r>
                      <a:r>
                        <a:rPr lang="en-US" sz="900" dirty="0">
                          <a:latin typeface="Arial" panose="020B0604020202020204" pitchFamily="34" charset="0"/>
                          <a:cs typeface="Arial" panose="020B0604020202020204" pitchFamily="34" charset="0"/>
                        </a:rPr>
                        <a:t> the new power bestowed on the Minister in ERA. BUSA comment </a:t>
                      </a:r>
                      <a:r>
                        <a:rPr lang="en-US" sz="900" b="1" dirty="0">
                          <a:latin typeface="Arial" panose="020B0604020202020204" pitchFamily="34" charset="0"/>
                          <a:cs typeface="Arial" panose="020B0604020202020204" pitchFamily="34" charset="0"/>
                        </a:rPr>
                        <a:t>not</a:t>
                      </a:r>
                      <a:r>
                        <a:rPr lang="en-US" sz="900" dirty="0">
                          <a:latin typeface="Arial" panose="020B0604020202020204" pitchFamily="34" charset="0"/>
                          <a:cs typeface="Arial" panose="020B0604020202020204" pitchFamily="34" charset="0"/>
                        </a:rPr>
                        <a:t> incorporated. </a:t>
                      </a:r>
                      <a:endParaRPr lang="en-ZA" sz="900" dirty="0">
                        <a:latin typeface="Arial" panose="020B0604020202020204" pitchFamily="34" charset="0"/>
                        <a:cs typeface="Arial" panose="020B0604020202020204" pitchFamily="34" charset="0"/>
                      </a:endParaRPr>
                    </a:p>
                    <a:p>
                      <a:pPr marL="0" marR="0" lvl="0" indent="0" algn="l" defTabSz="309551" rtl="0" eaLnBrk="1" fontAlgn="auto" latinLnBrk="0" hangingPunct="1">
                        <a:lnSpc>
                          <a:spcPct val="100000"/>
                        </a:lnSpc>
                        <a:spcBef>
                          <a:spcPts val="0"/>
                        </a:spcBef>
                        <a:spcAft>
                          <a:spcPts val="0"/>
                        </a:spcAft>
                        <a:buClrTx/>
                        <a:buSzTx/>
                        <a:buFontTx/>
                        <a:buNone/>
                        <a:tabLst/>
                        <a:defRPr/>
                      </a:pPr>
                      <a:endParaRPr lang="en-ZA" sz="9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99933561"/>
                  </a:ext>
                </a:extLst>
              </a:tr>
            </a:tbl>
          </a:graphicData>
        </a:graphic>
      </p:graphicFrame>
      <p:sp>
        <p:nvSpPr>
          <p:cNvPr id="7" name="TextBox 6">
            <a:extLst>
              <a:ext uri="{FF2B5EF4-FFF2-40B4-BE49-F238E27FC236}">
                <a16:creationId xmlns:a16="http://schemas.microsoft.com/office/drawing/2014/main" id="{8411C2C5-C340-4714-8BE9-66E5B0184275}"/>
              </a:ext>
            </a:extLst>
          </p:cNvPr>
          <p:cNvSpPr txBox="1"/>
          <p:nvPr/>
        </p:nvSpPr>
        <p:spPr>
          <a:xfrm>
            <a:off x="1821426" y="272379"/>
            <a:ext cx="4572000"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normalizeH="0" baseline="0" noProof="0" dirty="0">
                <a:ln w="0"/>
                <a:solidFill>
                  <a:schemeClr val="bg1"/>
                </a:solidFill>
                <a:effectLst>
                  <a:outerShdw blurRad="38100" dist="25400" dir="5400000" algn="ctr" rotWithShape="0">
                    <a:srgbClr val="6E747A">
                      <a:alpha val="43000"/>
                    </a:srgbClr>
                  </a:outerShdw>
                </a:effectLst>
                <a:uLnTx/>
                <a:uFillTx/>
                <a:latin typeface="Arial" panose="020B0604020202020204" pitchFamily="34" charset="0"/>
                <a:cs typeface="Arial" panose="020B0604020202020204" pitchFamily="34" charset="0"/>
                <a:sym typeface="Helvetica Neue Medium"/>
              </a:rPr>
              <a:t>MINISTERIAL POWERS</a:t>
            </a:r>
            <a:endParaRPr kumimoji="0" lang="en-ZA" sz="3000" b="1" i="0" u="none" strike="noStrike" kern="0" normalizeH="0" baseline="0" noProof="0" dirty="0">
              <a:ln w="0"/>
              <a:solidFill>
                <a:schemeClr val="bg1"/>
              </a:solidFill>
              <a:effectLst>
                <a:outerShdw blurRad="38100" dist="25400" dir="5400000" algn="ctr" rotWithShape="0">
                  <a:srgbClr val="6E747A">
                    <a:alpha val="43000"/>
                  </a:srgbClr>
                </a:outerShdw>
              </a:effectLst>
              <a:uLnTx/>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415635164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3F6FF3-959E-4CD2-9C9F-239660C8816D}"/>
              </a:ext>
            </a:extLst>
          </p:cNvPr>
          <p:cNvSpPr txBox="1"/>
          <p:nvPr/>
        </p:nvSpPr>
        <p:spPr>
          <a:xfrm>
            <a:off x="2547784" y="207575"/>
            <a:ext cx="4048432"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rPr>
              <a:t>NERSA POWERS</a:t>
            </a:r>
            <a:endParaRPr kumimoji="0" lang="en-ZA"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54163F5E-097B-4CE9-93E8-783342094F37}"/>
              </a:ext>
            </a:extLst>
          </p:cNvPr>
          <p:cNvSpPr txBox="1"/>
          <p:nvPr/>
        </p:nvSpPr>
        <p:spPr>
          <a:xfrm>
            <a:off x="408158" y="1473090"/>
            <a:ext cx="8019562" cy="31495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5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February Amendment Bill provided further clarity on NERSA's roles, mandate and powers. As with the Minister,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February Amendment Bill granted NERSA wide powers </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that arguably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compromise the objective of a </a:t>
            </a:r>
            <a:r>
              <a:rPr kumimoji="0" lang="en-US" sz="12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liberalised</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electricity market</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p>
          <a:p>
            <a:pPr marL="0" marR="0" indent="0" algn="just" defTabSz="825500" rtl="0" fontAlgn="auto" latinLnBrk="0" hangingPunct="0">
              <a:lnSpc>
                <a:spcPct val="150000"/>
              </a:lnSpc>
              <a:spcBef>
                <a:spcPts val="0"/>
              </a:spcBef>
              <a:spcAft>
                <a:spcPts val="0"/>
              </a:spcAft>
              <a:buClrTx/>
              <a:buSzTx/>
              <a:buFontTx/>
              <a:buNone/>
              <a:tabLst/>
            </a:pPr>
            <a:endParaRPr lang="en-US" sz="1200" dirty="0">
              <a:latin typeface="Arial" panose="020B0604020202020204" pitchFamily="34" charset="0"/>
              <a:cs typeface="Arial" panose="020B0604020202020204" pitchFamily="34" charset="0"/>
            </a:endParaRPr>
          </a:p>
          <a:p>
            <a:pPr algn="just" defTabSz="825500">
              <a:lnSpc>
                <a:spcPct val="150000"/>
              </a:lnSpc>
            </a:pPr>
            <a:r>
              <a:rPr lang="en-US" sz="1200" dirty="0">
                <a:latin typeface="Arial" panose="020B0604020202020204" pitchFamily="34" charset="0"/>
                <a:cs typeface="Arial" panose="020B0604020202020204" pitchFamily="34" charset="0"/>
              </a:rPr>
              <a:t>There is no reason for NERSA to regulate anything relating to the </a:t>
            </a:r>
            <a:r>
              <a:rPr lang="en-US" sz="1200" b="1" dirty="0">
                <a:latin typeface="Arial" panose="020B0604020202020204" pitchFamily="34" charset="0"/>
                <a:cs typeface="Arial" panose="020B0604020202020204" pitchFamily="34" charset="0"/>
              </a:rPr>
              <a:t>price/tariff/timing </a:t>
            </a:r>
            <a:r>
              <a:rPr lang="en-US" sz="1200" dirty="0">
                <a:latin typeface="Arial" panose="020B0604020202020204" pitchFamily="34" charset="0"/>
                <a:cs typeface="Arial" panose="020B0604020202020204" pitchFamily="34" charset="0"/>
              </a:rPr>
              <a:t>agreed between willing Buyers and willing Sellers (except for agreements with SOEs). This is </a:t>
            </a:r>
            <a:r>
              <a:rPr lang="en-US" sz="1200" b="1" dirty="0">
                <a:latin typeface="Arial" panose="020B0604020202020204" pitchFamily="34" charset="0"/>
                <a:cs typeface="Arial" panose="020B0604020202020204" pitchFamily="34" charset="0"/>
              </a:rPr>
              <a:t>outside the scope of NERSA’s mandate</a:t>
            </a:r>
            <a:r>
              <a:rPr lang="en-US" sz="1200" dirty="0">
                <a:latin typeface="Arial" panose="020B0604020202020204" pitchFamily="34" charset="0"/>
                <a:cs typeface="Arial" panose="020B0604020202020204" pitchFamily="34" charset="0"/>
              </a:rPr>
              <a:t> and price/tariff/timing should be kept </a:t>
            </a:r>
            <a:r>
              <a:rPr lang="en-US" sz="1200" b="1" dirty="0">
                <a:latin typeface="Arial" panose="020B0604020202020204" pitchFamily="34" charset="0"/>
                <a:cs typeface="Arial" panose="020B0604020202020204" pitchFamily="34" charset="0"/>
              </a:rPr>
              <a:t>confidential</a:t>
            </a:r>
            <a:r>
              <a:rPr lang="en-US" sz="1200" dirty="0">
                <a:latin typeface="Arial" panose="020B0604020202020204" pitchFamily="34" charset="0"/>
                <a:cs typeface="Arial" panose="020B0604020202020204" pitchFamily="34" charset="0"/>
              </a:rPr>
              <a:t> between only the Buyer and Seller. NERSA should not be privy to this confidential information because it is </a:t>
            </a:r>
            <a:r>
              <a:rPr lang="en-US" sz="1200" b="1" dirty="0">
                <a:latin typeface="Arial" panose="020B0604020202020204" pitchFamily="34" charset="0"/>
                <a:cs typeface="Arial" panose="020B0604020202020204" pitchFamily="34" charset="0"/>
              </a:rPr>
              <a:t>not relevant </a:t>
            </a:r>
            <a:r>
              <a:rPr lang="en-US" sz="1200" dirty="0">
                <a:latin typeface="Arial" panose="020B0604020202020204" pitchFamily="34" charset="0"/>
                <a:cs typeface="Arial" panose="020B0604020202020204" pitchFamily="34" charset="0"/>
              </a:rPr>
              <a:t>for NERSA as </a:t>
            </a:r>
            <a:r>
              <a:rPr lang="en-US" sz="1200" b="1" dirty="0">
                <a:latin typeface="Arial" panose="020B0604020202020204" pitchFamily="34" charset="0"/>
                <a:cs typeface="Arial" panose="020B0604020202020204" pitchFamily="34" charset="0"/>
              </a:rPr>
              <a:t>there is nothing to regulate</a:t>
            </a:r>
            <a:r>
              <a:rPr lang="en-US" sz="1200" dirty="0">
                <a:latin typeface="Arial" panose="020B0604020202020204" pitchFamily="34" charset="0"/>
                <a:cs typeface="Arial" panose="020B0604020202020204" pitchFamily="34" charset="0"/>
              </a:rPr>
              <a:t>. </a:t>
            </a:r>
          </a:p>
          <a:p>
            <a:pPr algn="just" defTabSz="825500">
              <a:lnSpc>
                <a:spcPct val="150000"/>
              </a:lnSpc>
            </a:pPr>
            <a:endParaRPr lang="en-US" sz="1200" dirty="0">
              <a:latin typeface="Arial" panose="020B0604020202020204" pitchFamily="34" charset="0"/>
              <a:cs typeface="Arial" panose="020B0604020202020204" pitchFamily="34" charset="0"/>
            </a:endParaRPr>
          </a:p>
          <a:p>
            <a:pPr algn="just" defTabSz="825500">
              <a:lnSpc>
                <a:spcPct val="150000"/>
              </a:lnSpc>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We recommended that further consideration be given to balance the powers of NERSA, with the overarching objective of creating a </a:t>
            </a:r>
            <a:r>
              <a:rPr kumimoji="0" lang="en-US" sz="1200" b="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liberalised</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market.</a:t>
            </a: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64176687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8A91EA-DD00-41B5-9ABC-3379F15278FA}"/>
              </a:ext>
            </a:extLst>
          </p:cNvPr>
          <p:cNvSpPr txBox="1"/>
          <p:nvPr/>
        </p:nvSpPr>
        <p:spPr>
          <a:xfrm>
            <a:off x="610215" y="1422698"/>
            <a:ext cx="7816890" cy="34573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Tariff Methodology:</a:t>
            </a:r>
          </a:p>
          <a:p>
            <a:pPr marL="0" marR="0" indent="0" algn="just" defTabSz="825500" rtl="0" fontAlgn="auto" latinLnBrk="0" hangingPunct="0">
              <a:lnSpc>
                <a:spcPct val="100000"/>
              </a:lnSpc>
              <a:spcBef>
                <a:spcPts val="0"/>
              </a:spcBef>
              <a:spcAft>
                <a:spcPts val="0"/>
              </a:spcAft>
              <a:buClrTx/>
              <a:buSzTx/>
              <a:buFontTx/>
              <a:buNone/>
              <a:tabLst/>
            </a:pPr>
            <a:endParaRPr lang="en-US" sz="1200" b="1" dirty="0">
              <a:latin typeface="Arial" panose="020B060402020202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Section 14(d) of ERA </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empowers the Regulator to set or approve tariffs charged by licensees, but the February Amendment Bill deleted the Regulator’s obligation in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Section 14(e) of ERA </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to include the methodology to be used to determine rates and tariffs in the licence conditions. </a:t>
            </a:r>
          </a:p>
          <a:p>
            <a:pPr marL="0" marR="0" indent="0" algn="just" defTabSz="825500" rtl="0" fontAlgn="auto" latinLnBrk="0" hangingPunct="0">
              <a:lnSpc>
                <a:spcPct val="100000"/>
              </a:lnSpc>
              <a:spcBef>
                <a:spcPts val="0"/>
              </a:spcBef>
              <a:spcAft>
                <a:spcPts val="0"/>
              </a:spcAft>
              <a:buClrTx/>
              <a:buSzTx/>
              <a:buFontTx/>
              <a:buNone/>
              <a:tabLst/>
            </a:pPr>
            <a:endParaRPr lang="en-US" sz="1200" dirty="0">
              <a:latin typeface="Arial" panose="020B060402020202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Comments:</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It would appear that the Regulator would now set or approve the tariff and not include the methodology to be used to determine rates and tariffs in the licence conditions. </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We have therefore recommended the reinstatement of Section 14(e) because the methodology used to determine the rates and tariffs must still be visible, but should not apply to private offtake deals or national or municipal offtake deals where tariffs have been bid under a procurement process. The setting of tariff levels may also curtail competition in the market.</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lang="en-US" sz="1200" dirty="0">
                <a:solidFill>
                  <a:schemeClr val="accent3">
                    <a:lumMod val="50000"/>
                  </a:schemeClr>
                </a:solidFill>
                <a:latin typeface="Arial" panose="020B0604020202020204" pitchFamily="34" charset="0"/>
                <a:cs typeface="Arial" panose="020B0604020202020204" pitchFamily="34" charset="0"/>
              </a:rPr>
              <a:t>The July Amendment Bill has </a:t>
            </a:r>
            <a:r>
              <a:rPr lang="en-US" sz="1200" b="1" dirty="0">
                <a:solidFill>
                  <a:schemeClr val="accent3">
                    <a:lumMod val="50000"/>
                  </a:schemeClr>
                </a:solidFill>
                <a:latin typeface="Arial" panose="020B0604020202020204" pitchFamily="34" charset="0"/>
                <a:cs typeface="Arial" panose="020B0604020202020204" pitchFamily="34" charset="0"/>
              </a:rPr>
              <a:t>not reinstated </a:t>
            </a:r>
            <a:r>
              <a:rPr lang="en-US" sz="1200" dirty="0">
                <a:solidFill>
                  <a:schemeClr val="accent3">
                    <a:lumMod val="50000"/>
                  </a:schemeClr>
                </a:solidFill>
                <a:latin typeface="Arial" panose="020B0604020202020204" pitchFamily="34" charset="0"/>
                <a:cs typeface="Arial" panose="020B0604020202020204" pitchFamily="34" charset="0"/>
              </a:rPr>
              <a:t>section 14(e). Our concerns and recommendations still stand. </a:t>
            </a:r>
            <a:endParaRPr lang="en-US" sz="1200" dirty="0">
              <a:latin typeface="Arial" panose="020B060402020202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
        <p:nvSpPr>
          <p:cNvPr id="6" name="TextBox 5">
            <a:extLst>
              <a:ext uri="{FF2B5EF4-FFF2-40B4-BE49-F238E27FC236}">
                <a16:creationId xmlns:a16="http://schemas.microsoft.com/office/drawing/2014/main" id="{E33F31BE-C9A5-40D9-8F56-FEFE470E7E16}"/>
              </a:ext>
            </a:extLst>
          </p:cNvPr>
          <p:cNvSpPr txBox="1"/>
          <p:nvPr/>
        </p:nvSpPr>
        <p:spPr>
          <a:xfrm>
            <a:off x="2547784" y="207575"/>
            <a:ext cx="4048432"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rPr>
              <a:t>NERSA POWERS</a:t>
            </a:r>
            <a:endParaRPr kumimoji="0" lang="en-ZA"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42595252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8A91EA-DD00-41B5-9ABC-3379F15278FA}"/>
              </a:ext>
            </a:extLst>
          </p:cNvPr>
          <p:cNvSpPr txBox="1"/>
          <p:nvPr/>
        </p:nvSpPr>
        <p:spPr>
          <a:xfrm>
            <a:off x="610215" y="1058180"/>
            <a:ext cx="7816890" cy="45653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Licensing:</a:t>
            </a:r>
          </a:p>
          <a:p>
            <a:pPr marL="0" marR="0" indent="0" algn="just" defTabSz="825500" rtl="0" fontAlgn="auto" latinLnBrk="0" hangingPunct="0">
              <a:lnSpc>
                <a:spcPct val="100000"/>
              </a:lnSpc>
              <a:spcBef>
                <a:spcPts val="0"/>
              </a:spcBef>
              <a:spcAft>
                <a:spcPts val="0"/>
              </a:spcAft>
              <a:buClrTx/>
              <a:buSzTx/>
              <a:buFontTx/>
              <a:buNone/>
              <a:tabLst/>
            </a:pPr>
            <a:endParaRPr lang="en-US" sz="1200" b="1" dirty="0">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Section 4(a)(</a:t>
            </a:r>
            <a:r>
              <a:rPr kumimoji="0" lang="en-US" sz="12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i</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of the February Amendment Bill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introduced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seven</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activities</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for which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NERSA can issue </a:t>
            </a:r>
            <a:r>
              <a:rPr kumimoji="0" lang="en-US" sz="12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licences</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NERSA is required to license according to the determination made by the Minister in line with the IRP. We note that under section 21(1A), generation licensees do not also need to apply for trading </a:t>
            </a:r>
            <a:r>
              <a:rPr kumimoji="0" lang="en-US" sz="12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licences</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which is a useful practical amendment in keeping with current practice. </a:t>
            </a:r>
          </a:p>
          <a:p>
            <a:pPr marR="0" algn="just" defTabSz="825500" rtl="0" fontAlgn="auto" latinLnBrk="0" hangingPunct="0">
              <a:lnSpc>
                <a:spcPct val="100000"/>
              </a:lnSpc>
              <a:spcBef>
                <a:spcPts val="0"/>
              </a:spcBef>
              <a:spcAft>
                <a:spcPts val="0"/>
              </a:spcAft>
              <a:buClrTx/>
              <a:buSzTx/>
              <a:tabLst/>
            </a:pPr>
            <a:endPar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171450" marR="0" indent="-1714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We note, however, that </a:t>
            </a:r>
            <a:r>
              <a:rPr kumimoji="0" lang="en-US" sz="1200" b="1" i="0" u="sng"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construction</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of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generation transmission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and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distribution power systems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will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now require a </a:t>
            </a:r>
            <a:r>
              <a:rPr kumimoji="0" lang="en-US" sz="1200" b="1"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licence</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which is likely to increase the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administrative burden</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on IPPs opting for self-build of connection infrastructure. NERSA’s consent will also need to be sought when there is a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change in construction or operations contractor</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which is likely to hinder the expeditious completion of projects. The requirement to </a:t>
            </a:r>
            <a:r>
              <a:rPr kumimoji="0" lang="en-US" sz="12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licence</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the construction as well creates a further, unnecessary administrative burden. This is a new requirement and appears to us to amount to an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over-regulation and to be unnecessary</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lang="en-US" sz="1200" dirty="0">
                <a:solidFill>
                  <a:schemeClr val="accent3">
                    <a:lumMod val="50000"/>
                  </a:schemeClr>
                </a:solidFill>
                <a:latin typeface="Arial" panose="020B0604020202020204" pitchFamily="34" charset="0"/>
                <a:cs typeface="Arial" panose="020B0604020202020204" pitchFamily="34" charset="0"/>
              </a:rPr>
              <a:t>Section 4(a)(i)(aa) and section 7(1)(a) have been amended to address our comments by deleting reference to construction of transmission and distribution facilities. </a:t>
            </a:r>
          </a:p>
          <a:p>
            <a:pPr marR="0" algn="just" defTabSz="825500" rtl="0" fontAlgn="auto" latinLnBrk="0" hangingPunct="0">
              <a:lnSpc>
                <a:spcPct val="100000"/>
              </a:lnSpc>
              <a:spcBef>
                <a:spcPts val="0"/>
              </a:spcBef>
              <a:spcAft>
                <a:spcPts val="0"/>
              </a:spcAft>
              <a:buClrTx/>
              <a:buSzTx/>
              <a:tabLst/>
            </a:pPr>
            <a:endPar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171450" marR="0" indent="-1714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1200" dirty="0">
                <a:latin typeface="Arial" panose="020B0604020202020204" pitchFamily="34" charset="0"/>
                <a:cs typeface="Arial" panose="020B0604020202020204" pitchFamily="34" charset="0"/>
              </a:rPr>
              <a:t>The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time limit for </a:t>
            </a:r>
            <a:r>
              <a:rPr lang="en-US" sz="1200" dirty="0">
                <a:latin typeface="Arial" panose="020B0604020202020204" pitchFamily="34" charset="0"/>
                <a:cs typeface="Arial" panose="020B0604020202020204" pitchFamily="34" charset="0"/>
              </a:rPr>
              <a:t>NERSA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to issue Generating </a:t>
            </a:r>
            <a:r>
              <a:rPr kumimoji="0" lang="en-US" sz="1200" i="0" u="none" strike="noStrike" cap="none" spc="0" normalizeH="0" baseline="0" dirty="0" err="1">
                <a:ln>
                  <a:noFill/>
                </a:ln>
                <a:solidFill>
                  <a:srgbClr val="000000"/>
                </a:solidFill>
                <a:effectLst/>
                <a:uFillTx/>
                <a:latin typeface="Arial" panose="020B0604020202020204" pitchFamily="34" charset="0"/>
                <a:cs typeface="Arial" panose="020B0604020202020204" pitchFamily="34" charset="0"/>
                <a:sym typeface="Helvetica Neue Medium"/>
              </a:rPr>
              <a:t>Licences</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and to register projects needs to be rigorously enforced and we therefore suggested that this be incorporated into ERA. </a:t>
            </a:r>
            <a:r>
              <a:rPr lang="en-US" sz="1200" dirty="0">
                <a:solidFill>
                  <a:schemeClr val="accent3">
                    <a:lumMod val="50000"/>
                  </a:schemeClr>
                </a:solidFill>
                <a:latin typeface="Arial" panose="020B0604020202020204" pitchFamily="34" charset="0"/>
                <a:cs typeface="Arial" panose="020B0604020202020204" pitchFamily="34" charset="0"/>
              </a:rPr>
              <a:t>This has </a:t>
            </a:r>
            <a:r>
              <a:rPr lang="en-US" sz="1200" b="1" dirty="0">
                <a:solidFill>
                  <a:schemeClr val="accent3">
                    <a:lumMod val="50000"/>
                  </a:schemeClr>
                </a:solidFill>
                <a:latin typeface="Arial" panose="020B0604020202020204" pitchFamily="34" charset="0"/>
                <a:cs typeface="Arial" panose="020B0604020202020204" pitchFamily="34" charset="0"/>
              </a:rPr>
              <a:t>not</a:t>
            </a:r>
            <a:r>
              <a:rPr lang="en-US" sz="1200" dirty="0">
                <a:solidFill>
                  <a:schemeClr val="accent3">
                    <a:lumMod val="50000"/>
                  </a:schemeClr>
                </a:solidFill>
                <a:latin typeface="Arial" panose="020B0604020202020204" pitchFamily="34" charset="0"/>
                <a:cs typeface="Arial" panose="020B0604020202020204" pitchFamily="34" charset="0"/>
              </a:rPr>
              <a:t> been incorporated into the July Amendment Bill. </a:t>
            </a:r>
          </a:p>
          <a:p>
            <a:pPr marL="171450" marR="0" indent="-171450" algn="just"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1200" dirty="0">
              <a:solidFill>
                <a:schemeClr val="accent3">
                  <a:lumMod val="50000"/>
                </a:schemeClr>
              </a:solidFill>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1200" dirty="0">
                <a:solidFill>
                  <a:schemeClr val="accent3">
                    <a:lumMod val="50000"/>
                  </a:schemeClr>
                </a:solidFill>
                <a:latin typeface="Arial" panose="020B0604020202020204" pitchFamily="34" charset="0"/>
                <a:cs typeface="Arial" panose="020B0604020202020204" pitchFamily="34" charset="0"/>
              </a:rPr>
              <a:t>Sections 4 and 7 should be considered in the context of President </a:t>
            </a:r>
            <a:r>
              <a:rPr lang="en-US" sz="1200" dirty="0" err="1">
                <a:solidFill>
                  <a:schemeClr val="accent3">
                    <a:lumMod val="50000"/>
                  </a:schemeClr>
                </a:solidFill>
                <a:latin typeface="Arial" panose="020B0604020202020204" pitchFamily="34" charset="0"/>
                <a:cs typeface="Arial" panose="020B0604020202020204" pitchFamily="34" charset="0"/>
              </a:rPr>
              <a:t>Ramaphosa’s</a:t>
            </a:r>
            <a:r>
              <a:rPr lang="en-US" sz="1200" dirty="0">
                <a:solidFill>
                  <a:schemeClr val="accent3">
                    <a:lumMod val="50000"/>
                  </a:schemeClr>
                </a:solidFill>
                <a:latin typeface="Arial" panose="020B0604020202020204" pitchFamily="34" charset="0"/>
                <a:cs typeface="Arial" panose="020B0604020202020204" pitchFamily="34" charset="0"/>
              </a:rPr>
              <a:t> statement on 25 July 2022.  Should the removal of the licensing exemption threshold be pulled through to these sections?</a:t>
            </a:r>
          </a:p>
          <a:p>
            <a:pPr marL="0" marR="0" indent="0" algn="just"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
        <p:nvSpPr>
          <p:cNvPr id="6" name="TextBox 5">
            <a:extLst>
              <a:ext uri="{FF2B5EF4-FFF2-40B4-BE49-F238E27FC236}">
                <a16:creationId xmlns:a16="http://schemas.microsoft.com/office/drawing/2014/main" id="{E33F31BE-C9A5-40D9-8F56-FEFE470E7E16}"/>
              </a:ext>
            </a:extLst>
          </p:cNvPr>
          <p:cNvSpPr txBox="1"/>
          <p:nvPr/>
        </p:nvSpPr>
        <p:spPr>
          <a:xfrm>
            <a:off x="2547784" y="207575"/>
            <a:ext cx="4048432"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rPr>
              <a:t>NERSA POWERS</a:t>
            </a:r>
            <a:endParaRPr kumimoji="0" lang="en-ZA"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32177509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8A91EA-DD00-41B5-9ABC-3379F15278FA}"/>
              </a:ext>
            </a:extLst>
          </p:cNvPr>
          <p:cNvSpPr txBox="1"/>
          <p:nvPr/>
        </p:nvSpPr>
        <p:spPr>
          <a:xfrm>
            <a:off x="610215" y="1792030"/>
            <a:ext cx="7816890" cy="27186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400" b="1" i="0" u="none"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Penalties:</a:t>
            </a:r>
          </a:p>
          <a:p>
            <a:pPr marL="0" marR="0" indent="0" algn="just" defTabSz="825500" rtl="0" fontAlgn="auto" latinLnBrk="0" hangingPunct="0">
              <a:lnSpc>
                <a:spcPct val="100000"/>
              </a:lnSpc>
              <a:spcBef>
                <a:spcPts val="0"/>
              </a:spcBef>
              <a:spcAft>
                <a:spcPts val="0"/>
              </a:spcAft>
              <a:buClrTx/>
              <a:buSzTx/>
              <a:buFontTx/>
              <a:buNone/>
              <a:tabLst/>
            </a:pPr>
            <a:endParaRPr lang="en-US" sz="1200" b="1" dirty="0">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Section 14(y) of the February Amendment Bill </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empowered NERSA to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impose</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penalties</a:t>
            </a: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on generation facilities for own use or for supply to customers under direct supply agreements if the facilities do not become operational within the requisite period. </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imposition of such penalties on own generation facilities but not other types of facilities appears to be arbitrary and the justification for this amendment is not immediately clear. This is a matter that should be governed contractually between buyers and sellers, not by NERSA. </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kumimoji="0" lang="en-US" sz="12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We therefore recommended removing this provision because attempts to regulate timing (and price) of own generation or direct electricity supply facilities should be outside NERSA's mandate</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r>
              <a:rPr lang="en-US" sz="1200" dirty="0">
                <a:solidFill>
                  <a:schemeClr val="accent3">
                    <a:lumMod val="50000"/>
                  </a:schemeClr>
                </a:solidFill>
                <a:latin typeface="Arial" panose="020B0604020202020204" pitchFamily="34" charset="0"/>
                <a:cs typeface="Arial" panose="020B0604020202020204" pitchFamily="34" charset="0"/>
              </a:rPr>
              <a:t>The July Amendment Bill </a:t>
            </a:r>
            <a:r>
              <a:rPr lang="en-US" sz="1200" b="1" dirty="0">
                <a:solidFill>
                  <a:schemeClr val="accent3">
                    <a:lumMod val="50000"/>
                  </a:schemeClr>
                </a:solidFill>
                <a:latin typeface="Arial" panose="020B0604020202020204" pitchFamily="34" charset="0"/>
                <a:cs typeface="Arial" panose="020B0604020202020204" pitchFamily="34" charset="0"/>
              </a:rPr>
              <a:t>has</a:t>
            </a:r>
            <a:r>
              <a:rPr lang="en-US" sz="1200" dirty="0">
                <a:solidFill>
                  <a:schemeClr val="accent3">
                    <a:lumMod val="50000"/>
                  </a:schemeClr>
                </a:solidFill>
                <a:latin typeface="Arial" panose="020B0604020202020204" pitchFamily="34" charset="0"/>
                <a:cs typeface="Arial" panose="020B0604020202020204" pitchFamily="34" charset="0"/>
              </a:rPr>
              <a:t> incorporated our comment and deleted this provision in its entirety. </a:t>
            </a:r>
            <a:endParaRPr lang="en-US" sz="1200" dirty="0">
              <a:latin typeface="Arial" panose="020B060402020202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
        <p:nvSpPr>
          <p:cNvPr id="6" name="TextBox 5">
            <a:extLst>
              <a:ext uri="{FF2B5EF4-FFF2-40B4-BE49-F238E27FC236}">
                <a16:creationId xmlns:a16="http://schemas.microsoft.com/office/drawing/2014/main" id="{E33F31BE-C9A5-40D9-8F56-FEFE470E7E16}"/>
              </a:ext>
            </a:extLst>
          </p:cNvPr>
          <p:cNvSpPr txBox="1"/>
          <p:nvPr/>
        </p:nvSpPr>
        <p:spPr>
          <a:xfrm>
            <a:off x="2547784" y="207575"/>
            <a:ext cx="4048432"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rPr>
              <a:t>NERSA POWERS</a:t>
            </a:r>
            <a:endParaRPr kumimoji="0" lang="en-ZA" sz="3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90081376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FECF1-8113-4CF5-A6AA-4980B29BAD48}"/>
              </a:ext>
            </a:extLst>
          </p:cNvPr>
          <p:cNvSpPr txBox="1"/>
          <p:nvPr/>
        </p:nvSpPr>
        <p:spPr>
          <a:xfrm>
            <a:off x="940349" y="360794"/>
            <a:ext cx="658513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INTEGRATED RESOURCE PLAN (IRP)</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38AF1C7D-58EB-42F2-B046-857B4D28D8A6}"/>
              </a:ext>
            </a:extLst>
          </p:cNvPr>
          <p:cNvSpPr txBox="1"/>
          <p:nvPr/>
        </p:nvSpPr>
        <p:spPr>
          <a:xfrm>
            <a:off x="441959" y="1174245"/>
            <a:ext cx="8176261" cy="3518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50000"/>
              </a:lnSpc>
            </a:pPr>
            <a:r>
              <a:rPr lang="en-US" sz="1400" b="1" dirty="0">
                <a:solidFill>
                  <a:srgbClr val="1B6775"/>
                </a:solidFill>
                <a:effectLst/>
                <a:latin typeface="Arial" panose="020B0604020202020204" pitchFamily="34" charset="0"/>
                <a:ea typeface="Calibri" panose="020F0502020204030204" pitchFamily="34" charset="0"/>
                <a:cs typeface="Arial" panose="020B0604020202020204" pitchFamily="34" charset="0"/>
              </a:rPr>
              <a:t>IRP provisions in the February Amendment Bill:</a:t>
            </a:r>
          </a:p>
          <a:p>
            <a:pPr algn="just">
              <a:lnSpc>
                <a:spcPct val="150000"/>
              </a:lnSpc>
            </a:pPr>
            <a:endParaRPr lang="en-US" sz="1400" b="1" dirty="0">
              <a:solidFill>
                <a:srgbClr val="1B6775"/>
              </a:solidFill>
              <a:effectLst/>
              <a:latin typeface="Arial" panose="020B0604020202020204" pitchFamily="34" charset="0"/>
              <a:ea typeface="Calibri" panose="020F0502020204030204" pitchFamily="34" charset="0"/>
              <a:cs typeface="Arial" panose="020B0604020202020204" pitchFamily="34" charset="0"/>
            </a:endParaRPr>
          </a:p>
          <a:p>
            <a:pPr marL="171450" indent="-171450" algn="just">
              <a:lnSpc>
                <a:spcPct val="150000"/>
              </a:lnSpc>
              <a:buFont typeface="Arial" panose="020B0604020202020204" pitchFamily="34" charset="0"/>
              <a:buChar char="•"/>
            </a:pPr>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February Amendment Bill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proposed that the Minister be obliged to issue a revised IRP every three years.</a:t>
            </a:r>
            <a:endParaRPr lang="en-ZA" sz="1200" dirty="0">
              <a:latin typeface="Arial" panose="020B0604020202020204" pitchFamily="34" charset="0"/>
              <a:ea typeface="Times New Roman" panose="02020603050405020304" pitchFamily="18" charset="0"/>
              <a:cs typeface="Arial" panose="020B0604020202020204" pitchFamily="34" charset="0"/>
            </a:endParaRPr>
          </a:p>
          <a:p>
            <a:pPr marL="171450" indent="-171450" algn="just">
              <a:lnSpc>
                <a:spcPct val="150000"/>
              </a:lnSpc>
              <a:buFont typeface="Arial" panose="020B0604020202020204" pitchFamily="34" charset="0"/>
              <a:buChar char="•"/>
            </a:pPr>
            <a:r>
              <a:rPr lang="en-ZA"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his obligation is to be applauded because IRP revisions have been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too infrequent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have created a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policy environment detached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from South Africa's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real-time electricity requirements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ZA" sz="1200" dirty="0">
              <a:latin typeface="Arial" panose="020B0604020202020204" pitchFamily="34" charset="0"/>
              <a:ea typeface="Times New Roman" panose="02020603050405020304" pitchFamily="18" charset="0"/>
              <a:cs typeface="Arial" panose="020B0604020202020204" pitchFamily="34" charset="0"/>
            </a:endParaRPr>
          </a:p>
          <a:p>
            <a:pPr marL="171450" indent="-171450" algn="just">
              <a:lnSpc>
                <a:spcPct val="150000"/>
              </a:lnSpc>
              <a:buFont typeface="Arial" panose="020B0604020202020204" pitchFamily="34" charset="0"/>
              <a:buChar char="•"/>
            </a:pPr>
            <a:r>
              <a:rPr lang="en-ZA"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owever</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under the February Amendment Bill:</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50000"/>
              </a:lnSpc>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Minister's power to issue a revised IRP every three years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detracted from the TSO's ability to procure electricity supply as needed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when imbalances or shortfalls occur during that period;</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742950" lvl="1" indent="-285750" algn="just">
              <a:lnSpc>
                <a:spcPct val="150000"/>
              </a:lnSpc>
              <a:buFont typeface="Courier New" panose="02070309020205020404" pitchFamily="49" charset="0"/>
              <a:buChar char="o"/>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was also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 clear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whether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new utility-scale generation capacity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could be licensed by NERSA and constructed when it was not included in a ministerial determination. </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171450" lvl="0" indent="-171450" algn="just">
              <a:lnSpc>
                <a:spcPct val="150000"/>
              </a:lnSpc>
              <a:buFont typeface="Arial" panose="020B0604020202020204" pitchFamily="34" charset="0"/>
              <a:buChar cha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 recommended further consideration of the balance between these two elements of the February Amendment Bill.</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indent="0" algn="just" defTabSz="825500" rtl="0" fontAlgn="auto" latinLnBrk="0" hangingPunct="0">
              <a:lnSpc>
                <a:spcPct val="150000"/>
              </a:lnSpc>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85871785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FECF1-8113-4CF5-A6AA-4980B29BAD48}"/>
              </a:ext>
            </a:extLst>
          </p:cNvPr>
          <p:cNvSpPr txBox="1"/>
          <p:nvPr/>
        </p:nvSpPr>
        <p:spPr>
          <a:xfrm>
            <a:off x="940349" y="360794"/>
            <a:ext cx="658513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INTEGRATED RESOURCE PLAN (IRP)</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38AF1C7D-58EB-42F2-B046-857B4D28D8A6}"/>
              </a:ext>
            </a:extLst>
          </p:cNvPr>
          <p:cNvSpPr txBox="1"/>
          <p:nvPr/>
        </p:nvSpPr>
        <p:spPr>
          <a:xfrm>
            <a:off x="636269" y="1201301"/>
            <a:ext cx="8176261" cy="42267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en-US" sz="1400" b="1" dirty="0">
                <a:solidFill>
                  <a:srgbClr val="1B6775"/>
                </a:solidFill>
                <a:effectLst/>
                <a:latin typeface="Arial" panose="020B0604020202020204" pitchFamily="34" charset="0"/>
                <a:ea typeface="Calibri" panose="020F0502020204030204" pitchFamily="34" charset="0"/>
                <a:cs typeface="Arial" panose="020B0604020202020204" pitchFamily="34" charset="0"/>
              </a:rPr>
              <a:t>IRP provisions in the July Amendment Bill:</a:t>
            </a:r>
          </a:p>
          <a:p>
            <a:pPr algn="just"/>
            <a:endParaRPr lang="en-US" sz="1400" b="1" dirty="0">
              <a:solidFill>
                <a:srgbClr val="1B6775"/>
              </a:solidFill>
              <a:effectLst/>
              <a:latin typeface="Arial" panose="020B0604020202020204" pitchFamily="34" charset="0"/>
              <a:ea typeface="Calibri" panose="020F0502020204030204" pitchFamily="34" charset="0"/>
              <a:cs typeface="Arial" panose="020B0604020202020204" pitchFamily="34" charset="0"/>
            </a:endParaRPr>
          </a:p>
          <a:p>
            <a:pPr marL="228600" indent="-2286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Section 34 (Additional electricity, new generation capacity and electricity infrastructure) provides that ministerial determinations must have (</a:t>
            </a:r>
            <a:r>
              <a:rPr lang="en-GB" sz="12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regard to the content of the IRP or the transmission development plan; (i</a:t>
            </a:r>
            <a:r>
              <a:rPr lang="en-GB" sz="1200" dirty="0">
                <a:latin typeface="Arial" panose="020B0604020202020204" pitchFamily="34" charset="0"/>
                <a:ea typeface="Times New Roman" panose="02020603050405020304" pitchFamily="18" charset="0"/>
                <a:cs typeface="Arial" panose="020B0604020202020204" pitchFamily="34" charset="0"/>
              </a:rPr>
              <a:t>i) </a:t>
            </a:r>
            <a:r>
              <a:rPr lang="en-GB" sz="12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that the Minister may deviate from the integrated resource plan in an emergency or if it is necessary in the national interest</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(iii) that, prior to any such deviation, the Minister must publish a notice in the Gazette, inviting the public to comment on the proposed deviation (the emphasized text is new);</a:t>
            </a:r>
          </a:p>
          <a:p>
            <a:pPr marL="228600" indent="-228600" algn="just">
              <a:buFont typeface="+mj-lt"/>
              <a:buAutoNum type="arabicPeriod"/>
            </a:pP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Section 34A (Integrated Resource Plan) provides that the Minister shall, after consultation with the Regulator, compile and revise the IRP at least every 3 years </a:t>
            </a:r>
            <a:r>
              <a:rPr lang="en-GB" sz="1200" u="sng"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or more frequently as and when considered necessary</a:t>
            </a:r>
            <a:r>
              <a:rPr lang="en-GB" sz="12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emphasized text is new);</a:t>
            </a:r>
          </a:p>
          <a:p>
            <a:pPr marL="228600" lvl="0" indent="-228600" algn="just">
              <a:buFont typeface="+mj-lt"/>
              <a:buAutoNum type="arabicPeriod"/>
            </a:pP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under section 34A, revision of the IRP requires engagement by the Minister with the system operator in supply and demand planning and the publication of details by the Minister of the various scenarios in electricity supply and demand, and estimated costs of those scenarios.  The Minister must publish a draft IRP for public comment.  The Minister must align with the transmission development plan and have regard to specified considerations, like grid capacity and the cost of strengthening the grid.</a:t>
            </a:r>
          </a:p>
          <a:p>
            <a:pPr marL="228600" lvl="0" indent="-228600" algn="just">
              <a:buFont typeface="+mj-lt"/>
              <a:buAutoNum type="arabicPeriod"/>
            </a:pP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under section 34C (Establishment of Transmission System Operator SOC Ltd and transitional measures), the TSO must model scenarios at regular intervals and provide the results of modelling to the Minister for development of the integrated resource plan.</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indent="0" algn="just" defTabSz="825500" rtl="0" fontAlgn="auto" latinLnBrk="0" hangingPunct="0">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105094658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164797" y="345440"/>
            <a:ext cx="2711691" cy="383182"/>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ZA" sz="2800" dirty="0">
                <a:solidFill>
                  <a:schemeClr val="bg1"/>
                </a:solidFill>
              </a:rPr>
              <a:t>ABOUT BUSA</a:t>
            </a:r>
            <a:endParaRPr sz="2800" dirty="0">
              <a:solidFill>
                <a:schemeClr val="bg1"/>
              </a:solidFil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2</a:t>
            </a:fld>
            <a:endParaRPr lang="uk-UA" sz="675" dirty="0">
              <a:solidFill>
                <a:schemeClr val="bg1"/>
              </a:solidFill>
            </a:endParaRPr>
          </a:p>
        </p:txBody>
      </p:sp>
      <p:sp>
        <p:nvSpPr>
          <p:cNvPr id="7" name="TextBox 6">
            <a:extLst>
              <a:ext uri="{FF2B5EF4-FFF2-40B4-BE49-F238E27FC236}">
                <a16:creationId xmlns:a16="http://schemas.microsoft.com/office/drawing/2014/main" id="{902E0B27-0F66-4710-83A5-BF3EABA25018}"/>
              </a:ext>
            </a:extLst>
          </p:cNvPr>
          <p:cNvSpPr txBox="1"/>
          <p:nvPr/>
        </p:nvSpPr>
        <p:spPr>
          <a:xfrm>
            <a:off x="368774" y="1765969"/>
            <a:ext cx="8303739" cy="24878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825500">
              <a:spcBef>
                <a:spcPts val="300"/>
              </a:spcBef>
              <a:spcAft>
                <a:spcPts val="300"/>
              </a:spcAft>
            </a:pPr>
            <a:r>
              <a:rPr lang="en-ZA" sz="1400" dirty="0">
                <a:latin typeface="Arial" panose="020B0604020202020204" pitchFamily="34" charset="0"/>
                <a:cs typeface="Arial" panose="020B0604020202020204" pitchFamily="34" charset="0"/>
              </a:rPr>
              <a:t>BUSA is a confederation of business organisations including chambers of commerce and industry, professional associations, corporate associations and unisectoral organisations. It represents South African business on macro economic and high level issues that affect it at the national and international levels. BUSA’s function is to ensure that business plays a constructive role in the country’s economic growth, development and transformation and to create an environment in which businesses of all sizes and in all sectors can thrive, expand and be competitive.</a:t>
            </a:r>
          </a:p>
          <a:p>
            <a:pPr algn="just" defTabSz="825500">
              <a:spcBef>
                <a:spcPts val="300"/>
              </a:spcBef>
              <a:spcAft>
                <a:spcPts val="300"/>
              </a:spcAft>
            </a:pPr>
            <a:endParaRPr lang="en-ZA" sz="1400" dirty="0">
              <a:latin typeface="Arial" panose="020B0604020202020204" pitchFamily="34" charset="0"/>
              <a:cs typeface="Arial" panose="020B0604020202020204" pitchFamily="34" charset="0"/>
            </a:endParaRPr>
          </a:p>
          <a:p>
            <a:pPr algn="just" defTabSz="825500">
              <a:spcBef>
                <a:spcPts val="300"/>
              </a:spcBef>
              <a:spcAft>
                <a:spcPts val="300"/>
              </a:spcAft>
            </a:pPr>
            <a:r>
              <a:rPr lang="en-ZA" sz="1400" dirty="0">
                <a:latin typeface="Arial" panose="020B0604020202020204" pitchFamily="34" charset="0"/>
                <a:cs typeface="Arial" panose="020B0604020202020204" pitchFamily="34" charset="0"/>
              </a:rPr>
              <a:t>As a principal representative of business in South Africa, BUSA represents the views of its members in several national structures and bodies, both statutory and non-statutory. BUSA also represents businesses' interests in the National Economic Development and Labour Council (NEDLAC).</a:t>
            </a:r>
            <a:endParaRPr kumimoji="0" lang="en-ZA" sz="14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81781361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FECF1-8113-4CF5-A6AA-4980B29BAD48}"/>
              </a:ext>
            </a:extLst>
          </p:cNvPr>
          <p:cNvSpPr txBox="1"/>
          <p:nvPr/>
        </p:nvSpPr>
        <p:spPr>
          <a:xfrm>
            <a:off x="940349" y="360794"/>
            <a:ext cx="658513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INTEGRATED RESOURCE PLAN (IRP)</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38AF1C7D-58EB-42F2-B046-857B4D28D8A6}"/>
              </a:ext>
            </a:extLst>
          </p:cNvPr>
          <p:cNvSpPr txBox="1"/>
          <p:nvPr/>
        </p:nvSpPr>
        <p:spPr>
          <a:xfrm>
            <a:off x="483869" y="1561363"/>
            <a:ext cx="8286751" cy="3241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en-GB" sz="1200" b="1" dirty="0">
                <a:solidFill>
                  <a:srgbClr val="1B6775"/>
                </a:solidFill>
                <a:latin typeface="Arial" panose="020B0604020202020204" pitchFamily="34" charset="0"/>
                <a:cs typeface="Arial" panose="020B0604020202020204" pitchFamily="34" charset="0"/>
              </a:rPr>
              <a:t>The amendments to the IRP provisions in the July Amendment Bill appear helpful in clarifying the role, compilation and implementation of the IRP.  However, we note the following comments:</a:t>
            </a:r>
          </a:p>
          <a:p>
            <a:pPr algn="just"/>
            <a:endParaRPr lang="en-ZA" sz="1200" b="1" dirty="0">
              <a:solidFill>
                <a:srgbClr val="1B6775"/>
              </a:solidFill>
              <a:latin typeface="Arial" panose="020B0604020202020204" pitchFamily="34" charset="0"/>
              <a:cs typeface="Arial" panose="020B0604020202020204" pitchFamily="34" charset="0"/>
            </a:endParaRPr>
          </a:p>
          <a:p>
            <a:pPr marL="342900" lvl="0" indent="-342900" algn="just">
              <a:buFont typeface="+mj-lt"/>
              <a:buAutoNum type="arabicPeriod"/>
            </a:pPr>
            <a:r>
              <a:rPr lang="en-GB" sz="1200" dirty="0">
                <a:latin typeface="Arial" panose="020B0604020202020204" pitchFamily="34" charset="0"/>
                <a:ea typeface="Times New Roman" panose="02020603050405020304" pitchFamily="18" charset="0"/>
                <a:cs typeface="Arial" panose="020B0604020202020204" pitchFamily="34" charset="0"/>
              </a:rPr>
              <a:t>T</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 previous IRP definition in the February Amendment Bill referred to plan </a:t>
            </a:r>
            <a:r>
              <a:rPr lang="en-GB" sz="1200" strike="sngStrik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established by the national sphere of government to give effect to</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national policy (generally). The new proposed definition in the July Amendment Bill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limits the IRP to national policy on electricity planning.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about climate planning?. </a:t>
            </a:r>
          </a:p>
          <a:p>
            <a:pPr marL="342900" lvl="0" indent="-342900" algn="just">
              <a:buFont typeface="+mj-lt"/>
              <a:buAutoNum type="arabicPeriod"/>
            </a:pP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new definition provides that the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IRP specifies the types of energy sources and technologies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from which electricity may be generated and indicates the amount of electricity to be generated. </a:t>
            </a:r>
            <a:r>
              <a:rPr lang="en-GB"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What about exempt activities requiring registration and not licensing? This should be included in the plan. </a:t>
            </a:r>
          </a:p>
          <a:p>
            <a:pPr marL="342900" lvl="0" indent="-342900" algn="just">
              <a:buFont typeface="+mj-lt"/>
              <a:buAutoNum type="arabicPeriod"/>
            </a:pPr>
            <a:endParaRPr lang="en-ZA"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pPr>
            <a:r>
              <a:rPr lang="en-GB" sz="1200" dirty="0">
                <a:latin typeface="Arial" panose="020B0604020202020204" pitchFamily="34" charset="0"/>
                <a:ea typeface="Times New Roman" panose="02020603050405020304" pitchFamily="18" charset="0"/>
                <a:cs typeface="Arial" panose="020B0604020202020204" pitchFamily="34" charset="0"/>
              </a:rPr>
              <a:t>T</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 new definition is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too prescriptive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does not take into account the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length of time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takes to formulate the plan, the rapidly changing technologies and the fluctuating supply/demand scenarios. </a:t>
            </a:r>
          </a:p>
          <a:p>
            <a:pPr marL="342900" lvl="0" indent="-342900" algn="just">
              <a:buFont typeface="+mj-lt"/>
              <a:buAutoNum type="arabicPeriod"/>
            </a:pP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buFont typeface="+mj-lt"/>
              <a:buAutoNum type="arabicPeriod"/>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new definition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limits the scope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the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addition of new energy sources and technologies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from which electricity may be generated. This definition also limits the scope of the amount of electricity that can be generated – this can affect post expansion projects.</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7520301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2FECF1-8113-4CF5-A6AA-4980B29BAD48}"/>
              </a:ext>
            </a:extLst>
          </p:cNvPr>
          <p:cNvSpPr txBox="1"/>
          <p:nvPr/>
        </p:nvSpPr>
        <p:spPr>
          <a:xfrm>
            <a:off x="940349" y="360794"/>
            <a:ext cx="658513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INTEGRATED RESOURCE PLAN (IRP)</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38AF1C7D-58EB-42F2-B046-857B4D28D8A6}"/>
              </a:ext>
            </a:extLst>
          </p:cNvPr>
          <p:cNvSpPr txBox="1"/>
          <p:nvPr/>
        </p:nvSpPr>
        <p:spPr>
          <a:xfrm>
            <a:off x="323849" y="1319370"/>
            <a:ext cx="8477251" cy="39805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28600" lvl="0" indent="-228600" algn="just">
              <a:buAutoNum type="arabicPeriod" startAt="5"/>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IRP solely for the electricity sector is not comprehensive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because energy sources cannot be considered in isolation. We recommend that the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IRP be expanded to an Integrated Energy Plan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(which is updated and published more frequently than every 3 years) because energy from electricity, gas, liquid fuels, nuclear and coal are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 interrelated and cannot be considered in isolation</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28600" lvl="0" indent="-228600" algn="just">
              <a:buAutoNum type="arabicPeriod" startAt="5"/>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marL="228600" lvl="0" indent="-228600" algn="just">
              <a:buAutoNum type="arabicPeriod" startAt="5"/>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 are concerned that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IRP2019 was issued 3 years ago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it is our understanding that the DMRE has not yet commenced updating the IRP. The DMRE does not appear to be abiding </a:t>
            </a:r>
            <a:r>
              <a:rPr lang="en-GB" sz="1200" dirty="0">
                <a:latin typeface="Arial" panose="020B0604020202020204" pitchFamily="34" charset="0"/>
                <a:ea typeface="Times New Roman" panose="02020603050405020304" pitchFamily="18" charset="0"/>
                <a:cs typeface="Arial" panose="020B0604020202020204" pitchFamily="34" charset="0"/>
              </a:rPr>
              <a:t>with</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the proposed amendments. Please could the DMRE advise of its plans to update the IRP and the expected timing for the update.</a:t>
            </a:r>
          </a:p>
          <a:p>
            <a:pPr marL="228600" lvl="0" indent="-228600" algn="just">
              <a:buAutoNum type="arabicPeriod" startAt="5"/>
            </a:pPr>
            <a:endPar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28600" lvl="0" indent="-228600" algn="just">
              <a:buAutoNum type="arabicPeriod" startAt="5"/>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 encourage that there be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more transparency with development of the IRP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and that the DMRE should provide the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reasons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why there have been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any changes to the least-cost options</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28600" lvl="0" indent="-228600" algn="just">
              <a:buAutoNum type="arabicPeriod" startAt="5"/>
            </a:pPr>
            <a:endParaRPr lang="en-ZA" sz="1200" dirty="0">
              <a:latin typeface="Arial" panose="020B0604020202020204" pitchFamily="34" charset="0"/>
              <a:ea typeface="Times New Roman" panose="02020603050405020304" pitchFamily="18" charset="0"/>
              <a:cs typeface="Arial" panose="020B0604020202020204" pitchFamily="34" charset="0"/>
            </a:endParaRPr>
          </a:p>
          <a:p>
            <a:pPr marL="228600" lvl="0" indent="-228600" algn="just">
              <a:buAutoNum type="arabicPeriod" startAt="5"/>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IRP does not only control the capacity of new builds, but also the technology choice and implementation year. This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limits the private sector’s ability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come up with an optimal solution.  Business does acknowledge that some regulation is required to correct market errors; however, </a:t>
            </a:r>
            <a:r>
              <a:rPr lang="en-GB"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ERA in its current form over- regulates the industry and places too much control in central planning initiatives </a:t>
            </a: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thereby completely ignoring the least-cost option that may be preferred by the market.  It is business' view that only in cases where current market conditions 	may lead to a shortage of capacity in future should the IRP trigger a timeous procurement of future generation capacity at a regulated price to incentivise such future generation. In addition, the IRP updated needs to be expanded and aligned with the Integrated Energy Plan.</a:t>
            </a:r>
            <a:endParaRPr lang="en-ZA"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indent="0" algn="just" defTabSz="825500" rtl="0" fontAlgn="auto" latinLnBrk="0" hangingPunct="0">
              <a:spcBef>
                <a:spcPts val="0"/>
              </a:spcBef>
              <a:spcAft>
                <a:spcPts val="0"/>
              </a:spcAft>
              <a:buClrTx/>
              <a:buSzTx/>
              <a:buFontTx/>
              <a:buNone/>
              <a:tabLst/>
            </a:pPr>
            <a:endParaRPr kumimoji="0" lang="en-ZA"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52754174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7A118-0BD8-45B0-B2A4-8CD69264AE34}"/>
              </a:ext>
            </a:extLst>
          </p:cNvPr>
          <p:cNvSpPr txBox="1"/>
          <p:nvPr/>
        </p:nvSpPr>
        <p:spPr>
          <a:xfrm>
            <a:off x="323851" y="1179634"/>
            <a:ext cx="8385809" cy="39805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just" defTabSz="825500" rtl="0" fontAlgn="auto" latinLnBrk="0" hangingPunct="0">
              <a:lnSpc>
                <a:spcPct val="150000"/>
              </a:lnSpc>
              <a:spcBef>
                <a:spcPts val="0"/>
              </a:spcBef>
              <a:spcAft>
                <a:spcPts val="0"/>
              </a:spcAft>
              <a:buClrTx/>
              <a:buSzTx/>
              <a:tabLst/>
            </a:pPr>
            <a:r>
              <a:rPr lang="en-US" sz="1200" b="1" dirty="0">
                <a:solidFill>
                  <a:schemeClr val="accent3">
                    <a:lumMod val="50000"/>
                  </a:schemeClr>
                </a:solidFill>
                <a:latin typeface="Arial" panose="020B0604020202020204" pitchFamily="34" charset="0"/>
                <a:cs typeface="Arial" panose="020B0604020202020204" pitchFamily="34" charset="0"/>
              </a:rPr>
              <a:t>Expropriation under the February Amendment Bill:</a:t>
            </a:r>
          </a:p>
          <a:p>
            <a:pPr marL="171450" marR="0" indent="-171450" algn="just" defTabSz="825500" rtl="0" fontAlgn="auto" latinLnBrk="0" hangingPunct="0">
              <a:lnSpc>
                <a:spcPct val="150000"/>
              </a:lnSpc>
              <a:spcBef>
                <a:spcPts val="0"/>
              </a:spcBef>
              <a:spcAft>
                <a:spcPts val="0"/>
              </a:spcAft>
              <a:buClrTx/>
              <a:buSzTx/>
              <a:buFont typeface="Arial" panose="020B0604020202020204" pitchFamily="34" charset="0"/>
              <a:buChar char="•"/>
              <a:tabLst/>
            </a:pPr>
            <a:r>
              <a:rPr lang="en-US" sz="1100" dirty="0">
                <a:latin typeface="Arial" panose="020B0604020202020204" pitchFamily="34" charset="0"/>
                <a:cs typeface="Arial" panose="020B0604020202020204" pitchFamily="34" charset="0"/>
              </a:rPr>
              <a:t>Section 26(4)-(9) have been inserted.</a:t>
            </a:r>
          </a:p>
          <a:p>
            <a:pPr marL="171450" marR="0" indent="-171450" algn="just" defTabSz="825500" rtl="0" fontAlgn="auto" latinLnBrk="0" hangingPunct="0">
              <a:lnSpc>
                <a:spcPct val="150000"/>
              </a:lnSpc>
              <a:spcBef>
                <a:spcPts val="0"/>
              </a:spcBef>
              <a:spcAft>
                <a:spcPts val="0"/>
              </a:spcAft>
              <a:buClrTx/>
              <a:buSzTx/>
              <a:buFont typeface="Arial" panose="020B0604020202020204" pitchFamily="34" charset="0"/>
              <a:buChar char="•"/>
              <a:tabLst/>
            </a:pPr>
            <a:r>
              <a:rPr lang="en-US" sz="1100" dirty="0">
                <a:latin typeface="Arial" panose="020B0604020202020204" pitchFamily="34" charset="0"/>
                <a:cs typeface="Arial" panose="020B0604020202020204" pitchFamily="34" charset="0"/>
              </a:rPr>
              <a:t>These sections clarify that the interests of the national transmission and distribution systems may trump individual land rights, within Constitutional bounds. </a:t>
            </a:r>
          </a:p>
          <a:p>
            <a:pPr marL="171450" marR="0" indent="-171450" algn="just" defTabSz="825500" rtl="0" fontAlgn="auto" latinLnBrk="0" hangingPunct="0">
              <a:lnSpc>
                <a:spcPct val="150000"/>
              </a:lnSpc>
              <a:spcBef>
                <a:spcPts val="0"/>
              </a:spcBef>
              <a:spcAft>
                <a:spcPts val="0"/>
              </a:spcAft>
              <a:buClrTx/>
              <a:buSzTx/>
              <a:buFont typeface="Arial" panose="020B0604020202020204" pitchFamily="34" charset="0"/>
              <a:buChar char="•"/>
              <a:tabLst/>
            </a:pPr>
            <a:r>
              <a:rPr lang="en-US" sz="1100" dirty="0">
                <a:latin typeface="Arial" panose="020B0604020202020204" pitchFamily="34" charset="0"/>
                <a:cs typeface="Arial" panose="020B0604020202020204" pitchFamily="34" charset="0"/>
              </a:rPr>
              <a:t>They </a:t>
            </a:r>
            <a:r>
              <a:rPr lang="en-US" sz="1100" dirty="0" err="1">
                <a:latin typeface="Arial" panose="020B0604020202020204" pitchFamily="34" charset="0"/>
                <a:cs typeface="Arial" panose="020B0604020202020204" pitchFamily="34" charset="0"/>
              </a:rPr>
              <a:t>authorise</a:t>
            </a:r>
            <a:r>
              <a:rPr lang="en-US" sz="1100" dirty="0">
                <a:latin typeface="Arial" panose="020B0604020202020204" pitchFamily="34" charset="0"/>
                <a:cs typeface="Arial" panose="020B0604020202020204" pitchFamily="34" charset="0"/>
              </a:rPr>
              <a:t> the Minister to permanently or temporarily expropriate land or land rights on behalf of licensees, which will entitle those licensees to become the owner of such land or the holder of such land rights. </a:t>
            </a:r>
          </a:p>
          <a:p>
            <a:pPr marL="171450" marR="0" indent="-171450" algn="just" defTabSz="825500" rtl="0" fontAlgn="auto" latinLnBrk="0" hangingPunct="0">
              <a:lnSpc>
                <a:spcPct val="150000"/>
              </a:lnSpc>
              <a:spcBef>
                <a:spcPts val="0"/>
              </a:spcBef>
              <a:spcAft>
                <a:spcPts val="0"/>
              </a:spcAft>
              <a:buClrTx/>
              <a:buSzTx/>
              <a:buFont typeface="Arial" panose="020B0604020202020204" pitchFamily="34" charset="0"/>
              <a:buChar char="•"/>
              <a:tabLst/>
            </a:pPr>
            <a:r>
              <a:rPr lang="en-US" sz="1100" dirty="0">
                <a:latin typeface="Arial" panose="020B0604020202020204" pitchFamily="34" charset="0"/>
                <a:cs typeface="Arial" panose="020B0604020202020204" pitchFamily="34" charset="0"/>
              </a:rPr>
              <a:t>They empower the Minister to </a:t>
            </a:r>
            <a:r>
              <a:rPr lang="en-US" sz="1100" dirty="0" err="1">
                <a:latin typeface="Arial" panose="020B0604020202020204" pitchFamily="34" charset="0"/>
                <a:cs typeface="Arial" panose="020B0604020202020204" pitchFamily="34" charset="0"/>
              </a:rPr>
              <a:t>authorise</a:t>
            </a:r>
            <a:r>
              <a:rPr lang="en-US" sz="1100" dirty="0">
                <a:latin typeface="Arial" panose="020B0604020202020204" pitchFamily="34" charset="0"/>
                <a:cs typeface="Arial" panose="020B0604020202020204" pitchFamily="34" charset="0"/>
              </a:rPr>
              <a:t> a transmitter (such as the TSO) to permanently or temporarily expropriate land or any land rights for the purpose of constructing transmission lines.</a:t>
            </a:r>
          </a:p>
          <a:p>
            <a:pPr marR="0" algn="just" defTabSz="825500" rtl="0" fontAlgn="auto" latinLnBrk="0" hangingPunct="0">
              <a:lnSpc>
                <a:spcPct val="150000"/>
              </a:lnSpc>
              <a:spcBef>
                <a:spcPts val="0"/>
              </a:spcBef>
              <a:spcAft>
                <a:spcPts val="0"/>
              </a:spcAft>
              <a:buClrTx/>
              <a:buSzTx/>
              <a:tabLst/>
            </a:pPr>
            <a:endParaRPr lang="en-US" sz="1100" dirty="0">
              <a:latin typeface="Arial" panose="020B0604020202020204" pitchFamily="34" charset="0"/>
              <a:cs typeface="Arial" panose="020B0604020202020204" pitchFamily="34" charset="0"/>
            </a:endParaRPr>
          </a:p>
          <a:p>
            <a:pPr marR="0" algn="just" defTabSz="825500" rtl="0" fontAlgn="auto" latinLnBrk="0" hangingPunct="0">
              <a:lnSpc>
                <a:spcPct val="150000"/>
              </a:lnSpc>
              <a:spcBef>
                <a:spcPts val="0"/>
              </a:spcBef>
              <a:spcAft>
                <a:spcPts val="0"/>
              </a:spcAft>
              <a:buClrTx/>
              <a:buSzTx/>
              <a:tabLst/>
            </a:pPr>
            <a:r>
              <a:rPr lang="en-US" sz="1100" dirty="0">
                <a:latin typeface="Arial" panose="020B0604020202020204" pitchFamily="34" charset="0"/>
                <a:cs typeface="Arial" panose="020B0604020202020204" pitchFamily="34" charset="0"/>
              </a:rPr>
              <a:t>The proposed expropriation provisions in the February Amendment Bill were generally welcomed because they would promote the </a:t>
            </a:r>
            <a:r>
              <a:rPr lang="en-US" sz="1100" b="1" dirty="0">
                <a:latin typeface="Arial" panose="020B0604020202020204" pitchFamily="34" charset="0"/>
                <a:cs typeface="Arial" panose="020B0604020202020204" pitchFamily="34" charset="0"/>
              </a:rPr>
              <a:t>expansion of South Africa's transmission grid by limiting unnecessary delays</a:t>
            </a:r>
            <a:r>
              <a:rPr lang="en-US" sz="1100" dirty="0">
                <a:latin typeface="Arial" panose="020B0604020202020204" pitchFamily="34" charset="0"/>
                <a:cs typeface="Arial" panose="020B0604020202020204" pitchFamily="34" charset="0"/>
              </a:rPr>
              <a:t>. There were, however, </a:t>
            </a:r>
            <a:r>
              <a:rPr lang="en-US" sz="1100" b="1" dirty="0">
                <a:latin typeface="Arial" panose="020B0604020202020204" pitchFamily="34" charset="0"/>
                <a:cs typeface="Arial" panose="020B0604020202020204" pitchFamily="34" charset="0"/>
              </a:rPr>
              <a:t>concerns</a:t>
            </a:r>
            <a:r>
              <a:rPr lang="en-US" sz="1100" dirty="0">
                <a:latin typeface="Arial" panose="020B0604020202020204" pitchFamily="34" charset="0"/>
                <a:cs typeface="Arial" panose="020B0604020202020204" pitchFamily="34" charset="0"/>
              </a:rPr>
              <a:t> whether expropriation of land is appropriate when </a:t>
            </a:r>
            <a:r>
              <a:rPr lang="en-US" sz="1100" b="1" dirty="0">
                <a:latin typeface="Arial" panose="020B0604020202020204" pitchFamily="34" charset="0"/>
                <a:cs typeface="Arial" panose="020B0604020202020204" pitchFamily="34" charset="0"/>
              </a:rPr>
              <a:t>land servitudes would be sufficient</a:t>
            </a:r>
            <a:r>
              <a:rPr lang="en-US" sz="1100" dirty="0">
                <a:latin typeface="Arial" panose="020B0604020202020204" pitchFamily="34" charset="0"/>
                <a:cs typeface="Arial" panose="020B0604020202020204" pitchFamily="34" charset="0"/>
              </a:rPr>
              <a:t>.</a:t>
            </a:r>
            <a:endParaRPr lang="en-ZA" sz="1100" dirty="0">
              <a:latin typeface="Arial" panose="020B0604020202020204" pitchFamily="34" charset="0"/>
              <a:cs typeface="Arial" panose="020B0604020202020204" pitchFamily="34" charset="0"/>
            </a:endParaRPr>
          </a:p>
          <a:p>
            <a:pPr marR="0" algn="just" defTabSz="825500" rtl="0" fontAlgn="auto" latinLnBrk="0" hangingPunct="0">
              <a:lnSpc>
                <a:spcPct val="150000"/>
              </a:lnSpc>
              <a:spcBef>
                <a:spcPts val="0"/>
              </a:spcBef>
              <a:spcAft>
                <a:spcPts val="0"/>
              </a:spcAft>
              <a:buClrTx/>
              <a:buSzTx/>
              <a:tabLst/>
            </a:pPr>
            <a:endParaRPr lang="en-ZA" sz="1100" dirty="0">
              <a:latin typeface="Arial" panose="020B0604020202020204" pitchFamily="34" charset="0"/>
              <a:cs typeface="Arial" panose="020B0604020202020204" pitchFamily="34" charset="0"/>
            </a:endParaRPr>
          </a:p>
          <a:p>
            <a:pPr marR="0" algn="just" defTabSz="825500" rtl="0" fontAlgn="auto" latinLnBrk="0" hangingPunct="0">
              <a:lnSpc>
                <a:spcPct val="150000"/>
              </a:lnSpc>
              <a:spcBef>
                <a:spcPts val="0"/>
              </a:spcBef>
              <a:spcAft>
                <a:spcPts val="0"/>
              </a:spcAft>
              <a:buClrTx/>
              <a:buSzTx/>
              <a:tabLst/>
            </a:pPr>
            <a:r>
              <a:rPr kumimoji="0" lang="en-ZA" sz="1200" b="0" i="0"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Under the July Amendment Bill, Sections 26(4) – (9) as proposed by the February Amendment Bill, have been </a:t>
            </a:r>
            <a:r>
              <a:rPr kumimoji="0" lang="en-ZA" sz="1200" b="1" i="0" u="sng"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deleted</a:t>
            </a:r>
            <a:r>
              <a:rPr kumimoji="0" lang="en-ZA" sz="1200" i="0"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 in their entirety</a:t>
            </a:r>
            <a:r>
              <a:rPr kumimoji="0" lang="en-ZA" sz="1200" b="0" i="0"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rPr>
              <a:t>.  Does this mean that the TSO cannot expropriate for grid expansion?</a:t>
            </a:r>
            <a:endParaRPr kumimoji="0" lang="en-US" sz="1200" b="0" i="0" u="sng" strike="noStrike" cap="none" spc="0" normalizeH="0" baseline="0" dirty="0">
              <a:ln>
                <a:noFill/>
              </a:ln>
              <a:solidFill>
                <a:schemeClr val="accent3">
                  <a:lumMod val="50000"/>
                </a:schemeClr>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0A5EEB6F-93B6-4E28-B250-12EBFCA188C5}"/>
              </a:ext>
            </a:extLst>
          </p:cNvPr>
          <p:cNvSpPr txBox="1"/>
          <p:nvPr/>
        </p:nvSpPr>
        <p:spPr>
          <a:xfrm>
            <a:off x="2696430" y="360794"/>
            <a:ext cx="3072957"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EXPROPRIATION</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21053446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7A118-0BD8-45B0-B2A4-8CD69264AE34}"/>
              </a:ext>
            </a:extLst>
          </p:cNvPr>
          <p:cNvSpPr txBox="1"/>
          <p:nvPr/>
        </p:nvSpPr>
        <p:spPr>
          <a:xfrm>
            <a:off x="499110" y="1169095"/>
            <a:ext cx="8340090" cy="40421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just" defTabSz="825500" rtl="0" fontAlgn="auto" latinLnBrk="0" hangingPunct="0">
              <a:lnSpc>
                <a:spcPct val="100000"/>
              </a:lnSpc>
              <a:spcBef>
                <a:spcPts val="0"/>
              </a:spcBef>
              <a:spcAft>
                <a:spcPts val="0"/>
              </a:spcAft>
              <a:buClrTx/>
              <a:buSzTx/>
              <a:tabLst/>
            </a:pPr>
            <a:r>
              <a:rPr lang="en-ZA" sz="1400" b="1" dirty="0">
                <a:solidFill>
                  <a:srgbClr val="175965"/>
                </a:solidFill>
                <a:latin typeface="Arial" panose="020B0604020202020204" pitchFamily="34" charset="0"/>
                <a:cs typeface="Arial" panose="020B0604020202020204" pitchFamily="34" charset="0"/>
              </a:rPr>
              <a:t>February Amendment Bill (section 73C): </a:t>
            </a:r>
          </a:p>
          <a:p>
            <a:pPr marR="0" algn="just" defTabSz="825500" rtl="0" fontAlgn="auto" latinLnBrk="0" hangingPunct="0">
              <a:lnSpc>
                <a:spcPct val="100000"/>
              </a:lnSpc>
              <a:spcBef>
                <a:spcPts val="0"/>
              </a:spcBef>
              <a:spcAft>
                <a:spcPts val="0"/>
              </a:spcAft>
              <a:buClrTx/>
              <a:buSzTx/>
              <a:tabLst/>
            </a:pPr>
            <a:r>
              <a:rPr lang="en-US" sz="1200" dirty="0">
                <a:latin typeface="Arial" panose="020B0604020202020204" pitchFamily="34" charset="0"/>
                <a:cs typeface="Arial" panose="020B0604020202020204" pitchFamily="34" charset="0"/>
              </a:rPr>
              <a:t>From the date that the Amendment Bill comes into effect until the incorporation of the TSO, which </a:t>
            </a:r>
            <a:r>
              <a:rPr lang="en-US" sz="1200" b="1" dirty="0">
                <a:latin typeface="Arial" panose="020B0604020202020204" pitchFamily="34" charset="0"/>
                <a:cs typeface="Arial" panose="020B0604020202020204" pitchFamily="34" charset="0"/>
              </a:rPr>
              <a:t>should not be longer than five years</a:t>
            </a:r>
            <a:r>
              <a:rPr lang="en-US" sz="1200" dirty="0">
                <a:latin typeface="Arial" panose="020B0604020202020204" pitchFamily="34" charset="0"/>
                <a:cs typeface="Arial" panose="020B0604020202020204" pitchFamily="34" charset="0"/>
              </a:rPr>
              <a:t>, the </a:t>
            </a:r>
            <a:r>
              <a:rPr lang="en-US" sz="1200" b="1" dirty="0">
                <a:latin typeface="Arial" panose="020B0604020202020204" pitchFamily="34" charset="0"/>
                <a:cs typeface="Arial" panose="020B0604020202020204" pitchFamily="34" charset="0"/>
              </a:rPr>
              <a:t>Eskom transmission subsidiary </a:t>
            </a:r>
            <a:r>
              <a:rPr lang="en-US" sz="1200" dirty="0">
                <a:latin typeface="Arial" panose="020B0604020202020204" pitchFamily="34" charset="0"/>
                <a:cs typeface="Arial" panose="020B0604020202020204" pitchFamily="34" charset="0"/>
              </a:rPr>
              <a:t>will for all purposes be deemed to be the TSO and must perform the functions outlined in the Bill. </a:t>
            </a:r>
          </a:p>
          <a:p>
            <a:pPr marR="0" algn="just" defTabSz="825500" rtl="0" fontAlgn="auto" latinLnBrk="0" hangingPunct="0">
              <a:lnSpc>
                <a:spcPct val="100000"/>
              </a:lnSpc>
              <a:spcBef>
                <a:spcPts val="0"/>
              </a:spcBef>
              <a:spcAft>
                <a:spcPts val="0"/>
              </a:spcAft>
              <a:buClrTx/>
              <a:buSzTx/>
              <a:tabLst/>
            </a:pPr>
            <a:endParaRPr lang="en-ZA" sz="1200" u="sng" dirty="0">
              <a:latin typeface="Arial" panose="020B0604020202020204" pitchFamily="34" charset="0"/>
              <a:cs typeface="Arial" panose="020B0604020202020204" pitchFamily="34" charset="0"/>
            </a:endParaRPr>
          </a:p>
          <a:p>
            <a:pPr marR="0" algn="just" defTabSz="825500" rtl="0" fontAlgn="auto" latinLnBrk="0" hangingPunct="0">
              <a:lnSpc>
                <a:spcPct val="100000"/>
              </a:lnSpc>
              <a:spcBef>
                <a:spcPts val="0"/>
              </a:spcBef>
              <a:spcAft>
                <a:spcPts val="0"/>
              </a:spcAft>
              <a:buClrTx/>
              <a:buSzTx/>
              <a:tabLst/>
            </a:pPr>
            <a:r>
              <a:rPr lang="en-ZA" sz="1400" b="1" dirty="0">
                <a:solidFill>
                  <a:srgbClr val="175965"/>
                </a:solidFill>
                <a:latin typeface="Arial" panose="020B0604020202020204" pitchFamily="34" charset="0"/>
                <a:cs typeface="Arial" panose="020B0604020202020204" pitchFamily="34" charset="0"/>
              </a:rPr>
              <a:t>July Amendment Bill: </a:t>
            </a:r>
          </a:p>
          <a:p>
            <a:pPr marL="285750" marR="0" indent="-2857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lang="en-ZA" sz="1200" dirty="0">
                <a:latin typeface="Arial" panose="020B0604020202020204" pitchFamily="34" charset="0"/>
                <a:cs typeface="Arial" panose="020B0604020202020204" pitchFamily="34" charset="0"/>
              </a:rPr>
              <a:t>Section 73C has been </a:t>
            </a:r>
            <a:r>
              <a:rPr kumimoji="0" lang="en-ZA" sz="1200" b="0" i="0"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deleted in the July Amendment Bill.</a:t>
            </a:r>
          </a:p>
          <a:p>
            <a:pPr marL="285750" marR="0" indent="-285750" algn="just" defTabSz="825500" rtl="0" fontAlgn="auto" latinLnBrk="0" hangingPunct="0">
              <a:lnSpc>
                <a:spcPct val="100000"/>
              </a:lnSpc>
              <a:spcBef>
                <a:spcPts val="0"/>
              </a:spcBef>
              <a:spcAft>
                <a:spcPts val="0"/>
              </a:spcAft>
              <a:buClrTx/>
              <a:buSzTx/>
              <a:buFont typeface="Arial" panose="020B0604020202020204" pitchFamily="34" charset="0"/>
              <a:buChar char="•"/>
              <a:tabLst/>
            </a:pPr>
            <a:r>
              <a:rPr lang="en-ZA" sz="1200" dirty="0">
                <a:latin typeface="Arial" panose="020B0604020202020204" pitchFamily="34" charset="0"/>
                <a:cs typeface="Arial" panose="020B0604020202020204" pitchFamily="34" charset="0"/>
              </a:rPr>
              <a:t>Transitional arrangements have now been moved to </a:t>
            </a:r>
            <a:r>
              <a:rPr lang="en-ZA" sz="1200" i="1" dirty="0">
                <a:latin typeface="Arial" panose="020B0604020202020204" pitchFamily="34" charset="0"/>
                <a:cs typeface="Arial" panose="020B0604020202020204" pitchFamily="34" charset="0"/>
              </a:rPr>
              <a:t>new</a:t>
            </a:r>
            <a:r>
              <a:rPr lang="en-ZA" sz="1200" dirty="0">
                <a:latin typeface="Arial" panose="020B0604020202020204" pitchFamily="34" charset="0"/>
                <a:cs typeface="Arial" panose="020B0604020202020204" pitchFamily="34" charset="0"/>
              </a:rPr>
              <a:t> </a:t>
            </a:r>
            <a:r>
              <a:rPr lang="en-ZA" sz="1200" b="1" dirty="0">
                <a:latin typeface="Arial" panose="020B0604020202020204" pitchFamily="34" charset="0"/>
                <a:cs typeface="Arial" panose="020B0604020202020204" pitchFamily="34" charset="0"/>
              </a:rPr>
              <a:t>sections 34C(2) and (8):</a:t>
            </a:r>
          </a:p>
          <a:p>
            <a:pPr marL="285750" marR="0" indent="-285750" algn="just"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ZA" sz="1200" b="1" dirty="0">
              <a:latin typeface="Arial" panose="020B0604020202020204" pitchFamily="34" charset="0"/>
              <a:cs typeface="Arial" panose="020B0604020202020204" pitchFamily="34" charset="0"/>
            </a:endParaRPr>
          </a:p>
          <a:p>
            <a:pPr lvl="7" algn="just" defTabSz="825500"/>
            <a:r>
              <a:rPr lang="en-US" sz="1200" i="1" dirty="0">
                <a:effectLst/>
                <a:latin typeface="Arial" panose="020B0604020202020204" pitchFamily="34" charset="0"/>
                <a:ea typeface="Calibri" panose="020F0502020204030204" pitchFamily="34" charset="0"/>
                <a:cs typeface="Arial" panose="020B0604020202020204" pitchFamily="34" charset="0"/>
              </a:rPr>
              <a:t>(2) From the date the Electricity Regulation Amendment Act, 2022 comes into effect until the date that TSO is established, which period shall </a:t>
            </a:r>
            <a:r>
              <a:rPr lang="en-US" sz="1200" b="1" i="1" dirty="0">
                <a:effectLst/>
                <a:latin typeface="Arial" panose="020B0604020202020204" pitchFamily="34" charset="0"/>
                <a:ea typeface="Calibri" panose="020F0502020204030204" pitchFamily="34" charset="0"/>
                <a:cs typeface="Arial" panose="020B0604020202020204" pitchFamily="34" charset="0"/>
              </a:rPr>
              <a:t>not last longer than five years</a:t>
            </a:r>
            <a:r>
              <a:rPr lang="en-US" sz="1200" i="1" dirty="0">
                <a:effectLst/>
                <a:latin typeface="Arial" panose="020B0604020202020204" pitchFamily="34" charset="0"/>
                <a:ea typeface="Calibri" panose="020F0502020204030204" pitchFamily="34" charset="0"/>
                <a:cs typeface="Arial" panose="020B0604020202020204" pitchFamily="34" charset="0"/>
              </a:rPr>
              <a:t>, the “</a:t>
            </a:r>
            <a:r>
              <a:rPr lang="en-US" sz="1200" b="1" i="1" dirty="0">
                <a:effectLst/>
                <a:latin typeface="Arial" panose="020B0604020202020204" pitchFamily="34" charset="0"/>
                <a:ea typeface="Calibri" panose="020F0502020204030204" pitchFamily="34" charset="0"/>
                <a:cs typeface="Arial" panose="020B0604020202020204" pitchFamily="34" charset="0"/>
              </a:rPr>
              <a:t>National Transmission Company of South Africa SOC Limited</a:t>
            </a:r>
            <a:r>
              <a:rPr lang="en-US" sz="1200" i="1" dirty="0">
                <a:effectLst/>
                <a:latin typeface="Arial" panose="020B0604020202020204" pitchFamily="34" charset="0"/>
                <a:ea typeface="Calibri" panose="020F0502020204030204" pitchFamily="34" charset="0"/>
                <a:cs typeface="Arial" panose="020B0604020202020204" pitchFamily="34" charset="0"/>
              </a:rPr>
              <a:t>”:</a:t>
            </a:r>
            <a:r>
              <a:rPr lang="en-ZA" sz="1200" i="1" dirty="0">
                <a:latin typeface="Arial" panose="020B0604020202020204" pitchFamily="34" charset="0"/>
                <a:ea typeface="Calibri" panose="020F0502020204030204" pitchFamily="34" charset="0"/>
                <a:cs typeface="Arial" panose="020B0604020202020204" pitchFamily="34" charset="0"/>
              </a:rPr>
              <a:t> (a) </a:t>
            </a:r>
            <a:r>
              <a:rPr lang="en-US" sz="1200" i="1" dirty="0">
                <a:effectLst/>
                <a:latin typeface="Arial" panose="020B0604020202020204" pitchFamily="34" charset="0"/>
                <a:ea typeface="Calibri" panose="020F0502020204030204" pitchFamily="34" charset="0"/>
                <a:cs typeface="Arial" panose="020B0604020202020204" pitchFamily="34" charset="0"/>
              </a:rPr>
              <a:t>is for all purposes deemed to be the TSO; and (b) must perform the duties, powers and functions of the TSO.</a:t>
            </a:r>
          </a:p>
          <a:p>
            <a:pPr lvl="7" algn="just" defTabSz="825500"/>
            <a:r>
              <a:rPr lang="en-US" sz="1200" i="1" dirty="0">
                <a:effectLst/>
                <a:latin typeface="Arial" panose="020B0604020202020204" pitchFamily="34" charset="0"/>
                <a:ea typeface="Calibri" panose="020F0502020204030204" pitchFamily="34" charset="0"/>
                <a:cs typeface="Arial" panose="020B0604020202020204" pitchFamily="34" charset="0"/>
              </a:rPr>
              <a:t>(8) The Regulator must, after application by the National Transmission Company of South Africa SOC Limited and satisfying itself as to the appropriateness thereof, issue the relevant license(s) to the National Transmission Company of South Africa SOC Limited for the performance of the duties, powers and functions of the TSO provided for in subsections (3), (4), (5), (6) and (7) subject to the conditions determined by the Regulator in terms of the provisions of this Act.</a:t>
            </a:r>
            <a:endParaRPr lang="en-ZA" sz="1200" i="1" dirty="0">
              <a:effectLst/>
              <a:latin typeface="Arial" panose="020B0604020202020204" pitchFamily="34" charset="0"/>
              <a:ea typeface="Calibri" panose="020F050202020403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endPar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Is the NTC to be the same entity as the TSO?  Why set up an interim separate NTC?  Reference to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Eskom</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transmission</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subsidiary</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has been replaced with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National</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Transmission</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Company</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of</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200" b="1"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SA</a:t>
            </a:r>
            <a:r>
              <a:rPr kumimoji="0" lang="en-US" sz="1200" b="0" i="0"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The transitional arrangements in the July Amendment Bill provide further clarity. It is however still unclear how the 5-year time period was determined. Have consultations with IPPs and other stakeholders been conducted?</a:t>
            </a:r>
          </a:p>
        </p:txBody>
      </p:sp>
      <p:sp>
        <p:nvSpPr>
          <p:cNvPr id="3" name="TextBox 2">
            <a:extLst>
              <a:ext uri="{FF2B5EF4-FFF2-40B4-BE49-F238E27FC236}">
                <a16:creationId xmlns:a16="http://schemas.microsoft.com/office/drawing/2014/main" id="{2BCBAE40-99DF-4A34-921D-167744761714}"/>
              </a:ext>
            </a:extLst>
          </p:cNvPr>
          <p:cNvSpPr txBox="1"/>
          <p:nvPr/>
        </p:nvSpPr>
        <p:spPr>
          <a:xfrm>
            <a:off x="1597628" y="236101"/>
            <a:ext cx="594874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rPr>
              <a:t>TRANSITIONAL ARRANGEMENTS</a:t>
            </a:r>
            <a:endParaRPr kumimoji="0" lang="en-ZA" sz="28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57844107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56989FC-D5A4-4F0F-8D05-01D6BE1912CB}"/>
              </a:ext>
            </a:extLst>
          </p:cNvPr>
          <p:cNvSpPr txBox="1"/>
          <p:nvPr/>
        </p:nvSpPr>
        <p:spPr>
          <a:xfrm>
            <a:off x="289560" y="137566"/>
            <a:ext cx="860298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B" sz="2400" b="1" dirty="0">
                <a:solidFill>
                  <a:schemeClr val="bg1"/>
                </a:solidFill>
                <a:effectLst/>
                <a:latin typeface="Arial" panose="020B0604020202020204" pitchFamily="34" charset="0"/>
                <a:ea typeface="Calibri" panose="020F0502020204030204" pitchFamily="34" charset="0"/>
              </a:rPr>
              <a:t>ADDRESS BY PRESIDENT CYRIL RAMAPHOSA ON ACTIONS TO ADDRESS THE ELECTRICITY CRISIS</a:t>
            </a:r>
            <a:endParaRPr lang="en-ZA" sz="2400" dirty="0">
              <a:solidFill>
                <a:schemeClr val="bg1"/>
              </a:solidFill>
              <a:effectLst/>
              <a:latin typeface="Calibri" panose="020F0502020204030204" pitchFamily="34" charset="0"/>
              <a:ea typeface="Calibri" panose="020F0502020204030204" pitchFamily="34" charset="0"/>
            </a:endParaRPr>
          </a:p>
        </p:txBody>
      </p:sp>
      <p:sp>
        <p:nvSpPr>
          <p:cNvPr id="3" name="TextBox 2">
            <a:extLst>
              <a:ext uri="{FF2B5EF4-FFF2-40B4-BE49-F238E27FC236}">
                <a16:creationId xmlns:a16="http://schemas.microsoft.com/office/drawing/2014/main" id="{FDEFCC3B-A397-4AC3-AAF9-AC7BE4DB4A5B}"/>
              </a:ext>
            </a:extLst>
          </p:cNvPr>
          <p:cNvSpPr txBox="1"/>
          <p:nvPr/>
        </p:nvSpPr>
        <p:spPr>
          <a:xfrm>
            <a:off x="832373" y="1553126"/>
            <a:ext cx="7517353" cy="33611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On 25 July 2022, President </a:t>
            </a:r>
            <a:r>
              <a:rPr lang="en-GB" sz="1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Ramaphosa</a:t>
            </a: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announced the Government’s intention to implement various interventions to address the electricity crisis. Some of the implications of these interventions of ERA are: </a:t>
            </a:r>
          </a:p>
          <a:p>
            <a:pPr algn="just"/>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v"/>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Schedule 2 of the ERA Amendment Bill and the operative sections of the ERA should remove any requirement for generators of electricity to obtain a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generation licence </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from the Regulator now that the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licensing threshold of 100MW has been abolished</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buFont typeface="Wingdings" panose="05000000000000000000" pitchFamily="2" charset="2"/>
              <a:buChar char="v"/>
            </a:pPr>
            <a:endPar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v"/>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should be made clear that the lifting of the licensing threshold for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embedded generation applies to wheeled projects too</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285750" indent="-285750" algn="just">
              <a:buFont typeface="Wingdings" panose="05000000000000000000" pitchFamily="2" charset="2"/>
              <a:buChar char="v"/>
            </a:pPr>
            <a:endParaRPr lang="en-ZA" sz="14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v"/>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Consideration should be given to whether or not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Ministerial</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consent</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should be required for </a:t>
            </a:r>
            <a:r>
              <a:rPr lang="en-GB" sz="1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each deviation from the Integrated Resource Plan</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It would be ideal if Ministerial consent were not necessary.</a:t>
            </a:r>
            <a:endParaRPr lang="en-ZA"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R="0" algn="just" defTabSz="825500" rtl="0" fontAlgn="auto" latinLnBrk="0" hangingPunct="0">
              <a:lnSpc>
                <a:spcPct val="150000"/>
              </a:lnSpc>
              <a:spcBef>
                <a:spcPts val="0"/>
              </a:spcBef>
              <a:spcAft>
                <a:spcPts val="0"/>
              </a:spcAft>
              <a:buClrTx/>
              <a:buSzTx/>
              <a:tabLst/>
            </a:pPr>
            <a:endParaRPr kumimoji="0" lang="en-ZA"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299606560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MAIN DOCUMENT HEADING GOES HERE"/>
          <p:cNvSpPr txBox="1"/>
          <p:nvPr/>
        </p:nvSpPr>
        <p:spPr>
          <a:xfrm>
            <a:off x="345114" y="1677246"/>
            <a:ext cx="4884111" cy="370871"/>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7200" b="1">
                <a:solidFill>
                  <a:srgbClr val="1C232B"/>
                </a:solidFill>
                <a:latin typeface="Arial"/>
                <a:ea typeface="Arial"/>
                <a:cs typeface="Arial"/>
                <a:sym typeface="Arial"/>
              </a:defRPr>
            </a:lvl1pPr>
          </a:lstStyle>
          <a:p>
            <a:endParaRPr lang="en-ZA" sz="2700" dirty="0"/>
          </a:p>
        </p:txBody>
      </p:sp>
      <p:sp>
        <p:nvSpPr>
          <p:cNvPr id="124" name="DOCUMENT SUB-HEADING GOES HERE"/>
          <p:cNvSpPr txBox="1"/>
          <p:nvPr/>
        </p:nvSpPr>
        <p:spPr>
          <a:xfrm>
            <a:off x="369885" y="2339687"/>
            <a:ext cx="86562" cy="820738"/>
          </a:xfrm>
          <a:prstGeom prst="rect">
            <a:avLst/>
          </a:prstGeom>
          <a:ln w="12700">
            <a:miter lim="400000"/>
          </a:ln>
          <a:extLst>
            <a:ext uri="{C572A759-6A51-4108-AA02-DFA0A04FC94B}">
              <ma14:wrappingTextBoxFlag xmlns:ma14="http://schemas.microsoft.com/office/mac/drawingml/2011/main" xmlns="" val="1"/>
            </a:ext>
          </a:extLst>
        </p:spPr>
        <p:txBody>
          <a:bodyPr wrap="none" lIns="19050" tIns="19050" rIns="19050" bIns="19050">
            <a:spAutoFit/>
          </a:bodyPr>
          <a:lstStyle>
            <a:lvl1pPr algn="l" defTabSz="457200">
              <a:lnSpc>
                <a:spcPts val="6100"/>
              </a:lnSpc>
              <a:defRPr sz="3600">
                <a:solidFill>
                  <a:srgbClr val="1C232B"/>
                </a:solidFill>
                <a:latin typeface="Arial"/>
                <a:ea typeface="Arial"/>
                <a:cs typeface="Arial"/>
                <a:sym typeface="Arial"/>
              </a:defRPr>
            </a:lvl1pPr>
          </a:lstStyle>
          <a:p>
            <a:r>
              <a:rPr lang="en-ZA" sz="1350" dirty="0"/>
              <a:t> </a:t>
            </a:r>
            <a:endParaRPr sz="1350" dirty="0"/>
          </a:p>
        </p:txBody>
      </p:sp>
      <p:sp>
        <p:nvSpPr>
          <p:cNvPr id="5" name="Text Box 23">
            <a:extLst>
              <a:ext uri="{FF2B5EF4-FFF2-40B4-BE49-F238E27FC236}">
                <a16:creationId xmlns:a16="http://schemas.microsoft.com/office/drawing/2014/main" id="{E2276025-8158-4ACA-AEF1-F91558DC41C1}"/>
              </a:ext>
            </a:extLst>
          </p:cNvPr>
          <p:cNvSpPr txBox="1">
            <a:spLocks/>
          </p:cNvSpPr>
          <p:nvPr/>
        </p:nvSpPr>
        <p:spPr>
          <a:xfrm>
            <a:off x="0" y="1522095"/>
            <a:ext cx="5994400" cy="2000250"/>
          </a:xfrm>
          <a:prstGeom prst="rect">
            <a:avLst/>
          </a:prstGeom>
          <a:solidFill>
            <a:srgbClr val="5B6670"/>
          </a:solidFill>
          <a:ln>
            <a:noFill/>
          </a:ln>
          <a:effectLst/>
          <a:extLst>
            <a:ext uri="{C572A759-6A51-4108-AA02-DFA0A04FC94B}">
              <ma14:wrappingTextBox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id="http://schemas.microsoft.com/office/word/2016/wordml/cid"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lc="http://schemas.openxmlformats.org/drawingml/2006/lockedCanvas"/>
            </a:ext>
          </a:ex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400" b="1" dirty="0">
                <a:solidFill>
                  <a:srgbClr val="FFFFFF"/>
                </a:solidFill>
                <a:latin typeface="Arial" panose="020B0604020202020204" pitchFamily="34" charset="0"/>
                <a:ea typeface="Calibri" panose="020F0502020204030204" pitchFamily="34" charset="0"/>
                <a:cs typeface="Times New Roman" panose="02020603050405020304" pitchFamily="18" charset="0"/>
              </a:rPr>
              <a:t>THANK YOU</a:t>
            </a:r>
            <a:r>
              <a:rPr lang="en-GB" sz="1200" b="1"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rPr>
              <a:t> </a:t>
            </a:r>
            <a:endParaRPr lang="en-ZA"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577176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522145" y="378460"/>
            <a:ext cx="2099710" cy="383182"/>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ZA" sz="2800" dirty="0">
                <a:solidFill>
                  <a:schemeClr val="bg1"/>
                </a:solidFill>
              </a:rPr>
              <a:t>CONTENTS</a:t>
            </a:r>
            <a:endParaRPr sz="2800" dirty="0">
              <a:solidFill>
                <a:schemeClr val="bg1"/>
              </a:solidFil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3</a:t>
            </a:fld>
            <a:endParaRPr lang="uk-UA" sz="675" dirty="0">
              <a:solidFill>
                <a:schemeClr val="bg1"/>
              </a:solidFill>
            </a:endParaRPr>
          </a:p>
        </p:txBody>
      </p:sp>
      <p:sp>
        <p:nvSpPr>
          <p:cNvPr id="7" name="TextBox 6">
            <a:extLst>
              <a:ext uri="{FF2B5EF4-FFF2-40B4-BE49-F238E27FC236}">
                <a16:creationId xmlns:a16="http://schemas.microsoft.com/office/drawing/2014/main" id="{902E0B27-0F66-4710-83A5-BF3EABA25018}"/>
              </a:ext>
            </a:extLst>
          </p:cNvPr>
          <p:cNvSpPr txBox="1"/>
          <p:nvPr/>
        </p:nvSpPr>
        <p:spPr>
          <a:xfrm>
            <a:off x="917257" y="1354437"/>
            <a:ext cx="8303739" cy="39036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Background</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Key Amendments</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Competitive multi-market structure</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Transmission System Operator (TSO)</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Central Purchasing Authority</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Day-ahead market</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Ministerial Powers</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NERSA Powers</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Integrated Resource Plan</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Expropriation</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Transitional arrangements</a:t>
            </a:r>
          </a:p>
          <a:p>
            <a:pPr marL="342900" indent="-342900" algn="just" defTabSz="825500">
              <a:spcBef>
                <a:spcPts val="300"/>
              </a:spcBef>
              <a:spcAft>
                <a:spcPts val="300"/>
              </a:spcAft>
              <a:buFont typeface="+mj-lt"/>
              <a:buAutoNum type="arabicPeriod"/>
            </a:pPr>
            <a:r>
              <a:rPr lang="en-US" sz="1400" dirty="0">
                <a:latin typeface="Arial" panose="020B0604020202020204" pitchFamily="34" charset="0"/>
                <a:cs typeface="Arial" panose="020B0604020202020204" pitchFamily="34" charset="0"/>
              </a:rPr>
              <a:t>Address by President Cyril </a:t>
            </a:r>
            <a:r>
              <a:rPr lang="en-US" sz="1400" dirty="0" err="1">
                <a:latin typeface="Arial" panose="020B0604020202020204" pitchFamily="34" charset="0"/>
                <a:cs typeface="Arial" panose="020B0604020202020204" pitchFamily="34" charset="0"/>
              </a:rPr>
              <a:t>Ramaphosa</a:t>
            </a:r>
            <a:r>
              <a:rPr lang="en-US" sz="1400" dirty="0">
                <a:latin typeface="Arial" panose="020B0604020202020204" pitchFamily="34" charset="0"/>
                <a:cs typeface="Arial" panose="020B0604020202020204" pitchFamily="34" charset="0"/>
              </a:rPr>
              <a:t> on actions to address the electricity crisis</a:t>
            </a:r>
          </a:p>
          <a:p>
            <a:pPr marL="285750" indent="-285750" algn="just" defTabSz="825500">
              <a:spcBef>
                <a:spcPts val="300"/>
              </a:spcBef>
              <a:spcAft>
                <a:spcPts val="30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pic>
        <p:nvPicPr>
          <p:cNvPr id="5" name="Graphic 4" descr="Electric Tower with solid fill">
            <a:extLst>
              <a:ext uri="{FF2B5EF4-FFF2-40B4-BE49-F238E27FC236}">
                <a16:creationId xmlns:a16="http://schemas.microsoft.com/office/drawing/2014/main" id="{8AD6524D-BFDE-4B66-B404-29ED8886DE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63625" y="3047979"/>
            <a:ext cx="816351" cy="1629570"/>
          </a:xfrm>
          <a:prstGeom prst="rect">
            <a:avLst/>
          </a:prstGeom>
        </p:spPr>
      </p:pic>
    </p:spTree>
    <p:extLst>
      <p:ext uri="{BB962C8B-B14F-4D97-AF65-F5344CB8AC3E}">
        <p14:creationId xmlns:p14="http://schemas.microsoft.com/office/powerpoint/2010/main" val="328316896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HEADING GOES HERE"/>
          <p:cNvSpPr txBox="1"/>
          <p:nvPr/>
        </p:nvSpPr>
        <p:spPr>
          <a:xfrm>
            <a:off x="3028550" y="368300"/>
            <a:ext cx="3086897" cy="383182"/>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spAutoFit/>
          </a:bodyPr>
          <a:lstStyle>
            <a:lvl1pPr algn="l" defTabSz="457200">
              <a:lnSpc>
                <a:spcPct val="80000"/>
              </a:lnSpc>
              <a:defRPr sz="6000" b="1">
                <a:solidFill>
                  <a:srgbClr val="1C232B"/>
                </a:solidFill>
                <a:latin typeface="Arial"/>
                <a:ea typeface="Arial"/>
                <a:cs typeface="Arial"/>
                <a:sym typeface="Arial"/>
              </a:defRPr>
            </a:lvl1pPr>
          </a:lstStyle>
          <a:p>
            <a:r>
              <a:rPr lang="en-ZA" sz="2800" dirty="0">
                <a:solidFill>
                  <a:schemeClr val="bg1"/>
                </a:solidFill>
              </a:rPr>
              <a:t>BACKGROUND</a:t>
            </a:r>
            <a:endParaRPr sz="2800" dirty="0">
              <a:solidFill>
                <a:schemeClr val="bg1"/>
              </a:solidFill>
            </a:endParaRPr>
          </a:p>
        </p:txBody>
      </p:sp>
      <p:sp>
        <p:nvSpPr>
          <p:cNvPr id="8" name="Slide Number"/>
          <p:cNvSpPr txBox="1">
            <a:spLocks/>
          </p:cNvSpPr>
          <p:nvPr/>
        </p:nvSpPr>
        <p:spPr>
          <a:xfrm>
            <a:off x="8577263" y="5167313"/>
            <a:ext cx="190500" cy="142347"/>
          </a:xfrm>
          <a:prstGeom prst="rect">
            <a:avLst/>
          </a:prstGeom>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charset="0"/>
                <a:ea typeface="Arial" charset="0"/>
                <a:cs typeface="Arial" charset="0"/>
                <a:sym typeface="Helvetica Neue Medium"/>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lvl9pPr>
          </a:lstStyle>
          <a:p>
            <a:fld id="{25A44F5D-0E4E-5A45-9561-32B535DDEDD9}" type="slidenum">
              <a:rPr lang="uk-UA" sz="675">
                <a:solidFill>
                  <a:schemeClr val="bg1"/>
                </a:solidFill>
              </a:rPr>
              <a:t>4</a:t>
            </a:fld>
            <a:endParaRPr lang="uk-UA" sz="675" dirty="0">
              <a:solidFill>
                <a:schemeClr val="bg1"/>
              </a:solidFill>
            </a:endParaRPr>
          </a:p>
        </p:txBody>
      </p:sp>
      <p:sp>
        <p:nvSpPr>
          <p:cNvPr id="7" name="TextBox 6">
            <a:extLst>
              <a:ext uri="{FF2B5EF4-FFF2-40B4-BE49-F238E27FC236}">
                <a16:creationId xmlns:a16="http://schemas.microsoft.com/office/drawing/2014/main" id="{902E0B27-0F66-4710-83A5-BF3EABA25018}"/>
              </a:ext>
            </a:extLst>
          </p:cNvPr>
          <p:cNvSpPr txBox="1"/>
          <p:nvPr/>
        </p:nvSpPr>
        <p:spPr>
          <a:xfrm>
            <a:off x="420130" y="1334637"/>
            <a:ext cx="8303739" cy="34419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The 1</a:t>
            </a:r>
            <a:r>
              <a:rPr lang="en-US" sz="1400" baseline="30000" dirty="0">
                <a:latin typeface="Arial" panose="020B0604020202020204" pitchFamily="34" charset="0"/>
                <a:cs typeface="Arial" panose="020B0604020202020204" pitchFamily="34" charset="0"/>
              </a:rPr>
              <a:t>st</a:t>
            </a:r>
            <a:r>
              <a:rPr lang="en-US" sz="1400" dirty="0">
                <a:latin typeface="Arial" panose="020B0604020202020204" pitchFamily="34" charset="0"/>
                <a:cs typeface="Arial" panose="020B0604020202020204" pitchFamily="34" charset="0"/>
              </a:rPr>
              <a:t> Amendment Bill of the Electricity Regulation Act, 4 of 2006 (</a:t>
            </a:r>
            <a:r>
              <a:rPr lang="en-US" sz="1400" b="1" dirty="0">
                <a:latin typeface="Arial" panose="020B0604020202020204" pitchFamily="34" charset="0"/>
                <a:cs typeface="Arial" panose="020B0604020202020204" pitchFamily="34" charset="0"/>
              </a:rPr>
              <a:t>ERA</a:t>
            </a:r>
            <a:r>
              <a:rPr lang="en-US" sz="1400" dirty="0">
                <a:latin typeface="Arial" panose="020B0604020202020204" pitchFamily="34" charset="0"/>
                <a:cs typeface="Arial" panose="020B0604020202020204" pitchFamily="34" charset="0"/>
              </a:rPr>
              <a:t>) was published (but not </a:t>
            </a:r>
            <a:r>
              <a:rPr lang="en-US" sz="1400" dirty="0" err="1">
                <a:latin typeface="Arial" panose="020B0604020202020204" pitchFamily="34" charset="0"/>
                <a:cs typeface="Arial" panose="020B0604020202020204" pitchFamily="34" charset="0"/>
              </a:rPr>
              <a:t>Gazetted</a:t>
            </a:r>
            <a:r>
              <a:rPr lang="en-US" sz="1400" dirty="0">
                <a:latin typeface="Arial" panose="020B0604020202020204" pitchFamily="34" charset="0"/>
                <a:cs typeface="Arial" panose="020B0604020202020204" pitchFamily="34" charset="0"/>
              </a:rPr>
              <a:t>) on 16 March 2021 (the </a:t>
            </a:r>
            <a:r>
              <a:rPr lang="en-US" sz="1400" b="1" dirty="0">
                <a:latin typeface="Arial" panose="020B0604020202020204" pitchFamily="34" charset="0"/>
                <a:cs typeface="Arial" panose="020B0604020202020204" pitchFamily="34" charset="0"/>
              </a:rPr>
              <a:t>2021</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Bill</a:t>
            </a:r>
            <a:r>
              <a:rPr lang="en-US" sz="1400" dirty="0">
                <a:latin typeface="Arial" panose="020B0604020202020204" pitchFamily="34" charset="0"/>
                <a:cs typeface="Arial" panose="020B0604020202020204" pitchFamily="34" charset="0"/>
              </a:rPr>
              <a:t>).</a:t>
            </a:r>
          </a:p>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The 2</a:t>
            </a:r>
            <a:r>
              <a:rPr lang="en-US" sz="1400" baseline="30000" dirty="0">
                <a:latin typeface="Arial" panose="020B0604020202020204" pitchFamily="34" charset="0"/>
                <a:cs typeface="Arial" panose="020B0604020202020204" pitchFamily="34" charset="0"/>
              </a:rPr>
              <a:t>nd</a:t>
            </a:r>
            <a:r>
              <a:rPr lang="en-US" sz="1400" dirty="0">
                <a:latin typeface="Arial" panose="020B0604020202020204" pitchFamily="34" charset="0"/>
                <a:cs typeface="Arial" panose="020B0604020202020204" pitchFamily="34" charset="0"/>
              </a:rPr>
              <a:t> Amendment Bill of ERA was published (but not </a:t>
            </a:r>
            <a:r>
              <a:rPr lang="en-US" sz="1400" dirty="0" err="1">
                <a:latin typeface="Arial" panose="020B0604020202020204" pitchFamily="34" charset="0"/>
                <a:cs typeface="Arial" panose="020B0604020202020204" pitchFamily="34" charset="0"/>
              </a:rPr>
              <a:t>Gazetted</a:t>
            </a:r>
            <a:r>
              <a:rPr lang="en-US" sz="1400" dirty="0">
                <a:latin typeface="Arial" panose="020B0604020202020204" pitchFamily="34" charset="0"/>
                <a:cs typeface="Arial" panose="020B0604020202020204" pitchFamily="34" charset="0"/>
              </a:rPr>
              <a:t>) on 10 February 2022 (the </a:t>
            </a:r>
            <a:r>
              <a:rPr lang="en-US" sz="1400" b="1" dirty="0">
                <a:latin typeface="Arial" panose="020B0604020202020204" pitchFamily="34" charset="0"/>
                <a:cs typeface="Arial" panose="020B0604020202020204" pitchFamily="34" charset="0"/>
              </a:rPr>
              <a:t>February</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Amendment</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Bill</a:t>
            </a:r>
            <a:r>
              <a:rPr lang="en-US" sz="1400" dirty="0">
                <a:latin typeface="Arial" panose="020B0604020202020204" pitchFamily="34" charset="0"/>
                <a:cs typeface="Arial" panose="020B0604020202020204" pitchFamily="34" charset="0"/>
              </a:rPr>
              <a:t>). </a:t>
            </a:r>
          </a:p>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Interested and affected parties submitted representations on the February Amendment Bill by 25 March 2022.</a:t>
            </a:r>
          </a:p>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NEDLAC has formed a dedicated task force to engage with DMRE to address the comments and concerns raised in relation to the February Amendment Bill. </a:t>
            </a:r>
          </a:p>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On 22 July 2022, DMRE issued a further draft Amendment Bill of ERA (the </a:t>
            </a:r>
            <a:r>
              <a:rPr lang="en-US" sz="1400" b="1" dirty="0">
                <a:latin typeface="Arial" panose="020B0604020202020204" pitchFamily="34" charset="0"/>
                <a:cs typeface="Arial" panose="020B0604020202020204" pitchFamily="34" charset="0"/>
              </a:rPr>
              <a:t>July</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Amendment</a:t>
            </a:r>
            <a:r>
              <a:rPr lang="en-US" sz="1400" dirty="0">
                <a:latin typeface="Arial" panose="020B0604020202020204" pitchFamily="34" charset="0"/>
                <a:cs typeface="Arial" panose="020B0604020202020204" pitchFamily="34" charset="0"/>
              </a:rPr>
              <a:t> </a:t>
            </a:r>
            <a:r>
              <a:rPr lang="en-US" sz="1400" b="1" dirty="0">
                <a:latin typeface="Arial" panose="020B0604020202020204" pitchFamily="34" charset="0"/>
                <a:cs typeface="Arial" panose="020B0604020202020204" pitchFamily="34" charset="0"/>
              </a:rPr>
              <a:t>Bill</a:t>
            </a:r>
            <a:r>
              <a:rPr lang="en-US" sz="1400" dirty="0">
                <a:latin typeface="Arial" panose="020B0604020202020204" pitchFamily="34" charset="0"/>
                <a:cs typeface="Arial" panose="020B0604020202020204" pitchFamily="34" charset="0"/>
              </a:rPr>
              <a:t>), which was sent to us by NEDLAC.</a:t>
            </a:r>
          </a:p>
          <a:p>
            <a:pPr marL="285750" indent="-285750" algn="just" defTabSz="825500">
              <a:spcBef>
                <a:spcPts val="300"/>
              </a:spcBef>
              <a:spcAft>
                <a:spcPts val="300"/>
              </a:spcAft>
              <a:buFont typeface="Arial" panose="020B0604020202020204" pitchFamily="34" charset="0"/>
              <a:buChar char="•"/>
            </a:pPr>
            <a:r>
              <a:rPr lang="en-US" sz="1400" dirty="0">
                <a:latin typeface="Arial" panose="020B0604020202020204" pitchFamily="34" charset="0"/>
                <a:cs typeface="Arial" panose="020B0604020202020204" pitchFamily="34" charset="0"/>
              </a:rPr>
              <a:t>We have considered the July Amendment Bill to identify whether the concerns raised in relation to the February Amendment Bill have been addressed or whether there any new concerns arising. </a:t>
            </a:r>
          </a:p>
          <a:p>
            <a:pPr marL="285750" indent="-285750" algn="just" defTabSz="825500">
              <a:spcBef>
                <a:spcPts val="300"/>
              </a:spcBef>
              <a:spcAft>
                <a:spcPts val="300"/>
              </a:spcAft>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53542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41031D-C90C-4EF8-A445-90CE86A6A9B3}"/>
              </a:ext>
            </a:extLst>
          </p:cNvPr>
          <p:cNvSpPr txBox="1"/>
          <p:nvPr/>
        </p:nvSpPr>
        <p:spPr>
          <a:xfrm>
            <a:off x="423181" y="1971102"/>
            <a:ext cx="8297637" cy="2472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GB" sz="1400" b="1" dirty="0">
                <a:effectLst/>
                <a:latin typeface="Arial" panose="020B0604020202020204" pitchFamily="34" charset="0"/>
                <a:ea typeface="Times New Roman" panose="02020603050405020304" pitchFamily="18" charset="0"/>
                <a:cs typeface="Arial" panose="020B0604020202020204" pitchFamily="34" charset="0"/>
              </a:rPr>
              <a:t>Key amendments introduced under the February and July Amendment Bills:</a:t>
            </a:r>
          </a:p>
          <a:p>
            <a:pPr algn="l" defTabSz="825500"/>
            <a:r>
              <a:rPr lang="en-GB" sz="1400" dirty="0">
                <a:effectLst/>
                <a:latin typeface="Arial" panose="020B0604020202020204" pitchFamily="34" charset="0"/>
                <a:ea typeface="Times New Roman" panose="02020603050405020304" pitchFamily="18" charset="0"/>
                <a:cs typeface="Arial" panose="020B0604020202020204" pitchFamily="34" charset="0"/>
              </a:rPr>
              <a:t> </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lgn="l">
              <a:lnSpc>
                <a:spcPct val="150000"/>
              </a:lnSpc>
              <a:buFont typeface="Wingdings" panose="05000000000000000000" pitchFamily="2" charset="2"/>
              <a:buChar char="v"/>
            </a:pPr>
            <a:r>
              <a:rPr lang="en-GB" sz="1400" dirty="0">
                <a:latin typeface="Arial" panose="020B0604020202020204" pitchFamily="34" charset="0"/>
                <a:ea typeface="Times New Roman" panose="02020603050405020304" pitchFamily="18" charset="0"/>
                <a:cs typeface="Arial" panose="020B0604020202020204" pitchFamily="34" charset="0"/>
              </a:rPr>
              <a:t>Introduction of the</a:t>
            </a:r>
            <a:r>
              <a:rPr lang="en-GB" sz="1400" dirty="0">
                <a:effectLst/>
                <a:latin typeface="Arial" panose="020B0604020202020204" pitchFamily="34" charset="0"/>
                <a:ea typeface="Times New Roman" panose="02020603050405020304" pitchFamily="18" charset="0"/>
                <a:cs typeface="Arial" panose="020B0604020202020204" pitchFamily="34" charset="0"/>
              </a:rPr>
              <a:t> </a:t>
            </a:r>
            <a:r>
              <a:rPr lang="en-GB" sz="1400" b="1" dirty="0">
                <a:effectLst/>
                <a:latin typeface="Arial" panose="020B0604020202020204" pitchFamily="34" charset="0"/>
                <a:ea typeface="Times New Roman" panose="02020603050405020304" pitchFamily="18" charset="0"/>
                <a:cs typeface="Arial" panose="020B0604020202020204" pitchFamily="34" charset="0"/>
              </a:rPr>
              <a:t>trading platform, multi-market</a:t>
            </a:r>
            <a:r>
              <a:rPr lang="en-GB" sz="1400" b="1" dirty="0">
                <a:latin typeface="Arial" panose="020B0604020202020204" pitchFamily="34" charset="0"/>
                <a:ea typeface="Times New Roman" panose="02020603050405020304" pitchFamily="18" charset="0"/>
                <a:cs typeface="Arial" panose="020B0604020202020204" pitchFamily="34" charset="0"/>
              </a:rPr>
              <a:t> </a:t>
            </a:r>
            <a:r>
              <a:rPr lang="en-GB" sz="1400" dirty="0">
                <a:latin typeface="Arial" panose="020B0604020202020204" pitchFamily="34" charset="0"/>
                <a:ea typeface="Times New Roman" panose="02020603050405020304" pitchFamily="18" charset="0"/>
                <a:cs typeface="Arial" panose="020B0604020202020204" pitchFamily="34" charset="0"/>
              </a:rPr>
              <a:t>and</a:t>
            </a:r>
            <a:r>
              <a:rPr lang="en-GB" sz="1400" b="1" dirty="0">
                <a:latin typeface="Arial" panose="020B0604020202020204" pitchFamily="34" charset="0"/>
                <a:ea typeface="Times New Roman" panose="02020603050405020304" pitchFamily="18" charset="0"/>
                <a:cs typeface="Arial" panose="020B0604020202020204" pitchFamily="34" charset="0"/>
              </a:rPr>
              <a:t> </a:t>
            </a:r>
            <a:r>
              <a:rPr lang="en-GB" sz="1400" dirty="0">
                <a:latin typeface="Arial" panose="020B0604020202020204" pitchFamily="34" charset="0"/>
                <a:ea typeface="Times New Roman" panose="02020603050405020304" pitchFamily="18" charset="0"/>
                <a:cs typeface="Arial" panose="020B0604020202020204" pitchFamily="34" charset="0"/>
              </a:rPr>
              <a:t>the</a:t>
            </a:r>
            <a:r>
              <a:rPr lang="en-GB" sz="1400" b="1" dirty="0">
                <a:latin typeface="Arial" panose="020B0604020202020204" pitchFamily="34" charset="0"/>
                <a:ea typeface="Times New Roman" panose="02020603050405020304" pitchFamily="18" charset="0"/>
                <a:cs typeface="Arial" panose="020B0604020202020204" pitchFamily="34" charset="0"/>
              </a:rPr>
              <a:t> </a:t>
            </a:r>
            <a:r>
              <a:rPr lang="en-GB" sz="1400" b="1" dirty="0">
                <a:effectLst/>
                <a:latin typeface="Arial" panose="020B0604020202020204" pitchFamily="34" charset="0"/>
                <a:ea typeface="Times New Roman" panose="02020603050405020304" pitchFamily="18" charset="0"/>
                <a:cs typeface="Arial" panose="020B0604020202020204" pitchFamily="34" charset="0"/>
              </a:rPr>
              <a:t>day-ahead market</a:t>
            </a:r>
            <a:r>
              <a:rPr lang="en-GB" sz="1400" dirty="0">
                <a:effectLst/>
                <a:latin typeface="Arial" panose="020B0604020202020204" pitchFamily="34" charset="0"/>
                <a:ea typeface="Times New Roman" panose="02020603050405020304" pitchFamily="18" charset="0"/>
                <a:cs typeface="Arial" panose="020B0604020202020204" pitchFamily="34" charset="0"/>
              </a:rPr>
              <a:t>.</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indent="-342900" algn="l">
              <a:lnSpc>
                <a:spcPct val="150000"/>
              </a:lnSpc>
              <a:buFont typeface="Wingdings" panose="05000000000000000000" pitchFamily="2" charset="2"/>
              <a:buChar char="v"/>
            </a:pPr>
            <a:r>
              <a:rPr lang="en-GB" sz="1400" dirty="0">
                <a:effectLst/>
                <a:latin typeface="Arial" panose="020B0604020202020204" pitchFamily="34" charset="0"/>
                <a:ea typeface="Times New Roman" panose="02020603050405020304" pitchFamily="18" charset="0"/>
                <a:cs typeface="Arial" panose="020B0604020202020204" pitchFamily="34" charset="0"/>
              </a:rPr>
              <a:t>Creation of the </a:t>
            </a:r>
            <a:r>
              <a:rPr lang="en-GB" sz="1400" b="1" dirty="0">
                <a:effectLst/>
                <a:latin typeface="Arial" panose="020B0604020202020204" pitchFamily="34" charset="0"/>
                <a:ea typeface="Times New Roman" panose="02020603050405020304" pitchFamily="18" charset="0"/>
                <a:cs typeface="Arial" panose="020B0604020202020204" pitchFamily="34" charset="0"/>
              </a:rPr>
              <a:t>TSO - </a:t>
            </a:r>
            <a:r>
              <a:rPr lang="en-GB" sz="1400" dirty="0">
                <a:effectLst/>
                <a:latin typeface="Arial" panose="020B0604020202020204" pitchFamily="34" charset="0"/>
                <a:ea typeface="Times New Roman" panose="02020603050405020304" pitchFamily="18" charset="0"/>
              </a:rPr>
              <a:t>TSO to take responsibility for </a:t>
            </a:r>
            <a:r>
              <a:rPr lang="en-GB" sz="1400" b="1" dirty="0">
                <a:effectLst/>
                <a:latin typeface="Arial" panose="020B0604020202020204" pitchFamily="34" charset="0"/>
                <a:ea typeface="Times New Roman" panose="02020603050405020304" pitchFamily="18" charset="0"/>
              </a:rPr>
              <a:t>transmission planning</a:t>
            </a:r>
            <a:r>
              <a:rPr lang="en-GB" sz="1400" dirty="0">
                <a:effectLst/>
                <a:latin typeface="Arial" panose="020B0604020202020204" pitchFamily="34" charset="0"/>
                <a:ea typeface="Times New Roman" panose="02020603050405020304" pitchFamily="18" charset="0"/>
              </a:rPr>
              <a:t>.</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50000"/>
              </a:lnSpc>
              <a:buFont typeface="Wingdings" panose="05000000000000000000" pitchFamily="2" charset="2"/>
              <a:buChar char="v"/>
            </a:pPr>
            <a:r>
              <a:rPr lang="en-GB" sz="1400" dirty="0">
                <a:effectLst/>
                <a:latin typeface="Arial" panose="020B0604020202020204" pitchFamily="34" charset="0"/>
                <a:ea typeface="Times New Roman" panose="02020603050405020304" pitchFamily="18" charset="0"/>
                <a:cs typeface="Arial" panose="020B0604020202020204" pitchFamily="34" charset="0"/>
              </a:rPr>
              <a:t>Creation of a </a:t>
            </a:r>
            <a:r>
              <a:rPr lang="en-GB" sz="1400" b="1" dirty="0">
                <a:effectLst/>
                <a:latin typeface="Arial" panose="020B0604020202020204" pitchFamily="34" charset="0"/>
                <a:ea typeface="Times New Roman" panose="02020603050405020304" pitchFamily="18" charset="0"/>
                <a:cs typeface="Arial" panose="020B0604020202020204" pitchFamily="34" charset="0"/>
              </a:rPr>
              <a:t>Central Purchasing Agency</a:t>
            </a:r>
            <a:r>
              <a:rPr lang="en-GB" sz="1400" dirty="0">
                <a:effectLst/>
                <a:latin typeface="Arial" panose="020B0604020202020204" pitchFamily="34" charset="0"/>
                <a:ea typeface="Times New Roman" panose="02020603050405020304" pitchFamily="18" charset="0"/>
                <a:cs typeface="Arial" panose="020B0604020202020204" pitchFamily="34" charset="0"/>
              </a:rPr>
              <a:t>.</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50000"/>
              </a:lnSpc>
              <a:buFont typeface="Wingdings" panose="05000000000000000000" pitchFamily="2" charset="2"/>
              <a:buChar char="v"/>
            </a:pPr>
            <a:r>
              <a:rPr lang="en-GB" sz="1400" b="1" dirty="0">
                <a:effectLst/>
                <a:latin typeface="Arial" panose="020B0604020202020204" pitchFamily="34" charset="0"/>
                <a:ea typeface="Times New Roman" panose="02020603050405020304" pitchFamily="18" charset="0"/>
                <a:cs typeface="Arial" panose="020B0604020202020204" pitchFamily="34" charset="0"/>
              </a:rPr>
              <a:t>Integrated resource plan </a:t>
            </a:r>
            <a:r>
              <a:rPr lang="en-GB" sz="1400" dirty="0">
                <a:effectLst/>
                <a:latin typeface="Arial" panose="020B0604020202020204" pitchFamily="34" charset="0"/>
                <a:ea typeface="Times New Roman" panose="02020603050405020304" pitchFamily="18" charset="0"/>
                <a:cs typeface="Arial" panose="020B0604020202020204" pitchFamily="34" charset="0"/>
              </a:rPr>
              <a:t>must be revised at least every three years.</a:t>
            </a:r>
            <a:endParaRPr lang="en-ZA" sz="1400" dirty="0">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50000"/>
              </a:lnSpc>
              <a:buFont typeface="Wingdings" panose="05000000000000000000" pitchFamily="2" charset="2"/>
              <a:buChar char="v"/>
            </a:pPr>
            <a:r>
              <a:rPr lang="en-GB" sz="1400" dirty="0">
                <a:latin typeface="Arial" panose="020B0604020202020204" pitchFamily="34" charset="0"/>
                <a:ea typeface="Times New Roman" panose="02020603050405020304" pitchFamily="18" charset="0"/>
                <a:cs typeface="Times New Roman" panose="02020603050405020304" pitchFamily="18" charset="0"/>
              </a:rPr>
              <a:t>T</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he </a:t>
            </a:r>
            <a:r>
              <a:rPr lang="en-GB" sz="1400" b="1" dirty="0">
                <a:effectLst/>
                <a:latin typeface="Arial" panose="020B0604020202020204" pitchFamily="34" charset="0"/>
                <a:ea typeface="Times New Roman" panose="02020603050405020304" pitchFamily="18" charset="0"/>
                <a:cs typeface="Times New Roman" panose="02020603050405020304" pitchFamily="18" charset="0"/>
              </a:rPr>
              <a:t>level of involvement of the Minister and NERSA </a:t>
            </a:r>
            <a:r>
              <a:rPr lang="en-GB" sz="1400" dirty="0">
                <a:effectLst/>
                <a:latin typeface="Arial" panose="020B0604020202020204" pitchFamily="34" charset="0"/>
                <a:ea typeface="Times New Roman" panose="02020603050405020304" pitchFamily="18" charset="0"/>
                <a:cs typeface="Times New Roman" panose="02020603050405020304" pitchFamily="18" charset="0"/>
              </a:rPr>
              <a:t>in some instances negates the objective of the Amendment Bill to open up the electricity supply industry in South Africa. </a:t>
            </a:r>
            <a:endParaRPr lang="en-ZA" sz="14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4A10D50-AC85-43CC-882E-1942D0C5D1B7}"/>
              </a:ext>
            </a:extLst>
          </p:cNvPr>
          <p:cNvSpPr txBox="1"/>
          <p:nvPr/>
        </p:nvSpPr>
        <p:spPr>
          <a:xfrm>
            <a:off x="2760617" y="321090"/>
            <a:ext cx="4241074"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solidFill>
                <a:effectLst/>
                <a:uFillTx/>
                <a:latin typeface="Helvetica Neue Medium"/>
                <a:ea typeface="Helvetica Neue Medium"/>
                <a:cs typeface="Helvetica Neue Medium"/>
                <a:sym typeface="Helvetica Neue Medium"/>
              </a:rPr>
              <a:t>KEY AMENDMENTS</a:t>
            </a:r>
            <a:endParaRPr kumimoji="0" lang="en-ZA" sz="2800" b="1" i="0" u="none" strike="noStrike" cap="none" spc="0" normalizeH="0" baseline="0" dirty="0">
              <a:ln>
                <a:noFill/>
              </a:ln>
              <a:solidFill>
                <a:schemeClr val="bg1"/>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4999656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3E8C50-8D44-956F-2CB3-7B2BFE31DBC6}"/>
              </a:ext>
            </a:extLst>
          </p:cNvPr>
          <p:cNvSpPr txBox="1"/>
          <p:nvPr/>
        </p:nvSpPr>
        <p:spPr>
          <a:xfrm>
            <a:off x="401706" y="281713"/>
            <a:ext cx="8340588"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chemeClr val="bg1">
                    <a:lumMod val="95000"/>
                  </a:schemeClr>
                </a:solidFill>
                <a:effectLst/>
                <a:uFillTx/>
                <a:latin typeface="Arial" panose="020B0604020202020204" pitchFamily="34" charset="0"/>
                <a:cs typeface="Arial" panose="020B0604020202020204" pitchFamily="34" charset="0"/>
                <a:sym typeface="Helvetica Neue Medium"/>
              </a:rPr>
              <a:t>COMPETITIVE MULTI-MARKET STRUCTURE</a:t>
            </a:r>
            <a:endParaRPr kumimoji="0" lang="en-GB" sz="2800" b="1" i="0" u="none" strike="noStrike" cap="none" spc="0" normalizeH="0" baseline="0" dirty="0">
              <a:ln>
                <a:noFill/>
              </a:ln>
              <a:solidFill>
                <a:schemeClr val="bg1">
                  <a:lumMod val="95000"/>
                </a:schemeClr>
              </a:solidFill>
              <a:effectLst/>
              <a:uFillTx/>
              <a:latin typeface="Arial" panose="020B0604020202020204" pitchFamily="34" charset="0"/>
              <a:cs typeface="Arial" panose="020B0604020202020204" pitchFamily="34" charset="0"/>
              <a:sym typeface="Helvetica Neue Medium"/>
            </a:endParaRPr>
          </a:p>
        </p:txBody>
      </p:sp>
      <p:sp>
        <p:nvSpPr>
          <p:cNvPr id="3" name="TextBox 2">
            <a:extLst>
              <a:ext uri="{FF2B5EF4-FFF2-40B4-BE49-F238E27FC236}">
                <a16:creationId xmlns:a16="http://schemas.microsoft.com/office/drawing/2014/main" id="{8C87C8FB-9407-8475-0CA2-23F1230B2EC7}"/>
              </a:ext>
            </a:extLst>
          </p:cNvPr>
          <p:cNvSpPr txBox="1"/>
          <p:nvPr/>
        </p:nvSpPr>
        <p:spPr>
          <a:xfrm>
            <a:off x="287003" y="1216193"/>
            <a:ext cx="8455291" cy="38574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just" defTabSz="825500" rtl="0" fontAlgn="auto" latinLnBrk="0" hangingPunct="0">
              <a:lnSpc>
                <a:spcPct val="100000"/>
              </a:lnSpc>
              <a:spcBef>
                <a:spcPts val="0"/>
              </a:spcBef>
              <a:spcAft>
                <a:spcPts val="0"/>
              </a:spcAft>
              <a:buClrTx/>
              <a:buSzTx/>
              <a:tabLst/>
            </a:pPr>
            <a:r>
              <a:rPr lang="en-US" sz="1400" b="1" dirty="0">
                <a:solidFill>
                  <a:srgbClr val="175965"/>
                </a:solidFill>
                <a:latin typeface="Arial" panose="020B0604020202020204" pitchFamily="34" charset="0"/>
                <a:cs typeface="Arial" panose="020B0604020202020204" pitchFamily="34" charset="0"/>
              </a:rPr>
              <a:t>MARKET STRUCTURE:</a:t>
            </a:r>
          </a:p>
          <a:p>
            <a:pPr marR="0" algn="ctr" defTabSz="825500" rtl="0" fontAlgn="auto" latinLnBrk="0" hangingPunct="0">
              <a:lnSpc>
                <a:spcPct val="100000"/>
              </a:lnSpc>
              <a:spcBef>
                <a:spcPts val="0"/>
              </a:spcBef>
              <a:spcAft>
                <a:spcPts val="0"/>
              </a:spcAft>
              <a:buClrTx/>
              <a:buSzTx/>
              <a:tabLst/>
            </a:pPr>
            <a:endParaRPr lang="en-US" sz="1200" dirty="0">
              <a:solidFill>
                <a:schemeClr val="bg2"/>
              </a:solidFill>
              <a:latin typeface="Arial" panose="020B0604020202020204" pitchFamily="34" charset="0"/>
              <a:cs typeface="Arial" panose="020B0604020202020204" pitchFamily="34" charset="0"/>
            </a:endParaRPr>
          </a:p>
          <a:p>
            <a:pPr marR="0" algn="just" defTabSz="825500" rtl="0" fontAlgn="auto" latinLnBrk="0" hangingPunct="0">
              <a:lnSpc>
                <a:spcPct val="100000"/>
              </a:lnSpc>
              <a:spcBef>
                <a:spcPts val="0"/>
              </a:spcBef>
              <a:spcAft>
                <a:spcPts val="0"/>
              </a:spcAft>
              <a:buClrTx/>
              <a:buSzTx/>
              <a:tabLst/>
            </a:pPr>
            <a:r>
              <a:rPr lang="en-US" sz="1200" dirty="0">
                <a:solidFill>
                  <a:schemeClr val="tx1"/>
                </a:solidFill>
                <a:latin typeface="Arial" panose="020B0604020202020204" pitchFamily="34" charset="0"/>
                <a:cs typeface="Arial" panose="020B0604020202020204" pitchFamily="34" charset="0"/>
              </a:rPr>
              <a:t>The Amendment Bill provides for a </a:t>
            </a:r>
            <a:r>
              <a:rPr lang="en-US" sz="1200" b="1" dirty="0">
                <a:solidFill>
                  <a:schemeClr val="tx1"/>
                </a:solidFill>
                <a:latin typeface="Arial" panose="020B0604020202020204" pitchFamily="34" charset="0"/>
                <a:cs typeface="Arial" panose="020B0604020202020204" pitchFamily="34" charset="0"/>
              </a:rPr>
              <a:t>competitive multi-market structure </a:t>
            </a:r>
            <a:r>
              <a:rPr lang="en-US" sz="1200" dirty="0">
                <a:solidFill>
                  <a:schemeClr val="tx1"/>
                </a:solidFill>
                <a:latin typeface="Arial" panose="020B0604020202020204" pitchFamily="34" charset="0"/>
                <a:cs typeface="Arial" panose="020B0604020202020204" pitchFamily="34" charset="0"/>
              </a:rPr>
              <a:t>for the South African electricity industry. The competitive multi-market structure would consist of: </a:t>
            </a:r>
          </a:p>
          <a:p>
            <a:pPr marR="0" algn="just" defTabSz="825500" rtl="0" fontAlgn="auto" latinLnBrk="0" hangingPunct="0">
              <a:lnSpc>
                <a:spcPct val="100000"/>
              </a:lnSpc>
              <a:spcBef>
                <a:spcPts val="0"/>
              </a:spcBef>
              <a:spcAft>
                <a:spcPts val="0"/>
              </a:spcAft>
              <a:buClrTx/>
              <a:buSzTx/>
              <a:tabLst/>
            </a:pPr>
            <a:r>
              <a:rPr lang="en-US" sz="1200" dirty="0">
                <a:solidFill>
                  <a:schemeClr val="tx1"/>
                </a:solidFill>
                <a:latin typeface="Arial" panose="020B0604020202020204" pitchFamily="34" charset="0"/>
                <a:cs typeface="Arial" panose="020B0604020202020204" pitchFamily="34" charset="0"/>
              </a:rPr>
              <a:t>(</a:t>
            </a:r>
            <a:r>
              <a:rPr lang="en-US" sz="1200" dirty="0" err="1">
                <a:solidFill>
                  <a:schemeClr val="tx1"/>
                </a:solidFill>
                <a:latin typeface="Arial" panose="020B0604020202020204" pitchFamily="34" charset="0"/>
                <a:cs typeface="Arial" panose="020B0604020202020204" pitchFamily="34" charset="0"/>
              </a:rPr>
              <a:t>i</a:t>
            </a:r>
            <a:r>
              <a:rPr lang="en-US" sz="1200" dirty="0">
                <a:solidFill>
                  <a:schemeClr val="tx1"/>
                </a:solidFill>
                <a:latin typeface="Arial" panose="020B0604020202020204" pitchFamily="34" charset="0"/>
                <a:cs typeface="Arial" panose="020B0604020202020204" pitchFamily="34" charset="0"/>
              </a:rPr>
              <a:t>) market transactions; (ii) physical bilateral transactions; and (iii) regulated transactions.</a:t>
            </a:r>
          </a:p>
          <a:p>
            <a:pPr marR="0" algn="just" defTabSz="825500" rtl="0" fontAlgn="auto" latinLnBrk="0" hangingPunct="0">
              <a:lnSpc>
                <a:spcPct val="100000"/>
              </a:lnSpc>
              <a:spcBef>
                <a:spcPts val="0"/>
              </a:spcBef>
              <a:spcAft>
                <a:spcPts val="0"/>
              </a:spcAft>
              <a:buClrTx/>
              <a:buSzTx/>
              <a:tabLst/>
            </a:pPr>
            <a:endParaRPr lang="en-US" sz="1200" dirty="0">
              <a:latin typeface="Arial" panose="020B0604020202020204" pitchFamily="34" charset="0"/>
              <a:cs typeface="Arial" panose="020B0604020202020204" pitchFamily="34" charset="0"/>
            </a:endParaRPr>
          </a:p>
          <a:p>
            <a:pPr marR="0" algn="just" defTabSz="825500" rtl="0" fontAlgn="auto" latinLnBrk="0" hangingPunct="0">
              <a:lnSpc>
                <a:spcPct val="100000"/>
              </a:lnSpc>
              <a:spcBef>
                <a:spcPts val="0"/>
              </a:spcBef>
              <a:spcAft>
                <a:spcPts val="0"/>
              </a:spcAft>
              <a:buClrTx/>
              <a:buSzTx/>
              <a:tabLst>
                <a:tab pos="2870200" algn="l"/>
              </a:tabLst>
            </a:pPr>
            <a:r>
              <a:rPr lang="en-US" sz="1200" b="1" dirty="0">
                <a:solidFill>
                  <a:srgbClr val="1B6775"/>
                </a:solidFill>
                <a:latin typeface="Arial" panose="020B0604020202020204" pitchFamily="34" charset="0"/>
                <a:cs typeface="Arial" panose="020B0604020202020204" pitchFamily="34" charset="0"/>
              </a:rPr>
              <a:t> </a:t>
            </a:r>
            <a:r>
              <a:rPr lang="en-US" sz="1400" b="1" dirty="0">
                <a:solidFill>
                  <a:srgbClr val="175965"/>
                </a:solidFill>
                <a:latin typeface="Arial" panose="020B0604020202020204" pitchFamily="34" charset="0"/>
                <a:cs typeface="Arial" panose="020B0604020202020204" pitchFamily="34" charset="0"/>
              </a:rPr>
              <a:t>COMMENTARY:</a:t>
            </a:r>
            <a:r>
              <a:rPr lang="en-US" sz="1400" b="1" dirty="0">
                <a:solidFill>
                  <a:srgbClr val="1B6775"/>
                </a:solidFill>
                <a:latin typeface="Arial" panose="020B0604020202020204" pitchFamily="34" charset="0"/>
                <a:cs typeface="Arial" panose="020B0604020202020204" pitchFamily="34" charset="0"/>
              </a:rPr>
              <a:t> </a:t>
            </a:r>
          </a:p>
          <a:p>
            <a:pPr marR="0" algn="just" defTabSz="825500" rtl="0" fontAlgn="auto" latinLnBrk="0" hangingPunct="0">
              <a:lnSpc>
                <a:spcPct val="100000"/>
              </a:lnSpc>
              <a:spcBef>
                <a:spcPts val="0"/>
              </a:spcBef>
              <a:spcAft>
                <a:spcPts val="0"/>
              </a:spcAft>
              <a:buClrTx/>
              <a:buSzTx/>
              <a:tabLst>
                <a:tab pos="2870200" algn="l"/>
              </a:tabLst>
            </a:pPr>
            <a:endParaRPr lang="en-US" sz="1200" dirty="0">
              <a:solidFill>
                <a:schemeClr val="bg2"/>
              </a:solidFill>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tab pos="2870200" algn="l"/>
              </a:tabLst>
            </a:pPr>
            <a:r>
              <a:rPr lang="en-US" sz="1200" b="1" dirty="0">
                <a:solidFill>
                  <a:schemeClr val="tx1"/>
                </a:solidFill>
                <a:latin typeface="Arial" panose="020B0604020202020204" pitchFamily="34" charset="0"/>
                <a:cs typeface="Arial" panose="020B0604020202020204" pitchFamily="34" charset="0"/>
              </a:rPr>
              <a:t>Technical input </a:t>
            </a:r>
            <a:r>
              <a:rPr lang="en-US" sz="1200" dirty="0">
                <a:solidFill>
                  <a:schemeClr val="tx1"/>
                </a:solidFill>
                <a:latin typeface="Arial" panose="020B0604020202020204" pitchFamily="34" charset="0"/>
                <a:cs typeface="Arial" panose="020B0604020202020204" pitchFamily="34" charset="0"/>
              </a:rPr>
              <a:t>is required to </a:t>
            </a:r>
            <a:r>
              <a:rPr lang="en-US" sz="1200" dirty="0" err="1">
                <a:solidFill>
                  <a:schemeClr val="tx1"/>
                </a:solidFill>
                <a:latin typeface="Arial" panose="020B0604020202020204" pitchFamily="34" charset="0"/>
                <a:cs typeface="Arial" panose="020B0604020202020204" pitchFamily="34" charset="0"/>
              </a:rPr>
              <a:t>analyse</a:t>
            </a:r>
            <a:r>
              <a:rPr lang="en-US" sz="1200" dirty="0">
                <a:solidFill>
                  <a:schemeClr val="tx1"/>
                </a:solidFill>
                <a:latin typeface="Arial" panose="020B0604020202020204" pitchFamily="34" charset="0"/>
                <a:cs typeface="Arial" panose="020B0604020202020204" pitchFamily="34" charset="0"/>
              </a:rPr>
              <a:t> the technical aspects of the market-structure provision. Was this done when preparing the July Amendment Bill?</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tab pos="2870200" algn="l"/>
              </a:tabLst>
            </a:pPr>
            <a:r>
              <a:rPr lang="en-US" sz="1200" dirty="0">
                <a:solidFill>
                  <a:schemeClr val="tx1"/>
                </a:solidFill>
                <a:latin typeface="Arial" panose="020B0604020202020204" pitchFamily="34" charset="0"/>
                <a:cs typeface="Arial" panose="020B0604020202020204" pitchFamily="34" charset="0"/>
              </a:rPr>
              <a:t>The provisions in the February Amendment Bill were challenging to evaluate because there were numerous undefined terms and the processes surrounding them were unclear. The July Amendment Bill has now introduced the following new definitions which provide more clarity:</a:t>
            </a:r>
          </a:p>
          <a:p>
            <a:pPr lvl="8" defTabSz="825500">
              <a:tabLst>
                <a:tab pos="2870200" algn="l"/>
              </a:tabLst>
            </a:pPr>
            <a:r>
              <a:rPr lang="en-US" sz="1200" b="1" dirty="0">
                <a:solidFill>
                  <a:schemeClr val="tx1"/>
                </a:solidFill>
                <a:latin typeface="Arial" panose="020B0604020202020204" pitchFamily="34" charset="0"/>
                <a:cs typeface="Arial" panose="020B0604020202020204" pitchFamily="34" charset="0"/>
              </a:rPr>
              <a:t>market transactions</a:t>
            </a:r>
          </a:p>
          <a:p>
            <a:pPr marR="0" defTabSz="825500" rtl="0" fontAlgn="auto" latinLnBrk="0" hangingPunct="0">
              <a:lnSpc>
                <a:spcPct val="100000"/>
              </a:lnSpc>
              <a:spcBef>
                <a:spcPts val="0"/>
              </a:spcBef>
              <a:spcAft>
                <a:spcPts val="0"/>
              </a:spcAft>
              <a:buClrTx/>
              <a:buSzTx/>
              <a:tabLst>
                <a:tab pos="2870200" algn="l"/>
              </a:tabLst>
            </a:pPr>
            <a:r>
              <a:rPr lang="en-US" sz="1200" b="1" dirty="0">
                <a:solidFill>
                  <a:schemeClr val="tx1"/>
                </a:solidFill>
                <a:latin typeface="Arial" panose="020B0604020202020204" pitchFamily="34" charset="0"/>
                <a:cs typeface="Arial" panose="020B0604020202020204" pitchFamily="34" charset="0"/>
              </a:rPr>
              <a:t>balancing mechanism</a:t>
            </a:r>
          </a:p>
          <a:p>
            <a:pPr marR="0" defTabSz="825500" rtl="0" fontAlgn="auto" latinLnBrk="0" hangingPunct="0">
              <a:lnSpc>
                <a:spcPct val="100000"/>
              </a:lnSpc>
              <a:spcBef>
                <a:spcPts val="0"/>
              </a:spcBef>
              <a:spcAft>
                <a:spcPts val="0"/>
              </a:spcAft>
              <a:buClrTx/>
              <a:buSzTx/>
              <a:tabLst>
                <a:tab pos="2870200" algn="l"/>
              </a:tabLst>
            </a:pPr>
            <a:r>
              <a:rPr lang="en-US" sz="1200" b="1" dirty="0">
                <a:solidFill>
                  <a:schemeClr val="tx1"/>
                </a:solidFill>
                <a:latin typeface="Arial" panose="020B0604020202020204" pitchFamily="34" charset="0"/>
                <a:cs typeface="Arial" panose="020B0604020202020204" pitchFamily="34" charset="0"/>
              </a:rPr>
              <a:t>balance responsible parties</a:t>
            </a:r>
          </a:p>
          <a:p>
            <a:pPr marR="0" defTabSz="825500" rtl="0" fontAlgn="auto" latinLnBrk="0" hangingPunct="0">
              <a:lnSpc>
                <a:spcPct val="100000"/>
              </a:lnSpc>
              <a:spcBef>
                <a:spcPts val="0"/>
              </a:spcBef>
              <a:spcAft>
                <a:spcPts val="0"/>
              </a:spcAft>
              <a:buClrTx/>
              <a:buSzTx/>
              <a:tabLst>
                <a:tab pos="2870200" algn="l"/>
              </a:tabLst>
            </a:pPr>
            <a:r>
              <a:rPr lang="en-US" sz="1200" b="1" dirty="0">
                <a:solidFill>
                  <a:schemeClr val="tx1"/>
                </a:solidFill>
                <a:latin typeface="Arial" panose="020B0604020202020204" pitchFamily="34" charset="0"/>
                <a:cs typeface="Arial" panose="020B0604020202020204" pitchFamily="34" charset="0"/>
              </a:rPr>
              <a:t>market operator</a:t>
            </a:r>
          </a:p>
          <a:p>
            <a:pPr marL="171450" marR="0" indent="-171450" algn="just" defTabSz="825500" rtl="0" fontAlgn="auto" latinLnBrk="0" hangingPunct="0">
              <a:lnSpc>
                <a:spcPct val="100000"/>
              </a:lnSpc>
              <a:spcBef>
                <a:spcPts val="0"/>
              </a:spcBef>
              <a:spcAft>
                <a:spcPts val="0"/>
              </a:spcAft>
              <a:buClrTx/>
              <a:buSzTx/>
              <a:buFont typeface="Wingdings" panose="05000000000000000000" pitchFamily="2" charset="2"/>
              <a:buChar char="Ø"/>
              <a:tabLst>
                <a:tab pos="2870200" algn="l"/>
              </a:tabLst>
            </a:pPr>
            <a:endParaRPr lang="en-US" sz="1200" dirty="0">
              <a:solidFill>
                <a:schemeClr val="tx1"/>
              </a:solidFill>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00000"/>
              </a:lnSpc>
              <a:spcBef>
                <a:spcPts val="0"/>
              </a:spcBef>
              <a:spcAft>
                <a:spcPts val="0"/>
              </a:spcAft>
              <a:buClr>
                <a:srgbClr val="C00000"/>
              </a:buClr>
              <a:buSzPct val="150000"/>
              <a:buFont typeface="Arial" panose="020B0604020202020204" pitchFamily="34" charset="0"/>
              <a:buChar char="ˣ"/>
              <a:tabLst>
                <a:tab pos="2870200" algn="l"/>
              </a:tabLst>
            </a:pPr>
            <a:r>
              <a:rPr lang="en-US" sz="1200" dirty="0">
                <a:solidFill>
                  <a:schemeClr val="tx1"/>
                </a:solidFill>
                <a:latin typeface="Arial" panose="020B0604020202020204" pitchFamily="34" charset="0"/>
                <a:cs typeface="Arial" panose="020B0604020202020204" pitchFamily="34" charset="0"/>
              </a:rPr>
              <a:t>No definition has been inserted for "</a:t>
            </a:r>
            <a:r>
              <a:rPr lang="en-US" sz="1200" b="1" dirty="0">
                <a:solidFill>
                  <a:schemeClr val="tx1"/>
                </a:solidFill>
                <a:latin typeface="Arial" panose="020B0604020202020204" pitchFamily="34" charset="0"/>
                <a:cs typeface="Arial" panose="020B0604020202020204" pitchFamily="34" charset="0"/>
              </a:rPr>
              <a:t>physical bilateral transactions</a:t>
            </a:r>
            <a:r>
              <a:rPr lang="en-US" sz="1200" dirty="0">
                <a:solidFill>
                  <a:schemeClr val="tx1"/>
                </a:solidFill>
                <a:latin typeface="Arial" panose="020B0604020202020204" pitchFamily="34" charset="0"/>
                <a:cs typeface="Arial" panose="020B0604020202020204" pitchFamily="34" charset="0"/>
              </a:rPr>
              <a:t>“. DMRE should consider inserting this definition to provide clarity.</a:t>
            </a:r>
          </a:p>
        </p:txBody>
      </p:sp>
    </p:spTree>
    <p:extLst>
      <p:ext uri="{BB962C8B-B14F-4D97-AF65-F5344CB8AC3E}">
        <p14:creationId xmlns:p14="http://schemas.microsoft.com/office/powerpoint/2010/main" val="406606713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E9BFD0-3FE5-06E4-0B23-9C907AE64EDE}"/>
              </a:ext>
            </a:extLst>
          </p:cNvPr>
          <p:cNvSpPr txBox="1"/>
          <p:nvPr/>
        </p:nvSpPr>
        <p:spPr>
          <a:xfrm>
            <a:off x="373381" y="381690"/>
            <a:ext cx="831342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n-US" sz="2400" b="1" dirty="0">
                <a:solidFill>
                  <a:schemeClr val="bg1"/>
                </a:solidFill>
                <a:latin typeface="Arial" panose="020B0604020202020204" pitchFamily="34" charset="0"/>
                <a:cs typeface="Arial" panose="020B0604020202020204" pitchFamily="34" charset="0"/>
              </a:rPr>
              <a:t>TRANSMISSION SYSTEM OPERATOR (TSO)</a:t>
            </a:r>
            <a:endParaRPr kumimoji="0" lang="en-GB" sz="2400" b="1" i="0" u="none" strike="noStrike" cap="none" spc="0" normalizeH="0" baseline="0" dirty="0">
              <a:ln>
                <a:noFill/>
              </a:ln>
              <a:solidFill>
                <a:schemeClr val="bg1"/>
              </a:solidFill>
              <a:effectLst/>
              <a:uFillTx/>
              <a:latin typeface="Arial" panose="020B0604020202020204" pitchFamily="34" charset="0"/>
              <a:cs typeface="Arial" panose="020B0604020202020204" pitchFamily="34" charset="0"/>
              <a:sym typeface="Helvetica Neue Medium"/>
            </a:endParaRPr>
          </a:p>
        </p:txBody>
      </p:sp>
      <p:sp>
        <p:nvSpPr>
          <p:cNvPr id="6" name="TextBox 5">
            <a:extLst>
              <a:ext uri="{FF2B5EF4-FFF2-40B4-BE49-F238E27FC236}">
                <a16:creationId xmlns:a16="http://schemas.microsoft.com/office/drawing/2014/main" id="{848AD07F-E0E1-876D-55A5-C4F7343FE902}"/>
              </a:ext>
            </a:extLst>
          </p:cNvPr>
          <p:cNvSpPr txBox="1"/>
          <p:nvPr/>
        </p:nvSpPr>
        <p:spPr>
          <a:xfrm>
            <a:off x="240432" y="925063"/>
            <a:ext cx="8839957" cy="5873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R="0" algn="just" defTabSz="825500" rtl="0" fontAlgn="auto" latinLnBrk="0" hangingPunct="0">
              <a:lnSpc>
                <a:spcPct val="100000"/>
              </a:lnSpc>
              <a:spcBef>
                <a:spcPts val="0"/>
              </a:spcBef>
              <a:spcAft>
                <a:spcPts val="0"/>
              </a:spcAft>
              <a:buClrTx/>
              <a:buSzTx/>
              <a:tabLst/>
            </a:pPr>
            <a:endPar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a:p>
            <a:pPr marR="0" algn="just" defTabSz="825500" rtl="0" fontAlgn="auto" latinLnBrk="0" hangingPunct="0">
              <a:lnSpc>
                <a:spcPct val="100000"/>
              </a:lnSpc>
              <a:spcBef>
                <a:spcPts val="0"/>
              </a:spcBef>
              <a:spcAft>
                <a:spcPts val="0"/>
              </a:spcAft>
              <a:buClrTx/>
              <a:buSzTx/>
              <a:tabLst/>
            </a:pPr>
            <a:endParaRPr lang="en-US" sz="1050" dirty="0">
              <a:latin typeface="Arial" panose="020B0604020202020204" pitchFamily="34" charset="0"/>
              <a:cs typeface="Arial" panose="020B0604020202020204" pitchFamily="34" charset="0"/>
            </a:endParaRPr>
          </a:p>
          <a:p>
            <a:pPr marR="0" algn="just" defTabSz="825500" rtl="0" fontAlgn="auto" latinLnBrk="0" hangingPunct="0">
              <a:lnSpc>
                <a:spcPct val="100000"/>
              </a:lnSpc>
              <a:spcBef>
                <a:spcPts val="0"/>
              </a:spcBef>
              <a:spcAft>
                <a:spcPts val="0"/>
              </a:spcAft>
              <a:buClrTx/>
              <a:buSzTx/>
              <a:tabLst/>
            </a:pPr>
            <a:endParaRPr kumimoji="0" lang="en-GB"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endParaRPr>
          </a:p>
        </p:txBody>
      </p:sp>
      <p:sp>
        <p:nvSpPr>
          <p:cNvPr id="10" name="TextBox 9">
            <a:extLst>
              <a:ext uri="{FF2B5EF4-FFF2-40B4-BE49-F238E27FC236}">
                <a16:creationId xmlns:a16="http://schemas.microsoft.com/office/drawing/2014/main" id="{1389A08A-4381-314B-9336-1D83B35DD176}"/>
              </a:ext>
            </a:extLst>
          </p:cNvPr>
          <p:cNvSpPr txBox="1"/>
          <p:nvPr/>
        </p:nvSpPr>
        <p:spPr>
          <a:xfrm>
            <a:off x="503700" y="1595179"/>
            <a:ext cx="8313420" cy="32534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
              <a:tabLst/>
            </a:pP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February Amendment Bill proposed the establishment of the transmission system operator (TSO), which will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manage the competitive multi-market</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It will be responsible for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transmission planning and operation and control of the transmission system and market</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Notably, the TSO will be charged with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developing a transmission expansion plan </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in accordance with anticipated electricity demand, in line with the integrated resource plan (IRP). The role of the TSO is highly relevant and important for future electricity supply and regulation.</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
              <a:tabLst/>
            </a:pP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Under the July Amendment Bill, the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Minister of Public Enterprises </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will establish a juristic person to be known as the </a:t>
            </a:r>
            <a:r>
              <a:rPr kumimoji="0" lang="en-US" sz="105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Transmission System Operator SOC Ltd </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in order to provide for an open market that will allow for competitive electricity trading.</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
              <a:tabLst/>
            </a:pP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overall intent of section 34C in the July Amendment Bill as regards the Functions of the TSO are to applauded as they promote the establishment of an open market for electricity in South Africa. The functions and duties of the TSO have been clarified in the July Amendment Bill, including its duties in relation to transmission planning and system operation and expansion (</a:t>
            </a:r>
            <a:r>
              <a:rPr kumimoji="0" lang="en-US" sz="1050" b="0" i="1"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new sections</a:t>
            </a:r>
            <a:r>
              <a:rPr kumimoji="0" lang="en-US" sz="105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
              <a:tabLst/>
            </a:pP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Technical</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input</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is however still required to </a:t>
            </a:r>
            <a:r>
              <a:rPr kumimoji="0" lang="en-US" sz="1050" b="0" i="0" u="none" strike="noStrike" cap="none" spc="0" normalizeH="0" baseline="0" dirty="0" err="1">
                <a:ln>
                  <a:noFill/>
                </a:ln>
                <a:solidFill>
                  <a:srgbClr val="175965"/>
                </a:solidFill>
                <a:effectLst/>
                <a:uFillTx/>
                <a:latin typeface="Arial" panose="020B0604020202020204" pitchFamily="34" charset="0"/>
                <a:cs typeface="Arial" panose="020B0604020202020204" pitchFamily="34" charset="0"/>
                <a:sym typeface="Helvetica Neue Medium"/>
              </a:rPr>
              <a:t>analyse</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whether or not all required functions of the TSO have now been incorporated.</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
              <a:tabLst/>
            </a:pP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The term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integrated</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power</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a:t>
            </a:r>
            <a:r>
              <a:rPr kumimoji="0" lang="en-US" sz="1050" b="1"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system</a:t>
            </a:r>
            <a:r>
              <a:rPr kumimoji="0" lang="en-US" sz="1050" b="0" i="0" u="none" strike="noStrike" cap="none" spc="0" normalizeH="0" baseline="0" dirty="0">
                <a:ln>
                  <a:noFill/>
                </a:ln>
                <a:solidFill>
                  <a:srgbClr val="175965"/>
                </a:solidFill>
                <a:effectLst/>
                <a:uFillTx/>
                <a:latin typeface="Arial" panose="020B0604020202020204" pitchFamily="34" charset="0"/>
                <a:cs typeface="Arial" panose="020B0604020202020204" pitchFamily="34" charset="0"/>
                <a:sym typeface="Helvetica Neue Medium"/>
              </a:rPr>
              <a:t>” is not defined. We previously recommended that it be defined, but it has not been defined in the July Amendment Bill. </a:t>
            </a:r>
          </a:p>
        </p:txBody>
      </p:sp>
    </p:spTree>
    <p:extLst>
      <p:ext uri="{BB962C8B-B14F-4D97-AF65-F5344CB8AC3E}">
        <p14:creationId xmlns:p14="http://schemas.microsoft.com/office/powerpoint/2010/main" val="16106186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CE4688-70F4-B1EC-C75E-E4CD9E8F06E8}"/>
              </a:ext>
            </a:extLst>
          </p:cNvPr>
          <p:cNvSpPr txBox="1"/>
          <p:nvPr/>
        </p:nvSpPr>
        <p:spPr>
          <a:xfrm>
            <a:off x="-198782" y="194437"/>
            <a:ext cx="71720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rPr>
              <a:t>CENTRAL PURCHASING AGENCY</a:t>
            </a:r>
            <a:endParaRPr kumimoji="0" lang="en-GB"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endParaRPr>
          </a:p>
        </p:txBody>
      </p:sp>
      <p:sp>
        <p:nvSpPr>
          <p:cNvPr id="5" name="TextBox 4">
            <a:extLst>
              <a:ext uri="{FF2B5EF4-FFF2-40B4-BE49-F238E27FC236}">
                <a16:creationId xmlns:a16="http://schemas.microsoft.com/office/drawing/2014/main" id="{63C73721-8B86-F99B-D651-256AA87BD89F}"/>
              </a:ext>
            </a:extLst>
          </p:cNvPr>
          <p:cNvSpPr txBox="1"/>
          <p:nvPr/>
        </p:nvSpPr>
        <p:spPr>
          <a:xfrm>
            <a:off x="515511" y="2719497"/>
            <a:ext cx="5701842" cy="16106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lang="en-GB" sz="1400" dirty="0">
                <a:effectLst/>
                <a:latin typeface="Arial" panose="020B0604020202020204" pitchFamily="34" charset="0"/>
                <a:ea typeface="Times New Roman" panose="02020603050405020304" pitchFamily="18" charset="0"/>
              </a:rPr>
              <a:t>“</a:t>
            </a:r>
            <a:r>
              <a:rPr lang="en-GB" sz="1400" b="1" dirty="0">
                <a:effectLst/>
                <a:latin typeface="Arial" panose="020B0604020202020204" pitchFamily="34" charset="0"/>
                <a:ea typeface="Times New Roman" panose="02020603050405020304" pitchFamily="18" charset="0"/>
              </a:rPr>
              <a:t>Central Purchasing Agency</a:t>
            </a:r>
            <a:r>
              <a:rPr lang="en-GB" sz="1400" dirty="0">
                <a:effectLst/>
                <a:latin typeface="Arial" panose="020B0604020202020204" pitchFamily="34" charset="0"/>
                <a:ea typeface="Times New Roman" panose="02020603050405020304" pitchFamily="18" charset="0"/>
              </a:rPr>
              <a:t>” means an entity </a:t>
            </a:r>
            <a:r>
              <a:rPr lang="en-GB" sz="1400" strike="sngStrike" dirty="0">
                <a:solidFill>
                  <a:srgbClr val="0070C0"/>
                </a:solidFill>
                <a:effectLst/>
                <a:latin typeface="Arial" panose="020B0604020202020204" pitchFamily="34" charset="0"/>
                <a:ea typeface="Times New Roman" panose="02020603050405020304" pitchFamily="18" charset="0"/>
              </a:rPr>
              <a:t>within the TSO </a:t>
            </a:r>
            <a:r>
              <a:rPr lang="en-GB" sz="1400" dirty="0">
                <a:effectLst/>
                <a:latin typeface="Arial" panose="020B0604020202020204" pitchFamily="34" charset="0"/>
                <a:ea typeface="Times New Roman" panose="02020603050405020304" pitchFamily="18" charset="0"/>
              </a:rPr>
              <a:t>assigned to fulfil the role of the </a:t>
            </a:r>
            <a:r>
              <a:rPr lang="en-GB" sz="1400" strike="sngStrike" dirty="0">
                <a:solidFill>
                  <a:srgbClr val="0070C0"/>
                </a:solidFill>
                <a:latin typeface="Arial" panose="020B0604020202020204" pitchFamily="34" charset="0"/>
              </a:rPr>
              <a:t>Single Buyer </a:t>
            </a:r>
            <a:r>
              <a:rPr lang="en-GB" sz="1400" dirty="0">
                <a:solidFill>
                  <a:srgbClr val="0070C0"/>
                </a:solidFill>
                <a:effectLst/>
                <a:latin typeface="Arial" panose="020B0604020202020204" pitchFamily="34" charset="0"/>
                <a:ea typeface="Times New Roman" panose="02020603050405020304" pitchFamily="18" charset="0"/>
              </a:rPr>
              <a:t>wholesale buyer </a:t>
            </a:r>
            <a:r>
              <a:rPr lang="en-GB" sz="1400" dirty="0">
                <a:effectLst/>
                <a:latin typeface="Arial" panose="020B0604020202020204" pitchFamily="34" charset="0"/>
                <a:ea typeface="Times New Roman" panose="02020603050405020304" pitchFamily="18" charset="0"/>
              </a:rPr>
              <a:t>while allowing for a transition </a:t>
            </a:r>
            <a:r>
              <a:rPr lang="en-GB" sz="1400" strike="sngStrike" dirty="0">
                <a:solidFill>
                  <a:srgbClr val="0070C0"/>
                </a:solidFill>
                <a:latin typeface="Arial" panose="020B0604020202020204" pitchFamily="34" charset="0"/>
              </a:rPr>
              <a:t>for </a:t>
            </a:r>
            <a:r>
              <a:rPr lang="en-GB" sz="1400" dirty="0">
                <a:effectLst/>
                <a:latin typeface="Arial" panose="020B0604020202020204" pitchFamily="34" charset="0"/>
                <a:ea typeface="Times New Roman" panose="02020603050405020304" pitchFamily="18" charset="0"/>
              </a:rPr>
              <a:t>to a competitive market, </a:t>
            </a:r>
            <a:r>
              <a:rPr lang="en-GB" sz="1400" strike="sngStrike" dirty="0">
                <a:solidFill>
                  <a:srgbClr val="0070C0"/>
                </a:solidFill>
                <a:latin typeface="Arial" panose="020B0604020202020204" pitchFamily="34" charset="0"/>
              </a:rPr>
              <a:t> a buyer of </a:t>
            </a:r>
            <a:r>
              <a:rPr lang="en-ZA" sz="1400" dirty="0">
                <a:solidFill>
                  <a:srgbClr val="0070C0"/>
                </a:solidFill>
                <a:effectLst/>
                <a:latin typeface="Arial" panose="020B0604020202020204" pitchFamily="34" charset="0"/>
                <a:ea typeface="Times New Roman" panose="02020603050405020304" pitchFamily="18" charset="0"/>
              </a:rPr>
              <a:t>with consumer choice and it remains the Buyer for</a:t>
            </a:r>
            <a:r>
              <a:rPr lang="en-GB" sz="1400" dirty="0">
                <a:solidFill>
                  <a:srgbClr val="0070C0"/>
                </a:solidFill>
                <a:effectLst/>
                <a:latin typeface="Arial" panose="020B0604020202020204" pitchFamily="34" charset="0"/>
                <a:ea typeface="Times New Roman" panose="02020603050405020304" pitchFamily="18" charset="0"/>
              </a:rPr>
              <a:t> </a:t>
            </a:r>
            <a:r>
              <a:rPr lang="en-GB" sz="1400" dirty="0">
                <a:effectLst/>
                <a:latin typeface="Arial" panose="020B0604020202020204" pitchFamily="34" charset="0"/>
                <a:ea typeface="Times New Roman" panose="02020603050405020304" pitchFamily="18" charset="0"/>
              </a:rPr>
              <a:t>legacy power purchase contracts and may purchase additional capacity and energy as required to maintain system integrity in a </a:t>
            </a:r>
            <a:r>
              <a:rPr lang="en-GB" sz="1400" dirty="0">
                <a:solidFill>
                  <a:srgbClr val="0070C0"/>
                </a:solidFill>
                <a:effectLst/>
                <a:latin typeface="Arial" panose="020B0604020202020204" pitchFamily="34" charset="0"/>
                <a:ea typeface="Times New Roman" panose="02020603050405020304" pitchFamily="18" charset="0"/>
              </a:rPr>
              <a:t>future</a:t>
            </a:r>
            <a:r>
              <a:rPr lang="en-GB" sz="1400" dirty="0">
                <a:effectLst/>
                <a:latin typeface="Arial" panose="020B0604020202020204" pitchFamily="34" charset="0"/>
                <a:ea typeface="Times New Roman" panose="02020603050405020304" pitchFamily="18" charset="0"/>
              </a:rPr>
              <a:t> competitive environment</a:t>
            </a:r>
            <a:endParaRPr kumimoji="0" lang="en-GB" sz="900" i="0"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endParaRPr>
          </a:p>
        </p:txBody>
      </p:sp>
      <p:sp>
        <p:nvSpPr>
          <p:cNvPr id="8" name="TextBox 7">
            <a:extLst>
              <a:ext uri="{FF2B5EF4-FFF2-40B4-BE49-F238E27FC236}">
                <a16:creationId xmlns:a16="http://schemas.microsoft.com/office/drawing/2014/main" id="{46E33B29-8358-437C-AC74-E82BC219C6E7}"/>
              </a:ext>
            </a:extLst>
          </p:cNvPr>
          <p:cNvSpPr txBox="1"/>
          <p:nvPr/>
        </p:nvSpPr>
        <p:spPr>
          <a:xfrm>
            <a:off x="360461" y="943348"/>
            <a:ext cx="6011942" cy="13952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Amendment Bill envisions the formation of a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Central Purchasing Agency</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This agency will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buy legacy power purchase contracts</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 and may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purchase additional capacity and energy </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as required to maintain system integrity in a competitive environment. The Central Purchasing Agency will also fulfil the role of the </a:t>
            </a:r>
            <a:r>
              <a:rPr kumimoji="0" lang="en-US" sz="12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wholesale buyer</a:t>
            </a: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a:t>
            </a:r>
          </a:p>
          <a:p>
            <a:pPr marL="0" marR="0" indent="0" algn="just" defTabSz="825500" rtl="0" fontAlgn="auto" latinLnBrk="0" hangingPunct="0">
              <a:lnSpc>
                <a:spcPct val="100000"/>
              </a:lnSpc>
              <a:spcBef>
                <a:spcPts val="0"/>
              </a:spcBef>
              <a:spcAft>
                <a:spcPts val="0"/>
              </a:spcAft>
              <a:buClrTx/>
              <a:buSzTx/>
              <a:buFontTx/>
              <a:buNone/>
              <a:tabLst/>
            </a:pPr>
            <a:endParaRPr lang="en-US" sz="1200" dirty="0">
              <a:latin typeface="Arial" panose="020B0604020202020204" pitchFamily="34" charset="0"/>
              <a:cs typeface="Arial" panose="020B0604020202020204" pitchFamily="34" charset="0"/>
            </a:endParaRPr>
          </a:p>
          <a:p>
            <a:pPr marL="0" marR="0" indent="0" algn="just" defTabSz="8255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Neue Medium"/>
              </a:rPr>
              <a:t>The July Amendment Bill has amended the definition of Central Purchasing Agency:</a:t>
            </a:r>
          </a:p>
        </p:txBody>
      </p:sp>
    </p:spTree>
    <p:extLst>
      <p:ext uri="{BB962C8B-B14F-4D97-AF65-F5344CB8AC3E}">
        <p14:creationId xmlns:p14="http://schemas.microsoft.com/office/powerpoint/2010/main" val="275199479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CE4688-70F4-B1EC-C75E-E4CD9E8F06E8}"/>
              </a:ext>
            </a:extLst>
          </p:cNvPr>
          <p:cNvSpPr txBox="1"/>
          <p:nvPr/>
        </p:nvSpPr>
        <p:spPr>
          <a:xfrm>
            <a:off x="-198782" y="194437"/>
            <a:ext cx="7172076"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rPr>
              <a:t>CENTRAL PURCHASING AGENCY</a:t>
            </a:r>
            <a:endParaRPr kumimoji="0" lang="en-GB" sz="28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endParaRPr>
          </a:p>
        </p:txBody>
      </p:sp>
      <p:sp>
        <p:nvSpPr>
          <p:cNvPr id="5" name="TextBox 4">
            <a:extLst>
              <a:ext uri="{FF2B5EF4-FFF2-40B4-BE49-F238E27FC236}">
                <a16:creationId xmlns:a16="http://schemas.microsoft.com/office/drawing/2014/main" id="{63C73721-8B86-F99B-D651-256AA87BD89F}"/>
              </a:ext>
            </a:extLst>
          </p:cNvPr>
          <p:cNvSpPr txBox="1"/>
          <p:nvPr/>
        </p:nvSpPr>
        <p:spPr>
          <a:xfrm>
            <a:off x="452846" y="821045"/>
            <a:ext cx="6342869" cy="40729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b="1" i="0" u="none" strike="noStrike" cap="none" spc="0" normalizeH="0" baseline="0" dirty="0">
                <a:ln>
                  <a:noFill/>
                </a:ln>
                <a:solidFill>
                  <a:srgbClr val="1B6775"/>
                </a:solidFill>
                <a:effectLst/>
                <a:uFillTx/>
                <a:latin typeface="Arial" panose="020B0604020202020204" pitchFamily="34" charset="0"/>
                <a:cs typeface="Arial" panose="020B0604020202020204" pitchFamily="34" charset="0"/>
                <a:sym typeface="Helvetica Neue Medium"/>
              </a:rPr>
              <a:t>ANALYSIS OF AMENDED DEFINITION PROPOSED BY JULY AMENDMENT BILL:</a:t>
            </a:r>
          </a:p>
          <a:p>
            <a:pPr marL="0" marR="0" indent="0" algn="just" defTabSz="825500" rtl="0" fontAlgn="auto" latinLnBrk="0" hangingPunct="0">
              <a:lnSpc>
                <a:spcPct val="100000"/>
              </a:lnSpc>
              <a:spcBef>
                <a:spcPts val="0"/>
              </a:spcBef>
              <a:spcAft>
                <a:spcPts val="0"/>
              </a:spcAft>
              <a:buClrTx/>
              <a:buSzTx/>
              <a:buFontTx/>
              <a:buNone/>
              <a:tabLst/>
            </a:pPr>
            <a:endParaRPr lang="en-US" sz="1200" b="1" dirty="0">
              <a:solidFill>
                <a:schemeClr val="tx1"/>
              </a:solidFill>
              <a:latin typeface="Arial" panose="020B0604020202020204" pitchFamily="34" charset="0"/>
              <a:cs typeface="Arial" panose="020B0604020202020204" pitchFamily="34" charset="0"/>
            </a:endParaRP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Ø"/>
              <a:tabLst/>
            </a:pPr>
            <a:r>
              <a:rPr kumimoji="0" lang="en-US" sz="120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Deletion of reference to </a:t>
            </a:r>
            <a:r>
              <a:rPr kumimoji="0" lang="en-US" sz="1200" b="1"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“Single</a:t>
            </a:r>
            <a:r>
              <a:rPr kumimoji="0" lang="en-US" sz="120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 </a:t>
            </a:r>
            <a:r>
              <a:rPr kumimoji="0" lang="en-US" sz="1200" b="1"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Buyer”</a:t>
            </a:r>
            <a:r>
              <a:rPr kumimoji="0" lang="en-US" sz="120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 and </a:t>
            </a:r>
            <a:r>
              <a:rPr kumimoji="0" lang="en-US" sz="1200" b="1"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replacement with “wholesale buyer”</a:t>
            </a:r>
            <a:r>
              <a:rPr kumimoji="0" lang="en-US" sz="1200" i="0" u="none" strike="noStrike" cap="none" spc="0" normalizeH="0" baseline="0" dirty="0">
                <a:ln>
                  <a:noFill/>
                </a:ln>
                <a:solidFill>
                  <a:schemeClr val="tx1"/>
                </a:solidFill>
                <a:effectLst/>
                <a:uFillTx/>
                <a:latin typeface="Arial" panose="020B0604020202020204" pitchFamily="34" charset="0"/>
                <a:cs typeface="Arial" panose="020B0604020202020204" pitchFamily="34" charset="0"/>
                <a:sym typeface="Helvetica Neue Medium"/>
              </a:rPr>
              <a:t>. This clarifies the role, “Single Buyer” was not defined. </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Ø"/>
              <a:tabLst/>
            </a:pPr>
            <a:r>
              <a:rPr kumimoji="0" lang="en-US" sz="1200" i="0" u="none" strike="noStrike" cap="none" spc="0" normalizeH="0" baseline="0" dirty="0">
                <a:ln>
                  <a:noFill/>
                </a:ln>
                <a:solidFill>
                  <a:srgbClr val="1C232B"/>
                </a:solidFill>
                <a:effectLst/>
                <a:uFillTx/>
                <a:latin typeface="Arial" panose="020B0604020202020204" pitchFamily="34" charset="0"/>
                <a:cs typeface="Arial" panose="020B0604020202020204" pitchFamily="34" charset="0"/>
                <a:sym typeface="Helvetica Neue Medium"/>
              </a:rPr>
              <a:t>It was not clear in the February Amendment Bill whether the Central Purchasing Authority is a division of the TSO, or some other entity. The </a:t>
            </a:r>
            <a:r>
              <a:rPr kumimoji="0" lang="en-US" sz="1200" b="1" i="0" u="none" strike="noStrike" cap="none" spc="0" normalizeH="0" baseline="0" dirty="0">
                <a:ln>
                  <a:noFill/>
                </a:ln>
                <a:solidFill>
                  <a:srgbClr val="1C232B"/>
                </a:solidFill>
                <a:effectLst/>
                <a:uFillTx/>
                <a:latin typeface="Arial" panose="020B0604020202020204" pitchFamily="34" charset="0"/>
                <a:cs typeface="Arial" panose="020B0604020202020204" pitchFamily="34" charset="0"/>
                <a:sym typeface="Helvetica Neue Medium"/>
              </a:rPr>
              <a:t>deletion of “within the TSO”</a:t>
            </a:r>
            <a:r>
              <a:rPr kumimoji="0" lang="en-US" sz="1200" i="0" u="none" strike="noStrike" cap="none" spc="0" normalizeH="0" baseline="0" dirty="0">
                <a:ln>
                  <a:noFill/>
                </a:ln>
                <a:solidFill>
                  <a:srgbClr val="1C232B"/>
                </a:solidFill>
                <a:effectLst/>
                <a:uFillTx/>
                <a:latin typeface="Arial" panose="020B0604020202020204" pitchFamily="34" charset="0"/>
                <a:cs typeface="Arial" panose="020B0604020202020204" pitchFamily="34" charset="0"/>
                <a:sym typeface="Helvetica Neue Medium"/>
              </a:rPr>
              <a:t> from the definition clarifies this concern. </a:t>
            </a:r>
            <a:r>
              <a:rPr lang="en-US" sz="1200" dirty="0">
                <a:solidFill>
                  <a:schemeClr val="tx1"/>
                </a:solidFill>
                <a:latin typeface="Arial" panose="020B0604020202020204" pitchFamily="34" charset="0"/>
                <a:cs typeface="Arial" panose="020B0604020202020204" pitchFamily="34" charset="0"/>
              </a:rPr>
              <a:t>It was not clear under the February Amendment Bill </a:t>
            </a:r>
            <a:r>
              <a:rPr lang="en-US" sz="1200" b="1" dirty="0">
                <a:solidFill>
                  <a:schemeClr val="tx1"/>
                </a:solidFill>
                <a:latin typeface="Arial" panose="020B0604020202020204" pitchFamily="34" charset="0"/>
                <a:cs typeface="Arial" panose="020B0604020202020204" pitchFamily="34" charset="0"/>
              </a:rPr>
              <a:t>who would be responsible </a:t>
            </a:r>
            <a:r>
              <a:rPr lang="en-US" sz="1200" dirty="0">
                <a:solidFill>
                  <a:schemeClr val="tx1"/>
                </a:solidFill>
                <a:latin typeface="Arial" panose="020B0604020202020204" pitchFamily="34" charset="0"/>
                <a:cs typeface="Arial" panose="020B0604020202020204" pitchFamily="34" charset="0"/>
              </a:rPr>
              <a:t>for the Central Purchasing Authority. In section 34C(3)(e) of the July Amendment Bill, it has now been clarified that it </a:t>
            </a:r>
            <a:r>
              <a:rPr lang="en-US" sz="1200" b="1" dirty="0">
                <a:solidFill>
                  <a:schemeClr val="tx1"/>
                </a:solidFill>
                <a:latin typeface="Arial" panose="020B0604020202020204" pitchFamily="34" charset="0"/>
                <a:cs typeface="Arial" panose="020B0604020202020204" pitchFamily="34" charset="0"/>
              </a:rPr>
              <a:t>one of the TSO’s duties, powers and functions is the central purchasing agency</a:t>
            </a:r>
            <a:r>
              <a:rPr lang="en-US" sz="1200" dirty="0">
                <a:solidFill>
                  <a:schemeClr val="tx1"/>
                </a:solidFill>
                <a:latin typeface="Arial" panose="020B0604020202020204" pitchFamily="34" charset="0"/>
                <a:cs typeface="Arial" panose="020B0604020202020204" pitchFamily="34" charset="0"/>
              </a:rPr>
              <a:t>. </a:t>
            </a:r>
          </a:p>
          <a:p>
            <a:pPr marR="0" algn="just" defTabSz="825500" rtl="0" fontAlgn="auto" latinLnBrk="0" hangingPunct="0">
              <a:lnSpc>
                <a:spcPct val="150000"/>
              </a:lnSpc>
              <a:spcBef>
                <a:spcPts val="0"/>
              </a:spcBef>
              <a:spcAft>
                <a:spcPts val="0"/>
              </a:spcAft>
              <a:buClrTx/>
              <a:buSzTx/>
              <a:tabLst/>
            </a:pPr>
            <a:endParaRPr lang="en-US" sz="1200" dirty="0">
              <a:solidFill>
                <a:schemeClr val="tx1"/>
              </a:solidFill>
              <a:latin typeface="Arial" panose="020B0604020202020204" pitchFamily="34" charset="0"/>
              <a:cs typeface="Arial" panose="020B0604020202020204" pitchFamily="34" charset="0"/>
            </a:endParaRPr>
          </a:p>
          <a:p>
            <a:pPr marR="0" algn="just" defTabSz="825500" rtl="0" fontAlgn="auto" latinLnBrk="0" hangingPunct="0">
              <a:lnSpc>
                <a:spcPct val="150000"/>
              </a:lnSpc>
              <a:spcBef>
                <a:spcPts val="0"/>
              </a:spcBef>
              <a:spcAft>
                <a:spcPts val="0"/>
              </a:spcAft>
              <a:buClrTx/>
              <a:buSzTx/>
              <a:tabLst/>
            </a:pPr>
            <a:r>
              <a:rPr lang="en-US" sz="1200" u="sng" dirty="0">
                <a:solidFill>
                  <a:srgbClr val="C00000"/>
                </a:solidFill>
                <a:latin typeface="Arial" panose="020B0604020202020204" pitchFamily="34" charset="0"/>
                <a:cs typeface="Arial" panose="020B0604020202020204" pitchFamily="34" charset="0"/>
              </a:rPr>
              <a:t>The following items relating to the Central Purchasing Agency require clarity:</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Ø"/>
              <a:tabLst/>
            </a:pPr>
            <a:r>
              <a:rPr lang="en-US" sz="1200" dirty="0">
                <a:solidFill>
                  <a:srgbClr val="C00000"/>
                </a:solidFill>
                <a:latin typeface="Arial" panose="020B0604020202020204" pitchFamily="34" charset="0"/>
                <a:cs typeface="Arial" panose="020B0604020202020204" pitchFamily="34" charset="0"/>
              </a:rPr>
              <a:t>Will the Central Purchasing Agency be a division of the TSO?</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Ø"/>
              <a:tabLst/>
            </a:pPr>
            <a:r>
              <a:rPr lang="en-US" sz="1200" dirty="0">
                <a:solidFill>
                  <a:srgbClr val="C00000"/>
                </a:solidFill>
                <a:latin typeface="Arial" panose="020B0604020202020204" pitchFamily="34" charset="0"/>
                <a:cs typeface="Arial" panose="020B0604020202020204" pitchFamily="34" charset="0"/>
              </a:rPr>
              <a:t>What will the </a:t>
            </a:r>
            <a:r>
              <a:rPr kumimoji="0" lang="en-US" sz="1200" b="1"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rPr>
              <a:t>reporting structure </a:t>
            </a:r>
            <a:r>
              <a:rPr kumimoji="0" lang="en-US" sz="1200"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rPr>
              <a:t>of the Central Purchasing Agency</a:t>
            </a:r>
            <a:r>
              <a:rPr lang="en-US" sz="1200" dirty="0">
                <a:solidFill>
                  <a:srgbClr val="C00000"/>
                </a:solidFill>
                <a:latin typeface="Arial" panose="020B0604020202020204" pitchFamily="34" charset="0"/>
                <a:cs typeface="Arial" panose="020B0604020202020204" pitchFamily="34" charset="0"/>
              </a:rPr>
              <a:t> be? </a:t>
            </a:r>
          </a:p>
          <a:p>
            <a:pPr marL="171450" marR="0" indent="-171450" algn="just" defTabSz="825500" rtl="0" fontAlgn="auto" latinLnBrk="0" hangingPunct="0">
              <a:lnSpc>
                <a:spcPct val="150000"/>
              </a:lnSpc>
              <a:spcBef>
                <a:spcPts val="0"/>
              </a:spcBef>
              <a:spcAft>
                <a:spcPts val="0"/>
              </a:spcAft>
              <a:buClrTx/>
              <a:buSzTx/>
              <a:buFont typeface="Wingdings" panose="05000000000000000000" pitchFamily="2" charset="2"/>
              <a:buChar char="Ø"/>
              <a:tabLst/>
            </a:pPr>
            <a:r>
              <a:rPr kumimoji="0" lang="en-US" sz="1200"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rPr>
              <a:t>What is the </a:t>
            </a:r>
            <a:r>
              <a:rPr kumimoji="0" lang="en-US" sz="1200" b="1"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rPr>
              <a:t>timing of establishment </a:t>
            </a:r>
            <a:r>
              <a:rPr kumimoji="0" lang="en-US" sz="1200"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rPr>
              <a:t>of the Central Purchasing Agency?</a:t>
            </a:r>
            <a:endParaRPr kumimoji="0" lang="en-GB" sz="1200" i="0" u="none" strike="noStrike" cap="none" spc="0" normalizeH="0" baseline="0" dirty="0">
              <a:ln>
                <a:noFill/>
              </a:ln>
              <a:solidFill>
                <a:srgbClr val="C00000"/>
              </a:solidFill>
              <a:effectLst/>
              <a:uFillTx/>
              <a:latin typeface="Arial" panose="020B0604020202020204" pitchFamily="34" charset="0"/>
              <a:cs typeface="Arial" panose="020B0604020202020204" pitchFamily="34" charset="0"/>
              <a:sym typeface="Helvetica Neue Medium"/>
            </a:endParaRPr>
          </a:p>
        </p:txBody>
      </p:sp>
    </p:spTree>
    <p:extLst>
      <p:ext uri="{BB962C8B-B14F-4D97-AF65-F5344CB8AC3E}">
        <p14:creationId xmlns:p14="http://schemas.microsoft.com/office/powerpoint/2010/main" val="1526741344"/>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item.xml>��< ? x m l   v e r s i o n = " 1 . 0 "   e n c o d i n g = " u t f - 1 6 " ? >  
 < p r o p e r t i e s   x m l n s = " h t t p : / / w w w . i m a n a g e . c o m / w o r k / x m l s c h e m a " >  
     < d o c u m e n t i d > W S _ J H B ! 1 8 4 1 6 1 9 8 . 1 < / d o c u m e n t i d >  
     < s e n d e r i d > J A S O N V < / s e n d e r i d >  
     < s e n d e r e m a i l > J A S O N . V A N D E R P O E L @ W E B B E R W E N T Z E L . C O M < / s e n d e r e m a i l >  
     < l a s t m o d i f i e d > 2 0 2 2 - 0 7 - 2 9 T 0 7 : 1 9 : 4 9 . 0 0 0 0 0 0 0 + 0 2 : 0 0 < / l a s t m o d i f i e d >  
     < d a t a b a s e > W S _ J H B < / d a t a b a s e >  
 < / p r o p e r t i e s > 
</file>

<file path=docProps/app.xml><?xml version="1.0" encoding="utf-8"?>
<Properties xmlns="http://schemas.openxmlformats.org/officeDocument/2006/extended-properties" xmlns:vt="http://schemas.openxmlformats.org/officeDocument/2006/docPropsVTypes">
  <TotalTime>27086</TotalTime>
  <Words>4817</Words>
  <Application>Microsoft Office PowerPoint</Application>
  <PresentationFormat>On-screen Show (16:10)</PresentationFormat>
  <Paragraphs>244</Paragraphs>
  <Slides>25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Courier New</vt:lpstr>
      <vt:lpstr>Helvetica Neue</vt:lpstr>
      <vt:lpstr>Helvetica Neue Medium</vt:lpstr>
      <vt:lpstr>Wingdings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Tanya Cohen</dc:creator>
  <cp:lastModifiedBy>Webber Wentzel</cp:lastModifiedBy>
  <cp:revision>326</cp:revision>
  <cp:lastPrinted>2019-01-17T10:25:09Z</cp:lastPrinted>
  <dcterms:modified xsi:type="dcterms:W3CDTF">2022-07-29T05:19:49Z</dcterms:modified>
</cp:coreProperties>
</file>