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50" r:id="rId3"/>
    <p:sldId id="351" r:id="rId4"/>
    <p:sldId id="361" r:id="rId5"/>
    <p:sldId id="360" r:id="rId6"/>
    <p:sldId id="363" r:id="rId7"/>
    <p:sldId id="364" r:id="rId8"/>
    <p:sldId id="365" r:id="rId9"/>
    <p:sldId id="366" r:id="rId10"/>
    <p:sldId id="367" r:id="rId11"/>
    <p:sldId id="368" r:id="rId12"/>
    <p:sldId id="369" r:id="rId13"/>
    <p:sldId id="370" r:id="rId14"/>
    <p:sldId id="326" r:id="rId15"/>
  </p:sldIdLst>
  <p:sldSz cx="9144000" cy="5715000" type="screen16x10"/>
  <p:notesSz cx="6797675" cy="9926638"/>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260" userDrawn="1">
          <p15:clr>
            <a:srgbClr val="A4A3A4"/>
          </p15:clr>
        </p15:guide>
        <p15:guide id="2" pos="243" userDrawn="1">
          <p15:clr>
            <a:srgbClr val="A4A3A4"/>
          </p15:clr>
        </p15:guide>
        <p15:guide id="4" pos="5517" userDrawn="1">
          <p15:clr>
            <a:srgbClr val="A4A3A4"/>
          </p15:clr>
        </p15:guide>
        <p15:guide id="5" orient="horz" pos="411" userDrawn="1">
          <p15:clr>
            <a:srgbClr val="A4A3A4"/>
          </p15:clr>
        </p15:guide>
        <p15:guide id="6" orient="horz" pos="685" userDrawn="1">
          <p15:clr>
            <a:srgbClr val="A4A3A4"/>
          </p15:clr>
        </p15:guide>
        <p15:guide id="7" orient="horz" pos="3189" userDrawn="1">
          <p15:clr>
            <a:srgbClr val="A4A3A4"/>
          </p15:clr>
        </p15:guide>
        <p15:guide id="8" orient="horz" pos="3255" userDrawn="1">
          <p15:clr>
            <a:srgbClr val="A4A3A4"/>
          </p15:clr>
        </p15:guide>
        <p15:guide id="9" orient="horz" pos="33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inne" initials="L" lastIdx="2" clrIdx="0"/>
  <p:cmAuthor id="2" name="Jarredine Morris" initials="JM"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7636D"/>
    <a:srgbClr val="94A73A"/>
    <a:srgbClr val="175965"/>
    <a:srgbClr val="93A63A"/>
    <a:srgbClr val="1C232B"/>
    <a:srgbClr val="FFFFFF"/>
    <a:srgbClr val="1B6775"/>
    <a:srgbClr val="6B8C67"/>
    <a:srgbClr val="2D727B"/>
    <a:srgbClr val="EA5A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36"/>
    <p:restoredTop sz="91694" autoAdjust="0"/>
  </p:normalViewPr>
  <p:slideViewPr>
    <p:cSldViewPr snapToGrid="0" snapToObjects="1" showGuides="1">
      <p:cViewPr varScale="1">
        <p:scale>
          <a:sx n="69" d="100"/>
          <a:sy n="69" d="100"/>
        </p:scale>
        <p:origin x="1564" y="32"/>
      </p:cViewPr>
      <p:guideLst>
        <p:guide orient="horz" pos="260"/>
        <p:guide pos="243"/>
        <p:guide pos="5517"/>
        <p:guide orient="horz" pos="411"/>
        <p:guide orient="horz" pos="685"/>
        <p:guide orient="horz" pos="3189"/>
        <p:guide orient="horz" pos="3255"/>
        <p:guide orient="horz" pos="338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420688" y="744538"/>
            <a:ext cx="5956300" cy="3722687"/>
          </a:xfrm>
          <a:prstGeom prst="rect">
            <a:avLst/>
          </a:prstGeom>
        </p:spPr>
        <p:txBody>
          <a:bodyPr lIns="92108" tIns="46054" rIns="92108" bIns="46054"/>
          <a:lstStyle/>
          <a:p>
            <a:endParaRPr dirty="0"/>
          </a:p>
        </p:txBody>
      </p:sp>
      <p:sp>
        <p:nvSpPr>
          <p:cNvPr id="117" name="Shape 117"/>
          <p:cNvSpPr>
            <a:spLocks noGrp="1"/>
          </p:cNvSpPr>
          <p:nvPr>
            <p:ph type="body" sz="quarter" idx="1"/>
          </p:nvPr>
        </p:nvSpPr>
        <p:spPr>
          <a:xfrm>
            <a:off x="906357" y="4715154"/>
            <a:ext cx="4984962" cy="4466987"/>
          </a:xfrm>
          <a:prstGeom prst="rect">
            <a:avLst/>
          </a:prstGeom>
        </p:spPr>
        <p:txBody>
          <a:bodyPr lIns="92108" tIns="46054" rIns="92108" bIns="46054"/>
          <a:lstStyle/>
          <a:p>
            <a:endParaRPr/>
          </a:p>
        </p:txBody>
      </p:sp>
    </p:spTree>
    <p:extLst>
      <p:ext uri="{BB962C8B-B14F-4D97-AF65-F5344CB8AC3E}">
        <p14:creationId xmlns:p14="http://schemas.microsoft.com/office/powerpoint/2010/main" val="3791778252"/>
      </p:ext>
    </p:extLst>
  </p:cSld>
  <p:clrMap bg1="lt1" tx1="dk1" bg2="lt2" tx2="dk2" accent1="accent1" accent2="accent2" accent3="accent3" accent4="accent4" accent5="accent5" accent6="accent6" hlink="hlink" folHlink="folHlink"/>
  <p:notesStyle>
    <a:lvl1pPr defTabSz="178308" latinLnBrk="0">
      <a:lnSpc>
        <a:spcPct val="117999"/>
      </a:lnSpc>
      <a:defRPr sz="858">
        <a:latin typeface="+mn-lt"/>
        <a:ea typeface="+mn-ea"/>
        <a:cs typeface="+mn-cs"/>
        <a:sym typeface="Helvetica Neue"/>
      </a:defRPr>
    </a:lvl1pPr>
    <a:lvl2pPr indent="89154" defTabSz="178308" latinLnBrk="0">
      <a:lnSpc>
        <a:spcPct val="117999"/>
      </a:lnSpc>
      <a:defRPr sz="858">
        <a:latin typeface="+mn-lt"/>
        <a:ea typeface="+mn-ea"/>
        <a:cs typeface="+mn-cs"/>
        <a:sym typeface="Helvetica Neue"/>
      </a:defRPr>
    </a:lvl2pPr>
    <a:lvl3pPr indent="178308" defTabSz="178308" latinLnBrk="0">
      <a:lnSpc>
        <a:spcPct val="117999"/>
      </a:lnSpc>
      <a:defRPr sz="858">
        <a:latin typeface="+mn-lt"/>
        <a:ea typeface="+mn-ea"/>
        <a:cs typeface="+mn-cs"/>
        <a:sym typeface="Helvetica Neue"/>
      </a:defRPr>
    </a:lvl3pPr>
    <a:lvl4pPr indent="267462" defTabSz="178308" latinLnBrk="0">
      <a:lnSpc>
        <a:spcPct val="117999"/>
      </a:lnSpc>
      <a:defRPr sz="858">
        <a:latin typeface="+mn-lt"/>
        <a:ea typeface="+mn-ea"/>
        <a:cs typeface="+mn-cs"/>
        <a:sym typeface="Helvetica Neue"/>
      </a:defRPr>
    </a:lvl4pPr>
    <a:lvl5pPr indent="356616" defTabSz="178308" latinLnBrk="0">
      <a:lnSpc>
        <a:spcPct val="117999"/>
      </a:lnSpc>
      <a:defRPr sz="858">
        <a:latin typeface="+mn-lt"/>
        <a:ea typeface="+mn-ea"/>
        <a:cs typeface="+mn-cs"/>
        <a:sym typeface="Helvetica Neue"/>
      </a:defRPr>
    </a:lvl5pPr>
    <a:lvl6pPr indent="445770" defTabSz="178308" latinLnBrk="0">
      <a:lnSpc>
        <a:spcPct val="117999"/>
      </a:lnSpc>
      <a:defRPr sz="858">
        <a:latin typeface="+mn-lt"/>
        <a:ea typeface="+mn-ea"/>
        <a:cs typeface="+mn-cs"/>
        <a:sym typeface="Helvetica Neue"/>
      </a:defRPr>
    </a:lvl6pPr>
    <a:lvl7pPr indent="534924" defTabSz="178308" latinLnBrk="0">
      <a:lnSpc>
        <a:spcPct val="117999"/>
      </a:lnSpc>
      <a:defRPr sz="858">
        <a:latin typeface="+mn-lt"/>
        <a:ea typeface="+mn-ea"/>
        <a:cs typeface="+mn-cs"/>
        <a:sym typeface="Helvetica Neue"/>
      </a:defRPr>
    </a:lvl7pPr>
    <a:lvl8pPr indent="624078" defTabSz="178308" latinLnBrk="0">
      <a:lnSpc>
        <a:spcPct val="117999"/>
      </a:lnSpc>
      <a:defRPr sz="858">
        <a:latin typeface="+mn-lt"/>
        <a:ea typeface="+mn-ea"/>
        <a:cs typeface="+mn-cs"/>
        <a:sym typeface="Helvetica Neue"/>
      </a:defRPr>
    </a:lvl8pPr>
    <a:lvl9pPr indent="713232" defTabSz="178308" latinLnBrk="0">
      <a:lnSpc>
        <a:spcPct val="117999"/>
      </a:lnSpc>
      <a:defRPr sz="858">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176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4282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8577263" y="5203684"/>
            <a:ext cx="190500" cy="158163"/>
          </a:xfrm>
          <a:prstGeom prst="rect">
            <a:avLst/>
          </a:prstGeom>
        </p:spPr>
        <p:txBody>
          <a:bodyPr/>
          <a:lstStyle/>
          <a:p>
            <a:fld id="{86CB4B4D-7CA3-9044-876B-883B54F8677D}" type="slidenum">
              <a:t>‹#›</a:t>
            </a:fld>
            <a:endParaRPr dirty="0"/>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6"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5763" y="405650"/>
            <a:ext cx="1695450" cy="839699"/>
          </a:xfrm>
          <a:prstGeom prst="rect">
            <a:avLst/>
          </a:prstGeom>
          <a:ln w="12700">
            <a:miter lim="400000"/>
          </a:ln>
        </p:spPr>
      </p:pic>
      <p:sp>
        <p:nvSpPr>
          <p:cNvPr id="7" name="PARLIAMENTARY OFFICE…"/>
          <p:cNvSpPr txBox="1"/>
          <p:nvPr userDrawn="1"/>
        </p:nvSpPr>
        <p:spPr>
          <a:xfrm>
            <a:off x="1382000" y="4709583"/>
            <a:ext cx="1320874" cy="60272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spAutoFit/>
          </a:bodyPr>
          <a:lstStyle/>
          <a:p>
            <a:pPr algn="l" defTabSz="171443">
              <a:lnSpc>
                <a:spcPts val="1050"/>
              </a:lnSpc>
              <a:defRPr sz="1200" b="1">
                <a:latin typeface="Arial"/>
                <a:ea typeface="Arial"/>
                <a:cs typeface="Arial"/>
                <a:sym typeface="Arial"/>
              </a:defRPr>
            </a:pPr>
            <a:r>
              <a:rPr sz="450" dirty="0"/>
              <a:t>PARLIAMENTARY OFFICE </a:t>
            </a:r>
          </a:p>
          <a:p>
            <a:pPr algn="l" defTabSz="171443">
              <a:lnSpc>
                <a:spcPts val="1050"/>
              </a:lnSpc>
              <a:defRPr sz="1200">
                <a:latin typeface="Arial"/>
                <a:ea typeface="Arial"/>
                <a:cs typeface="Arial"/>
                <a:sym typeface="Arial"/>
              </a:defRPr>
            </a:pPr>
            <a:r>
              <a:rPr sz="450" dirty="0"/>
              <a:t>9 Church Square, 1st Floor Graaffs Trust Building </a:t>
            </a:r>
          </a:p>
          <a:p>
            <a:pPr algn="l" defTabSz="171443">
              <a:lnSpc>
                <a:spcPts val="1050"/>
              </a:lnSpc>
              <a:defRPr sz="1200">
                <a:latin typeface="Arial"/>
                <a:ea typeface="Arial"/>
                <a:cs typeface="Arial"/>
                <a:sym typeface="Arial"/>
              </a:defRPr>
            </a:pPr>
            <a:r>
              <a:rPr sz="450" dirty="0"/>
              <a:t>Cape Town, CBD </a:t>
            </a:r>
          </a:p>
          <a:p>
            <a:pPr algn="l" defTabSz="171443">
              <a:lnSpc>
                <a:spcPts val="1050"/>
              </a:lnSpc>
              <a:defRPr sz="1200">
                <a:latin typeface="Arial"/>
                <a:ea typeface="Arial"/>
                <a:cs typeface="Arial"/>
                <a:sym typeface="Arial"/>
              </a:defRPr>
            </a:pPr>
            <a:r>
              <a:rPr sz="450" dirty="0"/>
              <a:t>P.O. Box 3867, Cape Town, 8000 </a:t>
            </a:r>
          </a:p>
        </p:txBody>
      </p:sp>
      <p:sp>
        <p:nvSpPr>
          <p:cNvPr id="8" name="NATIONAL OFFICE…"/>
          <p:cNvSpPr txBox="1"/>
          <p:nvPr userDrawn="1"/>
        </p:nvSpPr>
        <p:spPr>
          <a:xfrm>
            <a:off x="367586" y="4709583"/>
            <a:ext cx="920124" cy="60272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spAutoFit/>
          </a:bodyPr>
          <a:lstStyle/>
          <a:p>
            <a:pPr algn="l" defTabSz="171443">
              <a:lnSpc>
                <a:spcPts val="1050"/>
              </a:lnSpc>
              <a:defRPr sz="1200" b="1">
                <a:latin typeface="Arial"/>
                <a:ea typeface="Arial"/>
                <a:cs typeface="Arial"/>
                <a:sym typeface="Arial"/>
              </a:defRPr>
            </a:pPr>
            <a:r>
              <a:rPr sz="450" dirty="0"/>
              <a:t>NATIONAL OFFICE </a:t>
            </a:r>
          </a:p>
          <a:p>
            <a:pPr algn="l" defTabSz="171443">
              <a:lnSpc>
                <a:spcPts val="1050"/>
              </a:lnSpc>
              <a:defRPr sz="1200">
                <a:latin typeface="Arial"/>
                <a:ea typeface="Arial"/>
                <a:cs typeface="Arial"/>
                <a:sym typeface="Arial"/>
              </a:defRPr>
            </a:pPr>
            <a:r>
              <a:rPr sz="450" dirty="0"/>
              <a:t>61 Katherine Street, </a:t>
            </a:r>
          </a:p>
          <a:p>
            <a:pPr algn="l" defTabSz="171443">
              <a:lnSpc>
                <a:spcPts val="1050"/>
              </a:lnSpc>
              <a:defRPr sz="1200">
                <a:latin typeface="Arial"/>
                <a:ea typeface="Arial"/>
                <a:cs typeface="Arial"/>
                <a:sym typeface="Arial"/>
              </a:defRPr>
            </a:pPr>
            <a:r>
              <a:rPr sz="450" dirty="0"/>
              <a:t>Sandton, 2196 </a:t>
            </a:r>
          </a:p>
          <a:p>
            <a:pPr algn="l" defTabSz="171443">
              <a:lnSpc>
                <a:spcPts val="1050"/>
              </a:lnSpc>
              <a:defRPr sz="1200">
                <a:latin typeface="Arial"/>
                <a:ea typeface="Arial"/>
                <a:cs typeface="Arial"/>
                <a:sym typeface="Arial"/>
              </a:defRPr>
            </a:pPr>
            <a:r>
              <a:rPr sz="450" dirty="0"/>
              <a:t>P.O. Box 652807, Benmore, 2010 </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15"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
        <p:nvSpPr>
          <p:cNvPr id="8" name="Square"/>
          <p:cNvSpPr/>
          <p:nvPr userDrawn="1"/>
        </p:nvSpPr>
        <p:spPr>
          <a:xfrm>
            <a:off x="8575476" y="5179217"/>
            <a:ext cx="190500" cy="211667"/>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8577263" y="5175251"/>
            <a:ext cx="190500" cy="211667"/>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6" name="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9" name="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88"/>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886" indent="0" algn="ctr">
              <a:buNone/>
              <a:defRPr>
                <a:solidFill>
                  <a:schemeClr val="tx1">
                    <a:tint val="75000"/>
                  </a:schemeClr>
                </a:solidFill>
              </a:defRPr>
            </a:lvl2pPr>
            <a:lvl3pPr marL="685773" indent="0" algn="ctr">
              <a:buNone/>
              <a:defRPr>
                <a:solidFill>
                  <a:schemeClr val="tx1">
                    <a:tint val="75000"/>
                  </a:schemeClr>
                </a:solidFill>
              </a:defRPr>
            </a:lvl3pPr>
            <a:lvl4pPr marL="1028659" indent="0" algn="ctr">
              <a:buNone/>
              <a:defRPr>
                <a:solidFill>
                  <a:schemeClr val="tx1">
                    <a:tint val="75000"/>
                  </a:schemeClr>
                </a:solidFill>
              </a:defRPr>
            </a:lvl4pPr>
            <a:lvl5pPr marL="1371545" indent="0" algn="ctr">
              <a:buNone/>
              <a:defRPr>
                <a:solidFill>
                  <a:schemeClr val="tx1">
                    <a:tint val="75000"/>
                  </a:schemeClr>
                </a:solidFill>
              </a:defRPr>
            </a:lvl5pPr>
            <a:lvl6pPr marL="1714431" indent="0" algn="ctr">
              <a:buNone/>
              <a:defRPr>
                <a:solidFill>
                  <a:schemeClr val="tx1">
                    <a:tint val="75000"/>
                  </a:schemeClr>
                </a:solidFill>
              </a:defRPr>
            </a:lvl6pPr>
            <a:lvl7pPr marL="2057318" indent="0" algn="ctr">
              <a:buNone/>
              <a:defRPr>
                <a:solidFill>
                  <a:schemeClr val="tx1">
                    <a:tint val="75000"/>
                  </a:schemeClr>
                </a:solidFill>
              </a:defRPr>
            </a:lvl7pPr>
            <a:lvl8pPr marL="2400204" indent="0" algn="ctr">
              <a:buNone/>
              <a:defRPr>
                <a:solidFill>
                  <a:schemeClr val="tx1">
                    <a:tint val="75000"/>
                  </a:schemeClr>
                </a:solidFill>
              </a:defRPr>
            </a:lvl8pPr>
            <a:lvl9pPr marL="27430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F08AE2-0F90-4A77-9C15-B75A9E7483DF}" type="datetime1">
              <a:rPr lang="en-US" smtClean="0"/>
              <a:t>3/17/2023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A5B556-68B1-4BB8-9142-5B1922ED6273}" type="slidenum">
              <a:rPr lang="en-US" smtClean="0"/>
              <a:t>‹#›</a:t>
            </a:fld>
            <a:endParaRPr lang="en-US" dirty="0"/>
          </a:p>
        </p:txBody>
      </p:sp>
    </p:spTree>
    <p:extLst>
      <p:ext uri="{BB962C8B-B14F-4D97-AF65-F5344CB8AC3E}">
        <p14:creationId xmlns:p14="http://schemas.microsoft.com/office/powerpoint/2010/main" val="1163671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 Center">
    <p:spTree>
      <p:nvGrpSpPr>
        <p:cNvPr id="1" name=""/>
        <p:cNvGrpSpPr/>
        <p:nvPr/>
      </p:nvGrpSpPr>
      <p:grpSpPr>
        <a:xfrm>
          <a:off x="0" y="0"/>
          <a:ext cx="0" cy="0"/>
          <a:chOff x="0" y="0"/>
          <a:chExt cx="0" cy="0"/>
        </a:xfrm>
      </p:grpSpPr>
      <p:pic>
        <p:nvPicPr>
          <p:cNvPr id="6"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
        <p:nvSpPr>
          <p:cNvPr id="8" name="Slide Number"/>
          <p:cNvSpPr txBox="1">
            <a:spLocks noGrp="1"/>
          </p:cNvSpPr>
          <p:nvPr>
            <p:ph type="sldNum" sz="quarter" idx="2"/>
          </p:nvPr>
        </p:nvSpPr>
        <p:spPr>
          <a:xfrm>
            <a:off x="8577263" y="5127595"/>
            <a:ext cx="190500" cy="310341"/>
          </a:xfrm>
          <a:prstGeom prst="rect">
            <a:avLst/>
          </a:prstGeom>
          <a:ln w="12700">
            <a:miter lim="400000"/>
          </a:ln>
        </p:spPr>
        <p:txBody>
          <a:bodyPr wrap="square" lIns="50800" tIns="50800" rIns="50800" bIns="50800" anchor="ctr">
            <a:spAutoFit/>
          </a:bodyPr>
          <a:lstStyle>
            <a:lvl1pPr>
              <a:defRPr sz="675">
                <a:latin typeface="Arial" charset="0"/>
                <a:ea typeface="Arial" charset="0"/>
                <a:cs typeface="Arial" charset="0"/>
                <a:sym typeface="Helvetica Neue Light"/>
              </a:defRPr>
            </a:lvl1pPr>
          </a:lstStyle>
          <a:p>
            <a:fld id="{86CB4B4D-7CA3-9044-876B-883B54F8677D}" type="slidenum">
              <a:rPr lang="uk-UA" smtClean="0"/>
              <a:pPr/>
              <a:t>‹#›</a:t>
            </a:fld>
            <a:endParaRPr lang="uk-UA" dirty="0"/>
          </a:p>
        </p:txBody>
      </p:sp>
      <p:sp>
        <p:nvSpPr>
          <p:cNvPr id="9" name="Square"/>
          <p:cNvSpPr/>
          <p:nvPr userDrawn="1"/>
        </p:nvSpPr>
        <p:spPr>
          <a:xfrm>
            <a:off x="8577263" y="5175251"/>
            <a:ext cx="190500" cy="211667"/>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9"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9" name="Square"/>
          <p:cNvSpPr/>
          <p:nvPr userDrawn="1"/>
        </p:nvSpPr>
        <p:spPr>
          <a:xfrm>
            <a:off x="8577263" y="5175251"/>
            <a:ext cx="190500" cy="211667"/>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10"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19"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8577263" y="5175251"/>
            <a:ext cx="190500" cy="211667"/>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6"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8" r:id="rId2"/>
    <p:sldLayoutId id="2147483653" r:id="rId3"/>
    <p:sldLayoutId id="2147483655" r:id="rId4"/>
    <p:sldLayoutId id="2147483659" r:id="rId5"/>
    <p:sldLayoutId id="2147483656" r:id="rId6"/>
    <p:sldLayoutId id="2147483657"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Lst>
  <p:transition spd="med"/>
  <p:txStyles>
    <p:titleStyle>
      <a:lvl1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endParaRPr lang="en-ZA" sz="2700" dirty="0"/>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r>
              <a:rPr lang="en-ZA" sz="1350" dirty="0"/>
              <a:t> </a:t>
            </a:r>
            <a:endParaRPr sz="1350" dirty="0"/>
          </a:p>
        </p:txBody>
      </p:sp>
      <p:sp>
        <p:nvSpPr>
          <p:cNvPr id="2" name="Rectangle 1">
            <a:extLst>
              <a:ext uri="{FF2B5EF4-FFF2-40B4-BE49-F238E27FC236}">
                <a16:creationId xmlns:a16="http://schemas.microsoft.com/office/drawing/2014/main" id="{33F79871-DE16-43C3-9A25-8BB8D56CB027}"/>
              </a:ext>
            </a:extLst>
          </p:cNvPr>
          <p:cNvSpPr/>
          <p:nvPr/>
        </p:nvSpPr>
        <p:spPr>
          <a:xfrm>
            <a:off x="275967" y="1677246"/>
            <a:ext cx="6140735" cy="1114216"/>
          </a:xfrm>
          <a:prstGeom prst="rect">
            <a:avLst/>
          </a:prstGeom>
        </p:spPr>
        <p:txBody>
          <a:bodyPr wrap="square" lIns="91440" tIns="45720" rIns="91440" bIns="45720" anchor="t">
            <a:spAutoFit/>
          </a:bodyPr>
          <a:lstStyle/>
          <a:p>
            <a:pPr algn="l">
              <a:lnSpc>
                <a:spcPct val="150000"/>
              </a:lnSpc>
            </a:pPr>
            <a:r>
              <a:rPr lang="en-ZA" sz="1600" b="1" dirty="0">
                <a:solidFill>
                  <a:schemeClr val="tx1"/>
                </a:solidFill>
                <a:latin typeface="Arial"/>
                <a:ea typeface="Calibri" panose="020F0502020204030204" pitchFamily="34" charset="0"/>
                <a:cs typeface="Times New Roman"/>
              </a:rPr>
              <a:t>BUSA PRESENTATION   </a:t>
            </a:r>
            <a:endParaRPr lang="en-ZA" sz="1600" b="1" dirty="0">
              <a:solidFill>
                <a:schemeClr val="tx1"/>
              </a:solidFill>
              <a:latin typeface="Arial"/>
              <a:ea typeface="Calibri" panose="020F0502020204030204" pitchFamily="34" charset="0"/>
              <a:cs typeface="Times New Roman" panose="02020603050405020304" pitchFamily="18" charset="0"/>
            </a:endParaRPr>
          </a:p>
          <a:p>
            <a:pPr algn="l">
              <a:lnSpc>
                <a:spcPct val="150000"/>
              </a:lnSpc>
            </a:pPr>
            <a:endParaRPr lang="en-ZA" sz="1600" b="1"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ZA" sz="1400" dirty="0">
                <a:solidFill>
                  <a:schemeClr val="tx1"/>
                </a:solidFill>
                <a:latin typeface="Arial"/>
                <a:ea typeface="Calibri" panose="020F0502020204030204" pitchFamily="34" charset="0"/>
                <a:cs typeface="Times New Roman"/>
              </a:rPr>
              <a:t>17 March 2023</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Property</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378687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algn="l">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QUICK WINS. HOW CAN WE MOVE THE NEEDLE?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 commercial and industrial sector presents the largest near-term opportunity in this sector, accounting for about 70% of new rooftop solar PV installations nationally.</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We have already lived experiences as our sector has been doing this for close to 10yrs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We need a tariff structure, national policy and regulation to govern the safe uptake of solar PV</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We can rapidly deploy Solar PV projects as the banking sector is happy to fund these projects, and our assets are already connected to the grid.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Focus on education, skills development and training to build installer capacity, also aims to improve standards development and compliance in line with international best practices.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10</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23221236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Banking</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3620478"/>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lvl="0" algn="l">
              <a:lnSpc>
                <a:spcPct val="105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Impacts of Loadshedding on the (your) business sector:</a:t>
            </a:r>
          </a:p>
          <a:p>
            <a:pPr marL="342900" lvl="0" indent="-342900" algn="l">
              <a:lnSpc>
                <a:spcPct val="105000"/>
              </a:lnSpc>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ZA" sz="1800" dirty="0">
                <a:effectLst/>
                <a:latin typeface="Calibri" panose="020F0502020204030204" pitchFamily="34" charset="0"/>
                <a:ea typeface="Calibri" panose="020F0502020204030204" pitchFamily="34" charset="0"/>
                <a:cs typeface="Times New Roman" panose="02020603050405020304" pitchFamily="18" charset="0"/>
              </a:rPr>
              <a:t>As a business we are well prepared for loadshedding and currently have generators and alternative solutions in place to limit the impact on our clients and our business. 90.3% of the Branches have backup power and can carry on with operations.  </a:t>
            </a: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From a generator runtime and cost perspective we could provide severity of loadshedding in our direct cost base – this is approximately 3 - 4 times more than “normal levels” of loadshedding experienced prior to 2020.</a:t>
            </a: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Backup generators are under strain and the maintenance required to keep them running as well as to deal with any failure of equipment and subsequent repairs.</a:t>
            </a:r>
          </a:p>
          <a:p>
            <a:pPr algn="l"/>
            <a:r>
              <a:rPr lang="en-ZA" sz="1800" dirty="0">
                <a:effectLst/>
                <a:latin typeface="Calibri" panose="020F0502020204030204" pitchFamily="34" charset="0"/>
                <a:ea typeface="Calibri" panose="020F0502020204030204" pitchFamily="34" charset="0"/>
                <a:cs typeface="Times New Roman" panose="02020603050405020304" pitchFamily="18" charset="0"/>
              </a:rPr>
              <a:t>The consequences of defaulting clients are still being investigated but this is expected to be significant.</a:t>
            </a: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11</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209386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Banking</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3636380"/>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lvl="0" algn="l">
              <a:lnSpc>
                <a:spcPct val="105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allowed to determine loadshedding scheduling, what would be key considerations for the sector?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Ideal would be to have no loadshedding, but all levels above Level 4 causes huge disruption.</a:t>
            </a: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For our sector, with Campuses, Branches and ATM’s distributed throughout the country in many towns, we do not have an ideal time for loadshedding. At any point in time we will be impacted by loadshedding at a number of Campuses, Branches &amp; ATMs. </a:t>
            </a: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Duration of load shedding during the night – may increase the risk of burglary and theft, also potentially impacting the operation of certain alarms</a:t>
            </a: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Exemption of communication towers/communication networks as it impacts internet, connectivity etc.</a:t>
            </a: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12</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20777282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Banking</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2165208"/>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Load shedding times during peak hours – consideration to limit to at least an hour or less.  Load shedding results in increased travel times and increased spend on petrol for staff/clients, thereby indirectly impacting transport costs e.g. taxi fare</a:t>
            </a:r>
          </a:p>
          <a:p>
            <a:pPr marL="342900" lvl="0" indent="-342900" algn="l">
              <a:lnSpc>
                <a:spcPct val="105000"/>
              </a:lnSpc>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Load shedding at month end during peak periods as it impacts SASSA grant payments – clients may not be able to access funds / clients may be impacted when travelling to certain sites due to no power and queue for additional hours whilst awaiting restoration of power (especially in remote areas)</a:t>
            </a: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13</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324084550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endParaRPr lang="en-ZA" sz="2700" dirty="0"/>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r>
              <a:rPr lang="en-ZA" sz="1350" dirty="0"/>
              <a:t> </a:t>
            </a:r>
            <a:endParaRPr sz="1350" dirty="0"/>
          </a:p>
        </p:txBody>
      </p:sp>
      <p:sp>
        <p:nvSpPr>
          <p:cNvPr id="5" name="Text Box 23">
            <a:extLst>
              <a:ext uri="{FF2B5EF4-FFF2-40B4-BE49-F238E27FC236}">
                <a16:creationId xmlns:a16="http://schemas.microsoft.com/office/drawing/2014/main" id="{E2276025-8158-4ACA-AEF1-F91558DC41C1}"/>
              </a:ext>
            </a:extLst>
          </p:cNvPr>
          <p:cNvSpPr txBox="1">
            <a:spLocks/>
          </p:cNvSpPr>
          <p:nvPr/>
        </p:nvSpPr>
        <p:spPr>
          <a:xfrm>
            <a:off x="0" y="1522095"/>
            <a:ext cx="5994400" cy="2000250"/>
          </a:xfrm>
          <a:prstGeom prst="rect">
            <a:avLst/>
          </a:prstGeom>
          <a:solidFill>
            <a:srgbClr val="5B6670"/>
          </a:solidFill>
          <a:ln>
            <a:noFill/>
          </a:ln>
          <a:effectLst/>
          <a:extLst>
            <a:ext uri="{C572A759-6A51-4108-AA02-DFA0A04FC94B}">
              <ma14:wrappingTextBox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4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THANK YOU</a:t>
            </a:r>
            <a:r>
              <a:rPr lang="en-GB" sz="12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577176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4" y="412750"/>
            <a:ext cx="4000500" cy="31547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ZA" sz="2250" dirty="0">
                <a:solidFill>
                  <a:schemeClr val="bg1"/>
                </a:solidFill>
              </a:rPr>
              <a:t>ABOUT BUSA</a:t>
            </a:r>
            <a:endParaRPr sz="2250" dirty="0">
              <a:solidFill>
                <a:schemeClr val="bg1"/>
              </a:solidFil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2</a:t>
            </a:fld>
            <a:endParaRPr lang="uk-UA" sz="675" dirty="0">
              <a:solidFill>
                <a:schemeClr val="bg1"/>
              </a:solidFill>
            </a:endParaRPr>
          </a:p>
        </p:txBody>
      </p:sp>
      <p:sp>
        <p:nvSpPr>
          <p:cNvPr id="7" name="TextBox 6">
            <a:extLst>
              <a:ext uri="{FF2B5EF4-FFF2-40B4-BE49-F238E27FC236}">
                <a16:creationId xmlns:a16="http://schemas.microsoft.com/office/drawing/2014/main" id="{902E0B27-0F66-4710-83A5-BF3EABA25018}"/>
              </a:ext>
            </a:extLst>
          </p:cNvPr>
          <p:cNvSpPr txBox="1"/>
          <p:nvPr/>
        </p:nvSpPr>
        <p:spPr>
          <a:xfrm>
            <a:off x="420131" y="1430689"/>
            <a:ext cx="8303739" cy="2487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825500">
              <a:spcBef>
                <a:spcPts val="300"/>
              </a:spcBef>
              <a:spcAft>
                <a:spcPts val="300"/>
              </a:spcAft>
            </a:pPr>
            <a:r>
              <a:rPr lang="en-ZA" sz="1400" dirty="0">
                <a:latin typeface="Arial" panose="020B0604020202020204" pitchFamily="34" charset="0"/>
                <a:cs typeface="Arial" panose="020B0604020202020204" pitchFamily="34" charset="0"/>
              </a:rPr>
              <a:t>BUSA is a confederation of business organisations including chambers of commerce and industry, professional associations, corporate associations and unisectoral organisations. It represents South African business on macro economic and high level issues that affect it at the national and international levels. BUSA’s function is to ensure that business plays a constructive role in the country’s economic growth, development and transformation and to create an environment in which businesses of all sizes and in all sectors can thrive, expand and be competitive.</a:t>
            </a:r>
          </a:p>
          <a:p>
            <a:pPr algn="just" defTabSz="825500">
              <a:spcBef>
                <a:spcPts val="300"/>
              </a:spcBef>
              <a:spcAft>
                <a:spcPts val="300"/>
              </a:spcAft>
            </a:pPr>
            <a:endParaRPr lang="en-ZA" sz="1400" dirty="0">
              <a:latin typeface="Arial" panose="020B0604020202020204" pitchFamily="34" charset="0"/>
              <a:cs typeface="Arial" panose="020B0604020202020204" pitchFamily="34" charset="0"/>
            </a:endParaRPr>
          </a:p>
          <a:p>
            <a:pPr algn="just" defTabSz="825500">
              <a:spcBef>
                <a:spcPts val="300"/>
              </a:spcBef>
              <a:spcAft>
                <a:spcPts val="300"/>
              </a:spcAft>
            </a:pPr>
            <a:r>
              <a:rPr lang="en-ZA" sz="1400" dirty="0">
                <a:latin typeface="Arial" panose="020B0604020202020204" pitchFamily="34" charset="0"/>
                <a:cs typeface="Arial" panose="020B0604020202020204" pitchFamily="34" charset="0"/>
              </a:rPr>
              <a:t>As a principal representative of business in South Africa, BUSA represents the views of its members in several national structures and bodies, both statutory and non-statutory. BUSA also represents businesses' interests in the National Economic Development and Labour Council (NEDLAC).</a:t>
            </a:r>
            <a:endParaRPr kumimoji="0" lang="en-ZA"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81781361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4" y="412750"/>
            <a:ext cx="4931736" cy="31547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250" dirty="0">
                <a:solidFill>
                  <a:schemeClr val="bg1"/>
                </a:solidFill>
              </a:rPr>
              <a:t>CONTEXT </a:t>
            </a:r>
            <a:r>
              <a:rPr lang="en-ZA" sz="2250" dirty="0">
                <a:solidFill>
                  <a:schemeClr val="bg1"/>
                </a:solidFill>
              </a:rPr>
              <a:t> </a:t>
            </a:r>
            <a:endParaRPr sz="225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190500" y="1397000"/>
            <a:ext cx="8589337" cy="3577903"/>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marR="0" lvl="0" algn="l" defTabSz="914400" rtl="0" eaLnBrk="1" fontAlgn="auto" latinLnBrk="0" hangingPunct="1">
              <a:lnSpc>
                <a:spcPct val="100000"/>
              </a:lnSpc>
              <a:spcBef>
                <a:spcPts val="1200"/>
              </a:spcBef>
              <a:spcAft>
                <a:spcPts val="0"/>
              </a:spcAft>
              <a:buClrTx/>
              <a:buSzTx/>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Contributions made by FAPA, EIUG and Minerals Council.</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Load Curtailment (LC) as envisaged in current version of NRS 048-9 is no longer suitable under current system conditions as it results in: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Sustained implementation over a long time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Becoming far more frequently used than was originally anticipated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Becoming an energy conservation scheme rather than an emergency tool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Baseline definition is no longer suitable – may lead to gaming or unintended non-compliance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Calibri" panose="020F0502020204030204"/>
                <a:ea typeface="+mn-ea"/>
                <a:cs typeface="+mn-cs"/>
              </a:rPr>
              <a:t>The current LC implementation is becoming much more disruptive to production and economic performance as it was not developed for continuous operation </a:t>
            </a: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3</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757201"/>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424161283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66700" y="1231901"/>
            <a:ext cx="8310563" cy="327012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marL="285750" indent="-285750" algn="l" defTabSz="914400" hangingPunct="1">
              <a:spcBef>
                <a:spcPts val="1200"/>
              </a:spcBef>
              <a:buFont typeface="Arial" panose="020B0604020202020204" pitchFamily="34" charset="0"/>
              <a:buChar char="•"/>
              <a:defRPr/>
            </a:pPr>
            <a:r>
              <a:rPr lang="en-US" sz="1800" dirty="0">
                <a:solidFill>
                  <a:schemeClr val="tx1"/>
                </a:solidFill>
                <a:latin typeface="Calibri" panose="020F0502020204030204"/>
                <a:ea typeface="+mn-ea"/>
                <a:cs typeface="+mn-cs"/>
              </a:rPr>
              <a:t>As a result, members are starting to report significant(3%-5%) losses of production based on last year power interruptions which are likely less than what we can expect this year</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1"/>
                </a:solidFill>
                <a:effectLst/>
                <a:uLnTx/>
                <a:uFillTx/>
                <a:latin typeface="Calibri" panose="020F0502020204030204"/>
                <a:ea typeface="+mn-ea"/>
                <a:cs typeface="+mn-cs"/>
              </a:rPr>
              <a:t>These production losses will have in the short-term to medium-term adverse effects in the economic growth, employment creation &amp; retention, closure of marginal operations, future investments, ….</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chemeClr val="tx1"/>
                </a:solidFill>
                <a:effectLst/>
                <a:uLnTx/>
                <a:uFillTx/>
                <a:latin typeface="Calibri" panose="020F0502020204030204"/>
                <a:ea typeface="+mn-ea"/>
                <a:cs typeface="+mn-cs"/>
              </a:rPr>
              <a:t>Energy intensive users already play a critical role in using their loads to stabilize the grid, in </a:t>
            </a:r>
            <a:r>
              <a:rPr kumimoji="0" lang="en-US" sz="1800" b="0" i="0" u="none" strike="noStrike" kern="0" cap="none" spc="0" normalizeH="0" baseline="0" noProof="0" dirty="0" err="1">
                <a:ln>
                  <a:noFill/>
                </a:ln>
                <a:solidFill>
                  <a:schemeClr val="tx1"/>
                </a:solidFill>
                <a:effectLst/>
                <a:uLnTx/>
                <a:uFillTx/>
                <a:latin typeface="Calibri" panose="020F0502020204030204"/>
                <a:ea typeface="+mn-ea"/>
                <a:cs typeface="+mn-cs"/>
              </a:rPr>
              <a:t>minimising</a:t>
            </a:r>
            <a:r>
              <a:rPr kumimoji="0" lang="en-US" sz="1800" b="0" i="0" u="none" strike="noStrike" kern="0" cap="none" spc="0" normalizeH="0" baseline="0" noProof="0" dirty="0">
                <a:ln>
                  <a:noFill/>
                </a:ln>
                <a:solidFill>
                  <a:schemeClr val="tx1"/>
                </a:solidFill>
                <a:effectLst/>
                <a:uLnTx/>
                <a:uFillTx/>
                <a:latin typeface="Calibri" panose="020F0502020204030204"/>
                <a:ea typeface="+mn-ea"/>
                <a:cs typeface="+mn-cs"/>
              </a:rPr>
              <a:t> peaks by reducing loads at peak periods and providing demand response to manage frequencies and other system emergencies.</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1800" dirty="0">
                <a:solidFill>
                  <a:schemeClr val="tx1"/>
                </a:solidFill>
                <a:latin typeface="Calibri" panose="020F0502020204030204"/>
                <a:ea typeface="+mn-ea"/>
                <a:cs typeface="+mn-cs"/>
              </a:rPr>
              <a:t>Business has a role to play in contributing to solutions.</a:t>
            </a:r>
            <a:endParaRPr kumimoji="0" lang="en-US" sz="18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4</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757201"/>
            <a:ext cx="7233557" cy="25391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61386625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Proposed changes</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4489947"/>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marL="457200" marR="0" lvl="1" algn="l" defTabSz="914400" rtl="0" eaLnBrk="1" fontAlgn="auto" latinLnBrk="0" hangingPunct="1">
              <a:lnSpc>
                <a:spcPct val="90000"/>
              </a:lnSpc>
              <a:spcBef>
                <a:spcPts val="500"/>
              </a:spcBef>
              <a:spcAft>
                <a:spcPts val="600"/>
              </a:spcAft>
              <a:buClrTx/>
              <a:buSzTx/>
              <a:tabLst/>
              <a:defRPr/>
            </a:pPr>
            <a:r>
              <a:rPr kumimoji="0" lang="en-ZA" sz="1600" b="1" i="0" u="none" strike="noStrike" kern="1200" cap="none" spc="0" normalizeH="0" baseline="0" noProof="0" dirty="0">
                <a:ln>
                  <a:noFill/>
                </a:ln>
                <a:solidFill>
                  <a:schemeClr val="tx1"/>
                </a:solidFill>
                <a:effectLst/>
                <a:uLnTx/>
                <a:uFillTx/>
                <a:latin typeface="Calibri" panose="020F0502020204030204"/>
                <a:ea typeface="+mn-ea"/>
                <a:cs typeface="+mn-cs"/>
              </a:rPr>
              <a:t>Customers with self-generation (On &amp; Off site) should be exempted for the amount equivalent to their generation </a:t>
            </a:r>
          </a:p>
          <a:p>
            <a:pPr marL="457200" marR="0" lvl="1" algn="l" defTabSz="914400" rtl="0" eaLnBrk="1" fontAlgn="auto" latinLnBrk="0" hangingPunct="1">
              <a:lnSpc>
                <a:spcPct val="90000"/>
              </a:lnSpc>
              <a:spcBef>
                <a:spcPts val="500"/>
              </a:spcBef>
              <a:spcAft>
                <a:spcPts val="600"/>
              </a:spcAft>
              <a:buClrTx/>
              <a:buSzTx/>
              <a:tabLst/>
              <a:defRPr/>
            </a:pPr>
            <a:r>
              <a:rPr kumimoji="0" lang="en-ZA" sz="1600" b="0" i="0" u="none" strike="noStrike" kern="1200" cap="none" spc="0" normalizeH="0" baseline="0" noProof="0" dirty="0">
                <a:ln>
                  <a:noFill/>
                </a:ln>
                <a:solidFill>
                  <a:schemeClr val="tx1"/>
                </a:solidFill>
                <a:effectLst/>
                <a:uLnTx/>
                <a:uFillTx/>
                <a:latin typeface="Calibri" panose="020F0502020204030204"/>
                <a:ea typeface="+mn-ea"/>
                <a:cs typeface="+mn-cs"/>
              </a:rPr>
              <a:t>This can be done by adjusting the agreed baseline by real-time self-generation </a:t>
            </a:r>
            <a:r>
              <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mn-cs"/>
              </a:rPr>
              <a:t>or battery storage during LC</a:t>
            </a:r>
            <a:endParaRPr lang="en-ZA" sz="1600" kern="1200" dirty="0">
              <a:solidFill>
                <a:schemeClr val="tx1"/>
              </a:solidFill>
              <a:latin typeface="Calibri" panose="020F0502020204030204"/>
              <a:ea typeface="+mn-ea"/>
              <a:cs typeface="+mn-cs"/>
            </a:endParaRPr>
          </a:p>
          <a:p>
            <a:pPr marL="457200" marR="0" lvl="1" algn="l" defTabSz="914400" rtl="0" eaLnBrk="1" fontAlgn="auto" latinLnBrk="0" hangingPunct="1">
              <a:lnSpc>
                <a:spcPct val="90000"/>
              </a:lnSpc>
              <a:spcBef>
                <a:spcPts val="500"/>
              </a:spcBef>
              <a:spcAft>
                <a:spcPts val="600"/>
              </a:spcAft>
              <a:buClrTx/>
              <a:buSzTx/>
              <a:tabLst/>
              <a:defRPr/>
            </a:pPr>
            <a:r>
              <a:rPr kumimoji="0" lang="en-ZA" sz="1600" b="0" i="0" u="none" strike="noStrike" kern="1200" cap="none" spc="0" normalizeH="0" baseline="0" noProof="0" dirty="0">
                <a:ln>
                  <a:noFill/>
                </a:ln>
                <a:solidFill>
                  <a:schemeClr val="tx1"/>
                </a:solidFill>
                <a:effectLst/>
                <a:uLnTx/>
                <a:uFillTx/>
                <a:latin typeface="Calibri" panose="020F0502020204030204"/>
                <a:ea typeface="+mn-ea"/>
                <a:cs typeface="+mn-cs"/>
              </a:rPr>
              <a:t>Not only is this fair but it will mitigate against LC being a disincentive for additional private generation to close the capacity gap</a:t>
            </a:r>
          </a:p>
          <a:p>
            <a:pPr marL="457200" marR="0" lvl="1" algn="l" defTabSz="914400" rtl="0" eaLnBrk="1" fontAlgn="auto" latinLnBrk="0" hangingPunct="1">
              <a:lnSpc>
                <a:spcPct val="90000"/>
              </a:lnSpc>
              <a:spcBef>
                <a:spcPts val="500"/>
              </a:spcBef>
              <a:spcAft>
                <a:spcPts val="600"/>
              </a:spcAft>
              <a:buClrTx/>
              <a:buSzTx/>
              <a:tabLst/>
              <a:defRPr/>
            </a:pPr>
            <a:r>
              <a:rPr kumimoji="0" lang="en-ZA" sz="1600" b="1" i="0" u="none" strike="noStrike" kern="1200" cap="none" spc="0" normalizeH="0" baseline="0" noProof="0" dirty="0">
                <a:ln>
                  <a:noFill/>
                </a:ln>
                <a:solidFill>
                  <a:schemeClr val="tx1"/>
                </a:solidFill>
                <a:effectLst/>
                <a:uLnTx/>
                <a:uFillTx/>
                <a:latin typeface="Calibri" panose="020F0502020204030204"/>
                <a:ea typeface="+mn-ea"/>
                <a:cs typeface="+mn-cs"/>
              </a:rPr>
              <a:t>Improve and simplify Baseline determination</a:t>
            </a:r>
          </a:p>
          <a:p>
            <a:pPr marL="457200" marR="0" lvl="1" algn="l" defTabSz="914400" rtl="0" eaLnBrk="1" fontAlgn="auto" latinLnBrk="0" hangingPunct="1">
              <a:lnSpc>
                <a:spcPct val="90000"/>
              </a:lnSpc>
              <a:spcBef>
                <a:spcPts val="500"/>
              </a:spcBef>
              <a:spcAft>
                <a:spcPts val="600"/>
              </a:spcAft>
              <a:buClrTx/>
              <a:buSzTx/>
              <a:tabLst/>
              <a:defRPr/>
            </a:pPr>
            <a:r>
              <a:rPr kumimoji="0" lang="en-ZA" sz="1600" b="0" i="0" u="none" strike="noStrike" kern="1200" cap="none" spc="0" normalizeH="0" baseline="0" noProof="0" dirty="0">
                <a:ln>
                  <a:noFill/>
                </a:ln>
                <a:solidFill>
                  <a:schemeClr val="tx1"/>
                </a:solidFill>
                <a:effectLst/>
                <a:uLnTx/>
                <a:uFillTx/>
                <a:latin typeface="Calibri" panose="020F0502020204030204"/>
                <a:ea typeface="+mn-ea"/>
                <a:cs typeface="+mn-cs"/>
              </a:rPr>
              <a:t>Different sectors have different production patterns and that makes difficult to select a one size fits all baseline determination method e.g.:</a:t>
            </a:r>
          </a:p>
          <a:p>
            <a:pPr marL="457200" marR="0" lvl="1" algn="l" defTabSz="914400" rtl="0" eaLnBrk="1" fontAlgn="auto" latinLnBrk="0" hangingPunct="1">
              <a:lnSpc>
                <a:spcPct val="90000"/>
              </a:lnSpc>
              <a:spcBef>
                <a:spcPts val="500"/>
              </a:spcBef>
              <a:spcAft>
                <a:spcPts val="600"/>
              </a:spcAft>
              <a:buClrTx/>
              <a:buSzTx/>
              <a:tabLst/>
              <a:defRPr/>
            </a:pPr>
            <a:r>
              <a:rPr kumimoji="0" lang="en-ZA" sz="1600" b="0" i="0" u="none" strike="noStrike" kern="1200" cap="none" spc="0" normalizeH="0" baseline="0" noProof="0" dirty="0">
                <a:ln>
                  <a:noFill/>
                </a:ln>
                <a:solidFill>
                  <a:schemeClr val="tx1"/>
                </a:solidFill>
                <a:effectLst/>
                <a:uLnTx/>
                <a:uFillTx/>
                <a:latin typeface="Calibri" panose="020F0502020204030204"/>
                <a:ea typeface="+mn-ea"/>
                <a:cs typeface="+mn-cs"/>
              </a:rPr>
              <a:t>Annualised baseline – electricity consumption profile based on annual production for the last calendar year, adjusted for any reasonable exemptions</a:t>
            </a:r>
          </a:p>
          <a:p>
            <a:pPr marL="457200" marR="0" lvl="1" algn="l" defTabSz="914400" rtl="0" eaLnBrk="1" fontAlgn="auto" latinLnBrk="0" hangingPunct="1">
              <a:lnSpc>
                <a:spcPct val="90000"/>
              </a:lnSpc>
              <a:spcBef>
                <a:spcPts val="500"/>
              </a:spcBef>
              <a:spcAft>
                <a:spcPts val="600"/>
              </a:spcAft>
              <a:buClrTx/>
              <a:buSzTx/>
              <a:tabLst/>
              <a:defRPr/>
            </a:pPr>
            <a:r>
              <a:rPr kumimoji="0" lang="en-ZA" sz="1600" b="0" i="0" u="none" strike="noStrike" kern="1200" cap="none" spc="0" normalizeH="0" baseline="0" noProof="0" dirty="0">
                <a:ln>
                  <a:noFill/>
                </a:ln>
                <a:solidFill>
                  <a:schemeClr val="tx1"/>
                </a:solidFill>
                <a:effectLst/>
                <a:uLnTx/>
                <a:uFillTx/>
                <a:latin typeface="Calibri" panose="020F0502020204030204"/>
                <a:ea typeface="+mn-ea"/>
                <a:cs typeface="+mn-cs"/>
              </a:rPr>
              <a:t>Seasonal – For season dependent sectors can agree on seasonal baseline on same principle as annualised baseline i.e. last season’s numbers. </a:t>
            </a:r>
          </a:p>
          <a:p>
            <a:pPr marL="457200" marR="0" lvl="1" algn="l" defTabSz="914400" rtl="0" eaLnBrk="1" fontAlgn="auto" latinLnBrk="0" hangingPunct="1">
              <a:lnSpc>
                <a:spcPct val="90000"/>
              </a:lnSpc>
              <a:spcBef>
                <a:spcPts val="500"/>
              </a:spcBef>
              <a:spcAft>
                <a:spcPts val="600"/>
              </a:spcAft>
              <a:buClrTx/>
              <a:buSzTx/>
              <a:tabLst/>
              <a:defRPr/>
            </a:pPr>
            <a:r>
              <a:rPr kumimoji="0" lang="en-ZA" sz="1600" b="0" i="0" u="none" strike="noStrike" kern="1200" cap="none" spc="0" normalizeH="0" baseline="0" noProof="0" dirty="0">
                <a:ln>
                  <a:noFill/>
                </a:ln>
                <a:solidFill>
                  <a:schemeClr val="tx1"/>
                </a:solidFill>
                <a:effectLst/>
                <a:uLnTx/>
                <a:uFillTx/>
                <a:latin typeface="Calibri" panose="020F0502020204030204"/>
                <a:ea typeface="+mn-ea"/>
                <a:cs typeface="+mn-cs"/>
              </a:rPr>
              <a:t>Customer based requirements</a:t>
            </a:r>
          </a:p>
          <a:p>
            <a:pPr lvl="0" algn="just" defTabSz="171443">
              <a:spcBef>
                <a:spcPts val="300"/>
              </a:spcBef>
              <a:spcAft>
                <a:spcPts val="300"/>
              </a:spcAft>
              <a:buSzPct val="100000"/>
              <a:defRPr>
                <a:solidFill>
                  <a:srgbClr val="1C232B"/>
                </a:solidFill>
                <a:latin typeface="Arial"/>
                <a:ea typeface="Arial"/>
                <a:cs typeface="Arial"/>
                <a:sym typeface="Arial"/>
              </a:defRPr>
            </a:pPr>
            <a:endParaRPr lang="en-US" sz="1600" dirty="0">
              <a:latin typeface="Arial" panose="020B0604020202020204" pitchFamily="34" charset="0"/>
              <a:cs typeface="Arial" panose="020B0604020202020204" pitchFamily="34" charset="0"/>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5</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391562303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8837" y="1183168"/>
            <a:ext cx="8676100" cy="3247043"/>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Explore and formalise different options for LC</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Provide for rotation of LC among group of users so that not every user is affected by every LC</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Provide for establishment a LC market for willing participants</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i="0" u="none" strike="noStrike" kern="1200" cap="none" spc="0" normalizeH="0" baseline="0" noProof="0" dirty="0">
                <a:ln>
                  <a:noFill/>
                </a:ln>
                <a:solidFill>
                  <a:schemeClr val="tx1"/>
                </a:solidFill>
                <a:effectLst/>
                <a:uLnTx/>
                <a:uFillTx/>
                <a:latin typeface="Calibri" panose="020F0502020204030204"/>
                <a:ea typeface="+mn-ea"/>
                <a:cs typeface="+mn-cs"/>
              </a:rPr>
              <a:t>Consider differentiating between energy induced LC vs capacity induced LC and develop rules accordingly</a:t>
            </a: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Consider additional stages for LC</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Consider introducing additional stages of percentage production cuts before declaring essential load</a:t>
            </a:r>
            <a:endParaRPr lang="en-ZA" sz="1400" kern="1200" noProof="0" dirty="0">
              <a:solidFill>
                <a:schemeClr val="tx1"/>
              </a:solidFill>
              <a:latin typeface="Calibri" panose="020F0502020204030204"/>
              <a:ea typeface="+mn-ea"/>
              <a:cs typeface="+mn-cs"/>
            </a:endParaRP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Customers with self-generation  - Impacts of wheeling vs Load Shedding </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Deemed energy?</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Compensation – Net-billing?</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Banking options?</a:t>
            </a: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6</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1670710" y="1450920"/>
            <a:ext cx="7233557" cy="25391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261345535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4110869"/>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Need for Standardised Compliance and Monitoring Tool of LC</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To improve transparency between Consumer and SO</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Broad compliance monitoring</a:t>
            </a:r>
            <a:endPar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endParaRP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Exemptions for Demand Response </a:t>
            </a: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 – </a:t>
            </a:r>
            <a:endParaRPr lang="en-ZA" sz="1400" b="1" kern="1200" dirty="0">
              <a:solidFill>
                <a:schemeClr val="tx1"/>
              </a:solidFill>
              <a:latin typeface="Calibri" panose="020F0502020204030204"/>
              <a:ea typeface="+mn-ea"/>
              <a:cs typeface="+mn-cs"/>
            </a:endParaRP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Considerations to increase exemptions up to Stage 4 LC subject to fair and equitable contribution by all customers</a:t>
            </a: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Explore further DR Options</a:t>
            </a: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Procurement of Ancillary Services</a:t>
            </a: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Emergency Preparedness</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Increase the number of LC Stages</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Scheduling of LS beyond Stage 8</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rPr>
              <a:t>Notice time to Essential Load declaration to cater for safety considerations(people &amp; plant)</a:t>
            </a:r>
          </a:p>
          <a:p>
            <a:pPr marL="457200" marR="0" lvl="1" algn="l" defTabSz="914400" rtl="0" eaLnBrk="1" fontAlgn="auto" latinLnBrk="0" hangingPunct="1">
              <a:lnSpc>
                <a:spcPct val="90000"/>
              </a:lnSpc>
              <a:spcBef>
                <a:spcPts val="500"/>
              </a:spcBef>
              <a:spcAft>
                <a:spcPts val="600"/>
              </a:spcAft>
              <a:buClrTx/>
              <a:buSzTx/>
              <a:tabLst/>
              <a:defRPr/>
            </a:pPr>
            <a:r>
              <a:rPr kumimoji="0" lang="en-ZA" sz="1400" b="1" i="0" u="none" strike="noStrike" kern="1200" cap="none" spc="0" normalizeH="0" baseline="0" noProof="0" dirty="0">
                <a:ln>
                  <a:noFill/>
                </a:ln>
                <a:solidFill>
                  <a:schemeClr val="tx1"/>
                </a:solidFill>
                <a:effectLst/>
                <a:uLnTx/>
                <a:uFillTx/>
                <a:latin typeface="Calibri" panose="020F0502020204030204"/>
                <a:ea typeface="+mn-ea"/>
                <a:cs typeface="+mn-cs"/>
              </a:rPr>
              <a:t>NRS 048-9 Revision standardised to bi-annual/and as required</a:t>
            </a: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7</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1670710" y="1450920"/>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299169442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Demand side management: Further thoughts Agriculture focused</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4625882"/>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marL="914400" lvl="1" algn="l" defTabSz="914400" hangingPunct="1">
              <a:lnSpc>
                <a:spcPct val="90000"/>
              </a:lnSpc>
              <a:spcBef>
                <a:spcPts val="500"/>
              </a:spcBef>
              <a:spcAft>
                <a:spcPts val="600"/>
              </a:spcAft>
              <a:defRPr/>
            </a:pPr>
            <a:r>
              <a:rPr lang="en-US" sz="1400" dirty="0">
                <a:latin typeface="Calibri" panose="020F0502020204030204" pitchFamily="34" charset="0"/>
                <a:ea typeface="Calibri" panose="020F0502020204030204" pitchFamily="34" charset="0"/>
              </a:rPr>
              <a:t>T</a:t>
            </a:r>
            <a:r>
              <a:rPr lang="en-US" sz="1400" dirty="0">
                <a:effectLst/>
                <a:latin typeface="Calibri" panose="020F0502020204030204" pitchFamily="34" charset="0"/>
                <a:ea typeface="Calibri" panose="020F0502020204030204" pitchFamily="34" charset="0"/>
              </a:rPr>
              <a:t>he majority of farms have very similar energy needs </a:t>
            </a:r>
            <a:endParaRPr lang="en-US" sz="1400" dirty="0">
              <a:latin typeface="Calibri" panose="020F0502020204030204" pitchFamily="34" charset="0"/>
              <a:ea typeface="Calibri" panose="020F0502020204030204" pitchFamily="34" charset="0"/>
            </a:endParaRPr>
          </a:p>
          <a:p>
            <a:pPr marL="914400" lvl="1" algn="l" defTabSz="914400" hangingPunct="1">
              <a:lnSpc>
                <a:spcPct val="90000"/>
              </a:lnSpc>
              <a:spcBef>
                <a:spcPts val="500"/>
              </a:spcBef>
              <a:spcAft>
                <a:spcPts val="600"/>
              </a:spcAft>
              <a:defRPr/>
            </a:pPr>
            <a:r>
              <a:rPr lang="en-US" sz="1400" dirty="0">
                <a:latin typeface="Calibri" panose="020F0502020204030204" pitchFamily="34" charset="0"/>
                <a:ea typeface="Calibri" panose="020F0502020204030204" pitchFamily="34" charset="0"/>
              </a:rPr>
              <a:t>Many </a:t>
            </a:r>
            <a:r>
              <a:rPr lang="en-US" sz="1400" dirty="0" err="1">
                <a:effectLst/>
                <a:latin typeface="Calibri" panose="020F0502020204030204" pitchFamily="34" charset="0"/>
                <a:ea typeface="Calibri" panose="020F0502020204030204" pitchFamily="34" charset="0"/>
              </a:rPr>
              <a:t>agro</a:t>
            </a:r>
            <a:r>
              <a:rPr lang="en-US" sz="1400" dirty="0">
                <a:effectLst/>
                <a:latin typeface="Calibri" panose="020F0502020204030204" pitchFamily="34" charset="0"/>
                <a:ea typeface="Calibri" panose="020F0502020204030204" pitchFamily="34" charset="0"/>
              </a:rPr>
              <a:t>-processing facilities that are deeply embedded in municipal grids</a:t>
            </a:r>
            <a:endParaRPr lang="en-ZA" sz="1400" kern="1200" dirty="0">
              <a:solidFill>
                <a:schemeClr val="tx1"/>
              </a:solidFill>
              <a:effectLst/>
              <a:latin typeface="Calibri" panose="020F0502020204030204"/>
              <a:ea typeface="+mn-ea"/>
              <a:cs typeface="+mn-cs"/>
            </a:endParaRPr>
          </a:p>
          <a:p>
            <a:pPr marL="914400" lvl="1" algn="l" defTabSz="914400" hangingPunct="1">
              <a:lnSpc>
                <a:spcPct val="90000"/>
              </a:lnSpc>
              <a:spcBef>
                <a:spcPts val="500"/>
              </a:spcBef>
              <a:spcAft>
                <a:spcPts val="600"/>
              </a:spcAft>
              <a:defRPr/>
            </a:pPr>
            <a:r>
              <a:rPr lang="en-ZA" sz="1400" kern="1200" dirty="0">
                <a:solidFill>
                  <a:schemeClr val="tx1"/>
                </a:solidFill>
                <a:latin typeface="Calibri" panose="020F0502020204030204"/>
                <a:ea typeface="+mn-ea"/>
                <a:cs typeface="+mn-cs"/>
              </a:rPr>
              <a:t>Thus, there is a difference between those connected to Eskom vs those connected to municipal grids</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lang="en-US" sz="1400" dirty="0">
                <a:latin typeface="Calibri" panose="020F0502020204030204" pitchFamily="34" charset="0"/>
                <a:ea typeface="Calibri" panose="020F0502020204030204" pitchFamily="34" charset="0"/>
              </a:rPr>
              <a:t>T</a:t>
            </a:r>
            <a:r>
              <a:rPr lang="en-US" sz="1400" dirty="0">
                <a:effectLst/>
                <a:latin typeface="Calibri" panose="020F0502020204030204" pitchFamily="34" charset="0"/>
                <a:ea typeface="Calibri" panose="020F0502020204030204" pitchFamily="34" charset="0"/>
              </a:rPr>
              <a:t>he majority of the farms and facilities feeding from the same substation prefer longer periods of uninterrupted power at night, offset by longer outages during the day. </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lang="en-US" sz="1400" dirty="0">
                <a:latin typeface="Calibri" panose="020F0502020204030204" pitchFamily="34" charset="0"/>
                <a:ea typeface="Calibri" panose="020F0502020204030204" pitchFamily="34" charset="0"/>
              </a:rPr>
              <a:t>T</a:t>
            </a:r>
            <a:r>
              <a:rPr lang="en-US" sz="1400" dirty="0">
                <a:effectLst/>
                <a:latin typeface="Calibri" panose="020F0502020204030204" pitchFamily="34" charset="0"/>
                <a:ea typeface="Calibri" panose="020F0502020204030204" pitchFamily="34" charset="0"/>
              </a:rPr>
              <a:t>here should be a mechanism to give effect to this. </a:t>
            </a:r>
            <a:endParaRPr lang="en-US" sz="1400" dirty="0">
              <a:latin typeface="Calibri" panose="020F0502020204030204" pitchFamily="34" charset="0"/>
              <a:ea typeface="Calibri" panose="020F0502020204030204" pitchFamily="34" charset="0"/>
            </a:endParaRP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lang="en-US" sz="1400" dirty="0">
                <a:effectLst/>
                <a:latin typeface="Calibri" panose="020F0502020204030204" pitchFamily="34" charset="0"/>
                <a:ea typeface="Calibri" panose="020F0502020204030204" pitchFamily="34" charset="0"/>
              </a:rPr>
              <a:t>Under the NRS 048 standard states that clients must be treated ‘equitably’ when the load needs to be reduced past level 4, but it doesn’t give more guidance than that. </a:t>
            </a:r>
            <a:r>
              <a:rPr lang="en-US" sz="1400" dirty="0">
                <a:latin typeface="Calibri" panose="020F0502020204030204" pitchFamily="34" charset="0"/>
                <a:ea typeface="Calibri" panose="020F0502020204030204" pitchFamily="34" charset="0"/>
              </a:rPr>
              <a:t>It is a gap and requires clarity.</a:t>
            </a:r>
            <a:endParaRPr lang="en-ZA" sz="1400" kern="1200" dirty="0">
              <a:solidFill>
                <a:schemeClr val="tx1"/>
              </a:solidFill>
              <a:latin typeface="Calibri" panose="020F0502020204030204"/>
              <a:ea typeface="+mn-ea"/>
              <a:cs typeface="+mn-cs"/>
            </a:endParaRP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lang="en-US" sz="1400" dirty="0">
                <a:effectLst/>
                <a:latin typeface="Calibri" panose="020F0502020204030204" pitchFamily="34" charset="0"/>
                <a:ea typeface="Calibri" panose="020F0502020204030204" pitchFamily="34" charset="0"/>
              </a:rPr>
              <a:t>Some guidelines are desperately required, and it would ease the pressure on Eskom’s own officials </a:t>
            </a:r>
            <a:r>
              <a:rPr lang="en-US" sz="1400" dirty="0">
                <a:latin typeface="Calibri" panose="020F0502020204030204" pitchFamily="34" charset="0"/>
                <a:ea typeface="Calibri" panose="020F0502020204030204" pitchFamily="34" charset="0"/>
              </a:rPr>
              <a:t>not to operate in a vacuum</a:t>
            </a:r>
            <a:r>
              <a:rPr lang="en-US" sz="1400" dirty="0">
                <a:effectLst/>
                <a:latin typeface="Calibri" panose="020F0502020204030204" pitchFamily="34" charset="0"/>
                <a:ea typeface="Calibri" panose="020F0502020204030204" pitchFamily="34" charset="0"/>
              </a:rPr>
              <a:t>. </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lang="en-US" sz="1400" dirty="0" err="1">
                <a:latin typeface="Calibri" panose="020F0502020204030204" pitchFamily="34" charset="0"/>
                <a:ea typeface="Calibri" panose="020F0502020204030204" pitchFamily="34" charset="0"/>
              </a:rPr>
              <a:t>A</a:t>
            </a:r>
            <a:r>
              <a:rPr lang="en-US" sz="1400" dirty="0" err="1">
                <a:effectLst/>
                <a:latin typeface="Calibri" panose="020F0502020204030204" pitchFamily="34" charset="0"/>
                <a:ea typeface="Calibri" panose="020F0502020204030204" pitchFamily="34" charset="0"/>
              </a:rPr>
              <a:t>gro</a:t>
            </a:r>
            <a:r>
              <a:rPr lang="en-US" sz="1400" dirty="0">
                <a:effectLst/>
                <a:latin typeface="Calibri" panose="020F0502020204030204" pitchFamily="34" charset="0"/>
                <a:ea typeface="Calibri" panose="020F0502020204030204" pitchFamily="34" charset="0"/>
              </a:rPr>
              <a:t>-processors in small towns or metros where they share a sub-station with multiple other businesses are prime candidates for load curtailment, but they are not isolated from the grid. </a:t>
            </a: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lang="en-US" sz="1400" dirty="0">
                <a:effectLst/>
                <a:latin typeface="Calibri" panose="020F0502020204030204" pitchFamily="34" charset="0"/>
                <a:ea typeface="Calibri" panose="020F0502020204030204" pitchFamily="34" charset="0"/>
              </a:rPr>
              <a:t>Guarantees are needed for companies that are willing to invest in the infrastructure required to isolate themselves (i.e. a dedicated cable to the sub-station). A guarantee that they receive load curtailment only.</a:t>
            </a:r>
            <a:endParaRPr lang="en-ZA" sz="1400" dirty="0">
              <a:effectLst/>
              <a:latin typeface="Calibri" panose="020F0502020204030204" pitchFamily="34" charset="0"/>
              <a:ea typeface="Calibri" panose="020F0502020204030204" pitchFamily="34" charset="0"/>
            </a:endParaRPr>
          </a:p>
          <a:p>
            <a:r>
              <a:rPr lang="en-US" sz="1400" dirty="0">
                <a:effectLst/>
                <a:latin typeface="Calibri" panose="020F0502020204030204" pitchFamily="34" charset="0"/>
                <a:ea typeface="Calibri" panose="020F0502020204030204" pitchFamily="34" charset="0"/>
              </a:rPr>
              <a:t> </a:t>
            </a:r>
            <a:endParaRPr lang="en-ZA" sz="1400" dirty="0">
              <a:effectLst/>
              <a:latin typeface="Calibri" panose="020F0502020204030204" pitchFamily="34" charset="0"/>
              <a:ea typeface="Calibri" panose="020F0502020204030204" pitchFamily="34" charset="0"/>
            </a:endParaRPr>
          </a:p>
          <a:p>
            <a:pPr marL="1143000" marR="0" lvl="2"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endParaRPr kumimoji="0" lang="en-ZA" sz="14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8</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10654829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2" y="412750"/>
            <a:ext cx="8563937" cy="284693"/>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US" sz="2000" dirty="0">
                <a:solidFill>
                  <a:schemeClr val="bg1"/>
                </a:solidFill>
              </a:rPr>
              <a:t>Property</a:t>
            </a:r>
            <a:endParaRPr sz="2000" dirty="0">
              <a:solidFill>
                <a:schemeClr val="bg1"/>
              </a:solidFill>
            </a:endParaRPr>
          </a:p>
        </p:txBody>
      </p:sp>
      <p:sp>
        <p:nvSpPr>
          <p:cNvPr id="187"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52000" y="1183168"/>
            <a:ext cx="8676100" cy="329673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algn="l">
              <a:lnSpc>
                <a:spcPct val="107000"/>
              </a:lnSpc>
              <a:spcAft>
                <a:spcPts val="800"/>
              </a:spcAft>
            </a:pPr>
            <a:r>
              <a:rPr lang="en-US" sz="1800" dirty="0">
                <a:latin typeface="Calibri" panose="020F0502020204030204" pitchFamily="34" charset="0"/>
                <a:ea typeface="Calibri" panose="020F0502020204030204" pitchFamily="34" charset="0"/>
                <a:cs typeface="Calibri" panose="020F0502020204030204" pitchFamily="34" charset="0"/>
              </a:rPr>
              <a:t>C</a:t>
            </a:r>
            <a:r>
              <a:rPr lang="en-US" sz="1800" dirty="0">
                <a:effectLst/>
                <a:latin typeface="Calibri" panose="020F0502020204030204" pitchFamily="34" charset="0"/>
                <a:ea typeface="Calibri" panose="020F0502020204030204" pitchFamily="34" charset="0"/>
                <a:cs typeface="Calibri" panose="020F0502020204030204" pitchFamily="34" charset="0"/>
              </a:rPr>
              <a:t>ommercial and office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l">
              <a:lnSpc>
                <a:spcPct val="107000"/>
              </a:lnSpc>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CHALLENGES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Regulations and policies: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lnSpc>
                <a:spcPct val="107000"/>
              </a:lnSpc>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 rapid uptake of solar PV over the past three years has caught national regulators by surprise and has highlighted the need for new national policies and regulations to guide and regulate the solar PV market.</a:t>
            </a:r>
            <a:endParaRPr lang="en-ZA" sz="18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lnSpc>
                <a:spcPct val="107000"/>
              </a:lnSpc>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Lack of capacity at the municipal level to allow for small-scale embedded generation.</a:t>
            </a:r>
            <a:endParaRPr lang="en-ZA" sz="18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lnSpc>
                <a:spcPct val="107000"/>
              </a:lnSpc>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Some members generate 3MW but only need 1MW excess capacity cannot be fed back to the grid.</a:t>
            </a:r>
            <a:endParaRPr lang="en-ZA" sz="18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l">
              <a:lnSpc>
                <a:spcPct val="107000"/>
              </a:lnSpc>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Inconsistency of approach at the municipal level.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9</a:t>
            </a:fld>
            <a:endParaRPr lang="uk-UA" sz="675" dirty="0">
              <a:solidFill>
                <a:schemeClr val="bg1"/>
              </a:solidFill>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896084"/>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defTabSz="171443">
              <a:spcAft>
                <a:spcPts val="600"/>
              </a:spcAft>
              <a:buSzPct val="100000"/>
              <a:defRPr>
                <a:solidFill>
                  <a:srgbClr val="1C232B"/>
                </a:solidFill>
                <a:latin typeface="Arial"/>
                <a:ea typeface="Arial"/>
                <a:cs typeface="Arial"/>
                <a:sym typeface="Arial"/>
              </a:defRPr>
            </a:pPr>
            <a:endParaRPr lang="en-ZA" sz="1400" b="1" dirty="0">
              <a:solidFill>
                <a:schemeClr val="tx1"/>
              </a:solidFill>
              <a:sym typeface="Arial"/>
            </a:endParaRPr>
          </a:p>
        </p:txBody>
      </p:sp>
    </p:spTree>
    <p:extLst>
      <p:ext uri="{BB962C8B-B14F-4D97-AF65-F5344CB8AC3E}">
        <p14:creationId xmlns:p14="http://schemas.microsoft.com/office/powerpoint/2010/main" val="2694625716"/>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14655</TotalTime>
  <Words>1483</Words>
  <Application>Microsoft Office PowerPoint</Application>
  <PresentationFormat>On-screen Show (16:10)</PresentationFormat>
  <Paragraphs>107</Paragraphs>
  <Slides>14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Helvetica Neue</vt:lpstr>
      <vt:lpstr>Helvetica Neue Medium</vt:lpstr>
      <vt:lpstr>Symbol</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Cohen</dc:creator>
  <cp:lastModifiedBy>Happy Khambule</cp:lastModifiedBy>
  <cp:revision>298</cp:revision>
  <cp:lastPrinted>2019-01-17T10:25:09Z</cp:lastPrinted>
  <dcterms:modified xsi:type="dcterms:W3CDTF">2023-03-17T12:20:31Z</dcterms:modified>
</cp:coreProperties>
</file>