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9" r:id="rId4"/>
  </p:sldMasterIdLst>
  <p:notesMasterIdLst>
    <p:notesMasterId r:id="rId18"/>
  </p:notesMasterIdLst>
  <p:sldIdLst>
    <p:sldId id="291" r:id="rId5"/>
    <p:sldId id="294" r:id="rId6"/>
    <p:sldId id="373" r:id="rId7"/>
    <p:sldId id="488" r:id="rId8"/>
    <p:sldId id="265" r:id="rId9"/>
    <p:sldId id="273" r:id="rId10"/>
    <p:sldId id="259" r:id="rId11"/>
    <p:sldId id="267" r:id="rId12"/>
    <p:sldId id="293" r:id="rId13"/>
    <p:sldId id="257" r:id="rId14"/>
    <p:sldId id="372" r:id="rId15"/>
    <p:sldId id="377" r:id="rId16"/>
    <p:sldId id="260"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623" userDrawn="1">
          <p15:clr>
            <a:srgbClr val="A4A3A4"/>
          </p15:clr>
        </p15:guide>
        <p15:guide id="2" pos="649" userDrawn="1">
          <p15:clr>
            <a:srgbClr val="A4A3A4"/>
          </p15:clr>
        </p15:guide>
        <p15:guide id="4" pos="14711" userDrawn="1">
          <p15:clr>
            <a:srgbClr val="A4A3A4"/>
          </p15:clr>
        </p15:guide>
        <p15:guide id="5" orient="horz" pos="986" userDrawn="1">
          <p15:clr>
            <a:srgbClr val="A4A3A4"/>
          </p15:clr>
        </p15:guide>
        <p15:guide id="6" orient="horz" pos="1644" userDrawn="1">
          <p15:clr>
            <a:srgbClr val="A4A3A4"/>
          </p15:clr>
        </p15:guide>
        <p15:guide id="7" orient="horz" pos="7654" userDrawn="1">
          <p15:clr>
            <a:srgbClr val="A4A3A4"/>
          </p15:clr>
        </p15:guide>
        <p15:guide id="8" orient="horz" pos="7813" userDrawn="1">
          <p15:clr>
            <a:srgbClr val="A4A3A4"/>
          </p15:clr>
        </p15:guide>
        <p15:guide id="9" orient="horz" pos="81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93A63A"/>
    <a:srgbClr val="EA5A50"/>
    <a:srgbClr val="1B6775"/>
    <a:srgbClr val="6B8C67"/>
    <a:srgbClr val="1C232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55"/>
    <p:restoredTop sz="94641"/>
  </p:normalViewPr>
  <p:slideViewPr>
    <p:cSldViewPr snapToGrid="0" snapToObjects="1" showGuides="1">
      <p:cViewPr varScale="1">
        <p:scale>
          <a:sx n="39" d="100"/>
          <a:sy n="39" d="100"/>
        </p:scale>
        <p:origin x="1334" y="82"/>
      </p:cViewPr>
      <p:guideLst>
        <p:guide orient="horz" pos="623"/>
        <p:guide pos="649"/>
        <p:guide pos="14711"/>
        <p:guide orient="horz" pos="986"/>
        <p:guide orient="horz" pos="1644"/>
        <p:guide orient="horz" pos="7654"/>
        <p:guide orient="horz" pos="7813"/>
        <p:guide orient="horz" pos="81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donaldmackay\Library\CloudStorage\GoogleDrive-donald@xagta.com\My%20Drive\Codemonics\South%20Africa\Consulting\Clients\DA%20economic%20policy%20review%202023\Working%20papers\Trade%20data\Imports\2023-11-11%20BEC%20import%20analaysis%202010%20to%202023.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Users\donaldmackay\Library\CloudStorage\GoogleDrive-donald@xagta.com\My%20Drive\XA%20Admin\Marketing\Open%20cases%20report\Report%203%20(30%20June%202023)\2023-07-24%20Open%20cases%20&amp;%20completed%20cases%20DM%20%20v2.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Users\donaldmackay\Library\CloudStorage\GoogleDrive-donald@xagta.com\My%20Drive\Codemonics\South%20Africa\Consulting\Clients\DA%20economic%20policy%20review%202023\Working%20papers\Trade%20data\Trade%20agreement%20utilisation%20\2023-12-15%20Total%20trade%20utilisation%20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Imports!$A$19</c:f>
              <c:strCache>
                <c:ptCount val="1"/>
                <c:pt idx="0">
                  <c:v>Final Consumption</c:v>
                </c:pt>
              </c:strCache>
            </c:strRef>
          </c:tx>
          <c:spPr>
            <a:ln w="19050" cap="rnd">
              <a:solidFill>
                <a:srgbClr val="9F1633"/>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rgbClr val="9F1633"/>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Imports!$B$18:$N$18</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Imports!$B$19:$N$19</c:f>
              <c:numCache>
                <c:formatCode>0.00%</c:formatCode>
                <c:ptCount val="13"/>
                <c:pt idx="0">
                  <c:v>0.31864106610822363</c:v>
                </c:pt>
                <c:pt idx="1">
                  <c:v>0.32582982580252323</c:v>
                </c:pt>
                <c:pt idx="2">
                  <c:v>0.31959538002882942</c:v>
                </c:pt>
                <c:pt idx="3">
                  <c:v>0.32756542877222039</c:v>
                </c:pt>
                <c:pt idx="4">
                  <c:v>0.31757242270949354</c:v>
                </c:pt>
                <c:pt idx="5">
                  <c:v>0.33932592556357644</c:v>
                </c:pt>
                <c:pt idx="6">
                  <c:v>0.32426294246400333</c:v>
                </c:pt>
                <c:pt idx="7">
                  <c:v>0.3470601682495642</c:v>
                </c:pt>
                <c:pt idx="8">
                  <c:v>0.32979143350388945</c:v>
                </c:pt>
                <c:pt idx="9">
                  <c:v>0.33765603491858609</c:v>
                </c:pt>
                <c:pt idx="10">
                  <c:v>0.32606031000760055</c:v>
                </c:pt>
                <c:pt idx="11">
                  <c:v>0.36144588192600424</c:v>
                </c:pt>
                <c:pt idx="12">
                  <c:v>0.41982305953518917</c:v>
                </c:pt>
              </c:numCache>
            </c:numRef>
          </c:val>
          <c:smooth val="0"/>
          <c:extLst>
            <c:ext xmlns:c16="http://schemas.microsoft.com/office/drawing/2014/chart" uri="{C3380CC4-5D6E-409C-BE32-E72D297353CC}">
              <c16:uniqueId val="{00000000-8C93-4CAE-945F-27F5CD6B82A2}"/>
            </c:ext>
          </c:extLst>
        </c:ser>
        <c:ser>
          <c:idx val="1"/>
          <c:order val="1"/>
          <c:tx>
            <c:strRef>
              <c:f>Imports!$A$20</c:f>
              <c:strCache>
                <c:ptCount val="1"/>
                <c:pt idx="0">
                  <c:v>Gross Fixed Capital Formation</c:v>
                </c:pt>
              </c:strCache>
            </c:strRef>
          </c:tx>
          <c:spPr>
            <a:ln w="19050" cap="rnd">
              <a:solidFill>
                <a:srgbClr val="005291"/>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rgbClr val="00529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Imports!$B$18:$N$18</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Imports!$B$20:$N$20</c:f>
              <c:numCache>
                <c:formatCode>0.00%</c:formatCode>
                <c:ptCount val="13"/>
                <c:pt idx="0">
                  <c:v>0.17945168120247001</c:v>
                </c:pt>
                <c:pt idx="1">
                  <c:v>0.18703645721872417</c:v>
                </c:pt>
                <c:pt idx="2">
                  <c:v>0.18440620704683464</c:v>
                </c:pt>
                <c:pt idx="3">
                  <c:v>0.18240864971821827</c:v>
                </c:pt>
                <c:pt idx="4">
                  <c:v>0.17191251676364266</c:v>
                </c:pt>
                <c:pt idx="5">
                  <c:v>0.18877663617387291</c:v>
                </c:pt>
                <c:pt idx="6">
                  <c:v>0.18955349193020313</c:v>
                </c:pt>
                <c:pt idx="7">
                  <c:v>0.18490359190875066</c:v>
                </c:pt>
                <c:pt idx="8">
                  <c:v>0.16102187263143578</c:v>
                </c:pt>
                <c:pt idx="9">
                  <c:v>0.17072930792591576</c:v>
                </c:pt>
                <c:pt idx="10">
                  <c:v>0.17455829737181988</c:v>
                </c:pt>
                <c:pt idx="11">
                  <c:v>0.15122551977819912</c:v>
                </c:pt>
                <c:pt idx="12">
                  <c:v>0.13831525017098401</c:v>
                </c:pt>
              </c:numCache>
            </c:numRef>
          </c:val>
          <c:smooth val="0"/>
          <c:extLst>
            <c:ext xmlns:c16="http://schemas.microsoft.com/office/drawing/2014/chart" uri="{C3380CC4-5D6E-409C-BE32-E72D297353CC}">
              <c16:uniqueId val="{00000001-8C93-4CAE-945F-27F5CD6B82A2}"/>
            </c:ext>
          </c:extLst>
        </c:ser>
        <c:ser>
          <c:idx val="2"/>
          <c:order val="2"/>
          <c:tx>
            <c:strRef>
              <c:f>Imports!$A$21</c:f>
              <c:strCache>
                <c:ptCount val="1"/>
                <c:pt idx="0">
                  <c:v>Intermediate Consumption</c:v>
                </c:pt>
              </c:strCache>
            </c:strRef>
          </c:tx>
          <c:spPr>
            <a:ln w="19050" cap="rnd">
              <a:solidFill>
                <a:srgbClr val="71AD46"/>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rgbClr val="71AD46"/>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Imports!$B$18:$N$18</c:f>
              <c:numCache>
                <c:formatCode>General</c:formatCod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numCache>
            </c:numRef>
          </c:cat>
          <c:val>
            <c:numRef>
              <c:f>Imports!$B$21:$N$21</c:f>
              <c:numCache>
                <c:formatCode>0.00%</c:formatCode>
                <c:ptCount val="13"/>
                <c:pt idx="0">
                  <c:v>0.50177230691119201</c:v>
                </c:pt>
                <c:pt idx="1">
                  <c:v>0.48706648335542202</c:v>
                </c:pt>
                <c:pt idx="2">
                  <c:v>0.49595188689262049</c:v>
                </c:pt>
                <c:pt idx="3">
                  <c:v>0.48996186675718917</c:v>
                </c:pt>
                <c:pt idx="4">
                  <c:v>0.5104706817690946</c:v>
                </c:pt>
                <c:pt idx="5">
                  <c:v>0.47181743291502642</c:v>
                </c:pt>
                <c:pt idx="6">
                  <c:v>0.48609221473714792</c:v>
                </c:pt>
                <c:pt idx="7">
                  <c:v>0.46798121754690325</c:v>
                </c:pt>
                <c:pt idx="8">
                  <c:v>0.50563830139389943</c:v>
                </c:pt>
                <c:pt idx="9">
                  <c:v>0.49098437494311992</c:v>
                </c:pt>
                <c:pt idx="10">
                  <c:v>0.49932704938641148</c:v>
                </c:pt>
                <c:pt idx="11">
                  <c:v>0.48728072722618854</c:v>
                </c:pt>
                <c:pt idx="12">
                  <c:v>0.44178408693568944</c:v>
                </c:pt>
              </c:numCache>
            </c:numRef>
          </c:val>
          <c:smooth val="0"/>
          <c:extLst>
            <c:ext xmlns:c16="http://schemas.microsoft.com/office/drawing/2014/chart" uri="{C3380CC4-5D6E-409C-BE32-E72D297353CC}">
              <c16:uniqueId val="{00000002-8C93-4CAE-945F-27F5CD6B82A2}"/>
            </c:ext>
          </c:extLst>
        </c:ser>
        <c:dLbls>
          <c:showLegendKey val="0"/>
          <c:showVal val="0"/>
          <c:showCatName val="0"/>
          <c:showSerName val="0"/>
          <c:showPercent val="0"/>
          <c:showBubbleSize val="0"/>
        </c:dLbls>
        <c:smooth val="0"/>
        <c:axId val="106453343"/>
        <c:axId val="106172463"/>
      </c:lineChart>
      <c:catAx>
        <c:axId val="106453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106172463"/>
        <c:crosses val="autoZero"/>
        <c:auto val="1"/>
        <c:lblAlgn val="ctr"/>
        <c:lblOffset val="100"/>
        <c:noMultiLvlLbl val="0"/>
      </c:catAx>
      <c:valAx>
        <c:axId val="106172463"/>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r>
                  <a:rPr lang="en-GB" sz="800"/>
                  <a:t>Percentage</a:t>
                </a:r>
                <a:r>
                  <a:rPr lang="en-GB" sz="800" baseline="0"/>
                  <a:t> of total imports</a:t>
                </a:r>
                <a:endParaRPr lang="en-GB" sz="800"/>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106453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Verdana" panose="020B0604030504040204" pitchFamily="34" charset="0"/>
          <a:ea typeface="Verdana" panose="020B0604030504040204" pitchFamily="34" charset="0"/>
          <a:cs typeface="Verdana" panose="020B060403050404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56615790841044"/>
          <c:y val="6.3795594814571671E-2"/>
          <c:w val="0.88645649683911942"/>
          <c:h val="0.83133708730883016"/>
        </c:manualLayout>
      </c:layout>
      <c:barChart>
        <c:barDir val="col"/>
        <c:grouping val="clustered"/>
        <c:varyColors val="0"/>
        <c:ser>
          <c:idx val="0"/>
          <c:order val="0"/>
          <c:tx>
            <c:strRef>
              <c:f>Sheet2!$B$3</c:f>
              <c:strCache>
                <c:ptCount val="1"/>
                <c:pt idx="0">
                  <c:v>Average Months open</c:v>
                </c:pt>
              </c:strCache>
            </c:strRef>
          </c:tx>
          <c:spPr>
            <a:solidFill>
              <a:srgbClr val="005291"/>
            </a:solidFill>
            <a:ln>
              <a:noFill/>
            </a:ln>
            <a:effectLst/>
          </c:spPr>
          <c:invertIfNegative val="0"/>
          <c:dLbls>
            <c:dLbl>
              <c:idx val="2"/>
              <c:layout>
                <c:manualLayout>
                  <c:x val="0"/>
                  <c:y val="4.43188373840113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39-4311-98BE-0B36646D31DE}"/>
                </c:ext>
              </c:extLst>
            </c:dLbl>
            <c:dLbl>
              <c:idx val="3"/>
              <c:layout>
                <c:manualLayout>
                  <c:x val="-3.8043414707509419E-17"/>
                  <c:y val="4.391936761730887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39-4311-98BE-0B36646D31DE}"/>
                </c:ext>
              </c:extLst>
            </c:dLbl>
            <c:spPr>
              <a:noFill/>
              <a:ln>
                <a:noFill/>
              </a:ln>
              <a:effectLst/>
            </c:spPr>
            <c:txPr>
              <a:bodyPr rot="0" spcFirstLastPara="1" vertOverflow="ellipsis" vert="horz" wrap="square" anchor="ctr" anchorCtr="1"/>
              <a:lstStyle/>
              <a:p>
                <a:pPr>
                  <a:defRPr sz="700" b="0" i="0" u="none" strike="noStrike" kern="1200" baseline="0">
                    <a:solidFill>
                      <a:schemeClr val="bg1"/>
                    </a:solidFill>
                    <a:latin typeface="Verdana" panose="020B0604030504040204" pitchFamily="34" charset="0"/>
                    <a:ea typeface="Verdana" panose="020B0604030504040204" pitchFamily="34" charset="0"/>
                    <a:cs typeface="Verdana" panose="020B060403050404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Sheet2!$C$2:$V$2</c:f>
              <c:strCache>
                <c:ptCount val="20"/>
                <c:pt idx="0">
                  <c:v>2013-12</c:v>
                </c:pt>
                <c:pt idx="1">
                  <c:v>2014-06</c:v>
                </c:pt>
                <c:pt idx="2">
                  <c:v>2014-12</c:v>
                </c:pt>
                <c:pt idx="3">
                  <c:v>2015-06</c:v>
                </c:pt>
                <c:pt idx="4">
                  <c:v>2015-12</c:v>
                </c:pt>
                <c:pt idx="5">
                  <c:v>2016-06</c:v>
                </c:pt>
                <c:pt idx="6">
                  <c:v>2016-12</c:v>
                </c:pt>
                <c:pt idx="7">
                  <c:v>2017-06</c:v>
                </c:pt>
                <c:pt idx="8">
                  <c:v>2017-12</c:v>
                </c:pt>
                <c:pt idx="9">
                  <c:v>2018-06</c:v>
                </c:pt>
                <c:pt idx="10">
                  <c:v>2018-12</c:v>
                </c:pt>
                <c:pt idx="11">
                  <c:v>2019-06</c:v>
                </c:pt>
                <c:pt idx="12">
                  <c:v>2019-12</c:v>
                </c:pt>
                <c:pt idx="13">
                  <c:v>2020-06</c:v>
                </c:pt>
                <c:pt idx="14">
                  <c:v>2020-12</c:v>
                </c:pt>
                <c:pt idx="15">
                  <c:v>2021-06</c:v>
                </c:pt>
                <c:pt idx="16">
                  <c:v>2021-12</c:v>
                </c:pt>
                <c:pt idx="17">
                  <c:v>2022-06</c:v>
                </c:pt>
                <c:pt idx="18">
                  <c:v>2022-12</c:v>
                </c:pt>
                <c:pt idx="19">
                  <c:v>2023-06</c:v>
                </c:pt>
              </c:strCache>
            </c:strRef>
          </c:cat>
          <c:val>
            <c:numRef>
              <c:f>Sheet2!$C$3:$V$3</c:f>
              <c:numCache>
                <c:formatCode>_(* #,##0_);_(* \(#,##0\);_(* "-"??_);_(@_)</c:formatCode>
                <c:ptCount val="20"/>
                <c:pt idx="0">
                  <c:v>4.8745205479452061</c:v>
                </c:pt>
                <c:pt idx="1">
                  <c:v>5.1986301369863011</c:v>
                </c:pt>
                <c:pt idx="2">
                  <c:v>3.6164383561643834</c:v>
                </c:pt>
                <c:pt idx="3">
                  <c:v>2.9552511415525116</c:v>
                </c:pt>
                <c:pt idx="4">
                  <c:v>3.5963470319634698</c:v>
                </c:pt>
                <c:pt idx="5">
                  <c:v>6.7463013698630139</c:v>
                </c:pt>
                <c:pt idx="6">
                  <c:v>6.0821917808219181</c:v>
                </c:pt>
                <c:pt idx="7">
                  <c:v>9.3485898468976636</c:v>
                </c:pt>
                <c:pt idx="8">
                  <c:v>3.88972602739726</c:v>
                </c:pt>
                <c:pt idx="9">
                  <c:v>6.3595890410958908</c:v>
                </c:pt>
                <c:pt idx="10">
                  <c:v>4.6319634703196346</c:v>
                </c:pt>
                <c:pt idx="11">
                  <c:v>6.0636986301369866</c:v>
                </c:pt>
                <c:pt idx="12">
                  <c:v>9.1787671232876722</c:v>
                </c:pt>
                <c:pt idx="13">
                  <c:v>9.7684931506849324</c:v>
                </c:pt>
                <c:pt idx="14">
                  <c:v>11.441095890410958</c:v>
                </c:pt>
                <c:pt idx="15">
                  <c:v>12.208863819500403</c:v>
                </c:pt>
                <c:pt idx="16">
                  <c:v>13.617683686176836</c:v>
                </c:pt>
                <c:pt idx="17">
                  <c:v>17.417123287671235</c:v>
                </c:pt>
                <c:pt idx="18">
                  <c:v>20.952054794520549</c:v>
                </c:pt>
                <c:pt idx="19">
                  <c:v>24.819945205479453</c:v>
                </c:pt>
              </c:numCache>
            </c:numRef>
          </c:val>
          <c:extLst>
            <c:ext xmlns:c16="http://schemas.microsoft.com/office/drawing/2014/chart" uri="{C3380CC4-5D6E-409C-BE32-E72D297353CC}">
              <c16:uniqueId val="{00000003-5339-4311-98BE-0B36646D31DE}"/>
            </c:ext>
          </c:extLst>
        </c:ser>
        <c:dLbls>
          <c:showLegendKey val="0"/>
          <c:showVal val="0"/>
          <c:showCatName val="0"/>
          <c:showSerName val="0"/>
          <c:showPercent val="0"/>
          <c:showBubbleSize val="0"/>
        </c:dLbls>
        <c:gapWidth val="5"/>
        <c:axId val="341465199"/>
        <c:axId val="341456223"/>
      </c:barChart>
      <c:lineChart>
        <c:grouping val="standard"/>
        <c:varyColors val="0"/>
        <c:ser>
          <c:idx val="1"/>
          <c:order val="1"/>
          <c:tx>
            <c:strRef>
              <c:f>Sheet2!$B$4</c:f>
              <c:strCache>
                <c:ptCount val="1"/>
                <c:pt idx="0">
                  <c:v>Oldest months</c:v>
                </c:pt>
              </c:strCache>
            </c:strRef>
          </c:tx>
          <c:spPr>
            <a:ln w="19050" cap="rnd">
              <a:solidFill>
                <a:srgbClr val="9F1633"/>
              </a:solidFill>
              <a:round/>
            </a:ln>
            <a:effectLst/>
          </c:spPr>
          <c:marker>
            <c:symbol val="none"/>
          </c:marker>
          <c:dLbls>
            <c:dLbl>
              <c:idx val="2"/>
              <c:layout>
                <c:manualLayout>
                  <c:x val="-3.8043414707509419E-17"/>
                  <c:y val="-1.30250732660371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39-4311-98BE-0B36646D31DE}"/>
                </c:ext>
              </c:extLst>
            </c:dLbl>
            <c:dLbl>
              <c:idx val="5"/>
              <c:layout>
                <c:manualLayout>
                  <c:x val="0"/>
                  <c:y val="2.60501465320742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39-4311-98BE-0B36646D31DE}"/>
                </c:ext>
              </c:extLst>
            </c:dLbl>
            <c:dLbl>
              <c:idx val="13"/>
              <c:layout>
                <c:manualLayout>
                  <c:x val="-1.5217365883003768E-16"/>
                  <c:y val="-1.62813415825464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39-4311-98BE-0B36646D31DE}"/>
                </c:ext>
              </c:extLst>
            </c:dLbl>
            <c:dLbl>
              <c:idx val="17"/>
              <c:layout>
                <c:manualLayout>
                  <c:x val="-1.5217365883003768E-16"/>
                  <c:y val="9.76880494952784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39-4311-98BE-0B36646D31DE}"/>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Sheet2!$C$2:$V$2</c:f>
              <c:strCache>
                <c:ptCount val="20"/>
                <c:pt idx="0">
                  <c:v>2013-12</c:v>
                </c:pt>
                <c:pt idx="1">
                  <c:v>2014-06</c:v>
                </c:pt>
                <c:pt idx="2">
                  <c:v>2014-12</c:v>
                </c:pt>
                <c:pt idx="3">
                  <c:v>2015-06</c:v>
                </c:pt>
                <c:pt idx="4">
                  <c:v>2015-12</c:v>
                </c:pt>
                <c:pt idx="5">
                  <c:v>2016-06</c:v>
                </c:pt>
                <c:pt idx="6">
                  <c:v>2016-12</c:v>
                </c:pt>
                <c:pt idx="7">
                  <c:v>2017-06</c:v>
                </c:pt>
                <c:pt idx="8">
                  <c:v>2017-12</c:v>
                </c:pt>
                <c:pt idx="9">
                  <c:v>2018-06</c:v>
                </c:pt>
                <c:pt idx="10">
                  <c:v>2018-12</c:v>
                </c:pt>
                <c:pt idx="11">
                  <c:v>2019-06</c:v>
                </c:pt>
                <c:pt idx="12">
                  <c:v>2019-12</c:v>
                </c:pt>
                <c:pt idx="13">
                  <c:v>2020-06</c:v>
                </c:pt>
                <c:pt idx="14">
                  <c:v>2020-12</c:v>
                </c:pt>
                <c:pt idx="15">
                  <c:v>2021-06</c:v>
                </c:pt>
                <c:pt idx="16">
                  <c:v>2021-12</c:v>
                </c:pt>
                <c:pt idx="17">
                  <c:v>2022-06</c:v>
                </c:pt>
                <c:pt idx="18">
                  <c:v>2022-12</c:v>
                </c:pt>
                <c:pt idx="19">
                  <c:v>2023-06</c:v>
                </c:pt>
              </c:strCache>
            </c:strRef>
          </c:cat>
          <c:val>
            <c:numRef>
              <c:f>Sheet2!$C$4:$V$4</c:f>
              <c:numCache>
                <c:formatCode>_(* #,##0_);_(* \(#,##0\);_(* "-"??_);_(@_)</c:formatCode>
                <c:ptCount val="20"/>
                <c:pt idx="0">
                  <c:v>17.391780821917806</c:v>
                </c:pt>
                <c:pt idx="1">
                  <c:v>11.375342465753425</c:v>
                </c:pt>
                <c:pt idx="2">
                  <c:v>6.3780821917808224</c:v>
                </c:pt>
                <c:pt idx="3">
                  <c:v>6.3452054794520549</c:v>
                </c:pt>
                <c:pt idx="4">
                  <c:v>9.4027397260273968</c:v>
                </c:pt>
                <c:pt idx="5">
                  <c:v>15.386301369863014</c:v>
                </c:pt>
                <c:pt idx="6">
                  <c:v>15.452054794520549</c:v>
                </c:pt>
                <c:pt idx="7">
                  <c:v>21.402739726027395</c:v>
                </c:pt>
                <c:pt idx="8">
                  <c:v>18.31232876712329</c:v>
                </c:pt>
                <c:pt idx="9">
                  <c:v>11.30958904109589</c:v>
                </c:pt>
                <c:pt idx="10">
                  <c:v>14.367123287671234</c:v>
                </c:pt>
                <c:pt idx="11">
                  <c:v>20.317808219178083</c:v>
                </c:pt>
                <c:pt idx="12">
                  <c:v>22.454794520547946</c:v>
                </c:pt>
                <c:pt idx="13">
                  <c:v>28.438356164383563</c:v>
                </c:pt>
                <c:pt idx="14">
                  <c:v>27.12328767123288</c:v>
                </c:pt>
                <c:pt idx="15">
                  <c:v>33.07397260273973</c:v>
                </c:pt>
                <c:pt idx="16">
                  <c:v>39.12328767123288</c:v>
                </c:pt>
                <c:pt idx="17">
                  <c:v>45.07397260273973</c:v>
                </c:pt>
                <c:pt idx="18">
                  <c:v>46.290410958904111</c:v>
                </c:pt>
                <c:pt idx="19">
                  <c:v>52.241095890410961</c:v>
                </c:pt>
              </c:numCache>
            </c:numRef>
          </c:val>
          <c:smooth val="0"/>
          <c:extLst>
            <c:ext xmlns:c16="http://schemas.microsoft.com/office/drawing/2014/chart" uri="{C3380CC4-5D6E-409C-BE32-E72D297353CC}">
              <c16:uniqueId val="{00000008-5339-4311-98BE-0B36646D31DE}"/>
            </c:ext>
          </c:extLst>
        </c:ser>
        <c:dLbls>
          <c:showLegendKey val="0"/>
          <c:showVal val="0"/>
          <c:showCatName val="0"/>
          <c:showSerName val="0"/>
          <c:showPercent val="0"/>
          <c:showBubbleSize val="0"/>
        </c:dLbls>
        <c:marker val="1"/>
        <c:smooth val="0"/>
        <c:axId val="341465199"/>
        <c:axId val="341456223"/>
      </c:lineChart>
      <c:catAx>
        <c:axId val="341465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341456223"/>
        <c:crosses val="autoZero"/>
        <c:auto val="1"/>
        <c:lblAlgn val="ctr"/>
        <c:lblOffset val="100"/>
        <c:noMultiLvlLbl val="0"/>
      </c:catAx>
      <c:valAx>
        <c:axId val="341456223"/>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r>
                  <a:rPr lang="en-GB" sz="800"/>
                  <a:t>Months open since initiation</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3414651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Verdana" panose="020B0604030504040204" pitchFamily="34" charset="0"/>
          <a:ea typeface="Verdana" panose="020B0604030504040204" pitchFamily="34" charset="0"/>
          <a:cs typeface="Verdana" panose="020B060403050404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'Imports (by region)'!$B$19</c:f>
              <c:strCache>
                <c:ptCount val="1"/>
                <c:pt idx="0">
                  <c:v>Value not under the agreement</c:v>
                </c:pt>
              </c:strCache>
            </c:strRef>
          </c:tx>
          <c:spPr>
            <a:solidFill>
              <a:srgbClr val="97B5D4"/>
            </a:solidFill>
            <a:ln>
              <a:noFill/>
            </a:ln>
            <a:effectLst/>
          </c:spPr>
          <c:invertIfNegative val="0"/>
          <c:cat>
            <c:strRef>
              <c:f>'Imports (by region)'!$A$20:$A$30</c:f>
              <c:strCache>
                <c:ptCount val="11"/>
                <c:pt idx="0">
                  <c:v>Rest of the world</c:v>
                </c:pt>
                <c:pt idx="1">
                  <c:v>EU</c:v>
                </c:pt>
                <c:pt idx="2">
                  <c:v>China</c:v>
                </c:pt>
                <c:pt idx="3">
                  <c:v>USA</c:v>
                </c:pt>
                <c:pt idx="4">
                  <c:v>India</c:v>
                </c:pt>
                <c:pt idx="5">
                  <c:v>SACU</c:v>
                </c:pt>
                <c:pt idx="6">
                  <c:v>Africa (excl SADCV &amp; SACU)</c:v>
                </c:pt>
                <c:pt idx="7">
                  <c:v>SADC (excl SACU)</c:v>
                </c:pt>
                <c:pt idx="8">
                  <c:v>Mercosur</c:v>
                </c:pt>
                <c:pt idx="9">
                  <c:v>UK</c:v>
                </c:pt>
                <c:pt idx="10">
                  <c:v>EFTA</c:v>
                </c:pt>
              </c:strCache>
            </c:strRef>
          </c:cat>
          <c:val>
            <c:numRef>
              <c:f>'Imports (by region)'!$B$20:$B$30</c:f>
              <c:numCache>
                <c:formatCode>_("R"* #,##0_);_("R"* \(#,##0\);_("R"* "-"_);_(@_)</c:formatCode>
                <c:ptCount val="11"/>
                <c:pt idx="0">
                  <c:v>567149227903</c:v>
                </c:pt>
                <c:pt idx="1">
                  <c:v>272705408368</c:v>
                </c:pt>
                <c:pt idx="2">
                  <c:v>417564644299</c:v>
                </c:pt>
                <c:pt idx="3">
                  <c:v>150660100193</c:v>
                </c:pt>
                <c:pt idx="4">
                  <c:v>136861369197</c:v>
                </c:pt>
                <c:pt idx="5">
                  <c:v>0</c:v>
                </c:pt>
                <c:pt idx="6">
                  <c:v>60435847117</c:v>
                </c:pt>
                <c:pt idx="7">
                  <c:v>28108112745</c:v>
                </c:pt>
                <c:pt idx="8">
                  <c:v>29097567295</c:v>
                </c:pt>
                <c:pt idx="9">
                  <c:v>17850308936</c:v>
                </c:pt>
                <c:pt idx="10">
                  <c:v>9021643825</c:v>
                </c:pt>
              </c:numCache>
            </c:numRef>
          </c:val>
          <c:extLst>
            <c:ext xmlns:c16="http://schemas.microsoft.com/office/drawing/2014/chart" uri="{C3380CC4-5D6E-409C-BE32-E72D297353CC}">
              <c16:uniqueId val="{00000000-7E00-4FD2-9262-F373966999FE}"/>
            </c:ext>
          </c:extLst>
        </c:ser>
        <c:ser>
          <c:idx val="1"/>
          <c:order val="1"/>
          <c:tx>
            <c:strRef>
              <c:f>'Imports (by region)'!$C$19</c:f>
              <c:strCache>
                <c:ptCount val="1"/>
                <c:pt idx="0">
                  <c:v>Value under trade agreement</c:v>
                </c:pt>
              </c:strCache>
            </c:strRef>
          </c:tx>
          <c:spPr>
            <a:solidFill>
              <a:srgbClr val="005291"/>
            </a:solidFill>
            <a:ln>
              <a:noFill/>
            </a:ln>
            <a:effectLst/>
          </c:spPr>
          <c:invertIfNegative val="0"/>
          <c:cat>
            <c:strRef>
              <c:f>'Imports (by region)'!$A$20:$A$30</c:f>
              <c:strCache>
                <c:ptCount val="11"/>
                <c:pt idx="0">
                  <c:v>Rest of the world</c:v>
                </c:pt>
                <c:pt idx="1">
                  <c:v>EU</c:v>
                </c:pt>
                <c:pt idx="2">
                  <c:v>China</c:v>
                </c:pt>
                <c:pt idx="3">
                  <c:v>USA</c:v>
                </c:pt>
                <c:pt idx="4">
                  <c:v>India</c:v>
                </c:pt>
                <c:pt idx="5">
                  <c:v>SACU</c:v>
                </c:pt>
                <c:pt idx="6">
                  <c:v>Africa (excl SADCV &amp; SACU)</c:v>
                </c:pt>
                <c:pt idx="7">
                  <c:v>SADC (excl SACU)</c:v>
                </c:pt>
                <c:pt idx="8">
                  <c:v>Mercosur</c:v>
                </c:pt>
                <c:pt idx="9">
                  <c:v>UK</c:v>
                </c:pt>
                <c:pt idx="10">
                  <c:v>EFTA</c:v>
                </c:pt>
              </c:strCache>
            </c:strRef>
          </c:cat>
          <c:val>
            <c:numRef>
              <c:f>'Imports (by region)'!$C$20:$C$30</c:f>
              <c:numCache>
                <c:formatCode>"R"#,##0</c:formatCode>
                <c:ptCount val="11"/>
                <c:pt idx="0">
                  <c:v>0</c:v>
                </c:pt>
                <c:pt idx="1">
                  <c:v>171427637959</c:v>
                </c:pt>
                <c:pt idx="2">
                  <c:v>0</c:v>
                </c:pt>
                <c:pt idx="3">
                  <c:v>0</c:v>
                </c:pt>
                <c:pt idx="4">
                  <c:v>0</c:v>
                </c:pt>
                <c:pt idx="5">
                  <c:v>67322123204</c:v>
                </c:pt>
                <c:pt idx="6">
                  <c:v>0</c:v>
                </c:pt>
                <c:pt idx="7">
                  <c:v>14102852502</c:v>
                </c:pt>
                <c:pt idx="8">
                  <c:v>3641920746</c:v>
                </c:pt>
                <c:pt idx="9">
                  <c:v>14621118531</c:v>
                </c:pt>
                <c:pt idx="10">
                  <c:v>4744944207</c:v>
                </c:pt>
              </c:numCache>
            </c:numRef>
          </c:val>
          <c:extLst>
            <c:ext xmlns:c16="http://schemas.microsoft.com/office/drawing/2014/chart" uri="{C3380CC4-5D6E-409C-BE32-E72D297353CC}">
              <c16:uniqueId val="{00000001-7E00-4FD2-9262-F373966999FE}"/>
            </c:ext>
          </c:extLst>
        </c:ser>
        <c:dLbls>
          <c:showLegendKey val="0"/>
          <c:showVal val="0"/>
          <c:showCatName val="0"/>
          <c:showSerName val="0"/>
          <c:showPercent val="0"/>
          <c:showBubbleSize val="0"/>
        </c:dLbls>
        <c:gapWidth val="5"/>
        <c:overlap val="100"/>
        <c:axId val="928105071"/>
        <c:axId val="928107535"/>
      </c:barChart>
      <c:catAx>
        <c:axId val="928105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928107535"/>
        <c:crosses val="autoZero"/>
        <c:auto val="1"/>
        <c:lblAlgn val="ctr"/>
        <c:lblOffset val="100"/>
        <c:noMultiLvlLbl val="0"/>
      </c:catAx>
      <c:valAx>
        <c:axId val="928107535"/>
        <c:scaling>
          <c:orientation val="minMax"/>
        </c:scaling>
        <c:delete val="0"/>
        <c:axPos val="l"/>
        <c:numFmt formatCode="_(&quot;R&quot;* #,##0_);_(&quot;R&quot;* \(#,##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928105071"/>
        <c:crosses val="autoZero"/>
        <c:crossBetween val="between"/>
        <c:dispUnits>
          <c:builtInUnit val="billion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Verdana" panose="020B0604030504040204" pitchFamily="34" charset="0"/>
          <a:ea typeface="Verdana" panose="020B0604030504040204" pitchFamily="34" charset="0"/>
          <a:cs typeface="Verdana" panose="020B060403050404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drawing1.xml><?xml version="1.0" encoding="utf-8"?>
<c:userShapes xmlns:c="http://schemas.openxmlformats.org/drawingml/2006/chart">
  <cdr:relSizeAnchor xmlns:cdr="http://schemas.openxmlformats.org/drawingml/2006/chartDrawing">
    <cdr:from>
      <cdr:x>0.08389</cdr:x>
      <cdr:y>0.72437</cdr:y>
    </cdr:from>
    <cdr:to>
      <cdr:x>0.99467</cdr:x>
      <cdr:y>0.82507</cdr:y>
    </cdr:to>
    <cdr:pic>
      <cdr:nvPicPr>
        <cdr:cNvPr id="2" name="chart">
          <a:extLst xmlns:a="http://schemas.openxmlformats.org/drawingml/2006/main">
            <a:ext uri="{FF2B5EF4-FFF2-40B4-BE49-F238E27FC236}">
              <a16:creationId xmlns:a16="http://schemas.microsoft.com/office/drawing/2014/main" id="{3D0A9937-71D0-1C87-316F-24FFB4DD9AF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882127" y="3151991"/>
          <a:ext cx="9577388" cy="438150"/>
        </a:xfrm>
        <a:prstGeom xmlns:a="http://schemas.openxmlformats.org/drawingml/2006/main" prst="rect">
          <a:avLst/>
        </a:prstGeom>
      </cdr:spPr>
    </cdr:pic>
  </cdr:relSizeAnchor>
  <cdr:relSizeAnchor xmlns:cdr="http://schemas.openxmlformats.org/drawingml/2006/chartDrawing">
    <cdr:from>
      <cdr:x>0.08922</cdr:x>
      <cdr:y>0.5167</cdr:y>
    </cdr:from>
    <cdr:to>
      <cdr:x>1</cdr:x>
      <cdr:y>0.6174</cdr:y>
    </cdr:to>
    <cdr:pic>
      <cdr:nvPicPr>
        <cdr:cNvPr id="3" name="chart">
          <a:extLst xmlns:a="http://schemas.openxmlformats.org/drawingml/2006/main">
            <a:ext uri="{FF2B5EF4-FFF2-40B4-BE49-F238E27FC236}">
              <a16:creationId xmlns:a16="http://schemas.microsoft.com/office/drawing/2014/main" id="{C7B9453B-AB0C-1591-F268-CE1FA22290C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938212" y="2248348"/>
          <a:ext cx="9577388" cy="43815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0.14527</cdr:x>
      <cdr:y>0.28594</cdr:y>
    </cdr:from>
    <cdr:to>
      <cdr:x>0.21363</cdr:x>
      <cdr:y>0.29989</cdr:y>
    </cdr:to>
    <cdr:sp macro="" textlink="">
      <cdr:nvSpPr>
        <cdr:cNvPr id="2" name="Rectangle 1"/>
        <cdr:cNvSpPr/>
      </cdr:nvSpPr>
      <cdr:spPr>
        <a:xfrm xmlns:a="http://schemas.openxmlformats.org/drawingml/2006/main">
          <a:off x="835742" y="2015613"/>
          <a:ext cx="393290" cy="98322"/>
        </a:xfrm>
        <a:prstGeom xmlns:a="http://schemas.openxmlformats.org/drawingml/2006/main" prst="rect">
          <a:avLst/>
        </a:prstGeom>
        <a:solidFill xmlns:a="http://schemas.openxmlformats.org/drawingml/2006/main">
          <a:srgbClr val="005291"/>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0.14869</cdr:x>
      <cdr:y>0.33615</cdr:y>
    </cdr:from>
    <cdr:to>
      <cdr:x>0.21021</cdr:x>
      <cdr:y>0.33615</cdr:y>
    </cdr:to>
    <cdr:cxnSp macro="">
      <cdr:nvCxnSpPr>
        <cdr:cNvPr id="4" name="Straight Connector 3">
          <a:extLst xmlns:a="http://schemas.openxmlformats.org/drawingml/2006/main">
            <a:ext uri="{FF2B5EF4-FFF2-40B4-BE49-F238E27FC236}">
              <a16:creationId xmlns:a16="http://schemas.microsoft.com/office/drawing/2014/main" id="{706F6993-3552-4A38-E1CC-6C2823417DFB}"/>
            </a:ext>
          </a:extLst>
        </cdr:cNvPr>
        <cdr:cNvCxnSpPr/>
      </cdr:nvCxnSpPr>
      <cdr:spPr>
        <a:xfrm xmlns:a="http://schemas.openxmlformats.org/drawingml/2006/main">
          <a:off x="855407" y="2369574"/>
          <a:ext cx="353961" cy="0"/>
        </a:xfrm>
        <a:prstGeom xmlns:a="http://schemas.openxmlformats.org/drawingml/2006/main" prst="line">
          <a:avLst/>
        </a:prstGeom>
        <a:ln xmlns:a="http://schemas.openxmlformats.org/drawingml/2006/main" w="12700">
          <a:solidFill>
            <a:srgbClr val="9F1633"/>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0.22217</cdr:x>
      <cdr:y>0.26502</cdr:y>
    </cdr:from>
    <cdr:to>
      <cdr:x>0.7383</cdr:x>
      <cdr:y>0.3222</cdr:y>
    </cdr:to>
    <cdr:sp macro="" textlink="">
      <cdr:nvSpPr>
        <cdr:cNvPr id="7" name="Text Box 6"/>
        <cdr:cNvSpPr txBox="1"/>
      </cdr:nvSpPr>
      <cdr:spPr>
        <a:xfrm xmlns:a="http://schemas.openxmlformats.org/drawingml/2006/main">
          <a:off x="1278193" y="1868129"/>
          <a:ext cx="2969342" cy="4031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a:t>Average months a tariff investigtaion was open in each six-month period </a:t>
          </a:r>
        </a:p>
      </cdr:txBody>
    </cdr:sp>
  </cdr:relSizeAnchor>
  <cdr:relSizeAnchor xmlns:cdr="http://schemas.openxmlformats.org/drawingml/2006/chartDrawing">
    <cdr:from>
      <cdr:x>0.22246</cdr:x>
      <cdr:y>0.31128</cdr:y>
    </cdr:from>
    <cdr:to>
      <cdr:x>0.73859</cdr:x>
      <cdr:y>0.36846</cdr:y>
    </cdr:to>
    <cdr:sp macro="" textlink="">
      <cdr:nvSpPr>
        <cdr:cNvPr id="8" name="Text Box 1"/>
        <cdr:cNvSpPr txBox="1"/>
      </cdr:nvSpPr>
      <cdr:spPr>
        <a:xfrm xmlns:a="http://schemas.openxmlformats.org/drawingml/2006/main">
          <a:off x="1279832" y="2194233"/>
          <a:ext cx="2969342" cy="4031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a:t>Number</a:t>
          </a:r>
          <a:r>
            <a:rPr lang="en-GB" sz="800" baseline="0"/>
            <a:t> of months the oldest ooen investigation was in a given six-month period</a:t>
          </a:r>
          <a:r>
            <a:rPr lang="en-GB" sz="800"/>
            <a:t>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29452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4121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hoto - Horizont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1"/>
          </a:xfrm>
          <a:prstGeom prst="rect">
            <a:avLst/>
          </a:prstGeom>
          <a:ln w="12700">
            <a:miter lim="400000"/>
          </a:ln>
        </p:spPr>
      </p:pic>
      <p:sp>
        <p:nvSpPr>
          <p:cNvPr id="8" name="Square"/>
          <p:cNvSpPr/>
          <p:nvPr userDrawn="1"/>
        </p:nvSpPr>
        <p:spPr>
          <a:xfrm>
            <a:off x="22867936" y="12430122"/>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6" name="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8" name="Square"/>
          <p:cNvSpPr/>
          <p:nvPr userDrawn="1"/>
        </p:nvSpPr>
        <p:spPr>
          <a:xfrm>
            <a:off x="22867936" y="12430122"/>
            <a:ext cx="508000" cy="508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9" name="Imag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5058" y="12420600"/>
            <a:ext cx="1373484" cy="508001"/>
          </a:xfrm>
          <a:prstGeom prst="rect">
            <a:avLst/>
          </a:prstGeom>
          <a:ln w="12700">
            <a:miter lim="400000"/>
          </a:ln>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758039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D680-E2B9-41C6-0C37-DE73687C1875}"/>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endParaRPr lang="en-US"/>
          </a:p>
        </p:txBody>
      </p:sp>
      <p:sp>
        <p:nvSpPr>
          <p:cNvPr id="3" name="Subtitle 2">
            <a:extLst>
              <a:ext uri="{FF2B5EF4-FFF2-40B4-BE49-F238E27FC236}">
                <a16:creationId xmlns:a16="http://schemas.microsoft.com/office/drawing/2014/main" id="{C8176A64-61AD-2E53-B3CC-07ECAA1F02BA}"/>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356B876-E7DD-C7F1-DE2B-6F43BBB363FA}"/>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06BBDF66-5134-5232-2348-CDDB274BBD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BF3443-01AD-8665-29B6-36A130BAB070}"/>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873030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DC888-9D88-A0E1-21E7-8CF285A4331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F7A0619-672D-9FEA-311B-88F8F8805F6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2FF4EB-FF48-CE21-1287-10D57E36DFFA}"/>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7EFB9F10-BD6B-82D6-E369-CFEEF77F4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84146F-CBEC-E517-7440-8B01F4CEE73B}"/>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241748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219D-66D3-CD24-8EBE-37A5831719ED}"/>
              </a:ext>
            </a:extLst>
          </p:cNvPr>
          <p:cNvSpPr>
            <a:spLocks noGrp="1"/>
          </p:cNvSpPr>
          <p:nvPr>
            <p:ph type="title"/>
          </p:nvPr>
        </p:nvSpPr>
        <p:spPr>
          <a:xfrm>
            <a:off x="1663700" y="3419477"/>
            <a:ext cx="21031200" cy="5705474"/>
          </a:xfrm>
        </p:spPr>
        <p:txBody>
          <a:bodyPr anchor="b"/>
          <a:lstStyle>
            <a:lvl1pPr>
              <a:defRPr sz="12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6EFDCE6-3373-2034-95BD-37C19E817DD0}"/>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2A0DD3E-E8E8-4F35-BC49-F4F7E8EB3107}"/>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9CAE07A6-9D19-789E-88C6-2502F819C7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8BED8E-D36F-2D1C-6D46-20FD361F8D50}"/>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60043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
        <p:nvSpPr>
          <p:cNvPr id="8" name="Slide Number"/>
          <p:cNvSpPr txBox="1">
            <a:spLocks noGrp="1"/>
          </p:cNvSpPr>
          <p:nvPr>
            <p:ph type="sldNum" sz="quarter" idx="2"/>
          </p:nvPr>
        </p:nvSpPr>
        <p:spPr>
          <a:xfrm>
            <a:off x="22872700" y="12488839"/>
            <a:ext cx="508000" cy="379591"/>
          </a:xfrm>
          <a:prstGeom prst="rect">
            <a:avLst/>
          </a:prstGeom>
          <a:ln w="12700">
            <a:miter lim="400000"/>
          </a:ln>
        </p:spPr>
        <p:txBody>
          <a:bodyPr wrap="square" lIns="50800" tIns="50800" rIns="50800" bIns="50800" anchor="ctr">
            <a:spAutoFit/>
          </a:bodyPr>
          <a:lstStyle>
            <a:lvl1pPr>
              <a:defRPr sz="1800">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F5D99-E64C-350D-C377-81B600B27D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92D8A09-0529-E29E-634D-EFDC61148276}"/>
              </a:ext>
            </a:extLst>
          </p:cNvPr>
          <p:cNvSpPr>
            <a:spLocks noGrp="1"/>
          </p:cNvSpPr>
          <p:nvPr>
            <p:ph sz="half" idx="1"/>
          </p:nvPr>
        </p:nvSpPr>
        <p:spPr>
          <a:xfrm>
            <a:off x="1676400" y="3651250"/>
            <a:ext cx="10363200" cy="87026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416B9C2-DFDC-C774-3A2F-3A31C65C694B}"/>
              </a:ext>
            </a:extLst>
          </p:cNvPr>
          <p:cNvSpPr>
            <a:spLocks noGrp="1"/>
          </p:cNvSpPr>
          <p:nvPr>
            <p:ph sz="half" idx="2"/>
          </p:nvPr>
        </p:nvSpPr>
        <p:spPr>
          <a:xfrm>
            <a:off x="12344400" y="3651250"/>
            <a:ext cx="10363200" cy="87026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A486B0F-436F-3A70-933A-CB92B46F04FC}"/>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6" name="Footer Placeholder 5">
            <a:extLst>
              <a:ext uri="{FF2B5EF4-FFF2-40B4-BE49-F238E27FC236}">
                <a16:creationId xmlns:a16="http://schemas.microsoft.com/office/drawing/2014/main" id="{C92B660F-B08E-2FDA-3B39-B7157183D9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8B58BD-45C6-9F62-B517-94006F84739D}"/>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7964848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33966-2AAA-9E15-70EC-ACC46AED0021}"/>
              </a:ext>
            </a:extLst>
          </p:cNvPr>
          <p:cNvSpPr>
            <a:spLocks noGrp="1"/>
          </p:cNvSpPr>
          <p:nvPr>
            <p:ph type="title"/>
          </p:nvPr>
        </p:nvSpPr>
        <p:spPr>
          <a:xfrm>
            <a:off x="1679576" y="730251"/>
            <a:ext cx="21031200" cy="2651126"/>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8621C4C-64F9-7D39-4B76-B8BAB0A64B2E}"/>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GB"/>
              <a:t>Click to edit Master text styles</a:t>
            </a:r>
          </a:p>
        </p:txBody>
      </p:sp>
      <p:sp>
        <p:nvSpPr>
          <p:cNvPr id="4" name="Content Placeholder 3">
            <a:extLst>
              <a:ext uri="{FF2B5EF4-FFF2-40B4-BE49-F238E27FC236}">
                <a16:creationId xmlns:a16="http://schemas.microsoft.com/office/drawing/2014/main" id="{2CDF8FF4-8AE8-5572-D84B-BB29266C59D6}"/>
              </a:ext>
            </a:extLst>
          </p:cNvPr>
          <p:cNvSpPr>
            <a:spLocks noGrp="1"/>
          </p:cNvSpPr>
          <p:nvPr>
            <p:ph sz="half" idx="2"/>
          </p:nvPr>
        </p:nvSpPr>
        <p:spPr>
          <a:xfrm>
            <a:off x="1679577" y="5010150"/>
            <a:ext cx="10315574" cy="7369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04B3B5B-4C57-5E14-172B-73F9CCFEA8A9}"/>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GB"/>
              <a:t>Click to edit Master text styles</a:t>
            </a:r>
          </a:p>
        </p:txBody>
      </p:sp>
      <p:sp>
        <p:nvSpPr>
          <p:cNvPr id="6" name="Content Placeholder 5">
            <a:extLst>
              <a:ext uri="{FF2B5EF4-FFF2-40B4-BE49-F238E27FC236}">
                <a16:creationId xmlns:a16="http://schemas.microsoft.com/office/drawing/2014/main" id="{08AF4F27-33B5-66AD-C055-C64F5EEA562A}"/>
              </a:ext>
            </a:extLst>
          </p:cNvPr>
          <p:cNvSpPr>
            <a:spLocks noGrp="1"/>
          </p:cNvSpPr>
          <p:nvPr>
            <p:ph sz="quarter" idx="4"/>
          </p:nvPr>
        </p:nvSpPr>
        <p:spPr>
          <a:xfrm>
            <a:off x="12344400" y="5010150"/>
            <a:ext cx="10366376" cy="7369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7185031-C292-77B5-DF36-7ECED0A321DA}"/>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8" name="Footer Placeholder 7">
            <a:extLst>
              <a:ext uri="{FF2B5EF4-FFF2-40B4-BE49-F238E27FC236}">
                <a16:creationId xmlns:a16="http://schemas.microsoft.com/office/drawing/2014/main" id="{31C1D6A4-5C5C-E235-7DB3-3DCC7BA42F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1D23FF-8AB6-5812-C600-55AAC0BA2188}"/>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182835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A84F-63D8-1255-68EE-469D240588C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273ADA3-E578-9FE1-C9D9-DB2BBC66FC4E}"/>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4" name="Footer Placeholder 3">
            <a:extLst>
              <a:ext uri="{FF2B5EF4-FFF2-40B4-BE49-F238E27FC236}">
                <a16:creationId xmlns:a16="http://schemas.microsoft.com/office/drawing/2014/main" id="{63968B69-707A-A659-306D-A78D59C232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F7A3EC-C5E8-CD2C-D811-F85AFBF17D6D}"/>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885627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850136-9F50-C2E7-CFAD-0DF7F5296C68}"/>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3" name="Footer Placeholder 2">
            <a:extLst>
              <a:ext uri="{FF2B5EF4-FFF2-40B4-BE49-F238E27FC236}">
                <a16:creationId xmlns:a16="http://schemas.microsoft.com/office/drawing/2014/main" id="{388A4E06-2AC4-965B-B136-AB921A7E77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9875AA-796A-0EA8-FCA7-63CCC7617923}"/>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867170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D0A98-BBFD-B85A-C976-C24D9263201E}"/>
              </a:ext>
            </a:extLst>
          </p:cNvPr>
          <p:cNvSpPr>
            <a:spLocks noGrp="1"/>
          </p:cNvSpPr>
          <p:nvPr>
            <p:ph type="title"/>
          </p:nvPr>
        </p:nvSpPr>
        <p:spPr>
          <a:xfrm>
            <a:off x="1679577" y="914400"/>
            <a:ext cx="7864474" cy="3200400"/>
          </a:xfrm>
        </p:spPr>
        <p:txBody>
          <a:bodyPr anchor="b"/>
          <a:lstStyle>
            <a:lvl1pPr>
              <a:defRPr sz="6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4FF4400-F906-E7E6-16FE-1E917CA8029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5226C37-8CBF-5422-1AEB-3B40124B732D}"/>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GB"/>
              <a:t>Click to edit Master text styles</a:t>
            </a:r>
          </a:p>
        </p:txBody>
      </p:sp>
      <p:sp>
        <p:nvSpPr>
          <p:cNvPr id="5" name="Date Placeholder 4">
            <a:extLst>
              <a:ext uri="{FF2B5EF4-FFF2-40B4-BE49-F238E27FC236}">
                <a16:creationId xmlns:a16="http://schemas.microsoft.com/office/drawing/2014/main" id="{C571F7E7-2E68-88B7-F0C8-6AE2C63FD052}"/>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6" name="Footer Placeholder 5">
            <a:extLst>
              <a:ext uri="{FF2B5EF4-FFF2-40B4-BE49-F238E27FC236}">
                <a16:creationId xmlns:a16="http://schemas.microsoft.com/office/drawing/2014/main" id="{5AFDA83E-1C0A-49A6-27DE-3D590DBB74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446568-CE24-780C-957E-4CB3C51EBBCC}"/>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12791250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A937-A12F-5BC3-1094-136AB17FC5D1}"/>
              </a:ext>
            </a:extLst>
          </p:cNvPr>
          <p:cNvSpPr>
            <a:spLocks noGrp="1"/>
          </p:cNvSpPr>
          <p:nvPr>
            <p:ph type="title"/>
          </p:nvPr>
        </p:nvSpPr>
        <p:spPr>
          <a:xfrm>
            <a:off x="1679577" y="914400"/>
            <a:ext cx="7864474" cy="3200400"/>
          </a:xfrm>
        </p:spPr>
        <p:txBody>
          <a:bodyPr anchor="b"/>
          <a:lstStyle>
            <a:lvl1pPr>
              <a:defRPr sz="6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71D18F6-2D45-0782-2E89-C4C7D8116E62}"/>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a:extLst>
              <a:ext uri="{FF2B5EF4-FFF2-40B4-BE49-F238E27FC236}">
                <a16:creationId xmlns:a16="http://schemas.microsoft.com/office/drawing/2014/main" id="{EAE8F4A0-BC26-DB55-B024-662C89DE7C16}"/>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GB"/>
              <a:t>Click to edit Master text styles</a:t>
            </a:r>
          </a:p>
        </p:txBody>
      </p:sp>
      <p:sp>
        <p:nvSpPr>
          <p:cNvPr id="5" name="Date Placeholder 4">
            <a:extLst>
              <a:ext uri="{FF2B5EF4-FFF2-40B4-BE49-F238E27FC236}">
                <a16:creationId xmlns:a16="http://schemas.microsoft.com/office/drawing/2014/main" id="{1DDA037F-8AC8-385C-10CE-5960369FA076}"/>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6" name="Footer Placeholder 5">
            <a:extLst>
              <a:ext uri="{FF2B5EF4-FFF2-40B4-BE49-F238E27FC236}">
                <a16:creationId xmlns:a16="http://schemas.microsoft.com/office/drawing/2014/main" id="{A6F39422-700C-3241-06FD-885998CE7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AF9A89-A616-7FD9-061F-BDBD27996B7D}"/>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33985683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AB82-F91F-A89E-5472-662173DE9ED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3E32EDA-0394-1C4D-5319-DAC3E2AC8B0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ECFAFE-1818-045C-3011-52E67428D9A1}"/>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59336893-A90A-841C-E1B1-6AF350547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1CFA7-60E4-E84F-C693-82F294987A3A}"/>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2595416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81D1E0-CFB9-C14A-3E27-E285F440D612}"/>
              </a:ext>
            </a:extLst>
          </p:cNvPr>
          <p:cNvSpPr>
            <a:spLocks noGrp="1"/>
          </p:cNvSpPr>
          <p:nvPr>
            <p:ph type="title" orient="vert"/>
          </p:nvPr>
        </p:nvSpPr>
        <p:spPr>
          <a:xfrm>
            <a:off x="17449800" y="730250"/>
            <a:ext cx="5257800" cy="11623676"/>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4EC5C7-C256-C849-F44D-5CCD3BF2C863}"/>
              </a:ext>
            </a:extLst>
          </p:cNvPr>
          <p:cNvSpPr>
            <a:spLocks noGrp="1"/>
          </p:cNvSpPr>
          <p:nvPr>
            <p:ph type="body" orient="vert" idx="1"/>
          </p:nvPr>
        </p:nvSpPr>
        <p:spPr>
          <a:xfrm>
            <a:off x="1676400" y="730250"/>
            <a:ext cx="15468600" cy="1162367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BABAA1-0A1B-0851-9F32-F94EF7E9CF15}"/>
              </a:ext>
            </a:extLst>
          </p:cNvPr>
          <p:cNvSpPr>
            <a:spLocks noGrp="1"/>
          </p:cNvSpPr>
          <p:nvPr>
            <p:ph type="dt" sz="half" idx="10"/>
          </p:nvPr>
        </p:nvSpPr>
        <p:spPr/>
        <p:txBody>
          <a:body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1E255E46-F5C0-AA14-DADC-58852DF267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9E549-870C-6A90-CE34-562AEC39E312}"/>
              </a:ext>
            </a:extLst>
          </p:cNvPr>
          <p:cNvSpPr>
            <a:spLocks noGrp="1"/>
          </p:cNvSpPr>
          <p:nvPr>
            <p:ph type="sldNum" sz="quarter" idx="12"/>
          </p:nvPr>
        </p:nvSpPr>
        <p:spPr/>
        <p:txBody>
          <a:bodyPr/>
          <a:lstStyle/>
          <a:p>
            <a:fld id="{CF330E34-C0B7-B74C-ADA4-1CA424C9A4D3}" type="slidenum">
              <a:rPr lang="en-US" smtClean="0"/>
              <a:t>‹#›</a:t>
            </a:fld>
            <a:endParaRPr lang="en-US"/>
          </a:p>
        </p:txBody>
      </p:sp>
    </p:spTree>
    <p:extLst>
      <p:ext uri="{BB962C8B-B14F-4D97-AF65-F5344CB8AC3E}">
        <p14:creationId xmlns:p14="http://schemas.microsoft.com/office/powerpoint/2010/main" val="2496610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8" name="Square"/>
          <p:cNvSpPr/>
          <p:nvPr userDrawn="1"/>
        </p:nvSpPr>
        <p:spPr>
          <a:xfrm>
            <a:off x="22872700" y="12420599"/>
            <a:ext cx="508000" cy="508001"/>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9"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
        <p:nvSpPr>
          <p:cNvPr id="10" name="Slide Number"/>
          <p:cNvSpPr txBox="1">
            <a:spLocks noGrp="1"/>
          </p:cNvSpPr>
          <p:nvPr>
            <p:ph type="sldNum" sz="quarter" idx="2"/>
          </p:nvPr>
        </p:nvSpPr>
        <p:spPr>
          <a:xfrm>
            <a:off x="22872700" y="12488839"/>
            <a:ext cx="508000" cy="379591"/>
          </a:xfrm>
          <a:prstGeom prst="rect">
            <a:avLst/>
          </a:prstGeom>
        </p:spPr>
        <p:txBody>
          <a:bodyPr/>
          <a:lstStyle>
            <a:lvl1pPr>
              <a:defRPr sz="1800">
                <a:latin typeface="Arial" charset="0"/>
                <a:ea typeface="Arial" charset="0"/>
                <a:cs typeface="Arial" charset="0"/>
              </a:defRPr>
            </a:lvl1pPr>
          </a:lstStyle>
          <a:p>
            <a:fld id="{53A8D7B6-70CD-3B4E-9895-56795E93C7F1}" type="slidenum">
              <a:rPr lang="uk-UA" smtClean="0"/>
              <a:pPr/>
              <a:t>‹#›</a:t>
            </a:fld>
            <a:endParaRPr lang="uk-UA"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22872700" y="12420600"/>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10" name="Image" descr="Image"/>
          <p:cNvPicPr>
            <a:picLocks noChangeAspect="1"/>
          </p:cNvPicPr>
          <p:nvPr userDrawn="1"/>
        </p:nvPicPr>
        <p:blipFill>
          <a:blip r:embed="rId2"/>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9"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6"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15"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18" name="Square"/>
          <p:cNvSpPr/>
          <p:nvPr userDrawn="1"/>
        </p:nvSpPr>
        <p:spPr>
          <a:xfrm>
            <a:off x="22886517" y="12426039"/>
            <a:ext cx="508000" cy="508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19"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7" name="Square"/>
          <p:cNvSpPr/>
          <p:nvPr userDrawn="1"/>
        </p:nvSpPr>
        <p:spPr>
          <a:xfrm>
            <a:off x="22872700" y="12420600"/>
            <a:ext cx="508000" cy="508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sp>
        <p:nvSpPr>
          <p:cNvPr id="6"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a:stretch>
            <a:fillRect/>
          </a:stretch>
        </p:blipFill>
        <p:spPr>
          <a:xfrm>
            <a:off x="1011256" y="12420600"/>
            <a:ext cx="1381088" cy="508000"/>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22872700" y="12488839"/>
            <a:ext cx="508000" cy="379591"/>
          </a:xfrm>
          <a:prstGeom prst="rect">
            <a:avLst/>
          </a:prstGeom>
        </p:spPr>
        <p:txBody>
          <a:bodyPr/>
          <a:lstStyle>
            <a:lvl1pPr>
              <a:defRPr sz="1800">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22872700" y="12420600"/>
            <a:ext cx="508000" cy="508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a:p>
        </p:txBody>
      </p:sp>
      <p:pic>
        <p:nvPicPr>
          <p:cNvPr id="6" name="Image" descr="Image"/>
          <p:cNvPicPr>
            <a:picLocks noChangeAspect="1"/>
          </p:cNvPicPr>
          <p:nvPr userDrawn="1"/>
        </p:nvPicPr>
        <p:blipFill>
          <a:blip r:embed="rId2"/>
          <a:stretch>
            <a:fillRect/>
          </a:stretch>
        </p:blipFill>
        <p:spPr>
          <a:xfrm>
            <a:off x="1011256" y="12420600"/>
            <a:ext cx="1381088" cy="508001"/>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8" r:id="rId2"/>
    <p:sldLayoutId id="2147483653" r:id="rId3"/>
    <p:sldLayoutId id="2147483655" r:id="rId4"/>
    <p:sldLayoutId id="2147483659" r:id="rId5"/>
    <p:sldLayoutId id="2147483656" r:id="rId6"/>
    <p:sldLayoutId id="2147483657"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5pPr>
      <a:lvl6pPr marL="376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6pPr>
      <a:lvl7pPr marL="439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7pPr>
      <a:lvl8pPr marL="5031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8pPr>
      <a:lvl9pPr marL="5666153" marR="0" indent="-586153"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863ACD-3C42-72D6-486D-593510163CE1}"/>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2E74342-0785-CE62-30E8-7FAE58410F2B}"/>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482A76-3E80-5731-ABDC-618CAF73CD13}"/>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884C28CE-5F37-E04A-AB05-11E45A37F252}" type="datetimeFigureOut">
              <a:rPr lang="en-US" smtClean="0"/>
              <a:t>1/25/2024</a:t>
            </a:fld>
            <a:endParaRPr lang="en-US"/>
          </a:p>
        </p:txBody>
      </p:sp>
      <p:sp>
        <p:nvSpPr>
          <p:cNvPr id="5" name="Footer Placeholder 4">
            <a:extLst>
              <a:ext uri="{FF2B5EF4-FFF2-40B4-BE49-F238E27FC236}">
                <a16:creationId xmlns:a16="http://schemas.microsoft.com/office/drawing/2014/main" id="{04F45F20-5C36-85B7-73DB-A40CC4F5364E}"/>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0C015F-9610-4E6F-7F39-42C1A5E8D58C}"/>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F330E34-C0B7-B74C-ADA4-1CA424C9A4D3}" type="slidenum">
              <a:rPr lang="en-US" smtClean="0"/>
              <a:t>‹#›</a:t>
            </a:fld>
            <a:endParaRPr lang="en-US"/>
          </a:p>
        </p:txBody>
      </p:sp>
    </p:spTree>
    <p:extLst>
      <p:ext uri="{BB962C8B-B14F-4D97-AF65-F5344CB8AC3E}">
        <p14:creationId xmlns:p14="http://schemas.microsoft.com/office/powerpoint/2010/main" val="35921202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Group"/>
          <p:cNvGrpSpPr/>
          <p:nvPr/>
        </p:nvGrpSpPr>
        <p:grpSpPr>
          <a:xfrm>
            <a:off x="-345993" y="0"/>
            <a:ext cx="24384004" cy="13716000"/>
            <a:chOff x="-1" y="0"/>
            <a:chExt cx="24384003" cy="13716000"/>
          </a:xfrm>
        </p:grpSpPr>
        <p:pic>
          <p:nvPicPr>
            <p:cNvPr id="119" name="Image" descr="Image"/>
            <p:cNvPicPr>
              <a:picLocks noChangeAspect="1"/>
            </p:cNvPicPr>
            <p:nvPr/>
          </p:nvPicPr>
          <p:blipFill>
            <a:blip r:embed="rId3"/>
            <a:stretch>
              <a:fillRect/>
            </a:stretch>
          </p:blipFill>
          <p:spPr>
            <a:xfrm>
              <a:off x="-2" y="0"/>
              <a:ext cx="24384004" cy="13716000"/>
            </a:xfrm>
            <a:prstGeom prst="rect">
              <a:avLst/>
            </a:prstGeom>
            <a:ln w="12700" cap="flat">
              <a:noFill/>
              <a:miter lim="400000"/>
            </a:ln>
            <a:effectLst/>
          </p:spPr>
        </p:pic>
        <p:sp>
          <p:nvSpPr>
            <p:cNvPr id="120" name="Rectangle"/>
            <p:cNvSpPr/>
            <p:nvPr/>
          </p:nvSpPr>
          <p:spPr>
            <a:xfrm>
              <a:off x="-2" y="0"/>
              <a:ext cx="24384003" cy="13716000"/>
            </a:xfrm>
            <a:prstGeom prst="rect">
              <a:avLst/>
            </a:prstGeom>
            <a:solidFill>
              <a:srgbClr val="FFFFFF">
                <a:alpha val="95080"/>
              </a:srgbClr>
            </a:solidFill>
            <a:ln w="12700" cap="flat">
              <a:noFill/>
              <a:miter lim="400000"/>
            </a:ln>
            <a:effectLst/>
          </p:spPr>
          <p:txBody>
            <a:bodyPr wrap="square" lIns="0" tIns="0" rIns="0" bIns="0" numCol="1" anchor="ctr">
              <a:noAutofit/>
            </a:bodyPr>
            <a:lstStyle/>
            <a:p>
              <a:pPr>
                <a:defRPr sz="3200">
                  <a:solidFill>
                    <a:srgbClr val="FFFFFF"/>
                  </a:solidFill>
                </a:defRPr>
              </a:pPr>
              <a:endParaRPr dirty="0"/>
            </a:p>
          </p:txBody>
        </p:sp>
      </p:grpSp>
      <p:pic>
        <p:nvPicPr>
          <p:cNvPr id="122" name="Image" descr="Image"/>
          <p:cNvPicPr>
            <a:picLocks noChangeAspect="1"/>
          </p:cNvPicPr>
          <p:nvPr/>
        </p:nvPicPr>
        <p:blipFill>
          <a:blip r:embed="rId4"/>
          <a:stretch>
            <a:fillRect/>
          </a:stretch>
        </p:blipFill>
        <p:spPr>
          <a:xfrm>
            <a:off x="13716000" y="0"/>
            <a:ext cx="10668000" cy="13716000"/>
          </a:xfrm>
          <a:prstGeom prst="rect">
            <a:avLst/>
          </a:prstGeom>
          <a:ln w="12700">
            <a:miter lim="400000"/>
          </a:ln>
        </p:spPr>
      </p:pic>
      <p:sp>
        <p:nvSpPr>
          <p:cNvPr id="123" name="MAIN DOCUMENT HEADING GOES HERE"/>
          <p:cNvSpPr txBox="1"/>
          <p:nvPr/>
        </p:nvSpPr>
        <p:spPr>
          <a:xfrm>
            <a:off x="920303" y="3710656"/>
            <a:ext cx="10668001" cy="98898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7200" b="1">
                <a:solidFill>
                  <a:srgbClr val="1C232B"/>
                </a:solidFill>
                <a:latin typeface="Arial"/>
                <a:ea typeface="Arial"/>
                <a:cs typeface="Arial"/>
                <a:sym typeface="Arial"/>
              </a:defRPr>
            </a:lvl1pPr>
          </a:lstStyle>
          <a:p>
            <a:r>
              <a:rPr lang="en-US" dirty="0"/>
              <a:t>Business inputs</a:t>
            </a:r>
            <a:endParaRPr dirty="0">
              <a:solidFill>
                <a:schemeClr val="tx1"/>
              </a:solidFill>
            </a:endParaRPr>
          </a:p>
        </p:txBody>
      </p:sp>
      <p:sp>
        <p:nvSpPr>
          <p:cNvPr id="124" name="DOCUMENT SUB-HEADING GOES HERE"/>
          <p:cNvSpPr txBox="1"/>
          <p:nvPr/>
        </p:nvSpPr>
        <p:spPr>
          <a:xfrm>
            <a:off x="957783" y="5477166"/>
            <a:ext cx="102657"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endParaRPr/>
          </a:p>
        </p:txBody>
      </p:sp>
      <p:sp>
        <p:nvSpPr>
          <p:cNvPr id="125" name="00 NOVEMBER 2017"/>
          <p:cNvSpPr txBox="1"/>
          <p:nvPr/>
        </p:nvSpPr>
        <p:spPr>
          <a:xfrm>
            <a:off x="1030288" y="8072004"/>
            <a:ext cx="102657" cy="806054"/>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endParaRPr sz="4000" dirty="0"/>
          </a:p>
        </p:txBody>
      </p:sp>
      <p:pic>
        <p:nvPicPr>
          <p:cNvPr id="126" name="Image" descr="Image"/>
          <p:cNvPicPr>
            <a:picLocks noChangeAspect="1"/>
          </p:cNvPicPr>
          <p:nvPr/>
        </p:nvPicPr>
        <p:blipFill>
          <a:blip r:embed="rId5"/>
          <a:stretch>
            <a:fillRect/>
          </a:stretch>
        </p:blipFill>
        <p:spPr>
          <a:xfrm>
            <a:off x="1028700" y="973561"/>
            <a:ext cx="4521200" cy="2015278"/>
          </a:xfrm>
          <a:prstGeom prst="rect">
            <a:avLst/>
          </a:prstGeom>
          <a:ln w="12700">
            <a:miter lim="400000"/>
          </a:ln>
        </p:spPr>
      </p:pic>
      <p:sp>
        <p:nvSpPr>
          <p:cNvPr id="128" name="NATIONAL OFFICE…"/>
          <p:cNvSpPr txBox="1"/>
          <p:nvPr/>
        </p:nvSpPr>
        <p:spPr>
          <a:xfrm>
            <a:off x="980230" y="11303000"/>
            <a:ext cx="2424486" cy="148517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p>
            <a:pPr algn="l" defTabSz="457200">
              <a:lnSpc>
                <a:spcPts val="2800"/>
              </a:lnSpc>
              <a:defRPr sz="1200" b="1">
                <a:latin typeface="Arial"/>
                <a:ea typeface="Arial"/>
                <a:cs typeface="Arial"/>
                <a:sym typeface="Arial"/>
              </a:defRPr>
            </a:pPr>
            <a:r>
              <a:rPr dirty="0"/>
              <a:t>NATIONAL OFFICE </a:t>
            </a:r>
          </a:p>
          <a:p>
            <a:pPr algn="l" defTabSz="457200">
              <a:lnSpc>
                <a:spcPts val="2800"/>
              </a:lnSpc>
              <a:defRPr sz="1200">
                <a:latin typeface="Arial"/>
                <a:ea typeface="Arial"/>
                <a:cs typeface="Arial"/>
                <a:sym typeface="Arial"/>
              </a:defRPr>
            </a:pPr>
            <a:r>
              <a:rPr dirty="0"/>
              <a:t>61 Katherine Street, </a:t>
            </a:r>
          </a:p>
          <a:p>
            <a:pPr algn="l" defTabSz="457200">
              <a:lnSpc>
                <a:spcPts val="2800"/>
              </a:lnSpc>
              <a:defRPr sz="1200">
                <a:latin typeface="Arial"/>
                <a:ea typeface="Arial"/>
                <a:cs typeface="Arial"/>
                <a:sym typeface="Arial"/>
              </a:defRPr>
            </a:pPr>
            <a:r>
              <a:rPr dirty="0"/>
              <a:t>Sandton, 2196 </a:t>
            </a:r>
          </a:p>
          <a:p>
            <a:pPr algn="l" defTabSz="457200">
              <a:lnSpc>
                <a:spcPts val="2800"/>
              </a:lnSpc>
              <a:defRPr sz="1200">
                <a:latin typeface="Arial"/>
                <a:ea typeface="Arial"/>
                <a:cs typeface="Arial"/>
                <a:sym typeface="Arial"/>
              </a:defRPr>
            </a:pPr>
            <a:r>
              <a:rPr dirty="0"/>
              <a:t>P.O. Box 652807, Benmore, 2010 </a:t>
            </a:r>
          </a:p>
        </p:txBody>
      </p:sp>
      <p:sp>
        <p:nvSpPr>
          <p:cNvPr id="12" name="DOCUMENT SUB-HEADING GOES HERE">
            <a:extLst>
              <a:ext uri="{FF2B5EF4-FFF2-40B4-BE49-F238E27FC236}">
                <a16:creationId xmlns:a16="http://schemas.microsoft.com/office/drawing/2014/main" id="{D49E80C3-14A3-4A6C-B653-562586CBAC19}"/>
              </a:ext>
            </a:extLst>
          </p:cNvPr>
          <p:cNvSpPr txBox="1"/>
          <p:nvPr/>
        </p:nvSpPr>
        <p:spPr>
          <a:xfrm>
            <a:off x="1030288" y="5874358"/>
            <a:ext cx="230832"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spAutoFit/>
          </a:bodyPr>
          <a:lstStyle>
            <a:lvl1pPr algn="l" defTabSz="457200">
              <a:lnSpc>
                <a:spcPts val="6100"/>
              </a:lnSpc>
              <a:defRPr sz="3600">
                <a:solidFill>
                  <a:srgbClr val="1C232B"/>
                </a:solidFill>
                <a:latin typeface="Arial"/>
                <a:ea typeface="Arial"/>
                <a:cs typeface="Arial"/>
                <a:sym typeface="Arial"/>
              </a:defRPr>
            </a:lvl1pPr>
          </a:lstStyle>
          <a:p>
            <a:r>
              <a:rPr lang="en-ZA">
                <a:solidFill>
                  <a:schemeClr val="tx1"/>
                </a:solidFill>
              </a:rPr>
              <a:t> </a:t>
            </a:r>
            <a:endParaRPr>
              <a:solidFill>
                <a:schemeClr val="tx1"/>
              </a:solidFill>
            </a:endParaRPr>
          </a:p>
        </p:txBody>
      </p:sp>
      <p:sp>
        <p:nvSpPr>
          <p:cNvPr id="14" name="TextBox 13">
            <a:extLst>
              <a:ext uri="{FF2B5EF4-FFF2-40B4-BE49-F238E27FC236}">
                <a16:creationId xmlns:a16="http://schemas.microsoft.com/office/drawing/2014/main" id="{120FE9B9-EEA8-40A5-84BC-1F76E7403947}"/>
              </a:ext>
            </a:extLst>
          </p:cNvPr>
          <p:cNvSpPr txBox="1"/>
          <p:nvPr/>
        </p:nvSpPr>
        <p:spPr>
          <a:xfrm>
            <a:off x="920303" y="5110274"/>
            <a:ext cx="13827879"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4800" dirty="0"/>
              <a:t>Nedlac TIC Strategic Session with Minister Patel</a:t>
            </a:r>
          </a:p>
          <a:p>
            <a:pPr algn="l"/>
            <a:r>
              <a:rPr kumimoji="0" lang="en-US" sz="6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 </a:t>
            </a:r>
            <a:endParaRPr lang="en-ZA" sz="6000" b="1" dirty="0">
              <a:latin typeface="Arial" panose="020B0604020202020204" pitchFamily="34" charset="0"/>
              <a:cs typeface="Arial" panose="020B0604020202020204" pitchFamily="34" charset="0"/>
            </a:endParaRPr>
          </a:p>
        </p:txBody>
      </p:sp>
      <p:sp>
        <p:nvSpPr>
          <p:cNvPr id="2" name="00 NOVEMBER 2017">
            <a:extLst>
              <a:ext uri="{FF2B5EF4-FFF2-40B4-BE49-F238E27FC236}">
                <a16:creationId xmlns:a16="http://schemas.microsoft.com/office/drawing/2014/main" id="{1A633F3E-3115-326A-718D-DCF73A30226E}"/>
              </a:ext>
            </a:extLst>
          </p:cNvPr>
          <p:cNvSpPr txBox="1"/>
          <p:nvPr/>
        </p:nvSpPr>
        <p:spPr>
          <a:xfrm>
            <a:off x="973136" y="8072004"/>
            <a:ext cx="3539430" cy="794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t">
            <a:spAutoFit/>
          </a:bodyPr>
          <a:lstStyle/>
          <a:p>
            <a:pPr algn="l" defTabSz="457200">
              <a:lnSpc>
                <a:spcPts val="6100"/>
              </a:lnSpc>
              <a:defRPr sz="3600">
                <a:solidFill>
                  <a:srgbClr val="1C232B"/>
                </a:solidFill>
                <a:latin typeface="Arial"/>
                <a:ea typeface="Arial"/>
                <a:cs typeface="Arial"/>
                <a:sym typeface="Arial"/>
              </a:defRPr>
            </a:pPr>
            <a:r>
              <a:rPr lang="en-US" dirty="0"/>
              <a:t>25 January 2024</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HEADING GOES HERE"/>
          <p:cNvSpPr txBox="1"/>
          <p:nvPr/>
        </p:nvSpPr>
        <p:spPr>
          <a:xfrm>
            <a:off x="971103" y="935433"/>
            <a:ext cx="22364254"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TRADE MATTERS</a:t>
            </a:r>
          </a:p>
        </p:txBody>
      </p:sp>
      <p:sp>
        <p:nvSpPr>
          <p:cNvPr id="13"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88E6AB-8F53-744A-8706-8158814CF3B4}" type="slidenum">
              <a:rPr lang="uk-UA" smtClean="0"/>
              <a:pPr/>
              <a:t>10</a:t>
            </a:fld>
            <a:endParaRPr lang="uk-UA" dirty="0"/>
          </a:p>
        </p:txBody>
      </p:sp>
      <p:sp>
        <p:nvSpPr>
          <p:cNvPr id="4" name="Content Placeholder 3">
            <a:extLst>
              <a:ext uri="{FF2B5EF4-FFF2-40B4-BE49-F238E27FC236}">
                <a16:creationId xmlns:a16="http://schemas.microsoft.com/office/drawing/2014/main" id="{591C312E-E045-049B-EC01-BCC239E6578A}"/>
              </a:ext>
            </a:extLst>
          </p:cNvPr>
          <p:cNvSpPr txBox="1">
            <a:spLocks/>
          </p:cNvSpPr>
          <p:nvPr/>
        </p:nvSpPr>
        <p:spPr>
          <a:xfrm>
            <a:off x="1831848" y="2679191"/>
            <a:ext cx="9067800" cy="9486305"/>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60000"/>
              </a:lnSpc>
              <a:spcBef>
                <a:spcPts val="1000"/>
              </a:spcBef>
              <a:spcAft>
                <a:spcPts val="0"/>
              </a:spcAft>
              <a:buClrTx/>
              <a:buSzTx/>
              <a:buFont typeface="Arial" panose="020B0604020202020204" pitchFamily="34" charset="0"/>
              <a:buNone/>
              <a:tabLst/>
              <a:defRPr/>
            </a:pPr>
            <a:r>
              <a:rPr kumimoji="0" lang="en-GB"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WTO:</a:t>
            </a:r>
            <a:endParaRPr kumimoji="0" lang="en-ZA"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MC 13 Agenda and RSA Inc Focus?</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Annual Policy Forums?</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Workstreams – eCommerce etc?</a:t>
            </a:r>
          </a:p>
          <a:p>
            <a:pPr marL="0" marR="0" lvl="0" indent="0" algn="l" defTabSz="914400" rtl="0" eaLnBrk="1" fontAlgn="auto" latinLnBrk="0" hangingPunct="1">
              <a:lnSpc>
                <a:spcPct val="160000"/>
              </a:lnSpc>
              <a:spcBef>
                <a:spcPts val="1000"/>
              </a:spcBef>
              <a:spcAft>
                <a:spcPts val="0"/>
              </a:spcAft>
              <a:buClrTx/>
              <a:buSzTx/>
              <a:buFont typeface="Arial" panose="020B0604020202020204" pitchFamily="34" charset="0"/>
              <a:buNone/>
              <a:tabLst/>
              <a:defRPr/>
            </a:pPr>
            <a:r>
              <a:rPr kumimoji="0" lang="en-GB"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AfCFTA:</a:t>
            </a:r>
            <a:endParaRPr kumimoji="0" lang="en-ZA"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GTI: Is Gap in Market any indicator of Market in Gap </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What RSA Inc priorities – Trade Leadership?</a:t>
            </a:r>
          </a:p>
          <a:p>
            <a:pPr marL="0" marR="0" lvl="0" indent="0" algn="l" defTabSz="914400" rtl="0" eaLnBrk="1" fontAlgn="auto" latinLnBrk="0" hangingPunct="1">
              <a:lnSpc>
                <a:spcPct val="160000"/>
              </a:lnSpc>
              <a:spcBef>
                <a:spcPts val="1000"/>
              </a:spcBef>
              <a:spcAft>
                <a:spcPts val="0"/>
              </a:spcAft>
              <a:buClrTx/>
              <a:buSzTx/>
              <a:buFont typeface="Arial" panose="020B0604020202020204" pitchFamily="34" charset="0"/>
              <a:buNone/>
              <a:tabLst/>
              <a:defRPr/>
            </a:pPr>
            <a:r>
              <a:rPr kumimoji="0" lang="en-GB"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AfCFTA vs TFTA</a:t>
            </a:r>
            <a:endParaRPr kumimoji="0" lang="en-ZA"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Priority/</a:t>
            </a:r>
            <a:r>
              <a:rPr kumimoji="0" lang="en-GB" sz="11200" b="0" i="0" u="none" strike="noStrike" kern="1200" cap="none" spc="0" normalizeH="0" baseline="0" noProof="0" dirty="0" err="1">
                <a:ln>
                  <a:noFill/>
                </a:ln>
                <a:solidFill>
                  <a:sysClr val="windowText" lastClr="000000"/>
                </a:solidFill>
                <a:effectLst/>
                <a:uLnTx/>
                <a:uFillTx/>
                <a:latin typeface="Arial" panose="020B0604020202020204" pitchFamily="34" charset="0"/>
                <a:cs typeface="Arial" panose="020B0604020202020204" pitchFamily="34" charset="0"/>
              </a:rPr>
              <a:t>ies</a:t>
            </a:r>
            <a:r>
              <a:rPr kumimoji="0" lang="en-GB"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t>
            </a:r>
            <a:endPar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GB"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Modality of implementation</a:t>
            </a:r>
          </a:p>
          <a:p>
            <a:pPr marL="0" marR="0" lvl="0" indent="0" algn="l" defTabSz="914400" rtl="0" eaLnBrk="1" fontAlgn="auto" latinLnBrk="0" hangingPunct="1">
              <a:lnSpc>
                <a:spcPct val="160000"/>
              </a:lnSpc>
              <a:spcBef>
                <a:spcPts val="1000"/>
              </a:spcBef>
              <a:spcAft>
                <a:spcPts val="0"/>
              </a:spcAft>
              <a:buClrTx/>
              <a:buSzTx/>
              <a:buFont typeface="Arial" panose="020B0604020202020204" pitchFamily="34" charset="0"/>
              <a:buNone/>
              <a:tabLst/>
              <a:defRPr/>
            </a:pPr>
            <a:r>
              <a:rPr kumimoji="0" lang="en-ZA" sz="11200"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NEW TRADE?</a:t>
            </a: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lang="en-GB" sz="11200" dirty="0">
                <a:solidFill>
                  <a:sysClr val="windowText" lastClr="000000"/>
                </a:solidFill>
                <a:latin typeface="Arial" panose="020B0604020202020204" pitchFamily="34" charset="0"/>
                <a:cs typeface="Arial" panose="020B0604020202020204" pitchFamily="34" charset="0"/>
              </a:rPr>
              <a:t>East beyond India/China</a:t>
            </a:r>
            <a:endPar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r>
              <a:rPr kumimoji="0" lang="en-ZA" sz="11200" b="0" i="0" u="none" strike="noStrike" kern="120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rPr>
              <a:t>Other?</a:t>
            </a:r>
            <a:endPar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60000"/>
              </a:lnSpc>
              <a:spcBef>
                <a:spcPts val="1000"/>
              </a:spcBef>
              <a:spcAft>
                <a:spcPts val="0"/>
              </a:spcAft>
              <a:buClrTx/>
              <a:buSzTx/>
              <a:buFont typeface="Arial" panose="020B0604020202020204" pitchFamily="34" charset="0"/>
              <a:buChar char="•"/>
              <a:tabLst/>
              <a:defRPr/>
            </a:pPr>
            <a:endParaRPr kumimoji="0" lang="en-ZA" sz="112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ZA"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3B4665DB-BE1E-6EED-C573-355E39688885}"/>
              </a:ext>
            </a:extLst>
          </p:cNvPr>
          <p:cNvSpPr txBox="1">
            <a:spLocks/>
          </p:cNvSpPr>
          <p:nvPr/>
        </p:nvSpPr>
        <p:spPr>
          <a:xfrm>
            <a:off x="12246864" y="2679190"/>
            <a:ext cx="10491724" cy="835761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SACU</a:t>
            </a:r>
            <a:r>
              <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Quo Vadis: </a:t>
            </a:r>
            <a:r>
              <a:rPr kumimoji="0" lang="en-GB"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ZA"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ZA" sz="2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Distribution Model?</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ZA" sz="2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Regulatory Harmonisation?</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AGOA</a:t>
            </a:r>
            <a:endParaRPr kumimoji="0" lang="en-ZA"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Arial" panose="020B0604020202020204" pitchFamily="34" charset="0"/>
              </a:rPr>
              <a:t>How to do better, if necessary?</a:t>
            </a:r>
            <a:endParaRPr kumimoji="0" lang="en-ZA" sz="4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ZA" b="1" i="0" u="none" strike="noStrike" kern="120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rPr>
              <a:t>Expanded BRICS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Need to realise trade benefits from membership </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(e.g. 2.75% duties on wool make us un-competitive vis-a-cis Australia – compulsory standards for Wool needed for China)</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Way forward on Summit commitments;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Dashboard? Workplan to resolve NTBs?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ZA" dirty="0">
                <a:solidFill>
                  <a:sysClr val="windowText" lastClr="000000"/>
                </a:solidFill>
                <a:latin typeface="Arial" panose="020B0604020202020204" pitchFamily="34" charset="0"/>
                <a:cs typeface="Arial" panose="020B0604020202020204" pitchFamily="34" charset="0"/>
              </a:rPr>
              <a:t>Institutional pathway to implements trade ambitions.</a:t>
            </a:r>
            <a:endParaRPr kumimoji="0" lang="en-ZA"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A74F-2A9A-75BC-ABFA-953F197BB64E}"/>
              </a:ext>
            </a:extLst>
          </p:cNvPr>
          <p:cNvSpPr>
            <a:spLocks noGrp="1"/>
          </p:cNvSpPr>
          <p:nvPr>
            <p:ph type="title"/>
          </p:nvPr>
        </p:nvSpPr>
        <p:spPr>
          <a:xfrm>
            <a:off x="1676400" y="730251"/>
            <a:ext cx="21031200" cy="2651126"/>
          </a:xfrm>
        </p:spPr>
        <p:txBody>
          <a:bodyPr>
            <a:normAutofit/>
          </a:bodyPr>
          <a:lstStyle/>
          <a:p>
            <a:r>
              <a:rPr lang="en-GB" sz="5200"/>
              <a:t>Tariff investigations should be completed in six months</a:t>
            </a:r>
            <a:br>
              <a:rPr lang="en-GB" sz="5200"/>
            </a:br>
            <a:endParaRPr lang="en-ZA" sz="5200"/>
          </a:p>
        </p:txBody>
      </p:sp>
      <p:graphicFrame>
        <p:nvGraphicFramePr>
          <p:cNvPr id="4" name="Content Placeholder 3">
            <a:extLst>
              <a:ext uri="{FF2B5EF4-FFF2-40B4-BE49-F238E27FC236}">
                <a16:creationId xmlns:a16="http://schemas.microsoft.com/office/drawing/2014/main" id="{1E6E2EEF-DBAF-8416-628E-A5012AB8AC5D}"/>
              </a:ext>
            </a:extLst>
          </p:cNvPr>
          <p:cNvGraphicFramePr>
            <a:graphicFrameLocks noGrp="1"/>
          </p:cNvGraphicFramePr>
          <p:nvPr>
            <p:ph idx="1"/>
          </p:nvPr>
        </p:nvGraphicFramePr>
        <p:xfrm>
          <a:off x="1676400" y="1997242"/>
          <a:ext cx="21031200" cy="1098850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AF7E90D-EE56-8DC6-5824-E36DDAD939D8}"/>
              </a:ext>
            </a:extLst>
          </p:cNvPr>
          <p:cNvSpPr txBox="1"/>
          <p:nvPr/>
        </p:nvSpPr>
        <p:spPr>
          <a:xfrm>
            <a:off x="15616721" y="12637215"/>
            <a:ext cx="7767262" cy="430887"/>
          </a:xfrm>
          <a:prstGeom prst="rect">
            <a:avLst/>
          </a:prstGeom>
          <a:noFill/>
        </p:spPr>
        <p:txBody>
          <a:bodyPr wrap="square" rtlCol="0">
            <a:spAutoFit/>
          </a:bodyPr>
          <a:lstStyle/>
          <a:p>
            <a:pPr algn="l" defTabSz="1828800" hangingPunct="1"/>
            <a:r>
              <a:rPr lang="en-US" sz="2200" i="1" kern="1200" dirty="0">
                <a:solidFill>
                  <a:prstClr val="black"/>
                </a:solidFill>
                <a:latin typeface="Calibri" panose="020F0502020204030204"/>
                <a:ea typeface="+mn-ea"/>
                <a:cs typeface="+mn-cs"/>
              </a:rPr>
              <a:t>Source: ITAC board reports</a:t>
            </a:r>
          </a:p>
        </p:txBody>
      </p:sp>
    </p:spTree>
    <p:extLst>
      <p:ext uri="{BB962C8B-B14F-4D97-AF65-F5344CB8AC3E}">
        <p14:creationId xmlns:p14="http://schemas.microsoft.com/office/powerpoint/2010/main" val="2508837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46293-63BD-45F0-1BB1-EC5A8E6B1F75}"/>
              </a:ext>
            </a:extLst>
          </p:cNvPr>
          <p:cNvSpPr>
            <a:spLocks noGrp="1"/>
          </p:cNvSpPr>
          <p:nvPr>
            <p:ph type="title"/>
          </p:nvPr>
        </p:nvSpPr>
        <p:spPr/>
        <p:txBody>
          <a:bodyPr>
            <a:noAutofit/>
          </a:bodyPr>
          <a:lstStyle/>
          <a:p>
            <a:pPr algn="ctr"/>
            <a:r>
              <a:rPr lang="en-GB" sz="6400" dirty="0"/>
              <a:t>Most of South Africa's imports are sourced from countries we have no trade agreement with</a:t>
            </a:r>
            <a:br>
              <a:rPr lang="en-GB" sz="6400" dirty="0"/>
            </a:br>
            <a:r>
              <a:rPr lang="en-GB" sz="6400" dirty="0"/>
              <a:t>July 2022 to June 2023</a:t>
            </a:r>
            <a:br>
              <a:rPr lang="en-GB" sz="6400" dirty="0"/>
            </a:br>
            <a:endParaRPr lang="en-ZA" sz="6400" dirty="0"/>
          </a:p>
        </p:txBody>
      </p:sp>
      <p:graphicFrame>
        <p:nvGraphicFramePr>
          <p:cNvPr id="4" name="Content Placeholder 3">
            <a:extLst>
              <a:ext uri="{FF2B5EF4-FFF2-40B4-BE49-F238E27FC236}">
                <a16:creationId xmlns:a16="http://schemas.microsoft.com/office/drawing/2014/main" id="{2482F027-2875-CC50-8227-DF584354361C}"/>
              </a:ext>
            </a:extLst>
          </p:cNvPr>
          <p:cNvGraphicFramePr>
            <a:graphicFrameLocks noGrp="1"/>
          </p:cNvGraphicFramePr>
          <p:nvPr>
            <p:ph idx="1"/>
          </p:nvPr>
        </p:nvGraphicFramePr>
        <p:xfrm>
          <a:off x="1676400" y="2935706"/>
          <a:ext cx="21031200" cy="941822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ABCF8ADC-F291-2970-175A-257143E8930E}"/>
              </a:ext>
            </a:extLst>
          </p:cNvPr>
          <p:cNvSpPr txBox="1"/>
          <p:nvPr/>
        </p:nvSpPr>
        <p:spPr>
          <a:xfrm>
            <a:off x="15616721" y="12637215"/>
            <a:ext cx="7767262" cy="430887"/>
          </a:xfrm>
          <a:prstGeom prst="rect">
            <a:avLst/>
          </a:prstGeom>
          <a:noFill/>
        </p:spPr>
        <p:txBody>
          <a:bodyPr wrap="square" rtlCol="0">
            <a:spAutoFit/>
          </a:bodyPr>
          <a:lstStyle/>
          <a:p>
            <a:pPr algn="l" defTabSz="1828800" hangingPunct="1"/>
            <a:r>
              <a:rPr lang="en-US" sz="2200" i="1" kern="1200" dirty="0">
                <a:solidFill>
                  <a:prstClr val="black"/>
                </a:solidFill>
                <a:latin typeface="Calibri" panose="020F0502020204030204"/>
                <a:ea typeface="+mn-ea"/>
                <a:cs typeface="+mn-cs"/>
              </a:rPr>
              <a:t>Source: South African Revenue Services, trade statistics </a:t>
            </a:r>
          </a:p>
        </p:txBody>
      </p:sp>
    </p:spTree>
    <p:extLst>
      <p:ext uri="{BB962C8B-B14F-4D97-AF65-F5344CB8AC3E}">
        <p14:creationId xmlns:p14="http://schemas.microsoft.com/office/powerpoint/2010/main" val="840789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HEADING GOES HERE"/>
          <p:cNvSpPr txBox="1"/>
          <p:nvPr/>
        </p:nvSpPr>
        <p:spPr>
          <a:xfrm>
            <a:off x="971103" y="958383"/>
            <a:ext cx="22382610"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ZA" dirty="0"/>
              <a:t> Need to address NTBs realise trade potential </a:t>
            </a:r>
            <a:endParaRPr dirty="0"/>
          </a:p>
        </p:txBody>
      </p:sp>
      <p:sp>
        <p:nvSpPr>
          <p:cNvPr id="155" name="DOCUMENT SUB-HEADING GOES HERE"/>
          <p:cNvSpPr txBox="1"/>
          <p:nvPr/>
        </p:nvSpPr>
        <p:spPr>
          <a:xfrm>
            <a:off x="1020414" y="2383942"/>
            <a:ext cx="10695931" cy="1001919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lstStyle/>
          <a:p>
            <a:pPr algn="just" defTabSz="457200">
              <a:lnSpc>
                <a:spcPct val="150000"/>
              </a:lnSpc>
              <a:buSzPct val="100000"/>
              <a:defRPr>
                <a:latin typeface="Arial"/>
                <a:ea typeface="Arial"/>
                <a:cs typeface="Arial"/>
                <a:sym typeface="Arial"/>
              </a:defRPr>
            </a:pPr>
            <a:r>
              <a:rPr lang="en-US" sz="3200" dirty="0"/>
              <a:t>Examples </a:t>
            </a:r>
          </a:p>
          <a:p>
            <a:pPr marL="300789" indent="-300789" algn="just" defTabSz="457200">
              <a:lnSpc>
                <a:spcPct val="150000"/>
              </a:lnSpc>
              <a:buSzPct val="100000"/>
              <a:buChar char="•"/>
              <a:defRPr>
                <a:latin typeface="Arial"/>
                <a:ea typeface="Arial"/>
                <a:cs typeface="Arial"/>
                <a:sym typeface="Arial"/>
              </a:defRPr>
            </a:pPr>
            <a:r>
              <a:rPr lang="en-US" sz="3200" dirty="0"/>
              <a:t>Phytosanitary protocols under </a:t>
            </a:r>
            <a:r>
              <a:rPr lang="en-US" sz="3200" u="sng" dirty="0"/>
              <a:t>AGOA</a:t>
            </a:r>
            <a:r>
              <a:rPr lang="en-US" sz="3200" dirty="0"/>
              <a:t> (</a:t>
            </a:r>
            <a:r>
              <a:rPr lang="en-US" sz="3200" dirty="0" err="1"/>
              <a:t>Avos</a:t>
            </a:r>
            <a:r>
              <a:rPr lang="en-US" sz="3200" dirty="0"/>
              <a:t>, red meat &amp; Citrus):</a:t>
            </a:r>
          </a:p>
          <a:p>
            <a:pPr marL="300789" indent="-300789" algn="just" defTabSz="457200">
              <a:lnSpc>
                <a:spcPct val="150000"/>
              </a:lnSpc>
              <a:buSzPct val="100000"/>
              <a:buChar char="•"/>
              <a:defRPr>
                <a:latin typeface="Arial"/>
                <a:ea typeface="Arial"/>
                <a:cs typeface="Arial"/>
                <a:sym typeface="Arial"/>
              </a:defRPr>
            </a:pPr>
            <a:r>
              <a:rPr lang="en-US" sz="3200" dirty="0"/>
              <a:t>Mandarins and navels to Japan;</a:t>
            </a:r>
          </a:p>
          <a:p>
            <a:pPr marL="300789" indent="-300789" algn="just" defTabSz="457200">
              <a:lnSpc>
                <a:spcPct val="150000"/>
              </a:lnSpc>
              <a:buSzPct val="100000"/>
              <a:buChar char="•"/>
              <a:defRPr>
                <a:latin typeface="Arial"/>
                <a:ea typeface="Arial"/>
                <a:cs typeface="Arial"/>
                <a:sym typeface="Arial"/>
              </a:defRPr>
            </a:pPr>
            <a:r>
              <a:rPr lang="en-US" sz="3200" dirty="0"/>
              <a:t>India in-transit cold treatment protocol for citrus;</a:t>
            </a:r>
          </a:p>
          <a:p>
            <a:pPr marL="300789" indent="-300789" algn="just" defTabSz="457200">
              <a:lnSpc>
                <a:spcPct val="150000"/>
              </a:lnSpc>
              <a:buSzPct val="100000"/>
              <a:buChar char="•"/>
              <a:defRPr>
                <a:latin typeface="Arial"/>
                <a:ea typeface="Arial"/>
                <a:cs typeface="Arial"/>
                <a:sym typeface="Arial"/>
              </a:defRPr>
            </a:pPr>
            <a:r>
              <a:rPr lang="en-US" sz="3200" dirty="0"/>
              <a:t>Time/temperature transit to Thailand;</a:t>
            </a:r>
          </a:p>
          <a:p>
            <a:pPr marL="300789" indent="-300789" algn="just" defTabSz="457200">
              <a:lnSpc>
                <a:spcPct val="150000"/>
              </a:lnSpc>
              <a:buSzPct val="100000"/>
              <a:buChar char="•"/>
              <a:defRPr>
                <a:latin typeface="Arial"/>
                <a:ea typeface="Arial"/>
                <a:cs typeface="Arial"/>
                <a:sym typeface="Arial"/>
              </a:defRPr>
            </a:pPr>
            <a:r>
              <a:rPr lang="en-US" sz="3200" dirty="0"/>
              <a:t>Cherries to China (full protocol needed).</a:t>
            </a:r>
          </a:p>
          <a:p>
            <a:pPr marL="300789" indent="-300789" algn="just" defTabSz="457200">
              <a:lnSpc>
                <a:spcPct val="150000"/>
              </a:lnSpc>
              <a:buSzPct val="100000"/>
              <a:buChar char="•"/>
              <a:defRPr>
                <a:latin typeface="Arial"/>
                <a:ea typeface="Arial"/>
                <a:cs typeface="Arial"/>
                <a:sym typeface="Arial"/>
              </a:defRPr>
            </a:pPr>
            <a:r>
              <a:rPr lang="en-US" sz="3200" dirty="0"/>
              <a:t>Dried Abalone Compulsory Specification VC 9108 for EU.</a:t>
            </a:r>
          </a:p>
        </p:txBody>
      </p:sp>
      <p:sp>
        <p:nvSpPr>
          <p:cNvPr id="156" name="DOCUMENT SUB-HEADING GOES HERE"/>
          <p:cNvSpPr txBox="1"/>
          <p:nvPr/>
        </p:nvSpPr>
        <p:spPr>
          <a:xfrm>
            <a:off x="12679014" y="2383942"/>
            <a:ext cx="10695931" cy="1001919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lstStyle/>
          <a:p>
            <a:pPr marL="300789" indent="-300789" algn="l" defTabSz="457200">
              <a:lnSpc>
                <a:spcPct val="150000"/>
              </a:lnSpc>
              <a:buSzPct val="100000"/>
              <a:buChar char="•"/>
              <a:defRPr>
                <a:latin typeface="Arial"/>
                <a:ea typeface="Arial"/>
                <a:cs typeface="Arial"/>
                <a:sym typeface="Arial"/>
              </a:defRPr>
            </a:pPr>
            <a:r>
              <a:rPr lang="en-US" dirty="0"/>
              <a:t>Potato exports to EU:</a:t>
            </a:r>
          </a:p>
          <a:p>
            <a:pPr marL="300789" indent="-300789" algn="l" defTabSz="457200">
              <a:lnSpc>
                <a:spcPct val="150000"/>
              </a:lnSpc>
              <a:buSzPct val="100000"/>
              <a:buChar char="•"/>
              <a:defRPr>
                <a:latin typeface="Arial"/>
                <a:ea typeface="Arial"/>
                <a:cs typeface="Arial"/>
                <a:sym typeface="Arial"/>
              </a:defRPr>
            </a:pPr>
            <a:r>
              <a:rPr lang="en-US" dirty="0"/>
              <a:t>15% growth in industry by unlocking exports = 4 800ha / 20 000 new jobs.</a:t>
            </a:r>
          </a:p>
          <a:p>
            <a:pPr marL="300789" indent="-300789" algn="l" defTabSz="457200">
              <a:lnSpc>
                <a:spcPct val="150000"/>
              </a:lnSpc>
              <a:buSzPct val="100000"/>
              <a:buChar char="•"/>
              <a:defRPr>
                <a:latin typeface="Arial"/>
                <a:ea typeface="Arial"/>
                <a:cs typeface="Arial"/>
                <a:sym typeface="Arial"/>
              </a:defRPr>
            </a:pPr>
            <a:r>
              <a:rPr lang="en-US" dirty="0"/>
              <a:t>Cherry exports to China (BRICS)</a:t>
            </a:r>
          </a:p>
          <a:p>
            <a:pPr marL="300789" indent="-300789" algn="l" defTabSz="457200">
              <a:lnSpc>
                <a:spcPct val="150000"/>
              </a:lnSpc>
              <a:buSzPct val="100000"/>
              <a:buChar char="•"/>
              <a:defRPr>
                <a:latin typeface="Arial"/>
                <a:ea typeface="Arial"/>
                <a:cs typeface="Arial"/>
                <a:sym typeface="Arial"/>
              </a:defRPr>
            </a:pPr>
            <a:r>
              <a:rPr lang="en-US" dirty="0"/>
              <a:t>Chile supplies 88% of China’s demand (Starting mid-November);</a:t>
            </a:r>
          </a:p>
          <a:p>
            <a:pPr marL="300789" indent="-300789" algn="l" defTabSz="457200">
              <a:lnSpc>
                <a:spcPct val="150000"/>
              </a:lnSpc>
              <a:buSzPct val="100000"/>
              <a:buChar char="•"/>
              <a:defRPr>
                <a:latin typeface="Arial"/>
                <a:ea typeface="Arial"/>
                <a:cs typeface="Arial"/>
                <a:sym typeface="Arial"/>
              </a:defRPr>
            </a:pPr>
            <a:r>
              <a:rPr lang="en-US" dirty="0"/>
              <a:t>SA only produce with a season of September – late October;</a:t>
            </a:r>
          </a:p>
          <a:p>
            <a:pPr marL="300789" indent="-300789" algn="l" defTabSz="457200">
              <a:lnSpc>
                <a:spcPct val="150000"/>
              </a:lnSpc>
              <a:buSzPct val="100000"/>
              <a:buChar char="•"/>
              <a:defRPr>
                <a:latin typeface="Arial"/>
                <a:ea typeface="Arial"/>
                <a:cs typeface="Arial"/>
                <a:sym typeface="Arial"/>
              </a:defRPr>
            </a:pPr>
            <a:r>
              <a:rPr lang="en-US" dirty="0"/>
              <a:t>Significant market gap but SPS agreements required;</a:t>
            </a:r>
          </a:p>
        </p:txBody>
      </p:sp>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DB386B9D-F717-CA48-BFB1-1989410FF817}" type="slidenum">
              <a:rPr lang="uk-UA" smtClean="0"/>
              <a:t>13</a:t>
            </a:fld>
            <a:endParaRPr lang="uk-UA"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HEADING GOES HERE"/>
          <p:cNvSpPr txBox="1"/>
          <p:nvPr/>
        </p:nvSpPr>
        <p:spPr>
          <a:xfrm>
            <a:off x="971103" y="943868"/>
            <a:ext cx="22382610"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FFFFFF"/>
                </a:solidFill>
                <a:latin typeface="Arial"/>
                <a:ea typeface="Arial"/>
                <a:cs typeface="Arial"/>
                <a:sym typeface="Arial"/>
              </a:defRPr>
            </a:lvl1pPr>
          </a:lstStyle>
          <a:p>
            <a:r>
              <a:rPr lang="en-ZA" dirty="0"/>
              <a:t>LOCALISATION </a:t>
            </a:r>
          </a:p>
        </p:txBody>
      </p:sp>
      <p:sp>
        <p:nvSpPr>
          <p:cNvPr id="192"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57795" y="3038416"/>
            <a:ext cx="22324989" cy="1055705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Case studies good; but</a:t>
            </a:r>
          </a:p>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Must deal with root causes stifling industrialisation;</a:t>
            </a:r>
          </a:p>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Concrete proposals in Freight Logistics Roadmap, energy etc.</a:t>
            </a:r>
          </a:p>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NB – commercial consumers; but</a:t>
            </a:r>
          </a:p>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Also need to understand &amp; influence consumer trends – driven by price considerations;</a:t>
            </a:r>
          </a:p>
          <a:p>
            <a:pPr marL="457200" indent="-457200" algn="just" defTabSz="457200">
              <a:lnSpc>
                <a:spcPct val="120000"/>
              </a:lnSpc>
              <a:buFont typeface="Arial" panose="020B0604020202020204" pitchFamily="34" charset="0"/>
              <a:buChar char="•"/>
              <a:defRPr>
                <a:latin typeface="Arial"/>
                <a:ea typeface="Arial"/>
                <a:cs typeface="Arial"/>
                <a:sym typeface="Arial"/>
              </a:defRPr>
            </a:pPr>
            <a:r>
              <a:rPr lang="en-ZA" sz="3600" dirty="0"/>
              <a:t>Need cross-cutting efforts from all gov agencies to support local industry. </a:t>
            </a:r>
          </a:p>
          <a:p>
            <a:pPr algn="just" defTabSz="457200">
              <a:lnSpc>
                <a:spcPct val="120000"/>
              </a:lnSpc>
              <a:defRPr>
                <a:latin typeface="Arial"/>
                <a:ea typeface="Arial"/>
                <a:cs typeface="Arial"/>
                <a:sym typeface="Arial"/>
              </a:defRPr>
            </a:pPr>
            <a:r>
              <a:rPr lang="en-ZA" sz="3600" dirty="0"/>
              <a:t>Examples;</a:t>
            </a:r>
          </a:p>
          <a:p>
            <a:pPr marL="571500" lvl="3" indent="-571500" algn="just" defTabSz="457200">
              <a:lnSpc>
                <a:spcPct val="120000"/>
              </a:lnSpc>
              <a:buFont typeface="Arial" panose="020B0604020202020204" pitchFamily="34" charset="0"/>
              <a:buChar char="•"/>
              <a:defRPr>
                <a:latin typeface="Arial"/>
                <a:ea typeface="Arial"/>
                <a:cs typeface="Arial"/>
                <a:sym typeface="Arial"/>
              </a:defRPr>
            </a:pPr>
            <a:r>
              <a:rPr lang="en-ZA" sz="3600" dirty="0"/>
              <a:t>Need certainty &amp; accessibility from Competition Commission to drive investment;</a:t>
            </a:r>
          </a:p>
          <a:p>
            <a:pPr marL="571500" lvl="5" indent="-571500" algn="just" defTabSz="457200">
              <a:lnSpc>
                <a:spcPct val="120000"/>
              </a:lnSpc>
              <a:buFont typeface="Arial" panose="020B0604020202020204" pitchFamily="34" charset="0"/>
              <a:buChar char="•"/>
              <a:defRPr>
                <a:latin typeface="Arial"/>
                <a:ea typeface="Arial"/>
                <a:cs typeface="Arial"/>
                <a:sym typeface="Arial"/>
              </a:defRPr>
            </a:pPr>
            <a:r>
              <a:rPr lang="en-ZA" sz="3600" dirty="0"/>
              <a:t>Must help industries to collaborate on areas of national interest:</a:t>
            </a:r>
          </a:p>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ZA"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Dispensation needed to allow exporters to ‘hunt in packs’;</a:t>
            </a:r>
          </a:p>
          <a:p>
            <a:pPr marL="685800" marR="0" lvl="1" indent="-228600" algn="just"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ZA"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Staggering exports and co-ordinating to relieve pressure on logistics;</a:t>
            </a:r>
          </a:p>
          <a:p>
            <a:pPr marL="685800" marR="0" lvl="1" indent="-228600" algn="just"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ZA"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Price discussions (foreign trade mission and importers want to know how much SA can supply and at what price but we cannot have these discussions);</a:t>
            </a:r>
          </a:p>
          <a:p>
            <a:pPr marL="571500" lvl="3" indent="-571500" algn="just" defTabSz="457200">
              <a:lnSpc>
                <a:spcPct val="120000"/>
              </a:lnSpc>
              <a:buFont typeface="Arial" panose="020B0604020202020204" pitchFamily="34" charset="0"/>
              <a:buChar char="•"/>
              <a:defRPr>
                <a:latin typeface="Arial"/>
                <a:ea typeface="Arial"/>
                <a:cs typeface="Arial"/>
                <a:sym typeface="Arial"/>
              </a:defRPr>
            </a:pPr>
            <a:endParaRPr lang="en-ZA" sz="3600" dirty="0"/>
          </a:p>
          <a:p>
            <a:pPr marL="457200" indent="-457200" algn="just" defTabSz="457200">
              <a:lnSpc>
                <a:spcPct val="120000"/>
              </a:lnSpc>
              <a:buFont typeface="Arial" panose="020B0604020202020204" pitchFamily="34" charset="0"/>
              <a:buChar char="•"/>
              <a:defRPr>
                <a:latin typeface="Arial"/>
                <a:ea typeface="Arial"/>
                <a:cs typeface="Arial"/>
                <a:sym typeface="Arial"/>
              </a:defRPr>
            </a:pPr>
            <a:endParaRPr dirty="0"/>
          </a:p>
        </p:txBody>
      </p:sp>
      <p:sp>
        <p:nvSpPr>
          <p:cNvPr id="8"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9A63F05A-54DE-4D46-B525-398A92186799}" type="slidenum">
              <a:rPr lang="uk-UA" smtClean="0"/>
              <a:t>2</a:t>
            </a:fld>
            <a:endParaRPr lang="uk-UA" dirty="0"/>
          </a:p>
        </p:txBody>
      </p:sp>
    </p:spTree>
    <p:extLst>
      <p:ext uri="{BB962C8B-B14F-4D97-AF65-F5344CB8AC3E}">
        <p14:creationId xmlns:p14="http://schemas.microsoft.com/office/powerpoint/2010/main" val="23803691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B02F-4B23-C849-CF96-A72D6BE40CF4}"/>
              </a:ext>
            </a:extLst>
          </p:cNvPr>
          <p:cNvSpPr>
            <a:spLocks noGrp="1"/>
          </p:cNvSpPr>
          <p:nvPr>
            <p:ph type="title"/>
          </p:nvPr>
        </p:nvSpPr>
        <p:spPr/>
        <p:txBody>
          <a:bodyPr>
            <a:noAutofit/>
          </a:bodyPr>
          <a:lstStyle/>
          <a:p>
            <a:pPr algn="ctr"/>
            <a:r>
              <a:rPr lang="en-GB" sz="7200" dirty="0"/>
              <a:t>Imports of goods which improve productivity are falling, while imports of finished goods are rising</a:t>
            </a:r>
            <a:br>
              <a:rPr lang="en-GB" sz="7200" dirty="0"/>
            </a:br>
            <a:endParaRPr lang="en-ZA" sz="7200" dirty="0"/>
          </a:p>
        </p:txBody>
      </p:sp>
      <p:graphicFrame>
        <p:nvGraphicFramePr>
          <p:cNvPr id="4" name="Content Placeholder 3">
            <a:extLst>
              <a:ext uri="{FF2B5EF4-FFF2-40B4-BE49-F238E27FC236}">
                <a16:creationId xmlns:a16="http://schemas.microsoft.com/office/drawing/2014/main" id="{25DF4244-18C4-1829-4A79-BAE762E40408}"/>
              </a:ext>
            </a:extLst>
          </p:cNvPr>
          <p:cNvGraphicFramePr>
            <a:graphicFrameLocks noGrp="1"/>
          </p:cNvGraphicFramePr>
          <p:nvPr>
            <p:ph idx="1"/>
          </p:nvPr>
        </p:nvGraphicFramePr>
        <p:xfrm>
          <a:off x="1676400" y="3651250"/>
          <a:ext cx="21031200" cy="87026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718531D-07B6-15C3-2816-7BAF7CE18339}"/>
              </a:ext>
            </a:extLst>
          </p:cNvPr>
          <p:cNvSpPr txBox="1"/>
          <p:nvPr/>
        </p:nvSpPr>
        <p:spPr>
          <a:xfrm>
            <a:off x="3472030" y="5583946"/>
            <a:ext cx="12193792" cy="410946"/>
          </a:xfrm>
          <a:prstGeom prst="rect">
            <a:avLst/>
          </a:prstGeom>
          <a:noFill/>
        </p:spPr>
        <p:txBody>
          <a:bodyPr wrap="square">
            <a:spAutoFit/>
          </a:bodyPr>
          <a:lstStyle/>
          <a:p>
            <a:pPr algn="just" defTabSz="1828800" hangingPunct="1">
              <a:lnSpc>
                <a:spcPct val="115000"/>
              </a:lnSpc>
              <a:spcAft>
                <a:spcPts val="2400"/>
              </a:spcAft>
              <a:defRPr/>
            </a:pPr>
            <a:r>
              <a:rPr lang="en-US" sz="2000" kern="1200" dirty="0">
                <a:solidFill>
                  <a:srgbClr val="71AD46"/>
                </a:solidFill>
                <a:latin typeface="Verdana" panose="020B0604030504040204" pitchFamily="34" charset="0"/>
                <a:ea typeface="Verdana" panose="020B0604030504040204" pitchFamily="34" charset="0"/>
                <a:cs typeface="Times New Roman" panose="02020603050405020304" pitchFamily="18" charset="0"/>
              </a:rPr>
              <a:t>Intermediate goods</a:t>
            </a:r>
            <a:endParaRPr lang="en-ZA" sz="64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0D27E919-132F-D386-5361-45B1C508B0DA}"/>
              </a:ext>
            </a:extLst>
          </p:cNvPr>
          <p:cNvCxnSpPr>
            <a:cxnSpLocks/>
          </p:cNvCxnSpPr>
          <p:nvPr/>
        </p:nvCxnSpPr>
        <p:spPr>
          <a:xfrm flipV="1">
            <a:off x="15665822" y="3829723"/>
            <a:ext cx="0" cy="80951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Box 3">
            <a:extLst>
              <a:ext uri="{FF2B5EF4-FFF2-40B4-BE49-F238E27FC236}">
                <a16:creationId xmlns:a16="http://schemas.microsoft.com/office/drawing/2014/main" id="{28BC2FC8-936B-9B9F-B5DC-1ADE8114872A}"/>
              </a:ext>
            </a:extLst>
          </p:cNvPr>
          <p:cNvSpPr txBox="1"/>
          <p:nvPr/>
        </p:nvSpPr>
        <p:spPr>
          <a:xfrm>
            <a:off x="16148612" y="6087292"/>
            <a:ext cx="3301216" cy="1184880"/>
          </a:xfrm>
          <a:prstGeom prst="rect">
            <a:avLst/>
          </a:prstGeom>
          <a:noFill/>
          <a:ln w="6350">
            <a:noFill/>
          </a:ln>
        </p:spPr>
        <p:txBody>
          <a:bodyPr rot="0" spcFirstLastPara="0" vert="horz" wrap="square" lIns="182880" tIns="91440" rIns="182880" bIns="91440" numCol="1" spcCol="0" rtlCol="0" fromWordArt="0" anchor="t" anchorCtr="0" forceAA="0" compatLnSpc="1">
            <a:prstTxWarp prst="textNoShape">
              <a:avLst/>
            </a:prstTxWarp>
            <a:noAutofit/>
          </a:bodyPr>
          <a:lstStyle/>
          <a:p>
            <a:pPr algn="just" defTabSz="1828800" hangingPunct="1">
              <a:lnSpc>
                <a:spcPct val="115000"/>
              </a:lnSpc>
              <a:spcAft>
                <a:spcPts val="2400"/>
              </a:spcAft>
              <a:defRPr/>
            </a:pPr>
            <a:r>
              <a:rPr lang="en-GB" sz="2000" kern="1200">
                <a:solidFill>
                  <a:prstClr val="black"/>
                </a:solidFill>
                <a:latin typeface="Verdana" panose="020B0604030504040204" pitchFamily="34" charset="0"/>
                <a:ea typeface="Verdana" panose="020B0604030504040204" pitchFamily="34" charset="0"/>
                <a:cs typeface="Times New Roman" panose="02020603050405020304" pitchFamily="18" charset="0"/>
              </a:rPr>
              <a:t>This is a pattern of </a:t>
            </a:r>
            <a:r>
              <a:rPr lang="en-GB" sz="2000" b="1" kern="1200">
                <a:solidFill>
                  <a:prstClr val="black"/>
                </a:solidFill>
                <a:latin typeface="Verdana" panose="020B0604030504040204" pitchFamily="34" charset="0"/>
                <a:ea typeface="Verdana" panose="020B0604030504040204" pitchFamily="34" charset="0"/>
                <a:cs typeface="Times New Roman" panose="02020603050405020304" pitchFamily="18" charset="0"/>
              </a:rPr>
              <a:t>de-industrialisation</a:t>
            </a:r>
            <a:endParaRPr lang="en-ZA" sz="2400" kern="1200">
              <a:solidFill>
                <a:prstClr val="black"/>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3B7F77F-9777-F67F-46C0-26BA88A8174F}"/>
              </a:ext>
            </a:extLst>
          </p:cNvPr>
          <p:cNvSpPr txBox="1"/>
          <p:nvPr/>
        </p:nvSpPr>
        <p:spPr>
          <a:xfrm>
            <a:off x="15616721" y="12637215"/>
            <a:ext cx="7767262" cy="430887"/>
          </a:xfrm>
          <a:prstGeom prst="rect">
            <a:avLst/>
          </a:prstGeom>
          <a:noFill/>
        </p:spPr>
        <p:txBody>
          <a:bodyPr wrap="square" rtlCol="0">
            <a:spAutoFit/>
          </a:bodyPr>
          <a:lstStyle/>
          <a:p>
            <a:pPr algn="l" defTabSz="1828800" hangingPunct="1"/>
            <a:r>
              <a:rPr lang="en-US" sz="2200" i="1" kern="1200" dirty="0">
                <a:solidFill>
                  <a:prstClr val="black"/>
                </a:solidFill>
                <a:latin typeface="Calibri" panose="020F0502020204030204"/>
                <a:ea typeface="+mn-ea"/>
                <a:cs typeface="+mn-cs"/>
              </a:rPr>
              <a:t>Source: South African Revenue Services, trade statistics </a:t>
            </a:r>
          </a:p>
        </p:txBody>
      </p:sp>
    </p:spTree>
    <p:extLst>
      <p:ext uri="{BB962C8B-B14F-4D97-AF65-F5344CB8AC3E}">
        <p14:creationId xmlns:p14="http://schemas.microsoft.com/office/powerpoint/2010/main" val="3250513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696B4E-25E3-93FA-E259-F890E5773C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771" y="222423"/>
            <a:ext cx="17110134" cy="13493578"/>
          </a:xfrm>
          <a:prstGeom prst="rect">
            <a:avLst/>
          </a:prstGeom>
        </p:spPr>
      </p:pic>
      <p:sp>
        <p:nvSpPr>
          <p:cNvPr id="3" name="TextBox 2">
            <a:extLst>
              <a:ext uri="{FF2B5EF4-FFF2-40B4-BE49-F238E27FC236}">
                <a16:creationId xmlns:a16="http://schemas.microsoft.com/office/drawing/2014/main" id="{23B85D9B-D833-2D3C-0B7D-FDCAB0931CC5}"/>
              </a:ext>
            </a:extLst>
          </p:cNvPr>
          <p:cNvSpPr txBox="1"/>
          <p:nvPr/>
        </p:nvSpPr>
        <p:spPr>
          <a:xfrm>
            <a:off x="15198810" y="4786161"/>
            <a:ext cx="9386116" cy="920765"/>
          </a:xfrm>
          <a:prstGeom prst="rect">
            <a:avLst/>
          </a:prstGeom>
          <a:noFill/>
        </p:spPr>
        <p:txBody>
          <a:bodyPr wrap="square" rtlCol="0">
            <a:spAutoFit/>
          </a:bodyPr>
          <a:lstStyle/>
          <a:p>
            <a:pPr defTabSz="1828800" hangingPunct="1">
              <a:lnSpc>
                <a:spcPct val="115000"/>
              </a:lnSpc>
              <a:spcAft>
                <a:spcPts val="2400"/>
              </a:spcAft>
            </a:pPr>
            <a:r>
              <a:rPr lang="en-GB" sz="52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rPr>
              <a:t>We are de-industrialising</a:t>
            </a:r>
            <a:endParaRPr lang="en-ZA" sz="5200" kern="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019EBDB-5F3E-EE1A-50E0-376E4D86515C}"/>
              </a:ext>
            </a:extLst>
          </p:cNvPr>
          <p:cNvSpPr txBox="1"/>
          <p:nvPr/>
        </p:nvSpPr>
        <p:spPr>
          <a:xfrm>
            <a:off x="15616721" y="12637215"/>
            <a:ext cx="7767262" cy="430887"/>
          </a:xfrm>
          <a:prstGeom prst="rect">
            <a:avLst/>
          </a:prstGeom>
          <a:noFill/>
        </p:spPr>
        <p:txBody>
          <a:bodyPr wrap="square" rtlCol="0">
            <a:spAutoFit/>
          </a:bodyPr>
          <a:lstStyle/>
          <a:p>
            <a:pPr algn="l" defTabSz="1828800" hangingPunct="1"/>
            <a:r>
              <a:rPr lang="en-US" sz="2200" i="1" kern="1200" dirty="0">
                <a:solidFill>
                  <a:prstClr val="black"/>
                </a:solidFill>
                <a:latin typeface="Calibri" panose="020F0502020204030204"/>
                <a:ea typeface="+mn-ea"/>
                <a:cs typeface="+mn-cs"/>
              </a:rPr>
              <a:t>Source: Harvard University’s Growth Lab </a:t>
            </a:r>
          </a:p>
        </p:txBody>
      </p:sp>
    </p:spTree>
    <p:extLst>
      <p:ext uri="{BB962C8B-B14F-4D97-AF65-F5344CB8AC3E}">
        <p14:creationId xmlns:p14="http://schemas.microsoft.com/office/powerpoint/2010/main" val="2440048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HEADING GOES HERE"/>
          <p:cNvSpPr txBox="1"/>
          <p:nvPr/>
        </p:nvSpPr>
        <p:spPr>
          <a:xfrm>
            <a:off x="971103" y="943868"/>
            <a:ext cx="22382610"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FFFFFF"/>
                </a:solidFill>
                <a:latin typeface="Arial"/>
                <a:ea typeface="Arial"/>
                <a:cs typeface="Arial"/>
                <a:sym typeface="Arial"/>
              </a:defRPr>
            </a:lvl1pPr>
          </a:lstStyle>
          <a:p>
            <a:r>
              <a:rPr lang="en-ZA" dirty="0"/>
              <a:t>LOCALISATION – BUSA work done to date </a:t>
            </a:r>
          </a:p>
        </p:txBody>
      </p:sp>
      <p:sp>
        <p:nvSpPr>
          <p:cNvPr id="192"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57795" y="3038416"/>
            <a:ext cx="22324989" cy="60561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20000"/>
              </a:lnSpc>
              <a:defRPr>
                <a:latin typeface="Arial"/>
                <a:ea typeface="Arial"/>
                <a:cs typeface="Arial"/>
                <a:sym typeface="Arial"/>
              </a:defRPr>
            </a:pPr>
            <a:endParaRPr dirty="0"/>
          </a:p>
        </p:txBody>
      </p:sp>
      <p:sp>
        <p:nvSpPr>
          <p:cNvPr id="8"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9A63F05A-54DE-4D46-B525-398A92186799}" type="slidenum">
              <a:rPr lang="uk-UA" smtClean="0"/>
              <a:t>5</a:t>
            </a:fld>
            <a:endParaRPr lang="uk-UA" dirty="0"/>
          </a:p>
        </p:txBody>
      </p:sp>
      <p:pic>
        <p:nvPicPr>
          <p:cNvPr id="2" name="Picture 1">
            <a:extLst>
              <a:ext uri="{FF2B5EF4-FFF2-40B4-BE49-F238E27FC236}">
                <a16:creationId xmlns:a16="http://schemas.microsoft.com/office/drawing/2014/main" id="{0CBBF8A9-F616-6244-935D-DCDDD07BD28D}"/>
              </a:ext>
            </a:extLst>
          </p:cNvPr>
          <p:cNvPicPr>
            <a:picLocks noChangeAspect="1"/>
          </p:cNvPicPr>
          <p:nvPr/>
        </p:nvPicPr>
        <p:blipFill>
          <a:blip r:embed="rId2"/>
          <a:stretch>
            <a:fillRect/>
          </a:stretch>
        </p:blipFill>
        <p:spPr>
          <a:xfrm>
            <a:off x="804672" y="2830735"/>
            <a:ext cx="22068028" cy="9658104"/>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HEADING GOES HERE"/>
          <p:cNvSpPr txBox="1"/>
          <p:nvPr/>
        </p:nvSpPr>
        <p:spPr>
          <a:xfrm>
            <a:off x="971103" y="943869"/>
            <a:ext cx="23412897" cy="84125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FFFFFF"/>
                </a:solidFill>
                <a:latin typeface="Arial"/>
                <a:ea typeface="Arial"/>
                <a:cs typeface="Arial"/>
                <a:sym typeface="Arial"/>
              </a:defRPr>
            </a:lvl1pPr>
          </a:lstStyle>
          <a:p>
            <a:r>
              <a:rPr lang="en-US" dirty="0"/>
              <a:t>RECAP OF 2023 AND PRIORITY AREAS FOR 2024</a:t>
            </a:r>
          </a:p>
        </p:txBody>
      </p:sp>
      <p:sp>
        <p:nvSpPr>
          <p:cNvPr id="192"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71103" y="2734887"/>
            <a:ext cx="22324989" cy="1013354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marL="180975" marR="0" lvl="0" indent="-180975"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Very limited progress on all opportunities linked to public procurement despite intense effort, especially on the Eskom TDP</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Engagements with Eskom still not leading to fruitful discussions on how to jointly develop the local value chain</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DPWI is non-responsive to escalations from DTIC and BUSA</a:t>
            </a:r>
          </a:p>
          <a:p>
            <a:pPr marL="638175" marR="0" lvl="1" indent="-180975"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Transnet still AWOL despite SEIFSA effort</a:t>
            </a:r>
          </a:p>
          <a:p>
            <a:pPr marL="457200" marR="0" lvl="1" algn="l" defTabSz="914400" rtl="0" eaLnBrk="1" fontAlgn="auto" latinLnBrk="0" hangingPunct="1">
              <a:lnSpc>
                <a:spcPct val="90000"/>
              </a:lnSpc>
              <a:spcBef>
                <a:spcPts val="500"/>
              </a:spcBef>
              <a:spcAft>
                <a:spcPts val="1200"/>
              </a:spcAft>
              <a:buClrTx/>
              <a:buSzTx/>
              <a:tabLst/>
              <a:defRPr/>
            </a:pPr>
            <a:endPar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180975" marR="0" lvl="0" indent="-180975"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Good progress on opportunities relying mainly/entirely on private sector efforts</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Ready to start the feasibility phase of the beer kegs project</a:t>
            </a:r>
          </a:p>
          <a:p>
            <a:pPr marL="638175" marR="0" lvl="1" indent="-180975"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Good traction in Export Workstream in the absence of DTIC leadership/participation</a:t>
            </a:r>
          </a:p>
          <a:p>
            <a:pPr marL="457200" marR="0" lvl="1" algn="l" defTabSz="914400" rtl="0" eaLnBrk="1" fontAlgn="auto" latinLnBrk="0" hangingPunct="1">
              <a:lnSpc>
                <a:spcPct val="90000"/>
              </a:lnSpc>
              <a:spcBef>
                <a:spcPts val="500"/>
              </a:spcBef>
              <a:spcAft>
                <a:spcPts val="1200"/>
              </a:spcAft>
              <a:buClrTx/>
              <a:buSzTx/>
              <a:tabLst/>
              <a:defRPr/>
            </a:pPr>
            <a:endPar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180975" marR="0" lvl="0" indent="-180975"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Priority areas for 2024 are driven by the motto “By industry for industry”</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Exports – focus on sub-Saharan Africa</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Renewables</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Beer kegs and other stainless steel</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Mining – beyond CPS</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Health – depending on AICC lead and potential Master Plan activities</a:t>
            </a:r>
          </a:p>
          <a:p>
            <a:pPr marL="638175" marR="0" lvl="1" indent="-180975"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Policy – CBAM responses and NIPP </a:t>
            </a:r>
            <a:r>
              <a:rPr kumimoji="0" lang="en-US" sz="28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revitalisation</a:t>
            </a:r>
            <a:endParaRPr kumimoji="0" 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1B7653F-34E5-FC4C-A28C-A2B7D5E33177}" type="slidenum">
              <a:rPr lang="uk-UA" smtClean="0">
                <a:solidFill>
                  <a:srgbClr val="1B6775"/>
                </a:solidFill>
              </a:rPr>
              <a:t>6</a:t>
            </a:fld>
            <a:endParaRPr lang="uk-UA" dirty="0">
              <a:solidFill>
                <a:srgbClr val="1B6775"/>
              </a:solidFill>
            </a:endParaRPr>
          </a:p>
        </p:txBody>
      </p:sp>
    </p:spTree>
    <p:extLst>
      <p:ext uri="{BB962C8B-B14F-4D97-AF65-F5344CB8AC3E}">
        <p14:creationId xmlns:p14="http://schemas.microsoft.com/office/powerpoint/2010/main" val="156332203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AC746EBC-4563-2848-A6F2-E7107F29A577}" type="slidenum">
              <a:rPr lang="uk-UA" smtClean="0"/>
              <a:t>7</a:t>
            </a:fld>
            <a:endParaRPr lang="uk-UA" dirty="0"/>
          </a:p>
        </p:txBody>
      </p:sp>
      <p:sp>
        <p:nvSpPr>
          <p:cNvPr id="4" name="Title 1">
            <a:extLst>
              <a:ext uri="{FF2B5EF4-FFF2-40B4-BE49-F238E27FC236}">
                <a16:creationId xmlns:a16="http://schemas.microsoft.com/office/drawing/2014/main" id="{2573EA4F-5516-B26B-8B16-7E315898EFDA}"/>
              </a:ext>
            </a:extLst>
          </p:cNvPr>
          <p:cNvSpPr txBox="1">
            <a:spLocks/>
          </p:cNvSpPr>
          <p:nvPr/>
        </p:nvSpPr>
        <p:spPr>
          <a:xfrm>
            <a:off x="3559368" y="4291996"/>
            <a:ext cx="11875474" cy="732511"/>
          </a:xfrm>
          <a:prstGeom prst="rect">
            <a:avLst/>
          </a:prstGeom>
        </p:spPr>
        <p:txBody>
          <a:bodyPr>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a:lstStyle>
          <a:p>
            <a:pPr hangingPunct="1"/>
            <a:endParaRPr lang="en-ZA" sz="2000" b="1" i="1" dirty="0">
              <a:solidFill>
                <a:srgbClr val="FF0000"/>
              </a:solidFill>
              <a:latin typeface="+mn-lt"/>
            </a:endParaRPr>
          </a:p>
        </p:txBody>
      </p:sp>
      <p:pic>
        <p:nvPicPr>
          <p:cNvPr id="30" name="Picture 29">
            <a:extLst>
              <a:ext uri="{FF2B5EF4-FFF2-40B4-BE49-F238E27FC236}">
                <a16:creationId xmlns:a16="http://schemas.microsoft.com/office/drawing/2014/main" id="{F83DFC34-728A-3B74-8AC8-8E49645E62AA}"/>
              </a:ext>
            </a:extLst>
          </p:cNvPr>
          <p:cNvPicPr>
            <a:picLocks noChangeAspect="1"/>
          </p:cNvPicPr>
          <p:nvPr/>
        </p:nvPicPr>
        <p:blipFill>
          <a:blip r:embed="rId3"/>
          <a:stretch>
            <a:fillRect/>
          </a:stretch>
        </p:blipFill>
        <p:spPr>
          <a:xfrm>
            <a:off x="1241957" y="230085"/>
            <a:ext cx="21630743" cy="1203929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840434"/>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In November 2023…</a:t>
            </a:r>
            <a:endParaRPr dirty="0">
              <a:solidFill>
                <a:srgbClr val="1B6775"/>
              </a:solidFill>
            </a:endParaRPr>
          </a:p>
        </p:txBody>
      </p:sp>
      <p:sp>
        <p:nvSpPr>
          <p:cNvPr id="8" name="SUBHEADING…"/>
          <p:cNvSpPr txBox="1"/>
          <p:nvPr/>
        </p:nvSpPr>
        <p:spPr>
          <a:xfrm>
            <a:off x="957795" y="2402455"/>
            <a:ext cx="22341410" cy="6301918"/>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spAutoFit/>
          </a:bodyPr>
          <a:lstStyle/>
          <a:p>
            <a:pPr algn="just" defTabSz="457200">
              <a:lnSpc>
                <a:spcPct val="150000"/>
              </a:lnSpc>
              <a:defRPr sz="3600" b="1">
                <a:solidFill>
                  <a:srgbClr val="FFFFFF"/>
                </a:solidFill>
                <a:latin typeface="Arial"/>
                <a:ea typeface="Arial"/>
                <a:cs typeface="Arial"/>
                <a:sym typeface="Arial"/>
              </a:defRPr>
            </a:pPr>
            <a:r>
              <a:rPr lang="en-ZA" sz="5400" dirty="0">
                <a:solidFill>
                  <a:schemeClr val="tx1"/>
                </a:solidFill>
              </a:rPr>
              <a:t>Beitbridge</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We exported R8.5bn through Beitbridge (R283m per day / R11.8m per hour)</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This cargo took a median time of 23.4 hours to cross from South Africa to Zimbabwe. It should take 2 hours.</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We should be exporting R141m of cargo per hour. </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What takes a day to clear, can be moved through in 2 hours.</a:t>
            </a:r>
          </a:p>
        </p:txBody>
      </p:sp>
      <p:sp>
        <p:nvSpPr>
          <p:cNvPr id="4"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6BD868D5-96DE-D447-A3A6-2DB49159BAA6}" type="slidenum">
              <a:rPr lang="uk-UA" smtClean="0">
                <a:solidFill>
                  <a:srgbClr val="1B6775"/>
                </a:solidFill>
              </a:rPr>
              <a:t>8</a:t>
            </a:fld>
            <a:endParaRPr lang="uk-UA" dirty="0">
              <a:solidFill>
                <a:srgbClr val="1B6775"/>
              </a:solidFill>
            </a:endParaRPr>
          </a:p>
        </p:txBody>
      </p:sp>
    </p:spTree>
    <p:extLst>
      <p:ext uri="{BB962C8B-B14F-4D97-AF65-F5344CB8AC3E}">
        <p14:creationId xmlns:p14="http://schemas.microsoft.com/office/powerpoint/2010/main" val="164563982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HEADING GOES HERE"/>
          <p:cNvSpPr txBox="1"/>
          <p:nvPr/>
        </p:nvSpPr>
        <p:spPr>
          <a:xfrm>
            <a:off x="971103" y="958386"/>
            <a:ext cx="22382610" cy="84043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spAutoFit/>
          </a:bodyPr>
          <a:lstStyle>
            <a:lvl1pPr algn="l" defTabSz="457200">
              <a:lnSpc>
                <a:spcPct val="80000"/>
              </a:lnSpc>
              <a:defRPr sz="6000" b="1">
                <a:solidFill>
                  <a:srgbClr val="1C232B"/>
                </a:solidFill>
                <a:latin typeface="Arial"/>
                <a:ea typeface="Arial"/>
                <a:cs typeface="Arial"/>
                <a:sym typeface="Arial"/>
              </a:defRPr>
            </a:lvl1pPr>
          </a:lstStyle>
          <a:p>
            <a:r>
              <a:rPr lang="en-US" dirty="0"/>
              <a:t>In November 2023…</a:t>
            </a:r>
            <a:endParaRPr dirty="0">
              <a:solidFill>
                <a:srgbClr val="1B6775"/>
              </a:solidFill>
            </a:endParaRPr>
          </a:p>
        </p:txBody>
      </p:sp>
      <p:sp>
        <p:nvSpPr>
          <p:cNvPr id="8" name="SUBHEADING…"/>
          <p:cNvSpPr txBox="1"/>
          <p:nvPr/>
        </p:nvSpPr>
        <p:spPr>
          <a:xfrm>
            <a:off x="957795" y="2402455"/>
            <a:ext cx="22341410" cy="630191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spAutoFit/>
          </a:bodyPr>
          <a:lstStyle/>
          <a:p>
            <a:pPr algn="just" defTabSz="457200">
              <a:lnSpc>
                <a:spcPct val="150000"/>
              </a:lnSpc>
              <a:defRPr sz="3600" b="1">
                <a:solidFill>
                  <a:srgbClr val="FFFFFF"/>
                </a:solidFill>
                <a:latin typeface="Arial"/>
                <a:ea typeface="Arial"/>
                <a:cs typeface="Arial"/>
                <a:sym typeface="Arial"/>
              </a:defRPr>
            </a:pPr>
            <a:r>
              <a:rPr lang="en-ZA" sz="5400" dirty="0" err="1">
                <a:solidFill>
                  <a:schemeClr val="tx1"/>
                </a:solidFill>
              </a:rPr>
              <a:t>Groblersbrug</a:t>
            </a:r>
            <a:endParaRPr lang="en-ZA" sz="5400" dirty="0">
              <a:solidFill>
                <a:schemeClr val="tx1"/>
              </a:solidFill>
            </a:endParaRP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We exported R4.3bn though </a:t>
            </a:r>
            <a:r>
              <a:rPr lang="en-US" sz="4400" dirty="0" err="1">
                <a:solidFill>
                  <a:schemeClr val="tx1"/>
                </a:solidFill>
              </a:rPr>
              <a:t>Groblersbrug</a:t>
            </a:r>
            <a:r>
              <a:rPr lang="en-US" sz="4400" dirty="0">
                <a:solidFill>
                  <a:schemeClr val="tx1"/>
                </a:solidFill>
              </a:rPr>
              <a:t> (R144m per day / R6m per hour)</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This cargo took a median time of 19.1 hours to cross from South Africa to Botswana. It should take 2 hours.</a:t>
            </a:r>
          </a:p>
          <a:p>
            <a:pPr marL="457200" indent="-457200" algn="just" defTabSz="457200">
              <a:lnSpc>
                <a:spcPct val="150000"/>
              </a:lnSpc>
              <a:buFont typeface="Arial" charset="0"/>
              <a:buChar char="•"/>
              <a:defRPr>
                <a:solidFill>
                  <a:srgbClr val="FFFFFF"/>
                </a:solidFill>
                <a:latin typeface="Arial"/>
                <a:ea typeface="Arial"/>
                <a:cs typeface="Arial"/>
                <a:sym typeface="Arial"/>
              </a:defRPr>
            </a:pPr>
            <a:r>
              <a:rPr lang="en-US" sz="4400" dirty="0">
                <a:solidFill>
                  <a:schemeClr val="tx1"/>
                </a:solidFill>
              </a:rPr>
              <a:t>We should be moving R54m per hour. What takes a day to clear, can be moved through in 3 hours.</a:t>
            </a:r>
          </a:p>
        </p:txBody>
      </p:sp>
      <p:sp>
        <p:nvSpPr>
          <p:cNvPr id="4" name="Slide Number"/>
          <p:cNvSpPr txBox="1">
            <a:spLocks/>
          </p:cNvSpPr>
          <p:nvPr/>
        </p:nvSpPr>
        <p:spPr>
          <a:xfrm>
            <a:off x="22872700" y="12488839"/>
            <a:ext cx="508000" cy="379591"/>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6BD868D5-96DE-D447-A3A6-2DB49159BAA6}" type="slidenum">
              <a:rPr lang="uk-UA" smtClean="0">
                <a:solidFill>
                  <a:srgbClr val="1B6775"/>
                </a:solidFill>
              </a:rPr>
              <a:t>9</a:t>
            </a:fld>
            <a:endParaRPr lang="uk-UA" dirty="0">
              <a:solidFill>
                <a:srgbClr val="1B6775"/>
              </a:solidFill>
            </a:endParaRPr>
          </a:p>
        </p:txBody>
      </p:sp>
    </p:spTree>
    <p:extLst>
      <p:ext uri="{BB962C8B-B14F-4D97-AF65-F5344CB8AC3E}">
        <p14:creationId xmlns:p14="http://schemas.microsoft.com/office/powerpoint/2010/main" val="69177128"/>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5695D0C0D1A474FB66B29C00390B0AC" ma:contentTypeVersion="18" ma:contentTypeDescription="Create a new document." ma:contentTypeScope="" ma:versionID="cef3f81174f11dbbfdd92f2295866458">
  <xsd:schema xmlns:xsd="http://www.w3.org/2001/XMLSchema" xmlns:xs="http://www.w3.org/2001/XMLSchema" xmlns:p="http://schemas.microsoft.com/office/2006/metadata/properties" xmlns:ns2="480c99f2-6876-4e9b-8624-c84d516afc2c" xmlns:ns3="864b1fc0-3887-4959-b12e-05af9ae84721" targetNamespace="http://schemas.microsoft.com/office/2006/metadata/properties" ma:root="true" ma:fieldsID="631c0d059b8fd1f3f58f7441296dffd7" ns2:_="" ns3:_="">
    <xsd:import namespace="480c99f2-6876-4e9b-8624-c84d516afc2c"/>
    <xsd:import namespace="864b1fc0-3887-4959-b12e-05af9ae847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0c99f2-6876-4e9b-8624-c84d516afc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4d7c681-50a1-4207-a3a5-8d892a21538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4b1fc0-3887-4959-b12e-05af9ae8472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99d9be-0267-407b-a2ca-d3697d1bdf71}" ma:internalName="TaxCatchAll" ma:showField="CatchAllData" ma:web="864b1fc0-3887-4959-b12e-05af9ae847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0DF577-8478-41F4-BF5E-1A0845904482}">
  <ds:schemaRefs>
    <ds:schemaRef ds:uri="http://schemas.microsoft.com/sharepoint/v3/contenttype/forms"/>
  </ds:schemaRefs>
</ds:datastoreItem>
</file>

<file path=customXml/itemProps2.xml><?xml version="1.0" encoding="utf-8"?>
<ds:datastoreItem xmlns:ds="http://schemas.openxmlformats.org/officeDocument/2006/customXml" ds:itemID="{6973A8F9-5157-47F6-883E-94BAD18666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0c99f2-6876-4e9b-8624-c84d516afc2c"/>
    <ds:schemaRef ds:uri="864b1fc0-3887-4959-b12e-05af9ae847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835</Words>
  <Application>Microsoft Office PowerPoint</Application>
  <PresentationFormat>Custom</PresentationFormat>
  <Paragraphs>118</Paragraphs>
  <Slides>13</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Helvetica Neue</vt:lpstr>
      <vt:lpstr>Helvetica Neue Medium</vt:lpstr>
      <vt:lpstr>Verdana</vt:lpstr>
      <vt:lpstr>White</vt:lpstr>
      <vt:lpstr>Office Theme</vt:lpstr>
      <vt:lpstr>PowerPoint Presentation</vt:lpstr>
      <vt:lpstr>PowerPoint Presentation</vt:lpstr>
      <vt:lpstr>Imports of goods which improve productivity are falling, while imports of finished goods are rising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Tariff investigations should be completed in six months </vt:lpstr>
      <vt:lpstr>Most of South Africa's imports are sourced from countries we have no trade agreement with July 2022 to June 2023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 Boshoff</dc:creator>
  <cp:lastModifiedBy>Theo Boshoff</cp:lastModifiedBy>
  <cp:revision>63</cp:revision>
  <dcterms:modified xsi:type="dcterms:W3CDTF">2024-01-25T10:57:16Z</dcterms:modified>
</cp:coreProperties>
</file>