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3"/>
  </p:sldMasterIdLst>
  <p:notesMasterIdLst>
    <p:notesMasterId r:id="rId16"/>
  </p:notesMasterIdLst>
  <p:sldIdLst>
    <p:sldId id="256" r:id="rId4"/>
    <p:sldId id="2147473287" r:id="rId5"/>
    <p:sldId id="277" r:id="rId6"/>
    <p:sldId id="273" r:id="rId7"/>
    <p:sldId id="2147473288" r:id="rId8"/>
    <p:sldId id="258" r:id="rId9"/>
    <p:sldId id="2147478935" r:id="rId10"/>
    <p:sldId id="2147473286" r:id="rId11"/>
    <p:sldId id="2147478930" r:id="rId12"/>
    <p:sldId id="2147478932" r:id="rId13"/>
    <p:sldId id="2147478934" r:id="rId14"/>
    <p:sldId id="270" r:id="rId15"/>
  </p:sldIdLst>
  <p:sldSz cx="18288000" cy="10287000"/>
  <p:notesSz cx="6858000" cy="9144000"/>
  <p:embeddedFontLst>
    <p:embeddedFont>
      <p:font typeface="Avenir Bold" panose="020B0604020202020204" charset="0"/>
      <p:regular r:id="rId17"/>
    </p:embeddedFont>
    <p:embeddedFont>
      <p:font typeface="Avenir Bold Italics" panose="020B0604020202020204" charset="0"/>
      <p:regular r:id="rId18"/>
    </p:embeddedFont>
    <p:embeddedFont>
      <p:font typeface="Avenir Italics" panose="020B0604020202020204" charset="0"/>
      <p:regular r:id="rId19"/>
    </p:embeddedFont>
    <p:embeddedFont>
      <p:font typeface="Open Sans Bold" panose="020B0604020202020204" charset="0"/>
      <p:regular r:id="rId20"/>
      <p:bold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7CE"/>
    <a:srgbClr val="9CC12E"/>
    <a:srgbClr val="005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0" d="100"/>
          <a:sy n="40" d="100"/>
        </p:scale>
        <p:origin x="900" y="32"/>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2.fntdata"/><Relationship Id="rId3" Type="http://schemas.openxmlformats.org/officeDocument/2006/relationships/slideMaster" Target="slideMasters/slideMaster1.xml"/><Relationship Id="rId21" Type="http://schemas.openxmlformats.org/officeDocument/2006/relationships/font" Target="fonts/font5.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font" Target="fonts/font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01.02.2024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2643316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g"/><Relationship Id="rId4" Type="http://schemas.openxmlformats.org/officeDocument/2006/relationships/image" Target="../media/image3.svg"/><Relationship Id="rId9" Type="http://schemas.openxmlformats.org/officeDocument/2006/relationships/image" Target="../media/image8.jpg"/></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55.jpeg"/></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56.png"/></Relationships>
</file>

<file path=ppt/slides/_rels/slide1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svg"/><Relationship Id="rId9" Type="http://schemas.openxmlformats.org/officeDocument/2006/relationships/image" Target="../media/image63.png"/></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3.svg"/><Relationship Id="rId7" Type="http://schemas.openxmlformats.org/officeDocument/2006/relationships/image" Target="../media/image6.svg"/><Relationship Id="rId12" Type="http://schemas.openxmlformats.org/officeDocument/2006/relationships/image" Target="../media/image18.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jpg"/><Relationship Id="rId5" Type="http://schemas.openxmlformats.org/officeDocument/2006/relationships/image" Target="../media/image3.svg"/><Relationship Id="rId10" Type="http://schemas.openxmlformats.org/officeDocument/2006/relationships/image" Target="../media/image16.jpg"/><Relationship Id="rId4" Type="http://schemas.openxmlformats.org/officeDocument/2006/relationships/image" Target="../media/image2.png"/><Relationship Id="rId9" Type="http://schemas.openxmlformats.org/officeDocument/2006/relationships/image" Target="../media/image15.jpeg"/></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png"/><Relationship Id="rId18" Type="http://schemas.openxmlformats.org/officeDocument/2006/relationships/image" Target="../media/image29.png"/><Relationship Id="rId26" Type="http://schemas.openxmlformats.org/officeDocument/2006/relationships/image" Target="../media/image37.png"/><Relationship Id="rId3" Type="http://schemas.openxmlformats.org/officeDocument/2006/relationships/image" Target="../media/image13.svg"/><Relationship Id="rId21" Type="http://schemas.openxmlformats.org/officeDocument/2006/relationships/image" Target="../media/image32.png"/><Relationship Id="rId7" Type="http://schemas.openxmlformats.org/officeDocument/2006/relationships/image" Target="../media/image6.svg"/><Relationship Id="rId12" Type="http://schemas.openxmlformats.org/officeDocument/2006/relationships/image" Target="../media/image23.png"/><Relationship Id="rId17" Type="http://schemas.openxmlformats.org/officeDocument/2006/relationships/image" Target="../media/image28.png"/><Relationship Id="rId25" Type="http://schemas.openxmlformats.org/officeDocument/2006/relationships/image" Target="../media/image36.png"/><Relationship Id="rId2" Type="http://schemas.openxmlformats.org/officeDocument/2006/relationships/image" Target="../media/image12.png"/><Relationship Id="rId16" Type="http://schemas.openxmlformats.org/officeDocument/2006/relationships/image" Target="../media/image27.png"/><Relationship Id="rId20"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2.jpeg"/><Relationship Id="rId24" Type="http://schemas.openxmlformats.org/officeDocument/2006/relationships/image" Target="../media/image35.png"/><Relationship Id="rId5" Type="http://schemas.openxmlformats.org/officeDocument/2006/relationships/image" Target="../media/image3.svg"/><Relationship Id="rId15" Type="http://schemas.openxmlformats.org/officeDocument/2006/relationships/image" Target="../media/image26.jpeg"/><Relationship Id="rId23" Type="http://schemas.openxmlformats.org/officeDocument/2006/relationships/image" Target="../media/image34.png"/><Relationship Id="rId10" Type="http://schemas.openxmlformats.org/officeDocument/2006/relationships/image" Target="../media/image21.png"/><Relationship Id="rId19" Type="http://schemas.openxmlformats.org/officeDocument/2006/relationships/image" Target="../media/image30.png"/><Relationship Id="rId4" Type="http://schemas.openxmlformats.org/officeDocument/2006/relationships/image" Target="../media/image2.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13.svg"/><Relationship Id="rId7" Type="http://schemas.openxmlformats.org/officeDocument/2006/relationships/image" Target="../media/image6.svg"/><Relationship Id="rId12" Type="http://schemas.openxmlformats.org/officeDocument/2006/relationships/image" Target="../media/image44.jp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43.jpeg"/><Relationship Id="rId5" Type="http://schemas.openxmlformats.org/officeDocument/2006/relationships/image" Target="../media/image3.svg"/><Relationship Id="rId10" Type="http://schemas.openxmlformats.org/officeDocument/2006/relationships/image" Target="../media/image42.jpg"/><Relationship Id="rId4" Type="http://schemas.openxmlformats.org/officeDocument/2006/relationships/image" Target="../media/image2.png"/><Relationship Id="rId9" Type="http://schemas.openxmlformats.org/officeDocument/2006/relationships/image" Target="../media/image41.jpg"/></Relationships>
</file>

<file path=ppt/slides/_rels/slide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5.png"/><Relationship Id="rId7"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47.jpeg"/><Relationship Id="rId4" Type="http://schemas.openxmlformats.org/officeDocument/2006/relationships/image" Target="../media/image46.svg"/></Relationships>
</file>

<file path=ppt/slides/_rels/slide7.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13.svg"/><Relationship Id="rId7" Type="http://schemas.openxmlformats.org/officeDocument/2006/relationships/image" Target="../media/image6.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10" Type="http://schemas.openxmlformats.org/officeDocument/2006/relationships/image" Target="../media/image51.jpg"/><Relationship Id="rId4" Type="http://schemas.openxmlformats.org/officeDocument/2006/relationships/image" Target="../media/image2.png"/><Relationship Id="rId9" Type="http://schemas.openxmlformats.org/officeDocument/2006/relationships/image" Target="../media/image50.jpg"/></Relationships>
</file>

<file path=ppt/slides/_rels/slide8.xml.rels><?xml version="1.0" encoding="UTF-8" standalone="yes"?>
<Relationships xmlns="http://schemas.openxmlformats.org/package/2006/relationships"><Relationship Id="rId8" Type="http://schemas.openxmlformats.org/officeDocument/2006/relationships/hyperlink" Target="https://www.wwf.org.za/?46245/Climate-change-advocacy-artwork-to-spread-the-word" TargetMode="External"/><Relationship Id="rId3" Type="http://schemas.openxmlformats.org/officeDocument/2006/relationships/image" Target="../media/image13.svg"/><Relationship Id="rId7" Type="http://schemas.openxmlformats.org/officeDocument/2006/relationships/hyperlink" Target="https://keiskammaartproject.org/" TargetMode="Externa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3D08AB31-C488-0067-71A3-D61ADAB626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439" b="9124"/>
          <a:stretch/>
        </p:blipFill>
        <p:spPr bwMode="auto">
          <a:xfrm>
            <a:off x="-22750" y="-18456"/>
            <a:ext cx="4684535" cy="3714156"/>
          </a:xfrm>
          <a:prstGeom prst="rect">
            <a:avLst/>
          </a:prstGeom>
          <a:noFill/>
          <a:extLst>
            <a:ext uri="{909E8E84-426E-40DD-AFC4-6F175D3DCCD1}">
              <a14:hiddenFill xmlns:a14="http://schemas.microsoft.com/office/drawing/2010/main">
                <a:solidFill>
                  <a:srgbClr val="FFFFFF"/>
                </a:solidFill>
              </a14:hiddenFill>
            </a:ext>
          </a:extLst>
        </p:spPr>
      </p:pic>
      <p:sp>
        <p:nvSpPr>
          <p:cNvPr id="25" name="Hexagon 24">
            <a:extLst>
              <a:ext uri="{FF2B5EF4-FFF2-40B4-BE49-F238E27FC236}">
                <a16:creationId xmlns:a16="http://schemas.microsoft.com/office/drawing/2014/main" id="{124A4070-C0B6-2E0A-A45B-29898C0174CA}"/>
              </a:ext>
            </a:extLst>
          </p:cNvPr>
          <p:cNvSpPr/>
          <p:nvPr/>
        </p:nvSpPr>
        <p:spPr>
          <a:xfrm>
            <a:off x="14354816" y="107082"/>
            <a:ext cx="4043258" cy="3109924"/>
          </a:xfrm>
          <a:prstGeom prst="hexagon">
            <a:avLst/>
          </a:prstGeom>
          <a:solidFill>
            <a:srgbClr val="9CC1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6"/>
          <p:cNvSpPr txBox="1"/>
          <p:nvPr/>
        </p:nvSpPr>
        <p:spPr>
          <a:xfrm>
            <a:off x="937493" y="4995526"/>
            <a:ext cx="8728668" cy="1950406"/>
          </a:xfrm>
          <a:prstGeom prst="rect">
            <a:avLst/>
          </a:prstGeom>
        </p:spPr>
        <p:txBody>
          <a:bodyPr lIns="0" tIns="0" rIns="0" bIns="0" rtlCol="0" anchor="t">
            <a:spAutoFit/>
          </a:bodyPr>
          <a:lstStyle/>
          <a:p>
            <a:pPr algn="ctr">
              <a:lnSpc>
                <a:spcPts val="7943"/>
              </a:lnSpc>
            </a:pPr>
            <a:r>
              <a:rPr lang="en-US" sz="6000" b="1" spc="238" dirty="0">
                <a:solidFill>
                  <a:srgbClr val="005B69"/>
                </a:solidFill>
                <a:latin typeface="Avenir Italics"/>
              </a:rPr>
              <a:t>COP28 and the South Africa Pavilion </a:t>
            </a:r>
          </a:p>
        </p:txBody>
      </p:sp>
      <p:sp>
        <p:nvSpPr>
          <p:cNvPr id="17" name="Freeform 17"/>
          <p:cNvSpPr/>
          <p:nvPr/>
        </p:nvSpPr>
        <p:spPr>
          <a:xfrm>
            <a:off x="33402" y="6945932"/>
            <a:ext cx="3857156" cy="3301923"/>
          </a:xfrm>
          <a:custGeom>
            <a:avLst/>
            <a:gdLst/>
            <a:ahLst/>
            <a:cxnLst/>
            <a:rect l="l" t="t" r="r" b="b"/>
            <a:pathLst>
              <a:path w="3857156" h="3301923">
                <a:moveTo>
                  <a:pt x="0" y="0"/>
                </a:moveTo>
                <a:lnTo>
                  <a:pt x="3857156" y="0"/>
                </a:lnTo>
                <a:lnTo>
                  <a:pt x="3857156" y="3301923"/>
                </a:lnTo>
                <a:lnTo>
                  <a:pt x="0" y="3301923"/>
                </a:lnTo>
                <a:lnTo>
                  <a:pt x="0" y="0"/>
                </a:lnTo>
                <a:close/>
              </a:path>
            </a:pathLst>
          </a:custGeom>
          <a:blipFill>
            <a:blip r:embed="rId3">
              <a:alphaModFix amt="27000"/>
              <a:extLst>
                <a:ext uri="{96DAC541-7B7A-43D3-8B79-37D633B846F1}">
                  <asvg:svgBlip xmlns:asvg="http://schemas.microsoft.com/office/drawing/2016/SVG/main" r:embed="rId4"/>
                </a:ext>
              </a:extLst>
            </a:blip>
            <a:stretch>
              <a:fillRect l="-35910" t="-5227" r="-68018" b="-88381"/>
            </a:stretch>
          </a:blipFill>
        </p:spPr>
        <p:txBody>
          <a:bodyPr/>
          <a:lstStyle/>
          <a:p>
            <a:endParaRPr lang="en-US"/>
          </a:p>
        </p:txBody>
      </p:sp>
      <p:sp>
        <p:nvSpPr>
          <p:cNvPr id="18" name="Freeform 18"/>
          <p:cNvSpPr/>
          <p:nvPr/>
        </p:nvSpPr>
        <p:spPr>
          <a:xfrm>
            <a:off x="15237463" y="879478"/>
            <a:ext cx="2226683" cy="1455694"/>
          </a:xfrm>
          <a:custGeom>
            <a:avLst/>
            <a:gdLst/>
            <a:ahLst/>
            <a:cxnLst/>
            <a:rect l="l" t="t" r="r" b="b"/>
            <a:pathLst>
              <a:path w="2226683" h="1455694">
                <a:moveTo>
                  <a:pt x="0" y="0"/>
                </a:moveTo>
                <a:lnTo>
                  <a:pt x="2226683" y="0"/>
                </a:lnTo>
                <a:lnTo>
                  <a:pt x="2226683" y="1455694"/>
                </a:lnTo>
                <a:lnTo>
                  <a:pt x="0" y="1455694"/>
                </a:lnTo>
                <a:lnTo>
                  <a:pt x="0" y="0"/>
                </a:lnTo>
                <a:close/>
              </a:path>
            </a:pathLst>
          </a:custGeom>
          <a:blipFill>
            <a:blip r:embed="rId5"/>
            <a:stretch>
              <a:fillRect/>
            </a:stretch>
          </a:blipFill>
        </p:spPr>
        <p:txBody>
          <a:bodyPr/>
          <a:lstStyle/>
          <a:p>
            <a:endParaRPr lang="en-US" dirty="0"/>
          </a:p>
        </p:txBody>
      </p:sp>
      <p:sp>
        <p:nvSpPr>
          <p:cNvPr id="21" name="Freeform 21"/>
          <p:cNvSpPr/>
          <p:nvPr/>
        </p:nvSpPr>
        <p:spPr>
          <a:xfrm flipH="1">
            <a:off x="0" y="4126"/>
            <a:ext cx="2767401" cy="2791829"/>
          </a:xfrm>
          <a:custGeom>
            <a:avLst/>
            <a:gdLst/>
            <a:ahLst/>
            <a:cxnLst/>
            <a:rect l="l" t="t" r="r" b="b"/>
            <a:pathLst>
              <a:path w="2767401" h="2791829">
                <a:moveTo>
                  <a:pt x="2767401" y="0"/>
                </a:moveTo>
                <a:lnTo>
                  <a:pt x="0" y="0"/>
                </a:lnTo>
                <a:lnTo>
                  <a:pt x="0" y="2791829"/>
                </a:lnTo>
                <a:lnTo>
                  <a:pt x="2767401" y="2791829"/>
                </a:lnTo>
                <a:lnTo>
                  <a:pt x="2767401"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2" name="Freeform 22"/>
          <p:cNvSpPr/>
          <p:nvPr/>
        </p:nvSpPr>
        <p:spPr>
          <a:xfrm flipH="1">
            <a:off x="3895348" y="6925941"/>
            <a:ext cx="3857156" cy="3301923"/>
          </a:xfrm>
          <a:custGeom>
            <a:avLst/>
            <a:gdLst/>
            <a:ahLst/>
            <a:cxnLst/>
            <a:rect l="l" t="t" r="r" b="b"/>
            <a:pathLst>
              <a:path w="3857156" h="3301923">
                <a:moveTo>
                  <a:pt x="3857156" y="0"/>
                </a:moveTo>
                <a:lnTo>
                  <a:pt x="0" y="0"/>
                </a:lnTo>
                <a:lnTo>
                  <a:pt x="0" y="3301923"/>
                </a:lnTo>
                <a:lnTo>
                  <a:pt x="3857156" y="3301923"/>
                </a:lnTo>
                <a:lnTo>
                  <a:pt x="3857156" y="0"/>
                </a:lnTo>
                <a:close/>
              </a:path>
            </a:pathLst>
          </a:custGeom>
          <a:blipFill>
            <a:blip r:embed="rId3">
              <a:alphaModFix amt="27000"/>
              <a:extLst>
                <a:ext uri="{96DAC541-7B7A-43D3-8B79-37D633B846F1}">
                  <asvg:svgBlip xmlns:asvg="http://schemas.microsoft.com/office/drawing/2016/SVG/main" r:embed="rId4"/>
                </a:ext>
              </a:extLst>
            </a:blip>
            <a:stretch>
              <a:fillRect l="-35910" t="-5227" r="-68018" b="-88381"/>
            </a:stretch>
          </a:blipFill>
        </p:spPr>
        <p:txBody>
          <a:bodyPr/>
          <a:lstStyle/>
          <a:p>
            <a:endParaRPr lang="en-US"/>
          </a:p>
        </p:txBody>
      </p:sp>
      <p:sp>
        <p:nvSpPr>
          <p:cNvPr id="23" name="Freeform 23"/>
          <p:cNvSpPr/>
          <p:nvPr/>
        </p:nvSpPr>
        <p:spPr>
          <a:xfrm>
            <a:off x="7752504" y="6936407"/>
            <a:ext cx="3857156" cy="3301923"/>
          </a:xfrm>
          <a:custGeom>
            <a:avLst/>
            <a:gdLst/>
            <a:ahLst/>
            <a:cxnLst/>
            <a:rect l="l" t="t" r="r" b="b"/>
            <a:pathLst>
              <a:path w="3857156" h="3301923">
                <a:moveTo>
                  <a:pt x="0" y="0"/>
                </a:moveTo>
                <a:lnTo>
                  <a:pt x="3857155" y="0"/>
                </a:lnTo>
                <a:lnTo>
                  <a:pt x="3857155" y="3301923"/>
                </a:lnTo>
                <a:lnTo>
                  <a:pt x="0" y="3301923"/>
                </a:lnTo>
                <a:lnTo>
                  <a:pt x="0" y="0"/>
                </a:lnTo>
                <a:close/>
              </a:path>
            </a:pathLst>
          </a:custGeom>
          <a:blipFill>
            <a:blip r:embed="rId3">
              <a:alphaModFix amt="27000"/>
              <a:extLst>
                <a:ext uri="{96DAC541-7B7A-43D3-8B79-37D633B846F1}">
                  <asvg:svgBlip xmlns:asvg="http://schemas.microsoft.com/office/drawing/2016/SVG/main" r:embed="rId4"/>
                </a:ext>
              </a:extLst>
            </a:blip>
            <a:stretch>
              <a:fillRect l="-35910" t="-5227" r="-68018" b="-88381"/>
            </a:stretch>
          </a:blipFill>
        </p:spPr>
        <p:txBody>
          <a:bodyPr/>
          <a:lstStyle/>
          <a:p>
            <a:endParaRPr lang="en-US"/>
          </a:p>
        </p:txBody>
      </p:sp>
      <p:sp>
        <p:nvSpPr>
          <p:cNvPr id="24" name="Hexagon 23">
            <a:extLst>
              <a:ext uri="{FF2B5EF4-FFF2-40B4-BE49-F238E27FC236}">
                <a16:creationId xmlns:a16="http://schemas.microsoft.com/office/drawing/2014/main" id="{41682852-AE6E-0910-CFBE-43155C5C43A9}"/>
              </a:ext>
            </a:extLst>
          </p:cNvPr>
          <p:cNvSpPr/>
          <p:nvPr/>
        </p:nvSpPr>
        <p:spPr>
          <a:xfrm>
            <a:off x="10999528" y="243195"/>
            <a:ext cx="1782462" cy="1554948"/>
          </a:xfrm>
          <a:prstGeom prst="hexagon">
            <a:avLst>
              <a:gd name="adj" fmla="val 30251"/>
              <a:gd name="vf" fmla="val 115470"/>
            </a:avLst>
          </a:prstGeom>
          <a:solidFill>
            <a:srgbClr val="0059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agon 25">
            <a:extLst>
              <a:ext uri="{FF2B5EF4-FFF2-40B4-BE49-F238E27FC236}">
                <a16:creationId xmlns:a16="http://schemas.microsoft.com/office/drawing/2014/main" id="{4B3ED98F-C277-5376-7F22-95F3403A27E1}"/>
              </a:ext>
            </a:extLst>
          </p:cNvPr>
          <p:cNvSpPr/>
          <p:nvPr/>
        </p:nvSpPr>
        <p:spPr>
          <a:xfrm>
            <a:off x="12840890" y="849640"/>
            <a:ext cx="1160795" cy="1033020"/>
          </a:xfrm>
          <a:prstGeom prst="hexagon">
            <a:avLst>
              <a:gd name="adj" fmla="val 31323"/>
              <a:gd name="vf" fmla="val 115470"/>
            </a:avLst>
          </a:prstGeom>
          <a:solidFill>
            <a:srgbClr val="00B7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Hexagon 26">
            <a:extLst>
              <a:ext uri="{FF2B5EF4-FFF2-40B4-BE49-F238E27FC236}">
                <a16:creationId xmlns:a16="http://schemas.microsoft.com/office/drawing/2014/main" id="{65858BBC-49B4-19C2-A306-C3D112C1E893}"/>
              </a:ext>
            </a:extLst>
          </p:cNvPr>
          <p:cNvSpPr/>
          <p:nvPr/>
        </p:nvSpPr>
        <p:spPr>
          <a:xfrm>
            <a:off x="13626217" y="-49496"/>
            <a:ext cx="814959" cy="695209"/>
          </a:xfrm>
          <a:prstGeom prst="hexagon">
            <a:avLst/>
          </a:prstGeom>
          <a:solidFill>
            <a:srgbClr val="0059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8DA866C-11EE-279B-7AD9-6317F50EC7B7}"/>
              </a:ext>
            </a:extLst>
          </p:cNvPr>
          <p:cNvPicPr>
            <a:picLocks noChangeAspect="1"/>
          </p:cNvPicPr>
          <p:nvPr/>
        </p:nvPicPr>
        <p:blipFill rotWithShape="1">
          <a:blip r:embed="rId8"/>
          <a:srcRect l="356" t="2599" r="18996" b="8605"/>
          <a:stretch/>
        </p:blipFill>
        <p:spPr>
          <a:xfrm>
            <a:off x="10500448" y="2234174"/>
            <a:ext cx="4298369" cy="3150777"/>
          </a:xfrm>
          <a:prstGeom prst="hexagon">
            <a:avLst>
              <a:gd name="adj" fmla="val 29652"/>
              <a:gd name="vf" fmla="val 115470"/>
            </a:avLst>
          </a:prstGeom>
        </p:spPr>
      </p:pic>
      <p:pic>
        <p:nvPicPr>
          <p:cNvPr id="29" name="Picture 28" descr="A group of people standing in front of a mural&#10;&#10;Description automatically generated">
            <a:extLst>
              <a:ext uri="{FF2B5EF4-FFF2-40B4-BE49-F238E27FC236}">
                <a16:creationId xmlns:a16="http://schemas.microsoft.com/office/drawing/2014/main" id="{5D507EBF-7461-F5BB-1CF8-8032B73CC799}"/>
              </a:ext>
            </a:extLst>
          </p:cNvPr>
          <p:cNvPicPr>
            <a:picLocks noChangeAspect="1"/>
          </p:cNvPicPr>
          <p:nvPr/>
        </p:nvPicPr>
        <p:blipFill rotWithShape="1">
          <a:blip r:embed="rId9">
            <a:extLst>
              <a:ext uri="{28A0092B-C50C-407E-A947-70E740481C1C}">
                <a14:useLocalDpi xmlns:a14="http://schemas.microsoft.com/office/drawing/2010/main" val="0"/>
              </a:ext>
            </a:extLst>
          </a:blip>
          <a:srcRect l="668" t="5646" r="16868" b="33573"/>
          <a:stretch/>
        </p:blipFill>
        <p:spPr>
          <a:xfrm>
            <a:off x="13989631" y="3706947"/>
            <a:ext cx="4298369" cy="3370904"/>
          </a:xfrm>
          <a:prstGeom prst="hexagon">
            <a:avLst>
              <a:gd name="adj" fmla="val 30149"/>
              <a:gd name="vf" fmla="val 115470"/>
            </a:avLst>
          </a:prstGeom>
        </p:spPr>
      </p:pic>
      <p:pic>
        <p:nvPicPr>
          <p:cNvPr id="33" name="Picture 32" descr="A mosaic of people walking down a hill&#10;&#10;Description automatically generated">
            <a:extLst>
              <a:ext uri="{FF2B5EF4-FFF2-40B4-BE49-F238E27FC236}">
                <a16:creationId xmlns:a16="http://schemas.microsoft.com/office/drawing/2014/main" id="{19EB327E-3CC0-737C-7D37-D009212F2711}"/>
              </a:ext>
            </a:extLst>
          </p:cNvPr>
          <p:cNvPicPr>
            <a:picLocks noChangeAspect="1"/>
          </p:cNvPicPr>
          <p:nvPr/>
        </p:nvPicPr>
        <p:blipFill rotWithShape="1">
          <a:blip r:embed="rId10">
            <a:extLst>
              <a:ext uri="{28A0092B-C50C-407E-A947-70E740481C1C}">
                <a14:useLocalDpi xmlns:a14="http://schemas.microsoft.com/office/drawing/2010/main" val="0"/>
              </a:ext>
            </a:extLst>
          </a:blip>
          <a:srcRect l="21103" t="-205" r="11355" b="1655"/>
          <a:stretch/>
        </p:blipFill>
        <p:spPr>
          <a:xfrm>
            <a:off x="5248843" y="153465"/>
            <a:ext cx="6019222" cy="4311472"/>
          </a:xfrm>
          <a:prstGeom prst="hexagon">
            <a:avLst>
              <a:gd name="adj" fmla="val 27497"/>
              <a:gd name="vf" fmla="val 115470"/>
            </a:avLst>
          </a:prstGeom>
        </p:spPr>
      </p:pic>
      <p:pic>
        <p:nvPicPr>
          <p:cNvPr id="35" name="Picture 34" descr="A group of flags in a courtyard&#10;&#10;Description automatically generated">
            <a:extLst>
              <a:ext uri="{FF2B5EF4-FFF2-40B4-BE49-F238E27FC236}">
                <a16:creationId xmlns:a16="http://schemas.microsoft.com/office/drawing/2014/main" id="{4F6D1CD8-3D94-182F-512F-4D7A83FC67E9}"/>
              </a:ext>
            </a:extLst>
          </p:cNvPr>
          <p:cNvPicPr>
            <a:picLocks noChangeAspect="1"/>
          </p:cNvPicPr>
          <p:nvPr/>
        </p:nvPicPr>
        <p:blipFill rotWithShape="1">
          <a:blip r:embed="rId11">
            <a:extLst>
              <a:ext uri="{28A0092B-C50C-407E-A947-70E740481C1C}">
                <a14:useLocalDpi xmlns:a14="http://schemas.microsoft.com/office/drawing/2010/main" val="0"/>
              </a:ext>
            </a:extLst>
          </a:blip>
          <a:srcRect t="21875" b="21875"/>
          <a:stretch/>
        </p:blipFill>
        <p:spPr>
          <a:xfrm>
            <a:off x="14804963" y="7304800"/>
            <a:ext cx="3449635" cy="2953081"/>
          </a:xfrm>
          <a:prstGeom prst="hexagon">
            <a:avLst/>
          </a:prstGeom>
        </p:spPr>
      </p:pic>
      <p:pic>
        <p:nvPicPr>
          <p:cNvPr id="39" name="Picture 38" descr="A group of people sitting on couches&#10;&#10;Description automatically generated">
            <a:extLst>
              <a:ext uri="{FF2B5EF4-FFF2-40B4-BE49-F238E27FC236}">
                <a16:creationId xmlns:a16="http://schemas.microsoft.com/office/drawing/2014/main" id="{CA1EF306-1729-6207-8BAD-61E90978EF2D}"/>
              </a:ext>
            </a:extLst>
          </p:cNvPr>
          <p:cNvPicPr>
            <a:picLocks noChangeAspect="1"/>
          </p:cNvPicPr>
          <p:nvPr/>
        </p:nvPicPr>
        <p:blipFill rotWithShape="1">
          <a:blip r:embed="rId12">
            <a:extLst>
              <a:ext uri="{28A0092B-C50C-407E-A947-70E740481C1C}">
                <a14:useLocalDpi xmlns:a14="http://schemas.microsoft.com/office/drawing/2010/main" val="0"/>
              </a:ext>
            </a:extLst>
          </a:blip>
          <a:srcRect l="6138" t="11879" r="22789" b="12436"/>
          <a:stretch/>
        </p:blipFill>
        <p:spPr>
          <a:xfrm>
            <a:off x="10065981" y="5905500"/>
            <a:ext cx="5116069" cy="3872468"/>
          </a:xfrm>
          <a:prstGeom prst="hexagon">
            <a:avLst>
              <a:gd name="adj" fmla="val 27135"/>
              <a:gd name="vf" fmla="val 115470"/>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rot="13269828">
            <a:off x="8904707" y="4713610"/>
            <a:ext cx="9192757" cy="7212713"/>
          </a:xfrm>
          <a:custGeom>
            <a:avLst/>
            <a:gdLst/>
            <a:ahLst/>
            <a:cxnLst/>
            <a:rect l="l" t="t" r="r" b="b"/>
            <a:pathLst>
              <a:path w="7858787" h="6387051">
                <a:moveTo>
                  <a:pt x="0" y="0"/>
                </a:moveTo>
                <a:lnTo>
                  <a:pt x="7858787" y="0"/>
                </a:lnTo>
                <a:lnTo>
                  <a:pt x="7858787" y="6387051"/>
                </a:lnTo>
                <a:lnTo>
                  <a:pt x="0" y="6387051"/>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txBody>
          <a:bodyPr/>
          <a:lstStyle/>
          <a:p>
            <a:endParaRPr lang="en-US" dirty="0">
              <a:latin typeface="Avenir"/>
            </a:endParaRPr>
          </a:p>
        </p:txBody>
      </p:sp>
      <p:sp>
        <p:nvSpPr>
          <p:cNvPr id="2" name="Freeform 2"/>
          <p:cNvSpPr/>
          <p:nvPr/>
        </p:nvSpPr>
        <p:spPr>
          <a:xfrm>
            <a:off x="8534400" y="559268"/>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latin typeface="Avenir"/>
            </a:endParaRPr>
          </a:p>
        </p:txBody>
      </p:sp>
      <p:sp>
        <p:nvSpPr>
          <p:cNvPr id="11" name="Freeform 11"/>
          <p:cNvSpPr/>
          <p:nvPr/>
        </p:nvSpPr>
        <p:spPr>
          <a:xfrm rot="5400000" flipH="1">
            <a:off x="15736227" y="208101"/>
            <a:ext cx="2045845" cy="2233735"/>
          </a:xfrm>
          <a:custGeom>
            <a:avLst/>
            <a:gdLst/>
            <a:ahLst/>
            <a:cxnLst/>
            <a:rect l="l" t="t" r="r" b="b"/>
            <a:pathLst>
              <a:path w="2679111" h="2702760">
                <a:moveTo>
                  <a:pt x="0" y="0"/>
                </a:moveTo>
                <a:lnTo>
                  <a:pt x="2679111" y="0"/>
                </a:lnTo>
                <a:lnTo>
                  <a:pt x="2679111" y="2702760"/>
                </a:lnTo>
                <a:lnTo>
                  <a:pt x="0" y="27027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latin typeface="Avenir"/>
            </a:endParaRPr>
          </a:p>
        </p:txBody>
      </p:sp>
      <p:sp>
        <p:nvSpPr>
          <p:cNvPr id="12" name="TextBox 12"/>
          <p:cNvSpPr txBox="1"/>
          <p:nvPr/>
        </p:nvSpPr>
        <p:spPr>
          <a:xfrm>
            <a:off x="126869" y="462520"/>
            <a:ext cx="6964984" cy="1257524"/>
          </a:xfrm>
          <a:prstGeom prst="rect">
            <a:avLst/>
          </a:prstGeom>
        </p:spPr>
        <p:txBody>
          <a:bodyPr wrap="square" lIns="0" tIns="0" rIns="0" bIns="0" rtlCol="0" anchor="t">
            <a:spAutoFit/>
          </a:bodyPr>
          <a:lstStyle/>
          <a:p>
            <a:pPr algn="ctr">
              <a:lnSpc>
                <a:spcPts val="5040"/>
              </a:lnSpc>
            </a:pPr>
            <a:r>
              <a:rPr lang="en-US" sz="3600" spc="151" dirty="0">
                <a:solidFill>
                  <a:srgbClr val="005B69"/>
                </a:solidFill>
                <a:latin typeface="Avenir Bold"/>
              </a:rPr>
              <a:t>Key COP28 Outcomes:  </a:t>
            </a:r>
          </a:p>
          <a:p>
            <a:pPr algn="ctr">
              <a:lnSpc>
                <a:spcPts val="5040"/>
              </a:lnSpc>
            </a:pPr>
            <a:r>
              <a:rPr lang="en-US" sz="3600" spc="151" dirty="0">
                <a:solidFill>
                  <a:srgbClr val="005B69"/>
                </a:solidFill>
                <a:latin typeface="Avenir Bold"/>
              </a:rPr>
              <a:t>Global Goal on Adaptation</a:t>
            </a:r>
          </a:p>
        </p:txBody>
      </p:sp>
      <p:sp>
        <p:nvSpPr>
          <p:cNvPr id="13" name="Freeform 13"/>
          <p:cNvSpPr/>
          <p:nvPr/>
        </p:nvSpPr>
        <p:spPr>
          <a:xfrm>
            <a:off x="16131871" y="5293149"/>
            <a:ext cx="2156129" cy="2175161"/>
          </a:xfrm>
          <a:custGeom>
            <a:avLst/>
            <a:gdLst/>
            <a:ahLst/>
            <a:cxnLst/>
            <a:rect l="l" t="t" r="r" b="b"/>
            <a:pathLst>
              <a:path w="2156129" h="2175161">
                <a:moveTo>
                  <a:pt x="0" y="0"/>
                </a:moveTo>
                <a:lnTo>
                  <a:pt x="2156129" y="0"/>
                </a:lnTo>
                <a:lnTo>
                  <a:pt x="2156129" y="2175162"/>
                </a:lnTo>
                <a:lnTo>
                  <a:pt x="0" y="21751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latin typeface="Avenir"/>
            </a:endParaRPr>
          </a:p>
        </p:txBody>
      </p:sp>
      <p:sp>
        <p:nvSpPr>
          <p:cNvPr id="14" name="Freeform 14"/>
          <p:cNvSpPr/>
          <p:nvPr/>
        </p:nvSpPr>
        <p:spPr>
          <a:xfrm>
            <a:off x="9138834" y="9184020"/>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latin typeface="Avenir"/>
            </a:endParaRPr>
          </a:p>
        </p:txBody>
      </p:sp>
      <p:sp>
        <p:nvSpPr>
          <p:cNvPr id="31" name="Text Placeholder 2">
            <a:extLst>
              <a:ext uri="{FF2B5EF4-FFF2-40B4-BE49-F238E27FC236}">
                <a16:creationId xmlns:a16="http://schemas.microsoft.com/office/drawing/2014/main" id="{75FFD162-D002-5FD9-4BCC-F57B2E115655}"/>
              </a:ext>
            </a:extLst>
          </p:cNvPr>
          <p:cNvSpPr txBox="1">
            <a:spLocks/>
          </p:cNvSpPr>
          <p:nvPr/>
        </p:nvSpPr>
        <p:spPr>
          <a:xfrm>
            <a:off x="9443960" y="2241326"/>
            <a:ext cx="8697591" cy="1272424"/>
          </a:xfrm>
          <a:prstGeom prst="rect">
            <a:avLst/>
          </a:prstGeom>
          <a:solidFill>
            <a:srgbClr val="FFFFFF"/>
          </a:solidFill>
        </p:spPr>
        <p:txBody>
          <a:bodyPr vert="horz" lIns="46800" tIns="45720" rIns="46800" bIns="45720" rtlCol="0" anchor="t">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53B3F"/>
                </a:solidFill>
                <a:effectLst/>
                <a:uLnTx/>
                <a:uFillTx/>
                <a:latin typeface="Avenir"/>
              </a:rPr>
              <a:t>The Global Goal on Adaptation includes different thematic areas for adaptation action and it has measurable targets that are time bound. It also recognises the importance of securing adequate public finance for adaptation from developed countries</a:t>
            </a:r>
          </a:p>
        </p:txBody>
      </p:sp>
      <p:sp>
        <p:nvSpPr>
          <p:cNvPr id="32" name="Text Placeholder 3">
            <a:extLst>
              <a:ext uri="{FF2B5EF4-FFF2-40B4-BE49-F238E27FC236}">
                <a16:creationId xmlns:a16="http://schemas.microsoft.com/office/drawing/2014/main" id="{FA1FFCC7-5FE0-DEC4-B9D2-FA40379AEE88}"/>
              </a:ext>
            </a:extLst>
          </p:cNvPr>
          <p:cNvSpPr txBox="1">
            <a:spLocks/>
          </p:cNvSpPr>
          <p:nvPr/>
        </p:nvSpPr>
        <p:spPr>
          <a:xfrm>
            <a:off x="9390838" y="4011592"/>
            <a:ext cx="8837665" cy="1889699"/>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lvl="0"/>
            <a:r>
              <a:rPr kumimoji="0" lang="en-US" sz="2400" b="0" i="0" u="none" strike="noStrike" kern="1200" cap="none" spc="0" normalizeH="0" baseline="0" noProof="0" dirty="0">
                <a:ln>
                  <a:noFill/>
                </a:ln>
                <a:solidFill>
                  <a:srgbClr val="353B3F"/>
                </a:solidFill>
                <a:effectLst/>
                <a:uLnTx/>
                <a:uFillTx/>
                <a:latin typeface="Avenir"/>
              </a:rPr>
              <a:t>At COP26 in 2021, the 2022-2023 Glasgow–Sharm el-Sheikh work programme on the Global Goal on Adaptation (</a:t>
            </a:r>
            <a:r>
              <a:rPr kumimoji="0" lang="en-US" sz="2400" b="0" i="0" u="none" strike="noStrike" kern="1200" cap="none" spc="0" normalizeH="0" baseline="0" noProof="0" dirty="0" err="1">
                <a:ln>
                  <a:noFill/>
                </a:ln>
                <a:solidFill>
                  <a:srgbClr val="353B3F"/>
                </a:solidFill>
                <a:effectLst/>
                <a:uLnTx/>
                <a:uFillTx/>
                <a:latin typeface="Avenir"/>
              </a:rPr>
              <a:t>GlaSS</a:t>
            </a:r>
            <a:r>
              <a:rPr kumimoji="0" lang="en-US" sz="2400" b="0" i="0" u="none" strike="noStrike" kern="1200" cap="none" spc="0" normalizeH="0" baseline="0" noProof="0" dirty="0">
                <a:ln>
                  <a:noFill/>
                </a:ln>
                <a:solidFill>
                  <a:srgbClr val="353B3F"/>
                </a:solidFill>
                <a:effectLst/>
                <a:uLnTx/>
                <a:uFillTx/>
                <a:latin typeface="Avenir"/>
              </a:rPr>
              <a:t> work programme) was launched by signatory parties to better </a:t>
            </a:r>
            <a:r>
              <a:rPr kumimoji="0" lang="en-US" sz="2400" b="0" i="0" u="none" strike="noStrike" kern="1200" cap="none" spc="0" normalizeH="0" baseline="0" noProof="0" dirty="0" err="1">
                <a:ln>
                  <a:noFill/>
                </a:ln>
                <a:solidFill>
                  <a:srgbClr val="353B3F"/>
                </a:solidFill>
                <a:effectLst/>
                <a:uLnTx/>
                <a:uFillTx/>
                <a:latin typeface="Avenir"/>
              </a:rPr>
              <a:t>conceptualise</a:t>
            </a:r>
            <a:r>
              <a:rPr kumimoji="0" lang="en-US" sz="2400" b="0" i="0" u="none" strike="noStrike" kern="1200" cap="none" spc="0" normalizeH="0" baseline="0" noProof="0" dirty="0">
                <a:ln>
                  <a:noFill/>
                </a:ln>
                <a:solidFill>
                  <a:srgbClr val="353B3F"/>
                </a:solidFill>
                <a:effectLst/>
                <a:uLnTx/>
                <a:uFillTx/>
                <a:latin typeface="Avenir"/>
              </a:rPr>
              <a:t> and understand what the GGA was and how it may be achieved.</a:t>
            </a:r>
          </a:p>
        </p:txBody>
      </p:sp>
      <p:sp>
        <p:nvSpPr>
          <p:cNvPr id="33" name="Text Placeholder 4">
            <a:extLst>
              <a:ext uri="{FF2B5EF4-FFF2-40B4-BE49-F238E27FC236}">
                <a16:creationId xmlns:a16="http://schemas.microsoft.com/office/drawing/2014/main" id="{1D8F7E71-1A3A-8E33-2787-40D65F7A8F3C}"/>
              </a:ext>
            </a:extLst>
          </p:cNvPr>
          <p:cNvSpPr txBox="1">
            <a:spLocks/>
          </p:cNvSpPr>
          <p:nvPr/>
        </p:nvSpPr>
        <p:spPr>
          <a:xfrm>
            <a:off x="9443959" y="5901292"/>
            <a:ext cx="8510229" cy="2053506"/>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53B3F"/>
                </a:solidFill>
                <a:effectLst/>
                <a:uLnTx/>
                <a:uFillTx/>
                <a:latin typeface="Avenir"/>
                <a:cs typeface="Calibri Light"/>
              </a:rPr>
              <a:t>The decision text of the GGA within the </a:t>
            </a:r>
            <a:r>
              <a:rPr kumimoji="0" lang="en-US" sz="2400" b="0" i="0" u="none" strike="noStrike" kern="1200" cap="none" spc="0" normalizeH="0" baseline="0" noProof="0" dirty="0" err="1">
                <a:ln>
                  <a:noFill/>
                </a:ln>
                <a:solidFill>
                  <a:srgbClr val="353B3F"/>
                </a:solidFill>
                <a:effectLst/>
                <a:uLnTx/>
                <a:uFillTx/>
                <a:latin typeface="Avenir"/>
                <a:cs typeface="Calibri Light"/>
              </a:rPr>
              <a:t>GlaSS</a:t>
            </a:r>
            <a:r>
              <a:rPr kumimoji="0" lang="en-US" sz="2400" b="0" i="0" u="none" strike="noStrike" kern="1200" cap="none" spc="0" normalizeH="0" baseline="0" noProof="0" dirty="0">
                <a:ln>
                  <a:noFill/>
                </a:ln>
                <a:solidFill>
                  <a:srgbClr val="353B3F"/>
                </a:solidFill>
                <a:effectLst/>
                <a:uLnTx/>
                <a:uFillTx/>
                <a:latin typeface="Avenir"/>
                <a:cs typeface="Calibri Light"/>
              </a:rPr>
              <a:t> work programme was finalized</a:t>
            </a:r>
            <a:r>
              <a:rPr lang="en-US" sz="2400" dirty="0">
                <a:latin typeface="Avenir"/>
                <a:cs typeface="Calibri Light"/>
              </a:rPr>
              <a:t> leading to </a:t>
            </a:r>
            <a:r>
              <a:rPr kumimoji="0" lang="en-US" sz="2400" b="0" i="0" u="none" strike="noStrike" kern="1200" cap="none" spc="0" normalizeH="0" baseline="0" noProof="0" dirty="0">
                <a:ln>
                  <a:noFill/>
                </a:ln>
                <a:solidFill>
                  <a:srgbClr val="353B3F"/>
                </a:solidFill>
                <a:effectLst/>
                <a:uLnTx/>
                <a:uFillTx/>
                <a:latin typeface="Avenir"/>
                <a:cs typeface="Calibri Light"/>
              </a:rPr>
              <a:t>the formation of global, time bound targets for adaptation and the adoption of a framework on the GGA called the UAE Framework on Global Climate Resilience. The targets are defined in themes and sectors (including water and biodiversity)</a:t>
            </a:r>
            <a:endParaRPr kumimoji="0" lang="en-US" sz="2400" b="0" i="0" u="none" strike="noStrike" kern="1200" cap="none" spc="0" normalizeH="0" baseline="0" noProof="0" dirty="0">
              <a:ln>
                <a:noFill/>
              </a:ln>
              <a:solidFill>
                <a:srgbClr val="353B3F"/>
              </a:solidFill>
              <a:effectLst/>
              <a:uLnTx/>
              <a:uFillTx/>
              <a:latin typeface="Avenir"/>
            </a:endParaRPr>
          </a:p>
        </p:txBody>
      </p:sp>
      <p:sp>
        <p:nvSpPr>
          <p:cNvPr id="35" name="Text Placeholder 8">
            <a:extLst>
              <a:ext uri="{FF2B5EF4-FFF2-40B4-BE49-F238E27FC236}">
                <a16:creationId xmlns:a16="http://schemas.microsoft.com/office/drawing/2014/main" id="{F475BCEF-614D-5440-70C2-73BADBF47A9A}"/>
              </a:ext>
            </a:extLst>
          </p:cNvPr>
          <p:cNvSpPr txBox="1">
            <a:spLocks/>
          </p:cNvSpPr>
          <p:nvPr/>
        </p:nvSpPr>
        <p:spPr>
          <a:xfrm>
            <a:off x="7410834" y="4192584"/>
            <a:ext cx="1728000" cy="1620000"/>
          </a:xfrm>
          <a:prstGeom prst="rect">
            <a:avLst/>
          </a:prstGeom>
          <a:solidFill>
            <a:srgbClr val="65AFAE"/>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dirty="0">
                <a:ln>
                  <a:noFill/>
                </a:ln>
                <a:solidFill>
                  <a:srgbClr val="FFFFFF"/>
                </a:solidFill>
                <a:effectLst/>
                <a:uLnTx/>
                <a:uFillTx/>
                <a:latin typeface="Avenir"/>
              </a:rPr>
              <a:t>02</a:t>
            </a:r>
          </a:p>
        </p:txBody>
      </p:sp>
      <p:sp>
        <p:nvSpPr>
          <p:cNvPr id="36" name="Text Placeholder 9">
            <a:extLst>
              <a:ext uri="{FF2B5EF4-FFF2-40B4-BE49-F238E27FC236}">
                <a16:creationId xmlns:a16="http://schemas.microsoft.com/office/drawing/2014/main" id="{A02A087F-FF0F-6465-163B-010122A6DC90}"/>
              </a:ext>
            </a:extLst>
          </p:cNvPr>
          <p:cNvSpPr txBox="1">
            <a:spLocks/>
          </p:cNvSpPr>
          <p:nvPr/>
        </p:nvSpPr>
        <p:spPr>
          <a:xfrm>
            <a:off x="7410834" y="6031804"/>
            <a:ext cx="1728000" cy="1620000"/>
          </a:xfrm>
          <a:prstGeom prst="rect">
            <a:avLst/>
          </a:prstGeom>
          <a:solidFill>
            <a:srgbClr val="479F9C"/>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a:ln>
                  <a:noFill/>
                </a:ln>
                <a:solidFill>
                  <a:srgbClr val="FFFFFF"/>
                </a:solidFill>
                <a:effectLst/>
                <a:uLnTx/>
                <a:uFillTx/>
                <a:latin typeface="Avenir"/>
              </a:rPr>
              <a:t>03</a:t>
            </a:r>
          </a:p>
        </p:txBody>
      </p:sp>
      <p:sp>
        <p:nvSpPr>
          <p:cNvPr id="37" name="Text Placeholder 10">
            <a:extLst>
              <a:ext uri="{FF2B5EF4-FFF2-40B4-BE49-F238E27FC236}">
                <a16:creationId xmlns:a16="http://schemas.microsoft.com/office/drawing/2014/main" id="{DB7BBD94-2FB4-38E9-89AC-F918E967CF09}"/>
              </a:ext>
            </a:extLst>
          </p:cNvPr>
          <p:cNvSpPr txBox="1">
            <a:spLocks/>
          </p:cNvSpPr>
          <p:nvPr/>
        </p:nvSpPr>
        <p:spPr>
          <a:xfrm>
            <a:off x="7410834" y="7855258"/>
            <a:ext cx="1728000" cy="1620000"/>
          </a:xfrm>
          <a:prstGeom prst="rect">
            <a:avLst/>
          </a:prstGeom>
          <a:solidFill>
            <a:srgbClr val="408E94"/>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dirty="0">
                <a:ln>
                  <a:noFill/>
                </a:ln>
                <a:solidFill>
                  <a:srgbClr val="FFFFFF"/>
                </a:solidFill>
                <a:effectLst/>
                <a:uLnTx/>
                <a:uFillTx/>
                <a:latin typeface="Avenir"/>
              </a:rPr>
              <a:t>04</a:t>
            </a:r>
          </a:p>
        </p:txBody>
      </p:sp>
      <p:sp>
        <p:nvSpPr>
          <p:cNvPr id="38" name="Text Placeholder 13">
            <a:extLst>
              <a:ext uri="{FF2B5EF4-FFF2-40B4-BE49-F238E27FC236}">
                <a16:creationId xmlns:a16="http://schemas.microsoft.com/office/drawing/2014/main" id="{8644E3E3-F9A6-9302-52C1-267754E74F30}"/>
              </a:ext>
            </a:extLst>
          </p:cNvPr>
          <p:cNvSpPr txBox="1">
            <a:spLocks/>
          </p:cNvSpPr>
          <p:nvPr/>
        </p:nvSpPr>
        <p:spPr>
          <a:xfrm>
            <a:off x="7410834" y="2374650"/>
            <a:ext cx="1728000" cy="1620000"/>
          </a:xfrm>
          <a:prstGeom prst="rect">
            <a:avLst/>
          </a:prstGeom>
          <a:solidFill>
            <a:srgbClr val="8BBEBE"/>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dirty="0">
                <a:ln>
                  <a:noFill/>
                </a:ln>
                <a:solidFill>
                  <a:srgbClr val="FFFFFF"/>
                </a:solidFill>
                <a:effectLst/>
                <a:uLnTx/>
                <a:uFillTx/>
                <a:latin typeface="Avenir"/>
              </a:rPr>
              <a:t>01</a:t>
            </a:r>
          </a:p>
        </p:txBody>
      </p:sp>
      <p:sp>
        <p:nvSpPr>
          <p:cNvPr id="39" name="Footer Placeholder 15">
            <a:extLst>
              <a:ext uri="{FF2B5EF4-FFF2-40B4-BE49-F238E27FC236}">
                <a16:creationId xmlns:a16="http://schemas.microsoft.com/office/drawing/2014/main" id="{418F2C8C-5ADC-4BC8-2D54-81BC77B698D3}"/>
              </a:ext>
            </a:extLst>
          </p:cNvPr>
          <p:cNvSpPr txBox="1">
            <a:spLocks/>
          </p:cNvSpPr>
          <p:nvPr/>
        </p:nvSpPr>
        <p:spPr>
          <a:xfrm>
            <a:off x="13899587" y="9731750"/>
            <a:ext cx="2859563" cy="547688"/>
          </a:xfrm>
          <a:prstGeom prst="rect">
            <a:avLst/>
          </a:prstGeom>
        </p:spPr>
        <p:txBody>
          <a:bodyPr vert="horz" lIns="91440" tIns="45720" rIns="91440" bIns="45720" rtlCol="0" anchor="ctr"/>
          <a:lstStyle>
            <a:defPPr>
              <a:defRPr lang="en-US"/>
            </a:defPPr>
            <a:lvl1pPr marL="0" algn="r" defTabSz="914400" rtl="0" eaLnBrk="1" latinLnBrk="0" hangingPunct="1">
              <a:defRPr sz="1035" b="1" i="0" kern="1200" cap="all" baseline="0">
                <a:solidFill>
                  <a:srgbClr val="045D69"/>
                </a:solidFill>
                <a:latin typeface="+mj-lt"/>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1371600" rtl="0" eaLnBrk="1" fontAlgn="auto" latinLnBrk="0" hangingPunct="1">
              <a:lnSpc>
                <a:spcPct val="100000"/>
              </a:lnSpc>
              <a:spcBef>
                <a:spcPts val="0"/>
              </a:spcBef>
              <a:spcAft>
                <a:spcPts val="0"/>
              </a:spcAft>
              <a:buClrTx/>
              <a:buSzTx/>
              <a:buFontTx/>
              <a:buNone/>
              <a:tabLst/>
              <a:defRPr/>
            </a:pPr>
            <a:r>
              <a:rPr kumimoji="0" lang="en-US" sz="1035" b="1" i="0" u="none" strike="noStrike" kern="1200" cap="all" spc="0" normalizeH="0" baseline="0" noProof="0">
                <a:ln>
                  <a:noFill/>
                </a:ln>
                <a:solidFill>
                  <a:srgbClr val="045D69"/>
                </a:solidFill>
                <a:effectLst/>
                <a:uLnTx/>
                <a:uFillTx/>
                <a:latin typeface="Avenir"/>
              </a:rPr>
              <a:t>BUSINESS ACTION FOR SUSTAINABLE GROWTH</a:t>
            </a:r>
            <a:endParaRPr kumimoji="0" lang="en-ZA" sz="1035" b="1" i="0" u="none" strike="noStrike" kern="1200" cap="all" spc="0" normalizeH="0" baseline="0" noProof="0">
              <a:ln>
                <a:noFill/>
              </a:ln>
              <a:solidFill>
                <a:srgbClr val="045D69"/>
              </a:solidFill>
              <a:effectLst/>
              <a:uLnTx/>
              <a:uFillTx/>
              <a:latin typeface="Avenir"/>
            </a:endParaRPr>
          </a:p>
        </p:txBody>
      </p:sp>
      <p:sp>
        <p:nvSpPr>
          <p:cNvPr id="40" name="Slide Number Placeholder 16">
            <a:extLst>
              <a:ext uri="{FF2B5EF4-FFF2-40B4-BE49-F238E27FC236}">
                <a16:creationId xmlns:a16="http://schemas.microsoft.com/office/drawing/2014/main" id="{9E24F104-EED0-D7FC-30DD-EF8452C86CFA}"/>
              </a:ext>
            </a:extLst>
          </p:cNvPr>
          <p:cNvSpPr txBox="1">
            <a:spLocks/>
          </p:cNvSpPr>
          <p:nvPr/>
        </p:nvSpPr>
        <p:spPr>
          <a:xfrm>
            <a:off x="13147484" y="9731750"/>
            <a:ext cx="1073250" cy="547688"/>
          </a:xfrm>
          <a:prstGeom prst="rect">
            <a:avLst/>
          </a:prstGeom>
        </p:spPr>
        <p:txBody>
          <a:bodyPr vert="horz" lIns="91440" tIns="45720" rIns="91440" bIns="45720" rtlCol="0" anchor="ctr"/>
          <a:lstStyle>
            <a:defPPr>
              <a:defRPr lang="en-US"/>
            </a:defPPr>
            <a:lvl1pPr marL="0" algn="ctr" defTabSz="914400" rtl="0" eaLnBrk="1" latinLnBrk="0" hangingPunct="1">
              <a:defRPr sz="2025" b="1" i="0" kern="1200" baseline="0">
                <a:solidFill>
                  <a:srgbClr val="005D6A"/>
                </a:solidFill>
                <a:latin typeface="+mj-lt"/>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fld id="{2E9D531C-DD3E-490D-8200-CDD698384A26}" type="slidenum">
              <a:rPr kumimoji="0" lang="en-ZA" sz="2025" b="1" i="0" u="none" strike="noStrike" kern="1200" cap="none" spc="0" normalizeH="0" baseline="0" noProof="0" smtClean="0">
                <a:ln>
                  <a:noFill/>
                </a:ln>
                <a:solidFill>
                  <a:srgbClr val="005D6A"/>
                </a:solidFill>
                <a:effectLst/>
                <a:uLnTx/>
                <a:uFillTx/>
                <a:latin typeface="Avenir"/>
              </a:rPr>
              <a:pPr marL="0" marR="0" lvl="0" indent="0" algn="ctr" defTabSz="1371600" rtl="0" eaLnBrk="1" fontAlgn="auto" latinLnBrk="0" hangingPunct="1">
                <a:lnSpc>
                  <a:spcPct val="100000"/>
                </a:lnSpc>
                <a:spcBef>
                  <a:spcPts val="0"/>
                </a:spcBef>
                <a:spcAft>
                  <a:spcPts val="0"/>
                </a:spcAft>
                <a:buClrTx/>
                <a:buSzTx/>
                <a:buFontTx/>
                <a:buNone/>
                <a:tabLst/>
                <a:defRPr/>
              </a:pPr>
              <a:t>10</a:t>
            </a:fld>
            <a:endParaRPr kumimoji="0" lang="en-ZA" sz="2025" b="1" i="0" u="none" strike="noStrike" kern="1200" cap="none" spc="0" normalizeH="0" baseline="0" noProof="0">
              <a:ln>
                <a:noFill/>
              </a:ln>
              <a:solidFill>
                <a:srgbClr val="005D6A"/>
              </a:solidFill>
              <a:effectLst/>
              <a:uLnTx/>
              <a:uFillTx/>
              <a:latin typeface="Avenir"/>
            </a:endParaRPr>
          </a:p>
        </p:txBody>
      </p:sp>
      <p:sp>
        <p:nvSpPr>
          <p:cNvPr id="41" name="TextBox 40">
            <a:extLst>
              <a:ext uri="{FF2B5EF4-FFF2-40B4-BE49-F238E27FC236}">
                <a16:creationId xmlns:a16="http://schemas.microsoft.com/office/drawing/2014/main" id="{88A73C76-6A31-F843-4226-27CFFCC5AA83}"/>
              </a:ext>
            </a:extLst>
          </p:cNvPr>
          <p:cNvSpPr txBox="1"/>
          <p:nvPr/>
        </p:nvSpPr>
        <p:spPr>
          <a:xfrm>
            <a:off x="365078" y="2374650"/>
            <a:ext cx="6686378" cy="1477328"/>
          </a:xfrm>
          <a:prstGeom prst="rect">
            <a:avLst/>
          </a:prstGeom>
          <a:noFill/>
        </p:spPr>
        <p:txBody>
          <a:bodyPr wrap="square">
            <a:spAutoFit/>
          </a:bodyPr>
          <a:lstStyle/>
          <a:p>
            <a:pPr lvl="0"/>
            <a:r>
              <a:rPr lang="en-ZA" sz="3000" dirty="0">
                <a:solidFill>
                  <a:srgbClr val="353B3F"/>
                </a:solidFill>
                <a:latin typeface="Avenir"/>
                <a:cs typeface="Calibri Light" panose="020F0302020204030204" pitchFamily="34" charset="0"/>
              </a:rPr>
              <a:t>South African Negotiation team played a key role in the landmark decision to adopt a Global Goal on Adaptation at COP28</a:t>
            </a:r>
          </a:p>
        </p:txBody>
      </p:sp>
      <p:pic>
        <p:nvPicPr>
          <p:cNvPr id="5" name="Picture 4">
            <a:extLst>
              <a:ext uri="{FF2B5EF4-FFF2-40B4-BE49-F238E27FC236}">
                <a16:creationId xmlns:a16="http://schemas.microsoft.com/office/drawing/2014/main" id="{C40D92B9-42AE-DACA-E059-A4D37A89DEFB}"/>
              </a:ext>
            </a:extLst>
          </p:cNvPr>
          <p:cNvPicPr>
            <a:picLocks noChangeAspect="1"/>
          </p:cNvPicPr>
          <p:nvPr/>
        </p:nvPicPr>
        <p:blipFill rotWithShape="1">
          <a:blip r:embed="rId8"/>
          <a:srcRect l="50835"/>
          <a:stretch/>
        </p:blipFill>
        <p:spPr>
          <a:xfrm>
            <a:off x="-10896600" y="-6591300"/>
            <a:ext cx="7737284" cy="5468113"/>
          </a:xfrm>
          <a:prstGeom prst="rect">
            <a:avLst/>
          </a:prstGeom>
        </p:spPr>
      </p:pic>
      <p:sp>
        <p:nvSpPr>
          <p:cNvPr id="3" name="Text Placeholder 4">
            <a:extLst>
              <a:ext uri="{FF2B5EF4-FFF2-40B4-BE49-F238E27FC236}">
                <a16:creationId xmlns:a16="http://schemas.microsoft.com/office/drawing/2014/main" id="{6DAD3A55-7CD1-DFE9-C973-CF375AE23856}"/>
              </a:ext>
            </a:extLst>
          </p:cNvPr>
          <p:cNvSpPr txBox="1">
            <a:spLocks/>
          </p:cNvSpPr>
          <p:nvPr/>
        </p:nvSpPr>
        <p:spPr>
          <a:xfrm>
            <a:off x="9390838" y="7805017"/>
            <a:ext cx="8427100" cy="1889699"/>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00" rtl="0" eaLnBrk="1" fontAlgn="auto" latinLnBrk="0" hangingPunct="1">
              <a:lnSpc>
                <a:spcPts val="3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353B3F"/>
              </a:solidFill>
              <a:effectLst/>
              <a:uLnTx/>
              <a:uFillTx/>
              <a:latin typeface="Avenir"/>
            </a:endParaRPr>
          </a:p>
        </p:txBody>
      </p:sp>
      <p:sp>
        <p:nvSpPr>
          <p:cNvPr id="8" name="Text Placeholder 4">
            <a:extLst>
              <a:ext uri="{FF2B5EF4-FFF2-40B4-BE49-F238E27FC236}">
                <a16:creationId xmlns:a16="http://schemas.microsoft.com/office/drawing/2014/main" id="{5950AE79-FDB6-9A06-0D90-2F00FF52A036}"/>
              </a:ext>
            </a:extLst>
          </p:cNvPr>
          <p:cNvSpPr txBox="1">
            <a:spLocks/>
          </p:cNvSpPr>
          <p:nvPr/>
        </p:nvSpPr>
        <p:spPr>
          <a:xfrm>
            <a:off x="9409324" y="7914856"/>
            <a:ext cx="8739155" cy="1889699"/>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53B3F"/>
                </a:solidFill>
                <a:effectLst/>
                <a:uLnTx/>
                <a:uFillTx/>
                <a:latin typeface="Avenir"/>
              </a:rPr>
              <a:t>In addition to thematic targets, dimensional targets of the iterative adaptation cycle were also decided on, recognising the need for adaptation action and support by 2030.  These targets specifically relate to impact, vulnerability and risk assessment; planning; implementation and monitoring, evaluation and learning. </a:t>
            </a:r>
          </a:p>
        </p:txBody>
      </p:sp>
      <p:pic>
        <p:nvPicPr>
          <p:cNvPr id="6" name="Picture 5">
            <a:extLst>
              <a:ext uri="{FF2B5EF4-FFF2-40B4-BE49-F238E27FC236}">
                <a16:creationId xmlns:a16="http://schemas.microsoft.com/office/drawing/2014/main" id="{8E681875-CBF2-FAFA-DA07-477CBEEA8169}"/>
              </a:ext>
            </a:extLst>
          </p:cNvPr>
          <p:cNvPicPr/>
          <p:nvPr/>
        </p:nvPicPr>
        <p:blipFill rotWithShape="1">
          <a:blip r:embed="rId9" cstate="screen">
            <a:extLst>
              <a:ext uri="{28A0092B-C50C-407E-A947-70E740481C1C}">
                <a14:useLocalDpi xmlns:a14="http://schemas.microsoft.com/office/drawing/2010/main"/>
              </a:ext>
            </a:extLst>
          </a:blip>
          <a:srcRect/>
          <a:stretch/>
        </p:blipFill>
        <p:spPr bwMode="auto">
          <a:xfrm>
            <a:off x="426257" y="4457700"/>
            <a:ext cx="6564021" cy="498107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83802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rot="13269828">
            <a:off x="8904707" y="4713610"/>
            <a:ext cx="9192757" cy="7212713"/>
          </a:xfrm>
          <a:custGeom>
            <a:avLst/>
            <a:gdLst/>
            <a:ahLst/>
            <a:cxnLst/>
            <a:rect l="l" t="t" r="r" b="b"/>
            <a:pathLst>
              <a:path w="7858787" h="6387051">
                <a:moveTo>
                  <a:pt x="0" y="0"/>
                </a:moveTo>
                <a:lnTo>
                  <a:pt x="7858787" y="0"/>
                </a:lnTo>
                <a:lnTo>
                  <a:pt x="7858787" y="6387051"/>
                </a:lnTo>
                <a:lnTo>
                  <a:pt x="0" y="6387051"/>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txBody>
          <a:bodyPr/>
          <a:lstStyle/>
          <a:p>
            <a:endParaRPr lang="en-US" dirty="0">
              <a:latin typeface="Avenir"/>
            </a:endParaRPr>
          </a:p>
        </p:txBody>
      </p:sp>
      <p:sp>
        <p:nvSpPr>
          <p:cNvPr id="2" name="Freeform 2"/>
          <p:cNvSpPr/>
          <p:nvPr/>
        </p:nvSpPr>
        <p:spPr>
          <a:xfrm>
            <a:off x="8534400" y="559268"/>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latin typeface="Avenir"/>
            </a:endParaRPr>
          </a:p>
        </p:txBody>
      </p:sp>
      <p:sp>
        <p:nvSpPr>
          <p:cNvPr id="11" name="Freeform 11"/>
          <p:cNvSpPr/>
          <p:nvPr/>
        </p:nvSpPr>
        <p:spPr>
          <a:xfrm rot="5400000" flipH="1">
            <a:off x="15736227" y="208101"/>
            <a:ext cx="2045845" cy="2233735"/>
          </a:xfrm>
          <a:custGeom>
            <a:avLst/>
            <a:gdLst/>
            <a:ahLst/>
            <a:cxnLst/>
            <a:rect l="l" t="t" r="r" b="b"/>
            <a:pathLst>
              <a:path w="2679111" h="2702760">
                <a:moveTo>
                  <a:pt x="0" y="0"/>
                </a:moveTo>
                <a:lnTo>
                  <a:pt x="2679111" y="0"/>
                </a:lnTo>
                <a:lnTo>
                  <a:pt x="2679111" y="2702760"/>
                </a:lnTo>
                <a:lnTo>
                  <a:pt x="0" y="27027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latin typeface="Avenir"/>
            </a:endParaRPr>
          </a:p>
        </p:txBody>
      </p:sp>
      <p:sp>
        <p:nvSpPr>
          <p:cNvPr id="12" name="TextBox 12"/>
          <p:cNvSpPr txBox="1"/>
          <p:nvPr/>
        </p:nvSpPr>
        <p:spPr>
          <a:xfrm>
            <a:off x="126869" y="462520"/>
            <a:ext cx="6964984" cy="1234762"/>
          </a:xfrm>
          <a:prstGeom prst="rect">
            <a:avLst/>
          </a:prstGeom>
        </p:spPr>
        <p:txBody>
          <a:bodyPr wrap="square" lIns="0" tIns="0" rIns="0" bIns="0" rtlCol="0" anchor="t">
            <a:spAutoFit/>
          </a:bodyPr>
          <a:lstStyle/>
          <a:p>
            <a:pPr algn="ctr">
              <a:lnSpc>
                <a:spcPts val="5040"/>
              </a:lnSpc>
            </a:pPr>
            <a:r>
              <a:rPr lang="en-US" sz="3600" spc="151" dirty="0">
                <a:solidFill>
                  <a:srgbClr val="005B69"/>
                </a:solidFill>
                <a:latin typeface="Avenir Bold"/>
              </a:rPr>
              <a:t>Key COP28 Outcomes: Finance</a:t>
            </a:r>
          </a:p>
        </p:txBody>
      </p:sp>
      <p:sp>
        <p:nvSpPr>
          <p:cNvPr id="13" name="Freeform 13"/>
          <p:cNvSpPr/>
          <p:nvPr/>
        </p:nvSpPr>
        <p:spPr>
          <a:xfrm>
            <a:off x="16131871" y="5293149"/>
            <a:ext cx="2156129" cy="2175161"/>
          </a:xfrm>
          <a:custGeom>
            <a:avLst/>
            <a:gdLst/>
            <a:ahLst/>
            <a:cxnLst/>
            <a:rect l="l" t="t" r="r" b="b"/>
            <a:pathLst>
              <a:path w="2156129" h="2175161">
                <a:moveTo>
                  <a:pt x="0" y="0"/>
                </a:moveTo>
                <a:lnTo>
                  <a:pt x="2156129" y="0"/>
                </a:lnTo>
                <a:lnTo>
                  <a:pt x="2156129" y="2175162"/>
                </a:lnTo>
                <a:lnTo>
                  <a:pt x="0" y="21751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latin typeface="Avenir"/>
            </a:endParaRPr>
          </a:p>
        </p:txBody>
      </p:sp>
      <p:sp>
        <p:nvSpPr>
          <p:cNvPr id="14" name="Freeform 14"/>
          <p:cNvSpPr/>
          <p:nvPr/>
        </p:nvSpPr>
        <p:spPr>
          <a:xfrm>
            <a:off x="9138834" y="9184020"/>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latin typeface="Avenir"/>
            </a:endParaRPr>
          </a:p>
        </p:txBody>
      </p:sp>
      <p:sp>
        <p:nvSpPr>
          <p:cNvPr id="31" name="Text Placeholder 2">
            <a:extLst>
              <a:ext uri="{FF2B5EF4-FFF2-40B4-BE49-F238E27FC236}">
                <a16:creationId xmlns:a16="http://schemas.microsoft.com/office/drawing/2014/main" id="{75FFD162-D002-5FD9-4BCC-F57B2E115655}"/>
              </a:ext>
            </a:extLst>
          </p:cNvPr>
          <p:cNvSpPr txBox="1">
            <a:spLocks/>
          </p:cNvSpPr>
          <p:nvPr/>
        </p:nvSpPr>
        <p:spPr>
          <a:xfrm>
            <a:off x="10291598" y="2366088"/>
            <a:ext cx="7289835" cy="1272424"/>
          </a:xfrm>
          <a:prstGeom prst="rect">
            <a:avLst/>
          </a:prstGeom>
          <a:solidFill>
            <a:srgbClr val="FFFFFF"/>
          </a:solidFill>
        </p:spPr>
        <p:txBody>
          <a:bodyPr vert="horz" lIns="46800" tIns="45720" rIns="46800" bIns="45720" rtlCol="0" anchor="t">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400" dirty="0">
                <a:latin typeface="Avenir"/>
              </a:rPr>
              <a:t>The COP28 host government, the UAE launched Alterra – a $30 billion catalytic fund with an emphasis on unlocking climate finance in the Global South </a:t>
            </a:r>
            <a:endParaRPr lang="en-ZA" sz="2400" dirty="0">
              <a:latin typeface="Avenir"/>
            </a:endParaRPr>
          </a:p>
        </p:txBody>
      </p:sp>
      <p:sp>
        <p:nvSpPr>
          <p:cNvPr id="32" name="Text Placeholder 3">
            <a:extLst>
              <a:ext uri="{FF2B5EF4-FFF2-40B4-BE49-F238E27FC236}">
                <a16:creationId xmlns:a16="http://schemas.microsoft.com/office/drawing/2014/main" id="{FA1FFCC7-5FE0-DEC4-B9D2-FA40379AEE88}"/>
              </a:ext>
            </a:extLst>
          </p:cNvPr>
          <p:cNvSpPr txBox="1">
            <a:spLocks/>
          </p:cNvSpPr>
          <p:nvPr/>
        </p:nvSpPr>
        <p:spPr>
          <a:xfrm>
            <a:off x="10378260" y="4031207"/>
            <a:ext cx="7845851" cy="1497757"/>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0" lang="en-US" sz="2400" b="0" i="0" u="none" strike="noStrike" kern="1200" cap="none" spc="0" normalizeH="0" baseline="0" noProof="0" dirty="0">
                <a:ln>
                  <a:noFill/>
                </a:ln>
                <a:solidFill>
                  <a:srgbClr val="353B3F"/>
                </a:solidFill>
                <a:effectLst/>
                <a:uLnTx/>
                <a:uFillTx/>
                <a:latin typeface="Avenir"/>
              </a:rPr>
              <a:t>World Bank will increase finance for climate- related projects by $ 9 billion annually. </a:t>
            </a:r>
            <a:r>
              <a:rPr kumimoji="0" lang="en-US" sz="2400" b="0" i="0" u="none" strike="noStrike" kern="1200" cap="none" spc="0" normalizeH="0" baseline="0" noProof="0" dirty="0">
                <a:ln>
                  <a:noFill/>
                </a:ln>
                <a:solidFill>
                  <a:srgbClr val="353B3F"/>
                </a:solidFill>
                <a:effectLst/>
                <a:uLnTx/>
                <a:uFillTx/>
                <a:latin typeface="Avenir"/>
                <a:cs typeface="Calibri Light"/>
              </a:rPr>
              <a:t>An additional $3.5 billion was pledged to the Green Climate Fund </a:t>
            </a:r>
            <a:endParaRPr kumimoji="0" lang="en-US" sz="2400" b="0" i="0" u="none" strike="noStrike" kern="1200" cap="none" spc="0" normalizeH="0" baseline="0" noProof="0" dirty="0">
              <a:ln>
                <a:noFill/>
              </a:ln>
              <a:solidFill>
                <a:srgbClr val="353B3F"/>
              </a:solidFill>
              <a:effectLst/>
              <a:uLnTx/>
              <a:uFillTx/>
              <a:latin typeface="Avenir"/>
            </a:endParaRPr>
          </a:p>
        </p:txBody>
      </p:sp>
      <p:sp>
        <p:nvSpPr>
          <p:cNvPr id="33" name="Text Placeholder 4">
            <a:extLst>
              <a:ext uri="{FF2B5EF4-FFF2-40B4-BE49-F238E27FC236}">
                <a16:creationId xmlns:a16="http://schemas.microsoft.com/office/drawing/2014/main" id="{1D8F7E71-1A3A-8E33-2787-40D65F7A8F3C}"/>
              </a:ext>
            </a:extLst>
          </p:cNvPr>
          <p:cNvSpPr txBox="1">
            <a:spLocks/>
          </p:cNvSpPr>
          <p:nvPr/>
        </p:nvSpPr>
        <p:spPr>
          <a:xfrm>
            <a:off x="10470933" y="5950845"/>
            <a:ext cx="7555161" cy="3536055"/>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lvl="0"/>
            <a:r>
              <a:rPr lang="en-ZA" sz="2400" dirty="0">
                <a:effectLst/>
                <a:latin typeface="Calibri" panose="020F0502020204030204" pitchFamily="34" charset="0"/>
                <a:ea typeface="Times New Roman" panose="02020603050405020304" pitchFamily="18" charset="0"/>
              </a:rPr>
              <a:t>Funds for Loss and Damage was established at COP28 – with pledges amounting to $ 700 million so far – however, this falls short of what is needed by developing countries.</a:t>
            </a:r>
            <a:endParaRPr lang="en-ZA" sz="24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ZA" sz="2400" dirty="0">
                <a:effectLst/>
                <a:latin typeface="Calibri" panose="020F0502020204030204" pitchFamily="34" charset="0"/>
                <a:ea typeface="Times New Roman" panose="02020603050405020304" pitchFamily="18" charset="0"/>
              </a:rPr>
              <a:t>Contributions to the fund are voluntary - there is no obligation for countries to fund it.</a:t>
            </a:r>
            <a:endParaRPr lang="en-ZA" sz="24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ZA" sz="2400" dirty="0">
                <a:effectLst/>
                <a:latin typeface="Calibri" panose="020F0502020204030204" pitchFamily="34" charset="0"/>
                <a:ea typeface="Times New Roman" panose="02020603050405020304" pitchFamily="18" charset="0"/>
              </a:rPr>
              <a:t>The World Bank will act as a trustee of the fund for the first four years.</a:t>
            </a:r>
            <a:endParaRPr lang="en-ZA" sz="24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ZA" sz="2400" dirty="0">
                <a:effectLst/>
                <a:latin typeface="Calibri" panose="020F0502020204030204" pitchFamily="34" charset="0"/>
                <a:ea typeface="Times New Roman" panose="02020603050405020304" pitchFamily="18" charset="0"/>
              </a:rPr>
              <a:t>The fund will be governed and supervised by a Board that will have full responsibility for funding decisions</a:t>
            </a:r>
            <a:endParaRPr lang="en-ZA" sz="1100" dirty="0">
              <a:effectLst/>
              <a:latin typeface="Calibri" panose="020F0502020204030204" pitchFamily="34" charset="0"/>
              <a:ea typeface="Calibri" panose="020F0502020204030204" pitchFamily="34" charset="0"/>
            </a:endParaRPr>
          </a:p>
        </p:txBody>
      </p:sp>
      <p:sp>
        <p:nvSpPr>
          <p:cNvPr id="35" name="Text Placeholder 8">
            <a:extLst>
              <a:ext uri="{FF2B5EF4-FFF2-40B4-BE49-F238E27FC236}">
                <a16:creationId xmlns:a16="http://schemas.microsoft.com/office/drawing/2014/main" id="{F475BCEF-614D-5440-70C2-73BADBF47A9A}"/>
              </a:ext>
            </a:extLst>
          </p:cNvPr>
          <p:cNvSpPr txBox="1">
            <a:spLocks/>
          </p:cNvSpPr>
          <p:nvPr/>
        </p:nvSpPr>
        <p:spPr>
          <a:xfrm>
            <a:off x="8410079" y="4190286"/>
            <a:ext cx="1728000" cy="1620000"/>
          </a:xfrm>
          <a:prstGeom prst="rect">
            <a:avLst/>
          </a:prstGeom>
          <a:solidFill>
            <a:srgbClr val="65AFAE"/>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dirty="0">
                <a:ln>
                  <a:noFill/>
                </a:ln>
                <a:solidFill>
                  <a:srgbClr val="FFFFFF"/>
                </a:solidFill>
                <a:effectLst/>
                <a:uLnTx/>
                <a:uFillTx/>
                <a:latin typeface="Avenir"/>
              </a:rPr>
              <a:t>02</a:t>
            </a:r>
          </a:p>
        </p:txBody>
      </p:sp>
      <p:sp>
        <p:nvSpPr>
          <p:cNvPr id="36" name="Text Placeholder 9">
            <a:extLst>
              <a:ext uri="{FF2B5EF4-FFF2-40B4-BE49-F238E27FC236}">
                <a16:creationId xmlns:a16="http://schemas.microsoft.com/office/drawing/2014/main" id="{A02A087F-FF0F-6465-163B-010122A6DC90}"/>
              </a:ext>
            </a:extLst>
          </p:cNvPr>
          <p:cNvSpPr txBox="1">
            <a:spLocks/>
          </p:cNvSpPr>
          <p:nvPr/>
        </p:nvSpPr>
        <p:spPr>
          <a:xfrm>
            <a:off x="8410079" y="6029506"/>
            <a:ext cx="1728000" cy="1620000"/>
          </a:xfrm>
          <a:prstGeom prst="rect">
            <a:avLst/>
          </a:prstGeom>
          <a:solidFill>
            <a:srgbClr val="479F9C"/>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a:ln>
                  <a:noFill/>
                </a:ln>
                <a:solidFill>
                  <a:srgbClr val="FFFFFF"/>
                </a:solidFill>
                <a:effectLst/>
                <a:uLnTx/>
                <a:uFillTx/>
                <a:latin typeface="Avenir"/>
              </a:rPr>
              <a:t>03</a:t>
            </a:r>
          </a:p>
        </p:txBody>
      </p:sp>
      <p:sp>
        <p:nvSpPr>
          <p:cNvPr id="38" name="Text Placeholder 13">
            <a:extLst>
              <a:ext uri="{FF2B5EF4-FFF2-40B4-BE49-F238E27FC236}">
                <a16:creationId xmlns:a16="http://schemas.microsoft.com/office/drawing/2014/main" id="{8644E3E3-F9A6-9302-52C1-267754E74F30}"/>
              </a:ext>
            </a:extLst>
          </p:cNvPr>
          <p:cNvSpPr txBox="1">
            <a:spLocks/>
          </p:cNvSpPr>
          <p:nvPr/>
        </p:nvSpPr>
        <p:spPr>
          <a:xfrm>
            <a:off x="8410079" y="2372352"/>
            <a:ext cx="1728000" cy="1620000"/>
          </a:xfrm>
          <a:prstGeom prst="rect">
            <a:avLst/>
          </a:prstGeom>
          <a:solidFill>
            <a:srgbClr val="8BBEBE"/>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dirty="0">
                <a:ln>
                  <a:noFill/>
                </a:ln>
                <a:solidFill>
                  <a:srgbClr val="FFFFFF"/>
                </a:solidFill>
                <a:effectLst/>
                <a:uLnTx/>
                <a:uFillTx/>
                <a:latin typeface="Avenir"/>
              </a:rPr>
              <a:t>01</a:t>
            </a:r>
          </a:p>
        </p:txBody>
      </p:sp>
      <p:sp>
        <p:nvSpPr>
          <p:cNvPr id="39" name="Footer Placeholder 15">
            <a:extLst>
              <a:ext uri="{FF2B5EF4-FFF2-40B4-BE49-F238E27FC236}">
                <a16:creationId xmlns:a16="http://schemas.microsoft.com/office/drawing/2014/main" id="{418F2C8C-5ADC-4BC8-2D54-81BC77B698D3}"/>
              </a:ext>
            </a:extLst>
          </p:cNvPr>
          <p:cNvSpPr txBox="1">
            <a:spLocks/>
          </p:cNvSpPr>
          <p:nvPr/>
        </p:nvSpPr>
        <p:spPr>
          <a:xfrm>
            <a:off x="13899587" y="9731750"/>
            <a:ext cx="2859563" cy="547688"/>
          </a:xfrm>
          <a:prstGeom prst="rect">
            <a:avLst/>
          </a:prstGeom>
        </p:spPr>
        <p:txBody>
          <a:bodyPr vert="horz" lIns="91440" tIns="45720" rIns="91440" bIns="45720" rtlCol="0" anchor="ctr"/>
          <a:lstStyle>
            <a:defPPr>
              <a:defRPr lang="en-US"/>
            </a:defPPr>
            <a:lvl1pPr marL="0" algn="r" defTabSz="914400" rtl="0" eaLnBrk="1" latinLnBrk="0" hangingPunct="1">
              <a:defRPr sz="1035" b="1" i="0" kern="1200" cap="all" baseline="0">
                <a:solidFill>
                  <a:srgbClr val="045D69"/>
                </a:solidFill>
                <a:latin typeface="+mj-lt"/>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1371600" rtl="0" eaLnBrk="1" fontAlgn="auto" latinLnBrk="0" hangingPunct="1">
              <a:lnSpc>
                <a:spcPct val="100000"/>
              </a:lnSpc>
              <a:spcBef>
                <a:spcPts val="0"/>
              </a:spcBef>
              <a:spcAft>
                <a:spcPts val="0"/>
              </a:spcAft>
              <a:buClrTx/>
              <a:buSzTx/>
              <a:buFontTx/>
              <a:buNone/>
              <a:tabLst/>
              <a:defRPr/>
            </a:pPr>
            <a:r>
              <a:rPr kumimoji="0" lang="en-US" sz="1035" b="1" i="0" u="none" strike="noStrike" kern="1200" cap="all" spc="0" normalizeH="0" baseline="0" noProof="0">
                <a:ln>
                  <a:noFill/>
                </a:ln>
                <a:solidFill>
                  <a:srgbClr val="045D69"/>
                </a:solidFill>
                <a:effectLst/>
                <a:uLnTx/>
                <a:uFillTx/>
                <a:latin typeface="Avenir"/>
              </a:rPr>
              <a:t>BUSINESS ACTION FOR SUSTAINABLE GROWTH</a:t>
            </a:r>
            <a:endParaRPr kumimoji="0" lang="en-ZA" sz="1035" b="1" i="0" u="none" strike="noStrike" kern="1200" cap="all" spc="0" normalizeH="0" baseline="0" noProof="0">
              <a:ln>
                <a:noFill/>
              </a:ln>
              <a:solidFill>
                <a:srgbClr val="045D69"/>
              </a:solidFill>
              <a:effectLst/>
              <a:uLnTx/>
              <a:uFillTx/>
              <a:latin typeface="Avenir"/>
            </a:endParaRPr>
          </a:p>
        </p:txBody>
      </p:sp>
      <p:sp>
        <p:nvSpPr>
          <p:cNvPr id="40" name="Slide Number Placeholder 16">
            <a:extLst>
              <a:ext uri="{FF2B5EF4-FFF2-40B4-BE49-F238E27FC236}">
                <a16:creationId xmlns:a16="http://schemas.microsoft.com/office/drawing/2014/main" id="{9E24F104-EED0-D7FC-30DD-EF8452C86CFA}"/>
              </a:ext>
            </a:extLst>
          </p:cNvPr>
          <p:cNvSpPr txBox="1">
            <a:spLocks/>
          </p:cNvSpPr>
          <p:nvPr/>
        </p:nvSpPr>
        <p:spPr>
          <a:xfrm>
            <a:off x="13147484" y="9731750"/>
            <a:ext cx="1073250" cy="547688"/>
          </a:xfrm>
          <a:prstGeom prst="rect">
            <a:avLst/>
          </a:prstGeom>
        </p:spPr>
        <p:txBody>
          <a:bodyPr vert="horz" lIns="91440" tIns="45720" rIns="91440" bIns="45720" rtlCol="0" anchor="ctr"/>
          <a:lstStyle>
            <a:defPPr>
              <a:defRPr lang="en-US"/>
            </a:defPPr>
            <a:lvl1pPr marL="0" algn="ctr" defTabSz="914400" rtl="0" eaLnBrk="1" latinLnBrk="0" hangingPunct="1">
              <a:defRPr sz="2025" b="1" i="0" kern="1200" baseline="0">
                <a:solidFill>
                  <a:srgbClr val="005D6A"/>
                </a:solidFill>
                <a:latin typeface="+mj-lt"/>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fld id="{2E9D531C-DD3E-490D-8200-CDD698384A26}" type="slidenum">
              <a:rPr kumimoji="0" lang="en-ZA" sz="2025" b="1" i="0" u="none" strike="noStrike" kern="1200" cap="none" spc="0" normalizeH="0" baseline="0" noProof="0" smtClean="0">
                <a:ln>
                  <a:noFill/>
                </a:ln>
                <a:solidFill>
                  <a:srgbClr val="005D6A"/>
                </a:solidFill>
                <a:effectLst/>
                <a:uLnTx/>
                <a:uFillTx/>
                <a:latin typeface="Avenir"/>
              </a:rPr>
              <a:pPr marL="0" marR="0" lvl="0" indent="0" algn="ctr" defTabSz="1371600" rtl="0" eaLnBrk="1" fontAlgn="auto" latinLnBrk="0" hangingPunct="1">
                <a:lnSpc>
                  <a:spcPct val="100000"/>
                </a:lnSpc>
                <a:spcBef>
                  <a:spcPts val="0"/>
                </a:spcBef>
                <a:spcAft>
                  <a:spcPts val="0"/>
                </a:spcAft>
                <a:buClrTx/>
                <a:buSzTx/>
                <a:buFontTx/>
                <a:buNone/>
                <a:tabLst/>
                <a:defRPr/>
              </a:pPr>
              <a:t>11</a:t>
            </a:fld>
            <a:endParaRPr kumimoji="0" lang="en-ZA" sz="2025" b="1" i="0" u="none" strike="noStrike" kern="1200" cap="none" spc="0" normalizeH="0" baseline="0" noProof="0">
              <a:ln>
                <a:noFill/>
              </a:ln>
              <a:solidFill>
                <a:srgbClr val="005D6A"/>
              </a:solidFill>
              <a:effectLst/>
              <a:uLnTx/>
              <a:uFillTx/>
              <a:latin typeface="Avenir"/>
            </a:endParaRPr>
          </a:p>
        </p:txBody>
      </p:sp>
      <p:sp>
        <p:nvSpPr>
          <p:cNvPr id="41" name="TextBox 40">
            <a:extLst>
              <a:ext uri="{FF2B5EF4-FFF2-40B4-BE49-F238E27FC236}">
                <a16:creationId xmlns:a16="http://schemas.microsoft.com/office/drawing/2014/main" id="{88A73C76-6A31-F843-4226-27CFFCC5AA83}"/>
              </a:ext>
            </a:extLst>
          </p:cNvPr>
          <p:cNvSpPr txBox="1"/>
          <p:nvPr/>
        </p:nvSpPr>
        <p:spPr>
          <a:xfrm>
            <a:off x="358709" y="1755028"/>
            <a:ext cx="6686378" cy="2400657"/>
          </a:xfrm>
          <a:prstGeom prst="rect">
            <a:avLst/>
          </a:prstGeom>
          <a:noFill/>
        </p:spPr>
        <p:txBody>
          <a:bodyPr wrap="square">
            <a:spAutoFit/>
          </a:bodyPr>
          <a:lstStyle/>
          <a:p>
            <a:pPr lvl="0"/>
            <a:r>
              <a:rPr lang="en-US" sz="3000" dirty="0">
                <a:solidFill>
                  <a:srgbClr val="353B3F"/>
                </a:solidFill>
                <a:latin typeface="Avenir"/>
                <a:cs typeface="Calibri Light" panose="020F0302020204030204" pitchFamily="34" charset="0"/>
              </a:rPr>
              <a:t>C</a:t>
            </a:r>
            <a:r>
              <a:rPr lang="en-ZA" sz="3000" dirty="0">
                <a:solidFill>
                  <a:srgbClr val="353B3F"/>
                </a:solidFill>
                <a:latin typeface="Avenir"/>
                <a:cs typeface="Calibri Light" panose="020F0302020204030204" pitchFamily="34" charset="0"/>
              </a:rPr>
              <a:t>OP28 saw a significant number of funds pledged or established by a range of sources</a:t>
            </a:r>
            <a:r>
              <a:rPr lang="en-US" sz="3000" dirty="0">
                <a:solidFill>
                  <a:srgbClr val="353B3F"/>
                </a:solidFill>
                <a:latin typeface="Avenir"/>
                <a:cs typeface="Calibri Light" panose="020F0302020204030204" pitchFamily="34" charset="0"/>
              </a:rPr>
              <a:t>. In total $85 billion was pledged with the $57 billion marked reached in  the first four days of COP28</a:t>
            </a:r>
            <a:endParaRPr lang="en-ZA" sz="3000" dirty="0">
              <a:solidFill>
                <a:srgbClr val="353B3F"/>
              </a:solidFill>
              <a:latin typeface="Avenir"/>
              <a:cs typeface="Calibri Light" panose="020F0302020204030204" pitchFamily="34" charset="0"/>
            </a:endParaRPr>
          </a:p>
        </p:txBody>
      </p:sp>
      <p:pic>
        <p:nvPicPr>
          <p:cNvPr id="5" name="Picture 4">
            <a:extLst>
              <a:ext uri="{FF2B5EF4-FFF2-40B4-BE49-F238E27FC236}">
                <a16:creationId xmlns:a16="http://schemas.microsoft.com/office/drawing/2014/main" id="{C40D92B9-42AE-DACA-E059-A4D37A89DEFB}"/>
              </a:ext>
            </a:extLst>
          </p:cNvPr>
          <p:cNvPicPr>
            <a:picLocks noChangeAspect="1"/>
          </p:cNvPicPr>
          <p:nvPr/>
        </p:nvPicPr>
        <p:blipFill rotWithShape="1">
          <a:blip r:embed="rId8"/>
          <a:srcRect l="50835"/>
          <a:stretch/>
        </p:blipFill>
        <p:spPr>
          <a:xfrm>
            <a:off x="-10896600" y="-6591300"/>
            <a:ext cx="7737284" cy="5468113"/>
          </a:xfrm>
          <a:prstGeom prst="rect">
            <a:avLst/>
          </a:prstGeom>
        </p:spPr>
      </p:pic>
      <p:pic>
        <p:nvPicPr>
          <p:cNvPr id="9" name="Picture 8">
            <a:extLst>
              <a:ext uri="{FF2B5EF4-FFF2-40B4-BE49-F238E27FC236}">
                <a16:creationId xmlns:a16="http://schemas.microsoft.com/office/drawing/2014/main" id="{726266CE-518F-D983-48AD-B49E75FBBA44}"/>
              </a:ext>
            </a:extLst>
          </p:cNvPr>
          <p:cNvPicPr>
            <a:picLocks noChangeAspect="1"/>
          </p:cNvPicPr>
          <p:nvPr/>
        </p:nvPicPr>
        <p:blipFill rotWithShape="1">
          <a:blip r:embed="rId9"/>
          <a:srcRect l="2443" t="1602" r="1791"/>
          <a:stretch/>
        </p:blipFill>
        <p:spPr>
          <a:xfrm>
            <a:off x="569374" y="4213431"/>
            <a:ext cx="7339504" cy="5059349"/>
          </a:xfrm>
          <a:prstGeom prst="rect">
            <a:avLst/>
          </a:prstGeom>
        </p:spPr>
      </p:pic>
    </p:spTree>
    <p:extLst>
      <p:ext uri="{BB962C8B-B14F-4D97-AF65-F5344CB8AC3E}">
        <p14:creationId xmlns:p14="http://schemas.microsoft.com/office/powerpoint/2010/main" val="2916781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390608" y="9720000"/>
            <a:ext cx="4316118" cy="594000"/>
          </a:xfrm>
          <a:custGeom>
            <a:avLst/>
            <a:gdLst/>
            <a:ahLst/>
            <a:cxnLst/>
            <a:rect l="l" t="t" r="r" b="b"/>
            <a:pathLst>
              <a:path w="4316118" h="594000">
                <a:moveTo>
                  <a:pt x="0" y="0"/>
                </a:moveTo>
                <a:lnTo>
                  <a:pt x="4316118" y="0"/>
                </a:lnTo>
                <a:lnTo>
                  <a:pt x="4316118" y="594000"/>
                </a:lnTo>
                <a:lnTo>
                  <a:pt x="0" y="5940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6716966" y="9780824"/>
            <a:ext cx="820800" cy="445884"/>
          </a:xfrm>
          <a:custGeom>
            <a:avLst/>
            <a:gdLst/>
            <a:ahLst/>
            <a:cxnLst/>
            <a:rect l="l" t="t" r="r" b="b"/>
            <a:pathLst>
              <a:path w="820800" h="445884">
                <a:moveTo>
                  <a:pt x="0" y="0"/>
                </a:moveTo>
                <a:lnTo>
                  <a:pt x="820800" y="0"/>
                </a:lnTo>
                <a:lnTo>
                  <a:pt x="820800" y="445883"/>
                </a:lnTo>
                <a:lnTo>
                  <a:pt x="0" y="445883"/>
                </a:lnTo>
                <a:lnTo>
                  <a:pt x="0" y="0"/>
                </a:lnTo>
                <a:close/>
              </a:path>
            </a:pathLst>
          </a:custGeom>
          <a:blipFill>
            <a:blip r:embed="rId5"/>
            <a:stretch>
              <a:fillRect/>
            </a:stretch>
          </a:blipFill>
        </p:spPr>
        <p:txBody>
          <a:bodyPr/>
          <a:lstStyle/>
          <a:p>
            <a:endParaRPr lang="en-US"/>
          </a:p>
        </p:txBody>
      </p:sp>
      <p:sp>
        <p:nvSpPr>
          <p:cNvPr id="4" name="Freeform 4"/>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b="-5"/>
            </a:stretch>
          </a:blipFill>
        </p:spPr>
        <p:txBody>
          <a:bodyPr/>
          <a:lstStyle/>
          <a:p>
            <a:endParaRPr lang="en-US"/>
          </a:p>
        </p:txBody>
      </p:sp>
      <p:grpSp>
        <p:nvGrpSpPr>
          <p:cNvPr id="5" name="Group 5"/>
          <p:cNvGrpSpPr/>
          <p:nvPr/>
        </p:nvGrpSpPr>
        <p:grpSpPr>
          <a:xfrm>
            <a:off x="1533525" y="0"/>
            <a:ext cx="8100000" cy="8100000"/>
            <a:chOff x="0" y="0"/>
            <a:chExt cx="10800000" cy="10800000"/>
          </a:xfrm>
        </p:grpSpPr>
        <p:sp>
          <p:nvSpPr>
            <p:cNvPr id="6" name="Freeform 6"/>
            <p:cNvSpPr/>
            <p:nvPr/>
          </p:nvSpPr>
          <p:spPr>
            <a:xfrm>
              <a:off x="0" y="0"/>
              <a:ext cx="10799953" cy="10799953"/>
            </a:xfrm>
            <a:custGeom>
              <a:avLst/>
              <a:gdLst/>
              <a:ahLst/>
              <a:cxnLst/>
              <a:rect l="l" t="t" r="r" b="b"/>
              <a:pathLst>
                <a:path w="10799953" h="10799953">
                  <a:moveTo>
                    <a:pt x="0" y="0"/>
                  </a:moveTo>
                  <a:lnTo>
                    <a:pt x="10799953" y="0"/>
                  </a:lnTo>
                  <a:lnTo>
                    <a:pt x="10799953" y="10799953"/>
                  </a:lnTo>
                  <a:lnTo>
                    <a:pt x="0" y="10799953"/>
                  </a:lnTo>
                  <a:close/>
                </a:path>
              </a:pathLst>
            </a:custGeom>
            <a:solidFill>
              <a:srgbClr val="005D6A">
                <a:alpha val="80000"/>
              </a:srgbClr>
            </a:solidFill>
          </p:spPr>
          <p:txBody>
            <a:bodyPr/>
            <a:lstStyle/>
            <a:p>
              <a:endParaRPr lang="en-US"/>
            </a:p>
          </p:txBody>
        </p:sp>
      </p:grpSp>
      <p:sp>
        <p:nvSpPr>
          <p:cNvPr id="7" name="Freeform 7"/>
          <p:cNvSpPr/>
          <p:nvPr/>
        </p:nvSpPr>
        <p:spPr>
          <a:xfrm>
            <a:off x="16121574" y="0"/>
            <a:ext cx="2118799" cy="1534771"/>
          </a:xfrm>
          <a:custGeom>
            <a:avLst/>
            <a:gdLst/>
            <a:ahLst/>
            <a:cxnLst/>
            <a:rect l="l" t="t" r="r" b="b"/>
            <a:pathLst>
              <a:path w="2118799" h="1534771">
                <a:moveTo>
                  <a:pt x="0" y="0"/>
                </a:moveTo>
                <a:lnTo>
                  <a:pt x="2118799" y="0"/>
                </a:lnTo>
                <a:lnTo>
                  <a:pt x="2118799" y="1534771"/>
                </a:lnTo>
                <a:lnTo>
                  <a:pt x="0" y="1534771"/>
                </a:lnTo>
                <a:lnTo>
                  <a:pt x="0" y="0"/>
                </a:lnTo>
                <a:close/>
              </a:path>
            </a:pathLst>
          </a:custGeom>
          <a:blipFill>
            <a:blip r:embed="rId7"/>
            <a:stretch>
              <a:fillRect b="-305"/>
            </a:stretch>
          </a:blipFill>
        </p:spPr>
        <p:txBody>
          <a:bodyPr/>
          <a:lstStyle/>
          <a:p>
            <a:endParaRPr lang="en-US"/>
          </a:p>
        </p:txBody>
      </p:sp>
      <p:sp>
        <p:nvSpPr>
          <p:cNvPr id="8" name="Freeform 8"/>
          <p:cNvSpPr/>
          <p:nvPr/>
        </p:nvSpPr>
        <p:spPr>
          <a:xfrm>
            <a:off x="1773592" y="359127"/>
            <a:ext cx="7619866" cy="7381745"/>
          </a:xfrm>
          <a:custGeom>
            <a:avLst/>
            <a:gdLst/>
            <a:ahLst/>
            <a:cxnLst/>
            <a:rect l="l" t="t" r="r" b="b"/>
            <a:pathLst>
              <a:path w="7619866" h="7381745">
                <a:moveTo>
                  <a:pt x="0" y="0"/>
                </a:moveTo>
                <a:lnTo>
                  <a:pt x="7619866" y="0"/>
                </a:lnTo>
                <a:lnTo>
                  <a:pt x="7619866" y="7381746"/>
                </a:lnTo>
                <a:lnTo>
                  <a:pt x="0" y="7381746"/>
                </a:lnTo>
                <a:lnTo>
                  <a:pt x="0" y="0"/>
                </a:lnTo>
                <a:close/>
              </a:path>
            </a:pathLst>
          </a:custGeom>
          <a:blipFill>
            <a:blip r:embed="rId8"/>
            <a:stretch>
              <a:fillRect/>
            </a:stretch>
          </a:blipFill>
        </p:spPr>
        <p:txBody>
          <a:bodyPr/>
          <a:lstStyle/>
          <a:p>
            <a:endParaRPr lang="en-US"/>
          </a:p>
        </p:txBody>
      </p:sp>
      <p:sp>
        <p:nvSpPr>
          <p:cNvPr id="9" name="Freeform 9"/>
          <p:cNvSpPr/>
          <p:nvPr/>
        </p:nvSpPr>
        <p:spPr>
          <a:xfrm rot="1100758">
            <a:off x="-359280" y="2412485"/>
            <a:ext cx="19609671" cy="5161463"/>
          </a:xfrm>
          <a:custGeom>
            <a:avLst/>
            <a:gdLst/>
            <a:ahLst/>
            <a:cxnLst/>
            <a:rect l="l" t="t" r="r" b="b"/>
            <a:pathLst>
              <a:path w="22020740" h="5161463">
                <a:moveTo>
                  <a:pt x="0" y="0"/>
                </a:moveTo>
                <a:lnTo>
                  <a:pt x="22020740" y="0"/>
                </a:lnTo>
                <a:lnTo>
                  <a:pt x="22020740" y="5161464"/>
                </a:lnTo>
                <a:lnTo>
                  <a:pt x="0" y="5161464"/>
                </a:lnTo>
                <a:lnTo>
                  <a:pt x="0" y="0"/>
                </a:lnTo>
                <a:close/>
              </a:path>
            </a:pathLst>
          </a:custGeom>
          <a:blipFill>
            <a:blip r:embed="rId9"/>
            <a:stretch>
              <a:fillRect/>
            </a:stretch>
          </a:blipFill>
        </p:spPr>
        <p:txBody>
          <a:bodyPr/>
          <a:lstStyle/>
          <a:p>
            <a:endParaRPr lang="en-US"/>
          </a:p>
        </p:txBody>
      </p:sp>
      <p:sp>
        <p:nvSpPr>
          <p:cNvPr id="10" name="TextBox 10"/>
          <p:cNvSpPr txBox="1"/>
          <p:nvPr/>
        </p:nvSpPr>
        <p:spPr>
          <a:xfrm>
            <a:off x="2004024" y="76200"/>
            <a:ext cx="7139976" cy="4706816"/>
          </a:xfrm>
          <a:prstGeom prst="rect">
            <a:avLst/>
          </a:prstGeom>
        </p:spPr>
        <p:txBody>
          <a:bodyPr lIns="0" tIns="0" rIns="0" bIns="0" rtlCol="0" anchor="t">
            <a:spAutoFit/>
          </a:bodyPr>
          <a:lstStyle/>
          <a:p>
            <a:pPr algn="ctr">
              <a:lnSpc>
                <a:spcPts val="7128"/>
              </a:lnSpc>
            </a:pPr>
            <a:endParaRPr/>
          </a:p>
          <a:p>
            <a:pPr algn="ctr">
              <a:lnSpc>
                <a:spcPts val="7128"/>
              </a:lnSpc>
            </a:pPr>
            <a:endParaRPr/>
          </a:p>
          <a:p>
            <a:pPr algn="ctr">
              <a:lnSpc>
                <a:spcPts val="7128"/>
              </a:lnSpc>
            </a:pPr>
            <a:endParaRPr/>
          </a:p>
          <a:p>
            <a:pPr algn="ctr">
              <a:lnSpc>
                <a:spcPts val="7128"/>
              </a:lnSpc>
            </a:pPr>
            <a:endParaRPr/>
          </a:p>
          <a:p>
            <a:pPr algn="ctr">
              <a:lnSpc>
                <a:spcPts val="7128"/>
              </a:lnSpc>
            </a:pPr>
            <a:r>
              <a:rPr lang="en-US" sz="6600" spc="-263">
                <a:solidFill>
                  <a:srgbClr val="FFFFFF"/>
                </a:solidFill>
                <a:latin typeface="Open Sans Bold"/>
              </a:rPr>
              <a:t>Thank you</a:t>
            </a:r>
          </a:p>
          <a:p>
            <a:pPr algn="l">
              <a:lnSpc>
                <a:spcPts val="7128"/>
              </a:lnSpc>
            </a:pPr>
            <a:endParaRPr lang="en-US" sz="6600" spc="-263">
              <a:solidFill>
                <a:srgbClr val="FFFFFF"/>
              </a:solidFill>
              <a:latin typeface="Open Sans Bold"/>
            </a:endParaRPr>
          </a:p>
          <a:p>
            <a:pPr algn="l">
              <a:lnSpc>
                <a:spcPts val="7128"/>
              </a:lnSpc>
            </a:pPr>
            <a:endParaRPr lang="en-US" sz="6600" spc="-263">
              <a:solidFill>
                <a:srgbClr val="FFFFFF"/>
              </a:solidFill>
              <a:latin typeface="Open Sans Bold"/>
            </a:endParaRPr>
          </a:p>
        </p:txBody>
      </p:sp>
      <p:sp>
        <p:nvSpPr>
          <p:cNvPr id="11" name="TextBox 11"/>
          <p:cNvSpPr txBox="1"/>
          <p:nvPr/>
        </p:nvSpPr>
        <p:spPr>
          <a:xfrm>
            <a:off x="3786126" y="7759005"/>
            <a:ext cx="5847399" cy="340995"/>
          </a:xfrm>
          <a:prstGeom prst="rect">
            <a:avLst/>
          </a:prstGeom>
        </p:spPr>
        <p:txBody>
          <a:bodyPr lIns="0" tIns="0" rIns="0" bIns="0" rtlCol="0" anchor="t">
            <a:spAutoFit/>
          </a:bodyPr>
          <a:lstStyle/>
          <a:p>
            <a:pPr algn="r">
              <a:lnSpc>
                <a:spcPts val="3000"/>
              </a:lnSpc>
            </a:pPr>
            <a:r>
              <a:rPr lang="en-US" sz="1425" spc="-56">
                <a:solidFill>
                  <a:srgbClr val="5DE9FF"/>
                </a:solidFill>
                <a:latin typeface="Open Sans Bold"/>
              </a:rPr>
              <a:t>BUSINESS ACTION FOR SUSTAINABLE GROWTH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745490"/>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4325600" y="11635"/>
            <a:ext cx="3962399" cy="3528117"/>
            <a:chOff x="0" y="0"/>
            <a:chExt cx="6202680" cy="5372100"/>
          </a:xfrm>
        </p:grpSpPr>
        <p:sp>
          <p:nvSpPr>
            <p:cNvPr id="4" name="Freeform 4"/>
            <p:cNvSpPr/>
            <p:nvPr/>
          </p:nvSpPr>
          <p:spPr>
            <a:xfrm>
              <a:off x="0" y="0"/>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solidFill>
              <a:srgbClr val="045C6C"/>
            </a:solidFill>
          </p:spPr>
          <p:txBody>
            <a:bodyPr/>
            <a:lstStyle/>
            <a:p>
              <a:endParaRPr lang="en-US"/>
            </a:p>
          </p:txBody>
        </p:sp>
      </p:grpSp>
      <p:grpSp>
        <p:nvGrpSpPr>
          <p:cNvPr id="5" name="Group 5"/>
          <p:cNvGrpSpPr/>
          <p:nvPr/>
        </p:nvGrpSpPr>
        <p:grpSpPr>
          <a:xfrm>
            <a:off x="16348342" y="8828250"/>
            <a:ext cx="2362201" cy="1866900"/>
            <a:chOff x="0" y="0"/>
            <a:chExt cx="6202680" cy="5372100"/>
          </a:xfrm>
        </p:grpSpPr>
        <p:sp>
          <p:nvSpPr>
            <p:cNvPr id="6" name="Freeform 6"/>
            <p:cNvSpPr/>
            <p:nvPr/>
          </p:nvSpPr>
          <p:spPr>
            <a:xfrm>
              <a:off x="0" y="0"/>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solidFill>
              <a:srgbClr val="E2E2E2"/>
            </a:solidFill>
          </p:spPr>
          <p:txBody>
            <a:bodyPr/>
            <a:lstStyle/>
            <a:p>
              <a:endParaRPr lang="en-US"/>
            </a:p>
          </p:txBody>
        </p:sp>
      </p:grpSp>
      <p:grpSp>
        <p:nvGrpSpPr>
          <p:cNvPr id="19" name="Group 5">
            <a:extLst>
              <a:ext uri="{FF2B5EF4-FFF2-40B4-BE49-F238E27FC236}">
                <a16:creationId xmlns:a16="http://schemas.microsoft.com/office/drawing/2014/main" id="{6D73E1D8-66DD-9C2D-CFAA-5C733EC22BD3}"/>
              </a:ext>
            </a:extLst>
          </p:cNvPr>
          <p:cNvGrpSpPr/>
          <p:nvPr/>
        </p:nvGrpSpPr>
        <p:grpSpPr>
          <a:xfrm>
            <a:off x="12366277" y="3803785"/>
            <a:ext cx="754318" cy="702344"/>
            <a:chOff x="0" y="0"/>
            <a:chExt cx="6202680" cy="5372100"/>
          </a:xfrm>
          <a:solidFill>
            <a:srgbClr val="9CC12E"/>
          </a:solidFill>
        </p:grpSpPr>
        <p:sp>
          <p:nvSpPr>
            <p:cNvPr id="20" name="Freeform 6">
              <a:extLst>
                <a:ext uri="{FF2B5EF4-FFF2-40B4-BE49-F238E27FC236}">
                  <a16:creationId xmlns:a16="http://schemas.microsoft.com/office/drawing/2014/main" id="{00B71B89-D2C4-BE49-6572-90E96912B816}"/>
                </a:ext>
              </a:extLst>
            </p:cNvPr>
            <p:cNvSpPr/>
            <p:nvPr/>
          </p:nvSpPr>
          <p:spPr>
            <a:xfrm>
              <a:off x="0" y="0"/>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grpFill/>
          </p:spPr>
          <p:txBody>
            <a:bodyPr/>
            <a:lstStyle/>
            <a:p>
              <a:endParaRPr lang="en-US" dirty="0"/>
            </a:p>
          </p:txBody>
        </p:sp>
      </p:grpSp>
      <p:sp>
        <p:nvSpPr>
          <p:cNvPr id="7" name="Freeform 7"/>
          <p:cNvSpPr/>
          <p:nvPr/>
        </p:nvSpPr>
        <p:spPr>
          <a:xfrm rot="13269828">
            <a:off x="9016946" y="2243557"/>
            <a:ext cx="9192757" cy="7212713"/>
          </a:xfrm>
          <a:custGeom>
            <a:avLst/>
            <a:gdLst/>
            <a:ahLst/>
            <a:cxnLst/>
            <a:rect l="l" t="t" r="r" b="b"/>
            <a:pathLst>
              <a:path w="7858787" h="6387051">
                <a:moveTo>
                  <a:pt x="0" y="0"/>
                </a:moveTo>
                <a:lnTo>
                  <a:pt x="7858787" y="0"/>
                </a:lnTo>
                <a:lnTo>
                  <a:pt x="7858787" y="6387051"/>
                </a:lnTo>
                <a:lnTo>
                  <a:pt x="0" y="6387051"/>
                </a:lnTo>
                <a:lnTo>
                  <a:pt x="0" y="0"/>
                </a:lnTo>
                <a:close/>
              </a:path>
            </a:pathLst>
          </a:custGeom>
          <a:blipFill>
            <a:blip r:embed="rId4">
              <a:alphaModFix amt="15000"/>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10" name="TextBox 10"/>
          <p:cNvSpPr txBox="1"/>
          <p:nvPr/>
        </p:nvSpPr>
        <p:spPr>
          <a:xfrm>
            <a:off x="373849" y="4381055"/>
            <a:ext cx="8521695" cy="436880"/>
          </a:xfrm>
          <a:prstGeom prst="rect">
            <a:avLst/>
          </a:prstGeom>
        </p:spPr>
        <p:txBody>
          <a:bodyPr lIns="0" tIns="0" rIns="0" bIns="0" rtlCol="0" anchor="t">
            <a:spAutoFit/>
          </a:bodyPr>
          <a:lstStyle/>
          <a:p>
            <a:pPr algn="ctr">
              <a:lnSpc>
                <a:spcPts val="3219"/>
              </a:lnSpc>
            </a:pPr>
            <a:r>
              <a:rPr lang="en-US" sz="2299" spc="96">
                <a:solidFill>
                  <a:srgbClr val="000000"/>
                </a:solidFill>
                <a:latin typeface="Avenir Bold Italics"/>
              </a:rPr>
              <a:t>Text</a:t>
            </a:r>
          </a:p>
        </p:txBody>
      </p:sp>
      <p:sp>
        <p:nvSpPr>
          <p:cNvPr id="11" name="Freeform 11"/>
          <p:cNvSpPr/>
          <p:nvPr/>
        </p:nvSpPr>
        <p:spPr>
          <a:xfrm rot="5400000" flipH="1">
            <a:off x="16148210" y="-1953"/>
            <a:ext cx="2045845" cy="2233735"/>
          </a:xfrm>
          <a:custGeom>
            <a:avLst/>
            <a:gdLst/>
            <a:ahLst/>
            <a:cxnLst/>
            <a:rect l="l" t="t" r="r" b="b"/>
            <a:pathLst>
              <a:path w="2679111" h="2702760">
                <a:moveTo>
                  <a:pt x="0" y="0"/>
                </a:moveTo>
                <a:lnTo>
                  <a:pt x="2679111" y="0"/>
                </a:lnTo>
                <a:lnTo>
                  <a:pt x="2679111" y="2702760"/>
                </a:lnTo>
                <a:lnTo>
                  <a:pt x="0" y="27027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552628" y="679314"/>
            <a:ext cx="8521694" cy="2517164"/>
          </a:xfrm>
          <a:prstGeom prst="rect">
            <a:avLst/>
          </a:prstGeom>
        </p:spPr>
        <p:txBody>
          <a:bodyPr wrap="square" lIns="0" tIns="0" rIns="0" bIns="0" rtlCol="0" anchor="t">
            <a:spAutoFit/>
          </a:bodyPr>
          <a:lstStyle/>
          <a:p>
            <a:pPr marL="0" lvl="0" indent="0" algn="ctr">
              <a:lnSpc>
                <a:spcPts val="5040"/>
              </a:lnSpc>
            </a:pPr>
            <a:r>
              <a:rPr lang="en-US" sz="3600" spc="151" dirty="0">
                <a:solidFill>
                  <a:srgbClr val="005B69"/>
                </a:solidFill>
                <a:latin typeface="Avenir Bold"/>
              </a:rPr>
              <a:t>The COP28 South Africa pavilion was jointly hosted by business and government and follows several years of collaboration at COP</a:t>
            </a:r>
          </a:p>
        </p:txBody>
      </p:sp>
      <p:sp>
        <p:nvSpPr>
          <p:cNvPr id="13" name="Freeform 13"/>
          <p:cNvSpPr/>
          <p:nvPr/>
        </p:nvSpPr>
        <p:spPr>
          <a:xfrm>
            <a:off x="16131871" y="5293149"/>
            <a:ext cx="2156129" cy="2175161"/>
          </a:xfrm>
          <a:custGeom>
            <a:avLst/>
            <a:gdLst/>
            <a:ahLst/>
            <a:cxnLst/>
            <a:rect l="l" t="t" r="r" b="b"/>
            <a:pathLst>
              <a:path w="2156129" h="2175161">
                <a:moveTo>
                  <a:pt x="0" y="0"/>
                </a:moveTo>
                <a:lnTo>
                  <a:pt x="2156129" y="0"/>
                </a:lnTo>
                <a:lnTo>
                  <a:pt x="2156129" y="2175162"/>
                </a:lnTo>
                <a:lnTo>
                  <a:pt x="0" y="21751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7779275" y="8950550"/>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5" name="Group 5">
            <a:extLst>
              <a:ext uri="{FF2B5EF4-FFF2-40B4-BE49-F238E27FC236}">
                <a16:creationId xmlns:a16="http://schemas.microsoft.com/office/drawing/2014/main" id="{B2B5B7D5-4897-9F0C-61E1-208C08B27BDF}"/>
              </a:ext>
            </a:extLst>
          </p:cNvPr>
          <p:cNvGrpSpPr/>
          <p:nvPr/>
        </p:nvGrpSpPr>
        <p:grpSpPr>
          <a:xfrm>
            <a:off x="9491403" y="6633741"/>
            <a:ext cx="1997702" cy="1733008"/>
            <a:chOff x="-1388906" y="-242122"/>
            <a:chExt cx="6202680" cy="5372100"/>
          </a:xfrm>
          <a:solidFill>
            <a:srgbClr val="00B7CE"/>
          </a:solidFill>
        </p:grpSpPr>
        <p:sp>
          <p:nvSpPr>
            <p:cNvPr id="16" name="Freeform 6">
              <a:extLst>
                <a:ext uri="{FF2B5EF4-FFF2-40B4-BE49-F238E27FC236}">
                  <a16:creationId xmlns:a16="http://schemas.microsoft.com/office/drawing/2014/main" id="{6F552D8D-8EE0-1137-50DE-161030DB751A}"/>
                </a:ext>
              </a:extLst>
            </p:cNvPr>
            <p:cNvSpPr/>
            <p:nvPr/>
          </p:nvSpPr>
          <p:spPr>
            <a:xfrm>
              <a:off x="-1388906" y="-242122"/>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grpFill/>
          </p:spPr>
          <p:txBody>
            <a:bodyPr/>
            <a:lstStyle/>
            <a:p>
              <a:endParaRPr lang="en-US"/>
            </a:p>
          </p:txBody>
        </p:sp>
      </p:grpSp>
      <p:grpSp>
        <p:nvGrpSpPr>
          <p:cNvPr id="17" name="Group 5">
            <a:extLst>
              <a:ext uri="{FF2B5EF4-FFF2-40B4-BE49-F238E27FC236}">
                <a16:creationId xmlns:a16="http://schemas.microsoft.com/office/drawing/2014/main" id="{AF267029-8F55-6664-B162-560FEB9B3BA5}"/>
              </a:ext>
            </a:extLst>
          </p:cNvPr>
          <p:cNvGrpSpPr/>
          <p:nvPr/>
        </p:nvGrpSpPr>
        <p:grpSpPr>
          <a:xfrm>
            <a:off x="16867617" y="3808893"/>
            <a:ext cx="1185925" cy="1042398"/>
            <a:chOff x="20446299" y="9828751"/>
            <a:chExt cx="6202680" cy="5372100"/>
          </a:xfrm>
          <a:solidFill>
            <a:srgbClr val="00B7CE"/>
          </a:solidFill>
        </p:grpSpPr>
        <p:sp>
          <p:nvSpPr>
            <p:cNvPr id="18" name="Freeform 6">
              <a:extLst>
                <a:ext uri="{FF2B5EF4-FFF2-40B4-BE49-F238E27FC236}">
                  <a16:creationId xmlns:a16="http://schemas.microsoft.com/office/drawing/2014/main" id="{2E8BA640-5ECA-7CF1-FF22-2982B064295B}"/>
                </a:ext>
              </a:extLst>
            </p:cNvPr>
            <p:cNvSpPr/>
            <p:nvPr/>
          </p:nvSpPr>
          <p:spPr>
            <a:xfrm>
              <a:off x="20446299" y="9828751"/>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solidFill>
              <a:srgbClr val="92D050"/>
            </a:solidFill>
          </p:spPr>
          <p:txBody>
            <a:bodyPr/>
            <a:lstStyle/>
            <a:p>
              <a:endParaRPr lang="en-US" dirty="0"/>
            </a:p>
          </p:txBody>
        </p:sp>
      </p:grpSp>
      <p:pic>
        <p:nvPicPr>
          <p:cNvPr id="2050" name="Picture 2">
            <a:extLst>
              <a:ext uri="{FF2B5EF4-FFF2-40B4-BE49-F238E27FC236}">
                <a16:creationId xmlns:a16="http://schemas.microsoft.com/office/drawing/2014/main" id="{A5C304B7-004C-D58E-2E72-760D709F7C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982" y="3488378"/>
            <a:ext cx="3781425" cy="37814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SME Toolkit SA">
            <a:extLst>
              <a:ext uri="{FF2B5EF4-FFF2-40B4-BE49-F238E27FC236}">
                <a16:creationId xmlns:a16="http://schemas.microsoft.com/office/drawing/2014/main" id="{10DE5957-CA13-5783-184D-0BAC55A467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45739" y="7677150"/>
            <a:ext cx="2638425" cy="173355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A group of women posing for a photo&#10;&#10;Description automatically generated">
            <a:extLst>
              <a:ext uri="{FF2B5EF4-FFF2-40B4-BE49-F238E27FC236}">
                <a16:creationId xmlns:a16="http://schemas.microsoft.com/office/drawing/2014/main" id="{0ABA208D-C8D8-02FC-0A3C-FD035DD6A2F0}"/>
              </a:ext>
            </a:extLst>
          </p:cNvPr>
          <p:cNvPicPr>
            <a:picLocks noChangeAspect="1"/>
          </p:cNvPicPr>
          <p:nvPr/>
        </p:nvPicPr>
        <p:blipFill rotWithShape="1">
          <a:blip r:embed="rId10">
            <a:extLst>
              <a:ext uri="{28A0092B-C50C-407E-A947-70E740481C1C}">
                <a14:useLocalDpi xmlns:a14="http://schemas.microsoft.com/office/drawing/2010/main" val="0"/>
              </a:ext>
            </a:extLst>
          </a:blip>
          <a:srcRect l="5583" r="5583"/>
          <a:stretch/>
        </p:blipFill>
        <p:spPr>
          <a:xfrm>
            <a:off x="11744122" y="4523673"/>
            <a:ext cx="6159879" cy="4985212"/>
          </a:xfrm>
          <a:prstGeom prst="hexagon">
            <a:avLst/>
          </a:prstGeom>
        </p:spPr>
      </p:pic>
      <p:pic>
        <p:nvPicPr>
          <p:cNvPr id="28" name="Picture 27" descr="A group of people standing in front of a mosaic wall&#10;&#10;Description automatically generated">
            <a:extLst>
              <a:ext uri="{FF2B5EF4-FFF2-40B4-BE49-F238E27FC236}">
                <a16:creationId xmlns:a16="http://schemas.microsoft.com/office/drawing/2014/main" id="{79BCD876-3790-87F6-F616-37B2D78DAE3E}"/>
              </a:ext>
            </a:extLst>
          </p:cNvPr>
          <p:cNvPicPr>
            <a:picLocks noChangeAspect="1"/>
          </p:cNvPicPr>
          <p:nvPr/>
        </p:nvPicPr>
        <p:blipFill rotWithShape="1">
          <a:blip r:embed="rId11">
            <a:extLst>
              <a:ext uri="{28A0092B-C50C-407E-A947-70E740481C1C}">
                <a14:useLocalDpi xmlns:a14="http://schemas.microsoft.com/office/drawing/2010/main" val="0"/>
              </a:ext>
            </a:extLst>
          </a:blip>
          <a:srcRect l="10449" t="605" r="5959" b="5095"/>
          <a:stretch/>
        </p:blipFill>
        <p:spPr>
          <a:xfrm>
            <a:off x="9842818" y="1839971"/>
            <a:ext cx="4876801" cy="3657601"/>
          </a:xfrm>
          <a:prstGeom prst="hexagon">
            <a:avLst/>
          </a:prstGeom>
        </p:spPr>
      </p:pic>
      <p:pic>
        <p:nvPicPr>
          <p:cNvPr id="8" name="Picture 7" descr="A group of people sitting around a table&#10;&#10;Description automatically generated">
            <a:extLst>
              <a:ext uri="{FF2B5EF4-FFF2-40B4-BE49-F238E27FC236}">
                <a16:creationId xmlns:a16="http://schemas.microsoft.com/office/drawing/2014/main" id="{6DDBC7F7-7FB2-A3E4-6275-EC2D1D0436C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667" t="6987" r="5667"/>
          <a:stretch/>
        </p:blipFill>
        <p:spPr>
          <a:xfrm>
            <a:off x="14210361" y="7524"/>
            <a:ext cx="4190738" cy="3607901"/>
          </a:xfrm>
          <a:prstGeom prst="hexagon">
            <a:avLst/>
          </a:prstGeom>
        </p:spPr>
      </p:pic>
    </p:spTree>
    <p:extLst>
      <p:ext uri="{BB962C8B-B14F-4D97-AF65-F5344CB8AC3E}">
        <p14:creationId xmlns:p14="http://schemas.microsoft.com/office/powerpoint/2010/main" val="2815655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68754" y="784293"/>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13269828">
            <a:off x="9016946" y="2243557"/>
            <a:ext cx="9192757" cy="7212713"/>
          </a:xfrm>
          <a:custGeom>
            <a:avLst/>
            <a:gdLst/>
            <a:ahLst/>
            <a:cxnLst/>
            <a:rect l="l" t="t" r="r" b="b"/>
            <a:pathLst>
              <a:path w="7858787" h="6387051">
                <a:moveTo>
                  <a:pt x="0" y="0"/>
                </a:moveTo>
                <a:lnTo>
                  <a:pt x="7858787" y="0"/>
                </a:lnTo>
                <a:lnTo>
                  <a:pt x="7858787" y="6387051"/>
                </a:lnTo>
                <a:lnTo>
                  <a:pt x="0" y="6387051"/>
                </a:lnTo>
                <a:lnTo>
                  <a:pt x="0" y="0"/>
                </a:lnTo>
                <a:close/>
              </a:path>
            </a:pathLst>
          </a:custGeom>
          <a:blipFill>
            <a:blip r:embed="rId4">
              <a:alphaModFix amt="15000"/>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10" name="TextBox 10"/>
          <p:cNvSpPr txBox="1"/>
          <p:nvPr/>
        </p:nvSpPr>
        <p:spPr>
          <a:xfrm>
            <a:off x="373849" y="4381055"/>
            <a:ext cx="8521695" cy="436880"/>
          </a:xfrm>
          <a:prstGeom prst="rect">
            <a:avLst/>
          </a:prstGeom>
        </p:spPr>
        <p:txBody>
          <a:bodyPr lIns="0" tIns="0" rIns="0" bIns="0" rtlCol="0" anchor="t">
            <a:spAutoFit/>
          </a:bodyPr>
          <a:lstStyle/>
          <a:p>
            <a:pPr algn="ctr">
              <a:lnSpc>
                <a:spcPts val="3219"/>
              </a:lnSpc>
            </a:pPr>
            <a:r>
              <a:rPr lang="en-US" sz="2299" spc="96">
                <a:solidFill>
                  <a:srgbClr val="000000"/>
                </a:solidFill>
                <a:latin typeface="Avenir Bold Italics"/>
              </a:rPr>
              <a:t>Text</a:t>
            </a:r>
          </a:p>
        </p:txBody>
      </p:sp>
      <p:sp>
        <p:nvSpPr>
          <p:cNvPr id="11" name="Freeform 11"/>
          <p:cNvSpPr/>
          <p:nvPr/>
        </p:nvSpPr>
        <p:spPr>
          <a:xfrm rot="5400000" flipH="1">
            <a:off x="16148210" y="-1953"/>
            <a:ext cx="2045845" cy="2233735"/>
          </a:xfrm>
          <a:custGeom>
            <a:avLst/>
            <a:gdLst/>
            <a:ahLst/>
            <a:cxnLst/>
            <a:rect l="l" t="t" r="r" b="b"/>
            <a:pathLst>
              <a:path w="2679111" h="2702760">
                <a:moveTo>
                  <a:pt x="0" y="0"/>
                </a:moveTo>
                <a:lnTo>
                  <a:pt x="2679111" y="0"/>
                </a:lnTo>
                <a:lnTo>
                  <a:pt x="2679111" y="2702760"/>
                </a:lnTo>
                <a:lnTo>
                  <a:pt x="0" y="27027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876205" y="355160"/>
            <a:ext cx="9663798" cy="1234762"/>
          </a:xfrm>
          <a:prstGeom prst="rect">
            <a:avLst/>
          </a:prstGeom>
        </p:spPr>
        <p:txBody>
          <a:bodyPr wrap="square" lIns="0" tIns="0" rIns="0" bIns="0" rtlCol="0" anchor="t">
            <a:spAutoFit/>
          </a:bodyPr>
          <a:lstStyle/>
          <a:p>
            <a:pPr marL="0" lvl="0" indent="0" algn="ctr">
              <a:lnSpc>
                <a:spcPts val="5040"/>
              </a:lnSpc>
            </a:pPr>
            <a:r>
              <a:rPr lang="en-US" sz="3600" spc="151" dirty="0">
                <a:solidFill>
                  <a:srgbClr val="005B69"/>
                </a:solidFill>
                <a:latin typeface="Avenir Bold"/>
              </a:rPr>
              <a:t>The South Africa COP28 pavilion was sponsored by the following organisations</a:t>
            </a:r>
          </a:p>
        </p:txBody>
      </p:sp>
      <p:sp>
        <p:nvSpPr>
          <p:cNvPr id="13" name="Freeform 13"/>
          <p:cNvSpPr/>
          <p:nvPr/>
        </p:nvSpPr>
        <p:spPr>
          <a:xfrm>
            <a:off x="16131871" y="5293149"/>
            <a:ext cx="2156129" cy="2175161"/>
          </a:xfrm>
          <a:custGeom>
            <a:avLst/>
            <a:gdLst/>
            <a:ahLst/>
            <a:cxnLst/>
            <a:rect l="l" t="t" r="r" b="b"/>
            <a:pathLst>
              <a:path w="2156129" h="2175161">
                <a:moveTo>
                  <a:pt x="0" y="0"/>
                </a:moveTo>
                <a:lnTo>
                  <a:pt x="2156129" y="0"/>
                </a:lnTo>
                <a:lnTo>
                  <a:pt x="2156129" y="2175162"/>
                </a:lnTo>
                <a:lnTo>
                  <a:pt x="0" y="21751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7915204" y="9135318"/>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25" name="Group 24">
            <a:extLst>
              <a:ext uri="{FF2B5EF4-FFF2-40B4-BE49-F238E27FC236}">
                <a16:creationId xmlns:a16="http://schemas.microsoft.com/office/drawing/2014/main" id="{59D14173-8C0C-F541-67A7-E1BFCFC1C3E7}"/>
              </a:ext>
            </a:extLst>
          </p:cNvPr>
          <p:cNvGrpSpPr/>
          <p:nvPr/>
        </p:nvGrpSpPr>
        <p:grpSpPr>
          <a:xfrm>
            <a:off x="685800" y="2011886"/>
            <a:ext cx="15762612" cy="6960001"/>
            <a:chOff x="345308" y="940299"/>
            <a:chExt cx="11588105" cy="5423279"/>
          </a:xfrm>
        </p:grpSpPr>
        <p:pic>
          <p:nvPicPr>
            <p:cNvPr id="26" name="Picture 2">
              <a:extLst>
                <a:ext uri="{FF2B5EF4-FFF2-40B4-BE49-F238E27FC236}">
                  <a16:creationId xmlns:a16="http://schemas.microsoft.com/office/drawing/2014/main" id="{2A51D359-E6C5-8F01-F2D9-625A536863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7016" y="4290977"/>
              <a:ext cx="1012025" cy="93745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141C6964-4BBB-1849-C69F-8132AFDC817B}"/>
                </a:ext>
              </a:extLst>
            </p:cNvPr>
            <p:cNvPicPr>
              <a:picLocks noChangeAspect="1"/>
            </p:cNvPicPr>
            <p:nvPr/>
          </p:nvPicPr>
          <p:blipFill>
            <a:blip r:embed="rId9"/>
            <a:stretch>
              <a:fillRect/>
            </a:stretch>
          </p:blipFill>
          <p:spPr>
            <a:xfrm>
              <a:off x="4416840" y="2754080"/>
              <a:ext cx="1628232" cy="853483"/>
            </a:xfrm>
            <a:prstGeom prst="rect">
              <a:avLst/>
            </a:prstGeom>
          </p:spPr>
        </p:pic>
        <p:pic>
          <p:nvPicPr>
            <p:cNvPr id="28" name="Picture 27">
              <a:extLst>
                <a:ext uri="{FF2B5EF4-FFF2-40B4-BE49-F238E27FC236}">
                  <a16:creationId xmlns:a16="http://schemas.microsoft.com/office/drawing/2014/main" id="{009BF46C-D34B-DA8D-AB97-83C02D7C31F5}"/>
                </a:ext>
              </a:extLst>
            </p:cNvPr>
            <p:cNvPicPr>
              <a:picLocks noChangeAspect="1"/>
            </p:cNvPicPr>
            <p:nvPr/>
          </p:nvPicPr>
          <p:blipFill>
            <a:blip r:embed="rId10"/>
            <a:stretch>
              <a:fillRect/>
            </a:stretch>
          </p:blipFill>
          <p:spPr>
            <a:xfrm>
              <a:off x="5230956" y="940299"/>
              <a:ext cx="1981078" cy="1243974"/>
            </a:xfrm>
            <a:prstGeom prst="rect">
              <a:avLst/>
            </a:prstGeom>
          </p:spPr>
        </p:pic>
        <p:pic>
          <p:nvPicPr>
            <p:cNvPr id="29" name="Picture 2" descr="The Johannesburg Stock Exchange (JSE) gets a makeover - African Dynamo">
              <a:extLst>
                <a:ext uri="{FF2B5EF4-FFF2-40B4-BE49-F238E27FC236}">
                  <a16:creationId xmlns:a16="http://schemas.microsoft.com/office/drawing/2014/main" id="{810B9E9D-9575-18C7-F8A9-A1EA3E05404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16840" y="5914876"/>
              <a:ext cx="762293" cy="26796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A black background with a black square&#10;&#10;Description automatically generated with medium confidence">
              <a:extLst>
                <a:ext uri="{FF2B5EF4-FFF2-40B4-BE49-F238E27FC236}">
                  <a16:creationId xmlns:a16="http://schemas.microsoft.com/office/drawing/2014/main" id="{8682863F-0277-6ED0-9F57-FD8E04F53A6E}"/>
                </a:ext>
              </a:extLst>
            </p:cNvPr>
            <p:cNvPicPr>
              <a:picLocks noChangeAspect="1"/>
            </p:cNvPicPr>
            <p:nvPr/>
          </p:nvPicPr>
          <p:blipFill>
            <a:blip r:embed="rId12"/>
            <a:stretch>
              <a:fillRect/>
            </a:stretch>
          </p:blipFill>
          <p:spPr>
            <a:xfrm>
              <a:off x="2218517" y="2521106"/>
              <a:ext cx="1931033" cy="1311164"/>
            </a:xfrm>
            <a:prstGeom prst="rect">
              <a:avLst/>
            </a:prstGeom>
          </p:spPr>
        </p:pic>
        <p:pic>
          <p:nvPicPr>
            <p:cNvPr id="31" name="Picture 30">
              <a:extLst>
                <a:ext uri="{FF2B5EF4-FFF2-40B4-BE49-F238E27FC236}">
                  <a16:creationId xmlns:a16="http://schemas.microsoft.com/office/drawing/2014/main" id="{D08D6BDE-0FAA-6B5C-049A-76CED894B18E}"/>
                </a:ext>
              </a:extLst>
            </p:cNvPr>
            <p:cNvPicPr>
              <a:picLocks noChangeAspect="1"/>
            </p:cNvPicPr>
            <p:nvPr/>
          </p:nvPicPr>
          <p:blipFill rotWithShape="1">
            <a:blip r:embed="rId13"/>
            <a:srcRect t="16252" b="19176"/>
            <a:stretch/>
          </p:blipFill>
          <p:spPr>
            <a:xfrm>
              <a:off x="6366344" y="2780718"/>
              <a:ext cx="1762332" cy="853482"/>
            </a:xfrm>
            <a:prstGeom prst="rect">
              <a:avLst/>
            </a:prstGeom>
          </p:spPr>
        </p:pic>
        <p:pic>
          <p:nvPicPr>
            <p:cNvPr id="32" name="Picture 31" descr="Porto">
              <a:extLst>
                <a:ext uri="{FF2B5EF4-FFF2-40B4-BE49-F238E27FC236}">
                  <a16:creationId xmlns:a16="http://schemas.microsoft.com/office/drawing/2014/main" id="{1224E2B2-7843-F7FE-CD4B-12B8BF2B4B6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831594" y="1028102"/>
              <a:ext cx="2101819" cy="78932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0" descr="Image result for presidential climate commission logo">
              <a:extLst>
                <a:ext uri="{FF2B5EF4-FFF2-40B4-BE49-F238E27FC236}">
                  <a16:creationId xmlns:a16="http://schemas.microsoft.com/office/drawing/2014/main" id="{C7743146-E214-5FD4-F543-05F95F80BAF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6978" y="2546316"/>
              <a:ext cx="1204750" cy="132228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descr="A logo for a company&#10;&#10;Description automatically generated">
              <a:extLst>
                <a:ext uri="{FF2B5EF4-FFF2-40B4-BE49-F238E27FC236}">
                  <a16:creationId xmlns:a16="http://schemas.microsoft.com/office/drawing/2014/main" id="{DDE9A4C0-7710-3170-3754-270E19FDACB6}"/>
                </a:ext>
              </a:extLst>
            </p:cNvPr>
            <p:cNvPicPr>
              <a:picLocks noChangeAspect="1"/>
            </p:cNvPicPr>
            <p:nvPr/>
          </p:nvPicPr>
          <p:blipFill>
            <a:blip r:embed="rId16"/>
            <a:stretch>
              <a:fillRect/>
            </a:stretch>
          </p:blipFill>
          <p:spPr>
            <a:xfrm>
              <a:off x="6927127" y="5611589"/>
              <a:ext cx="943727" cy="751989"/>
            </a:xfrm>
            <a:prstGeom prst="rect">
              <a:avLst/>
            </a:prstGeom>
          </p:spPr>
        </p:pic>
        <p:pic>
          <p:nvPicPr>
            <p:cNvPr id="35" name="Picture 34">
              <a:extLst>
                <a:ext uri="{FF2B5EF4-FFF2-40B4-BE49-F238E27FC236}">
                  <a16:creationId xmlns:a16="http://schemas.microsoft.com/office/drawing/2014/main" id="{22766BD4-134B-B0CE-D62B-1FF36DDA58BE}"/>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8392570" y="2719560"/>
              <a:ext cx="1671402" cy="804401"/>
            </a:xfrm>
            <a:prstGeom prst="rect">
              <a:avLst/>
            </a:prstGeom>
          </p:spPr>
        </p:pic>
        <p:pic>
          <p:nvPicPr>
            <p:cNvPr id="36" name="Picture 35">
              <a:extLst>
                <a:ext uri="{FF2B5EF4-FFF2-40B4-BE49-F238E27FC236}">
                  <a16:creationId xmlns:a16="http://schemas.microsoft.com/office/drawing/2014/main" id="{D2F548D5-E912-76FA-9CCB-FE46738C3D27}"/>
                </a:ext>
              </a:extLst>
            </p:cNvPr>
            <p:cNvPicPr>
              <a:picLocks noChangeAspect="1"/>
            </p:cNvPicPr>
            <p:nvPr/>
          </p:nvPicPr>
          <p:blipFill>
            <a:blip r:embed="rId18"/>
            <a:stretch>
              <a:fillRect/>
            </a:stretch>
          </p:blipFill>
          <p:spPr>
            <a:xfrm>
              <a:off x="10328562" y="4329874"/>
              <a:ext cx="1534947" cy="618881"/>
            </a:xfrm>
            <a:prstGeom prst="rect">
              <a:avLst/>
            </a:prstGeom>
          </p:spPr>
        </p:pic>
        <p:pic>
          <p:nvPicPr>
            <p:cNvPr id="37" name="Picture 36">
              <a:extLst>
                <a:ext uri="{FF2B5EF4-FFF2-40B4-BE49-F238E27FC236}">
                  <a16:creationId xmlns:a16="http://schemas.microsoft.com/office/drawing/2014/main" id="{3ACB18D5-F242-B615-7AD3-DEEA96F8254B}"/>
                </a:ext>
              </a:extLst>
            </p:cNvPr>
            <p:cNvPicPr>
              <a:picLocks noChangeAspect="1"/>
            </p:cNvPicPr>
            <p:nvPr/>
          </p:nvPicPr>
          <p:blipFill>
            <a:blip r:embed="rId19"/>
            <a:stretch>
              <a:fillRect/>
            </a:stretch>
          </p:blipFill>
          <p:spPr>
            <a:xfrm>
              <a:off x="8102676" y="4590097"/>
              <a:ext cx="1303889" cy="314692"/>
            </a:xfrm>
            <a:prstGeom prst="rect">
              <a:avLst/>
            </a:prstGeom>
          </p:spPr>
        </p:pic>
        <p:pic>
          <p:nvPicPr>
            <p:cNvPr id="38" name="Picture 37">
              <a:extLst>
                <a:ext uri="{FF2B5EF4-FFF2-40B4-BE49-F238E27FC236}">
                  <a16:creationId xmlns:a16="http://schemas.microsoft.com/office/drawing/2014/main" id="{B9CB0378-7DC6-2F17-B2F3-552313702747}"/>
                </a:ext>
              </a:extLst>
            </p:cNvPr>
            <p:cNvPicPr>
              <a:picLocks noChangeAspect="1"/>
            </p:cNvPicPr>
            <p:nvPr/>
          </p:nvPicPr>
          <p:blipFill>
            <a:blip r:embed="rId20">
              <a:clrChange>
                <a:clrFrom>
                  <a:srgbClr val="FFFFFF"/>
                </a:clrFrom>
                <a:clrTo>
                  <a:srgbClr val="FFFFFF">
                    <a:alpha val="0"/>
                  </a:srgbClr>
                </a:clrTo>
              </a:clrChange>
            </a:blip>
            <a:stretch>
              <a:fillRect/>
            </a:stretch>
          </p:blipFill>
          <p:spPr>
            <a:xfrm>
              <a:off x="10747283" y="2560493"/>
              <a:ext cx="1074992" cy="816625"/>
            </a:xfrm>
            <a:prstGeom prst="rect">
              <a:avLst/>
            </a:prstGeom>
          </p:spPr>
        </p:pic>
        <p:pic>
          <p:nvPicPr>
            <p:cNvPr id="39" name="Picture 38">
              <a:extLst>
                <a:ext uri="{FF2B5EF4-FFF2-40B4-BE49-F238E27FC236}">
                  <a16:creationId xmlns:a16="http://schemas.microsoft.com/office/drawing/2014/main" id="{57379186-ED50-91E4-0B3E-EA68FBEA36CE}"/>
                </a:ext>
              </a:extLst>
            </p:cNvPr>
            <p:cNvPicPr>
              <a:picLocks noChangeAspect="1"/>
            </p:cNvPicPr>
            <p:nvPr/>
          </p:nvPicPr>
          <p:blipFill>
            <a:blip r:embed="rId21"/>
            <a:stretch>
              <a:fillRect/>
            </a:stretch>
          </p:blipFill>
          <p:spPr>
            <a:xfrm>
              <a:off x="8876863" y="5832555"/>
              <a:ext cx="2127462" cy="372776"/>
            </a:xfrm>
            <a:prstGeom prst="rect">
              <a:avLst/>
            </a:prstGeom>
          </p:spPr>
        </p:pic>
        <p:pic>
          <p:nvPicPr>
            <p:cNvPr id="40" name="Picture 39" descr="A black and blue logo&#10;&#10;Description automatically generated">
              <a:extLst>
                <a:ext uri="{FF2B5EF4-FFF2-40B4-BE49-F238E27FC236}">
                  <a16:creationId xmlns:a16="http://schemas.microsoft.com/office/drawing/2014/main" id="{16B078FC-D9EA-4015-5A91-197A45137071}"/>
                </a:ext>
              </a:extLst>
            </p:cNvPr>
            <p:cNvPicPr>
              <a:picLocks noChangeAspect="1"/>
            </p:cNvPicPr>
            <p:nvPr/>
          </p:nvPicPr>
          <p:blipFill>
            <a:blip r:embed="rId22"/>
            <a:stretch>
              <a:fillRect/>
            </a:stretch>
          </p:blipFill>
          <p:spPr>
            <a:xfrm>
              <a:off x="7870854" y="1213924"/>
              <a:ext cx="1395537" cy="699173"/>
            </a:xfrm>
            <a:prstGeom prst="rect">
              <a:avLst/>
            </a:prstGeom>
          </p:spPr>
        </p:pic>
        <p:pic>
          <p:nvPicPr>
            <p:cNvPr id="41" name="Picture 40">
              <a:extLst>
                <a:ext uri="{FF2B5EF4-FFF2-40B4-BE49-F238E27FC236}">
                  <a16:creationId xmlns:a16="http://schemas.microsoft.com/office/drawing/2014/main" id="{4523A5D8-63C5-8301-1E70-E0983E30176D}"/>
                </a:ext>
              </a:extLst>
            </p:cNvPr>
            <p:cNvPicPr>
              <a:picLocks noChangeAspect="1"/>
            </p:cNvPicPr>
            <p:nvPr/>
          </p:nvPicPr>
          <p:blipFill>
            <a:blip r:embed="rId23"/>
            <a:stretch>
              <a:fillRect/>
            </a:stretch>
          </p:blipFill>
          <p:spPr>
            <a:xfrm>
              <a:off x="2715376" y="4329874"/>
              <a:ext cx="2163027" cy="816625"/>
            </a:xfrm>
            <a:prstGeom prst="rect">
              <a:avLst/>
            </a:prstGeom>
          </p:spPr>
        </p:pic>
        <p:pic>
          <p:nvPicPr>
            <p:cNvPr id="42" name="Picture 41">
              <a:extLst>
                <a:ext uri="{FF2B5EF4-FFF2-40B4-BE49-F238E27FC236}">
                  <a16:creationId xmlns:a16="http://schemas.microsoft.com/office/drawing/2014/main" id="{42EC4131-FEBB-DB17-D796-DB71E0329B32}"/>
                </a:ext>
              </a:extLst>
            </p:cNvPr>
            <p:cNvPicPr>
              <a:picLocks noChangeAspect="1"/>
            </p:cNvPicPr>
            <p:nvPr/>
          </p:nvPicPr>
          <p:blipFill>
            <a:blip r:embed="rId24"/>
            <a:stretch>
              <a:fillRect/>
            </a:stretch>
          </p:blipFill>
          <p:spPr>
            <a:xfrm>
              <a:off x="345308" y="961890"/>
              <a:ext cx="1470019" cy="1374409"/>
            </a:xfrm>
            <a:prstGeom prst="rect">
              <a:avLst/>
            </a:prstGeom>
          </p:spPr>
        </p:pic>
        <p:pic>
          <p:nvPicPr>
            <p:cNvPr id="43" name="Picture 42">
              <a:extLst>
                <a:ext uri="{FF2B5EF4-FFF2-40B4-BE49-F238E27FC236}">
                  <a16:creationId xmlns:a16="http://schemas.microsoft.com/office/drawing/2014/main" id="{FE75BC3B-9A9D-9B3D-462C-F2AE64162395}"/>
                </a:ext>
              </a:extLst>
            </p:cNvPr>
            <p:cNvPicPr>
              <a:picLocks noChangeAspect="1"/>
            </p:cNvPicPr>
            <p:nvPr/>
          </p:nvPicPr>
          <p:blipFill rotWithShape="1">
            <a:blip r:embed="rId25"/>
            <a:srcRect l="7228" t="16791" r="5696" b="11622"/>
            <a:stretch/>
          </p:blipFill>
          <p:spPr>
            <a:xfrm>
              <a:off x="2016143" y="1092886"/>
              <a:ext cx="2955637" cy="964155"/>
            </a:xfrm>
            <a:prstGeom prst="rect">
              <a:avLst/>
            </a:prstGeom>
          </p:spPr>
        </p:pic>
        <p:pic>
          <p:nvPicPr>
            <p:cNvPr id="44" name="Picture 43">
              <a:extLst>
                <a:ext uri="{FF2B5EF4-FFF2-40B4-BE49-F238E27FC236}">
                  <a16:creationId xmlns:a16="http://schemas.microsoft.com/office/drawing/2014/main" id="{321A4E96-B677-6C2B-D01D-944F961CD07E}"/>
                </a:ext>
              </a:extLst>
            </p:cNvPr>
            <p:cNvPicPr>
              <a:picLocks noChangeAspect="1"/>
            </p:cNvPicPr>
            <p:nvPr/>
          </p:nvPicPr>
          <p:blipFill>
            <a:blip r:embed="rId26"/>
            <a:stretch>
              <a:fillRect/>
            </a:stretch>
          </p:blipFill>
          <p:spPr>
            <a:xfrm>
              <a:off x="2016143" y="5590488"/>
              <a:ext cx="994994" cy="614843"/>
            </a:xfrm>
            <a:prstGeom prst="rect">
              <a:avLst/>
            </a:prstGeom>
          </p:spPr>
        </p:pic>
        <p:pic>
          <p:nvPicPr>
            <p:cNvPr id="45" name="Picture 8" descr="Minerals Council South Africa (@Mine_RSA) | Twitter">
              <a:extLst>
                <a:ext uri="{FF2B5EF4-FFF2-40B4-BE49-F238E27FC236}">
                  <a16:creationId xmlns:a16="http://schemas.microsoft.com/office/drawing/2014/main" id="{A0B769ED-FF6A-3261-2779-2B060608CE95}"/>
                </a:ext>
              </a:extLst>
            </p:cNvPr>
            <p:cNvPicPr>
              <a:picLocks noChangeAspect="1" noChangeArrowheads="1"/>
            </p:cNvPicPr>
            <p:nvPr/>
          </p:nvPicPr>
          <p:blipFill rotWithShape="1">
            <a:blip r:embed="rId27" cstate="email">
              <a:extLst>
                <a:ext uri="{28A0092B-C50C-407E-A947-70E740481C1C}">
                  <a14:useLocalDpi xmlns:a14="http://schemas.microsoft.com/office/drawing/2010/main"/>
                </a:ext>
              </a:extLst>
            </a:blip>
            <a:srcRect l="9879" t="18731" r="8984" b="14905"/>
            <a:stretch/>
          </p:blipFill>
          <p:spPr bwMode="auto">
            <a:xfrm>
              <a:off x="5700863" y="4313040"/>
              <a:ext cx="1253465" cy="102522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56385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20231212-WA0006">
            <a:hlinkClick r:id="" action="ppaction://media"/>
            <a:extLst>
              <a:ext uri="{FF2B5EF4-FFF2-40B4-BE49-F238E27FC236}">
                <a16:creationId xmlns:a16="http://schemas.microsoft.com/office/drawing/2014/main" id="{6CB1C055-DCA9-C3FC-5498-7D31BF676A3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66800" y="508038"/>
            <a:ext cx="17068800" cy="8369262"/>
          </a:xfrm>
          <a:prstGeom prst="rect">
            <a:avLst/>
          </a:prstGeom>
        </p:spPr>
      </p:pic>
    </p:spTree>
    <p:extLst>
      <p:ext uri="{BB962C8B-B14F-4D97-AF65-F5344CB8AC3E}">
        <p14:creationId xmlns:p14="http://schemas.microsoft.com/office/powerpoint/2010/main" val="131654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0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68754" y="784293"/>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13269828">
            <a:off x="9016946" y="2243557"/>
            <a:ext cx="9192757" cy="7212713"/>
          </a:xfrm>
          <a:custGeom>
            <a:avLst/>
            <a:gdLst/>
            <a:ahLst/>
            <a:cxnLst/>
            <a:rect l="l" t="t" r="r" b="b"/>
            <a:pathLst>
              <a:path w="7858787" h="6387051">
                <a:moveTo>
                  <a:pt x="0" y="0"/>
                </a:moveTo>
                <a:lnTo>
                  <a:pt x="7858787" y="0"/>
                </a:lnTo>
                <a:lnTo>
                  <a:pt x="7858787" y="6387051"/>
                </a:lnTo>
                <a:lnTo>
                  <a:pt x="0" y="6387051"/>
                </a:lnTo>
                <a:lnTo>
                  <a:pt x="0" y="0"/>
                </a:lnTo>
                <a:close/>
              </a:path>
            </a:pathLst>
          </a:custGeom>
          <a:blipFill>
            <a:blip r:embed="rId4">
              <a:alphaModFix amt="15000"/>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10" name="TextBox 10"/>
          <p:cNvSpPr txBox="1"/>
          <p:nvPr/>
        </p:nvSpPr>
        <p:spPr>
          <a:xfrm>
            <a:off x="629784" y="2215202"/>
            <a:ext cx="7811776" cy="7294433"/>
          </a:xfrm>
          <a:prstGeom prst="rect">
            <a:avLst/>
          </a:prstGeom>
        </p:spPr>
        <p:txBody>
          <a:bodyPr wrap="square" lIns="0" tIns="0" rIns="0" bIns="0" rtlCol="0" anchor="t">
            <a:spAutoFit/>
          </a:bodyPr>
          <a:lstStyle/>
          <a:p>
            <a:pPr algn="ctr">
              <a:lnSpc>
                <a:spcPts val="4400"/>
              </a:lnSpc>
            </a:pPr>
            <a:r>
              <a:rPr lang="en-US" sz="3200" spc="96" dirty="0">
                <a:solidFill>
                  <a:srgbClr val="000000"/>
                </a:solidFill>
                <a:latin typeface="Avenir Bold Italics"/>
              </a:rPr>
              <a:t>The South Africa Pavilion was a space for business, civil society, government, communities and the international community to engage.</a:t>
            </a:r>
          </a:p>
          <a:p>
            <a:pPr algn="ctr">
              <a:lnSpc>
                <a:spcPts val="4400"/>
              </a:lnSpc>
            </a:pPr>
            <a:endParaRPr lang="en-US" sz="3200" spc="96" dirty="0">
              <a:solidFill>
                <a:srgbClr val="000000"/>
              </a:solidFill>
              <a:latin typeface="Avenir Bold Italics"/>
            </a:endParaRPr>
          </a:p>
          <a:p>
            <a:pPr algn="ctr">
              <a:lnSpc>
                <a:spcPts val="4400"/>
              </a:lnSpc>
            </a:pPr>
            <a:r>
              <a:rPr lang="en-US" sz="3200" spc="96" dirty="0">
                <a:solidFill>
                  <a:srgbClr val="000000"/>
                </a:solidFill>
                <a:latin typeface="Avenir Bold Italics"/>
              </a:rPr>
              <a:t>The Pavilion provided a platform  place for South Africans to tell their stories, showcase action &amp; opportunity, and demonstrate partnerships for implementation that align with these topics through their events hosted at the pavilion</a:t>
            </a:r>
            <a:br>
              <a:rPr lang="en-US" sz="3200" spc="96" dirty="0">
                <a:solidFill>
                  <a:srgbClr val="000000"/>
                </a:solidFill>
                <a:latin typeface="Avenir Bold Italics"/>
              </a:rPr>
            </a:br>
            <a:endParaRPr lang="en-US" sz="3200" spc="96" dirty="0">
              <a:solidFill>
                <a:srgbClr val="000000"/>
              </a:solidFill>
              <a:latin typeface="Avenir Bold Italics"/>
            </a:endParaRPr>
          </a:p>
        </p:txBody>
      </p:sp>
      <p:sp>
        <p:nvSpPr>
          <p:cNvPr id="11" name="Freeform 11"/>
          <p:cNvSpPr/>
          <p:nvPr/>
        </p:nvSpPr>
        <p:spPr>
          <a:xfrm rot="5400000" flipH="1">
            <a:off x="16148210" y="-1953"/>
            <a:ext cx="2045845" cy="2233735"/>
          </a:xfrm>
          <a:custGeom>
            <a:avLst/>
            <a:gdLst/>
            <a:ahLst/>
            <a:cxnLst/>
            <a:rect l="l" t="t" r="r" b="b"/>
            <a:pathLst>
              <a:path w="2679111" h="2702760">
                <a:moveTo>
                  <a:pt x="0" y="0"/>
                </a:moveTo>
                <a:lnTo>
                  <a:pt x="2679111" y="0"/>
                </a:lnTo>
                <a:lnTo>
                  <a:pt x="2679111" y="2702760"/>
                </a:lnTo>
                <a:lnTo>
                  <a:pt x="0" y="27027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876205" y="355160"/>
            <a:ext cx="9663798" cy="593560"/>
          </a:xfrm>
          <a:prstGeom prst="rect">
            <a:avLst/>
          </a:prstGeom>
        </p:spPr>
        <p:txBody>
          <a:bodyPr wrap="square" lIns="0" tIns="0" rIns="0" bIns="0" rtlCol="0" anchor="t">
            <a:spAutoFit/>
          </a:bodyPr>
          <a:lstStyle/>
          <a:p>
            <a:pPr marL="0" lvl="0" indent="0" algn="ctr">
              <a:lnSpc>
                <a:spcPts val="5040"/>
              </a:lnSpc>
            </a:pPr>
            <a:r>
              <a:rPr lang="en-US" sz="3600" spc="151" dirty="0">
                <a:solidFill>
                  <a:srgbClr val="005B69"/>
                </a:solidFill>
                <a:latin typeface="Avenir Bold"/>
              </a:rPr>
              <a:t>The South Africa COP28 pavilion story</a:t>
            </a:r>
          </a:p>
        </p:txBody>
      </p:sp>
      <p:sp>
        <p:nvSpPr>
          <p:cNvPr id="13" name="Freeform 13"/>
          <p:cNvSpPr/>
          <p:nvPr/>
        </p:nvSpPr>
        <p:spPr>
          <a:xfrm>
            <a:off x="16131871" y="5293149"/>
            <a:ext cx="2156129" cy="2175161"/>
          </a:xfrm>
          <a:custGeom>
            <a:avLst/>
            <a:gdLst/>
            <a:ahLst/>
            <a:cxnLst/>
            <a:rect l="l" t="t" r="r" b="b"/>
            <a:pathLst>
              <a:path w="2156129" h="2175161">
                <a:moveTo>
                  <a:pt x="0" y="0"/>
                </a:moveTo>
                <a:lnTo>
                  <a:pt x="2156129" y="0"/>
                </a:lnTo>
                <a:lnTo>
                  <a:pt x="2156129" y="2175162"/>
                </a:lnTo>
                <a:lnTo>
                  <a:pt x="0" y="21751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7915204" y="9135318"/>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3" name="Picture 2" descr="A group of people sitting in a room&#10;&#10;Description automatically generated">
            <a:extLst>
              <a:ext uri="{FF2B5EF4-FFF2-40B4-BE49-F238E27FC236}">
                <a16:creationId xmlns:a16="http://schemas.microsoft.com/office/drawing/2014/main" id="{F1B72300-D949-C5EF-4334-E4B3A8294EC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44000" y="1677602"/>
            <a:ext cx="5278504" cy="3958878"/>
          </a:xfrm>
          <a:prstGeom prst="hexagon">
            <a:avLst/>
          </a:prstGeom>
        </p:spPr>
      </p:pic>
      <p:pic>
        <p:nvPicPr>
          <p:cNvPr id="4" name="Picture 3" descr="A person standing at a podium&#10;&#10;Description automatically generated">
            <a:extLst>
              <a:ext uri="{FF2B5EF4-FFF2-40B4-BE49-F238E27FC236}">
                <a16:creationId xmlns:a16="http://schemas.microsoft.com/office/drawing/2014/main" id="{08996394-C91F-0623-2156-F1452EB011F1}"/>
              </a:ext>
            </a:extLst>
          </p:cNvPr>
          <p:cNvPicPr>
            <a:picLocks noChangeAspect="1"/>
          </p:cNvPicPr>
          <p:nvPr/>
        </p:nvPicPr>
        <p:blipFill rotWithShape="1">
          <a:blip r:embed="rId9">
            <a:extLst>
              <a:ext uri="{28A0092B-C50C-407E-A947-70E740481C1C}">
                <a14:useLocalDpi xmlns:a14="http://schemas.microsoft.com/office/drawing/2010/main" val="0"/>
              </a:ext>
            </a:extLst>
          </a:blip>
          <a:srcRect l="6867" t="1315" r="17846" b="9549"/>
          <a:stretch/>
        </p:blipFill>
        <p:spPr>
          <a:xfrm>
            <a:off x="13692449" y="4070203"/>
            <a:ext cx="5109605" cy="3779157"/>
          </a:xfrm>
          <a:prstGeom prst="hexagon">
            <a:avLst>
              <a:gd name="adj" fmla="val 24993"/>
              <a:gd name="vf" fmla="val 115470"/>
            </a:avLst>
          </a:prstGeom>
        </p:spPr>
      </p:pic>
      <p:pic>
        <p:nvPicPr>
          <p:cNvPr id="5" name="Picture 4" descr="A group of people sitting in chairs&#10;&#10;Description automatically generated">
            <a:extLst>
              <a:ext uri="{FF2B5EF4-FFF2-40B4-BE49-F238E27FC236}">
                <a16:creationId xmlns:a16="http://schemas.microsoft.com/office/drawing/2014/main" id="{5C2AED5C-CCD6-7162-AE30-15049F72E879}"/>
              </a:ext>
            </a:extLst>
          </p:cNvPr>
          <p:cNvPicPr>
            <a:picLocks noChangeAspect="1"/>
          </p:cNvPicPr>
          <p:nvPr/>
        </p:nvPicPr>
        <p:blipFill rotWithShape="1">
          <a:blip r:embed="rId10">
            <a:extLst>
              <a:ext uri="{28A0092B-C50C-407E-A947-70E740481C1C}">
                <a14:useLocalDpi xmlns:a14="http://schemas.microsoft.com/office/drawing/2010/main" val="0"/>
              </a:ext>
            </a:extLst>
          </a:blip>
          <a:srcRect l="15999" t="12595" r="20999" b="18421"/>
          <a:stretch/>
        </p:blipFill>
        <p:spPr>
          <a:xfrm>
            <a:off x="8566280" y="5971204"/>
            <a:ext cx="5700826" cy="4151196"/>
          </a:xfrm>
          <a:prstGeom prst="hexagon">
            <a:avLst/>
          </a:prstGeom>
        </p:spPr>
      </p:pic>
      <p:grpSp>
        <p:nvGrpSpPr>
          <p:cNvPr id="6" name="Group 5">
            <a:extLst>
              <a:ext uri="{FF2B5EF4-FFF2-40B4-BE49-F238E27FC236}">
                <a16:creationId xmlns:a16="http://schemas.microsoft.com/office/drawing/2014/main" id="{9EEDBF87-6F8B-E6A4-811E-E0A0ECAE1439}"/>
              </a:ext>
            </a:extLst>
          </p:cNvPr>
          <p:cNvGrpSpPr/>
          <p:nvPr/>
        </p:nvGrpSpPr>
        <p:grpSpPr>
          <a:xfrm>
            <a:off x="14716442" y="8006378"/>
            <a:ext cx="1997702" cy="1733008"/>
            <a:chOff x="-1388906" y="-242122"/>
            <a:chExt cx="6202680" cy="5372100"/>
          </a:xfrm>
          <a:solidFill>
            <a:srgbClr val="00B7CE"/>
          </a:solidFill>
        </p:grpSpPr>
        <p:sp>
          <p:nvSpPr>
            <p:cNvPr id="8" name="Freeform 6">
              <a:extLst>
                <a:ext uri="{FF2B5EF4-FFF2-40B4-BE49-F238E27FC236}">
                  <a16:creationId xmlns:a16="http://schemas.microsoft.com/office/drawing/2014/main" id="{7BC2EB20-9929-03A5-ADC6-CCD9B7335676}"/>
                </a:ext>
              </a:extLst>
            </p:cNvPr>
            <p:cNvSpPr/>
            <p:nvPr/>
          </p:nvSpPr>
          <p:spPr>
            <a:xfrm>
              <a:off x="-1388906" y="-242122"/>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grpFill/>
          </p:spPr>
          <p:txBody>
            <a:bodyPr/>
            <a:lstStyle/>
            <a:p>
              <a:endParaRPr lang="en-US"/>
            </a:p>
          </p:txBody>
        </p:sp>
      </p:grpSp>
      <p:grpSp>
        <p:nvGrpSpPr>
          <p:cNvPr id="9" name="Group 5">
            <a:extLst>
              <a:ext uri="{FF2B5EF4-FFF2-40B4-BE49-F238E27FC236}">
                <a16:creationId xmlns:a16="http://schemas.microsoft.com/office/drawing/2014/main" id="{728A61E5-3CD8-3B06-8786-C1D358E5A99A}"/>
              </a:ext>
            </a:extLst>
          </p:cNvPr>
          <p:cNvGrpSpPr/>
          <p:nvPr/>
        </p:nvGrpSpPr>
        <p:grpSpPr>
          <a:xfrm>
            <a:off x="15212414" y="2582821"/>
            <a:ext cx="1185925" cy="1042398"/>
            <a:chOff x="20446299" y="9828751"/>
            <a:chExt cx="6202680" cy="5372100"/>
          </a:xfrm>
          <a:solidFill>
            <a:srgbClr val="00B7CE"/>
          </a:solidFill>
        </p:grpSpPr>
        <p:sp>
          <p:nvSpPr>
            <p:cNvPr id="15" name="Freeform 6">
              <a:extLst>
                <a:ext uri="{FF2B5EF4-FFF2-40B4-BE49-F238E27FC236}">
                  <a16:creationId xmlns:a16="http://schemas.microsoft.com/office/drawing/2014/main" id="{672F2248-AAAB-B52D-1935-5F1AB0F96189}"/>
                </a:ext>
              </a:extLst>
            </p:cNvPr>
            <p:cNvSpPr/>
            <p:nvPr/>
          </p:nvSpPr>
          <p:spPr>
            <a:xfrm>
              <a:off x="20446299" y="9828751"/>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solidFill>
              <a:srgbClr val="92D050"/>
            </a:solidFill>
          </p:spPr>
          <p:txBody>
            <a:bodyPr/>
            <a:lstStyle/>
            <a:p>
              <a:endParaRPr lang="en-US" dirty="0"/>
            </a:p>
          </p:txBody>
        </p:sp>
      </p:grpSp>
      <p:pic>
        <p:nvPicPr>
          <p:cNvPr id="19" name="Picture 18" descr="A person standing at a podium&#10;&#10;Description automatically generated">
            <a:extLst>
              <a:ext uri="{FF2B5EF4-FFF2-40B4-BE49-F238E27FC236}">
                <a16:creationId xmlns:a16="http://schemas.microsoft.com/office/drawing/2014/main" id="{0F0CCA83-D621-980F-56EA-6946F3240BA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15062" b="25015"/>
          <a:stretch/>
        </p:blipFill>
        <p:spPr>
          <a:xfrm>
            <a:off x="13979116" y="212436"/>
            <a:ext cx="3958945" cy="3560742"/>
          </a:xfrm>
          <a:prstGeom prst="hexagon">
            <a:avLst/>
          </a:prstGeom>
        </p:spPr>
      </p:pic>
      <p:pic>
        <p:nvPicPr>
          <p:cNvPr id="21" name="Picture 20" descr="A person talking to another person&#10;&#10;Description automatically generated">
            <a:extLst>
              <a:ext uri="{FF2B5EF4-FFF2-40B4-BE49-F238E27FC236}">
                <a16:creationId xmlns:a16="http://schemas.microsoft.com/office/drawing/2014/main" id="{B6B5C0A4-422C-6422-0043-4B7E12FF73C2}"/>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2" t="12231" r="14601" b="32636"/>
          <a:stretch/>
        </p:blipFill>
        <p:spPr>
          <a:xfrm>
            <a:off x="14267106" y="8009214"/>
            <a:ext cx="2599486" cy="2151659"/>
          </a:xfrm>
          <a:prstGeom prst="hexagon">
            <a:avLst/>
          </a:prstGeom>
        </p:spPr>
      </p:pic>
    </p:spTree>
    <p:extLst>
      <p:ext uri="{BB962C8B-B14F-4D97-AF65-F5344CB8AC3E}">
        <p14:creationId xmlns:p14="http://schemas.microsoft.com/office/powerpoint/2010/main" val="2318216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2">
            <a:extLst>
              <a:ext uri="{FF2B5EF4-FFF2-40B4-BE49-F238E27FC236}">
                <a16:creationId xmlns:a16="http://schemas.microsoft.com/office/drawing/2014/main" id="{1298C736-BDB5-4B1B-856C-7929CA0756D0}"/>
              </a:ext>
            </a:extLst>
          </p:cNvPr>
          <p:cNvGrpSpPr/>
          <p:nvPr/>
        </p:nvGrpSpPr>
        <p:grpSpPr>
          <a:xfrm>
            <a:off x="10911854" y="6051471"/>
            <a:ext cx="4847275" cy="3490734"/>
            <a:chOff x="0" y="0"/>
            <a:chExt cx="6202680" cy="5372100"/>
          </a:xfrm>
          <a:solidFill>
            <a:srgbClr val="9CC12E"/>
          </a:solidFill>
        </p:grpSpPr>
        <p:sp>
          <p:nvSpPr>
            <p:cNvPr id="11" name="Freeform 3">
              <a:extLst>
                <a:ext uri="{FF2B5EF4-FFF2-40B4-BE49-F238E27FC236}">
                  <a16:creationId xmlns:a16="http://schemas.microsoft.com/office/drawing/2014/main" id="{0F3A040F-397F-B0F4-D754-D7668A21CF46}"/>
                </a:ext>
              </a:extLst>
            </p:cNvPr>
            <p:cNvSpPr/>
            <p:nvPr/>
          </p:nvSpPr>
          <p:spPr>
            <a:xfrm>
              <a:off x="0" y="0"/>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grpFill/>
          </p:spPr>
          <p:txBody>
            <a:bodyPr/>
            <a:lstStyle/>
            <a:p>
              <a:endParaRPr lang="en-US"/>
            </a:p>
          </p:txBody>
        </p:sp>
      </p:grpSp>
      <p:sp>
        <p:nvSpPr>
          <p:cNvPr id="4" name="Freeform 4"/>
          <p:cNvSpPr/>
          <p:nvPr/>
        </p:nvSpPr>
        <p:spPr>
          <a:xfrm rot="-10800000">
            <a:off x="10101584" y="0"/>
            <a:ext cx="2560436" cy="2344932"/>
          </a:xfrm>
          <a:custGeom>
            <a:avLst/>
            <a:gdLst/>
            <a:ahLst/>
            <a:cxnLst/>
            <a:rect l="l" t="t" r="r" b="b"/>
            <a:pathLst>
              <a:path w="2560436" h="2344932">
                <a:moveTo>
                  <a:pt x="0" y="0"/>
                </a:moveTo>
                <a:lnTo>
                  <a:pt x="2560435" y="0"/>
                </a:lnTo>
                <a:lnTo>
                  <a:pt x="2560435" y="2344932"/>
                </a:lnTo>
                <a:lnTo>
                  <a:pt x="0" y="23449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a:grpSpLocks noChangeAspect="1"/>
          </p:cNvGrpSpPr>
          <p:nvPr/>
        </p:nvGrpSpPr>
        <p:grpSpPr>
          <a:xfrm>
            <a:off x="10911854" y="177808"/>
            <a:ext cx="6334378" cy="5147142"/>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5"/>
              <a:stretch>
                <a:fillRect l="-14887" r="-14887"/>
              </a:stretch>
            </a:blipFill>
          </p:spPr>
          <p:txBody>
            <a:bodyPr/>
            <a:lstStyle/>
            <a:p>
              <a:endParaRPr lang="en-US"/>
            </a:p>
          </p:txBody>
        </p:sp>
      </p:grpSp>
      <p:sp>
        <p:nvSpPr>
          <p:cNvPr id="7" name="Freeform 7"/>
          <p:cNvSpPr/>
          <p:nvPr/>
        </p:nvSpPr>
        <p:spPr>
          <a:xfrm>
            <a:off x="10184665" y="8877300"/>
            <a:ext cx="7569935" cy="1140748"/>
          </a:xfrm>
          <a:custGeom>
            <a:avLst/>
            <a:gdLst/>
            <a:ahLst/>
            <a:cxnLst/>
            <a:rect l="l" t="t" r="r" b="b"/>
            <a:pathLst>
              <a:path w="9779735" h="1422507">
                <a:moveTo>
                  <a:pt x="0" y="0"/>
                </a:moveTo>
                <a:lnTo>
                  <a:pt x="9779735" y="0"/>
                </a:lnTo>
                <a:lnTo>
                  <a:pt x="9779735" y="1422506"/>
                </a:lnTo>
                <a:lnTo>
                  <a:pt x="0" y="14225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TextBox 8"/>
          <p:cNvSpPr txBox="1"/>
          <p:nvPr/>
        </p:nvSpPr>
        <p:spPr>
          <a:xfrm>
            <a:off x="829152" y="1866900"/>
            <a:ext cx="9686448" cy="8335615"/>
          </a:xfrm>
          <a:prstGeom prst="rect">
            <a:avLst/>
          </a:prstGeom>
        </p:spPr>
        <p:txBody>
          <a:bodyPr wrap="square" lIns="0" tIns="0" rIns="0" bIns="0" rtlCol="0" anchor="t">
            <a:spAutoFit/>
          </a:bodyPr>
          <a:lstStyle/>
          <a:p>
            <a:pPr marL="457200" lvl="0" indent="-457200">
              <a:lnSpc>
                <a:spcPts val="2600"/>
              </a:lnSpc>
              <a:buFont typeface="+mj-lt"/>
              <a:buAutoNum type="arabicPeriod"/>
            </a:pPr>
            <a:r>
              <a:rPr lang="en-US" sz="2400" spc="117" dirty="0">
                <a:solidFill>
                  <a:srgbClr val="045D69"/>
                </a:solidFill>
                <a:latin typeface="Avenir"/>
              </a:rPr>
              <a:t> </a:t>
            </a:r>
            <a:r>
              <a:rPr lang="en-US" sz="2400" b="1" spc="117" dirty="0">
                <a:solidFill>
                  <a:srgbClr val="045D69"/>
                </a:solidFill>
                <a:latin typeface="Avenir"/>
              </a:rPr>
              <a:t>JUST TRANSITION</a:t>
            </a:r>
            <a:r>
              <a:rPr lang="en-US" sz="2400" spc="117" dirty="0">
                <a:solidFill>
                  <a:srgbClr val="045D69"/>
                </a:solidFill>
                <a:latin typeface="Avenir"/>
              </a:rPr>
              <a:t>: South Africa is implementing a Just Transition to a climate resilient, socially sustainable, and net zero future and is unlocking investment opportunity </a:t>
            </a:r>
          </a:p>
          <a:p>
            <a:pPr marL="457200" lvl="0" indent="-457200">
              <a:lnSpc>
                <a:spcPts val="2600"/>
              </a:lnSpc>
              <a:buFont typeface="+mj-lt"/>
              <a:buAutoNum type="arabicPeriod"/>
            </a:pPr>
            <a:endParaRPr lang="en-US" sz="2400" spc="117" dirty="0">
              <a:solidFill>
                <a:srgbClr val="045D69"/>
              </a:solidFill>
              <a:latin typeface="Avenir"/>
            </a:endParaRPr>
          </a:p>
          <a:p>
            <a:pPr marL="457200" lvl="0" indent="-457200">
              <a:lnSpc>
                <a:spcPts val="2600"/>
              </a:lnSpc>
              <a:buFont typeface="+mj-lt"/>
              <a:buAutoNum type="arabicPeriod"/>
            </a:pPr>
            <a:r>
              <a:rPr lang="en-US" sz="2400" b="1" spc="117" dirty="0">
                <a:solidFill>
                  <a:srgbClr val="045D69"/>
                </a:solidFill>
                <a:latin typeface="Avenir"/>
              </a:rPr>
              <a:t>ADAPTATION AND RESILIENCE: </a:t>
            </a:r>
            <a:r>
              <a:rPr lang="en-US" sz="2400" spc="117" dirty="0">
                <a:solidFill>
                  <a:srgbClr val="045D69"/>
                </a:solidFill>
                <a:latin typeface="Avenir"/>
              </a:rPr>
              <a:t>Implementation and finance needs to be fast tracked for South Africa to adapt to a warmer world as part of a Just Transition </a:t>
            </a:r>
          </a:p>
          <a:p>
            <a:pPr marL="457200" lvl="0" indent="-457200">
              <a:lnSpc>
                <a:spcPts val="2600"/>
              </a:lnSpc>
              <a:buFont typeface="+mj-lt"/>
              <a:buAutoNum type="arabicPeriod"/>
            </a:pPr>
            <a:endParaRPr lang="en-US" sz="2400" spc="117" dirty="0">
              <a:solidFill>
                <a:srgbClr val="045D69"/>
              </a:solidFill>
              <a:latin typeface="Avenir"/>
            </a:endParaRPr>
          </a:p>
          <a:p>
            <a:pPr marL="457200" lvl="0" indent="-457200">
              <a:lnSpc>
                <a:spcPts val="2600"/>
              </a:lnSpc>
              <a:buFont typeface="+mj-lt"/>
              <a:buAutoNum type="arabicPeriod"/>
            </a:pPr>
            <a:r>
              <a:rPr lang="en-US" sz="2400" b="1" spc="117" dirty="0">
                <a:solidFill>
                  <a:srgbClr val="045D69"/>
                </a:solidFill>
                <a:latin typeface="Avenir"/>
              </a:rPr>
              <a:t>LOSS AND DAMAGE</a:t>
            </a:r>
            <a:r>
              <a:rPr lang="en-US" sz="2400" spc="117" dirty="0">
                <a:solidFill>
                  <a:srgbClr val="045D69"/>
                </a:solidFill>
                <a:latin typeface="Avenir"/>
              </a:rPr>
              <a:t>: the impacts and costs associated with loss and damage need to be unpacked, well understood and integrated into our climate response</a:t>
            </a:r>
          </a:p>
          <a:p>
            <a:pPr marL="457200" lvl="0" indent="-457200">
              <a:lnSpc>
                <a:spcPts val="2600"/>
              </a:lnSpc>
              <a:buFont typeface="+mj-lt"/>
              <a:buAutoNum type="arabicPeriod"/>
            </a:pPr>
            <a:endParaRPr lang="en-US" sz="2400" spc="117" dirty="0">
              <a:solidFill>
                <a:srgbClr val="045D69"/>
              </a:solidFill>
              <a:latin typeface="Avenir"/>
            </a:endParaRPr>
          </a:p>
          <a:p>
            <a:pPr marL="457200" lvl="0" indent="-457200">
              <a:lnSpc>
                <a:spcPts val="2600"/>
              </a:lnSpc>
              <a:buFont typeface="+mj-lt"/>
              <a:buAutoNum type="arabicPeriod"/>
            </a:pPr>
            <a:r>
              <a:rPr lang="en-US" sz="2400" b="1" spc="117" dirty="0">
                <a:solidFill>
                  <a:srgbClr val="045D69"/>
                </a:solidFill>
                <a:latin typeface="Avenir"/>
              </a:rPr>
              <a:t>FINANCE: </a:t>
            </a:r>
            <a:r>
              <a:rPr lang="en-US" sz="2400" spc="117" dirty="0">
                <a:solidFill>
                  <a:srgbClr val="045D69"/>
                </a:solidFill>
                <a:latin typeface="Avenir"/>
              </a:rPr>
              <a:t>Access to Finance is required to unlock the green economy and support a transition that is just and equitable</a:t>
            </a:r>
          </a:p>
          <a:p>
            <a:pPr marL="457200" lvl="0" indent="-457200">
              <a:lnSpc>
                <a:spcPts val="2600"/>
              </a:lnSpc>
              <a:buFont typeface="+mj-lt"/>
              <a:buAutoNum type="arabicPeriod"/>
            </a:pPr>
            <a:endParaRPr lang="en-US" sz="2400" spc="117" dirty="0">
              <a:solidFill>
                <a:srgbClr val="045D69"/>
              </a:solidFill>
              <a:latin typeface="Avenir"/>
            </a:endParaRPr>
          </a:p>
          <a:p>
            <a:pPr marL="457200" lvl="0" indent="-457200">
              <a:lnSpc>
                <a:spcPts val="2600"/>
              </a:lnSpc>
              <a:buFont typeface="+mj-lt"/>
              <a:buAutoNum type="arabicPeriod"/>
            </a:pPr>
            <a:r>
              <a:rPr lang="en-US" sz="2400" b="1" spc="117" dirty="0">
                <a:solidFill>
                  <a:srgbClr val="045D69"/>
                </a:solidFill>
                <a:latin typeface="Avenir"/>
              </a:rPr>
              <a:t>BIODIVERSITY: </a:t>
            </a:r>
            <a:r>
              <a:rPr lang="en-US" sz="2400" spc="117" dirty="0">
                <a:solidFill>
                  <a:srgbClr val="045D69"/>
                </a:solidFill>
                <a:latin typeface="Avenir"/>
              </a:rPr>
              <a:t>protecting, managing and restoring biodiversity and ecosystem services is central to a robust climate response for both planet and people</a:t>
            </a:r>
          </a:p>
          <a:p>
            <a:pPr marL="457200" lvl="0" indent="-457200">
              <a:lnSpc>
                <a:spcPts val="2600"/>
              </a:lnSpc>
              <a:buFont typeface="+mj-lt"/>
              <a:buAutoNum type="arabicPeriod"/>
            </a:pPr>
            <a:endParaRPr lang="en-US" sz="2400" spc="117" dirty="0">
              <a:solidFill>
                <a:srgbClr val="045D69"/>
              </a:solidFill>
              <a:latin typeface="Avenir"/>
            </a:endParaRPr>
          </a:p>
          <a:p>
            <a:pPr marL="457200" lvl="0" indent="-457200">
              <a:lnSpc>
                <a:spcPts val="2600"/>
              </a:lnSpc>
              <a:buFont typeface="+mj-lt"/>
              <a:buAutoNum type="arabicPeriod"/>
            </a:pPr>
            <a:r>
              <a:rPr lang="en-US" sz="2400" b="1" spc="117" dirty="0">
                <a:solidFill>
                  <a:srgbClr val="045D69"/>
                </a:solidFill>
                <a:latin typeface="Avenir"/>
              </a:rPr>
              <a:t>WATER: </a:t>
            </a:r>
            <a:r>
              <a:rPr lang="en-US" sz="2400" spc="117" dirty="0">
                <a:solidFill>
                  <a:srgbClr val="045D69"/>
                </a:solidFill>
                <a:latin typeface="Avenir"/>
              </a:rPr>
              <a:t>Water and climate action must be accelerated, and has a big role to play in the Just Transition</a:t>
            </a:r>
          </a:p>
          <a:p>
            <a:pPr marL="457200" lvl="0" indent="-457200">
              <a:lnSpc>
                <a:spcPts val="2600"/>
              </a:lnSpc>
              <a:buFont typeface="+mj-lt"/>
              <a:buAutoNum type="arabicPeriod"/>
            </a:pPr>
            <a:endParaRPr lang="en-US" sz="2400" spc="117" dirty="0">
              <a:solidFill>
                <a:srgbClr val="045D69"/>
              </a:solidFill>
              <a:latin typeface="Avenir"/>
            </a:endParaRPr>
          </a:p>
          <a:p>
            <a:pPr marL="457200" lvl="0" indent="-457200">
              <a:lnSpc>
                <a:spcPts val="2600"/>
              </a:lnSpc>
              <a:buFont typeface="+mj-lt"/>
              <a:buAutoNum type="arabicPeriod"/>
            </a:pPr>
            <a:r>
              <a:rPr lang="en-US" sz="2400" b="1" spc="117" dirty="0">
                <a:solidFill>
                  <a:srgbClr val="045D69"/>
                </a:solidFill>
                <a:latin typeface="Avenir"/>
              </a:rPr>
              <a:t>PARTNERSHIPS: </a:t>
            </a:r>
            <a:r>
              <a:rPr lang="en-US" sz="2400" spc="117" dirty="0">
                <a:solidFill>
                  <a:srgbClr val="045D69"/>
                </a:solidFill>
                <a:latin typeface="Avenir"/>
              </a:rPr>
              <a:t>Implementing a Just Transition requires strong and credible partnerships between business and government</a:t>
            </a:r>
          </a:p>
          <a:p>
            <a:pPr marL="457200" lvl="0" indent="-457200">
              <a:lnSpc>
                <a:spcPts val="2600"/>
              </a:lnSpc>
              <a:buFont typeface="+mj-lt"/>
              <a:buAutoNum type="arabicPeriod"/>
            </a:pPr>
            <a:endParaRPr lang="en-US" sz="2400" spc="117" dirty="0">
              <a:solidFill>
                <a:srgbClr val="045D69"/>
              </a:solidFill>
              <a:latin typeface="Avenir"/>
            </a:endParaRPr>
          </a:p>
        </p:txBody>
      </p:sp>
      <p:sp>
        <p:nvSpPr>
          <p:cNvPr id="9" name="TextBox 9"/>
          <p:cNvSpPr txBox="1"/>
          <p:nvPr/>
        </p:nvSpPr>
        <p:spPr>
          <a:xfrm>
            <a:off x="432362" y="361103"/>
            <a:ext cx="9779735" cy="1234762"/>
          </a:xfrm>
          <a:prstGeom prst="rect">
            <a:avLst/>
          </a:prstGeom>
        </p:spPr>
        <p:txBody>
          <a:bodyPr wrap="square" lIns="0" tIns="0" rIns="0" bIns="0" rtlCol="0" anchor="t">
            <a:spAutoFit/>
          </a:bodyPr>
          <a:lstStyle/>
          <a:p>
            <a:pPr marL="0" lvl="0" indent="0" algn="ctr">
              <a:lnSpc>
                <a:spcPts val="5040"/>
              </a:lnSpc>
            </a:pPr>
            <a:r>
              <a:rPr lang="en-US" sz="3600" spc="151" dirty="0">
                <a:solidFill>
                  <a:srgbClr val="005B69"/>
                </a:solidFill>
                <a:latin typeface="Avenir Bold"/>
              </a:rPr>
              <a:t>The SA Pavilion Key Messages focused on 7 areas, including the Just Transition </a:t>
            </a:r>
          </a:p>
        </p:txBody>
      </p:sp>
      <p:sp>
        <p:nvSpPr>
          <p:cNvPr id="23" name="Freeform 4">
            <a:extLst>
              <a:ext uri="{FF2B5EF4-FFF2-40B4-BE49-F238E27FC236}">
                <a16:creationId xmlns:a16="http://schemas.microsoft.com/office/drawing/2014/main" id="{858E4FA4-FA9B-1637-8F04-E8FDF16FDA8A}"/>
              </a:ext>
            </a:extLst>
          </p:cNvPr>
          <p:cNvSpPr/>
          <p:nvPr/>
        </p:nvSpPr>
        <p:spPr>
          <a:xfrm>
            <a:off x="11062645" y="6051471"/>
            <a:ext cx="4545691" cy="3490735"/>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8"/>
            <a:stretch>
              <a:fillRect l="-17043" t="-3127" r="-48004" b="-3947"/>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745490"/>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4325600" y="11635"/>
            <a:ext cx="3962399" cy="3528117"/>
            <a:chOff x="0" y="0"/>
            <a:chExt cx="6202680" cy="5372100"/>
          </a:xfrm>
        </p:grpSpPr>
        <p:sp>
          <p:nvSpPr>
            <p:cNvPr id="4" name="Freeform 4"/>
            <p:cNvSpPr/>
            <p:nvPr/>
          </p:nvSpPr>
          <p:spPr>
            <a:xfrm>
              <a:off x="0" y="0"/>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solidFill>
              <a:srgbClr val="045C6C"/>
            </a:solidFill>
          </p:spPr>
          <p:txBody>
            <a:bodyPr/>
            <a:lstStyle/>
            <a:p>
              <a:endParaRPr lang="en-US"/>
            </a:p>
          </p:txBody>
        </p:sp>
      </p:grpSp>
      <p:grpSp>
        <p:nvGrpSpPr>
          <p:cNvPr id="5" name="Group 5"/>
          <p:cNvGrpSpPr/>
          <p:nvPr/>
        </p:nvGrpSpPr>
        <p:grpSpPr>
          <a:xfrm>
            <a:off x="16348342" y="8828250"/>
            <a:ext cx="2362201" cy="1866900"/>
            <a:chOff x="0" y="0"/>
            <a:chExt cx="6202680" cy="5372100"/>
          </a:xfrm>
        </p:grpSpPr>
        <p:sp>
          <p:nvSpPr>
            <p:cNvPr id="6" name="Freeform 6"/>
            <p:cNvSpPr/>
            <p:nvPr/>
          </p:nvSpPr>
          <p:spPr>
            <a:xfrm>
              <a:off x="0" y="0"/>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solidFill>
              <a:srgbClr val="E2E2E2"/>
            </a:solidFill>
          </p:spPr>
          <p:txBody>
            <a:bodyPr/>
            <a:lstStyle/>
            <a:p>
              <a:endParaRPr lang="en-US"/>
            </a:p>
          </p:txBody>
        </p:sp>
      </p:grpSp>
      <p:grpSp>
        <p:nvGrpSpPr>
          <p:cNvPr id="19" name="Group 5">
            <a:extLst>
              <a:ext uri="{FF2B5EF4-FFF2-40B4-BE49-F238E27FC236}">
                <a16:creationId xmlns:a16="http://schemas.microsoft.com/office/drawing/2014/main" id="{6D73E1D8-66DD-9C2D-CFAA-5C733EC22BD3}"/>
              </a:ext>
            </a:extLst>
          </p:cNvPr>
          <p:cNvGrpSpPr/>
          <p:nvPr/>
        </p:nvGrpSpPr>
        <p:grpSpPr>
          <a:xfrm>
            <a:off x="12366277" y="3803785"/>
            <a:ext cx="754318" cy="702344"/>
            <a:chOff x="0" y="0"/>
            <a:chExt cx="6202680" cy="5372100"/>
          </a:xfrm>
          <a:solidFill>
            <a:srgbClr val="9CC12E"/>
          </a:solidFill>
        </p:grpSpPr>
        <p:sp>
          <p:nvSpPr>
            <p:cNvPr id="20" name="Freeform 6">
              <a:extLst>
                <a:ext uri="{FF2B5EF4-FFF2-40B4-BE49-F238E27FC236}">
                  <a16:creationId xmlns:a16="http://schemas.microsoft.com/office/drawing/2014/main" id="{00B71B89-D2C4-BE49-6572-90E96912B816}"/>
                </a:ext>
              </a:extLst>
            </p:cNvPr>
            <p:cNvSpPr/>
            <p:nvPr/>
          </p:nvSpPr>
          <p:spPr>
            <a:xfrm>
              <a:off x="0" y="0"/>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grpFill/>
          </p:spPr>
          <p:txBody>
            <a:bodyPr/>
            <a:lstStyle/>
            <a:p>
              <a:endParaRPr lang="en-US" dirty="0"/>
            </a:p>
          </p:txBody>
        </p:sp>
      </p:grpSp>
      <p:sp>
        <p:nvSpPr>
          <p:cNvPr id="7" name="Freeform 7"/>
          <p:cNvSpPr/>
          <p:nvPr/>
        </p:nvSpPr>
        <p:spPr>
          <a:xfrm rot="13269828">
            <a:off x="9016947" y="2363482"/>
            <a:ext cx="9192757" cy="7212713"/>
          </a:xfrm>
          <a:custGeom>
            <a:avLst/>
            <a:gdLst/>
            <a:ahLst/>
            <a:cxnLst/>
            <a:rect l="l" t="t" r="r" b="b"/>
            <a:pathLst>
              <a:path w="7858787" h="6387051">
                <a:moveTo>
                  <a:pt x="0" y="0"/>
                </a:moveTo>
                <a:lnTo>
                  <a:pt x="7858787" y="0"/>
                </a:lnTo>
                <a:lnTo>
                  <a:pt x="7858787" y="6387051"/>
                </a:lnTo>
                <a:lnTo>
                  <a:pt x="0" y="6387051"/>
                </a:lnTo>
                <a:lnTo>
                  <a:pt x="0" y="0"/>
                </a:lnTo>
                <a:close/>
              </a:path>
            </a:pathLst>
          </a:custGeom>
          <a:blipFill>
            <a:blip r:embed="rId4">
              <a:alphaModFix amt="15000"/>
              <a:extLst>
                <a:ext uri="{96DAC541-7B7A-43D3-8B79-37D633B846F1}">
                  <asvg:svgBlip xmlns:asvg="http://schemas.microsoft.com/office/drawing/2016/SVG/main" r:embed="rId5"/>
                </a:ext>
              </a:extLst>
            </a:blip>
            <a:stretch>
              <a:fillRect/>
            </a:stretch>
          </a:blipFill>
        </p:spPr>
        <p:txBody>
          <a:bodyPr/>
          <a:lstStyle/>
          <a:p>
            <a:r>
              <a:rPr lang="en-US" dirty="0"/>
              <a:t>Of </a:t>
            </a:r>
          </a:p>
        </p:txBody>
      </p:sp>
      <p:sp>
        <p:nvSpPr>
          <p:cNvPr id="10" name="TextBox 10"/>
          <p:cNvSpPr txBox="1"/>
          <p:nvPr/>
        </p:nvSpPr>
        <p:spPr>
          <a:xfrm>
            <a:off x="373849" y="4381055"/>
            <a:ext cx="8521695" cy="4073038"/>
          </a:xfrm>
          <a:prstGeom prst="rect">
            <a:avLst/>
          </a:prstGeom>
        </p:spPr>
        <p:txBody>
          <a:bodyPr lIns="0" tIns="0" rIns="0" bIns="0" rtlCol="0" anchor="t">
            <a:spAutoFit/>
          </a:bodyPr>
          <a:lstStyle/>
          <a:p>
            <a:pPr marL="342900" indent="-342900" algn="ctr">
              <a:lnSpc>
                <a:spcPts val="3219"/>
              </a:lnSpc>
              <a:buSzPct val="150000"/>
              <a:buFont typeface="Arial" panose="020B0604020202020204" pitchFamily="34" charset="0"/>
              <a:buChar char="•"/>
            </a:pPr>
            <a:r>
              <a:rPr lang="en-ZA" sz="2299" spc="96" dirty="0">
                <a:solidFill>
                  <a:srgbClr val="000000"/>
                </a:solidFill>
                <a:latin typeface="Avenir Bold Italics"/>
              </a:rPr>
              <a:t>59 events in just 10 days with a range of stakeholders including our collaborative business community of Pavilion sponsors, a variety of National and Local Government Departments, NGOs, Civil Society, Youth and Academia.</a:t>
            </a:r>
          </a:p>
          <a:p>
            <a:pPr algn="ctr">
              <a:lnSpc>
                <a:spcPts val="3219"/>
              </a:lnSpc>
              <a:buSzPct val="150000"/>
            </a:pPr>
            <a:endParaRPr lang="en-ZA" sz="2299" spc="96" dirty="0">
              <a:solidFill>
                <a:srgbClr val="000000"/>
              </a:solidFill>
              <a:latin typeface="Avenir Bold Italics"/>
            </a:endParaRPr>
          </a:p>
          <a:p>
            <a:pPr marL="342900" lvl="1" indent="-342900" algn="ctr">
              <a:lnSpc>
                <a:spcPts val="3219"/>
              </a:lnSpc>
              <a:buSzPct val="150000"/>
              <a:buFont typeface="Arial" panose="020B0604020202020204" pitchFamily="34" charset="0"/>
              <a:buChar char="•"/>
              <a:tabLst>
                <a:tab pos="914400" algn="l"/>
                <a:tab pos="3490913" algn="l"/>
              </a:tabLst>
            </a:pPr>
            <a:r>
              <a:rPr lang="en-ZA" sz="2299" spc="96" dirty="0">
                <a:solidFill>
                  <a:srgbClr val="000000"/>
                </a:solidFill>
                <a:latin typeface="Avenir Bold Italics"/>
              </a:rPr>
              <a:t>11 social media length videos produced daily which summarised the events at the Pavilion, as well as a video of the President's visit and the SA Pavilion Launch event. </a:t>
            </a:r>
            <a:endParaRPr lang="en-US" sz="2299" spc="96" dirty="0">
              <a:solidFill>
                <a:srgbClr val="000000"/>
              </a:solidFill>
              <a:latin typeface="Avenir Bold Italics"/>
            </a:endParaRPr>
          </a:p>
        </p:txBody>
      </p:sp>
      <p:sp>
        <p:nvSpPr>
          <p:cNvPr id="11" name="Freeform 11"/>
          <p:cNvSpPr/>
          <p:nvPr/>
        </p:nvSpPr>
        <p:spPr>
          <a:xfrm rot="5400000" flipH="1">
            <a:off x="16148210" y="-1953"/>
            <a:ext cx="2045845" cy="2233735"/>
          </a:xfrm>
          <a:custGeom>
            <a:avLst/>
            <a:gdLst/>
            <a:ahLst/>
            <a:cxnLst/>
            <a:rect l="l" t="t" r="r" b="b"/>
            <a:pathLst>
              <a:path w="2679111" h="2702760">
                <a:moveTo>
                  <a:pt x="0" y="0"/>
                </a:moveTo>
                <a:lnTo>
                  <a:pt x="2679111" y="0"/>
                </a:lnTo>
                <a:lnTo>
                  <a:pt x="2679111" y="2702760"/>
                </a:lnTo>
                <a:lnTo>
                  <a:pt x="0" y="27027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552628" y="679314"/>
            <a:ext cx="7226646" cy="3158365"/>
          </a:xfrm>
          <a:prstGeom prst="rect">
            <a:avLst/>
          </a:prstGeom>
        </p:spPr>
        <p:txBody>
          <a:bodyPr wrap="square" lIns="0" tIns="0" rIns="0" bIns="0" rtlCol="0" anchor="t">
            <a:spAutoFit/>
          </a:bodyPr>
          <a:lstStyle/>
          <a:p>
            <a:pPr lvl="0" algn="ctr">
              <a:lnSpc>
                <a:spcPts val="5040"/>
              </a:lnSpc>
            </a:pPr>
            <a:r>
              <a:rPr lang="en-US" sz="2400" spc="151" dirty="0">
                <a:solidFill>
                  <a:srgbClr val="005B69"/>
                </a:solidFill>
                <a:latin typeface="Avenir Bold"/>
              </a:rPr>
              <a:t>•</a:t>
            </a:r>
            <a:r>
              <a:rPr lang="en-US" sz="3600" spc="151" dirty="0">
                <a:solidFill>
                  <a:srgbClr val="005B69"/>
                </a:solidFill>
                <a:latin typeface="Avenir Bold"/>
              </a:rPr>
              <a:t>The COP partnership between government and business been in place for the past 6 years, and business participation at COP has been growing </a:t>
            </a:r>
            <a:endParaRPr lang="en-US" sz="2400" spc="151" dirty="0">
              <a:solidFill>
                <a:srgbClr val="005B69"/>
              </a:solidFill>
              <a:latin typeface="Avenir Bold"/>
            </a:endParaRPr>
          </a:p>
        </p:txBody>
      </p:sp>
      <p:sp>
        <p:nvSpPr>
          <p:cNvPr id="13" name="Freeform 13"/>
          <p:cNvSpPr/>
          <p:nvPr/>
        </p:nvSpPr>
        <p:spPr>
          <a:xfrm>
            <a:off x="16131871" y="5293149"/>
            <a:ext cx="2156129" cy="2175161"/>
          </a:xfrm>
          <a:custGeom>
            <a:avLst/>
            <a:gdLst/>
            <a:ahLst/>
            <a:cxnLst/>
            <a:rect l="l" t="t" r="r" b="b"/>
            <a:pathLst>
              <a:path w="2156129" h="2175161">
                <a:moveTo>
                  <a:pt x="0" y="0"/>
                </a:moveTo>
                <a:lnTo>
                  <a:pt x="2156129" y="0"/>
                </a:lnTo>
                <a:lnTo>
                  <a:pt x="2156129" y="2175162"/>
                </a:lnTo>
                <a:lnTo>
                  <a:pt x="0" y="21751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7779275" y="8950550"/>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5" name="Group 5">
            <a:extLst>
              <a:ext uri="{FF2B5EF4-FFF2-40B4-BE49-F238E27FC236}">
                <a16:creationId xmlns:a16="http://schemas.microsoft.com/office/drawing/2014/main" id="{B2B5B7D5-4897-9F0C-61E1-208C08B27BDF}"/>
              </a:ext>
            </a:extLst>
          </p:cNvPr>
          <p:cNvGrpSpPr/>
          <p:nvPr/>
        </p:nvGrpSpPr>
        <p:grpSpPr>
          <a:xfrm>
            <a:off x="10438024" y="7201442"/>
            <a:ext cx="1997702" cy="1733008"/>
            <a:chOff x="-1388906" y="-242122"/>
            <a:chExt cx="6202680" cy="5372100"/>
          </a:xfrm>
          <a:solidFill>
            <a:srgbClr val="00B7CE"/>
          </a:solidFill>
        </p:grpSpPr>
        <p:sp>
          <p:nvSpPr>
            <p:cNvPr id="16" name="Freeform 6">
              <a:extLst>
                <a:ext uri="{FF2B5EF4-FFF2-40B4-BE49-F238E27FC236}">
                  <a16:creationId xmlns:a16="http://schemas.microsoft.com/office/drawing/2014/main" id="{6F552D8D-8EE0-1137-50DE-161030DB751A}"/>
                </a:ext>
              </a:extLst>
            </p:cNvPr>
            <p:cNvSpPr/>
            <p:nvPr/>
          </p:nvSpPr>
          <p:spPr>
            <a:xfrm>
              <a:off x="-1388906" y="-242122"/>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grpFill/>
          </p:spPr>
          <p:txBody>
            <a:bodyPr/>
            <a:lstStyle/>
            <a:p>
              <a:endParaRPr lang="en-US"/>
            </a:p>
          </p:txBody>
        </p:sp>
      </p:grpSp>
      <p:grpSp>
        <p:nvGrpSpPr>
          <p:cNvPr id="17" name="Group 5">
            <a:extLst>
              <a:ext uri="{FF2B5EF4-FFF2-40B4-BE49-F238E27FC236}">
                <a16:creationId xmlns:a16="http://schemas.microsoft.com/office/drawing/2014/main" id="{AF267029-8F55-6664-B162-560FEB9B3BA5}"/>
              </a:ext>
            </a:extLst>
          </p:cNvPr>
          <p:cNvGrpSpPr/>
          <p:nvPr/>
        </p:nvGrpSpPr>
        <p:grpSpPr>
          <a:xfrm>
            <a:off x="16867617" y="3808893"/>
            <a:ext cx="1185925" cy="1042398"/>
            <a:chOff x="20446299" y="9828751"/>
            <a:chExt cx="6202680" cy="5372100"/>
          </a:xfrm>
          <a:solidFill>
            <a:srgbClr val="00B7CE"/>
          </a:solidFill>
        </p:grpSpPr>
        <p:sp>
          <p:nvSpPr>
            <p:cNvPr id="18" name="Freeform 6">
              <a:extLst>
                <a:ext uri="{FF2B5EF4-FFF2-40B4-BE49-F238E27FC236}">
                  <a16:creationId xmlns:a16="http://schemas.microsoft.com/office/drawing/2014/main" id="{2E8BA640-5ECA-7CF1-FF22-2982B064295B}"/>
                </a:ext>
              </a:extLst>
            </p:cNvPr>
            <p:cNvSpPr/>
            <p:nvPr/>
          </p:nvSpPr>
          <p:spPr>
            <a:xfrm>
              <a:off x="20446299" y="9828751"/>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solidFill>
              <a:srgbClr val="92D050"/>
            </a:solidFill>
          </p:spPr>
          <p:txBody>
            <a:bodyPr/>
            <a:lstStyle/>
            <a:p>
              <a:endParaRPr lang="en-US" dirty="0"/>
            </a:p>
          </p:txBody>
        </p:sp>
      </p:grpSp>
      <p:pic>
        <p:nvPicPr>
          <p:cNvPr id="9" name="Picture 8" descr="A room with chairs and a screen&#10;&#10;Description automatically generated">
            <a:extLst>
              <a:ext uri="{FF2B5EF4-FFF2-40B4-BE49-F238E27FC236}">
                <a16:creationId xmlns:a16="http://schemas.microsoft.com/office/drawing/2014/main" id="{44DFC26A-4FCB-89B5-5A79-2CDB22D703B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897" t="325" r="1" b="1839"/>
          <a:stretch/>
        </p:blipFill>
        <p:spPr>
          <a:xfrm>
            <a:off x="13487400" y="344522"/>
            <a:ext cx="4686592" cy="3578276"/>
          </a:xfrm>
          <a:prstGeom prst="hexagon">
            <a:avLst/>
          </a:prstGeom>
        </p:spPr>
      </p:pic>
      <p:pic>
        <p:nvPicPr>
          <p:cNvPr id="21" name="Picture 20" descr="A room with chairs and a screen&#10;&#10;Description automatically generated">
            <a:extLst>
              <a:ext uri="{FF2B5EF4-FFF2-40B4-BE49-F238E27FC236}">
                <a16:creationId xmlns:a16="http://schemas.microsoft.com/office/drawing/2014/main" id="{575F921C-DD68-58CD-A5EF-092C7E18BA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85729" y="6038850"/>
            <a:ext cx="5664200" cy="4248150"/>
          </a:xfrm>
          <a:prstGeom prst="hexagon">
            <a:avLst>
              <a:gd name="adj" fmla="val 26277"/>
              <a:gd name="vf" fmla="val 115470"/>
            </a:avLst>
          </a:prstGeom>
        </p:spPr>
      </p:pic>
      <p:pic>
        <p:nvPicPr>
          <p:cNvPr id="22" name="Picture 21" descr="A reception desk with a flag and a screen&#10;&#10;Description automatically generated">
            <a:extLst>
              <a:ext uri="{FF2B5EF4-FFF2-40B4-BE49-F238E27FC236}">
                <a16:creationId xmlns:a16="http://schemas.microsoft.com/office/drawing/2014/main" id="{527BBD69-6DF1-41EE-C03A-738034274F4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63324" y="2532972"/>
            <a:ext cx="4961291" cy="3720968"/>
          </a:xfrm>
          <a:prstGeom prst="hexagon">
            <a:avLst/>
          </a:prstGeom>
        </p:spPr>
      </p:pic>
    </p:spTree>
    <p:extLst>
      <p:ext uri="{BB962C8B-B14F-4D97-AF65-F5344CB8AC3E}">
        <p14:creationId xmlns:p14="http://schemas.microsoft.com/office/powerpoint/2010/main" val="1070039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115800" y="355160"/>
            <a:ext cx="58674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373849" y="4381055"/>
            <a:ext cx="8521695" cy="436880"/>
          </a:xfrm>
          <a:prstGeom prst="rect">
            <a:avLst/>
          </a:prstGeom>
        </p:spPr>
        <p:txBody>
          <a:bodyPr lIns="0" tIns="0" rIns="0" bIns="0" rtlCol="0" anchor="t">
            <a:spAutoFit/>
          </a:bodyPr>
          <a:lstStyle/>
          <a:p>
            <a:pPr algn="ctr">
              <a:lnSpc>
                <a:spcPts val="3219"/>
              </a:lnSpc>
            </a:pPr>
            <a:r>
              <a:rPr lang="en-US" sz="2299" spc="96">
                <a:solidFill>
                  <a:srgbClr val="000000"/>
                </a:solidFill>
                <a:latin typeface="Avenir Bold Italics"/>
              </a:rPr>
              <a:t>Text</a:t>
            </a:r>
          </a:p>
        </p:txBody>
      </p:sp>
      <p:sp>
        <p:nvSpPr>
          <p:cNvPr id="11" name="Freeform 11"/>
          <p:cNvSpPr/>
          <p:nvPr/>
        </p:nvSpPr>
        <p:spPr>
          <a:xfrm rot="5400000" flipH="1">
            <a:off x="16148210" y="-1953"/>
            <a:ext cx="2045845" cy="2233735"/>
          </a:xfrm>
          <a:custGeom>
            <a:avLst/>
            <a:gdLst/>
            <a:ahLst/>
            <a:cxnLst/>
            <a:rect l="l" t="t" r="r" b="b"/>
            <a:pathLst>
              <a:path w="2679111" h="2702760">
                <a:moveTo>
                  <a:pt x="0" y="0"/>
                </a:moveTo>
                <a:lnTo>
                  <a:pt x="2679111" y="0"/>
                </a:lnTo>
                <a:lnTo>
                  <a:pt x="2679111" y="2702760"/>
                </a:lnTo>
                <a:lnTo>
                  <a:pt x="0" y="27027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876204" y="355160"/>
            <a:ext cx="10934795" cy="1234762"/>
          </a:xfrm>
          <a:prstGeom prst="rect">
            <a:avLst/>
          </a:prstGeom>
        </p:spPr>
        <p:txBody>
          <a:bodyPr wrap="square" lIns="0" tIns="0" rIns="0" bIns="0" rtlCol="0" anchor="t">
            <a:spAutoFit/>
          </a:bodyPr>
          <a:lstStyle/>
          <a:p>
            <a:pPr marL="0" lvl="0" indent="0" algn="ctr">
              <a:lnSpc>
                <a:spcPts val="5040"/>
              </a:lnSpc>
            </a:pPr>
            <a:r>
              <a:rPr lang="en-US" sz="3600" spc="151" dirty="0">
                <a:solidFill>
                  <a:srgbClr val="005B69"/>
                </a:solidFill>
                <a:latin typeface="Avenir Bold"/>
              </a:rPr>
              <a:t>The South Africa COP28 Pavilion showcased local communities’ response to climate change </a:t>
            </a:r>
          </a:p>
        </p:txBody>
      </p:sp>
      <p:sp>
        <p:nvSpPr>
          <p:cNvPr id="13" name="Freeform 13"/>
          <p:cNvSpPr/>
          <p:nvPr/>
        </p:nvSpPr>
        <p:spPr>
          <a:xfrm>
            <a:off x="16131871" y="5293149"/>
            <a:ext cx="2156129" cy="2175161"/>
          </a:xfrm>
          <a:custGeom>
            <a:avLst/>
            <a:gdLst/>
            <a:ahLst/>
            <a:cxnLst/>
            <a:rect l="l" t="t" r="r" b="b"/>
            <a:pathLst>
              <a:path w="2156129" h="2175161">
                <a:moveTo>
                  <a:pt x="0" y="0"/>
                </a:moveTo>
                <a:lnTo>
                  <a:pt x="2156129" y="0"/>
                </a:lnTo>
                <a:lnTo>
                  <a:pt x="2156129" y="2175162"/>
                </a:lnTo>
                <a:lnTo>
                  <a:pt x="0" y="21751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3" name="Picture 2">
            <a:extLst>
              <a:ext uri="{FF2B5EF4-FFF2-40B4-BE49-F238E27FC236}">
                <a16:creationId xmlns:a16="http://schemas.microsoft.com/office/drawing/2014/main" id="{B9A6D8A1-92B5-EFF8-154C-991BAB0D1F0C}"/>
              </a:ext>
            </a:extLst>
          </p:cNvPr>
          <p:cNvPicPr>
            <a:picLocks noChangeAspect="1"/>
          </p:cNvPicPr>
          <p:nvPr/>
        </p:nvPicPr>
        <p:blipFill rotWithShape="1">
          <a:blip r:embed="rId6"/>
          <a:srcRect t="17778" b="20000"/>
          <a:stretch/>
        </p:blipFill>
        <p:spPr>
          <a:xfrm>
            <a:off x="1296598" y="1811346"/>
            <a:ext cx="14757668" cy="6878409"/>
          </a:xfrm>
          <a:prstGeom prst="rect">
            <a:avLst/>
          </a:prstGeom>
        </p:spPr>
      </p:pic>
      <p:sp>
        <p:nvSpPr>
          <p:cNvPr id="4" name="TextBox 3">
            <a:extLst>
              <a:ext uri="{FF2B5EF4-FFF2-40B4-BE49-F238E27FC236}">
                <a16:creationId xmlns:a16="http://schemas.microsoft.com/office/drawing/2014/main" id="{494F4A96-02ED-E305-92EF-4C879F370511}"/>
              </a:ext>
            </a:extLst>
          </p:cNvPr>
          <p:cNvSpPr txBox="1"/>
          <p:nvPr/>
        </p:nvSpPr>
        <p:spPr>
          <a:xfrm>
            <a:off x="1722476" y="9106787"/>
            <a:ext cx="4019106" cy="830997"/>
          </a:xfrm>
          <a:prstGeom prst="rect">
            <a:avLst/>
          </a:prstGeom>
          <a:noFill/>
        </p:spPr>
        <p:txBody>
          <a:bodyPr wrap="square" rtlCol="0">
            <a:spAutoFit/>
          </a:bodyPr>
          <a:lstStyle/>
          <a:p>
            <a:pPr algn="l"/>
            <a:r>
              <a:rPr lang="en-ZA" sz="2400">
                <a:hlinkClick r:id="rId7">
                  <a:extLst>
                    <a:ext uri="{A12FA001-AC4F-418D-AE19-62706E023703}">
                      <ahyp:hlinkClr xmlns:ahyp="http://schemas.microsoft.com/office/drawing/2018/hyperlinkcolor" val="tx"/>
                    </a:ext>
                  </a:extLst>
                </a:hlinkClick>
              </a:rPr>
              <a:t>Click here for more info: </a:t>
            </a:r>
            <a:r>
              <a:rPr lang="en-ZA" sz="2400">
                <a:solidFill>
                  <a:srgbClr val="77767A"/>
                </a:solidFill>
                <a:hlinkClick r:id="rId7">
                  <a:extLst>
                    <a:ext uri="{A12FA001-AC4F-418D-AE19-62706E023703}">
                      <ahyp:hlinkClr xmlns:ahyp="http://schemas.microsoft.com/office/drawing/2018/hyperlinkcolor" val="tx"/>
                    </a:ext>
                  </a:extLst>
                </a:hlinkClick>
              </a:rPr>
              <a:t>The </a:t>
            </a:r>
            <a:r>
              <a:rPr lang="en-ZA" sz="2400" err="1">
                <a:solidFill>
                  <a:srgbClr val="77767A"/>
                </a:solidFill>
                <a:hlinkClick r:id="rId7">
                  <a:extLst>
                    <a:ext uri="{A12FA001-AC4F-418D-AE19-62706E023703}">
                      <ahyp:hlinkClr xmlns:ahyp="http://schemas.microsoft.com/office/drawing/2018/hyperlinkcolor" val="tx"/>
                    </a:ext>
                  </a:extLst>
                </a:hlinkClick>
              </a:rPr>
              <a:t>Keiskamma</a:t>
            </a:r>
            <a:r>
              <a:rPr lang="en-ZA" sz="2400">
                <a:solidFill>
                  <a:srgbClr val="0070C0"/>
                </a:solidFill>
                <a:hlinkClick r:id="rId7">
                  <a:extLst>
                    <a:ext uri="{A12FA001-AC4F-418D-AE19-62706E023703}">
                      <ahyp:hlinkClr xmlns:ahyp="http://schemas.microsoft.com/office/drawing/2018/hyperlinkcolor" val="tx"/>
                    </a:ext>
                  </a:extLst>
                </a:hlinkClick>
              </a:rPr>
              <a:t> Art Project</a:t>
            </a:r>
            <a:endParaRPr lang="en-ZA" sz="2400">
              <a:solidFill>
                <a:srgbClr val="0070C0"/>
              </a:solidFill>
            </a:endParaRPr>
          </a:p>
        </p:txBody>
      </p:sp>
      <p:sp>
        <p:nvSpPr>
          <p:cNvPr id="5" name="TextBox 4">
            <a:extLst>
              <a:ext uri="{FF2B5EF4-FFF2-40B4-BE49-F238E27FC236}">
                <a16:creationId xmlns:a16="http://schemas.microsoft.com/office/drawing/2014/main" id="{A651F88B-02EA-21C9-84EA-F620364107B5}"/>
              </a:ext>
            </a:extLst>
          </p:cNvPr>
          <p:cNvSpPr txBox="1"/>
          <p:nvPr/>
        </p:nvSpPr>
        <p:spPr>
          <a:xfrm>
            <a:off x="9372600" y="8977135"/>
            <a:ext cx="5147373" cy="1200329"/>
          </a:xfrm>
          <a:prstGeom prst="rect">
            <a:avLst/>
          </a:prstGeom>
          <a:noFill/>
        </p:spPr>
        <p:txBody>
          <a:bodyPr wrap="square" rtlCol="0">
            <a:spAutoFit/>
          </a:bodyPr>
          <a:lstStyle/>
          <a:p>
            <a:pPr algn="l"/>
            <a:r>
              <a:rPr lang="en-US" sz="2400" dirty="0">
                <a:hlinkClick r:id="rId8">
                  <a:extLst>
                    <a:ext uri="{A12FA001-AC4F-418D-AE19-62706E023703}">
                      <ahyp:hlinkClr xmlns:ahyp="http://schemas.microsoft.com/office/drawing/2018/hyperlinkcolor" val="tx"/>
                    </a:ext>
                  </a:extLst>
                </a:hlinkClick>
              </a:rPr>
              <a:t>Click here for more info:  </a:t>
            </a:r>
            <a:r>
              <a:rPr lang="en-US" sz="2400" dirty="0">
                <a:solidFill>
                  <a:srgbClr val="0070C0"/>
                </a:solidFill>
                <a:hlinkClick r:id="rId8">
                  <a:extLst>
                    <a:ext uri="{A12FA001-AC4F-418D-AE19-62706E023703}">
                      <ahyp:hlinkClr xmlns:ahyp="http://schemas.microsoft.com/office/drawing/2018/hyperlinkcolor" val="tx"/>
                    </a:ext>
                  </a:extLst>
                </a:hlinkClick>
              </a:rPr>
              <a:t>Climate change advocacy artwork to spread the word | WWF South Africa</a:t>
            </a:r>
            <a:endParaRPr lang="en-ZA" sz="2400" dirty="0">
              <a:solidFill>
                <a:srgbClr val="0070C0"/>
              </a:solidFill>
            </a:endParaRPr>
          </a:p>
        </p:txBody>
      </p:sp>
    </p:spTree>
    <p:extLst>
      <p:ext uri="{BB962C8B-B14F-4D97-AF65-F5344CB8AC3E}">
        <p14:creationId xmlns:p14="http://schemas.microsoft.com/office/powerpoint/2010/main" val="169347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rot="13269828">
            <a:off x="8904707" y="4713610"/>
            <a:ext cx="9192757" cy="7212713"/>
          </a:xfrm>
          <a:custGeom>
            <a:avLst/>
            <a:gdLst/>
            <a:ahLst/>
            <a:cxnLst/>
            <a:rect l="l" t="t" r="r" b="b"/>
            <a:pathLst>
              <a:path w="7858787" h="6387051">
                <a:moveTo>
                  <a:pt x="0" y="0"/>
                </a:moveTo>
                <a:lnTo>
                  <a:pt x="7858787" y="0"/>
                </a:lnTo>
                <a:lnTo>
                  <a:pt x="7858787" y="6387051"/>
                </a:lnTo>
                <a:lnTo>
                  <a:pt x="0" y="6387051"/>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txBody>
          <a:bodyPr/>
          <a:lstStyle/>
          <a:p>
            <a:endParaRPr lang="en-US" dirty="0">
              <a:latin typeface="Avenir"/>
            </a:endParaRPr>
          </a:p>
        </p:txBody>
      </p:sp>
      <p:sp>
        <p:nvSpPr>
          <p:cNvPr id="2" name="Freeform 2"/>
          <p:cNvSpPr/>
          <p:nvPr/>
        </p:nvSpPr>
        <p:spPr>
          <a:xfrm>
            <a:off x="8534400" y="559268"/>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latin typeface="Avenir"/>
            </a:endParaRPr>
          </a:p>
        </p:txBody>
      </p:sp>
      <p:sp>
        <p:nvSpPr>
          <p:cNvPr id="11" name="Freeform 11"/>
          <p:cNvSpPr/>
          <p:nvPr/>
        </p:nvSpPr>
        <p:spPr>
          <a:xfrm rot="5400000" flipH="1">
            <a:off x="15736227" y="208101"/>
            <a:ext cx="2045845" cy="2233735"/>
          </a:xfrm>
          <a:custGeom>
            <a:avLst/>
            <a:gdLst/>
            <a:ahLst/>
            <a:cxnLst/>
            <a:rect l="l" t="t" r="r" b="b"/>
            <a:pathLst>
              <a:path w="2679111" h="2702760">
                <a:moveTo>
                  <a:pt x="0" y="0"/>
                </a:moveTo>
                <a:lnTo>
                  <a:pt x="2679111" y="0"/>
                </a:lnTo>
                <a:lnTo>
                  <a:pt x="2679111" y="2702760"/>
                </a:lnTo>
                <a:lnTo>
                  <a:pt x="0" y="27027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latin typeface="Avenir"/>
            </a:endParaRPr>
          </a:p>
        </p:txBody>
      </p:sp>
      <p:sp>
        <p:nvSpPr>
          <p:cNvPr id="12" name="TextBox 12"/>
          <p:cNvSpPr txBox="1"/>
          <p:nvPr/>
        </p:nvSpPr>
        <p:spPr>
          <a:xfrm>
            <a:off x="113015" y="562732"/>
            <a:ext cx="6964984" cy="1257524"/>
          </a:xfrm>
          <a:prstGeom prst="rect">
            <a:avLst/>
          </a:prstGeom>
        </p:spPr>
        <p:txBody>
          <a:bodyPr wrap="square" lIns="0" tIns="0" rIns="0" bIns="0" rtlCol="0" anchor="t">
            <a:spAutoFit/>
          </a:bodyPr>
          <a:lstStyle/>
          <a:p>
            <a:pPr algn="ctr">
              <a:lnSpc>
                <a:spcPts val="5040"/>
              </a:lnSpc>
            </a:pPr>
            <a:r>
              <a:rPr lang="en-US" sz="3600" spc="151" dirty="0">
                <a:solidFill>
                  <a:srgbClr val="005B69"/>
                </a:solidFill>
                <a:latin typeface="Avenir Bold"/>
              </a:rPr>
              <a:t>Key COP28 Outcomes:  </a:t>
            </a:r>
          </a:p>
          <a:p>
            <a:pPr algn="ctr">
              <a:lnSpc>
                <a:spcPts val="5040"/>
              </a:lnSpc>
            </a:pPr>
            <a:r>
              <a:rPr lang="en-US" sz="3600" spc="151" dirty="0">
                <a:solidFill>
                  <a:srgbClr val="005B69"/>
                </a:solidFill>
                <a:latin typeface="Avenir Bold"/>
              </a:rPr>
              <a:t>The Global </a:t>
            </a:r>
            <a:r>
              <a:rPr lang="en-US" sz="3600" spc="151" dirty="0" err="1">
                <a:solidFill>
                  <a:srgbClr val="005B69"/>
                </a:solidFill>
                <a:latin typeface="Avenir Bold"/>
              </a:rPr>
              <a:t>Stocktake</a:t>
            </a:r>
            <a:endParaRPr lang="en-US" sz="3600" spc="151" dirty="0">
              <a:solidFill>
                <a:srgbClr val="005B69"/>
              </a:solidFill>
              <a:latin typeface="Avenir Bold"/>
            </a:endParaRPr>
          </a:p>
        </p:txBody>
      </p:sp>
      <p:sp>
        <p:nvSpPr>
          <p:cNvPr id="13" name="Freeform 13"/>
          <p:cNvSpPr/>
          <p:nvPr/>
        </p:nvSpPr>
        <p:spPr>
          <a:xfrm>
            <a:off x="16131871" y="5293149"/>
            <a:ext cx="2156129" cy="2175161"/>
          </a:xfrm>
          <a:custGeom>
            <a:avLst/>
            <a:gdLst/>
            <a:ahLst/>
            <a:cxnLst/>
            <a:rect l="l" t="t" r="r" b="b"/>
            <a:pathLst>
              <a:path w="2156129" h="2175161">
                <a:moveTo>
                  <a:pt x="0" y="0"/>
                </a:moveTo>
                <a:lnTo>
                  <a:pt x="2156129" y="0"/>
                </a:lnTo>
                <a:lnTo>
                  <a:pt x="2156129" y="2175162"/>
                </a:lnTo>
                <a:lnTo>
                  <a:pt x="0" y="21751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latin typeface="Avenir"/>
            </a:endParaRPr>
          </a:p>
        </p:txBody>
      </p:sp>
      <p:sp>
        <p:nvSpPr>
          <p:cNvPr id="14" name="Freeform 14"/>
          <p:cNvSpPr/>
          <p:nvPr/>
        </p:nvSpPr>
        <p:spPr>
          <a:xfrm>
            <a:off x="9138834" y="9184020"/>
            <a:ext cx="7315200" cy="1064029"/>
          </a:xfrm>
          <a:custGeom>
            <a:avLst/>
            <a:gdLst/>
            <a:ahLst/>
            <a:cxnLst/>
            <a:rect l="l" t="t" r="r" b="b"/>
            <a:pathLst>
              <a:path w="7315200" h="1064029">
                <a:moveTo>
                  <a:pt x="0" y="0"/>
                </a:moveTo>
                <a:lnTo>
                  <a:pt x="7315200" y="0"/>
                </a:lnTo>
                <a:lnTo>
                  <a:pt x="7315200" y="1064029"/>
                </a:lnTo>
                <a:lnTo>
                  <a:pt x="0" y="10640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latin typeface="Avenir"/>
            </a:endParaRPr>
          </a:p>
        </p:txBody>
      </p:sp>
      <p:sp>
        <p:nvSpPr>
          <p:cNvPr id="31" name="Text Placeholder 2">
            <a:extLst>
              <a:ext uri="{FF2B5EF4-FFF2-40B4-BE49-F238E27FC236}">
                <a16:creationId xmlns:a16="http://schemas.microsoft.com/office/drawing/2014/main" id="{75FFD162-D002-5FD9-4BCC-F57B2E115655}"/>
              </a:ext>
            </a:extLst>
          </p:cNvPr>
          <p:cNvSpPr txBox="1">
            <a:spLocks/>
          </p:cNvSpPr>
          <p:nvPr/>
        </p:nvSpPr>
        <p:spPr>
          <a:xfrm>
            <a:off x="9346536" y="2480150"/>
            <a:ext cx="8697591" cy="1272424"/>
          </a:xfrm>
          <a:prstGeom prst="rect">
            <a:avLst/>
          </a:prstGeom>
          <a:solidFill>
            <a:srgbClr val="FFFFFF"/>
          </a:solidFill>
        </p:spPr>
        <p:txBody>
          <a:bodyPr vert="horz" lIns="46800" tIns="45720" rIns="46800" bIns="45720" rtlCol="0" anchor="t">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53B3F"/>
                </a:solidFill>
                <a:effectLst/>
                <a:uLnTx/>
                <a:uFillTx/>
                <a:latin typeface="Avenir"/>
              </a:rPr>
              <a:t>The technical report of the first Global </a:t>
            </a:r>
            <a:r>
              <a:rPr kumimoji="0" lang="en-US" sz="2400" b="0" i="0" u="none" strike="noStrike" kern="1200" cap="none" spc="0" normalizeH="0" baseline="0" noProof="0" dirty="0" err="1">
                <a:ln>
                  <a:noFill/>
                </a:ln>
                <a:solidFill>
                  <a:srgbClr val="353B3F"/>
                </a:solidFill>
                <a:effectLst/>
                <a:uLnTx/>
                <a:uFillTx/>
                <a:latin typeface="Avenir"/>
              </a:rPr>
              <a:t>Stocktake</a:t>
            </a:r>
            <a:r>
              <a:rPr kumimoji="0" lang="en-US" sz="2400" b="0" i="0" u="none" strike="noStrike" kern="1200" cap="none" spc="0" normalizeH="0" baseline="0" noProof="0" dirty="0">
                <a:ln>
                  <a:noFill/>
                </a:ln>
                <a:solidFill>
                  <a:srgbClr val="353B3F"/>
                </a:solidFill>
                <a:effectLst/>
                <a:uLnTx/>
                <a:uFillTx/>
                <a:latin typeface="Avenir"/>
              </a:rPr>
              <a:t> (GST) noted that collectively the world is not on track to meet its commitments under the Paris Agreement.</a:t>
            </a:r>
          </a:p>
        </p:txBody>
      </p:sp>
      <p:sp>
        <p:nvSpPr>
          <p:cNvPr id="32" name="Text Placeholder 3">
            <a:extLst>
              <a:ext uri="{FF2B5EF4-FFF2-40B4-BE49-F238E27FC236}">
                <a16:creationId xmlns:a16="http://schemas.microsoft.com/office/drawing/2014/main" id="{FA1FFCC7-5FE0-DEC4-B9D2-FA40379AEE88}"/>
              </a:ext>
            </a:extLst>
          </p:cNvPr>
          <p:cNvSpPr txBox="1">
            <a:spLocks/>
          </p:cNvSpPr>
          <p:nvPr/>
        </p:nvSpPr>
        <p:spPr>
          <a:xfrm>
            <a:off x="9390838" y="4011592"/>
            <a:ext cx="8837665" cy="1889699"/>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lvl="0"/>
            <a:r>
              <a:rPr kumimoji="0" lang="en-US" sz="2400" b="0" i="0" u="none" strike="noStrike" kern="1200" cap="none" spc="0" normalizeH="0" baseline="0" noProof="0" dirty="0">
                <a:ln>
                  <a:noFill/>
                </a:ln>
                <a:solidFill>
                  <a:srgbClr val="353B3F"/>
                </a:solidFill>
                <a:effectLst/>
                <a:uLnTx/>
                <a:uFillTx/>
                <a:latin typeface="Avenir"/>
              </a:rPr>
              <a:t>For the first time there was collective agreement from nearly 200 countries to move away from fossil fuels, “…in a just, orderly, and equitable manner.” This is an important political signal about the significant transition that lies ahead, with explicit fossil fuel transition language never before included in a COP outcome</a:t>
            </a:r>
          </a:p>
        </p:txBody>
      </p:sp>
      <p:sp>
        <p:nvSpPr>
          <p:cNvPr id="33" name="Text Placeholder 4">
            <a:extLst>
              <a:ext uri="{FF2B5EF4-FFF2-40B4-BE49-F238E27FC236}">
                <a16:creationId xmlns:a16="http://schemas.microsoft.com/office/drawing/2014/main" id="{1D8F7E71-1A3A-8E33-2787-40D65F7A8F3C}"/>
              </a:ext>
            </a:extLst>
          </p:cNvPr>
          <p:cNvSpPr txBox="1">
            <a:spLocks/>
          </p:cNvSpPr>
          <p:nvPr/>
        </p:nvSpPr>
        <p:spPr>
          <a:xfrm>
            <a:off x="9390838" y="5844601"/>
            <a:ext cx="8427100" cy="1889699"/>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53B3F"/>
                </a:solidFill>
                <a:effectLst/>
                <a:uLnTx/>
                <a:uFillTx/>
                <a:latin typeface="Avenir"/>
                <a:cs typeface="Calibri Light"/>
              </a:rPr>
              <a:t>The GST calls for tripling the global capacity of renewable energy and doubling the annual rate of energy efficiency improvements before 2030 and phasing out inefficient subsidies for fossil fuels</a:t>
            </a:r>
            <a:endParaRPr kumimoji="0" lang="en-US" sz="2400" b="0" i="0" u="none" strike="noStrike" kern="1200" cap="none" spc="0" normalizeH="0" baseline="0" noProof="0" dirty="0">
              <a:ln>
                <a:noFill/>
              </a:ln>
              <a:solidFill>
                <a:srgbClr val="353B3F"/>
              </a:solidFill>
              <a:effectLst/>
              <a:uLnTx/>
              <a:uFillTx/>
              <a:latin typeface="Avenir"/>
            </a:endParaRPr>
          </a:p>
        </p:txBody>
      </p:sp>
      <p:sp>
        <p:nvSpPr>
          <p:cNvPr id="35" name="Text Placeholder 8">
            <a:extLst>
              <a:ext uri="{FF2B5EF4-FFF2-40B4-BE49-F238E27FC236}">
                <a16:creationId xmlns:a16="http://schemas.microsoft.com/office/drawing/2014/main" id="{F475BCEF-614D-5440-70C2-73BADBF47A9A}"/>
              </a:ext>
            </a:extLst>
          </p:cNvPr>
          <p:cNvSpPr txBox="1">
            <a:spLocks/>
          </p:cNvSpPr>
          <p:nvPr/>
        </p:nvSpPr>
        <p:spPr>
          <a:xfrm>
            <a:off x="7410834" y="4192584"/>
            <a:ext cx="1728000" cy="1620000"/>
          </a:xfrm>
          <a:prstGeom prst="rect">
            <a:avLst/>
          </a:prstGeom>
          <a:solidFill>
            <a:srgbClr val="65AFAE"/>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dirty="0">
                <a:ln>
                  <a:noFill/>
                </a:ln>
                <a:solidFill>
                  <a:srgbClr val="FFFFFF"/>
                </a:solidFill>
                <a:effectLst/>
                <a:uLnTx/>
                <a:uFillTx/>
                <a:latin typeface="Avenir"/>
              </a:rPr>
              <a:t>02</a:t>
            </a:r>
          </a:p>
        </p:txBody>
      </p:sp>
      <p:sp>
        <p:nvSpPr>
          <p:cNvPr id="36" name="Text Placeholder 9">
            <a:extLst>
              <a:ext uri="{FF2B5EF4-FFF2-40B4-BE49-F238E27FC236}">
                <a16:creationId xmlns:a16="http://schemas.microsoft.com/office/drawing/2014/main" id="{A02A087F-FF0F-6465-163B-010122A6DC90}"/>
              </a:ext>
            </a:extLst>
          </p:cNvPr>
          <p:cNvSpPr txBox="1">
            <a:spLocks/>
          </p:cNvSpPr>
          <p:nvPr/>
        </p:nvSpPr>
        <p:spPr>
          <a:xfrm>
            <a:off x="7410834" y="6031804"/>
            <a:ext cx="1728000" cy="1620000"/>
          </a:xfrm>
          <a:prstGeom prst="rect">
            <a:avLst/>
          </a:prstGeom>
          <a:solidFill>
            <a:srgbClr val="479F9C"/>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a:ln>
                  <a:noFill/>
                </a:ln>
                <a:solidFill>
                  <a:srgbClr val="FFFFFF"/>
                </a:solidFill>
                <a:effectLst/>
                <a:uLnTx/>
                <a:uFillTx/>
                <a:latin typeface="Avenir"/>
              </a:rPr>
              <a:t>03</a:t>
            </a:r>
          </a:p>
        </p:txBody>
      </p:sp>
      <p:sp>
        <p:nvSpPr>
          <p:cNvPr id="37" name="Text Placeholder 10">
            <a:extLst>
              <a:ext uri="{FF2B5EF4-FFF2-40B4-BE49-F238E27FC236}">
                <a16:creationId xmlns:a16="http://schemas.microsoft.com/office/drawing/2014/main" id="{DB7BBD94-2FB4-38E9-89AC-F918E967CF09}"/>
              </a:ext>
            </a:extLst>
          </p:cNvPr>
          <p:cNvSpPr txBox="1">
            <a:spLocks/>
          </p:cNvSpPr>
          <p:nvPr/>
        </p:nvSpPr>
        <p:spPr>
          <a:xfrm>
            <a:off x="7410834" y="7855258"/>
            <a:ext cx="1728000" cy="1620000"/>
          </a:xfrm>
          <a:prstGeom prst="rect">
            <a:avLst/>
          </a:prstGeom>
          <a:solidFill>
            <a:srgbClr val="408E94"/>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dirty="0">
                <a:ln>
                  <a:noFill/>
                </a:ln>
                <a:solidFill>
                  <a:srgbClr val="FFFFFF"/>
                </a:solidFill>
                <a:effectLst/>
                <a:uLnTx/>
                <a:uFillTx/>
                <a:latin typeface="Avenir"/>
              </a:rPr>
              <a:t>04</a:t>
            </a:r>
          </a:p>
        </p:txBody>
      </p:sp>
      <p:sp>
        <p:nvSpPr>
          <p:cNvPr id="38" name="Text Placeholder 13">
            <a:extLst>
              <a:ext uri="{FF2B5EF4-FFF2-40B4-BE49-F238E27FC236}">
                <a16:creationId xmlns:a16="http://schemas.microsoft.com/office/drawing/2014/main" id="{8644E3E3-F9A6-9302-52C1-267754E74F30}"/>
              </a:ext>
            </a:extLst>
          </p:cNvPr>
          <p:cNvSpPr txBox="1">
            <a:spLocks/>
          </p:cNvSpPr>
          <p:nvPr/>
        </p:nvSpPr>
        <p:spPr>
          <a:xfrm>
            <a:off x="7410834" y="2374650"/>
            <a:ext cx="1728000" cy="1620000"/>
          </a:xfrm>
          <a:prstGeom prst="rect">
            <a:avLst/>
          </a:prstGeom>
          <a:solidFill>
            <a:srgbClr val="8BBEBE"/>
          </a:solidFill>
        </p:spPr>
        <p:txBody>
          <a:bodyPr vert="horz" lIns="46800" tIns="46800" rIns="46800" bIns="45720" rtlCol="0" anchor="ctr">
            <a:noAutofit/>
          </a:bodyPr>
          <a:lstStyle>
            <a:lvl1pPr marL="0" indent="0" algn="ctr" defTabSz="1371600" rtl="0" eaLnBrk="1" latinLnBrk="0" hangingPunct="1">
              <a:lnSpc>
                <a:spcPct val="100000"/>
              </a:lnSpc>
              <a:spcBef>
                <a:spcPts val="0"/>
              </a:spcBef>
              <a:buFont typeface="Arial" panose="020B0604020202020204" pitchFamily="34" charset="0"/>
              <a:buNone/>
              <a:defRPr sz="8400" b="1" i="0" kern="1200">
                <a:solidFill>
                  <a:schemeClr val="tx1"/>
                </a:solidFill>
                <a:latin typeface="+mj-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400" b="1" i="0" u="none" strike="noStrike" kern="1200" cap="none" spc="0" normalizeH="0" baseline="0" noProof="0" dirty="0">
                <a:ln>
                  <a:noFill/>
                </a:ln>
                <a:solidFill>
                  <a:srgbClr val="FFFFFF"/>
                </a:solidFill>
                <a:effectLst/>
                <a:uLnTx/>
                <a:uFillTx/>
                <a:latin typeface="Avenir"/>
              </a:rPr>
              <a:t>01</a:t>
            </a:r>
          </a:p>
        </p:txBody>
      </p:sp>
      <p:sp>
        <p:nvSpPr>
          <p:cNvPr id="39" name="Footer Placeholder 15">
            <a:extLst>
              <a:ext uri="{FF2B5EF4-FFF2-40B4-BE49-F238E27FC236}">
                <a16:creationId xmlns:a16="http://schemas.microsoft.com/office/drawing/2014/main" id="{418F2C8C-5ADC-4BC8-2D54-81BC77B698D3}"/>
              </a:ext>
            </a:extLst>
          </p:cNvPr>
          <p:cNvSpPr txBox="1">
            <a:spLocks/>
          </p:cNvSpPr>
          <p:nvPr/>
        </p:nvSpPr>
        <p:spPr>
          <a:xfrm>
            <a:off x="13899587" y="9731750"/>
            <a:ext cx="2859563" cy="547688"/>
          </a:xfrm>
          <a:prstGeom prst="rect">
            <a:avLst/>
          </a:prstGeom>
        </p:spPr>
        <p:txBody>
          <a:bodyPr vert="horz" lIns="91440" tIns="45720" rIns="91440" bIns="45720" rtlCol="0" anchor="ctr"/>
          <a:lstStyle>
            <a:defPPr>
              <a:defRPr lang="en-US"/>
            </a:defPPr>
            <a:lvl1pPr marL="0" algn="r" defTabSz="914400" rtl="0" eaLnBrk="1" latinLnBrk="0" hangingPunct="1">
              <a:defRPr sz="1035" b="1" i="0" kern="1200" cap="all" baseline="0">
                <a:solidFill>
                  <a:srgbClr val="045D69"/>
                </a:solidFill>
                <a:latin typeface="+mj-lt"/>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1371600" rtl="0" eaLnBrk="1" fontAlgn="auto" latinLnBrk="0" hangingPunct="1">
              <a:lnSpc>
                <a:spcPct val="100000"/>
              </a:lnSpc>
              <a:spcBef>
                <a:spcPts val="0"/>
              </a:spcBef>
              <a:spcAft>
                <a:spcPts val="0"/>
              </a:spcAft>
              <a:buClrTx/>
              <a:buSzTx/>
              <a:buFontTx/>
              <a:buNone/>
              <a:tabLst/>
              <a:defRPr/>
            </a:pPr>
            <a:r>
              <a:rPr kumimoji="0" lang="en-US" sz="1035" b="1" i="0" u="none" strike="noStrike" kern="1200" cap="all" spc="0" normalizeH="0" baseline="0" noProof="0">
                <a:ln>
                  <a:noFill/>
                </a:ln>
                <a:solidFill>
                  <a:srgbClr val="045D69"/>
                </a:solidFill>
                <a:effectLst/>
                <a:uLnTx/>
                <a:uFillTx/>
                <a:latin typeface="Avenir"/>
              </a:rPr>
              <a:t>BUSINESS ACTION FOR SUSTAINABLE GROWTH</a:t>
            </a:r>
            <a:endParaRPr kumimoji="0" lang="en-ZA" sz="1035" b="1" i="0" u="none" strike="noStrike" kern="1200" cap="all" spc="0" normalizeH="0" baseline="0" noProof="0">
              <a:ln>
                <a:noFill/>
              </a:ln>
              <a:solidFill>
                <a:srgbClr val="045D69"/>
              </a:solidFill>
              <a:effectLst/>
              <a:uLnTx/>
              <a:uFillTx/>
              <a:latin typeface="Avenir"/>
            </a:endParaRPr>
          </a:p>
        </p:txBody>
      </p:sp>
      <p:sp>
        <p:nvSpPr>
          <p:cNvPr id="40" name="Slide Number Placeholder 16">
            <a:extLst>
              <a:ext uri="{FF2B5EF4-FFF2-40B4-BE49-F238E27FC236}">
                <a16:creationId xmlns:a16="http://schemas.microsoft.com/office/drawing/2014/main" id="{9E24F104-EED0-D7FC-30DD-EF8452C86CFA}"/>
              </a:ext>
            </a:extLst>
          </p:cNvPr>
          <p:cNvSpPr txBox="1">
            <a:spLocks/>
          </p:cNvSpPr>
          <p:nvPr/>
        </p:nvSpPr>
        <p:spPr>
          <a:xfrm>
            <a:off x="13147484" y="9731750"/>
            <a:ext cx="1073250" cy="547688"/>
          </a:xfrm>
          <a:prstGeom prst="rect">
            <a:avLst/>
          </a:prstGeom>
        </p:spPr>
        <p:txBody>
          <a:bodyPr vert="horz" lIns="91440" tIns="45720" rIns="91440" bIns="45720" rtlCol="0" anchor="ctr"/>
          <a:lstStyle>
            <a:defPPr>
              <a:defRPr lang="en-US"/>
            </a:defPPr>
            <a:lvl1pPr marL="0" algn="ctr" defTabSz="914400" rtl="0" eaLnBrk="1" latinLnBrk="0" hangingPunct="1">
              <a:defRPr sz="2025" b="1" i="0" kern="1200" baseline="0">
                <a:solidFill>
                  <a:srgbClr val="005D6A"/>
                </a:solidFill>
                <a:latin typeface="+mj-lt"/>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fld id="{2E9D531C-DD3E-490D-8200-CDD698384A26}" type="slidenum">
              <a:rPr kumimoji="0" lang="en-ZA" sz="2025" b="1" i="0" u="none" strike="noStrike" kern="1200" cap="none" spc="0" normalizeH="0" baseline="0" noProof="0" smtClean="0">
                <a:ln>
                  <a:noFill/>
                </a:ln>
                <a:solidFill>
                  <a:srgbClr val="005D6A"/>
                </a:solidFill>
                <a:effectLst/>
                <a:uLnTx/>
                <a:uFillTx/>
                <a:latin typeface="Avenir"/>
              </a:rPr>
              <a:pPr marL="0" marR="0" lvl="0" indent="0" algn="ctr" defTabSz="1371600" rtl="0" eaLnBrk="1" fontAlgn="auto" latinLnBrk="0" hangingPunct="1">
                <a:lnSpc>
                  <a:spcPct val="100000"/>
                </a:lnSpc>
                <a:spcBef>
                  <a:spcPts val="0"/>
                </a:spcBef>
                <a:spcAft>
                  <a:spcPts val="0"/>
                </a:spcAft>
                <a:buClrTx/>
                <a:buSzTx/>
                <a:buFontTx/>
                <a:buNone/>
                <a:tabLst/>
                <a:defRPr/>
              </a:pPr>
              <a:t>9</a:t>
            </a:fld>
            <a:endParaRPr kumimoji="0" lang="en-ZA" sz="2025" b="1" i="0" u="none" strike="noStrike" kern="1200" cap="none" spc="0" normalizeH="0" baseline="0" noProof="0">
              <a:ln>
                <a:noFill/>
              </a:ln>
              <a:solidFill>
                <a:srgbClr val="005D6A"/>
              </a:solidFill>
              <a:effectLst/>
              <a:uLnTx/>
              <a:uFillTx/>
              <a:latin typeface="Avenir"/>
            </a:endParaRPr>
          </a:p>
        </p:txBody>
      </p:sp>
      <p:sp>
        <p:nvSpPr>
          <p:cNvPr id="41" name="TextBox 40">
            <a:extLst>
              <a:ext uri="{FF2B5EF4-FFF2-40B4-BE49-F238E27FC236}">
                <a16:creationId xmlns:a16="http://schemas.microsoft.com/office/drawing/2014/main" id="{88A73C76-6A31-F843-4226-27CFFCC5AA83}"/>
              </a:ext>
            </a:extLst>
          </p:cNvPr>
          <p:cNvSpPr txBox="1"/>
          <p:nvPr/>
        </p:nvSpPr>
        <p:spPr>
          <a:xfrm>
            <a:off x="453634" y="2345186"/>
            <a:ext cx="6106768" cy="1938992"/>
          </a:xfrm>
          <a:prstGeom prst="rect">
            <a:avLst/>
          </a:prstGeom>
          <a:noFill/>
        </p:spPr>
        <p:txBody>
          <a:bodyPr wrap="square">
            <a:spAutoFit/>
          </a:bodyPr>
          <a:lstStyle/>
          <a:p>
            <a:pPr defTabSz="1371600">
              <a:defRPr/>
            </a:pPr>
            <a:r>
              <a:rPr lang="en-US" sz="3000" dirty="0">
                <a:solidFill>
                  <a:srgbClr val="353B3F"/>
                </a:solidFill>
                <a:latin typeface="Avenir"/>
                <a:cs typeface="Calibri Light" panose="020F0302020204030204" pitchFamily="34" charset="0"/>
              </a:rPr>
              <a:t>COP28 was the largest COP on record.  COP28 brought together 97,000 delegates, including over 150 heads of state</a:t>
            </a:r>
            <a:endParaRPr lang="en-ZA" sz="3000" dirty="0">
              <a:solidFill>
                <a:srgbClr val="353B3F"/>
              </a:solidFill>
              <a:latin typeface="Avenir"/>
              <a:cs typeface="Calibri Light" panose="020F0302020204030204" pitchFamily="34" charset="0"/>
            </a:endParaRPr>
          </a:p>
        </p:txBody>
      </p:sp>
      <p:pic>
        <p:nvPicPr>
          <p:cNvPr id="5" name="Picture 4">
            <a:extLst>
              <a:ext uri="{FF2B5EF4-FFF2-40B4-BE49-F238E27FC236}">
                <a16:creationId xmlns:a16="http://schemas.microsoft.com/office/drawing/2014/main" id="{C40D92B9-42AE-DACA-E059-A4D37A89DEFB}"/>
              </a:ext>
            </a:extLst>
          </p:cNvPr>
          <p:cNvPicPr>
            <a:picLocks noChangeAspect="1"/>
          </p:cNvPicPr>
          <p:nvPr/>
        </p:nvPicPr>
        <p:blipFill rotWithShape="1">
          <a:blip r:embed="rId8"/>
          <a:srcRect l="50835"/>
          <a:stretch/>
        </p:blipFill>
        <p:spPr>
          <a:xfrm>
            <a:off x="-10896600" y="-6591300"/>
            <a:ext cx="7737284" cy="5468113"/>
          </a:xfrm>
          <a:prstGeom prst="rect">
            <a:avLst/>
          </a:prstGeom>
        </p:spPr>
      </p:pic>
      <p:sp>
        <p:nvSpPr>
          <p:cNvPr id="3" name="Text Placeholder 4">
            <a:extLst>
              <a:ext uri="{FF2B5EF4-FFF2-40B4-BE49-F238E27FC236}">
                <a16:creationId xmlns:a16="http://schemas.microsoft.com/office/drawing/2014/main" id="{6DAD3A55-7CD1-DFE9-C973-CF375AE23856}"/>
              </a:ext>
            </a:extLst>
          </p:cNvPr>
          <p:cNvSpPr txBox="1">
            <a:spLocks/>
          </p:cNvSpPr>
          <p:nvPr/>
        </p:nvSpPr>
        <p:spPr>
          <a:xfrm>
            <a:off x="9390838" y="7805017"/>
            <a:ext cx="8427100" cy="1889699"/>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00" rtl="0" eaLnBrk="1" fontAlgn="auto" latinLnBrk="0" hangingPunct="1">
              <a:lnSpc>
                <a:spcPts val="3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353B3F"/>
              </a:solidFill>
              <a:effectLst/>
              <a:uLnTx/>
              <a:uFillTx/>
              <a:latin typeface="Avenir"/>
            </a:endParaRPr>
          </a:p>
        </p:txBody>
      </p:sp>
      <p:sp>
        <p:nvSpPr>
          <p:cNvPr id="8" name="Text Placeholder 4">
            <a:extLst>
              <a:ext uri="{FF2B5EF4-FFF2-40B4-BE49-F238E27FC236}">
                <a16:creationId xmlns:a16="http://schemas.microsoft.com/office/drawing/2014/main" id="{5950AE79-FDB6-9A06-0D90-2F00FF52A036}"/>
              </a:ext>
            </a:extLst>
          </p:cNvPr>
          <p:cNvSpPr txBox="1">
            <a:spLocks/>
          </p:cNvSpPr>
          <p:nvPr/>
        </p:nvSpPr>
        <p:spPr>
          <a:xfrm>
            <a:off x="9349273" y="7750483"/>
            <a:ext cx="8739155" cy="1889699"/>
          </a:xfrm>
          <a:prstGeom prst="rect">
            <a:avLst/>
          </a:prstGeom>
          <a:solidFill>
            <a:srgbClr val="FFFFFF"/>
          </a:solidFill>
        </p:spPr>
        <p:txBody>
          <a:bodyPr vert="horz" lIns="46800" tIns="45720" rIns="46800" bIns="45720" rtlCol="0" anchor="ctr">
            <a:noAutofit/>
          </a:bodyPr>
          <a:lstStyle>
            <a:lvl1pPr marL="0" indent="0" algn="l" defTabSz="1371600" rtl="0" eaLnBrk="1" latinLnBrk="0" hangingPunct="1">
              <a:lnSpc>
                <a:spcPts val="3000"/>
              </a:lnSpc>
              <a:spcBef>
                <a:spcPts val="0"/>
              </a:spcBef>
              <a:buFont typeface="Arial" panose="020B0604020202020204" pitchFamily="34" charset="0"/>
              <a:buNone/>
              <a:defRPr sz="2250" b="0" i="0" kern="1200">
                <a:solidFill>
                  <a:srgbClr val="353B3F"/>
                </a:solidFill>
                <a:latin typeface="+mn-lt"/>
                <a:ea typeface="+mn-ea"/>
                <a:cs typeface="Calibri Light" panose="020F03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53B3F"/>
                </a:solidFill>
                <a:effectLst/>
                <a:uLnTx/>
                <a:uFillTx/>
                <a:latin typeface="Avenir"/>
              </a:rPr>
              <a:t>Throughout South Africa’s facilitation of the GST, South Africa has emphasised that climate ambition must be balanced across mitigation, adaptation and means of implementation and that  equity and common but differentiated responsibilities and respective capabilities should underpin all asks on developing countries</a:t>
            </a:r>
          </a:p>
        </p:txBody>
      </p:sp>
      <p:pic>
        <p:nvPicPr>
          <p:cNvPr id="16" name="Picture 15">
            <a:extLst>
              <a:ext uri="{FF2B5EF4-FFF2-40B4-BE49-F238E27FC236}">
                <a16:creationId xmlns:a16="http://schemas.microsoft.com/office/drawing/2014/main" id="{E882578C-7D37-2B05-F740-24C29CFEDF21}"/>
              </a:ext>
            </a:extLst>
          </p:cNvPr>
          <p:cNvPicPr>
            <a:picLocks noChangeAspect="1"/>
          </p:cNvPicPr>
          <p:nvPr/>
        </p:nvPicPr>
        <p:blipFill>
          <a:blip r:embed="rId9"/>
          <a:stretch>
            <a:fillRect/>
          </a:stretch>
        </p:blipFill>
        <p:spPr>
          <a:xfrm>
            <a:off x="453634" y="4809109"/>
            <a:ext cx="6724098" cy="463497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54CEC7F8BB1B4B9EA5EF75408A4937" ma:contentTypeVersion="12" ma:contentTypeDescription="Create a new document." ma:contentTypeScope="" ma:versionID="50e8d168b72db63ac584f8dc0fb153ac">
  <xsd:schema xmlns:xsd="http://www.w3.org/2001/XMLSchema" xmlns:xs="http://www.w3.org/2001/XMLSchema" xmlns:p="http://schemas.microsoft.com/office/2006/metadata/properties" xmlns:ns2="3959eb8d-e833-42b7-9e1c-e6718d13bab8" xmlns:ns3="2b6ef2ba-3ecb-457f-8304-d603664d7393" targetNamespace="http://schemas.microsoft.com/office/2006/metadata/properties" ma:root="true" ma:fieldsID="6d64468c1c6bb795e57fe44dfcd01b94" ns2:_="" ns3:_="">
    <xsd:import namespace="3959eb8d-e833-42b7-9e1c-e6718d13bab8"/>
    <xsd:import namespace="2b6ef2ba-3ecb-457f-8304-d603664d739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59eb8d-e833-42b7-9e1c-e6718d13bab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c7c8898f-4d02-42ad-8178-d6c30c2e295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6ef2ba-3ecb-457f-8304-d603664d739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484a195-7f48-437d-a21c-6479278dfa00}" ma:internalName="TaxCatchAll" ma:showField="CatchAllData" ma:web="2b6ef2ba-3ecb-457f-8304-d603664d739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E71C5A-A606-4374-AC9C-5614E79306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59eb8d-e833-42b7-9e1c-e6718d13bab8"/>
    <ds:schemaRef ds:uri="2b6ef2ba-3ecb-457f-8304-d603664d73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CFBD6A-38E1-44A6-946A-3C60326831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1041</TotalTime>
  <Words>1045</Words>
  <Application>Microsoft Office PowerPoint</Application>
  <PresentationFormat>Custom</PresentationFormat>
  <Paragraphs>81</Paragraphs>
  <Slides>12</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Courier New</vt:lpstr>
      <vt:lpstr>Open Sans Bold</vt:lpstr>
      <vt:lpstr>Avenir Bold</vt:lpstr>
      <vt:lpstr>Calibri</vt:lpstr>
      <vt:lpstr>Avenir</vt:lpstr>
      <vt:lpstr>Avenir Italics</vt:lpstr>
      <vt:lpstr>Arial</vt:lpstr>
      <vt:lpstr>Avenir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NBI presentation ptx</dc:title>
  <dc:creator>Reitumetse Molotsoane</dc:creator>
  <cp:lastModifiedBy>Bhavna Deonarain</cp:lastModifiedBy>
  <cp:revision>9</cp:revision>
  <dcterms:created xsi:type="dcterms:W3CDTF">2006-08-16T00:00:00Z</dcterms:created>
  <dcterms:modified xsi:type="dcterms:W3CDTF">2024-02-01T09:22:35Z</dcterms:modified>
  <dc:identifier>DAFvKfBWTlk</dc:identifier>
</cp:coreProperties>
</file>