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5"/>
  </p:notesMasterIdLst>
  <p:sldIdLst>
    <p:sldId id="269" r:id="rId5"/>
    <p:sldId id="352" r:id="rId6"/>
    <p:sldId id="375" r:id="rId7"/>
    <p:sldId id="697" r:id="rId8"/>
    <p:sldId id="698" r:id="rId9"/>
    <p:sldId id="699" r:id="rId10"/>
    <p:sldId id="700" r:id="rId11"/>
    <p:sldId id="701" r:id="rId12"/>
    <p:sldId id="285" r:id="rId13"/>
    <p:sldId id="702" r:id="rId14"/>
    <p:sldId id="703" r:id="rId15"/>
    <p:sldId id="704" r:id="rId16"/>
    <p:sldId id="705" r:id="rId17"/>
    <p:sldId id="706" r:id="rId18"/>
    <p:sldId id="707" r:id="rId19"/>
    <p:sldId id="708" r:id="rId20"/>
    <p:sldId id="709" r:id="rId21"/>
    <p:sldId id="711" r:id="rId22"/>
    <p:sldId id="710" r:id="rId23"/>
    <p:sldId id="258" r:id="rId24"/>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54AB8C3-BF9C-4C31-A36B-4731198DD6DE}" name="Jongikhaya Witi" initials="JW" userId="Jongikhaya Witi" providerId="None"/>
  <p188:author id="{1272C2F2-8CA9-58E9-4DA6-BFABDC966A4D}" name="Josh Williams" initials="JW" userId="S::josh.williams@brundtland.co.za::ea8f04c5-ca11-4cf9-8130-34eee879622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65EBA5-B993-4B6E-94AC-7FA8CE35A772}" v="2" dt="2023-10-16T13:35:06.7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2" autoAdjust="0"/>
    <p:restoredTop sz="94660"/>
  </p:normalViewPr>
  <p:slideViewPr>
    <p:cSldViewPr snapToGrid="0" snapToObjects="1">
      <p:cViewPr varScale="1">
        <p:scale>
          <a:sx n="96" d="100"/>
          <a:sy n="96" d="100"/>
        </p:scale>
        <p:origin x="1008" y="64"/>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D39EC7C7-ACB1-4663-B585-E86172DF36E4}" type="datetimeFigureOut">
              <a:rPr lang="en-ZA" smtClean="0"/>
              <a:t>2023/10/17</a:t>
            </a:fld>
            <a:endParaRPr lang="en-ZA" dirty="0"/>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0ABAE5DC-9A45-4F2E-B347-6D2BBCF7129B}" type="slidenum">
              <a:rPr lang="en-ZA" smtClean="0"/>
              <a:t>‹#›</a:t>
            </a:fld>
            <a:endParaRPr lang="en-ZA" dirty="0"/>
          </a:p>
        </p:txBody>
      </p:sp>
    </p:spTree>
    <p:extLst>
      <p:ext uri="{BB962C8B-B14F-4D97-AF65-F5344CB8AC3E}">
        <p14:creationId xmlns:p14="http://schemas.microsoft.com/office/powerpoint/2010/main" val="2953944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10/17/2023</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4237163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10/17/2023</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568202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10/17/2023</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2247217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10/17/2023</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205945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10/17/2023</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5183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10/17/2023</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2175456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10/17/2023</a:t>
            </a:fld>
            <a:endParaRPr lang="en-US"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505618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10/17/2023</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717889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10/17/2023</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1879114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10/17/2023</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2314500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F902FC6-061E-5F4C-9ACA-6C4849BEF69D}" type="datetimeFigureOut">
              <a:rPr lang="en-US" smtClean="0"/>
              <a:t>10/17/2023</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dirty="0"/>
          </a:p>
        </p:txBody>
      </p:sp>
    </p:spTree>
    <p:extLst>
      <p:ext uri="{BB962C8B-B14F-4D97-AF65-F5344CB8AC3E}">
        <p14:creationId xmlns:p14="http://schemas.microsoft.com/office/powerpoint/2010/main" val="2453269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78523"/>
          </a:xfrm>
          <a:prstGeom prst="rect">
            <a:avLst/>
          </a:prstGeom>
        </p:spPr>
      </p:pic>
      <p:sp>
        <p:nvSpPr>
          <p:cNvPr id="2" name="Title Placeholder 1"/>
          <p:cNvSpPr>
            <a:spLocks noGrp="1"/>
          </p:cNvSpPr>
          <p:nvPr>
            <p:ph type="title"/>
          </p:nvPr>
        </p:nvSpPr>
        <p:spPr>
          <a:xfrm>
            <a:off x="457200" y="357456"/>
            <a:ext cx="8229600" cy="68986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02499"/>
            <a:ext cx="8229600" cy="4459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32557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hyperlink" Target="mailto:jwiti@dffe.gov.z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2619" y="1917291"/>
            <a:ext cx="8298426" cy="1683160"/>
          </a:xfrm>
        </p:spPr>
        <p:txBody>
          <a:bodyPr>
            <a:normAutofit fontScale="90000"/>
          </a:bodyPr>
          <a:lstStyle/>
          <a:p>
            <a:r>
              <a:rPr lang="en-ZA" b="1" dirty="0">
                <a:solidFill>
                  <a:srgbClr val="00B050"/>
                </a:solidFill>
              </a:rPr>
              <a:t>Workshop:</a:t>
            </a:r>
            <a:br>
              <a:rPr lang="en-ZA" b="1" dirty="0">
                <a:solidFill>
                  <a:srgbClr val="00B050"/>
                </a:solidFill>
              </a:rPr>
            </a:br>
            <a:r>
              <a:rPr lang="en-US" b="1" dirty="0">
                <a:solidFill>
                  <a:srgbClr val="00B050"/>
                </a:solidFill>
              </a:rPr>
              <a:t>Carbon Budgets and Mitigation Plans Regulations</a:t>
            </a:r>
            <a:br>
              <a:rPr lang="en-ZA" dirty="0">
                <a:solidFill>
                  <a:srgbClr val="00B050"/>
                </a:solidFill>
              </a:rPr>
            </a:br>
            <a:r>
              <a:rPr lang="en-US" b="1" dirty="0">
                <a:solidFill>
                  <a:srgbClr val="00B050"/>
                </a:solidFill>
              </a:rPr>
              <a:t> </a:t>
            </a:r>
          </a:p>
        </p:txBody>
      </p:sp>
      <p:sp>
        <p:nvSpPr>
          <p:cNvPr id="3" name="Subtitle 2"/>
          <p:cNvSpPr>
            <a:spLocks noGrp="1"/>
          </p:cNvSpPr>
          <p:nvPr>
            <p:ph type="subTitle" idx="1"/>
          </p:nvPr>
        </p:nvSpPr>
        <p:spPr>
          <a:xfrm>
            <a:off x="849965" y="4446639"/>
            <a:ext cx="7444069" cy="1423219"/>
          </a:xfrm>
        </p:spPr>
        <p:txBody>
          <a:bodyPr vert="horz" lIns="91440" tIns="45720" rIns="91440" bIns="45720" rtlCol="0" anchor="t">
            <a:normAutofit/>
          </a:bodyPr>
          <a:lstStyle/>
          <a:p>
            <a:endParaRPr lang="en-US" b="1" dirty="0">
              <a:solidFill>
                <a:srgbClr val="00B050"/>
              </a:solidFill>
              <a:cs typeface="Calibri"/>
            </a:endParaRPr>
          </a:p>
          <a:p>
            <a:r>
              <a:rPr lang="en-US" b="1" dirty="0">
                <a:solidFill>
                  <a:srgbClr val="00B050"/>
                </a:solidFill>
                <a:cs typeface="Calibri"/>
              </a:rPr>
              <a:t>17 October 2023</a:t>
            </a:r>
          </a:p>
        </p:txBody>
      </p:sp>
    </p:spTree>
    <p:extLst>
      <p:ext uri="{BB962C8B-B14F-4D97-AF65-F5344CB8AC3E}">
        <p14:creationId xmlns:p14="http://schemas.microsoft.com/office/powerpoint/2010/main" val="3254518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1A746-A36C-D097-0AD4-18ABF607B9D6}"/>
              </a:ext>
            </a:extLst>
          </p:cNvPr>
          <p:cNvSpPr>
            <a:spLocks noGrp="1"/>
          </p:cNvSpPr>
          <p:nvPr>
            <p:ph type="title"/>
          </p:nvPr>
        </p:nvSpPr>
        <p:spPr/>
        <p:txBody>
          <a:bodyPr>
            <a:normAutofit fontScale="90000"/>
          </a:bodyPr>
          <a:lstStyle/>
          <a:p>
            <a:r>
              <a:rPr lang="en-US" b="1" dirty="0"/>
              <a:t>Methodologies for Allocation</a:t>
            </a:r>
            <a:endParaRPr lang="en-ZA" b="1" dirty="0"/>
          </a:p>
        </p:txBody>
      </p:sp>
      <p:sp>
        <p:nvSpPr>
          <p:cNvPr id="3" name="Content Placeholder 2">
            <a:extLst>
              <a:ext uri="{FF2B5EF4-FFF2-40B4-BE49-F238E27FC236}">
                <a16:creationId xmlns:a16="http://schemas.microsoft.com/office/drawing/2014/main" id="{4558E334-F01B-5AAE-F37C-4ED3E2A772E9}"/>
              </a:ext>
            </a:extLst>
          </p:cNvPr>
          <p:cNvSpPr>
            <a:spLocks noGrp="1"/>
          </p:cNvSpPr>
          <p:nvPr>
            <p:ph idx="1"/>
          </p:nvPr>
        </p:nvSpPr>
        <p:spPr/>
        <p:txBody>
          <a:bodyPr>
            <a:normAutofit/>
          </a:bodyPr>
          <a:lstStyle/>
          <a:p>
            <a:pPr marL="0" indent="0">
              <a:spcAft>
                <a:spcPts val="600"/>
              </a:spcAft>
              <a:buNone/>
            </a:pPr>
            <a:r>
              <a:rPr lang="en-US" sz="1800" b="1" u="sng" dirty="0">
                <a:effectLst/>
                <a:latin typeface="Arial Narrow" panose="020B0606020202030204" pitchFamily="34" charset="0"/>
                <a:ea typeface="Times New Roman" panose="02020603050405020304" pitchFamily="18" charset="0"/>
              </a:rPr>
              <a:t>Benchmarking</a:t>
            </a:r>
          </a:p>
          <a:p>
            <a:pPr marL="180340" indent="0" algn="just">
              <a:spcAft>
                <a:spcPts val="600"/>
              </a:spcAft>
              <a:buNone/>
              <a:tabLst>
                <a:tab pos="637540" algn="l"/>
              </a:tabLst>
            </a:pPr>
            <a:r>
              <a:rPr lang="en-US" sz="1800" b="0" i="0" u="none" strike="noStrike" baseline="0" dirty="0">
                <a:latin typeface="Calibri" panose="020F0502020204030204" pitchFamily="34" charset="0"/>
              </a:rPr>
              <a:t>DFFE has placed </a:t>
            </a:r>
            <a:r>
              <a:rPr lang="en-US" sz="1800" b="1" u="sng" dirty="0">
                <a:latin typeface="Calibri" panose="020F0502020204030204" pitchFamily="34" charset="0"/>
              </a:rPr>
              <a:t>P</a:t>
            </a:r>
            <a:r>
              <a:rPr lang="en-US" sz="1800" b="1" i="0" u="sng" strike="noStrike" baseline="0" dirty="0">
                <a:latin typeface="Calibri" panose="020F0502020204030204" pitchFamily="34" charset="0"/>
              </a:rPr>
              <a:t>roduct-level Benchmarking </a:t>
            </a:r>
            <a:r>
              <a:rPr lang="en-US" sz="1800" b="0" i="0" u="none" strike="noStrike" baseline="0" dirty="0">
                <a:latin typeface="Calibri" panose="020F0502020204030204" pitchFamily="34" charset="0"/>
              </a:rPr>
              <a:t>at the top of the methodological hierarchy based on an assessment of both what is possible in the South African context and an assessment of global best practice.</a:t>
            </a:r>
          </a:p>
          <a:p>
            <a:pPr marL="180340" indent="0" algn="just">
              <a:spcAft>
                <a:spcPts val="600"/>
              </a:spcAft>
              <a:buNone/>
              <a:tabLst>
                <a:tab pos="637540" algn="l"/>
              </a:tabLst>
            </a:pPr>
            <a:r>
              <a:rPr lang="en-US" sz="1800" dirty="0">
                <a:latin typeface="Calibri" panose="020F0502020204030204" pitchFamily="34" charset="0"/>
              </a:rPr>
              <a:t>Where Product-level Benchmarking is not reasonable feasible, fallback approaches include Mitigation Potential Analysis or a Fixed Target.</a:t>
            </a:r>
          </a:p>
          <a:p>
            <a:pPr marL="0" indent="0" algn="just">
              <a:spcAft>
                <a:spcPts val="600"/>
              </a:spcAft>
              <a:buNone/>
              <a:tabLst>
                <a:tab pos="637540" algn="l"/>
              </a:tabLst>
            </a:pPr>
            <a:endParaRPr lang="en-US" sz="1800" b="1" u="sng" dirty="0">
              <a:effectLst/>
              <a:latin typeface="Arial Narrow" panose="020B0606020202030204" pitchFamily="34" charset="0"/>
              <a:ea typeface="Times New Roman" panose="02020603050405020304" pitchFamily="18" charset="0"/>
            </a:endParaRPr>
          </a:p>
          <a:p>
            <a:pPr marL="180340" indent="0" algn="just">
              <a:spcAft>
                <a:spcPts val="600"/>
              </a:spcAft>
              <a:buNone/>
              <a:tabLst>
                <a:tab pos="637540" algn="l"/>
              </a:tabLst>
            </a:pPr>
            <a:endParaRPr lang="en-US" sz="1800" dirty="0">
              <a:latin typeface="ArialNarrow"/>
            </a:endParaRPr>
          </a:p>
        </p:txBody>
      </p:sp>
      <p:pic>
        <p:nvPicPr>
          <p:cNvPr id="4" name="Picture 3">
            <a:extLst>
              <a:ext uri="{FF2B5EF4-FFF2-40B4-BE49-F238E27FC236}">
                <a16:creationId xmlns:a16="http://schemas.microsoft.com/office/drawing/2014/main" id="{71FBC899-9F60-70B6-E4D0-02CFB34FC037}"/>
              </a:ext>
            </a:extLst>
          </p:cNvPr>
          <p:cNvPicPr>
            <a:picLocks noChangeAspect="1"/>
          </p:cNvPicPr>
          <p:nvPr/>
        </p:nvPicPr>
        <p:blipFill>
          <a:blip r:embed="rId2"/>
          <a:stretch>
            <a:fillRect/>
          </a:stretch>
        </p:blipFill>
        <p:spPr>
          <a:xfrm>
            <a:off x="2707640" y="3335997"/>
            <a:ext cx="3728720" cy="2480945"/>
          </a:xfrm>
          <a:prstGeom prst="rect">
            <a:avLst/>
          </a:prstGeom>
        </p:spPr>
      </p:pic>
    </p:spTree>
    <p:extLst>
      <p:ext uri="{BB962C8B-B14F-4D97-AF65-F5344CB8AC3E}">
        <p14:creationId xmlns:p14="http://schemas.microsoft.com/office/powerpoint/2010/main" val="3969364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1A746-A36C-D097-0AD4-18ABF607B9D6}"/>
              </a:ext>
            </a:extLst>
          </p:cNvPr>
          <p:cNvSpPr>
            <a:spLocks noGrp="1"/>
          </p:cNvSpPr>
          <p:nvPr>
            <p:ph type="title"/>
          </p:nvPr>
        </p:nvSpPr>
        <p:spPr/>
        <p:txBody>
          <a:bodyPr>
            <a:normAutofit fontScale="90000"/>
          </a:bodyPr>
          <a:lstStyle/>
          <a:p>
            <a:r>
              <a:rPr lang="en-US" b="1" dirty="0"/>
              <a:t>Methodologies for Allocation</a:t>
            </a:r>
            <a:endParaRPr lang="en-ZA" b="1" dirty="0"/>
          </a:p>
        </p:txBody>
      </p:sp>
      <p:sp>
        <p:nvSpPr>
          <p:cNvPr id="3" name="Content Placeholder 2">
            <a:extLst>
              <a:ext uri="{FF2B5EF4-FFF2-40B4-BE49-F238E27FC236}">
                <a16:creationId xmlns:a16="http://schemas.microsoft.com/office/drawing/2014/main" id="{4558E334-F01B-5AAE-F37C-4ED3E2A772E9}"/>
              </a:ext>
            </a:extLst>
          </p:cNvPr>
          <p:cNvSpPr>
            <a:spLocks noGrp="1"/>
          </p:cNvSpPr>
          <p:nvPr>
            <p:ph idx="1"/>
          </p:nvPr>
        </p:nvSpPr>
        <p:spPr/>
        <p:txBody>
          <a:bodyPr>
            <a:normAutofit/>
          </a:bodyPr>
          <a:lstStyle/>
          <a:p>
            <a:pPr marL="0" indent="0" algn="just">
              <a:spcAft>
                <a:spcPts val="600"/>
              </a:spcAft>
              <a:buNone/>
              <a:tabLst>
                <a:tab pos="637540" algn="l"/>
              </a:tabLst>
            </a:pPr>
            <a:r>
              <a:rPr lang="en-US" sz="1800" b="1" u="sng" dirty="0">
                <a:effectLst/>
                <a:latin typeface="Arial Narrow" panose="020B0606020202030204" pitchFamily="34" charset="0"/>
                <a:ea typeface="Times New Roman" panose="02020603050405020304" pitchFamily="18" charset="0"/>
              </a:rPr>
              <a:t>Intensities and Production Forecasts</a:t>
            </a:r>
          </a:p>
          <a:p>
            <a:pPr marL="180340" indent="0" algn="just">
              <a:spcAft>
                <a:spcPts val="600"/>
              </a:spcAft>
              <a:buNone/>
              <a:tabLst>
                <a:tab pos="637540" algn="l"/>
              </a:tabLst>
            </a:pPr>
            <a:r>
              <a:rPr lang="en-US" sz="1800" dirty="0">
                <a:latin typeface="ArialNarrow"/>
              </a:rPr>
              <a:t>Budgets will be allocated using the product intensity calculated via the benchmarking approach, combined with production forecasts obtained from data providers.</a:t>
            </a:r>
          </a:p>
          <a:p>
            <a:pPr marL="180340" indent="0" algn="just">
              <a:spcAft>
                <a:spcPts val="600"/>
              </a:spcAft>
              <a:buNone/>
              <a:tabLst>
                <a:tab pos="637540" algn="l"/>
              </a:tabLst>
            </a:pPr>
            <a:r>
              <a:rPr lang="en-US" sz="1800" dirty="0">
                <a:latin typeface="ArialNarrow"/>
              </a:rPr>
              <a:t>This will result in an “indicative assigned amount” allocation.</a:t>
            </a:r>
          </a:p>
          <a:p>
            <a:pPr marL="180340" indent="0" algn="ctr">
              <a:buNone/>
              <a:tabLst>
                <a:tab pos="637540" algn="l"/>
              </a:tabLst>
            </a:pPr>
            <a:r>
              <a:rPr lang="en-US" sz="1800" b="1" i="1" dirty="0">
                <a:latin typeface="ArialNarrow"/>
              </a:rPr>
              <a:t>Intensity x Production Forecast = Indicative Assigned Amount</a:t>
            </a:r>
          </a:p>
          <a:p>
            <a:pPr marL="180340" indent="0">
              <a:spcAft>
                <a:spcPts val="600"/>
              </a:spcAft>
              <a:buNone/>
              <a:tabLst>
                <a:tab pos="637540" algn="l"/>
              </a:tabLst>
            </a:pPr>
            <a:r>
              <a:rPr lang="en-US" sz="1400" i="1" dirty="0">
                <a:latin typeface="ArialNarrow"/>
              </a:rPr>
              <a:t>     (tCO2e / product)           (product / period)                               (tCO2e / period)</a:t>
            </a:r>
          </a:p>
          <a:p>
            <a:pPr marL="180340" indent="0" algn="just">
              <a:spcAft>
                <a:spcPts val="600"/>
              </a:spcAft>
              <a:buNone/>
              <a:tabLst>
                <a:tab pos="637540" algn="l"/>
              </a:tabLst>
            </a:pPr>
            <a:endParaRPr lang="en-US" sz="1800" dirty="0">
              <a:latin typeface="ArialNarrow"/>
            </a:endParaRPr>
          </a:p>
          <a:p>
            <a:pPr marL="180340" indent="0" algn="just">
              <a:spcAft>
                <a:spcPts val="600"/>
              </a:spcAft>
              <a:buNone/>
              <a:tabLst>
                <a:tab pos="637540" algn="l"/>
              </a:tabLst>
            </a:pPr>
            <a:r>
              <a:rPr lang="en-US" sz="1800" dirty="0">
                <a:latin typeface="ArialNarrow"/>
              </a:rPr>
              <a:t>This “Indicative Assigned Amount will be calibrated throughout the commitment period when actual production data becomes available. The DFFE in this way will focus on the </a:t>
            </a:r>
            <a:r>
              <a:rPr lang="en-US" sz="1800" b="1" u="sng" dirty="0">
                <a:latin typeface="ArialNarrow"/>
              </a:rPr>
              <a:t>regulating of intensities</a:t>
            </a:r>
            <a:r>
              <a:rPr lang="en-US" sz="1800" dirty="0">
                <a:latin typeface="ArialNarrow"/>
              </a:rPr>
              <a:t>, rather than production.</a:t>
            </a:r>
          </a:p>
          <a:p>
            <a:pPr marL="180340" indent="0" algn="just">
              <a:spcAft>
                <a:spcPts val="600"/>
              </a:spcAft>
              <a:buNone/>
              <a:tabLst>
                <a:tab pos="637540" algn="l"/>
              </a:tabLst>
            </a:pPr>
            <a:endParaRPr lang="en-US" sz="1800" dirty="0">
              <a:latin typeface="ArialNarrow"/>
            </a:endParaRPr>
          </a:p>
        </p:txBody>
      </p:sp>
    </p:spTree>
    <p:extLst>
      <p:ext uri="{BB962C8B-B14F-4D97-AF65-F5344CB8AC3E}">
        <p14:creationId xmlns:p14="http://schemas.microsoft.com/office/powerpoint/2010/main" val="2850954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1A746-A36C-D097-0AD4-18ABF607B9D6}"/>
              </a:ext>
            </a:extLst>
          </p:cNvPr>
          <p:cNvSpPr>
            <a:spLocks noGrp="1"/>
          </p:cNvSpPr>
          <p:nvPr>
            <p:ph type="title"/>
          </p:nvPr>
        </p:nvSpPr>
        <p:spPr/>
        <p:txBody>
          <a:bodyPr>
            <a:normAutofit fontScale="90000"/>
          </a:bodyPr>
          <a:lstStyle/>
          <a:p>
            <a:r>
              <a:rPr lang="en-US" b="1" dirty="0"/>
              <a:t>Methodologies for Allocation</a:t>
            </a:r>
            <a:endParaRPr lang="en-ZA" b="1" dirty="0"/>
          </a:p>
        </p:txBody>
      </p:sp>
      <p:sp>
        <p:nvSpPr>
          <p:cNvPr id="3" name="Content Placeholder 2">
            <a:extLst>
              <a:ext uri="{FF2B5EF4-FFF2-40B4-BE49-F238E27FC236}">
                <a16:creationId xmlns:a16="http://schemas.microsoft.com/office/drawing/2014/main" id="{4558E334-F01B-5AAE-F37C-4ED3E2A772E9}"/>
              </a:ext>
            </a:extLst>
          </p:cNvPr>
          <p:cNvSpPr>
            <a:spLocks noGrp="1"/>
          </p:cNvSpPr>
          <p:nvPr>
            <p:ph idx="1"/>
          </p:nvPr>
        </p:nvSpPr>
        <p:spPr/>
        <p:txBody>
          <a:bodyPr>
            <a:normAutofit/>
          </a:bodyPr>
          <a:lstStyle/>
          <a:p>
            <a:pPr marL="0" indent="0" algn="just">
              <a:spcAft>
                <a:spcPts val="600"/>
              </a:spcAft>
              <a:buNone/>
              <a:tabLst>
                <a:tab pos="637540" algn="l"/>
              </a:tabLst>
            </a:pPr>
            <a:r>
              <a:rPr lang="en-US" sz="1800" b="1" u="sng" dirty="0">
                <a:effectLst/>
                <a:latin typeface="Arial Narrow" panose="020B0606020202030204" pitchFamily="34" charset="0"/>
                <a:ea typeface="Times New Roman" panose="02020603050405020304" pitchFamily="18" charset="0"/>
              </a:rPr>
              <a:t>Reporting Tier </a:t>
            </a:r>
          </a:p>
          <a:p>
            <a:pPr marL="180340" indent="0" algn="just">
              <a:spcAft>
                <a:spcPts val="600"/>
              </a:spcAft>
              <a:buNone/>
              <a:tabLst>
                <a:tab pos="637540" algn="l"/>
              </a:tabLst>
            </a:pPr>
            <a:r>
              <a:rPr lang="en-US" sz="1800" dirty="0">
                <a:latin typeface="ArialNarrow"/>
              </a:rPr>
              <a:t>In terms of reporting Tier, data providers must align with Regulation 15 (Transitional Arrangement Applicability) of the NGERs</a:t>
            </a:r>
          </a:p>
          <a:p>
            <a:pPr marL="180340" indent="0" algn="just">
              <a:spcAft>
                <a:spcPts val="600"/>
              </a:spcAft>
              <a:buNone/>
              <a:tabLst>
                <a:tab pos="637540" algn="l"/>
              </a:tabLst>
            </a:pPr>
            <a:endParaRPr lang="en-US" sz="1800" dirty="0">
              <a:latin typeface="ArialNarrow"/>
            </a:endParaRPr>
          </a:p>
        </p:txBody>
      </p:sp>
      <p:pic>
        <p:nvPicPr>
          <p:cNvPr id="5" name="Picture 4">
            <a:extLst>
              <a:ext uri="{FF2B5EF4-FFF2-40B4-BE49-F238E27FC236}">
                <a16:creationId xmlns:a16="http://schemas.microsoft.com/office/drawing/2014/main" id="{AF515B88-9AAB-56CB-1217-7F85FD715735}"/>
              </a:ext>
            </a:extLst>
          </p:cNvPr>
          <p:cNvPicPr>
            <a:picLocks noChangeAspect="1"/>
          </p:cNvPicPr>
          <p:nvPr/>
        </p:nvPicPr>
        <p:blipFill>
          <a:blip r:embed="rId2"/>
          <a:stretch>
            <a:fillRect/>
          </a:stretch>
        </p:blipFill>
        <p:spPr>
          <a:xfrm>
            <a:off x="1957925" y="2242380"/>
            <a:ext cx="5228149" cy="3574562"/>
          </a:xfrm>
          <a:prstGeom prst="rect">
            <a:avLst/>
          </a:prstGeom>
        </p:spPr>
      </p:pic>
    </p:spTree>
    <p:extLst>
      <p:ext uri="{BB962C8B-B14F-4D97-AF65-F5344CB8AC3E}">
        <p14:creationId xmlns:p14="http://schemas.microsoft.com/office/powerpoint/2010/main" val="2455882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1A746-A36C-D097-0AD4-18ABF607B9D6}"/>
              </a:ext>
            </a:extLst>
          </p:cNvPr>
          <p:cNvSpPr>
            <a:spLocks noGrp="1"/>
          </p:cNvSpPr>
          <p:nvPr>
            <p:ph type="title"/>
          </p:nvPr>
        </p:nvSpPr>
        <p:spPr/>
        <p:txBody>
          <a:bodyPr>
            <a:normAutofit fontScale="90000"/>
          </a:bodyPr>
          <a:lstStyle/>
          <a:p>
            <a:r>
              <a:rPr lang="en-US" b="1" dirty="0"/>
              <a:t>Commitment Period</a:t>
            </a:r>
            <a:endParaRPr lang="en-ZA" b="1" dirty="0"/>
          </a:p>
        </p:txBody>
      </p:sp>
      <p:sp>
        <p:nvSpPr>
          <p:cNvPr id="3" name="Content Placeholder 2">
            <a:extLst>
              <a:ext uri="{FF2B5EF4-FFF2-40B4-BE49-F238E27FC236}">
                <a16:creationId xmlns:a16="http://schemas.microsoft.com/office/drawing/2014/main" id="{4558E334-F01B-5AAE-F37C-4ED3E2A772E9}"/>
              </a:ext>
            </a:extLst>
          </p:cNvPr>
          <p:cNvSpPr>
            <a:spLocks noGrp="1"/>
          </p:cNvSpPr>
          <p:nvPr>
            <p:ph idx="1"/>
          </p:nvPr>
        </p:nvSpPr>
        <p:spPr/>
        <p:txBody>
          <a:bodyPr>
            <a:normAutofit/>
          </a:bodyPr>
          <a:lstStyle/>
          <a:p>
            <a:pPr marL="0" indent="0" algn="just">
              <a:spcAft>
                <a:spcPts val="600"/>
              </a:spcAft>
              <a:buNone/>
              <a:tabLst>
                <a:tab pos="637540" algn="l"/>
              </a:tabLst>
            </a:pPr>
            <a:r>
              <a:rPr lang="en-US" sz="2000" b="1" u="sng" dirty="0">
                <a:effectLst/>
                <a:latin typeface="Arial Narrow" panose="020B0606020202030204" pitchFamily="34" charset="0"/>
                <a:ea typeface="Times New Roman" panose="02020603050405020304" pitchFamily="18" charset="0"/>
              </a:rPr>
              <a:t>Assessing Compliance</a:t>
            </a:r>
          </a:p>
          <a:p>
            <a:pPr marL="466090" indent="-285750" algn="just">
              <a:spcAft>
                <a:spcPts val="600"/>
              </a:spcAft>
              <a:tabLst>
                <a:tab pos="637540" algn="l"/>
              </a:tabLst>
            </a:pPr>
            <a:r>
              <a:rPr lang="en-US" sz="1800" dirty="0">
                <a:latin typeface="ArialNarrow"/>
              </a:rPr>
              <a:t>Budget will be allocated as part of the existing system, i.e. allocation phase is likely to be 2023 to 2027 (we might have to consider NDC timelines).</a:t>
            </a:r>
          </a:p>
          <a:p>
            <a:pPr marL="466090" indent="-285750" algn="just">
              <a:spcAft>
                <a:spcPts val="600"/>
              </a:spcAft>
              <a:tabLst>
                <a:tab pos="637540" algn="l"/>
              </a:tabLst>
            </a:pPr>
            <a:r>
              <a:rPr lang="en-US" sz="1800" dirty="0">
                <a:latin typeface="ArialNarrow"/>
              </a:rPr>
              <a:t>Commitment period might also be aligned with the NDC timelines</a:t>
            </a:r>
          </a:p>
          <a:p>
            <a:pPr marL="466090" indent="-285750" algn="just">
              <a:spcAft>
                <a:spcPts val="600"/>
              </a:spcAft>
              <a:tabLst>
                <a:tab pos="637540" algn="l"/>
              </a:tabLst>
            </a:pPr>
            <a:r>
              <a:rPr lang="en-US" sz="1800" dirty="0">
                <a:latin typeface="ArialNarrow"/>
              </a:rPr>
              <a:t>Enforcement and assessment of compliance will however be pending the relevant bill and regulations passed into law – tentatively 2025 to 2026 </a:t>
            </a:r>
          </a:p>
          <a:p>
            <a:pPr marL="180340" indent="0" algn="just">
              <a:spcAft>
                <a:spcPts val="600"/>
              </a:spcAft>
              <a:buNone/>
              <a:tabLst>
                <a:tab pos="637540" algn="l"/>
              </a:tabLst>
            </a:pPr>
            <a:endParaRPr lang="en-US" sz="1800" dirty="0">
              <a:latin typeface="ArialNarrow"/>
            </a:endParaRPr>
          </a:p>
          <a:p>
            <a:pPr marL="180340" indent="0" algn="just">
              <a:spcAft>
                <a:spcPts val="600"/>
              </a:spcAft>
              <a:buNone/>
              <a:tabLst>
                <a:tab pos="637540" algn="l"/>
              </a:tabLst>
            </a:pPr>
            <a:endParaRPr lang="en-US" sz="1800" dirty="0">
              <a:latin typeface="ArialNarrow"/>
            </a:endParaRPr>
          </a:p>
        </p:txBody>
      </p:sp>
    </p:spTree>
    <p:extLst>
      <p:ext uri="{BB962C8B-B14F-4D97-AF65-F5344CB8AC3E}">
        <p14:creationId xmlns:p14="http://schemas.microsoft.com/office/powerpoint/2010/main" val="3660846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1A746-A36C-D097-0AD4-18ABF607B9D6}"/>
              </a:ext>
            </a:extLst>
          </p:cNvPr>
          <p:cNvSpPr>
            <a:spLocks noGrp="1"/>
          </p:cNvSpPr>
          <p:nvPr>
            <p:ph type="title"/>
          </p:nvPr>
        </p:nvSpPr>
        <p:spPr/>
        <p:txBody>
          <a:bodyPr>
            <a:noAutofit/>
          </a:bodyPr>
          <a:lstStyle/>
          <a:p>
            <a:r>
              <a:rPr lang="en-US" sz="3600" b="1" dirty="0"/>
              <a:t>Monitoring, Reporting and Verification</a:t>
            </a:r>
            <a:endParaRPr lang="en-ZA" sz="3600" b="1" dirty="0"/>
          </a:p>
        </p:txBody>
      </p:sp>
      <p:sp>
        <p:nvSpPr>
          <p:cNvPr id="3" name="Content Placeholder 2">
            <a:extLst>
              <a:ext uri="{FF2B5EF4-FFF2-40B4-BE49-F238E27FC236}">
                <a16:creationId xmlns:a16="http://schemas.microsoft.com/office/drawing/2014/main" id="{4558E334-F01B-5AAE-F37C-4ED3E2A772E9}"/>
              </a:ext>
            </a:extLst>
          </p:cNvPr>
          <p:cNvSpPr>
            <a:spLocks noGrp="1"/>
          </p:cNvSpPr>
          <p:nvPr>
            <p:ph idx="1"/>
          </p:nvPr>
        </p:nvSpPr>
        <p:spPr>
          <a:xfrm>
            <a:off x="457200" y="1316799"/>
            <a:ext cx="8229600" cy="4459266"/>
          </a:xfrm>
        </p:spPr>
        <p:txBody>
          <a:bodyPr>
            <a:normAutofit lnSpcReduction="10000"/>
          </a:bodyPr>
          <a:lstStyle/>
          <a:p>
            <a:pPr marL="0" indent="0" algn="just">
              <a:spcAft>
                <a:spcPts val="600"/>
              </a:spcAft>
              <a:buNone/>
              <a:tabLst>
                <a:tab pos="637540" algn="l"/>
              </a:tabLst>
            </a:pPr>
            <a:r>
              <a:rPr lang="en-US" sz="2000" b="1" u="sng" dirty="0">
                <a:effectLst/>
                <a:latin typeface="Arial Narrow" panose="020B0606020202030204" pitchFamily="34" charset="0"/>
                <a:ea typeface="Times New Roman" panose="02020603050405020304" pitchFamily="18" charset="0"/>
              </a:rPr>
              <a:t>Monitoring </a:t>
            </a:r>
          </a:p>
          <a:p>
            <a:pPr marL="466090" indent="-285750" algn="just">
              <a:spcAft>
                <a:spcPts val="600"/>
              </a:spcAft>
              <a:tabLst>
                <a:tab pos="637540" algn="l"/>
              </a:tabLst>
            </a:pPr>
            <a:r>
              <a:rPr lang="en-US" sz="1800" dirty="0">
                <a:latin typeface="ArialNarrow"/>
              </a:rPr>
              <a:t>There will be a requirement to have a monitoring plan in place – details  on the plan will be captured in an amendment to the existing Verification and Validation Guidelines </a:t>
            </a:r>
          </a:p>
          <a:p>
            <a:pPr marL="0" indent="0" algn="just">
              <a:spcAft>
                <a:spcPts val="600"/>
              </a:spcAft>
              <a:buNone/>
              <a:tabLst>
                <a:tab pos="637540" algn="l"/>
              </a:tabLst>
            </a:pPr>
            <a:r>
              <a:rPr lang="en-US" sz="2000" b="1" u="sng" dirty="0">
                <a:effectLst/>
                <a:latin typeface="Arial Narrow" panose="020B0606020202030204" pitchFamily="34" charset="0"/>
                <a:ea typeface="Times New Roman" panose="02020603050405020304" pitchFamily="18" charset="0"/>
              </a:rPr>
              <a:t>Reporting </a:t>
            </a:r>
          </a:p>
          <a:p>
            <a:pPr marL="466090" indent="-285750" algn="just">
              <a:spcAft>
                <a:spcPts val="600"/>
              </a:spcAft>
              <a:tabLst>
                <a:tab pos="637540" algn="l"/>
              </a:tabLst>
            </a:pPr>
            <a:r>
              <a:rPr lang="en-US" sz="1800" dirty="0">
                <a:latin typeface="ArialNarrow"/>
              </a:rPr>
              <a:t>Reporting will be done via the electronic reporting system, but a manual fallback option will be available with templates provided in a relevant annexure to the Carbon Budget/mitigation plan technical guideline.</a:t>
            </a:r>
          </a:p>
          <a:p>
            <a:pPr marL="0" indent="0" algn="just">
              <a:spcAft>
                <a:spcPts val="600"/>
              </a:spcAft>
              <a:buNone/>
              <a:tabLst>
                <a:tab pos="637540" algn="l"/>
              </a:tabLst>
            </a:pPr>
            <a:r>
              <a:rPr lang="en-US" sz="2000" b="1" u="sng" dirty="0">
                <a:effectLst/>
                <a:latin typeface="Arial Narrow" panose="020B0606020202030204" pitchFamily="34" charset="0"/>
                <a:ea typeface="Times New Roman" panose="02020603050405020304" pitchFamily="18" charset="0"/>
              </a:rPr>
              <a:t>Verification</a:t>
            </a:r>
          </a:p>
          <a:p>
            <a:pPr marL="466090" indent="-285750" algn="just">
              <a:spcAft>
                <a:spcPts val="600"/>
              </a:spcAft>
              <a:tabLst>
                <a:tab pos="637540" algn="l"/>
              </a:tabLst>
            </a:pPr>
            <a:r>
              <a:rPr lang="en-US" sz="1800" dirty="0">
                <a:latin typeface="ArialNarrow"/>
              </a:rPr>
              <a:t>Verification will be required at three points during the commitment period – before, during (at least once) and after.</a:t>
            </a:r>
          </a:p>
          <a:p>
            <a:pPr marL="466090" indent="-285750" algn="just">
              <a:spcAft>
                <a:spcPts val="600"/>
              </a:spcAft>
              <a:tabLst>
                <a:tab pos="637540" algn="l"/>
              </a:tabLst>
            </a:pPr>
            <a:r>
              <a:rPr lang="en-US" sz="1800" dirty="0">
                <a:latin typeface="ArialNarrow"/>
              </a:rPr>
              <a:t>Current Validation and Verification Guidelines shall be used for carbon budget/ mitigation plan verifications (with some minor amendments)</a:t>
            </a:r>
          </a:p>
        </p:txBody>
      </p:sp>
    </p:spTree>
    <p:extLst>
      <p:ext uri="{BB962C8B-B14F-4D97-AF65-F5344CB8AC3E}">
        <p14:creationId xmlns:p14="http://schemas.microsoft.com/office/powerpoint/2010/main" val="33070177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1A746-A36C-D097-0AD4-18ABF607B9D6}"/>
              </a:ext>
            </a:extLst>
          </p:cNvPr>
          <p:cNvSpPr>
            <a:spLocks noGrp="1"/>
          </p:cNvSpPr>
          <p:nvPr>
            <p:ph type="title"/>
          </p:nvPr>
        </p:nvSpPr>
        <p:spPr/>
        <p:txBody>
          <a:bodyPr>
            <a:noAutofit/>
          </a:bodyPr>
          <a:lstStyle/>
          <a:p>
            <a:r>
              <a:rPr lang="en-US" sz="4000" b="1" dirty="0"/>
              <a:t>Special Circumstances</a:t>
            </a:r>
            <a:endParaRPr lang="en-ZA" sz="4000" b="1" dirty="0"/>
          </a:p>
        </p:txBody>
      </p:sp>
      <p:sp>
        <p:nvSpPr>
          <p:cNvPr id="3" name="Content Placeholder 2">
            <a:extLst>
              <a:ext uri="{FF2B5EF4-FFF2-40B4-BE49-F238E27FC236}">
                <a16:creationId xmlns:a16="http://schemas.microsoft.com/office/drawing/2014/main" id="{4558E334-F01B-5AAE-F37C-4ED3E2A772E9}"/>
              </a:ext>
            </a:extLst>
          </p:cNvPr>
          <p:cNvSpPr>
            <a:spLocks noGrp="1"/>
          </p:cNvSpPr>
          <p:nvPr>
            <p:ph idx="1"/>
          </p:nvPr>
        </p:nvSpPr>
        <p:spPr>
          <a:xfrm>
            <a:off x="457200" y="1107249"/>
            <a:ext cx="8229600" cy="4826826"/>
          </a:xfrm>
        </p:spPr>
        <p:txBody>
          <a:bodyPr>
            <a:normAutofit fontScale="92500"/>
          </a:bodyPr>
          <a:lstStyle/>
          <a:p>
            <a:pPr marL="0" indent="0" algn="just">
              <a:spcAft>
                <a:spcPts val="600"/>
              </a:spcAft>
              <a:buNone/>
              <a:tabLst>
                <a:tab pos="637540" algn="l"/>
              </a:tabLst>
            </a:pPr>
            <a:r>
              <a:rPr lang="en-US" sz="2400" b="1" u="sng" dirty="0">
                <a:effectLst/>
                <a:latin typeface="Arial Narrow" panose="020B0606020202030204" pitchFamily="34" charset="0"/>
                <a:ea typeface="Times New Roman" panose="02020603050405020304" pitchFamily="18" charset="0"/>
              </a:rPr>
              <a:t>New Entrants and Expansions </a:t>
            </a:r>
            <a:endParaRPr lang="en-US" sz="1800" dirty="0">
              <a:latin typeface="ArialNarrow"/>
            </a:endParaRPr>
          </a:p>
          <a:p>
            <a:pPr marL="466090" indent="-285750" algn="just">
              <a:spcAft>
                <a:spcPts val="600"/>
              </a:spcAft>
              <a:tabLst>
                <a:tab pos="637540" algn="l"/>
              </a:tabLst>
            </a:pPr>
            <a:r>
              <a:rPr lang="en-US" sz="1800" dirty="0">
                <a:latin typeface="ArialNarrow"/>
              </a:rPr>
              <a:t>Once initial budget allocation process has been conducted for a given commitment period, DFFE will assess the remaining carbon space with reference to our Nationally Determined Contribution</a:t>
            </a:r>
          </a:p>
          <a:p>
            <a:pPr marL="466090" indent="-285750" algn="just">
              <a:spcAft>
                <a:spcPts val="600"/>
              </a:spcAft>
              <a:tabLst>
                <a:tab pos="637540" algn="l"/>
              </a:tabLst>
            </a:pPr>
            <a:r>
              <a:rPr lang="en-US" sz="1800" dirty="0">
                <a:latin typeface="ArialNarrow"/>
              </a:rPr>
              <a:t>This carbon space will be reserved to accommodate new entrants or significant expansions</a:t>
            </a:r>
          </a:p>
          <a:p>
            <a:pPr marL="466090" indent="-285750" algn="just">
              <a:spcAft>
                <a:spcPts val="600"/>
              </a:spcAft>
              <a:tabLst>
                <a:tab pos="637540" algn="l"/>
              </a:tabLst>
            </a:pPr>
            <a:r>
              <a:rPr lang="en-US" sz="1800" dirty="0">
                <a:latin typeface="ArialNarrow"/>
              </a:rPr>
              <a:t>Carbon space reservation may be blanket or allocated as sector specific carbon space</a:t>
            </a:r>
          </a:p>
          <a:p>
            <a:pPr marL="180340" indent="0" algn="just">
              <a:spcAft>
                <a:spcPts val="600"/>
              </a:spcAft>
              <a:buNone/>
              <a:tabLst>
                <a:tab pos="637540" algn="l"/>
              </a:tabLst>
            </a:pPr>
            <a:endParaRPr lang="en-US" sz="1800" dirty="0">
              <a:latin typeface="ArialNarrow"/>
            </a:endParaRPr>
          </a:p>
          <a:p>
            <a:pPr marL="0" indent="0" algn="just">
              <a:spcAft>
                <a:spcPts val="600"/>
              </a:spcAft>
              <a:buNone/>
              <a:tabLst>
                <a:tab pos="637540" algn="l"/>
              </a:tabLst>
            </a:pPr>
            <a:r>
              <a:rPr lang="en-US" sz="2400" b="1" u="sng" dirty="0">
                <a:effectLst/>
                <a:latin typeface="Arial Narrow" panose="020B0606020202030204" pitchFamily="34" charset="0"/>
                <a:ea typeface="Times New Roman" panose="02020603050405020304" pitchFamily="18" charset="0"/>
              </a:rPr>
              <a:t>Reporting on Loadshedding &amp; other factors affecting performance against allocated carbon budget/mitigation plan.</a:t>
            </a:r>
            <a:endParaRPr lang="en-US" sz="1800" dirty="0">
              <a:latin typeface="ArialNarrow"/>
            </a:endParaRPr>
          </a:p>
          <a:p>
            <a:pPr marL="466090" indent="-285750" algn="just">
              <a:spcAft>
                <a:spcPts val="600"/>
              </a:spcAft>
              <a:tabLst>
                <a:tab pos="637540" algn="l"/>
              </a:tabLst>
            </a:pPr>
            <a:r>
              <a:rPr lang="en-US" sz="1800" dirty="0">
                <a:latin typeface="ArialNarrow"/>
              </a:rPr>
              <a:t>The effect of loadshedding and other factors that are beyond the control of the data provider on emissions intensity can be motivated for by data providers provided relevant data is available and can be reported, validated and verified. </a:t>
            </a:r>
          </a:p>
        </p:txBody>
      </p:sp>
    </p:spTree>
    <p:extLst>
      <p:ext uri="{BB962C8B-B14F-4D97-AF65-F5344CB8AC3E}">
        <p14:creationId xmlns:p14="http://schemas.microsoft.com/office/powerpoint/2010/main" val="1298006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1A746-A36C-D097-0AD4-18ABF607B9D6}"/>
              </a:ext>
            </a:extLst>
          </p:cNvPr>
          <p:cNvSpPr>
            <a:spLocks noGrp="1"/>
          </p:cNvSpPr>
          <p:nvPr>
            <p:ph type="title"/>
          </p:nvPr>
        </p:nvSpPr>
        <p:spPr>
          <a:xfrm>
            <a:off x="457200" y="147888"/>
            <a:ext cx="8229600" cy="689866"/>
          </a:xfrm>
        </p:spPr>
        <p:txBody>
          <a:bodyPr>
            <a:noAutofit/>
          </a:bodyPr>
          <a:lstStyle/>
          <a:p>
            <a:r>
              <a:rPr lang="en-US" sz="4000" b="1" dirty="0"/>
              <a:t>Possible Templates / Annexures</a:t>
            </a:r>
            <a:endParaRPr lang="en-ZA" sz="4000" b="1" dirty="0"/>
          </a:p>
        </p:txBody>
      </p:sp>
      <p:graphicFrame>
        <p:nvGraphicFramePr>
          <p:cNvPr id="4" name="Content Placeholder 3">
            <a:extLst>
              <a:ext uri="{FF2B5EF4-FFF2-40B4-BE49-F238E27FC236}">
                <a16:creationId xmlns:a16="http://schemas.microsoft.com/office/drawing/2014/main" id="{39A725D4-1E43-3362-0C3F-FCD161A3B99D}"/>
              </a:ext>
            </a:extLst>
          </p:cNvPr>
          <p:cNvGraphicFramePr>
            <a:graphicFrameLocks noGrp="1"/>
          </p:cNvGraphicFramePr>
          <p:nvPr>
            <p:ph idx="1"/>
            <p:extLst>
              <p:ext uri="{D42A27DB-BD31-4B8C-83A1-F6EECF244321}">
                <p14:modId xmlns:p14="http://schemas.microsoft.com/office/powerpoint/2010/main" val="1427968256"/>
              </p:ext>
            </p:extLst>
          </p:nvPr>
        </p:nvGraphicFramePr>
        <p:xfrm>
          <a:off x="421105" y="991542"/>
          <a:ext cx="8229600" cy="4874915"/>
        </p:xfrm>
        <a:graphic>
          <a:graphicData uri="http://schemas.openxmlformats.org/drawingml/2006/table">
            <a:tbl>
              <a:tblPr firstRow="1" bandRow="1">
                <a:tableStyleId>{8799B23B-EC83-4686-B30A-512413B5E67A}</a:tableStyleId>
              </a:tblPr>
              <a:tblGrid>
                <a:gridCol w="3019425">
                  <a:extLst>
                    <a:ext uri="{9D8B030D-6E8A-4147-A177-3AD203B41FA5}">
                      <a16:colId xmlns:a16="http://schemas.microsoft.com/office/drawing/2014/main" val="2670381381"/>
                    </a:ext>
                  </a:extLst>
                </a:gridCol>
                <a:gridCol w="5210175">
                  <a:extLst>
                    <a:ext uri="{9D8B030D-6E8A-4147-A177-3AD203B41FA5}">
                      <a16:colId xmlns:a16="http://schemas.microsoft.com/office/drawing/2014/main" val="3247519212"/>
                    </a:ext>
                  </a:extLst>
                </a:gridCol>
              </a:tblGrid>
              <a:tr h="480357">
                <a:tc>
                  <a:txBody>
                    <a:bodyPr/>
                    <a:lstStyle/>
                    <a:p>
                      <a:r>
                        <a:rPr lang="en-ZA" dirty="0"/>
                        <a:t>Template / Annexure</a:t>
                      </a:r>
                    </a:p>
                  </a:txBody>
                  <a:tcPr/>
                </a:tc>
                <a:tc>
                  <a:txBody>
                    <a:bodyPr/>
                    <a:lstStyle/>
                    <a:p>
                      <a:r>
                        <a:rPr lang="en-ZA" dirty="0"/>
                        <a:t>Description</a:t>
                      </a:r>
                    </a:p>
                  </a:txBody>
                  <a:tcPr/>
                </a:tc>
                <a:extLst>
                  <a:ext uri="{0D108BD9-81ED-4DB2-BD59-A6C34878D82A}">
                    <a16:rowId xmlns:a16="http://schemas.microsoft.com/office/drawing/2014/main" val="2007500236"/>
                  </a:ext>
                </a:extLst>
              </a:tr>
              <a:tr h="829110">
                <a:tc>
                  <a:txBody>
                    <a:bodyPr/>
                    <a:lstStyle/>
                    <a:p>
                      <a:r>
                        <a:rPr lang="en-US" sz="1600" dirty="0"/>
                        <a:t>Minimum requirements for determining a Carbon Budget/mitigation plan</a:t>
                      </a:r>
                      <a:endParaRPr lang="en-ZA" sz="1600" dirty="0"/>
                    </a:p>
                  </a:txBody>
                  <a:tcPr anchor="ctr"/>
                </a:tc>
                <a:tc>
                  <a:txBody>
                    <a:bodyPr/>
                    <a:lstStyle/>
                    <a:p>
                      <a:pPr marL="0" algn="l" defTabSz="457200" rtl="0" eaLnBrk="1" latinLnBrk="0" hangingPunct="1"/>
                      <a:r>
                        <a:rPr lang="en-ZA" sz="1600" kern="1200" dirty="0">
                          <a:solidFill>
                            <a:schemeClr val="tx1"/>
                          </a:solidFill>
                          <a:latin typeface="+mn-lt"/>
                          <a:ea typeface="+mn-ea"/>
                          <a:cs typeface="+mn-cs"/>
                        </a:rPr>
                        <a:t>Data collection form for data providers to generate budget &amp; mitigation allocation</a:t>
                      </a:r>
                    </a:p>
                  </a:txBody>
                  <a:tcPr anchor="ctr"/>
                </a:tc>
                <a:extLst>
                  <a:ext uri="{0D108BD9-81ED-4DB2-BD59-A6C34878D82A}">
                    <a16:rowId xmlns:a16="http://schemas.microsoft.com/office/drawing/2014/main" val="1878083190"/>
                  </a:ext>
                </a:extLst>
              </a:tr>
              <a:tr h="685622">
                <a:tc>
                  <a:txBody>
                    <a:bodyPr/>
                    <a:lstStyle/>
                    <a:p>
                      <a:r>
                        <a:rPr lang="en-ZA" sz="1600" dirty="0"/>
                        <a:t>Annual Progress Report</a:t>
                      </a:r>
                    </a:p>
                  </a:txBody>
                  <a:tcPr anchor="ctr"/>
                </a:tc>
                <a:tc>
                  <a:txBody>
                    <a:bodyPr/>
                    <a:lstStyle/>
                    <a:p>
                      <a:pPr marL="0" algn="l" defTabSz="457200" rtl="0" eaLnBrk="1" latinLnBrk="0" hangingPunct="1"/>
                      <a:r>
                        <a:rPr lang="en-ZA" sz="1600" kern="1200" dirty="0">
                          <a:solidFill>
                            <a:schemeClr val="tx1"/>
                          </a:solidFill>
                          <a:latin typeface="+mn-lt"/>
                          <a:ea typeface="+mn-ea"/>
                          <a:cs typeface="+mn-cs"/>
                        </a:rPr>
                        <a:t>Annual report by data providers detailing progress against carbon budget and mitigation plan</a:t>
                      </a:r>
                    </a:p>
                  </a:txBody>
                  <a:tcPr anchor="ctr"/>
                </a:tc>
                <a:extLst>
                  <a:ext uri="{0D108BD9-81ED-4DB2-BD59-A6C34878D82A}">
                    <a16:rowId xmlns:a16="http://schemas.microsoft.com/office/drawing/2014/main" val="2525773341"/>
                  </a:ext>
                </a:extLst>
              </a:tr>
              <a:tr h="685622">
                <a:tc>
                  <a:txBody>
                    <a:bodyPr/>
                    <a:lstStyle/>
                    <a:p>
                      <a:r>
                        <a:rPr lang="en-ZA" sz="1600" dirty="0"/>
                        <a:t>Annual Assessment Report</a:t>
                      </a:r>
                    </a:p>
                  </a:txBody>
                  <a:tcPr anchor="ctr"/>
                </a:tc>
                <a:tc>
                  <a:txBody>
                    <a:bodyPr/>
                    <a:lstStyle/>
                    <a:p>
                      <a:pPr marL="0" algn="l" defTabSz="457200" rtl="0" eaLnBrk="1" latinLnBrk="0" hangingPunct="1"/>
                      <a:r>
                        <a:rPr lang="en-ZA" sz="1600" kern="1200" dirty="0">
                          <a:solidFill>
                            <a:schemeClr val="tx1"/>
                          </a:solidFill>
                          <a:latin typeface="+mn-lt"/>
                          <a:ea typeface="+mn-ea"/>
                          <a:cs typeface="+mn-cs"/>
                        </a:rPr>
                        <a:t>Annual report issued by the DFFE assessing data providers performance against carbon budget and mitigation plan</a:t>
                      </a:r>
                    </a:p>
                  </a:txBody>
                  <a:tcPr anchor="ctr"/>
                </a:tc>
                <a:extLst>
                  <a:ext uri="{0D108BD9-81ED-4DB2-BD59-A6C34878D82A}">
                    <a16:rowId xmlns:a16="http://schemas.microsoft.com/office/drawing/2014/main" val="2016499816"/>
                  </a:ext>
                </a:extLst>
              </a:tr>
              <a:tr h="685622">
                <a:tc>
                  <a:txBody>
                    <a:bodyPr/>
                    <a:lstStyle/>
                    <a:p>
                      <a:r>
                        <a:rPr lang="en-ZA" sz="1600" dirty="0"/>
                        <a:t>Allocation Decision Report</a:t>
                      </a:r>
                    </a:p>
                  </a:txBody>
                  <a:tcPr anchor="ctr"/>
                </a:tc>
                <a:tc>
                  <a:txBody>
                    <a:bodyPr/>
                    <a:lstStyle/>
                    <a:p>
                      <a:pPr marL="0" algn="l" defTabSz="457200" rtl="0" eaLnBrk="1" latinLnBrk="0" hangingPunct="1"/>
                      <a:r>
                        <a:rPr lang="en-ZA" sz="1600" kern="1200" dirty="0">
                          <a:solidFill>
                            <a:schemeClr val="tx1"/>
                          </a:solidFill>
                          <a:latin typeface="+mn-lt"/>
                          <a:ea typeface="+mn-ea"/>
                          <a:cs typeface="+mn-cs"/>
                        </a:rPr>
                        <a:t>Report issued by DFFE to data providers confirming carbon budget and mitigation plan allocation</a:t>
                      </a:r>
                    </a:p>
                  </a:txBody>
                  <a:tcPr anchor="ctr"/>
                </a:tc>
                <a:extLst>
                  <a:ext uri="{0D108BD9-81ED-4DB2-BD59-A6C34878D82A}">
                    <a16:rowId xmlns:a16="http://schemas.microsoft.com/office/drawing/2014/main" val="2405736026"/>
                  </a:ext>
                </a:extLst>
              </a:tr>
              <a:tr h="685622">
                <a:tc>
                  <a:txBody>
                    <a:bodyPr/>
                    <a:lstStyle/>
                    <a:p>
                      <a:r>
                        <a:rPr lang="en-US" sz="1600" dirty="0"/>
                        <a:t>End Of Commitment Period Assessment Report</a:t>
                      </a:r>
                      <a:endParaRPr lang="en-ZA" sz="1600" dirty="0"/>
                    </a:p>
                  </a:txBody>
                  <a:tcPr anchor="ctr"/>
                </a:tc>
                <a:tc>
                  <a:txBody>
                    <a:bodyPr/>
                    <a:lstStyle/>
                    <a:p>
                      <a:pPr marL="0" algn="l" defTabSz="457200" rtl="0" eaLnBrk="1" latinLnBrk="0" hangingPunct="1"/>
                      <a:r>
                        <a:rPr lang="en-ZA" sz="1600" kern="1200" dirty="0">
                          <a:solidFill>
                            <a:schemeClr val="tx1"/>
                          </a:solidFill>
                          <a:latin typeface="+mn-lt"/>
                          <a:ea typeface="+mn-ea"/>
                          <a:cs typeface="+mn-cs"/>
                        </a:rPr>
                        <a:t>Report issued by the DFFE assessing data providers performance for entire commitment period</a:t>
                      </a:r>
                    </a:p>
                  </a:txBody>
                  <a:tcPr anchor="ctr"/>
                </a:tc>
                <a:extLst>
                  <a:ext uri="{0D108BD9-81ED-4DB2-BD59-A6C34878D82A}">
                    <a16:rowId xmlns:a16="http://schemas.microsoft.com/office/drawing/2014/main" val="3317264709"/>
                  </a:ext>
                </a:extLst>
              </a:tr>
              <a:tr h="480357">
                <a:tc>
                  <a:txBody>
                    <a:bodyPr/>
                    <a:lstStyle/>
                    <a:p>
                      <a:r>
                        <a:rPr lang="en-ZA" sz="1600" dirty="0"/>
                        <a:t>Verification Report</a:t>
                      </a:r>
                    </a:p>
                  </a:txBody>
                  <a:tcPr anchor="ctr"/>
                </a:tc>
                <a:tc>
                  <a:txBody>
                    <a:bodyPr/>
                    <a:lstStyle/>
                    <a:p>
                      <a:pPr marL="0" algn="l" defTabSz="457200" rtl="0" eaLnBrk="1" latinLnBrk="0" hangingPunct="1"/>
                      <a:r>
                        <a:rPr lang="en-ZA" sz="1600" kern="1200" dirty="0">
                          <a:solidFill>
                            <a:schemeClr val="tx1"/>
                          </a:solidFill>
                          <a:latin typeface="+mn-lt"/>
                          <a:ea typeface="+mn-ea"/>
                          <a:cs typeface="+mn-cs"/>
                        </a:rPr>
                        <a:t>Third party assessment verifying data providers’ performance against allocated carbon budget and mitigation plan</a:t>
                      </a:r>
                    </a:p>
                  </a:txBody>
                  <a:tcPr anchor="ctr"/>
                </a:tc>
                <a:extLst>
                  <a:ext uri="{0D108BD9-81ED-4DB2-BD59-A6C34878D82A}">
                    <a16:rowId xmlns:a16="http://schemas.microsoft.com/office/drawing/2014/main" val="86057951"/>
                  </a:ext>
                </a:extLst>
              </a:tr>
            </a:tbl>
          </a:graphicData>
        </a:graphic>
      </p:graphicFrame>
    </p:spTree>
    <p:extLst>
      <p:ext uri="{BB962C8B-B14F-4D97-AF65-F5344CB8AC3E}">
        <p14:creationId xmlns:p14="http://schemas.microsoft.com/office/powerpoint/2010/main" val="3950574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1A746-A36C-D097-0AD4-18ABF607B9D6}"/>
              </a:ext>
            </a:extLst>
          </p:cNvPr>
          <p:cNvSpPr>
            <a:spLocks noGrp="1"/>
          </p:cNvSpPr>
          <p:nvPr>
            <p:ph type="title"/>
          </p:nvPr>
        </p:nvSpPr>
        <p:spPr/>
        <p:txBody>
          <a:bodyPr>
            <a:noAutofit/>
          </a:bodyPr>
          <a:lstStyle/>
          <a:p>
            <a:r>
              <a:rPr lang="en-US" sz="4000" b="1" dirty="0"/>
              <a:t>Mitigation Plan Considerations</a:t>
            </a:r>
            <a:endParaRPr lang="en-ZA" sz="4000" b="1" dirty="0"/>
          </a:p>
        </p:txBody>
      </p:sp>
      <p:sp>
        <p:nvSpPr>
          <p:cNvPr id="3" name="Content Placeholder 2">
            <a:extLst>
              <a:ext uri="{FF2B5EF4-FFF2-40B4-BE49-F238E27FC236}">
                <a16:creationId xmlns:a16="http://schemas.microsoft.com/office/drawing/2014/main" id="{4558E334-F01B-5AAE-F37C-4ED3E2A772E9}"/>
              </a:ext>
            </a:extLst>
          </p:cNvPr>
          <p:cNvSpPr>
            <a:spLocks noGrp="1"/>
          </p:cNvSpPr>
          <p:nvPr>
            <p:ph idx="1"/>
          </p:nvPr>
        </p:nvSpPr>
        <p:spPr>
          <a:xfrm>
            <a:off x="457200" y="1250124"/>
            <a:ext cx="8229600" cy="4826826"/>
          </a:xfrm>
        </p:spPr>
        <p:txBody>
          <a:bodyPr>
            <a:noAutofit/>
          </a:bodyPr>
          <a:lstStyle/>
          <a:p>
            <a:pPr marL="0" indent="0" algn="l">
              <a:buNone/>
            </a:pPr>
            <a:r>
              <a:rPr lang="en-US" sz="1800" b="0" i="0" u="none" strike="noStrike" baseline="0" dirty="0">
                <a:latin typeface="Arial Narrow" panose="020B0606020202030204" pitchFamily="34" charset="0"/>
              </a:rPr>
              <a:t>As per Section 24 (4)(b) of the Climate Change Bill: A greenhouse gas mitigation plan must—</a:t>
            </a:r>
          </a:p>
          <a:p>
            <a:pPr marL="400050" indent="-400050" algn="l">
              <a:buFont typeface="+mj-lt"/>
              <a:buAutoNum type="romanLcPeriod"/>
            </a:pPr>
            <a:r>
              <a:rPr lang="en-US" sz="1800" b="0" i="0" u="none" strike="noStrike" baseline="0" dirty="0">
                <a:latin typeface="Arial Narrow" panose="020B0606020202030204" pitchFamily="34" charset="0"/>
              </a:rPr>
              <a:t>describe the mitigation measures that the person, to whom a carbon budget is allocated, proposes to implement in order to remain within the person’s allocated carbon budget; and</a:t>
            </a:r>
          </a:p>
          <a:p>
            <a:pPr marL="400050" indent="-400050" algn="l">
              <a:buFont typeface="+mj-lt"/>
              <a:buAutoNum type="romanLcPeriod"/>
            </a:pPr>
            <a:r>
              <a:rPr lang="en-US" sz="1800" b="0" i="0" u="none" strike="noStrike" baseline="0" dirty="0">
                <a:latin typeface="Arial Narrow" panose="020B0606020202030204" pitchFamily="34" charset="0"/>
              </a:rPr>
              <a:t>comply with the content requirements of such plans as may be prescribed by the Minister in terms of section 27, including requirements pertaining to processes, procedures and reporting.</a:t>
            </a:r>
          </a:p>
          <a:p>
            <a:pPr marL="0" indent="0" algn="l">
              <a:buNone/>
            </a:pPr>
            <a:endParaRPr lang="en-US" sz="1800" b="0" i="0" u="none" strike="noStrike" baseline="0" dirty="0">
              <a:latin typeface="Arial Narrow" panose="020B0606020202030204" pitchFamily="34" charset="0"/>
            </a:endParaRPr>
          </a:p>
          <a:p>
            <a:pPr marL="0" indent="0" algn="l">
              <a:buNone/>
            </a:pPr>
            <a:r>
              <a:rPr lang="en-US" sz="1800" dirty="0">
                <a:latin typeface="Arial Narrow" panose="020B0606020202030204" pitchFamily="34" charset="0"/>
              </a:rPr>
              <a:t>As </a:t>
            </a:r>
            <a:r>
              <a:rPr lang="en-US" sz="1800" b="0" i="0" u="none" strike="noStrike" baseline="0" dirty="0">
                <a:latin typeface="Arial Narrow" panose="020B0606020202030204" pitchFamily="34" charset="0"/>
              </a:rPr>
              <a:t>per Section 24 (6): </a:t>
            </a:r>
            <a:r>
              <a:rPr lang="en-US" sz="1800" dirty="0">
                <a:latin typeface="Arial Narrow" panose="020B0606020202030204" pitchFamily="34" charset="0"/>
              </a:rPr>
              <a:t>A person to whom a carbon budget has been allocated must—</a:t>
            </a:r>
          </a:p>
          <a:p>
            <a:pPr marL="400050" indent="-400050">
              <a:buFont typeface="+mj-lt"/>
              <a:buAutoNum type="alphaLcParenR"/>
            </a:pPr>
            <a:r>
              <a:rPr lang="en-US" sz="1800" dirty="0">
                <a:latin typeface="Arial Narrow" panose="020B0606020202030204" pitchFamily="34" charset="0"/>
              </a:rPr>
              <a:t>implement the approved greenhouse gas mitigation plan;</a:t>
            </a:r>
          </a:p>
          <a:p>
            <a:pPr marL="400050" indent="-400050">
              <a:buFont typeface="+mj-lt"/>
              <a:buAutoNum type="alphaLcParenR"/>
            </a:pPr>
            <a:r>
              <a:rPr lang="en-US" sz="1800" dirty="0">
                <a:latin typeface="Arial Narrow" panose="020B0606020202030204" pitchFamily="34" charset="0"/>
              </a:rPr>
              <a:t>monitor annual implementation of the greenhouse gas mitigation plan in accordance with the prescribed methodology;</a:t>
            </a:r>
          </a:p>
          <a:p>
            <a:pPr marL="0" indent="0" algn="l">
              <a:buNone/>
            </a:pPr>
            <a:endParaRPr lang="en-US" sz="1800" dirty="0">
              <a:latin typeface="Arial Narrow" panose="020B0606020202030204" pitchFamily="34" charset="0"/>
            </a:endParaRPr>
          </a:p>
          <a:p>
            <a:pPr marL="180340" indent="0" algn="just">
              <a:spcAft>
                <a:spcPts val="600"/>
              </a:spcAft>
              <a:buNone/>
              <a:tabLst>
                <a:tab pos="637540" algn="l"/>
              </a:tabLst>
            </a:pPr>
            <a:endParaRPr lang="en-US" sz="1800" dirty="0">
              <a:highlight>
                <a:srgbClr val="FFFF00"/>
              </a:highlight>
              <a:latin typeface="Arial Narrow" panose="020B0606020202030204" pitchFamily="34" charset="0"/>
            </a:endParaRPr>
          </a:p>
        </p:txBody>
      </p:sp>
    </p:spTree>
    <p:extLst>
      <p:ext uri="{BB962C8B-B14F-4D97-AF65-F5344CB8AC3E}">
        <p14:creationId xmlns:p14="http://schemas.microsoft.com/office/powerpoint/2010/main" val="1765251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1A746-A36C-D097-0AD4-18ABF607B9D6}"/>
              </a:ext>
            </a:extLst>
          </p:cNvPr>
          <p:cNvSpPr>
            <a:spLocks noGrp="1"/>
          </p:cNvSpPr>
          <p:nvPr>
            <p:ph type="title"/>
          </p:nvPr>
        </p:nvSpPr>
        <p:spPr/>
        <p:txBody>
          <a:bodyPr>
            <a:noAutofit/>
          </a:bodyPr>
          <a:lstStyle/>
          <a:p>
            <a:r>
              <a:rPr lang="en-US" sz="4000" b="1" dirty="0"/>
              <a:t>Mitigation Plan Considerations</a:t>
            </a:r>
            <a:endParaRPr lang="en-ZA" sz="4000" b="1" dirty="0"/>
          </a:p>
        </p:txBody>
      </p:sp>
      <p:sp>
        <p:nvSpPr>
          <p:cNvPr id="3" name="Content Placeholder 2">
            <a:extLst>
              <a:ext uri="{FF2B5EF4-FFF2-40B4-BE49-F238E27FC236}">
                <a16:creationId xmlns:a16="http://schemas.microsoft.com/office/drawing/2014/main" id="{4558E334-F01B-5AAE-F37C-4ED3E2A772E9}"/>
              </a:ext>
            </a:extLst>
          </p:cNvPr>
          <p:cNvSpPr>
            <a:spLocks noGrp="1"/>
          </p:cNvSpPr>
          <p:nvPr>
            <p:ph idx="1"/>
          </p:nvPr>
        </p:nvSpPr>
        <p:spPr>
          <a:xfrm>
            <a:off x="457200" y="1250124"/>
            <a:ext cx="8229600" cy="4826826"/>
          </a:xfrm>
        </p:spPr>
        <p:txBody>
          <a:bodyPr>
            <a:noAutofit/>
          </a:bodyPr>
          <a:lstStyle/>
          <a:p>
            <a:pPr marL="0" indent="0" algn="l">
              <a:buNone/>
            </a:pPr>
            <a:r>
              <a:rPr lang="en-US" sz="1800" b="1" u="sng" dirty="0">
                <a:effectLst/>
                <a:latin typeface="Arial Narrow" panose="020B0606020202030204" pitchFamily="34" charset="0"/>
                <a:ea typeface="Times New Roman" panose="02020603050405020304" pitchFamily="18" charset="0"/>
              </a:rPr>
              <a:t>Mitigation Plan may contain</a:t>
            </a:r>
            <a:endParaRPr lang="en-US" sz="1800" dirty="0">
              <a:latin typeface="Arial Narrow" panose="020B0606020202030204" pitchFamily="34" charset="0"/>
            </a:endParaRPr>
          </a:p>
          <a:p>
            <a:pPr marL="466090" indent="-285750" algn="just">
              <a:spcAft>
                <a:spcPts val="600"/>
              </a:spcAft>
              <a:tabLst>
                <a:tab pos="637540" algn="l"/>
              </a:tabLst>
            </a:pPr>
            <a:r>
              <a:rPr lang="en-US" sz="1800" dirty="0">
                <a:latin typeface="Arial Narrow" panose="020B0606020202030204" pitchFamily="34" charset="0"/>
              </a:rPr>
              <a:t>Mitigation measures (projects) with description</a:t>
            </a:r>
          </a:p>
          <a:p>
            <a:pPr marL="466090" indent="-285750" algn="just">
              <a:spcAft>
                <a:spcPts val="600"/>
              </a:spcAft>
              <a:tabLst>
                <a:tab pos="637540" algn="l"/>
              </a:tabLst>
            </a:pPr>
            <a:r>
              <a:rPr lang="en-US" sz="1800" dirty="0">
                <a:latin typeface="Arial Narrow" panose="020B0606020202030204" pitchFamily="34" charset="0"/>
              </a:rPr>
              <a:t>Anticipated implementation period</a:t>
            </a:r>
          </a:p>
          <a:p>
            <a:pPr marL="466090" indent="-285750" algn="just">
              <a:spcAft>
                <a:spcPts val="600"/>
              </a:spcAft>
              <a:tabLst>
                <a:tab pos="637540" algn="l"/>
              </a:tabLst>
            </a:pPr>
            <a:r>
              <a:rPr lang="en-US" sz="1800" dirty="0">
                <a:latin typeface="Arial Narrow" panose="020B0606020202030204" pitchFamily="34" charset="0"/>
              </a:rPr>
              <a:t>Assumptions used to estimate anticipated GHG emission reduction</a:t>
            </a:r>
          </a:p>
          <a:p>
            <a:pPr marL="466090" indent="-285750" algn="just">
              <a:spcAft>
                <a:spcPts val="600"/>
              </a:spcAft>
              <a:tabLst>
                <a:tab pos="637540" algn="l"/>
              </a:tabLst>
            </a:pPr>
            <a:r>
              <a:rPr lang="en-US" sz="1800" dirty="0">
                <a:latin typeface="Arial Narrow" panose="020B0606020202030204" pitchFamily="34" charset="0"/>
              </a:rPr>
              <a:t>Gases to be abated</a:t>
            </a:r>
          </a:p>
          <a:p>
            <a:pPr marL="466090" indent="-285750" algn="just">
              <a:spcAft>
                <a:spcPts val="600"/>
              </a:spcAft>
              <a:tabLst>
                <a:tab pos="637540" algn="l"/>
              </a:tabLst>
            </a:pPr>
            <a:r>
              <a:rPr lang="en-US" sz="1800" dirty="0">
                <a:latin typeface="Arial Narrow" panose="020B0606020202030204" pitchFamily="34" charset="0"/>
              </a:rPr>
              <a:t>Anticipated emission reduction per year and over the 5-year period</a:t>
            </a:r>
          </a:p>
          <a:p>
            <a:pPr marL="466090" indent="-285750" algn="just">
              <a:spcAft>
                <a:spcPts val="600"/>
              </a:spcAft>
              <a:tabLst>
                <a:tab pos="637540" algn="l"/>
              </a:tabLst>
            </a:pPr>
            <a:endParaRPr lang="en-US" sz="1800" dirty="0">
              <a:highlight>
                <a:srgbClr val="FFFF00"/>
              </a:highlight>
              <a:latin typeface="Arial Narrow" panose="020B0606020202030204" pitchFamily="34" charset="0"/>
            </a:endParaRPr>
          </a:p>
          <a:p>
            <a:pPr marL="466090" indent="-285750" algn="just">
              <a:spcAft>
                <a:spcPts val="600"/>
              </a:spcAft>
              <a:tabLst>
                <a:tab pos="637540" algn="l"/>
              </a:tabLst>
            </a:pPr>
            <a:endParaRPr lang="en-US" sz="1800" dirty="0">
              <a:highlight>
                <a:srgbClr val="FFFF00"/>
              </a:highlight>
              <a:latin typeface="Arial Narrow" panose="020B0606020202030204" pitchFamily="34" charset="0"/>
            </a:endParaRPr>
          </a:p>
          <a:p>
            <a:pPr marL="180340" indent="0" algn="just">
              <a:spcAft>
                <a:spcPts val="600"/>
              </a:spcAft>
              <a:buNone/>
              <a:tabLst>
                <a:tab pos="637540" algn="l"/>
              </a:tabLst>
            </a:pPr>
            <a:endParaRPr lang="en-US" sz="1800" dirty="0">
              <a:highlight>
                <a:srgbClr val="FFFF00"/>
              </a:highlight>
              <a:latin typeface="Arial Narrow" panose="020B0606020202030204" pitchFamily="34" charset="0"/>
            </a:endParaRPr>
          </a:p>
        </p:txBody>
      </p:sp>
    </p:spTree>
    <p:extLst>
      <p:ext uri="{BB962C8B-B14F-4D97-AF65-F5344CB8AC3E}">
        <p14:creationId xmlns:p14="http://schemas.microsoft.com/office/powerpoint/2010/main" val="3290060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4A3E79-7A72-8809-CDFF-A200B365E01C}"/>
              </a:ext>
            </a:extLst>
          </p:cNvPr>
          <p:cNvSpPr>
            <a:spLocks noGrp="1"/>
          </p:cNvSpPr>
          <p:nvPr>
            <p:ph type="title"/>
          </p:nvPr>
        </p:nvSpPr>
        <p:spPr>
          <a:xfrm>
            <a:off x="266776" y="51873"/>
            <a:ext cx="8878777" cy="689866"/>
          </a:xfrm>
        </p:spPr>
        <p:txBody>
          <a:bodyPr>
            <a:normAutofit/>
          </a:bodyPr>
          <a:lstStyle/>
          <a:p>
            <a:r>
              <a:rPr lang="en-US" sz="2400" dirty="0"/>
              <a:t>Regulatory instruments to enforce CB/mitigation plan processes</a:t>
            </a:r>
          </a:p>
        </p:txBody>
      </p:sp>
      <p:grpSp>
        <p:nvGrpSpPr>
          <p:cNvPr id="109" name="Group 108">
            <a:extLst>
              <a:ext uri="{FF2B5EF4-FFF2-40B4-BE49-F238E27FC236}">
                <a16:creationId xmlns:a16="http://schemas.microsoft.com/office/drawing/2014/main" id="{C20D8F96-59F1-F3B6-3C9E-03917EEC4792}"/>
              </a:ext>
            </a:extLst>
          </p:cNvPr>
          <p:cNvGrpSpPr/>
          <p:nvPr/>
        </p:nvGrpSpPr>
        <p:grpSpPr>
          <a:xfrm>
            <a:off x="266776" y="777991"/>
            <a:ext cx="8648624" cy="5033585"/>
            <a:chOff x="771574" y="1058936"/>
            <a:chExt cx="7563961" cy="5033585"/>
          </a:xfrm>
        </p:grpSpPr>
        <p:sp>
          <p:nvSpPr>
            <p:cNvPr id="110" name="Freeform: Shape 109">
              <a:extLst>
                <a:ext uri="{FF2B5EF4-FFF2-40B4-BE49-F238E27FC236}">
                  <a16:creationId xmlns:a16="http://schemas.microsoft.com/office/drawing/2014/main" id="{C7F3D3A7-BD42-3977-12DC-6C117631110E}"/>
                </a:ext>
              </a:extLst>
            </p:cNvPr>
            <p:cNvSpPr/>
            <p:nvPr/>
          </p:nvSpPr>
          <p:spPr>
            <a:xfrm>
              <a:off x="2006726" y="1777046"/>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x</a:t>
              </a:r>
            </a:p>
          </p:txBody>
        </p:sp>
        <p:sp>
          <p:nvSpPr>
            <p:cNvPr id="111" name="Freeform: Shape 110">
              <a:extLst>
                <a:ext uri="{FF2B5EF4-FFF2-40B4-BE49-F238E27FC236}">
                  <a16:creationId xmlns:a16="http://schemas.microsoft.com/office/drawing/2014/main" id="{6B68E324-DF9C-829F-AE79-116C022AC293}"/>
                </a:ext>
              </a:extLst>
            </p:cNvPr>
            <p:cNvSpPr/>
            <p:nvPr/>
          </p:nvSpPr>
          <p:spPr>
            <a:xfrm>
              <a:off x="2797826" y="1777046"/>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x (cater for amendments as per Minister's notice)</a:t>
              </a:r>
            </a:p>
          </p:txBody>
        </p:sp>
        <p:sp>
          <p:nvSpPr>
            <p:cNvPr id="112" name="Freeform: Shape 111">
              <a:extLst>
                <a:ext uri="{FF2B5EF4-FFF2-40B4-BE49-F238E27FC236}">
                  <a16:creationId xmlns:a16="http://schemas.microsoft.com/office/drawing/2014/main" id="{4241F5D9-80BB-65FC-9FE5-08F764704AA4}"/>
                </a:ext>
              </a:extLst>
            </p:cNvPr>
            <p:cNvSpPr/>
            <p:nvPr/>
          </p:nvSpPr>
          <p:spPr>
            <a:xfrm>
              <a:off x="3588925" y="1777046"/>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608" b="0" i="0" u="none" strike="noStrike" kern="0" cap="none" spc="0" normalizeH="0" baseline="0" noProof="0" dirty="0">
                <a:ln>
                  <a:noFill/>
                </a:ln>
                <a:solidFill>
                  <a:prstClr val="black"/>
                </a:solidFill>
                <a:effectLst/>
                <a:uLnTx/>
                <a:uFillTx/>
              </a:endParaRPr>
            </a:p>
          </p:txBody>
        </p:sp>
        <p:sp>
          <p:nvSpPr>
            <p:cNvPr id="113" name="Freeform: Shape 112">
              <a:extLst>
                <a:ext uri="{FF2B5EF4-FFF2-40B4-BE49-F238E27FC236}">
                  <a16:creationId xmlns:a16="http://schemas.microsoft.com/office/drawing/2014/main" id="{5B32760E-DD95-F246-7D03-FE6B4921992A}"/>
                </a:ext>
              </a:extLst>
            </p:cNvPr>
            <p:cNvSpPr/>
            <p:nvPr/>
          </p:nvSpPr>
          <p:spPr>
            <a:xfrm>
              <a:off x="4380024" y="1777046"/>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x</a:t>
              </a:r>
            </a:p>
          </p:txBody>
        </p:sp>
        <p:sp>
          <p:nvSpPr>
            <p:cNvPr id="114" name="Freeform: Shape 113">
              <a:extLst>
                <a:ext uri="{FF2B5EF4-FFF2-40B4-BE49-F238E27FC236}">
                  <a16:creationId xmlns:a16="http://schemas.microsoft.com/office/drawing/2014/main" id="{65FE19A4-F132-75A3-A8C2-76F0287EE6F5}"/>
                </a:ext>
              </a:extLst>
            </p:cNvPr>
            <p:cNvSpPr/>
            <p:nvPr/>
          </p:nvSpPr>
          <p:spPr>
            <a:xfrm>
              <a:off x="5171123" y="1777046"/>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608" b="0" i="0" u="none" strike="noStrike" kern="0" cap="none" spc="0" normalizeH="0" baseline="0" noProof="0" dirty="0">
                <a:ln>
                  <a:noFill/>
                </a:ln>
                <a:solidFill>
                  <a:prstClr val="black"/>
                </a:solidFill>
                <a:effectLst/>
                <a:uLnTx/>
                <a:uFillTx/>
              </a:endParaRPr>
            </a:p>
          </p:txBody>
        </p:sp>
        <p:sp>
          <p:nvSpPr>
            <p:cNvPr id="115" name="Freeform: Shape 114">
              <a:extLst>
                <a:ext uri="{FF2B5EF4-FFF2-40B4-BE49-F238E27FC236}">
                  <a16:creationId xmlns:a16="http://schemas.microsoft.com/office/drawing/2014/main" id="{CE716F23-F94B-0513-8DBC-4AB6A303E995}"/>
                </a:ext>
              </a:extLst>
            </p:cNvPr>
            <p:cNvSpPr/>
            <p:nvPr/>
          </p:nvSpPr>
          <p:spPr>
            <a:xfrm>
              <a:off x="5962222" y="1777046"/>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x (with flexibility)</a:t>
              </a:r>
            </a:p>
          </p:txBody>
        </p:sp>
        <p:sp>
          <p:nvSpPr>
            <p:cNvPr id="116" name="Freeform: Shape 115">
              <a:extLst>
                <a:ext uri="{FF2B5EF4-FFF2-40B4-BE49-F238E27FC236}">
                  <a16:creationId xmlns:a16="http://schemas.microsoft.com/office/drawing/2014/main" id="{36880B90-D9E6-0817-4B18-50C59908B764}"/>
                </a:ext>
              </a:extLst>
            </p:cNvPr>
            <p:cNvSpPr/>
            <p:nvPr/>
          </p:nvSpPr>
          <p:spPr>
            <a:xfrm>
              <a:off x="771574" y="1777046"/>
              <a:ext cx="1235152" cy="549843"/>
            </a:xfrm>
            <a:custGeom>
              <a:avLst/>
              <a:gdLst/>
              <a:ahLst/>
              <a:cxnLst/>
              <a:rect l="l" t="t" r="r" b="b"/>
              <a:pathLst>
                <a:path w="1235152" h="549843" stroke="0">
                  <a:moveTo>
                    <a:pt x="0" y="0"/>
                  </a:moveTo>
                  <a:lnTo>
                    <a:pt x="1235152" y="0"/>
                  </a:lnTo>
                  <a:lnTo>
                    <a:pt x="1235152" y="549843"/>
                  </a:lnTo>
                  <a:lnTo>
                    <a:pt x="0" y="549843"/>
                  </a:lnTo>
                  <a:lnTo>
                    <a:pt x="0" y="0"/>
                  </a:lnTo>
                  <a:close/>
                </a:path>
                <a:path w="1235152" h="549843" fill="none">
                  <a:moveTo>
                    <a:pt x="0" y="0"/>
                  </a:moveTo>
                  <a:lnTo>
                    <a:pt x="1235152" y="0"/>
                  </a:lnTo>
                  <a:lnTo>
                    <a:pt x="1235152" y="549843"/>
                  </a:lnTo>
                  <a:lnTo>
                    <a:pt x="0" y="549843"/>
                  </a:lnTo>
                  <a:lnTo>
                    <a:pt x="0" y="0"/>
                  </a:lnTo>
                  <a:close/>
                </a:path>
              </a:pathLst>
            </a:custGeom>
            <a:solidFill>
              <a:srgbClr val="8BA7E1"/>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60" b="1" i="0" u="none" strike="noStrike" kern="0" cap="none" spc="0" normalizeH="0" baseline="0" noProof="0" dirty="0">
                  <a:ln>
                    <a:noFill/>
                  </a:ln>
                  <a:solidFill>
                    <a:srgbClr val="FFFFFF"/>
                  </a:solidFill>
                  <a:effectLst/>
                  <a:uLnTx/>
                  <a:uFillTx/>
                  <a:latin typeface="Arial"/>
                  <a:ea typeface="Arial"/>
                  <a:cs typeface="Arial"/>
                </a:rPr>
                <a:t>Listted activities +threshold</a:t>
              </a:r>
            </a:p>
          </p:txBody>
        </p:sp>
        <p:sp>
          <p:nvSpPr>
            <p:cNvPr id="117" name="Freeform: Shape 116">
              <a:extLst>
                <a:ext uri="{FF2B5EF4-FFF2-40B4-BE49-F238E27FC236}">
                  <a16:creationId xmlns:a16="http://schemas.microsoft.com/office/drawing/2014/main" id="{B595F165-A8C5-69C7-8FB8-8D6A133C139C}"/>
                </a:ext>
              </a:extLst>
            </p:cNvPr>
            <p:cNvSpPr/>
            <p:nvPr/>
          </p:nvSpPr>
          <p:spPr>
            <a:xfrm>
              <a:off x="2006726" y="2326890"/>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x (including graduation as per the CB methodoly hierachy + new entrance</a:t>
              </a:r>
            </a:p>
          </p:txBody>
        </p:sp>
        <p:sp>
          <p:nvSpPr>
            <p:cNvPr id="118" name="Freeform: Shape 117">
              <a:extLst>
                <a:ext uri="{FF2B5EF4-FFF2-40B4-BE49-F238E27FC236}">
                  <a16:creationId xmlns:a16="http://schemas.microsoft.com/office/drawing/2014/main" id="{12FEB661-AC63-A952-4356-05682F3A1C95}"/>
                </a:ext>
              </a:extLst>
            </p:cNvPr>
            <p:cNvSpPr/>
            <p:nvPr/>
          </p:nvSpPr>
          <p:spPr>
            <a:xfrm>
              <a:off x="2797826" y="2326890"/>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x</a:t>
              </a:r>
            </a:p>
          </p:txBody>
        </p:sp>
        <p:sp>
          <p:nvSpPr>
            <p:cNvPr id="119" name="Freeform: Shape 118">
              <a:extLst>
                <a:ext uri="{FF2B5EF4-FFF2-40B4-BE49-F238E27FC236}">
                  <a16:creationId xmlns:a16="http://schemas.microsoft.com/office/drawing/2014/main" id="{8D1F5462-8A1C-04A1-9A9A-D89021B69B2A}"/>
                </a:ext>
              </a:extLst>
            </p:cNvPr>
            <p:cNvSpPr/>
            <p:nvPr/>
          </p:nvSpPr>
          <p:spPr>
            <a:xfrm>
              <a:off x="3588925" y="2326890"/>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608" b="0" i="0" u="none" strike="noStrike" kern="0" cap="none" spc="0" normalizeH="0" baseline="0" noProof="0" dirty="0">
                <a:ln>
                  <a:noFill/>
                </a:ln>
                <a:solidFill>
                  <a:prstClr val="black"/>
                </a:solidFill>
                <a:effectLst/>
                <a:uLnTx/>
                <a:uFillTx/>
              </a:endParaRPr>
            </a:p>
          </p:txBody>
        </p:sp>
        <p:sp>
          <p:nvSpPr>
            <p:cNvPr id="120" name="Freeform: Shape 119">
              <a:extLst>
                <a:ext uri="{FF2B5EF4-FFF2-40B4-BE49-F238E27FC236}">
                  <a16:creationId xmlns:a16="http://schemas.microsoft.com/office/drawing/2014/main" id="{C57DD732-8DBD-2C48-C6D4-9E938B2CC5E4}"/>
                </a:ext>
              </a:extLst>
            </p:cNvPr>
            <p:cNvSpPr/>
            <p:nvPr/>
          </p:nvSpPr>
          <p:spPr>
            <a:xfrm>
              <a:off x="4380024" y="2326890"/>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x (chages to sectoral application of the methodology hierachy)</a:t>
              </a:r>
            </a:p>
          </p:txBody>
        </p:sp>
        <p:sp>
          <p:nvSpPr>
            <p:cNvPr id="121" name="Freeform: Shape 120">
              <a:extLst>
                <a:ext uri="{FF2B5EF4-FFF2-40B4-BE49-F238E27FC236}">
                  <a16:creationId xmlns:a16="http://schemas.microsoft.com/office/drawing/2014/main" id="{B3F56917-F0F9-FD92-223E-5100B44E53CB}"/>
                </a:ext>
              </a:extLst>
            </p:cNvPr>
            <p:cNvSpPr/>
            <p:nvPr/>
          </p:nvSpPr>
          <p:spPr>
            <a:xfrm>
              <a:off x="5171123" y="2326890"/>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608" b="0" i="0" u="none" strike="noStrike" kern="0" cap="none" spc="0" normalizeH="0" baseline="0" noProof="0" dirty="0">
                <a:ln>
                  <a:noFill/>
                </a:ln>
                <a:solidFill>
                  <a:prstClr val="black"/>
                </a:solidFill>
                <a:effectLst/>
                <a:uLnTx/>
                <a:uFillTx/>
              </a:endParaRPr>
            </a:p>
          </p:txBody>
        </p:sp>
        <p:sp>
          <p:nvSpPr>
            <p:cNvPr id="122" name="Freeform: Shape 121">
              <a:extLst>
                <a:ext uri="{FF2B5EF4-FFF2-40B4-BE49-F238E27FC236}">
                  <a16:creationId xmlns:a16="http://schemas.microsoft.com/office/drawing/2014/main" id="{0A3DFC7E-F94C-9C82-ED14-DDBB8D4DE68D}"/>
                </a:ext>
              </a:extLst>
            </p:cNvPr>
            <p:cNvSpPr/>
            <p:nvPr/>
          </p:nvSpPr>
          <p:spPr>
            <a:xfrm>
              <a:off x="5962222" y="2326890"/>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x (reporting based on method used</a:t>
              </a:r>
            </a:p>
          </p:txBody>
        </p:sp>
        <p:sp>
          <p:nvSpPr>
            <p:cNvPr id="123" name="Freeform: Shape 122">
              <a:extLst>
                <a:ext uri="{FF2B5EF4-FFF2-40B4-BE49-F238E27FC236}">
                  <a16:creationId xmlns:a16="http://schemas.microsoft.com/office/drawing/2014/main" id="{830979C2-96FB-2F37-6E99-187DA0586F19}"/>
                </a:ext>
              </a:extLst>
            </p:cNvPr>
            <p:cNvSpPr/>
            <p:nvPr/>
          </p:nvSpPr>
          <p:spPr>
            <a:xfrm>
              <a:off x="771574" y="2326890"/>
              <a:ext cx="1235152" cy="549843"/>
            </a:xfrm>
            <a:custGeom>
              <a:avLst/>
              <a:gdLst/>
              <a:ahLst/>
              <a:cxnLst/>
              <a:rect l="l" t="t" r="r" b="b"/>
              <a:pathLst>
                <a:path w="1235152" h="549843" stroke="0">
                  <a:moveTo>
                    <a:pt x="0" y="0"/>
                  </a:moveTo>
                  <a:lnTo>
                    <a:pt x="1235152" y="0"/>
                  </a:lnTo>
                  <a:lnTo>
                    <a:pt x="1235152" y="549843"/>
                  </a:lnTo>
                  <a:lnTo>
                    <a:pt x="0" y="549843"/>
                  </a:lnTo>
                  <a:lnTo>
                    <a:pt x="0" y="0"/>
                  </a:lnTo>
                  <a:close/>
                </a:path>
                <a:path w="1235152" h="549843" fill="none">
                  <a:moveTo>
                    <a:pt x="0" y="0"/>
                  </a:moveTo>
                  <a:lnTo>
                    <a:pt x="1235152" y="0"/>
                  </a:lnTo>
                  <a:lnTo>
                    <a:pt x="1235152" y="549843"/>
                  </a:lnTo>
                  <a:lnTo>
                    <a:pt x="0" y="549843"/>
                  </a:lnTo>
                  <a:lnTo>
                    <a:pt x="0" y="0"/>
                  </a:lnTo>
                  <a:close/>
                </a:path>
              </a:pathLst>
            </a:custGeom>
            <a:solidFill>
              <a:srgbClr val="8BA7E1"/>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60" b="1" i="0" u="none" strike="noStrike" kern="0" cap="none" spc="0" normalizeH="0" baseline="0" noProof="0" dirty="0">
                  <a:ln>
                    <a:noFill/>
                  </a:ln>
                  <a:solidFill>
                    <a:srgbClr val="FFFFFF"/>
                  </a:solidFill>
                  <a:effectLst/>
                  <a:uLnTx/>
                  <a:uFillTx/>
                  <a:latin typeface="Arial"/>
                  <a:ea typeface="Arial"/>
                  <a:cs typeface="Arial"/>
                </a:rPr>
                <a:t>Methodology for CB/MP determiantion</a:t>
              </a:r>
            </a:p>
          </p:txBody>
        </p:sp>
        <p:sp>
          <p:nvSpPr>
            <p:cNvPr id="124" name="Freeform: Shape 123">
              <a:extLst>
                <a:ext uri="{FF2B5EF4-FFF2-40B4-BE49-F238E27FC236}">
                  <a16:creationId xmlns:a16="http://schemas.microsoft.com/office/drawing/2014/main" id="{93B2E802-2BC0-3881-E0C3-5EB20C819089}"/>
                </a:ext>
              </a:extLst>
            </p:cNvPr>
            <p:cNvSpPr/>
            <p:nvPr/>
          </p:nvSpPr>
          <p:spPr>
            <a:xfrm>
              <a:off x="2006726" y="2876736"/>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x (should form part of theregistration infomation)</a:t>
              </a:r>
            </a:p>
          </p:txBody>
        </p:sp>
        <p:sp>
          <p:nvSpPr>
            <p:cNvPr id="125" name="Freeform: Shape 124">
              <a:extLst>
                <a:ext uri="{FF2B5EF4-FFF2-40B4-BE49-F238E27FC236}">
                  <a16:creationId xmlns:a16="http://schemas.microsoft.com/office/drawing/2014/main" id="{CBEFDCA1-8143-6A09-4D86-E112A130FB8B}"/>
                </a:ext>
              </a:extLst>
            </p:cNvPr>
            <p:cNvSpPr/>
            <p:nvPr/>
          </p:nvSpPr>
          <p:spPr>
            <a:xfrm>
              <a:off x="2797826" y="2876736"/>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x (with illustrations + examples</a:t>
              </a:r>
            </a:p>
          </p:txBody>
        </p:sp>
        <p:sp>
          <p:nvSpPr>
            <p:cNvPr id="126" name="Freeform: Shape 125">
              <a:extLst>
                <a:ext uri="{FF2B5EF4-FFF2-40B4-BE49-F238E27FC236}">
                  <a16:creationId xmlns:a16="http://schemas.microsoft.com/office/drawing/2014/main" id="{0639A3FB-95CB-8F55-C5C0-019CC641A52A}"/>
                </a:ext>
              </a:extLst>
            </p:cNvPr>
            <p:cNvSpPr/>
            <p:nvPr/>
          </p:nvSpPr>
          <p:spPr>
            <a:xfrm>
              <a:off x="3588925" y="2876736"/>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x</a:t>
              </a:r>
            </a:p>
          </p:txBody>
        </p:sp>
        <p:sp>
          <p:nvSpPr>
            <p:cNvPr id="127" name="Freeform: Shape 126">
              <a:extLst>
                <a:ext uri="{FF2B5EF4-FFF2-40B4-BE49-F238E27FC236}">
                  <a16:creationId xmlns:a16="http://schemas.microsoft.com/office/drawing/2014/main" id="{696F7699-2299-8479-183B-BF86E198197B}"/>
                </a:ext>
              </a:extLst>
            </p:cNvPr>
            <p:cNvSpPr/>
            <p:nvPr/>
          </p:nvSpPr>
          <p:spPr>
            <a:xfrm>
              <a:off x="4380024" y="2876736"/>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x (changes in scope)</a:t>
              </a:r>
            </a:p>
          </p:txBody>
        </p:sp>
        <p:sp>
          <p:nvSpPr>
            <p:cNvPr id="128" name="Freeform: Shape 127">
              <a:extLst>
                <a:ext uri="{FF2B5EF4-FFF2-40B4-BE49-F238E27FC236}">
                  <a16:creationId xmlns:a16="http://schemas.microsoft.com/office/drawing/2014/main" id="{6A747FE9-2125-73DA-9FAB-EDFA2D81EECD}"/>
                </a:ext>
              </a:extLst>
            </p:cNvPr>
            <p:cNvSpPr/>
            <p:nvPr/>
          </p:nvSpPr>
          <p:spPr>
            <a:xfrm>
              <a:off x="5171123" y="2876736"/>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x (based on sources selected by a company)</a:t>
              </a:r>
            </a:p>
          </p:txBody>
        </p:sp>
        <p:sp>
          <p:nvSpPr>
            <p:cNvPr id="129" name="Freeform: Shape 128">
              <a:extLst>
                <a:ext uri="{FF2B5EF4-FFF2-40B4-BE49-F238E27FC236}">
                  <a16:creationId xmlns:a16="http://schemas.microsoft.com/office/drawing/2014/main" id="{91D36D21-C0E6-3B10-15D2-83E487999584}"/>
                </a:ext>
              </a:extLst>
            </p:cNvPr>
            <p:cNvSpPr/>
            <p:nvPr/>
          </p:nvSpPr>
          <p:spPr>
            <a:xfrm>
              <a:off x="5962222" y="2876736"/>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x</a:t>
              </a:r>
            </a:p>
          </p:txBody>
        </p:sp>
        <p:sp>
          <p:nvSpPr>
            <p:cNvPr id="130" name="Freeform: Shape 129">
              <a:extLst>
                <a:ext uri="{FF2B5EF4-FFF2-40B4-BE49-F238E27FC236}">
                  <a16:creationId xmlns:a16="http://schemas.microsoft.com/office/drawing/2014/main" id="{68723B8E-F45F-A0F5-A5DF-4D3521706E54}"/>
                </a:ext>
              </a:extLst>
            </p:cNvPr>
            <p:cNvSpPr/>
            <p:nvPr/>
          </p:nvSpPr>
          <p:spPr>
            <a:xfrm>
              <a:off x="771574" y="2876736"/>
              <a:ext cx="1235152" cy="549843"/>
            </a:xfrm>
            <a:custGeom>
              <a:avLst/>
              <a:gdLst/>
              <a:ahLst/>
              <a:cxnLst/>
              <a:rect l="l" t="t" r="r" b="b"/>
              <a:pathLst>
                <a:path w="1235152" h="549843" stroke="0">
                  <a:moveTo>
                    <a:pt x="0" y="0"/>
                  </a:moveTo>
                  <a:lnTo>
                    <a:pt x="1235152" y="0"/>
                  </a:lnTo>
                  <a:lnTo>
                    <a:pt x="1235152" y="549843"/>
                  </a:lnTo>
                  <a:lnTo>
                    <a:pt x="0" y="549843"/>
                  </a:lnTo>
                  <a:lnTo>
                    <a:pt x="0" y="0"/>
                  </a:lnTo>
                  <a:close/>
                </a:path>
                <a:path w="1235152" h="549843" fill="none">
                  <a:moveTo>
                    <a:pt x="0" y="0"/>
                  </a:moveTo>
                  <a:lnTo>
                    <a:pt x="1235152" y="0"/>
                  </a:lnTo>
                  <a:lnTo>
                    <a:pt x="1235152" y="549843"/>
                  </a:lnTo>
                  <a:lnTo>
                    <a:pt x="0" y="549843"/>
                  </a:lnTo>
                  <a:lnTo>
                    <a:pt x="0" y="0"/>
                  </a:lnTo>
                  <a:close/>
                </a:path>
              </a:pathLst>
            </a:custGeom>
            <a:solidFill>
              <a:srgbClr val="8BA7E1"/>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60" b="1" i="0" u="none" strike="noStrike" kern="0" cap="none" spc="0" normalizeH="0" baseline="0" noProof="0" dirty="0">
                  <a:ln>
                    <a:noFill/>
                  </a:ln>
                  <a:solidFill>
                    <a:srgbClr val="FFFFFF"/>
                  </a:solidFill>
                  <a:effectLst/>
                  <a:uLnTx/>
                  <a:uFillTx/>
                  <a:latin typeface="Arial"/>
                  <a:ea typeface="Arial"/>
                  <a:cs typeface="Arial"/>
                </a:rPr>
                <a:t>Scope (Who, GHGs, boundaries,IPCC categories, Scope 2 &amp;3)</a:t>
              </a:r>
            </a:p>
          </p:txBody>
        </p:sp>
        <p:sp>
          <p:nvSpPr>
            <p:cNvPr id="131" name="Freeform: Shape 130">
              <a:extLst>
                <a:ext uri="{FF2B5EF4-FFF2-40B4-BE49-F238E27FC236}">
                  <a16:creationId xmlns:a16="http://schemas.microsoft.com/office/drawing/2014/main" id="{50464C79-2980-1890-68AA-2E80B95D3F4C}"/>
                </a:ext>
              </a:extLst>
            </p:cNvPr>
            <p:cNvSpPr/>
            <p:nvPr/>
          </p:nvSpPr>
          <p:spPr>
            <a:xfrm>
              <a:off x="2006726" y="3426573"/>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532" b="0" i="0" u="none" strike="noStrike" kern="0" cap="none" spc="0" normalizeH="0" baseline="0" noProof="0" dirty="0">
                  <a:ln>
                    <a:noFill/>
                  </a:ln>
                  <a:solidFill>
                    <a:srgbClr val="404040"/>
                  </a:solidFill>
                  <a:effectLst/>
                  <a:uLnTx/>
                  <a:uFillTx/>
                  <a:latin typeface="Arial"/>
                  <a:ea typeface="Arial"/>
                  <a:cs typeface="Arial"/>
                </a:rPr>
                <a:t>x (scope + principles guiding the consideration of measures and minimu  information requirements)</a:t>
              </a:r>
            </a:p>
          </p:txBody>
        </p:sp>
        <p:sp>
          <p:nvSpPr>
            <p:cNvPr id="132" name="Freeform: Shape 131">
              <a:extLst>
                <a:ext uri="{FF2B5EF4-FFF2-40B4-BE49-F238E27FC236}">
                  <a16:creationId xmlns:a16="http://schemas.microsoft.com/office/drawing/2014/main" id="{C13DB2E2-B7A3-5FFA-EADE-D01953DBE8C2}"/>
                </a:ext>
              </a:extLst>
            </p:cNvPr>
            <p:cNvSpPr/>
            <p:nvPr/>
          </p:nvSpPr>
          <p:spPr>
            <a:xfrm>
              <a:off x="2797826" y="3426573"/>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 (detailed information and data requirements per group of measures)</a:t>
              </a:r>
            </a:p>
          </p:txBody>
        </p:sp>
        <p:sp>
          <p:nvSpPr>
            <p:cNvPr id="133" name="Freeform: Shape 132">
              <a:extLst>
                <a:ext uri="{FF2B5EF4-FFF2-40B4-BE49-F238E27FC236}">
                  <a16:creationId xmlns:a16="http://schemas.microsoft.com/office/drawing/2014/main" id="{A145D7E3-E94E-74D3-7C8F-D1107D794CBC}"/>
                </a:ext>
              </a:extLst>
            </p:cNvPr>
            <p:cNvSpPr/>
            <p:nvPr/>
          </p:nvSpPr>
          <p:spPr>
            <a:xfrm>
              <a:off x="3588925" y="3426573"/>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x</a:t>
              </a:r>
            </a:p>
          </p:txBody>
        </p:sp>
        <p:sp>
          <p:nvSpPr>
            <p:cNvPr id="134" name="Freeform: Shape 133">
              <a:extLst>
                <a:ext uri="{FF2B5EF4-FFF2-40B4-BE49-F238E27FC236}">
                  <a16:creationId xmlns:a16="http://schemas.microsoft.com/office/drawing/2014/main" id="{C3473526-C182-61B9-059F-E90E3B49E354}"/>
                </a:ext>
              </a:extLst>
            </p:cNvPr>
            <p:cNvSpPr/>
            <p:nvPr/>
          </p:nvSpPr>
          <p:spPr>
            <a:xfrm>
              <a:off x="4380024" y="3426573"/>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x (listed activities)</a:t>
              </a:r>
            </a:p>
          </p:txBody>
        </p:sp>
        <p:sp>
          <p:nvSpPr>
            <p:cNvPr id="135" name="Freeform: Shape 134">
              <a:extLst>
                <a:ext uri="{FF2B5EF4-FFF2-40B4-BE49-F238E27FC236}">
                  <a16:creationId xmlns:a16="http://schemas.microsoft.com/office/drawing/2014/main" id="{B059F1E0-FFF1-C6C1-9DBB-6F7AE7689AB0}"/>
                </a:ext>
              </a:extLst>
            </p:cNvPr>
            <p:cNvSpPr/>
            <p:nvPr/>
          </p:nvSpPr>
          <p:spPr>
            <a:xfrm>
              <a:off x="5171123" y="3426573"/>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608" b="0" i="0" u="none" strike="noStrike" kern="0" cap="none" spc="0" normalizeH="0" baseline="0" noProof="0" dirty="0">
                <a:ln>
                  <a:noFill/>
                </a:ln>
                <a:solidFill>
                  <a:prstClr val="black"/>
                </a:solidFill>
                <a:effectLst/>
                <a:uLnTx/>
                <a:uFillTx/>
              </a:endParaRPr>
            </a:p>
          </p:txBody>
        </p:sp>
        <p:sp>
          <p:nvSpPr>
            <p:cNvPr id="136" name="Freeform: Shape 135">
              <a:extLst>
                <a:ext uri="{FF2B5EF4-FFF2-40B4-BE49-F238E27FC236}">
                  <a16:creationId xmlns:a16="http://schemas.microsoft.com/office/drawing/2014/main" id="{56C82289-8DB5-44C7-476A-2363721E3584}"/>
                </a:ext>
              </a:extLst>
            </p:cNvPr>
            <p:cNvSpPr/>
            <p:nvPr/>
          </p:nvSpPr>
          <p:spPr>
            <a:xfrm>
              <a:off x="5962222" y="3426573"/>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x (MP module)</a:t>
              </a:r>
            </a:p>
          </p:txBody>
        </p:sp>
        <p:sp>
          <p:nvSpPr>
            <p:cNvPr id="137" name="Freeform: Shape 136">
              <a:extLst>
                <a:ext uri="{FF2B5EF4-FFF2-40B4-BE49-F238E27FC236}">
                  <a16:creationId xmlns:a16="http://schemas.microsoft.com/office/drawing/2014/main" id="{22470978-028A-50DA-3928-3A23E642B6C0}"/>
                </a:ext>
              </a:extLst>
            </p:cNvPr>
            <p:cNvSpPr/>
            <p:nvPr/>
          </p:nvSpPr>
          <p:spPr>
            <a:xfrm>
              <a:off x="771574" y="3426573"/>
              <a:ext cx="1235152" cy="549843"/>
            </a:xfrm>
            <a:custGeom>
              <a:avLst/>
              <a:gdLst/>
              <a:ahLst/>
              <a:cxnLst/>
              <a:rect l="l" t="t" r="r" b="b"/>
              <a:pathLst>
                <a:path w="1235152" h="549843" stroke="0">
                  <a:moveTo>
                    <a:pt x="0" y="0"/>
                  </a:moveTo>
                  <a:lnTo>
                    <a:pt x="1235152" y="0"/>
                  </a:lnTo>
                  <a:lnTo>
                    <a:pt x="1235152" y="549843"/>
                  </a:lnTo>
                  <a:lnTo>
                    <a:pt x="0" y="549843"/>
                  </a:lnTo>
                  <a:lnTo>
                    <a:pt x="0" y="0"/>
                  </a:lnTo>
                  <a:close/>
                </a:path>
                <a:path w="1235152" h="549843" fill="none">
                  <a:moveTo>
                    <a:pt x="0" y="0"/>
                  </a:moveTo>
                  <a:lnTo>
                    <a:pt x="1235152" y="0"/>
                  </a:lnTo>
                  <a:lnTo>
                    <a:pt x="1235152" y="549843"/>
                  </a:lnTo>
                  <a:lnTo>
                    <a:pt x="0" y="549843"/>
                  </a:lnTo>
                  <a:lnTo>
                    <a:pt x="0" y="0"/>
                  </a:lnTo>
                  <a:close/>
                </a:path>
              </a:pathLst>
            </a:custGeom>
            <a:solidFill>
              <a:srgbClr val="8BA7E1"/>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60" b="1" i="0" u="none" strike="noStrike" kern="0" cap="none" spc="0" normalizeH="0" baseline="0" noProof="0" dirty="0">
                  <a:ln>
                    <a:noFill/>
                  </a:ln>
                  <a:solidFill>
                    <a:srgbClr val="FFFFFF"/>
                  </a:solidFill>
                  <a:effectLst/>
                  <a:uLnTx/>
                  <a:uFillTx/>
                  <a:latin typeface="Arial"/>
                  <a:ea typeface="Arial"/>
                  <a:cs typeface="Arial"/>
                </a:rPr>
                <a:t>  Mitigation Plans </a:t>
              </a:r>
            </a:p>
          </p:txBody>
        </p:sp>
        <p:sp>
          <p:nvSpPr>
            <p:cNvPr id="138" name="Freeform: Shape 137">
              <a:extLst>
                <a:ext uri="{FF2B5EF4-FFF2-40B4-BE49-F238E27FC236}">
                  <a16:creationId xmlns:a16="http://schemas.microsoft.com/office/drawing/2014/main" id="{428E3F60-2E42-3703-FC33-00E3F92D1DFE}"/>
                </a:ext>
              </a:extLst>
            </p:cNvPr>
            <p:cNvSpPr/>
            <p:nvPr/>
          </p:nvSpPr>
          <p:spPr>
            <a:xfrm>
              <a:off x="2006726" y="3976418"/>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x</a:t>
              </a:r>
            </a:p>
          </p:txBody>
        </p:sp>
        <p:sp>
          <p:nvSpPr>
            <p:cNvPr id="139" name="Freeform: Shape 138">
              <a:extLst>
                <a:ext uri="{FF2B5EF4-FFF2-40B4-BE49-F238E27FC236}">
                  <a16:creationId xmlns:a16="http://schemas.microsoft.com/office/drawing/2014/main" id="{ECD33822-AD0F-655B-835D-7F432242563F}"/>
                </a:ext>
              </a:extLst>
            </p:cNvPr>
            <p:cNvSpPr/>
            <p:nvPr/>
          </p:nvSpPr>
          <p:spPr>
            <a:xfrm>
              <a:off x="2797826" y="3976418"/>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608" b="0" i="0" u="none" strike="noStrike" kern="0" cap="none" spc="0" normalizeH="0" baseline="0" noProof="0" dirty="0">
                <a:ln>
                  <a:noFill/>
                </a:ln>
                <a:solidFill>
                  <a:prstClr val="black"/>
                </a:solidFill>
                <a:effectLst/>
                <a:uLnTx/>
                <a:uFillTx/>
              </a:endParaRPr>
            </a:p>
          </p:txBody>
        </p:sp>
        <p:sp>
          <p:nvSpPr>
            <p:cNvPr id="140" name="Freeform: Shape 139">
              <a:extLst>
                <a:ext uri="{FF2B5EF4-FFF2-40B4-BE49-F238E27FC236}">
                  <a16:creationId xmlns:a16="http://schemas.microsoft.com/office/drawing/2014/main" id="{EA4DEB97-8EB4-49D9-6856-A6D641479C21}"/>
                </a:ext>
              </a:extLst>
            </p:cNvPr>
            <p:cNvSpPr/>
            <p:nvPr/>
          </p:nvSpPr>
          <p:spPr>
            <a:xfrm>
              <a:off x="3588925" y="3976418"/>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x (should form part of the verification scope)</a:t>
              </a:r>
            </a:p>
          </p:txBody>
        </p:sp>
        <p:sp>
          <p:nvSpPr>
            <p:cNvPr id="141" name="Freeform: Shape 140">
              <a:extLst>
                <a:ext uri="{FF2B5EF4-FFF2-40B4-BE49-F238E27FC236}">
                  <a16:creationId xmlns:a16="http://schemas.microsoft.com/office/drawing/2014/main" id="{25C90A3E-8CA4-64EA-3AC1-7C8F308260B5}"/>
                </a:ext>
              </a:extLst>
            </p:cNvPr>
            <p:cNvSpPr/>
            <p:nvPr/>
          </p:nvSpPr>
          <p:spPr>
            <a:xfrm>
              <a:off x="4380024" y="3976418"/>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608" b="0" i="0" u="none" strike="noStrike" kern="0" cap="none" spc="0" normalizeH="0" baseline="0" noProof="0" dirty="0">
                <a:ln>
                  <a:noFill/>
                </a:ln>
                <a:solidFill>
                  <a:prstClr val="black"/>
                </a:solidFill>
                <a:effectLst/>
                <a:uLnTx/>
                <a:uFillTx/>
              </a:endParaRPr>
            </a:p>
          </p:txBody>
        </p:sp>
        <p:sp>
          <p:nvSpPr>
            <p:cNvPr id="142" name="Freeform: Shape 141">
              <a:extLst>
                <a:ext uri="{FF2B5EF4-FFF2-40B4-BE49-F238E27FC236}">
                  <a16:creationId xmlns:a16="http://schemas.microsoft.com/office/drawing/2014/main" id="{E20924DE-7DB6-1821-0138-D1E968F0F707}"/>
                </a:ext>
              </a:extLst>
            </p:cNvPr>
            <p:cNvSpPr/>
            <p:nvPr/>
          </p:nvSpPr>
          <p:spPr>
            <a:xfrm>
              <a:off x="5171123" y="3976418"/>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608" b="0" i="0" u="none" strike="noStrike" kern="0" cap="none" spc="0" normalizeH="0" baseline="0" noProof="0" dirty="0">
                <a:ln>
                  <a:noFill/>
                </a:ln>
                <a:solidFill>
                  <a:prstClr val="black"/>
                </a:solidFill>
                <a:effectLst/>
                <a:uLnTx/>
                <a:uFillTx/>
              </a:endParaRPr>
            </a:p>
          </p:txBody>
        </p:sp>
        <p:sp>
          <p:nvSpPr>
            <p:cNvPr id="143" name="Freeform: Shape 142">
              <a:extLst>
                <a:ext uri="{FF2B5EF4-FFF2-40B4-BE49-F238E27FC236}">
                  <a16:creationId xmlns:a16="http://schemas.microsoft.com/office/drawing/2014/main" id="{EA3E014B-53B4-4433-262C-9E80136AF6AD}"/>
                </a:ext>
              </a:extLst>
            </p:cNvPr>
            <p:cNvSpPr/>
            <p:nvPr/>
          </p:nvSpPr>
          <p:spPr>
            <a:xfrm>
              <a:off x="5962222" y="3976418"/>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x (Should be submitted as part of the registration information)</a:t>
              </a:r>
            </a:p>
          </p:txBody>
        </p:sp>
        <p:sp>
          <p:nvSpPr>
            <p:cNvPr id="144" name="Freeform: Shape 143">
              <a:extLst>
                <a:ext uri="{FF2B5EF4-FFF2-40B4-BE49-F238E27FC236}">
                  <a16:creationId xmlns:a16="http://schemas.microsoft.com/office/drawing/2014/main" id="{C91D850A-6C0B-216C-B821-4068679EF6BB}"/>
                </a:ext>
              </a:extLst>
            </p:cNvPr>
            <p:cNvSpPr/>
            <p:nvPr/>
          </p:nvSpPr>
          <p:spPr>
            <a:xfrm>
              <a:off x="771574" y="3976418"/>
              <a:ext cx="1235152" cy="549843"/>
            </a:xfrm>
            <a:custGeom>
              <a:avLst/>
              <a:gdLst/>
              <a:ahLst/>
              <a:cxnLst/>
              <a:rect l="l" t="t" r="r" b="b"/>
              <a:pathLst>
                <a:path w="1235152" h="549843" stroke="0">
                  <a:moveTo>
                    <a:pt x="0" y="0"/>
                  </a:moveTo>
                  <a:lnTo>
                    <a:pt x="1235152" y="0"/>
                  </a:lnTo>
                  <a:lnTo>
                    <a:pt x="1235152" y="549843"/>
                  </a:lnTo>
                  <a:lnTo>
                    <a:pt x="0" y="549843"/>
                  </a:lnTo>
                  <a:lnTo>
                    <a:pt x="0" y="0"/>
                  </a:lnTo>
                  <a:close/>
                </a:path>
                <a:path w="1235152" h="549843" fill="none">
                  <a:moveTo>
                    <a:pt x="0" y="0"/>
                  </a:moveTo>
                  <a:lnTo>
                    <a:pt x="1235152" y="0"/>
                  </a:lnTo>
                  <a:lnTo>
                    <a:pt x="1235152" y="549843"/>
                  </a:lnTo>
                  <a:lnTo>
                    <a:pt x="0" y="549843"/>
                  </a:lnTo>
                  <a:lnTo>
                    <a:pt x="0" y="0"/>
                  </a:lnTo>
                  <a:close/>
                </a:path>
              </a:pathLst>
            </a:custGeom>
            <a:solidFill>
              <a:srgbClr val="8BA7E1"/>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60" b="1" i="0" u="none" strike="noStrike" kern="0" cap="none" spc="0" normalizeH="0" baseline="0" noProof="0" dirty="0">
                  <a:ln>
                    <a:noFill/>
                  </a:ln>
                  <a:solidFill>
                    <a:srgbClr val="FFFFFF"/>
                  </a:solidFill>
                  <a:effectLst/>
                  <a:uLnTx/>
                  <a:uFillTx/>
                  <a:latin typeface="Arial"/>
                  <a:ea typeface="Arial"/>
                  <a:cs typeface="Arial"/>
                </a:rPr>
                <a:t>Monitoring Plan</a:t>
              </a:r>
            </a:p>
          </p:txBody>
        </p:sp>
        <p:sp>
          <p:nvSpPr>
            <p:cNvPr id="145" name="Freeform: Shape 144">
              <a:extLst>
                <a:ext uri="{FF2B5EF4-FFF2-40B4-BE49-F238E27FC236}">
                  <a16:creationId xmlns:a16="http://schemas.microsoft.com/office/drawing/2014/main" id="{67A82BE2-93F8-8972-8A3D-277B042270E8}"/>
                </a:ext>
              </a:extLst>
            </p:cNvPr>
            <p:cNvSpPr/>
            <p:nvPr/>
          </p:nvSpPr>
          <p:spPr>
            <a:xfrm>
              <a:off x="2006726" y="4526263"/>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x</a:t>
              </a:r>
            </a:p>
          </p:txBody>
        </p:sp>
        <p:sp>
          <p:nvSpPr>
            <p:cNvPr id="146" name="Freeform: Shape 145">
              <a:extLst>
                <a:ext uri="{FF2B5EF4-FFF2-40B4-BE49-F238E27FC236}">
                  <a16:creationId xmlns:a16="http://schemas.microsoft.com/office/drawing/2014/main" id="{E895750A-B060-D8B7-2D85-1EBC441288F6}"/>
                </a:ext>
              </a:extLst>
            </p:cNvPr>
            <p:cNvSpPr/>
            <p:nvPr/>
          </p:nvSpPr>
          <p:spPr>
            <a:xfrm>
              <a:off x="2797826" y="4526263"/>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608" b="0" i="0" u="none" strike="noStrike" kern="0" cap="none" spc="0" normalizeH="0" baseline="0" noProof="0" dirty="0">
                <a:ln>
                  <a:noFill/>
                </a:ln>
                <a:solidFill>
                  <a:prstClr val="black"/>
                </a:solidFill>
                <a:effectLst/>
                <a:uLnTx/>
                <a:uFillTx/>
              </a:endParaRPr>
            </a:p>
          </p:txBody>
        </p:sp>
        <p:sp>
          <p:nvSpPr>
            <p:cNvPr id="147" name="Freeform: Shape 146">
              <a:extLst>
                <a:ext uri="{FF2B5EF4-FFF2-40B4-BE49-F238E27FC236}">
                  <a16:creationId xmlns:a16="http://schemas.microsoft.com/office/drawing/2014/main" id="{102C77F1-0A42-1BCC-59EB-0FD6F9C3D5C5}"/>
                </a:ext>
              </a:extLst>
            </p:cNvPr>
            <p:cNvSpPr/>
            <p:nvPr/>
          </p:nvSpPr>
          <p:spPr>
            <a:xfrm>
              <a:off x="3588925" y="4526263"/>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608" b="0" i="0" u="none" strike="noStrike" kern="0" cap="none" spc="0" normalizeH="0" baseline="0" noProof="0" dirty="0">
                <a:ln>
                  <a:noFill/>
                </a:ln>
                <a:solidFill>
                  <a:prstClr val="black"/>
                </a:solidFill>
                <a:effectLst/>
                <a:uLnTx/>
                <a:uFillTx/>
              </a:endParaRPr>
            </a:p>
          </p:txBody>
        </p:sp>
        <p:sp>
          <p:nvSpPr>
            <p:cNvPr id="148" name="Freeform: Shape 147">
              <a:extLst>
                <a:ext uri="{FF2B5EF4-FFF2-40B4-BE49-F238E27FC236}">
                  <a16:creationId xmlns:a16="http://schemas.microsoft.com/office/drawing/2014/main" id="{69B6006F-FA50-72A0-81B9-02C49C7A806A}"/>
                </a:ext>
              </a:extLst>
            </p:cNvPr>
            <p:cNvSpPr/>
            <p:nvPr/>
          </p:nvSpPr>
          <p:spPr>
            <a:xfrm>
              <a:off x="4380024" y="4526263"/>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608" b="0" i="0" u="none" strike="noStrike" kern="0" cap="none" spc="0" normalizeH="0" baseline="0" noProof="0" dirty="0">
                <a:ln>
                  <a:noFill/>
                </a:ln>
                <a:solidFill>
                  <a:prstClr val="black"/>
                </a:solidFill>
                <a:effectLst/>
                <a:uLnTx/>
                <a:uFillTx/>
              </a:endParaRPr>
            </a:p>
          </p:txBody>
        </p:sp>
        <p:sp>
          <p:nvSpPr>
            <p:cNvPr id="149" name="Freeform: Shape 148">
              <a:extLst>
                <a:ext uri="{FF2B5EF4-FFF2-40B4-BE49-F238E27FC236}">
                  <a16:creationId xmlns:a16="http://schemas.microsoft.com/office/drawing/2014/main" id="{78AC8EB0-FF94-B867-2943-9BBFB285BBA4}"/>
                </a:ext>
              </a:extLst>
            </p:cNvPr>
            <p:cNvSpPr/>
            <p:nvPr/>
          </p:nvSpPr>
          <p:spPr>
            <a:xfrm>
              <a:off x="5171123" y="4526263"/>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608" b="0" i="0" u="none" strike="noStrike" kern="0" cap="none" spc="0" normalizeH="0" baseline="0" noProof="0" dirty="0">
                <a:ln>
                  <a:noFill/>
                </a:ln>
                <a:solidFill>
                  <a:prstClr val="black"/>
                </a:solidFill>
                <a:effectLst/>
                <a:uLnTx/>
                <a:uFillTx/>
              </a:endParaRPr>
            </a:p>
          </p:txBody>
        </p:sp>
        <p:sp>
          <p:nvSpPr>
            <p:cNvPr id="150" name="Freeform: Shape 149">
              <a:extLst>
                <a:ext uri="{FF2B5EF4-FFF2-40B4-BE49-F238E27FC236}">
                  <a16:creationId xmlns:a16="http://schemas.microsoft.com/office/drawing/2014/main" id="{D862074B-E181-298E-BC36-6063F2CDC6A0}"/>
                </a:ext>
              </a:extLst>
            </p:cNvPr>
            <p:cNvSpPr/>
            <p:nvPr/>
          </p:nvSpPr>
          <p:spPr>
            <a:xfrm>
              <a:off x="5962222" y="4526263"/>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x</a:t>
              </a:r>
            </a:p>
          </p:txBody>
        </p:sp>
        <p:sp>
          <p:nvSpPr>
            <p:cNvPr id="151" name="Freeform: Shape 150">
              <a:extLst>
                <a:ext uri="{FF2B5EF4-FFF2-40B4-BE49-F238E27FC236}">
                  <a16:creationId xmlns:a16="http://schemas.microsoft.com/office/drawing/2014/main" id="{5163EDB6-6EF5-4B42-2DFF-ED665E25DD0C}"/>
                </a:ext>
              </a:extLst>
            </p:cNvPr>
            <p:cNvSpPr/>
            <p:nvPr/>
          </p:nvSpPr>
          <p:spPr>
            <a:xfrm>
              <a:off x="771574" y="4526263"/>
              <a:ext cx="1235152" cy="549843"/>
            </a:xfrm>
            <a:custGeom>
              <a:avLst/>
              <a:gdLst/>
              <a:ahLst/>
              <a:cxnLst/>
              <a:rect l="l" t="t" r="r" b="b"/>
              <a:pathLst>
                <a:path w="1235152" h="549843" stroke="0">
                  <a:moveTo>
                    <a:pt x="0" y="0"/>
                  </a:moveTo>
                  <a:lnTo>
                    <a:pt x="1235152" y="0"/>
                  </a:lnTo>
                  <a:lnTo>
                    <a:pt x="1235152" y="549843"/>
                  </a:lnTo>
                  <a:lnTo>
                    <a:pt x="0" y="549843"/>
                  </a:lnTo>
                  <a:lnTo>
                    <a:pt x="0" y="0"/>
                  </a:lnTo>
                  <a:close/>
                </a:path>
                <a:path w="1235152" h="549843" fill="none">
                  <a:moveTo>
                    <a:pt x="0" y="0"/>
                  </a:moveTo>
                  <a:lnTo>
                    <a:pt x="1235152" y="0"/>
                  </a:lnTo>
                  <a:lnTo>
                    <a:pt x="1235152" y="549843"/>
                  </a:lnTo>
                  <a:lnTo>
                    <a:pt x="0" y="549843"/>
                  </a:lnTo>
                  <a:lnTo>
                    <a:pt x="0" y="0"/>
                  </a:lnTo>
                  <a:close/>
                </a:path>
              </a:pathLst>
            </a:custGeom>
            <a:solidFill>
              <a:srgbClr val="8BA7E1"/>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60" b="1" i="0" u="none" strike="noStrike" kern="0" cap="none" spc="0" normalizeH="0" baseline="0" noProof="0" dirty="0">
                  <a:ln>
                    <a:noFill/>
                  </a:ln>
                  <a:solidFill>
                    <a:srgbClr val="FFFFFF"/>
                  </a:solidFill>
                  <a:effectLst/>
                  <a:uLnTx/>
                  <a:uFillTx/>
                  <a:latin typeface="Arial"/>
                  <a:ea typeface="Arial"/>
                  <a:cs typeface="Arial"/>
                </a:rPr>
                <a:t>CB/MP allocations - publication</a:t>
              </a:r>
            </a:p>
          </p:txBody>
        </p:sp>
        <p:grpSp>
          <p:nvGrpSpPr>
            <p:cNvPr id="152" name="Group 270">
              <a:extLst>
                <a:ext uri="{FF2B5EF4-FFF2-40B4-BE49-F238E27FC236}">
                  <a16:creationId xmlns:a16="http://schemas.microsoft.com/office/drawing/2014/main" id="{A0AE67C4-4220-9802-DE9B-0432C4BB3FA5}"/>
                </a:ext>
              </a:extLst>
            </p:cNvPr>
            <p:cNvGrpSpPr/>
            <p:nvPr/>
          </p:nvGrpSpPr>
          <p:grpSpPr>
            <a:xfrm>
              <a:off x="2006726" y="1058936"/>
              <a:ext cx="791099" cy="718110"/>
              <a:chOff x="2006726" y="1058936"/>
              <a:chExt cx="791099" cy="718110"/>
            </a:xfrm>
          </p:grpSpPr>
          <p:sp>
            <p:nvSpPr>
              <p:cNvPr id="208" name="Freeform: Shape 207">
                <a:extLst>
                  <a:ext uri="{FF2B5EF4-FFF2-40B4-BE49-F238E27FC236}">
                    <a16:creationId xmlns:a16="http://schemas.microsoft.com/office/drawing/2014/main" id="{86A2A7C1-0E20-2EC7-E4EC-29EC9F2BEA07}"/>
                  </a:ext>
                </a:extLst>
              </p:cNvPr>
              <p:cNvSpPr/>
              <p:nvPr/>
            </p:nvSpPr>
            <p:spPr>
              <a:xfrm>
                <a:off x="2006726" y="1058936"/>
                <a:ext cx="791099" cy="718110"/>
              </a:xfrm>
              <a:custGeom>
                <a:avLst/>
                <a:gdLst/>
                <a:ahLst/>
                <a:cxnLst/>
                <a:rect l="l" t="t" r="r" b="b"/>
                <a:pathLst>
                  <a:path w="791099" h="718110" stroke="0">
                    <a:moveTo>
                      <a:pt x="0" y="0"/>
                    </a:moveTo>
                    <a:lnTo>
                      <a:pt x="791099" y="0"/>
                    </a:lnTo>
                    <a:lnTo>
                      <a:pt x="791099" y="718110"/>
                    </a:lnTo>
                    <a:lnTo>
                      <a:pt x="0" y="718110"/>
                    </a:lnTo>
                    <a:lnTo>
                      <a:pt x="0" y="0"/>
                    </a:lnTo>
                    <a:close/>
                  </a:path>
                  <a:path w="791099" h="718110" fill="none">
                    <a:moveTo>
                      <a:pt x="0" y="0"/>
                    </a:moveTo>
                    <a:lnTo>
                      <a:pt x="791099" y="0"/>
                    </a:lnTo>
                    <a:lnTo>
                      <a:pt x="791099" y="718110"/>
                    </a:lnTo>
                    <a:lnTo>
                      <a:pt x="0" y="718110"/>
                    </a:lnTo>
                    <a:lnTo>
                      <a:pt x="0" y="0"/>
                    </a:lnTo>
                    <a:close/>
                  </a:path>
                </a:pathLst>
              </a:custGeom>
              <a:solidFill>
                <a:srgbClr val="8BA7E1"/>
              </a:solidFill>
              <a:ln w="7600" cap="flat">
                <a:solidFill>
                  <a:srgbClr val="303030"/>
                </a:solidFill>
                <a:miter/>
              </a:ln>
            </p:spPr>
            <p:txBody>
              <a:bodyPr/>
              <a:lstStyle/>
              <a:p>
                <a:endParaRPr lang="en-US" dirty="0"/>
              </a:p>
            </p:txBody>
          </p:sp>
          <p:sp>
            <p:nvSpPr>
              <p:cNvPr id="209" name="Text 271">
                <a:extLst>
                  <a:ext uri="{FF2B5EF4-FFF2-40B4-BE49-F238E27FC236}">
                    <a16:creationId xmlns:a16="http://schemas.microsoft.com/office/drawing/2014/main" id="{57823885-4799-8E2C-F585-0C056430972F}"/>
                  </a:ext>
                </a:extLst>
              </p:cNvPr>
              <p:cNvSpPr txBox="1"/>
              <p:nvPr/>
            </p:nvSpPr>
            <p:spPr>
              <a:xfrm rot="-5400000">
                <a:off x="2043221" y="1022442"/>
                <a:ext cx="718110" cy="798000"/>
              </a:xfrm>
              <a:prstGeom prst="rect">
                <a:avLst/>
              </a:prstGeom>
              <a:noFill/>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60" b="1" i="0" u="none" strike="noStrike" kern="0" cap="none" spc="0" normalizeH="0" baseline="0" noProof="0" dirty="0">
                    <a:ln>
                      <a:noFill/>
                    </a:ln>
                    <a:solidFill>
                      <a:srgbClr val="FFFFFF"/>
                    </a:solidFill>
                    <a:effectLst/>
                    <a:uLnTx/>
                    <a:uFillTx/>
                    <a:latin typeface="Arial"/>
                    <a:ea typeface="Arial"/>
                    <a:cs typeface="Arial"/>
                  </a:rPr>
                  <a:t>CB/MP Regs + Annexures</a:t>
                </a:r>
              </a:p>
            </p:txBody>
          </p:sp>
        </p:grpSp>
        <p:grpSp>
          <p:nvGrpSpPr>
            <p:cNvPr id="153" name="Group 272">
              <a:extLst>
                <a:ext uri="{FF2B5EF4-FFF2-40B4-BE49-F238E27FC236}">
                  <a16:creationId xmlns:a16="http://schemas.microsoft.com/office/drawing/2014/main" id="{81D44D61-59D6-4D84-1DA2-84262410607D}"/>
                </a:ext>
              </a:extLst>
            </p:cNvPr>
            <p:cNvGrpSpPr/>
            <p:nvPr/>
          </p:nvGrpSpPr>
          <p:grpSpPr>
            <a:xfrm>
              <a:off x="2797826" y="1058936"/>
              <a:ext cx="791099" cy="718110"/>
              <a:chOff x="2797826" y="1058936"/>
              <a:chExt cx="791099" cy="718110"/>
            </a:xfrm>
          </p:grpSpPr>
          <p:sp>
            <p:nvSpPr>
              <p:cNvPr id="206" name="Freeform: Shape 205">
                <a:extLst>
                  <a:ext uri="{FF2B5EF4-FFF2-40B4-BE49-F238E27FC236}">
                    <a16:creationId xmlns:a16="http://schemas.microsoft.com/office/drawing/2014/main" id="{CF0263B0-4399-1646-3179-9E659A650D19}"/>
                  </a:ext>
                </a:extLst>
              </p:cNvPr>
              <p:cNvSpPr/>
              <p:nvPr/>
            </p:nvSpPr>
            <p:spPr>
              <a:xfrm>
                <a:off x="2797826" y="1058936"/>
                <a:ext cx="791099" cy="718110"/>
              </a:xfrm>
              <a:custGeom>
                <a:avLst/>
                <a:gdLst/>
                <a:ahLst/>
                <a:cxnLst/>
                <a:rect l="l" t="t" r="r" b="b"/>
                <a:pathLst>
                  <a:path w="791099" h="718110" stroke="0">
                    <a:moveTo>
                      <a:pt x="0" y="0"/>
                    </a:moveTo>
                    <a:lnTo>
                      <a:pt x="791099" y="0"/>
                    </a:lnTo>
                    <a:lnTo>
                      <a:pt x="791099" y="718110"/>
                    </a:lnTo>
                    <a:lnTo>
                      <a:pt x="0" y="718110"/>
                    </a:lnTo>
                    <a:lnTo>
                      <a:pt x="0" y="0"/>
                    </a:lnTo>
                    <a:close/>
                  </a:path>
                  <a:path w="791099" h="718110" fill="none">
                    <a:moveTo>
                      <a:pt x="0" y="0"/>
                    </a:moveTo>
                    <a:lnTo>
                      <a:pt x="791099" y="0"/>
                    </a:lnTo>
                    <a:lnTo>
                      <a:pt x="791099" y="718110"/>
                    </a:lnTo>
                    <a:lnTo>
                      <a:pt x="0" y="718110"/>
                    </a:lnTo>
                    <a:lnTo>
                      <a:pt x="0" y="0"/>
                    </a:lnTo>
                    <a:close/>
                  </a:path>
                </a:pathLst>
              </a:custGeom>
              <a:solidFill>
                <a:srgbClr val="8BA7E1"/>
              </a:solidFill>
              <a:ln w="7600" cap="flat">
                <a:solidFill>
                  <a:srgbClr val="303030"/>
                </a:solidFill>
                <a:miter/>
              </a:ln>
            </p:spPr>
            <p:txBody>
              <a:bodyPr/>
              <a:lstStyle/>
              <a:p>
                <a:endParaRPr lang="en-US" dirty="0"/>
              </a:p>
            </p:txBody>
          </p:sp>
          <p:sp>
            <p:nvSpPr>
              <p:cNvPr id="207" name="Text 273">
                <a:extLst>
                  <a:ext uri="{FF2B5EF4-FFF2-40B4-BE49-F238E27FC236}">
                    <a16:creationId xmlns:a16="http://schemas.microsoft.com/office/drawing/2014/main" id="{82FE6C1D-563C-2B2A-0382-DB2B0AB03F09}"/>
                  </a:ext>
                </a:extLst>
              </p:cNvPr>
              <p:cNvSpPr txBox="1"/>
              <p:nvPr/>
            </p:nvSpPr>
            <p:spPr>
              <a:xfrm rot="-5400000">
                <a:off x="2834320" y="1022442"/>
                <a:ext cx="718110" cy="791099"/>
              </a:xfrm>
              <a:prstGeom prst="rect">
                <a:avLst/>
              </a:prstGeom>
              <a:noFill/>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60" b="1" i="0" u="none" strike="noStrike" kern="0" cap="none" spc="0" normalizeH="0" baseline="0" noProof="0" dirty="0">
                    <a:ln>
                      <a:noFill/>
                    </a:ln>
                    <a:solidFill>
                      <a:srgbClr val="FFFFFF"/>
                    </a:solidFill>
                    <a:effectLst/>
                    <a:uLnTx/>
                    <a:uFillTx/>
                    <a:latin typeface="Arial"/>
                    <a:ea typeface="Arial"/>
                    <a:cs typeface="Arial"/>
                  </a:rPr>
                  <a:t>CB/MP tech guide</a:t>
                </a:r>
              </a:p>
            </p:txBody>
          </p:sp>
        </p:grpSp>
        <p:grpSp>
          <p:nvGrpSpPr>
            <p:cNvPr id="154" name="Group 274">
              <a:extLst>
                <a:ext uri="{FF2B5EF4-FFF2-40B4-BE49-F238E27FC236}">
                  <a16:creationId xmlns:a16="http://schemas.microsoft.com/office/drawing/2014/main" id="{50CCA469-A730-4B2A-549E-5F4F2C9C3278}"/>
                </a:ext>
              </a:extLst>
            </p:cNvPr>
            <p:cNvGrpSpPr/>
            <p:nvPr/>
          </p:nvGrpSpPr>
          <p:grpSpPr>
            <a:xfrm>
              <a:off x="3588925" y="1058936"/>
              <a:ext cx="791099" cy="718110"/>
              <a:chOff x="3588925" y="1058936"/>
              <a:chExt cx="791099" cy="718110"/>
            </a:xfrm>
          </p:grpSpPr>
          <p:sp>
            <p:nvSpPr>
              <p:cNvPr id="204" name="Freeform: Shape 203">
                <a:extLst>
                  <a:ext uri="{FF2B5EF4-FFF2-40B4-BE49-F238E27FC236}">
                    <a16:creationId xmlns:a16="http://schemas.microsoft.com/office/drawing/2014/main" id="{B7A2CC89-A882-96D1-4AF3-6124A08C4E82}"/>
                  </a:ext>
                </a:extLst>
              </p:cNvPr>
              <p:cNvSpPr/>
              <p:nvPr/>
            </p:nvSpPr>
            <p:spPr>
              <a:xfrm>
                <a:off x="3588925" y="1058936"/>
                <a:ext cx="791099" cy="718110"/>
              </a:xfrm>
              <a:custGeom>
                <a:avLst/>
                <a:gdLst/>
                <a:ahLst/>
                <a:cxnLst/>
                <a:rect l="l" t="t" r="r" b="b"/>
                <a:pathLst>
                  <a:path w="791099" h="718110" stroke="0">
                    <a:moveTo>
                      <a:pt x="0" y="0"/>
                    </a:moveTo>
                    <a:lnTo>
                      <a:pt x="791099" y="0"/>
                    </a:lnTo>
                    <a:lnTo>
                      <a:pt x="791099" y="718110"/>
                    </a:lnTo>
                    <a:lnTo>
                      <a:pt x="0" y="718110"/>
                    </a:lnTo>
                    <a:lnTo>
                      <a:pt x="0" y="0"/>
                    </a:lnTo>
                    <a:close/>
                  </a:path>
                  <a:path w="791099" h="718110" fill="none">
                    <a:moveTo>
                      <a:pt x="0" y="0"/>
                    </a:moveTo>
                    <a:lnTo>
                      <a:pt x="791099" y="0"/>
                    </a:lnTo>
                    <a:lnTo>
                      <a:pt x="791099" y="718110"/>
                    </a:lnTo>
                    <a:lnTo>
                      <a:pt x="0" y="718110"/>
                    </a:lnTo>
                    <a:lnTo>
                      <a:pt x="0" y="0"/>
                    </a:lnTo>
                    <a:close/>
                  </a:path>
                </a:pathLst>
              </a:custGeom>
              <a:solidFill>
                <a:srgbClr val="8BA7E1"/>
              </a:solidFill>
              <a:ln w="7600" cap="flat">
                <a:solidFill>
                  <a:srgbClr val="303030"/>
                </a:solidFill>
                <a:miter/>
              </a:ln>
            </p:spPr>
            <p:txBody>
              <a:bodyPr/>
              <a:lstStyle/>
              <a:p>
                <a:endParaRPr lang="en-US" dirty="0"/>
              </a:p>
            </p:txBody>
          </p:sp>
          <p:sp>
            <p:nvSpPr>
              <p:cNvPr id="205" name="Text 275">
                <a:extLst>
                  <a:ext uri="{FF2B5EF4-FFF2-40B4-BE49-F238E27FC236}">
                    <a16:creationId xmlns:a16="http://schemas.microsoft.com/office/drawing/2014/main" id="{2C7837C1-B02B-2991-DE41-4913486587E4}"/>
                  </a:ext>
                </a:extLst>
              </p:cNvPr>
              <p:cNvSpPr txBox="1"/>
              <p:nvPr/>
            </p:nvSpPr>
            <p:spPr>
              <a:xfrm rot="-5400000">
                <a:off x="3625419" y="1022442"/>
                <a:ext cx="718110" cy="791099"/>
              </a:xfrm>
              <a:prstGeom prst="rect">
                <a:avLst/>
              </a:prstGeom>
              <a:noFill/>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60" b="1" i="0" u="none" strike="noStrike" kern="0" cap="none" spc="0" normalizeH="0" baseline="0" noProof="0" dirty="0">
                    <a:ln>
                      <a:noFill/>
                    </a:ln>
                    <a:solidFill>
                      <a:srgbClr val="FFFFFF"/>
                    </a:solidFill>
                    <a:effectLst/>
                    <a:uLnTx/>
                    <a:uFillTx/>
                    <a:latin typeface="Arial"/>
                    <a:ea typeface="Arial"/>
                    <a:cs typeface="Arial"/>
                  </a:rPr>
                  <a:t>Verification guide</a:t>
                </a:r>
              </a:p>
            </p:txBody>
          </p:sp>
        </p:grpSp>
        <p:grpSp>
          <p:nvGrpSpPr>
            <p:cNvPr id="155" name="Group 276">
              <a:extLst>
                <a:ext uri="{FF2B5EF4-FFF2-40B4-BE49-F238E27FC236}">
                  <a16:creationId xmlns:a16="http://schemas.microsoft.com/office/drawing/2014/main" id="{E4D16D55-0841-83E0-561C-245376B7D601}"/>
                </a:ext>
              </a:extLst>
            </p:cNvPr>
            <p:cNvGrpSpPr/>
            <p:nvPr/>
          </p:nvGrpSpPr>
          <p:grpSpPr>
            <a:xfrm>
              <a:off x="4380024" y="1058936"/>
              <a:ext cx="791099" cy="718110"/>
              <a:chOff x="4380024" y="1058936"/>
              <a:chExt cx="791099" cy="718110"/>
            </a:xfrm>
          </p:grpSpPr>
          <p:sp>
            <p:nvSpPr>
              <p:cNvPr id="202" name="Freeform: Shape 201">
                <a:extLst>
                  <a:ext uri="{FF2B5EF4-FFF2-40B4-BE49-F238E27FC236}">
                    <a16:creationId xmlns:a16="http://schemas.microsoft.com/office/drawing/2014/main" id="{67B72074-674F-CB29-8472-C49787049571}"/>
                  </a:ext>
                </a:extLst>
              </p:cNvPr>
              <p:cNvSpPr/>
              <p:nvPr/>
            </p:nvSpPr>
            <p:spPr>
              <a:xfrm>
                <a:off x="4380024" y="1058936"/>
                <a:ext cx="791099" cy="718110"/>
              </a:xfrm>
              <a:custGeom>
                <a:avLst/>
                <a:gdLst/>
                <a:ahLst/>
                <a:cxnLst/>
                <a:rect l="l" t="t" r="r" b="b"/>
                <a:pathLst>
                  <a:path w="791099" h="718110" stroke="0">
                    <a:moveTo>
                      <a:pt x="0" y="0"/>
                    </a:moveTo>
                    <a:lnTo>
                      <a:pt x="791099" y="0"/>
                    </a:lnTo>
                    <a:lnTo>
                      <a:pt x="791099" y="718110"/>
                    </a:lnTo>
                    <a:lnTo>
                      <a:pt x="0" y="718110"/>
                    </a:lnTo>
                    <a:lnTo>
                      <a:pt x="0" y="0"/>
                    </a:lnTo>
                    <a:close/>
                  </a:path>
                  <a:path w="791099" h="718110" fill="none">
                    <a:moveTo>
                      <a:pt x="0" y="0"/>
                    </a:moveTo>
                    <a:lnTo>
                      <a:pt x="791099" y="0"/>
                    </a:lnTo>
                    <a:lnTo>
                      <a:pt x="791099" y="718110"/>
                    </a:lnTo>
                    <a:lnTo>
                      <a:pt x="0" y="718110"/>
                    </a:lnTo>
                    <a:lnTo>
                      <a:pt x="0" y="0"/>
                    </a:lnTo>
                    <a:close/>
                  </a:path>
                </a:pathLst>
              </a:custGeom>
              <a:solidFill>
                <a:srgbClr val="8BA7E1"/>
              </a:solidFill>
              <a:ln w="7600" cap="flat">
                <a:solidFill>
                  <a:srgbClr val="303030"/>
                </a:solidFill>
                <a:miter/>
              </a:ln>
            </p:spPr>
            <p:txBody>
              <a:bodyPr/>
              <a:lstStyle/>
              <a:p>
                <a:endParaRPr lang="en-US" dirty="0"/>
              </a:p>
            </p:txBody>
          </p:sp>
          <p:sp>
            <p:nvSpPr>
              <p:cNvPr id="203" name="Text 277">
                <a:extLst>
                  <a:ext uri="{FF2B5EF4-FFF2-40B4-BE49-F238E27FC236}">
                    <a16:creationId xmlns:a16="http://schemas.microsoft.com/office/drawing/2014/main" id="{E5FE84F2-F84E-2F0D-115B-28E81717478A}"/>
                  </a:ext>
                </a:extLst>
              </p:cNvPr>
              <p:cNvSpPr txBox="1"/>
              <p:nvPr/>
            </p:nvSpPr>
            <p:spPr>
              <a:xfrm rot="-5400000">
                <a:off x="4416518" y="1022442"/>
                <a:ext cx="718110" cy="791099"/>
              </a:xfrm>
              <a:prstGeom prst="rect">
                <a:avLst/>
              </a:prstGeom>
              <a:noFill/>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60" b="1" i="0" u="none" strike="noStrike" kern="0" cap="none" spc="0" normalizeH="0" baseline="0" noProof="0" dirty="0">
                    <a:ln>
                      <a:noFill/>
                    </a:ln>
                    <a:solidFill>
                      <a:srgbClr val="FFFFFF"/>
                    </a:solidFill>
                    <a:effectLst/>
                    <a:uLnTx/>
                    <a:uFillTx/>
                    <a:latin typeface="Arial"/>
                    <a:ea typeface="Arial"/>
                    <a:cs typeface="Arial"/>
                  </a:rPr>
                  <a:t>Minister's Notice</a:t>
                </a:r>
              </a:p>
            </p:txBody>
          </p:sp>
        </p:grpSp>
        <p:grpSp>
          <p:nvGrpSpPr>
            <p:cNvPr id="156" name="Group 278">
              <a:extLst>
                <a:ext uri="{FF2B5EF4-FFF2-40B4-BE49-F238E27FC236}">
                  <a16:creationId xmlns:a16="http://schemas.microsoft.com/office/drawing/2014/main" id="{1378F619-651B-59AB-E23B-513C2329CEAB}"/>
                </a:ext>
              </a:extLst>
            </p:cNvPr>
            <p:cNvGrpSpPr/>
            <p:nvPr/>
          </p:nvGrpSpPr>
          <p:grpSpPr>
            <a:xfrm>
              <a:off x="5171123" y="1058936"/>
              <a:ext cx="791099" cy="718110"/>
              <a:chOff x="5171123" y="1058936"/>
              <a:chExt cx="791099" cy="718110"/>
            </a:xfrm>
          </p:grpSpPr>
          <p:sp>
            <p:nvSpPr>
              <p:cNvPr id="200" name="Freeform: Shape 199">
                <a:extLst>
                  <a:ext uri="{FF2B5EF4-FFF2-40B4-BE49-F238E27FC236}">
                    <a16:creationId xmlns:a16="http://schemas.microsoft.com/office/drawing/2014/main" id="{4A04CAC0-DDA9-F738-D5F8-4EB30941F96D}"/>
                  </a:ext>
                </a:extLst>
              </p:cNvPr>
              <p:cNvSpPr/>
              <p:nvPr/>
            </p:nvSpPr>
            <p:spPr>
              <a:xfrm>
                <a:off x="5171123" y="1058936"/>
                <a:ext cx="791099" cy="718110"/>
              </a:xfrm>
              <a:custGeom>
                <a:avLst/>
                <a:gdLst/>
                <a:ahLst/>
                <a:cxnLst/>
                <a:rect l="l" t="t" r="r" b="b"/>
                <a:pathLst>
                  <a:path w="791099" h="718110" stroke="0">
                    <a:moveTo>
                      <a:pt x="0" y="0"/>
                    </a:moveTo>
                    <a:lnTo>
                      <a:pt x="791099" y="0"/>
                    </a:lnTo>
                    <a:lnTo>
                      <a:pt x="791099" y="718110"/>
                    </a:lnTo>
                    <a:lnTo>
                      <a:pt x="0" y="718110"/>
                    </a:lnTo>
                    <a:lnTo>
                      <a:pt x="0" y="0"/>
                    </a:lnTo>
                    <a:close/>
                  </a:path>
                  <a:path w="791099" h="718110" fill="none">
                    <a:moveTo>
                      <a:pt x="0" y="0"/>
                    </a:moveTo>
                    <a:lnTo>
                      <a:pt x="791099" y="0"/>
                    </a:lnTo>
                    <a:lnTo>
                      <a:pt x="791099" y="718110"/>
                    </a:lnTo>
                    <a:lnTo>
                      <a:pt x="0" y="718110"/>
                    </a:lnTo>
                    <a:lnTo>
                      <a:pt x="0" y="0"/>
                    </a:lnTo>
                    <a:close/>
                  </a:path>
                </a:pathLst>
              </a:custGeom>
              <a:solidFill>
                <a:srgbClr val="8BA7E1"/>
              </a:solidFill>
              <a:ln w="7600" cap="flat">
                <a:solidFill>
                  <a:srgbClr val="303030"/>
                </a:solidFill>
                <a:miter/>
              </a:ln>
            </p:spPr>
            <p:txBody>
              <a:bodyPr/>
              <a:lstStyle/>
              <a:p>
                <a:endParaRPr lang="en-US" dirty="0"/>
              </a:p>
            </p:txBody>
          </p:sp>
          <p:sp>
            <p:nvSpPr>
              <p:cNvPr id="201" name="Text 279">
                <a:extLst>
                  <a:ext uri="{FF2B5EF4-FFF2-40B4-BE49-F238E27FC236}">
                    <a16:creationId xmlns:a16="http://schemas.microsoft.com/office/drawing/2014/main" id="{7B66DFDB-5006-D6D4-7053-99CC0D3C3D98}"/>
                  </a:ext>
                </a:extLst>
              </p:cNvPr>
              <p:cNvSpPr txBox="1"/>
              <p:nvPr/>
            </p:nvSpPr>
            <p:spPr>
              <a:xfrm rot="-5400000">
                <a:off x="5207618" y="1022442"/>
                <a:ext cx="718110" cy="791099"/>
              </a:xfrm>
              <a:prstGeom prst="rect">
                <a:avLst/>
              </a:prstGeom>
              <a:noFill/>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60" b="1" i="0" u="none" strike="noStrike" kern="0" cap="none" spc="0" normalizeH="0" baseline="0" noProof="0" dirty="0">
                    <a:ln>
                      <a:noFill/>
                    </a:ln>
                    <a:solidFill>
                      <a:srgbClr val="FFFFFF"/>
                    </a:solidFill>
                    <a:effectLst/>
                    <a:uLnTx/>
                    <a:uFillTx/>
                    <a:latin typeface="Arial"/>
                    <a:ea typeface="Arial"/>
                    <a:cs typeface="Arial"/>
                  </a:rPr>
                  <a:t>Carbon tax</a:t>
                </a:r>
              </a:p>
            </p:txBody>
          </p:sp>
        </p:grpSp>
        <p:grpSp>
          <p:nvGrpSpPr>
            <p:cNvPr id="157" name="Group 280">
              <a:extLst>
                <a:ext uri="{FF2B5EF4-FFF2-40B4-BE49-F238E27FC236}">
                  <a16:creationId xmlns:a16="http://schemas.microsoft.com/office/drawing/2014/main" id="{8EB230BA-D7F2-D219-43CB-C366E2D78CA4}"/>
                </a:ext>
              </a:extLst>
            </p:cNvPr>
            <p:cNvGrpSpPr/>
            <p:nvPr/>
          </p:nvGrpSpPr>
          <p:grpSpPr>
            <a:xfrm>
              <a:off x="5962222" y="1058936"/>
              <a:ext cx="791099" cy="718110"/>
              <a:chOff x="5962222" y="1058936"/>
              <a:chExt cx="791099" cy="718110"/>
            </a:xfrm>
          </p:grpSpPr>
          <p:sp>
            <p:nvSpPr>
              <p:cNvPr id="198" name="Freeform: Shape 197">
                <a:extLst>
                  <a:ext uri="{FF2B5EF4-FFF2-40B4-BE49-F238E27FC236}">
                    <a16:creationId xmlns:a16="http://schemas.microsoft.com/office/drawing/2014/main" id="{87D78856-A17D-01B2-BC5E-7C29E4C81C74}"/>
                  </a:ext>
                </a:extLst>
              </p:cNvPr>
              <p:cNvSpPr/>
              <p:nvPr/>
            </p:nvSpPr>
            <p:spPr>
              <a:xfrm>
                <a:off x="5962222" y="1058936"/>
                <a:ext cx="791099" cy="718110"/>
              </a:xfrm>
              <a:custGeom>
                <a:avLst/>
                <a:gdLst/>
                <a:ahLst/>
                <a:cxnLst/>
                <a:rect l="l" t="t" r="r" b="b"/>
                <a:pathLst>
                  <a:path w="791099" h="718110" stroke="0">
                    <a:moveTo>
                      <a:pt x="0" y="0"/>
                    </a:moveTo>
                    <a:lnTo>
                      <a:pt x="791099" y="0"/>
                    </a:lnTo>
                    <a:lnTo>
                      <a:pt x="791099" y="718110"/>
                    </a:lnTo>
                    <a:lnTo>
                      <a:pt x="0" y="718110"/>
                    </a:lnTo>
                    <a:lnTo>
                      <a:pt x="0" y="0"/>
                    </a:lnTo>
                    <a:close/>
                  </a:path>
                  <a:path w="791099" h="718110" fill="none">
                    <a:moveTo>
                      <a:pt x="0" y="0"/>
                    </a:moveTo>
                    <a:lnTo>
                      <a:pt x="791099" y="0"/>
                    </a:lnTo>
                    <a:lnTo>
                      <a:pt x="791099" y="718110"/>
                    </a:lnTo>
                    <a:lnTo>
                      <a:pt x="0" y="718110"/>
                    </a:lnTo>
                    <a:lnTo>
                      <a:pt x="0" y="0"/>
                    </a:lnTo>
                    <a:close/>
                  </a:path>
                </a:pathLst>
              </a:custGeom>
              <a:solidFill>
                <a:srgbClr val="8BA7E1"/>
              </a:solidFill>
              <a:ln w="7600" cap="flat">
                <a:solidFill>
                  <a:srgbClr val="303030"/>
                </a:solidFill>
                <a:miter/>
              </a:ln>
            </p:spPr>
            <p:txBody>
              <a:bodyPr/>
              <a:lstStyle/>
              <a:p>
                <a:endParaRPr lang="en-US" dirty="0"/>
              </a:p>
            </p:txBody>
          </p:sp>
          <p:sp>
            <p:nvSpPr>
              <p:cNvPr id="199" name="Text 281">
                <a:extLst>
                  <a:ext uri="{FF2B5EF4-FFF2-40B4-BE49-F238E27FC236}">
                    <a16:creationId xmlns:a16="http://schemas.microsoft.com/office/drawing/2014/main" id="{6EB8A8D1-20E1-2CEE-7FDB-7FDDA4E76C72}"/>
                  </a:ext>
                </a:extLst>
              </p:cNvPr>
              <p:cNvSpPr txBox="1"/>
              <p:nvPr/>
            </p:nvSpPr>
            <p:spPr>
              <a:xfrm rot="-5400000">
                <a:off x="5998717" y="1022442"/>
                <a:ext cx="718110" cy="791099"/>
              </a:xfrm>
              <a:prstGeom prst="rect">
                <a:avLst/>
              </a:prstGeom>
              <a:noFill/>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60" b="1" i="0" u="none" strike="noStrike" kern="0" cap="none" spc="0" normalizeH="0" baseline="0" noProof="0" dirty="0">
                    <a:ln>
                      <a:noFill/>
                    </a:ln>
                    <a:solidFill>
                      <a:srgbClr val="FFFFFF"/>
                    </a:solidFill>
                    <a:effectLst/>
                    <a:uLnTx/>
                    <a:uFillTx/>
                    <a:latin typeface="Arial"/>
                    <a:ea typeface="Arial"/>
                    <a:cs typeface="Arial"/>
                  </a:rPr>
                  <a:t>Web-based platform</a:t>
                </a:r>
              </a:p>
            </p:txBody>
          </p:sp>
        </p:grpSp>
        <p:grpSp>
          <p:nvGrpSpPr>
            <p:cNvPr id="158" name="Group 282">
              <a:extLst>
                <a:ext uri="{FF2B5EF4-FFF2-40B4-BE49-F238E27FC236}">
                  <a16:creationId xmlns:a16="http://schemas.microsoft.com/office/drawing/2014/main" id="{A07F4F86-96B1-18EC-BF90-E70A2E6D21BE}"/>
                </a:ext>
              </a:extLst>
            </p:cNvPr>
            <p:cNvGrpSpPr/>
            <p:nvPr/>
          </p:nvGrpSpPr>
          <p:grpSpPr>
            <a:xfrm>
              <a:off x="771574" y="1058936"/>
              <a:ext cx="1235152" cy="718110"/>
              <a:chOff x="771574" y="1058936"/>
              <a:chExt cx="1235152" cy="718110"/>
            </a:xfrm>
          </p:grpSpPr>
          <p:sp>
            <p:nvSpPr>
              <p:cNvPr id="195" name="Freeform: Shape 194">
                <a:extLst>
                  <a:ext uri="{FF2B5EF4-FFF2-40B4-BE49-F238E27FC236}">
                    <a16:creationId xmlns:a16="http://schemas.microsoft.com/office/drawing/2014/main" id="{FB9ED8B0-5A71-7620-B2DE-18F765B40B1F}"/>
                  </a:ext>
                </a:extLst>
              </p:cNvPr>
              <p:cNvSpPr/>
              <p:nvPr/>
            </p:nvSpPr>
            <p:spPr>
              <a:xfrm>
                <a:off x="771574" y="1058936"/>
                <a:ext cx="1235152" cy="718110"/>
              </a:xfrm>
              <a:custGeom>
                <a:avLst/>
                <a:gdLst/>
                <a:ahLst/>
                <a:cxnLst/>
                <a:rect l="l" t="t" r="r" b="b"/>
                <a:pathLst>
                  <a:path w="1235152" h="718110" stroke="0">
                    <a:moveTo>
                      <a:pt x="0" y="0"/>
                    </a:moveTo>
                    <a:lnTo>
                      <a:pt x="1235152" y="0"/>
                    </a:lnTo>
                    <a:lnTo>
                      <a:pt x="1235152" y="718110"/>
                    </a:lnTo>
                    <a:lnTo>
                      <a:pt x="0" y="718110"/>
                    </a:lnTo>
                    <a:lnTo>
                      <a:pt x="0" y="0"/>
                    </a:lnTo>
                    <a:close/>
                  </a:path>
                  <a:path w="1235152" h="718110" fill="none">
                    <a:moveTo>
                      <a:pt x="0" y="0"/>
                    </a:moveTo>
                    <a:lnTo>
                      <a:pt x="1235152" y="0"/>
                    </a:lnTo>
                    <a:lnTo>
                      <a:pt x="1235152" y="718110"/>
                    </a:lnTo>
                    <a:lnTo>
                      <a:pt x="0" y="718110"/>
                    </a:lnTo>
                    <a:lnTo>
                      <a:pt x="0" y="0"/>
                    </a:lnTo>
                    <a:close/>
                    <a:moveTo>
                      <a:pt x="0" y="0"/>
                    </a:moveTo>
                    <a:lnTo>
                      <a:pt x="1235152" y="718110"/>
                    </a:lnTo>
                  </a:path>
                </a:pathLst>
              </a:custGeom>
              <a:solidFill>
                <a:srgbClr val="FFFFFF"/>
              </a:solidFill>
              <a:ln w="7600" cap="flat">
                <a:solidFill>
                  <a:srgbClr val="4155C6"/>
                </a:solidFill>
                <a:miter/>
              </a:ln>
            </p:spPr>
            <p:txBody>
              <a:bodyPr/>
              <a:lstStyle/>
              <a:p>
                <a:endParaRPr lang="en-US" dirty="0"/>
              </a:p>
            </p:txBody>
          </p:sp>
          <p:sp>
            <p:nvSpPr>
              <p:cNvPr id="196" name="Text 283">
                <a:extLst>
                  <a:ext uri="{FF2B5EF4-FFF2-40B4-BE49-F238E27FC236}">
                    <a16:creationId xmlns:a16="http://schemas.microsoft.com/office/drawing/2014/main" id="{5436C202-6321-F7C1-CEEB-74010D0508FB}"/>
                  </a:ext>
                </a:extLst>
              </p:cNvPr>
              <p:cNvSpPr txBox="1"/>
              <p:nvPr/>
            </p:nvSpPr>
            <p:spPr>
              <a:xfrm>
                <a:off x="1389150" y="1058936"/>
                <a:ext cx="617576" cy="359055"/>
              </a:xfrm>
              <a:prstGeom prst="rect">
                <a:avLst/>
              </a:prstGeom>
              <a:noFill/>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60" b="0" i="0" u="none" strike="noStrike" kern="0" cap="none" spc="0" normalizeH="0" baseline="0" noProof="0" dirty="0">
                    <a:ln>
                      <a:noFill/>
                    </a:ln>
                    <a:solidFill>
                      <a:srgbClr val="999999"/>
                    </a:solidFill>
                    <a:effectLst/>
                    <a:uLnTx/>
                    <a:uFillTx/>
                    <a:latin typeface="Arial"/>
                    <a:ea typeface="Arial"/>
                    <a:cs typeface="Arial"/>
                  </a:rPr>
                  <a:t>Regulatory instrument</a:t>
                </a:r>
              </a:p>
            </p:txBody>
          </p:sp>
          <p:sp>
            <p:nvSpPr>
              <p:cNvPr id="197" name="Text 284">
                <a:extLst>
                  <a:ext uri="{FF2B5EF4-FFF2-40B4-BE49-F238E27FC236}">
                    <a16:creationId xmlns:a16="http://schemas.microsoft.com/office/drawing/2014/main" id="{3820026A-9DD8-A1BD-1350-BA0C7FA91FD9}"/>
                  </a:ext>
                </a:extLst>
              </p:cNvPr>
              <p:cNvSpPr txBox="1"/>
              <p:nvPr/>
            </p:nvSpPr>
            <p:spPr>
              <a:xfrm>
                <a:off x="771574" y="1417991"/>
                <a:ext cx="617576" cy="359055"/>
              </a:xfrm>
              <a:prstGeom prst="rect">
                <a:avLst/>
              </a:prstGeom>
              <a:noFill/>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60" b="0" i="0" u="none" strike="noStrike" kern="0" cap="none" spc="0" normalizeH="0" baseline="0" noProof="0" dirty="0">
                    <a:ln>
                      <a:noFill/>
                    </a:ln>
                    <a:solidFill>
                      <a:srgbClr val="999999"/>
                    </a:solidFill>
                    <a:effectLst/>
                    <a:uLnTx/>
                    <a:uFillTx/>
                    <a:latin typeface="Arial"/>
                    <a:ea typeface="Arial"/>
                    <a:cs typeface="Arial"/>
                  </a:rPr>
                  <a:t>Processes</a:t>
                </a:r>
              </a:p>
            </p:txBody>
          </p:sp>
        </p:grpSp>
        <p:sp>
          <p:nvSpPr>
            <p:cNvPr id="159" name="Freeform: Shape 158">
              <a:extLst>
                <a:ext uri="{FF2B5EF4-FFF2-40B4-BE49-F238E27FC236}">
                  <a16:creationId xmlns:a16="http://schemas.microsoft.com/office/drawing/2014/main" id="{7DA6225B-A323-64BC-C907-3AE414AFD6AC}"/>
                </a:ext>
              </a:extLst>
            </p:cNvPr>
            <p:cNvSpPr/>
            <p:nvPr/>
          </p:nvSpPr>
          <p:spPr>
            <a:xfrm>
              <a:off x="6753337" y="1777045"/>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608" b="0" i="0" u="none" strike="noStrike" kern="0" cap="none" spc="0" normalizeH="0" baseline="0" noProof="0" dirty="0">
                <a:ln>
                  <a:noFill/>
                </a:ln>
                <a:solidFill>
                  <a:prstClr val="black"/>
                </a:solidFill>
                <a:effectLst/>
                <a:uLnTx/>
                <a:uFillTx/>
              </a:endParaRPr>
            </a:p>
          </p:txBody>
        </p:sp>
        <p:sp>
          <p:nvSpPr>
            <p:cNvPr id="160" name="Freeform: Shape 159">
              <a:extLst>
                <a:ext uri="{FF2B5EF4-FFF2-40B4-BE49-F238E27FC236}">
                  <a16:creationId xmlns:a16="http://schemas.microsoft.com/office/drawing/2014/main" id="{157D44E3-7C97-E24E-60AB-56D20E1572B0}"/>
                </a:ext>
              </a:extLst>
            </p:cNvPr>
            <p:cNvSpPr/>
            <p:nvPr/>
          </p:nvSpPr>
          <p:spPr>
            <a:xfrm>
              <a:off x="6753337" y="2326890"/>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608" b="0" i="0" u="none" strike="noStrike" kern="0" cap="none" spc="0" normalizeH="0" baseline="0" noProof="0" dirty="0">
                <a:ln>
                  <a:noFill/>
                </a:ln>
                <a:solidFill>
                  <a:prstClr val="black"/>
                </a:solidFill>
                <a:effectLst/>
                <a:uLnTx/>
                <a:uFillTx/>
              </a:endParaRPr>
            </a:p>
          </p:txBody>
        </p:sp>
        <p:sp>
          <p:nvSpPr>
            <p:cNvPr id="161" name="Freeform: Shape 160">
              <a:extLst>
                <a:ext uri="{FF2B5EF4-FFF2-40B4-BE49-F238E27FC236}">
                  <a16:creationId xmlns:a16="http://schemas.microsoft.com/office/drawing/2014/main" id="{A4598B67-B263-B4C6-8BE0-A6BA5B58C377}"/>
                </a:ext>
              </a:extLst>
            </p:cNvPr>
            <p:cNvSpPr/>
            <p:nvPr/>
          </p:nvSpPr>
          <p:spPr>
            <a:xfrm>
              <a:off x="6753337" y="2876734"/>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x</a:t>
              </a:r>
            </a:p>
          </p:txBody>
        </p:sp>
        <p:sp>
          <p:nvSpPr>
            <p:cNvPr id="162" name="Freeform: Shape 161">
              <a:extLst>
                <a:ext uri="{FF2B5EF4-FFF2-40B4-BE49-F238E27FC236}">
                  <a16:creationId xmlns:a16="http://schemas.microsoft.com/office/drawing/2014/main" id="{03B40F92-AE10-DA62-9C6A-99F611F34019}"/>
                </a:ext>
              </a:extLst>
            </p:cNvPr>
            <p:cNvSpPr/>
            <p:nvPr/>
          </p:nvSpPr>
          <p:spPr>
            <a:xfrm>
              <a:off x="6753337" y="3426572"/>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8" b="0" i="0" u="none" strike="noStrike" kern="0" cap="none" spc="0" normalizeH="0" baseline="0" noProof="0" dirty="0">
                  <a:ln>
                    <a:noFill/>
                  </a:ln>
                  <a:solidFill>
                    <a:srgbClr val="404040"/>
                  </a:solidFill>
                  <a:effectLst/>
                  <a:uLnTx/>
                  <a:uFillTx/>
                  <a:latin typeface="Arial"/>
                  <a:ea typeface="Arial"/>
                  <a:cs typeface="Arial"/>
                </a:rPr>
                <a:t>x</a:t>
              </a:r>
            </a:p>
          </p:txBody>
        </p:sp>
        <p:sp>
          <p:nvSpPr>
            <p:cNvPr id="163" name="Freeform: Shape 162">
              <a:extLst>
                <a:ext uri="{FF2B5EF4-FFF2-40B4-BE49-F238E27FC236}">
                  <a16:creationId xmlns:a16="http://schemas.microsoft.com/office/drawing/2014/main" id="{9C8DFCE0-7DBA-139C-4DBE-AC572107CF40}"/>
                </a:ext>
              </a:extLst>
            </p:cNvPr>
            <p:cNvSpPr/>
            <p:nvPr/>
          </p:nvSpPr>
          <p:spPr>
            <a:xfrm>
              <a:off x="6753337" y="3976416"/>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608" b="0" i="0" u="none" strike="noStrike" kern="0" cap="none" spc="0" normalizeH="0" baseline="0" noProof="0" dirty="0">
                <a:ln>
                  <a:noFill/>
                </a:ln>
                <a:solidFill>
                  <a:prstClr val="black"/>
                </a:solidFill>
                <a:effectLst/>
                <a:uLnTx/>
                <a:uFillTx/>
              </a:endParaRPr>
            </a:p>
          </p:txBody>
        </p:sp>
        <p:sp>
          <p:nvSpPr>
            <p:cNvPr id="164" name="Freeform: Shape 163">
              <a:extLst>
                <a:ext uri="{FF2B5EF4-FFF2-40B4-BE49-F238E27FC236}">
                  <a16:creationId xmlns:a16="http://schemas.microsoft.com/office/drawing/2014/main" id="{98AAE2AB-7CA3-BD25-B6A0-0647B04346E3}"/>
                </a:ext>
              </a:extLst>
            </p:cNvPr>
            <p:cNvSpPr/>
            <p:nvPr/>
          </p:nvSpPr>
          <p:spPr>
            <a:xfrm>
              <a:off x="6753337" y="4526261"/>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608" b="0" i="0" u="none" strike="noStrike" kern="0" cap="none" spc="0" normalizeH="0" baseline="0" noProof="0" dirty="0">
                <a:ln>
                  <a:noFill/>
                </a:ln>
                <a:solidFill>
                  <a:prstClr val="black"/>
                </a:solidFill>
                <a:effectLst/>
                <a:uLnTx/>
                <a:uFillTx/>
              </a:endParaRPr>
            </a:p>
          </p:txBody>
        </p:sp>
        <p:grpSp>
          <p:nvGrpSpPr>
            <p:cNvPr id="165" name="Group 285">
              <a:extLst>
                <a:ext uri="{FF2B5EF4-FFF2-40B4-BE49-F238E27FC236}">
                  <a16:creationId xmlns:a16="http://schemas.microsoft.com/office/drawing/2014/main" id="{C29DBF8C-1356-2FD6-FE7E-368F918D8701}"/>
                </a:ext>
              </a:extLst>
            </p:cNvPr>
            <p:cNvGrpSpPr/>
            <p:nvPr/>
          </p:nvGrpSpPr>
          <p:grpSpPr>
            <a:xfrm>
              <a:off x="6753337" y="1058936"/>
              <a:ext cx="791099" cy="718110"/>
              <a:chOff x="6753337" y="1058936"/>
              <a:chExt cx="791099" cy="718110"/>
            </a:xfrm>
          </p:grpSpPr>
          <p:sp>
            <p:nvSpPr>
              <p:cNvPr id="193" name="Freeform: Shape 192">
                <a:extLst>
                  <a:ext uri="{FF2B5EF4-FFF2-40B4-BE49-F238E27FC236}">
                    <a16:creationId xmlns:a16="http://schemas.microsoft.com/office/drawing/2014/main" id="{72E2E393-CC57-CE3D-EC68-2A6D54618A01}"/>
                  </a:ext>
                </a:extLst>
              </p:cNvPr>
              <p:cNvSpPr/>
              <p:nvPr/>
            </p:nvSpPr>
            <p:spPr>
              <a:xfrm>
                <a:off x="6753337" y="1058936"/>
                <a:ext cx="791099" cy="718110"/>
              </a:xfrm>
              <a:custGeom>
                <a:avLst/>
                <a:gdLst/>
                <a:ahLst/>
                <a:cxnLst/>
                <a:rect l="l" t="t" r="r" b="b"/>
                <a:pathLst>
                  <a:path w="791099" h="718110" stroke="0">
                    <a:moveTo>
                      <a:pt x="0" y="0"/>
                    </a:moveTo>
                    <a:lnTo>
                      <a:pt x="791099" y="0"/>
                    </a:lnTo>
                    <a:lnTo>
                      <a:pt x="791099" y="718110"/>
                    </a:lnTo>
                    <a:lnTo>
                      <a:pt x="0" y="718110"/>
                    </a:lnTo>
                    <a:lnTo>
                      <a:pt x="0" y="0"/>
                    </a:lnTo>
                    <a:close/>
                  </a:path>
                  <a:path w="791099" h="718110" fill="none">
                    <a:moveTo>
                      <a:pt x="0" y="0"/>
                    </a:moveTo>
                    <a:lnTo>
                      <a:pt x="791099" y="0"/>
                    </a:lnTo>
                    <a:lnTo>
                      <a:pt x="791099" y="718110"/>
                    </a:lnTo>
                    <a:lnTo>
                      <a:pt x="0" y="718110"/>
                    </a:lnTo>
                    <a:lnTo>
                      <a:pt x="0" y="0"/>
                    </a:lnTo>
                    <a:close/>
                  </a:path>
                </a:pathLst>
              </a:custGeom>
              <a:solidFill>
                <a:srgbClr val="8BA7E1"/>
              </a:solidFill>
              <a:ln w="7600" cap="flat">
                <a:solidFill>
                  <a:srgbClr val="303030"/>
                </a:solidFill>
                <a:miter/>
              </a:ln>
            </p:spPr>
            <p:txBody>
              <a:bodyPr/>
              <a:lstStyle/>
              <a:p>
                <a:endParaRPr lang="en-US" dirty="0"/>
              </a:p>
            </p:txBody>
          </p:sp>
          <p:sp>
            <p:nvSpPr>
              <p:cNvPr id="194" name="Text 286">
                <a:extLst>
                  <a:ext uri="{FF2B5EF4-FFF2-40B4-BE49-F238E27FC236}">
                    <a16:creationId xmlns:a16="http://schemas.microsoft.com/office/drawing/2014/main" id="{38571B1D-D104-0945-77A3-5F1EF0A7166B}"/>
                  </a:ext>
                </a:extLst>
              </p:cNvPr>
              <p:cNvSpPr txBox="1"/>
              <p:nvPr/>
            </p:nvSpPr>
            <p:spPr>
              <a:xfrm rot="-5400000">
                <a:off x="6789831" y="1022442"/>
                <a:ext cx="718110" cy="798000"/>
              </a:xfrm>
              <a:prstGeom prst="rect">
                <a:avLst/>
              </a:prstGeom>
              <a:noFill/>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60" b="1" i="0" u="none" strike="noStrike" kern="0" cap="none" spc="0" normalizeH="0" baseline="0" noProof="0" dirty="0">
                    <a:ln>
                      <a:noFill/>
                    </a:ln>
                    <a:solidFill>
                      <a:srgbClr val="FFFFFF"/>
                    </a:solidFill>
                    <a:effectLst/>
                    <a:uLnTx/>
                    <a:uFillTx/>
                    <a:latin typeface="Arial"/>
                    <a:ea typeface="Arial"/>
                    <a:cs typeface="Arial"/>
                  </a:rPr>
                  <a:t>Reporting guide</a:t>
                </a:r>
              </a:p>
            </p:txBody>
          </p:sp>
        </p:grpSp>
        <p:sp>
          <p:nvSpPr>
            <p:cNvPr id="166" name="Freeform: Shape 165">
              <a:extLst>
                <a:ext uri="{FF2B5EF4-FFF2-40B4-BE49-F238E27FC236}">
                  <a16:creationId xmlns:a16="http://schemas.microsoft.com/office/drawing/2014/main" id="{EC64D8FB-2D7D-EE57-BB20-5382C207F2C2}"/>
                </a:ext>
              </a:extLst>
            </p:cNvPr>
            <p:cNvSpPr/>
            <p:nvPr/>
          </p:nvSpPr>
          <p:spPr>
            <a:xfrm>
              <a:off x="7544436" y="1777045"/>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608" b="0" i="0" u="none" strike="noStrike" kern="0" cap="none" spc="0" normalizeH="0" baseline="0" noProof="0" dirty="0">
                <a:ln>
                  <a:noFill/>
                </a:ln>
                <a:solidFill>
                  <a:prstClr val="black"/>
                </a:solidFill>
                <a:effectLst/>
                <a:uLnTx/>
                <a:uFillTx/>
              </a:endParaRPr>
            </a:p>
          </p:txBody>
        </p:sp>
        <p:sp>
          <p:nvSpPr>
            <p:cNvPr id="167" name="Freeform: Shape 166">
              <a:extLst>
                <a:ext uri="{FF2B5EF4-FFF2-40B4-BE49-F238E27FC236}">
                  <a16:creationId xmlns:a16="http://schemas.microsoft.com/office/drawing/2014/main" id="{28C41A48-79C1-B07D-FA57-5284D75853B7}"/>
                </a:ext>
              </a:extLst>
            </p:cNvPr>
            <p:cNvSpPr/>
            <p:nvPr/>
          </p:nvSpPr>
          <p:spPr>
            <a:xfrm>
              <a:off x="7544436" y="2326890"/>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608" b="0" i="0" u="none" strike="noStrike" kern="0" cap="none" spc="0" normalizeH="0" baseline="0" noProof="0" dirty="0">
                <a:ln>
                  <a:noFill/>
                </a:ln>
                <a:solidFill>
                  <a:prstClr val="black"/>
                </a:solidFill>
                <a:effectLst/>
                <a:uLnTx/>
                <a:uFillTx/>
              </a:endParaRPr>
            </a:p>
          </p:txBody>
        </p:sp>
        <p:sp>
          <p:nvSpPr>
            <p:cNvPr id="168" name="Freeform: Shape 167">
              <a:extLst>
                <a:ext uri="{FF2B5EF4-FFF2-40B4-BE49-F238E27FC236}">
                  <a16:creationId xmlns:a16="http://schemas.microsoft.com/office/drawing/2014/main" id="{EBB07CE1-7878-D5A1-6099-9B0D8814D7D1}"/>
                </a:ext>
              </a:extLst>
            </p:cNvPr>
            <p:cNvSpPr/>
            <p:nvPr/>
          </p:nvSpPr>
          <p:spPr>
            <a:xfrm>
              <a:off x="7544436" y="2876734"/>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8"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x</a:t>
              </a:r>
              <a:endParaRPr kumimoji="0" sz="608"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69" name="Freeform: Shape 168">
              <a:extLst>
                <a:ext uri="{FF2B5EF4-FFF2-40B4-BE49-F238E27FC236}">
                  <a16:creationId xmlns:a16="http://schemas.microsoft.com/office/drawing/2014/main" id="{C1269A4D-E40F-6061-BDC2-6F0B5E044B7B}"/>
                </a:ext>
              </a:extLst>
            </p:cNvPr>
            <p:cNvSpPr/>
            <p:nvPr/>
          </p:nvSpPr>
          <p:spPr>
            <a:xfrm>
              <a:off x="7544436" y="3426572"/>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608" b="0" i="0" u="none" strike="noStrike" kern="0" cap="none" spc="0" normalizeH="0" baseline="0" noProof="0" dirty="0">
                <a:ln>
                  <a:noFill/>
                </a:ln>
                <a:solidFill>
                  <a:prstClr val="black"/>
                </a:solidFill>
                <a:effectLst/>
                <a:uLnTx/>
                <a:uFillTx/>
              </a:endParaRPr>
            </a:p>
          </p:txBody>
        </p:sp>
        <p:sp>
          <p:nvSpPr>
            <p:cNvPr id="170" name="Freeform: Shape 169">
              <a:extLst>
                <a:ext uri="{FF2B5EF4-FFF2-40B4-BE49-F238E27FC236}">
                  <a16:creationId xmlns:a16="http://schemas.microsoft.com/office/drawing/2014/main" id="{C4B0425F-82C3-65C2-1DF6-6B24A2B4A779}"/>
                </a:ext>
              </a:extLst>
            </p:cNvPr>
            <p:cNvSpPr/>
            <p:nvPr/>
          </p:nvSpPr>
          <p:spPr>
            <a:xfrm>
              <a:off x="7544436" y="3976416"/>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8" b="0" i="0" u="none" strike="noStrike" kern="0" cap="none" spc="0" normalizeH="0" baseline="0" noProof="0" dirty="0">
                  <a:ln>
                    <a:noFill/>
                  </a:ln>
                  <a:solidFill>
                    <a:prstClr val="black"/>
                  </a:solidFill>
                  <a:effectLst/>
                  <a:uLnTx/>
                  <a:uFillTx/>
                </a:rPr>
                <a:t>x</a:t>
              </a:r>
              <a:endParaRPr kumimoji="0" sz="608" b="0" i="0" u="none" strike="noStrike" kern="0" cap="none" spc="0" normalizeH="0" baseline="0" noProof="0" dirty="0">
                <a:ln>
                  <a:noFill/>
                </a:ln>
                <a:solidFill>
                  <a:prstClr val="black"/>
                </a:solidFill>
                <a:effectLst/>
                <a:uLnTx/>
                <a:uFillTx/>
              </a:endParaRPr>
            </a:p>
          </p:txBody>
        </p:sp>
        <p:sp>
          <p:nvSpPr>
            <p:cNvPr id="171" name="Freeform: Shape 170">
              <a:extLst>
                <a:ext uri="{FF2B5EF4-FFF2-40B4-BE49-F238E27FC236}">
                  <a16:creationId xmlns:a16="http://schemas.microsoft.com/office/drawing/2014/main" id="{54FB441D-9AD4-65A4-E2E5-880CD783FC00}"/>
                </a:ext>
              </a:extLst>
            </p:cNvPr>
            <p:cNvSpPr/>
            <p:nvPr/>
          </p:nvSpPr>
          <p:spPr>
            <a:xfrm>
              <a:off x="7544436" y="4526261"/>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608" b="0" i="0" u="none" strike="noStrike" kern="0" cap="none" spc="0" normalizeH="0" baseline="0" noProof="0" dirty="0">
                <a:ln>
                  <a:noFill/>
                </a:ln>
                <a:solidFill>
                  <a:prstClr val="black"/>
                </a:solidFill>
                <a:effectLst/>
                <a:uLnTx/>
                <a:uFillTx/>
              </a:endParaRPr>
            </a:p>
          </p:txBody>
        </p:sp>
        <p:grpSp>
          <p:nvGrpSpPr>
            <p:cNvPr id="172" name="Group 287">
              <a:extLst>
                <a:ext uri="{FF2B5EF4-FFF2-40B4-BE49-F238E27FC236}">
                  <a16:creationId xmlns:a16="http://schemas.microsoft.com/office/drawing/2014/main" id="{0CB9CA06-D3EB-72FA-F156-BAB7F2347EEA}"/>
                </a:ext>
              </a:extLst>
            </p:cNvPr>
            <p:cNvGrpSpPr/>
            <p:nvPr/>
          </p:nvGrpSpPr>
          <p:grpSpPr>
            <a:xfrm>
              <a:off x="7544436" y="1058936"/>
              <a:ext cx="791099" cy="718110"/>
              <a:chOff x="7544436" y="1058936"/>
              <a:chExt cx="791099" cy="718110"/>
            </a:xfrm>
          </p:grpSpPr>
          <p:sp>
            <p:nvSpPr>
              <p:cNvPr id="191" name="Freeform: Shape 190">
                <a:extLst>
                  <a:ext uri="{FF2B5EF4-FFF2-40B4-BE49-F238E27FC236}">
                    <a16:creationId xmlns:a16="http://schemas.microsoft.com/office/drawing/2014/main" id="{1702A165-17C6-C0F3-39B9-0D550246C6F5}"/>
                  </a:ext>
                </a:extLst>
              </p:cNvPr>
              <p:cNvSpPr/>
              <p:nvPr/>
            </p:nvSpPr>
            <p:spPr>
              <a:xfrm>
                <a:off x="7544436" y="1058936"/>
                <a:ext cx="791099" cy="718110"/>
              </a:xfrm>
              <a:custGeom>
                <a:avLst/>
                <a:gdLst/>
                <a:ahLst/>
                <a:cxnLst/>
                <a:rect l="l" t="t" r="r" b="b"/>
                <a:pathLst>
                  <a:path w="791099" h="718110" stroke="0">
                    <a:moveTo>
                      <a:pt x="0" y="0"/>
                    </a:moveTo>
                    <a:lnTo>
                      <a:pt x="791099" y="0"/>
                    </a:lnTo>
                    <a:lnTo>
                      <a:pt x="791099" y="718110"/>
                    </a:lnTo>
                    <a:lnTo>
                      <a:pt x="0" y="718110"/>
                    </a:lnTo>
                    <a:lnTo>
                      <a:pt x="0" y="0"/>
                    </a:lnTo>
                    <a:close/>
                  </a:path>
                  <a:path w="791099" h="718110" fill="none">
                    <a:moveTo>
                      <a:pt x="0" y="0"/>
                    </a:moveTo>
                    <a:lnTo>
                      <a:pt x="791099" y="0"/>
                    </a:lnTo>
                    <a:lnTo>
                      <a:pt x="791099" y="718110"/>
                    </a:lnTo>
                    <a:lnTo>
                      <a:pt x="0" y="718110"/>
                    </a:lnTo>
                    <a:lnTo>
                      <a:pt x="0" y="0"/>
                    </a:lnTo>
                    <a:close/>
                  </a:path>
                </a:pathLst>
              </a:custGeom>
              <a:solidFill>
                <a:srgbClr val="8BA7E1"/>
              </a:solidFill>
              <a:ln w="7600" cap="flat">
                <a:solidFill>
                  <a:srgbClr val="303030"/>
                </a:solidFill>
                <a:miter/>
              </a:ln>
            </p:spPr>
            <p:txBody>
              <a:bodyPr/>
              <a:lstStyle/>
              <a:p>
                <a:endParaRPr lang="en-US" dirty="0"/>
              </a:p>
            </p:txBody>
          </p:sp>
          <p:sp>
            <p:nvSpPr>
              <p:cNvPr id="192" name="Text 288">
                <a:extLst>
                  <a:ext uri="{FF2B5EF4-FFF2-40B4-BE49-F238E27FC236}">
                    <a16:creationId xmlns:a16="http://schemas.microsoft.com/office/drawing/2014/main" id="{AEC43220-A040-C503-1827-425E13671825}"/>
                  </a:ext>
                </a:extLst>
              </p:cNvPr>
              <p:cNvSpPr txBox="1"/>
              <p:nvPr/>
            </p:nvSpPr>
            <p:spPr>
              <a:xfrm rot="-5400000">
                <a:off x="7580930" y="1022442"/>
                <a:ext cx="718110" cy="798000"/>
              </a:xfrm>
              <a:prstGeom prst="rect">
                <a:avLst/>
              </a:prstGeom>
              <a:noFill/>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760" b="1" i="0" u="none" strike="noStrike" kern="0" cap="none" spc="0" normalizeH="0" baseline="0" noProof="0" dirty="0">
                    <a:ln>
                      <a:noFill/>
                    </a:ln>
                    <a:solidFill>
                      <a:srgbClr val="FFFFFF"/>
                    </a:solidFill>
                    <a:effectLst/>
                    <a:uLnTx/>
                    <a:uFillTx/>
                    <a:latin typeface="Arial"/>
                    <a:ea typeface="Arial"/>
                    <a:cs typeface="Arial"/>
                  </a:rPr>
                  <a:t>NGERs</a:t>
                </a:r>
                <a:endParaRPr kumimoji="0" lang="zh-CN" altLang="en-US" sz="760" b="1" i="0" u="none" strike="noStrike" kern="0" cap="none" spc="0" normalizeH="0" baseline="0" noProof="0" dirty="0">
                  <a:ln>
                    <a:noFill/>
                  </a:ln>
                  <a:solidFill>
                    <a:srgbClr val="FFFFFF"/>
                  </a:solidFill>
                  <a:effectLst/>
                  <a:uLnTx/>
                  <a:uFillTx/>
                  <a:latin typeface="Arial"/>
                  <a:ea typeface="Arial"/>
                  <a:cs typeface="Arial"/>
                </a:endParaRPr>
              </a:p>
            </p:txBody>
          </p:sp>
        </p:grpSp>
        <p:sp>
          <p:nvSpPr>
            <p:cNvPr id="173" name="Freeform: Shape 172">
              <a:extLst>
                <a:ext uri="{FF2B5EF4-FFF2-40B4-BE49-F238E27FC236}">
                  <a16:creationId xmlns:a16="http://schemas.microsoft.com/office/drawing/2014/main" id="{5E3E0A20-8280-0E4A-A35A-55666A29A65B}"/>
                </a:ext>
              </a:extLst>
            </p:cNvPr>
            <p:cNvSpPr/>
            <p:nvPr/>
          </p:nvSpPr>
          <p:spPr>
            <a:xfrm>
              <a:off x="2006726" y="4992834"/>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60" b="0" i="0" u="none" strike="noStrike" kern="0" cap="none" spc="0" normalizeH="0" baseline="0" noProof="0" dirty="0">
                  <a:ln>
                    <a:noFill/>
                  </a:ln>
                  <a:solidFill>
                    <a:srgbClr val="404040"/>
                  </a:solidFill>
                  <a:effectLst/>
                  <a:uLnTx/>
                  <a:uFillTx/>
                  <a:latin typeface="Arial"/>
                  <a:ea typeface="Arial"/>
                  <a:cs typeface="Arial"/>
                </a:rPr>
                <a:t>x</a:t>
              </a:r>
            </a:p>
          </p:txBody>
        </p:sp>
        <p:sp>
          <p:nvSpPr>
            <p:cNvPr id="174" name="Freeform: Shape 173">
              <a:extLst>
                <a:ext uri="{FF2B5EF4-FFF2-40B4-BE49-F238E27FC236}">
                  <a16:creationId xmlns:a16="http://schemas.microsoft.com/office/drawing/2014/main" id="{C04B1694-55F8-951F-D37B-C62A9EC65A0E}"/>
                </a:ext>
              </a:extLst>
            </p:cNvPr>
            <p:cNvSpPr/>
            <p:nvPr/>
          </p:nvSpPr>
          <p:spPr>
            <a:xfrm>
              <a:off x="2797826" y="4992834"/>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760" b="0" i="0" u="none" strike="noStrike" kern="0" cap="none" spc="0" normalizeH="0" baseline="0" noProof="0" dirty="0">
                <a:ln>
                  <a:noFill/>
                </a:ln>
                <a:solidFill>
                  <a:prstClr val="black"/>
                </a:solidFill>
                <a:effectLst/>
                <a:uLnTx/>
                <a:uFillTx/>
              </a:endParaRPr>
            </a:p>
          </p:txBody>
        </p:sp>
        <p:sp>
          <p:nvSpPr>
            <p:cNvPr id="175" name="Freeform: Shape 174">
              <a:extLst>
                <a:ext uri="{FF2B5EF4-FFF2-40B4-BE49-F238E27FC236}">
                  <a16:creationId xmlns:a16="http://schemas.microsoft.com/office/drawing/2014/main" id="{EF2A27FD-CAD8-55E0-F741-9F21105176BE}"/>
                </a:ext>
              </a:extLst>
            </p:cNvPr>
            <p:cNvSpPr/>
            <p:nvPr/>
          </p:nvSpPr>
          <p:spPr>
            <a:xfrm>
              <a:off x="3588925" y="4992834"/>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60" b="0" i="0" u="none" strike="noStrike" kern="0" cap="none" spc="0" normalizeH="0" baseline="0" noProof="0" dirty="0">
                  <a:ln>
                    <a:noFill/>
                  </a:ln>
                  <a:solidFill>
                    <a:srgbClr val="404040"/>
                  </a:solidFill>
                  <a:effectLst/>
                  <a:uLnTx/>
                  <a:uFillTx/>
                  <a:latin typeface="Arial"/>
                  <a:ea typeface="Arial"/>
                  <a:cs typeface="Arial"/>
                </a:rPr>
                <a:t>x</a:t>
              </a:r>
            </a:p>
          </p:txBody>
        </p:sp>
        <p:sp>
          <p:nvSpPr>
            <p:cNvPr id="176" name="Freeform: Shape 175">
              <a:extLst>
                <a:ext uri="{FF2B5EF4-FFF2-40B4-BE49-F238E27FC236}">
                  <a16:creationId xmlns:a16="http://schemas.microsoft.com/office/drawing/2014/main" id="{7F31996C-25CD-2BAC-47E7-999F59022E5B}"/>
                </a:ext>
              </a:extLst>
            </p:cNvPr>
            <p:cNvSpPr/>
            <p:nvPr/>
          </p:nvSpPr>
          <p:spPr>
            <a:xfrm>
              <a:off x="4380024" y="4992834"/>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760" b="0" i="0" u="none" strike="noStrike" kern="0" cap="none" spc="0" normalizeH="0" baseline="0" noProof="0" dirty="0">
                <a:ln>
                  <a:noFill/>
                </a:ln>
                <a:solidFill>
                  <a:prstClr val="black"/>
                </a:solidFill>
                <a:effectLst/>
                <a:uLnTx/>
                <a:uFillTx/>
              </a:endParaRPr>
            </a:p>
          </p:txBody>
        </p:sp>
        <p:sp>
          <p:nvSpPr>
            <p:cNvPr id="177" name="Freeform: Shape 176">
              <a:extLst>
                <a:ext uri="{FF2B5EF4-FFF2-40B4-BE49-F238E27FC236}">
                  <a16:creationId xmlns:a16="http://schemas.microsoft.com/office/drawing/2014/main" id="{32CEC64E-B447-FF26-41F7-82076018CB00}"/>
                </a:ext>
              </a:extLst>
            </p:cNvPr>
            <p:cNvSpPr/>
            <p:nvPr/>
          </p:nvSpPr>
          <p:spPr>
            <a:xfrm>
              <a:off x="5171123" y="4992834"/>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760" b="0" i="0" u="none" strike="noStrike" kern="0" cap="none" spc="0" normalizeH="0" baseline="0" noProof="0" dirty="0">
                <a:ln>
                  <a:noFill/>
                </a:ln>
                <a:solidFill>
                  <a:prstClr val="black"/>
                </a:solidFill>
                <a:effectLst/>
                <a:uLnTx/>
                <a:uFillTx/>
              </a:endParaRPr>
            </a:p>
          </p:txBody>
        </p:sp>
        <p:sp>
          <p:nvSpPr>
            <p:cNvPr id="178" name="Freeform: Shape 177">
              <a:extLst>
                <a:ext uri="{FF2B5EF4-FFF2-40B4-BE49-F238E27FC236}">
                  <a16:creationId xmlns:a16="http://schemas.microsoft.com/office/drawing/2014/main" id="{D7408313-9AE7-E2E7-C82D-D9C3928606C3}"/>
                </a:ext>
              </a:extLst>
            </p:cNvPr>
            <p:cNvSpPr/>
            <p:nvPr/>
          </p:nvSpPr>
          <p:spPr>
            <a:xfrm>
              <a:off x="5962222" y="4992834"/>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60" b="0" i="0" u="none" strike="noStrike" kern="0" cap="none" spc="0" normalizeH="0" baseline="0" noProof="0" dirty="0">
                  <a:ln>
                    <a:noFill/>
                  </a:ln>
                  <a:solidFill>
                    <a:srgbClr val="404040"/>
                  </a:solidFill>
                  <a:effectLst/>
                  <a:uLnTx/>
                  <a:uFillTx/>
                  <a:latin typeface="Arial"/>
                  <a:ea typeface="Arial"/>
                  <a:cs typeface="Arial"/>
                </a:rPr>
                <a:t>x (record keeping and documentation of decisions)</a:t>
              </a:r>
            </a:p>
          </p:txBody>
        </p:sp>
        <p:sp>
          <p:nvSpPr>
            <p:cNvPr id="179" name="Freeform: Shape 178">
              <a:extLst>
                <a:ext uri="{FF2B5EF4-FFF2-40B4-BE49-F238E27FC236}">
                  <a16:creationId xmlns:a16="http://schemas.microsoft.com/office/drawing/2014/main" id="{13B81658-D80F-5C3C-CD69-DD8612405DE4}"/>
                </a:ext>
              </a:extLst>
            </p:cNvPr>
            <p:cNvSpPr/>
            <p:nvPr/>
          </p:nvSpPr>
          <p:spPr>
            <a:xfrm>
              <a:off x="771574" y="4992834"/>
              <a:ext cx="1235152" cy="549843"/>
            </a:xfrm>
            <a:custGeom>
              <a:avLst/>
              <a:gdLst/>
              <a:ahLst/>
              <a:cxnLst/>
              <a:rect l="l" t="t" r="r" b="b"/>
              <a:pathLst>
                <a:path w="1235152" h="549843" stroke="0">
                  <a:moveTo>
                    <a:pt x="0" y="0"/>
                  </a:moveTo>
                  <a:lnTo>
                    <a:pt x="1235152" y="0"/>
                  </a:lnTo>
                  <a:lnTo>
                    <a:pt x="1235152" y="549843"/>
                  </a:lnTo>
                  <a:lnTo>
                    <a:pt x="0" y="549843"/>
                  </a:lnTo>
                  <a:lnTo>
                    <a:pt x="0" y="0"/>
                  </a:lnTo>
                  <a:close/>
                </a:path>
                <a:path w="1235152" h="549843" fill="none">
                  <a:moveTo>
                    <a:pt x="0" y="0"/>
                  </a:moveTo>
                  <a:lnTo>
                    <a:pt x="1235152" y="0"/>
                  </a:lnTo>
                  <a:lnTo>
                    <a:pt x="1235152" y="549843"/>
                  </a:lnTo>
                  <a:lnTo>
                    <a:pt x="0" y="549843"/>
                  </a:lnTo>
                  <a:lnTo>
                    <a:pt x="0" y="0"/>
                  </a:lnTo>
                  <a:close/>
                </a:path>
              </a:pathLst>
            </a:custGeom>
            <a:solidFill>
              <a:srgbClr val="8BA7E1"/>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60" b="1" i="0" u="none" strike="noStrike" kern="0" cap="none" spc="0" normalizeH="0" baseline="0" noProof="0" dirty="0">
                  <a:ln>
                    <a:noFill/>
                  </a:ln>
                  <a:solidFill>
                    <a:srgbClr val="FFFFFF"/>
                  </a:solidFill>
                  <a:effectLst/>
                  <a:uLnTx/>
                  <a:uFillTx/>
                  <a:latin typeface="Arial"/>
                  <a:ea typeface="Arial"/>
                  <a:cs typeface="Arial"/>
                </a:rPr>
                <a:t>Indepedent Verification</a:t>
              </a:r>
            </a:p>
          </p:txBody>
        </p:sp>
        <p:sp>
          <p:nvSpPr>
            <p:cNvPr id="180" name="Freeform: Shape 179">
              <a:extLst>
                <a:ext uri="{FF2B5EF4-FFF2-40B4-BE49-F238E27FC236}">
                  <a16:creationId xmlns:a16="http://schemas.microsoft.com/office/drawing/2014/main" id="{CE933074-6262-4350-FA73-A3B738FA656E}"/>
                </a:ext>
              </a:extLst>
            </p:cNvPr>
            <p:cNvSpPr/>
            <p:nvPr/>
          </p:nvSpPr>
          <p:spPr>
            <a:xfrm>
              <a:off x="6753337" y="4992834"/>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760" b="0" i="0" u="none" strike="noStrike" kern="0" cap="none" spc="0" normalizeH="0" baseline="0" noProof="0" dirty="0">
                <a:ln>
                  <a:noFill/>
                </a:ln>
                <a:solidFill>
                  <a:prstClr val="black"/>
                </a:solidFill>
                <a:effectLst/>
                <a:uLnTx/>
                <a:uFillTx/>
              </a:endParaRPr>
            </a:p>
          </p:txBody>
        </p:sp>
        <p:sp>
          <p:nvSpPr>
            <p:cNvPr id="181" name="Freeform: Shape 180">
              <a:extLst>
                <a:ext uri="{FF2B5EF4-FFF2-40B4-BE49-F238E27FC236}">
                  <a16:creationId xmlns:a16="http://schemas.microsoft.com/office/drawing/2014/main" id="{727DC789-8F65-1807-1A92-DFBA8823F52F}"/>
                </a:ext>
              </a:extLst>
            </p:cNvPr>
            <p:cNvSpPr/>
            <p:nvPr/>
          </p:nvSpPr>
          <p:spPr>
            <a:xfrm>
              <a:off x="7544436" y="4992834"/>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760" b="0" i="0" u="none" strike="noStrike" kern="0" cap="none" spc="0" normalizeH="0" baseline="0" noProof="0" dirty="0">
                <a:ln>
                  <a:noFill/>
                </a:ln>
                <a:solidFill>
                  <a:prstClr val="black"/>
                </a:solidFill>
                <a:effectLst/>
                <a:uLnTx/>
                <a:uFillTx/>
              </a:endParaRPr>
            </a:p>
          </p:txBody>
        </p:sp>
        <p:sp>
          <p:nvSpPr>
            <p:cNvPr id="182" name="Freeform: Shape 181">
              <a:extLst>
                <a:ext uri="{FF2B5EF4-FFF2-40B4-BE49-F238E27FC236}">
                  <a16:creationId xmlns:a16="http://schemas.microsoft.com/office/drawing/2014/main" id="{099C4814-C7C7-EEE9-2068-A85408AF0A13}"/>
                </a:ext>
              </a:extLst>
            </p:cNvPr>
            <p:cNvSpPr/>
            <p:nvPr/>
          </p:nvSpPr>
          <p:spPr>
            <a:xfrm>
              <a:off x="2006726" y="5542678"/>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60" b="0" i="0" u="none" strike="noStrike" kern="0" cap="none" spc="0" normalizeH="0" baseline="0" noProof="0" dirty="0">
                  <a:ln>
                    <a:noFill/>
                  </a:ln>
                  <a:solidFill>
                    <a:srgbClr val="404040"/>
                  </a:solidFill>
                  <a:effectLst/>
                  <a:uLnTx/>
                  <a:uFillTx/>
                  <a:latin typeface="Arial"/>
                  <a:ea typeface="Arial"/>
                  <a:cs typeface="Arial"/>
                </a:rPr>
                <a:t>x (who,how, when, where)</a:t>
              </a:r>
            </a:p>
          </p:txBody>
        </p:sp>
        <p:sp>
          <p:nvSpPr>
            <p:cNvPr id="183" name="Freeform: Shape 182">
              <a:extLst>
                <a:ext uri="{FF2B5EF4-FFF2-40B4-BE49-F238E27FC236}">
                  <a16:creationId xmlns:a16="http://schemas.microsoft.com/office/drawing/2014/main" id="{FDA8428C-27AF-CF57-36E5-046CD8EFD378}"/>
                </a:ext>
              </a:extLst>
            </p:cNvPr>
            <p:cNvSpPr/>
            <p:nvPr/>
          </p:nvSpPr>
          <p:spPr>
            <a:xfrm>
              <a:off x="2797826" y="5542678"/>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760" b="0" i="0" u="none" strike="noStrike" kern="0" cap="none" spc="0" normalizeH="0" baseline="0" noProof="0" dirty="0">
                <a:ln>
                  <a:noFill/>
                </a:ln>
                <a:solidFill>
                  <a:prstClr val="black"/>
                </a:solidFill>
                <a:effectLst/>
                <a:uLnTx/>
                <a:uFillTx/>
              </a:endParaRPr>
            </a:p>
          </p:txBody>
        </p:sp>
        <p:sp>
          <p:nvSpPr>
            <p:cNvPr id="184" name="Freeform: Shape 183">
              <a:extLst>
                <a:ext uri="{FF2B5EF4-FFF2-40B4-BE49-F238E27FC236}">
                  <a16:creationId xmlns:a16="http://schemas.microsoft.com/office/drawing/2014/main" id="{73D678EA-05B8-15DE-A280-133B4F5EB647}"/>
                </a:ext>
              </a:extLst>
            </p:cNvPr>
            <p:cNvSpPr/>
            <p:nvPr/>
          </p:nvSpPr>
          <p:spPr>
            <a:xfrm>
              <a:off x="3588925" y="5542678"/>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60" b="0" i="0" u="none" strike="noStrike" kern="0" cap="none" spc="0" normalizeH="0" baseline="0" noProof="0" dirty="0">
                  <a:ln>
                    <a:noFill/>
                  </a:ln>
                  <a:solidFill>
                    <a:srgbClr val="404040"/>
                  </a:solidFill>
                  <a:effectLst/>
                  <a:uLnTx/>
                  <a:uFillTx/>
                  <a:latin typeface="Arial"/>
                  <a:ea typeface="Arial"/>
                  <a:cs typeface="Arial"/>
                </a:rPr>
                <a:t>x (validation)</a:t>
              </a:r>
            </a:p>
          </p:txBody>
        </p:sp>
        <p:sp>
          <p:nvSpPr>
            <p:cNvPr id="185" name="Freeform: Shape 184">
              <a:extLst>
                <a:ext uri="{FF2B5EF4-FFF2-40B4-BE49-F238E27FC236}">
                  <a16:creationId xmlns:a16="http://schemas.microsoft.com/office/drawing/2014/main" id="{BCD29860-E70F-2FF9-7D15-B8F0FF07795F}"/>
                </a:ext>
              </a:extLst>
            </p:cNvPr>
            <p:cNvSpPr/>
            <p:nvPr/>
          </p:nvSpPr>
          <p:spPr>
            <a:xfrm>
              <a:off x="4380024" y="5542678"/>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760" b="0" i="0" u="none" strike="noStrike" kern="0" cap="none" spc="0" normalizeH="0" baseline="0" noProof="0" dirty="0">
                <a:ln>
                  <a:noFill/>
                </a:ln>
                <a:solidFill>
                  <a:prstClr val="black"/>
                </a:solidFill>
                <a:effectLst/>
                <a:uLnTx/>
                <a:uFillTx/>
              </a:endParaRPr>
            </a:p>
          </p:txBody>
        </p:sp>
        <p:sp>
          <p:nvSpPr>
            <p:cNvPr id="186" name="Freeform: Shape 185">
              <a:extLst>
                <a:ext uri="{FF2B5EF4-FFF2-40B4-BE49-F238E27FC236}">
                  <a16:creationId xmlns:a16="http://schemas.microsoft.com/office/drawing/2014/main" id="{9DFB5131-7621-1922-AEF2-9D9808E8FD8C}"/>
                </a:ext>
              </a:extLst>
            </p:cNvPr>
            <p:cNvSpPr/>
            <p:nvPr/>
          </p:nvSpPr>
          <p:spPr>
            <a:xfrm>
              <a:off x="5171123" y="5542678"/>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60" b="0" i="0" u="none" strike="noStrike" kern="0" cap="none" spc="0" normalizeH="0" baseline="0" noProof="0" dirty="0">
                  <a:ln>
                    <a:noFill/>
                  </a:ln>
                  <a:solidFill>
                    <a:srgbClr val="404040"/>
                  </a:solidFill>
                  <a:effectLst/>
                  <a:uLnTx/>
                  <a:uFillTx/>
                  <a:latin typeface="Arial"/>
                  <a:ea typeface="Arial"/>
                  <a:cs typeface="Arial"/>
                </a:rPr>
                <a:t>x (assessment report)</a:t>
              </a:r>
            </a:p>
          </p:txBody>
        </p:sp>
        <p:sp>
          <p:nvSpPr>
            <p:cNvPr id="187" name="Freeform: Shape 186">
              <a:extLst>
                <a:ext uri="{FF2B5EF4-FFF2-40B4-BE49-F238E27FC236}">
                  <a16:creationId xmlns:a16="http://schemas.microsoft.com/office/drawing/2014/main" id="{7CA03E34-885D-4628-548F-BD46BC322A42}"/>
                </a:ext>
              </a:extLst>
            </p:cNvPr>
            <p:cNvSpPr/>
            <p:nvPr/>
          </p:nvSpPr>
          <p:spPr>
            <a:xfrm>
              <a:off x="5962222" y="5542678"/>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760" b="0" i="0" u="none" strike="noStrike" kern="0" cap="none" spc="0" normalizeH="0" baseline="0" noProof="0" dirty="0">
                <a:ln>
                  <a:noFill/>
                </a:ln>
                <a:solidFill>
                  <a:prstClr val="black"/>
                </a:solidFill>
                <a:effectLst/>
                <a:uLnTx/>
                <a:uFillTx/>
              </a:endParaRPr>
            </a:p>
          </p:txBody>
        </p:sp>
        <p:sp>
          <p:nvSpPr>
            <p:cNvPr id="188" name="Freeform: Shape 187">
              <a:extLst>
                <a:ext uri="{FF2B5EF4-FFF2-40B4-BE49-F238E27FC236}">
                  <a16:creationId xmlns:a16="http://schemas.microsoft.com/office/drawing/2014/main" id="{70D10BCD-3DD8-7E0F-9663-63DD32A1CBFD}"/>
                </a:ext>
              </a:extLst>
            </p:cNvPr>
            <p:cNvSpPr/>
            <p:nvPr/>
          </p:nvSpPr>
          <p:spPr>
            <a:xfrm>
              <a:off x="771574" y="5542678"/>
              <a:ext cx="1235152" cy="549843"/>
            </a:xfrm>
            <a:custGeom>
              <a:avLst/>
              <a:gdLst/>
              <a:ahLst/>
              <a:cxnLst/>
              <a:rect l="l" t="t" r="r" b="b"/>
              <a:pathLst>
                <a:path w="1235152" h="549843" stroke="0">
                  <a:moveTo>
                    <a:pt x="0" y="0"/>
                  </a:moveTo>
                  <a:lnTo>
                    <a:pt x="1235152" y="0"/>
                  </a:lnTo>
                  <a:lnTo>
                    <a:pt x="1235152" y="549843"/>
                  </a:lnTo>
                  <a:lnTo>
                    <a:pt x="0" y="549843"/>
                  </a:lnTo>
                  <a:lnTo>
                    <a:pt x="0" y="0"/>
                  </a:lnTo>
                  <a:close/>
                </a:path>
                <a:path w="1235152" h="549843" fill="none">
                  <a:moveTo>
                    <a:pt x="0" y="0"/>
                  </a:moveTo>
                  <a:lnTo>
                    <a:pt x="1235152" y="0"/>
                  </a:lnTo>
                  <a:lnTo>
                    <a:pt x="1235152" y="549843"/>
                  </a:lnTo>
                  <a:lnTo>
                    <a:pt x="0" y="549843"/>
                  </a:lnTo>
                  <a:lnTo>
                    <a:pt x="0" y="0"/>
                  </a:lnTo>
                  <a:close/>
                </a:path>
              </a:pathLst>
            </a:custGeom>
            <a:solidFill>
              <a:srgbClr val="8BA7E1"/>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60" b="1" i="0" u="none" strike="noStrike" kern="0" cap="none" spc="0" normalizeH="0" baseline="0" noProof="0" dirty="0">
                  <a:ln>
                    <a:noFill/>
                  </a:ln>
                  <a:solidFill>
                    <a:srgbClr val="FFFFFF"/>
                  </a:solidFill>
                  <a:effectLst/>
                  <a:uLnTx/>
                  <a:uFillTx/>
                  <a:latin typeface="Arial"/>
                  <a:ea typeface="Arial"/>
                  <a:cs typeface="Arial"/>
                </a:rPr>
                <a:t>Reporting + Validation + Assessment</a:t>
              </a:r>
            </a:p>
          </p:txBody>
        </p:sp>
        <p:sp>
          <p:nvSpPr>
            <p:cNvPr id="189" name="Freeform: Shape 188">
              <a:extLst>
                <a:ext uri="{FF2B5EF4-FFF2-40B4-BE49-F238E27FC236}">
                  <a16:creationId xmlns:a16="http://schemas.microsoft.com/office/drawing/2014/main" id="{DBF95653-D512-50B6-3E6F-50A3F3BBDE40}"/>
                </a:ext>
              </a:extLst>
            </p:cNvPr>
            <p:cNvSpPr/>
            <p:nvPr/>
          </p:nvSpPr>
          <p:spPr>
            <a:xfrm>
              <a:off x="6753337" y="5542678"/>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60" b="0" i="0" u="none" strike="noStrike" kern="0" cap="none" spc="0" normalizeH="0" baseline="0" noProof="0" dirty="0">
                  <a:ln>
                    <a:noFill/>
                  </a:ln>
                  <a:solidFill>
                    <a:srgbClr val="404040"/>
                  </a:solidFill>
                  <a:effectLst/>
                  <a:uLnTx/>
                  <a:uFillTx/>
                  <a:latin typeface="Arial"/>
                  <a:ea typeface="Arial"/>
                  <a:cs typeface="Arial"/>
                </a:rPr>
                <a:t>x</a:t>
              </a:r>
            </a:p>
          </p:txBody>
        </p:sp>
        <p:sp>
          <p:nvSpPr>
            <p:cNvPr id="190" name="Freeform: Shape 189">
              <a:extLst>
                <a:ext uri="{FF2B5EF4-FFF2-40B4-BE49-F238E27FC236}">
                  <a16:creationId xmlns:a16="http://schemas.microsoft.com/office/drawing/2014/main" id="{1C2C33EA-9162-8EB3-2288-03D4A4F38E04}"/>
                </a:ext>
              </a:extLst>
            </p:cNvPr>
            <p:cNvSpPr/>
            <p:nvPr/>
          </p:nvSpPr>
          <p:spPr>
            <a:xfrm>
              <a:off x="7544436" y="5542678"/>
              <a:ext cx="791099" cy="549843"/>
            </a:xfrm>
            <a:custGeom>
              <a:avLst/>
              <a:gdLst>
                <a:gd name="connsiteX0" fmla="*/ 395550 w 791099"/>
                <a:gd name="connsiteY0" fmla="*/ 274922 h 549843"/>
              </a:gdLst>
              <a:ahLst/>
              <a:cxnLst>
                <a:cxn ang="0">
                  <a:pos x="connsiteX0" y="connsiteY0"/>
                </a:cxn>
              </a:cxnLst>
              <a:rect l="l" t="t" r="r" b="b"/>
              <a:pathLst>
                <a:path w="791099" h="549843" stroke="0">
                  <a:moveTo>
                    <a:pt x="0" y="0"/>
                  </a:moveTo>
                  <a:lnTo>
                    <a:pt x="791099" y="0"/>
                  </a:lnTo>
                  <a:lnTo>
                    <a:pt x="791099" y="549843"/>
                  </a:lnTo>
                  <a:lnTo>
                    <a:pt x="0" y="549843"/>
                  </a:lnTo>
                  <a:lnTo>
                    <a:pt x="0" y="0"/>
                  </a:lnTo>
                  <a:close/>
                </a:path>
                <a:path w="791099" h="549843" fill="none">
                  <a:moveTo>
                    <a:pt x="0" y="0"/>
                  </a:moveTo>
                  <a:lnTo>
                    <a:pt x="791099" y="0"/>
                  </a:lnTo>
                  <a:lnTo>
                    <a:pt x="791099" y="549843"/>
                  </a:lnTo>
                  <a:lnTo>
                    <a:pt x="0" y="549843"/>
                  </a:lnTo>
                  <a:lnTo>
                    <a:pt x="0" y="0"/>
                  </a:lnTo>
                  <a:close/>
                </a:path>
              </a:pathLst>
            </a:custGeom>
            <a:solidFill>
              <a:srgbClr val="FFFFFF"/>
            </a:solidFill>
            <a:ln w="7600" cap="flat">
              <a:solidFill>
                <a:srgbClr val="303030"/>
              </a:solidFill>
              <a:miter/>
            </a:ln>
          </p:spPr>
          <p:txBody>
            <a:bodyPr wrap="square" lIns="38100" tIns="38100" rIns="38100" bIns="381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912"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sz="760" b="0" i="0" u="none" strike="noStrike" kern="0" cap="none" spc="0" normalizeH="0" baseline="0" noProof="0" dirty="0">
                <a:ln>
                  <a:noFill/>
                </a:ln>
                <a:solidFill>
                  <a:prstClr val="black"/>
                </a:solidFill>
                <a:effectLst/>
                <a:uLnTx/>
                <a:uFillTx/>
              </a:endParaRPr>
            </a:p>
          </p:txBody>
        </p:sp>
      </p:grpSp>
    </p:spTree>
    <p:extLst>
      <p:ext uri="{BB962C8B-B14F-4D97-AF65-F5344CB8AC3E}">
        <p14:creationId xmlns:p14="http://schemas.microsoft.com/office/powerpoint/2010/main" val="4090168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2019C-9475-4DFD-A3E9-7D679C1F872C}"/>
              </a:ext>
            </a:extLst>
          </p:cNvPr>
          <p:cNvSpPr>
            <a:spLocks noGrp="1"/>
          </p:cNvSpPr>
          <p:nvPr>
            <p:ph type="title"/>
          </p:nvPr>
        </p:nvSpPr>
        <p:spPr/>
        <p:txBody>
          <a:bodyPr>
            <a:normAutofit fontScale="90000"/>
          </a:bodyPr>
          <a:lstStyle/>
          <a:p>
            <a:r>
              <a:rPr lang="en-ZA" dirty="0"/>
              <a:t>CONTENTS</a:t>
            </a:r>
          </a:p>
        </p:txBody>
      </p:sp>
      <p:sp>
        <p:nvSpPr>
          <p:cNvPr id="3" name="Content Placeholder 2">
            <a:extLst>
              <a:ext uri="{FF2B5EF4-FFF2-40B4-BE49-F238E27FC236}">
                <a16:creationId xmlns:a16="http://schemas.microsoft.com/office/drawing/2014/main" id="{8B501007-798B-4A48-A77A-5E3087A3055F}"/>
              </a:ext>
            </a:extLst>
          </p:cNvPr>
          <p:cNvSpPr>
            <a:spLocks noGrp="1"/>
          </p:cNvSpPr>
          <p:nvPr>
            <p:ph idx="1"/>
          </p:nvPr>
        </p:nvSpPr>
        <p:spPr/>
        <p:txBody>
          <a:bodyPr>
            <a:normAutofit lnSpcReduction="10000"/>
          </a:bodyPr>
          <a:lstStyle/>
          <a:p>
            <a:pPr marL="0" indent="0">
              <a:buNone/>
            </a:pPr>
            <a:endParaRPr lang="en-ZA" dirty="0"/>
          </a:p>
          <a:p>
            <a:pPr marL="0" indent="0">
              <a:buNone/>
            </a:pPr>
            <a:r>
              <a:rPr lang="en-ZA" dirty="0"/>
              <a:t>Initial Thoughts on the CB / MP Regulations</a:t>
            </a:r>
          </a:p>
          <a:p>
            <a:r>
              <a:rPr lang="en-ZA" dirty="0"/>
              <a:t>Relevant regulations</a:t>
            </a:r>
          </a:p>
          <a:p>
            <a:r>
              <a:rPr lang="en-ZA" dirty="0"/>
              <a:t>Methodology and basis for allocation</a:t>
            </a:r>
          </a:p>
          <a:p>
            <a:r>
              <a:rPr lang="en-ZA" dirty="0"/>
              <a:t>Monitoring, reporting and verification</a:t>
            </a:r>
          </a:p>
          <a:p>
            <a:r>
              <a:rPr lang="en-ZA" dirty="0"/>
              <a:t>Special circumstances</a:t>
            </a:r>
          </a:p>
          <a:p>
            <a:r>
              <a:rPr lang="en-ZA" dirty="0"/>
              <a:t>Possible annexures / templates</a:t>
            </a:r>
          </a:p>
          <a:p>
            <a:r>
              <a:rPr lang="en-ZA" dirty="0"/>
              <a:t>Mitigation Plan considerations</a:t>
            </a:r>
          </a:p>
          <a:p>
            <a:endParaRPr lang="en-ZA" dirty="0"/>
          </a:p>
        </p:txBody>
      </p:sp>
    </p:spTree>
    <p:extLst>
      <p:ext uri="{BB962C8B-B14F-4D97-AF65-F5344CB8AC3E}">
        <p14:creationId xmlns:p14="http://schemas.microsoft.com/office/powerpoint/2010/main" val="21052129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790765"/>
          </a:xfrm>
          <a:prstGeom prst="rect">
            <a:avLst/>
          </a:prstGeom>
        </p:spPr>
      </p:pic>
      <p:sp>
        <p:nvSpPr>
          <p:cNvPr id="2" name="Title 1"/>
          <p:cNvSpPr>
            <a:spLocks noGrp="1"/>
          </p:cNvSpPr>
          <p:nvPr>
            <p:ph type="title"/>
          </p:nvPr>
        </p:nvSpPr>
        <p:spPr>
          <a:xfrm>
            <a:off x="341742" y="357113"/>
            <a:ext cx="8229600" cy="1143000"/>
          </a:xfrm>
        </p:spPr>
        <p:txBody>
          <a:bodyPr>
            <a:normAutofit/>
          </a:bodyPr>
          <a:lstStyle/>
          <a:p>
            <a:r>
              <a:rPr lang="en-US" sz="6500" b="1" dirty="0">
                <a:solidFill>
                  <a:srgbClr val="003500"/>
                </a:solidFill>
              </a:rPr>
              <a:t>THANK YOU!</a:t>
            </a:r>
          </a:p>
        </p:txBody>
      </p:sp>
      <p:sp>
        <p:nvSpPr>
          <p:cNvPr id="4" name="Content Placeholder 2"/>
          <p:cNvSpPr>
            <a:spLocks noGrp="1"/>
          </p:cNvSpPr>
          <p:nvPr>
            <p:ph idx="1"/>
          </p:nvPr>
        </p:nvSpPr>
        <p:spPr>
          <a:xfrm>
            <a:off x="638636" y="2853846"/>
            <a:ext cx="8229600" cy="2540180"/>
          </a:xfrm>
        </p:spPr>
        <p:txBody>
          <a:bodyPr>
            <a:normAutofit/>
          </a:bodyPr>
          <a:lstStyle/>
          <a:p>
            <a:pPr marL="0" indent="0">
              <a:buNone/>
            </a:pPr>
            <a:r>
              <a:rPr lang="en-ZA" sz="1600" dirty="0"/>
              <a:t>Department of Forestry, Fisheries and the Environment</a:t>
            </a:r>
          </a:p>
          <a:p>
            <a:pPr marL="0" indent="0">
              <a:buNone/>
            </a:pPr>
            <a:r>
              <a:rPr lang="en-ZA" sz="1600" dirty="0"/>
              <a:t>Private Bag X447, PRETORIA, 0001</a:t>
            </a:r>
          </a:p>
          <a:p>
            <a:pPr marL="0" indent="0">
              <a:buNone/>
            </a:pPr>
            <a:r>
              <a:rPr lang="en-ZA" sz="1600" dirty="0"/>
              <a:t>South Africa</a:t>
            </a:r>
          </a:p>
          <a:p>
            <a:pPr marL="0" indent="0">
              <a:buNone/>
            </a:pPr>
            <a:r>
              <a:rPr lang="en-ZA" sz="1600" dirty="0"/>
              <a:t>Cell: +27(83) 991 9913</a:t>
            </a:r>
          </a:p>
          <a:p>
            <a:pPr marL="0" indent="0">
              <a:buNone/>
            </a:pPr>
            <a:r>
              <a:rPr lang="en-US" sz="1600" dirty="0"/>
              <a:t>E-mail: </a:t>
            </a:r>
            <a:r>
              <a:rPr lang="en-US" sz="1600" dirty="0">
                <a:hlinkClick r:id="rId4"/>
              </a:rPr>
              <a:t>jwiti@dffe.gov.za</a:t>
            </a:r>
            <a:r>
              <a:rPr lang="en-US" sz="1600" dirty="0"/>
              <a:t> </a:t>
            </a:r>
            <a:endParaRPr lang="en-ZA" sz="1600" dirty="0"/>
          </a:p>
        </p:txBody>
      </p:sp>
      <p:cxnSp>
        <p:nvCxnSpPr>
          <p:cNvPr id="6" name="Straight Connector 5"/>
          <p:cNvCxnSpPr/>
          <p:nvPr/>
        </p:nvCxnSpPr>
        <p:spPr>
          <a:xfrm>
            <a:off x="478333" y="2672269"/>
            <a:ext cx="0" cy="257329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5058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1A746-A36C-D097-0AD4-18ABF607B9D6}"/>
              </a:ext>
            </a:extLst>
          </p:cNvPr>
          <p:cNvSpPr>
            <a:spLocks noGrp="1"/>
          </p:cNvSpPr>
          <p:nvPr>
            <p:ph type="title"/>
          </p:nvPr>
        </p:nvSpPr>
        <p:spPr/>
        <p:txBody>
          <a:bodyPr>
            <a:normAutofit fontScale="90000"/>
          </a:bodyPr>
          <a:lstStyle/>
          <a:p>
            <a:r>
              <a:rPr lang="en-US" b="1" dirty="0"/>
              <a:t>Climate Change Bill </a:t>
            </a:r>
            <a:endParaRPr lang="en-ZA" b="1" dirty="0"/>
          </a:p>
        </p:txBody>
      </p:sp>
      <p:sp>
        <p:nvSpPr>
          <p:cNvPr id="3" name="Content Placeholder 2">
            <a:extLst>
              <a:ext uri="{FF2B5EF4-FFF2-40B4-BE49-F238E27FC236}">
                <a16:creationId xmlns:a16="http://schemas.microsoft.com/office/drawing/2014/main" id="{4558E334-F01B-5AAE-F37C-4ED3E2A772E9}"/>
              </a:ext>
            </a:extLst>
          </p:cNvPr>
          <p:cNvSpPr>
            <a:spLocks noGrp="1"/>
          </p:cNvSpPr>
          <p:nvPr>
            <p:ph idx="1"/>
          </p:nvPr>
        </p:nvSpPr>
        <p:spPr/>
        <p:txBody>
          <a:bodyPr>
            <a:normAutofit/>
          </a:bodyPr>
          <a:lstStyle/>
          <a:p>
            <a:pPr marL="180340" indent="0" algn="just">
              <a:lnSpc>
                <a:spcPct val="150000"/>
              </a:lnSpc>
              <a:spcAft>
                <a:spcPts val="600"/>
              </a:spcAft>
              <a:buNone/>
              <a:tabLst>
                <a:tab pos="637540" algn="l"/>
              </a:tabLst>
            </a:pPr>
            <a:r>
              <a:rPr lang="en-ZA" sz="1800" b="1" u="sng" dirty="0">
                <a:latin typeface="Arial Narrow" panose="020B0606020202030204" pitchFamily="34" charset="0"/>
                <a:ea typeface="Times New Roman" panose="02020603050405020304" pitchFamily="18" charset="0"/>
              </a:rPr>
              <a:t>Sections of the Act relevant to Carbon Budgets</a:t>
            </a:r>
            <a:endParaRPr lang="en-ZA" sz="1800" b="1" u="sng" dirty="0">
              <a:effectLst/>
              <a:latin typeface="Arial Narrow" panose="020B0606020202030204" pitchFamily="34" charset="0"/>
              <a:ea typeface="Times New Roman" panose="02020603050405020304" pitchFamily="18" charset="0"/>
            </a:endParaRPr>
          </a:p>
          <a:p>
            <a:pPr marL="466090" indent="-285750" algn="just">
              <a:lnSpc>
                <a:spcPct val="150000"/>
              </a:lnSpc>
              <a:spcAft>
                <a:spcPts val="600"/>
              </a:spcAft>
              <a:tabLst>
                <a:tab pos="637540" algn="l"/>
              </a:tabLst>
            </a:pPr>
            <a:r>
              <a:rPr lang="en-ZA" sz="1900" dirty="0">
                <a:latin typeface="Arial Narrow" panose="020B0606020202030204" pitchFamily="34" charset="0"/>
                <a:ea typeface="Times New Roman" panose="02020603050405020304" pitchFamily="18" charset="0"/>
              </a:rPr>
              <a:t>Section 23 – Listed Activities and Thresholds </a:t>
            </a:r>
          </a:p>
          <a:p>
            <a:pPr marL="466090" indent="-285750" algn="just">
              <a:lnSpc>
                <a:spcPct val="150000"/>
              </a:lnSpc>
              <a:spcAft>
                <a:spcPts val="600"/>
              </a:spcAft>
              <a:tabLst>
                <a:tab pos="637540" algn="l"/>
              </a:tabLst>
            </a:pPr>
            <a:r>
              <a:rPr lang="en-ZA" sz="1900" dirty="0">
                <a:effectLst/>
                <a:latin typeface="Arial Narrow" panose="020B0606020202030204" pitchFamily="34" charset="0"/>
                <a:ea typeface="Times New Roman" panose="02020603050405020304" pitchFamily="18" charset="0"/>
              </a:rPr>
              <a:t>Section 24 – Carbon Budget Allocation</a:t>
            </a:r>
            <a:endParaRPr lang="en-ZA" sz="1800" dirty="0">
              <a:effectLst/>
              <a:latin typeface="Times New Roman" panose="02020603050405020304" pitchFamily="18" charset="0"/>
              <a:ea typeface="Times New Roman" panose="02020603050405020304" pitchFamily="18" charset="0"/>
            </a:endParaRPr>
          </a:p>
          <a:p>
            <a:endParaRPr lang="en-ZA" dirty="0"/>
          </a:p>
        </p:txBody>
      </p:sp>
      <p:pic>
        <p:nvPicPr>
          <p:cNvPr id="15" name="Picture 14">
            <a:extLst>
              <a:ext uri="{FF2B5EF4-FFF2-40B4-BE49-F238E27FC236}">
                <a16:creationId xmlns:a16="http://schemas.microsoft.com/office/drawing/2014/main" id="{E115AFDB-959D-078E-6010-471A2140F037}"/>
              </a:ext>
            </a:extLst>
          </p:cNvPr>
          <p:cNvPicPr>
            <a:picLocks noChangeAspect="1"/>
          </p:cNvPicPr>
          <p:nvPr/>
        </p:nvPicPr>
        <p:blipFill>
          <a:blip r:embed="rId2"/>
          <a:stretch>
            <a:fillRect/>
          </a:stretch>
        </p:blipFill>
        <p:spPr>
          <a:xfrm>
            <a:off x="457200" y="2876413"/>
            <a:ext cx="5449060" cy="1962424"/>
          </a:xfrm>
          <a:prstGeom prst="rect">
            <a:avLst/>
          </a:prstGeom>
          <a:effectLst>
            <a:outerShdw blurRad="50800" dist="38100" dir="2700000" algn="tl" rotWithShape="0">
              <a:prstClr val="black">
                <a:alpha val="40000"/>
              </a:prstClr>
            </a:outerShdw>
          </a:effectLst>
        </p:spPr>
      </p:pic>
      <p:pic>
        <p:nvPicPr>
          <p:cNvPr id="17" name="Picture 16">
            <a:extLst>
              <a:ext uri="{FF2B5EF4-FFF2-40B4-BE49-F238E27FC236}">
                <a16:creationId xmlns:a16="http://schemas.microsoft.com/office/drawing/2014/main" id="{B22ED1F2-0E49-AD3A-7CA9-6EB467A11AA0}"/>
              </a:ext>
            </a:extLst>
          </p:cNvPr>
          <p:cNvPicPr>
            <a:picLocks noChangeAspect="1"/>
          </p:cNvPicPr>
          <p:nvPr/>
        </p:nvPicPr>
        <p:blipFill>
          <a:blip r:embed="rId3"/>
          <a:stretch>
            <a:fillRect/>
          </a:stretch>
        </p:blipFill>
        <p:spPr>
          <a:xfrm>
            <a:off x="3747705" y="3979864"/>
            <a:ext cx="5281600" cy="183707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41250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1A746-A36C-D097-0AD4-18ABF607B9D6}"/>
              </a:ext>
            </a:extLst>
          </p:cNvPr>
          <p:cNvSpPr>
            <a:spLocks noGrp="1"/>
          </p:cNvSpPr>
          <p:nvPr>
            <p:ph type="title"/>
          </p:nvPr>
        </p:nvSpPr>
        <p:spPr/>
        <p:txBody>
          <a:bodyPr>
            <a:normAutofit fontScale="90000"/>
          </a:bodyPr>
          <a:lstStyle/>
          <a:p>
            <a:r>
              <a:rPr lang="en-US" b="1" dirty="0"/>
              <a:t>Integrated Regulations </a:t>
            </a:r>
            <a:endParaRPr lang="en-ZA" b="1" dirty="0"/>
          </a:p>
        </p:txBody>
      </p:sp>
      <p:sp>
        <p:nvSpPr>
          <p:cNvPr id="3" name="Content Placeholder 2">
            <a:extLst>
              <a:ext uri="{FF2B5EF4-FFF2-40B4-BE49-F238E27FC236}">
                <a16:creationId xmlns:a16="http://schemas.microsoft.com/office/drawing/2014/main" id="{4558E334-F01B-5AAE-F37C-4ED3E2A772E9}"/>
              </a:ext>
            </a:extLst>
          </p:cNvPr>
          <p:cNvSpPr>
            <a:spLocks noGrp="1"/>
          </p:cNvSpPr>
          <p:nvPr>
            <p:ph idx="1"/>
          </p:nvPr>
        </p:nvSpPr>
        <p:spPr/>
        <p:txBody>
          <a:bodyPr>
            <a:normAutofit/>
          </a:bodyPr>
          <a:lstStyle/>
          <a:p>
            <a:pPr marL="180340" indent="0" algn="just">
              <a:lnSpc>
                <a:spcPct val="150000"/>
              </a:lnSpc>
              <a:spcAft>
                <a:spcPts val="600"/>
              </a:spcAft>
              <a:buNone/>
              <a:tabLst>
                <a:tab pos="637540" algn="l"/>
              </a:tabLst>
            </a:pPr>
            <a:r>
              <a:rPr lang="en-ZA" sz="1800" b="1" u="sng" dirty="0">
                <a:effectLst/>
                <a:latin typeface="Arial Narrow" panose="020B0606020202030204" pitchFamily="34" charset="0"/>
                <a:ea typeface="Times New Roman" panose="02020603050405020304" pitchFamily="18" charset="0"/>
              </a:rPr>
              <a:t>Relevant regulations will be integrated and exist under the Climate Change Act</a:t>
            </a:r>
          </a:p>
          <a:p>
            <a:pPr marL="466090" indent="-285750" algn="just">
              <a:lnSpc>
                <a:spcPct val="150000"/>
              </a:lnSpc>
              <a:spcAft>
                <a:spcPts val="600"/>
              </a:spcAft>
              <a:tabLst>
                <a:tab pos="637540" algn="l"/>
              </a:tabLst>
            </a:pPr>
            <a:r>
              <a:rPr lang="en-ZA" sz="1900" dirty="0">
                <a:latin typeface="Arial Narrow" panose="020B0606020202030204" pitchFamily="34" charset="0"/>
                <a:ea typeface="Times New Roman" panose="02020603050405020304" pitchFamily="18" charset="0"/>
              </a:rPr>
              <a:t>National Greenhouse Gas Emissions Reporting Regulations to be transferred from the Air Quality Act to the Climate Change Act (CCA)</a:t>
            </a:r>
          </a:p>
          <a:p>
            <a:pPr marL="466090" indent="-285750" algn="just">
              <a:lnSpc>
                <a:spcPct val="150000"/>
              </a:lnSpc>
              <a:spcAft>
                <a:spcPts val="600"/>
              </a:spcAft>
              <a:tabLst>
                <a:tab pos="637540" algn="l"/>
              </a:tabLst>
            </a:pPr>
            <a:r>
              <a:rPr lang="en-ZA" sz="1900" dirty="0">
                <a:effectLst/>
                <a:latin typeface="Arial Narrow" panose="020B0606020202030204" pitchFamily="34" charset="0"/>
                <a:ea typeface="Times New Roman" panose="02020603050405020304" pitchFamily="18" charset="0"/>
              </a:rPr>
              <a:t>Carbon Budgets and Mitigation Plans Regulations will exist </a:t>
            </a:r>
            <a:r>
              <a:rPr lang="en-ZA" sz="1900" dirty="0">
                <a:latin typeface="Arial Narrow" panose="020B0606020202030204" pitchFamily="34" charset="0"/>
                <a:ea typeface="Times New Roman" panose="02020603050405020304" pitchFamily="18" charset="0"/>
              </a:rPr>
              <a:t>under the CCA</a:t>
            </a:r>
          </a:p>
          <a:p>
            <a:pPr marL="466090" indent="-285750" algn="just">
              <a:lnSpc>
                <a:spcPct val="150000"/>
              </a:lnSpc>
              <a:spcAft>
                <a:spcPts val="600"/>
              </a:spcAft>
              <a:tabLst>
                <a:tab pos="637540" algn="l"/>
              </a:tabLst>
            </a:pPr>
            <a:r>
              <a:rPr lang="en-ZA" sz="1900" dirty="0">
                <a:effectLst/>
                <a:latin typeface="Arial Narrow" panose="020B0606020202030204" pitchFamily="34" charset="0"/>
                <a:ea typeface="Times New Roman" panose="02020603050405020304" pitchFamily="18" charset="0"/>
              </a:rPr>
              <a:t>Pollution Prevention Plan Regulations will be repealed, and the new regulations will take precedent </a:t>
            </a:r>
          </a:p>
          <a:p>
            <a:pPr marL="180340" indent="0" algn="just">
              <a:lnSpc>
                <a:spcPct val="150000"/>
              </a:lnSpc>
              <a:spcAft>
                <a:spcPts val="600"/>
              </a:spcAft>
              <a:buNone/>
              <a:tabLst>
                <a:tab pos="637540" algn="l"/>
              </a:tabLst>
            </a:pPr>
            <a:endParaRPr lang="en-ZA" sz="1800" dirty="0">
              <a:effectLst/>
              <a:latin typeface="Times New Roman" panose="02020603050405020304" pitchFamily="18" charset="0"/>
              <a:ea typeface="Times New Roman" panose="02020603050405020304" pitchFamily="18" charset="0"/>
            </a:endParaRPr>
          </a:p>
          <a:p>
            <a:endParaRPr lang="en-ZA" dirty="0"/>
          </a:p>
        </p:txBody>
      </p:sp>
    </p:spTree>
    <p:extLst>
      <p:ext uri="{BB962C8B-B14F-4D97-AF65-F5344CB8AC3E}">
        <p14:creationId xmlns:p14="http://schemas.microsoft.com/office/powerpoint/2010/main" val="2350446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1A746-A36C-D097-0AD4-18ABF607B9D6}"/>
              </a:ext>
            </a:extLst>
          </p:cNvPr>
          <p:cNvSpPr>
            <a:spLocks noGrp="1"/>
          </p:cNvSpPr>
          <p:nvPr>
            <p:ph type="title"/>
          </p:nvPr>
        </p:nvSpPr>
        <p:spPr>
          <a:xfrm>
            <a:off x="457200" y="261204"/>
            <a:ext cx="8229600" cy="689866"/>
          </a:xfrm>
        </p:spPr>
        <p:txBody>
          <a:bodyPr>
            <a:normAutofit fontScale="90000"/>
          </a:bodyPr>
          <a:lstStyle/>
          <a:p>
            <a:r>
              <a:rPr lang="en-US" b="1" dirty="0"/>
              <a:t>Basis for Allocation</a:t>
            </a:r>
            <a:endParaRPr lang="en-ZA" b="1" dirty="0"/>
          </a:p>
        </p:txBody>
      </p:sp>
      <p:sp>
        <p:nvSpPr>
          <p:cNvPr id="3" name="Content Placeholder 2">
            <a:extLst>
              <a:ext uri="{FF2B5EF4-FFF2-40B4-BE49-F238E27FC236}">
                <a16:creationId xmlns:a16="http://schemas.microsoft.com/office/drawing/2014/main" id="{4558E334-F01B-5AAE-F37C-4ED3E2A772E9}"/>
              </a:ext>
            </a:extLst>
          </p:cNvPr>
          <p:cNvSpPr>
            <a:spLocks noGrp="1"/>
          </p:cNvSpPr>
          <p:nvPr>
            <p:ph idx="1"/>
          </p:nvPr>
        </p:nvSpPr>
        <p:spPr>
          <a:xfrm>
            <a:off x="457200" y="962443"/>
            <a:ext cx="4487779" cy="4459266"/>
          </a:xfrm>
        </p:spPr>
        <p:txBody>
          <a:bodyPr>
            <a:noAutofit/>
          </a:bodyPr>
          <a:lstStyle/>
          <a:p>
            <a:pPr marL="180340" indent="0" algn="just">
              <a:lnSpc>
                <a:spcPct val="150000"/>
              </a:lnSpc>
              <a:spcAft>
                <a:spcPts val="600"/>
              </a:spcAft>
              <a:buNone/>
              <a:tabLst>
                <a:tab pos="637540" algn="l"/>
              </a:tabLst>
            </a:pPr>
            <a:r>
              <a:rPr lang="en-US" sz="1400" b="1" u="sng" dirty="0">
                <a:effectLst/>
                <a:latin typeface="Arial Narrow" panose="020B0606020202030204" pitchFamily="34" charset="0"/>
                <a:ea typeface="Times New Roman" panose="02020603050405020304" pitchFamily="18" charset="0"/>
              </a:rPr>
              <a:t>Definition of a Data Provider, Listed </a:t>
            </a:r>
            <a:r>
              <a:rPr lang="en-US" sz="1400" b="1" u="sng" dirty="0">
                <a:latin typeface="Arial Narrow" panose="020B0606020202030204" pitchFamily="34" charset="0"/>
                <a:ea typeface="Times New Roman" panose="02020603050405020304" pitchFamily="18" charset="0"/>
              </a:rPr>
              <a:t>A</a:t>
            </a:r>
            <a:r>
              <a:rPr lang="en-US" sz="1400" b="1" u="sng" dirty="0">
                <a:effectLst/>
                <a:latin typeface="Arial Narrow" panose="020B0606020202030204" pitchFamily="34" charset="0"/>
                <a:ea typeface="Times New Roman" panose="02020603050405020304" pitchFamily="18" charset="0"/>
              </a:rPr>
              <a:t>ctivities and Thresholds</a:t>
            </a:r>
          </a:p>
          <a:p>
            <a:pPr algn="l"/>
            <a:r>
              <a:rPr lang="en-US" sz="1400" b="0" i="0" u="none" strike="noStrike" baseline="0" dirty="0">
                <a:latin typeface="ArialNarrow"/>
              </a:rPr>
              <a:t>“</a:t>
            </a:r>
            <a:r>
              <a:rPr lang="en-US" sz="1400" b="1" i="0" u="none" strike="noStrike" baseline="0" dirty="0">
                <a:latin typeface="ArialNarrow-Bold"/>
              </a:rPr>
              <a:t>‘data provider’ </a:t>
            </a:r>
            <a:r>
              <a:rPr lang="en-US" sz="1400" b="0" i="0" u="none" strike="noStrike" baseline="0" dirty="0">
                <a:latin typeface="ArialNarrow"/>
              </a:rPr>
              <a:t>means any natural or juristic person conducting any activity listed in Annexure 1* to the NGERs, including —</a:t>
            </a:r>
          </a:p>
          <a:p>
            <a:pPr algn="l">
              <a:buFont typeface="+mj-lt"/>
              <a:buAutoNum type="alphaLcParenR"/>
            </a:pPr>
            <a:r>
              <a:rPr lang="en-US" sz="1400" b="0" i="0" u="none" strike="noStrike" baseline="0" dirty="0">
                <a:latin typeface="ArialNarrow"/>
              </a:rPr>
              <a:t>its holding company or corporation or legal entity, registered in South Africa in accordance with the legislation of the Republic of South Africa;</a:t>
            </a:r>
          </a:p>
          <a:p>
            <a:pPr algn="l">
              <a:buFont typeface="+mj-lt"/>
              <a:buAutoNum type="alphaLcParenR"/>
            </a:pPr>
            <a:r>
              <a:rPr lang="en-US" sz="1400" b="0" i="0" u="none" strike="noStrike" baseline="0" dirty="0">
                <a:latin typeface="ArialNarrow"/>
              </a:rPr>
              <a:t>all its subsidiaries and legally held operations, including joint ventures and partnerships where it has a controlling interest, or is nominated as the responsible entity for the purpose of reporting under the Regulations; and</a:t>
            </a:r>
          </a:p>
          <a:p>
            <a:pPr algn="l">
              <a:buFont typeface="+mj-lt"/>
              <a:buAutoNum type="alphaLcParenR"/>
            </a:pPr>
            <a:r>
              <a:rPr lang="en-US" sz="1400" b="0" i="0" u="none" strike="noStrike" baseline="0" dirty="0">
                <a:latin typeface="ArialNarrow"/>
              </a:rPr>
              <a:t>all facilities generally over which it has operational control, which are not part of another data provider as provided for in the Regulations</a:t>
            </a:r>
          </a:p>
          <a:p>
            <a:pPr algn="l">
              <a:buFont typeface="+mj-lt"/>
              <a:buAutoNum type="alphaLcParenR"/>
            </a:pPr>
            <a:endParaRPr lang="en-US" sz="1400" dirty="0">
              <a:latin typeface="ArialNarrow"/>
            </a:endParaRPr>
          </a:p>
          <a:p>
            <a:pPr marL="0" indent="0" algn="l">
              <a:buNone/>
            </a:pPr>
            <a:r>
              <a:rPr lang="en-US" sz="1400" i="1" dirty="0">
                <a:latin typeface="ArialNarrow"/>
              </a:rPr>
              <a:t>*Annexure 1 – list of all activities, as defined in the ‘2006 IPCC Guidelines for National Greenhouse Gas Inventories’ </a:t>
            </a:r>
            <a:r>
              <a:rPr lang="en-US" sz="1400" i="1" u="sng" dirty="0">
                <a:latin typeface="ArialNarrow"/>
              </a:rPr>
              <a:t>source categories</a:t>
            </a:r>
            <a:endParaRPr lang="en-ZA" sz="1400" i="1" u="sng" dirty="0"/>
          </a:p>
        </p:txBody>
      </p:sp>
      <p:pic>
        <p:nvPicPr>
          <p:cNvPr id="6" name="Picture 5">
            <a:extLst>
              <a:ext uri="{FF2B5EF4-FFF2-40B4-BE49-F238E27FC236}">
                <a16:creationId xmlns:a16="http://schemas.microsoft.com/office/drawing/2014/main" id="{5F415BD8-A033-B56A-EF3F-2E424CE5926B}"/>
              </a:ext>
            </a:extLst>
          </p:cNvPr>
          <p:cNvPicPr>
            <a:picLocks noChangeAspect="1"/>
          </p:cNvPicPr>
          <p:nvPr/>
        </p:nvPicPr>
        <p:blipFill>
          <a:blip r:embed="rId2"/>
          <a:stretch>
            <a:fillRect/>
          </a:stretch>
        </p:blipFill>
        <p:spPr>
          <a:xfrm>
            <a:off x="5243191" y="1780674"/>
            <a:ext cx="3215007" cy="2971800"/>
          </a:xfrm>
          <a:prstGeom prst="rect">
            <a:avLst/>
          </a:prstGeom>
        </p:spPr>
      </p:pic>
    </p:spTree>
    <p:extLst>
      <p:ext uri="{BB962C8B-B14F-4D97-AF65-F5344CB8AC3E}">
        <p14:creationId xmlns:p14="http://schemas.microsoft.com/office/powerpoint/2010/main" val="3772206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1A746-A36C-D097-0AD4-18ABF607B9D6}"/>
              </a:ext>
            </a:extLst>
          </p:cNvPr>
          <p:cNvSpPr>
            <a:spLocks noGrp="1"/>
          </p:cNvSpPr>
          <p:nvPr>
            <p:ph type="title"/>
          </p:nvPr>
        </p:nvSpPr>
        <p:spPr/>
        <p:txBody>
          <a:bodyPr>
            <a:normAutofit fontScale="90000"/>
          </a:bodyPr>
          <a:lstStyle/>
          <a:p>
            <a:r>
              <a:rPr lang="en-US" b="1" dirty="0"/>
              <a:t>Basis for Allocation</a:t>
            </a:r>
            <a:endParaRPr lang="en-ZA" b="1" dirty="0"/>
          </a:p>
        </p:txBody>
      </p:sp>
      <p:sp>
        <p:nvSpPr>
          <p:cNvPr id="3" name="Content Placeholder 2">
            <a:extLst>
              <a:ext uri="{FF2B5EF4-FFF2-40B4-BE49-F238E27FC236}">
                <a16:creationId xmlns:a16="http://schemas.microsoft.com/office/drawing/2014/main" id="{4558E334-F01B-5AAE-F37C-4ED3E2A772E9}"/>
              </a:ext>
            </a:extLst>
          </p:cNvPr>
          <p:cNvSpPr>
            <a:spLocks noGrp="1"/>
          </p:cNvSpPr>
          <p:nvPr>
            <p:ph idx="1"/>
          </p:nvPr>
        </p:nvSpPr>
        <p:spPr>
          <a:xfrm>
            <a:off x="457200" y="2324099"/>
            <a:ext cx="8229600" cy="3642465"/>
          </a:xfrm>
        </p:spPr>
        <p:txBody>
          <a:bodyPr numCol="2">
            <a:normAutofit fontScale="92500" lnSpcReduction="20000"/>
          </a:bodyPr>
          <a:lstStyle/>
          <a:p>
            <a:pPr algn="l"/>
            <a:r>
              <a:rPr lang="en-US" sz="1800" b="0" i="0" u="none" strike="noStrike" baseline="0" dirty="0">
                <a:latin typeface="Calibri" panose="020F0502020204030204" pitchFamily="34" charset="0"/>
              </a:rPr>
              <a:t>Electricity production</a:t>
            </a:r>
          </a:p>
          <a:p>
            <a:pPr algn="l"/>
            <a:r>
              <a:rPr lang="en-US" sz="1800" b="0" i="0" u="none" strike="noStrike" baseline="0" dirty="0">
                <a:latin typeface="Calibri" panose="020F0502020204030204" pitchFamily="34" charset="0"/>
              </a:rPr>
              <a:t>Crude oil production and/or refining</a:t>
            </a:r>
          </a:p>
          <a:p>
            <a:pPr algn="l"/>
            <a:r>
              <a:rPr lang="en-US" sz="1800" b="0" i="0" u="none" strike="noStrike" baseline="0" dirty="0">
                <a:latin typeface="Calibri" panose="020F0502020204030204" pitchFamily="34" charset="0"/>
              </a:rPr>
              <a:t>Natural gas production and/or refining</a:t>
            </a:r>
          </a:p>
          <a:p>
            <a:pPr algn="l"/>
            <a:r>
              <a:rPr lang="en-ZA" sz="1800" b="0" i="0" u="none" strike="noStrike" baseline="0" dirty="0">
                <a:latin typeface="Calibri" panose="020F0502020204030204" pitchFamily="34" charset="0"/>
              </a:rPr>
              <a:t>Polymers production</a:t>
            </a:r>
          </a:p>
          <a:p>
            <a:pPr algn="l"/>
            <a:r>
              <a:rPr lang="en-ZA" sz="1800" b="0" i="0" u="none" strike="noStrike" baseline="0" dirty="0">
                <a:latin typeface="Calibri" panose="020F0502020204030204" pitchFamily="34" charset="0"/>
              </a:rPr>
              <a:t>Petroleum refining</a:t>
            </a:r>
          </a:p>
          <a:p>
            <a:pPr algn="l"/>
            <a:r>
              <a:rPr lang="en-ZA" sz="1800" b="0" i="0" u="none" strike="noStrike" baseline="0" dirty="0">
                <a:latin typeface="Calibri" panose="020F0502020204030204" pitchFamily="34" charset="0"/>
              </a:rPr>
              <a:t>CTL/GTL</a:t>
            </a:r>
          </a:p>
          <a:p>
            <a:pPr algn="l"/>
            <a:r>
              <a:rPr lang="en-ZA" sz="1800" b="0" i="0" u="none" strike="noStrike" baseline="0" dirty="0">
                <a:latin typeface="Calibri" panose="020F0502020204030204" pitchFamily="34" charset="0"/>
              </a:rPr>
              <a:t>Iron and steel production</a:t>
            </a:r>
          </a:p>
          <a:p>
            <a:pPr algn="l"/>
            <a:r>
              <a:rPr lang="en-ZA" sz="1800" b="0" i="0" u="none" strike="noStrike" baseline="0" dirty="0">
                <a:latin typeface="Calibri" panose="020F0502020204030204" pitchFamily="34" charset="0"/>
              </a:rPr>
              <a:t>Ferro alloys production</a:t>
            </a:r>
          </a:p>
          <a:p>
            <a:pPr algn="l"/>
            <a:r>
              <a:rPr lang="en-ZA" sz="1800" b="0" i="0" u="none" strike="noStrike" baseline="0" dirty="0">
                <a:latin typeface="Calibri" panose="020F0502020204030204" pitchFamily="34" charset="0"/>
              </a:rPr>
              <a:t>Aluminium production</a:t>
            </a:r>
          </a:p>
          <a:p>
            <a:pPr algn="l"/>
            <a:r>
              <a:rPr lang="en-ZA" sz="1800" b="0" i="0" u="none" strike="noStrike" baseline="0" dirty="0">
                <a:latin typeface="Calibri" panose="020F0502020204030204" pitchFamily="34" charset="0"/>
              </a:rPr>
              <a:t>Lead production</a:t>
            </a:r>
          </a:p>
          <a:p>
            <a:pPr algn="l"/>
            <a:r>
              <a:rPr lang="en-ZA" sz="1800" b="0" i="0" u="none" strike="noStrike" baseline="0" dirty="0">
                <a:latin typeface="Calibri" panose="020F0502020204030204" pitchFamily="34" charset="0"/>
              </a:rPr>
              <a:t>Zinc production</a:t>
            </a:r>
          </a:p>
          <a:p>
            <a:pPr algn="l"/>
            <a:r>
              <a:rPr lang="en-ZA" sz="1800" b="0" i="0" u="none" strike="noStrike" baseline="0" dirty="0">
                <a:latin typeface="Calibri" panose="020F0502020204030204" pitchFamily="34" charset="0"/>
              </a:rPr>
              <a:t>Chemicals production</a:t>
            </a:r>
          </a:p>
          <a:p>
            <a:pPr algn="l"/>
            <a:r>
              <a:rPr lang="en-ZA" sz="1800" b="0" i="0" u="none" strike="noStrike" baseline="0" dirty="0">
                <a:latin typeface="Calibri" panose="020F0502020204030204" pitchFamily="34" charset="0"/>
              </a:rPr>
              <a:t>Pulp and Paper production</a:t>
            </a:r>
          </a:p>
          <a:p>
            <a:pPr algn="l"/>
            <a:r>
              <a:rPr lang="en-ZA" sz="1800" b="0" i="0" u="none" strike="noStrike" baseline="0" dirty="0">
                <a:latin typeface="Calibri" panose="020F0502020204030204" pitchFamily="34" charset="0"/>
              </a:rPr>
              <a:t>Hydrogen Production</a:t>
            </a:r>
          </a:p>
          <a:p>
            <a:pPr algn="l"/>
            <a:r>
              <a:rPr lang="en-ZA" sz="1800" b="0" i="0" u="none" strike="noStrike" baseline="0" dirty="0">
                <a:latin typeface="Calibri" panose="020F0502020204030204" pitchFamily="34" charset="0"/>
              </a:rPr>
              <a:t>Charcoal and biochar production</a:t>
            </a:r>
          </a:p>
          <a:p>
            <a:pPr algn="l"/>
            <a:r>
              <a:rPr lang="en-ZA" sz="1800" b="0" i="0" u="none" strike="noStrike" baseline="0" dirty="0">
                <a:latin typeface="Calibri" panose="020F0502020204030204" pitchFamily="34" charset="0"/>
              </a:rPr>
              <a:t>Cement production</a:t>
            </a:r>
          </a:p>
          <a:p>
            <a:pPr algn="l"/>
            <a:r>
              <a:rPr lang="en-ZA" sz="1800" b="0" i="0" u="none" strike="noStrike" baseline="0" dirty="0">
                <a:latin typeface="Calibri" panose="020F0502020204030204" pitchFamily="34" charset="0"/>
              </a:rPr>
              <a:t>Lime production</a:t>
            </a:r>
            <a:r>
              <a:rPr lang="en-US" sz="1800" b="1" i="0" u="none" strike="noStrike" baseline="0" dirty="0">
                <a:latin typeface="ArialNarrow"/>
              </a:rPr>
              <a:t> </a:t>
            </a:r>
            <a:endParaRPr lang="en-ZA" sz="1800" dirty="0">
              <a:latin typeface="Symbol" panose="05050102010706020507" pitchFamily="18" charset="2"/>
            </a:endParaRPr>
          </a:p>
          <a:p>
            <a:pPr algn="l"/>
            <a:r>
              <a:rPr lang="en-ZA" sz="1800" b="0" i="0" u="none" strike="noStrike" baseline="0" dirty="0">
                <a:latin typeface="Calibri" panose="020F0502020204030204" pitchFamily="34" charset="0"/>
              </a:rPr>
              <a:t>Glass production</a:t>
            </a:r>
          </a:p>
          <a:p>
            <a:pPr algn="l"/>
            <a:r>
              <a:rPr lang="en-ZA" sz="1800" b="0" i="0" u="none" strike="noStrike" baseline="0" dirty="0">
                <a:latin typeface="Calibri" panose="020F0502020204030204" pitchFamily="34" charset="0"/>
              </a:rPr>
              <a:t>Ceramics production</a:t>
            </a:r>
          </a:p>
          <a:p>
            <a:pPr algn="l"/>
            <a:r>
              <a:rPr lang="en-ZA" sz="1800" b="0" i="0" u="none" strike="noStrike" baseline="0" dirty="0">
                <a:latin typeface="Calibri" panose="020F0502020204030204" pitchFamily="34" charset="0"/>
              </a:rPr>
              <a:t>Brick production</a:t>
            </a:r>
          </a:p>
          <a:p>
            <a:pPr algn="l"/>
            <a:r>
              <a:rPr lang="en-ZA" sz="1800" b="0" i="0" u="none" strike="noStrike" baseline="0" dirty="0">
                <a:latin typeface="Calibri" panose="020F0502020204030204" pitchFamily="34" charset="0"/>
              </a:rPr>
              <a:t>Coal mining and handling</a:t>
            </a:r>
          </a:p>
          <a:p>
            <a:pPr algn="l"/>
            <a:r>
              <a:rPr lang="en-US" sz="1800" b="0" i="0" u="none" strike="noStrike" baseline="0" dirty="0">
                <a:latin typeface="Calibri" panose="020F0502020204030204" pitchFamily="34" charset="0"/>
              </a:rPr>
              <a:t>Non-coal mining and processing</a:t>
            </a:r>
          </a:p>
          <a:p>
            <a:pPr algn="l"/>
            <a:r>
              <a:rPr lang="en-ZA" sz="1800" b="0" i="0" u="none" strike="noStrike" baseline="0" dirty="0">
                <a:latin typeface="Calibri" panose="020F0502020204030204" pitchFamily="34" charset="0"/>
              </a:rPr>
              <a:t>Domestic aviation</a:t>
            </a:r>
          </a:p>
          <a:p>
            <a:pPr algn="l"/>
            <a:r>
              <a:rPr lang="en-ZA" sz="1800" b="0" i="0" u="none" strike="noStrike" baseline="0" dirty="0">
                <a:latin typeface="Calibri" panose="020F0502020204030204" pitchFamily="34" charset="0"/>
              </a:rPr>
              <a:t>Water-borne navigation</a:t>
            </a:r>
          </a:p>
          <a:p>
            <a:pPr algn="l"/>
            <a:r>
              <a:rPr lang="en-US" sz="1800" b="0" i="0" u="none" strike="noStrike" baseline="0" dirty="0">
                <a:latin typeface="Calibri" panose="020F0502020204030204" pitchFamily="34" charset="0"/>
              </a:rPr>
              <a:t>Food and beverage production (FMCG)</a:t>
            </a:r>
            <a:endParaRPr lang="en-ZA" b="1" i="1" dirty="0"/>
          </a:p>
        </p:txBody>
      </p:sp>
      <p:sp>
        <p:nvSpPr>
          <p:cNvPr id="4" name="Content Placeholder 2">
            <a:extLst>
              <a:ext uri="{FF2B5EF4-FFF2-40B4-BE49-F238E27FC236}">
                <a16:creationId xmlns:a16="http://schemas.microsoft.com/office/drawing/2014/main" id="{E14AB9E8-960A-B755-144A-46019E8CD93F}"/>
              </a:ext>
            </a:extLst>
          </p:cNvPr>
          <p:cNvSpPr txBox="1">
            <a:spLocks/>
          </p:cNvSpPr>
          <p:nvPr/>
        </p:nvSpPr>
        <p:spPr>
          <a:xfrm>
            <a:off x="457200" y="1283413"/>
            <a:ext cx="8229600" cy="3642465"/>
          </a:xfrm>
          <a:prstGeom prst="rect">
            <a:avLst/>
          </a:prstGeom>
        </p:spPr>
        <p:txBody>
          <a:bodyPr vert="horz" lIns="91440" tIns="45720" rIns="91440" bIns="45720" numCol="1"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0340" indent="0" algn="just">
              <a:lnSpc>
                <a:spcPct val="150000"/>
              </a:lnSpc>
              <a:spcAft>
                <a:spcPts val="600"/>
              </a:spcAft>
              <a:buFont typeface="Arial"/>
              <a:buNone/>
              <a:tabLst>
                <a:tab pos="637540" algn="l"/>
              </a:tabLst>
            </a:pPr>
            <a:r>
              <a:rPr lang="en-US" sz="1800" b="1" u="sng" dirty="0">
                <a:latin typeface="Arial Narrow" panose="020B0606020202030204" pitchFamily="34" charset="0"/>
                <a:ea typeface="Times New Roman" panose="02020603050405020304" pitchFamily="18" charset="0"/>
              </a:rPr>
              <a:t>Definition of a Data Provider, Listed Activities and Thresholds</a:t>
            </a:r>
          </a:p>
          <a:p>
            <a:pPr marL="0" indent="0">
              <a:buNone/>
            </a:pPr>
            <a:r>
              <a:rPr lang="en-US" sz="1800" b="1" dirty="0">
                <a:latin typeface="ArialNarrow"/>
              </a:rPr>
              <a:t>List of Activities</a:t>
            </a:r>
          </a:p>
        </p:txBody>
      </p:sp>
    </p:spTree>
    <p:extLst>
      <p:ext uri="{BB962C8B-B14F-4D97-AF65-F5344CB8AC3E}">
        <p14:creationId xmlns:p14="http://schemas.microsoft.com/office/powerpoint/2010/main" val="2481962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1A746-A36C-D097-0AD4-18ABF607B9D6}"/>
              </a:ext>
            </a:extLst>
          </p:cNvPr>
          <p:cNvSpPr>
            <a:spLocks noGrp="1"/>
          </p:cNvSpPr>
          <p:nvPr>
            <p:ph type="title"/>
          </p:nvPr>
        </p:nvSpPr>
        <p:spPr/>
        <p:txBody>
          <a:bodyPr>
            <a:normAutofit fontScale="90000"/>
          </a:bodyPr>
          <a:lstStyle/>
          <a:p>
            <a:r>
              <a:rPr lang="en-US" b="1" dirty="0"/>
              <a:t>Basis for Allocation</a:t>
            </a:r>
            <a:endParaRPr lang="en-ZA" b="1" dirty="0"/>
          </a:p>
        </p:txBody>
      </p:sp>
      <p:sp>
        <p:nvSpPr>
          <p:cNvPr id="3" name="Content Placeholder 2">
            <a:extLst>
              <a:ext uri="{FF2B5EF4-FFF2-40B4-BE49-F238E27FC236}">
                <a16:creationId xmlns:a16="http://schemas.microsoft.com/office/drawing/2014/main" id="{4558E334-F01B-5AAE-F37C-4ED3E2A772E9}"/>
              </a:ext>
            </a:extLst>
          </p:cNvPr>
          <p:cNvSpPr>
            <a:spLocks noGrp="1"/>
          </p:cNvSpPr>
          <p:nvPr>
            <p:ph idx="1"/>
          </p:nvPr>
        </p:nvSpPr>
        <p:spPr>
          <a:xfrm>
            <a:off x="457200" y="1373949"/>
            <a:ext cx="8229600" cy="4459266"/>
          </a:xfrm>
        </p:spPr>
        <p:txBody>
          <a:bodyPr>
            <a:normAutofit lnSpcReduction="10000"/>
          </a:bodyPr>
          <a:lstStyle/>
          <a:p>
            <a:pPr marL="180340" indent="0" algn="just">
              <a:lnSpc>
                <a:spcPct val="150000"/>
              </a:lnSpc>
              <a:spcAft>
                <a:spcPts val="600"/>
              </a:spcAft>
              <a:buNone/>
              <a:tabLst>
                <a:tab pos="637540" algn="l"/>
              </a:tabLst>
            </a:pPr>
            <a:r>
              <a:rPr lang="en-US" sz="1800" b="1" u="sng" dirty="0">
                <a:effectLst/>
                <a:latin typeface="Arial Narrow" panose="020B0606020202030204" pitchFamily="34" charset="0"/>
                <a:ea typeface="Times New Roman" panose="02020603050405020304" pitchFamily="18" charset="0"/>
              </a:rPr>
              <a:t>Definition of a Data Provider, Listed </a:t>
            </a:r>
            <a:r>
              <a:rPr lang="en-US" sz="1800" b="1" u="sng" dirty="0">
                <a:latin typeface="Arial Narrow" panose="020B0606020202030204" pitchFamily="34" charset="0"/>
                <a:ea typeface="Times New Roman" panose="02020603050405020304" pitchFamily="18" charset="0"/>
              </a:rPr>
              <a:t>A</a:t>
            </a:r>
            <a:r>
              <a:rPr lang="en-US" sz="1800" b="1" u="sng" dirty="0">
                <a:effectLst/>
                <a:latin typeface="Arial Narrow" panose="020B0606020202030204" pitchFamily="34" charset="0"/>
                <a:ea typeface="Times New Roman" panose="02020603050405020304" pitchFamily="18" charset="0"/>
              </a:rPr>
              <a:t>ctivities and Thresholds</a:t>
            </a:r>
          </a:p>
          <a:p>
            <a:pPr algn="l"/>
            <a:r>
              <a:rPr lang="en-US" sz="1800" b="0" i="0" u="none" strike="noStrike" baseline="0" dirty="0">
                <a:latin typeface="ArialNarrow"/>
              </a:rPr>
              <a:t>“</a:t>
            </a:r>
            <a:r>
              <a:rPr lang="en-US" sz="1800" b="1" i="0" u="none" strike="noStrike" baseline="0" dirty="0">
                <a:latin typeface="ArialNarrow-Bold"/>
              </a:rPr>
              <a:t>‘thresholds’ as per the Climate Change Bill</a:t>
            </a:r>
            <a:r>
              <a:rPr lang="en-US" sz="1800" i="0" u="none" strike="noStrike" baseline="0" dirty="0">
                <a:latin typeface="ArialNarrow-Bold"/>
              </a:rPr>
              <a:t>:  [a notice] must determine quantitative greenhouse gas emission thresholds expressed in carbon dioxide equivalent to identify persons to be assigned a carbon budget</a:t>
            </a:r>
          </a:p>
          <a:p>
            <a:pPr algn="l"/>
            <a:endParaRPr lang="en-US" sz="1800" b="0" i="0" u="none" strike="noStrike" baseline="0" dirty="0">
              <a:latin typeface="ArialNarrow"/>
            </a:endParaRPr>
          </a:p>
          <a:p>
            <a:pPr algn="l">
              <a:buFont typeface="+mj-lt"/>
              <a:buAutoNum type="alphaLcParenR"/>
            </a:pPr>
            <a:r>
              <a:rPr lang="en-US" sz="1800" dirty="0">
                <a:latin typeface="ArialNarrow"/>
              </a:rPr>
              <a:t>The threshold will be informed by data reported to the DFFE and guided by the principle of inclusivity</a:t>
            </a:r>
          </a:p>
          <a:p>
            <a:pPr algn="l">
              <a:buFont typeface="+mj-lt"/>
              <a:buAutoNum type="alphaLcParenR"/>
            </a:pPr>
            <a:endParaRPr lang="en-US" sz="1800" dirty="0">
              <a:latin typeface="ArialNarrow"/>
            </a:endParaRPr>
          </a:p>
          <a:p>
            <a:pPr algn="l">
              <a:buFont typeface="+mj-lt"/>
              <a:buAutoNum type="alphaLcParenR"/>
            </a:pPr>
            <a:r>
              <a:rPr lang="en-US" sz="1800" dirty="0">
                <a:latin typeface="ArialNarrow"/>
              </a:rPr>
              <a:t>Threshold may be set in the following way </a:t>
            </a:r>
          </a:p>
          <a:p>
            <a:pPr lvl="1"/>
            <a:r>
              <a:rPr lang="en-US" sz="1800" dirty="0">
                <a:latin typeface="ArialNarrow"/>
              </a:rPr>
              <a:t>Blanket threshold across all activities</a:t>
            </a:r>
          </a:p>
          <a:p>
            <a:pPr lvl="1"/>
            <a:r>
              <a:rPr lang="en-US" sz="1800" dirty="0">
                <a:latin typeface="ArialNarrow"/>
              </a:rPr>
              <a:t>Listed activity specific thresholds</a:t>
            </a:r>
          </a:p>
          <a:p>
            <a:pPr>
              <a:buFont typeface="+mj-lt"/>
              <a:buAutoNum type="alphaLcParenR"/>
            </a:pPr>
            <a:endParaRPr lang="en-US" sz="1800" dirty="0">
              <a:latin typeface="ArialNarrow"/>
            </a:endParaRPr>
          </a:p>
          <a:p>
            <a:pPr>
              <a:buFont typeface="+mj-lt"/>
              <a:buAutoNum type="alphaLcParenR"/>
            </a:pPr>
            <a:r>
              <a:rPr lang="en-US" sz="1800" dirty="0">
                <a:latin typeface="ArialNarrow"/>
              </a:rPr>
              <a:t>Threshold and list of activities will be reviewed/revised at the beginning of each commitment period</a:t>
            </a:r>
          </a:p>
          <a:p>
            <a:endParaRPr lang="en-US" sz="2200" dirty="0">
              <a:latin typeface="ArialNarrow"/>
            </a:endParaRPr>
          </a:p>
        </p:txBody>
      </p:sp>
    </p:spTree>
    <p:extLst>
      <p:ext uri="{BB962C8B-B14F-4D97-AF65-F5344CB8AC3E}">
        <p14:creationId xmlns:p14="http://schemas.microsoft.com/office/powerpoint/2010/main" val="3756687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1A746-A36C-D097-0AD4-18ABF607B9D6}"/>
              </a:ext>
            </a:extLst>
          </p:cNvPr>
          <p:cNvSpPr>
            <a:spLocks noGrp="1"/>
          </p:cNvSpPr>
          <p:nvPr>
            <p:ph type="title"/>
          </p:nvPr>
        </p:nvSpPr>
        <p:spPr/>
        <p:txBody>
          <a:bodyPr>
            <a:normAutofit fontScale="90000"/>
          </a:bodyPr>
          <a:lstStyle/>
          <a:p>
            <a:r>
              <a:rPr lang="en-US" b="1" dirty="0"/>
              <a:t>Basis for Allocation</a:t>
            </a:r>
            <a:endParaRPr lang="en-ZA" b="1" dirty="0"/>
          </a:p>
        </p:txBody>
      </p:sp>
      <p:sp>
        <p:nvSpPr>
          <p:cNvPr id="3" name="Content Placeholder 2">
            <a:extLst>
              <a:ext uri="{FF2B5EF4-FFF2-40B4-BE49-F238E27FC236}">
                <a16:creationId xmlns:a16="http://schemas.microsoft.com/office/drawing/2014/main" id="{4558E334-F01B-5AAE-F37C-4ED3E2A772E9}"/>
              </a:ext>
            </a:extLst>
          </p:cNvPr>
          <p:cNvSpPr>
            <a:spLocks noGrp="1"/>
          </p:cNvSpPr>
          <p:nvPr>
            <p:ph idx="1"/>
          </p:nvPr>
        </p:nvSpPr>
        <p:spPr/>
        <p:txBody>
          <a:bodyPr>
            <a:normAutofit/>
          </a:bodyPr>
          <a:lstStyle/>
          <a:p>
            <a:pPr marL="180340" indent="0" algn="just">
              <a:lnSpc>
                <a:spcPct val="150000"/>
              </a:lnSpc>
              <a:spcAft>
                <a:spcPts val="600"/>
              </a:spcAft>
              <a:buNone/>
              <a:tabLst>
                <a:tab pos="637540" algn="l"/>
              </a:tabLst>
            </a:pPr>
            <a:r>
              <a:rPr lang="en-US" sz="1800" b="1" u="sng" dirty="0">
                <a:effectLst/>
                <a:latin typeface="Arial Narrow" panose="020B0606020202030204" pitchFamily="34" charset="0"/>
                <a:ea typeface="Times New Roman" panose="02020603050405020304" pitchFamily="18" charset="0"/>
              </a:rPr>
              <a:t>Gases under Consideration</a:t>
            </a:r>
          </a:p>
          <a:p>
            <a:pPr algn="l">
              <a:buFont typeface="+mj-lt"/>
              <a:buAutoNum type="alphaLcParenR"/>
            </a:pPr>
            <a:r>
              <a:rPr lang="en-US" sz="1800" b="0" i="0" u="none" strike="noStrike" baseline="0" dirty="0">
                <a:latin typeface="ArialNarrow"/>
              </a:rPr>
              <a:t>Carbon dioxide (CO2);</a:t>
            </a:r>
          </a:p>
          <a:p>
            <a:pPr algn="l">
              <a:buFont typeface="+mj-lt"/>
              <a:buAutoNum type="alphaLcParenR"/>
            </a:pPr>
            <a:r>
              <a:rPr lang="en-US" sz="1800" b="0" i="0" u="none" strike="noStrike" baseline="0" dirty="0">
                <a:latin typeface="ArialNarrow"/>
              </a:rPr>
              <a:t>Methane (CH4);</a:t>
            </a:r>
          </a:p>
          <a:p>
            <a:pPr algn="l">
              <a:buFont typeface="+mj-lt"/>
              <a:buAutoNum type="alphaLcParenR"/>
            </a:pPr>
            <a:r>
              <a:rPr lang="en-US" sz="1800" b="0" i="0" u="none" strike="noStrike" baseline="0" dirty="0">
                <a:latin typeface="ArialNarrow"/>
              </a:rPr>
              <a:t>Nitrous oxide (N2O);</a:t>
            </a:r>
          </a:p>
          <a:p>
            <a:pPr algn="l">
              <a:buFont typeface="+mj-lt"/>
              <a:buAutoNum type="alphaLcParenR"/>
            </a:pPr>
            <a:r>
              <a:rPr lang="en-US" sz="1800" b="0" i="0" u="none" strike="noStrike" baseline="0" dirty="0">
                <a:latin typeface="ArialNarrow"/>
              </a:rPr>
              <a:t>Hydrofluorocarbons (HFCs);</a:t>
            </a:r>
          </a:p>
          <a:p>
            <a:pPr algn="l">
              <a:buFont typeface="+mj-lt"/>
              <a:buAutoNum type="alphaLcParenR"/>
            </a:pPr>
            <a:r>
              <a:rPr lang="en-US" sz="1800" b="0" i="0" u="none" strike="noStrike" baseline="0" dirty="0">
                <a:latin typeface="ArialNarrow"/>
              </a:rPr>
              <a:t>Perfluorocarbons (PFCs); </a:t>
            </a:r>
          </a:p>
          <a:p>
            <a:pPr algn="l">
              <a:buFont typeface="+mj-lt"/>
              <a:buAutoNum type="alphaLcParenR"/>
            </a:pPr>
            <a:r>
              <a:rPr lang="en-US" sz="1800" b="0" i="0" u="none" strike="noStrike" baseline="0" dirty="0">
                <a:latin typeface="ArialNarrow"/>
              </a:rPr>
              <a:t>Sulphur hexafluoride (SF6).</a:t>
            </a:r>
          </a:p>
          <a:p>
            <a:pPr algn="l">
              <a:buFont typeface="+mj-lt"/>
              <a:buAutoNum type="alphaLcParenR"/>
            </a:pPr>
            <a:r>
              <a:rPr lang="en-US" sz="1800" dirty="0">
                <a:latin typeface="ArialNarrow"/>
              </a:rPr>
              <a:t>Nitrogen Trifluoride (NF3)</a:t>
            </a:r>
            <a:endParaRPr lang="en-US" sz="1800" b="0" i="0" u="none" strike="noStrike" baseline="0" dirty="0">
              <a:latin typeface="ArialNarrow"/>
            </a:endParaRPr>
          </a:p>
          <a:p>
            <a:pPr marL="0" indent="0" algn="l">
              <a:buNone/>
            </a:pPr>
            <a:endParaRPr lang="en-US" sz="1800" dirty="0">
              <a:latin typeface="ArialNarrow"/>
            </a:endParaRPr>
          </a:p>
          <a:p>
            <a:pPr marL="0" indent="0">
              <a:buNone/>
            </a:pPr>
            <a:r>
              <a:rPr lang="en-US" sz="1800" b="1" u="sng" dirty="0">
                <a:effectLst/>
                <a:latin typeface="Arial Narrow" panose="020B0606020202030204" pitchFamily="34" charset="0"/>
                <a:ea typeface="Times New Roman" panose="02020603050405020304" pitchFamily="18" charset="0"/>
              </a:rPr>
              <a:t>IPCC source Categories</a:t>
            </a:r>
          </a:p>
          <a:p>
            <a:pPr marL="0" indent="0" algn="l">
              <a:buNone/>
            </a:pPr>
            <a:r>
              <a:rPr lang="en-US" sz="1800" dirty="0">
                <a:latin typeface="ArialNarrow"/>
              </a:rPr>
              <a:t>As per Annexure 1 of the NGERs list of all activities, as defined in the ‘2006 IPCC Guidelines for National Greenhouse Gas Inventories’</a:t>
            </a:r>
            <a:endParaRPr lang="en-US" sz="1800" b="0" u="none" strike="noStrike" baseline="0" dirty="0">
              <a:latin typeface="ArialNarrow"/>
            </a:endParaRPr>
          </a:p>
        </p:txBody>
      </p:sp>
    </p:spTree>
    <p:extLst>
      <p:ext uri="{BB962C8B-B14F-4D97-AF65-F5344CB8AC3E}">
        <p14:creationId xmlns:p14="http://schemas.microsoft.com/office/powerpoint/2010/main" val="1959649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096" y="321929"/>
            <a:ext cx="9030984" cy="653760"/>
          </a:xfrm>
        </p:spPr>
        <p:txBody>
          <a:bodyPr>
            <a:noAutofit/>
          </a:bodyPr>
          <a:lstStyle/>
          <a:p>
            <a:r>
              <a:rPr lang="en-GB" sz="3400" b="1" dirty="0"/>
              <a:t>(What) GHG Emission sources to include in carbon budgets allocation</a:t>
            </a:r>
            <a:endParaRPr lang="en-ZA" sz="34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70893951"/>
              </p:ext>
            </p:extLst>
          </p:nvPr>
        </p:nvGraphicFramePr>
        <p:xfrm>
          <a:off x="0" y="1260909"/>
          <a:ext cx="9144000" cy="5265536"/>
        </p:xfrm>
        <a:graphic>
          <a:graphicData uri="http://schemas.openxmlformats.org/drawingml/2006/table">
            <a:tbl>
              <a:tblPr firstRow="1" firstCol="1" bandRow="1">
                <a:tableStyleId>{69CF1AB2-1976-4502-BF36-3FF5EA218861}</a:tableStyleId>
              </a:tblPr>
              <a:tblGrid>
                <a:gridCol w="2284399">
                  <a:extLst>
                    <a:ext uri="{9D8B030D-6E8A-4147-A177-3AD203B41FA5}">
                      <a16:colId xmlns:a16="http://schemas.microsoft.com/office/drawing/2014/main" val="3076277539"/>
                    </a:ext>
                  </a:extLst>
                </a:gridCol>
                <a:gridCol w="1496093">
                  <a:extLst>
                    <a:ext uri="{9D8B030D-6E8A-4147-A177-3AD203B41FA5}">
                      <a16:colId xmlns:a16="http://schemas.microsoft.com/office/drawing/2014/main" val="3377917714"/>
                    </a:ext>
                  </a:extLst>
                </a:gridCol>
                <a:gridCol w="2662349">
                  <a:extLst>
                    <a:ext uri="{9D8B030D-6E8A-4147-A177-3AD203B41FA5}">
                      <a16:colId xmlns:a16="http://schemas.microsoft.com/office/drawing/2014/main" val="4019272040"/>
                    </a:ext>
                  </a:extLst>
                </a:gridCol>
                <a:gridCol w="2701159">
                  <a:extLst>
                    <a:ext uri="{9D8B030D-6E8A-4147-A177-3AD203B41FA5}">
                      <a16:colId xmlns:a16="http://schemas.microsoft.com/office/drawing/2014/main" val="4094127184"/>
                    </a:ext>
                  </a:extLst>
                </a:gridCol>
              </a:tblGrid>
              <a:tr h="739904">
                <a:tc>
                  <a:txBody>
                    <a:bodyPr/>
                    <a:lstStyle/>
                    <a:p>
                      <a:pPr marL="450215" algn="l">
                        <a:lnSpc>
                          <a:spcPct val="130000"/>
                        </a:lnSpc>
                        <a:spcBef>
                          <a:spcPts val="1200"/>
                        </a:spcBef>
                        <a:spcAft>
                          <a:spcPts val="0"/>
                        </a:spcAft>
                        <a:tabLst>
                          <a:tab pos="450215" algn="l"/>
                          <a:tab pos="900430" algn="l"/>
                          <a:tab pos="1350645" algn="l"/>
                        </a:tabLst>
                      </a:pPr>
                      <a:r>
                        <a:rPr lang="en-GB" sz="1100" b="1" dirty="0">
                          <a:solidFill>
                            <a:schemeClr val="tx1"/>
                          </a:solidFill>
                          <a:effectLst/>
                        </a:rPr>
                        <a:t>IPCC SOURCE DESCRIPTION</a:t>
                      </a:r>
                      <a:endParaRPr lang="en-ZA" sz="11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394" marR="31394" marT="0" marB="0"/>
                </a:tc>
                <a:tc>
                  <a:txBody>
                    <a:bodyPr/>
                    <a:lstStyle/>
                    <a:p>
                      <a:pPr marL="450215" algn="l">
                        <a:lnSpc>
                          <a:spcPct val="130000"/>
                        </a:lnSpc>
                        <a:spcBef>
                          <a:spcPts val="1200"/>
                        </a:spcBef>
                        <a:spcAft>
                          <a:spcPts val="0"/>
                        </a:spcAft>
                        <a:tabLst>
                          <a:tab pos="450215" algn="l"/>
                          <a:tab pos="900430" algn="l"/>
                          <a:tab pos="1350645" algn="l"/>
                        </a:tabLst>
                      </a:pPr>
                      <a:r>
                        <a:rPr lang="en-GB" sz="1100" b="1" dirty="0">
                          <a:solidFill>
                            <a:schemeClr val="tx1"/>
                          </a:solidFill>
                          <a:effectLst/>
                        </a:rPr>
                        <a:t>COVERAGE</a:t>
                      </a:r>
                      <a:endParaRPr lang="en-ZA" sz="11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394" marR="31394" marT="0" marB="0"/>
                </a:tc>
                <a:tc>
                  <a:txBody>
                    <a:bodyPr/>
                    <a:lstStyle/>
                    <a:p>
                      <a:pPr marL="450215" algn="l">
                        <a:lnSpc>
                          <a:spcPct val="130000"/>
                        </a:lnSpc>
                        <a:spcBef>
                          <a:spcPts val="1200"/>
                        </a:spcBef>
                        <a:spcAft>
                          <a:spcPts val="0"/>
                        </a:spcAft>
                        <a:tabLst>
                          <a:tab pos="450215" algn="l"/>
                          <a:tab pos="900430" algn="l"/>
                          <a:tab pos="1350645" algn="l"/>
                        </a:tabLst>
                      </a:pPr>
                      <a:r>
                        <a:rPr lang="en-GB" sz="1100" b="1" dirty="0">
                          <a:solidFill>
                            <a:schemeClr val="tx1"/>
                          </a:solidFill>
                          <a:effectLst/>
                        </a:rPr>
                        <a:t>IMPLICATIONS FOR THE CARBON BUDGET: COMMITMENT PERIOD 1</a:t>
                      </a:r>
                      <a:endParaRPr lang="en-ZA" sz="11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394" marR="31394" marT="0" marB="0"/>
                </a:tc>
                <a:tc>
                  <a:txBody>
                    <a:bodyPr/>
                    <a:lstStyle/>
                    <a:p>
                      <a:pPr marL="450215" algn="l">
                        <a:lnSpc>
                          <a:spcPct val="130000"/>
                        </a:lnSpc>
                        <a:spcBef>
                          <a:spcPts val="1200"/>
                        </a:spcBef>
                        <a:spcAft>
                          <a:spcPts val="0"/>
                        </a:spcAft>
                        <a:tabLst>
                          <a:tab pos="450215" algn="l"/>
                          <a:tab pos="900430" algn="l"/>
                          <a:tab pos="1350645" algn="l"/>
                        </a:tabLst>
                      </a:pPr>
                      <a:r>
                        <a:rPr lang="en-GB" sz="1100" b="1" dirty="0">
                          <a:solidFill>
                            <a:schemeClr val="tx1"/>
                          </a:solidFill>
                          <a:effectLst/>
                        </a:rPr>
                        <a:t>APPLICABILITY RULE FOR COMMITMENT PERIOD 2 AND COMMITMENT PERIOD 3</a:t>
                      </a:r>
                      <a:endParaRPr lang="en-ZA" sz="11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394" marR="31394" marT="0" marB="0"/>
                </a:tc>
                <a:extLst>
                  <a:ext uri="{0D108BD9-81ED-4DB2-BD59-A6C34878D82A}">
                    <a16:rowId xmlns:a16="http://schemas.microsoft.com/office/drawing/2014/main" val="2730045641"/>
                  </a:ext>
                </a:extLst>
              </a:tr>
              <a:tr h="245148">
                <a:tc>
                  <a:txBody>
                    <a:bodyPr/>
                    <a:lstStyle/>
                    <a:p>
                      <a:pPr marL="450215" algn="l">
                        <a:lnSpc>
                          <a:spcPct val="130000"/>
                        </a:lnSpc>
                        <a:spcBef>
                          <a:spcPts val="1200"/>
                        </a:spcBef>
                        <a:spcAft>
                          <a:spcPts val="0"/>
                        </a:spcAft>
                        <a:tabLst>
                          <a:tab pos="450215" algn="l"/>
                          <a:tab pos="900430" algn="l"/>
                          <a:tab pos="1350645" algn="l"/>
                        </a:tabLst>
                      </a:pPr>
                      <a:r>
                        <a:rPr lang="en-GB" sz="1200" dirty="0">
                          <a:solidFill>
                            <a:schemeClr val="tx1"/>
                          </a:solidFill>
                          <a:effectLst/>
                        </a:rPr>
                        <a:t>Stationary Combustion</a:t>
                      </a:r>
                      <a:endParaRPr lang="en-ZA"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394" marR="31394" marT="0" marB="0"/>
                </a:tc>
                <a:tc rowSpan="5">
                  <a:txBody>
                    <a:bodyPr/>
                    <a:lstStyle/>
                    <a:p>
                      <a:pPr marL="450215" algn="l">
                        <a:lnSpc>
                          <a:spcPct val="130000"/>
                        </a:lnSpc>
                        <a:spcBef>
                          <a:spcPts val="1200"/>
                        </a:spcBef>
                        <a:spcAft>
                          <a:spcPts val="0"/>
                        </a:spcAft>
                        <a:tabLst>
                          <a:tab pos="450215" algn="l"/>
                          <a:tab pos="900430" algn="l"/>
                          <a:tab pos="1350645" algn="l"/>
                        </a:tabLst>
                      </a:pPr>
                      <a:r>
                        <a:rPr lang="en-GB" sz="1100" dirty="0">
                          <a:effectLst/>
                        </a:rPr>
                        <a:t>Mandatory</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394" marR="31394" marT="0" marB="0"/>
                </a:tc>
                <a:tc rowSpan="5">
                  <a:txBody>
                    <a:bodyPr/>
                    <a:lstStyle/>
                    <a:p>
                      <a:pPr marL="450215" algn="l">
                        <a:lnSpc>
                          <a:spcPct val="130000"/>
                        </a:lnSpc>
                        <a:spcBef>
                          <a:spcPts val="1200"/>
                        </a:spcBef>
                        <a:spcAft>
                          <a:spcPts val="0"/>
                        </a:spcAft>
                        <a:tabLst>
                          <a:tab pos="450215" algn="l"/>
                          <a:tab pos="900430" algn="l"/>
                          <a:tab pos="1350645" algn="l"/>
                        </a:tabLst>
                      </a:pPr>
                      <a:r>
                        <a:rPr lang="en-GB" sz="1100" dirty="0">
                          <a:effectLst/>
                        </a:rPr>
                        <a:t>Emission source forms part of Carbon Budget accounting</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394" marR="31394" marT="0" marB="0"/>
                </a:tc>
                <a:tc rowSpan="5">
                  <a:txBody>
                    <a:bodyPr/>
                    <a:lstStyle/>
                    <a:p>
                      <a:pPr marL="450215" algn="l">
                        <a:lnSpc>
                          <a:spcPct val="130000"/>
                        </a:lnSpc>
                        <a:spcBef>
                          <a:spcPts val="1200"/>
                        </a:spcBef>
                        <a:spcAft>
                          <a:spcPts val="0"/>
                        </a:spcAft>
                        <a:tabLst>
                          <a:tab pos="450215" algn="l"/>
                          <a:tab pos="900430" algn="l"/>
                          <a:tab pos="1350645" algn="l"/>
                        </a:tabLst>
                      </a:pPr>
                      <a:r>
                        <a:rPr lang="en-GB" sz="1100" dirty="0">
                          <a:effectLst/>
                        </a:rPr>
                        <a:t>Accounting of this emission source forms part of Carbon Budget accounting </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394" marR="31394" marT="0" marB="0"/>
                </a:tc>
                <a:extLst>
                  <a:ext uri="{0D108BD9-81ED-4DB2-BD59-A6C34878D82A}">
                    <a16:rowId xmlns:a16="http://schemas.microsoft.com/office/drawing/2014/main" val="531867202"/>
                  </a:ext>
                </a:extLst>
              </a:tr>
              <a:tr h="245148">
                <a:tc>
                  <a:txBody>
                    <a:bodyPr/>
                    <a:lstStyle/>
                    <a:p>
                      <a:pPr marL="450215" algn="l">
                        <a:lnSpc>
                          <a:spcPct val="130000"/>
                        </a:lnSpc>
                        <a:spcBef>
                          <a:spcPts val="1200"/>
                        </a:spcBef>
                        <a:spcAft>
                          <a:spcPts val="0"/>
                        </a:spcAft>
                        <a:tabLst>
                          <a:tab pos="450215" algn="l"/>
                          <a:tab pos="900430" algn="l"/>
                          <a:tab pos="1350645" algn="l"/>
                        </a:tabLst>
                      </a:pPr>
                      <a:r>
                        <a:rPr lang="en-GB" sz="1200" dirty="0">
                          <a:solidFill>
                            <a:schemeClr val="tx1"/>
                          </a:solidFill>
                          <a:effectLst/>
                        </a:rPr>
                        <a:t>Civil aviation</a:t>
                      </a:r>
                      <a:endParaRPr lang="en-ZA"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394" marR="31394" marT="0" marB="0"/>
                </a:tc>
                <a:tc vMerge="1">
                  <a:txBody>
                    <a:bodyPr/>
                    <a:lstStyle/>
                    <a:p>
                      <a:endParaRPr lang="en-ZA"/>
                    </a:p>
                  </a:txBody>
                  <a:tcPr/>
                </a:tc>
                <a:tc vMerge="1">
                  <a:txBody>
                    <a:bodyPr/>
                    <a:lstStyle/>
                    <a:p>
                      <a:endParaRPr lang="en-ZA"/>
                    </a:p>
                  </a:txBody>
                  <a:tcPr/>
                </a:tc>
                <a:tc vMerge="1">
                  <a:txBody>
                    <a:bodyPr/>
                    <a:lstStyle/>
                    <a:p>
                      <a:endParaRPr lang="en-ZA"/>
                    </a:p>
                  </a:txBody>
                  <a:tcPr/>
                </a:tc>
                <a:extLst>
                  <a:ext uri="{0D108BD9-81ED-4DB2-BD59-A6C34878D82A}">
                    <a16:rowId xmlns:a16="http://schemas.microsoft.com/office/drawing/2014/main" val="270151263"/>
                  </a:ext>
                </a:extLst>
              </a:tr>
              <a:tr h="245148">
                <a:tc>
                  <a:txBody>
                    <a:bodyPr/>
                    <a:lstStyle/>
                    <a:p>
                      <a:pPr marL="450215" algn="l">
                        <a:lnSpc>
                          <a:spcPct val="130000"/>
                        </a:lnSpc>
                        <a:spcBef>
                          <a:spcPts val="1200"/>
                        </a:spcBef>
                        <a:spcAft>
                          <a:spcPts val="0"/>
                        </a:spcAft>
                        <a:tabLst>
                          <a:tab pos="450215" algn="l"/>
                          <a:tab pos="900430" algn="l"/>
                          <a:tab pos="1350645" algn="l"/>
                        </a:tabLst>
                      </a:pPr>
                      <a:r>
                        <a:rPr lang="en-GB" sz="1200" dirty="0">
                          <a:solidFill>
                            <a:schemeClr val="tx1"/>
                          </a:solidFill>
                          <a:effectLst/>
                        </a:rPr>
                        <a:t>Domestic navigation</a:t>
                      </a:r>
                      <a:endParaRPr lang="en-ZA"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394" marR="31394" marT="0" marB="0"/>
                </a:tc>
                <a:tc vMerge="1">
                  <a:txBody>
                    <a:bodyPr/>
                    <a:lstStyle/>
                    <a:p>
                      <a:endParaRPr lang="en-ZA"/>
                    </a:p>
                  </a:txBody>
                  <a:tcPr/>
                </a:tc>
                <a:tc vMerge="1">
                  <a:txBody>
                    <a:bodyPr/>
                    <a:lstStyle/>
                    <a:p>
                      <a:endParaRPr lang="en-ZA"/>
                    </a:p>
                  </a:txBody>
                  <a:tcPr/>
                </a:tc>
                <a:tc vMerge="1">
                  <a:txBody>
                    <a:bodyPr/>
                    <a:lstStyle/>
                    <a:p>
                      <a:endParaRPr lang="en-ZA"/>
                    </a:p>
                  </a:txBody>
                  <a:tcPr/>
                </a:tc>
                <a:extLst>
                  <a:ext uri="{0D108BD9-81ED-4DB2-BD59-A6C34878D82A}">
                    <a16:rowId xmlns:a16="http://schemas.microsoft.com/office/drawing/2014/main" val="2233263610"/>
                  </a:ext>
                </a:extLst>
              </a:tr>
              <a:tr h="245148">
                <a:tc>
                  <a:txBody>
                    <a:bodyPr/>
                    <a:lstStyle/>
                    <a:p>
                      <a:pPr marL="450215" algn="l">
                        <a:lnSpc>
                          <a:spcPct val="130000"/>
                        </a:lnSpc>
                        <a:spcBef>
                          <a:spcPts val="1200"/>
                        </a:spcBef>
                        <a:spcAft>
                          <a:spcPts val="0"/>
                        </a:spcAft>
                        <a:tabLst>
                          <a:tab pos="450215" algn="l"/>
                          <a:tab pos="900430" algn="l"/>
                          <a:tab pos="1350645" algn="l"/>
                        </a:tabLst>
                      </a:pPr>
                      <a:r>
                        <a:rPr lang="en-GB" sz="1200" dirty="0">
                          <a:solidFill>
                            <a:schemeClr val="tx1"/>
                          </a:solidFill>
                          <a:effectLst/>
                        </a:rPr>
                        <a:t>Fugitive Emissions </a:t>
                      </a:r>
                      <a:endParaRPr lang="en-ZA"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394" marR="31394" marT="0" marB="0"/>
                </a:tc>
                <a:tc vMerge="1">
                  <a:txBody>
                    <a:bodyPr/>
                    <a:lstStyle/>
                    <a:p>
                      <a:endParaRPr lang="en-ZA"/>
                    </a:p>
                  </a:txBody>
                  <a:tcPr/>
                </a:tc>
                <a:tc vMerge="1">
                  <a:txBody>
                    <a:bodyPr/>
                    <a:lstStyle/>
                    <a:p>
                      <a:endParaRPr lang="en-ZA"/>
                    </a:p>
                  </a:txBody>
                  <a:tcPr/>
                </a:tc>
                <a:tc vMerge="1">
                  <a:txBody>
                    <a:bodyPr/>
                    <a:lstStyle/>
                    <a:p>
                      <a:endParaRPr lang="en-ZA"/>
                    </a:p>
                  </a:txBody>
                  <a:tcPr/>
                </a:tc>
                <a:extLst>
                  <a:ext uri="{0D108BD9-81ED-4DB2-BD59-A6C34878D82A}">
                    <a16:rowId xmlns:a16="http://schemas.microsoft.com/office/drawing/2014/main" val="2187270728"/>
                  </a:ext>
                </a:extLst>
              </a:tr>
              <a:tr h="490296">
                <a:tc>
                  <a:txBody>
                    <a:bodyPr/>
                    <a:lstStyle/>
                    <a:p>
                      <a:pPr marL="450215" algn="l">
                        <a:lnSpc>
                          <a:spcPct val="130000"/>
                        </a:lnSpc>
                        <a:spcBef>
                          <a:spcPts val="1200"/>
                        </a:spcBef>
                        <a:spcAft>
                          <a:spcPts val="0"/>
                        </a:spcAft>
                        <a:tabLst>
                          <a:tab pos="450215" algn="l"/>
                          <a:tab pos="900430" algn="l"/>
                          <a:tab pos="1350645" algn="l"/>
                        </a:tabLst>
                      </a:pPr>
                      <a:r>
                        <a:rPr lang="en-GB" sz="1200" dirty="0">
                          <a:solidFill>
                            <a:schemeClr val="tx1"/>
                          </a:solidFill>
                          <a:effectLst/>
                        </a:rPr>
                        <a:t>Industrial Processes and Product Use </a:t>
                      </a:r>
                      <a:endParaRPr lang="en-ZA"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394" marR="31394" marT="0" marB="0"/>
                </a:tc>
                <a:tc vMerge="1">
                  <a:txBody>
                    <a:bodyPr/>
                    <a:lstStyle/>
                    <a:p>
                      <a:endParaRPr lang="en-ZA"/>
                    </a:p>
                  </a:txBody>
                  <a:tcPr/>
                </a:tc>
                <a:tc vMerge="1">
                  <a:txBody>
                    <a:bodyPr/>
                    <a:lstStyle/>
                    <a:p>
                      <a:endParaRPr lang="en-ZA"/>
                    </a:p>
                  </a:txBody>
                  <a:tcPr/>
                </a:tc>
                <a:tc vMerge="1">
                  <a:txBody>
                    <a:bodyPr/>
                    <a:lstStyle/>
                    <a:p>
                      <a:endParaRPr lang="en-ZA"/>
                    </a:p>
                  </a:txBody>
                  <a:tcPr/>
                </a:tc>
                <a:extLst>
                  <a:ext uri="{0D108BD9-81ED-4DB2-BD59-A6C34878D82A}">
                    <a16:rowId xmlns:a16="http://schemas.microsoft.com/office/drawing/2014/main" val="604291480"/>
                  </a:ext>
                </a:extLst>
              </a:tr>
              <a:tr h="245148">
                <a:tc>
                  <a:txBody>
                    <a:bodyPr/>
                    <a:lstStyle/>
                    <a:p>
                      <a:pPr marL="450215" algn="l">
                        <a:lnSpc>
                          <a:spcPct val="130000"/>
                        </a:lnSpc>
                        <a:spcBef>
                          <a:spcPts val="1200"/>
                        </a:spcBef>
                        <a:spcAft>
                          <a:spcPts val="0"/>
                        </a:spcAft>
                        <a:tabLst>
                          <a:tab pos="450215" algn="l"/>
                          <a:tab pos="900430" algn="l"/>
                          <a:tab pos="1350645" algn="l"/>
                        </a:tabLst>
                      </a:pPr>
                      <a:r>
                        <a:rPr lang="en-GB" sz="1200" dirty="0">
                          <a:solidFill>
                            <a:schemeClr val="tx1"/>
                          </a:solidFill>
                          <a:effectLst/>
                        </a:rPr>
                        <a:t>Road Transportation</a:t>
                      </a:r>
                      <a:endParaRPr lang="en-ZA"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394" marR="31394" marT="0" marB="0"/>
                </a:tc>
                <a:tc rowSpan="4">
                  <a:txBody>
                    <a:bodyPr/>
                    <a:lstStyle/>
                    <a:p>
                      <a:pPr marL="450215" algn="l">
                        <a:lnSpc>
                          <a:spcPct val="130000"/>
                        </a:lnSpc>
                        <a:spcBef>
                          <a:spcPts val="1200"/>
                        </a:spcBef>
                        <a:spcAft>
                          <a:spcPts val="0"/>
                        </a:spcAft>
                        <a:tabLst>
                          <a:tab pos="450215" algn="l"/>
                          <a:tab pos="900430" algn="l"/>
                          <a:tab pos="1350645" algn="l"/>
                        </a:tabLst>
                      </a:pPr>
                      <a:r>
                        <a:rPr lang="en-GB" sz="1100" dirty="0">
                          <a:effectLst/>
                        </a:rPr>
                        <a:t>Voluntary</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394" marR="31394" marT="0" marB="0"/>
                </a:tc>
                <a:tc rowSpan="4">
                  <a:txBody>
                    <a:bodyPr/>
                    <a:lstStyle/>
                    <a:p>
                      <a:pPr marL="450215" algn="l">
                        <a:lnSpc>
                          <a:spcPct val="130000"/>
                        </a:lnSpc>
                        <a:spcBef>
                          <a:spcPts val="1200"/>
                        </a:spcBef>
                        <a:spcAft>
                          <a:spcPts val="0"/>
                        </a:spcAft>
                        <a:tabLst>
                          <a:tab pos="450215" algn="l"/>
                          <a:tab pos="900430" algn="l"/>
                          <a:tab pos="1350645" algn="l"/>
                        </a:tabLst>
                      </a:pPr>
                      <a:r>
                        <a:rPr lang="en-GB" sz="1100" dirty="0">
                          <a:effectLst/>
                        </a:rPr>
                        <a:t>Once elected, emission source forms part of accounting for Carbon Budgets</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394" marR="31394" marT="0" marB="0"/>
                </a:tc>
                <a:tc rowSpan="4">
                  <a:txBody>
                    <a:bodyPr/>
                    <a:lstStyle/>
                    <a:p>
                      <a:pPr marL="450215" algn="l">
                        <a:lnSpc>
                          <a:spcPct val="130000"/>
                        </a:lnSpc>
                        <a:spcBef>
                          <a:spcPts val="1200"/>
                        </a:spcBef>
                        <a:spcAft>
                          <a:spcPts val="0"/>
                        </a:spcAft>
                        <a:tabLst>
                          <a:tab pos="450215" algn="l"/>
                          <a:tab pos="900430" algn="l"/>
                          <a:tab pos="1350645" algn="l"/>
                        </a:tabLst>
                      </a:pPr>
                      <a:r>
                        <a:rPr lang="en-GB" sz="1100" dirty="0">
                          <a:effectLst/>
                        </a:rPr>
                        <a:t>If included in Commitment Period 1, emission source remains part of accounting for Carbon Budgets in Commitment Period 2 and Commitment Period 3</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394" marR="31394" marT="0" marB="0"/>
                </a:tc>
                <a:extLst>
                  <a:ext uri="{0D108BD9-81ED-4DB2-BD59-A6C34878D82A}">
                    <a16:rowId xmlns:a16="http://schemas.microsoft.com/office/drawing/2014/main" val="3937978237"/>
                  </a:ext>
                </a:extLst>
              </a:tr>
              <a:tr h="245148">
                <a:tc>
                  <a:txBody>
                    <a:bodyPr/>
                    <a:lstStyle/>
                    <a:p>
                      <a:pPr marL="450215" algn="l">
                        <a:lnSpc>
                          <a:spcPct val="130000"/>
                        </a:lnSpc>
                        <a:spcBef>
                          <a:spcPts val="1200"/>
                        </a:spcBef>
                        <a:spcAft>
                          <a:spcPts val="0"/>
                        </a:spcAft>
                        <a:tabLst>
                          <a:tab pos="450215" algn="l"/>
                          <a:tab pos="900430" algn="l"/>
                          <a:tab pos="1350645" algn="l"/>
                        </a:tabLst>
                      </a:pPr>
                      <a:r>
                        <a:rPr lang="en-GB" sz="1200" dirty="0">
                          <a:solidFill>
                            <a:schemeClr val="tx1"/>
                          </a:solidFill>
                          <a:effectLst/>
                        </a:rPr>
                        <a:t>Agriculture</a:t>
                      </a:r>
                      <a:endParaRPr lang="en-ZA"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394" marR="31394" marT="0" marB="0"/>
                </a:tc>
                <a:tc vMerge="1">
                  <a:txBody>
                    <a:bodyPr/>
                    <a:lstStyle/>
                    <a:p>
                      <a:endParaRPr lang="en-ZA"/>
                    </a:p>
                  </a:txBody>
                  <a:tcPr/>
                </a:tc>
                <a:tc vMerge="1">
                  <a:txBody>
                    <a:bodyPr/>
                    <a:lstStyle/>
                    <a:p>
                      <a:endParaRPr lang="en-ZA"/>
                    </a:p>
                  </a:txBody>
                  <a:tcPr/>
                </a:tc>
                <a:tc vMerge="1">
                  <a:txBody>
                    <a:bodyPr/>
                    <a:lstStyle/>
                    <a:p>
                      <a:endParaRPr lang="en-ZA"/>
                    </a:p>
                  </a:txBody>
                  <a:tcPr/>
                </a:tc>
                <a:extLst>
                  <a:ext uri="{0D108BD9-81ED-4DB2-BD59-A6C34878D82A}">
                    <a16:rowId xmlns:a16="http://schemas.microsoft.com/office/drawing/2014/main" val="2237570369"/>
                  </a:ext>
                </a:extLst>
              </a:tr>
              <a:tr h="245148">
                <a:tc>
                  <a:txBody>
                    <a:bodyPr/>
                    <a:lstStyle/>
                    <a:p>
                      <a:pPr marL="450215" algn="l">
                        <a:lnSpc>
                          <a:spcPct val="130000"/>
                        </a:lnSpc>
                        <a:spcBef>
                          <a:spcPts val="1200"/>
                        </a:spcBef>
                        <a:spcAft>
                          <a:spcPts val="0"/>
                        </a:spcAft>
                        <a:tabLst>
                          <a:tab pos="450215" algn="l"/>
                          <a:tab pos="900430" algn="l"/>
                          <a:tab pos="1350645" algn="l"/>
                        </a:tabLst>
                      </a:pPr>
                      <a:r>
                        <a:rPr lang="en-GB" sz="1200" dirty="0">
                          <a:solidFill>
                            <a:schemeClr val="tx1"/>
                          </a:solidFill>
                          <a:effectLst/>
                        </a:rPr>
                        <a:t>Forestry and Land Use</a:t>
                      </a:r>
                      <a:endParaRPr lang="en-ZA"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394" marR="31394" marT="0" marB="0"/>
                </a:tc>
                <a:tc vMerge="1">
                  <a:txBody>
                    <a:bodyPr/>
                    <a:lstStyle/>
                    <a:p>
                      <a:endParaRPr lang="en-ZA"/>
                    </a:p>
                  </a:txBody>
                  <a:tcPr/>
                </a:tc>
                <a:tc vMerge="1">
                  <a:txBody>
                    <a:bodyPr/>
                    <a:lstStyle/>
                    <a:p>
                      <a:endParaRPr lang="en-ZA"/>
                    </a:p>
                  </a:txBody>
                  <a:tcPr/>
                </a:tc>
                <a:tc vMerge="1">
                  <a:txBody>
                    <a:bodyPr/>
                    <a:lstStyle/>
                    <a:p>
                      <a:endParaRPr lang="en-ZA"/>
                    </a:p>
                  </a:txBody>
                  <a:tcPr/>
                </a:tc>
                <a:extLst>
                  <a:ext uri="{0D108BD9-81ED-4DB2-BD59-A6C34878D82A}">
                    <a16:rowId xmlns:a16="http://schemas.microsoft.com/office/drawing/2014/main" val="1045901441"/>
                  </a:ext>
                </a:extLst>
              </a:tr>
              <a:tr h="653179">
                <a:tc>
                  <a:txBody>
                    <a:bodyPr/>
                    <a:lstStyle/>
                    <a:p>
                      <a:pPr marL="450215" algn="l">
                        <a:lnSpc>
                          <a:spcPct val="130000"/>
                        </a:lnSpc>
                        <a:spcBef>
                          <a:spcPts val="1200"/>
                        </a:spcBef>
                        <a:spcAft>
                          <a:spcPts val="0"/>
                        </a:spcAft>
                        <a:tabLst>
                          <a:tab pos="450215" algn="l"/>
                          <a:tab pos="900430" algn="l"/>
                          <a:tab pos="1350645" algn="l"/>
                        </a:tabLst>
                      </a:pPr>
                      <a:r>
                        <a:rPr lang="en-GB" sz="1200" dirty="0">
                          <a:solidFill>
                            <a:schemeClr val="tx1"/>
                          </a:solidFill>
                          <a:effectLst/>
                        </a:rPr>
                        <a:t>Waste</a:t>
                      </a:r>
                      <a:endParaRPr lang="en-ZA"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394" marR="31394" marT="0" marB="0"/>
                </a:tc>
                <a:tc vMerge="1">
                  <a:txBody>
                    <a:bodyPr/>
                    <a:lstStyle/>
                    <a:p>
                      <a:endParaRPr lang="en-ZA"/>
                    </a:p>
                  </a:txBody>
                  <a:tcPr/>
                </a:tc>
                <a:tc vMerge="1">
                  <a:txBody>
                    <a:bodyPr/>
                    <a:lstStyle/>
                    <a:p>
                      <a:endParaRPr lang="en-ZA"/>
                    </a:p>
                  </a:txBody>
                  <a:tcPr/>
                </a:tc>
                <a:tc vMerge="1">
                  <a:txBody>
                    <a:bodyPr/>
                    <a:lstStyle/>
                    <a:p>
                      <a:endParaRPr lang="en-ZA"/>
                    </a:p>
                  </a:txBody>
                  <a:tcPr/>
                </a:tc>
                <a:extLst>
                  <a:ext uri="{0D108BD9-81ED-4DB2-BD59-A6C34878D82A}">
                    <a16:rowId xmlns:a16="http://schemas.microsoft.com/office/drawing/2014/main" val="2915814681"/>
                  </a:ext>
                </a:extLst>
              </a:tr>
              <a:tr h="245148">
                <a:tc>
                  <a:txBody>
                    <a:bodyPr/>
                    <a:lstStyle/>
                    <a:p>
                      <a:pPr marL="450215" algn="l">
                        <a:lnSpc>
                          <a:spcPct val="130000"/>
                        </a:lnSpc>
                        <a:spcBef>
                          <a:spcPts val="1200"/>
                        </a:spcBef>
                        <a:spcAft>
                          <a:spcPts val="0"/>
                        </a:spcAft>
                        <a:tabLst>
                          <a:tab pos="450215" algn="l"/>
                          <a:tab pos="900430" algn="l"/>
                          <a:tab pos="1350645" algn="l"/>
                        </a:tabLst>
                      </a:pPr>
                      <a:r>
                        <a:rPr lang="en-GB" sz="1200" dirty="0">
                          <a:solidFill>
                            <a:schemeClr val="tx1"/>
                          </a:solidFill>
                          <a:effectLst/>
                        </a:rPr>
                        <a:t>Scope 2 sources</a:t>
                      </a:r>
                      <a:endParaRPr lang="en-ZA"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394" marR="31394" marT="0" marB="0"/>
                </a:tc>
                <a:tc rowSpan="2">
                  <a:txBody>
                    <a:bodyPr/>
                    <a:lstStyle/>
                    <a:p>
                      <a:pPr marL="450215" algn="l">
                        <a:lnSpc>
                          <a:spcPct val="130000"/>
                        </a:lnSpc>
                        <a:spcBef>
                          <a:spcPts val="1200"/>
                        </a:spcBef>
                        <a:spcAft>
                          <a:spcPts val="0"/>
                        </a:spcAft>
                        <a:tabLst>
                          <a:tab pos="450215" algn="l"/>
                          <a:tab pos="900430" algn="l"/>
                          <a:tab pos="1350645" algn="l"/>
                        </a:tabLst>
                      </a:pPr>
                      <a:r>
                        <a:rPr lang="en-GB" sz="1100" dirty="0">
                          <a:effectLst/>
                        </a:rPr>
                        <a:t>Voluntary</a:t>
                      </a:r>
                      <a:endParaRPr lang="en-ZA" sz="1100" dirty="0">
                        <a:effectLst/>
                      </a:endParaRPr>
                    </a:p>
                    <a:p>
                      <a:pPr marL="450215" algn="l">
                        <a:lnSpc>
                          <a:spcPct val="130000"/>
                        </a:lnSpc>
                        <a:spcBef>
                          <a:spcPts val="1200"/>
                        </a:spcBef>
                        <a:spcAft>
                          <a:spcPts val="0"/>
                        </a:spcAft>
                        <a:tabLst>
                          <a:tab pos="450215" algn="l"/>
                          <a:tab pos="900430" algn="l"/>
                          <a:tab pos="1350645" algn="l"/>
                        </a:tabLst>
                      </a:pPr>
                      <a:r>
                        <a:rPr lang="en-GB" sz="1100" dirty="0">
                          <a:effectLst/>
                        </a:rPr>
                        <a:t> </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394" marR="31394" marT="0" marB="0"/>
                </a:tc>
                <a:tc rowSpan="2">
                  <a:txBody>
                    <a:bodyPr/>
                    <a:lstStyle/>
                    <a:p>
                      <a:pPr marL="450215" algn="l">
                        <a:lnSpc>
                          <a:spcPct val="130000"/>
                        </a:lnSpc>
                        <a:spcBef>
                          <a:spcPts val="1200"/>
                        </a:spcBef>
                        <a:spcAft>
                          <a:spcPts val="0"/>
                        </a:spcAft>
                        <a:tabLst>
                          <a:tab pos="450215" algn="l"/>
                          <a:tab pos="900430" algn="l"/>
                          <a:tab pos="1350645" algn="l"/>
                        </a:tabLst>
                      </a:pPr>
                      <a:r>
                        <a:rPr lang="en-GB" sz="1100" dirty="0">
                          <a:effectLst/>
                        </a:rPr>
                        <a:t>If elected, emission source will not form part of Carbon Budget accounting </a:t>
                      </a:r>
                      <a:endParaRPr lang="en-ZA" sz="1100" dirty="0">
                        <a:effectLst/>
                      </a:endParaRPr>
                    </a:p>
                    <a:p>
                      <a:pPr marL="450215" algn="l">
                        <a:lnSpc>
                          <a:spcPct val="130000"/>
                        </a:lnSpc>
                        <a:spcBef>
                          <a:spcPts val="1200"/>
                        </a:spcBef>
                        <a:spcAft>
                          <a:spcPts val="0"/>
                        </a:spcAft>
                        <a:tabLst>
                          <a:tab pos="450215" algn="l"/>
                          <a:tab pos="900430" algn="l"/>
                          <a:tab pos="1350645" algn="l"/>
                        </a:tabLst>
                      </a:pPr>
                      <a:r>
                        <a:rPr lang="en-GB" sz="1100" dirty="0">
                          <a:effectLst/>
                        </a:rPr>
                        <a:t>Emission savings from scope 2/3 related activities are reported as memo items</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394" marR="31394" marT="0" marB="0"/>
                </a:tc>
                <a:tc rowSpan="2">
                  <a:txBody>
                    <a:bodyPr/>
                    <a:lstStyle/>
                    <a:p>
                      <a:pPr marL="450215" algn="l">
                        <a:lnSpc>
                          <a:spcPct val="130000"/>
                        </a:lnSpc>
                        <a:spcBef>
                          <a:spcPts val="1200"/>
                        </a:spcBef>
                        <a:spcAft>
                          <a:spcPts val="0"/>
                        </a:spcAft>
                        <a:tabLst>
                          <a:tab pos="450215" algn="l"/>
                          <a:tab pos="900430" algn="l"/>
                          <a:tab pos="1350645" algn="l"/>
                        </a:tabLst>
                      </a:pPr>
                      <a:r>
                        <a:rPr lang="en-GB" sz="1100" dirty="0">
                          <a:effectLst/>
                        </a:rPr>
                        <a:t>If elected, emission source will not form part of Carbon Budget accounting.</a:t>
                      </a:r>
                      <a:endParaRPr lang="en-ZA" sz="1100" dirty="0">
                        <a:effectLst/>
                      </a:endParaRPr>
                    </a:p>
                    <a:p>
                      <a:pPr marL="450215" algn="l">
                        <a:lnSpc>
                          <a:spcPct val="130000"/>
                        </a:lnSpc>
                        <a:spcBef>
                          <a:spcPts val="1200"/>
                        </a:spcBef>
                        <a:spcAft>
                          <a:spcPts val="0"/>
                        </a:spcAft>
                        <a:tabLst>
                          <a:tab pos="450215" algn="l"/>
                          <a:tab pos="900430" algn="l"/>
                          <a:tab pos="1350645" algn="l"/>
                        </a:tabLst>
                      </a:pPr>
                      <a:r>
                        <a:rPr lang="en-GB" sz="1100" dirty="0">
                          <a:effectLst/>
                        </a:rPr>
                        <a:t>Emission savings from scope 2/3 related activities are reported as memo items</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394" marR="31394" marT="0" marB="0"/>
                </a:tc>
                <a:extLst>
                  <a:ext uri="{0D108BD9-81ED-4DB2-BD59-A6C34878D82A}">
                    <a16:rowId xmlns:a16="http://schemas.microsoft.com/office/drawing/2014/main" val="570673043"/>
                  </a:ext>
                </a:extLst>
              </a:tr>
              <a:tr h="1420973">
                <a:tc>
                  <a:txBody>
                    <a:bodyPr/>
                    <a:lstStyle/>
                    <a:p>
                      <a:pPr marL="450215" algn="l">
                        <a:lnSpc>
                          <a:spcPct val="130000"/>
                        </a:lnSpc>
                        <a:spcBef>
                          <a:spcPts val="1200"/>
                        </a:spcBef>
                        <a:spcAft>
                          <a:spcPts val="0"/>
                        </a:spcAft>
                        <a:tabLst>
                          <a:tab pos="450215" algn="l"/>
                          <a:tab pos="900430" algn="l"/>
                          <a:tab pos="1350645" algn="l"/>
                        </a:tabLst>
                      </a:pPr>
                      <a:r>
                        <a:rPr lang="en-GB" sz="1200" dirty="0">
                          <a:solidFill>
                            <a:schemeClr val="tx1"/>
                          </a:solidFill>
                          <a:effectLst/>
                        </a:rPr>
                        <a:t>Scope 3 sources</a:t>
                      </a:r>
                      <a:endParaRPr lang="en-ZA" sz="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394" marR="31394" marT="0" marB="0"/>
                </a:tc>
                <a:tc vMerge="1">
                  <a:txBody>
                    <a:bodyPr/>
                    <a:lstStyle/>
                    <a:p>
                      <a:endParaRPr lang="en-ZA"/>
                    </a:p>
                  </a:txBody>
                  <a:tcPr/>
                </a:tc>
                <a:tc vMerge="1">
                  <a:txBody>
                    <a:bodyPr/>
                    <a:lstStyle/>
                    <a:p>
                      <a:endParaRPr lang="en-ZA"/>
                    </a:p>
                  </a:txBody>
                  <a:tcPr/>
                </a:tc>
                <a:tc vMerge="1">
                  <a:txBody>
                    <a:bodyPr/>
                    <a:lstStyle/>
                    <a:p>
                      <a:endParaRPr lang="en-ZA"/>
                    </a:p>
                  </a:txBody>
                  <a:tcPr/>
                </a:tc>
                <a:extLst>
                  <a:ext uri="{0D108BD9-81ED-4DB2-BD59-A6C34878D82A}">
                    <a16:rowId xmlns:a16="http://schemas.microsoft.com/office/drawing/2014/main" val="1180349397"/>
                  </a:ext>
                </a:extLst>
              </a:tr>
            </a:tbl>
          </a:graphicData>
        </a:graphic>
      </p:graphicFrame>
      <p:sp>
        <p:nvSpPr>
          <p:cNvPr id="5" name="Rectangle 1"/>
          <p:cNvSpPr>
            <a:spLocks noChangeArrowheads="1"/>
          </p:cNvSpPr>
          <p:nvPr/>
        </p:nvSpPr>
        <p:spPr bwMode="auto">
          <a:xfrm>
            <a:off x="-7207018" y="4329839"/>
            <a:ext cx="32892217"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56870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6cd58fa6-ae34-4fb4-b935-caa4fd0dd5c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479F4359466664E96BD0BFA2EB1C1C9" ma:contentTypeVersion="14" ma:contentTypeDescription="Create a new document." ma:contentTypeScope="" ma:versionID="00b5e75b742ab64c035b8068138ab173">
  <xsd:schema xmlns:xsd="http://www.w3.org/2001/XMLSchema" xmlns:xs="http://www.w3.org/2001/XMLSchema" xmlns:p="http://schemas.microsoft.com/office/2006/metadata/properties" xmlns:ns3="6cd58fa6-ae34-4fb4-b935-caa4fd0dd5cd" xmlns:ns4="e6715a4a-1771-4339-b825-f45eb582682a" targetNamespace="http://schemas.microsoft.com/office/2006/metadata/properties" ma:root="true" ma:fieldsID="49994c42c8d21e05d5354e7b09cdf233" ns3:_="" ns4:_="">
    <xsd:import namespace="6cd58fa6-ae34-4fb4-b935-caa4fd0dd5cd"/>
    <xsd:import namespace="e6715a4a-1771-4339-b825-f45eb582682a"/>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LengthInSeconds"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d58fa6-ae34-4fb4-b935-caa4fd0dd5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6715a4a-1771-4339-b825-f45eb582682a"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DBC1F65-6961-44DA-A143-131394FE166F}">
  <ds:schemaRefs>
    <ds:schemaRef ds:uri="http://schemas.microsoft.com/office/2006/documentManagement/types"/>
    <ds:schemaRef ds:uri="http://schemas.microsoft.com/office/2006/metadata/properties"/>
    <ds:schemaRef ds:uri="http://www.w3.org/XML/1998/namespace"/>
    <ds:schemaRef ds:uri="http://purl.org/dc/dcmitype/"/>
    <ds:schemaRef ds:uri="e6715a4a-1771-4339-b825-f45eb582682a"/>
    <ds:schemaRef ds:uri="http://purl.org/dc/elements/1.1/"/>
    <ds:schemaRef ds:uri="http://purl.org/dc/terms/"/>
    <ds:schemaRef ds:uri="http://schemas.microsoft.com/office/infopath/2007/PartnerControls"/>
    <ds:schemaRef ds:uri="http://schemas.openxmlformats.org/package/2006/metadata/core-properties"/>
    <ds:schemaRef ds:uri="6cd58fa6-ae34-4fb4-b935-caa4fd0dd5cd"/>
  </ds:schemaRefs>
</ds:datastoreItem>
</file>

<file path=customXml/itemProps2.xml><?xml version="1.0" encoding="utf-8"?>
<ds:datastoreItem xmlns:ds="http://schemas.openxmlformats.org/officeDocument/2006/customXml" ds:itemID="{E9321760-4C7B-40AB-AF51-65BB435F3DBA}">
  <ds:schemaRefs>
    <ds:schemaRef ds:uri="http://schemas.microsoft.com/sharepoint/v3/contenttype/forms"/>
  </ds:schemaRefs>
</ds:datastoreItem>
</file>

<file path=customXml/itemProps3.xml><?xml version="1.0" encoding="utf-8"?>
<ds:datastoreItem xmlns:ds="http://schemas.openxmlformats.org/officeDocument/2006/customXml" ds:itemID="{BACCA6F6-8FFA-4967-A2EC-C5188DB27A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cd58fa6-ae34-4fb4-b935-caa4fd0dd5cd"/>
    <ds:schemaRef ds:uri="e6715a4a-1771-4339-b825-f45eb58268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2589</Words>
  <Application>Microsoft Office PowerPoint</Application>
  <PresentationFormat>On-screen Show (4:3)</PresentationFormat>
  <Paragraphs>237</Paragraphs>
  <Slides>20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Arial Narrow</vt:lpstr>
      <vt:lpstr>ArialNarrow</vt:lpstr>
      <vt:lpstr>ArialNarrow-Bold</vt:lpstr>
      <vt:lpstr>Calibri</vt:lpstr>
      <vt:lpstr>Symbol</vt:lpstr>
      <vt:lpstr>Times New Roman</vt:lpstr>
      <vt:lpstr>Office Theme</vt:lpstr>
      <vt:lpstr>Workshop: Carbon Budgets and Mitigation Plans Regulations  </vt:lpstr>
      <vt:lpstr>CONTENTS</vt:lpstr>
      <vt:lpstr>Climate Change Bill </vt:lpstr>
      <vt:lpstr>Integrated Regulations </vt:lpstr>
      <vt:lpstr>Basis for Allocation</vt:lpstr>
      <vt:lpstr>Basis for Allocation</vt:lpstr>
      <vt:lpstr>Basis for Allocation</vt:lpstr>
      <vt:lpstr>Basis for Allocation</vt:lpstr>
      <vt:lpstr>(What) GHG Emission sources to include in carbon budgets allocation</vt:lpstr>
      <vt:lpstr>Methodologies for Allocation</vt:lpstr>
      <vt:lpstr>Methodologies for Allocation</vt:lpstr>
      <vt:lpstr>Methodologies for Allocation</vt:lpstr>
      <vt:lpstr>Commitment Period</vt:lpstr>
      <vt:lpstr>Monitoring, Reporting and Verification</vt:lpstr>
      <vt:lpstr>Special Circumstances</vt:lpstr>
      <vt:lpstr>Possible Templates / Annexures</vt:lpstr>
      <vt:lpstr>Mitigation Plan Considerations</vt:lpstr>
      <vt:lpstr>Mitigation Plan Considerations</vt:lpstr>
      <vt:lpstr>Regulatory instruments to enforce CB/mitigation plan processes</vt:lpstr>
      <vt:lpstr>THANK YOU!</vt:lpstr>
    </vt:vector>
  </TitlesOfParts>
  <Company>Environmental Affairs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Admin1</dc:creator>
  <cp:lastModifiedBy>Jongikhaya Witi</cp:lastModifiedBy>
  <cp:revision>152</cp:revision>
  <cp:lastPrinted>2021-05-10T13:41:14Z</cp:lastPrinted>
  <dcterms:created xsi:type="dcterms:W3CDTF">2020-04-21T11:07:00Z</dcterms:created>
  <dcterms:modified xsi:type="dcterms:W3CDTF">2023-10-17T11:23:55Z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0x0101008479F4359466664E96BD0BFA2EB1C1C9</vt:lpwstr>
  </property>
</Properties>
</file>