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3"/>
  </p:notesMasterIdLst>
  <p:sldIdLst>
    <p:sldId id="256" r:id="rId3"/>
    <p:sldId id="299" r:id="rId4"/>
    <p:sldId id="301" r:id="rId5"/>
    <p:sldId id="275" r:id="rId6"/>
    <p:sldId id="303" r:id="rId7"/>
    <p:sldId id="300" r:id="rId8"/>
    <p:sldId id="274" r:id="rId9"/>
    <p:sldId id="302" r:id="rId10"/>
    <p:sldId id="269" r:id="rId11"/>
    <p:sldId id="306" r:id="rId12"/>
    <p:sldId id="297" r:id="rId13"/>
    <p:sldId id="289" r:id="rId14"/>
    <p:sldId id="304" r:id="rId15"/>
    <p:sldId id="311" r:id="rId16"/>
    <p:sldId id="314" r:id="rId17"/>
    <p:sldId id="313" r:id="rId18"/>
    <p:sldId id="307" r:id="rId19"/>
    <p:sldId id="317" r:id="rId20"/>
    <p:sldId id="315" r:id="rId21"/>
    <p:sldId id="258" r:id="rId2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86387" autoAdjust="0"/>
  </p:normalViewPr>
  <p:slideViewPr>
    <p:cSldViewPr snapToGrid="0" snapToObjects="1">
      <p:cViewPr varScale="1">
        <p:scale>
          <a:sx n="55" d="100"/>
          <a:sy n="55" d="100"/>
        </p:scale>
        <p:origin x="16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346740-3029-4AD2-A0AB-A83DD723491A}" type="datetimeFigureOut">
              <a:rPr lang="en-ZA" smtClean="0"/>
              <a:t>2023/08/23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A9FF1-ABD3-4930-8B3E-DDBC9E5570E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0901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9A9FF1-ABD3-4930-8B3E-DDBC9E5570E7}" type="slidenum">
              <a:rPr lang="en-ZA" smtClean="0"/>
              <a:t>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01047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6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0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17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970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02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20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0558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506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497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61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640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45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1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541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647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3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456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18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8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1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0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6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852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57456"/>
            <a:ext cx="8229600" cy="6898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2499"/>
            <a:ext cx="8229600" cy="445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325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02FC6-061E-5F4C-9ACA-6C4849BEF69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107A0-7B7C-8743-BC43-85A450895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191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malete@dffe.gov.za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6781"/>
            <a:ext cx="7772400" cy="197366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8000"/>
                </a:solidFill>
              </a:rPr>
              <a:t>Donor Funding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3012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GEF-8 PRIORITIES FOR FOCAL AREAS</a:t>
            </a:r>
            <a:endParaRPr lang="en-ZA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48" t="19188" r="23225" b="11484"/>
          <a:stretch/>
        </p:blipFill>
        <p:spPr>
          <a:xfrm>
            <a:off x="0" y="1047322"/>
            <a:ext cx="9144000" cy="488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50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6363"/>
            <a:ext cx="8686800" cy="64088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6400"/>
                </a:solidFill>
              </a:rPr>
              <a:t> GEF STAR ALLOCATIONS FOR SA</a:t>
            </a:r>
            <a:endParaRPr lang="en-ZA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609600" y="1249363"/>
            <a:ext cx="8077200" cy="5456237"/>
          </a:xfrm>
        </p:spPr>
        <p:txBody>
          <a:bodyPr rtlCol="0">
            <a:normAutofit/>
          </a:bodyPr>
          <a:lstStyle/>
          <a:p>
            <a:pPr marL="282575" indent="-282575" eaLnBrk="1" fontAlgn="auto" hangingPunct="1">
              <a:buFont typeface="Wingdings" panose="05000000000000000000" pitchFamily="2" charset="2"/>
              <a:buChar char="Ø"/>
              <a:defRPr/>
            </a:pPr>
            <a:endParaRPr lang="en-ZA" altLang="en-US" dirty="0"/>
          </a:p>
          <a:p>
            <a:pPr marL="91440" indent="-91440" eaLnBrk="1" fontAlgn="auto" hangingPunct="1">
              <a:defRPr/>
            </a:pPr>
            <a:endParaRPr lang="en-ZA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5961878"/>
              </p:ext>
            </p:extLst>
          </p:nvPr>
        </p:nvGraphicFramePr>
        <p:xfrm>
          <a:off x="0" y="653014"/>
          <a:ext cx="9144000" cy="61287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3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8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3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2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2992">
                  <a:extLst>
                    <a:ext uri="{9D8B030D-6E8A-4147-A177-3AD203B41FA5}">
                      <a16:colId xmlns:a16="http://schemas.microsoft.com/office/drawing/2014/main" val="836162803"/>
                    </a:ext>
                  </a:extLst>
                </a:gridCol>
                <a:gridCol w="1522992">
                  <a:extLst>
                    <a:ext uri="{9D8B030D-6E8A-4147-A177-3AD203B41FA5}">
                      <a16:colId xmlns:a16="http://schemas.microsoft.com/office/drawing/2014/main" val="2381166975"/>
                    </a:ext>
                  </a:extLst>
                </a:gridCol>
              </a:tblGrid>
              <a:tr h="130866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FOCAL AREA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GEF 4 US$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GEF 5 US$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GEF 6 US$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GEF 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baseline="0" dirty="0">
                          <a:effectLst/>
                          <a:latin typeface="+mn-lt"/>
                        </a:rPr>
                        <a:t> </a:t>
                      </a:r>
                      <a:r>
                        <a:rPr lang="en-GB" sz="2000" dirty="0">
                          <a:effectLst/>
                          <a:latin typeface="+mn-lt"/>
                        </a:rPr>
                        <a:t>US$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GEF 8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US$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0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Biodiversity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22.5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+mn-lt"/>
                        </a:rPr>
                        <a:t>21.68</a:t>
                      </a:r>
                      <a:endParaRPr lang="en-ZA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22,79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dirty="0">
                          <a:effectLst/>
                          <a:latin typeface="+mn-lt"/>
                        </a:rPr>
                        <a:t>23.83</a:t>
                      </a:r>
                      <a:endParaRPr lang="en-Z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2000" dirty="0">
                          <a:latin typeface="+mn-lt"/>
                        </a:rPr>
                        <a:t>35.69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752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Climate Change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23.9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25.71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+mn-lt"/>
                        </a:rPr>
                        <a:t>17,98</a:t>
                      </a:r>
                      <a:endParaRPr lang="en-ZA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dirty="0">
                          <a:effectLst/>
                          <a:latin typeface="+mn-lt"/>
                        </a:rPr>
                        <a:t>10.15</a:t>
                      </a:r>
                      <a:endParaRPr lang="en-Z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2000" dirty="0">
                          <a:latin typeface="+mn-lt"/>
                        </a:rPr>
                        <a:t>7.36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11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Land Degradation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None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5.25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  <a:latin typeface="+mn-lt"/>
                        </a:rPr>
                        <a:t>5,18</a:t>
                      </a:r>
                      <a:endParaRPr lang="en-ZA" sz="20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4.12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2000" dirty="0">
                          <a:latin typeface="+mn-lt"/>
                        </a:rPr>
                        <a:t>6.05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913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</a:rPr>
                        <a:t>TOTAL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US$ 46.4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US$ 52.65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+mn-lt"/>
                        </a:rPr>
                        <a:t>US$ 45,86 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dirty="0">
                          <a:effectLst/>
                          <a:latin typeface="+mn-lt"/>
                        </a:rPr>
                        <a:t>US$ 38,11 </a:t>
                      </a:r>
                      <a:r>
                        <a:rPr lang="en-GB" sz="2000" dirty="0">
                          <a:effectLst/>
                          <a:latin typeface="+mn-lt"/>
                        </a:rPr>
                        <a:t>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2000" dirty="0"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2000" dirty="0">
                          <a:effectLst/>
                          <a:latin typeface="+mn-lt"/>
                        </a:rPr>
                        <a:t>US$ </a:t>
                      </a:r>
                      <a:r>
                        <a:rPr lang="en-ZA" sz="2000" dirty="0">
                          <a:latin typeface="+mn-lt"/>
                        </a:rPr>
                        <a:t>49.10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million</a:t>
                      </a:r>
                      <a:endParaRPr lang="en-ZA" sz="20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630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74" y="235974"/>
            <a:ext cx="8229600" cy="860509"/>
          </a:xfrm>
        </p:spPr>
        <p:txBody>
          <a:bodyPr>
            <a:normAutofit fontScale="90000"/>
          </a:bodyPr>
          <a:lstStyle/>
          <a:p>
            <a:br>
              <a:rPr lang="en-ZA" b="1" dirty="0"/>
            </a:br>
            <a:r>
              <a:rPr lang="en-ZA" b="1" dirty="0"/>
              <a:t>INTEGRATED PROGRAMS 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3898"/>
            <a:ext cx="8229600" cy="5319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i="1" dirty="0"/>
              <a:t>Integrated programs are defined by sharing several of the following characteristics:</a:t>
            </a:r>
          </a:p>
          <a:p>
            <a:pPr algn="just"/>
            <a:r>
              <a:rPr lang="en-US" b="1" dirty="0"/>
              <a:t>Integration </a:t>
            </a:r>
            <a:r>
              <a:rPr lang="en-US" dirty="0"/>
              <a:t>of focal areas and approaches</a:t>
            </a:r>
          </a:p>
          <a:p>
            <a:pPr algn="just"/>
            <a:r>
              <a:rPr lang="en-ZA" dirty="0"/>
              <a:t>Deliver </a:t>
            </a:r>
            <a:r>
              <a:rPr lang="en-ZA" b="1" dirty="0"/>
              <a:t>multiple </a:t>
            </a:r>
            <a:r>
              <a:rPr lang="en-ZA" dirty="0"/>
              <a:t>global environmental benefits</a:t>
            </a:r>
          </a:p>
          <a:p>
            <a:pPr algn="just"/>
            <a:r>
              <a:rPr lang="en-US" dirty="0"/>
              <a:t>Promote a global </a:t>
            </a:r>
            <a:r>
              <a:rPr lang="en-US" b="1" dirty="0"/>
              <a:t>platform </a:t>
            </a:r>
            <a:r>
              <a:rPr lang="en-US" dirty="0"/>
              <a:t>for coordination and technical support to country projects</a:t>
            </a:r>
          </a:p>
          <a:p>
            <a:pPr algn="just"/>
            <a:r>
              <a:rPr lang="en-ZA" dirty="0"/>
              <a:t>Provides incentives for </a:t>
            </a:r>
            <a:r>
              <a:rPr lang="en-ZA" b="1" dirty="0"/>
              <a:t>country </a:t>
            </a:r>
            <a:r>
              <a:rPr lang="en-ZA" dirty="0"/>
              <a:t>participation </a:t>
            </a:r>
          </a:p>
          <a:p>
            <a:pPr algn="just"/>
            <a:r>
              <a:rPr lang="en-US" dirty="0"/>
              <a:t>Promote a global </a:t>
            </a:r>
            <a:r>
              <a:rPr lang="en-US" b="1" dirty="0"/>
              <a:t>platform </a:t>
            </a:r>
            <a:r>
              <a:rPr lang="en-US" dirty="0"/>
              <a:t>for coordination and technical support to country projects</a:t>
            </a:r>
          </a:p>
          <a:p>
            <a:endParaRPr lang="en-ZA" sz="24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342559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74" y="235974"/>
            <a:ext cx="8229600" cy="860509"/>
          </a:xfrm>
        </p:spPr>
        <p:txBody>
          <a:bodyPr>
            <a:normAutofit fontScale="90000"/>
          </a:bodyPr>
          <a:lstStyle/>
          <a:p>
            <a:br>
              <a:rPr lang="en-ZA" b="1" dirty="0"/>
            </a:br>
            <a:r>
              <a:rPr lang="en-ZA" b="1" dirty="0"/>
              <a:t>INTEGRATED PROGRAMS 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3898"/>
            <a:ext cx="8229600" cy="5319250"/>
          </a:xfrm>
        </p:spPr>
        <p:txBody>
          <a:bodyPr>
            <a:normAutofit fontScale="85000" lnSpcReduction="10000"/>
          </a:bodyPr>
          <a:lstStyle/>
          <a:p>
            <a:r>
              <a:rPr lang="en-ZA" dirty="0"/>
              <a:t>Food Systems</a:t>
            </a:r>
          </a:p>
          <a:p>
            <a:r>
              <a:rPr lang="en-ZA" dirty="0"/>
              <a:t>Ecosystem Restoration</a:t>
            </a:r>
          </a:p>
          <a:p>
            <a:r>
              <a:rPr lang="en-ZA" dirty="0"/>
              <a:t>Sustainable Cities</a:t>
            </a:r>
          </a:p>
          <a:p>
            <a:r>
              <a:rPr lang="en-US" dirty="0"/>
              <a:t>Amazon, Congo, and Critical Forest Biomes</a:t>
            </a:r>
          </a:p>
          <a:p>
            <a:r>
              <a:rPr lang="en-US" dirty="0"/>
              <a:t>Circular Solutions to Plastic Pollution</a:t>
            </a:r>
          </a:p>
          <a:p>
            <a:r>
              <a:rPr lang="en-ZA" dirty="0"/>
              <a:t>Blue and Green Islands</a:t>
            </a:r>
          </a:p>
          <a:p>
            <a:r>
              <a:rPr lang="en-ZA" dirty="0"/>
              <a:t>Clean and Healthy Ocean</a:t>
            </a:r>
          </a:p>
          <a:p>
            <a:r>
              <a:rPr lang="en-ZA" dirty="0"/>
              <a:t>Greening Transportation Infrastructure Development</a:t>
            </a:r>
          </a:p>
          <a:p>
            <a:r>
              <a:rPr lang="en-ZA" dirty="0"/>
              <a:t>Net-Zero Nature-Positive Accelerator</a:t>
            </a:r>
          </a:p>
          <a:p>
            <a:r>
              <a:rPr lang="en-ZA" dirty="0"/>
              <a:t>Wildlife Conservation for Development</a:t>
            </a:r>
          </a:p>
          <a:p>
            <a:r>
              <a:rPr lang="en-US" dirty="0"/>
              <a:t>Elimination of Harmful Chemicals from Supply Chains</a:t>
            </a:r>
            <a:endParaRPr lang="en-ZA" sz="24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7615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74" y="235974"/>
            <a:ext cx="8229600" cy="860509"/>
          </a:xfrm>
        </p:spPr>
        <p:txBody>
          <a:bodyPr>
            <a:normAutofit fontScale="90000"/>
          </a:bodyPr>
          <a:lstStyle/>
          <a:p>
            <a:br>
              <a:rPr lang="en-ZA" b="1" dirty="0"/>
            </a:br>
            <a:r>
              <a:rPr lang="en-ZA" b="1" dirty="0"/>
              <a:t>GEF8 PROGRAMMING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3898"/>
            <a:ext cx="8229600" cy="5319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Biodiversity STAR Allocation: US$35 m</a:t>
            </a:r>
          </a:p>
          <a:p>
            <a:pPr marL="0" indent="0">
              <a:buNone/>
            </a:pPr>
            <a:r>
              <a:rPr lang="en-US" dirty="0"/>
              <a:t>Committed funds under Integrated Programs:</a:t>
            </a:r>
          </a:p>
          <a:p>
            <a:r>
              <a:rPr lang="en-ZA" sz="3000" dirty="0"/>
              <a:t>Food Systems BY FAO – US$3m</a:t>
            </a:r>
          </a:p>
          <a:p>
            <a:r>
              <a:rPr lang="en-ZA" sz="3000" dirty="0"/>
              <a:t>Ecosystem Restoration by UNEP –US$6m</a:t>
            </a:r>
          </a:p>
          <a:p>
            <a:r>
              <a:rPr lang="en-ZA" sz="3000" dirty="0"/>
              <a:t>Sustainable Cities by DBSA – US$2m</a:t>
            </a:r>
          </a:p>
          <a:p>
            <a:r>
              <a:rPr lang="en-US" sz="3000" dirty="0"/>
              <a:t>Circular Solutions to Plastic Pollution by UNIDO – US$3m</a:t>
            </a:r>
          </a:p>
          <a:p>
            <a:r>
              <a:rPr lang="en-US" sz="3000" dirty="0"/>
              <a:t>SGP by UNDP – US$1m</a:t>
            </a:r>
          </a:p>
          <a:p>
            <a:r>
              <a:rPr lang="en-US" sz="3000" dirty="0"/>
              <a:t>Land Degradation (UNEP &amp; FAO IPs ) – US$2m</a:t>
            </a:r>
          </a:p>
          <a:p>
            <a:pPr marL="0" indent="0">
              <a:buNone/>
            </a:pPr>
            <a:r>
              <a:rPr lang="en-US" dirty="0"/>
              <a:t>Remaining funds for biodiversity focal area is US$19m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30274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74" y="235974"/>
            <a:ext cx="8229600" cy="860509"/>
          </a:xfrm>
        </p:spPr>
        <p:txBody>
          <a:bodyPr>
            <a:normAutofit fontScale="90000"/>
          </a:bodyPr>
          <a:lstStyle/>
          <a:p>
            <a:br>
              <a:rPr lang="en-ZA" b="1" dirty="0"/>
            </a:br>
            <a:r>
              <a:rPr lang="en-ZA" b="1" dirty="0"/>
              <a:t>GEF8 PROGRAMMING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3898"/>
            <a:ext cx="8229600" cy="53192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Biodiversity focal area (STAR US$18M): </a:t>
            </a:r>
            <a:endParaRPr lang="en-ZA" dirty="0"/>
          </a:p>
          <a:p>
            <a:pPr marL="0" indent="0" algn="just">
              <a:buNone/>
            </a:pPr>
            <a:r>
              <a:rPr lang="en-US" b="1" i="1" dirty="0"/>
              <a:t>Goal</a:t>
            </a:r>
            <a:r>
              <a:rPr lang="en-US" i="1" dirty="0"/>
              <a:t>:</a:t>
            </a:r>
          </a:p>
          <a:p>
            <a:pPr marL="0" indent="0" algn="just">
              <a:buNone/>
            </a:pPr>
            <a:r>
              <a:rPr lang="en-US" i="1" dirty="0"/>
              <a:t>Globally significant biodiversity conserved, sustainably used, and restored.</a:t>
            </a:r>
          </a:p>
          <a:p>
            <a:pPr marL="0" indent="0">
              <a:buNone/>
            </a:pPr>
            <a:r>
              <a:rPr lang="en-ZA" b="1" i="1" dirty="0"/>
              <a:t>Major objectives</a:t>
            </a:r>
            <a:endParaRPr lang="en-US" b="1" i="1" dirty="0"/>
          </a:p>
          <a:p>
            <a:pPr algn="just"/>
            <a:r>
              <a:rPr lang="en-US" i="1" dirty="0"/>
              <a:t> </a:t>
            </a:r>
            <a:r>
              <a:rPr lang="en-US" dirty="0"/>
              <a:t>To improve conservation, sustainable use and restoration of natural ecosystems.</a:t>
            </a:r>
          </a:p>
          <a:p>
            <a:r>
              <a:rPr lang="en-US" dirty="0"/>
              <a:t>To effectively implement the Cartagena and Nagoya protocols.</a:t>
            </a:r>
          </a:p>
          <a:p>
            <a:r>
              <a:rPr lang="en-US" dirty="0"/>
              <a:t>To increase mobilization of domestic resources for biodiversity.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03811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74" y="235974"/>
            <a:ext cx="8229600" cy="860509"/>
          </a:xfrm>
        </p:spPr>
        <p:txBody>
          <a:bodyPr>
            <a:normAutofit fontScale="90000"/>
          </a:bodyPr>
          <a:lstStyle/>
          <a:p>
            <a:br>
              <a:rPr lang="en-ZA" b="1" dirty="0"/>
            </a:br>
            <a:r>
              <a:rPr lang="en-ZA" b="1" dirty="0"/>
              <a:t>GEF8 PROGRAMMING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3898"/>
            <a:ext cx="8229600" cy="53192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ZA" b="1" dirty="0"/>
              <a:t>LAND DEGRADATION FOCAL AREA (US$6M)</a:t>
            </a:r>
            <a:r>
              <a:rPr lang="en-US" dirty="0"/>
              <a:t>: </a:t>
            </a:r>
            <a:endParaRPr lang="en-ZA" dirty="0"/>
          </a:p>
          <a:p>
            <a:pPr marL="0" indent="0" algn="just">
              <a:buNone/>
            </a:pPr>
            <a:r>
              <a:rPr lang="en-US" b="1" i="1" dirty="0"/>
              <a:t>Goal</a:t>
            </a:r>
            <a:r>
              <a:rPr lang="en-US" i="1" dirty="0"/>
              <a:t>:</a:t>
            </a:r>
          </a:p>
          <a:p>
            <a:pPr algn="just"/>
            <a:r>
              <a:rPr lang="en-US" i="1" dirty="0"/>
              <a:t>To avoid, reduce, and reverse land degradation, desertification and mitigate the effects of drought.</a:t>
            </a:r>
          </a:p>
          <a:p>
            <a:pPr marL="0" indent="0">
              <a:buNone/>
            </a:pPr>
            <a:r>
              <a:rPr lang="en-ZA" b="1" i="1" dirty="0"/>
              <a:t>Major objectives:</a:t>
            </a:r>
          </a:p>
          <a:p>
            <a:r>
              <a:rPr lang="en-ZA" dirty="0"/>
              <a:t>SLM, </a:t>
            </a:r>
          </a:p>
          <a:p>
            <a:r>
              <a:rPr lang="en-ZA" dirty="0"/>
              <a:t>Landscape restoration,</a:t>
            </a:r>
          </a:p>
          <a:p>
            <a:r>
              <a:rPr lang="en-US" dirty="0"/>
              <a:t>Desertification, Land Degradation and Drought (DLDD), particularly in drylands.</a:t>
            </a:r>
          </a:p>
          <a:p>
            <a:r>
              <a:rPr lang="en-US" dirty="0"/>
              <a:t>Improve the enabling policy and institutional framework for LDN.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977084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374" y="235974"/>
            <a:ext cx="8229600" cy="860509"/>
          </a:xfrm>
        </p:spPr>
        <p:txBody>
          <a:bodyPr>
            <a:normAutofit fontScale="90000"/>
          </a:bodyPr>
          <a:lstStyle/>
          <a:p>
            <a:br>
              <a:rPr lang="en-ZA" b="1" dirty="0"/>
            </a:br>
            <a:r>
              <a:rPr lang="en-ZA" b="1" dirty="0"/>
              <a:t>GAPS IDENTIFIED IN THE IMPLEMENTATION OF GEF IN SA</a:t>
            </a:r>
            <a:br>
              <a:rPr lang="en-ZA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3898"/>
            <a:ext cx="8229600" cy="5319250"/>
          </a:xfrm>
        </p:spPr>
        <p:txBody>
          <a:bodyPr>
            <a:normAutofit/>
          </a:bodyPr>
          <a:lstStyle/>
          <a:p>
            <a:endParaRPr lang="en-ZA" dirty="0"/>
          </a:p>
          <a:p>
            <a:r>
              <a:rPr lang="en-US" dirty="0"/>
              <a:t>Lack of National Steering Committee to oversee the entire GEF portfolio,</a:t>
            </a:r>
          </a:p>
          <a:p>
            <a:r>
              <a:rPr lang="en-ZA" dirty="0"/>
              <a:t>Lack of Coordination among Convention Focal Points,</a:t>
            </a:r>
          </a:p>
          <a:p>
            <a:r>
              <a:rPr lang="en-US" dirty="0"/>
              <a:t>Lack of youth and CSO involvement at the project conceptualization stage,</a:t>
            </a:r>
          </a:p>
          <a:p>
            <a:r>
              <a:rPr lang="en-US" dirty="0"/>
              <a:t>Very slow disbursement of funds and recruitment of staff/PMU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462124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890BB-EE9D-22E2-6DFB-154870CAF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Proposed GEF 8 projects</a:t>
            </a:r>
            <a:endParaRPr lang="en-ZA" dirty="0"/>
          </a:p>
        </p:txBody>
      </p:sp>
      <p:graphicFrame>
        <p:nvGraphicFramePr>
          <p:cNvPr id="4" name="Table 6">
            <a:extLst>
              <a:ext uri="{FF2B5EF4-FFF2-40B4-BE49-F238E27FC236}">
                <a16:creationId xmlns:a16="http://schemas.microsoft.com/office/drawing/2014/main" id="{FBFF4431-BB2E-F91B-0764-9F9383FDDD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8602057"/>
              </p:ext>
            </p:extLst>
          </p:nvPr>
        </p:nvGraphicFramePr>
        <p:xfrm>
          <a:off x="34724" y="1153886"/>
          <a:ext cx="9109276" cy="45871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1752">
                  <a:extLst>
                    <a:ext uri="{9D8B030D-6E8A-4147-A177-3AD203B41FA5}">
                      <a16:colId xmlns:a16="http://schemas.microsoft.com/office/drawing/2014/main" val="1462074260"/>
                    </a:ext>
                  </a:extLst>
                </a:gridCol>
                <a:gridCol w="2681816">
                  <a:extLst>
                    <a:ext uri="{9D8B030D-6E8A-4147-A177-3AD203B41FA5}">
                      <a16:colId xmlns:a16="http://schemas.microsoft.com/office/drawing/2014/main" val="2211863667"/>
                    </a:ext>
                  </a:extLst>
                </a:gridCol>
                <a:gridCol w="2205708">
                  <a:extLst>
                    <a:ext uri="{9D8B030D-6E8A-4147-A177-3AD203B41FA5}">
                      <a16:colId xmlns:a16="http://schemas.microsoft.com/office/drawing/2014/main" val="3373404591"/>
                    </a:ext>
                  </a:extLst>
                </a:gridCol>
              </a:tblGrid>
              <a:tr h="286087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DESCRIPTION</a:t>
                      </a:r>
                      <a:endParaRPr lang="en-ZA" dirty="0"/>
                    </a:p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Implementing  Entity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FUNDING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963258"/>
                  </a:ext>
                </a:extLst>
              </a:tr>
              <a:tr h="35865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Reimagining National Parks for People and Nature</a:t>
                      </a:r>
                      <a:endParaRPr lang="en-ZA" dirty="0"/>
                    </a:p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SANPARKS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$10 million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568363"/>
                  </a:ext>
                </a:extLst>
              </a:tr>
              <a:tr h="27011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Advancing NCA in South Africa with transformative outcomes for people, ecosystems and the economy through biodiversity stewardship</a:t>
                      </a: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SANBI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$5million</a:t>
                      </a:r>
                    </a:p>
                    <a:p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546305"/>
                  </a:ext>
                </a:extLst>
              </a:tr>
              <a:tr h="350081">
                <a:tc>
                  <a:txBody>
                    <a:bodyPr/>
                    <a:lstStyle/>
                    <a:p>
                      <a:r>
                        <a:rPr lang="en-US" dirty="0"/>
                        <a:t>Business and</a:t>
                      </a:r>
                      <a:r>
                        <a:rPr lang="en-US" baseline="0" dirty="0"/>
                        <a:t> Biodiversity 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DFFE/SANBI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$4 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940110"/>
                  </a:ext>
                </a:extLst>
              </a:tr>
              <a:tr h="120387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$19 million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1418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250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72F0A-60C3-4AB9-8B23-FCAB3BE7A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7721"/>
          </a:xfrm>
        </p:spPr>
        <p:txBody>
          <a:bodyPr>
            <a:normAutofit fontScale="90000"/>
          </a:bodyPr>
          <a:lstStyle/>
          <a:p>
            <a:r>
              <a:rPr lang="en-US" dirty="0"/>
              <a:t>Full sized Projects under DFFE</a:t>
            </a:r>
            <a:endParaRPr lang="en-ZA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31E22DD6-A0FE-45DB-9ABF-64A4CAE053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418066"/>
              </p:ext>
            </p:extLst>
          </p:nvPr>
        </p:nvGraphicFramePr>
        <p:xfrm>
          <a:off x="228600" y="1156137"/>
          <a:ext cx="8820808" cy="5578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8734">
                  <a:extLst>
                    <a:ext uri="{9D8B030D-6E8A-4147-A177-3AD203B41FA5}">
                      <a16:colId xmlns:a16="http://schemas.microsoft.com/office/drawing/2014/main" val="1462074260"/>
                    </a:ext>
                  </a:extLst>
                </a:gridCol>
                <a:gridCol w="5628431">
                  <a:extLst>
                    <a:ext uri="{9D8B030D-6E8A-4147-A177-3AD203B41FA5}">
                      <a16:colId xmlns:a16="http://schemas.microsoft.com/office/drawing/2014/main" val="2211863667"/>
                    </a:ext>
                  </a:extLst>
                </a:gridCol>
                <a:gridCol w="1993643">
                  <a:extLst>
                    <a:ext uri="{9D8B030D-6E8A-4147-A177-3AD203B41FA5}">
                      <a16:colId xmlns:a16="http://schemas.microsoft.com/office/drawing/2014/main" val="3373404591"/>
                    </a:ext>
                  </a:extLst>
                </a:gridCol>
              </a:tblGrid>
              <a:tr h="588753">
                <a:tc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FUNDING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9963258"/>
                  </a:ext>
                </a:extLst>
              </a:tr>
              <a:tr h="1216898"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GEF 6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Strengthening institutions, information management and Monitoring to reduce the rate of illegal wildlife trade in South Africa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8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$4.8 million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3568363"/>
                  </a:ext>
                </a:extLst>
              </a:tr>
              <a:tr h="3772385">
                <a:tc>
                  <a:txBody>
                    <a:bodyPr/>
                    <a:lstStyle/>
                    <a:p>
                      <a:r>
                        <a:rPr lang="en-US" dirty="0"/>
                        <a:t>GEF 7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Access and Benefit Sharing value chains</a:t>
                      </a:r>
                    </a:p>
                    <a:p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Biodiversity economy and illegal wildlife trade</a:t>
                      </a:r>
                    </a:p>
                    <a:p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Invasive Alien species project </a:t>
                      </a:r>
                      <a:endParaRPr lang="en-ZA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Wildlife conservation Bond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Reducing Human Wildlife Conflict through an Evidence-based and Integrated Approach in Southern Africa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$7 million</a:t>
                      </a:r>
                    </a:p>
                    <a:p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$10 million</a:t>
                      </a:r>
                    </a:p>
                    <a:p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$3.4 Million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$13 million non-grant instrument</a:t>
                      </a:r>
                    </a:p>
                    <a:p>
                      <a:endParaRPr lang="en-US" sz="1800" b="1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$3,427,982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95463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532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6400"/>
                </a:solidFill>
              </a:rPr>
              <a:t>THE GEF</a:t>
            </a:r>
            <a:endParaRPr lang="en-Z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077" t="31637" r="20404" b="10510"/>
          <a:stretch/>
        </p:blipFill>
        <p:spPr>
          <a:xfrm>
            <a:off x="0" y="1047322"/>
            <a:ext cx="9144000" cy="485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052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pool ball, businesscard&#10;&#10;Description automatically generated">
            <a:extLst>
              <a:ext uri="{FF2B5EF4-FFF2-40B4-BE49-F238E27FC236}">
                <a16:creationId xmlns:a16="http://schemas.microsoft.com/office/drawing/2014/main" id="{CE556480-4F33-2F47-984D-9E89F2FE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742" y="357113"/>
            <a:ext cx="8229600" cy="1143000"/>
          </a:xfrm>
        </p:spPr>
        <p:txBody>
          <a:bodyPr>
            <a:normAutofit/>
          </a:bodyPr>
          <a:lstStyle/>
          <a:p>
            <a:r>
              <a:rPr lang="en-US" sz="6500" b="1" dirty="0">
                <a:solidFill>
                  <a:srgbClr val="003500"/>
                </a:solidFill>
              </a:rPr>
              <a:t>THANK YOU!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38636" y="2853846"/>
            <a:ext cx="8229600" cy="254018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Mr Simon Malete</a:t>
            </a:r>
            <a:endParaRPr lang="en-ZA" dirty="0"/>
          </a:p>
          <a:p>
            <a:r>
              <a:rPr lang="en-ZA" dirty="0"/>
              <a:t>Director </a:t>
            </a:r>
          </a:p>
          <a:p>
            <a:r>
              <a:rPr lang="en-ZA" dirty="0"/>
              <a:t>Private Bag X447, Pretoria,0001</a:t>
            </a:r>
          </a:p>
          <a:p>
            <a:r>
              <a:rPr lang="en-ZA" dirty="0"/>
              <a:t>Environment House, </a:t>
            </a:r>
            <a:r>
              <a:rPr lang="en-ZA" dirty="0" err="1"/>
              <a:t>Cnr</a:t>
            </a:r>
            <a:r>
              <a:rPr lang="en-ZA" dirty="0"/>
              <a:t> Steve </a:t>
            </a:r>
            <a:r>
              <a:rPr lang="en-ZA" dirty="0" err="1"/>
              <a:t>Biko</a:t>
            </a:r>
            <a:r>
              <a:rPr lang="en-ZA" dirty="0"/>
              <a:t> and </a:t>
            </a:r>
            <a:r>
              <a:rPr lang="en-ZA" dirty="0" err="1"/>
              <a:t>Soutpansberg</a:t>
            </a:r>
            <a:r>
              <a:rPr lang="en-ZA" dirty="0"/>
              <a:t> Road, Arcadia,0083</a:t>
            </a:r>
          </a:p>
          <a:p>
            <a:r>
              <a:rPr lang="en-ZA" dirty="0"/>
              <a:t>Tel: </a:t>
            </a:r>
          </a:p>
          <a:p>
            <a:r>
              <a:rPr lang="en-ZA" dirty="0"/>
              <a:t>Cell: </a:t>
            </a:r>
          </a:p>
          <a:p>
            <a:r>
              <a:rPr lang="en-ZA" dirty="0"/>
              <a:t>Email: </a:t>
            </a:r>
            <a:r>
              <a:rPr lang="en-ZA" dirty="0">
                <a:hlinkClick r:id="rId4"/>
              </a:rPr>
              <a:t>smalete</a:t>
            </a:r>
            <a:r>
              <a:rPr lang="en-ZA" u="sng" dirty="0">
                <a:hlinkClick r:id="rId4"/>
              </a:rPr>
              <a:t>@dffe.gov.za</a:t>
            </a:r>
            <a:r>
              <a:rPr lang="en-ZA" u="sng" dirty="0"/>
              <a:t> </a:t>
            </a:r>
            <a:endParaRPr lang="en-ZA" dirty="0"/>
          </a:p>
          <a:p>
            <a:r>
              <a:rPr lang="en-ZA" dirty="0"/>
              <a:t> 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78333" y="2672269"/>
            <a:ext cx="0" cy="25732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058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6400"/>
                </a:solidFill>
              </a:rPr>
              <a:t>THE GEF IMPLEMENTING AGENCIES</a:t>
            </a:r>
            <a:endParaRPr lang="en-Z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589" t="31637" r="48509" b="10510"/>
          <a:stretch/>
        </p:blipFill>
        <p:spPr>
          <a:xfrm>
            <a:off x="217715" y="1295400"/>
            <a:ext cx="5867400" cy="46046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3075" r="36331"/>
          <a:stretch/>
        </p:blipFill>
        <p:spPr>
          <a:xfrm>
            <a:off x="6705599" y="2168722"/>
            <a:ext cx="457201" cy="8792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6293" y="3132945"/>
            <a:ext cx="1242624" cy="708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flipH="1">
            <a:off x="6215743" y="1328057"/>
            <a:ext cx="2808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GEF IMPLEMENTING AGENCIES WORKING IN SA</a:t>
            </a:r>
            <a:endParaRPr lang="en-ZA" sz="16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6828" y="2193567"/>
            <a:ext cx="763929" cy="4313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6828" y="2745977"/>
            <a:ext cx="859611" cy="6340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/>
          <a:srcRect l="40854" t="-1" r="25173" b="34835"/>
          <a:stretch/>
        </p:blipFill>
        <p:spPr>
          <a:xfrm>
            <a:off x="7676618" y="3859980"/>
            <a:ext cx="762829" cy="7063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3820" y="3904116"/>
            <a:ext cx="954093" cy="6180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05599" y="4497611"/>
            <a:ext cx="870858" cy="115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63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n-US" b="1" dirty="0"/>
              <a:t>Types of Projects</a:t>
            </a:r>
            <a:br>
              <a:rPr lang="en-US" b="1" dirty="0"/>
            </a:b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en-US" b="1" dirty="0"/>
              <a:t>FULL SIZED PROJECTS</a:t>
            </a:r>
            <a:r>
              <a:rPr lang="en-US" dirty="0"/>
              <a:t>: GEF Project Financing of more than US$2M.</a:t>
            </a:r>
          </a:p>
          <a:p>
            <a:pPr marL="511175" indent="-511175" algn="just">
              <a:buFont typeface="Wingdings" panose="05000000000000000000" pitchFamily="2" charset="2"/>
              <a:buChar char="Ø"/>
              <a:defRPr/>
            </a:pPr>
            <a:r>
              <a:rPr lang="en-US" b="1" dirty="0"/>
              <a:t>MEDIUM SIZE PROJECTS</a:t>
            </a:r>
            <a:r>
              <a:rPr lang="en-US" dirty="0"/>
              <a:t>: GEF Project Financing of less than or equivalent to US$2M.</a:t>
            </a:r>
          </a:p>
          <a:p>
            <a:pPr marL="511175" indent="-511175" algn="just">
              <a:buFont typeface="Wingdings" panose="05000000000000000000" pitchFamily="2" charset="2"/>
              <a:buChar char="Ø"/>
              <a:defRPr/>
            </a:pPr>
            <a:r>
              <a:rPr lang="en-US" b="1" dirty="0"/>
              <a:t>EA</a:t>
            </a:r>
            <a:r>
              <a:rPr lang="en-US" dirty="0"/>
              <a:t>: means a project for the preparation of a plan, strategy or report to fulfill commitments under a Convention.</a:t>
            </a:r>
          </a:p>
          <a:p>
            <a:pPr marL="511175" indent="-511175" algn="just">
              <a:buFont typeface="Wingdings" panose="05000000000000000000" pitchFamily="2" charset="2"/>
              <a:buChar char="Ø"/>
              <a:defRPr/>
            </a:pPr>
            <a:r>
              <a:rPr lang="en-US" b="1" dirty="0"/>
              <a:t>Program</a:t>
            </a:r>
            <a:r>
              <a:rPr lang="en-US" dirty="0"/>
              <a:t>: means a longer-term and strategic arrangement of individual yet interlinked projects that aim at achieving large-scale impacts on the global environment.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924450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633"/>
            <a:ext cx="8229600" cy="689866"/>
          </a:xfrm>
        </p:spPr>
        <p:txBody>
          <a:bodyPr>
            <a:normAutofit fontScale="90000"/>
          </a:bodyPr>
          <a:lstStyle/>
          <a:p>
            <a:r>
              <a:rPr lang="en-US" sz="3100" b="1" dirty="0"/>
              <a:t>SEPARATION OF PROJECT IMPLEMENTATION </a:t>
            </a:r>
            <a:br>
              <a:rPr lang="en-US" sz="3100" b="1" dirty="0"/>
            </a:br>
            <a:r>
              <a:rPr lang="en-US" sz="3100" b="1" dirty="0"/>
              <a:t>&amp; EXECUTION</a:t>
            </a:r>
            <a:endParaRPr lang="en-ZA" sz="3100" b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6977406"/>
              </p:ext>
            </p:extLst>
          </p:nvPr>
        </p:nvGraphicFramePr>
        <p:xfrm>
          <a:off x="457200" y="1485484"/>
          <a:ext cx="8229600" cy="2656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1609375162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42096079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Implementation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Execution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271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b="1" dirty="0"/>
                        <a:t>Implementation </a:t>
                      </a:r>
                      <a:r>
                        <a:rPr lang="en-US" dirty="0"/>
                        <a:t>entails the oversight</a:t>
                      </a:r>
                    </a:p>
                    <a:p>
                      <a:pPr algn="just"/>
                      <a:r>
                        <a:rPr lang="en-US" dirty="0"/>
                        <a:t>of project execution to ensure that the</a:t>
                      </a:r>
                    </a:p>
                    <a:p>
                      <a:pPr algn="just"/>
                      <a:r>
                        <a:rPr lang="en-US" dirty="0"/>
                        <a:t>project is being carried out in accordance with agreed standards &amp; requirements.</a:t>
                      </a:r>
                    </a:p>
                    <a:p>
                      <a:pPr algn="just"/>
                      <a:endParaRPr lang="en-US" dirty="0"/>
                    </a:p>
                    <a:p>
                      <a:pPr algn="just"/>
                      <a:r>
                        <a:rPr lang="en-US" b="1" dirty="0"/>
                        <a:t>Implementation is done by 18 GEF Implementing Agencies</a:t>
                      </a:r>
                      <a:endParaRPr lang="en-Z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Execution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refers to the </a:t>
                      </a:r>
                      <a:r>
                        <a:rPr lang="en-US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management &amp; administration </a:t>
                      </a:r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of the day-to-day activities of projects in accordance with specific project requirements in an agreement with the GEF Agency.</a:t>
                      </a:r>
                    </a:p>
                    <a:p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e.g. Government Departments, Government entities, CSOs etc. </a:t>
                      </a:r>
                      <a:endParaRPr lang="en-Z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6742158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57199" y="4283838"/>
            <a:ext cx="81316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Fiduciary Standards &amp; Agency Fee Policy mandates separation of implementation &amp; execution functions to</a:t>
            </a:r>
            <a:r>
              <a:rPr lang="en-US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Avoid conflict of interest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Promote country ownership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Build capacity of national executing entities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52782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6400"/>
                </a:solidFill>
              </a:rPr>
              <a:t>GEF Family of funds</a:t>
            </a:r>
            <a:endParaRPr lang="en-ZA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550" t="29504" r="20476" b="6601"/>
          <a:stretch/>
        </p:blipFill>
        <p:spPr>
          <a:xfrm>
            <a:off x="0" y="1047322"/>
            <a:ext cx="9143999" cy="489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840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GEF funding allocation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9250" indent="-349250" algn="just">
              <a:buFont typeface="Wingdings" panose="05000000000000000000" pitchFamily="2" charset="2"/>
              <a:buChar char="Ø"/>
              <a:defRPr/>
            </a:pPr>
            <a:r>
              <a:rPr lang="en-US" dirty="0"/>
              <a:t>The GEF uses the </a:t>
            </a:r>
            <a:r>
              <a:rPr lang="en-US" b="1" dirty="0"/>
              <a:t>System for Transparent Allocation of Resources </a:t>
            </a:r>
            <a:r>
              <a:rPr lang="en-US" dirty="0"/>
              <a:t>(STAR) to allocate the resources for  </a:t>
            </a:r>
            <a:r>
              <a:rPr lang="en-US" b="1" dirty="0"/>
              <a:t>biodiversity, climate change, and land degradation</a:t>
            </a:r>
            <a:r>
              <a:rPr lang="en-US" dirty="0"/>
              <a:t> focal areas</a:t>
            </a:r>
          </a:p>
          <a:p>
            <a:pPr marL="349250" indent="-349250" algn="just">
              <a:buFont typeface="Wingdings" panose="05000000000000000000" pitchFamily="2" charset="2"/>
              <a:buChar char="Ø"/>
              <a:defRPr/>
            </a:pPr>
            <a:r>
              <a:rPr lang="en-US" dirty="0"/>
              <a:t>Allocation for International waters, chemicals and waste comes from the GEF core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8762310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GEF 8 RESOURCES</a:t>
            </a:r>
            <a:endParaRPr lang="en-ZA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274" t="21142" r="20753" b="10263"/>
          <a:stretch/>
        </p:blipFill>
        <p:spPr>
          <a:xfrm>
            <a:off x="87087" y="1047322"/>
            <a:ext cx="8980714" cy="4809192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/>
          <a:srcRect l="9023" t="61183" r="66183" b="33423"/>
          <a:stretch/>
        </p:blipFill>
        <p:spPr>
          <a:xfrm>
            <a:off x="1992085" y="3266861"/>
            <a:ext cx="2286001" cy="37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315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GEF-8 PRIORITIES FOR FOCAL AREAS</a:t>
            </a:r>
            <a:endParaRPr lang="en-ZA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90" t="18973" r="22428" b="6309"/>
          <a:stretch/>
        </p:blipFill>
        <p:spPr>
          <a:xfrm>
            <a:off x="0" y="1188014"/>
            <a:ext cx="8882743" cy="494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902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7339</TotalTime>
  <Words>885</Words>
  <Application>Microsoft Office PowerPoint</Application>
  <PresentationFormat>On-screen Show (4:3)</PresentationFormat>
  <Paragraphs>170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Narrow</vt:lpstr>
      <vt:lpstr>Calibri</vt:lpstr>
      <vt:lpstr>Wingdings</vt:lpstr>
      <vt:lpstr>Office Theme</vt:lpstr>
      <vt:lpstr>1_Office Theme</vt:lpstr>
      <vt:lpstr>Donor Funding presentation</vt:lpstr>
      <vt:lpstr>THE GEF</vt:lpstr>
      <vt:lpstr>THE GEF IMPLEMENTING AGENCIES</vt:lpstr>
      <vt:lpstr> Types of Projects </vt:lpstr>
      <vt:lpstr>SEPARATION OF PROJECT IMPLEMENTATION  &amp; EXECUTION</vt:lpstr>
      <vt:lpstr>GEF Family of funds</vt:lpstr>
      <vt:lpstr>GEF funding allocation</vt:lpstr>
      <vt:lpstr>GEF 8 RESOURCES</vt:lpstr>
      <vt:lpstr>GEF-8 PRIORITIES FOR FOCAL AREAS</vt:lpstr>
      <vt:lpstr>GEF-8 PRIORITIES FOR FOCAL AREAS</vt:lpstr>
      <vt:lpstr> GEF STAR ALLOCATIONS FOR SA</vt:lpstr>
      <vt:lpstr> INTEGRATED PROGRAMS  </vt:lpstr>
      <vt:lpstr> INTEGRATED PROGRAMS  </vt:lpstr>
      <vt:lpstr> GEF8 PROGRAMMING </vt:lpstr>
      <vt:lpstr> GEF8 PROGRAMMING </vt:lpstr>
      <vt:lpstr> GEF8 PROGRAMMING </vt:lpstr>
      <vt:lpstr> GAPS IDENTIFIED IN THE IMPLEMENTATION OF GEF IN SA </vt:lpstr>
      <vt:lpstr>Proposed GEF 8 projects</vt:lpstr>
      <vt:lpstr>Full sized Projects under DFFE</vt:lpstr>
      <vt:lpstr>THANK YOU!</vt:lpstr>
    </vt:vector>
  </TitlesOfParts>
  <Company>Environmental Affairs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Admin1</dc:creator>
  <cp:lastModifiedBy>Simon Malete</cp:lastModifiedBy>
  <cp:revision>95</cp:revision>
  <cp:lastPrinted>2022-09-06T11:42:51Z</cp:lastPrinted>
  <dcterms:created xsi:type="dcterms:W3CDTF">2020-04-21T11:07:00Z</dcterms:created>
  <dcterms:modified xsi:type="dcterms:W3CDTF">2023-08-23T10:13:19Z</dcterms:modified>
</cp:coreProperties>
</file>