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11"/>
  </p:notesMasterIdLst>
  <p:sldIdLst>
    <p:sldId id="300" r:id="rId5"/>
    <p:sldId id="344" r:id="rId6"/>
    <p:sldId id="343" r:id="rId7"/>
    <p:sldId id="347" r:id="rId8"/>
    <p:sldId id="355" r:id="rId9"/>
    <p:sldId id="35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sa Seftel" initials="LS" lastIdx="7" clrIdx="0">
    <p:extLst>
      <p:ext uri="{19B8F6BF-5375-455C-9EA6-DF929625EA0E}">
        <p15:presenceInfo xmlns:p15="http://schemas.microsoft.com/office/powerpoint/2012/main" userId="S-1-5-21-1795571368-2753241007-3340765071-136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4F62"/>
    <a:srgbClr val="E7FAFF"/>
    <a:srgbClr val="5222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96" autoAdjust="0"/>
    <p:restoredTop sz="90645" autoAdjust="0"/>
  </p:normalViewPr>
  <p:slideViewPr>
    <p:cSldViewPr snapToGrid="0">
      <p:cViewPr varScale="1">
        <p:scale>
          <a:sx n="101" d="100"/>
          <a:sy n="101" d="100"/>
        </p:scale>
        <p:origin x="116" y="64"/>
      </p:cViewPr>
      <p:guideLst>
        <p:guide orient="horz" pos="2160"/>
        <p:guide pos="3840"/>
      </p:guideLst>
    </p:cSldViewPr>
  </p:slideViewPr>
  <p:notesTextViewPr>
    <p:cViewPr>
      <p:scale>
        <a:sx n="1" d="1"/>
        <a:sy n="1" d="1"/>
      </p:scale>
      <p:origin x="0" y="0"/>
    </p:cViewPr>
  </p:notesTextViewPr>
  <p:notesViewPr>
    <p:cSldViewPr snapToGrid="0">
      <p:cViewPr varScale="1">
        <p:scale>
          <a:sx n="67" d="100"/>
          <a:sy n="67" d="100"/>
        </p:scale>
        <p:origin x="3228" y="4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10FDF6-F5F8-49EE-A645-62747F14D734}"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en-US"/>
        </a:p>
      </dgm:t>
    </dgm:pt>
    <dgm:pt modelId="{497FFFF0-ECA8-4A58-8729-DE362A072177}">
      <dgm:prSet>
        <dgm:style>
          <a:lnRef idx="1">
            <a:schemeClr val="accent4"/>
          </a:lnRef>
          <a:fillRef idx="2">
            <a:schemeClr val="accent4"/>
          </a:fillRef>
          <a:effectRef idx="1">
            <a:schemeClr val="accent4"/>
          </a:effectRef>
          <a:fontRef idx="minor">
            <a:schemeClr val="dk1"/>
          </a:fontRef>
        </dgm:style>
      </dgm:prSet>
      <dgm:spPr/>
      <dgm:t>
        <a:bodyPr/>
        <a:lstStyle/>
        <a:p>
          <a:r>
            <a:rPr lang="en-US" b="1" dirty="0">
              <a:solidFill>
                <a:schemeClr val="bg1"/>
              </a:solidFill>
              <a:latin typeface="+mj-lt"/>
            </a:rPr>
            <a:t>Reporting</a:t>
          </a:r>
          <a:endParaRPr lang="en-US" dirty="0">
            <a:solidFill>
              <a:schemeClr val="bg1"/>
            </a:solidFill>
            <a:latin typeface="+mj-lt"/>
          </a:endParaRPr>
        </a:p>
      </dgm:t>
    </dgm:pt>
    <dgm:pt modelId="{BE1E0739-CA0E-483E-9DAA-DA4C01CD20D8}" type="parTrans" cxnId="{4CC2E2B8-9A97-4C4C-B647-745997406B18}">
      <dgm:prSet/>
      <dgm:spPr/>
      <dgm:t>
        <a:bodyPr/>
        <a:lstStyle/>
        <a:p>
          <a:endParaRPr lang="en-US"/>
        </a:p>
      </dgm:t>
    </dgm:pt>
    <dgm:pt modelId="{EDE85519-9798-4AA3-9D92-9D094298AA57}" type="sibTrans" cxnId="{4CC2E2B8-9A97-4C4C-B647-745997406B18}">
      <dgm:prSet/>
      <dgm:spPr/>
      <dgm:t>
        <a:bodyPr/>
        <a:lstStyle/>
        <a:p>
          <a:endParaRPr lang="en-US"/>
        </a:p>
      </dgm:t>
    </dgm:pt>
    <dgm:pt modelId="{86281283-338B-44D5-AA2A-3113615FE66F}">
      <dgm:prSet>
        <dgm:style>
          <a:lnRef idx="0">
            <a:scrgbClr r="0" g="0" b="0"/>
          </a:lnRef>
          <a:fillRef idx="0">
            <a:scrgbClr r="0" g="0" b="0"/>
          </a:fillRef>
          <a:effectRef idx="0">
            <a:scrgbClr r="0" g="0" b="0"/>
          </a:effectRef>
          <a:fontRef idx="minor">
            <a:schemeClr val="lt1"/>
          </a:fontRef>
        </dgm:style>
      </dgm:prSet>
      <dgm:spPr>
        <a:solidFill>
          <a:schemeClr val="accent1">
            <a:alpha val="50000"/>
          </a:schemeClr>
        </a:solidFill>
        <a:ln>
          <a:solidFill>
            <a:schemeClr val="accent4">
              <a:lumMod val="50000"/>
            </a:schemeClr>
          </a:solidFill>
        </a:ln>
      </dgm:spPr>
      <dgm:t>
        <a:bodyPr/>
        <a:lstStyle/>
        <a:p>
          <a:r>
            <a:rPr lang="en-US" b="1" dirty="0">
              <a:solidFill>
                <a:schemeClr val="bg1"/>
              </a:solidFill>
              <a:latin typeface="+mj-lt"/>
            </a:rPr>
            <a:t>Monitoring</a:t>
          </a:r>
          <a:endParaRPr lang="en-US" dirty="0">
            <a:solidFill>
              <a:schemeClr val="bg1"/>
            </a:solidFill>
            <a:latin typeface="+mj-lt"/>
          </a:endParaRPr>
        </a:p>
      </dgm:t>
    </dgm:pt>
    <dgm:pt modelId="{12D0A657-F329-4CAF-902F-4F2D60F9E8E0}" type="parTrans" cxnId="{B26815BC-168D-4FBA-A8B7-C2B96E057ABC}">
      <dgm:prSet/>
      <dgm:spPr/>
      <dgm:t>
        <a:bodyPr/>
        <a:lstStyle/>
        <a:p>
          <a:endParaRPr lang="en-US"/>
        </a:p>
      </dgm:t>
    </dgm:pt>
    <dgm:pt modelId="{E0953993-3688-4A0D-A2CB-35B5F6C76D27}" type="sibTrans" cxnId="{B26815BC-168D-4FBA-A8B7-C2B96E057ABC}">
      <dgm:prSet/>
      <dgm:spPr/>
      <dgm:t>
        <a:bodyPr/>
        <a:lstStyle/>
        <a:p>
          <a:endParaRPr lang="en-US"/>
        </a:p>
      </dgm:t>
    </dgm:pt>
    <dgm:pt modelId="{5B8408C7-1AE6-45F1-A4F5-02B10575BC84}">
      <dgm:prSet>
        <dgm:style>
          <a:lnRef idx="0">
            <a:schemeClr val="accent1"/>
          </a:lnRef>
          <a:fillRef idx="3">
            <a:schemeClr val="accent1"/>
          </a:fillRef>
          <a:effectRef idx="3">
            <a:schemeClr val="accent1"/>
          </a:effectRef>
          <a:fontRef idx="minor">
            <a:schemeClr val="lt1"/>
          </a:fontRef>
        </dgm:style>
      </dgm:prSet>
      <dgm:spPr/>
      <dgm:t>
        <a:bodyPr/>
        <a:lstStyle/>
        <a:p>
          <a:r>
            <a:rPr lang="en-US" b="1" dirty="0">
              <a:solidFill>
                <a:schemeClr val="bg1"/>
              </a:solidFill>
              <a:latin typeface="+mj-lt"/>
            </a:rPr>
            <a:t>Decision</a:t>
          </a:r>
          <a:endParaRPr lang="en-US" dirty="0">
            <a:solidFill>
              <a:schemeClr val="bg1"/>
            </a:solidFill>
            <a:latin typeface="+mj-lt"/>
          </a:endParaRPr>
        </a:p>
      </dgm:t>
    </dgm:pt>
    <dgm:pt modelId="{13BF6FA1-E325-4FB2-BEA4-DDCC51850DE7}" type="parTrans" cxnId="{C7DCC642-2324-4510-B211-8F64BF1C7C6D}">
      <dgm:prSet/>
      <dgm:spPr/>
      <dgm:t>
        <a:bodyPr/>
        <a:lstStyle/>
        <a:p>
          <a:endParaRPr lang="en-US"/>
        </a:p>
      </dgm:t>
    </dgm:pt>
    <dgm:pt modelId="{E7E4AFCF-8DDD-4295-87FB-A79B9EA8BE1F}" type="sibTrans" cxnId="{C7DCC642-2324-4510-B211-8F64BF1C7C6D}">
      <dgm:prSet/>
      <dgm:spPr/>
      <dgm:t>
        <a:bodyPr/>
        <a:lstStyle/>
        <a:p>
          <a:endParaRPr lang="en-US"/>
        </a:p>
      </dgm:t>
    </dgm:pt>
    <dgm:pt modelId="{E8B215CD-E678-4A1D-9E10-D438A896A54B}">
      <dgm:prSet>
        <dgm:style>
          <a:lnRef idx="1">
            <a:schemeClr val="accent4"/>
          </a:lnRef>
          <a:fillRef idx="3">
            <a:schemeClr val="accent4"/>
          </a:fillRef>
          <a:effectRef idx="2">
            <a:schemeClr val="accent4"/>
          </a:effectRef>
          <a:fontRef idx="minor">
            <a:schemeClr val="lt1"/>
          </a:fontRef>
        </dgm:style>
      </dgm:prSet>
      <dgm:spPr/>
      <dgm:t>
        <a:bodyPr/>
        <a:lstStyle/>
        <a:p>
          <a:r>
            <a:rPr lang="en-US" b="1" dirty="0">
              <a:solidFill>
                <a:schemeClr val="bg1"/>
              </a:solidFill>
              <a:latin typeface="+mj-lt"/>
            </a:rPr>
            <a:t>Active engagement</a:t>
          </a:r>
          <a:endParaRPr lang="en-US" dirty="0">
            <a:solidFill>
              <a:schemeClr val="bg1"/>
            </a:solidFill>
            <a:latin typeface="+mj-lt"/>
          </a:endParaRPr>
        </a:p>
      </dgm:t>
    </dgm:pt>
    <dgm:pt modelId="{A7B5A661-AB08-45DD-BEAE-46705AD4F1D1}" type="parTrans" cxnId="{349E59ED-61C3-44ED-9EA3-6F4084A7A04F}">
      <dgm:prSet/>
      <dgm:spPr/>
      <dgm:t>
        <a:bodyPr/>
        <a:lstStyle/>
        <a:p>
          <a:endParaRPr lang="en-US"/>
        </a:p>
      </dgm:t>
    </dgm:pt>
    <dgm:pt modelId="{F64E3B47-D7A2-453A-8ACC-ECFB87325CDC}" type="sibTrans" cxnId="{349E59ED-61C3-44ED-9EA3-6F4084A7A04F}">
      <dgm:prSet/>
      <dgm:spPr/>
      <dgm:t>
        <a:bodyPr/>
        <a:lstStyle/>
        <a:p>
          <a:endParaRPr lang="en-US"/>
        </a:p>
      </dgm:t>
    </dgm:pt>
    <dgm:pt modelId="{6B73B50A-AF6E-47E8-9795-E550233EB909}" type="pres">
      <dgm:prSet presAssocID="{3D10FDF6-F5F8-49EE-A645-62747F14D734}" presName="compositeShape" presStyleCnt="0">
        <dgm:presLayoutVars>
          <dgm:dir/>
          <dgm:resizeHandles/>
        </dgm:presLayoutVars>
      </dgm:prSet>
      <dgm:spPr/>
    </dgm:pt>
    <dgm:pt modelId="{0F6A2BA4-DC3A-4156-B971-016E404C5EC9}" type="pres">
      <dgm:prSet presAssocID="{3D10FDF6-F5F8-49EE-A645-62747F14D734}" presName="pyramid" presStyleLbl="node1" presStyleIdx="0" presStyleCnt="1"/>
      <dgm:spPr>
        <a:solidFill>
          <a:schemeClr val="accent4">
            <a:lumMod val="50000"/>
          </a:schemeClr>
        </a:solidFill>
      </dgm:spPr>
    </dgm:pt>
    <dgm:pt modelId="{F1EB8955-59EE-4384-9385-FE9E6E15D489}" type="pres">
      <dgm:prSet presAssocID="{3D10FDF6-F5F8-49EE-A645-62747F14D734}" presName="theList" presStyleCnt="0"/>
      <dgm:spPr/>
    </dgm:pt>
    <dgm:pt modelId="{0DCFDF89-A1C3-424B-A015-D9BE35822A02}" type="pres">
      <dgm:prSet presAssocID="{5B8408C7-1AE6-45F1-A4F5-02B10575BC84}" presName="aNode" presStyleLbl="fgAcc1" presStyleIdx="0" presStyleCnt="4">
        <dgm:presLayoutVars>
          <dgm:bulletEnabled val="1"/>
        </dgm:presLayoutVars>
      </dgm:prSet>
      <dgm:spPr/>
    </dgm:pt>
    <dgm:pt modelId="{3DF181EE-DC8C-42D0-98D6-836B0D4252E7}" type="pres">
      <dgm:prSet presAssocID="{5B8408C7-1AE6-45F1-A4F5-02B10575BC84}" presName="aSpace" presStyleCnt="0"/>
      <dgm:spPr/>
    </dgm:pt>
    <dgm:pt modelId="{99B13591-A947-4CA4-AE76-AFAAFF4C7BEF}" type="pres">
      <dgm:prSet presAssocID="{E8B215CD-E678-4A1D-9E10-D438A896A54B}" presName="aNode" presStyleLbl="fgAcc1" presStyleIdx="1" presStyleCnt="4">
        <dgm:presLayoutVars>
          <dgm:bulletEnabled val="1"/>
        </dgm:presLayoutVars>
      </dgm:prSet>
      <dgm:spPr/>
    </dgm:pt>
    <dgm:pt modelId="{64925FF4-31D7-484A-B27D-05801BEEC904}" type="pres">
      <dgm:prSet presAssocID="{E8B215CD-E678-4A1D-9E10-D438A896A54B}" presName="aSpace" presStyleCnt="0"/>
      <dgm:spPr/>
    </dgm:pt>
    <dgm:pt modelId="{76662BF4-B2E5-4813-8112-B05F7CFA9941}" type="pres">
      <dgm:prSet presAssocID="{497FFFF0-ECA8-4A58-8729-DE362A072177}" presName="aNode" presStyleLbl="fgAcc1" presStyleIdx="2" presStyleCnt="4">
        <dgm:presLayoutVars>
          <dgm:bulletEnabled val="1"/>
        </dgm:presLayoutVars>
      </dgm:prSet>
      <dgm:spPr/>
    </dgm:pt>
    <dgm:pt modelId="{BDE9A2B9-9635-406D-9642-13865995F7CD}" type="pres">
      <dgm:prSet presAssocID="{497FFFF0-ECA8-4A58-8729-DE362A072177}" presName="aSpace" presStyleCnt="0"/>
      <dgm:spPr/>
    </dgm:pt>
    <dgm:pt modelId="{76715814-FB4D-4B6C-B210-357835FB7141}" type="pres">
      <dgm:prSet presAssocID="{86281283-338B-44D5-AA2A-3113615FE66F}" presName="aNode" presStyleLbl="fgAcc1" presStyleIdx="3" presStyleCnt="4">
        <dgm:presLayoutVars>
          <dgm:bulletEnabled val="1"/>
        </dgm:presLayoutVars>
      </dgm:prSet>
      <dgm:spPr/>
    </dgm:pt>
    <dgm:pt modelId="{952981B2-363E-4B8F-8B26-B1CE78EE8B93}" type="pres">
      <dgm:prSet presAssocID="{86281283-338B-44D5-AA2A-3113615FE66F}" presName="aSpace" presStyleCnt="0"/>
      <dgm:spPr/>
    </dgm:pt>
  </dgm:ptLst>
  <dgm:cxnLst>
    <dgm:cxn modelId="{B4ED3732-765D-49A6-A93E-0AA92CD6E6B0}" type="presOf" srcId="{E8B215CD-E678-4A1D-9E10-D438A896A54B}" destId="{99B13591-A947-4CA4-AE76-AFAAFF4C7BEF}" srcOrd="0" destOrd="0" presId="urn:microsoft.com/office/officeart/2005/8/layout/pyramid2"/>
    <dgm:cxn modelId="{C7DCC642-2324-4510-B211-8F64BF1C7C6D}" srcId="{3D10FDF6-F5F8-49EE-A645-62747F14D734}" destId="{5B8408C7-1AE6-45F1-A4F5-02B10575BC84}" srcOrd="0" destOrd="0" parTransId="{13BF6FA1-E325-4FB2-BEA4-DDCC51850DE7}" sibTransId="{E7E4AFCF-8DDD-4295-87FB-A79B9EA8BE1F}"/>
    <dgm:cxn modelId="{6435AF58-8F60-4DE1-A11F-5F099EBF604A}" type="presOf" srcId="{497FFFF0-ECA8-4A58-8729-DE362A072177}" destId="{76662BF4-B2E5-4813-8112-B05F7CFA9941}" srcOrd="0" destOrd="0" presId="urn:microsoft.com/office/officeart/2005/8/layout/pyramid2"/>
    <dgm:cxn modelId="{4CC2E2B8-9A97-4C4C-B647-745997406B18}" srcId="{3D10FDF6-F5F8-49EE-A645-62747F14D734}" destId="{497FFFF0-ECA8-4A58-8729-DE362A072177}" srcOrd="2" destOrd="0" parTransId="{BE1E0739-CA0E-483E-9DAA-DA4C01CD20D8}" sibTransId="{EDE85519-9798-4AA3-9D92-9D094298AA57}"/>
    <dgm:cxn modelId="{B26815BC-168D-4FBA-A8B7-C2B96E057ABC}" srcId="{3D10FDF6-F5F8-49EE-A645-62747F14D734}" destId="{86281283-338B-44D5-AA2A-3113615FE66F}" srcOrd="3" destOrd="0" parTransId="{12D0A657-F329-4CAF-902F-4F2D60F9E8E0}" sibTransId="{E0953993-3688-4A0D-A2CB-35B5F6C76D27}"/>
    <dgm:cxn modelId="{4969E4BE-C499-42DE-9EEC-71180E4FAE00}" type="presOf" srcId="{86281283-338B-44D5-AA2A-3113615FE66F}" destId="{76715814-FB4D-4B6C-B210-357835FB7141}" srcOrd="0" destOrd="0" presId="urn:microsoft.com/office/officeart/2005/8/layout/pyramid2"/>
    <dgm:cxn modelId="{15A7EEC4-201C-416E-8341-1729B4A8C7D8}" type="presOf" srcId="{5B8408C7-1AE6-45F1-A4F5-02B10575BC84}" destId="{0DCFDF89-A1C3-424B-A015-D9BE35822A02}" srcOrd="0" destOrd="0" presId="urn:microsoft.com/office/officeart/2005/8/layout/pyramid2"/>
    <dgm:cxn modelId="{274778E0-BF39-4E85-B5DD-FC259677E5D7}" type="presOf" srcId="{3D10FDF6-F5F8-49EE-A645-62747F14D734}" destId="{6B73B50A-AF6E-47E8-9795-E550233EB909}" srcOrd="0" destOrd="0" presId="urn:microsoft.com/office/officeart/2005/8/layout/pyramid2"/>
    <dgm:cxn modelId="{349E59ED-61C3-44ED-9EA3-6F4084A7A04F}" srcId="{3D10FDF6-F5F8-49EE-A645-62747F14D734}" destId="{E8B215CD-E678-4A1D-9E10-D438A896A54B}" srcOrd="1" destOrd="0" parTransId="{A7B5A661-AB08-45DD-BEAE-46705AD4F1D1}" sibTransId="{F64E3B47-D7A2-453A-8ACC-ECFB87325CDC}"/>
    <dgm:cxn modelId="{FE1DB51F-996D-4C2D-BC9B-9E2A9C98E071}" type="presParOf" srcId="{6B73B50A-AF6E-47E8-9795-E550233EB909}" destId="{0F6A2BA4-DC3A-4156-B971-016E404C5EC9}" srcOrd="0" destOrd="0" presId="urn:microsoft.com/office/officeart/2005/8/layout/pyramid2"/>
    <dgm:cxn modelId="{3CB88135-35F1-43DA-AA7C-9CC0BEE6177E}" type="presParOf" srcId="{6B73B50A-AF6E-47E8-9795-E550233EB909}" destId="{F1EB8955-59EE-4384-9385-FE9E6E15D489}" srcOrd="1" destOrd="0" presId="urn:microsoft.com/office/officeart/2005/8/layout/pyramid2"/>
    <dgm:cxn modelId="{151D45DC-BEAF-441E-9F0B-333D2E3AB3A4}" type="presParOf" srcId="{F1EB8955-59EE-4384-9385-FE9E6E15D489}" destId="{0DCFDF89-A1C3-424B-A015-D9BE35822A02}" srcOrd="0" destOrd="0" presId="urn:microsoft.com/office/officeart/2005/8/layout/pyramid2"/>
    <dgm:cxn modelId="{728DDA47-CF02-4173-807D-E7AB795DADAA}" type="presParOf" srcId="{F1EB8955-59EE-4384-9385-FE9E6E15D489}" destId="{3DF181EE-DC8C-42D0-98D6-836B0D4252E7}" srcOrd="1" destOrd="0" presId="urn:microsoft.com/office/officeart/2005/8/layout/pyramid2"/>
    <dgm:cxn modelId="{3B2F5744-19B2-410D-884E-CED4415AC3C1}" type="presParOf" srcId="{F1EB8955-59EE-4384-9385-FE9E6E15D489}" destId="{99B13591-A947-4CA4-AE76-AFAAFF4C7BEF}" srcOrd="2" destOrd="0" presId="urn:microsoft.com/office/officeart/2005/8/layout/pyramid2"/>
    <dgm:cxn modelId="{12E767BE-7E1E-45FD-BAFB-98F2F75E0931}" type="presParOf" srcId="{F1EB8955-59EE-4384-9385-FE9E6E15D489}" destId="{64925FF4-31D7-484A-B27D-05801BEEC904}" srcOrd="3" destOrd="0" presId="urn:microsoft.com/office/officeart/2005/8/layout/pyramid2"/>
    <dgm:cxn modelId="{54A16D37-B927-4D50-AAB6-3E2DE85DC0E2}" type="presParOf" srcId="{F1EB8955-59EE-4384-9385-FE9E6E15D489}" destId="{76662BF4-B2E5-4813-8112-B05F7CFA9941}" srcOrd="4" destOrd="0" presId="urn:microsoft.com/office/officeart/2005/8/layout/pyramid2"/>
    <dgm:cxn modelId="{88BFE73C-D199-435E-958F-FCC4543F53BF}" type="presParOf" srcId="{F1EB8955-59EE-4384-9385-FE9E6E15D489}" destId="{BDE9A2B9-9635-406D-9642-13865995F7CD}" srcOrd="5" destOrd="0" presId="urn:microsoft.com/office/officeart/2005/8/layout/pyramid2"/>
    <dgm:cxn modelId="{55D2B106-0B0A-464C-8FF6-AFE02F79ADD7}" type="presParOf" srcId="{F1EB8955-59EE-4384-9385-FE9E6E15D489}" destId="{76715814-FB4D-4B6C-B210-357835FB7141}" srcOrd="6" destOrd="0" presId="urn:microsoft.com/office/officeart/2005/8/layout/pyramid2"/>
    <dgm:cxn modelId="{89A78027-FD91-4873-98DB-C5E7081E042A}" type="presParOf" srcId="{F1EB8955-59EE-4384-9385-FE9E6E15D489}" destId="{952981B2-363E-4B8F-8B26-B1CE78EE8B93}"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642B3A-A8E8-4205-8992-42708EA831B5}" type="doc">
      <dgm:prSet loTypeId="urn:microsoft.com/office/officeart/2005/8/layout/hList1" loCatId="list" qsTypeId="urn:microsoft.com/office/officeart/2005/8/quickstyle/simple1" qsCatId="simple" csTypeId="urn:microsoft.com/office/officeart/2005/8/colors/accent1_5" csCatId="accent1" phldr="1"/>
      <dgm:spPr/>
      <dgm:t>
        <a:bodyPr/>
        <a:lstStyle/>
        <a:p>
          <a:endParaRPr lang="en-US"/>
        </a:p>
      </dgm:t>
    </dgm:pt>
    <dgm:pt modelId="{56100EB8-71DE-45D8-98D9-2B4B7FF99EFA}" type="pres">
      <dgm:prSet presAssocID="{48642B3A-A8E8-4205-8992-42708EA831B5}" presName="Name0" presStyleCnt="0">
        <dgm:presLayoutVars>
          <dgm:dir/>
          <dgm:animLvl val="lvl"/>
          <dgm:resizeHandles val="exact"/>
        </dgm:presLayoutVars>
      </dgm:prSet>
      <dgm:spPr/>
    </dgm:pt>
  </dgm:ptLst>
  <dgm:cxnLst>
    <dgm:cxn modelId="{5491A181-DCF9-45DD-94C3-F1B02688749E}" type="presOf" srcId="{48642B3A-A8E8-4205-8992-42708EA831B5}" destId="{56100EB8-71DE-45D8-98D9-2B4B7FF99EFA}" srcOrd="0"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642B3A-A8E8-4205-8992-42708EA831B5}" type="doc">
      <dgm:prSet loTypeId="urn:microsoft.com/office/officeart/2005/8/layout/hList1" loCatId="list" qsTypeId="urn:microsoft.com/office/officeart/2005/8/quickstyle/simple1" qsCatId="simple" csTypeId="urn:microsoft.com/office/officeart/2005/8/colors/accent1_3" csCatId="accent1" phldr="1"/>
      <dgm:spPr/>
      <dgm:t>
        <a:bodyPr/>
        <a:lstStyle/>
        <a:p>
          <a:endParaRPr lang="en-US"/>
        </a:p>
      </dgm:t>
    </dgm:pt>
    <dgm:pt modelId="{CAEBFB57-3B5D-44B6-A8BD-199727C017A9}">
      <dgm:prSet phldrT="[Text]" custT="1"/>
      <dgm:spPr/>
      <dgm:t>
        <a:bodyPr/>
        <a:lstStyle/>
        <a:p>
          <a:r>
            <a:rPr lang="en-US" sz="1800" b="1" dirty="0">
              <a:latin typeface="+mj-lt"/>
            </a:rPr>
            <a:t>February  2023</a:t>
          </a:r>
        </a:p>
      </dgm:t>
    </dgm:pt>
    <dgm:pt modelId="{29C24658-B956-4CDA-999C-6B1A41CCA82B}" type="parTrans" cxnId="{BA211C85-845C-4B48-BA86-F408957A1CD5}">
      <dgm:prSet/>
      <dgm:spPr/>
      <dgm:t>
        <a:bodyPr/>
        <a:lstStyle/>
        <a:p>
          <a:endParaRPr lang="en-US"/>
        </a:p>
      </dgm:t>
    </dgm:pt>
    <dgm:pt modelId="{EF4AAAD5-B9F9-49DD-83F0-AF7A50AEC958}" type="sibTrans" cxnId="{BA211C85-845C-4B48-BA86-F408957A1CD5}">
      <dgm:prSet/>
      <dgm:spPr/>
      <dgm:t>
        <a:bodyPr/>
        <a:lstStyle/>
        <a:p>
          <a:endParaRPr lang="en-US"/>
        </a:p>
      </dgm:t>
    </dgm:pt>
    <dgm:pt modelId="{E9B497EA-F6F8-4CD5-BFBB-BC1B1CD3A542}">
      <dgm:prSet phldrT="[Text]" custT="1"/>
      <dgm:spPr/>
      <dgm:t>
        <a:bodyPr/>
        <a:lstStyle/>
        <a:p>
          <a:pPr marL="114300" lvl="1" indent="0" algn="l" defTabSz="533400">
            <a:lnSpc>
              <a:spcPct val="90000"/>
            </a:lnSpc>
            <a:spcBef>
              <a:spcPct val="0"/>
            </a:spcBef>
            <a:spcAft>
              <a:spcPct val="15000"/>
            </a:spcAft>
          </a:pPr>
          <a:r>
            <a:rPr lang="en-US" sz="1200" b="1" kern="1200" dirty="0">
              <a:latin typeface="+mj-lt"/>
            </a:rPr>
            <a:t>Load-shedding and grid stability</a:t>
          </a:r>
          <a:endParaRPr lang="en-US" sz="1200" kern="1200" dirty="0">
            <a:latin typeface="+mj-lt"/>
          </a:endParaRPr>
        </a:p>
      </dgm:t>
    </dgm:pt>
    <dgm:pt modelId="{48EB09C5-0285-4A45-AAC2-D65A758F885F}" type="parTrans" cxnId="{7020BB94-967A-433C-9A7E-E1E3104612CA}">
      <dgm:prSet/>
      <dgm:spPr/>
      <dgm:t>
        <a:bodyPr/>
        <a:lstStyle/>
        <a:p>
          <a:endParaRPr lang="en-US"/>
        </a:p>
      </dgm:t>
    </dgm:pt>
    <dgm:pt modelId="{FC1A522A-1231-4440-BC1E-D730890497D3}" type="sibTrans" cxnId="{7020BB94-967A-433C-9A7E-E1E3104612CA}">
      <dgm:prSet/>
      <dgm:spPr/>
      <dgm:t>
        <a:bodyPr/>
        <a:lstStyle/>
        <a:p>
          <a:endParaRPr lang="en-US"/>
        </a:p>
      </dgm:t>
    </dgm:pt>
    <dgm:pt modelId="{28253F1E-6B47-43D3-8544-C89893B52234}">
      <dgm:prSet phldrT="[Text]" custT="1"/>
      <dgm:spPr/>
      <dgm:t>
        <a:bodyPr/>
        <a:lstStyle/>
        <a:p>
          <a:r>
            <a:rPr lang="en-US" sz="1800" b="1" dirty="0">
              <a:latin typeface="+mj-lt"/>
            </a:rPr>
            <a:t>March 2023</a:t>
          </a:r>
        </a:p>
      </dgm:t>
    </dgm:pt>
    <dgm:pt modelId="{DF287755-44AD-4558-A6F8-98485490467D}" type="parTrans" cxnId="{23A8F2F9-8342-45A3-B050-D259D3E73C3B}">
      <dgm:prSet/>
      <dgm:spPr/>
      <dgm:t>
        <a:bodyPr/>
        <a:lstStyle/>
        <a:p>
          <a:endParaRPr lang="en-US"/>
        </a:p>
      </dgm:t>
    </dgm:pt>
    <dgm:pt modelId="{7D16DF7E-5F27-408F-A7D7-89A20DBD8457}" type="sibTrans" cxnId="{23A8F2F9-8342-45A3-B050-D259D3E73C3B}">
      <dgm:prSet/>
      <dgm:spPr/>
      <dgm:t>
        <a:bodyPr/>
        <a:lstStyle/>
        <a:p>
          <a:endParaRPr lang="en-US"/>
        </a:p>
      </dgm:t>
    </dgm:pt>
    <dgm:pt modelId="{9462113F-8568-45C8-99D6-7C671A245FCB}">
      <dgm:prSet phldrT="[Text]" custT="1"/>
      <dgm:spPr/>
      <dgm:t>
        <a:bodyPr/>
        <a:lstStyle/>
        <a:p>
          <a:r>
            <a:rPr lang="en-US" sz="1200" b="1" kern="1200" dirty="0">
              <a:latin typeface="+mj-lt"/>
            </a:rPr>
            <a:t>Electricity prices</a:t>
          </a:r>
        </a:p>
      </dgm:t>
    </dgm:pt>
    <dgm:pt modelId="{EEDC0FBC-B438-47F4-9ED4-1C52EFA05E36}" type="parTrans" cxnId="{7646111C-DAD4-4726-A066-2D571C5A74B5}">
      <dgm:prSet/>
      <dgm:spPr/>
      <dgm:t>
        <a:bodyPr/>
        <a:lstStyle/>
        <a:p>
          <a:endParaRPr lang="en-US"/>
        </a:p>
      </dgm:t>
    </dgm:pt>
    <dgm:pt modelId="{835C34DC-B71E-4FB1-A25C-FC237128B4B4}" type="sibTrans" cxnId="{7646111C-DAD4-4726-A066-2D571C5A74B5}">
      <dgm:prSet/>
      <dgm:spPr/>
      <dgm:t>
        <a:bodyPr/>
        <a:lstStyle/>
        <a:p>
          <a:endParaRPr lang="en-US"/>
        </a:p>
      </dgm:t>
    </dgm:pt>
    <dgm:pt modelId="{7154D209-663A-4AD6-BF98-4A4D7759B45B}">
      <dgm:prSet phldrT="[Text]" custT="1"/>
      <dgm:spPr/>
      <dgm:t>
        <a:bodyPr/>
        <a:lstStyle/>
        <a:p>
          <a:r>
            <a:rPr lang="en-US" sz="1800" b="1" dirty="0">
              <a:latin typeface="+mj-lt"/>
            </a:rPr>
            <a:t>April 2023</a:t>
          </a:r>
        </a:p>
      </dgm:t>
    </dgm:pt>
    <dgm:pt modelId="{5EB05CB9-42D6-4F1E-B52E-2DF97A402E5D}" type="parTrans" cxnId="{57B354D6-1E8E-4C38-B196-EAEBDA8160D1}">
      <dgm:prSet/>
      <dgm:spPr/>
      <dgm:t>
        <a:bodyPr/>
        <a:lstStyle/>
        <a:p>
          <a:endParaRPr lang="en-US"/>
        </a:p>
      </dgm:t>
    </dgm:pt>
    <dgm:pt modelId="{9E828714-12BE-40BA-B63A-8EE8AB7E5047}" type="sibTrans" cxnId="{57B354D6-1E8E-4C38-B196-EAEBDA8160D1}">
      <dgm:prSet/>
      <dgm:spPr/>
      <dgm:t>
        <a:bodyPr/>
        <a:lstStyle/>
        <a:p>
          <a:endParaRPr lang="en-US"/>
        </a:p>
      </dgm:t>
    </dgm:pt>
    <dgm:pt modelId="{423894F9-7347-4F30-8810-1DA277077924}">
      <dgm:prSet phldrT="[Text]" custT="1"/>
      <dgm:spPr/>
      <dgm:t>
        <a:bodyPr/>
        <a:lstStyle/>
        <a:p>
          <a:pPr marL="114300" lvl="1" indent="0" algn="l" defTabSz="533400">
            <a:lnSpc>
              <a:spcPct val="90000"/>
            </a:lnSpc>
            <a:spcBef>
              <a:spcPct val="0"/>
            </a:spcBef>
            <a:spcAft>
              <a:spcPct val="15000"/>
            </a:spcAft>
          </a:pPr>
          <a:r>
            <a:rPr lang="en-US" sz="1200" b="1" kern="1200" dirty="0">
              <a:latin typeface="+mj-lt"/>
            </a:rPr>
            <a:t>Eskom focus</a:t>
          </a:r>
        </a:p>
      </dgm:t>
    </dgm:pt>
    <dgm:pt modelId="{713B1EA4-8F96-4415-A250-4BBF4E93176F}" type="parTrans" cxnId="{8D3755A6-D509-439F-BCBF-6255DBA35CDA}">
      <dgm:prSet/>
      <dgm:spPr/>
      <dgm:t>
        <a:bodyPr/>
        <a:lstStyle/>
        <a:p>
          <a:endParaRPr lang="en-US"/>
        </a:p>
      </dgm:t>
    </dgm:pt>
    <dgm:pt modelId="{E1A69450-366C-4C92-A2D4-E3A8C3682FCB}" type="sibTrans" cxnId="{8D3755A6-D509-439F-BCBF-6255DBA35CDA}">
      <dgm:prSet/>
      <dgm:spPr/>
      <dgm:t>
        <a:bodyPr/>
        <a:lstStyle/>
        <a:p>
          <a:endParaRPr lang="en-US"/>
        </a:p>
      </dgm:t>
    </dgm:pt>
    <dgm:pt modelId="{0AEF2BED-DBCB-4267-A92E-D8645FB1746B}">
      <dgm:prSet phldrT="[Text]" custT="1"/>
      <dgm:spPr/>
      <dgm:t>
        <a:bodyPr/>
        <a:lstStyle/>
        <a:p>
          <a:r>
            <a:rPr lang="en-US" sz="1800" b="1" dirty="0">
              <a:latin typeface="+mj-lt"/>
            </a:rPr>
            <a:t>May 2023</a:t>
          </a:r>
        </a:p>
      </dgm:t>
    </dgm:pt>
    <dgm:pt modelId="{549A34D6-E86E-4BB2-ACC4-3ECCFAB9809D}" type="parTrans" cxnId="{1D5DD770-3B1C-443F-AFB1-713B2571A59A}">
      <dgm:prSet/>
      <dgm:spPr/>
      <dgm:t>
        <a:bodyPr/>
        <a:lstStyle/>
        <a:p>
          <a:endParaRPr lang="en-US"/>
        </a:p>
      </dgm:t>
    </dgm:pt>
    <dgm:pt modelId="{E6F6209F-3210-46D6-9E05-4B90696DE73C}" type="sibTrans" cxnId="{1D5DD770-3B1C-443F-AFB1-713B2571A59A}">
      <dgm:prSet/>
      <dgm:spPr/>
      <dgm:t>
        <a:bodyPr/>
        <a:lstStyle/>
        <a:p>
          <a:endParaRPr lang="en-US"/>
        </a:p>
      </dgm:t>
    </dgm:pt>
    <dgm:pt modelId="{D50E9170-E213-4EA3-9AAD-4A49576CC54F}">
      <dgm:prSet phldrT="[Text]" custT="1"/>
      <dgm:spPr/>
      <dgm:t>
        <a:bodyPr/>
        <a:lstStyle/>
        <a:p>
          <a:r>
            <a:rPr lang="en-US" sz="1800" b="1" dirty="0">
              <a:latin typeface="+mj-lt"/>
            </a:rPr>
            <a:t>June 2023</a:t>
          </a:r>
        </a:p>
      </dgm:t>
    </dgm:pt>
    <dgm:pt modelId="{59C8AF7A-8436-4562-AFD6-42C25BE55B2A}" type="parTrans" cxnId="{01CE5C98-135A-470D-A100-6B4028F45A19}">
      <dgm:prSet/>
      <dgm:spPr/>
      <dgm:t>
        <a:bodyPr/>
        <a:lstStyle/>
        <a:p>
          <a:endParaRPr lang="en-US"/>
        </a:p>
      </dgm:t>
    </dgm:pt>
    <dgm:pt modelId="{838DA502-8E2F-4237-BDD5-AFB8AFD99395}" type="sibTrans" cxnId="{01CE5C98-135A-470D-A100-6B4028F45A19}">
      <dgm:prSet/>
      <dgm:spPr/>
      <dgm:t>
        <a:bodyPr/>
        <a:lstStyle/>
        <a:p>
          <a:endParaRPr lang="en-US"/>
        </a:p>
      </dgm:t>
    </dgm:pt>
    <dgm:pt modelId="{536B6E6B-059F-4740-B5C8-3589F47F528F}">
      <dgm:prSet custT="1"/>
      <dgm:spPr/>
      <dgm:t>
        <a:bodyPr/>
        <a:lstStyle/>
        <a:p>
          <a:pPr marL="114300" lvl="1" indent="0" algn="l" defTabSz="533400">
            <a:lnSpc>
              <a:spcPct val="90000"/>
            </a:lnSpc>
            <a:spcBef>
              <a:spcPct val="0"/>
            </a:spcBef>
            <a:spcAft>
              <a:spcPct val="15000"/>
            </a:spcAft>
          </a:pPr>
          <a:r>
            <a:rPr lang="en-US" sz="1200" b="1" kern="1200" dirty="0">
              <a:latin typeface="+mj-lt"/>
            </a:rPr>
            <a:t>Market structure</a:t>
          </a:r>
          <a:endParaRPr lang="en-ZA" sz="1200" kern="1200" dirty="0"/>
        </a:p>
      </dgm:t>
    </dgm:pt>
    <dgm:pt modelId="{2D8795C1-729E-45BB-B709-D596EF6E4132}" type="parTrans" cxnId="{1F60CF25-E017-4339-B616-B0673F2AFB1E}">
      <dgm:prSet/>
      <dgm:spPr/>
      <dgm:t>
        <a:bodyPr/>
        <a:lstStyle/>
        <a:p>
          <a:endParaRPr lang="en-ZA"/>
        </a:p>
      </dgm:t>
    </dgm:pt>
    <dgm:pt modelId="{27DDF190-392F-408C-9D55-9B98020845B0}" type="sibTrans" cxnId="{1F60CF25-E017-4339-B616-B0673F2AFB1E}">
      <dgm:prSet/>
      <dgm:spPr/>
      <dgm:t>
        <a:bodyPr/>
        <a:lstStyle/>
        <a:p>
          <a:endParaRPr lang="en-ZA"/>
        </a:p>
      </dgm:t>
    </dgm:pt>
    <dgm:pt modelId="{E1CDBAAA-FEAC-47E6-A814-58E2E4AE8687}">
      <dgm:prSet custT="1"/>
      <dgm:spPr/>
      <dgm:t>
        <a:bodyPr/>
        <a:lstStyle/>
        <a:p>
          <a:r>
            <a:rPr lang="en-US" sz="1200" b="1" kern="1200" dirty="0">
              <a:latin typeface="+mj-lt"/>
            </a:rPr>
            <a:t>Just Energy Transition</a:t>
          </a:r>
          <a:endParaRPr lang="en-ZA" sz="1200" kern="1200" dirty="0"/>
        </a:p>
      </dgm:t>
    </dgm:pt>
    <dgm:pt modelId="{F4D81A48-1392-4E00-B447-60CD3EA0BFA3}" type="parTrans" cxnId="{357098EE-AD83-4EED-BA1A-F0D1485F1C27}">
      <dgm:prSet/>
      <dgm:spPr/>
      <dgm:t>
        <a:bodyPr/>
        <a:lstStyle/>
        <a:p>
          <a:endParaRPr lang="en-ZA"/>
        </a:p>
      </dgm:t>
    </dgm:pt>
    <dgm:pt modelId="{6A4CA28D-DD2D-4B33-B192-664376111CAC}" type="sibTrans" cxnId="{357098EE-AD83-4EED-BA1A-F0D1485F1C27}">
      <dgm:prSet/>
      <dgm:spPr/>
      <dgm:t>
        <a:bodyPr/>
        <a:lstStyle/>
        <a:p>
          <a:endParaRPr lang="en-ZA"/>
        </a:p>
      </dgm:t>
    </dgm:pt>
    <dgm:pt modelId="{159ECEFC-B9B3-48B0-9B56-ECC6FEEA9236}">
      <dgm:prSet custT="1"/>
      <dgm:spPr/>
      <dgm:t>
        <a:bodyPr/>
        <a:lstStyle/>
        <a:p>
          <a:pPr>
            <a:buFont typeface="Courier New" panose="02070309020205020404" pitchFamily="49" charset="0"/>
            <a:buChar char="o"/>
          </a:pPr>
          <a:r>
            <a:rPr lang="en-GB" sz="1200" kern="1200" dirty="0"/>
            <a:t>Outcome JET funding plan (OV/NT/PCCC)</a:t>
          </a:r>
          <a:endParaRPr lang="en-ZA" sz="1200" kern="1200" dirty="0"/>
        </a:p>
      </dgm:t>
    </dgm:pt>
    <dgm:pt modelId="{0FB7E27F-AE2B-4F6F-9626-04F6D2E1C0B5}" type="parTrans" cxnId="{75996A12-F17B-4192-B1CD-195604407D45}">
      <dgm:prSet/>
      <dgm:spPr/>
      <dgm:t>
        <a:bodyPr/>
        <a:lstStyle/>
        <a:p>
          <a:endParaRPr lang="en-ZA"/>
        </a:p>
      </dgm:t>
    </dgm:pt>
    <dgm:pt modelId="{C2AFB01B-6CD7-4D82-8E33-A10FDB02DE9A}" type="sibTrans" cxnId="{75996A12-F17B-4192-B1CD-195604407D45}">
      <dgm:prSet/>
      <dgm:spPr/>
      <dgm:t>
        <a:bodyPr/>
        <a:lstStyle/>
        <a:p>
          <a:endParaRPr lang="en-ZA"/>
        </a:p>
      </dgm:t>
    </dgm:pt>
    <dgm:pt modelId="{C88C797D-66CD-4396-9819-EF199BCE5F74}">
      <dgm:prSet phldrT="[Text]" custT="1"/>
      <dgm:spPr/>
      <dgm:t>
        <a:bodyPr/>
        <a:lstStyle/>
        <a:p>
          <a:pPr marL="114300" lvl="1" indent="0" algn="l" defTabSz="533400">
            <a:lnSpc>
              <a:spcPct val="90000"/>
            </a:lnSpc>
            <a:spcBef>
              <a:spcPct val="0"/>
            </a:spcBef>
            <a:spcAft>
              <a:spcPct val="15000"/>
            </a:spcAft>
          </a:pPr>
          <a:r>
            <a:rPr lang="en-US" sz="1200" kern="1200" dirty="0">
              <a:latin typeface="+mj-lt"/>
            </a:rPr>
            <a:t> DSM update (Eskom)</a:t>
          </a:r>
        </a:p>
      </dgm:t>
    </dgm:pt>
    <dgm:pt modelId="{678EEF7B-D4A4-46DF-9954-222A6F90B99F}" type="parTrans" cxnId="{A7EB4326-31B3-416E-93DD-5E87764159C4}">
      <dgm:prSet/>
      <dgm:spPr/>
      <dgm:t>
        <a:bodyPr/>
        <a:lstStyle/>
        <a:p>
          <a:endParaRPr lang="en-ZA"/>
        </a:p>
      </dgm:t>
    </dgm:pt>
    <dgm:pt modelId="{18D5D718-3900-4AD7-9D57-5422A4F52E49}" type="sibTrans" cxnId="{A7EB4326-31B3-416E-93DD-5E87764159C4}">
      <dgm:prSet/>
      <dgm:spPr/>
      <dgm:t>
        <a:bodyPr/>
        <a:lstStyle/>
        <a:p>
          <a:endParaRPr lang="en-ZA"/>
        </a:p>
      </dgm:t>
    </dgm:pt>
    <dgm:pt modelId="{ABAC2D0D-C3BB-4DA5-907E-D9CFFD1CC9C8}">
      <dgm:prSet phldrT="[Text]" custT="1"/>
      <dgm:spPr/>
      <dgm:t>
        <a:bodyPr/>
        <a:lstStyle/>
        <a:p>
          <a:pPr marL="114300" lvl="1" indent="0" algn="l" defTabSz="533400">
            <a:lnSpc>
              <a:spcPct val="90000"/>
            </a:lnSpc>
            <a:spcBef>
              <a:spcPct val="0"/>
            </a:spcBef>
            <a:spcAft>
              <a:spcPct val="15000"/>
            </a:spcAft>
          </a:pPr>
          <a:r>
            <a:rPr lang="en-US" sz="1200" b="1" kern="1200" dirty="0">
              <a:latin typeface="+mj-lt"/>
            </a:rPr>
            <a:t>Communication partnerships</a:t>
          </a:r>
        </a:p>
      </dgm:t>
    </dgm:pt>
    <dgm:pt modelId="{C22F6AE2-8C8E-4E04-B5F0-BFD7D1BFBE18}" type="parTrans" cxnId="{0B883108-4E77-4592-8EBF-EADA81DD9A5A}">
      <dgm:prSet/>
      <dgm:spPr/>
      <dgm:t>
        <a:bodyPr/>
        <a:lstStyle/>
        <a:p>
          <a:endParaRPr lang="en-ZA"/>
        </a:p>
      </dgm:t>
    </dgm:pt>
    <dgm:pt modelId="{6339B42B-4A3C-446A-BF8E-60994052C231}" type="sibTrans" cxnId="{0B883108-4E77-4592-8EBF-EADA81DD9A5A}">
      <dgm:prSet/>
      <dgm:spPr/>
      <dgm:t>
        <a:bodyPr/>
        <a:lstStyle/>
        <a:p>
          <a:endParaRPr lang="en-ZA"/>
        </a:p>
      </dgm:t>
    </dgm:pt>
    <dgm:pt modelId="{EE5C15A1-7330-40D2-9031-7282A004F9B1}">
      <dgm:prSet phldrT="[Text]" custT="1"/>
      <dgm:spPr/>
      <dgm:t>
        <a:bodyPr/>
        <a:lstStyle/>
        <a:p>
          <a:pPr marL="114300" lvl="1" indent="0" algn="l" defTabSz="533400">
            <a:lnSpc>
              <a:spcPct val="90000"/>
            </a:lnSpc>
            <a:spcBef>
              <a:spcPct val="0"/>
            </a:spcBef>
            <a:spcAft>
              <a:spcPct val="15000"/>
            </a:spcAft>
          </a:pPr>
          <a:r>
            <a:rPr lang="en-US" sz="1200" b="0" kern="1200" dirty="0" err="1">
              <a:latin typeface="+mj-lt"/>
            </a:rPr>
            <a:t>ToR</a:t>
          </a:r>
          <a:r>
            <a:rPr lang="en-US" sz="1200" b="0" kern="1200" dirty="0">
              <a:latin typeface="+mj-lt"/>
            </a:rPr>
            <a:t> Energy Efficiency Communication partnership Task Team (Nedlac, inputs social partners, </a:t>
          </a:r>
          <a:r>
            <a:rPr lang="en-US" sz="1200" b="0" kern="1200" dirty="0" err="1">
              <a:latin typeface="+mj-lt"/>
            </a:rPr>
            <a:t>Masakhane</a:t>
          </a:r>
          <a:r>
            <a:rPr lang="en-US" sz="1200" b="0" kern="1200" dirty="0">
              <a:latin typeface="+mj-lt"/>
            </a:rPr>
            <a:t> campaign)</a:t>
          </a:r>
          <a:endParaRPr lang="en-US" sz="1200" b="0" kern="1200" dirty="0">
            <a:highlight>
              <a:srgbClr val="FFFF00"/>
            </a:highlight>
            <a:latin typeface="+mj-lt"/>
          </a:endParaRPr>
        </a:p>
      </dgm:t>
    </dgm:pt>
    <dgm:pt modelId="{5AE4A7A6-493B-4068-99D0-974B82CFB86C}" type="parTrans" cxnId="{A0E3C1DF-2DF2-4336-A069-A610B5136406}">
      <dgm:prSet/>
      <dgm:spPr/>
      <dgm:t>
        <a:bodyPr/>
        <a:lstStyle/>
        <a:p>
          <a:endParaRPr lang="en-ZA"/>
        </a:p>
      </dgm:t>
    </dgm:pt>
    <dgm:pt modelId="{56C1769E-5DF5-4EAD-907D-97FF20AF5C08}" type="sibTrans" cxnId="{A0E3C1DF-2DF2-4336-A069-A610B5136406}">
      <dgm:prSet/>
      <dgm:spPr/>
      <dgm:t>
        <a:bodyPr/>
        <a:lstStyle/>
        <a:p>
          <a:endParaRPr lang="en-ZA"/>
        </a:p>
      </dgm:t>
    </dgm:pt>
    <dgm:pt modelId="{336F4155-E5E4-4DA0-8518-4ED5D1319021}">
      <dgm:prSet phldrT="[Text]" custT="1"/>
      <dgm:spPr/>
      <dgm:t>
        <a:bodyPr/>
        <a:lstStyle/>
        <a:p>
          <a:r>
            <a:rPr lang="en-US" sz="1200" b="0" kern="1200" dirty="0">
              <a:latin typeface="+mj-lt"/>
            </a:rPr>
            <a:t>ESKOM ERTS (retail tariff) Application </a:t>
          </a:r>
        </a:p>
      </dgm:t>
    </dgm:pt>
    <dgm:pt modelId="{9622CB01-CB0A-4C3E-AE0E-170B4F168844}" type="parTrans" cxnId="{DE1DB6B6-1819-4418-A91D-7275D568F490}">
      <dgm:prSet/>
      <dgm:spPr/>
      <dgm:t>
        <a:bodyPr/>
        <a:lstStyle/>
        <a:p>
          <a:endParaRPr lang="en-ZA"/>
        </a:p>
      </dgm:t>
    </dgm:pt>
    <dgm:pt modelId="{D21813DA-5474-4551-9024-A0DAA763F37F}" type="sibTrans" cxnId="{DE1DB6B6-1819-4418-A91D-7275D568F490}">
      <dgm:prSet/>
      <dgm:spPr/>
      <dgm:t>
        <a:bodyPr/>
        <a:lstStyle/>
        <a:p>
          <a:endParaRPr lang="en-ZA"/>
        </a:p>
      </dgm:t>
    </dgm:pt>
    <dgm:pt modelId="{34CC41E2-3B05-4BD2-B3B9-8755A5A74B43}">
      <dgm:prSet phldrT="[Text]" custT="1"/>
      <dgm:spPr/>
      <dgm:t>
        <a:bodyPr/>
        <a:lstStyle/>
        <a:p>
          <a:r>
            <a:rPr lang="en-US" sz="1200" b="0" kern="1200" dirty="0">
              <a:latin typeface="+mj-lt"/>
            </a:rPr>
            <a:t>Municipal tariff applications process incl wheeling tariffs</a:t>
          </a:r>
        </a:p>
      </dgm:t>
    </dgm:pt>
    <dgm:pt modelId="{21EB4270-4ED4-4ED4-9816-247E2A119331}" type="parTrans" cxnId="{044A187E-6B95-4D62-AA13-0C9D8A2C5BC3}">
      <dgm:prSet/>
      <dgm:spPr/>
      <dgm:t>
        <a:bodyPr/>
        <a:lstStyle/>
        <a:p>
          <a:endParaRPr lang="en-ZA"/>
        </a:p>
      </dgm:t>
    </dgm:pt>
    <dgm:pt modelId="{C6CD6B8C-969A-4369-8E6D-5674F73A3121}" type="sibTrans" cxnId="{044A187E-6B95-4D62-AA13-0C9D8A2C5BC3}">
      <dgm:prSet/>
      <dgm:spPr/>
      <dgm:t>
        <a:bodyPr/>
        <a:lstStyle/>
        <a:p>
          <a:endParaRPr lang="en-ZA"/>
        </a:p>
      </dgm:t>
    </dgm:pt>
    <dgm:pt modelId="{58F64875-CA63-4F5D-B2E7-41A154E7009B}">
      <dgm:prSet phldrT="[Text]" custT="1"/>
      <dgm:spPr/>
      <dgm:t>
        <a:bodyPr/>
        <a:lstStyle/>
        <a:p>
          <a:pPr marL="114300" lvl="1" indent="0" algn="l" defTabSz="533400">
            <a:lnSpc>
              <a:spcPct val="90000"/>
            </a:lnSpc>
            <a:spcBef>
              <a:spcPct val="0"/>
            </a:spcBef>
            <a:spcAft>
              <a:spcPct val="15000"/>
            </a:spcAft>
          </a:pPr>
          <a:r>
            <a:rPr lang="en-US" sz="1200" b="0" kern="1200" dirty="0">
              <a:solidFill>
                <a:prstClr val="black">
                  <a:hueOff val="0"/>
                  <a:satOff val="0"/>
                  <a:lumOff val="0"/>
                  <a:alphaOff val="0"/>
                </a:prstClr>
              </a:solidFill>
              <a:latin typeface="Philosopher"/>
              <a:ea typeface="+mn-ea"/>
              <a:cs typeface="+mn-cs"/>
            </a:rPr>
            <a:t>Eskom Update EAF previous 6 months</a:t>
          </a:r>
          <a:endParaRPr lang="en-US" sz="1200" b="1" kern="1200" dirty="0">
            <a:latin typeface="+mj-lt"/>
          </a:endParaRPr>
        </a:p>
      </dgm:t>
    </dgm:pt>
    <dgm:pt modelId="{3E08190A-9C90-40A5-A701-11E9FD756964}" type="parTrans" cxnId="{F8EEB638-B0A8-41E4-96C7-22DA6C6AC04B}">
      <dgm:prSet/>
      <dgm:spPr/>
      <dgm:t>
        <a:bodyPr/>
        <a:lstStyle/>
        <a:p>
          <a:endParaRPr lang="en-ZA"/>
        </a:p>
      </dgm:t>
    </dgm:pt>
    <dgm:pt modelId="{88430043-FB15-4B06-87A1-5CC05E7F624F}" type="sibTrans" cxnId="{F8EEB638-B0A8-41E4-96C7-22DA6C6AC04B}">
      <dgm:prSet/>
      <dgm:spPr/>
      <dgm:t>
        <a:bodyPr/>
        <a:lstStyle/>
        <a:p>
          <a:endParaRPr lang="en-ZA"/>
        </a:p>
      </dgm:t>
    </dgm:pt>
    <dgm:pt modelId="{6ED23E22-D06D-4D52-9CAA-F9F8B558072E}">
      <dgm:prSet custT="1"/>
      <dgm:spPr/>
      <dgm:t>
        <a:bodyPr/>
        <a:lstStyle/>
        <a:p>
          <a:pPr>
            <a:buFont typeface="Courier New" panose="02070309020205020404" pitchFamily="49" charset="0"/>
            <a:buChar char="o"/>
          </a:pPr>
          <a:r>
            <a:rPr lang="en-GB" sz="1200" kern="1200" dirty="0"/>
            <a:t>Eskom progress Komati, status decommissioning coal stations (max. emissions regs)</a:t>
          </a:r>
          <a:endParaRPr lang="en-ZA" sz="1200" kern="1200" dirty="0"/>
        </a:p>
      </dgm:t>
    </dgm:pt>
    <dgm:pt modelId="{AFFFCF99-E311-4B74-AA39-795057F99EAC}" type="parTrans" cxnId="{7532C1F4-62D9-4BB9-B57E-34F9DDAADDCD}">
      <dgm:prSet/>
      <dgm:spPr/>
      <dgm:t>
        <a:bodyPr/>
        <a:lstStyle/>
        <a:p>
          <a:endParaRPr lang="en-ZA"/>
        </a:p>
      </dgm:t>
    </dgm:pt>
    <dgm:pt modelId="{FD95432A-349D-49E1-892F-B36CC9DEF908}" type="sibTrans" cxnId="{7532C1F4-62D9-4BB9-B57E-34F9DDAADDCD}">
      <dgm:prSet/>
      <dgm:spPr/>
      <dgm:t>
        <a:bodyPr/>
        <a:lstStyle/>
        <a:p>
          <a:endParaRPr lang="en-ZA"/>
        </a:p>
      </dgm:t>
    </dgm:pt>
    <dgm:pt modelId="{ABF971AA-5AAC-4B1E-A60B-CE9BB36A7CE5}">
      <dgm:prSet custT="1"/>
      <dgm:spPr/>
      <dgm:t>
        <a:bodyPr/>
        <a:lstStyle/>
        <a:p>
          <a:pPr>
            <a:buFont typeface="Courier New" panose="02070309020205020404" pitchFamily="49" charset="0"/>
            <a:buChar char="o"/>
          </a:pPr>
          <a:r>
            <a:rPr lang="en-ZA" sz="1200" kern="1200" dirty="0"/>
            <a:t>COP27 resolutions progress (OV/DMRE)</a:t>
          </a:r>
        </a:p>
      </dgm:t>
    </dgm:pt>
    <dgm:pt modelId="{FC5BDD79-305D-4AB9-AA69-5E2440F6D40F}" type="parTrans" cxnId="{E462A186-1BBF-4089-9451-EE710121CB88}">
      <dgm:prSet/>
      <dgm:spPr/>
      <dgm:t>
        <a:bodyPr/>
        <a:lstStyle/>
        <a:p>
          <a:endParaRPr lang="en-ZA"/>
        </a:p>
      </dgm:t>
    </dgm:pt>
    <dgm:pt modelId="{DB4A1255-50A7-49BB-B4AB-955AD7D90EDF}" type="sibTrans" cxnId="{E462A186-1BBF-4089-9451-EE710121CB88}">
      <dgm:prSet/>
      <dgm:spPr/>
      <dgm:t>
        <a:bodyPr/>
        <a:lstStyle/>
        <a:p>
          <a:endParaRPr lang="en-ZA"/>
        </a:p>
      </dgm:t>
    </dgm:pt>
    <dgm:pt modelId="{7CDFC95F-7910-45C7-80FA-F13177240B9B}">
      <dgm:prSet phldrT="[Text]" custT="1"/>
      <dgm:spPr/>
      <dgm:t>
        <a:bodyPr/>
        <a:lstStyle/>
        <a:p>
          <a:pPr marL="114300" lvl="1" indent="0" algn="l" defTabSz="533400">
            <a:lnSpc>
              <a:spcPct val="90000"/>
            </a:lnSpc>
            <a:spcBef>
              <a:spcPct val="0"/>
            </a:spcBef>
            <a:spcAft>
              <a:spcPct val="15000"/>
            </a:spcAft>
          </a:pPr>
          <a:r>
            <a:rPr lang="en-US" sz="1200" kern="1200" dirty="0">
              <a:latin typeface="+mj-lt"/>
            </a:rPr>
            <a:t> revision NRS048.9 (loadshedding schedules) (GCAC/business)</a:t>
          </a:r>
        </a:p>
      </dgm:t>
    </dgm:pt>
    <dgm:pt modelId="{88BEAACA-F611-47BA-B7E8-72CB214FA058}" type="parTrans" cxnId="{1E3DA9B0-E0E9-4F14-A13B-661C8361513F}">
      <dgm:prSet/>
      <dgm:spPr/>
      <dgm:t>
        <a:bodyPr/>
        <a:lstStyle/>
        <a:p>
          <a:endParaRPr lang="en-ZA"/>
        </a:p>
      </dgm:t>
    </dgm:pt>
    <dgm:pt modelId="{8AE244C0-CABF-44E3-88B9-EF21F0A10576}" type="sibTrans" cxnId="{1E3DA9B0-E0E9-4F14-A13B-661C8361513F}">
      <dgm:prSet/>
      <dgm:spPr/>
      <dgm:t>
        <a:bodyPr/>
        <a:lstStyle/>
        <a:p>
          <a:endParaRPr lang="en-ZA"/>
        </a:p>
      </dgm:t>
    </dgm:pt>
    <dgm:pt modelId="{730209F2-7761-4DD7-9262-F9DA2D061155}">
      <dgm:prSet custT="1"/>
      <dgm:spPr/>
      <dgm:t>
        <a:bodyPr/>
        <a:lstStyle/>
        <a:p>
          <a:pPr>
            <a:buFont typeface="Courier New" panose="02070309020205020404" pitchFamily="49" charset="0"/>
            <a:buChar char="o"/>
          </a:pPr>
          <a:r>
            <a:rPr lang="en-ZA" sz="1200" kern="1200" dirty="0"/>
            <a:t>Progress wheeling framework (SALGA/AMEU, NERSA) </a:t>
          </a:r>
        </a:p>
      </dgm:t>
    </dgm:pt>
    <dgm:pt modelId="{4EF9BF59-FC6E-4FF4-9C99-C5F9ED815029}" type="parTrans" cxnId="{CA278E47-F9A1-4115-8EF3-ECD769F7CE32}">
      <dgm:prSet/>
      <dgm:spPr/>
      <dgm:t>
        <a:bodyPr/>
        <a:lstStyle/>
        <a:p>
          <a:endParaRPr lang="en-ZA"/>
        </a:p>
      </dgm:t>
    </dgm:pt>
    <dgm:pt modelId="{23B5D7B0-B784-4ADF-88FA-882E8F58604F}" type="sibTrans" cxnId="{CA278E47-F9A1-4115-8EF3-ECD769F7CE32}">
      <dgm:prSet/>
      <dgm:spPr/>
      <dgm:t>
        <a:bodyPr/>
        <a:lstStyle/>
        <a:p>
          <a:endParaRPr lang="en-ZA"/>
        </a:p>
      </dgm:t>
    </dgm:pt>
    <dgm:pt modelId="{171722B3-59D5-4CF9-817F-ED5268A29077}">
      <dgm:prSet custT="1"/>
      <dgm:spPr/>
      <dgm:t>
        <a:bodyPr/>
        <a:lstStyle/>
        <a:p>
          <a:pPr marL="114300" lvl="1" indent="0" algn="l" defTabSz="533400">
            <a:lnSpc>
              <a:spcPct val="90000"/>
            </a:lnSpc>
            <a:spcBef>
              <a:spcPct val="0"/>
            </a:spcBef>
            <a:spcAft>
              <a:spcPct val="15000"/>
            </a:spcAft>
          </a:pPr>
          <a:r>
            <a:rPr lang="en-ZA" sz="1200" kern="1200" dirty="0"/>
            <a:t>Progress ERA Amendment Bill and EPP (DMRE)</a:t>
          </a:r>
        </a:p>
      </dgm:t>
    </dgm:pt>
    <dgm:pt modelId="{19AF7A8E-555A-4F90-B104-1B818CA384A9}" type="parTrans" cxnId="{48B73F86-0B47-4A3A-B7E8-B1ADA254EF38}">
      <dgm:prSet/>
      <dgm:spPr/>
      <dgm:t>
        <a:bodyPr/>
        <a:lstStyle/>
        <a:p>
          <a:endParaRPr lang="en-ZA"/>
        </a:p>
      </dgm:t>
    </dgm:pt>
    <dgm:pt modelId="{D9B85601-E63F-4B8B-8EA1-63F7B6E7675C}" type="sibTrans" cxnId="{48B73F86-0B47-4A3A-B7E8-B1ADA254EF38}">
      <dgm:prSet/>
      <dgm:spPr/>
      <dgm:t>
        <a:bodyPr/>
        <a:lstStyle/>
        <a:p>
          <a:endParaRPr lang="en-ZA"/>
        </a:p>
      </dgm:t>
    </dgm:pt>
    <dgm:pt modelId="{42B8C8C2-8103-4727-9803-5B20D2B7C97D}">
      <dgm:prSet custT="1"/>
      <dgm:spPr/>
      <dgm:t>
        <a:bodyPr/>
        <a:lstStyle/>
        <a:p>
          <a:pPr marL="114300" lvl="1" indent="0" algn="l" defTabSz="533400">
            <a:lnSpc>
              <a:spcPct val="90000"/>
            </a:lnSpc>
            <a:spcBef>
              <a:spcPct val="0"/>
            </a:spcBef>
            <a:spcAft>
              <a:spcPct val="15000"/>
            </a:spcAft>
          </a:pPr>
          <a:r>
            <a:rPr lang="en-ZA" sz="1200" kern="1200" dirty="0"/>
            <a:t>Design Day Ahead market (DMRE)</a:t>
          </a:r>
        </a:p>
      </dgm:t>
    </dgm:pt>
    <dgm:pt modelId="{9574DAD4-BE41-4BAC-B055-25CE5F99962D}" type="parTrans" cxnId="{3C8768AA-10BA-4A91-BA73-548412546747}">
      <dgm:prSet/>
      <dgm:spPr/>
      <dgm:t>
        <a:bodyPr/>
        <a:lstStyle/>
        <a:p>
          <a:endParaRPr lang="en-ZA"/>
        </a:p>
      </dgm:t>
    </dgm:pt>
    <dgm:pt modelId="{89A26C44-1D11-41FD-AF32-C4630B76B842}" type="sibTrans" cxnId="{3C8768AA-10BA-4A91-BA73-548412546747}">
      <dgm:prSet/>
      <dgm:spPr/>
      <dgm:t>
        <a:bodyPr/>
        <a:lstStyle/>
        <a:p>
          <a:endParaRPr lang="en-ZA"/>
        </a:p>
      </dgm:t>
    </dgm:pt>
    <dgm:pt modelId="{8F86A856-CD0F-4304-9574-1C5026E34B2F}">
      <dgm:prSet phldrT="[Text]" custT="1"/>
      <dgm:spPr/>
      <dgm:t>
        <a:bodyPr/>
        <a:lstStyle/>
        <a:p>
          <a:r>
            <a:rPr lang="en-US" sz="1200" kern="1200" dirty="0">
              <a:latin typeface="+mj-lt"/>
            </a:rPr>
            <a:t>Eskom virtual wheeling and power pool initiative</a:t>
          </a:r>
          <a:endParaRPr lang="en-US" sz="1200" b="0" kern="1200" dirty="0">
            <a:latin typeface="+mj-lt"/>
          </a:endParaRPr>
        </a:p>
      </dgm:t>
    </dgm:pt>
    <dgm:pt modelId="{3DF9F158-FB4E-4C69-A689-F9B8D714D6B4}" type="parTrans" cxnId="{2D4CA4A7-8BD9-499D-ABE4-2F73CE5EF00B}">
      <dgm:prSet/>
      <dgm:spPr/>
      <dgm:t>
        <a:bodyPr/>
        <a:lstStyle/>
        <a:p>
          <a:endParaRPr lang="en-ZA"/>
        </a:p>
      </dgm:t>
    </dgm:pt>
    <dgm:pt modelId="{29E1D101-E5C4-4A7A-8D14-A77E384D31CD}" type="sibTrans" cxnId="{2D4CA4A7-8BD9-499D-ABE4-2F73CE5EF00B}">
      <dgm:prSet/>
      <dgm:spPr/>
      <dgm:t>
        <a:bodyPr/>
        <a:lstStyle/>
        <a:p>
          <a:endParaRPr lang="en-ZA"/>
        </a:p>
      </dgm:t>
    </dgm:pt>
    <dgm:pt modelId="{5D17C1B2-E587-45B5-87DF-9B1967BDD1F5}">
      <dgm:prSet custT="1"/>
      <dgm:spPr/>
      <dgm:t>
        <a:bodyPr/>
        <a:lstStyle/>
        <a:p>
          <a:pPr marL="114300" lvl="1" indent="0" algn="l" defTabSz="533400">
            <a:lnSpc>
              <a:spcPct val="90000"/>
            </a:lnSpc>
            <a:spcBef>
              <a:spcPct val="0"/>
            </a:spcBef>
            <a:spcAft>
              <a:spcPct val="15000"/>
            </a:spcAft>
          </a:pPr>
          <a:r>
            <a:rPr lang="en-ZA" sz="1200" kern="1200" dirty="0"/>
            <a:t>Eskom Conversion Act Amendment Bill progress (DPE) and Eskom unbundling progress (DPE)</a:t>
          </a:r>
        </a:p>
      </dgm:t>
    </dgm:pt>
    <dgm:pt modelId="{4E2F9965-AAC5-401E-B52E-0AEEDF8A67AF}" type="parTrans" cxnId="{3C840386-AA7C-463D-84F9-A8376DA344D8}">
      <dgm:prSet/>
      <dgm:spPr/>
      <dgm:t>
        <a:bodyPr/>
        <a:lstStyle/>
        <a:p>
          <a:endParaRPr lang="en-ZA"/>
        </a:p>
      </dgm:t>
    </dgm:pt>
    <dgm:pt modelId="{4F488F79-8423-4187-AC91-366ED0E0C271}" type="sibTrans" cxnId="{3C840386-AA7C-463D-84F9-A8376DA344D8}">
      <dgm:prSet/>
      <dgm:spPr/>
      <dgm:t>
        <a:bodyPr/>
        <a:lstStyle/>
        <a:p>
          <a:endParaRPr lang="en-ZA"/>
        </a:p>
      </dgm:t>
    </dgm:pt>
    <dgm:pt modelId="{09F7C0C3-9FDD-467C-AB32-BE0AF6ED5990}">
      <dgm:prSet custT="1"/>
      <dgm:spPr/>
      <dgm:t>
        <a:bodyPr/>
        <a:lstStyle/>
        <a:p>
          <a:pPr marL="114300" lvl="1" indent="0" algn="l" defTabSz="533400">
            <a:lnSpc>
              <a:spcPct val="90000"/>
            </a:lnSpc>
            <a:spcBef>
              <a:spcPct val="0"/>
            </a:spcBef>
            <a:spcAft>
              <a:spcPct val="15000"/>
            </a:spcAft>
          </a:pPr>
          <a:endParaRPr lang="en-ZA" sz="1200" kern="1200" dirty="0"/>
        </a:p>
      </dgm:t>
    </dgm:pt>
    <dgm:pt modelId="{70A003AF-3F8C-4057-997C-84D75C03600A}" type="parTrans" cxnId="{311FDCEA-C462-42E8-ACD9-AAD726B9F074}">
      <dgm:prSet/>
      <dgm:spPr/>
      <dgm:t>
        <a:bodyPr/>
        <a:lstStyle/>
        <a:p>
          <a:endParaRPr lang="en-ZA"/>
        </a:p>
      </dgm:t>
    </dgm:pt>
    <dgm:pt modelId="{12A9682C-4370-49B2-83FF-30B4D56B7A70}" type="sibTrans" cxnId="{311FDCEA-C462-42E8-ACD9-AAD726B9F074}">
      <dgm:prSet/>
      <dgm:spPr/>
      <dgm:t>
        <a:bodyPr/>
        <a:lstStyle/>
        <a:p>
          <a:endParaRPr lang="en-ZA"/>
        </a:p>
      </dgm:t>
    </dgm:pt>
    <dgm:pt modelId="{86CAE134-3F8A-4D5A-8019-95DDF9AB12AF}">
      <dgm:prSet phldrT="[Text]" custT="1"/>
      <dgm:spPr/>
      <dgm:t>
        <a:bodyPr/>
        <a:lstStyle/>
        <a:p>
          <a:r>
            <a:rPr lang="en-US" sz="1200" b="1" kern="1200" dirty="0">
              <a:latin typeface="+mj-lt"/>
            </a:rPr>
            <a:t>Load-shedding and grid stability</a:t>
          </a:r>
          <a:endParaRPr lang="en-US" sz="1200" b="0" kern="1200" dirty="0">
            <a:latin typeface="+mj-lt"/>
          </a:endParaRPr>
        </a:p>
      </dgm:t>
    </dgm:pt>
    <dgm:pt modelId="{4C6029C4-11AF-4542-B83D-670A610815D5}" type="parTrans" cxnId="{DE7281DC-4573-42FF-8CFD-C779675269D8}">
      <dgm:prSet/>
      <dgm:spPr/>
      <dgm:t>
        <a:bodyPr/>
        <a:lstStyle/>
        <a:p>
          <a:endParaRPr lang="en-ZA"/>
        </a:p>
      </dgm:t>
    </dgm:pt>
    <dgm:pt modelId="{F12CB2E9-D855-4AAB-9BCE-5D2EB2BF343E}" type="sibTrans" cxnId="{DE7281DC-4573-42FF-8CFD-C779675269D8}">
      <dgm:prSet/>
      <dgm:spPr/>
      <dgm:t>
        <a:bodyPr/>
        <a:lstStyle/>
        <a:p>
          <a:endParaRPr lang="en-ZA"/>
        </a:p>
      </dgm:t>
    </dgm:pt>
    <dgm:pt modelId="{0841EB4E-4745-43A3-BB5B-7C21E08F009B}">
      <dgm:prSet phldrT="[Text]" custT="1"/>
      <dgm:spPr/>
      <dgm:t>
        <a:bodyPr/>
        <a:lstStyle/>
        <a:p>
          <a:endParaRPr lang="en-US" sz="1200" b="0" kern="1200" dirty="0">
            <a:latin typeface="+mj-lt"/>
          </a:endParaRPr>
        </a:p>
      </dgm:t>
    </dgm:pt>
    <dgm:pt modelId="{050152C4-9217-4FF9-AA18-930D43CD22CD}" type="parTrans" cxnId="{3906AD30-1AD0-4BC2-AA18-8D306AA62B64}">
      <dgm:prSet/>
      <dgm:spPr/>
      <dgm:t>
        <a:bodyPr/>
        <a:lstStyle/>
        <a:p>
          <a:endParaRPr lang="en-ZA"/>
        </a:p>
      </dgm:t>
    </dgm:pt>
    <dgm:pt modelId="{67E6F6D6-352B-4393-9231-584607411B17}" type="sibTrans" cxnId="{3906AD30-1AD0-4BC2-AA18-8D306AA62B64}">
      <dgm:prSet/>
      <dgm:spPr/>
      <dgm:t>
        <a:bodyPr/>
        <a:lstStyle/>
        <a:p>
          <a:endParaRPr lang="en-ZA"/>
        </a:p>
      </dgm:t>
    </dgm:pt>
    <dgm:pt modelId="{9ACC8F78-C3D7-462D-84F3-19D046A9FD9A}">
      <dgm:prSet custT="1"/>
      <dgm:spPr/>
      <dgm:t>
        <a:bodyPr/>
        <a:lstStyle/>
        <a:p>
          <a:pPr marL="114300" lvl="1" indent="0" algn="l" defTabSz="533400">
            <a:lnSpc>
              <a:spcPct val="90000"/>
            </a:lnSpc>
            <a:spcBef>
              <a:spcPct val="0"/>
            </a:spcBef>
            <a:spcAft>
              <a:spcPct val="15000"/>
            </a:spcAft>
          </a:pPr>
          <a:r>
            <a:rPr lang="en-ZA" sz="1200" b="1" kern="1200" dirty="0"/>
            <a:t>Load-shedding and grid stability</a:t>
          </a:r>
        </a:p>
      </dgm:t>
    </dgm:pt>
    <dgm:pt modelId="{FB4A42DA-F865-4938-B452-4F2C9960CE3C}" type="parTrans" cxnId="{AA414418-4BDE-4D5A-A261-71F540C28303}">
      <dgm:prSet/>
      <dgm:spPr/>
      <dgm:t>
        <a:bodyPr/>
        <a:lstStyle/>
        <a:p>
          <a:endParaRPr lang="en-ZA"/>
        </a:p>
      </dgm:t>
    </dgm:pt>
    <dgm:pt modelId="{E103610E-EE52-45EC-8825-8FFB7F75108B}" type="sibTrans" cxnId="{AA414418-4BDE-4D5A-A261-71F540C28303}">
      <dgm:prSet/>
      <dgm:spPr/>
      <dgm:t>
        <a:bodyPr/>
        <a:lstStyle/>
        <a:p>
          <a:endParaRPr lang="en-ZA"/>
        </a:p>
      </dgm:t>
    </dgm:pt>
    <dgm:pt modelId="{4006B241-2226-442B-9121-DDDA155B4E25}">
      <dgm:prSet phldrT="[Text]" custT="1"/>
      <dgm:spPr/>
      <dgm:t>
        <a:bodyPr/>
        <a:lstStyle/>
        <a:p>
          <a:pPr marL="114300" lvl="1" indent="0" algn="l" defTabSz="533400">
            <a:lnSpc>
              <a:spcPct val="90000"/>
            </a:lnSpc>
            <a:spcBef>
              <a:spcPct val="0"/>
            </a:spcBef>
            <a:spcAft>
              <a:spcPct val="15000"/>
            </a:spcAft>
          </a:pPr>
          <a:r>
            <a:rPr lang="en-US" sz="1200" b="0" kern="1200" dirty="0">
              <a:latin typeface="+mj-lt"/>
            </a:rPr>
            <a:t>Incentives solar rooftops (NT/OV/ business)</a:t>
          </a:r>
          <a:endParaRPr lang="en-US" sz="1200" kern="1200" dirty="0">
            <a:latin typeface="+mj-lt"/>
          </a:endParaRPr>
        </a:p>
      </dgm:t>
    </dgm:pt>
    <dgm:pt modelId="{FE33FAA9-0CAC-4736-B144-3E1635AA9B2D}" type="parTrans" cxnId="{26F920E3-B9E5-4BA3-BD4F-233ED8FDC205}">
      <dgm:prSet/>
      <dgm:spPr/>
      <dgm:t>
        <a:bodyPr/>
        <a:lstStyle/>
        <a:p>
          <a:endParaRPr lang="en-ZA"/>
        </a:p>
      </dgm:t>
    </dgm:pt>
    <dgm:pt modelId="{8174278C-1915-4438-B2AB-183A0780D921}" type="sibTrans" cxnId="{26F920E3-B9E5-4BA3-BD4F-233ED8FDC205}">
      <dgm:prSet/>
      <dgm:spPr/>
      <dgm:t>
        <a:bodyPr/>
        <a:lstStyle/>
        <a:p>
          <a:endParaRPr lang="en-ZA"/>
        </a:p>
      </dgm:t>
    </dgm:pt>
    <dgm:pt modelId="{C7489474-C69F-4882-8CC3-F1D3F24C1C31}">
      <dgm:prSet phldrT="[Text]" custT="1"/>
      <dgm:spPr/>
      <dgm:t>
        <a:bodyPr/>
        <a:lstStyle/>
        <a:p>
          <a:pPr marL="114300" lvl="1" indent="0" algn="l" defTabSz="533400">
            <a:lnSpc>
              <a:spcPct val="90000"/>
            </a:lnSpc>
            <a:spcBef>
              <a:spcPct val="0"/>
            </a:spcBef>
            <a:spcAft>
              <a:spcPct val="15000"/>
            </a:spcAft>
          </a:pPr>
          <a:endParaRPr lang="en-US" sz="1200" kern="1200" dirty="0">
            <a:latin typeface="+mj-lt"/>
          </a:endParaRPr>
        </a:p>
      </dgm:t>
    </dgm:pt>
    <dgm:pt modelId="{BA2C21A0-79AF-44F0-BB01-3FCD438AF5F1}" type="parTrans" cxnId="{903D6455-7A98-4BD8-9EE1-0C43822B5453}">
      <dgm:prSet/>
      <dgm:spPr/>
      <dgm:t>
        <a:bodyPr/>
        <a:lstStyle/>
        <a:p>
          <a:endParaRPr lang="en-ZA"/>
        </a:p>
      </dgm:t>
    </dgm:pt>
    <dgm:pt modelId="{F55AF152-AABF-48DA-B82C-6F650AFFFE45}" type="sibTrans" cxnId="{903D6455-7A98-4BD8-9EE1-0C43822B5453}">
      <dgm:prSet/>
      <dgm:spPr/>
      <dgm:t>
        <a:bodyPr/>
        <a:lstStyle/>
        <a:p>
          <a:endParaRPr lang="en-ZA"/>
        </a:p>
      </dgm:t>
    </dgm:pt>
    <dgm:pt modelId="{5AD12371-EC55-4C06-82E2-2C82364216E3}">
      <dgm:prSet phldrT="[Text]" custT="1"/>
      <dgm:spPr/>
      <dgm:t>
        <a:bodyPr/>
        <a:lstStyle/>
        <a:p>
          <a:r>
            <a:rPr lang="en-US" sz="1200" b="0" kern="1200" dirty="0">
              <a:latin typeface="+mj-lt"/>
            </a:rPr>
            <a:t>TBC</a:t>
          </a:r>
        </a:p>
      </dgm:t>
    </dgm:pt>
    <dgm:pt modelId="{F528DE70-4988-48CE-A341-91E5B97F90C4}" type="parTrans" cxnId="{54223A85-A5C6-451A-9C52-C1EE23544AB4}">
      <dgm:prSet/>
      <dgm:spPr/>
      <dgm:t>
        <a:bodyPr/>
        <a:lstStyle/>
        <a:p>
          <a:endParaRPr lang="en-ZA"/>
        </a:p>
      </dgm:t>
    </dgm:pt>
    <dgm:pt modelId="{52E2E6E6-FE71-4946-A1FF-382B3835BE68}" type="sibTrans" cxnId="{54223A85-A5C6-451A-9C52-C1EE23544AB4}">
      <dgm:prSet/>
      <dgm:spPr/>
      <dgm:t>
        <a:bodyPr/>
        <a:lstStyle/>
        <a:p>
          <a:endParaRPr lang="en-ZA"/>
        </a:p>
      </dgm:t>
    </dgm:pt>
    <dgm:pt modelId="{C45FEEF8-222D-41C5-BE5A-57C9CD76026E}">
      <dgm:prSet phldrT="[Text]" custT="1"/>
      <dgm:spPr/>
      <dgm:t>
        <a:bodyPr/>
        <a:lstStyle/>
        <a:p>
          <a:pPr marL="114300" lvl="1" indent="0" algn="l" defTabSz="533400">
            <a:lnSpc>
              <a:spcPct val="90000"/>
            </a:lnSpc>
            <a:spcBef>
              <a:spcPct val="0"/>
            </a:spcBef>
            <a:spcAft>
              <a:spcPct val="15000"/>
            </a:spcAft>
          </a:pPr>
          <a:r>
            <a:rPr lang="en-US" sz="1200" b="1" kern="1200" dirty="0">
              <a:solidFill>
                <a:schemeClr val="tx1"/>
              </a:solidFill>
              <a:latin typeface="+mj-lt"/>
            </a:rPr>
            <a:t>ESWS workplan</a:t>
          </a:r>
        </a:p>
      </dgm:t>
    </dgm:pt>
    <dgm:pt modelId="{E93843D1-A37C-4229-A317-0DFF62D0723B}" type="parTrans" cxnId="{308A6E09-E465-463D-86B5-38B833E8579B}">
      <dgm:prSet/>
      <dgm:spPr/>
      <dgm:t>
        <a:bodyPr/>
        <a:lstStyle/>
        <a:p>
          <a:endParaRPr lang="en-ZA"/>
        </a:p>
      </dgm:t>
    </dgm:pt>
    <dgm:pt modelId="{79F227EF-4D96-4D39-BE3C-884DFD0D0CFD}" type="sibTrans" cxnId="{308A6E09-E465-463D-86B5-38B833E8579B}">
      <dgm:prSet/>
      <dgm:spPr/>
      <dgm:t>
        <a:bodyPr/>
        <a:lstStyle/>
        <a:p>
          <a:endParaRPr lang="en-ZA"/>
        </a:p>
      </dgm:t>
    </dgm:pt>
    <dgm:pt modelId="{C732CD06-2F6C-45FA-8DFF-B28D2DB93CCF}">
      <dgm:prSet phldrT="[Text]" custT="1"/>
      <dgm:spPr/>
      <dgm:t>
        <a:bodyPr/>
        <a:lstStyle/>
        <a:p>
          <a:pPr marL="114300" lvl="1" indent="0" algn="l" defTabSz="533400">
            <a:lnSpc>
              <a:spcPct val="90000"/>
            </a:lnSpc>
            <a:spcBef>
              <a:spcPct val="0"/>
            </a:spcBef>
            <a:spcAft>
              <a:spcPct val="15000"/>
            </a:spcAft>
          </a:pPr>
          <a:r>
            <a:rPr lang="en-US" sz="1200" kern="1200" dirty="0">
              <a:latin typeface="+mj-lt"/>
            </a:rPr>
            <a:t>net metering update (OV, NERSA)</a:t>
          </a:r>
        </a:p>
      </dgm:t>
    </dgm:pt>
    <dgm:pt modelId="{D7CF0025-2981-46F2-B95F-85BF766F93B3}" type="parTrans" cxnId="{6E28AF70-BF3B-4926-ACD6-B41A09D25C9E}">
      <dgm:prSet/>
      <dgm:spPr/>
      <dgm:t>
        <a:bodyPr/>
        <a:lstStyle/>
        <a:p>
          <a:endParaRPr lang="en-ZA"/>
        </a:p>
      </dgm:t>
    </dgm:pt>
    <dgm:pt modelId="{58837D64-0735-4B93-BFCC-C451356A287A}" type="sibTrans" cxnId="{6E28AF70-BF3B-4926-ACD6-B41A09D25C9E}">
      <dgm:prSet/>
      <dgm:spPr/>
      <dgm:t>
        <a:bodyPr/>
        <a:lstStyle/>
        <a:p>
          <a:endParaRPr lang="en-ZA"/>
        </a:p>
      </dgm:t>
    </dgm:pt>
    <dgm:pt modelId="{CABE494A-B933-4133-9947-29E70B406483}">
      <dgm:prSet phldrT="[Text]" custT="1"/>
      <dgm:spPr/>
      <dgm:t>
        <a:bodyPr/>
        <a:lstStyle/>
        <a:p>
          <a:pPr marL="114300" lvl="1" indent="0" algn="l" defTabSz="533400">
            <a:lnSpc>
              <a:spcPct val="90000"/>
            </a:lnSpc>
            <a:spcBef>
              <a:spcPct val="0"/>
            </a:spcBef>
            <a:spcAft>
              <a:spcPct val="15000"/>
            </a:spcAft>
          </a:pPr>
          <a:endParaRPr lang="en-US" sz="1200" b="0" kern="1200" dirty="0">
            <a:highlight>
              <a:srgbClr val="FFFF00"/>
            </a:highlight>
            <a:latin typeface="+mj-lt"/>
          </a:endParaRPr>
        </a:p>
      </dgm:t>
    </dgm:pt>
    <dgm:pt modelId="{8EE8F772-04AD-46FA-89FB-CDF4FB553EDA}" type="parTrans" cxnId="{08BB3F9F-ABDE-4714-968C-50754E6E4AA6}">
      <dgm:prSet/>
      <dgm:spPr/>
      <dgm:t>
        <a:bodyPr/>
        <a:lstStyle/>
        <a:p>
          <a:endParaRPr lang="en-ZA"/>
        </a:p>
      </dgm:t>
    </dgm:pt>
    <dgm:pt modelId="{4D90A8EB-420F-43B2-B53E-C1CC47B99860}" type="sibTrans" cxnId="{08BB3F9F-ABDE-4714-968C-50754E6E4AA6}">
      <dgm:prSet/>
      <dgm:spPr/>
      <dgm:t>
        <a:bodyPr/>
        <a:lstStyle/>
        <a:p>
          <a:endParaRPr lang="en-ZA"/>
        </a:p>
      </dgm:t>
    </dgm:pt>
    <dgm:pt modelId="{85E73751-6BBA-47E6-8E4C-3DD405D9F35C}">
      <dgm:prSet phldrT="[Text]" custT="1"/>
      <dgm:spPr/>
      <dgm:t>
        <a:bodyPr/>
        <a:lstStyle/>
        <a:p>
          <a:r>
            <a:rPr lang="en-US" sz="1200" b="1" kern="1200" dirty="0">
              <a:latin typeface="+mj-lt"/>
            </a:rPr>
            <a:t>Roundtable wheeling</a:t>
          </a:r>
        </a:p>
      </dgm:t>
    </dgm:pt>
    <dgm:pt modelId="{D4287303-3E91-4C13-ADEC-D0F59B4B115E}" type="parTrans" cxnId="{42CD0C83-CBFE-480E-8F36-1F742F0617BE}">
      <dgm:prSet/>
      <dgm:spPr/>
      <dgm:t>
        <a:bodyPr/>
        <a:lstStyle/>
        <a:p>
          <a:endParaRPr lang="en-ZA"/>
        </a:p>
      </dgm:t>
    </dgm:pt>
    <dgm:pt modelId="{F367C3A9-15C7-40BB-AD70-7158CB052B97}" type="sibTrans" cxnId="{42CD0C83-CBFE-480E-8F36-1F742F0617BE}">
      <dgm:prSet/>
      <dgm:spPr/>
      <dgm:t>
        <a:bodyPr/>
        <a:lstStyle/>
        <a:p>
          <a:endParaRPr lang="en-ZA"/>
        </a:p>
      </dgm:t>
    </dgm:pt>
    <dgm:pt modelId="{1CADD426-EE2A-4D02-8627-723780721DA7}">
      <dgm:prSet phldrT="[Text]" custT="1"/>
      <dgm:spPr/>
      <dgm:t>
        <a:bodyPr/>
        <a:lstStyle/>
        <a:p>
          <a:pPr marL="114300" lvl="1" indent="0" algn="l" defTabSz="533400">
            <a:lnSpc>
              <a:spcPct val="90000"/>
            </a:lnSpc>
            <a:spcBef>
              <a:spcPct val="0"/>
            </a:spcBef>
            <a:spcAft>
              <a:spcPct val="15000"/>
            </a:spcAft>
          </a:pPr>
          <a:r>
            <a:rPr lang="en-US" sz="1200" b="0" kern="1200" dirty="0">
              <a:latin typeface="+mj-lt"/>
            </a:rPr>
            <a:t>Draft Electricity Price Determination methodology (NERSA)</a:t>
          </a:r>
          <a:endParaRPr lang="en-US" sz="1200" b="1" kern="1200" dirty="0">
            <a:latin typeface="+mj-lt"/>
          </a:endParaRPr>
        </a:p>
      </dgm:t>
    </dgm:pt>
    <dgm:pt modelId="{3399D3C5-E86A-40F5-9CED-5242D2B52A9B}" type="parTrans" cxnId="{01C4B2C2-FBF9-4FB3-A9CF-F001F7B16A3C}">
      <dgm:prSet/>
      <dgm:spPr/>
      <dgm:t>
        <a:bodyPr/>
        <a:lstStyle/>
        <a:p>
          <a:endParaRPr lang="en-ZA"/>
        </a:p>
      </dgm:t>
    </dgm:pt>
    <dgm:pt modelId="{D5BF5573-895B-4FBC-904E-1259D9170294}" type="sibTrans" cxnId="{01C4B2C2-FBF9-4FB3-A9CF-F001F7B16A3C}">
      <dgm:prSet/>
      <dgm:spPr/>
      <dgm:t>
        <a:bodyPr/>
        <a:lstStyle/>
        <a:p>
          <a:endParaRPr lang="en-ZA"/>
        </a:p>
      </dgm:t>
    </dgm:pt>
    <dgm:pt modelId="{0679FC78-BAFB-49C0-9958-1121AED2093F}">
      <dgm:prSet phldrT="[Text]" custT="1"/>
      <dgm:spPr/>
      <dgm:t>
        <a:bodyPr/>
        <a:lstStyle/>
        <a:p>
          <a:pPr marL="114300" lvl="1" indent="0" algn="l" defTabSz="533400">
            <a:lnSpc>
              <a:spcPct val="90000"/>
            </a:lnSpc>
            <a:spcBef>
              <a:spcPct val="0"/>
            </a:spcBef>
            <a:spcAft>
              <a:spcPct val="15000"/>
            </a:spcAft>
          </a:pPr>
          <a:r>
            <a:rPr lang="en-US" sz="1200" b="1" kern="1200" dirty="0">
              <a:latin typeface="+mj-lt"/>
            </a:rPr>
            <a:t>Electricity prices</a:t>
          </a:r>
        </a:p>
      </dgm:t>
    </dgm:pt>
    <dgm:pt modelId="{F9A397A1-964E-47D8-ADA1-C3BA78CF85B1}" type="parTrans" cxnId="{BC8ACC10-4F71-4D3D-9412-F5996B24F193}">
      <dgm:prSet/>
      <dgm:spPr/>
      <dgm:t>
        <a:bodyPr/>
        <a:lstStyle/>
        <a:p>
          <a:endParaRPr lang="en-ZA"/>
        </a:p>
      </dgm:t>
    </dgm:pt>
    <dgm:pt modelId="{860BCD6C-E618-4045-83E7-09F5A2029669}" type="sibTrans" cxnId="{BC8ACC10-4F71-4D3D-9412-F5996B24F193}">
      <dgm:prSet/>
      <dgm:spPr/>
      <dgm:t>
        <a:bodyPr/>
        <a:lstStyle/>
        <a:p>
          <a:endParaRPr lang="en-ZA"/>
        </a:p>
      </dgm:t>
    </dgm:pt>
    <dgm:pt modelId="{5AFEF0B0-6E4D-49EA-9731-85CC78C6D770}">
      <dgm:prSet phldrT="[Text]" custT="1"/>
      <dgm:spPr/>
      <dgm:t>
        <a:bodyPr/>
        <a:lstStyle/>
        <a:p>
          <a:pPr marL="114300" lvl="1" indent="0" algn="l" defTabSz="533400">
            <a:lnSpc>
              <a:spcPct val="90000"/>
            </a:lnSpc>
            <a:spcBef>
              <a:spcPct val="0"/>
            </a:spcBef>
            <a:spcAft>
              <a:spcPct val="15000"/>
            </a:spcAft>
          </a:pPr>
          <a:r>
            <a:rPr lang="en-US" sz="1200" b="1" kern="1200" dirty="0">
              <a:latin typeface="+mj-lt"/>
            </a:rPr>
            <a:t>EAF and maintenance</a:t>
          </a:r>
        </a:p>
      </dgm:t>
    </dgm:pt>
    <dgm:pt modelId="{F86FF4FB-7DF5-4E73-BA1F-53C032609540}" type="parTrans" cxnId="{4441A02E-9597-48B0-AB7D-0F677DD93330}">
      <dgm:prSet/>
      <dgm:spPr/>
      <dgm:t>
        <a:bodyPr/>
        <a:lstStyle/>
        <a:p>
          <a:endParaRPr lang="en-ZA"/>
        </a:p>
      </dgm:t>
    </dgm:pt>
    <dgm:pt modelId="{68541EF5-68B6-4EE2-8F08-81BE912502FB}" type="sibTrans" cxnId="{4441A02E-9597-48B0-AB7D-0F677DD93330}">
      <dgm:prSet/>
      <dgm:spPr/>
      <dgm:t>
        <a:bodyPr/>
        <a:lstStyle/>
        <a:p>
          <a:endParaRPr lang="en-ZA"/>
        </a:p>
      </dgm:t>
    </dgm:pt>
    <dgm:pt modelId="{FC51BABC-8AF8-4F9B-AE44-26C7EF4C3A0C}">
      <dgm:prSet custT="1"/>
      <dgm:spPr/>
      <dgm:t>
        <a:bodyPr/>
        <a:lstStyle/>
        <a:p>
          <a:pPr>
            <a:buFont typeface="Courier New" panose="02070309020205020404" pitchFamily="49" charset="0"/>
            <a:buChar char="o"/>
          </a:pPr>
          <a:r>
            <a:rPr lang="en-ZA" sz="1200" kern="1200" dirty="0"/>
            <a:t>IRP 2019 review</a:t>
          </a:r>
        </a:p>
      </dgm:t>
    </dgm:pt>
    <dgm:pt modelId="{8F140615-4B49-4F78-A1F6-27DB6D5576A4}" type="parTrans" cxnId="{81B9F773-BCB3-496A-A3A8-D0B4B38FA0A0}">
      <dgm:prSet/>
      <dgm:spPr/>
      <dgm:t>
        <a:bodyPr/>
        <a:lstStyle/>
        <a:p>
          <a:endParaRPr lang="en-ZA"/>
        </a:p>
      </dgm:t>
    </dgm:pt>
    <dgm:pt modelId="{36811E31-02C9-494E-A37A-4E7C5E35C969}" type="sibTrans" cxnId="{81B9F773-BCB3-496A-A3A8-D0B4B38FA0A0}">
      <dgm:prSet/>
      <dgm:spPr/>
      <dgm:t>
        <a:bodyPr/>
        <a:lstStyle/>
        <a:p>
          <a:endParaRPr lang="en-ZA"/>
        </a:p>
      </dgm:t>
    </dgm:pt>
    <dgm:pt modelId="{0B0198AD-37B8-4648-90AE-25FBEA7A9A3E}">
      <dgm:prSet custT="1"/>
      <dgm:spPr/>
      <dgm:t>
        <a:bodyPr/>
        <a:lstStyle/>
        <a:p>
          <a:pPr>
            <a:buFont typeface="Courier New" panose="02070309020205020404" pitchFamily="49" charset="0"/>
            <a:buChar char="o"/>
          </a:pPr>
          <a:r>
            <a:rPr lang="en-ZA" sz="1200" kern="1200" dirty="0"/>
            <a:t>DMRE: progress RMI4P, GTP procurement, IRP implementation, Bid Window status</a:t>
          </a:r>
        </a:p>
      </dgm:t>
    </dgm:pt>
    <dgm:pt modelId="{9D16F641-F4EA-42CD-8526-4BCA5CAC35FF}" type="parTrans" cxnId="{D2BDC346-8B71-4564-91AA-CB556D4D7782}">
      <dgm:prSet/>
      <dgm:spPr/>
      <dgm:t>
        <a:bodyPr/>
        <a:lstStyle/>
        <a:p>
          <a:endParaRPr lang="en-ZA"/>
        </a:p>
      </dgm:t>
    </dgm:pt>
    <dgm:pt modelId="{5FE2DACC-8E3B-4BA6-8018-F275E6922EDC}" type="sibTrans" cxnId="{D2BDC346-8B71-4564-91AA-CB556D4D7782}">
      <dgm:prSet/>
      <dgm:spPr/>
      <dgm:t>
        <a:bodyPr/>
        <a:lstStyle/>
        <a:p>
          <a:endParaRPr lang="en-ZA"/>
        </a:p>
      </dgm:t>
    </dgm:pt>
    <dgm:pt modelId="{A1CBD797-7B7B-4702-8C9B-A936DFF962F5}">
      <dgm:prSet custT="1"/>
      <dgm:spPr/>
      <dgm:t>
        <a:bodyPr/>
        <a:lstStyle/>
        <a:p>
          <a:pPr>
            <a:buFont typeface="Courier New" panose="02070309020205020404" pitchFamily="49" charset="0"/>
            <a:buChar char="o"/>
          </a:pPr>
          <a:r>
            <a:rPr lang="en-ZA" sz="1200" kern="1200" dirty="0"/>
            <a:t>Business: feedback progress self-generation</a:t>
          </a:r>
        </a:p>
      </dgm:t>
    </dgm:pt>
    <dgm:pt modelId="{A66D831E-DA72-4B6A-BB88-9084E18CF834}" type="parTrans" cxnId="{0DE822D3-5BC4-4255-8F9B-1276DA1268D0}">
      <dgm:prSet/>
      <dgm:spPr/>
      <dgm:t>
        <a:bodyPr/>
        <a:lstStyle/>
        <a:p>
          <a:endParaRPr lang="en-ZA"/>
        </a:p>
      </dgm:t>
    </dgm:pt>
    <dgm:pt modelId="{38BBAE38-C2CF-4361-A04B-B8B7E488F9C1}" type="sibTrans" cxnId="{0DE822D3-5BC4-4255-8F9B-1276DA1268D0}">
      <dgm:prSet/>
      <dgm:spPr/>
      <dgm:t>
        <a:bodyPr/>
        <a:lstStyle/>
        <a:p>
          <a:endParaRPr lang="en-ZA"/>
        </a:p>
      </dgm:t>
    </dgm:pt>
    <dgm:pt modelId="{7353BE30-A0BE-42C4-AE85-0A0EB3C427B5}">
      <dgm:prSet phldrT="[Text]" custT="1"/>
      <dgm:spPr/>
      <dgm:t>
        <a:bodyPr/>
        <a:lstStyle/>
        <a:p>
          <a:pPr marL="114300" lvl="1" indent="0" algn="l" defTabSz="533400">
            <a:lnSpc>
              <a:spcPct val="90000"/>
            </a:lnSpc>
            <a:spcBef>
              <a:spcPct val="0"/>
            </a:spcBef>
            <a:spcAft>
              <a:spcPct val="15000"/>
            </a:spcAft>
          </a:pPr>
          <a:r>
            <a:rPr lang="en-ZA" sz="1200" b="1" kern="1200" dirty="0">
              <a:latin typeface="+mj-lt"/>
            </a:rPr>
            <a:t>Transmission issues</a:t>
          </a:r>
          <a:endParaRPr lang="en-US" sz="1200" b="1" kern="1200" dirty="0">
            <a:latin typeface="+mj-lt"/>
          </a:endParaRPr>
        </a:p>
      </dgm:t>
    </dgm:pt>
    <dgm:pt modelId="{B2091FC8-F4A7-44D3-A0F7-164D3201F5F7}" type="parTrans" cxnId="{0C8A7897-F52E-4C9E-A19D-4F507E89AEB0}">
      <dgm:prSet/>
      <dgm:spPr/>
      <dgm:t>
        <a:bodyPr/>
        <a:lstStyle/>
        <a:p>
          <a:endParaRPr lang="en-ZA"/>
        </a:p>
      </dgm:t>
    </dgm:pt>
    <dgm:pt modelId="{BAA91E13-1E74-4767-BCE2-6F0F43B61BAC}" type="sibTrans" cxnId="{0C8A7897-F52E-4C9E-A19D-4F507E89AEB0}">
      <dgm:prSet/>
      <dgm:spPr/>
      <dgm:t>
        <a:bodyPr/>
        <a:lstStyle/>
        <a:p>
          <a:endParaRPr lang="en-ZA"/>
        </a:p>
      </dgm:t>
    </dgm:pt>
    <dgm:pt modelId="{27EB75AA-8025-48B0-856B-26775EDC0FE1}">
      <dgm:prSet custT="1"/>
      <dgm:spPr/>
      <dgm:t>
        <a:bodyPr/>
        <a:lstStyle/>
        <a:p>
          <a:pPr marL="114300" lvl="1" indent="0" algn="l" defTabSz="533400">
            <a:lnSpc>
              <a:spcPct val="90000"/>
            </a:lnSpc>
            <a:spcBef>
              <a:spcPct val="0"/>
            </a:spcBef>
            <a:spcAft>
              <a:spcPct val="15000"/>
            </a:spcAft>
          </a:pPr>
          <a:r>
            <a:rPr lang="en-ZA" sz="1200" b="0" kern="1200" dirty="0">
              <a:latin typeface="+mj-lt"/>
            </a:rPr>
            <a:t>Queuing rules (Eskom)</a:t>
          </a:r>
        </a:p>
      </dgm:t>
    </dgm:pt>
    <dgm:pt modelId="{6444CEE2-F4FA-49B9-816C-36EFB9DE56C6}" type="parTrans" cxnId="{186E46BC-DBB3-44F0-B1D2-DF840997AC04}">
      <dgm:prSet/>
      <dgm:spPr/>
      <dgm:t>
        <a:bodyPr/>
        <a:lstStyle/>
        <a:p>
          <a:endParaRPr lang="en-ZA"/>
        </a:p>
      </dgm:t>
    </dgm:pt>
    <dgm:pt modelId="{6C16907F-DF99-42F4-AD5F-DBAF738D3471}" type="sibTrans" cxnId="{186E46BC-DBB3-44F0-B1D2-DF840997AC04}">
      <dgm:prSet/>
      <dgm:spPr/>
      <dgm:t>
        <a:bodyPr/>
        <a:lstStyle/>
        <a:p>
          <a:endParaRPr lang="en-ZA"/>
        </a:p>
      </dgm:t>
    </dgm:pt>
    <dgm:pt modelId="{E4AAE651-6FB9-4515-80D6-3C473D197D74}">
      <dgm:prSet custT="1"/>
      <dgm:spPr/>
      <dgm:t>
        <a:bodyPr/>
        <a:lstStyle/>
        <a:p>
          <a:pPr marL="114300" lvl="1" indent="0" algn="l" defTabSz="533400">
            <a:lnSpc>
              <a:spcPct val="90000"/>
            </a:lnSpc>
            <a:spcBef>
              <a:spcPct val="0"/>
            </a:spcBef>
            <a:spcAft>
              <a:spcPct val="15000"/>
            </a:spcAft>
          </a:pPr>
          <a:r>
            <a:rPr lang="en-ZA" sz="1200" b="0" kern="1200" dirty="0">
              <a:latin typeface="+mj-lt"/>
            </a:rPr>
            <a:t>Grid investment</a:t>
          </a:r>
        </a:p>
      </dgm:t>
    </dgm:pt>
    <dgm:pt modelId="{41B22BE9-9AA3-4259-A9FA-9F9BBBA2DD94}" type="parTrans" cxnId="{8B85340F-3E52-4C00-8EF3-ED559A450B07}">
      <dgm:prSet/>
      <dgm:spPr/>
      <dgm:t>
        <a:bodyPr/>
        <a:lstStyle/>
        <a:p>
          <a:endParaRPr lang="en-ZA"/>
        </a:p>
      </dgm:t>
    </dgm:pt>
    <dgm:pt modelId="{BDB816FF-935A-459F-ACA8-C215FFEFDD49}" type="sibTrans" cxnId="{8B85340F-3E52-4C00-8EF3-ED559A450B07}">
      <dgm:prSet/>
      <dgm:spPr/>
      <dgm:t>
        <a:bodyPr/>
        <a:lstStyle/>
        <a:p>
          <a:endParaRPr lang="en-ZA"/>
        </a:p>
      </dgm:t>
    </dgm:pt>
    <dgm:pt modelId="{B3F32075-6C92-463D-AAAC-72DF89DFC557}">
      <dgm:prSet custT="1"/>
      <dgm:spPr/>
      <dgm:t>
        <a:bodyPr/>
        <a:lstStyle/>
        <a:p>
          <a:pPr marL="114300" lvl="1" indent="0" algn="l" defTabSz="533400">
            <a:lnSpc>
              <a:spcPct val="90000"/>
            </a:lnSpc>
            <a:spcBef>
              <a:spcPct val="0"/>
            </a:spcBef>
            <a:spcAft>
              <a:spcPct val="15000"/>
            </a:spcAft>
          </a:pPr>
          <a:r>
            <a:rPr lang="en-GB" sz="1200" b="0" kern="1200" dirty="0">
              <a:latin typeface="+mj-lt"/>
            </a:rPr>
            <a:t>Connection new MWs (Eskom and Business)</a:t>
          </a:r>
          <a:endParaRPr lang="en-ZA" sz="1200" b="0" kern="1200" dirty="0">
            <a:latin typeface="+mj-lt"/>
          </a:endParaRPr>
        </a:p>
      </dgm:t>
    </dgm:pt>
    <dgm:pt modelId="{DC7D2FE5-1B68-4F62-B7EE-5DE1A9F8430C}" type="parTrans" cxnId="{9C90D228-1CCC-4A04-A480-364B97D28719}">
      <dgm:prSet/>
      <dgm:spPr/>
      <dgm:t>
        <a:bodyPr/>
        <a:lstStyle/>
        <a:p>
          <a:endParaRPr lang="en-ZA"/>
        </a:p>
      </dgm:t>
    </dgm:pt>
    <dgm:pt modelId="{E1AC211F-ABD4-46E1-B5A4-ED5570343D0E}" type="sibTrans" cxnId="{9C90D228-1CCC-4A04-A480-364B97D28719}">
      <dgm:prSet/>
      <dgm:spPr/>
      <dgm:t>
        <a:bodyPr/>
        <a:lstStyle/>
        <a:p>
          <a:endParaRPr lang="en-ZA"/>
        </a:p>
      </dgm:t>
    </dgm:pt>
    <dgm:pt modelId="{A2CFD58C-6568-4039-8A21-CC3DC89B9D02}">
      <dgm:prSet custT="1"/>
      <dgm:spPr/>
      <dgm:t>
        <a:bodyPr/>
        <a:lstStyle/>
        <a:p>
          <a:pPr marL="114300" lvl="1" indent="0" algn="l" defTabSz="533400">
            <a:lnSpc>
              <a:spcPct val="90000"/>
            </a:lnSpc>
            <a:spcBef>
              <a:spcPct val="0"/>
            </a:spcBef>
            <a:spcAft>
              <a:spcPct val="15000"/>
            </a:spcAft>
          </a:pPr>
          <a:r>
            <a:rPr lang="en-ZA" sz="1200" b="0" kern="1200" dirty="0">
              <a:latin typeface="+mj-lt"/>
            </a:rPr>
            <a:t>Eskom debt solution</a:t>
          </a:r>
        </a:p>
      </dgm:t>
    </dgm:pt>
    <dgm:pt modelId="{C205D9EA-4C16-44D2-8434-DF568C3711F8}" type="parTrans" cxnId="{83FA264E-25A1-4C6F-93EA-39ACA792C9FB}">
      <dgm:prSet/>
      <dgm:spPr/>
      <dgm:t>
        <a:bodyPr/>
        <a:lstStyle/>
        <a:p>
          <a:endParaRPr lang="en-ZA"/>
        </a:p>
      </dgm:t>
    </dgm:pt>
    <dgm:pt modelId="{63F2BA85-49D2-42E1-91F1-31276140C829}" type="sibTrans" cxnId="{83FA264E-25A1-4C6F-93EA-39ACA792C9FB}">
      <dgm:prSet/>
      <dgm:spPr/>
      <dgm:t>
        <a:bodyPr/>
        <a:lstStyle/>
        <a:p>
          <a:endParaRPr lang="en-ZA"/>
        </a:p>
      </dgm:t>
    </dgm:pt>
    <dgm:pt modelId="{0B496E18-5C12-4049-8CC2-0F8754C87B41}">
      <dgm:prSet custT="1"/>
      <dgm:spPr/>
      <dgm:t>
        <a:bodyPr/>
        <a:lstStyle/>
        <a:p>
          <a:pPr marL="114300" lvl="1" indent="0" algn="l" defTabSz="533400">
            <a:lnSpc>
              <a:spcPct val="90000"/>
            </a:lnSpc>
            <a:spcBef>
              <a:spcPct val="0"/>
            </a:spcBef>
            <a:spcAft>
              <a:spcPct val="15000"/>
            </a:spcAft>
          </a:pPr>
          <a:r>
            <a:rPr lang="nb-NO" sz="1200" b="0" kern="1200" dirty="0">
              <a:latin typeface="+mj-lt"/>
            </a:rPr>
            <a:t>Progress Eskom Debt (DPE/NT)</a:t>
          </a:r>
          <a:endParaRPr lang="en-ZA" sz="1200" b="0" kern="1200" dirty="0">
            <a:latin typeface="+mj-lt"/>
          </a:endParaRPr>
        </a:p>
      </dgm:t>
    </dgm:pt>
    <dgm:pt modelId="{A4A50FEB-35A5-4442-A9CF-FED048339A84}" type="parTrans" cxnId="{0748DEB4-03A1-408E-B169-BB9C3F9D9068}">
      <dgm:prSet/>
      <dgm:spPr/>
      <dgm:t>
        <a:bodyPr/>
        <a:lstStyle/>
        <a:p>
          <a:endParaRPr lang="en-ZA"/>
        </a:p>
      </dgm:t>
    </dgm:pt>
    <dgm:pt modelId="{92B8942A-49C4-4AD0-AA15-121D2F6BC4BD}" type="sibTrans" cxnId="{0748DEB4-03A1-408E-B169-BB9C3F9D9068}">
      <dgm:prSet/>
      <dgm:spPr/>
      <dgm:t>
        <a:bodyPr/>
        <a:lstStyle/>
        <a:p>
          <a:endParaRPr lang="en-ZA"/>
        </a:p>
      </dgm:t>
    </dgm:pt>
    <dgm:pt modelId="{1B2ED34A-252D-4614-8A44-156332B142E8}">
      <dgm:prSet custT="1"/>
      <dgm:spPr/>
      <dgm:t>
        <a:bodyPr/>
        <a:lstStyle/>
        <a:p>
          <a:pPr marL="114300" lvl="1" indent="0" algn="l" defTabSz="533400">
            <a:lnSpc>
              <a:spcPct val="90000"/>
            </a:lnSpc>
            <a:spcBef>
              <a:spcPct val="0"/>
            </a:spcBef>
            <a:spcAft>
              <a:spcPct val="15000"/>
            </a:spcAft>
          </a:pPr>
          <a:r>
            <a:rPr lang="en-GB" sz="1200" b="0" kern="1200" dirty="0">
              <a:latin typeface="+mj-lt"/>
            </a:rPr>
            <a:t>Residential and Municipal debt to Eskom</a:t>
          </a:r>
          <a:endParaRPr lang="en-ZA" sz="1200" b="0" kern="1200" dirty="0">
            <a:latin typeface="+mj-lt"/>
          </a:endParaRPr>
        </a:p>
      </dgm:t>
    </dgm:pt>
    <dgm:pt modelId="{134E1179-4A7D-4BC4-98C6-AB3F2152C243}" type="parTrans" cxnId="{BDEDAAAB-A014-4D88-961A-4EF5D1D4D497}">
      <dgm:prSet/>
      <dgm:spPr/>
      <dgm:t>
        <a:bodyPr/>
        <a:lstStyle/>
        <a:p>
          <a:endParaRPr lang="en-ZA"/>
        </a:p>
      </dgm:t>
    </dgm:pt>
    <dgm:pt modelId="{6B7FDAC1-B764-4259-BBE1-E093F47F7410}" type="sibTrans" cxnId="{BDEDAAAB-A014-4D88-961A-4EF5D1D4D497}">
      <dgm:prSet/>
      <dgm:spPr/>
      <dgm:t>
        <a:bodyPr/>
        <a:lstStyle/>
        <a:p>
          <a:endParaRPr lang="en-ZA"/>
        </a:p>
      </dgm:t>
    </dgm:pt>
    <dgm:pt modelId="{F4CDDA59-02F6-4101-B40E-4528875EEEA9}">
      <dgm:prSet custT="1"/>
      <dgm:spPr/>
      <dgm:t>
        <a:bodyPr/>
        <a:lstStyle/>
        <a:p>
          <a:pPr marL="114300" lvl="1" indent="0" algn="l" defTabSz="533400">
            <a:lnSpc>
              <a:spcPct val="90000"/>
            </a:lnSpc>
            <a:spcBef>
              <a:spcPct val="0"/>
            </a:spcBef>
            <a:spcAft>
              <a:spcPct val="15000"/>
            </a:spcAft>
          </a:pPr>
          <a:r>
            <a:rPr lang="en-GB" sz="1200" b="0" kern="1200" dirty="0">
              <a:latin typeface="+mj-lt"/>
            </a:rPr>
            <a:t>Progress recovery from municipalities (Eskom/COGTA)</a:t>
          </a:r>
          <a:endParaRPr lang="en-ZA" sz="1200" b="0" kern="1200" dirty="0">
            <a:latin typeface="+mj-lt"/>
          </a:endParaRPr>
        </a:p>
      </dgm:t>
    </dgm:pt>
    <dgm:pt modelId="{6D95A1F1-3751-41C9-91DC-B005C89C2FAB}" type="parTrans" cxnId="{7D16CF35-B578-4D29-AB6C-25FF660B6685}">
      <dgm:prSet/>
      <dgm:spPr/>
      <dgm:t>
        <a:bodyPr/>
        <a:lstStyle/>
        <a:p>
          <a:endParaRPr lang="en-ZA"/>
        </a:p>
      </dgm:t>
    </dgm:pt>
    <dgm:pt modelId="{39BBDF7B-17B8-41A2-A538-8BC2A0F4E250}" type="sibTrans" cxnId="{7D16CF35-B578-4D29-AB6C-25FF660B6685}">
      <dgm:prSet/>
      <dgm:spPr/>
      <dgm:t>
        <a:bodyPr/>
        <a:lstStyle/>
        <a:p>
          <a:endParaRPr lang="en-ZA"/>
        </a:p>
      </dgm:t>
    </dgm:pt>
    <dgm:pt modelId="{56100EB8-71DE-45D8-98D9-2B4B7FF99EFA}" type="pres">
      <dgm:prSet presAssocID="{48642B3A-A8E8-4205-8992-42708EA831B5}" presName="Name0" presStyleCnt="0">
        <dgm:presLayoutVars>
          <dgm:dir/>
          <dgm:animLvl val="lvl"/>
          <dgm:resizeHandles val="exact"/>
        </dgm:presLayoutVars>
      </dgm:prSet>
      <dgm:spPr/>
    </dgm:pt>
    <dgm:pt modelId="{EE92E079-C1C8-42CD-BFD0-9A7B1138C514}" type="pres">
      <dgm:prSet presAssocID="{CAEBFB57-3B5D-44B6-A8BD-199727C017A9}" presName="composite" presStyleCnt="0"/>
      <dgm:spPr/>
    </dgm:pt>
    <dgm:pt modelId="{8C5853BD-10E5-4360-A8E6-B22EF73C4639}" type="pres">
      <dgm:prSet presAssocID="{CAEBFB57-3B5D-44B6-A8BD-199727C017A9}" presName="parTx" presStyleLbl="alignNode1" presStyleIdx="0" presStyleCnt="5" custLinFactY="-100000" custLinFactNeighborX="-550" custLinFactNeighborY="-174899">
        <dgm:presLayoutVars>
          <dgm:chMax val="0"/>
          <dgm:chPref val="0"/>
          <dgm:bulletEnabled val="1"/>
        </dgm:presLayoutVars>
      </dgm:prSet>
      <dgm:spPr/>
    </dgm:pt>
    <dgm:pt modelId="{AC0F48C7-FF57-4C05-82E6-04609A1C1CE9}" type="pres">
      <dgm:prSet presAssocID="{CAEBFB57-3B5D-44B6-A8BD-199727C017A9}" presName="desTx" presStyleLbl="alignAccFollowNode1" presStyleIdx="0" presStyleCnt="5" custScaleY="103045" custLinFactNeighborX="-147" custLinFactNeighborY="-9317">
        <dgm:presLayoutVars>
          <dgm:bulletEnabled val="1"/>
        </dgm:presLayoutVars>
      </dgm:prSet>
      <dgm:spPr/>
    </dgm:pt>
    <dgm:pt modelId="{D46F3AF3-AA3F-4065-BD52-235B13C139FC}" type="pres">
      <dgm:prSet presAssocID="{EF4AAAD5-B9F9-49DD-83F0-AF7A50AEC958}" presName="space" presStyleCnt="0"/>
      <dgm:spPr/>
    </dgm:pt>
    <dgm:pt modelId="{7485D936-AAE6-4446-BF22-B5787F2EF4D6}" type="pres">
      <dgm:prSet presAssocID="{28253F1E-6B47-43D3-8544-C89893B52234}" presName="composite" presStyleCnt="0"/>
      <dgm:spPr/>
    </dgm:pt>
    <dgm:pt modelId="{D88CB918-DD6C-4DCD-B2CC-7ED71B220C1D}" type="pres">
      <dgm:prSet presAssocID="{28253F1E-6B47-43D3-8544-C89893B52234}" presName="parTx" presStyleLbl="alignNode1" presStyleIdx="1" presStyleCnt="5" custLinFactY="-100000" custLinFactNeighborX="-2156" custLinFactNeighborY="-177101">
        <dgm:presLayoutVars>
          <dgm:chMax val="0"/>
          <dgm:chPref val="0"/>
          <dgm:bulletEnabled val="1"/>
        </dgm:presLayoutVars>
      </dgm:prSet>
      <dgm:spPr/>
    </dgm:pt>
    <dgm:pt modelId="{1D3AC674-25D4-419E-BE50-804DCA8F330F}" type="pres">
      <dgm:prSet presAssocID="{28253F1E-6B47-43D3-8544-C89893B52234}" presName="desTx" presStyleLbl="alignAccFollowNode1" presStyleIdx="1" presStyleCnt="5" custScaleY="89527" custLinFactNeighborX="-1891" custLinFactNeighborY="-33669">
        <dgm:presLayoutVars>
          <dgm:bulletEnabled val="1"/>
        </dgm:presLayoutVars>
      </dgm:prSet>
      <dgm:spPr/>
    </dgm:pt>
    <dgm:pt modelId="{C181935B-F07A-4B65-8DAF-1FBACF0C461E}" type="pres">
      <dgm:prSet presAssocID="{7D16DF7E-5F27-408F-A7D7-89A20DBD8457}" presName="space" presStyleCnt="0"/>
      <dgm:spPr/>
    </dgm:pt>
    <dgm:pt modelId="{A585913D-BF8E-4849-B1F0-F262F6175400}" type="pres">
      <dgm:prSet presAssocID="{7154D209-663A-4AD6-BF98-4A4D7759B45B}" presName="composite" presStyleCnt="0"/>
      <dgm:spPr/>
    </dgm:pt>
    <dgm:pt modelId="{9F80882C-9350-4F9E-9EDA-EFE0DF313123}" type="pres">
      <dgm:prSet presAssocID="{7154D209-663A-4AD6-BF98-4A4D7759B45B}" presName="parTx" presStyleLbl="alignNode1" presStyleIdx="2" presStyleCnt="5" custLinFactY="-40364" custLinFactNeighborX="-4911" custLinFactNeighborY="-100000">
        <dgm:presLayoutVars>
          <dgm:chMax val="0"/>
          <dgm:chPref val="0"/>
          <dgm:bulletEnabled val="1"/>
        </dgm:presLayoutVars>
      </dgm:prSet>
      <dgm:spPr/>
    </dgm:pt>
    <dgm:pt modelId="{6609B091-C6F1-44EF-BB45-7B4F9043B65B}" type="pres">
      <dgm:prSet presAssocID="{7154D209-663A-4AD6-BF98-4A4D7759B45B}" presName="desTx" presStyleLbl="alignAccFollowNode1" presStyleIdx="2" presStyleCnt="5" custScaleY="97396" custLinFactNeighborX="-5447" custLinFactNeighborY="-29866">
        <dgm:presLayoutVars>
          <dgm:bulletEnabled val="1"/>
        </dgm:presLayoutVars>
      </dgm:prSet>
      <dgm:spPr/>
    </dgm:pt>
    <dgm:pt modelId="{D95FE970-8FE9-433D-9C69-765AD2BC3CF7}" type="pres">
      <dgm:prSet presAssocID="{9E828714-12BE-40BA-B63A-8EE8AB7E5047}" presName="space" presStyleCnt="0"/>
      <dgm:spPr/>
    </dgm:pt>
    <dgm:pt modelId="{7CB8FEF0-B28D-4307-BC51-C4DBB7A389E7}" type="pres">
      <dgm:prSet presAssocID="{0AEF2BED-DBCB-4267-A92E-D8645FB1746B}" presName="composite" presStyleCnt="0"/>
      <dgm:spPr/>
    </dgm:pt>
    <dgm:pt modelId="{5D86D14D-96F4-4116-AC9D-AFE8AAC8A9FD}" type="pres">
      <dgm:prSet presAssocID="{0AEF2BED-DBCB-4267-A92E-D8645FB1746B}" presName="parTx" presStyleLbl="alignNode1" presStyleIdx="3" presStyleCnt="5" custLinFactY="-100000" custLinFactNeighborX="-14093" custLinFactNeighborY="-180372">
        <dgm:presLayoutVars>
          <dgm:chMax val="0"/>
          <dgm:chPref val="0"/>
          <dgm:bulletEnabled val="1"/>
        </dgm:presLayoutVars>
      </dgm:prSet>
      <dgm:spPr/>
    </dgm:pt>
    <dgm:pt modelId="{68A9B3A5-4F0E-49E4-8EA5-831B017D4AD7}" type="pres">
      <dgm:prSet presAssocID="{0AEF2BED-DBCB-4267-A92E-D8645FB1746B}" presName="desTx" presStyleLbl="alignAccFollowNode1" presStyleIdx="3" presStyleCnt="5" custScaleY="106328" custLinFactNeighborX="-11390" custLinFactNeighborY="-18057">
        <dgm:presLayoutVars>
          <dgm:bulletEnabled val="1"/>
        </dgm:presLayoutVars>
      </dgm:prSet>
      <dgm:spPr/>
    </dgm:pt>
    <dgm:pt modelId="{6C860287-6757-4FF0-B0C9-B254568FDF3E}" type="pres">
      <dgm:prSet presAssocID="{E6F6209F-3210-46D6-9E05-4B90696DE73C}" presName="space" presStyleCnt="0"/>
      <dgm:spPr/>
    </dgm:pt>
    <dgm:pt modelId="{1B372197-B367-4E0D-9F47-72496C0B0E27}" type="pres">
      <dgm:prSet presAssocID="{D50E9170-E213-4EA3-9AAD-4A49576CC54F}" presName="composite" presStyleCnt="0"/>
      <dgm:spPr/>
    </dgm:pt>
    <dgm:pt modelId="{CD7696A3-86C9-4C68-973B-2BA8F9FC734F}" type="pres">
      <dgm:prSet presAssocID="{D50E9170-E213-4EA3-9AAD-4A49576CC54F}" presName="parTx" presStyleLbl="alignNode1" presStyleIdx="4" presStyleCnt="5" custLinFactY="-100000" custLinFactNeighborX="-15258" custLinFactNeighborY="-176727">
        <dgm:presLayoutVars>
          <dgm:chMax val="0"/>
          <dgm:chPref val="0"/>
          <dgm:bulletEnabled val="1"/>
        </dgm:presLayoutVars>
      </dgm:prSet>
      <dgm:spPr/>
    </dgm:pt>
    <dgm:pt modelId="{B4D30CA3-610A-4942-ADB9-110698D32A83}" type="pres">
      <dgm:prSet presAssocID="{D50E9170-E213-4EA3-9AAD-4A49576CC54F}" presName="desTx" presStyleLbl="alignAccFollowNode1" presStyleIdx="4" presStyleCnt="5" custScaleY="104609" custLinFactNeighborX="-14622" custLinFactNeighborY="-18850">
        <dgm:presLayoutVars>
          <dgm:bulletEnabled val="1"/>
        </dgm:presLayoutVars>
      </dgm:prSet>
      <dgm:spPr/>
    </dgm:pt>
  </dgm:ptLst>
  <dgm:cxnLst>
    <dgm:cxn modelId="{AC046D02-44FA-474D-A225-ED6AF374E0FE}" type="presOf" srcId="{42B8C8C2-8103-4727-9803-5B20D2B7C97D}" destId="{B4D30CA3-610A-4942-ADB9-110698D32A83}" srcOrd="0" destOrd="2" presId="urn:microsoft.com/office/officeart/2005/8/layout/hList1"/>
    <dgm:cxn modelId="{0B883108-4E77-4592-8EBF-EADA81DD9A5A}" srcId="{CAEBFB57-3B5D-44B6-A8BD-199727C017A9}" destId="{ABAC2D0D-C3BB-4DA5-907E-D9CFFD1CC9C8}" srcOrd="6" destOrd="0" parTransId="{C22F6AE2-8C8E-4E04-B5F0-BFD7D1BFBE18}" sibTransId="{6339B42B-4A3C-446A-BF8E-60994052C231}"/>
    <dgm:cxn modelId="{308A6E09-E465-463D-86B5-38B833E8579B}" srcId="{CAEBFB57-3B5D-44B6-A8BD-199727C017A9}" destId="{C45FEEF8-222D-41C5-BE5A-57C9CD76026E}" srcOrd="7" destOrd="0" parTransId="{E93843D1-A37C-4229-A317-0DFF62D0723B}" sibTransId="{79F227EF-4D96-4D39-BE3C-884DFD0D0CFD}"/>
    <dgm:cxn modelId="{902ADD09-8E3F-4EEC-8D40-C3C5D7B3F0E6}" type="presOf" srcId="{9ACC8F78-C3D7-462D-84F3-19D046A9FD9A}" destId="{B4D30CA3-610A-4942-ADB9-110698D32A83}" srcOrd="0" destOrd="4" presId="urn:microsoft.com/office/officeart/2005/8/layout/hList1"/>
    <dgm:cxn modelId="{8B85340F-3E52-4C00-8EF3-ED559A450B07}" srcId="{7353BE30-A0BE-42C4-AE85-0A0EB3C427B5}" destId="{E4AAE651-6FB9-4515-80D6-3C473D197D74}" srcOrd="1" destOrd="0" parTransId="{41B22BE9-9AA3-4259-A9FA-9F9BBBA2DD94}" sibTransId="{BDB816FF-935A-459F-ACA8-C215FFEFDD49}"/>
    <dgm:cxn modelId="{BC20380F-75A5-46D9-9F57-73B37472DB24}" type="presOf" srcId="{4006B241-2226-442B-9121-DDDA155B4E25}" destId="{AC0F48C7-FF57-4C05-82E6-04609A1C1CE9}" srcOrd="0" destOrd="4" presId="urn:microsoft.com/office/officeart/2005/8/layout/hList1"/>
    <dgm:cxn modelId="{6F980D10-1F07-4052-9F80-EC88E55E373E}" type="presOf" srcId="{E9B497EA-F6F8-4CD5-BFBB-BC1B1CD3A542}" destId="{AC0F48C7-FF57-4C05-82E6-04609A1C1CE9}" srcOrd="0" destOrd="0" presId="urn:microsoft.com/office/officeart/2005/8/layout/hList1"/>
    <dgm:cxn modelId="{BC8ACC10-4F71-4D3D-9412-F5996B24F193}" srcId="{7154D209-663A-4AD6-BF98-4A4D7759B45B}" destId="{0679FC78-BAFB-49C0-9958-1121AED2093F}" srcOrd="4" destOrd="0" parTransId="{F9A397A1-964E-47D8-ADA1-C3BA78CF85B1}" sibTransId="{860BCD6C-E618-4045-83E7-09F5A2029669}"/>
    <dgm:cxn modelId="{75996A12-F17B-4192-B1CD-195604407D45}" srcId="{0AEF2BED-DBCB-4267-A92E-D8645FB1746B}" destId="{159ECEFC-B9B3-48B0-9B56-ECC6FEEA9236}" srcOrd="4" destOrd="0" parTransId="{0FB7E27F-AE2B-4F6F-9626-04F6D2E1C0B5}" sibTransId="{C2AFB01B-6CD7-4D82-8E33-A10FDB02DE9A}"/>
    <dgm:cxn modelId="{F912B812-4430-4445-A14F-E7C74286A70F}" type="presOf" srcId="{C7489474-C69F-4882-8CC3-F1D3F24C1C31}" destId="{AC0F48C7-FF57-4C05-82E6-04609A1C1CE9}" srcOrd="0" destOrd="5" presId="urn:microsoft.com/office/officeart/2005/8/layout/hList1"/>
    <dgm:cxn modelId="{AA414418-4BDE-4D5A-A261-71F540C28303}" srcId="{D50E9170-E213-4EA3-9AAD-4A49576CC54F}" destId="{9ACC8F78-C3D7-462D-84F3-19D046A9FD9A}" srcOrd="4" destOrd="0" parTransId="{FB4A42DA-F865-4938-B452-4F2C9960CE3C}" sibTransId="{E103610E-EE52-45EC-8825-8FFB7F75108B}"/>
    <dgm:cxn modelId="{7646111C-DAD4-4726-A066-2D571C5A74B5}" srcId="{28253F1E-6B47-43D3-8544-C89893B52234}" destId="{9462113F-8568-45C8-99D6-7C671A245FCB}" srcOrd="1" destOrd="0" parTransId="{EEDC0FBC-B438-47F4-9ED4-1C52EFA05E36}" sibTransId="{835C34DC-B71E-4FB1-A25C-FC237128B4B4}"/>
    <dgm:cxn modelId="{AA13321F-FAED-4DCA-8515-08BDAE5C0419}" type="presOf" srcId="{9462113F-8568-45C8-99D6-7C671A245FCB}" destId="{1D3AC674-25D4-419E-BE50-804DCA8F330F}" srcOrd="0" destOrd="1" presId="urn:microsoft.com/office/officeart/2005/8/layout/hList1"/>
    <dgm:cxn modelId="{1F60CF25-E017-4339-B616-B0673F2AFB1E}" srcId="{D50E9170-E213-4EA3-9AAD-4A49576CC54F}" destId="{536B6E6B-059F-4740-B5C8-3589F47F528F}" srcOrd="0" destOrd="0" parTransId="{2D8795C1-729E-45BB-B709-D596EF6E4132}" sibTransId="{27DDF190-392F-408C-9D55-9B98020845B0}"/>
    <dgm:cxn modelId="{A7EB4326-31B3-416E-93DD-5E87764159C4}" srcId="{CAEBFB57-3B5D-44B6-A8BD-199727C017A9}" destId="{C88C797D-66CD-4396-9819-EF199BCE5F74}" srcOrd="1" destOrd="0" parTransId="{678EEF7B-D4A4-46DF-9954-222A6F90B99F}" sibTransId="{18D5D718-3900-4AD7-9D57-5422A4F52E49}"/>
    <dgm:cxn modelId="{9C90D228-1CCC-4A04-A480-364B97D28719}" srcId="{7353BE30-A0BE-42C4-AE85-0A0EB3C427B5}" destId="{B3F32075-6C92-463D-AAAC-72DF89DFC557}" srcOrd="2" destOrd="0" parTransId="{DC7D2FE5-1B68-4F62-B7EE-5DE1A9F8430C}" sibTransId="{E1AC211F-ABD4-46E1-B5A4-ED5570343D0E}"/>
    <dgm:cxn modelId="{CA9F6D29-33BE-4D1C-8A4E-2C43847AC643}" type="presOf" srcId="{7CDFC95F-7910-45C7-80FA-F13177240B9B}" destId="{AC0F48C7-FF57-4C05-82E6-04609A1C1CE9}" srcOrd="0" destOrd="3" presId="urn:microsoft.com/office/officeart/2005/8/layout/hList1"/>
    <dgm:cxn modelId="{4441A02E-9597-48B0-AB7D-0F677DD93330}" srcId="{7154D209-663A-4AD6-BF98-4A4D7759B45B}" destId="{5AFEF0B0-6E4D-49EA-9731-85CC78C6D770}" srcOrd="1" destOrd="0" parTransId="{F86FF4FB-7DF5-4E73-BA1F-53C032609540}" sibTransId="{68541EF5-68B6-4EE2-8F08-81BE912502FB}"/>
    <dgm:cxn modelId="{3906AD30-1AD0-4BC2-AA18-8D306AA62B64}" srcId="{28253F1E-6B47-43D3-8544-C89893B52234}" destId="{0841EB4E-4745-43A3-BB5B-7C21E08F009B}" srcOrd="5" destOrd="0" parTransId="{050152C4-9217-4FF9-AA18-930D43CD22CD}" sibTransId="{67E6F6D6-352B-4393-9231-584607411B17}"/>
    <dgm:cxn modelId="{7D16CF35-B578-4D29-AB6C-25FF660B6685}" srcId="{7353BE30-A0BE-42C4-AE85-0A0EB3C427B5}" destId="{F4CDDA59-02F6-4101-B40E-4528875EEEA9}" srcOrd="6" destOrd="0" parTransId="{6D95A1F1-3751-41C9-91DC-B005C89C2FAB}" sibTransId="{39BBDF7B-17B8-41A2-A538-8BC2A0F4E250}"/>
    <dgm:cxn modelId="{F8EEB638-B0A8-41E4-96C7-22DA6C6AC04B}" srcId="{7154D209-663A-4AD6-BF98-4A4D7759B45B}" destId="{58F64875-CA63-4F5D-B2E7-41A154E7009B}" srcOrd="2" destOrd="0" parTransId="{3E08190A-9C90-40A5-A701-11E9FD756964}" sibTransId="{88430043-FB15-4B06-87A1-5CC05E7F624F}"/>
    <dgm:cxn modelId="{13BD3F3C-820B-490F-BF2B-C0FA3130BA95}" type="presOf" srcId="{F4CDDA59-02F6-4101-B40E-4528875EEEA9}" destId="{6609B091-C6F1-44EF-BB45-7B4F9043B65B}" srcOrd="0" destOrd="10" presId="urn:microsoft.com/office/officeart/2005/8/layout/hList1"/>
    <dgm:cxn modelId="{AB6D593C-8389-4181-A8BE-C7DC31EE3B1A}" type="presOf" srcId="{85E73751-6BBA-47E6-8E4C-3DD405D9F35C}" destId="{1D3AC674-25D4-419E-BE50-804DCA8F330F}" srcOrd="0" destOrd="0" presId="urn:microsoft.com/office/officeart/2005/8/layout/hList1"/>
    <dgm:cxn modelId="{27018B40-3E8D-43FD-83E3-35AAACE3DAB6}" type="presOf" srcId="{A2CFD58C-6568-4039-8A21-CC3DC89B9D02}" destId="{6609B091-C6F1-44EF-BB45-7B4F9043B65B}" srcOrd="0" destOrd="7" presId="urn:microsoft.com/office/officeart/2005/8/layout/hList1"/>
    <dgm:cxn modelId="{606C3141-085B-4DA9-93AD-AAF8328B8ADF}" type="presOf" srcId="{7154D209-663A-4AD6-BF98-4A4D7759B45B}" destId="{9F80882C-9350-4F9E-9EDA-EFE0DF313123}" srcOrd="0" destOrd="0" presId="urn:microsoft.com/office/officeart/2005/8/layout/hList1"/>
    <dgm:cxn modelId="{260D3962-7E70-44C4-9456-662824F9ED04}" type="presOf" srcId="{6ED23E22-D06D-4D52-9CAA-F9F8B558072E}" destId="{68A9B3A5-4F0E-49E4-8EA5-831B017D4AD7}" srcOrd="0" destOrd="6" presId="urn:microsoft.com/office/officeart/2005/8/layout/hList1"/>
    <dgm:cxn modelId="{EA95D162-98B9-473F-BBAB-F083108D2574}" type="presOf" srcId="{C732CD06-2F6C-45FA-8DFF-B28D2DB93CCF}" destId="{AC0F48C7-FF57-4C05-82E6-04609A1C1CE9}" srcOrd="0" destOrd="2" presId="urn:microsoft.com/office/officeart/2005/8/layout/hList1"/>
    <dgm:cxn modelId="{00467063-604D-4559-9BF6-CA2D22C5CDFB}" type="presOf" srcId="{7353BE30-A0BE-42C4-AE85-0A0EB3C427B5}" destId="{6609B091-C6F1-44EF-BB45-7B4F9043B65B}" srcOrd="0" destOrd="3" presId="urn:microsoft.com/office/officeart/2005/8/layout/hList1"/>
    <dgm:cxn modelId="{11B24665-C05F-416E-A195-59A81B182209}" type="presOf" srcId="{0841EB4E-4745-43A3-BB5B-7C21E08F009B}" destId="{1D3AC674-25D4-419E-BE50-804DCA8F330F}" srcOrd="0" destOrd="5" presId="urn:microsoft.com/office/officeart/2005/8/layout/hList1"/>
    <dgm:cxn modelId="{1A38F065-1A77-4D4D-AC7E-248C204FEF5C}" type="presOf" srcId="{0AEF2BED-DBCB-4267-A92E-D8645FB1746B}" destId="{5D86D14D-96F4-4116-AC9D-AFE8AAC8A9FD}" srcOrd="0" destOrd="0" presId="urn:microsoft.com/office/officeart/2005/8/layout/hList1"/>
    <dgm:cxn modelId="{D2BDC346-8B71-4564-91AA-CB556D4D7782}" srcId="{0AEF2BED-DBCB-4267-A92E-D8645FB1746B}" destId="{0B0198AD-37B8-4648-90AE-25FBEA7A9A3E}" srcOrd="2" destOrd="0" parTransId="{9D16F641-F4EA-42CD-8526-4BCA5CAC35FF}" sibTransId="{5FE2DACC-8E3B-4BA6-8018-F275E6922EDC}"/>
    <dgm:cxn modelId="{CA278E47-F9A1-4115-8EF3-ECD769F7CE32}" srcId="{0AEF2BED-DBCB-4267-A92E-D8645FB1746B}" destId="{730209F2-7761-4DD7-9262-F9DA2D061155}" srcOrd="7" destOrd="0" parTransId="{4EF9BF59-FC6E-4FF4-9C99-C5F9ED815029}" sibTransId="{23B5D7B0-B784-4ADF-88FA-882E8F58604F}"/>
    <dgm:cxn modelId="{B0A6264B-F609-49C4-9F06-A11EEA94536C}" type="presOf" srcId="{CABE494A-B933-4133-9947-29E70B406483}" destId="{AC0F48C7-FF57-4C05-82E6-04609A1C1CE9}" srcOrd="0" destOrd="8" presId="urn:microsoft.com/office/officeart/2005/8/layout/hList1"/>
    <dgm:cxn modelId="{83FA264E-25A1-4C6F-93EA-39ACA792C9FB}" srcId="{7353BE30-A0BE-42C4-AE85-0A0EB3C427B5}" destId="{A2CFD58C-6568-4039-8A21-CC3DC89B9D02}" srcOrd="3" destOrd="0" parTransId="{C205D9EA-4C16-44D2-8434-DF568C3711F8}" sibTransId="{63F2BA85-49D2-42E1-91F1-31276140C829}"/>
    <dgm:cxn modelId="{6E28AF70-BF3B-4926-ACD6-B41A09D25C9E}" srcId="{CAEBFB57-3B5D-44B6-A8BD-199727C017A9}" destId="{C732CD06-2F6C-45FA-8DFF-B28D2DB93CCF}" srcOrd="2" destOrd="0" parTransId="{D7CF0025-2981-46F2-B95F-85BF766F93B3}" sibTransId="{58837D64-0735-4B93-BFCC-C451356A287A}"/>
    <dgm:cxn modelId="{1D5DD770-3B1C-443F-AFB1-713B2571A59A}" srcId="{48642B3A-A8E8-4205-8992-42708EA831B5}" destId="{0AEF2BED-DBCB-4267-A92E-D8645FB1746B}" srcOrd="3" destOrd="0" parTransId="{549A34D6-E86E-4BB2-ACC4-3ECCFAB9809D}" sibTransId="{E6F6209F-3210-46D6-9E05-4B90696DE73C}"/>
    <dgm:cxn modelId="{C831AC71-0D5C-4C37-9463-183565878EFD}" type="presOf" srcId="{FC51BABC-8AF8-4F9B-AE44-26C7EF4C3A0C}" destId="{68A9B3A5-4F0E-49E4-8EA5-831B017D4AD7}" srcOrd="0" destOrd="1" presId="urn:microsoft.com/office/officeart/2005/8/layout/hList1"/>
    <dgm:cxn modelId="{81B9F773-BCB3-496A-A3A8-D0B4B38FA0A0}" srcId="{0AEF2BED-DBCB-4267-A92E-D8645FB1746B}" destId="{FC51BABC-8AF8-4F9B-AE44-26C7EF4C3A0C}" srcOrd="1" destOrd="0" parTransId="{8F140615-4B49-4F78-A1F6-27DB6D5576A4}" sibTransId="{36811E31-02C9-494E-A37A-4E7C5E35C969}"/>
    <dgm:cxn modelId="{7443CB54-037E-4D4D-8E50-05FA264B3DCD}" type="presOf" srcId="{536B6E6B-059F-4740-B5C8-3589F47F528F}" destId="{B4D30CA3-610A-4942-ADB9-110698D32A83}" srcOrd="0" destOrd="0" presId="urn:microsoft.com/office/officeart/2005/8/layout/hList1"/>
    <dgm:cxn modelId="{903D6455-7A98-4BD8-9EE1-0C43822B5453}" srcId="{CAEBFB57-3B5D-44B6-A8BD-199727C017A9}" destId="{C7489474-C69F-4882-8CC3-F1D3F24C1C31}" srcOrd="5" destOrd="0" parTransId="{BA2C21A0-79AF-44F0-BB01-3FCD438AF5F1}" sibTransId="{F55AF152-AABF-48DA-B82C-6F650AFFFE45}"/>
    <dgm:cxn modelId="{AE77E477-CB98-4C57-B69A-A5BD4456E519}" type="presOf" srcId="{159ECEFC-B9B3-48B0-9B56-ECC6FEEA9236}" destId="{68A9B3A5-4F0E-49E4-8EA5-831B017D4AD7}" srcOrd="0" destOrd="4" presId="urn:microsoft.com/office/officeart/2005/8/layout/hList1"/>
    <dgm:cxn modelId="{DA508559-E3AF-4D4B-A78A-F1EEAEBCCFD0}" type="presOf" srcId="{E1CDBAAA-FEAC-47E6-A814-58E2E4AE8687}" destId="{68A9B3A5-4F0E-49E4-8EA5-831B017D4AD7}" srcOrd="0" destOrd="0" presId="urn:microsoft.com/office/officeart/2005/8/layout/hList1"/>
    <dgm:cxn modelId="{45D6377A-4F38-4923-A319-0B6AF1FC3CE8}" type="presOf" srcId="{0B496E18-5C12-4049-8CC2-0F8754C87B41}" destId="{6609B091-C6F1-44EF-BB45-7B4F9043B65B}" srcOrd="0" destOrd="8" presId="urn:microsoft.com/office/officeart/2005/8/layout/hList1"/>
    <dgm:cxn modelId="{499DEA5A-59F7-4073-BAFF-332C8D248DBC}" type="presOf" srcId="{ABAC2D0D-C3BB-4DA5-907E-D9CFFD1CC9C8}" destId="{AC0F48C7-FF57-4C05-82E6-04609A1C1CE9}" srcOrd="0" destOrd="6" presId="urn:microsoft.com/office/officeart/2005/8/layout/hList1"/>
    <dgm:cxn modelId="{B237557C-1334-4440-8933-6D8BB1677FA3}" type="presOf" srcId="{34CC41E2-3B05-4BD2-B3B9-8755A5A74B43}" destId="{1D3AC674-25D4-419E-BE50-804DCA8F330F}" srcOrd="0" destOrd="2" presId="urn:microsoft.com/office/officeart/2005/8/layout/hList1"/>
    <dgm:cxn modelId="{8800CC7C-06E4-4F1F-9AAC-94368F80E356}" type="presOf" srcId="{09F7C0C3-9FDD-467C-AB32-BE0AF6ED5990}" destId="{B4D30CA3-610A-4942-ADB9-110698D32A83}" srcOrd="0" destOrd="5" presId="urn:microsoft.com/office/officeart/2005/8/layout/hList1"/>
    <dgm:cxn modelId="{044A187E-6B95-4D62-AA13-0C9D8A2C5BC3}" srcId="{28253F1E-6B47-43D3-8544-C89893B52234}" destId="{34CC41E2-3B05-4BD2-B3B9-8755A5A74B43}" srcOrd="2" destOrd="0" parTransId="{21EB4270-4ED4-4ED4-9816-247E2A119331}" sibTransId="{C6CD6B8C-969A-4369-8E6D-5674F73A3121}"/>
    <dgm:cxn modelId="{5491A181-DCF9-45DD-94C3-F1B02688749E}" type="presOf" srcId="{48642B3A-A8E8-4205-8992-42708EA831B5}" destId="{56100EB8-71DE-45D8-98D9-2B4B7FF99EFA}" srcOrd="0" destOrd="0" presId="urn:microsoft.com/office/officeart/2005/8/layout/hList1"/>
    <dgm:cxn modelId="{42CD0C83-CBFE-480E-8F36-1F742F0617BE}" srcId="{28253F1E-6B47-43D3-8544-C89893B52234}" destId="{85E73751-6BBA-47E6-8E4C-3DD405D9F35C}" srcOrd="0" destOrd="0" parTransId="{D4287303-3E91-4C13-ADEC-D0F59B4B115E}" sibTransId="{F367C3A9-15C7-40BB-AD70-7158CB052B97}"/>
    <dgm:cxn modelId="{BA211C85-845C-4B48-BA86-F408957A1CD5}" srcId="{48642B3A-A8E8-4205-8992-42708EA831B5}" destId="{CAEBFB57-3B5D-44B6-A8BD-199727C017A9}" srcOrd="0" destOrd="0" parTransId="{29C24658-B956-4CDA-999C-6B1A41CCA82B}" sibTransId="{EF4AAAD5-B9F9-49DD-83F0-AF7A50AEC958}"/>
    <dgm:cxn modelId="{100E2C85-5452-4961-B32B-2BFDEC371FFA}" type="presOf" srcId="{1B2ED34A-252D-4614-8A44-156332B142E8}" destId="{6609B091-C6F1-44EF-BB45-7B4F9043B65B}" srcOrd="0" destOrd="9" presId="urn:microsoft.com/office/officeart/2005/8/layout/hList1"/>
    <dgm:cxn modelId="{54223A85-A5C6-451A-9C52-C1EE23544AB4}" srcId="{28253F1E-6B47-43D3-8544-C89893B52234}" destId="{5AD12371-EC55-4C06-82E2-2C82364216E3}" srcOrd="7" destOrd="0" parTransId="{F528DE70-4988-48CE-A341-91E5B97F90C4}" sibTransId="{52E2E6E6-FE71-4946-A1FF-382B3835BE68}"/>
    <dgm:cxn modelId="{00FF8B85-EDDB-4FD5-A619-AC688583C82E}" type="presOf" srcId="{5AD12371-EC55-4C06-82E2-2C82364216E3}" destId="{1D3AC674-25D4-419E-BE50-804DCA8F330F}" srcOrd="0" destOrd="7" presId="urn:microsoft.com/office/officeart/2005/8/layout/hList1"/>
    <dgm:cxn modelId="{3C840386-AA7C-463D-84F9-A8376DA344D8}" srcId="{D50E9170-E213-4EA3-9AAD-4A49576CC54F}" destId="{5D17C1B2-E587-45B5-87DF-9B1967BDD1F5}" srcOrd="3" destOrd="0" parTransId="{4E2F9965-AAC5-401E-B52E-0AEEDF8A67AF}" sibTransId="{4F488F79-8423-4187-AC91-366ED0E0C271}"/>
    <dgm:cxn modelId="{48B73F86-0B47-4A3A-B7E8-B1ADA254EF38}" srcId="{D50E9170-E213-4EA3-9AAD-4A49576CC54F}" destId="{171722B3-59D5-4CF9-817F-ED5268A29077}" srcOrd="1" destOrd="0" parTransId="{19AF7A8E-555A-4F90-B104-1B818CA384A9}" sibTransId="{D9B85601-E63F-4B8B-8EA1-63F7B6E7675C}"/>
    <dgm:cxn modelId="{E462A186-1BBF-4089-9451-EE710121CB88}" srcId="{0AEF2BED-DBCB-4267-A92E-D8645FB1746B}" destId="{ABF971AA-5AAC-4B1E-A60B-CE9BB36A7CE5}" srcOrd="5" destOrd="0" parTransId="{FC5BDD79-305D-4AB9-AA69-5E2440F6D40F}" sibTransId="{DB4A1255-50A7-49BB-B4AB-955AD7D90EDF}"/>
    <dgm:cxn modelId="{7A720A88-2FE4-4693-A423-F2B85BEC91B0}" type="presOf" srcId="{336F4155-E5E4-4DA0-8518-4ED5D1319021}" destId="{1D3AC674-25D4-419E-BE50-804DCA8F330F}" srcOrd="0" destOrd="3" presId="urn:microsoft.com/office/officeart/2005/8/layout/hList1"/>
    <dgm:cxn modelId="{26D4118D-FDDA-4E9E-8AD0-44EF77EA566E}" type="presOf" srcId="{C88C797D-66CD-4396-9819-EF199BCE5F74}" destId="{AC0F48C7-FF57-4C05-82E6-04609A1C1CE9}" srcOrd="0" destOrd="1" presId="urn:microsoft.com/office/officeart/2005/8/layout/hList1"/>
    <dgm:cxn modelId="{43513D8E-0B5A-4912-B3F6-A630D5F9E530}" type="presOf" srcId="{86CAE134-3F8A-4D5A-8019-95DDF9AB12AF}" destId="{1D3AC674-25D4-419E-BE50-804DCA8F330F}" srcOrd="0" destOrd="6" presId="urn:microsoft.com/office/officeart/2005/8/layout/hList1"/>
    <dgm:cxn modelId="{E763FE8E-E955-458C-9EA1-5A322008259E}" type="presOf" srcId="{0B0198AD-37B8-4648-90AE-25FBEA7A9A3E}" destId="{68A9B3A5-4F0E-49E4-8EA5-831B017D4AD7}" srcOrd="0" destOrd="2" presId="urn:microsoft.com/office/officeart/2005/8/layout/hList1"/>
    <dgm:cxn modelId="{DA67488F-E19A-4B23-957D-900FE4E248C1}" type="presOf" srcId="{5AFEF0B0-6E4D-49EA-9731-85CC78C6D770}" destId="{6609B091-C6F1-44EF-BB45-7B4F9043B65B}" srcOrd="0" destOrd="1" presId="urn:microsoft.com/office/officeart/2005/8/layout/hList1"/>
    <dgm:cxn modelId="{7020BB94-967A-433C-9A7E-E1E3104612CA}" srcId="{CAEBFB57-3B5D-44B6-A8BD-199727C017A9}" destId="{E9B497EA-F6F8-4CD5-BFBB-BC1B1CD3A542}" srcOrd="0" destOrd="0" parTransId="{48EB09C5-0285-4A45-AAC2-D65A758F885F}" sibTransId="{FC1A522A-1231-4440-BC1E-D730890497D3}"/>
    <dgm:cxn modelId="{4A57E296-B67E-4F1E-AF66-88DB4746D8F7}" type="presOf" srcId="{EE5C15A1-7330-40D2-9031-7282A004F9B1}" destId="{AC0F48C7-FF57-4C05-82E6-04609A1C1CE9}" srcOrd="0" destOrd="7" presId="urn:microsoft.com/office/officeart/2005/8/layout/hList1"/>
    <dgm:cxn modelId="{0C8A7897-F52E-4C9E-A19D-4F507E89AEB0}" srcId="{7154D209-663A-4AD6-BF98-4A4D7759B45B}" destId="{7353BE30-A0BE-42C4-AE85-0A0EB3C427B5}" srcOrd="3" destOrd="0" parTransId="{B2091FC8-F4A7-44D3-A0F7-164D3201F5F7}" sibTransId="{BAA91E13-1E74-4767-BCE2-6F0F43B61BAC}"/>
    <dgm:cxn modelId="{01CE5C98-135A-470D-A100-6B4028F45A19}" srcId="{48642B3A-A8E8-4205-8992-42708EA831B5}" destId="{D50E9170-E213-4EA3-9AAD-4A49576CC54F}" srcOrd="4" destOrd="0" parTransId="{59C8AF7A-8436-4562-AFD6-42C25BE55B2A}" sibTransId="{838DA502-8E2F-4237-BDD5-AFB8AFD99395}"/>
    <dgm:cxn modelId="{54088499-056A-4C5C-83B5-2BDDF8AAF224}" type="presOf" srcId="{27EB75AA-8025-48B0-856B-26775EDC0FE1}" destId="{6609B091-C6F1-44EF-BB45-7B4F9043B65B}" srcOrd="0" destOrd="4" presId="urn:microsoft.com/office/officeart/2005/8/layout/hList1"/>
    <dgm:cxn modelId="{08BB3F9F-ABDE-4714-968C-50754E6E4AA6}" srcId="{ABAC2D0D-C3BB-4DA5-907E-D9CFFD1CC9C8}" destId="{CABE494A-B933-4133-9947-29E70B406483}" srcOrd="1" destOrd="0" parTransId="{8EE8F772-04AD-46FA-89FB-CDF4FB553EDA}" sibTransId="{4D90A8EB-420F-43B2-B53E-C1CC47B99860}"/>
    <dgm:cxn modelId="{1175B3A0-4544-4A77-AE13-200A44FB86B2}" type="presOf" srcId="{ABF971AA-5AAC-4B1E-A60B-CE9BB36A7CE5}" destId="{68A9B3A5-4F0E-49E4-8EA5-831B017D4AD7}" srcOrd="0" destOrd="5" presId="urn:microsoft.com/office/officeart/2005/8/layout/hList1"/>
    <dgm:cxn modelId="{8D3755A6-D509-439F-BCBF-6255DBA35CDA}" srcId="{7154D209-663A-4AD6-BF98-4A4D7759B45B}" destId="{423894F9-7347-4F30-8810-1DA277077924}" srcOrd="0" destOrd="0" parTransId="{713B1EA4-8F96-4415-A250-4BBF4E93176F}" sibTransId="{E1A69450-366C-4C92-A2D4-E3A8C3682FCB}"/>
    <dgm:cxn modelId="{4AF13DA7-651C-4811-AD9D-5991328C1843}" type="presOf" srcId="{730209F2-7761-4DD7-9262-F9DA2D061155}" destId="{68A9B3A5-4F0E-49E4-8EA5-831B017D4AD7}" srcOrd="0" destOrd="7" presId="urn:microsoft.com/office/officeart/2005/8/layout/hList1"/>
    <dgm:cxn modelId="{2D4CA4A7-8BD9-499D-ABE4-2F73CE5EF00B}" srcId="{28253F1E-6B47-43D3-8544-C89893B52234}" destId="{8F86A856-CD0F-4304-9574-1C5026E34B2F}" srcOrd="4" destOrd="0" parTransId="{3DF9F158-FB4E-4C69-A689-F9B8D714D6B4}" sibTransId="{29E1D101-E5C4-4A7A-8D14-A77E384D31CD}"/>
    <dgm:cxn modelId="{398DE0A7-79E9-4288-8D59-AD910D50C6B1}" type="presOf" srcId="{1CADD426-EE2A-4D02-8627-723780721DA7}" destId="{6609B091-C6F1-44EF-BB45-7B4F9043B65B}" srcOrd="0" destOrd="12" presId="urn:microsoft.com/office/officeart/2005/8/layout/hList1"/>
    <dgm:cxn modelId="{158545A9-B525-4C6A-B00B-ED1D23E27EEE}" type="presOf" srcId="{E4AAE651-6FB9-4515-80D6-3C473D197D74}" destId="{6609B091-C6F1-44EF-BB45-7B4F9043B65B}" srcOrd="0" destOrd="5" presId="urn:microsoft.com/office/officeart/2005/8/layout/hList1"/>
    <dgm:cxn modelId="{3C8768AA-10BA-4A91-BA73-548412546747}" srcId="{D50E9170-E213-4EA3-9AAD-4A49576CC54F}" destId="{42B8C8C2-8103-4727-9803-5B20D2B7C97D}" srcOrd="2" destOrd="0" parTransId="{9574DAD4-BE41-4BAC-B055-25CE5F99962D}" sibTransId="{89A26C44-1D11-41FD-AF32-C4630B76B842}"/>
    <dgm:cxn modelId="{BDEDAAAB-A014-4D88-961A-4EF5D1D4D497}" srcId="{7353BE30-A0BE-42C4-AE85-0A0EB3C427B5}" destId="{1B2ED34A-252D-4614-8A44-156332B142E8}" srcOrd="5" destOrd="0" parTransId="{134E1179-4A7D-4BC4-98C6-AB3F2152C243}" sibTransId="{6B7FDAC1-B764-4259-BBE1-E093F47F7410}"/>
    <dgm:cxn modelId="{1E3DA9B0-E0E9-4F14-A13B-661C8361513F}" srcId="{CAEBFB57-3B5D-44B6-A8BD-199727C017A9}" destId="{7CDFC95F-7910-45C7-80FA-F13177240B9B}" srcOrd="3" destOrd="0" parTransId="{88BEAACA-F611-47BA-B7E8-72CB214FA058}" sibTransId="{8AE244C0-CABF-44E3-88B9-EF21F0A10576}"/>
    <dgm:cxn modelId="{0748DEB4-03A1-408E-B169-BB9C3F9D9068}" srcId="{7353BE30-A0BE-42C4-AE85-0A0EB3C427B5}" destId="{0B496E18-5C12-4049-8CC2-0F8754C87B41}" srcOrd="4" destOrd="0" parTransId="{A4A50FEB-35A5-4442-A9CF-FED048339A84}" sibTransId="{92B8942A-49C4-4AD0-AA15-121D2F6BC4BD}"/>
    <dgm:cxn modelId="{D41351B5-8E06-4F6B-B5CB-11FC3FFAE46F}" type="presOf" srcId="{A1CBD797-7B7B-4702-8C9B-A936DFF962F5}" destId="{68A9B3A5-4F0E-49E4-8EA5-831B017D4AD7}" srcOrd="0" destOrd="3" presId="urn:microsoft.com/office/officeart/2005/8/layout/hList1"/>
    <dgm:cxn modelId="{DE1DB6B6-1819-4418-A91D-7275D568F490}" srcId="{28253F1E-6B47-43D3-8544-C89893B52234}" destId="{336F4155-E5E4-4DA0-8518-4ED5D1319021}" srcOrd="3" destOrd="0" parTransId="{9622CB01-CB0A-4C3E-AE0E-170B4F168844}" sibTransId="{D21813DA-5474-4551-9024-A0DAA763F37F}"/>
    <dgm:cxn modelId="{752604B8-77A9-4534-9300-643B60BD83EC}" type="presOf" srcId="{8F86A856-CD0F-4304-9574-1C5026E34B2F}" destId="{1D3AC674-25D4-419E-BE50-804DCA8F330F}" srcOrd="0" destOrd="4" presId="urn:microsoft.com/office/officeart/2005/8/layout/hList1"/>
    <dgm:cxn modelId="{CC5635BA-E881-4820-A79A-5E26978137CE}" type="presOf" srcId="{0679FC78-BAFB-49C0-9958-1121AED2093F}" destId="{6609B091-C6F1-44EF-BB45-7B4F9043B65B}" srcOrd="0" destOrd="11" presId="urn:microsoft.com/office/officeart/2005/8/layout/hList1"/>
    <dgm:cxn modelId="{186E46BC-DBB3-44F0-B1D2-DF840997AC04}" srcId="{7353BE30-A0BE-42C4-AE85-0A0EB3C427B5}" destId="{27EB75AA-8025-48B0-856B-26775EDC0FE1}" srcOrd="0" destOrd="0" parTransId="{6444CEE2-F4FA-49B9-816C-36EFB9DE56C6}" sibTransId="{6C16907F-DF99-42F4-AD5F-DBAF738D3471}"/>
    <dgm:cxn modelId="{868ABFBE-C1C3-42AE-AD42-0F4D8BF0EDF7}" type="presOf" srcId="{D50E9170-E213-4EA3-9AAD-4A49576CC54F}" destId="{CD7696A3-86C9-4C68-973B-2BA8F9FC734F}" srcOrd="0" destOrd="0" presId="urn:microsoft.com/office/officeart/2005/8/layout/hList1"/>
    <dgm:cxn modelId="{F584DBBF-B9A5-4B3C-8A57-C2B82E202B82}" type="presOf" srcId="{423894F9-7347-4F30-8810-1DA277077924}" destId="{6609B091-C6F1-44EF-BB45-7B4F9043B65B}" srcOrd="0" destOrd="0" presId="urn:microsoft.com/office/officeart/2005/8/layout/hList1"/>
    <dgm:cxn modelId="{01C4B2C2-FBF9-4FB3-A9CF-F001F7B16A3C}" srcId="{7154D209-663A-4AD6-BF98-4A4D7759B45B}" destId="{1CADD426-EE2A-4D02-8627-723780721DA7}" srcOrd="5" destOrd="0" parTransId="{3399D3C5-E86A-40F5-9CED-5242D2B52A9B}" sibTransId="{D5BF5573-895B-4FBC-904E-1259D9170294}"/>
    <dgm:cxn modelId="{12D1D8C3-38AB-4D6B-BE70-A9EF0642150A}" type="presOf" srcId="{C45FEEF8-222D-41C5-BE5A-57C9CD76026E}" destId="{AC0F48C7-FF57-4C05-82E6-04609A1C1CE9}" srcOrd="0" destOrd="9" presId="urn:microsoft.com/office/officeart/2005/8/layout/hList1"/>
    <dgm:cxn modelId="{4AE2C4CF-EADD-4D0B-A70B-CD1E04182FB6}" type="presOf" srcId="{5D17C1B2-E587-45B5-87DF-9B1967BDD1F5}" destId="{B4D30CA3-610A-4942-ADB9-110698D32A83}" srcOrd="0" destOrd="3" presId="urn:microsoft.com/office/officeart/2005/8/layout/hList1"/>
    <dgm:cxn modelId="{0DE822D3-5BC4-4255-8F9B-1276DA1268D0}" srcId="{0AEF2BED-DBCB-4267-A92E-D8645FB1746B}" destId="{A1CBD797-7B7B-4702-8C9B-A936DFF962F5}" srcOrd="3" destOrd="0" parTransId="{A66D831E-DA72-4B6A-BB88-9084E18CF834}" sibTransId="{38BBAE38-C2CF-4361-A04B-B8B7E488F9C1}"/>
    <dgm:cxn modelId="{57B354D6-1E8E-4C38-B196-EAEBDA8160D1}" srcId="{48642B3A-A8E8-4205-8992-42708EA831B5}" destId="{7154D209-663A-4AD6-BF98-4A4D7759B45B}" srcOrd="2" destOrd="0" parTransId="{5EB05CB9-42D6-4F1E-B52E-2DF97A402E5D}" sibTransId="{9E828714-12BE-40BA-B63A-8EE8AB7E5047}"/>
    <dgm:cxn modelId="{6EFA30D9-CA4E-49D8-B3A2-84711FC96C2E}" type="presOf" srcId="{CAEBFB57-3B5D-44B6-A8BD-199727C017A9}" destId="{8C5853BD-10E5-4360-A8E6-B22EF73C4639}" srcOrd="0" destOrd="0" presId="urn:microsoft.com/office/officeart/2005/8/layout/hList1"/>
    <dgm:cxn modelId="{CD52BADB-8572-4341-89FA-54CB37C23697}" type="presOf" srcId="{58F64875-CA63-4F5D-B2E7-41A154E7009B}" destId="{6609B091-C6F1-44EF-BB45-7B4F9043B65B}" srcOrd="0" destOrd="2" presId="urn:microsoft.com/office/officeart/2005/8/layout/hList1"/>
    <dgm:cxn modelId="{DE7281DC-4573-42FF-8CFD-C779675269D8}" srcId="{28253F1E-6B47-43D3-8544-C89893B52234}" destId="{86CAE134-3F8A-4D5A-8019-95DDF9AB12AF}" srcOrd="6" destOrd="0" parTransId="{4C6029C4-11AF-4542-B83D-670A610815D5}" sibTransId="{F12CB2E9-D855-4AAB-9BCE-5D2EB2BF343E}"/>
    <dgm:cxn modelId="{A0E3C1DF-2DF2-4336-A069-A610B5136406}" srcId="{ABAC2D0D-C3BB-4DA5-907E-D9CFFD1CC9C8}" destId="{EE5C15A1-7330-40D2-9031-7282A004F9B1}" srcOrd="0" destOrd="0" parTransId="{5AE4A7A6-493B-4068-99D0-974B82CFB86C}" sibTransId="{56C1769E-5DF5-4EAD-907D-97FF20AF5C08}"/>
    <dgm:cxn modelId="{26F920E3-B9E5-4BA3-BD4F-233ED8FDC205}" srcId="{CAEBFB57-3B5D-44B6-A8BD-199727C017A9}" destId="{4006B241-2226-442B-9121-DDDA155B4E25}" srcOrd="4" destOrd="0" parTransId="{FE33FAA9-0CAC-4736-B144-3E1635AA9B2D}" sibTransId="{8174278C-1915-4438-B2AB-183A0780D921}"/>
    <dgm:cxn modelId="{48D5E9E5-C667-4F6A-8E44-E53AFBB0A197}" type="presOf" srcId="{B3F32075-6C92-463D-AAAC-72DF89DFC557}" destId="{6609B091-C6F1-44EF-BB45-7B4F9043B65B}" srcOrd="0" destOrd="6" presId="urn:microsoft.com/office/officeart/2005/8/layout/hList1"/>
    <dgm:cxn modelId="{33766EE8-0BE0-48E7-93ED-884BBBFFA8BD}" type="presOf" srcId="{28253F1E-6B47-43D3-8544-C89893B52234}" destId="{D88CB918-DD6C-4DCD-B2CC-7ED71B220C1D}" srcOrd="0" destOrd="0" presId="urn:microsoft.com/office/officeart/2005/8/layout/hList1"/>
    <dgm:cxn modelId="{311FDCEA-C462-42E8-ACD9-AAD726B9F074}" srcId="{D50E9170-E213-4EA3-9AAD-4A49576CC54F}" destId="{09F7C0C3-9FDD-467C-AB32-BE0AF6ED5990}" srcOrd="5" destOrd="0" parTransId="{70A003AF-3F8C-4057-997C-84D75C03600A}" sibTransId="{12A9682C-4370-49B2-83FF-30B4D56B7A70}"/>
    <dgm:cxn modelId="{C5B331ED-3328-4E0D-9970-AA46A6CC8024}" type="presOf" srcId="{171722B3-59D5-4CF9-817F-ED5268A29077}" destId="{B4D30CA3-610A-4942-ADB9-110698D32A83}" srcOrd="0" destOrd="1" presId="urn:microsoft.com/office/officeart/2005/8/layout/hList1"/>
    <dgm:cxn modelId="{357098EE-AD83-4EED-BA1A-F0D1485F1C27}" srcId="{0AEF2BED-DBCB-4267-A92E-D8645FB1746B}" destId="{E1CDBAAA-FEAC-47E6-A814-58E2E4AE8687}" srcOrd="0" destOrd="0" parTransId="{F4D81A48-1392-4E00-B447-60CD3EA0BFA3}" sibTransId="{6A4CA28D-DD2D-4B33-B192-664376111CAC}"/>
    <dgm:cxn modelId="{7532C1F4-62D9-4BB9-B57E-34F9DDAADDCD}" srcId="{0AEF2BED-DBCB-4267-A92E-D8645FB1746B}" destId="{6ED23E22-D06D-4D52-9CAA-F9F8B558072E}" srcOrd="6" destOrd="0" parTransId="{AFFFCF99-E311-4B74-AA39-795057F99EAC}" sibTransId="{FD95432A-349D-49E1-892F-B36CC9DEF908}"/>
    <dgm:cxn modelId="{23A8F2F9-8342-45A3-B050-D259D3E73C3B}" srcId="{48642B3A-A8E8-4205-8992-42708EA831B5}" destId="{28253F1E-6B47-43D3-8544-C89893B52234}" srcOrd="1" destOrd="0" parTransId="{DF287755-44AD-4558-A6F8-98485490467D}" sibTransId="{7D16DF7E-5F27-408F-A7D7-89A20DBD8457}"/>
    <dgm:cxn modelId="{69ED1744-15BB-4703-95D0-C2AE8E70E453}" type="presParOf" srcId="{56100EB8-71DE-45D8-98D9-2B4B7FF99EFA}" destId="{EE92E079-C1C8-42CD-BFD0-9A7B1138C514}" srcOrd="0" destOrd="0" presId="urn:microsoft.com/office/officeart/2005/8/layout/hList1"/>
    <dgm:cxn modelId="{01D2A77E-FE46-4B9B-AE42-609518945B8B}" type="presParOf" srcId="{EE92E079-C1C8-42CD-BFD0-9A7B1138C514}" destId="{8C5853BD-10E5-4360-A8E6-B22EF73C4639}" srcOrd="0" destOrd="0" presId="urn:microsoft.com/office/officeart/2005/8/layout/hList1"/>
    <dgm:cxn modelId="{D66B2C10-E5AC-4F4A-92AC-F6D13792DE21}" type="presParOf" srcId="{EE92E079-C1C8-42CD-BFD0-9A7B1138C514}" destId="{AC0F48C7-FF57-4C05-82E6-04609A1C1CE9}" srcOrd="1" destOrd="0" presId="urn:microsoft.com/office/officeart/2005/8/layout/hList1"/>
    <dgm:cxn modelId="{F3E9E5C8-FCD1-49FB-8A23-DCADBBC386E8}" type="presParOf" srcId="{56100EB8-71DE-45D8-98D9-2B4B7FF99EFA}" destId="{D46F3AF3-AA3F-4065-BD52-235B13C139FC}" srcOrd="1" destOrd="0" presId="urn:microsoft.com/office/officeart/2005/8/layout/hList1"/>
    <dgm:cxn modelId="{5CEA9A3D-02BA-49EF-999E-B9D3CEA91DAA}" type="presParOf" srcId="{56100EB8-71DE-45D8-98D9-2B4B7FF99EFA}" destId="{7485D936-AAE6-4446-BF22-B5787F2EF4D6}" srcOrd="2" destOrd="0" presId="urn:microsoft.com/office/officeart/2005/8/layout/hList1"/>
    <dgm:cxn modelId="{6EDD9D67-F213-400C-84DC-299BE68857CF}" type="presParOf" srcId="{7485D936-AAE6-4446-BF22-B5787F2EF4D6}" destId="{D88CB918-DD6C-4DCD-B2CC-7ED71B220C1D}" srcOrd="0" destOrd="0" presId="urn:microsoft.com/office/officeart/2005/8/layout/hList1"/>
    <dgm:cxn modelId="{6007BBAD-DAFA-49C2-A1C1-4C360C9D74AC}" type="presParOf" srcId="{7485D936-AAE6-4446-BF22-B5787F2EF4D6}" destId="{1D3AC674-25D4-419E-BE50-804DCA8F330F}" srcOrd="1" destOrd="0" presId="urn:microsoft.com/office/officeart/2005/8/layout/hList1"/>
    <dgm:cxn modelId="{DE52A4E8-C49E-4D2A-8F31-3FEF40B00282}" type="presParOf" srcId="{56100EB8-71DE-45D8-98D9-2B4B7FF99EFA}" destId="{C181935B-F07A-4B65-8DAF-1FBACF0C461E}" srcOrd="3" destOrd="0" presId="urn:microsoft.com/office/officeart/2005/8/layout/hList1"/>
    <dgm:cxn modelId="{4D266C55-C1E1-40F2-BDCB-124A5D6E0060}" type="presParOf" srcId="{56100EB8-71DE-45D8-98D9-2B4B7FF99EFA}" destId="{A585913D-BF8E-4849-B1F0-F262F6175400}" srcOrd="4" destOrd="0" presId="urn:microsoft.com/office/officeart/2005/8/layout/hList1"/>
    <dgm:cxn modelId="{4ECE7E82-4357-401D-995F-CF95F9CC423D}" type="presParOf" srcId="{A585913D-BF8E-4849-B1F0-F262F6175400}" destId="{9F80882C-9350-4F9E-9EDA-EFE0DF313123}" srcOrd="0" destOrd="0" presId="urn:microsoft.com/office/officeart/2005/8/layout/hList1"/>
    <dgm:cxn modelId="{2F0EE585-0DB2-4D30-9A69-D215F464EEEB}" type="presParOf" srcId="{A585913D-BF8E-4849-B1F0-F262F6175400}" destId="{6609B091-C6F1-44EF-BB45-7B4F9043B65B}" srcOrd="1" destOrd="0" presId="urn:microsoft.com/office/officeart/2005/8/layout/hList1"/>
    <dgm:cxn modelId="{569A7024-CD63-48D3-B28C-5B728A097DDD}" type="presParOf" srcId="{56100EB8-71DE-45D8-98D9-2B4B7FF99EFA}" destId="{D95FE970-8FE9-433D-9C69-765AD2BC3CF7}" srcOrd="5" destOrd="0" presId="urn:microsoft.com/office/officeart/2005/8/layout/hList1"/>
    <dgm:cxn modelId="{FCEF89F2-59B5-4556-ADD7-2EF543B1EF4E}" type="presParOf" srcId="{56100EB8-71DE-45D8-98D9-2B4B7FF99EFA}" destId="{7CB8FEF0-B28D-4307-BC51-C4DBB7A389E7}" srcOrd="6" destOrd="0" presId="urn:microsoft.com/office/officeart/2005/8/layout/hList1"/>
    <dgm:cxn modelId="{A70A3D6F-30FD-48B3-A28C-E9A3E6E3D4B6}" type="presParOf" srcId="{7CB8FEF0-B28D-4307-BC51-C4DBB7A389E7}" destId="{5D86D14D-96F4-4116-AC9D-AFE8AAC8A9FD}" srcOrd="0" destOrd="0" presId="urn:microsoft.com/office/officeart/2005/8/layout/hList1"/>
    <dgm:cxn modelId="{ED7A2E87-C976-4F07-B752-92CC6ED35FE6}" type="presParOf" srcId="{7CB8FEF0-B28D-4307-BC51-C4DBB7A389E7}" destId="{68A9B3A5-4F0E-49E4-8EA5-831B017D4AD7}" srcOrd="1" destOrd="0" presId="urn:microsoft.com/office/officeart/2005/8/layout/hList1"/>
    <dgm:cxn modelId="{57F63C5F-B408-4659-845C-F33F94C3F0AD}" type="presParOf" srcId="{56100EB8-71DE-45D8-98D9-2B4B7FF99EFA}" destId="{6C860287-6757-4FF0-B0C9-B254568FDF3E}" srcOrd="7" destOrd="0" presId="urn:microsoft.com/office/officeart/2005/8/layout/hList1"/>
    <dgm:cxn modelId="{9FBFC128-3B3C-424C-9890-CFE4ED636F86}" type="presParOf" srcId="{56100EB8-71DE-45D8-98D9-2B4B7FF99EFA}" destId="{1B372197-B367-4E0D-9F47-72496C0B0E27}" srcOrd="8" destOrd="0" presId="urn:microsoft.com/office/officeart/2005/8/layout/hList1"/>
    <dgm:cxn modelId="{F3EA4350-3482-4940-A6F7-443EEC825477}" type="presParOf" srcId="{1B372197-B367-4E0D-9F47-72496C0B0E27}" destId="{CD7696A3-86C9-4C68-973B-2BA8F9FC734F}" srcOrd="0" destOrd="0" presId="urn:microsoft.com/office/officeart/2005/8/layout/hList1"/>
    <dgm:cxn modelId="{4162962B-34EB-4262-B3E4-188EEF61A93B}" type="presParOf" srcId="{1B372197-B367-4E0D-9F47-72496C0B0E27}" destId="{B4D30CA3-610A-4942-ADB9-110698D32A83}"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6A2BA4-DC3A-4156-B971-016E404C5EC9}">
      <dsp:nvSpPr>
        <dsp:cNvPr id="0" name=""/>
        <dsp:cNvSpPr/>
      </dsp:nvSpPr>
      <dsp:spPr>
        <a:xfrm>
          <a:off x="0" y="0"/>
          <a:ext cx="4983187" cy="5392040"/>
        </a:xfrm>
        <a:prstGeom prst="triangle">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CFDF89-A1C3-424B-A015-D9BE35822A02}">
      <dsp:nvSpPr>
        <dsp:cNvPr id="0" name=""/>
        <dsp:cNvSpPr/>
      </dsp:nvSpPr>
      <dsp:spPr>
        <a:xfrm>
          <a:off x="2491593" y="539730"/>
          <a:ext cx="3239072" cy="958350"/>
        </a:xfrm>
        <a:prstGeom prst="roundRect">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1"/>
        </a:lnRef>
        <a:fillRef idx="3">
          <a:schemeClr val="accent1"/>
        </a:fillRef>
        <a:effectRef idx="3">
          <a:schemeClr val="accent1"/>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1" kern="1200" dirty="0">
              <a:solidFill>
                <a:schemeClr val="bg1"/>
              </a:solidFill>
              <a:latin typeface="+mj-lt"/>
            </a:rPr>
            <a:t>Decision</a:t>
          </a:r>
          <a:endParaRPr lang="en-US" sz="2700" kern="1200" dirty="0">
            <a:solidFill>
              <a:schemeClr val="bg1"/>
            </a:solidFill>
            <a:latin typeface="+mj-lt"/>
          </a:endParaRPr>
        </a:p>
      </dsp:txBody>
      <dsp:txXfrm>
        <a:off x="2538376" y="586513"/>
        <a:ext cx="3145506" cy="864784"/>
      </dsp:txXfrm>
    </dsp:sp>
    <dsp:sp modelId="{99B13591-A947-4CA4-AE76-AFAAFF4C7BEF}">
      <dsp:nvSpPr>
        <dsp:cNvPr id="0" name=""/>
        <dsp:cNvSpPr/>
      </dsp:nvSpPr>
      <dsp:spPr>
        <a:xfrm>
          <a:off x="2491593" y="1617875"/>
          <a:ext cx="3239072" cy="958350"/>
        </a:xfrm>
        <a:prstGeom prst="roundRect">
          <a:avLst/>
        </a:prstGeom>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w="6350" cap="flat" cmpd="sng" algn="ctr">
          <a:solidFill>
            <a:schemeClr val="accent4"/>
          </a:solidFill>
          <a:prstDash val="solid"/>
          <a:miter lim="800000"/>
        </a:ln>
        <a:effectLst/>
      </dsp:spPr>
      <dsp:style>
        <a:lnRef idx="1">
          <a:schemeClr val="accent4"/>
        </a:lnRef>
        <a:fillRef idx="3">
          <a:schemeClr val="accent4"/>
        </a:fillRef>
        <a:effectRef idx="2">
          <a:schemeClr val="accent4"/>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1" kern="1200" dirty="0">
              <a:solidFill>
                <a:schemeClr val="bg1"/>
              </a:solidFill>
              <a:latin typeface="+mj-lt"/>
            </a:rPr>
            <a:t>Active engagement</a:t>
          </a:r>
          <a:endParaRPr lang="en-US" sz="2700" kern="1200" dirty="0">
            <a:solidFill>
              <a:schemeClr val="bg1"/>
            </a:solidFill>
            <a:latin typeface="+mj-lt"/>
          </a:endParaRPr>
        </a:p>
      </dsp:txBody>
      <dsp:txXfrm>
        <a:off x="2538376" y="1664658"/>
        <a:ext cx="3145506" cy="864784"/>
      </dsp:txXfrm>
    </dsp:sp>
    <dsp:sp modelId="{76662BF4-B2E5-4813-8112-B05F7CFA9941}">
      <dsp:nvSpPr>
        <dsp:cNvPr id="0" name=""/>
        <dsp:cNvSpPr/>
      </dsp:nvSpPr>
      <dsp:spPr>
        <a:xfrm>
          <a:off x="2491593" y="2696020"/>
          <a:ext cx="3239072" cy="958350"/>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1" kern="1200" dirty="0">
              <a:solidFill>
                <a:schemeClr val="bg1"/>
              </a:solidFill>
              <a:latin typeface="+mj-lt"/>
            </a:rPr>
            <a:t>Reporting</a:t>
          </a:r>
          <a:endParaRPr lang="en-US" sz="2700" kern="1200" dirty="0">
            <a:solidFill>
              <a:schemeClr val="bg1"/>
            </a:solidFill>
            <a:latin typeface="+mj-lt"/>
          </a:endParaRPr>
        </a:p>
      </dsp:txBody>
      <dsp:txXfrm>
        <a:off x="2538376" y="2742803"/>
        <a:ext cx="3145506" cy="864784"/>
      </dsp:txXfrm>
    </dsp:sp>
    <dsp:sp modelId="{76715814-FB4D-4B6C-B210-357835FB7141}">
      <dsp:nvSpPr>
        <dsp:cNvPr id="0" name=""/>
        <dsp:cNvSpPr/>
      </dsp:nvSpPr>
      <dsp:spPr>
        <a:xfrm>
          <a:off x="2491593" y="3774164"/>
          <a:ext cx="3239072" cy="958350"/>
        </a:xfrm>
        <a:prstGeom prst="roundRect">
          <a:avLst/>
        </a:prstGeom>
        <a:solidFill>
          <a:schemeClr val="accent1">
            <a:alpha val="50000"/>
          </a:schemeClr>
        </a:solidFill>
        <a:ln>
          <a:solidFill>
            <a:schemeClr val="accent4">
              <a:lumMod val="50000"/>
            </a:schemeClr>
          </a:solidFill>
        </a:ln>
        <a:effectLst/>
      </dsp:spPr>
      <dsp:style>
        <a:lnRef idx="0">
          <a:scrgbClr r="0" g="0" b="0"/>
        </a:lnRef>
        <a:fillRef idx="0">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1" kern="1200" dirty="0">
              <a:solidFill>
                <a:schemeClr val="bg1"/>
              </a:solidFill>
              <a:latin typeface="+mj-lt"/>
            </a:rPr>
            <a:t>Monitoring</a:t>
          </a:r>
          <a:endParaRPr lang="en-US" sz="2700" kern="1200" dirty="0">
            <a:solidFill>
              <a:schemeClr val="bg1"/>
            </a:solidFill>
            <a:latin typeface="+mj-lt"/>
          </a:endParaRPr>
        </a:p>
      </dsp:txBody>
      <dsp:txXfrm>
        <a:off x="2538376" y="3820947"/>
        <a:ext cx="3145506" cy="8647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5853BD-10E5-4360-A8E6-B22EF73C4639}">
      <dsp:nvSpPr>
        <dsp:cNvPr id="0" name=""/>
        <dsp:cNvSpPr/>
      </dsp:nvSpPr>
      <dsp:spPr>
        <a:xfrm>
          <a:off x="0" y="0"/>
          <a:ext cx="2000884" cy="800354"/>
        </a:xfrm>
        <a:prstGeom prst="rect">
          <a:avLst/>
        </a:prstGeom>
        <a:solidFill>
          <a:schemeClr val="accent1">
            <a:shade val="8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j-lt"/>
            </a:rPr>
            <a:t>February  2023</a:t>
          </a:r>
        </a:p>
      </dsp:txBody>
      <dsp:txXfrm>
        <a:off x="0" y="0"/>
        <a:ext cx="2000884" cy="800354"/>
      </dsp:txXfrm>
    </dsp:sp>
    <dsp:sp modelId="{AC0F48C7-FF57-4C05-82E6-04609A1C1CE9}">
      <dsp:nvSpPr>
        <dsp:cNvPr id="0" name=""/>
        <dsp:cNvSpPr/>
      </dsp:nvSpPr>
      <dsp:spPr>
        <a:xfrm>
          <a:off x="2825" y="872176"/>
          <a:ext cx="2000884" cy="362629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0" algn="l" defTabSz="533400">
            <a:lnSpc>
              <a:spcPct val="90000"/>
            </a:lnSpc>
            <a:spcBef>
              <a:spcPct val="0"/>
            </a:spcBef>
            <a:spcAft>
              <a:spcPct val="15000"/>
            </a:spcAft>
            <a:buChar char="•"/>
          </a:pPr>
          <a:r>
            <a:rPr lang="en-US" sz="1200" b="1" kern="1200" dirty="0">
              <a:latin typeface="+mj-lt"/>
            </a:rPr>
            <a:t>Load-shedding and grid stability</a:t>
          </a:r>
          <a:endParaRPr lang="en-US" sz="1200" kern="1200" dirty="0">
            <a:latin typeface="+mj-lt"/>
          </a:endParaRPr>
        </a:p>
        <a:p>
          <a:pPr marL="114300" lvl="1" indent="0" algn="l" defTabSz="533400">
            <a:lnSpc>
              <a:spcPct val="90000"/>
            </a:lnSpc>
            <a:spcBef>
              <a:spcPct val="0"/>
            </a:spcBef>
            <a:spcAft>
              <a:spcPct val="15000"/>
            </a:spcAft>
            <a:buChar char="•"/>
          </a:pPr>
          <a:r>
            <a:rPr lang="en-US" sz="1200" kern="1200" dirty="0">
              <a:latin typeface="+mj-lt"/>
            </a:rPr>
            <a:t> DSM update (Eskom)</a:t>
          </a:r>
        </a:p>
        <a:p>
          <a:pPr marL="114300" lvl="1" indent="0" algn="l" defTabSz="533400">
            <a:lnSpc>
              <a:spcPct val="90000"/>
            </a:lnSpc>
            <a:spcBef>
              <a:spcPct val="0"/>
            </a:spcBef>
            <a:spcAft>
              <a:spcPct val="15000"/>
            </a:spcAft>
            <a:buChar char="•"/>
          </a:pPr>
          <a:r>
            <a:rPr lang="en-US" sz="1200" kern="1200" dirty="0">
              <a:latin typeface="+mj-lt"/>
            </a:rPr>
            <a:t>net metering update (OV, NERSA)</a:t>
          </a:r>
        </a:p>
        <a:p>
          <a:pPr marL="114300" lvl="1" indent="0" algn="l" defTabSz="533400">
            <a:lnSpc>
              <a:spcPct val="90000"/>
            </a:lnSpc>
            <a:spcBef>
              <a:spcPct val="0"/>
            </a:spcBef>
            <a:spcAft>
              <a:spcPct val="15000"/>
            </a:spcAft>
            <a:buChar char="•"/>
          </a:pPr>
          <a:r>
            <a:rPr lang="en-US" sz="1200" kern="1200" dirty="0">
              <a:latin typeface="+mj-lt"/>
            </a:rPr>
            <a:t> revision NRS048.9 (loadshedding schedules) (GCAC/business)</a:t>
          </a:r>
        </a:p>
        <a:p>
          <a:pPr marL="114300" lvl="1" indent="0" algn="l" defTabSz="533400">
            <a:lnSpc>
              <a:spcPct val="90000"/>
            </a:lnSpc>
            <a:spcBef>
              <a:spcPct val="0"/>
            </a:spcBef>
            <a:spcAft>
              <a:spcPct val="15000"/>
            </a:spcAft>
            <a:buChar char="•"/>
          </a:pPr>
          <a:r>
            <a:rPr lang="en-US" sz="1200" b="0" kern="1200" dirty="0">
              <a:latin typeface="+mj-lt"/>
            </a:rPr>
            <a:t>Incentives solar rooftops (NT/OV/ business)</a:t>
          </a:r>
          <a:endParaRPr lang="en-US" sz="1200" kern="1200" dirty="0">
            <a:latin typeface="+mj-lt"/>
          </a:endParaRPr>
        </a:p>
        <a:p>
          <a:pPr marL="114300" lvl="1" indent="0" algn="l" defTabSz="533400">
            <a:lnSpc>
              <a:spcPct val="90000"/>
            </a:lnSpc>
            <a:spcBef>
              <a:spcPct val="0"/>
            </a:spcBef>
            <a:spcAft>
              <a:spcPct val="15000"/>
            </a:spcAft>
            <a:buChar char="•"/>
          </a:pPr>
          <a:endParaRPr lang="en-US" sz="1200" kern="1200" dirty="0">
            <a:latin typeface="+mj-lt"/>
          </a:endParaRPr>
        </a:p>
        <a:p>
          <a:pPr marL="114300" lvl="1" indent="0" algn="l" defTabSz="533400">
            <a:lnSpc>
              <a:spcPct val="90000"/>
            </a:lnSpc>
            <a:spcBef>
              <a:spcPct val="0"/>
            </a:spcBef>
            <a:spcAft>
              <a:spcPct val="15000"/>
            </a:spcAft>
            <a:buChar char="•"/>
          </a:pPr>
          <a:r>
            <a:rPr lang="en-US" sz="1200" b="1" kern="1200" dirty="0">
              <a:latin typeface="+mj-lt"/>
            </a:rPr>
            <a:t>Communication partnerships</a:t>
          </a:r>
        </a:p>
        <a:p>
          <a:pPr marL="114300" lvl="1" indent="0" algn="l" defTabSz="533400">
            <a:lnSpc>
              <a:spcPct val="90000"/>
            </a:lnSpc>
            <a:spcBef>
              <a:spcPct val="0"/>
            </a:spcBef>
            <a:spcAft>
              <a:spcPct val="15000"/>
            </a:spcAft>
            <a:buChar char="•"/>
          </a:pPr>
          <a:r>
            <a:rPr lang="en-US" sz="1200" b="0" kern="1200" dirty="0" err="1">
              <a:latin typeface="+mj-lt"/>
            </a:rPr>
            <a:t>ToR</a:t>
          </a:r>
          <a:r>
            <a:rPr lang="en-US" sz="1200" b="0" kern="1200" dirty="0">
              <a:latin typeface="+mj-lt"/>
            </a:rPr>
            <a:t> Energy Efficiency Communication partnership Task Team (Nedlac, inputs social partners, </a:t>
          </a:r>
          <a:r>
            <a:rPr lang="en-US" sz="1200" b="0" kern="1200" dirty="0" err="1">
              <a:latin typeface="+mj-lt"/>
            </a:rPr>
            <a:t>Masakhane</a:t>
          </a:r>
          <a:r>
            <a:rPr lang="en-US" sz="1200" b="0" kern="1200" dirty="0">
              <a:latin typeface="+mj-lt"/>
            </a:rPr>
            <a:t> campaign)</a:t>
          </a:r>
          <a:endParaRPr lang="en-US" sz="1200" b="0" kern="1200" dirty="0">
            <a:highlight>
              <a:srgbClr val="FFFF00"/>
            </a:highlight>
            <a:latin typeface="+mj-lt"/>
          </a:endParaRPr>
        </a:p>
        <a:p>
          <a:pPr marL="114300" lvl="1" indent="0" algn="l" defTabSz="533400">
            <a:lnSpc>
              <a:spcPct val="90000"/>
            </a:lnSpc>
            <a:spcBef>
              <a:spcPct val="0"/>
            </a:spcBef>
            <a:spcAft>
              <a:spcPct val="15000"/>
            </a:spcAft>
            <a:buChar char="•"/>
          </a:pPr>
          <a:endParaRPr lang="en-US" sz="1200" b="0" kern="1200" dirty="0">
            <a:highlight>
              <a:srgbClr val="FFFF00"/>
            </a:highlight>
            <a:latin typeface="+mj-lt"/>
          </a:endParaRPr>
        </a:p>
        <a:p>
          <a:pPr marL="114300" lvl="1" indent="0" algn="l" defTabSz="533400">
            <a:lnSpc>
              <a:spcPct val="90000"/>
            </a:lnSpc>
            <a:spcBef>
              <a:spcPct val="0"/>
            </a:spcBef>
            <a:spcAft>
              <a:spcPct val="15000"/>
            </a:spcAft>
            <a:buChar char="•"/>
          </a:pPr>
          <a:r>
            <a:rPr lang="en-US" sz="1200" b="1" kern="1200" dirty="0">
              <a:solidFill>
                <a:schemeClr val="tx1"/>
              </a:solidFill>
              <a:latin typeface="+mj-lt"/>
            </a:rPr>
            <a:t>ESWS workplan</a:t>
          </a:r>
        </a:p>
      </dsp:txBody>
      <dsp:txXfrm>
        <a:off x="2825" y="872176"/>
        <a:ext cx="2000884" cy="3626297"/>
      </dsp:txXfrm>
    </dsp:sp>
    <dsp:sp modelId="{D88CB918-DD6C-4DCD-B2CC-7ED71B220C1D}">
      <dsp:nvSpPr>
        <dsp:cNvPr id="0" name=""/>
        <dsp:cNvSpPr/>
      </dsp:nvSpPr>
      <dsp:spPr>
        <a:xfrm>
          <a:off x="2243363" y="0"/>
          <a:ext cx="2000884" cy="800354"/>
        </a:xfrm>
        <a:prstGeom prst="rect">
          <a:avLst/>
        </a:prstGeom>
        <a:solidFill>
          <a:schemeClr val="accent1">
            <a:shade val="80000"/>
            <a:hueOff val="130465"/>
            <a:satOff val="-21803"/>
            <a:lumOff val="11084"/>
            <a:alphaOff val="0"/>
          </a:schemeClr>
        </a:solidFill>
        <a:ln w="12700" cap="flat" cmpd="sng" algn="ctr">
          <a:solidFill>
            <a:schemeClr val="accent1">
              <a:shade val="80000"/>
              <a:hueOff val="130465"/>
              <a:satOff val="-21803"/>
              <a:lumOff val="1108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j-lt"/>
            </a:rPr>
            <a:t>March 2023</a:t>
          </a:r>
        </a:p>
      </dsp:txBody>
      <dsp:txXfrm>
        <a:off x="2243363" y="0"/>
        <a:ext cx="2000884" cy="800354"/>
      </dsp:txXfrm>
    </dsp:sp>
    <dsp:sp modelId="{1D3AC674-25D4-419E-BE50-804DCA8F330F}">
      <dsp:nvSpPr>
        <dsp:cNvPr id="0" name=""/>
        <dsp:cNvSpPr/>
      </dsp:nvSpPr>
      <dsp:spPr>
        <a:xfrm>
          <a:off x="2248665" y="892534"/>
          <a:ext cx="2000884" cy="253587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a:latin typeface="+mj-lt"/>
            </a:rPr>
            <a:t>Roundtable wheeling</a:t>
          </a:r>
        </a:p>
        <a:p>
          <a:pPr marL="114300" lvl="1" indent="-114300" algn="l" defTabSz="533400">
            <a:lnSpc>
              <a:spcPct val="90000"/>
            </a:lnSpc>
            <a:spcBef>
              <a:spcPct val="0"/>
            </a:spcBef>
            <a:spcAft>
              <a:spcPct val="15000"/>
            </a:spcAft>
            <a:buChar char="•"/>
          </a:pPr>
          <a:r>
            <a:rPr lang="en-US" sz="1200" b="1" kern="1200" dirty="0">
              <a:latin typeface="+mj-lt"/>
            </a:rPr>
            <a:t>Electricity prices</a:t>
          </a:r>
        </a:p>
        <a:p>
          <a:pPr marL="114300" lvl="1" indent="-114300" algn="l" defTabSz="533400">
            <a:lnSpc>
              <a:spcPct val="90000"/>
            </a:lnSpc>
            <a:spcBef>
              <a:spcPct val="0"/>
            </a:spcBef>
            <a:spcAft>
              <a:spcPct val="15000"/>
            </a:spcAft>
            <a:buChar char="•"/>
          </a:pPr>
          <a:r>
            <a:rPr lang="en-US" sz="1200" b="0" kern="1200" dirty="0">
              <a:latin typeface="+mj-lt"/>
            </a:rPr>
            <a:t>Municipal tariff applications process incl wheeling tariffs</a:t>
          </a:r>
        </a:p>
        <a:p>
          <a:pPr marL="114300" lvl="1" indent="-114300" algn="l" defTabSz="533400">
            <a:lnSpc>
              <a:spcPct val="90000"/>
            </a:lnSpc>
            <a:spcBef>
              <a:spcPct val="0"/>
            </a:spcBef>
            <a:spcAft>
              <a:spcPct val="15000"/>
            </a:spcAft>
            <a:buChar char="•"/>
          </a:pPr>
          <a:r>
            <a:rPr lang="en-US" sz="1200" b="0" kern="1200" dirty="0">
              <a:latin typeface="+mj-lt"/>
            </a:rPr>
            <a:t>ESKOM ERTS (retail tariff) Application </a:t>
          </a:r>
        </a:p>
        <a:p>
          <a:pPr marL="114300" lvl="1" indent="-114300" algn="l" defTabSz="533400">
            <a:lnSpc>
              <a:spcPct val="90000"/>
            </a:lnSpc>
            <a:spcBef>
              <a:spcPct val="0"/>
            </a:spcBef>
            <a:spcAft>
              <a:spcPct val="15000"/>
            </a:spcAft>
            <a:buChar char="•"/>
          </a:pPr>
          <a:r>
            <a:rPr lang="en-US" sz="1200" kern="1200" dirty="0">
              <a:latin typeface="+mj-lt"/>
            </a:rPr>
            <a:t>Eskom virtual wheeling and power pool initiative</a:t>
          </a:r>
          <a:endParaRPr lang="en-US" sz="1200" b="0" kern="1200" dirty="0">
            <a:latin typeface="+mj-lt"/>
          </a:endParaRPr>
        </a:p>
        <a:p>
          <a:pPr marL="114300" lvl="1" indent="-114300" algn="l" defTabSz="533400">
            <a:lnSpc>
              <a:spcPct val="90000"/>
            </a:lnSpc>
            <a:spcBef>
              <a:spcPct val="0"/>
            </a:spcBef>
            <a:spcAft>
              <a:spcPct val="15000"/>
            </a:spcAft>
            <a:buChar char="•"/>
          </a:pPr>
          <a:endParaRPr lang="en-US" sz="1200" b="0" kern="1200" dirty="0">
            <a:latin typeface="+mj-lt"/>
          </a:endParaRPr>
        </a:p>
        <a:p>
          <a:pPr marL="114300" lvl="1" indent="-114300" algn="l" defTabSz="533400">
            <a:lnSpc>
              <a:spcPct val="90000"/>
            </a:lnSpc>
            <a:spcBef>
              <a:spcPct val="0"/>
            </a:spcBef>
            <a:spcAft>
              <a:spcPct val="15000"/>
            </a:spcAft>
            <a:buChar char="•"/>
          </a:pPr>
          <a:r>
            <a:rPr lang="en-US" sz="1200" b="1" kern="1200" dirty="0">
              <a:latin typeface="+mj-lt"/>
            </a:rPr>
            <a:t>Load-shedding and grid stability</a:t>
          </a:r>
          <a:endParaRPr lang="en-US" sz="1200" b="0" kern="1200" dirty="0">
            <a:latin typeface="+mj-lt"/>
          </a:endParaRPr>
        </a:p>
        <a:p>
          <a:pPr marL="114300" lvl="1" indent="-114300" algn="l" defTabSz="533400">
            <a:lnSpc>
              <a:spcPct val="90000"/>
            </a:lnSpc>
            <a:spcBef>
              <a:spcPct val="0"/>
            </a:spcBef>
            <a:spcAft>
              <a:spcPct val="15000"/>
            </a:spcAft>
            <a:buChar char="•"/>
          </a:pPr>
          <a:r>
            <a:rPr lang="en-US" sz="1200" b="0" kern="1200" dirty="0">
              <a:latin typeface="+mj-lt"/>
            </a:rPr>
            <a:t>TBC</a:t>
          </a:r>
        </a:p>
      </dsp:txBody>
      <dsp:txXfrm>
        <a:off x="2248665" y="892534"/>
        <a:ext cx="2000884" cy="2535875"/>
      </dsp:txXfrm>
    </dsp:sp>
    <dsp:sp modelId="{9F80882C-9350-4F9E-9EDA-EFE0DF313123}">
      <dsp:nvSpPr>
        <dsp:cNvPr id="0" name=""/>
        <dsp:cNvSpPr/>
      </dsp:nvSpPr>
      <dsp:spPr>
        <a:xfrm>
          <a:off x="4468974" y="0"/>
          <a:ext cx="2000884" cy="800354"/>
        </a:xfrm>
        <a:prstGeom prst="rect">
          <a:avLst/>
        </a:prstGeom>
        <a:solidFill>
          <a:schemeClr val="accent1">
            <a:shade val="80000"/>
            <a:hueOff val="260930"/>
            <a:satOff val="-43605"/>
            <a:lumOff val="22169"/>
            <a:alphaOff val="0"/>
          </a:schemeClr>
        </a:solidFill>
        <a:ln w="12700" cap="flat" cmpd="sng" algn="ctr">
          <a:solidFill>
            <a:schemeClr val="accent1">
              <a:shade val="80000"/>
              <a:hueOff val="260930"/>
              <a:satOff val="-43605"/>
              <a:lumOff val="221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j-lt"/>
            </a:rPr>
            <a:t>April 2023</a:t>
          </a:r>
        </a:p>
      </dsp:txBody>
      <dsp:txXfrm>
        <a:off x="4468974" y="0"/>
        <a:ext cx="2000884" cy="800354"/>
      </dsp:txXfrm>
    </dsp:sp>
    <dsp:sp modelId="{6609B091-C6F1-44EF-BB45-7B4F9043B65B}">
      <dsp:nvSpPr>
        <dsp:cNvPr id="0" name=""/>
        <dsp:cNvSpPr/>
      </dsp:nvSpPr>
      <dsp:spPr>
        <a:xfrm>
          <a:off x="4458249" y="890554"/>
          <a:ext cx="2000884" cy="268692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0" algn="l" defTabSz="533400">
            <a:lnSpc>
              <a:spcPct val="90000"/>
            </a:lnSpc>
            <a:spcBef>
              <a:spcPct val="0"/>
            </a:spcBef>
            <a:spcAft>
              <a:spcPct val="15000"/>
            </a:spcAft>
            <a:buChar char="•"/>
          </a:pPr>
          <a:r>
            <a:rPr lang="en-US" sz="1200" b="1" kern="1200" dirty="0">
              <a:latin typeface="+mj-lt"/>
            </a:rPr>
            <a:t>Eskom focus</a:t>
          </a:r>
        </a:p>
        <a:p>
          <a:pPr marL="114300" lvl="1" indent="0" algn="l" defTabSz="533400">
            <a:lnSpc>
              <a:spcPct val="90000"/>
            </a:lnSpc>
            <a:spcBef>
              <a:spcPct val="0"/>
            </a:spcBef>
            <a:spcAft>
              <a:spcPct val="15000"/>
            </a:spcAft>
            <a:buChar char="•"/>
          </a:pPr>
          <a:r>
            <a:rPr lang="en-US" sz="1200" b="1" kern="1200" dirty="0">
              <a:latin typeface="+mj-lt"/>
            </a:rPr>
            <a:t>EAF and maintenance</a:t>
          </a:r>
        </a:p>
        <a:p>
          <a:pPr marL="114300" lvl="1" indent="0" algn="l" defTabSz="533400">
            <a:lnSpc>
              <a:spcPct val="90000"/>
            </a:lnSpc>
            <a:spcBef>
              <a:spcPct val="0"/>
            </a:spcBef>
            <a:spcAft>
              <a:spcPct val="15000"/>
            </a:spcAft>
            <a:buChar char="•"/>
          </a:pPr>
          <a:r>
            <a:rPr lang="en-US" sz="1200" b="0" kern="1200" dirty="0">
              <a:solidFill>
                <a:prstClr val="black">
                  <a:hueOff val="0"/>
                  <a:satOff val="0"/>
                  <a:lumOff val="0"/>
                  <a:alphaOff val="0"/>
                </a:prstClr>
              </a:solidFill>
              <a:latin typeface="Philosopher"/>
              <a:ea typeface="+mn-ea"/>
              <a:cs typeface="+mn-cs"/>
            </a:rPr>
            <a:t>Eskom Update EAF previous 6 months</a:t>
          </a:r>
          <a:endParaRPr lang="en-US" sz="1200" b="1" kern="1200" dirty="0">
            <a:latin typeface="+mj-lt"/>
          </a:endParaRPr>
        </a:p>
        <a:p>
          <a:pPr marL="114300" lvl="1" indent="0" algn="l" defTabSz="533400">
            <a:lnSpc>
              <a:spcPct val="90000"/>
            </a:lnSpc>
            <a:spcBef>
              <a:spcPct val="0"/>
            </a:spcBef>
            <a:spcAft>
              <a:spcPct val="15000"/>
            </a:spcAft>
            <a:buChar char="•"/>
          </a:pPr>
          <a:r>
            <a:rPr lang="en-ZA" sz="1200" b="1" kern="1200" dirty="0">
              <a:latin typeface="+mj-lt"/>
            </a:rPr>
            <a:t>Transmission issues</a:t>
          </a:r>
          <a:endParaRPr lang="en-US" sz="1200" b="1" kern="1200" dirty="0">
            <a:latin typeface="+mj-lt"/>
          </a:endParaRPr>
        </a:p>
        <a:p>
          <a:pPr marL="114300" lvl="1" indent="0" algn="l" defTabSz="533400">
            <a:lnSpc>
              <a:spcPct val="90000"/>
            </a:lnSpc>
            <a:spcBef>
              <a:spcPct val="0"/>
            </a:spcBef>
            <a:spcAft>
              <a:spcPct val="15000"/>
            </a:spcAft>
            <a:buChar char="•"/>
          </a:pPr>
          <a:r>
            <a:rPr lang="en-ZA" sz="1200" b="0" kern="1200" dirty="0">
              <a:latin typeface="+mj-lt"/>
            </a:rPr>
            <a:t>Queuing rules (Eskom)</a:t>
          </a:r>
        </a:p>
        <a:p>
          <a:pPr marL="114300" lvl="1" indent="0" algn="l" defTabSz="533400">
            <a:lnSpc>
              <a:spcPct val="90000"/>
            </a:lnSpc>
            <a:spcBef>
              <a:spcPct val="0"/>
            </a:spcBef>
            <a:spcAft>
              <a:spcPct val="15000"/>
            </a:spcAft>
            <a:buChar char="•"/>
          </a:pPr>
          <a:r>
            <a:rPr lang="en-ZA" sz="1200" b="0" kern="1200" dirty="0">
              <a:latin typeface="+mj-lt"/>
            </a:rPr>
            <a:t>Grid investment</a:t>
          </a:r>
        </a:p>
        <a:p>
          <a:pPr marL="114300" lvl="1" indent="0" algn="l" defTabSz="533400">
            <a:lnSpc>
              <a:spcPct val="90000"/>
            </a:lnSpc>
            <a:spcBef>
              <a:spcPct val="0"/>
            </a:spcBef>
            <a:spcAft>
              <a:spcPct val="15000"/>
            </a:spcAft>
            <a:buChar char="•"/>
          </a:pPr>
          <a:r>
            <a:rPr lang="en-GB" sz="1200" b="0" kern="1200" dirty="0">
              <a:latin typeface="+mj-lt"/>
            </a:rPr>
            <a:t>Connection new MWs (Eskom and Business)</a:t>
          </a:r>
          <a:endParaRPr lang="en-ZA" sz="1200" b="0" kern="1200" dirty="0">
            <a:latin typeface="+mj-lt"/>
          </a:endParaRPr>
        </a:p>
        <a:p>
          <a:pPr marL="114300" lvl="1" indent="0" algn="l" defTabSz="533400">
            <a:lnSpc>
              <a:spcPct val="90000"/>
            </a:lnSpc>
            <a:spcBef>
              <a:spcPct val="0"/>
            </a:spcBef>
            <a:spcAft>
              <a:spcPct val="15000"/>
            </a:spcAft>
            <a:buChar char="•"/>
          </a:pPr>
          <a:r>
            <a:rPr lang="en-ZA" sz="1200" b="0" kern="1200" dirty="0">
              <a:latin typeface="+mj-lt"/>
            </a:rPr>
            <a:t>Eskom debt solution</a:t>
          </a:r>
        </a:p>
        <a:p>
          <a:pPr marL="114300" lvl="1" indent="0" algn="l" defTabSz="533400">
            <a:lnSpc>
              <a:spcPct val="90000"/>
            </a:lnSpc>
            <a:spcBef>
              <a:spcPct val="0"/>
            </a:spcBef>
            <a:spcAft>
              <a:spcPct val="15000"/>
            </a:spcAft>
            <a:buChar char="•"/>
          </a:pPr>
          <a:r>
            <a:rPr lang="nb-NO" sz="1200" b="0" kern="1200" dirty="0">
              <a:latin typeface="+mj-lt"/>
            </a:rPr>
            <a:t>Progress Eskom Debt (DPE/NT)</a:t>
          </a:r>
          <a:endParaRPr lang="en-ZA" sz="1200" b="0" kern="1200" dirty="0">
            <a:latin typeface="+mj-lt"/>
          </a:endParaRPr>
        </a:p>
        <a:p>
          <a:pPr marL="114300" lvl="1" indent="0" algn="l" defTabSz="533400">
            <a:lnSpc>
              <a:spcPct val="90000"/>
            </a:lnSpc>
            <a:spcBef>
              <a:spcPct val="0"/>
            </a:spcBef>
            <a:spcAft>
              <a:spcPct val="15000"/>
            </a:spcAft>
            <a:buChar char="•"/>
          </a:pPr>
          <a:r>
            <a:rPr lang="en-GB" sz="1200" b="0" kern="1200" dirty="0">
              <a:latin typeface="+mj-lt"/>
            </a:rPr>
            <a:t>Residential and Municipal debt to Eskom</a:t>
          </a:r>
          <a:endParaRPr lang="en-ZA" sz="1200" b="0" kern="1200" dirty="0">
            <a:latin typeface="+mj-lt"/>
          </a:endParaRPr>
        </a:p>
        <a:p>
          <a:pPr marL="114300" lvl="1" indent="0" algn="l" defTabSz="533400">
            <a:lnSpc>
              <a:spcPct val="90000"/>
            </a:lnSpc>
            <a:spcBef>
              <a:spcPct val="0"/>
            </a:spcBef>
            <a:spcAft>
              <a:spcPct val="15000"/>
            </a:spcAft>
            <a:buChar char="•"/>
          </a:pPr>
          <a:r>
            <a:rPr lang="en-GB" sz="1200" b="0" kern="1200" dirty="0">
              <a:latin typeface="+mj-lt"/>
            </a:rPr>
            <a:t>Progress recovery from municipalities (Eskom/COGTA)</a:t>
          </a:r>
          <a:endParaRPr lang="en-ZA" sz="1200" b="0" kern="1200" dirty="0">
            <a:latin typeface="+mj-lt"/>
          </a:endParaRPr>
        </a:p>
        <a:p>
          <a:pPr marL="114300" lvl="1" indent="0" algn="l" defTabSz="533400">
            <a:lnSpc>
              <a:spcPct val="90000"/>
            </a:lnSpc>
            <a:spcBef>
              <a:spcPct val="0"/>
            </a:spcBef>
            <a:spcAft>
              <a:spcPct val="15000"/>
            </a:spcAft>
            <a:buChar char="•"/>
          </a:pPr>
          <a:r>
            <a:rPr lang="en-US" sz="1200" b="1" kern="1200" dirty="0">
              <a:latin typeface="+mj-lt"/>
            </a:rPr>
            <a:t>Electricity prices</a:t>
          </a:r>
        </a:p>
        <a:p>
          <a:pPr marL="114300" lvl="1" indent="0" algn="l" defTabSz="533400">
            <a:lnSpc>
              <a:spcPct val="90000"/>
            </a:lnSpc>
            <a:spcBef>
              <a:spcPct val="0"/>
            </a:spcBef>
            <a:spcAft>
              <a:spcPct val="15000"/>
            </a:spcAft>
            <a:buChar char="•"/>
          </a:pPr>
          <a:r>
            <a:rPr lang="en-US" sz="1200" b="0" kern="1200" dirty="0">
              <a:latin typeface="+mj-lt"/>
            </a:rPr>
            <a:t>Draft Electricity Price Determination methodology (NERSA)</a:t>
          </a:r>
          <a:endParaRPr lang="en-US" sz="1200" b="1" kern="1200" dirty="0">
            <a:latin typeface="+mj-lt"/>
          </a:endParaRPr>
        </a:p>
      </dsp:txBody>
      <dsp:txXfrm>
        <a:off x="4458249" y="890554"/>
        <a:ext cx="2000884" cy="2686928"/>
      </dsp:txXfrm>
    </dsp:sp>
    <dsp:sp modelId="{5D86D14D-96F4-4116-AC9D-AFE8AAC8A9FD}">
      <dsp:nvSpPr>
        <dsp:cNvPr id="0" name=""/>
        <dsp:cNvSpPr/>
      </dsp:nvSpPr>
      <dsp:spPr>
        <a:xfrm>
          <a:off x="6565988" y="0"/>
          <a:ext cx="2000884" cy="800354"/>
        </a:xfrm>
        <a:prstGeom prst="rect">
          <a:avLst/>
        </a:prstGeom>
        <a:solidFill>
          <a:schemeClr val="accent1">
            <a:shade val="80000"/>
            <a:hueOff val="391395"/>
            <a:satOff val="-65408"/>
            <a:lumOff val="33253"/>
            <a:alphaOff val="0"/>
          </a:schemeClr>
        </a:solidFill>
        <a:ln w="12700" cap="flat" cmpd="sng" algn="ctr">
          <a:solidFill>
            <a:schemeClr val="accent1">
              <a:shade val="80000"/>
              <a:hueOff val="391395"/>
              <a:satOff val="-65408"/>
              <a:lumOff val="332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j-lt"/>
            </a:rPr>
            <a:t>May 2023</a:t>
          </a:r>
        </a:p>
      </dsp:txBody>
      <dsp:txXfrm>
        <a:off x="6565988" y="0"/>
        <a:ext cx="2000884" cy="800354"/>
      </dsp:txXfrm>
    </dsp:sp>
    <dsp:sp modelId="{68A9B3A5-4F0E-49E4-8EA5-831B017D4AD7}">
      <dsp:nvSpPr>
        <dsp:cNvPr id="0" name=""/>
        <dsp:cNvSpPr/>
      </dsp:nvSpPr>
      <dsp:spPr>
        <a:xfrm>
          <a:off x="6620072" y="904432"/>
          <a:ext cx="2000884" cy="311896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a:latin typeface="+mj-lt"/>
            </a:rPr>
            <a:t>Just Energy Transition</a:t>
          </a:r>
          <a:endParaRPr lang="en-ZA" sz="1200" kern="1200" dirty="0"/>
        </a:p>
        <a:p>
          <a:pPr marL="114300" lvl="1" indent="-114300" algn="l" defTabSz="533400">
            <a:lnSpc>
              <a:spcPct val="90000"/>
            </a:lnSpc>
            <a:spcBef>
              <a:spcPct val="0"/>
            </a:spcBef>
            <a:spcAft>
              <a:spcPct val="15000"/>
            </a:spcAft>
            <a:buFont typeface="Courier New" panose="02070309020205020404" pitchFamily="49" charset="0"/>
            <a:buChar char="o"/>
          </a:pPr>
          <a:r>
            <a:rPr lang="en-ZA" sz="1200" kern="1200" dirty="0"/>
            <a:t>IRP 2019 review</a:t>
          </a:r>
        </a:p>
        <a:p>
          <a:pPr marL="114300" lvl="1" indent="-114300" algn="l" defTabSz="533400">
            <a:lnSpc>
              <a:spcPct val="90000"/>
            </a:lnSpc>
            <a:spcBef>
              <a:spcPct val="0"/>
            </a:spcBef>
            <a:spcAft>
              <a:spcPct val="15000"/>
            </a:spcAft>
            <a:buFont typeface="Courier New" panose="02070309020205020404" pitchFamily="49" charset="0"/>
            <a:buChar char="o"/>
          </a:pPr>
          <a:r>
            <a:rPr lang="en-ZA" sz="1200" kern="1200" dirty="0"/>
            <a:t>DMRE: progress RMI4P, GTP procurement, IRP implementation, Bid Window status</a:t>
          </a:r>
        </a:p>
        <a:p>
          <a:pPr marL="114300" lvl="1" indent="-114300" algn="l" defTabSz="533400">
            <a:lnSpc>
              <a:spcPct val="90000"/>
            </a:lnSpc>
            <a:spcBef>
              <a:spcPct val="0"/>
            </a:spcBef>
            <a:spcAft>
              <a:spcPct val="15000"/>
            </a:spcAft>
            <a:buFont typeface="Courier New" panose="02070309020205020404" pitchFamily="49" charset="0"/>
            <a:buChar char="o"/>
          </a:pPr>
          <a:r>
            <a:rPr lang="en-ZA" sz="1200" kern="1200" dirty="0"/>
            <a:t>Business: feedback progress self-generation</a:t>
          </a:r>
        </a:p>
        <a:p>
          <a:pPr marL="114300" lvl="1" indent="-114300" algn="l" defTabSz="533400">
            <a:lnSpc>
              <a:spcPct val="90000"/>
            </a:lnSpc>
            <a:spcBef>
              <a:spcPct val="0"/>
            </a:spcBef>
            <a:spcAft>
              <a:spcPct val="15000"/>
            </a:spcAft>
            <a:buFont typeface="Courier New" panose="02070309020205020404" pitchFamily="49" charset="0"/>
            <a:buChar char="o"/>
          </a:pPr>
          <a:r>
            <a:rPr lang="en-GB" sz="1200" kern="1200" dirty="0"/>
            <a:t>Outcome JET funding plan (OV/NT/PCCC)</a:t>
          </a:r>
          <a:endParaRPr lang="en-ZA" sz="1200" kern="1200" dirty="0"/>
        </a:p>
        <a:p>
          <a:pPr marL="114300" lvl="1" indent="-114300" algn="l" defTabSz="533400">
            <a:lnSpc>
              <a:spcPct val="90000"/>
            </a:lnSpc>
            <a:spcBef>
              <a:spcPct val="0"/>
            </a:spcBef>
            <a:spcAft>
              <a:spcPct val="15000"/>
            </a:spcAft>
            <a:buFont typeface="Courier New" panose="02070309020205020404" pitchFamily="49" charset="0"/>
            <a:buChar char="o"/>
          </a:pPr>
          <a:r>
            <a:rPr lang="en-ZA" sz="1200" kern="1200" dirty="0"/>
            <a:t>COP27 resolutions progress (OV/DMRE)</a:t>
          </a:r>
        </a:p>
        <a:p>
          <a:pPr marL="114300" lvl="1" indent="-114300" algn="l" defTabSz="533400">
            <a:lnSpc>
              <a:spcPct val="90000"/>
            </a:lnSpc>
            <a:spcBef>
              <a:spcPct val="0"/>
            </a:spcBef>
            <a:spcAft>
              <a:spcPct val="15000"/>
            </a:spcAft>
            <a:buFont typeface="Courier New" panose="02070309020205020404" pitchFamily="49" charset="0"/>
            <a:buChar char="o"/>
          </a:pPr>
          <a:r>
            <a:rPr lang="en-GB" sz="1200" kern="1200" dirty="0"/>
            <a:t>Eskom progress Komati, status decommissioning coal stations (max. emissions regs)</a:t>
          </a:r>
          <a:endParaRPr lang="en-ZA" sz="1200" kern="1200" dirty="0"/>
        </a:p>
        <a:p>
          <a:pPr marL="114300" lvl="1" indent="-114300" algn="l" defTabSz="533400">
            <a:lnSpc>
              <a:spcPct val="90000"/>
            </a:lnSpc>
            <a:spcBef>
              <a:spcPct val="0"/>
            </a:spcBef>
            <a:spcAft>
              <a:spcPct val="15000"/>
            </a:spcAft>
            <a:buFont typeface="Courier New" panose="02070309020205020404" pitchFamily="49" charset="0"/>
            <a:buChar char="o"/>
          </a:pPr>
          <a:r>
            <a:rPr lang="en-ZA" sz="1200" kern="1200" dirty="0"/>
            <a:t>Progress wheeling framework (SALGA/AMEU, NERSA) </a:t>
          </a:r>
        </a:p>
      </dsp:txBody>
      <dsp:txXfrm>
        <a:off x="6620072" y="904432"/>
        <a:ext cx="2000884" cy="3118963"/>
      </dsp:txXfrm>
    </dsp:sp>
    <dsp:sp modelId="{CD7696A3-86C9-4C68-973B-2BA8F9FC734F}">
      <dsp:nvSpPr>
        <dsp:cNvPr id="0" name=""/>
        <dsp:cNvSpPr/>
      </dsp:nvSpPr>
      <dsp:spPr>
        <a:xfrm>
          <a:off x="8823413" y="0"/>
          <a:ext cx="2000884" cy="800354"/>
        </a:xfrm>
        <a:prstGeom prst="rect">
          <a:avLst/>
        </a:prstGeom>
        <a:solidFill>
          <a:schemeClr val="accent1">
            <a:shade val="80000"/>
            <a:hueOff val="521860"/>
            <a:satOff val="-87211"/>
            <a:lumOff val="44338"/>
            <a:alphaOff val="0"/>
          </a:schemeClr>
        </a:solidFill>
        <a:ln w="12700" cap="flat" cmpd="sng" algn="ctr">
          <a:solidFill>
            <a:schemeClr val="accent1">
              <a:shade val="80000"/>
              <a:hueOff val="521860"/>
              <a:satOff val="-87211"/>
              <a:lumOff val="4433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j-lt"/>
            </a:rPr>
            <a:t>June 2023</a:t>
          </a:r>
        </a:p>
      </dsp:txBody>
      <dsp:txXfrm>
        <a:off x="8823413" y="0"/>
        <a:ext cx="2000884" cy="800354"/>
      </dsp:txXfrm>
    </dsp:sp>
    <dsp:sp modelId="{B4D30CA3-610A-4942-ADB9-110698D32A83}">
      <dsp:nvSpPr>
        <dsp:cNvPr id="0" name=""/>
        <dsp:cNvSpPr/>
      </dsp:nvSpPr>
      <dsp:spPr>
        <a:xfrm>
          <a:off x="8836138" y="918988"/>
          <a:ext cx="2000884" cy="306853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0" algn="l" defTabSz="533400">
            <a:lnSpc>
              <a:spcPct val="90000"/>
            </a:lnSpc>
            <a:spcBef>
              <a:spcPct val="0"/>
            </a:spcBef>
            <a:spcAft>
              <a:spcPct val="15000"/>
            </a:spcAft>
            <a:buChar char="•"/>
          </a:pPr>
          <a:r>
            <a:rPr lang="en-US" sz="1200" b="1" kern="1200" dirty="0">
              <a:latin typeface="+mj-lt"/>
            </a:rPr>
            <a:t>Market structure</a:t>
          </a:r>
          <a:endParaRPr lang="en-ZA" sz="1200" kern="1200" dirty="0"/>
        </a:p>
        <a:p>
          <a:pPr marL="114300" lvl="1" indent="0" algn="l" defTabSz="533400">
            <a:lnSpc>
              <a:spcPct val="90000"/>
            </a:lnSpc>
            <a:spcBef>
              <a:spcPct val="0"/>
            </a:spcBef>
            <a:spcAft>
              <a:spcPct val="15000"/>
            </a:spcAft>
            <a:buChar char="•"/>
          </a:pPr>
          <a:r>
            <a:rPr lang="en-ZA" sz="1200" kern="1200" dirty="0"/>
            <a:t>Progress ERA Amendment Bill and EPP (DMRE)</a:t>
          </a:r>
        </a:p>
        <a:p>
          <a:pPr marL="114300" lvl="1" indent="0" algn="l" defTabSz="533400">
            <a:lnSpc>
              <a:spcPct val="90000"/>
            </a:lnSpc>
            <a:spcBef>
              <a:spcPct val="0"/>
            </a:spcBef>
            <a:spcAft>
              <a:spcPct val="15000"/>
            </a:spcAft>
            <a:buChar char="•"/>
          </a:pPr>
          <a:r>
            <a:rPr lang="en-ZA" sz="1200" kern="1200" dirty="0"/>
            <a:t>Design Day Ahead market (DMRE)</a:t>
          </a:r>
        </a:p>
        <a:p>
          <a:pPr marL="114300" lvl="1" indent="0" algn="l" defTabSz="533400">
            <a:lnSpc>
              <a:spcPct val="90000"/>
            </a:lnSpc>
            <a:spcBef>
              <a:spcPct val="0"/>
            </a:spcBef>
            <a:spcAft>
              <a:spcPct val="15000"/>
            </a:spcAft>
            <a:buChar char="•"/>
          </a:pPr>
          <a:r>
            <a:rPr lang="en-ZA" sz="1200" kern="1200" dirty="0"/>
            <a:t>Eskom Conversion Act Amendment Bill progress (DPE) and Eskom unbundling progress (DPE)</a:t>
          </a:r>
        </a:p>
        <a:p>
          <a:pPr marL="114300" lvl="1" indent="0" algn="l" defTabSz="533400">
            <a:lnSpc>
              <a:spcPct val="90000"/>
            </a:lnSpc>
            <a:spcBef>
              <a:spcPct val="0"/>
            </a:spcBef>
            <a:spcAft>
              <a:spcPct val="15000"/>
            </a:spcAft>
            <a:buChar char="•"/>
          </a:pPr>
          <a:r>
            <a:rPr lang="en-ZA" sz="1200" b="1" kern="1200" dirty="0"/>
            <a:t>Load-shedding and grid stability</a:t>
          </a:r>
        </a:p>
        <a:p>
          <a:pPr marL="114300" lvl="1" indent="0" algn="l" defTabSz="533400">
            <a:lnSpc>
              <a:spcPct val="90000"/>
            </a:lnSpc>
            <a:spcBef>
              <a:spcPct val="0"/>
            </a:spcBef>
            <a:spcAft>
              <a:spcPct val="15000"/>
            </a:spcAft>
            <a:buChar char="•"/>
          </a:pPr>
          <a:endParaRPr lang="en-ZA" sz="1200" kern="1200" dirty="0"/>
        </a:p>
      </dsp:txBody>
      <dsp:txXfrm>
        <a:off x="8836138" y="918988"/>
        <a:ext cx="2000884" cy="3068539"/>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054CB6-B454-487E-B35F-FD6A1441B3E7}" type="datetimeFigureOut">
              <a:rPr lang="en-GB" smtClean="0"/>
              <a:pPr/>
              <a:t>31/01/2023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F13154-DAE9-4583-8ECD-C195B833B610}" type="slidenum">
              <a:rPr lang="en-GB" smtClean="0"/>
              <a:pPr/>
              <a:t>‹#›</a:t>
            </a:fld>
            <a:endParaRPr lang="en-GB"/>
          </a:p>
        </p:txBody>
      </p:sp>
    </p:spTree>
    <p:extLst>
      <p:ext uri="{BB962C8B-B14F-4D97-AF65-F5344CB8AC3E}">
        <p14:creationId xmlns:p14="http://schemas.microsoft.com/office/powerpoint/2010/main" val="38429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F13154-DAE9-4583-8ECD-C195B833B610}" type="slidenum">
              <a:rPr lang="en-GB" smtClean="0"/>
              <a:pPr/>
              <a:t>3</a:t>
            </a:fld>
            <a:endParaRPr lang="en-GB"/>
          </a:p>
        </p:txBody>
      </p:sp>
    </p:spTree>
    <p:extLst>
      <p:ext uri="{BB962C8B-B14F-4D97-AF65-F5344CB8AC3E}">
        <p14:creationId xmlns:p14="http://schemas.microsoft.com/office/powerpoint/2010/main" val="857482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0" algn="l" defTabSz="444500">
              <a:lnSpc>
                <a:spcPct val="90000"/>
              </a:lnSpc>
              <a:spcBef>
                <a:spcPct val="0"/>
              </a:spcBef>
              <a:spcAft>
                <a:spcPct val="15000"/>
              </a:spcAft>
              <a:buFont typeface="Courier New" panose="02070309020205020404" pitchFamily="49" charset="0"/>
              <a:buChar char="o"/>
            </a:pPr>
            <a:r>
              <a:rPr lang="en-US" sz="1000" kern="1200" dirty="0">
                <a:solidFill>
                  <a:schemeClr val="accent4">
                    <a:lumMod val="75000"/>
                  </a:schemeClr>
                </a:solidFill>
                <a:latin typeface="+mj-lt"/>
              </a:rPr>
              <a:t>Matter arising: reports back food security workshop</a:t>
            </a:r>
            <a:endParaRPr lang="en-US" sz="1000" kern="1200" dirty="0">
              <a:solidFill>
                <a:srgbClr val="03718B">
                  <a:lumMod val="75000"/>
                </a:srgbClr>
              </a:solidFill>
              <a:latin typeface="Philosopher"/>
              <a:ea typeface="+mn-ea"/>
              <a:cs typeface="+mn-cs"/>
            </a:endParaRPr>
          </a:p>
          <a:p>
            <a:endParaRPr lang="en-US" dirty="0"/>
          </a:p>
        </p:txBody>
      </p:sp>
      <p:sp>
        <p:nvSpPr>
          <p:cNvPr id="4" name="Slide Number Placeholder 3"/>
          <p:cNvSpPr>
            <a:spLocks noGrp="1"/>
          </p:cNvSpPr>
          <p:nvPr>
            <p:ph type="sldNum" sz="quarter" idx="5"/>
          </p:nvPr>
        </p:nvSpPr>
        <p:spPr/>
        <p:txBody>
          <a:bodyPr/>
          <a:lstStyle/>
          <a:p>
            <a:fld id="{A0F13154-DAE9-4583-8ECD-C195B833B610}" type="slidenum">
              <a:rPr lang="en-GB" smtClean="0"/>
              <a:pPr/>
              <a:t>4</a:t>
            </a:fld>
            <a:endParaRPr lang="en-GB"/>
          </a:p>
        </p:txBody>
      </p:sp>
    </p:spTree>
    <p:extLst>
      <p:ext uri="{BB962C8B-B14F-4D97-AF65-F5344CB8AC3E}">
        <p14:creationId xmlns:p14="http://schemas.microsoft.com/office/powerpoint/2010/main" val="1459518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F13154-DAE9-4583-8ECD-C195B833B610}" type="slidenum">
              <a:rPr lang="en-GB" smtClean="0"/>
              <a:pPr/>
              <a:t>6</a:t>
            </a:fld>
            <a:endParaRPr lang="en-GB"/>
          </a:p>
        </p:txBody>
      </p:sp>
    </p:spTree>
    <p:extLst>
      <p:ext uri="{BB962C8B-B14F-4D97-AF65-F5344CB8AC3E}">
        <p14:creationId xmlns:p14="http://schemas.microsoft.com/office/powerpoint/2010/main" val="6163253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EAA9C-649A-4101-B80A-C8E34E7072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3D8183B-0637-453B-9BAA-92F243E8ED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24B3232-FE32-428F-8357-F55BFC24BF21}"/>
              </a:ext>
            </a:extLst>
          </p:cNvPr>
          <p:cNvSpPr>
            <a:spLocks noGrp="1"/>
          </p:cNvSpPr>
          <p:nvPr>
            <p:ph type="dt" sz="half" idx="10"/>
          </p:nvPr>
        </p:nvSpPr>
        <p:spPr/>
        <p:txBody>
          <a:bodyPr/>
          <a:lstStyle/>
          <a:p>
            <a:fld id="{A99F2F58-4356-4495-96CD-1180D397EB4A}" type="datetimeFigureOut">
              <a:rPr lang="en-GB" smtClean="0"/>
              <a:pPr/>
              <a:t>31/01/2023</a:t>
            </a:fld>
            <a:endParaRPr lang="en-GB"/>
          </a:p>
        </p:txBody>
      </p:sp>
      <p:sp>
        <p:nvSpPr>
          <p:cNvPr id="5" name="Footer Placeholder 4">
            <a:extLst>
              <a:ext uri="{FF2B5EF4-FFF2-40B4-BE49-F238E27FC236}">
                <a16:creationId xmlns:a16="http://schemas.microsoft.com/office/drawing/2014/main" id="{CBFB2161-5B57-4F32-8748-567623B2BE4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633C32D-07ED-4EAC-88C2-7D8947123893}"/>
              </a:ext>
            </a:extLst>
          </p:cNvPr>
          <p:cNvSpPr>
            <a:spLocks noGrp="1"/>
          </p:cNvSpPr>
          <p:nvPr>
            <p:ph type="sldNum" sz="quarter" idx="12"/>
          </p:nvPr>
        </p:nvSpPr>
        <p:spPr/>
        <p:txBody>
          <a:bodyPr/>
          <a:lstStyle/>
          <a:p>
            <a:fld id="{A7A50CC2-B8CC-46A6-9AB3-2ECBFCFCFA83}" type="slidenum">
              <a:rPr lang="en-GB" smtClean="0"/>
              <a:pPr/>
              <a:t>‹#›</a:t>
            </a:fld>
            <a:endParaRPr lang="en-GB"/>
          </a:p>
        </p:txBody>
      </p:sp>
      <p:grpSp>
        <p:nvGrpSpPr>
          <p:cNvPr id="7" name="Group 6">
            <a:extLst>
              <a:ext uri="{FF2B5EF4-FFF2-40B4-BE49-F238E27FC236}">
                <a16:creationId xmlns:a16="http://schemas.microsoft.com/office/drawing/2014/main" id="{6D0266F8-FC4E-463F-AD4E-5ED159497218}"/>
              </a:ext>
            </a:extLst>
          </p:cNvPr>
          <p:cNvGrpSpPr/>
          <p:nvPr userDrawn="1"/>
        </p:nvGrpSpPr>
        <p:grpSpPr>
          <a:xfrm>
            <a:off x="0" y="1"/>
            <a:ext cx="722630" cy="6858000"/>
            <a:chOff x="0" y="1"/>
            <a:chExt cx="722630" cy="6858000"/>
          </a:xfrm>
        </p:grpSpPr>
        <p:sp>
          <p:nvSpPr>
            <p:cNvPr id="8" name="Rectangle 7">
              <a:extLst>
                <a:ext uri="{FF2B5EF4-FFF2-40B4-BE49-F238E27FC236}">
                  <a16:creationId xmlns:a16="http://schemas.microsoft.com/office/drawing/2014/main" id="{75BCF2D4-CDAA-4011-8BF8-719BE43383D1}"/>
                </a:ext>
              </a:extLst>
            </p:cNvPr>
            <p:cNvSpPr/>
            <p:nvPr/>
          </p:nvSpPr>
          <p:spPr>
            <a:xfrm>
              <a:off x="0" y="1"/>
              <a:ext cx="722630" cy="6858000"/>
            </a:xfrm>
            <a:prstGeom prst="rect">
              <a:avLst/>
            </a:prstGeom>
            <a:solidFill>
              <a:srgbClr val="024F6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Rectangle 8">
              <a:extLst>
                <a:ext uri="{FF2B5EF4-FFF2-40B4-BE49-F238E27FC236}">
                  <a16:creationId xmlns:a16="http://schemas.microsoft.com/office/drawing/2014/main" id="{D42E1626-6290-48FE-9295-8E4735CE3768}"/>
                </a:ext>
              </a:extLst>
            </p:cNvPr>
            <p:cNvSpPr/>
            <p:nvPr/>
          </p:nvSpPr>
          <p:spPr>
            <a:xfrm>
              <a:off x="0" y="1"/>
              <a:ext cx="198369" cy="6858000"/>
            </a:xfrm>
            <a:prstGeom prst="rect">
              <a:avLst/>
            </a:prstGeom>
            <a:solidFill>
              <a:srgbClr val="52226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pic>
        <p:nvPicPr>
          <p:cNvPr id="10" name="Picture 9">
            <a:extLst>
              <a:ext uri="{FF2B5EF4-FFF2-40B4-BE49-F238E27FC236}">
                <a16:creationId xmlns:a16="http://schemas.microsoft.com/office/drawing/2014/main" id="{49774D72-1101-45AC-8EE2-8437A0EC3824}"/>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8434138" y="5160962"/>
            <a:ext cx="3457575" cy="1149350"/>
          </a:xfrm>
          <a:prstGeom prst="rect">
            <a:avLst/>
          </a:prstGeom>
        </p:spPr>
      </p:pic>
    </p:spTree>
    <p:extLst>
      <p:ext uri="{BB962C8B-B14F-4D97-AF65-F5344CB8AC3E}">
        <p14:creationId xmlns:p14="http://schemas.microsoft.com/office/powerpoint/2010/main" val="926976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33F1B-A8CE-4526-99BE-F27A4172CC6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7723FE3-81FD-41B8-83EA-7F3D53C432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94B9D5-C9E6-4844-9FF4-D19C1DE4DAD2}"/>
              </a:ext>
            </a:extLst>
          </p:cNvPr>
          <p:cNvSpPr>
            <a:spLocks noGrp="1"/>
          </p:cNvSpPr>
          <p:nvPr>
            <p:ph type="dt" sz="half" idx="10"/>
          </p:nvPr>
        </p:nvSpPr>
        <p:spPr/>
        <p:txBody>
          <a:bodyPr/>
          <a:lstStyle/>
          <a:p>
            <a:fld id="{A99F2F58-4356-4495-96CD-1180D397EB4A}" type="datetimeFigureOut">
              <a:rPr lang="en-GB" smtClean="0"/>
              <a:pPr/>
              <a:t>31/01/2023</a:t>
            </a:fld>
            <a:endParaRPr lang="en-GB"/>
          </a:p>
        </p:txBody>
      </p:sp>
      <p:sp>
        <p:nvSpPr>
          <p:cNvPr id="5" name="Footer Placeholder 4">
            <a:extLst>
              <a:ext uri="{FF2B5EF4-FFF2-40B4-BE49-F238E27FC236}">
                <a16:creationId xmlns:a16="http://schemas.microsoft.com/office/drawing/2014/main" id="{C041DFAE-D6A6-47D1-B9C2-C463D95F2F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7A65B5-C3F8-4965-AA57-A8717CD53C53}"/>
              </a:ext>
            </a:extLst>
          </p:cNvPr>
          <p:cNvSpPr>
            <a:spLocks noGrp="1"/>
          </p:cNvSpPr>
          <p:nvPr>
            <p:ph type="sldNum" sz="quarter" idx="12"/>
          </p:nvPr>
        </p:nvSpPr>
        <p:spPr/>
        <p:txBody>
          <a:bodyPr/>
          <a:lstStyle/>
          <a:p>
            <a:fld id="{A7A50CC2-B8CC-46A6-9AB3-2ECBFCFCFA83}" type="slidenum">
              <a:rPr lang="en-GB" smtClean="0"/>
              <a:pPr/>
              <a:t>‹#›</a:t>
            </a:fld>
            <a:endParaRPr lang="en-GB"/>
          </a:p>
        </p:txBody>
      </p:sp>
      <p:grpSp>
        <p:nvGrpSpPr>
          <p:cNvPr id="7" name="Group 6">
            <a:extLst>
              <a:ext uri="{FF2B5EF4-FFF2-40B4-BE49-F238E27FC236}">
                <a16:creationId xmlns:a16="http://schemas.microsoft.com/office/drawing/2014/main" id="{E944CE6B-3F5D-47FB-B21B-9528FF69229A}"/>
              </a:ext>
            </a:extLst>
          </p:cNvPr>
          <p:cNvGrpSpPr/>
          <p:nvPr userDrawn="1"/>
        </p:nvGrpSpPr>
        <p:grpSpPr>
          <a:xfrm>
            <a:off x="0" y="1"/>
            <a:ext cx="722630" cy="6858000"/>
            <a:chOff x="0" y="1"/>
            <a:chExt cx="722630" cy="6858000"/>
          </a:xfrm>
        </p:grpSpPr>
        <p:sp>
          <p:nvSpPr>
            <p:cNvPr id="8" name="Rectangle 7">
              <a:extLst>
                <a:ext uri="{FF2B5EF4-FFF2-40B4-BE49-F238E27FC236}">
                  <a16:creationId xmlns:a16="http://schemas.microsoft.com/office/drawing/2014/main" id="{F899622D-7F6F-4075-9ED8-2BA2CF176AEE}"/>
                </a:ext>
              </a:extLst>
            </p:cNvPr>
            <p:cNvSpPr/>
            <p:nvPr/>
          </p:nvSpPr>
          <p:spPr>
            <a:xfrm>
              <a:off x="0" y="1"/>
              <a:ext cx="722630" cy="6858000"/>
            </a:xfrm>
            <a:prstGeom prst="rect">
              <a:avLst/>
            </a:prstGeom>
            <a:solidFill>
              <a:srgbClr val="024F6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Rectangle 8">
              <a:extLst>
                <a:ext uri="{FF2B5EF4-FFF2-40B4-BE49-F238E27FC236}">
                  <a16:creationId xmlns:a16="http://schemas.microsoft.com/office/drawing/2014/main" id="{F3CCF8DA-3734-4022-B21F-C8F737765D78}"/>
                </a:ext>
              </a:extLst>
            </p:cNvPr>
            <p:cNvSpPr/>
            <p:nvPr/>
          </p:nvSpPr>
          <p:spPr>
            <a:xfrm>
              <a:off x="0" y="1"/>
              <a:ext cx="198369" cy="6858000"/>
            </a:xfrm>
            <a:prstGeom prst="rect">
              <a:avLst/>
            </a:prstGeom>
            <a:solidFill>
              <a:srgbClr val="52226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pic>
        <p:nvPicPr>
          <p:cNvPr id="11" name="Picture 10">
            <a:extLst>
              <a:ext uri="{FF2B5EF4-FFF2-40B4-BE49-F238E27FC236}">
                <a16:creationId xmlns:a16="http://schemas.microsoft.com/office/drawing/2014/main" id="{13387069-FC7C-41A6-8EE3-9776271DBC4D}"/>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314711" y="3314032"/>
            <a:ext cx="3457575" cy="1149350"/>
          </a:xfrm>
          <a:prstGeom prst="rect">
            <a:avLst/>
          </a:prstGeom>
        </p:spPr>
      </p:pic>
    </p:spTree>
    <p:extLst>
      <p:ext uri="{BB962C8B-B14F-4D97-AF65-F5344CB8AC3E}">
        <p14:creationId xmlns:p14="http://schemas.microsoft.com/office/powerpoint/2010/main" val="407717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E000B8-5CCE-4E8E-A204-83D00740D1B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DAC9BF-C2E3-4E53-8F9E-6B3FD6B2A7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F9417B1-896C-4A6F-A0C1-3654EE2315B1}"/>
              </a:ext>
            </a:extLst>
          </p:cNvPr>
          <p:cNvSpPr>
            <a:spLocks noGrp="1"/>
          </p:cNvSpPr>
          <p:nvPr>
            <p:ph type="dt" sz="half" idx="10"/>
          </p:nvPr>
        </p:nvSpPr>
        <p:spPr/>
        <p:txBody>
          <a:bodyPr/>
          <a:lstStyle/>
          <a:p>
            <a:fld id="{A99F2F58-4356-4495-96CD-1180D397EB4A}" type="datetimeFigureOut">
              <a:rPr lang="en-GB" smtClean="0"/>
              <a:pPr/>
              <a:t>31/01/2023</a:t>
            </a:fld>
            <a:endParaRPr lang="en-GB"/>
          </a:p>
        </p:txBody>
      </p:sp>
      <p:sp>
        <p:nvSpPr>
          <p:cNvPr id="5" name="Footer Placeholder 4">
            <a:extLst>
              <a:ext uri="{FF2B5EF4-FFF2-40B4-BE49-F238E27FC236}">
                <a16:creationId xmlns:a16="http://schemas.microsoft.com/office/drawing/2014/main" id="{80ED3527-535F-4868-B65A-6BC62B8CEB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18F0A7-5D0E-4290-8755-2CB6B4835741}"/>
              </a:ext>
            </a:extLst>
          </p:cNvPr>
          <p:cNvSpPr>
            <a:spLocks noGrp="1"/>
          </p:cNvSpPr>
          <p:nvPr>
            <p:ph type="sldNum" sz="quarter" idx="12"/>
          </p:nvPr>
        </p:nvSpPr>
        <p:spPr/>
        <p:txBody>
          <a:bodyPr/>
          <a:lstStyle/>
          <a:p>
            <a:fld id="{A7A50CC2-B8CC-46A6-9AB3-2ECBFCFCFA83}" type="slidenum">
              <a:rPr lang="en-GB" smtClean="0"/>
              <a:pPr/>
              <a:t>‹#›</a:t>
            </a:fld>
            <a:endParaRPr lang="en-GB"/>
          </a:p>
        </p:txBody>
      </p:sp>
      <p:grpSp>
        <p:nvGrpSpPr>
          <p:cNvPr id="7" name="Group 6">
            <a:extLst>
              <a:ext uri="{FF2B5EF4-FFF2-40B4-BE49-F238E27FC236}">
                <a16:creationId xmlns:a16="http://schemas.microsoft.com/office/drawing/2014/main" id="{AC517D6E-BF5A-451B-8C4B-A955531B89B9}"/>
              </a:ext>
            </a:extLst>
          </p:cNvPr>
          <p:cNvGrpSpPr/>
          <p:nvPr userDrawn="1"/>
        </p:nvGrpSpPr>
        <p:grpSpPr>
          <a:xfrm>
            <a:off x="0" y="1"/>
            <a:ext cx="722630" cy="6858000"/>
            <a:chOff x="0" y="1"/>
            <a:chExt cx="722630" cy="6858000"/>
          </a:xfrm>
        </p:grpSpPr>
        <p:sp>
          <p:nvSpPr>
            <p:cNvPr id="8" name="Rectangle 7">
              <a:extLst>
                <a:ext uri="{FF2B5EF4-FFF2-40B4-BE49-F238E27FC236}">
                  <a16:creationId xmlns:a16="http://schemas.microsoft.com/office/drawing/2014/main" id="{EBC2CB8A-CC11-4B7C-B039-B4DC53CCC2C5}"/>
                </a:ext>
              </a:extLst>
            </p:cNvPr>
            <p:cNvSpPr/>
            <p:nvPr/>
          </p:nvSpPr>
          <p:spPr>
            <a:xfrm>
              <a:off x="0" y="1"/>
              <a:ext cx="722630" cy="6858000"/>
            </a:xfrm>
            <a:prstGeom prst="rect">
              <a:avLst/>
            </a:prstGeom>
            <a:solidFill>
              <a:srgbClr val="024F6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Rectangle 8">
              <a:extLst>
                <a:ext uri="{FF2B5EF4-FFF2-40B4-BE49-F238E27FC236}">
                  <a16:creationId xmlns:a16="http://schemas.microsoft.com/office/drawing/2014/main" id="{7BCECF36-9002-460B-8B50-3768CFF05B7E}"/>
                </a:ext>
              </a:extLst>
            </p:cNvPr>
            <p:cNvSpPr/>
            <p:nvPr/>
          </p:nvSpPr>
          <p:spPr>
            <a:xfrm>
              <a:off x="0" y="1"/>
              <a:ext cx="198369" cy="6858000"/>
            </a:xfrm>
            <a:prstGeom prst="rect">
              <a:avLst/>
            </a:prstGeom>
            <a:solidFill>
              <a:srgbClr val="52226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pic>
        <p:nvPicPr>
          <p:cNvPr id="11" name="Picture 10">
            <a:extLst>
              <a:ext uri="{FF2B5EF4-FFF2-40B4-BE49-F238E27FC236}">
                <a16:creationId xmlns:a16="http://schemas.microsoft.com/office/drawing/2014/main" id="{D06B907D-823C-49E0-8D1A-10A9004424A4}"/>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314711" y="3314032"/>
            <a:ext cx="3457575" cy="1149350"/>
          </a:xfrm>
          <a:prstGeom prst="rect">
            <a:avLst/>
          </a:prstGeom>
        </p:spPr>
      </p:pic>
    </p:spTree>
    <p:extLst>
      <p:ext uri="{BB962C8B-B14F-4D97-AF65-F5344CB8AC3E}">
        <p14:creationId xmlns:p14="http://schemas.microsoft.com/office/powerpoint/2010/main" val="2999881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37AA2-4508-4141-8B8D-B4C095D0AAC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B38501D-9B57-4233-9AFC-B8CA7FBE74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970F35-C606-4A43-B15C-482917A4B733}"/>
              </a:ext>
            </a:extLst>
          </p:cNvPr>
          <p:cNvSpPr>
            <a:spLocks noGrp="1"/>
          </p:cNvSpPr>
          <p:nvPr>
            <p:ph type="dt" sz="half" idx="10"/>
          </p:nvPr>
        </p:nvSpPr>
        <p:spPr/>
        <p:txBody>
          <a:bodyPr/>
          <a:lstStyle/>
          <a:p>
            <a:fld id="{A99F2F58-4356-4495-96CD-1180D397EB4A}" type="datetimeFigureOut">
              <a:rPr lang="en-GB" smtClean="0"/>
              <a:pPr/>
              <a:t>31/01/2023</a:t>
            </a:fld>
            <a:endParaRPr lang="en-GB"/>
          </a:p>
        </p:txBody>
      </p:sp>
      <p:sp>
        <p:nvSpPr>
          <p:cNvPr id="5" name="Footer Placeholder 4">
            <a:extLst>
              <a:ext uri="{FF2B5EF4-FFF2-40B4-BE49-F238E27FC236}">
                <a16:creationId xmlns:a16="http://schemas.microsoft.com/office/drawing/2014/main" id="{250C79E1-FD5D-488A-B019-B8BDB8F2A5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332A4B-C24E-48AA-9756-9DBEF4B58514}"/>
              </a:ext>
            </a:extLst>
          </p:cNvPr>
          <p:cNvSpPr>
            <a:spLocks noGrp="1"/>
          </p:cNvSpPr>
          <p:nvPr>
            <p:ph type="sldNum" sz="quarter" idx="12"/>
          </p:nvPr>
        </p:nvSpPr>
        <p:spPr/>
        <p:txBody>
          <a:bodyPr/>
          <a:lstStyle/>
          <a:p>
            <a:fld id="{A7A50CC2-B8CC-46A6-9AB3-2ECBFCFCFA83}" type="slidenum">
              <a:rPr lang="en-GB" smtClean="0"/>
              <a:pPr/>
              <a:t>‹#›</a:t>
            </a:fld>
            <a:endParaRPr lang="en-GB"/>
          </a:p>
        </p:txBody>
      </p:sp>
      <p:grpSp>
        <p:nvGrpSpPr>
          <p:cNvPr id="7" name="Group 6">
            <a:extLst>
              <a:ext uri="{FF2B5EF4-FFF2-40B4-BE49-F238E27FC236}">
                <a16:creationId xmlns:a16="http://schemas.microsoft.com/office/drawing/2014/main" id="{CD264C22-56BD-406D-A7A2-5D51958E4438}"/>
              </a:ext>
            </a:extLst>
          </p:cNvPr>
          <p:cNvGrpSpPr/>
          <p:nvPr userDrawn="1"/>
        </p:nvGrpSpPr>
        <p:grpSpPr>
          <a:xfrm>
            <a:off x="0" y="1"/>
            <a:ext cx="722630" cy="6858000"/>
            <a:chOff x="0" y="1"/>
            <a:chExt cx="722630" cy="6858000"/>
          </a:xfrm>
        </p:grpSpPr>
        <p:sp>
          <p:nvSpPr>
            <p:cNvPr id="8" name="Rectangle 7">
              <a:extLst>
                <a:ext uri="{FF2B5EF4-FFF2-40B4-BE49-F238E27FC236}">
                  <a16:creationId xmlns:a16="http://schemas.microsoft.com/office/drawing/2014/main" id="{49BDFD44-FA67-420B-8EC2-318C08572D9E}"/>
                </a:ext>
              </a:extLst>
            </p:cNvPr>
            <p:cNvSpPr/>
            <p:nvPr/>
          </p:nvSpPr>
          <p:spPr>
            <a:xfrm>
              <a:off x="0" y="1"/>
              <a:ext cx="722630" cy="6858000"/>
            </a:xfrm>
            <a:prstGeom prst="rect">
              <a:avLst/>
            </a:prstGeom>
            <a:solidFill>
              <a:srgbClr val="024F6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Rectangle 8">
              <a:extLst>
                <a:ext uri="{FF2B5EF4-FFF2-40B4-BE49-F238E27FC236}">
                  <a16:creationId xmlns:a16="http://schemas.microsoft.com/office/drawing/2014/main" id="{80CF12DC-88C3-442E-9C15-1BF33403747B}"/>
                </a:ext>
              </a:extLst>
            </p:cNvPr>
            <p:cNvSpPr/>
            <p:nvPr/>
          </p:nvSpPr>
          <p:spPr>
            <a:xfrm>
              <a:off x="0" y="1"/>
              <a:ext cx="198369" cy="6858000"/>
            </a:xfrm>
            <a:prstGeom prst="rect">
              <a:avLst/>
            </a:prstGeom>
            <a:solidFill>
              <a:srgbClr val="52226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pic>
        <p:nvPicPr>
          <p:cNvPr id="12" name="Picture 11">
            <a:extLst>
              <a:ext uri="{FF2B5EF4-FFF2-40B4-BE49-F238E27FC236}">
                <a16:creationId xmlns:a16="http://schemas.microsoft.com/office/drawing/2014/main" id="{4A539D7C-50BF-4BEC-93DD-0E4E486F49C7}"/>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982200" y="6028192"/>
            <a:ext cx="2094570" cy="693283"/>
          </a:xfrm>
          <a:prstGeom prst="rect">
            <a:avLst/>
          </a:prstGeom>
        </p:spPr>
      </p:pic>
    </p:spTree>
    <p:extLst>
      <p:ext uri="{BB962C8B-B14F-4D97-AF65-F5344CB8AC3E}">
        <p14:creationId xmlns:p14="http://schemas.microsoft.com/office/powerpoint/2010/main" val="1370231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D5F08-51C0-49E3-A94E-CDF2127A949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BBEEE33-F8C3-4EB5-8541-AF590BCB79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72899F-744F-4C05-800C-14630FC1B106}"/>
              </a:ext>
            </a:extLst>
          </p:cNvPr>
          <p:cNvSpPr>
            <a:spLocks noGrp="1"/>
          </p:cNvSpPr>
          <p:nvPr>
            <p:ph type="dt" sz="half" idx="10"/>
          </p:nvPr>
        </p:nvSpPr>
        <p:spPr/>
        <p:txBody>
          <a:bodyPr/>
          <a:lstStyle/>
          <a:p>
            <a:fld id="{A99F2F58-4356-4495-96CD-1180D397EB4A}" type="datetimeFigureOut">
              <a:rPr lang="en-GB" smtClean="0"/>
              <a:pPr/>
              <a:t>31/01/2023</a:t>
            </a:fld>
            <a:endParaRPr lang="en-GB"/>
          </a:p>
        </p:txBody>
      </p:sp>
      <p:sp>
        <p:nvSpPr>
          <p:cNvPr id="5" name="Footer Placeholder 4">
            <a:extLst>
              <a:ext uri="{FF2B5EF4-FFF2-40B4-BE49-F238E27FC236}">
                <a16:creationId xmlns:a16="http://schemas.microsoft.com/office/drawing/2014/main" id="{9A8823AE-4189-4386-9AEF-50B5AAEB61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8B0090-0C1C-4EDA-92CE-7881C6593176}"/>
              </a:ext>
            </a:extLst>
          </p:cNvPr>
          <p:cNvSpPr>
            <a:spLocks noGrp="1"/>
          </p:cNvSpPr>
          <p:nvPr>
            <p:ph type="sldNum" sz="quarter" idx="12"/>
          </p:nvPr>
        </p:nvSpPr>
        <p:spPr/>
        <p:txBody>
          <a:bodyPr/>
          <a:lstStyle/>
          <a:p>
            <a:fld id="{A7A50CC2-B8CC-46A6-9AB3-2ECBFCFCFA83}" type="slidenum">
              <a:rPr lang="en-GB" smtClean="0"/>
              <a:pPr/>
              <a:t>‹#›</a:t>
            </a:fld>
            <a:endParaRPr lang="en-GB"/>
          </a:p>
        </p:txBody>
      </p:sp>
      <p:grpSp>
        <p:nvGrpSpPr>
          <p:cNvPr id="7" name="Group 6">
            <a:extLst>
              <a:ext uri="{FF2B5EF4-FFF2-40B4-BE49-F238E27FC236}">
                <a16:creationId xmlns:a16="http://schemas.microsoft.com/office/drawing/2014/main" id="{FDED56A7-B50C-4A62-B58C-9B6C43CDC621}"/>
              </a:ext>
            </a:extLst>
          </p:cNvPr>
          <p:cNvGrpSpPr/>
          <p:nvPr userDrawn="1"/>
        </p:nvGrpSpPr>
        <p:grpSpPr>
          <a:xfrm>
            <a:off x="0" y="1"/>
            <a:ext cx="722630" cy="6858000"/>
            <a:chOff x="0" y="1"/>
            <a:chExt cx="722630" cy="6858000"/>
          </a:xfrm>
        </p:grpSpPr>
        <p:sp>
          <p:nvSpPr>
            <p:cNvPr id="8" name="Rectangle 7">
              <a:extLst>
                <a:ext uri="{FF2B5EF4-FFF2-40B4-BE49-F238E27FC236}">
                  <a16:creationId xmlns:a16="http://schemas.microsoft.com/office/drawing/2014/main" id="{AD37F2B6-22E0-4B48-A278-B001707C1AA5}"/>
                </a:ext>
              </a:extLst>
            </p:cNvPr>
            <p:cNvSpPr/>
            <p:nvPr/>
          </p:nvSpPr>
          <p:spPr>
            <a:xfrm>
              <a:off x="0" y="1"/>
              <a:ext cx="722630" cy="6858000"/>
            </a:xfrm>
            <a:prstGeom prst="rect">
              <a:avLst/>
            </a:prstGeom>
            <a:solidFill>
              <a:srgbClr val="024F6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Rectangle 8">
              <a:extLst>
                <a:ext uri="{FF2B5EF4-FFF2-40B4-BE49-F238E27FC236}">
                  <a16:creationId xmlns:a16="http://schemas.microsoft.com/office/drawing/2014/main" id="{AF82B717-ED11-45B6-9991-E0D417885FE1}"/>
                </a:ext>
              </a:extLst>
            </p:cNvPr>
            <p:cNvSpPr/>
            <p:nvPr/>
          </p:nvSpPr>
          <p:spPr>
            <a:xfrm>
              <a:off x="0" y="1"/>
              <a:ext cx="198369" cy="6858000"/>
            </a:xfrm>
            <a:prstGeom prst="rect">
              <a:avLst/>
            </a:prstGeom>
            <a:solidFill>
              <a:srgbClr val="52226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pic>
        <p:nvPicPr>
          <p:cNvPr id="11" name="Picture 10">
            <a:extLst>
              <a:ext uri="{FF2B5EF4-FFF2-40B4-BE49-F238E27FC236}">
                <a16:creationId xmlns:a16="http://schemas.microsoft.com/office/drawing/2014/main" id="{0CF23B3F-3D15-4B0A-9F29-1EA8AED383D3}"/>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8434138" y="5160962"/>
            <a:ext cx="3457575" cy="1149350"/>
          </a:xfrm>
          <a:prstGeom prst="rect">
            <a:avLst/>
          </a:prstGeom>
        </p:spPr>
      </p:pic>
    </p:spTree>
    <p:extLst>
      <p:ext uri="{BB962C8B-B14F-4D97-AF65-F5344CB8AC3E}">
        <p14:creationId xmlns:p14="http://schemas.microsoft.com/office/powerpoint/2010/main" val="3778684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7E51C-3236-4026-BA1C-20ADEC9F6B0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B574623-A54C-4148-BE9F-8975F0ECDC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EA24056-0A43-4D61-BFA6-FCDB26B407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C04269C-2D56-44F9-AE1F-58FF34F1397D}"/>
              </a:ext>
            </a:extLst>
          </p:cNvPr>
          <p:cNvSpPr>
            <a:spLocks noGrp="1"/>
          </p:cNvSpPr>
          <p:nvPr>
            <p:ph type="dt" sz="half" idx="10"/>
          </p:nvPr>
        </p:nvSpPr>
        <p:spPr/>
        <p:txBody>
          <a:bodyPr/>
          <a:lstStyle/>
          <a:p>
            <a:fld id="{A99F2F58-4356-4495-96CD-1180D397EB4A}" type="datetimeFigureOut">
              <a:rPr lang="en-GB" smtClean="0"/>
              <a:pPr/>
              <a:t>31/01/2023</a:t>
            </a:fld>
            <a:endParaRPr lang="en-GB"/>
          </a:p>
        </p:txBody>
      </p:sp>
      <p:sp>
        <p:nvSpPr>
          <p:cNvPr id="6" name="Footer Placeholder 5">
            <a:extLst>
              <a:ext uri="{FF2B5EF4-FFF2-40B4-BE49-F238E27FC236}">
                <a16:creationId xmlns:a16="http://schemas.microsoft.com/office/drawing/2014/main" id="{65C46ED5-6775-4559-92C8-BDA12D2D626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5187A0-27F3-4397-A5FB-EB6832F0C785}"/>
              </a:ext>
            </a:extLst>
          </p:cNvPr>
          <p:cNvSpPr>
            <a:spLocks noGrp="1"/>
          </p:cNvSpPr>
          <p:nvPr>
            <p:ph type="sldNum" sz="quarter" idx="12"/>
          </p:nvPr>
        </p:nvSpPr>
        <p:spPr/>
        <p:txBody>
          <a:bodyPr/>
          <a:lstStyle/>
          <a:p>
            <a:fld id="{A7A50CC2-B8CC-46A6-9AB3-2ECBFCFCFA83}" type="slidenum">
              <a:rPr lang="en-GB" smtClean="0"/>
              <a:pPr/>
              <a:t>‹#›</a:t>
            </a:fld>
            <a:endParaRPr lang="en-GB"/>
          </a:p>
        </p:txBody>
      </p:sp>
      <p:grpSp>
        <p:nvGrpSpPr>
          <p:cNvPr id="8" name="Group 7">
            <a:extLst>
              <a:ext uri="{FF2B5EF4-FFF2-40B4-BE49-F238E27FC236}">
                <a16:creationId xmlns:a16="http://schemas.microsoft.com/office/drawing/2014/main" id="{2D52EDDD-269C-40B7-B1AF-ABF10205C322}"/>
              </a:ext>
            </a:extLst>
          </p:cNvPr>
          <p:cNvGrpSpPr/>
          <p:nvPr userDrawn="1"/>
        </p:nvGrpSpPr>
        <p:grpSpPr>
          <a:xfrm>
            <a:off x="0" y="1"/>
            <a:ext cx="722630" cy="6858000"/>
            <a:chOff x="0" y="1"/>
            <a:chExt cx="722630" cy="6858000"/>
          </a:xfrm>
        </p:grpSpPr>
        <p:sp>
          <p:nvSpPr>
            <p:cNvPr id="9" name="Rectangle 8">
              <a:extLst>
                <a:ext uri="{FF2B5EF4-FFF2-40B4-BE49-F238E27FC236}">
                  <a16:creationId xmlns:a16="http://schemas.microsoft.com/office/drawing/2014/main" id="{98622818-BD5A-4C45-8EF7-923227D85061}"/>
                </a:ext>
              </a:extLst>
            </p:cNvPr>
            <p:cNvSpPr/>
            <p:nvPr/>
          </p:nvSpPr>
          <p:spPr>
            <a:xfrm>
              <a:off x="0" y="1"/>
              <a:ext cx="722630" cy="6858000"/>
            </a:xfrm>
            <a:prstGeom prst="rect">
              <a:avLst/>
            </a:prstGeom>
            <a:solidFill>
              <a:srgbClr val="024F6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ADDBEA79-98F1-4C2C-B038-DB7059DBEC1A}"/>
                </a:ext>
              </a:extLst>
            </p:cNvPr>
            <p:cNvSpPr/>
            <p:nvPr/>
          </p:nvSpPr>
          <p:spPr>
            <a:xfrm>
              <a:off x="0" y="1"/>
              <a:ext cx="198369" cy="6858000"/>
            </a:xfrm>
            <a:prstGeom prst="rect">
              <a:avLst/>
            </a:prstGeom>
            <a:solidFill>
              <a:srgbClr val="52226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pic>
        <p:nvPicPr>
          <p:cNvPr id="12" name="Picture 11">
            <a:extLst>
              <a:ext uri="{FF2B5EF4-FFF2-40B4-BE49-F238E27FC236}">
                <a16:creationId xmlns:a16="http://schemas.microsoft.com/office/drawing/2014/main" id="{8B7C7E07-2BD3-4ACE-9705-28D869B684B5}"/>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8434138" y="5160962"/>
            <a:ext cx="3457575" cy="1149350"/>
          </a:xfrm>
          <a:prstGeom prst="rect">
            <a:avLst/>
          </a:prstGeom>
        </p:spPr>
      </p:pic>
    </p:spTree>
    <p:extLst>
      <p:ext uri="{BB962C8B-B14F-4D97-AF65-F5344CB8AC3E}">
        <p14:creationId xmlns:p14="http://schemas.microsoft.com/office/powerpoint/2010/main" val="1411497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1A806-FC98-488B-ACC9-ACB103227B8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EE8020A-B250-4024-89A2-575A52460A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FF93CE-7BE5-4B58-A994-4BBA0C964AB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8E039A3-FA3B-4F37-B3AF-FBCCF9E0F4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EBAA5A-30BF-431D-84AC-B0EA6709D41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7EA77BA-11F9-43D2-800A-39F41583B327}"/>
              </a:ext>
            </a:extLst>
          </p:cNvPr>
          <p:cNvSpPr>
            <a:spLocks noGrp="1"/>
          </p:cNvSpPr>
          <p:nvPr>
            <p:ph type="dt" sz="half" idx="10"/>
          </p:nvPr>
        </p:nvSpPr>
        <p:spPr/>
        <p:txBody>
          <a:bodyPr/>
          <a:lstStyle/>
          <a:p>
            <a:fld id="{A99F2F58-4356-4495-96CD-1180D397EB4A}" type="datetimeFigureOut">
              <a:rPr lang="en-GB" smtClean="0"/>
              <a:pPr/>
              <a:t>31/01/2023</a:t>
            </a:fld>
            <a:endParaRPr lang="en-GB"/>
          </a:p>
        </p:txBody>
      </p:sp>
      <p:sp>
        <p:nvSpPr>
          <p:cNvPr id="8" name="Footer Placeholder 7">
            <a:extLst>
              <a:ext uri="{FF2B5EF4-FFF2-40B4-BE49-F238E27FC236}">
                <a16:creationId xmlns:a16="http://schemas.microsoft.com/office/drawing/2014/main" id="{E52564C8-F001-463C-894B-CA6E1F238C3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E6C93F4-13C6-447F-9C68-240CFDCD933E}"/>
              </a:ext>
            </a:extLst>
          </p:cNvPr>
          <p:cNvSpPr>
            <a:spLocks noGrp="1"/>
          </p:cNvSpPr>
          <p:nvPr>
            <p:ph type="sldNum" sz="quarter" idx="12"/>
          </p:nvPr>
        </p:nvSpPr>
        <p:spPr/>
        <p:txBody>
          <a:bodyPr/>
          <a:lstStyle/>
          <a:p>
            <a:fld id="{A7A50CC2-B8CC-46A6-9AB3-2ECBFCFCFA83}" type="slidenum">
              <a:rPr lang="en-GB" smtClean="0"/>
              <a:pPr/>
              <a:t>‹#›</a:t>
            </a:fld>
            <a:endParaRPr lang="en-GB"/>
          </a:p>
        </p:txBody>
      </p:sp>
      <p:grpSp>
        <p:nvGrpSpPr>
          <p:cNvPr id="10" name="Group 9">
            <a:extLst>
              <a:ext uri="{FF2B5EF4-FFF2-40B4-BE49-F238E27FC236}">
                <a16:creationId xmlns:a16="http://schemas.microsoft.com/office/drawing/2014/main" id="{924DC4CA-1F7B-4444-97B2-F41F3B9D7E5F}"/>
              </a:ext>
            </a:extLst>
          </p:cNvPr>
          <p:cNvGrpSpPr/>
          <p:nvPr userDrawn="1"/>
        </p:nvGrpSpPr>
        <p:grpSpPr>
          <a:xfrm>
            <a:off x="0" y="1"/>
            <a:ext cx="722630" cy="6858000"/>
            <a:chOff x="0" y="1"/>
            <a:chExt cx="722630" cy="6858000"/>
          </a:xfrm>
        </p:grpSpPr>
        <p:sp>
          <p:nvSpPr>
            <p:cNvPr id="11" name="Rectangle 10">
              <a:extLst>
                <a:ext uri="{FF2B5EF4-FFF2-40B4-BE49-F238E27FC236}">
                  <a16:creationId xmlns:a16="http://schemas.microsoft.com/office/drawing/2014/main" id="{5BF5786D-3E3B-4316-BB71-8348EB6D148B}"/>
                </a:ext>
              </a:extLst>
            </p:cNvPr>
            <p:cNvSpPr/>
            <p:nvPr/>
          </p:nvSpPr>
          <p:spPr>
            <a:xfrm>
              <a:off x="0" y="1"/>
              <a:ext cx="722630" cy="6858000"/>
            </a:xfrm>
            <a:prstGeom prst="rect">
              <a:avLst/>
            </a:prstGeom>
            <a:solidFill>
              <a:srgbClr val="024F6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Rectangle 11">
              <a:extLst>
                <a:ext uri="{FF2B5EF4-FFF2-40B4-BE49-F238E27FC236}">
                  <a16:creationId xmlns:a16="http://schemas.microsoft.com/office/drawing/2014/main" id="{4B831CFF-5165-4BFD-8B70-6A61F81283DE}"/>
                </a:ext>
              </a:extLst>
            </p:cNvPr>
            <p:cNvSpPr/>
            <p:nvPr/>
          </p:nvSpPr>
          <p:spPr>
            <a:xfrm>
              <a:off x="0" y="1"/>
              <a:ext cx="198369" cy="6858000"/>
            </a:xfrm>
            <a:prstGeom prst="rect">
              <a:avLst/>
            </a:prstGeom>
            <a:solidFill>
              <a:srgbClr val="52226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pic>
        <p:nvPicPr>
          <p:cNvPr id="14" name="Picture 13">
            <a:extLst>
              <a:ext uri="{FF2B5EF4-FFF2-40B4-BE49-F238E27FC236}">
                <a16:creationId xmlns:a16="http://schemas.microsoft.com/office/drawing/2014/main" id="{B1C5466F-C968-46C4-8624-74946A59B76A}"/>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8434138" y="5160962"/>
            <a:ext cx="3457575" cy="1149350"/>
          </a:xfrm>
          <a:prstGeom prst="rect">
            <a:avLst/>
          </a:prstGeom>
        </p:spPr>
      </p:pic>
    </p:spTree>
    <p:extLst>
      <p:ext uri="{BB962C8B-B14F-4D97-AF65-F5344CB8AC3E}">
        <p14:creationId xmlns:p14="http://schemas.microsoft.com/office/powerpoint/2010/main" val="1757823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571A9-4273-4C69-9D22-90EC37589597}"/>
              </a:ext>
            </a:extLst>
          </p:cNvPr>
          <p:cNvSpPr>
            <a:spLocks noGrp="1"/>
          </p:cNvSpPr>
          <p:nvPr>
            <p:ph type="title"/>
          </p:nvPr>
        </p:nvSpPr>
        <p:spPr>
          <a:xfrm>
            <a:off x="838200" y="175933"/>
            <a:ext cx="10515600" cy="1325563"/>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3910840-6D04-4D44-9D4F-FD15A118E52F}"/>
              </a:ext>
            </a:extLst>
          </p:cNvPr>
          <p:cNvSpPr>
            <a:spLocks noGrp="1"/>
          </p:cNvSpPr>
          <p:nvPr>
            <p:ph type="dt" sz="half" idx="10"/>
          </p:nvPr>
        </p:nvSpPr>
        <p:spPr/>
        <p:txBody>
          <a:bodyPr/>
          <a:lstStyle/>
          <a:p>
            <a:fld id="{A99F2F58-4356-4495-96CD-1180D397EB4A}" type="datetimeFigureOut">
              <a:rPr lang="en-GB" smtClean="0"/>
              <a:pPr/>
              <a:t>31/01/2023</a:t>
            </a:fld>
            <a:endParaRPr lang="en-GB"/>
          </a:p>
        </p:txBody>
      </p:sp>
      <p:sp>
        <p:nvSpPr>
          <p:cNvPr id="4" name="Footer Placeholder 3">
            <a:extLst>
              <a:ext uri="{FF2B5EF4-FFF2-40B4-BE49-F238E27FC236}">
                <a16:creationId xmlns:a16="http://schemas.microsoft.com/office/drawing/2014/main" id="{3C68500E-7CFD-48B0-9FCF-5967F045E4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C72B9C3-F8DD-404D-AF87-AE6754520E18}"/>
              </a:ext>
            </a:extLst>
          </p:cNvPr>
          <p:cNvSpPr>
            <a:spLocks noGrp="1"/>
          </p:cNvSpPr>
          <p:nvPr>
            <p:ph type="sldNum" sz="quarter" idx="12"/>
          </p:nvPr>
        </p:nvSpPr>
        <p:spPr/>
        <p:txBody>
          <a:bodyPr/>
          <a:lstStyle/>
          <a:p>
            <a:fld id="{A7A50CC2-B8CC-46A6-9AB3-2ECBFCFCFA83}" type="slidenum">
              <a:rPr lang="en-GB" smtClean="0"/>
              <a:pPr/>
              <a:t>‹#›</a:t>
            </a:fld>
            <a:endParaRPr lang="en-GB"/>
          </a:p>
        </p:txBody>
      </p:sp>
      <p:grpSp>
        <p:nvGrpSpPr>
          <p:cNvPr id="6" name="Group 5">
            <a:extLst>
              <a:ext uri="{FF2B5EF4-FFF2-40B4-BE49-F238E27FC236}">
                <a16:creationId xmlns:a16="http://schemas.microsoft.com/office/drawing/2014/main" id="{3E8978CA-0C22-4976-AD44-6D2768D0B81E}"/>
              </a:ext>
            </a:extLst>
          </p:cNvPr>
          <p:cNvGrpSpPr/>
          <p:nvPr userDrawn="1"/>
        </p:nvGrpSpPr>
        <p:grpSpPr>
          <a:xfrm>
            <a:off x="0" y="1"/>
            <a:ext cx="722630" cy="6858000"/>
            <a:chOff x="0" y="1"/>
            <a:chExt cx="722630" cy="6858000"/>
          </a:xfrm>
        </p:grpSpPr>
        <p:sp>
          <p:nvSpPr>
            <p:cNvPr id="7" name="Rectangle 6">
              <a:extLst>
                <a:ext uri="{FF2B5EF4-FFF2-40B4-BE49-F238E27FC236}">
                  <a16:creationId xmlns:a16="http://schemas.microsoft.com/office/drawing/2014/main" id="{F1E271AE-3E80-49FE-929C-59160887967F}"/>
                </a:ext>
              </a:extLst>
            </p:cNvPr>
            <p:cNvSpPr/>
            <p:nvPr/>
          </p:nvSpPr>
          <p:spPr>
            <a:xfrm>
              <a:off x="0" y="1"/>
              <a:ext cx="722630" cy="6858000"/>
            </a:xfrm>
            <a:prstGeom prst="rect">
              <a:avLst/>
            </a:prstGeom>
            <a:solidFill>
              <a:srgbClr val="024F6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 name="Rectangle 7">
              <a:extLst>
                <a:ext uri="{FF2B5EF4-FFF2-40B4-BE49-F238E27FC236}">
                  <a16:creationId xmlns:a16="http://schemas.microsoft.com/office/drawing/2014/main" id="{010F32F5-4772-410C-86CA-B4B618FB84E2}"/>
                </a:ext>
              </a:extLst>
            </p:cNvPr>
            <p:cNvSpPr/>
            <p:nvPr/>
          </p:nvSpPr>
          <p:spPr>
            <a:xfrm>
              <a:off x="0" y="1"/>
              <a:ext cx="198369" cy="6858000"/>
            </a:xfrm>
            <a:prstGeom prst="rect">
              <a:avLst/>
            </a:prstGeom>
            <a:solidFill>
              <a:srgbClr val="52226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pic>
        <p:nvPicPr>
          <p:cNvPr id="11" name="Picture 10">
            <a:extLst>
              <a:ext uri="{FF2B5EF4-FFF2-40B4-BE49-F238E27FC236}">
                <a16:creationId xmlns:a16="http://schemas.microsoft.com/office/drawing/2014/main" id="{BFC4DCF3-F14C-4AA8-AEC5-2EBF63A8EF9B}"/>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159400" y="5660571"/>
            <a:ext cx="2743200" cy="878341"/>
          </a:xfrm>
          <a:prstGeom prst="rect">
            <a:avLst/>
          </a:prstGeom>
        </p:spPr>
      </p:pic>
    </p:spTree>
    <p:extLst>
      <p:ext uri="{BB962C8B-B14F-4D97-AF65-F5344CB8AC3E}">
        <p14:creationId xmlns:p14="http://schemas.microsoft.com/office/powerpoint/2010/main" val="2311335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D54FE2-8268-4871-89A3-ACCC689B481C}"/>
              </a:ext>
            </a:extLst>
          </p:cNvPr>
          <p:cNvSpPr>
            <a:spLocks noGrp="1"/>
          </p:cNvSpPr>
          <p:nvPr>
            <p:ph type="dt" sz="half" idx="10"/>
          </p:nvPr>
        </p:nvSpPr>
        <p:spPr/>
        <p:txBody>
          <a:bodyPr/>
          <a:lstStyle/>
          <a:p>
            <a:fld id="{A99F2F58-4356-4495-96CD-1180D397EB4A}" type="datetimeFigureOut">
              <a:rPr lang="en-GB" smtClean="0"/>
              <a:pPr/>
              <a:t>31/01/2023</a:t>
            </a:fld>
            <a:endParaRPr lang="en-GB"/>
          </a:p>
        </p:txBody>
      </p:sp>
      <p:sp>
        <p:nvSpPr>
          <p:cNvPr id="3" name="Footer Placeholder 2">
            <a:extLst>
              <a:ext uri="{FF2B5EF4-FFF2-40B4-BE49-F238E27FC236}">
                <a16:creationId xmlns:a16="http://schemas.microsoft.com/office/drawing/2014/main" id="{B29DFAAC-CEBA-467B-9E98-E6DFE435B34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A6B4B3A-F779-4061-A729-0F913AE3B516}"/>
              </a:ext>
            </a:extLst>
          </p:cNvPr>
          <p:cNvSpPr>
            <a:spLocks noGrp="1"/>
          </p:cNvSpPr>
          <p:nvPr>
            <p:ph type="sldNum" sz="quarter" idx="12"/>
          </p:nvPr>
        </p:nvSpPr>
        <p:spPr/>
        <p:txBody>
          <a:bodyPr/>
          <a:lstStyle/>
          <a:p>
            <a:fld id="{A7A50CC2-B8CC-46A6-9AB3-2ECBFCFCFA83}" type="slidenum">
              <a:rPr lang="en-GB" smtClean="0"/>
              <a:pPr/>
              <a:t>‹#›</a:t>
            </a:fld>
            <a:endParaRPr lang="en-GB"/>
          </a:p>
        </p:txBody>
      </p:sp>
      <p:grpSp>
        <p:nvGrpSpPr>
          <p:cNvPr id="5" name="Group 4">
            <a:extLst>
              <a:ext uri="{FF2B5EF4-FFF2-40B4-BE49-F238E27FC236}">
                <a16:creationId xmlns:a16="http://schemas.microsoft.com/office/drawing/2014/main" id="{605547E7-D678-49C2-827B-F0B004AC4D62}"/>
              </a:ext>
            </a:extLst>
          </p:cNvPr>
          <p:cNvGrpSpPr/>
          <p:nvPr userDrawn="1"/>
        </p:nvGrpSpPr>
        <p:grpSpPr>
          <a:xfrm>
            <a:off x="0" y="1"/>
            <a:ext cx="722630" cy="6858000"/>
            <a:chOff x="0" y="1"/>
            <a:chExt cx="722630" cy="6858000"/>
          </a:xfrm>
        </p:grpSpPr>
        <p:sp>
          <p:nvSpPr>
            <p:cNvPr id="6" name="Rectangle 5">
              <a:extLst>
                <a:ext uri="{FF2B5EF4-FFF2-40B4-BE49-F238E27FC236}">
                  <a16:creationId xmlns:a16="http://schemas.microsoft.com/office/drawing/2014/main" id="{426F3406-F46F-477D-B1D1-FDCE62632312}"/>
                </a:ext>
              </a:extLst>
            </p:cNvPr>
            <p:cNvSpPr/>
            <p:nvPr/>
          </p:nvSpPr>
          <p:spPr>
            <a:xfrm>
              <a:off x="0" y="1"/>
              <a:ext cx="722630" cy="6858000"/>
            </a:xfrm>
            <a:prstGeom prst="rect">
              <a:avLst/>
            </a:prstGeom>
            <a:solidFill>
              <a:srgbClr val="024F6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 name="Rectangle 6">
              <a:extLst>
                <a:ext uri="{FF2B5EF4-FFF2-40B4-BE49-F238E27FC236}">
                  <a16:creationId xmlns:a16="http://schemas.microsoft.com/office/drawing/2014/main" id="{ADE96A97-A86D-4161-89C4-D270B8D8BA17}"/>
                </a:ext>
              </a:extLst>
            </p:cNvPr>
            <p:cNvSpPr/>
            <p:nvPr/>
          </p:nvSpPr>
          <p:spPr>
            <a:xfrm>
              <a:off x="0" y="1"/>
              <a:ext cx="198369" cy="6858000"/>
            </a:xfrm>
            <a:prstGeom prst="rect">
              <a:avLst/>
            </a:prstGeom>
            <a:solidFill>
              <a:srgbClr val="52226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pic>
        <p:nvPicPr>
          <p:cNvPr id="9" name="Picture 8">
            <a:extLst>
              <a:ext uri="{FF2B5EF4-FFF2-40B4-BE49-F238E27FC236}">
                <a16:creationId xmlns:a16="http://schemas.microsoft.com/office/drawing/2014/main" id="{9820C071-68D2-499E-B956-FEA207284A3E}"/>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437914" y="5638801"/>
            <a:ext cx="2529999" cy="900111"/>
          </a:xfrm>
          <a:prstGeom prst="rect">
            <a:avLst/>
          </a:prstGeom>
        </p:spPr>
      </p:pic>
    </p:spTree>
    <p:extLst>
      <p:ext uri="{BB962C8B-B14F-4D97-AF65-F5344CB8AC3E}">
        <p14:creationId xmlns:p14="http://schemas.microsoft.com/office/powerpoint/2010/main" val="2691718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F7FA9-7EB6-4B36-85E5-E656E7294F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F8371ED-6AFD-44AF-987E-859926F0FD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1B24B78-3861-4786-9E4F-376ABC37AC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A82D39-479B-42FC-8EB0-522DF10EF00C}"/>
              </a:ext>
            </a:extLst>
          </p:cNvPr>
          <p:cNvSpPr>
            <a:spLocks noGrp="1"/>
          </p:cNvSpPr>
          <p:nvPr>
            <p:ph type="dt" sz="half" idx="10"/>
          </p:nvPr>
        </p:nvSpPr>
        <p:spPr/>
        <p:txBody>
          <a:bodyPr/>
          <a:lstStyle/>
          <a:p>
            <a:fld id="{A99F2F58-4356-4495-96CD-1180D397EB4A}" type="datetimeFigureOut">
              <a:rPr lang="en-GB" smtClean="0"/>
              <a:pPr/>
              <a:t>31/01/2023</a:t>
            </a:fld>
            <a:endParaRPr lang="en-GB"/>
          </a:p>
        </p:txBody>
      </p:sp>
      <p:sp>
        <p:nvSpPr>
          <p:cNvPr id="6" name="Footer Placeholder 5">
            <a:extLst>
              <a:ext uri="{FF2B5EF4-FFF2-40B4-BE49-F238E27FC236}">
                <a16:creationId xmlns:a16="http://schemas.microsoft.com/office/drawing/2014/main" id="{C6BB1E98-8BDC-480D-8A5E-09AB0DEBB44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002D567-006E-4854-A1CC-46532D4D7778}"/>
              </a:ext>
            </a:extLst>
          </p:cNvPr>
          <p:cNvSpPr>
            <a:spLocks noGrp="1"/>
          </p:cNvSpPr>
          <p:nvPr>
            <p:ph type="sldNum" sz="quarter" idx="12"/>
          </p:nvPr>
        </p:nvSpPr>
        <p:spPr/>
        <p:txBody>
          <a:bodyPr/>
          <a:lstStyle/>
          <a:p>
            <a:fld id="{A7A50CC2-B8CC-46A6-9AB3-2ECBFCFCFA83}" type="slidenum">
              <a:rPr lang="en-GB" smtClean="0"/>
              <a:pPr/>
              <a:t>‹#›</a:t>
            </a:fld>
            <a:endParaRPr lang="en-GB"/>
          </a:p>
        </p:txBody>
      </p:sp>
      <p:grpSp>
        <p:nvGrpSpPr>
          <p:cNvPr id="8" name="Group 7">
            <a:extLst>
              <a:ext uri="{FF2B5EF4-FFF2-40B4-BE49-F238E27FC236}">
                <a16:creationId xmlns:a16="http://schemas.microsoft.com/office/drawing/2014/main" id="{1D328774-D0EC-4EC8-95AD-B1CA76054A0B}"/>
              </a:ext>
            </a:extLst>
          </p:cNvPr>
          <p:cNvGrpSpPr/>
          <p:nvPr userDrawn="1"/>
        </p:nvGrpSpPr>
        <p:grpSpPr>
          <a:xfrm>
            <a:off x="0" y="1"/>
            <a:ext cx="722630" cy="6858000"/>
            <a:chOff x="0" y="1"/>
            <a:chExt cx="722630" cy="6858000"/>
          </a:xfrm>
        </p:grpSpPr>
        <p:sp>
          <p:nvSpPr>
            <p:cNvPr id="9" name="Rectangle 8">
              <a:extLst>
                <a:ext uri="{FF2B5EF4-FFF2-40B4-BE49-F238E27FC236}">
                  <a16:creationId xmlns:a16="http://schemas.microsoft.com/office/drawing/2014/main" id="{1E5C0EFC-6749-4D11-9AD4-597F7909A958}"/>
                </a:ext>
              </a:extLst>
            </p:cNvPr>
            <p:cNvSpPr/>
            <p:nvPr/>
          </p:nvSpPr>
          <p:spPr>
            <a:xfrm>
              <a:off x="0" y="1"/>
              <a:ext cx="722630" cy="6858000"/>
            </a:xfrm>
            <a:prstGeom prst="rect">
              <a:avLst/>
            </a:prstGeom>
            <a:solidFill>
              <a:srgbClr val="024F6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7B1F944B-3791-4987-8DCF-6CB16EEA29C6}"/>
                </a:ext>
              </a:extLst>
            </p:cNvPr>
            <p:cNvSpPr/>
            <p:nvPr/>
          </p:nvSpPr>
          <p:spPr>
            <a:xfrm>
              <a:off x="0" y="1"/>
              <a:ext cx="198369" cy="6858000"/>
            </a:xfrm>
            <a:prstGeom prst="rect">
              <a:avLst/>
            </a:prstGeom>
            <a:solidFill>
              <a:srgbClr val="52226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pic>
        <p:nvPicPr>
          <p:cNvPr id="12" name="Picture 11">
            <a:extLst>
              <a:ext uri="{FF2B5EF4-FFF2-40B4-BE49-F238E27FC236}">
                <a16:creationId xmlns:a16="http://schemas.microsoft.com/office/drawing/2014/main" id="{D354B4D1-F669-4C50-8D2C-4C45B28B3AE5}"/>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159400" y="5660571"/>
            <a:ext cx="2743200" cy="878341"/>
          </a:xfrm>
          <a:prstGeom prst="rect">
            <a:avLst/>
          </a:prstGeom>
        </p:spPr>
      </p:pic>
    </p:spTree>
    <p:extLst>
      <p:ext uri="{BB962C8B-B14F-4D97-AF65-F5344CB8AC3E}">
        <p14:creationId xmlns:p14="http://schemas.microsoft.com/office/powerpoint/2010/main" val="9591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974FD-203C-49F3-A45E-A1C9138A73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BD8FAAD-7D6E-4E01-B005-25C3E8D63C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4F4D98E4-49C8-4780-A937-56CF4107EA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10C660-7D15-4A70-8089-4410215411ED}"/>
              </a:ext>
            </a:extLst>
          </p:cNvPr>
          <p:cNvSpPr>
            <a:spLocks noGrp="1"/>
          </p:cNvSpPr>
          <p:nvPr>
            <p:ph type="dt" sz="half" idx="10"/>
          </p:nvPr>
        </p:nvSpPr>
        <p:spPr/>
        <p:txBody>
          <a:bodyPr/>
          <a:lstStyle/>
          <a:p>
            <a:fld id="{A99F2F58-4356-4495-96CD-1180D397EB4A}" type="datetimeFigureOut">
              <a:rPr lang="en-GB" smtClean="0"/>
              <a:pPr/>
              <a:t>31/01/2023</a:t>
            </a:fld>
            <a:endParaRPr lang="en-GB"/>
          </a:p>
        </p:txBody>
      </p:sp>
      <p:sp>
        <p:nvSpPr>
          <p:cNvPr id="6" name="Footer Placeholder 5">
            <a:extLst>
              <a:ext uri="{FF2B5EF4-FFF2-40B4-BE49-F238E27FC236}">
                <a16:creationId xmlns:a16="http://schemas.microsoft.com/office/drawing/2014/main" id="{40AD6A8C-CA35-42F6-94BE-3EB52708DA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17E836-9507-4269-A469-FC6BCBD7D8A8}"/>
              </a:ext>
            </a:extLst>
          </p:cNvPr>
          <p:cNvSpPr>
            <a:spLocks noGrp="1"/>
          </p:cNvSpPr>
          <p:nvPr>
            <p:ph type="sldNum" sz="quarter" idx="12"/>
          </p:nvPr>
        </p:nvSpPr>
        <p:spPr/>
        <p:txBody>
          <a:bodyPr/>
          <a:lstStyle/>
          <a:p>
            <a:fld id="{A7A50CC2-B8CC-46A6-9AB3-2ECBFCFCFA83}" type="slidenum">
              <a:rPr lang="en-GB" smtClean="0"/>
              <a:pPr/>
              <a:t>‹#›</a:t>
            </a:fld>
            <a:endParaRPr lang="en-GB"/>
          </a:p>
        </p:txBody>
      </p:sp>
      <p:grpSp>
        <p:nvGrpSpPr>
          <p:cNvPr id="8" name="Group 7">
            <a:extLst>
              <a:ext uri="{FF2B5EF4-FFF2-40B4-BE49-F238E27FC236}">
                <a16:creationId xmlns:a16="http://schemas.microsoft.com/office/drawing/2014/main" id="{DF8A0734-AEF5-4847-9A7D-CF89368C9CCF}"/>
              </a:ext>
            </a:extLst>
          </p:cNvPr>
          <p:cNvGrpSpPr/>
          <p:nvPr userDrawn="1"/>
        </p:nvGrpSpPr>
        <p:grpSpPr>
          <a:xfrm>
            <a:off x="0" y="1"/>
            <a:ext cx="722630" cy="6858000"/>
            <a:chOff x="0" y="1"/>
            <a:chExt cx="722630" cy="6858000"/>
          </a:xfrm>
        </p:grpSpPr>
        <p:sp>
          <p:nvSpPr>
            <p:cNvPr id="9" name="Rectangle 8">
              <a:extLst>
                <a:ext uri="{FF2B5EF4-FFF2-40B4-BE49-F238E27FC236}">
                  <a16:creationId xmlns:a16="http://schemas.microsoft.com/office/drawing/2014/main" id="{CEF1E41C-6BC0-47DD-BEE8-EA6312DA4193}"/>
                </a:ext>
              </a:extLst>
            </p:cNvPr>
            <p:cNvSpPr/>
            <p:nvPr/>
          </p:nvSpPr>
          <p:spPr>
            <a:xfrm>
              <a:off x="0" y="1"/>
              <a:ext cx="722630" cy="6858000"/>
            </a:xfrm>
            <a:prstGeom prst="rect">
              <a:avLst/>
            </a:prstGeom>
            <a:solidFill>
              <a:srgbClr val="024F6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FCF8AEF4-C393-4339-A2F9-0116D7CB290A}"/>
                </a:ext>
              </a:extLst>
            </p:cNvPr>
            <p:cNvSpPr/>
            <p:nvPr/>
          </p:nvSpPr>
          <p:spPr>
            <a:xfrm>
              <a:off x="0" y="1"/>
              <a:ext cx="198369" cy="6858000"/>
            </a:xfrm>
            <a:prstGeom prst="rect">
              <a:avLst/>
            </a:prstGeom>
            <a:solidFill>
              <a:srgbClr val="52226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pic>
        <p:nvPicPr>
          <p:cNvPr id="12" name="Picture 11">
            <a:extLst>
              <a:ext uri="{FF2B5EF4-FFF2-40B4-BE49-F238E27FC236}">
                <a16:creationId xmlns:a16="http://schemas.microsoft.com/office/drawing/2014/main" id="{AD5DE8C6-FFE0-4977-98A6-3F6CAE7BEB3C}"/>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8434138" y="5160962"/>
            <a:ext cx="3457575" cy="1149350"/>
          </a:xfrm>
          <a:prstGeom prst="rect">
            <a:avLst/>
          </a:prstGeom>
        </p:spPr>
      </p:pic>
    </p:spTree>
    <p:extLst>
      <p:ext uri="{BB962C8B-B14F-4D97-AF65-F5344CB8AC3E}">
        <p14:creationId xmlns:p14="http://schemas.microsoft.com/office/powerpoint/2010/main" val="3058301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65C5A9-6E94-4FC8-B041-ED0E62DF0E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9C76AAB-4DC0-4F0A-A397-1482DB2BF3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284189-4886-4C0F-A73D-8A31A99690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9F2F58-4356-4495-96CD-1180D397EB4A}" type="datetimeFigureOut">
              <a:rPr lang="en-GB" smtClean="0"/>
              <a:pPr/>
              <a:t>31/01/2023</a:t>
            </a:fld>
            <a:endParaRPr lang="en-GB"/>
          </a:p>
        </p:txBody>
      </p:sp>
      <p:sp>
        <p:nvSpPr>
          <p:cNvPr id="5" name="Footer Placeholder 4">
            <a:extLst>
              <a:ext uri="{FF2B5EF4-FFF2-40B4-BE49-F238E27FC236}">
                <a16:creationId xmlns:a16="http://schemas.microsoft.com/office/drawing/2014/main" id="{6F2D67E1-39E8-4E87-AB4A-8E1D88A6B8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07FBAF2-5B2E-44A6-900E-92439163E8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50CC2-B8CC-46A6-9AB3-2ECBFCFCFA83}" type="slidenum">
              <a:rPr lang="en-GB" smtClean="0"/>
              <a:pPr/>
              <a:t>‹#›</a:t>
            </a:fld>
            <a:endParaRPr lang="en-GB"/>
          </a:p>
        </p:txBody>
      </p:sp>
    </p:spTree>
    <p:extLst>
      <p:ext uri="{BB962C8B-B14F-4D97-AF65-F5344CB8AC3E}">
        <p14:creationId xmlns:p14="http://schemas.microsoft.com/office/powerpoint/2010/main" val="32969787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ctrTitle" idx="4294967295"/>
          </p:nvPr>
        </p:nvSpPr>
        <p:spPr>
          <a:xfrm>
            <a:off x="1524000" y="1122363"/>
            <a:ext cx="9144000" cy="2387600"/>
          </a:xfrm>
        </p:spPr>
        <p:txBody>
          <a:bodyPr/>
          <a:lstStyle/>
          <a:p>
            <a:pPr algn="ctr"/>
            <a:r>
              <a:rPr lang="en-US" sz="3600" b="1" i="1" dirty="0">
                <a:solidFill>
                  <a:schemeClr val="tx2"/>
                </a:solidFill>
              </a:rPr>
              <a:t>Energy security workstream:</a:t>
            </a:r>
            <a:br>
              <a:rPr lang="en-US" sz="3600" b="1" i="1" dirty="0">
                <a:solidFill>
                  <a:schemeClr val="tx2"/>
                </a:solidFill>
              </a:rPr>
            </a:br>
            <a:r>
              <a:rPr lang="en-US" sz="2800" i="1" dirty="0">
                <a:solidFill>
                  <a:schemeClr val="tx2">
                    <a:lumMod val="90000"/>
                    <a:lumOff val="10000"/>
                  </a:schemeClr>
                </a:solidFill>
              </a:rPr>
              <a:t>Implementation plan of the </a:t>
            </a:r>
            <a:br>
              <a:rPr lang="en-US" sz="2800" i="1" dirty="0">
                <a:solidFill>
                  <a:schemeClr val="tx2">
                    <a:lumMod val="90000"/>
                    <a:lumOff val="10000"/>
                  </a:schemeClr>
                </a:solidFill>
              </a:rPr>
            </a:br>
            <a:r>
              <a:rPr lang="en-US" sz="2800" i="1" dirty="0">
                <a:solidFill>
                  <a:schemeClr val="tx2">
                    <a:lumMod val="90000"/>
                    <a:lumOff val="10000"/>
                  </a:schemeClr>
                </a:solidFill>
              </a:rPr>
              <a:t>Eskom Social Compact v2</a:t>
            </a:r>
            <a:endParaRPr lang="en-GB" sz="2800" i="1" dirty="0">
              <a:solidFill>
                <a:schemeClr val="tx2">
                  <a:lumMod val="90000"/>
                  <a:lumOff val="10000"/>
                </a:schemeClr>
              </a:solidFill>
            </a:endParaRPr>
          </a:p>
        </p:txBody>
      </p:sp>
      <p:sp>
        <p:nvSpPr>
          <p:cNvPr id="3" name="Rectangle 3"/>
          <p:cNvSpPr>
            <a:spLocks noGrp="1"/>
          </p:cNvSpPr>
          <p:nvPr>
            <p:ph type="subTitle" idx="4294967295"/>
          </p:nvPr>
        </p:nvSpPr>
        <p:spPr>
          <a:xfrm>
            <a:off x="1524000" y="3672476"/>
            <a:ext cx="9144000" cy="1433100"/>
          </a:xfrm>
        </p:spPr>
        <p:txBody>
          <a:bodyPr rtlCol="0">
            <a:normAutofit/>
          </a:bodyPr>
          <a:lstStyle/>
          <a:p>
            <a:pPr marL="0" indent="0" algn="ctr" fontAlgn="auto">
              <a:spcAft>
                <a:spcPts val="0"/>
              </a:spcAft>
              <a:buFont typeface="Arial" panose="020B0604020202020204" pitchFamily="34" charset="0"/>
              <a:buNone/>
              <a:defRPr/>
            </a:pPr>
            <a:r>
              <a:rPr lang="en-US" b="1" dirty="0">
                <a:latin typeface="+mj-lt"/>
              </a:rPr>
              <a:t>30 January 2023</a:t>
            </a:r>
            <a:endParaRPr lang="en-US" sz="2400" b="1" dirty="0">
              <a:latin typeface="+mj-lt"/>
            </a:endParaRPr>
          </a:p>
        </p:txBody>
      </p:sp>
      <p:pic>
        <p:nvPicPr>
          <p:cNvPr id="13316" name="Picture 1"/>
          <p:cNvPicPr>
            <a:picLocks noChangeAspect="1" noChangeArrowheads="1"/>
          </p:cNvPicPr>
          <p:nvPr/>
        </p:nvPicPr>
        <p:blipFill>
          <a:blip r:embed="rId2" cstate="print"/>
          <a:srcRect l="77608"/>
          <a:stretch>
            <a:fillRect/>
          </a:stretch>
        </p:blipFill>
        <p:spPr bwMode="auto">
          <a:xfrm>
            <a:off x="4567238" y="5127625"/>
            <a:ext cx="1263650" cy="1177925"/>
          </a:xfrm>
          <a:prstGeom prst="rect">
            <a:avLst/>
          </a:prstGeom>
          <a:noFill/>
        </p:spPr>
      </p:pic>
      <p:sp>
        <p:nvSpPr>
          <p:cNvPr id="13317" name="Text Box 5"/>
          <p:cNvSpPr txBox="1">
            <a:spLocks noChangeArrowheads="1"/>
          </p:cNvSpPr>
          <p:nvPr/>
        </p:nvSpPr>
        <p:spPr bwMode="auto">
          <a:xfrm>
            <a:off x="1033463" y="5427663"/>
            <a:ext cx="3538537" cy="646112"/>
          </a:xfrm>
          <a:prstGeom prst="rect">
            <a:avLst/>
          </a:prstGeom>
          <a:noFill/>
          <a:ln w="9525">
            <a:noFill/>
            <a:miter lim="800000"/>
            <a:headEnd/>
            <a:tailEnd/>
          </a:ln>
        </p:spPr>
        <p:txBody>
          <a:bodyPr>
            <a:spAutoFit/>
          </a:bodyPr>
          <a:lstStyle/>
          <a:p>
            <a:pPr fontAlgn="base">
              <a:spcBef>
                <a:spcPct val="0"/>
              </a:spcBef>
              <a:spcAft>
                <a:spcPct val="0"/>
              </a:spcAft>
            </a:pPr>
            <a:r>
              <a:rPr lang="en-US" dirty="0">
                <a:latin typeface="Arial" charset="0"/>
                <a:cs typeface="Arial" charset="0"/>
              </a:rPr>
              <a:t>National Economic Development and </a:t>
            </a:r>
            <a:r>
              <a:rPr lang="en-US" dirty="0" err="1">
                <a:latin typeface="Arial" charset="0"/>
                <a:cs typeface="Arial" charset="0"/>
              </a:rPr>
              <a:t>Labour</a:t>
            </a:r>
            <a:r>
              <a:rPr lang="en-US" dirty="0">
                <a:latin typeface="Arial" charset="0"/>
                <a:cs typeface="Arial" charset="0"/>
              </a:rPr>
              <a:t> Council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35BB-AD7F-4732-8E08-B1FF73DAAA52}"/>
              </a:ext>
            </a:extLst>
          </p:cNvPr>
          <p:cNvSpPr>
            <a:spLocks noGrp="1"/>
          </p:cNvSpPr>
          <p:nvPr>
            <p:ph type="title"/>
          </p:nvPr>
        </p:nvSpPr>
        <p:spPr>
          <a:xfrm>
            <a:off x="838200" y="143954"/>
            <a:ext cx="10515600" cy="451739"/>
          </a:xfrm>
        </p:spPr>
        <p:txBody>
          <a:bodyPr>
            <a:normAutofit fontScale="90000"/>
          </a:bodyPr>
          <a:lstStyle/>
          <a:p>
            <a:r>
              <a:rPr lang="en-US" sz="2900" b="1" dirty="0">
                <a:solidFill>
                  <a:schemeClr val="accent2"/>
                </a:solidFill>
              </a:rPr>
              <a:t>Prioritisation of items</a:t>
            </a:r>
          </a:p>
        </p:txBody>
      </p:sp>
      <p:graphicFrame>
        <p:nvGraphicFramePr>
          <p:cNvPr id="5" name="Content Placeholder 4">
            <a:extLst>
              <a:ext uri="{FF2B5EF4-FFF2-40B4-BE49-F238E27FC236}">
                <a16:creationId xmlns:a16="http://schemas.microsoft.com/office/drawing/2014/main" id="{CE1BF3A5-8A7A-4779-A542-C9EA6527CB32}"/>
              </a:ext>
            </a:extLst>
          </p:cNvPr>
          <p:cNvGraphicFramePr>
            <a:graphicFrameLocks noGrp="1"/>
          </p:cNvGraphicFramePr>
          <p:nvPr>
            <p:ph idx="1"/>
            <p:extLst>
              <p:ext uri="{D42A27DB-BD31-4B8C-83A1-F6EECF244321}">
                <p14:modId xmlns:p14="http://schemas.microsoft.com/office/powerpoint/2010/main" val="278396655"/>
              </p:ext>
            </p:extLst>
          </p:nvPr>
        </p:nvGraphicFramePr>
        <p:xfrm>
          <a:off x="999744" y="928052"/>
          <a:ext cx="5730666" cy="5392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B518D360-8B35-4256-8CBA-30ACE31E9D97}"/>
              </a:ext>
            </a:extLst>
          </p:cNvPr>
          <p:cNvSpPr txBox="1"/>
          <p:nvPr/>
        </p:nvSpPr>
        <p:spPr>
          <a:xfrm>
            <a:off x="838200" y="5637560"/>
            <a:ext cx="3621024" cy="584775"/>
          </a:xfrm>
          <a:prstGeom prst="rect">
            <a:avLst/>
          </a:prstGeom>
          <a:noFill/>
        </p:spPr>
        <p:txBody>
          <a:bodyPr wrap="square" rtlCol="0">
            <a:spAutoFit/>
          </a:bodyPr>
          <a:lstStyle/>
          <a:p>
            <a:pPr algn="ctr"/>
            <a:r>
              <a:rPr lang="en-US" sz="3200" b="1" dirty="0">
                <a:solidFill>
                  <a:schemeClr val="bg1"/>
                </a:solidFill>
                <a:latin typeface="+mj-lt"/>
              </a:rPr>
              <a:t>Prioritisation</a:t>
            </a:r>
          </a:p>
        </p:txBody>
      </p:sp>
      <p:sp>
        <p:nvSpPr>
          <p:cNvPr id="7" name="TextBox 6">
            <a:extLst>
              <a:ext uri="{FF2B5EF4-FFF2-40B4-BE49-F238E27FC236}">
                <a16:creationId xmlns:a16="http://schemas.microsoft.com/office/drawing/2014/main" id="{D7485663-2318-4F93-9981-E9A7D69977A6}"/>
              </a:ext>
            </a:extLst>
          </p:cNvPr>
          <p:cNvSpPr txBox="1"/>
          <p:nvPr/>
        </p:nvSpPr>
        <p:spPr>
          <a:xfrm>
            <a:off x="6961632" y="1670304"/>
            <a:ext cx="4718304" cy="58477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dirty="0">
                <a:latin typeface="+mj-lt"/>
              </a:rPr>
              <a:t>Items that the social partners will need to engage on and reach a decision or consensus.</a:t>
            </a:r>
          </a:p>
        </p:txBody>
      </p:sp>
      <p:sp>
        <p:nvSpPr>
          <p:cNvPr id="8" name="TextBox 7">
            <a:extLst>
              <a:ext uri="{FF2B5EF4-FFF2-40B4-BE49-F238E27FC236}">
                <a16:creationId xmlns:a16="http://schemas.microsoft.com/office/drawing/2014/main" id="{A3D7C4DE-94E9-4585-A895-00E3D0DF3C1B}"/>
              </a:ext>
            </a:extLst>
          </p:cNvPr>
          <p:cNvSpPr txBox="1"/>
          <p:nvPr/>
        </p:nvSpPr>
        <p:spPr>
          <a:xfrm>
            <a:off x="6961632" y="2602992"/>
            <a:ext cx="4718304" cy="83099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600" dirty="0">
                <a:latin typeface="+mj-lt"/>
              </a:rPr>
              <a:t>Items that the social partners will need to actively engage on however a decision or consensus may not be required.</a:t>
            </a:r>
          </a:p>
        </p:txBody>
      </p:sp>
      <p:sp>
        <p:nvSpPr>
          <p:cNvPr id="9" name="TextBox 8">
            <a:extLst>
              <a:ext uri="{FF2B5EF4-FFF2-40B4-BE49-F238E27FC236}">
                <a16:creationId xmlns:a16="http://schemas.microsoft.com/office/drawing/2014/main" id="{3CCF156A-900B-4527-8185-1754DBEADA5B}"/>
              </a:ext>
            </a:extLst>
          </p:cNvPr>
          <p:cNvSpPr txBox="1"/>
          <p:nvPr/>
        </p:nvSpPr>
        <p:spPr>
          <a:xfrm>
            <a:off x="6961632" y="3669792"/>
            <a:ext cx="4718304" cy="830997"/>
          </a:xfrm>
          <a:prstGeom prst="rect">
            <a:avLst/>
          </a:prstGeom>
          <a:ln>
            <a:solidFill>
              <a:schemeClr val="accent4"/>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600" dirty="0">
                <a:latin typeface="+mj-lt"/>
              </a:rPr>
              <a:t>Social partners or other stakeholders will be required to report back to the committee/s periodically.</a:t>
            </a:r>
          </a:p>
        </p:txBody>
      </p:sp>
      <p:sp>
        <p:nvSpPr>
          <p:cNvPr id="10" name="TextBox 9">
            <a:extLst>
              <a:ext uri="{FF2B5EF4-FFF2-40B4-BE49-F238E27FC236}">
                <a16:creationId xmlns:a16="http://schemas.microsoft.com/office/drawing/2014/main" id="{61BE52B8-BDDD-482F-A22B-38A3F3A6691B}"/>
              </a:ext>
            </a:extLst>
          </p:cNvPr>
          <p:cNvSpPr txBox="1"/>
          <p:nvPr/>
        </p:nvSpPr>
        <p:spPr>
          <a:xfrm>
            <a:off x="6961632" y="4736592"/>
            <a:ext cx="4718304" cy="83099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600" dirty="0">
                <a:latin typeface="+mj-lt"/>
              </a:rPr>
              <a:t>Items that need to be monitored by the secretariate/ social partners for any developments which need to be reported for review by the committee.</a:t>
            </a:r>
          </a:p>
        </p:txBody>
      </p:sp>
    </p:spTree>
    <p:extLst>
      <p:ext uri="{BB962C8B-B14F-4D97-AF65-F5344CB8AC3E}">
        <p14:creationId xmlns:p14="http://schemas.microsoft.com/office/powerpoint/2010/main" val="932209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35BB-AD7F-4732-8E08-B1FF73DAAA52}"/>
              </a:ext>
            </a:extLst>
          </p:cNvPr>
          <p:cNvSpPr>
            <a:spLocks noGrp="1"/>
          </p:cNvSpPr>
          <p:nvPr>
            <p:ph type="title"/>
          </p:nvPr>
        </p:nvSpPr>
        <p:spPr>
          <a:xfrm>
            <a:off x="838200" y="143954"/>
            <a:ext cx="10515600" cy="451739"/>
          </a:xfrm>
        </p:spPr>
        <p:txBody>
          <a:bodyPr>
            <a:normAutofit fontScale="90000"/>
          </a:bodyPr>
          <a:lstStyle/>
          <a:p>
            <a:r>
              <a:rPr lang="en-US" sz="2900" b="1" dirty="0">
                <a:solidFill>
                  <a:schemeClr val="accent2"/>
                </a:solidFill>
              </a:rPr>
              <a:t>Key themes</a:t>
            </a:r>
          </a:p>
        </p:txBody>
      </p:sp>
      <p:grpSp>
        <p:nvGrpSpPr>
          <p:cNvPr id="3" name="Group 2">
            <a:extLst>
              <a:ext uri="{FF2B5EF4-FFF2-40B4-BE49-F238E27FC236}">
                <a16:creationId xmlns:a16="http://schemas.microsoft.com/office/drawing/2014/main" id="{708D9CC7-D28B-4852-AA21-DC1DB9BDD43B}"/>
              </a:ext>
            </a:extLst>
          </p:cNvPr>
          <p:cNvGrpSpPr/>
          <p:nvPr/>
        </p:nvGrpSpPr>
        <p:grpSpPr>
          <a:xfrm>
            <a:off x="838200" y="906124"/>
            <a:ext cx="10934696" cy="5655911"/>
            <a:chOff x="853980" y="768097"/>
            <a:chExt cx="8309488" cy="5849223"/>
          </a:xfrm>
        </p:grpSpPr>
        <p:sp>
          <p:nvSpPr>
            <p:cNvPr id="4" name="Freeform: Shape 3">
              <a:extLst>
                <a:ext uri="{FF2B5EF4-FFF2-40B4-BE49-F238E27FC236}">
                  <a16:creationId xmlns:a16="http://schemas.microsoft.com/office/drawing/2014/main" id="{27A5FCAF-E021-4570-98B9-483CF825AD1A}"/>
                </a:ext>
              </a:extLst>
            </p:cNvPr>
            <p:cNvSpPr/>
            <p:nvPr/>
          </p:nvSpPr>
          <p:spPr>
            <a:xfrm>
              <a:off x="853980" y="768097"/>
              <a:ext cx="1554480" cy="762632"/>
            </a:xfrm>
            <a:custGeom>
              <a:avLst/>
              <a:gdLst>
                <a:gd name="connsiteX0" fmla="*/ 0 w 1428612"/>
                <a:gd name="connsiteY0" fmla="*/ 0 h 572003"/>
                <a:gd name="connsiteX1" fmla="*/ 1428612 w 1428612"/>
                <a:gd name="connsiteY1" fmla="*/ 0 h 572003"/>
                <a:gd name="connsiteX2" fmla="*/ 1428612 w 1428612"/>
                <a:gd name="connsiteY2" fmla="*/ 572003 h 572003"/>
                <a:gd name="connsiteX3" fmla="*/ 0 w 1428612"/>
                <a:gd name="connsiteY3" fmla="*/ 572003 h 572003"/>
                <a:gd name="connsiteX4" fmla="*/ 0 w 1428612"/>
                <a:gd name="connsiteY4" fmla="*/ 0 h 572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612" h="572003">
                  <a:moveTo>
                    <a:pt x="0" y="0"/>
                  </a:moveTo>
                  <a:lnTo>
                    <a:pt x="1428612" y="0"/>
                  </a:lnTo>
                  <a:lnTo>
                    <a:pt x="1428612" y="572003"/>
                  </a:lnTo>
                  <a:lnTo>
                    <a:pt x="0" y="572003"/>
                  </a:lnTo>
                  <a:lnTo>
                    <a:pt x="0" y="0"/>
                  </a:lnTo>
                  <a:close/>
                </a:path>
              </a:pathLst>
            </a:custGeom>
          </p:spPr>
          <p:style>
            <a:lnRef idx="1">
              <a:schemeClr val="accent1">
                <a:shade val="80000"/>
                <a:hueOff val="0"/>
                <a:satOff val="0"/>
                <a:lumOff val="0"/>
                <a:alphaOff val="0"/>
              </a:schemeClr>
            </a:lnRef>
            <a:fillRef idx="3">
              <a:schemeClr val="accent1">
                <a:shade val="80000"/>
                <a:hueOff val="0"/>
                <a:satOff val="0"/>
                <a:lumOff val="0"/>
                <a:alphaOff val="0"/>
              </a:schemeClr>
            </a:fillRef>
            <a:effectRef idx="2">
              <a:schemeClr val="accent1">
                <a:shade val="80000"/>
                <a:hueOff val="0"/>
                <a:satOff val="0"/>
                <a:lumOff val="0"/>
                <a:alphaOff val="0"/>
              </a:schemeClr>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200" b="1" kern="1200" dirty="0">
                  <a:effectLst>
                    <a:outerShdw blurRad="38100" dist="38100" dir="2700000" algn="tl">
                      <a:srgbClr val="000000">
                        <a:alpha val="43137"/>
                      </a:srgbClr>
                    </a:outerShdw>
                  </a:effectLst>
                  <a:latin typeface="+mj-lt"/>
                </a:rPr>
                <a:t>Electricity Infrastructure</a:t>
              </a:r>
            </a:p>
          </p:txBody>
        </p:sp>
        <p:sp>
          <p:nvSpPr>
            <p:cNvPr id="6" name="Freeform: Shape 5">
              <a:extLst>
                <a:ext uri="{FF2B5EF4-FFF2-40B4-BE49-F238E27FC236}">
                  <a16:creationId xmlns:a16="http://schemas.microsoft.com/office/drawing/2014/main" id="{F2AAF9D3-D885-466F-A48C-F3E103C48A91}"/>
                </a:ext>
              </a:extLst>
            </p:cNvPr>
            <p:cNvSpPr/>
            <p:nvPr/>
          </p:nvSpPr>
          <p:spPr>
            <a:xfrm>
              <a:off x="853980" y="1632386"/>
              <a:ext cx="1554480" cy="2556979"/>
            </a:xfrm>
            <a:custGeom>
              <a:avLst/>
              <a:gdLst>
                <a:gd name="connsiteX0" fmla="*/ 0 w 1428612"/>
                <a:gd name="connsiteY0" fmla="*/ 0 h 3403799"/>
                <a:gd name="connsiteX1" fmla="*/ 1428612 w 1428612"/>
                <a:gd name="connsiteY1" fmla="*/ 0 h 3403799"/>
                <a:gd name="connsiteX2" fmla="*/ 1428612 w 1428612"/>
                <a:gd name="connsiteY2" fmla="*/ 3403799 h 3403799"/>
                <a:gd name="connsiteX3" fmla="*/ 0 w 1428612"/>
                <a:gd name="connsiteY3" fmla="*/ 3403799 h 3403799"/>
                <a:gd name="connsiteX4" fmla="*/ 0 w 1428612"/>
                <a:gd name="connsiteY4" fmla="*/ 0 h 3403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612" h="3403799">
                  <a:moveTo>
                    <a:pt x="0" y="0"/>
                  </a:moveTo>
                  <a:lnTo>
                    <a:pt x="1428612" y="0"/>
                  </a:lnTo>
                  <a:lnTo>
                    <a:pt x="1428612" y="3403799"/>
                  </a:lnTo>
                  <a:lnTo>
                    <a:pt x="0" y="3403799"/>
                  </a:lnTo>
                  <a:lnTo>
                    <a:pt x="0" y="0"/>
                  </a:lnTo>
                  <a:close/>
                </a:path>
              </a:pathLst>
            </a:custGeom>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200" kern="1200" dirty="0">
                  <a:latin typeface="+mj-lt"/>
                </a:rPr>
                <a:t>Generation capacity (S34 and private sector investment)</a:t>
              </a:r>
            </a:p>
            <a:p>
              <a:pPr marL="114300" lvl="1" indent="-114300" algn="l" defTabSz="622300">
                <a:lnSpc>
                  <a:spcPct val="90000"/>
                </a:lnSpc>
                <a:spcBef>
                  <a:spcPct val="0"/>
                </a:spcBef>
                <a:spcAft>
                  <a:spcPct val="15000"/>
                </a:spcAft>
                <a:buChar char="•"/>
              </a:pPr>
              <a:r>
                <a:rPr lang="en-US" sz="1200" kern="1200" dirty="0">
                  <a:solidFill>
                    <a:schemeClr val="tx1"/>
                  </a:solidFill>
                  <a:latin typeface="+mj-lt"/>
                </a:rPr>
                <a:t>Transmission capacity – grid extension and reinforcement (adding RE)</a:t>
              </a:r>
            </a:p>
            <a:p>
              <a:pPr marL="114300" lvl="1" indent="-114300" algn="l" defTabSz="622300">
                <a:lnSpc>
                  <a:spcPct val="90000"/>
                </a:lnSpc>
                <a:spcBef>
                  <a:spcPct val="0"/>
                </a:spcBef>
                <a:spcAft>
                  <a:spcPct val="15000"/>
                </a:spcAft>
                <a:buChar char="•"/>
              </a:pPr>
              <a:r>
                <a:rPr lang="en-US" sz="1200" kern="1200" dirty="0">
                  <a:solidFill>
                    <a:schemeClr val="tx1"/>
                  </a:solidFill>
                  <a:latin typeface="+mj-lt"/>
                </a:rPr>
                <a:t>IRP2019 acceleration and review</a:t>
              </a:r>
            </a:p>
            <a:p>
              <a:pPr marL="114300" lvl="1" indent="-114300" algn="l" defTabSz="622300">
                <a:lnSpc>
                  <a:spcPct val="90000"/>
                </a:lnSpc>
                <a:spcBef>
                  <a:spcPct val="0"/>
                </a:spcBef>
                <a:spcAft>
                  <a:spcPct val="15000"/>
                </a:spcAft>
                <a:buChar char="•"/>
              </a:pPr>
              <a:r>
                <a:rPr lang="en-US" sz="1200" dirty="0">
                  <a:solidFill>
                    <a:schemeClr val="tx1"/>
                  </a:solidFill>
                  <a:latin typeface="+mj-lt"/>
                </a:rPr>
                <a:t>Removal of IPP red tape: report back OV</a:t>
              </a:r>
            </a:p>
            <a:p>
              <a:pPr marL="114300" lvl="1" indent="-114300" defTabSz="622300">
                <a:lnSpc>
                  <a:spcPct val="90000"/>
                </a:lnSpc>
                <a:spcBef>
                  <a:spcPct val="0"/>
                </a:spcBef>
                <a:spcAft>
                  <a:spcPct val="15000"/>
                </a:spcAft>
                <a:buFontTx/>
                <a:buChar char="•"/>
              </a:pPr>
              <a:r>
                <a:rPr lang="en-US" sz="1200" dirty="0">
                  <a:solidFill>
                    <a:schemeClr val="tx1"/>
                  </a:solidFill>
                  <a:latin typeface="+mj-lt"/>
                </a:rPr>
                <a:t>RE one-stop-shop</a:t>
              </a:r>
            </a:p>
            <a:p>
              <a:pPr marL="114300" lvl="1" indent="-114300" defTabSz="622300">
                <a:lnSpc>
                  <a:spcPct val="90000"/>
                </a:lnSpc>
                <a:spcBef>
                  <a:spcPct val="0"/>
                </a:spcBef>
                <a:spcAft>
                  <a:spcPct val="15000"/>
                </a:spcAft>
                <a:buFontTx/>
                <a:buChar char="•"/>
              </a:pPr>
              <a:r>
                <a:rPr lang="en-US" sz="1200" kern="1200" dirty="0">
                  <a:solidFill>
                    <a:schemeClr val="tx1"/>
                  </a:solidFill>
                  <a:latin typeface="+mj-lt"/>
                </a:rPr>
                <a:t>Maintenance and EAF performance</a:t>
              </a:r>
            </a:p>
            <a:p>
              <a:pPr marL="114300" lvl="1" indent="-114300" defTabSz="622300">
                <a:lnSpc>
                  <a:spcPct val="90000"/>
                </a:lnSpc>
                <a:spcBef>
                  <a:spcPct val="0"/>
                </a:spcBef>
                <a:spcAft>
                  <a:spcPct val="15000"/>
                </a:spcAft>
                <a:buFontTx/>
                <a:buChar char="•"/>
              </a:pPr>
              <a:endParaRPr lang="en-US" sz="1200" kern="1200" dirty="0">
                <a:solidFill>
                  <a:srgbClr val="FF0000"/>
                </a:solidFill>
                <a:latin typeface="+mj-lt"/>
              </a:endParaRPr>
            </a:p>
            <a:p>
              <a:pPr marL="114300" lvl="1" indent="-114300" algn="l" defTabSz="622300">
                <a:lnSpc>
                  <a:spcPct val="90000"/>
                </a:lnSpc>
                <a:spcBef>
                  <a:spcPct val="0"/>
                </a:spcBef>
                <a:spcAft>
                  <a:spcPct val="15000"/>
                </a:spcAft>
                <a:buChar char="•"/>
              </a:pPr>
              <a:endParaRPr lang="en-US" sz="1200" dirty="0">
                <a:solidFill>
                  <a:schemeClr val="accent1">
                    <a:lumMod val="90000"/>
                    <a:lumOff val="10000"/>
                  </a:schemeClr>
                </a:solidFill>
                <a:latin typeface="+mj-lt"/>
              </a:endParaRPr>
            </a:p>
          </p:txBody>
        </p:sp>
        <p:sp>
          <p:nvSpPr>
            <p:cNvPr id="7" name="Freeform: Shape 6">
              <a:extLst>
                <a:ext uri="{FF2B5EF4-FFF2-40B4-BE49-F238E27FC236}">
                  <a16:creationId xmlns:a16="http://schemas.microsoft.com/office/drawing/2014/main" id="{9A93EBBC-AEF3-43DB-A4FF-5A5D8A4F2CC7}"/>
                </a:ext>
              </a:extLst>
            </p:cNvPr>
            <p:cNvSpPr/>
            <p:nvPr/>
          </p:nvSpPr>
          <p:spPr>
            <a:xfrm>
              <a:off x="5778888" y="781333"/>
              <a:ext cx="1554480" cy="749396"/>
            </a:xfrm>
            <a:custGeom>
              <a:avLst/>
              <a:gdLst>
                <a:gd name="connsiteX0" fmla="*/ 0 w 1428612"/>
                <a:gd name="connsiteY0" fmla="*/ 0 h 572003"/>
                <a:gd name="connsiteX1" fmla="*/ 1428612 w 1428612"/>
                <a:gd name="connsiteY1" fmla="*/ 0 h 572003"/>
                <a:gd name="connsiteX2" fmla="*/ 1428612 w 1428612"/>
                <a:gd name="connsiteY2" fmla="*/ 572003 h 572003"/>
                <a:gd name="connsiteX3" fmla="*/ 0 w 1428612"/>
                <a:gd name="connsiteY3" fmla="*/ 572003 h 572003"/>
                <a:gd name="connsiteX4" fmla="*/ 0 w 1428612"/>
                <a:gd name="connsiteY4" fmla="*/ 0 h 572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612" h="572003">
                  <a:moveTo>
                    <a:pt x="0" y="0"/>
                  </a:moveTo>
                  <a:lnTo>
                    <a:pt x="1428612" y="0"/>
                  </a:lnTo>
                  <a:lnTo>
                    <a:pt x="1428612" y="572003"/>
                  </a:lnTo>
                  <a:lnTo>
                    <a:pt x="0" y="572003"/>
                  </a:lnTo>
                  <a:lnTo>
                    <a:pt x="0" y="0"/>
                  </a:lnTo>
                  <a:close/>
                </a:path>
              </a:pathLst>
            </a:custGeom>
          </p:spPr>
          <p:style>
            <a:lnRef idx="1">
              <a:schemeClr val="accent1">
                <a:shade val="80000"/>
                <a:hueOff val="86977"/>
                <a:satOff val="-14535"/>
                <a:lumOff val="7390"/>
                <a:alphaOff val="0"/>
              </a:schemeClr>
            </a:lnRef>
            <a:fillRef idx="3">
              <a:schemeClr val="accent1">
                <a:shade val="80000"/>
                <a:hueOff val="86977"/>
                <a:satOff val="-14535"/>
                <a:lumOff val="7390"/>
                <a:alphaOff val="0"/>
              </a:schemeClr>
            </a:fillRef>
            <a:effectRef idx="2">
              <a:schemeClr val="accent1">
                <a:shade val="80000"/>
                <a:hueOff val="86977"/>
                <a:satOff val="-14535"/>
                <a:lumOff val="7390"/>
                <a:alphaOff val="0"/>
              </a:schemeClr>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200" b="1" kern="1200" dirty="0">
                  <a:effectLst>
                    <a:outerShdw blurRad="38100" dist="38100" dir="2700000" algn="tl">
                      <a:srgbClr val="000000">
                        <a:alpha val="43137"/>
                      </a:srgbClr>
                    </a:outerShdw>
                  </a:effectLst>
                  <a:latin typeface="+mj-lt"/>
                </a:rPr>
                <a:t>Just Transition</a:t>
              </a:r>
            </a:p>
          </p:txBody>
        </p:sp>
        <p:sp>
          <p:nvSpPr>
            <p:cNvPr id="8" name="Freeform: Shape 7">
              <a:extLst>
                <a:ext uri="{FF2B5EF4-FFF2-40B4-BE49-F238E27FC236}">
                  <a16:creationId xmlns:a16="http://schemas.microsoft.com/office/drawing/2014/main" id="{8CA501A6-1EB1-4F07-A61F-ED16648B254D}"/>
                </a:ext>
              </a:extLst>
            </p:cNvPr>
            <p:cNvSpPr/>
            <p:nvPr/>
          </p:nvSpPr>
          <p:spPr>
            <a:xfrm>
              <a:off x="5778890" y="1601209"/>
              <a:ext cx="1554478" cy="2391919"/>
            </a:xfrm>
            <a:custGeom>
              <a:avLst/>
              <a:gdLst>
                <a:gd name="connsiteX0" fmla="*/ 0 w 1428612"/>
                <a:gd name="connsiteY0" fmla="*/ 0 h 3403799"/>
                <a:gd name="connsiteX1" fmla="*/ 1428612 w 1428612"/>
                <a:gd name="connsiteY1" fmla="*/ 0 h 3403799"/>
                <a:gd name="connsiteX2" fmla="*/ 1428612 w 1428612"/>
                <a:gd name="connsiteY2" fmla="*/ 3403799 h 3403799"/>
                <a:gd name="connsiteX3" fmla="*/ 0 w 1428612"/>
                <a:gd name="connsiteY3" fmla="*/ 3403799 h 3403799"/>
                <a:gd name="connsiteX4" fmla="*/ 0 w 1428612"/>
                <a:gd name="connsiteY4" fmla="*/ 0 h 3403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612" h="3403799">
                  <a:moveTo>
                    <a:pt x="0" y="0"/>
                  </a:moveTo>
                  <a:lnTo>
                    <a:pt x="1428612" y="0"/>
                  </a:lnTo>
                  <a:lnTo>
                    <a:pt x="1428612" y="3403799"/>
                  </a:lnTo>
                  <a:lnTo>
                    <a:pt x="0" y="3403799"/>
                  </a:lnTo>
                  <a:lnTo>
                    <a:pt x="0" y="0"/>
                  </a:lnTo>
                  <a:close/>
                </a:path>
              </a:pathLst>
            </a:custGeom>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200" kern="1200" dirty="0">
                  <a:latin typeface="+mj-lt"/>
                </a:rPr>
                <a:t>Implementation of SA Just Transition policy </a:t>
              </a:r>
            </a:p>
            <a:p>
              <a:pPr marL="114300" lvl="1" indent="-114300" algn="l" defTabSz="622300">
                <a:lnSpc>
                  <a:spcPct val="90000"/>
                </a:lnSpc>
                <a:spcBef>
                  <a:spcPct val="0"/>
                </a:spcBef>
                <a:spcAft>
                  <a:spcPct val="15000"/>
                </a:spcAft>
                <a:buChar char="•"/>
              </a:pPr>
              <a:r>
                <a:rPr lang="en-US" sz="1200" dirty="0">
                  <a:solidFill>
                    <a:schemeClr val="tx1"/>
                  </a:solidFill>
                  <a:latin typeface="+mj-lt"/>
                </a:rPr>
                <a:t>JETP f</a:t>
              </a:r>
              <a:r>
                <a:rPr lang="en-US" sz="1200" kern="1200" dirty="0">
                  <a:solidFill>
                    <a:schemeClr val="tx1"/>
                  </a:solidFill>
                  <a:latin typeface="+mj-lt"/>
                </a:rPr>
                <a:t>unding</a:t>
              </a:r>
            </a:p>
            <a:p>
              <a:pPr marL="114300" lvl="1" indent="-114300" algn="l" defTabSz="622300">
                <a:lnSpc>
                  <a:spcPct val="90000"/>
                </a:lnSpc>
                <a:spcBef>
                  <a:spcPct val="0"/>
                </a:spcBef>
                <a:spcAft>
                  <a:spcPct val="15000"/>
                </a:spcAft>
                <a:buChar char="•"/>
              </a:pPr>
              <a:r>
                <a:rPr lang="en-US" sz="1200" kern="1200" dirty="0">
                  <a:latin typeface="+mj-lt"/>
                </a:rPr>
                <a:t>Eskom JET implementation</a:t>
              </a:r>
            </a:p>
            <a:p>
              <a:pPr marL="114300" lvl="1" indent="-114300" algn="l" defTabSz="622300">
                <a:lnSpc>
                  <a:spcPct val="90000"/>
                </a:lnSpc>
                <a:spcBef>
                  <a:spcPct val="0"/>
                </a:spcBef>
                <a:spcAft>
                  <a:spcPct val="15000"/>
                </a:spcAft>
                <a:buChar char="•"/>
              </a:pPr>
              <a:r>
                <a:rPr lang="en-US" sz="1200" dirty="0">
                  <a:latin typeface="+mj-lt"/>
                </a:rPr>
                <a:t>Redevelopment power station sites</a:t>
              </a:r>
            </a:p>
            <a:p>
              <a:pPr marL="114300" lvl="1" indent="-114300" algn="l" defTabSz="622300">
                <a:lnSpc>
                  <a:spcPct val="90000"/>
                </a:lnSpc>
                <a:spcBef>
                  <a:spcPct val="0"/>
                </a:spcBef>
                <a:spcAft>
                  <a:spcPct val="15000"/>
                </a:spcAft>
                <a:buChar char="•"/>
              </a:pPr>
              <a:r>
                <a:rPr lang="en-US" sz="1200" kern="1200" dirty="0">
                  <a:latin typeface="+mj-lt"/>
                </a:rPr>
                <a:t>RE Investment</a:t>
              </a:r>
            </a:p>
            <a:p>
              <a:pPr marL="114300" lvl="1" indent="-114300" algn="l" defTabSz="622300">
                <a:lnSpc>
                  <a:spcPct val="90000"/>
                </a:lnSpc>
                <a:spcBef>
                  <a:spcPct val="0"/>
                </a:spcBef>
                <a:spcAft>
                  <a:spcPct val="15000"/>
                </a:spcAft>
                <a:buChar char="•"/>
              </a:pPr>
              <a:r>
                <a:rPr lang="en-US" sz="1200" dirty="0">
                  <a:latin typeface="+mj-lt"/>
                </a:rPr>
                <a:t>Establishment of local OEM industry</a:t>
              </a:r>
            </a:p>
            <a:p>
              <a:pPr marL="114300" lvl="1" indent="-114300" algn="l" defTabSz="622300">
                <a:lnSpc>
                  <a:spcPct val="90000"/>
                </a:lnSpc>
                <a:spcBef>
                  <a:spcPct val="0"/>
                </a:spcBef>
                <a:spcAft>
                  <a:spcPct val="15000"/>
                </a:spcAft>
                <a:buChar char="•"/>
              </a:pPr>
              <a:r>
                <a:rPr lang="en-US" sz="1200" kern="1200" dirty="0">
                  <a:latin typeface="+mj-lt"/>
                </a:rPr>
                <a:t>Social compact financing initiative</a:t>
              </a:r>
            </a:p>
            <a:p>
              <a:pPr marL="114300" lvl="1" indent="-114300" algn="l" defTabSz="622300">
                <a:lnSpc>
                  <a:spcPct val="90000"/>
                </a:lnSpc>
                <a:spcBef>
                  <a:spcPct val="0"/>
                </a:spcBef>
                <a:spcAft>
                  <a:spcPct val="15000"/>
                </a:spcAft>
                <a:buChar char="•"/>
              </a:pPr>
              <a:r>
                <a:rPr lang="en-US" sz="1200" dirty="0">
                  <a:latin typeface="+mj-lt"/>
                </a:rPr>
                <a:t>Liaison PCCC, DMRE</a:t>
              </a:r>
            </a:p>
          </p:txBody>
        </p:sp>
        <p:sp>
          <p:nvSpPr>
            <p:cNvPr id="9" name="Freeform: Shape 8">
              <a:extLst>
                <a:ext uri="{FF2B5EF4-FFF2-40B4-BE49-F238E27FC236}">
                  <a16:creationId xmlns:a16="http://schemas.microsoft.com/office/drawing/2014/main" id="{F0C25AF6-CA0E-4C66-9517-509F27A7C68B}"/>
                </a:ext>
              </a:extLst>
            </p:cNvPr>
            <p:cNvSpPr/>
            <p:nvPr/>
          </p:nvSpPr>
          <p:spPr>
            <a:xfrm>
              <a:off x="4173135" y="777405"/>
              <a:ext cx="1495535" cy="762633"/>
            </a:xfrm>
            <a:custGeom>
              <a:avLst/>
              <a:gdLst>
                <a:gd name="connsiteX0" fmla="*/ 0 w 1428612"/>
                <a:gd name="connsiteY0" fmla="*/ 0 h 572003"/>
                <a:gd name="connsiteX1" fmla="*/ 1428612 w 1428612"/>
                <a:gd name="connsiteY1" fmla="*/ 0 h 572003"/>
                <a:gd name="connsiteX2" fmla="*/ 1428612 w 1428612"/>
                <a:gd name="connsiteY2" fmla="*/ 572003 h 572003"/>
                <a:gd name="connsiteX3" fmla="*/ 0 w 1428612"/>
                <a:gd name="connsiteY3" fmla="*/ 572003 h 572003"/>
                <a:gd name="connsiteX4" fmla="*/ 0 w 1428612"/>
                <a:gd name="connsiteY4" fmla="*/ 0 h 572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612" h="572003">
                  <a:moveTo>
                    <a:pt x="0" y="0"/>
                  </a:moveTo>
                  <a:lnTo>
                    <a:pt x="1428612" y="0"/>
                  </a:lnTo>
                  <a:lnTo>
                    <a:pt x="1428612" y="572003"/>
                  </a:lnTo>
                  <a:lnTo>
                    <a:pt x="0" y="572003"/>
                  </a:lnTo>
                  <a:lnTo>
                    <a:pt x="0" y="0"/>
                  </a:lnTo>
                  <a:close/>
                </a:path>
              </a:pathLst>
            </a:custGeom>
          </p:spPr>
          <p:style>
            <a:lnRef idx="1">
              <a:schemeClr val="accent1">
                <a:shade val="80000"/>
                <a:hueOff val="173953"/>
                <a:satOff val="-29070"/>
                <a:lumOff val="14779"/>
                <a:alphaOff val="0"/>
              </a:schemeClr>
            </a:lnRef>
            <a:fillRef idx="3">
              <a:schemeClr val="accent1">
                <a:shade val="80000"/>
                <a:hueOff val="173953"/>
                <a:satOff val="-29070"/>
                <a:lumOff val="14779"/>
                <a:alphaOff val="0"/>
              </a:schemeClr>
            </a:fillRef>
            <a:effectRef idx="2">
              <a:schemeClr val="accent1">
                <a:shade val="80000"/>
                <a:hueOff val="173953"/>
                <a:satOff val="-29070"/>
                <a:lumOff val="14779"/>
                <a:alphaOff val="0"/>
              </a:schemeClr>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200" b="1" kern="1200" dirty="0">
                  <a:effectLst>
                    <a:outerShdw blurRad="38100" dist="38100" dir="2700000" algn="tl">
                      <a:srgbClr val="000000">
                        <a:alpha val="43137"/>
                      </a:srgbClr>
                    </a:outerShdw>
                  </a:effectLst>
                  <a:latin typeface="+mj-lt"/>
                </a:rPr>
                <a:t>Electricity prices/tariffs</a:t>
              </a:r>
            </a:p>
          </p:txBody>
        </p:sp>
        <p:sp>
          <p:nvSpPr>
            <p:cNvPr id="10" name="Freeform: Shape 9">
              <a:extLst>
                <a:ext uri="{FF2B5EF4-FFF2-40B4-BE49-F238E27FC236}">
                  <a16:creationId xmlns:a16="http://schemas.microsoft.com/office/drawing/2014/main" id="{53A57CC4-5A21-4D76-A19E-047005BB724D}"/>
                </a:ext>
              </a:extLst>
            </p:cNvPr>
            <p:cNvSpPr/>
            <p:nvPr/>
          </p:nvSpPr>
          <p:spPr>
            <a:xfrm>
              <a:off x="4195512" y="1622218"/>
              <a:ext cx="1473158" cy="2391918"/>
            </a:xfrm>
            <a:custGeom>
              <a:avLst/>
              <a:gdLst>
                <a:gd name="connsiteX0" fmla="*/ 0 w 1428612"/>
                <a:gd name="connsiteY0" fmla="*/ 0 h 3403799"/>
                <a:gd name="connsiteX1" fmla="*/ 1428612 w 1428612"/>
                <a:gd name="connsiteY1" fmla="*/ 0 h 3403799"/>
                <a:gd name="connsiteX2" fmla="*/ 1428612 w 1428612"/>
                <a:gd name="connsiteY2" fmla="*/ 3403799 h 3403799"/>
                <a:gd name="connsiteX3" fmla="*/ 0 w 1428612"/>
                <a:gd name="connsiteY3" fmla="*/ 3403799 h 3403799"/>
                <a:gd name="connsiteX4" fmla="*/ 0 w 1428612"/>
                <a:gd name="connsiteY4" fmla="*/ 0 h 3403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612" h="3403799">
                  <a:moveTo>
                    <a:pt x="0" y="0"/>
                  </a:moveTo>
                  <a:lnTo>
                    <a:pt x="1428612" y="0"/>
                  </a:lnTo>
                  <a:lnTo>
                    <a:pt x="1428612" y="3403799"/>
                  </a:lnTo>
                  <a:lnTo>
                    <a:pt x="0" y="3403799"/>
                  </a:lnTo>
                  <a:lnTo>
                    <a:pt x="0" y="0"/>
                  </a:lnTo>
                  <a:close/>
                </a:path>
              </a:pathLst>
            </a:custGeom>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200" kern="1200" dirty="0">
                  <a:latin typeface="+mj-lt"/>
                </a:rPr>
                <a:t>NERSA’s proposed </a:t>
              </a:r>
              <a:r>
                <a:rPr lang="en-US" sz="1200" kern="1200" dirty="0">
                  <a:solidFill>
                    <a:schemeClr val="tx1"/>
                  </a:solidFill>
                  <a:latin typeface="+mj-lt"/>
                </a:rPr>
                <a:t>revised MYPD methodology</a:t>
              </a:r>
            </a:p>
            <a:p>
              <a:pPr marL="114300" lvl="1" indent="-114300" algn="l" defTabSz="622300">
                <a:lnSpc>
                  <a:spcPct val="90000"/>
                </a:lnSpc>
                <a:spcBef>
                  <a:spcPct val="0"/>
                </a:spcBef>
                <a:spcAft>
                  <a:spcPct val="15000"/>
                </a:spcAft>
                <a:buChar char="•"/>
              </a:pPr>
              <a:r>
                <a:rPr lang="en-US" sz="1200" dirty="0">
                  <a:solidFill>
                    <a:schemeClr val="tx1"/>
                  </a:solidFill>
                  <a:latin typeface="+mj-lt"/>
                </a:rPr>
                <a:t>Eskom ERTSA implementation</a:t>
              </a:r>
              <a:endParaRPr lang="en-US" sz="1200" kern="1200" dirty="0">
                <a:solidFill>
                  <a:schemeClr val="tx1"/>
                </a:solidFill>
                <a:latin typeface="+mj-lt"/>
              </a:endParaRPr>
            </a:p>
            <a:p>
              <a:pPr marL="114300" lvl="1" indent="-114300" algn="l" defTabSz="622300">
                <a:lnSpc>
                  <a:spcPct val="90000"/>
                </a:lnSpc>
                <a:spcBef>
                  <a:spcPct val="0"/>
                </a:spcBef>
                <a:spcAft>
                  <a:spcPct val="15000"/>
                </a:spcAft>
                <a:buChar char="•"/>
              </a:pPr>
              <a:r>
                <a:rPr lang="en-US" sz="1200" kern="1200" dirty="0">
                  <a:solidFill>
                    <a:schemeClr val="tx1"/>
                  </a:solidFill>
                  <a:latin typeface="+mj-lt"/>
                </a:rPr>
                <a:t>Eskom tariff applications (2023/24/25 approved), and RCAs</a:t>
              </a:r>
            </a:p>
            <a:p>
              <a:pPr marL="114300" lvl="1" indent="-114300" algn="l" defTabSz="622300">
                <a:lnSpc>
                  <a:spcPct val="90000"/>
                </a:lnSpc>
                <a:spcBef>
                  <a:spcPct val="0"/>
                </a:spcBef>
                <a:spcAft>
                  <a:spcPct val="15000"/>
                </a:spcAft>
                <a:buChar char="•"/>
              </a:pPr>
              <a:r>
                <a:rPr lang="en-US" sz="1200" dirty="0">
                  <a:solidFill>
                    <a:schemeClr val="tx1"/>
                  </a:solidFill>
                  <a:latin typeface="+mj-lt"/>
                </a:rPr>
                <a:t>OCGT funding</a:t>
              </a:r>
              <a:endParaRPr lang="en-US" sz="1200" kern="1200" dirty="0">
                <a:solidFill>
                  <a:schemeClr val="tx1"/>
                </a:solidFill>
                <a:latin typeface="+mj-lt"/>
              </a:endParaRPr>
            </a:p>
            <a:p>
              <a:pPr marL="114300" lvl="1" indent="-114300" algn="l" defTabSz="622300">
                <a:lnSpc>
                  <a:spcPct val="90000"/>
                </a:lnSpc>
                <a:spcBef>
                  <a:spcPct val="0"/>
                </a:spcBef>
                <a:spcAft>
                  <a:spcPct val="15000"/>
                </a:spcAft>
                <a:buChar char="•"/>
              </a:pPr>
              <a:r>
                <a:rPr lang="en-US" sz="1200" dirty="0">
                  <a:solidFill>
                    <a:schemeClr val="tx1"/>
                  </a:solidFill>
                  <a:latin typeface="+mj-lt"/>
                </a:rPr>
                <a:t>Presidential request to halt implementation</a:t>
              </a:r>
              <a:endParaRPr lang="en-US" sz="1200" kern="1200" dirty="0">
                <a:solidFill>
                  <a:schemeClr val="tx1"/>
                </a:solidFill>
                <a:latin typeface="+mj-lt"/>
              </a:endParaRPr>
            </a:p>
          </p:txBody>
        </p:sp>
        <p:sp>
          <p:nvSpPr>
            <p:cNvPr id="11" name="Freeform: Shape 10">
              <a:extLst>
                <a:ext uri="{FF2B5EF4-FFF2-40B4-BE49-F238E27FC236}">
                  <a16:creationId xmlns:a16="http://schemas.microsoft.com/office/drawing/2014/main" id="{40F8C8A7-830A-4F35-AA19-4624CE623DFF}"/>
                </a:ext>
              </a:extLst>
            </p:cNvPr>
            <p:cNvSpPr/>
            <p:nvPr/>
          </p:nvSpPr>
          <p:spPr>
            <a:xfrm>
              <a:off x="7391842" y="768386"/>
              <a:ext cx="1771626" cy="732634"/>
            </a:xfrm>
            <a:custGeom>
              <a:avLst/>
              <a:gdLst>
                <a:gd name="connsiteX0" fmla="*/ 0 w 1428612"/>
                <a:gd name="connsiteY0" fmla="*/ 0 h 572003"/>
                <a:gd name="connsiteX1" fmla="*/ 1428612 w 1428612"/>
                <a:gd name="connsiteY1" fmla="*/ 0 h 572003"/>
                <a:gd name="connsiteX2" fmla="*/ 1428612 w 1428612"/>
                <a:gd name="connsiteY2" fmla="*/ 572003 h 572003"/>
                <a:gd name="connsiteX3" fmla="*/ 0 w 1428612"/>
                <a:gd name="connsiteY3" fmla="*/ 572003 h 572003"/>
                <a:gd name="connsiteX4" fmla="*/ 0 w 1428612"/>
                <a:gd name="connsiteY4" fmla="*/ 0 h 572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612" h="572003">
                  <a:moveTo>
                    <a:pt x="0" y="0"/>
                  </a:moveTo>
                  <a:lnTo>
                    <a:pt x="1428612" y="0"/>
                  </a:lnTo>
                  <a:lnTo>
                    <a:pt x="1428612" y="572003"/>
                  </a:lnTo>
                  <a:lnTo>
                    <a:pt x="0" y="572003"/>
                  </a:lnTo>
                  <a:lnTo>
                    <a:pt x="0" y="0"/>
                  </a:lnTo>
                  <a:close/>
                </a:path>
              </a:pathLst>
            </a:custGeom>
          </p:spPr>
          <p:style>
            <a:lnRef idx="1">
              <a:schemeClr val="accent1">
                <a:shade val="80000"/>
                <a:hueOff val="260930"/>
                <a:satOff val="-43605"/>
                <a:lumOff val="22169"/>
                <a:alphaOff val="0"/>
              </a:schemeClr>
            </a:lnRef>
            <a:fillRef idx="3">
              <a:schemeClr val="accent1">
                <a:shade val="80000"/>
                <a:hueOff val="260930"/>
                <a:satOff val="-43605"/>
                <a:lumOff val="22169"/>
                <a:alphaOff val="0"/>
              </a:schemeClr>
            </a:fillRef>
            <a:effectRef idx="2">
              <a:schemeClr val="accent1">
                <a:shade val="80000"/>
                <a:hueOff val="260930"/>
                <a:satOff val="-43605"/>
                <a:lumOff val="22169"/>
                <a:alphaOff val="0"/>
              </a:schemeClr>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200" b="1" kern="1200" dirty="0">
                  <a:effectLst>
                    <a:outerShdw blurRad="38100" dist="38100" dir="2700000" algn="tl">
                      <a:srgbClr val="000000">
                        <a:alpha val="43137"/>
                      </a:srgbClr>
                    </a:outerShdw>
                  </a:effectLst>
                  <a:latin typeface="+mj-lt"/>
                </a:rPr>
                <a:t>Market structure</a:t>
              </a:r>
            </a:p>
          </p:txBody>
        </p:sp>
        <p:sp>
          <p:nvSpPr>
            <p:cNvPr id="12" name="Freeform: Shape 11">
              <a:extLst>
                <a:ext uri="{FF2B5EF4-FFF2-40B4-BE49-F238E27FC236}">
                  <a16:creationId xmlns:a16="http://schemas.microsoft.com/office/drawing/2014/main" id="{FA214FAE-2DC1-46BF-AF34-FED7A74D8991}"/>
                </a:ext>
              </a:extLst>
            </p:cNvPr>
            <p:cNvSpPr/>
            <p:nvPr/>
          </p:nvSpPr>
          <p:spPr>
            <a:xfrm>
              <a:off x="7391841" y="1601210"/>
              <a:ext cx="1771627" cy="2391919"/>
            </a:xfrm>
            <a:custGeom>
              <a:avLst/>
              <a:gdLst>
                <a:gd name="connsiteX0" fmla="*/ 0 w 1428612"/>
                <a:gd name="connsiteY0" fmla="*/ 0 h 3403799"/>
                <a:gd name="connsiteX1" fmla="*/ 1428612 w 1428612"/>
                <a:gd name="connsiteY1" fmla="*/ 0 h 3403799"/>
                <a:gd name="connsiteX2" fmla="*/ 1428612 w 1428612"/>
                <a:gd name="connsiteY2" fmla="*/ 3403799 h 3403799"/>
                <a:gd name="connsiteX3" fmla="*/ 0 w 1428612"/>
                <a:gd name="connsiteY3" fmla="*/ 3403799 h 3403799"/>
                <a:gd name="connsiteX4" fmla="*/ 0 w 1428612"/>
                <a:gd name="connsiteY4" fmla="*/ 0 h 3403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612" h="3403799">
                  <a:moveTo>
                    <a:pt x="0" y="0"/>
                  </a:moveTo>
                  <a:lnTo>
                    <a:pt x="1428612" y="0"/>
                  </a:lnTo>
                  <a:lnTo>
                    <a:pt x="1428612" y="3403799"/>
                  </a:lnTo>
                  <a:lnTo>
                    <a:pt x="0" y="3403799"/>
                  </a:lnTo>
                  <a:lnTo>
                    <a:pt x="0" y="0"/>
                  </a:lnTo>
                  <a:close/>
                </a:path>
              </a:pathLst>
            </a:custGeom>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200" kern="1200" dirty="0">
                  <a:latin typeface="+mj-lt"/>
                </a:rPr>
                <a:t>Electricity Regulation Act Amendment Bill</a:t>
              </a:r>
            </a:p>
            <a:p>
              <a:pPr marL="114300" lvl="1" indent="-114300" algn="l" defTabSz="622300">
                <a:lnSpc>
                  <a:spcPct val="90000"/>
                </a:lnSpc>
                <a:spcBef>
                  <a:spcPct val="0"/>
                </a:spcBef>
                <a:spcAft>
                  <a:spcPct val="15000"/>
                </a:spcAft>
                <a:buChar char="•"/>
              </a:pPr>
              <a:r>
                <a:rPr lang="en-US" sz="1200" dirty="0">
                  <a:latin typeface="+mj-lt"/>
                </a:rPr>
                <a:t>Electricity Pricing Policy</a:t>
              </a:r>
              <a:endParaRPr lang="en-US" sz="1200" kern="1200" dirty="0">
                <a:latin typeface="+mj-lt"/>
              </a:endParaRPr>
            </a:p>
            <a:p>
              <a:pPr marL="114300" lvl="1" indent="-114300" algn="l" defTabSz="622300">
                <a:lnSpc>
                  <a:spcPct val="90000"/>
                </a:lnSpc>
                <a:spcBef>
                  <a:spcPct val="0"/>
                </a:spcBef>
                <a:spcAft>
                  <a:spcPct val="15000"/>
                </a:spcAft>
                <a:buChar char="•"/>
              </a:pPr>
              <a:r>
                <a:rPr lang="en-US" sz="1200" kern="1200" dirty="0">
                  <a:latin typeface="+mj-lt"/>
                </a:rPr>
                <a:t>Eskom unbundling (DPE </a:t>
              </a:r>
              <a:r>
                <a:rPr lang="en-US" sz="1200" kern="1200" dirty="0">
                  <a:solidFill>
                    <a:schemeClr val="tx1"/>
                  </a:solidFill>
                  <a:latin typeface="+mj-lt"/>
                </a:rPr>
                <a:t>Roadmap) and TSMO establishment</a:t>
              </a:r>
            </a:p>
            <a:p>
              <a:pPr marL="114300" lvl="1" indent="-114300" algn="l" defTabSz="622300">
                <a:lnSpc>
                  <a:spcPct val="90000"/>
                </a:lnSpc>
                <a:spcBef>
                  <a:spcPct val="0"/>
                </a:spcBef>
                <a:spcAft>
                  <a:spcPct val="15000"/>
                </a:spcAft>
                <a:buChar char="•"/>
              </a:pPr>
              <a:r>
                <a:rPr lang="en-US" sz="1200" dirty="0">
                  <a:solidFill>
                    <a:schemeClr val="tx1"/>
                  </a:solidFill>
                  <a:latin typeface="+mj-lt"/>
                </a:rPr>
                <a:t>Electricity wheeling – national framework SALGA/AMEU</a:t>
              </a:r>
            </a:p>
            <a:p>
              <a:pPr marL="114300" lvl="1" indent="-114300" algn="l" defTabSz="622300">
                <a:lnSpc>
                  <a:spcPct val="90000"/>
                </a:lnSpc>
                <a:spcBef>
                  <a:spcPct val="0"/>
                </a:spcBef>
                <a:spcAft>
                  <a:spcPct val="15000"/>
                </a:spcAft>
                <a:buChar char="•"/>
              </a:pPr>
              <a:r>
                <a:rPr lang="en-US" sz="1200" kern="1200" dirty="0">
                  <a:solidFill>
                    <a:schemeClr val="tx1"/>
                  </a:solidFill>
                  <a:latin typeface="+mj-lt"/>
                </a:rPr>
                <a:t>Approval wheeling tariffs NERSA</a:t>
              </a:r>
            </a:p>
            <a:p>
              <a:pPr marL="114300" lvl="1" indent="-114300" algn="l" defTabSz="622300">
                <a:lnSpc>
                  <a:spcPct val="90000"/>
                </a:lnSpc>
                <a:spcBef>
                  <a:spcPct val="0"/>
                </a:spcBef>
                <a:spcAft>
                  <a:spcPct val="15000"/>
                </a:spcAft>
                <a:buChar char="•"/>
              </a:pPr>
              <a:r>
                <a:rPr lang="en-US" sz="1200" dirty="0">
                  <a:solidFill>
                    <a:schemeClr val="tx1"/>
                  </a:solidFill>
                  <a:latin typeface="+mj-lt"/>
                </a:rPr>
                <a:t>NERSA TPA rules revision</a:t>
              </a:r>
              <a:endParaRPr lang="en-US" sz="1200" kern="1200" dirty="0">
                <a:solidFill>
                  <a:schemeClr val="tx1"/>
                </a:solidFill>
                <a:latin typeface="+mj-lt"/>
              </a:endParaRPr>
            </a:p>
          </p:txBody>
        </p:sp>
        <p:sp>
          <p:nvSpPr>
            <p:cNvPr id="13" name="Freeform: Shape 12">
              <a:extLst>
                <a:ext uri="{FF2B5EF4-FFF2-40B4-BE49-F238E27FC236}">
                  <a16:creationId xmlns:a16="http://schemas.microsoft.com/office/drawing/2014/main" id="{4DCAE543-062E-41AE-A8AE-D37781660F58}"/>
                </a:ext>
              </a:extLst>
            </p:cNvPr>
            <p:cNvSpPr/>
            <p:nvPr/>
          </p:nvSpPr>
          <p:spPr>
            <a:xfrm>
              <a:off x="4195512" y="4164231"/>
              <a:ext cx="2405625" cy="582235"/>
            </a:xfrm>
            <a:custGeom>
              <a:avLst/>
              <a:gdLst>
                <a:gd name="connsiteX0" fmla="*/ 0 w 1428612"/>
                <a:gd name="connsiteY0" fmla="*/ 0 h 572003"/>
                <a:gd name="connsiteX1" fmla="*/ 1428612 w 1428612"/>
                <a:gd name="connsiteY1" fmla="*/ 0 h 572003"/>
                <a:gd name="connsiteX2" fmla="*/ 1428612 w 1428612"/>
                <a:gd name="connsiteY2" fmla="*/ 572003 h 572003"/>
                <a:gd name="connsiteX3" fmla="*/ 0 w 1428612"/>
                <a:gd name="connsiteY3" fmla="*/ 572003 h 572003"/>
                <a:gd name="connsiteX4" fmla="*/ 0 w 1428612"/>
                <a:gd name="connsiteY4" fmla="*/ 0 h 572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612" h="572003">
                  <a:moveTo>
                    <a:pt x="0" y="0"/>
                  </a:moveTo>
                  <a:lnTo>
                    <a:pt x="1428612" y="0"/>
                  </a:lnTo>
                  <a:lnTo>
                    <a:pt x="1428612" y="572003"/>
                  </a:lnTo>
                  <a:lnTo>
                    <a:pt x="0" y="572003"/>
                  </a:lnTo>
                  <a:lnTo>
                    <a:pt x="0" y="0"/>
                  </a:lnTo>
                  <a:close/>
                </a:path>
              </a:pathLst>
            </a:custGeom>
          </p:spPr>
          <p:style>
            <a:lnRef idx="1">
              <a:schemeClr val="accent1">
                <a:shade val="80000"/>
                <a:hueOff val="347907"/>
                <a:satOff val="-58141"/>
                <a:lumOff val="29559"/>
                <a:alphaOff val="0"/>
              </a:schemeClr>
            </a:lnRef>
            <a:fillRef idx="3">
              <a:schemeClr val="accent1">
                <a:shade val="80000"/>
                <a:hueOff val="347907"/>
                <a:satOff val="-58141"/>
                <a:lumOff val="29559"/>
                <a:alphaOff val="0"/>
              </a:schemeClr>
            </a:fillRef>
            <a:effectRef idx="2">
              <a:schemeClr val="accent1">
                <a:shade val="80000"/>
                <a:hueOff val="347907"/>
                <a:satOff val="-58141"/>
                <a:lumOff val="29559"/>
                <a:alphaOff val="0"/>
              </a:schemeClr>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200" b="1" kern="1200" dirty="0">
                  <a:effectLst>
                    <a:outerShdw blurRad="38100" dist="38100" dir="2700000" algn="tl">
                      <a:srgbClr val="000000">
                        <a:alpha val="43137"/>
                      </a:srgbClr>
                    </a:outerShdw>
                  </a:effectLst>
                  <a:latin typeface="+mj-lt"/>
                </a:rPr>
                <a:t>Eskom financial and operational performance, debt solution, corruption</a:t>
              </a:r>
            </a:p>
          </p:txBody>
        </p:sp>
        <p:sp>
          <p:nvSpPr>
            <p:cNvPr id="14" name="Freeform: Shape 13">
              <a:extLst>
                <a:ext uri="{FF2B5EF4-FFF2-40B4-BE49-F238E27FC236}">
                  <a16:creationId xmlns:a16="http://schemas.microsoft.com/office/drawing/2014/main" id="{25B94962-0E77-45D7-A49B-735394FA60FD}"/>
                </a:ext>
              </a:extLst>
            </p:cNvPr>
            <p:cNvSpPr/>
            <p:nvPr/>
          </p:nvSpPr>
          <p:spPr>
            <a:xfrm>
              <a:off x="4224408" y="4856735"/>
              <a:ext cx="2376729" cy="1760585"/>
            </a:xfrm>
            <a:custGeom>
              <a:avLst/>
              <a:gdLst>
                <a:gd name="connsiteX0" fmla="*/ 0 w 1428612"/>
                <a:gd name="connsiteY0" fmla="*/ 0 h 3403799"/>
                <a:gd name="connsiteX1" fmla="*/ 1428612 w 1428612"/>
                <a:gd name="connsiteY1" fmla="*/ 0 h 3403799"/>
                <a:gd name="connsiteX2" fmla="*/ 1428612 w 1428612"/>
                <a:gd name="connsiteY2" fmla="*/ 3403799 h 3403799"/>
                <a:gd name="connsiteX3" fmla="*/ 0 w 1428612"/>
                <a:gd name="connsiteY3" fmla="*/ 3403799 h 3403799"/>
                <a:gd name="connsiteX4" fmla="*/ 0 w 1428612"/>
                <a:gd name="connsiteY4" fmla="*/ 0 h 3403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612" h="3403799">
                  <a:moveTo>
                    <a:pt x="0" y="0"/>
                  </a:moveTo>
                  <a:lnTo>
                    <a:pt x="1428612" y="0"/>
                  </a:lnTo>
                  <a:lnTo>
                    <a:pt x="1428612" y="3403799"/>
                  </a:lnTo>
                  <a:lnTo>
                    <a:pt x="0" y="3403799"/>
                  </a:lnTo>
                  <a:lnTo>
                    <a:pt x="0" y="0"/>
                  </a:lnTo>
                  <a:close/>
                </a:path>
              </a:pathLst>
            </a:custGeom>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200" kern="1200" dirty="0">
                  <a:solidFill>
                    <a:schemeClr val="tx1"/>
                  </a:solidFill>
                  <a:latin typeface="+mj-lt"/>
                </a:rPr>
                <a:t>Eskom debt solution (NT)</a:t>
              </a:r>
            </a:p>
            <a:p>
              <a:pPr marL="114300" lvl="1" indent="-114300" algn="l" defTabSz="622300">
                <a:lnSpc>
                  <a:spcPct val="90000"/>
                </a:lnSpc>
                <a:spcBef>
                  <a:spcPct val="0"/>
                </a:spcBef>
                <a:spcAft>
                  <a:spcPct val="15000"/>
                </a:spcAft>
                <a:buChar char="•"/>
              </a:pPr>
              <a:r>
                <a:rPr lang="en-US" sz="1200" kern="1200" dirty="0" err="1">
                  <a:solidFill>
                    <a:schemeClr val="tx1"/>
                  </a:solidFill>
                  <a:latin typeface="+mj-lt"/>
                </a:rPr>
                <a:t>Masakhane</a:t>
              </a:r>
              <a:r>
                <a:rPr lang="en-US" sz="1200" kern="1200" dirty="0">
                  <a:solidFill>
                    <a:schemeClr val="tx1"/>
                  </a:solidFill>
                  <a:latin typeface="+mj-lt"/>
                </a:rPr>
                <a:t> Campaign to combat illegal connections and non-payment</a:t>
              </a:r>
            </a:p>
            <a:p>
              <a:pPr marL="114300" lvl="1" indent="-114300" algn="l" defTabSz="622300">
                <a:lnSpc>
                  <a:spcPct val="90000"/>
                </a:lnSpc>
                <a:spcBef>
                  <a:spcPct val="0"/>
                </a:spcBef>
                <a:spcAft>
                  <a:spcPct val="15000"/>
                </a:spcAft>
                <a:buChar char="•"/>
              </a:pPr>
              <a:r>
                <a:rPr lang="en-US" sz="1200" dirty="0">
                  <a:solidFill>
                    <a:schemeClr val="tx1"/>
                  </a:solidFill>
                  <a:latin typeface="+mj-lt"/>
                </a:rPr>
                <a:t>Municipal debt, </a:t>
              </a:r>
              <a:r>
                <a:rPr lang="en-US" sz="1200" dirty="0" err="1">
                  <a:solidFill>
                    <a:schemeClr val="tx1"/>
                  </a:solidFill>
                  <a:latin typeface="+mj-lt"/>
                </a:rPr>
                <a:t>Concourt</a:t>
              </a:r>
              <a:r>
                <a:rPr lang="en-US" sz="1200" dirty="0">
                  <a:solidFill>
                    <a:schemeClr val="tx1"/>
                  </a:solidFill>
                  <a:latin typeface="+mj-lt"/>
                </a:rPr>
                <a:t> case re Eskom reducing supply to defaulting </a:t>
              </a:r>
              <a:r>
                <a:rPr lang="en-US" sz="1200" dirty="0" err="1">
                  <a:solidFill>
                    <a:schemeClr val="tx1"/>
                  </a:solidFill>
                  <a:latin typeface="+mj-lt"/>
                </a:rPr>
                <a:t>munics</a:t>
              </a:r>
              <a:r>
                <a:rPr lang="en-US" sz="1200" dirty="0">
                  <a:solidFill>
                    <a:schemeClr val="tx1"/>
                  </a:solidFill>
                  <a:latin typeface="+mj-lt"/>
                </a:rPr>
                <a:t> (Dec22)</a:t>
              </a:r>
            </a:p>
            <a:p>
              <a:pPr marL="114300" lvl="1" indent="-114300" algn="l" defTabSz="622300">
                <a:lnSpc>
                  <a:spcPct val="90000"/>
                </a:lnSpc>
                <a:spcBef>
                  <a:spcPct val="0"/>
                </a:spcBef>
                <a:spcAft>
                  <a:spcPct val="15000"/>
                </a:spcAft>
                <a:buChar char="•"/>
              </a:pPr>
              <a:r>
                <a:rPr lang="en-US" sz="1200" dirty="0">
                  <a:solidFill>
                    <a:schemeClr val="tx1"/>
                  </a:solidFill>
                  <a:latin typeface="+mj-lt"/>
                </a:rPr>
                <a:t>Eskom Review SCM policies</a:t>
              </a:r>
            </a:p>
            <a:p>
              <a:pPr marL="114300" lvl="1" indent="-114300" algn="l" defTabSz="622300">
                <a:lnSpc>
                  <a:spcPct val="90000"/>
                </a:lnSpc>
                <a:spcBef>
                  <a:spcPct val="0"/>
                </a:spcBef>
                <a:spcAft>
                  <a:spcPct val="15000"/>
                </a:spcAft>
                <a:buChar char="•"/>
              </a:pPr>
              <a:r>
                <a:rPr lang="en-US" sz="1200" kern="1200" dirty="0">
                  <a:solidFill>
                    <a:schemeClr val="tx1"/>
                  </a:solidFill>
                  <a:latin typeface="+mj-lt"/>
                </a:rPr>
                <a:t>Government and social </a:t>
              </a:r>
              <a:r>
                <a:rPr lang="en-US" sz="1200" kern="1200" dirty="0">
                  <a:latin typeface="+mj-lt"/>
                </a:rPr>
                <a:t>partners’ initiatives to com</a:t>
              </a:r>
              <a:r>
                <a:rPr lang="en-US" sz="1200" dirty="0">
                  <a:latin typeface="+mj-lt"/>
                </a:rPr>
                <a:t>bat corruption –workstream reports</a:t>
              </a:r>
              <a:endParaRPr lang="en-US" sz="1200" kern="1200" dirty="0">
                <a:latin typeface="+mj-lt"/>
              </a:endParaRPr>
            </a:p>
            <a:p>
              <a:pPr marL="114300" lvl="1" indent="-114300" algn="l" defTabSz="622300">
                <a:lnSpc>
                  <a:spcPct val="90000"/>
                </a:lnSpc>
                <a:spcBef>
                  <a:spcPct val="0"/>
                </a:spcBef>
                <a:spcAft>
                  <a:spcPct val="15000"/>
                </a:spcAft>
                <a:buChar char="•"/>
              </a:pPr>
              <a:endParaRPr lang="en-US" sz="1200" kern="1200" dirty="0">
                <a:latin typeface="+mj-lt"/>
              </a:endParaRPr>
            </a:p>
            <a:p>
              <a:pPr marL="114300" lvl="1" indent="-114300" algn="l" defTabSz="622300">
                <a:lnSpc>
                  <a:spcPct val="90000"/>
                </a:lnSpc>
                <a:spcBef>
                  <a:spcPct val="0"/>
                </a:spcBef>
                <a:spcAft>
                  <a:spcPct val="15000"/>
                </a:spcAft>
                <a:buChar char="•"/>
              </a:pPr>
              <a:endParaRPr lang="en-US" sz="1200" kern="1200" dirty="0">
                <a:solidFill>
                  <a:schemeClr val="accent1">
                    <a:lumMod val="90000"/>
                    <a:lumOff val="10000"/>
                  </a:schemeClr>
                </a:solidFill>
                <a:latin typeface="+mj-lt"/>
              </a:endParaRPr>
            </a:p>
            <a:p>
              <a:pPr marL="114300" lvl="1" indent="-114300" algn="l" defTabSz="622300">
                <a:lnSpc>
                  <a:spcPct val="90000"/>
                </a:lnSpc>
                <a:spcBef>
                  <a:spcPct val="0"/>
                </a:spcBef>
                <a:spcAft>
                  <a:spcPct val="15000"/>
                </a:spcAft>
                <a:buChar char="•"/>
              </a:pPr>
              <a:endParaRPr lang="en-US" sz="1200" kern="1200" dirty="0">
                <a:latin typeface="+mj-lt"/>
              </a:endParaRPr>
            </a:p>
          </p:txBody>
        </p:sp>
      </p:grpSp>
      <p:sp>
        <p:nvSpPr>
          <p:cNvPr id="5" name="Freeform: Shape 4">
            <a:extLst>
              <a:ext uri="{FF2B5EF4-FFF2-40B4-BE49-F238E27FC236}">
                <a16:creationId xmlns:a16="http://schemas.microsoft.com/office/drawing/2014/main" id="{EDB7D522-7EE9-F61A-FC76-DE8650928B88}"/>
              </a:ext>
            </a:extLst>
          </p:cNvPr>
          <p:cNvSpPr/>
          <p:nvPr/>
        </p:nvSpPr>
        <p:spPr>
          <a:xfrm>
            <a:off x="3005800" y="904048"/>
            <a:ext cx="2035810" cy="737428"/>
          </a:xfrm>
          <a:custGeom>
            <a:avLst/>
            <a:gdLst>
              <a:gd name="connsiteX0" fmla="*/ 0 w 1428612"/>
              <a:gd name="connsiteY0" fmla="*/ 0 h 572003"/>
              <a:gd name="connsiteX1" fmla="*/ 1428612 w 1428612"/>
              <a:gd name="connsiteY1" fmla="*/ 0 h 572003"/>
              <a:gd name="connsiteX2" fmla="*/ 1428612 w 1428612"/>
              <a:gd name="connsiteY2" fmla="*/ 572003 h 572003"/>
              <a:gd name="connsiteX3" fmla="*/ 0 w 1428612"/>
              <a:gd name="connsiteY3" fmla="*/ 572003 h 572003"/>
              <a:gd name="connsiteX4" fmla="*/ 0 w 1428612"/>
              <a:gd name="connsiteY4" fmla="*/ 0 h 572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612" h="572003">
                <a:moveTo>
                  <a:pt x="0" y="0"/>
                </a:moveTo>
                <a:lnTo>
                  <a:pt x="1428612" y="0"/>
                </a:lnTo>
                <a:lnTo>
                  <a:pt x="1428612" y="572003"/>
                </a:lnTo>
                <a:lnTo>
                  <a:pt x="0" y="572003"/>
                </a:lnTo>
                <a:lnTo>
                  <a:pt x="0" y="0"/>
                </a:lnTo>
                <a:close/>
              </a:path>
            </a:pathLst>
          </a:custGeom>
        </p:spPr>
        <p:style>
          <a:lnRef idx="1">
            <a:schemeClr val="accent1">
              <a:shade val="80000"/>
              <a:hueOff val="434883"/>
              <a:satOff val="-72676"/>
              <a:lumOff val="36948"/>
              <a:alphaOff val="0"/>
            </a:schemeClr>
          </a:lnRef>
          <a:fillRef idx="3">
            <a:schemeClr val="accent1">
              <a:shade val="80000"/>
              <a:hueOff val="434883"/>
              <a:satOff val="-72676"/>
              <a:lumOff val="36948"/>
              <a:alphaOff val="0"/>
            </a:schemeClr>
          </a:fillRef>
          <a:effectRef idx="2">
            <a:schemeClr val="accent1">
              <a:shade val="80000"/>
              <a:hueOff val="434883"/>
              <a:satOff val="-72676"/>
              <a:lumOff val="36948"/>
              <a:alphaOff val="0"/>
            </a:schemeClr>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200" b="1" kern="1200" dirty="0">
                <a:effectLst>
                  <a:outerShdw blurRad="38100" dist="38100" dir="2700000" algn="tl">
                    <a:srgbClr val="000000">
                      <a:alpha val="43137"/>
                    </a:srgbClr>
                  </a:outerShdw>
                </a:effectLst>
                <a:latin typeface="+mj-lt"/>
              </a:rPr>
              <a:t>Load-shedding</a:t>
            </a:r>
            <a:r>
              <a:rPr lang="en-US" sz="1600" b="1" kern="1200" dirty="0">
                <a:effectLst>
                  <a:outerShdw blurRad="38100" dist="38100" dir="2700000" algn="tl">
                    <a:srgbClr val="000000">
                      <a:alpha val="43137"/>
                    </a:srgbClr>
                  </a:outerShdw>
                </a:effectLst>
                <a:latin typeface="+mj-lt"/>
              </a:rPr>
              <a:t> </a:t>
            </a:r>
            <a:r>
              <a:rPr lang="en-US" sz="1200" b="1" kern="1200" dirty="0">
                <a:effectLst>
                  <a:outerShdw blurRad="38100" dist="38100" dir="2700000" algn="tl">
                    <a:srgbClr val="000000">
                      <a:alpha val="43137"/>
                    </a:srgbClr>
                  </a:outerShdw>
                </a:effectLst>
                <a:latin typeface="+mj-lt"/>
              </a:rPr>
              <a:t>and Demand </a:t>
            </a:r>
            <a:r>
              <a:rPr lang="en-US" sz="1200" b="1" dirty="0">
                <a:effectLst>
                  <a:outerShdw blurRad="38100" dist="38100" dir="2700000" algn="tl">
                    <a:srgbClr val="000000">
                      <a:alpha val="43137"/>
                    </a:srgbClr>
                  </a:outerShdw>
                </a:effectLst>
                <a:latin typeface="+mj-lt"/>
              </a:rPr>
              <a:t>side responses</a:t>
            </a:r>
            <a:endParaRPr lang="en-US" sz="1200" b="1" kern="1200" dirty="0">
              <a:effectLst>
                <a:outerShdw blurRad="38100" dist="38100" dir="2700000" algn="tl">
                  <a:srgbClr val="000000">
                    <a:alpha val="43137"/>
                  </a:srgbClr>
                </a:outerShdw>
              </a:effectLst>
              <a:latin typeface="+mj-lt"/>
            </a:endParaRPr>
          </a:p>
        </p:txBody>
      </p:sp>
      <p:sp>
        <p:nvSpPr>
          <p:cNvPr id="16" name="Freeform: Shape 15">
            <a:extLst>
              <a:ext uri="{FF2B5EF4-FFF2-40B4-BE49-F238E27FC236}">
                <a16:creationId xmlns:a16="http://schemas.microsoft.com/office/drawing/2014/main" id="{40E7FDC3-3D06-A9D4-EAC8-ACB992D04465}"/>
              </a:ext>
            </a:extLst>
          </p:cNvPr>
          <p:cNvSpPr/>
          <p:nvPr/>
        </p:nvSpPr>
        <p:spPr>
          <a:xfrm>
            <a:off x="3005799" y="1729821"/>
            <a:ext cx="2045585" cy="3870879"/>
          </a:xfrm>
          <a:custGeom>
            <a:avLst/>
            <a:gdLst>
              <a:gd name="connsiteX0" fmla="*/ 0 w 1428612"/>
              <a:gd name="connsiteY0" fmla="*/ 0 h 3403799"/>
              <a:gd name="connsiteX1" fmla="*/ 1428612 w 1428612"/>
              <a:gd name="connsiteY1" fmla="*/ 0 h 3403799"/>
              <a:gd name="connsiteX2" fmla="*/ 1428612 w 1428612"/>
              <a:gd name="connsiteY2" fmla="*/ 3403799 h 3403799"/>
              <a:gd name="connsiteX3" fmla="*/ 0 w 1428612"/>
              <a:gd name="connsiteY3" fmla="*/ 3403799 h 3403799"/>
              <a:gd name="connsiteX4" fmla="*/ 0 w 1428612"/>
              <a:gd name="connsiteY4" fmla="*/ 0 h 3403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612" h="3403799">
                <a:moveTo>
                  <a:pt x="0" y="0"/>
                </a:moveTo>
                <a:lnTo>
                  <a:pt x="1428612" y="0"/>
                </a:lnTo>
                <a:lnTo>
                  <a:pt x="1428612" y="3403799"/>
                </a:lnTo>
                <a:lnTo>
                  <a:pt x="0" y="3403799"/>
                </a:lnTo>
                <a:lnTo>
                  <a:pt x="0" y="0"/>
                </a:lnTo>
                <a:close/>
              </a:path>
            </a:pathLst>
          </a:custGeom>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4676" tIns="74676" rIns="99568" bIns="112014" numCol="1" spcCol="1270" anchor="t" anchorCtr="0">
            <a:noAutofit/>
          </a:bodyPr>
          <a:lstStyle/>
          <a:p>
            <a:pPr marL="114300" lvl="1" indent="-114300" defTabSz="622300">
              <a:lnSpc>
                <a:spcPct val="90000"/>
              </a:lnSpc>
              <a:spcBef>
                <a:spcPct val="0"/>
              </a:spcBef>
              <a:spcAft>
                <a:spcPct val="15000"/>
              </a:spcAft>
              <a:buFontTx/>
              <a:buChar char="•"/>
            </a:pPr>
            <a:r>
              <a:rPr lang="en-US" sz="1200" dirty="0">
                <a:solidFill>
                  <a:schemeClr val="tx1"/>
                </a:solidFill>
                <a:latin typeface="+mj-lt"/>
              </a:rPr>
              <a:t>NECOM interventions, incl Omnibus Bill, State of disaster and liaison social partners</a:t>
            </a:r>
          </a:p>
          <a:p>
            <a:pPr marL="114300" lvl="1" indent="-114300" defTabSz="622300">
              <a:lnSpc>
                <a:spcPct val="90000"/>
              </a:lnSpc>
              <a:spcBef>
                <a:spcPct val="0"/>
              </a:spcBef>
              <a:spcAft>
                <a:spcPct val="15000"/>
              </a:spcAft>
              <a:buFontTx/>
              <a:buChar char="•"/>
            </a:pPr>
            <a:r>
              <a:rPr lang="en-US" sz="1200" kern="1200" dirty="0">
                <a:solidFill>
                  <a:schemeClr val="tx1"/>
                </a:solidFill>
                <a:latin typeface="+mj-lt"/>
              </a:rPr>
              <a:t>Managing load-shedding (NRS048.9)</a:t>
            </a:r>
            <a:endParaRPr lang="en-US" sz="1200" dirty="0">
              <a:solidFill>
                <a:schemeClr val="tx1"/>
              </a:solidFill>
              <a:latin typeface="+mj-lt"/>
            </a:endParaRPr>
          </a:p>
          <a:p>
            <a:pPr marL="114300" lvl="1" indent="-114300" algn="l" defTabSz="622300">
              <a:lnSpc>
                <a:spcPct val="90000"/>
              </a:lnSpc>
              <a:spcBef>
                <a:spcPct val="0"/>
              </a:spcBef>
              <a:spcAft>
                <a:spcPct val="15000"/>
              </a:spcAft>
              <a:buChar char="•"/>
            </a:pPr>
            <a:r>
              <a:rPr lang="en-US" sz="1200" dirty="0">
                <a:solidFill>
                  <a:schemeClr val="tx1"/>
                </a:solidFill>
                <a:latin typeface="+mj-lt"/>
              </a:rPr>
              <a:t>SAPP imports</a:t>
            </a:r>
          </a:p>
          <a:p>
            <a:pPr marL="114300" lvl="1" indent="-114300" algn="l" defTabSz="622300">
              <a:lnSpc>
                <a:spcPct val="90000"/>
              </a:lnSpc>
              <a:spcBef>
                <a:spcPct val="0"/>
              </a:spcBef>
              <a:spcAft>
                <a:spcPct val="15000"/>
              </a:spcAft>
              <a:buChar char="•"/>
            </a:pPr>
            <a:r>
              <a:rPr lang="en-US" sz="1200" dirty="0">
                <a:solidFill>
                  <a:schemeClr val="tx1"/>
                </a:solidFill>
                <a:latin typeface="+mj-lt"/>
              </a:rPr>
              <a:t>Net billing/metering guidelines (NERSA/ GCAC)</a:t>
            </a:r>
          </a:p>
          <a:p>
            <a:pPr marL="114300" lvl="1" indent="-114300" algn="l" defTabSz="622300">
              <a:lnSpc>
                <a:spcPct val="90000"/>
              </a:lnSpc>
              <a:spcBef>
                <a:spcPct val="0"/>
              </a:spcBef>
              <a:spcAft>
                <a:spcPct val="15000"/>
              </a:spcAft>
              <a:buChar char="•"/>
            </a:pPr>
            <a:r>
              <a:rPr lang="en-US" sz="1200" dirty="0">
                <a:solidFill>
                  <a:schemeClr val="tx1"/>
                </a:solidFill>
                <a:latin typeface="+mj-lt"/>
              </a:rPr>
              <a:t>Reducing cost of rooftop solar</a:t>
            </a:r>
          </a:p>
          <a:p>
            <a:pPr marL="114300" lvl="1" indent="-114300" algn="l" defTabSz="622300">
              <a:lnSpc>
                <a:spcPct val="90000"/>
              </a:lnSpc>
              <a:spcBef>
                <a:spcPct val="0"/>
              </a:spcBef>
              <a:spcAft>
                <a:spcPct val="15000"/>
              </a:spcAft>
              <a:buChar char="•"/>
            </a:pPr>
            <a:r>
              <a:rPr lang="en-US" sz="1200" dirty="0">
                <a:solidFill>
                  <a:schemeClr val="tx1"/>
                </a:solidFill>
                <a:latin typeface="+mj-lt"/>
              </a:rPr>
              <a:t>Revision Eskom grid queuing rules</a:t>
            </a:r>
          </a:p>
          <a:p>
            <a:pPr marL="114300" lvl="1" indent="-114300" algn="l" defTabSz="622300">
              <a:lnSpc>
                <a:spcPct val="90000"/>
              </a:lnSpc>
              <a:spcBef>
                <a:spcPct val="0"/>
              </a:spcBef>
              <a:spcAft>
                <a:spcPct val="15000"/>
              </a:spcAft>
              <a:buChar char="•"/>
            </a:pPr>
            <a:r>
              <a:rPr lang="en-US" sz="1200" dirty="0">
                <a:solidFill>
                  <a:schemeClr val="tx1"/>
                </a:solidFill>
                <a:latin typeface="+mj-lt"/>
              </a:rPr>
              <a:t>(Virtual) wheeling, Third Party Access (trading)</a:t>
            </a:r>
          </a:p>
          <a:p>
            <a:pPr marL="114300" lvl="1" indent="-114300" algn="l" defTabSz="622300">
              <a:lnSpc>
                <a:spcPct val="90000"/>
              </a:lnSpc>
              <a:spcBef>
                <a:spcPct val="0"/>
              </a:spcBef>
              <a:spcAft>
                <a:spcPct val="15000"/>
              </a:spcAft>
              <a:buChar char="•"/>
            </a:pPr>
            <a:r>
              <a:rPr lang="en-US" sz="1200" dirty="0">
                <a:solidFill>
                  <a:schemeClr val="tx1"/>
                </a:solidFill>
                <a:latin typeface="+mj-lt"/>
              </a:rPr>
              <a:t>DSM and Energy Efficiency initiatives</a:t>
            </a:r>
          </a:p>
          <a:p>
            <a:pPr marL="114300" lvl="1" indent="-114300" algn="l" defTabSz="622300">
              <a:lnSpc>
                <a:spcPct val="90000"/>
              </a:lnSpc>
              <a:spcBef>
                <a:spcPct val="0"/>
              </a:spcBef>
              <a:spcAft>
                <a:spcPct val="15000"/>
              </a:spcAft>
              <a:buChar char="•"/>
            </a:pPr>
            <a:r>
              <a:rPr lang="en-US" sz="1200" dirty="0">
                <a:solidFill>
                  <a:schemeClr val="tx1"/>
                </a:solidFill>
                <a:latin typeface="+mj-lt"/>
              </a:rPr>
              <a:t>Communication initiatives</a:t>
            </a:r>
          </a:p>
          <a:p>
            <a:pPr marL="114300" lvl="1" indent="-114300" defTabSz="622300">
              <a:lnSpc>
                <a:spcPct val="90000"/>
              </a:lnSpc>
              <a:spcBef>
                <a:spcPct val="0"/>
              </a:spcBef>
              <a:spcAft>
                <a:spcPct val="15000"/>
              </a:spcAft>
              <a:buFontTx/>
              <a:buChar char="•"/>
            </a:pPr>
            <a:r>
              <a:rPr lang="en-US" sz="1200" kern="1200" dirty="0">
                <a:solidFill>
                  <a:schemeClr val="tx1"/>
                </a:solidFill>
                <a:latin typeface="+mj-lt"/>
              </a:rPr>
              <a:t>Incentives RE</a:t>
            </a:r>
            <a:r>
              <a:rPr lang="en-US" sz="1200" dirty="0">
                <a:solidFill>
                  <a:schemeClr val="tx1"/>
                </a:solidFill>
                <a:latin typeface="+mj-lt"/>
              </a:rPr>
              <a:t> businesses/ households</a:t>
            </a:r>
            <a:endParaRPr lang="en-US" sz="1200" kern="1200" dirty="0">
              <a:solidFill>
                <a:schemeClr val="tx1"/>
              </a:solidFill>
              <a:latin typeface="+mj-lt"/>
            </a:endParaRPr>
          </a:p>
          <a:p>
            <a:pPr marL="114300" lvl="1" indent="-114300" algn="l" defTabSz="622300">
              <a:lnSpc>
                <a:spcPct val="90000"/>
              </a:lnSpc>
              <a:spcBef>
                <a:spcPct val="0"/>
              </a:spcBef>
              <a:spcAft>
                <a:spcPct val="15000"/>
              </a:spcAft>
              <a:buChar char="•"/>
            </a:pPr>
            <a:endParaRPr lang="en-US" sz="1200" dirty="0">
              <a:solidFill>
                <a:schemeClr val="accent1">
                  <a:lumMod val="90000"/>
                  <a:lumOff val="10000"/>
                </a:schemeClr>
              </a:solidFill>
              <a:latin typeface="+mj-lt"/>
            </a:endParaRPr>
          </a:p>
          <a:p>
            <a:pPr marL="114300" lvl="1" indent="-114300" algn="l" defTabSz="622300">
              <a:lnSpc>
                <a:spcPct val="90000"/>
              </a:lnSpc>
              <a:spcBef>
                <a:spcPct val="0"/>
              </a:spcBef>
              <a:spcAft>
                <a:spcPct val="15000"/>
              </a:spcAft>
              <a:buChar char="•"/>
            </a:pPr>
            <a:endParaRPr lang="en-US" sz="1400" dirty="0">
              <a:solidFill>
                <a:srgbClr val="FF0000"/>
              </a:solidFill>
              <a:latin typeface="+mj-lt"/>
            </a:endParaRPr>
          </a:p>
          <a:p>
            <a:pPr marL="114300" lvl="1" indent="-114300" algn="l" defTabSz="622300">
              <a:lnSpc>
                <a:spcPct val="90000"/>
              </a:lnSpc>
              <a:spcBef>
                <a:spcPct val="0"/>
              </a:spcBef>
              <a:spcAft>
                <a:spcPct val="15000"/>
              </a:spcAft>
              <a:buChar char="•"/>
            </a:pPr>
            <a:endParaRPr lang="en-US" sz="1400" kern="1200" dirty="0">
              <a:latin typeface="+mj-lt"/>
            </a:endParaRPr>
          </a:p>
          <a:p>
            <a:pPr marL="114300" lvl="1" indent="-114300" algn="l" defTabSz="622300">
              <a:lnSpc>
                <a:spcPct val="90000"/>
              </a:lnSpc>
              <a:spcBef>
                <a:spcPct val="0"/>
              </a:spcBef>
              <a:spcAft>
                <a:spcPct val="15000"/>
              </a:spcAft>
              <a:buChar char="•"/>
            </a:pPr>
            <a:endParaRPr lang="en-US" sz="1400" kern="1200" dirty="0">
              <a:latin typeface="+mj-lt"/>
            </a:endParaRPr>
          </a:p>
        </p:txBody>
      </p:sp>
      <p:sp>
        <p:nvSpPr>
          <p:cNvPr id="18" name="TextBox 17">
            <a:extLst>
              <a:ext uri="{FF2B5EF4-FFF2-40B4-BE49-F238E27FC236}">
                <a16:creationId xmlns:a16="http://schemas.microsoft.com/office/drawing/2014/main" id="{6A485528-901A-89EF-88DA-ADE3B49B3664}"/>
              </a:ext>
            </a:extLst>
          </p:cNvPr>
          <p:cNvSpPr txBox="1"/>
          <p:nvPr/>
        </p:nvSpPr>
        <p:spPr>
          <a:xfrm>
            <a:off x="4883193" y="45638"/>
            <a:ext cx="4649071" cy="738664"/>
          </a:xfrm>
          <a:prstGeom prst="rect">
            <a:avLst/>
          </a:prstGeom>
          <a:noFill/>
          <a:ln>
            <a:solidFill>
              <a:schemeClr val="tx2"/>
            </a:solidFill>
          </a:ln>
        </p:spPr>
        <p:txBody>
          <a:bodyPr wrap="square" rtlCol="0">
            <a:spAutoFit/>
          </a:bodyPr>
          <a:lstStyle/>
          <a:p>
            <a:r>
              <a:rPr lang="en-ZA" sz="1400" dirty="0"/>
              <a:t>Legend: </a:t>
            </a:r>
          </a:p>
          <a:p>
            <a:r>
              <a:rPr lang="en-ZA" sz="1400" dirty="0">
                <a:solidFill>
                  <a:schemeClr val="accent1">
                    <a:lumMod val="90000"/>
                    <a:lumOff val="10000"/>
                  </a:schemeClr>
                </a:solidFill>
              </a:rPr>
              <a:t>Newly added components</a:t>
            </a:r>
            <a:r>
              <a:rPr lang="en-ZA" sz="1400" dirty="0"/>
              <a:t> </a:t>
            </a:r>
          </a:p>
          <a:p>
            <a:r>
              <a:rPr lang="en-ZA" sz="1400" dirty="0">
                <a:solidFill>
                  <a:srgbClr val="FF0000"/>
                </a:solidFill>
              </a:rPr>
              <a:t>to be included or removed / moved elsewhere</a:t>
            </a:r>
          </a:p>
        </p:txBody>
      </p:sp>
    </p:spTree>
    <p:extLst>
      <p:ext uri="{BB962C8B-B14F-4D97-AF65-F5344CB8AC3E}">
        <p14:creationId xmlns:p14="http://schemas.microsoft.com/office/powerpoint/2010/main" val="1887289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35BB-AD7F-4732-8E08-B1FF73DAAA52}"/>
              </a:ext>
            </a:extLst>
          </p:cNvPr>
          <p:cNvSpPr>
            <a:spLocks noGrp="1"/>
          </p:cNvSpPr>
          <p:nvPr>
            <p:ph type="title"/>
          </p:nvPr>
        </p:nvSpPr>
        <p:spPr>
          <a:xfrm>
            <a:off x="838200" y="165676"/>
            <a:ext cx="10515600" cy="451739"/>
          </a:xfrm>
        </p:spPr>
        <p:txBody>
          <a:bodyPr>
            <a:normAutofit fontScale="90000"/>
          </a:bodyPr>
          <a:lstStyle/>
          <a:p>
            <a:r>
              <a:rPr lang="en-US" sz="2900" b="1" dirty="0">
                <a:solidFill>
                  <a:schemeClr val="accent2"/>
                </a:solidFill>
              </a:rPr>
              <a:t>Proposed meeting plan and themes Q1&amp;2 2023</a:t>
            </a:r>
          </a:p>
        </p:txBody>
      </p:sp>
      <p:graphicFrame>
        <p:nvGraphicFramePr>
          <p:cNvPr id="3" name="Diagram 2">
            <a:extLst>
              <a:ext uri="{FF2B5EF4-FFF2-40B4-BE49-F238E27FC236}">
                <a16:creationId xmlns:a16="http://schemas.microsoft.com/office/drawing/2014/main" id="{6BABBD87-65B2-4349-BB05-2E0F4A691FFB}"/>
              </a:ext>
            </a:extLst>
          </p:cNvPr>
          <p:cNvGraphicFramePr/>
          <p:nvPr>
            <p:extLst>
              <p:ext uri="{D42A27DB-BD31-4B8C-83A1-F6EECF244321}">
                <p14:modId xmlns:p14="http://schemas.microsoft.com/office/powerpoint/2010/main" val="3652458990"/>
              </p:ext>
            </p:extLst>
          </p:nvPr>
        </p:nvGraphicFramePr>
        <p:xfrm>
          <a:off x="934720" y="3556948"/>
          <a:ext cx="11135360" cy="32604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a:extLst>
              <a:ext uri="{FF2B5EF4-FFF2-40B4-BE49-F238E27FC236}">
                <a16:creationId xmlns:a16="http://schemas.microsoft.com/office/drawing/2014/main" id="{DA5AEC97-BC06-4427-8B2C-9A2AAB0BA6A7}"/>
              </a:ext>
            </a:extLst>
          </p:cNvPr>
          <p:cNvGraphicFramePr/>
          <p:nvPr>
            <p:extLst>
              <p:ext uri="{D42A27DB-BD31-4B8C-83A1-F6EECF244321}">
                <p14:modId xmlns:p14="http://schemas.microsoft.com/office/powerpoint/2010/main" val="761111642"/>
              </p:ext>
            </p:extLst>
          </p:nvPr>
        </p:nvGraphicFramePr>
        <p:xfrm>
          <a:off x="934720" y="1440161"/>
          <a:ext cx="11135360" cy="527963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TextBox 3">
            <a:extLst>
              <a:ext uri="{FF2B5EF4-FFF2-40B4-BE49-F238E27FC236}">
                <a16:creationId xmlns:a16="http://schemas.microsoft.com/office/drawing/2014/main" id="{0C7D29DA-E799-4599-B364-CF03E34AFDB1}"/>
              </a:ext>
            </a:extLst>
          </p:cNvPr>
          <p:cNvSpPr txBox="1"/>
          <p:nvPr/>
        </p:nvSpPr>
        <p:spPr>
          <a:xfrm>
            <a:off x="934720" y="6580024"/>
            <a:ext cx="1661752" cy="246221"/>
          </a:xfrm>
          <a:prstGeom prst="rect">
            <a:avLst/>
          </a:prstGeom>
          <a:noFill/>
        </p:spPr>
        <p:txBody>
          <a:bodyPr wrap="square" rtlCol="0">
            <a:spAutoFit/>
          </a:bodyPr>
          <a:lstStyle/>
          <a:p>
            <a:pPr marL="171450" indent="-171450">
              <a:buFont typeface="Arial" panose="020B0604020202020204" pitchFamily="34" charset="0"/>
              <a:buChar char="•"/>
            </a:pPr>
            <a:r>
              <a:rPr lang="en-GB" sz="1000" dirty="0">
                <a:solidFill>
                  <a:schemeClr val="accent5"/>
                </a:solidFill>
                <a:latin typeface="+mj-lt"/>
              </a:rPr>
              <a:t>EPP Task Team start</a:t>
            </a:r>
            <a:endParaRPr lang="en-ZA" sz="1000" dirty="0">
              <a:solidFill>
                <a:schemeClr val="accent5"/>
              </a:solidFill>
              <a:latin typeface="+mj-lt"/>
            </a:endParaRPr>
          </a:p>
        </p:txBody>
      </p:sp>
      <p:sp>
        <p:nvSpPr>
          <p:cNvPr id="9" name="TextBox 8">
            <a:extLst>
              <a:ext uri="{FF2B5EF4-FFF2-40B4-BE49-F238E27FC236}">
                <a16:creationId xmlns:a16="http://schemas.microsoft.com/office/drawing/2014/main" id="{43D83A8B-3CD0-4BED-A468-5D14E1655E90}"/>
              </a:ext>
            </a:extLst>
          </p:cNvPr>
          <p:cNvSpPr txBox="1"/>
          <p:nvPr/>
        </p:nvSpPr>
        <p:spPr>
          <a:xfrm>
            <a:off x="4819339" y="6583911"/>
            <a:ext cx="2898152" cy="246221"/>
          </a:xfrm>
          <a:prstGeom prst="rect">
            <a:avLst/>
          </a:prstGeom>
          <a:noFill/>
        </p:spPr>
        <p:txBody>
          <a:bodyPr wrap="square" rtlCol="0">
            <a:spAutoFit/>
          </a:bodyPr>
          <a:lstStyle/>
          <a:p>
            <a:pPr marL="171450" indent="-171450">
              <a:buFont typeface="Arial" panose="020B0604020202020204" pitchFamily="34" charset="0"/>
              <a:buChar char="•"/>
            </a:pPr>
            <a:r>
              <a:rPr lang="en-GB" sz="1000" dirty="0">
                <a:solidFill>
                  <a:schemeClr val="accent5"/>
                </a:solidFill>
                <a:latin typeface="+mj-lt"/>
              </a:rPr>
              <a:t>Eskom Conversion Act Amendment bill? </a:t>
            </a:r>
            <a:endParaRPr lang="en-ZA" sz="1000" dirty="0">
              <a:solidFill>
                <a:schemeClr val="accent5"/>
              </a:solidFill>
              <a:latin typeface="+mj-lt"/>
            </a:endParaRPr>
          </a:p>
        </p:txBody>
      </p:sp>
      <p:sp>
        <p:nvSpPr>
          <p:cNvPr id="6" name="TextBox 5">
            <a:extLst>
              <a:ext uri="{FF2B5EF4-FFF2-40B4-BE49-F238E27FC236}">
                <a16:creationId xmlns:a16="http://schemas.microsoft.com/office/drawing/2014/main" id="{C789DAFB-D9CA-54CD-7354-51149512CAFC}"/>
              </a:ext>
            </a:extLst>
          </p:cNvPr>
          <p:cNvSpPr txBox="1"/>
          <p:nvPr/>
        </p:nvSpPr>
        <p:spPr>
          <a:xfrm>
            <a:off x="2846619" y="6596683"/>
            <a:ext cx="1722573" cy="246221"/>
          </a:xfrm>
          <a:prstGeom prst="rect">
            <a:avLst/>
          </a:prstGeom>
          <a:noFill/>
        </p:spPr>
        <p:txBody>
          <a:bodyPr wrap="square" rtlCol="0">
            <a:spAutoFit/>
          </a:bodyPr>
          <a:lstStyle/>
          <a:p>
            <a:r>
              <a:rPr lang="en-GB" sz="1000" dirty="0">
                <a:solidFill>
                  <a:schemeClr val="accent5"/>
                </a:solidFill>
                <a:latin typeface="+mj-lt"/>
              </a:rPr>
              <a:t>EPP Task Team to conclude</a:t>
            </a:r>
            <a:endParaRPr lang="en-ZA" sz="1000" dirty="0">
              <a:solidFill>
                <a:schemeClr val="accent5"/>
              </a:solidFill>
              <a:latin typeface="+mj-lt"/>
            </a:endParaRPr>
          </a:p>
        </p:txBody>
      </p:sp>
    </p:spTree>
    <p:extLst>
      <p:ext uri="{BB962C8B-B14F-4D97-AF65-F5344CB8AC3E}">
        <p14:creationId xmlns:p14="http://schemas.microsoft.com/office/powerpoint/2010/main" val="1824575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F0D09-7362-26BB-0B4E-DE764F8D1E57}"/>
              </a:ext>
            </a:extLst>
          </p:cNvPr>
          <p:cNvSpPr>
            <a:spLocks noGrp="1"/>
          </p:cNvSpPr>
          <p:nvPr>
            <p:ph type="title"/>
          </p:nvPr>
        </p:nvSpPr>
        <p:spPr/>
        <p:txBody>
          <a:bodyPr/>
          <a:lstStyle/>
          <a:p>
            <a:r>
              <a:rPr lang="en-ZA" dirty="0"/>
              <a:t>March / April / May meeting focus</a:t>
            </a:r>
          </a:p>
        </p:txBody>
      </p:sp>
      <p:sp>
        <p:nvSpPr>
          <p:cNvPr id="3" name="Content Placeholder 2">
            <a:extLst>
              <a:ext uri="{FF2B5EF4-FFF2-40B4-BE49-F238E27FC236}">
                <a16:creationId xmlns:a16="http://schemas.microsoft.com/office/drawing/2014/main" id="{6BEE03E3-ED26-04C1-C1A6-B80A368FC0C0}"/>
              </a:ext>
            </a:extLst>
          </p:cNvPr>
          <p:cNvSpPr>
            <a:spLocks noGrp="1"/>
          </p:cNvSpPr>
          <p:nvPr>
            <p:ph idx="1"/>
          </p:nvPr>
        </p:nvSpPr>
        <p:spPr/>
        <p:txBody>
          <a:bodyPr/>
          <a:lstStyle/>
          <a:p>
            <a:r>
              <a:rPr lang="en-ZA" dirty="0"/>
              <a:t>March: Roundtable wheeling and updates</a:t>
            </a:r>
          </a:p>
        </p:txBody>
      </p:sp>
    </p:spTree>
    <p:extLst>
      <p:ext uri="{BB962C8B-B14F-4D97-AF65-F5344CB8AC3E}">
        <p14:creationId xmlns:p14="http://schemas.microsoft.com/office/powerpoint/2010/main" val="3116467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35BB-AD7F-4732-8E08-B1FF73DAAA52}"/>
              </a:ext>
            </a:extLst>
          </p:cNvPr>
          <p:cNvSpPr>
            <a:spLocks noGrp="1"/>
          </p:cNvSpPr>
          <p:nvPr>
            <p:ph type="title"/>
          </p:nvPr>
        </p:nvSpPr>
        <p:spPr>
          <a:xfrm>
            <a:off x="838200" y="143954"/>
            <a:ext cx="10515600" cy="451739"/>
          </a:xfrm>
        </p:spPr>
        <p:txBody>
          <a:bodyPr>
            <a:normAutofit fontScale="90000"/>
          </a:bodyPr>
          <a:lstStyle/>
          <a:p>
            <a:r>
              <a:rPr lang="en-US" sz="2900" b="1" dirty="0">
                <a:solidFill>
                  <a:schemeClr val="accent2"/>
                </a:solidFill>
              </a:rPr>
              <a:t>Proposed roundtable discussions / workshops</a:t>
            </a:r>
          </a:p>
        </p:txBody>
      </p:sp>
      <p:graphicFrame>
        <p:nvGraphicFramePr>
          <p:cNvPr id="5" name="Table 4">
            <a:extLst>
              <a:ext uri="{FF2B5EF4-FFF2-40B4-BE49-F238E27FC236}">
                <a16:creationId xmlns:a16="http://schemas.microsoft.com/office/drawing/2014/main" id="{98511184-13CD-4540-B6DB-AFEC0A91B4C5}"/>
              </a:ext>
            </a:extLst>
          </p:cNvPr>
          <p:cNvGraphicFramePr>
            <a:graphicFrameLocks noGrp="1"/>
          </p:cNvGraphicFramePr>
          <p:nvPr/>
        </p:nvGraphicFramePr>
        <p:xfrm>
          <a:off x="8440162" y="2251869"/>
          <a:ext cx="3695700" cy="939800"/>
        </p:xfrm>
        <a:graphic>
          <a:graphicData uri="http://schemas.openxmlformats.org/drawingml/2006/table">
            <a:tbl>
              <a:tblPr/>
              <a:tblGrid>
                <a:gridCol w="3695700">
                  <a:extLst>
                    <a:ext uri="{9D8B030D-6E8A-4147-A177-3AD203B41FA5}">
                      <a16:colId xmlns:a16="http://schemas.microsoft.com/office/drawing/2014/main" val="2950535971"/>
                    </a:ext>
                  </a:extLst>
                </a:gridCol>
              </a:tblGrid>
              <a:tr h="482600">
                <a:tc>
                  <a:txBody>
                    <a:bodyPr/>
                    <a:lstStyle/>
                    <a:p>
                      <a:pPr algn="l" fontAlgn="t"/>
                      <a:endParaRPr lang="en-GB" sz="1300" b="1" i="0" u="none" strike="noStrike" dirty="0">
                        <a:solidFill>
                          <a:srgbClr val="404040"/>
                        </a:solidFill>
                        <a:effectLst/>
                        <a:latin typeface="Calibri" panose="020F0502020204030204" pitchFamily="34" charset="0"/>
                      </a:endParaRPr>
                    </a:p>
                  </a:txBody>
                  <a:tcPr marL="0" marR="0" marT="0" marB="0">
                    <a:lnL>
                      <a:noFill/>
                    </a:lnL>
                    <a:lnR>
                      <a:noFill/>
                    </a:lnR>
                    <a:lnT>
                      <a:noFill/>
                    </a:lnT>
                    <a:lnB>
                      <a:noFill/>
                    </a:lnB>
                  </a:tcPr>
                </a:tc>
                <a:extLst>
                  <a:ext uri="{0D108BD9-81ED-4DB2-BD59-A6C34878D82A}">
                    <a16:rowId xmlns:a16="http://schemas.microsoft.com/office/drawing/2014/main" val="1243752275"/>
                  </a:ext>
                </a:extLst>
              </a:tr>
              <a:tr h="457200">
                <a:tc>
                  <a:txBody>
                    <a:bodyPr/>
                    <a:lstStyle/>
                    <a:p>
                      <a:pPr algn="l" fontAlgn="t"/>
                      <a:endParaRPr lang="en-GB" sz="1300" b="0" i="0" u="none" strike="noStrike" dirty="0">
                        <a:solidFill>
                          <a:srgbClr val="404040"/>
                        </a:solidFill>
                        <a:effectLst/>
                        <a:latin typeface="Calibri" panose="020F0502020204030204" pitchFamily="34" charset="0"/>
                      </a:endParaRPr>
                    </a:p>
                  </a:txBody>
                  <a:tcPr marL="0" marR="0" marT="0" marB="0">
                    <a:lnL>
                      <a:noFill/>
                    </a:lnL>
                    <a:lnR>
                      <a:noFill/>
                    </a:lnR>
                    <a:lnT>
                      <a:noFill/>
                    </a:lnT>
                    <a:lnB>
                      <a:noFill/>
                    </a:lnB>
                  </a:tcPr>
                </a:tc>
                <a:extLst>
                  <a:ext uri="{0D108BD9-81ED-4DB2-BD59-A6C34878D82A}">
                    <a16:rowId xmlns:a16="http://schemas.microsoft.com/office/drawing/2014/main" val="2623851916"/>
                  </a:ext>
                </a:extLst>
              </a:tr>
            </a:tbl>
          </a:graphicData>
        </a:graphic>
      </p:graphicFrame>
      <p:graphicFrame>
        <p:nvGraphicFramePr>
          <p:cNvPr id="3" name="Table 2">
            <a:extLst>
              <a:ext uri="{FF2B5EF4-FFF2-40B4-BE49-F238E27FC236}">
                <a16:creationId xmlns:a16="http://schemas.microsoft.com/office/drawing/2014/main" id="{297C6233-66D1-678E-FC21-20AAAD28FF39}"/>
              </a:ext>
            </a:extLst>
          </p:cNvPr>
          <p:cNvGraphicFramePr>
            <a:graphicFrameLocks noGrp="1"/>
          </p:cNvGraphicFramePr>
          <p:nvPr>
            <p:extLst>
              <p:ext uri="{D42A27DB-BD31-4B8C-83A1-F6EECF244321}">
                <p14:modId xmlns:p14="http://schemas.microsoft.com/office/powerpoint/2010/main" val="10830058"/>
              </p:ext>
            </p:extLst>
          </p:nvPr>
        </p:nvGraphicFramePr>
        <p:xfrm>
          <a:off x="1059609" y="807190"/>
          <a:ext cx="4869984" cy="3740838"/>
        </p:xfrm>
        <a:graphic>
          <a:graphicData uri="http://schemas.openxmlformats.org/drawingml/2006/table">
            <a:tbl>
              <a:tblPr firstRow="1" firstCol="1" bandRow="1">
                <a:tableStyleId>{2D5ABB26-0587-4C30-8999-92F81FD0307C}</a:tableStyleId>
              </a:tblPr>
              <a:tblGrid>
                <a:gridCol w="4869984">
                  <a:extLst>
                    <a:ext uri="{9D8B030D-6E8A-4147-A177-3AD203B41FA5}">
                      <a16:colId xmlns:a16="http://schemas.microsoft.com/office/drawing/2014/main" val="661856464"/>
                    </a:ext>
                  </a:extLst>
                </a:gridCol>
              </a:tblGrid>
              <a:tr h="327078">
                <a:tc>
                  <a:txBody>
                    <a:bodyPr/>
                    <a:lstStyle/>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lang="en-US" sz="1400" b="1" dirty="0">
                          <a:solidFill>
                            <a:schemeClr val="bg1"/>
                          </a:solidFill>
                          <a:effectLst/>
                          <a:latin typeface="+mj-lt"/>
                          <a:ea typeface="Calibri" panose="020F0502020204030204" pitchFamily="34" charset="0"/>
                          <a:cs typeface="Times New Roman" panose="02020603050405020304" pitchFamily="18" charset="0"/>
                        </a:rPr>
                        <a:t>Accelerating national and municipal wheeling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4104655726"/>
                  </a:ext>
                </a:extLst>
              </a:tr>
              <a:tr h="2249244">
                <a:tc>
                  <a:txBody>
                    <a:bodyPr/>
                    <a:lstStyle/>
                    <a:p>
                      <a:pPr marL="0" marR="0" algn="just">
                        <a:spcBef>
                          <a:spcPts val="0"/>
                        </a:spcBef>
                        <a:spcAft>
                          <a:spcPts val="0"/>
                        </a:spcAft>
                      </a:pPr>
                      <a:r>
                        <a:rPr lang="en-US" sz="1400" kern="1200" dirty="0">
                          <a:solidFill>
                            <a:schemeClr val="tx1"/>
                          </a:solidFill>
                          <a:effectLst/>
                          <a:latin typeface="+mj-lt"/>
                          <a:ea typeface="Calibri" panose="020F0502020204030204" pitchFamily="34" charset="0"/>
                          <a:cs typeface="Times New Roman" panose="02020603050405020304" pitchFamily="18" charset="0"/>
                        </a:rPr>
                        <a:t>Third Party Access to the Transmission (Eskom) and Distribution (municipalities’) grids is required in terms of legislation and NERSA’s </a:t>
                      </a:r>
                      <a:r>
                        <a:rPr lang="en-US" sz="1400" kern="1200" dirty="0" err="1">
                          <a:solidFill>
                            <a:schemeClr val="tx1"/>
                          </a:solidFill>
                          <a:effectLst/>
                          <a:latin typeface="+mj-lt"/>
                          <a:ea typeface="Calibri" panose="020F0502020204030204" pitchFamily="34" charset="0"/>
                          <a:cs typeface="Times New Roman" panose="02020603050405020304" pitchFamily="18" charset="0"/>
                        </a:rPr>
                        <a:t>licence</a:t>
                      </a:r>
                      <a:r>
                        <a:rPr lang="en-US" sz="1400" kern="1200" dirty="0">
                          <a:solidFill>
                            <a:schemeClr val="tx1"/>
                          </a:solidFill>
                          <a:effectLst/>
                          <a:latin typeface="+mj-lt"/>
                          <a:ea typeface="Calibri" panose="020F0502020204030204" pitchFamily="34" charset="0"/>
                          <a:cs typeface="Times New Roman" panose="02020603050405020304" pitchFamily="18" charset="0"/>
                        </a:rPr>
                        <a:t> conditions. </a:t>
                      </a:r>
                    </a:p>
                    <a:p>
                      <a:pPr marL="0" marR="0" algn="just">
                        <a:spcBef>
                          <a:spcPts val="0"/>
                        </a:spcBef>
                        <a:spcAft>
                          <a:spcPts val="0"/>
                        </a:spcAft>
                      </a:pPr>
                      <a:endParaRPr lang="en-US" sz="1400" kern="1200" dirty="0">
                        <a:solidFill>
                          <a:schemeClr val="tx1"/>
                        </a:solidFill>
                        <a:effectLst/>
                        <a:latin typeface="+mj-lt"/>
                        <a:ea typeface="Calibri" panose="020F0502020204030204" pitchFamily="34" charset="0"/>
                        <a:cs typeface="Times New Roman" panose="02020603050405020304" pitchFamily="18" charset="0"/>
                      </a:endParaRPr>
                    </a:p>
                    <a:p>
                      <a:pPr marL="0" marR="0" algn="just">
                        <a:spcBef>
                          <a:spcPts val="0"/>
                        </a:spcBef>
                        <a:spcAft>
                          <a:spcPts val="0"/>
                        </a:spcAft>
                      </a:pPr>
                      <a:r>
                        <a:rPr lang="en-US" sz="1400" kern="1200" dirty="0">
                          <a:solidFill>
                            <a:schemeClr val="tx1"/>
                          </a:solidFill>
                          <a:effectLst/>
                          <a:latin typeface="+mj-lt"/>
                          <a:ea typeface="Calibri" panose="020F0502020204030204" pitchFamily="34" charset="0"/>
                          <a:cs typeface="Times New Roman" panose="02020603050405020304" pitchFamily="18" charset="0"/>
                        </a:rPr>
                        <a:t>However, Eskom is reluctant to allow licensed traders access (preferring IPPs) and the Transmission Grid is unable to connect additional MWs fast enough to keep up with demand for connections. </a:t>
                      </a:r>
                    </a:p>
                    <a:p>
                      <a:pPr marL="0" marR="0" algn="just">
                        <a:spcBef>
                          <a:spcPts val="0"/>
                        </a:spcBef>
                        <a:spcAft>
                          <a:spcPts val="0"/>
                        </a:spcAft>
                      </a:pPr>
                      <a:endParaRPr lang="en-US" sz="1400" kern="1200" dirty="0">
                        <a:solidFill>
                          <a:schemeClr val="tx1"/>
                        </a:solidFill>
                        <a:effectLst/>
                        <a:latin typeface="+mj-lt"/>
                        <a:ea typeface="Calibri" panose="020F0502020204030204" pitchFamily="34" charset="0"/>
                        <a:cs typeface="Times New Roman" panose="02020603050405020304" pitchFamily="18" charset="0"/>
                      </a:endParaRPr>
                    </a:p>
                    <a:p>
                      <a:pPr marL="0" marR="0" algn="just">
                        <a:spcBef>
                          <a:spcPts val="0"/>
                        </a:spcBef>
                        <a:spcAft>
                          <a:spcPts val="0"/>
                        </a:spcAft>
                      </a:pPr>
                      <a:r>
                        <a:rPr lang="en-US" sz="1400" kern="1200" dirty="0">
                          <a:solidFill>
                            <a:schemeClr val="tx1"/>
                          </a:solidFill>
                          <a:effectLst/>
                          <a:latin typeface="+mj-lt"/>
                          <a:ea typeface="Calibri" panose="020F0502020204030204" pitchFamily="34" charset="0"/>
                          <a:cs typeface="Times New Roman" panose="02020603050405020304" pitchFamily="18" charset="0"/>
                        </a:rPr>
                        <a:t>Municipalities are hesitant to allow TPA or trading for fear of loss of revenues (surpluses) and NERSA did not approve wheeling tariffs for the 2022/23 FY. </a:t>
                      </a:r>
                    </a:p>
                    <a:p>
                      <a:pPr marL="0" marR="0" algn="just">
                        <a:spcBef>
                          <a:spcPts val="0"/>
                        </a:spcBef>
                        <a:spcAft>
                          <a:spcPts val="0"/>
                        </a:spcAft>
                      </a:pPr>
                      <a:endParaRPr lang="en-US" sz="1400" kern="1200" dirty="0">
                        <a:solidFill>
                          <a:schemeClr val="tx1"/>
                        </a:solidFill>
                        <a:effectLst/>
                        <a:latin typeface="+mj-lt"/>
                        <a:ea typeface="Calibri" panose="020F0502020204030204" pitchFamily="34" charset="0"/>
                        <a:cs typeface="Times New Roman" panose="02020603050405020304" pitchFamily="18" charset="0"/>
                      </a:endParaRPr>
                    </a:p>
                    <a:p>
                      <a:pPr marL="0" marR="0" algn="just">
                        <a:spcBef>
                          <a:spcPts val="0"/>
                        </a:spcBef>
                        <a:spcAft>
                          <a:spcPts val="0"/>
                        </a:spcAft>
                      </a:pPr>
                      <a:r>
                        <a:rPr lang="en-US" sz="1400" kern="1200" dirty="0">
                          <a:solidFill>
                            <a:schemeClr val="tx1"/>
                          </a:solidFill>
                          <a:effectLst/>
                          <a:latin typeface="+mj-lt"/>
                          <a:ea typeface="Calibri" panose="020F0502020204030204" pitchFamily="34" charset="0"/>
                          <a:cs typeface="Times New Roman" panose="02020603050405020304" pitchFamily="18" charset="0"/>
                        </a:rPr>
                        <a:t>A roundtable on wheeling could remove some of the misconceptions and shed light on the actual impediments to wheeling to arrive at solutions. </a:t>
                      </a:r>
                      <a:endParaRPr lang="en-ZA" sz="140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34185121"/>
                  </a:ext>
                </a:extLst>
              </a:tr>
            </a:tbl>
          </a:graphicData>
        </a:graphic>
      </p:graphicFrame>
      <p:graphicFrame>
        <p:nvGraphicFramePr>
          <p:cNvPr id="4" name="Table 3">
            <a:extLst>
              <a:ext uri="{FF2B5EF4-FFF2-40B4-BE49-F238E27FC236}">
                <a16:creationId xmlns:a16="http://schemas.microsoft.com/office/drawing/2014/main" id="{7A0FFD4E-9D69-3B94-884F-0B4C20E17615}"/>
              </a:ext>
            </a:extLst>
          </p:cNvPr>
          <p:cNvGraphicFramePr>
            <a:graphicFrameLocks noGrp="1"/>
          </p:cNvGraphicFramePr>
          <p:nvPr>
            <p:extLst>
              <p:ext uri="{D42A27DB-BD31-4B8C-83A1-F6EECF244321}">
                <p14:modId xmlns:p14="http://schemas.microsoft.com/office/powerpoint/2010/main" val="447123767"/>
              </p:ext>
            </p:extLst>
          </p:nvPr>
        </p:nvGraphicFramePr>
        <p:xfrm>
          <a:off x="6371924" y="797565"/>
          <a:ext cx="4972251" cy="4423102"/>
        </p:xfrm>
        <a:graphic>
          <a:graphicData uri="http://schemas.openxmlformats.org/drawingml/2006/table">
            <a:tbl>
              <a:tblPr firstRow="1" firstCol="1" bandRow="1">
                <a:tableStyleId>{2D5ABB26-0587-4C30-8999-92F81FD0307C}</a:tableStyleId>
              </a:tblPr>
              <a:tblGrid>
                <a:gridCol w="4972251">
                  <a:extLst>
                    <a:ext uri="{9D8B030D-6E8A-4147-A177-3AD203B41FA5}">
                      <a16:colId xmlns:a16="http://schemas.microsoft.com/office/drawing/2014/main" val="661856464"/>
                    </a:ext>
                  </a:extLst>
                </a:gridCol>
              </a:tblGrid>
              <a:tr h="369262">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mj-lt"/>
                          <a:ea typeface="Calibri" panose="020F0502020204030204" pitchFamily="34" charset="0"/>
                          <a:cs typeface="Times New Roman" panose="02020603050405020304" pitchFamily="18" charset="0"/>
                        </a:rPr>
                        <a:t>2. Day Ahead market and bilateral trading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4104655726"/>
                  </a:ext>
                </a:extLst>
              </a:tr>
              <a:tr h="1212079">
                <a:tc>
                  <a:txBody>
                    <a:bodyPr/>
                    <a:lstStyle/>
                    <a:p>
                      <a:pPr marL="0" marR="0" algn="just">
                        <a:spcBef>
                          <a:spcPts val="0"/>
                        </a:spcBef>
                        <a:spcAft>
                          <a:spcPts val="0"/>
                        </a:spcAft>
                      </a:pPr>
                      <a:r>
                        <a:rPr lang="en-US" sz="1400" dirty="0">
                          <a:effectLst/>
                          <a:latin typeface="+mj-lt"/>
                          <a:ea typeface="Calibri" panose="020F0502020204030204" pitchFamily="34" charset="0"/>
                          <a:cs typeface="Times New Roman" panose="02020603050405020304" pitchFamily="18" charset="0"/>
                        </a:rPr>
                        <a:t>The ERA Amendment Bill contains a conceptual design of a Day Ahead market that is to be established by the TSMO, to operate in parallel to bilateral (OTC) trades and the ‘regulated market’ in which the Central Purchasing Agency will participate. No market rules have been set out, nor market participation criteria. </a:t>
                      </a:r>
                    </a:p>
                    <a:p>
                      <a:pPr marL="0" marR="0" algn="just">
                        <a:spcBef>
                          <a:spcPts val="0"/>
                        </a:spcBef>
                        <a:spcAft>
                          <a:spcPts val="0"/>
                        </a:spcAft>
                      </a:pPr>
                      <a:endParaRPr lang="en-US" sz="1400" dirty="0">
                        <a:effectLst/>
                        <a:latin typeface="+mj-lt"/>
                        <a:ea typeface="Calibri" panose="020F0502020204030204" pitchFamily="34" charset="0"/>
                        <a:cs typeface="Times New Roman" panose="02020603050405020304" pitchFamily="18" charset="0"/>
                      </a:endParaRPr>
                    </a:p>
                    <a:p>
                      <a:pPr marL="0" marR="0" algn="just">
                        <a:spcBef>
                          <a:spcPts val="0"/>
                        </a:spcBef>
                        <a:spcAft>
                          <a:spcPts val="0"/>
                        </a:spcAft>
                      </a:pPr>
                      <a:r>
                        <a:rPr lang="en-US" sz="1400" dirty="0">
                          <a:effectLst/>
                          <a:latin typeface="+mj-lt"/>
                          <a:ea typeface="Calibri" panose="020F0502020204030204" pitchFamily="34" charset="0"/>
                          <a:cs typeface="Times New Roman" panose="02020603050405020304" pitchFamily="18" charset="0"/>
                        </a:rPr>
                        <a:t>NERSA’s draft revised price determination methodology envisages a system in which all generation stations compete and returns are no longer guaranteed. Legacy contracts are to be compensated through a levy.</a:t>
                      </a:r>
                    </a:p>
                    <a:p>
                      <a:pPr marL="0" marR="0" algn="just">
                        <a:spcBef>
                          <a:spcPts val="0"/>
                        </a:spcBef>
                        <a:spcAft>
                          <a:spcPts val="0"/>
                        </a:spcAft>
                      </a:pPr>
                      <a:endParaRPr lang="en-US" sz="1400" dirty="0">
                        <a:effectLst/>
                        <a:latin typeface="+mj-lt"/>
                        <a:ea typeface="Calibri" panose="020F0502020204030204" pitchFamily="34" charset="0"/>
                        <a:cs typeface="Times New Roman" panose="02020603050405020304" pitchFamily="18" charset="0"/>
                      </a:endParaRPr>
                    </a:p>
                    <a:p>
                      <a:pPr marL="0" marR="0" algn="just">
                        <a:spcBef>
                          <a:spcPts val="0"/>
                        </a:spcBef>
                        <a:spcAft>
                          <a:spcPts val="0"/>
                        </a:spcAft>
                      </a:pPr>
                      <a:r>
                        <a:rPr lang="en-US" sz="1400" dirty="0">
                          <a:effectLst/>
                          <a:latin typeface="+mj-lt"/>
                          <a:ea typeface="Calibri" panose="020F0502020204030204" pitchFamily="34" charset="0"/>
                          <a:cs typeface="Times New Roman" panose="02020603050405020304" pitchFamily="18" charset="0"/>
                        </a:rPr>
                        <a:t>It is not clear when a Day Ahead market will be established, what the transition mechanisms are and whether existing long-term supply contracts (between Eskom Generation and the Single Buyer) will continue to exist outside of the proposed power pool. The impact of a sudden move to a power pool on average electricity prices at various times during a 24 hour period could be calamitous. </a:t>
                      </a:r>
                      <a:endParaRPr lang="en-ZA" sz="140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34185121"/>
                  </a:ext>
                </a:extLst>
              </a:tr>
            </a:tbl>
          </a:graphicData>
        </a:graphic>
      </p:graphicFrame>
    </p:spTree>
    <p:extLst>
      <p:ext uri="{BB962C8B-B14F-4D97-AF65-F5344CB8AC3E}">
        <p14:creationId xmlns:p14="http://schemas.microsoft.com/office/powerpoint/2010/main" val="376468706"/>
      </p:ext>
    </p:extLst>
  </p:cSld>
  <p:clrMapOvr>
    <a:masterClrMapping/>
  </p:clrMapOvr>
</p:sld>
</file>

<file path=ppt/theme/theme1.xml><?xml version="1.0" encoding="utf-8"?>
<a:theme xmlns:a="http://schemas.openxmlformats.org/drawingml/2006/main" name="Lungiswa Ppt Template">
  <a:themeElements>
    <a:clrScheme name="Lungiswa">
      <a:dk1>
        <a:sysClr val="windowText" lastClr="000000"/>
      </a:dk1>
      <a:lt1>
        <a:sysClr val="window" lastClr="FFFFFF"/>
      </a:lt1>
      <a:dk2>
        <a:srgbClr val="024F62"/>
      </a:dk2>
      <a:lt2>
        <a:srgbClr val="E7E6E6"/>
      </a:lt2>
      <a:accent1>
        <a:srgbClr val="024F62"/>
      </a:accent1>
      <a:accent2>
        <a:srgbClr val="522266"/>
      </a:accent2>
      <a:accent3>
        <a:srgbClr val="7F7F7F"/>
      </a:accent3>
      <a:accent4>
        <a:srgbClr val="03718B"/>
      </a:accent4>
      <a:accent5>
        <a:srgbClr val="80349E"/>
      </a:accent5>
      <a:accent6>
        <a:srgbClr val="BFBFBF"/>
      </a:accent6>
      <a:hlink>
        <a:srgbClr val="024F62"/>
      </a:hlink>
      <a:folHlink>
        <a:srgbClr val="522266"/>
      </a:folHlink>
    </a:clrScheme>
    <a:fontScheme name="Lungiswa">
      <a:majorFont>
        <a:latin typeface="Philosopher"/>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ungiswa Ppt Template" id="{6E8C3103-22F0-4891-B681-68FCF769D7A6}" vid="{2E1CF374-F2AC-4B1C-8A74-3835279D91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D14A4079E0E54C9BE464135731BF7B" ma:contentTypeVersion="15" ma:contentTypeDescription="Create a new document." ma:contentTypeScope="" ma:versionID="8f7fa9fbc92702677a8bcae2945897ae">
  <xsd:schema xmlns:xsd="http://www.w3.org/2001/XMLSchema" xmlns:xs="http://www.w3.org/2001/XMLSchema" xmlns:p="http://schemas.microsoft.com/office/2006/metadata/properties" xmlns:ns3="3121e5c4-c710-4ea0-984e-5856282c6ef3" xmlns:ns4="083b89ff-5901-4cfb-b15d-920a51985227" targetNamespace="http://schemas.microsoft.com/office/2006/metadata/properties" ma:root="true" ma:fieldsID="af9054a4b3921a9f3dad2cec3a1ee187" ns3:_="" ns4:_="">
    <xsd:import namespace="3121e5c4-c710-4ea0-984e-5856282c6ef3"/>
    <xsd:import namespace="083b89ff-5901-4cfb-b15d-920a51985227"/>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AutoKeyPoints" minOccurs="0"/>
                <xsd:element ref="ns3:MediaServiceKeyPoints" minOccurs="0"/>
                <xsd:element ref="ns3:MediaServiceLocation" minOccurs="0"/>
                <xsd:element ref="ns3:MediaLengthInSeconds" minOccurs="0"/>
                <xsd:element ref="ns4:SharedWithUsers" minOccurs="0"/>
                <xsd:element ref="ns4:SharedWithDetails" minOccurs="0"/>
                <xsd:element ref="ns4:SharingHintHash"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21e5c4-c710-4ea0-984e-5856282c6e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3b89ff-5901-4cfb-b15d-920a51985227"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SharingHintHash" ma:index="2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3121e5c4-c710-4ea0-984e-5856282c6ef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7FDEFA-2EB8-47AE-B708-2F97374736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121e5c4-c710-4ea0-984e-5856282c6ef3"/>
    <ds:schemaRef ds:uri="083b89ff-5901-4cfb-b15d-920a519852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CB4A9DB-2371-4BE4-A8C0-D4E0A501AE1D}">
  <ds:schemaRefs>
    <ds:schemaRef ds:uri="http://schemas.microsoft.com/office/2006/documentManagement/types"/>
    <ds:schemaRef ds:uri="http://purl.org/dc/dcmitype/"/>
    <ds:schemaRef ds:uri="http://schemas.microsoft.com/office/2006/metadata/properties"/>
    <ds:schemaRef ds:uri="http://www.w3.org/XML/1998/namespace"/>
    <ds:schemaRef ds:uri="http://schemas.microsoft.com/office/infopath/2007/PartnerControls"/>
    <ds:schemaRef ds:uri="http://purl.org/dc/elements/1.1/"/>
    <ds:schemaRef ds:uri="083b89ff-5901-4cfb-b15d-920a51985227"/>
    <ds:schemaRef ds:uri="3121e5c4-c710-4ea0-984e-5856282c6ef3"/>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BD324AC8-A6D5-4C44-89FC-48F4E5B0D13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Lungiswa Ppt Template</Template>
  <TotalTime>0</TotalTime>
  <Words>999</Words>
  <Application>Microsoft Office PowerPoint</Application>
  <PresentationFormat>Widescreen</PresentationFormat>
  <Paragraphs>137</Paragraphs>
  <Slides>6</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Calibri</vt:lpstr>
      <vt:lpstr>Calibri Light</vt:lpstr>
      <vt:lpstr>Courier New</vt:lpstr>
      <vt:lpstr>Philosopher</vt:lpstr>
      <vt:lpstr>Times New Roman</vt:lpstr>
      <vt:lpstr>Lungiswa Ppt Template</vt:lpstr>
      <vt:lpstr>Energy security workstream: Implementation plan of the  Eskom Social Compact v2</vt:lpstr>
      <vt:lpstr>Prioritisation of items</vt:lpstr>
      <vt:lpstr>Key themes</vt:lpstr>
      <vt:lpstr>Proposed meeting plan and themes Q1&amp;2 2023</vt:lpstr>
      <vt:lpstr>March / April / May meeting focus</vt:lpstr>
      <vt:lpstr>Proposed roundtable discussions / workshops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Lungiswa Energy</dc:title>
  <dc:creator>Fathima Sheik</dc:creator>
  <cp:lastModifiedBy>Ethel Teljeur</cp:lastModifiedBy>
  <cp:revision>52</cp:revision>
  <dcterms:created xsi:type="dcterms:W3CDTF">2021-06-03T07:26:25Z</dcterms:created>
  <dcterms:modified xsi:type="dcterms:W3CDTF">2023-02-01T06:42:26Z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0x01010003D14A4079E0E54C9BE464135731BF7B</vt:lpwstr>
  </property>
</Properties>
</file>