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18"/>
  </p:notesMasterIdLst>
  <p:sldIdLst>
    <p:sldId id="256" r:id="rId5"/>
    <p:sldId id="264" r:id="rId6"/>
    <p:sldId id="356" r:id="rId7"/>
    <p:sldId id="262" r:id="rId8"/>
    <p:sldId id="353" r:id="rId9"/>
    <p:sldId id="265" r:id="rId10"/>
    <p:sldId id="328" r:id="rId11"/>
    <p:sldId id="352" r:id="rId12"/>
    <p:sldId id="355" r:id="rId13"/>
    <p:sldId id="267" r:id="rId14"/>
    <p:sldId id="339" r:id="rId15"/>
    <p:sldId id="351" r:id="rId16"/>
    <p:sldId id="258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 snapToObjects="1">
      <p:cViewPr varScale="1">
        <p:scale>
          <a:sx n="60" d="100"/>
          <a:sy n="60" d="100"/>
        </p:scale>
        <p:origin x="146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E82401-834D-459C-AC75-32F2F0821263}" type="doc">
      <dgm:prSet loTypeId="urn:microsoft.com/office/officeart/2008/layout/CircleAccentTimeline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BCB5159-9FE1-4530-A2CF-D17640CF8EDA}">
      <dgm:prSet phldrT="[Text]" custT="1"/>
      <dgm:spPr/>
      <dgm:t>
        <a:bodyPr/>
        <a:lstStyle/>
        <a:p>
          <a:r>
            <a:rPr lang="en-ZA" sz="2400" b="1" dirty="0">
              <a:latin typeface="Arial Narrow" panose="020B0606020202030204" pitchFamily="34" charset="0"/>
            </a:rPr>
            <a:t>2009-2014</a:t>
          </a:r>
          <a:endParaRPr lang="en-GB" sz="2400" b="1" dirty="0">
            <a:latin typeface="Arial Narrow" panose="020B0606020202030204" pitchFamily="34" charset="0"/>
          </a:endParaRPr>
        </a:p>
      </dgm:t>
    </dgm:pt>
    <dgm:pt modelId="{69CB1DD1-21AA-432E-B2AC-49D07DB42696}" type="parTrans" cxnId="{E7D7E89F-16F1-437A-B81A-B6E7C4E2D1BA}">
      <dgm:prSet/>
      <dgm:spPr/>
      <dgm:t>
        <a:bodyPr/>
        <a:lstStyle/>
        <a:p>
          <a:endParaRPr lang="en-GB"/>
        </a:p>
      </dgm:t>
    </dgm:pt>
    <dgm:pt modelId="{99294312-1864-455D-AD89-D4AE85F0B117}" type="sibTrans" cxnId="{E7D7E89F-16F1-437A-B81A-B6E7C4E2D1BA}">
      <dgm:prSet/>
      <dgm:spPr/>
      <dgm:t>
        <a:bodyPr/>
        <a:lstStyle/>
        <a:p>
          <a:endParaRPr lang="en-GB"/>
        </a:p>
      </dgm:t>
    </dgm:pt>
    <dgm:pt modelId="{55C56DEE-48ED-404A-9863-0C06029CEDCB}">
      <dgm:prSet phldrT="[Text]" custT="1"/>
      <dgm:spPr/>
      <dgm:t>
        <a:bodyPr/>
        <a:lstStyle/>
        <a:p>
          <a:r>
            <a:rPr lang="en-ZA" sz="2400" b="1" dirty="0">
              <a:solidFill>
                <a:schemeClr val="tx1"/>
              </a:solidFill>
              <a:latin typeface="Arial Narrow" panose="020B0606020202030204" pitchFamily="34" charset="0"/>
            </a:rPr>
            <a:t>2014-2019</a:t>
          </a:r>
          <a:endParaRPr lang="en-GB" sz="2400" b="1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AC4AB183-49DB-4FE2-AB1F-818187B56BFC}" type="parTrans" cxnId="{BBBB53A6-4BA9-4F4E-9C65-524755C20258}">
      <dgm:prSet/>
      <dgm:spPr/>
      <dgm:t>
        <a:bodyPr/>
        <a:lstStyle/>
        <a:p>
          <a:endParaRPr lang="en-GB"/>
        </a:p>
      </dgm:t>
    </dgm:pt>
    <dgm:pt modelId="{37E3B248-3C18-4770-B307-02F2A0199947}" type="sibTrans" cxnId="{BBBB53A6-4BA9-4F4E-9C65-524755C20258}">
      <dgm:prSet/>
      <dgm:spPr/>
      <dgm:t>
        <a:bodyPr/>
        <a:lstStyle/>
        <a:p>
          <a:endParaRPr lang="en-GB"/>
        </a:p>
      </dgm:t>
    </dgm:pt>
    <dgm:pt modelId="{F75C315C-461C-4427-A6A9-9D0C3A307507}">
      <dgm:prSet phldrT="[Text]" custT="1"/>
      <dgm:spPr>
        <a:noFill/>
      </dgm:spPr>
      <dgm:t>
        <a:bodyPr/>
        <a:lstStyle/>
        <a:p>
          <a:r>
            <a:rPr lang="en-ZA" sz="2400" b="1" dirty="0">
              <a:solidFill>
                <a:srgbClr val="00B050"/>
              </a:solidFill>
              <a:latin typeface="Arial Narrow" panose="020B0606020202030204" pitchFamily="34" charset="0"/>
            </a:rPr>
            <a:t>2019-2024</a:t>
          </a:r>
          <a:endParaRPr lang="en-GB" sz="2400" b="1" dirty="0">
            <a:solidFill>
              <a:srgbClr val="00B050"/>
            </a:solidFill>
            <a:latin typeface="Arial Narrow" panose="020B0606020202030204" pitchFamily="34" charset="0"/>
          </a:endParaRPr>
        </a:p>
      </dgm:t>
    </dgm:pt>
    <dgm:pt modelId="{751955D3-909A-42F2-9464-F728D71F07B1}" type="parTrans" cxnId="{86EDF8C4-FFC1-47BD-AE94-EA04C58CDBAD}">
      <dgm:prSet/>
      <dgm:spPr/>
      <dgm:t>
        <a:bodyPr/>
        <a:lstStyle/>
        <a:p>
          <a:endParaRPr lang="en-GB"/>
        </a:p>
      </dgm:t>
    </dgm:pt>
    <dgm:pt modelId="{AE2FCEA2-6228-497F-BBD6-34740687E511}" type="sibTrans" cxnId="{86EDF8C4-FFC1-47BD-AE94-EA04C58CDBAD}">
      <dgm:prSet/>
      <dgm:spPr/>
      <dgm:t>
        <a:bodyPr/>
        <a:lstStyle/>
        <a:p>
          <a:endParaRPr lang="en-GB"/>
        </a:p>
      </dgm:t>
    </dgm:pt>
    <dgm:pt modelId="{4DB9072E-28D1-42AE-A22B-35AEC1860AAA}">
      <dgm:prSet custT="1"/>
      <dgm:spPr/>
      <dgm:t>
        <a:bodyPr/>
        <a:lstStyle/>
        <a:p>
          <a:r>
            <a:rPr lang="en-ZA" sz="2400" b="1" dirty="0">
              <a:latin typeface="Arial Narrow" panose="020B0606020202030204" pitchFamily="34" charset="0"/>
            </a:rPr>
            <a:t>2024-2029</a:t>
          </a:r>
          <a:endParaRPr lang="en-GB" sz="2400" b="1" dirty="0">
            <a:latin typeface="Arial Narrow" panose="020B0606020202030204" pitchFamily="34" charset="0"/>
          </a:endParaRPr>
        </a:p>
      </dgm:t>
    </dgm:pt>
    <dgm:pt modelId="{324D8052-C06A-49FF-9C8E-AAB34B81CA3B}" type="parTrans" cxnId="{5E9E6F7A-FBDF-4FD9-B5B0-C8BFAE6940C9}">
      <dgm:prSet/>
      <dgm:spPr/>
      <dgm:t>
        <a:bodyPr/>
        <a:lstStyle/>
        <a:p>
          <a:endParaRPr lang="en-GB"/>
        </a:p>
      </dgm:t>
    </dgm:pt>
    <dgm:pt modelId="{92996600-3134-436B-B187-8477149CD92B}" type="sibTrans" cxnId="{5E9E6F7A-FBDF-4FD9-B5B0-C8BFAE6940C9}">
      <dgm:prSet/>
      <dgm:spPr/>
      <dgm:t>
        <a:bodyPr/>
        <a:lstStyle/>
        <a:p>
          <a:endParaRPr lang="en-GB"/>
        </a:p>
      </dgm:t>
    </dgm:pt>
    <dgm:pt modelId="{F02E6573-D949-4BEA-ABC8-03F7B404EDED}" type="pres">
      <dgm:prSet presAssocID="{63E82401-834D-459C-AC75-32F2F0821263}" presName="Name0" presStyleCnt="0">
        <dgm:presLayoutVars>
          <dgm:dir/>
        </dgm:presLayoutVars>
      </dgm:prSet>
      <dgm:spPr/>
    </dgm:pt>
    <dgm:pt modelId="{EC162C96-BD2F-424F-9A12-482171841B17}" type="pres">
      <dgm:prSet presAssocID="{8BCB5159-9FE1-4530-A2CF-D17640CF8EDA}" presName="parComposite" presStyleCnt="0"/>
      <dgm:spPr/>
    </dgm:pt>
    <dgm:pt modelId="{E24C65E8-7980-40B7-BE79-08C5BF4C8A02}" type="pres">
      <dgm:prSet presAssocID="{8BCB5159-9FE1-4530-A2CF-D17640CF8EDA}" presName="parBigCircle" presStyleLbl="node0" presStyleIdx="0" presStyleCnt="4" custScaleY="62653"/>
      <dgm:spPr/>
    </dgm:pt>
    <dgm:pt modelId="{967FBA8B-57EF-4C86-A32D-B80A4FD6A1FD}" type="pres">
      <dgm:prSet presAssocID="{8BCB5159-9FE1-4530-A2CF-D17640CF8EDA}" presName="parTx" presStyleLbl="revTx" presStyleIdx="0" presStyleCnt="4" custLinFactNeighborX="-14337" custLinFactNeighborY="9610"/>
      <dgm:spPr/>
    </dgm:pt>
    <dgm:pt modelId="{AEAB2D01-C23C-46D8-8F34-63B4F3E36CCF}" type="pres">
      <dgm:prSet presAssocID="{8BCB5159-9FE1-4530-A2CF-D17640CF8EDA}" presName="bSpace" presStyleCnt="0"/>
      <dgm:spPr/>
    </dgm:pt>
    <dgm:pt modelId="{F119D89E-C297-41E6-8C6B-FD689A535D7A}" type="pres">
      <dgm:prSet presAssocID="{8BCB5159-9FE1-4530-A2CF-D17640CF8EDA}" presName="parBackupNorm" presStyleCnt="0"/>
      <dgm:spPr/>
    </dgm:pt>
    <dgm:pt modelId="{F2D6A87F-5B11-4D25-BD95-AA0C7858217A}" type="pres">
      <dgm:prSet presAssocID="{99294312-1864-455D-AD89-D4AE85F0B117}" presName="parSpace" presStyleCnt="0"/>
      <dgm:spPr/>
    </dgm:pt>
    <dgm:pt modelId="{09E99670-EAF8-48C2-8340-E854EFF6E7EE}" type="pres">
      <dgm:prSet presAssocID="{55C56DEE-48ED-404A-9863-0C06029CEDCB}" presName="parComposite" presStyleCnt="0"/>
      <dgm:spPr/>
    </dgm:pt>
    <dgm:pt modelId="{BD49D4D7-C74C-4A3B-91B4-E00E54D5A93F}" type="pres">
      <dgm:prSet presAssocID="{55C56DEE-48ED-404A-9863-0C06029CEDCB}" presName="parBigCircle" presStyleLbl="node0" presStyleIdx="1" presStyleCnt="4" custScaleX="107140" custScaleY="75913" custLinFactNeighborX="7165" custLinFactNeighborY="4315"/>
      <dgm:spPr>
        <a:solidFill>
          <a:schemeClr val="accent1"/>
        </a:solidFill>
      </dgm:spPr>
    </dgm:pt>
    <dgm:pt modelId="{B0A01D18-C0CD-4DA9-8684-A4B18EB00EDF}" type="pres">
      <dgm:prSet presAssocID="{55C56DEE-48ED-404A-9863-0C06029CEDCB}" presName="parTx" presStyleLbl="revTx" presStyleIdx="1" presStyleCnt="4" custScaleX="120119" custScaleY="125030" custLinFactNeighborX="-3399" custLinFactNeighborY="-9018"/>
      <dgm:spPr/>
    </dgm:pt>
    <dgm:pt modelId="{6E92FE32-4C5A-4456-9EFA-DAE48D929E44}" type="pres">
      <dgm:prSet presAssocID="{55C56DEE-48ED-404A-9863-0C06029CEDCB}" presName="bSpace" presStyleCnt="0"/>
      <dgm:spPr/>
    </dgm:pt>
    <dgm:pt modelId="{8022267A-32A1-4F8A-A494-7F0E5E966B3E}" type="pres">
      <dgm:prSet presAssocID="{55C56DEE-48ED-404A-9863-0C06029CEDCB}" presName="parBackupNorm" presStyleCnt="0"/>
      <dgm:spPr/>
    </dgm:pt>
    <dgm:pt modelId="{BBA37F50-C4CB-471C-822A-9EE641B3A61B}" type="pres">
      <dgm:prSet presAssocID="{37E3B248-3C18-4770-B307-02F2A0199947}" presName="parSpace" presStyleCnt="0"/>
      <dgm:spPr/>
    </dgm:pt>
    <dgm:pt modelId="{DB68B302-BAB6-44FC-831A-E27EE2259A03}" type="pres">
      <dgm:prSet presAssocID="{F75C315C-461C-4427-A6A9-9D0C3A307507}" presName="parComposite" presStyleCnt="0"/>
      <dgm:spPr/>
    </dgm:pt>
    <dgm:pt modelId="{0CB24DCC-3684-440E-BA34-984502A90BD0}" type="pres">
      <dgm:prSet presAssocID="{F75C315C-461C-4427-A6A9-9D0C3A307507}" presName="parBigCircle" presStyleLbl="node0" presStyleIdx="2" presStyleCnt="4" custScaleX="107066" custScaleY="89173"/>
      <dgm:spPr>
        <a:solidFill>
          <a:srgbClr val="00B050"/>
        </a:solidFill>
      </dgm:spPr>
    </dgm:pt>
    <dgm:pt modelId="{57CB7A2C-B626-473C-BA5F-7C025C8F8767}" type="pres">
      <dgm:prSet presAssocID="{F75C315C-461C-4427-A6A9-9D0C3A307507}" presName="parTx" presStyleLbl="revTx" presStyleIdx="2" presStyleCnt="4"/>
      <dgm:spPr/>
    </dgm:pt>
    <dgm:pt modelId="{60F63468-A96E-47A5-A781-B95F71222987}" type="pres">
      <dgm:prSet presAssocID="{F75C315C-461C-4427-A6A9-9D0C3A307507}" presName="bSpace" presStyleCnt="0"/>
      <dgm:spPr/>
    </dgm:pt>
    <dgm:pt modelId="{450ED306-57DF-4A2C-AFBA-08A842CC1B09}" type="pres">
      <dgm:prSet presAssocID="{F75C315C-461C-4427-A6A9-9D0C3A307507}" presName="parBackupNorm" presStyleCnt="0"/>
      <dgm:spPr/>
    </dgm:pt>
    <dgm:pt modelId="{075F6A53-5975-47FB-9374-D4C66C9C205E}" type="pres">
      <dgm:prSet presAssocID="{AE2FCEA2-6228-497F-BBD6-34740687E511}" presName="parSpace" presStyleCnt="0"/>
      <dgm:spPr/>
    </dgm:pt>
    <dgm:pt modelId="{B0034166-2E99-4984-A11E-0CDB1B6AA73F}" type="pres">
      <dgm:prSet presAssocID="{4DB9072E-28D1-42AE-A22B-35AEC1860AAA}" presName="parComposite" presStyleCnt="0"/>
      <dgm:spPr/>
    </dgm:pt>
    <dgm:pt modelId="{D815E5AB-A26D-42F0-9CAE-3AD085433C48}" type="pres">
      <dgm:prSet presAssocID="{4DB9072E-28D1-42AE-A22B-35AEC1860AAA}" presName="parBigCircle" presStyleLbl="node0" presStyleIdx="3" presStyleCnt="4" custScaleX="110390" custLinFactNeighborX="9253" custLinFactNeighborY="-1217"/>
      <dgm:spPr/>
    </dgm:pt>
    <dgm:pt modelId="{0BEAD278-3604-4986-A145-6D72CC4BD333}" type="pres">
      <dgm:prSet presAssocID="{4DB9072E-28D1-42AE-A22B-35AEC1860AAA}" presName="parTx" presStyleLbl="revTx" presStyleIdx="3" presStyleCnt="4"/>
      <dgm:spPr/>
    </dgm:pt>
    <dgm:pt modelId="{BAAA0FFD-1ADC-4AD1-A9C4-09FBAA4CBB57}" type="pres">
      <dgm:prSet presAssocID="{4DB9072E-28D1-42AE-A22B-35AEC1860AAA}" presName="bSpace" presStyleCnt="0"/>
      <dgm:spPr/>
    </dgm:pt>
    <dgm:pt modelId="{81368668-C3EF-460F-806C-7B91458027B3}" type="pres">
      <dgm:prSet presAssocID="{4DB9072E-28D1-42AE-A22B-35AEC1860AAA}" presName="parBackupNorm" presStyleCnt="0"/>
      <dgm:spPr/>
    </dgm:pt>
    <dgm:pt modelId="{A60E7EC8-7303-49B7-9A94-7B73299177FA}" type="pres">
      <dgm:prSet presAssocID="{92996600-3134-436B-B187-8477149CD92B}" presName="parSpace" presStyleCnt="0"/>
      <dgm:spPr/>
    </dgm:pt>
  </dgm:ptLst>
  <dgm:cxnLst>
    <dgm:cxn modelId="{C889DF79-41A5-483E-8A42-15B413D5ECBD}" type="presOf" srcId="{8BCB5159-9FE1-4530-A2CF-D17640CF8EDA}" destId="{967FBA8B-57EF-4C86-A32D-B80A4FD6A1FD}" srcOrd="0" destOrd="0" presId="urn:microsoft.com/office/officeart/2008/layout/CircleAccentTimeline"/>
    <dgm:cxn modelId="{5E9E6F7A-FBDF-4FD9-B5B0-C8BFAE6940C9}" srcId="{63E82401-834D-459C-AC75-32F2F0821263}" destId="{4DB9072E-28D1-42AE-A22B-35AEC1860AAA}" srcOrd="3" destOrd="0" parTransId="{324D8052-C06A-49FF-9C8E-AAB34B81CA3B}" sibTransId="{92996600-3134-436B-B187-8477149CD92B}"/>
    <dgm:cxn modelId="{19689593-0C1C-4E8E-BA6F-3C56F8235FCA}" type="presOf" srcId="{63E82401-834D-459C-AC75-32F2F0821263}" destId="{F02E6573-D949-4BEA-ABC8-03F7B404EDED}" srcOrd="0" destOrd="0" presId="urn:microsoft.com/office/officeart/2008/layout/CircleAccentTimeline"/>
    <dgm:cxn modelId="{E7D7E89F-16F1-437A-B81A-B6E7C4E2D1BA}" srcId="{63E82401-834D-459C-AC75-32F2F0821263}" destId="{8BCB5159-9FE1-4530-A2CF-D17640CF8EDA}" srcOrd="0" destOrd="0" parTransId="{69CB1DD1-21AA-432E-B2AC-49D07DB42696}" sibTransId="{99294312-1864-455D-AD89-D4AE85F0B117}"/>
    <dgm:cxn modelId="{BBBB53A6-4BA9-4F4E-9C65-524755C20258}" srcId="{63E82401-834D-459C-AC75-32F2F0821263}" destId="{55C56DEE-48ED-404A-9863-0C06029CEDCB}" srcOrd="1" destOrd="0" parTransId="{AC4AB183-49DB-4FE2-AB1F-818187B56BFC}" sibTransId="{37E3B248-3C18-4770-B307-02F2A0199947}"/>
    <dgm:cxn modelId="{86EDF8C4-FFC1-47BD-AE94-EA04C58CDBAD}" srcId="{63E82401-834D-459C-AC75-32F2F0821263}" destId="{F75C315C-461C-4427-A6A9-9D0C3A307507}" srcOrd="2" destOrd="0" parTransId="{751955D3-909A-42F2-9464-F728D71F07B1}" sibTransId="{AE2FCEA2-6228-497F-BBD6-34740687E511}"/>
    <dgm:cxn modelId="{BA1A9DCB-ACDD-4F2D-A24F-7C42937DAF15}" type="presOf" srcId="{4DB9072E-28D1-42AE-A22B-35AEC1860AAA}" destId="{0BEAD278-3604-4986-A145-6D72CC4BD333}" srcOrd="0" destOrd="0" presId="urn:microsoft.com/office/officeart/2008/layout/CircleAccentTimeline"/>
    <dgm:cxn modelId="{F30BD7CE-AD10-4A12-8BD1-83CB6DD985C0}" type="presOf" srcId="{55C56DEE-48ED-404A-9863-0C06029CEDCB}" destId="{B0A01D18-C0CD-4DA9-8684-A4B18EB00EDF}" srcOrd="0" destOrd="0" presId="urn:microsoft.com/office/officeart/2008/layout/CircleAccentTimeline"/>
    <dgm:cxn modelId="{2AD53DE1-3EE4-4211-BA45-00C138999963}" type="presOf" srcId="{F75C315C-461C-4427-A6A9-9D0C3A307507}" destId="{57CB7A2C-B626-473C-BA5F-7C025C8F8767}" srcOrd="0" destOrd="0" presId="urn:microsoft.com/office/officeart/2008/layout/CircleAccentTimeline"/>
    <dgm:cxn modelId="{6D6B28C5-39A8-455B-B027-C8019E466942}" type="presParOf" srcId="{F02E6573-D949-4BEA-ABC8-03F7B404EDED}" destId="{EC162C96-BD2F-424F-9A12-482171841B17}" srcOrd="0" destOrd="0" presId="urn:microsoft.com/office/officeart/2008/layout/CircleAccentTimeline"/>
    <dgm:cxn modelId="{71650931-BF18-4222-8739-23CD2E75F9E5}" type="presParOf" srcId="{EC162C96-BD2F-424F-9A12-482171841B17}" destId="{E24C65E8-7980-40B7-BE79-08C5BF4C8A02}" srcOrd="0" destOrd="0" presId="urn:microsoft.com/office/officeart/2008/layout/CircleAccentTimeline"/>
    <dgm:cxn modelId="{0300F315-EE94-422D-A898-9E9E9D986702}" type="presParOf" srcId="{EC162C96-BD2F-424F-9A12-482171841B17}" destId="{967FBA8B-57EF-4C86-A32D-B80A4FD6A1FD}" srcOrd="1" destOrd="0" presId="urn:microsoft.com/office/officeart/2008/layout/CircleAccentTimeline"/>
    <dgm:cxn modelId="{87C6A5C0-744B-4477-957F-5567512EF53D}" type="presParOf" srcId="{EC162C96-BD2F-424F-9A12-482171841B17}" destId="{AEAB2D01-C23C-46D8-8F34-63B4F3E36CCF}" srcOrd="2" destOrd="0" presId="urn:microsoft.com/office/officeart/2008/layout/CircleAccentTimeline"/>
    <dgm:cxn modelId="{3F558E39-403C-412E-A4C9-E8A73CA1A21F}" type="presParOf" srcId="{F02E6573-D949-4BEA-ABC8-03F7B404EDED}" destId="{F119D89E-C297-41E6-8C6B-FD689A535D7A}" srcOrd="1" destOrd="0" presId="urn:microsoft.com/office/officeart/2008/layout/CircleAccentTimeline"/>
    <dgm:cxn modelId="{828B8E0C-EA25-4E54-9367-3C52659D2A7B}" type="presParOf" srcId="{F02E6573-D949-4BEA-ABC8-03F7B404EDED}" destId="{F2D6A87F-5B11-4D25-BD95-AA0C7858217A}" srcOrd="2" destOrd="0" presId="urn:microsoft.com/office/officeart/2008/layout/CircleAccentTimeline"/>
    <dgm:cxn modelId="{4856F86A-B716-4329-B825-606B9CDCA2CC}" type="presParOf" srcId="{F02E6573-D949-4BEA-ABC8-03F7B404EDED}" destId="{09E99670-EAF8-48C2-8340-E854EFF6E7EE}" srcOrd="3" destOrd="0" presId="urn:microsoft.com/office/officeart/2008/layout/CircleAccentTimeline"/>
    <dgm:cxn modelId="{E7CFEFF3-9ADA-4C7C-8DC9-8B3330A943F5}" type="presParOf" srcId="{09E99670-EAF8-48C2-8340-E854EFF6E7EE}" destId="{BD49D4D7-C74C-4A3B-91B4-E00E54D5A93F}" srcOrd="0" destOrd="0" presId="urn:microsoft.com/office/officeart/2008/layout/CircleAccentTimeline"/>
    <dgm:cxn modelId="{A7F93586-5A05-4097-A7F3-31C521144E2B}" type="presParOf" srcId="{09E99670-EAF8-48C2-8340-E854EFF6E7EE}" destId="{B0A01D18-C0CD-4DA9-8684-A4B18EB00EDF}" srcOrd="1" destOrd="0" presId="urn:microsoft.com/office/officeart/2008/layout/CircleAccentTimeline"/>
    <dgm:cxn modelId="{3CB196C2-DE45-413E-B11A-39776A18A8B7}" type="presParOf" srcId="{09E99670-EAF8-48C2-8340-E854EFF6E7EE}" destId="{6E92FE32-4C5A-4456-9EFA-DAE48D929E44}" srcOrd="2" destOrd="0" presId="urn:microsoft.com/office/officeart/2008/layout/CircleAccentTimeline"/>
    <dgm:cxn modelId="{10D0A4B8-FB97-43BF-BE53-13157A9AF8FB}" type="presParOf" srcId="{F02E6573-D949-4BEA-ABC8-03F7B404EDED}" destId="{8022267A-32A1-4F8A-A494-7F0E5E966B3E}" srcOrd="4" destOrd="0" presId="urn:microsoft.com/office/officeart/2008/layout/CircleAccentTimeline"/>
    <dgm:cxn modelId="{C1C92E8E-D9D4-4961-ABF1-FAC2307EAFF2}" type="presParOf" srcId="{F02E6573-D949-4BEA-ABC8-03F7B404EDED}" destId="{BBA37F50-C4CB-471C-822A-9EE641B3A61B}" srcOrd="5" destOrd="0" presId="urn:microsoft.com/office/officeart/2008/layout/CircleAccentTimeline"/>
    <dgm:cxn modelId="{E6AB5754-67D6-43CB-8B33-B7906E307DBC}" type="presParOf" srcId="{F02E6573-D949-4BEA-ABC8-03F7B404EDED}" destId="{DB68B302-BAB6-44FC-831A-E27EE2259A03}" srcOrd="6" destOrd="0" presId="urn:microsoft.com/office/officeart/2008/layout/CircleAccentTimeline"/>
    <dgm:cxn modelId="{EAF75BE7-F16B-4656-8FBB-85F07FF2584F}" type="presParOf" srcId="{DB68B302-BAB6-44FC-831A-E27EE2259A03}" destId="{0CB24DCC-3684-440E-BA34-984502A90BD0}" srcOrd="0" destOrd="0" presId="urn:microsoft.com/office/officeart/2008/layout/CircleAccentTimeline"/>
    <dgm:cxn modelId="{3615B5D3-BC63-4663-B64A-AB325C684368}" type="presParOf" srcId="{DB68B302-BAB6-44FC-831A-E27EE2259A03}" destId="{57CB7A2C-B626-473C-BA5F-7C025C8F8767}" srcOrd="1" destOrd="0" presId="urn:microsoft.com/office/officeart/2008/layout/CircleAccentTimeline"/>
    <dgm:cxn modelId="{C8D9387F-81C7-4583-8429-0D6EC41F1143}" type="presParOf" srcId="{DB68B302-BAB6-44FC-831A-E27EE2259A03}" destId="{60F63468-A96E-47A5-A781-B95F71222987}" srcOrd="2" destOrd="0" presId="urn:microsoft.com/office/officeart/2008/layout/CircleAccentTimeline"/>
    <dgm:cxn modelId="{134E5CDC-F0A8-45DF-A6B6-37BAB82274EA}" type="presParOf" srcId="{F02E6573-D949-4BEA-ABC8-03F7B404EDED}" destId="{450ED306-57DF-4A2C-AFBA-08A842CC1B09}" srcOrd="7" destOrd="0" presId="urn:microsoft.com/office/officeart/2008/layout/CircleAccentTimeline"/>
    <dgm:cxn modelId="{A313D88F-6ECA-4D7E-988C-7F86718457AB}" type="presParOf" srcId="{F02E6573-D949-4BEA-ABC8-03F7B404EDED}" destId="{075F6A53-5975-47FB-9374-D4C66C9C205E}" srcOrd="8" destOrd="0" presId="urn:microsoft.com/office/officeart/2008/layout/CircleAccentTimeline"/>
    <dgm:cxn modelId="{4A7FCC51-1B8D-4E8E-8509-2034196A6BDE}" type="presParOf" srcId="{F02E6573-D949-4BEA-ABC8-03F7B404EDED}" destId="{B0034166-2E99-4984-A11E-0CDB1B6AA73F}" srcOrd="9" destOrd="0" presId="urn:microsoft.com/office/officeart/2008/layout/CircleAccentTimeline"/>
    <dgm:cxn modelId="{F35C54D9-4117-421C-A24B-9E4558276BB3}" type="presParOf" srcId="{B0034166-2E99-4984-A11E-0CDB1B6AA73F}" destId="{D815E5AB-A26D-42F0-9CAE-3AD085433C48}" srcOrd="0" destOrd="0" presId="urn:microsoft.com/office/officeart/2008/layout/CircleAccentTimeline"/>
    <dgm:cxn modelId="{E74F8009-8E61-46C9-94CD-9DB4442270C8}" type="presParOf" srcId="{B0034166-2E99-4984-A11E-0CDB1B6AA73F}" destId="{0BEAD278-3604-4986-A145-6D72CC4BD333}" srcOrd="1" destOrd="0" presId="urn:microsoft.com/office/officeart/2008/layout/CircleAccentTimeline"/>
    <dgm:cxn modelId="{74DEE2C2-B7A0-4048-8EC9-C99ABC19BD31}" type="presParOf" srcId="{B0034166-2E99-4984-A11E-0CDB1B6AA73F}" destId="{BAAA0FFD-1ADC-4AD1-A9C4-09FBAA4CBB57}" srcOrd="2" destOrd="0" presId="urn:microsoft.com/office/officeart/2008/layout/CircleAccentTimeline"/>
    <dgm:cxn modelId="{8B14CEFB-10EA-451D-B2D9-17966C95FF4F}" type="presParOf" srcId="{F02E6573-D949-4BEA-ABC8-03F7B404EDED}" destId="{81368668-C3EF-460F-806C-7B91458027B3}" srcOrd="10" destOrd="0" presId="urn:microsoft.com/office/officeart/2008/layout/CircleAccentTimeline"/>
    <dgm:cxn modelId="{751E8148-01FE-4D9B-AD92-3327F34A102C}" type="presParOf" srcId="{F02E6573-D949-4BEA-ABC8-03F7B404EDED}" destId="{A60E7EC8-7303-49B7-9A94-7B73299177FA}" srcOrd="11" destOrd="0" presId="urn:microsoft.com/office/officeart/2008/layout/CircleAccentTimelin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4C65E8-7980-40B7-BE79-08C5BF4C8A02}">
      <dsp:nvSpPr>
        <dsp:cNvPr id="0" name=""/>
        <dsp:cNvSpPr/>
      </dsp:nvSpPr>
      <dsp:spPr>
        <a:xfrm>
          <a:off x="277524" y="1649415"/>
          <a:ext cx="1053171" cy="659843"/>
        </a:xfrm>
        <a:prstGeom prst="donut">
          <a:avLst>
            <a:gd name="adj" fmla="val 2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7FBA8B-57EF-4C86-A32D-B80A4FD6A1FD}">
      <dsp:nvSpPr>
        <dsp:cNvPr id="0" name=""/>
        <dsp:cNvSpPr/>
      </dsp:nvSpPr>
      <dsp:spPr>
        <a:xfrm rot="17700000">
          <a:off x="487306" y="733853"/>
          <a:ext cx="1309209" cy="6309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400" b="1" kern="1200" dirty="0">
              <a:latin typeface="Arial Narrow" panose="020B0606020202030204" pitchFamily="34" charset="0"/>
            </a:rPr>
            <a:t>2009-2014</a:t>
          </a:r>
          <a:endParaRPr lang="en-GB" sz="2400" b="1" kern="1200" dirty="0">
            <a:latin typeface="Arial Narrow" panose="020B0606020202030204" pitchFamily="34" charset="0"/>
          </a:endParaRPr>
        </a:p>
      </dsp:txBody>
      <dsp:txXfrm>
        <a:off x="487306" y="733853"/>
        <a:ext cx="1309209" cy="630937"/>
      </dsp:txXfrm>
    </dsp:sp>
    <dsp:sp modelId="{BD49D4D7-C74C-4A3B-91B4-E00E54D5A93F}">
      <dsp:nvSpPr>
        <dsp:cNvPr id="0" name=""/>
        <dsp:cNvSpPr/>
      </dsp:nvSpPr>
      <dsp:spPr>
        <a:xfrm>
          <a:off x="1485569" y="1625034"/>
          <a:ext cx="1128368" cy="799494"/>
        </a:xfrm>
        <a:prstGeom prst="donut">
          <a:avLst>
            <a:gd name="adj" fmla="val 20000"/>
          </a:avLst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A01D18-C0CD-4DA9-8684-A4B18EB00EDF}">
      <dsp:nvSpPr>
        <dsp:cNvPr id="0" name=""/>
        <dsp:cNvSpPr/>
      </dsp:nvSpPr>
      <dsp:spPr>
        <a:xfrm rot="17700000">
          <a:off x="1635689" y="535664"/>
          <a:ext cx="1598940" cy="7455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400" b="1" kern="1200" dirty="0">
              <a:solidFill>
                <a:schemeClr val="tx1"/>
              </a:solidFill>
              <a:latin typeface="Arial Narrow" panose="020B0606020202030204" pitchFamily="34" charset="0"/>
            </a:rPr>
            <a:t>2014-2019</a:t>
          </a:r>
          <a:endParaRPr lang="en-GB" sz="2400" b="1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1635689" y="535664"/>
        <a:ext cx="1598940" cy="745598"/>
      </dsp:txXfrm>
    </dsp:sp>
    <dsp:sp modelId="{0CB24DCC-3684-440E-BA34-984502A90BD0}">
      <dsp:nvSpPr>
        <dsp:cNvPr id="0" name=""/>
        <dsp:cNvSpPr/>
      </dsp:nvSpPr>
      <dsp:spPr>
        <a:xfrm>
          <a:off x="2693473" y="1509764"/>
          <a:ext cx="1127588" cy="939144"/>
        </a:xfrm>
        <a:prstGeom prst="donut">
          <a:avLst>
            <a:gd name="adj" fmla="val 2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CB7A2C-B626-473C-BA5F-7C025C8F8767}">
      <dsp:nvSpPr>
        <dsp:cNvPr id="0" name=""/>
        <dsp:cNvSpPr/>
      </dsp:nvSpPr>
      <dsp:spPr>
        <a:xfrm rot="17700000">
          <a:off x="3101772" y="594201"/>
          <a:ext cx="1309209" cy="6309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400" b="1" kern="1200" dirty="0">
              <a:solidFill>
                <a:srgbClr val="00B050"/>
              </a:solidFill>
              <a:latin typeface="Arial Narrow" panose="020B0606020202030204" pitchFamily="34" charset="0"/>
            </a:rPr>
            <a:t>2019-2024</a:t>
          </a:r>
          <a:endParaRPr lang="en-GB" sz="2400" b="1" kern="1200" dirty="0">
            <a:solidFill>
              <a:srgbClr val="00B050"/>
            </a:solidFill>
            <a:latin typeface="Arial Narrow" panose="020B0606020202030204" pitchFamily="34" charset="0"/>
          </a:endParaRPr>
        </a:p>
      </dsp:txBody>
      <dsp:txXfrm>
        <a:off x="3101772" y="594201"/>
        <a:ext cx="1309209" cy="630937"/>
      </dsp:txXfrm>
    </dsp:sp>
    <dsp:sp modelId="{D815E5AB-A26D-42F0-9CAE-3AD085433C48}">
      <dsp:nvSpPr>
        <dsp:cNvPr id="0" name=""/>
        <dsp:cNvSpPr/>
      </dsp:nvSpPr>
      <dsp:spPr>
        <a:xfrm>
          <a:off x="3960716" y="1439934"/>
          <a:ext cx="1162596" cy="1053171"/>
        </a:xfrm>
        <a:prstGeom prst="donut">
          <a:avLst>
            <a:gd name="adj" fmla="val 2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EAD278-3604-4986-A145-6D72CC4BD333}">
      <dsp:nvSpPr>
        <dsp:cNvPr id="0" name=""/>
        <dsp:cNvSpPr/>
      </dsp:nvSpPr>
      <dsp:spPr>
        <a:xfrm rot="17700000">
          <a:off x="4289069" y="594201"/>
          <a:ext cx="1309209" cy="6309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400" b="1" kern="1200" dirty="0">
              <a:latin typeface="Arial Narrow" panose="020B0606020202030204" pitchFamily="34" charset="0"/>
            </a:rPr>
            <a:t>2024-2029</a:t>
          </a:r>
          <a:endParaRPr lang="en-GB" sz="2400" b="1" kern="1200" dirty="0">
            <a:latin typeface="Arial Narrow" panose="020B0606020202030204" pitchFamily="34" charset="0"/>
          </a:endParaRPr>
        </a:p>
      </dsp:txBody>
      <dsp:txXfrm>
        <a:off x="4289069" y="594201"/>
        <a:ext cx="1309209" cy="6309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leAccentTimeline">
  <dgm:title val=""/>
  <dgm:desc val=""/>
  <dgm:catLst>
    <dgm:cat type="process" pri="7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clrData>
  <dgm:layoutNode name="Name0">
    <dgm:varLst>
      <dgm:dir/>
    </dgm:varLst>
    <dgm:choose name="Name1">
      <dgm:if name="Name2" func="var" arg="dir" op="equ" val="norm">
        <dgm:alg type="lin">
          <dgm:param type="fallback" val="2D"/>
          <dgm:param type="nodeVertAlign" val="b"/>
        </dgm:alg>
      </dgm:if>
      <dgm:else name="Name3">
        <dgm:alg type="lin">
          <dgm:param type="fallback" val="2D"/>
          <dgm:param type="nodeVertAlign" val="b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h" for="ch" forName="parComposite" refType="h"/>
      <dgm:constr type="w" for="ch" forName="parComposite" refType="h" refFor="ch" refForName="parComposite" fact="0.4986"/>
      <dgm:constr type="h" for="ch" forName="desComposite" refType="h" fact="0.8722"/>
      <dgm:constr type="w" for="ch" forName="desComposite" refType="h" refFor="ch" refForName="desComposite" fact="0.6056"/>
      <dgm:constr type="w" for="ch" forName="parBackupNorm" refType="w" refFor="ch" refForName="parComposite" fact="-0.3369"/>
      <dgm:constr type="w" for="ch" forName="parBackupRTL" refType="w" refFor="ch" refForName="parComposite" fact="-0.3369"/>
      <dgm:constr type="w" for="ch" forName="parBackupRev" refType="w" refFor="ch" refForName="parComposite" fact="0"/>
      <dgm:constr type="w" for="ch" forName="desBackupLeftNorm" refType="w" refFor="ch" refForName="desComposite" fact="-0.3376"/>
      <dgm:constr type="w" for="ch" forName="desBackupLeftRev" refType="w" refFor="ch" refForName="desComposite" fact="-0.3376"/>
      <dgm:constr type="w" for="ch" forName="desBackupRightNorm" refType="w" refFor="ch" refForName="desComposite" fact="-0.3376"/>
      <dgm:constr type="w" for="ch" forName="desBackupRightRev" refType="w" refFor="ch" refForName="desComposite" fact="-0.3376"/>
      <dgm:constr type="w" for="ch" forName="parSpace" refType="w" refFor="ch" refForName="parComposite" fact="0.05"/>
      <dgm:constr type="w" for="ch" forName="desSpace" refType="w" refFor="ch" refForName="parComposite" fact="0.05"/>
      <dgm:constr type="primFontSz" for="des" forName="parTx" op="equ" val="65"/>
      <dgm:constr type="primFontSz" for="des" forName="chTx" refType="primFontSz" refFor="des" refForName="parTx" op="lte" val="65"/>
      <dgm:constr type="primFontSz" for="des" forName="desTx" refType="primFontSz" refFor="des" refForName="chTx" op="lte" val="65"/>
      <dgm:constr type="primFontSz" for="des" forName="desTx" refType="primFontSz" refFor="des" refForName="parTx" op="lte"/>
    </dgm:constrLst>
    <dgm:forEach name="Name4" axis="ch" ptType="node">
      <dgm:layoutNode name="parComposite">
        <dgm:alg type="composite"/>
        <dgm:shape xmlns:r="http://schemas.openxmlformats.org/officeDocument/2006/relationships" r:blip="">
          <dgm:adjLst/>
        </dgm:shape>
        <dgm:choose name="Name5">
          <dgm:if name="Name6" func="var" arg="dir" op="equ" val="norm">
            <dgm:constrLst>
              <dgm:constr type="l" for="ch" forName="parBigCircle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r" for="ch" forName="parTx" refType="w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l" for="ch" forName="bSpace"/>
              <dgm:constr type="w" for="ch" forName="bSpace" val="1"/>
            </dgm:constrLst>
          </dgm:if>
          <dgm:else name="Name7">
            <dgm:constrLst>
              <dgm:constr type="r" for="ch" forName="parBigCircle" refType="w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l" for="ch" forName="parTx" fact="0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r" for="ch" forName="bSpace"/>
              <dgm:constr type="w" for="ch" forName="bSpace" val="1"/>
            </dgm:constrLst>
          </dgm:else>
        </dgm:choose>
        <dgm:layoutNode name="parBigCircle" styleLbl="node0">
          <dgm:alg type="sp"/>
          <dgm:shape xmlns:r="http://schemas.openxmlformats.org/officeDocument/2006/relationships" type="donut" r:blip="">
            <dgm:adjLst>
              <dgm:adj idx="1" val="0.2"/>
            </dgm:adjLst>
          </dgm:shape>
          <dgm:presOf/>
          <dgm:constrLst>
            <dgm:constr type="h" refType="w" op="equ"/>
          </dgm:constrLst>
        </dgm:layoutNode>
        <dgm:layoutNode name="parTx" styleLbl="revTx">
          <dgm:choose name="Name8">
            <dgm:if name="Name9" func="var" arg="dir" op="equ" val="norm">
              <dgm:alg type="tx">
                <dgm:param type="autoTxRot" val="grav"/>
                <dgm:param type="parTxLTRAlign" val="l"/>
              </dgm:alg>
              <dgm:shape xmlns:r="http://schemas.openxmlformats.org/officeDocument/2006/relationships" rot="295" type="rect" r:blip="">
                <dgm:adjLst/>
              </dgm:shape>
              <dgm:presOf axis="self" ptType="node"/>
              <dgm:constrLst>
                <dgm:constr type="lMarg" refType="primFontSz" fact="0.2"/>
                <dgm:constr type="rMarg"/>
                <dgm:constr type="tMarg"/>
                <dgm:constr type="bMarg"/>
              </dgm:constrLst>
            </dgm:if>
            <dgm:else name="Name10">
              <dgm:alg type="tx">
                <dgm:param type="autoTxRot" val="grav"/>
                <dgm:param type="parTxLTRAlign" val="r"/>
              </dgm:alg>
              <dgm:shape xmlns:r="http://schemas.openxmlformats.org/officeDocument/2006/relationships" rot="65" type="rect" r:blip="">
                <dgm:adjLst/>
              </dgm:shape>
              <dgm:presOf axis="self" ptType="node"/>
              <dgm:constrLst>
                <dgm:constr type="lMarg"/>
                <dgm:constr type="rMarg" refType="primFontSz" fact="0.2"/>
                <dgm:constr type="tMarg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layoutNode name="bSpace">
          <dgm:alg type="sp"/>
          <dgm:shape xmlns:r="http://schemas.openxmlformats.org/officeDocument/2006/relationships" r:blip="">
            <dgm:adjLst/>
          </dgm:shape>
          <dgm:presOf/>
        </dgm:layoutNode>
      </dgm:layoutNode>
      <dgm:choose name="Name11">
        <dgm:if name="Name12" func="var" arg="dir" op="equ" val="norm">
          <dgm:layoutNode name="parBackupNorm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13">
          <dgm:layoutNode name="parBackupRTL">
            <dgm:alg type="sp"/>
            <dgm:shape xmlns:r="http://schemas.openxmlformats.org/officeDocument/2006/relationships" r:blip="">
              <dgm:adjLst/>
            </dgm:shape>
            <dgm:presOf/>
          </dgm:layoutNode>
        </dgm:else>
      </dgm:choose>
      <dgm:forEach name="Name14" axis="followSib" ptType="sibTrans" hideLastTrans="0" cnt="1">
        <dgm:layoutNode name="parSpace">
          <dgm:alg type="sp"/>
          <dgm:shape xmlns:r="http://schemas.openxmlformats.org/officeDocument/2006/relationships" r:blip="">
            <dgm:adjLst/>
          </dgm:shape>
          <dgm:presOf/>
        </dgm:layoutNode>
      </dgm:forEach>
      <dgm:forEach name="Name15" axis="ch" ptType="node">
        <dgm:choose name="Name16">
          <dgm:if name="Name17" func="var" arg="dir" op="equ" val="norm">
            <dgm:layoutNode name="desBackupLeftNorm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if>
          <dgm:else name="Name18">
            <dgm:choose name="Name19">
              <dgm:if name="Name20" axis="self" ptType="node" func="pos" op="equ" val="1">
                <dgm:layoutNode name="desBackupRigh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21"/>
            </dgm:choose>
          </dgm:else>
        </dgm:choose>
        <dgm:layoutNode name="desComposite">
          <dgm:alg type="composite"/>
          <dgm:shape xmlns:r="http://schemas.openxmlformats.org/officeDocument/2006/relationships" r:blip="">
            <dgm:adjLst/>
          </dgm:shape>
          <dgm:choose name="Name22">
            <dgm:if name="Name23" func="var" arg="dir" op="equ" val="norm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l" for="ch" forName="chTx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r" for="ch" forName="desTx" refType="w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if>
            <dgm:else name="Name24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r" for="ch" forName="chTx" refType="w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l" for="ch" forName="desTx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else>
          </dgm:choose>
          <dgm:layoutNode name="desCircle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>
              <dgm:constr type="h" refType="w" op="equ"/>
            </dgm:constrLst>
          </dgm:layoutNode>
          <dgm:layoutNode name="chTx" styleLbl="revTx">
            <dgm:choose name="Name25">
              <dgm:if name="Name26" func="var" arg="dir" op="equ" val="norm">
                <dgm:alg type="tx">
                  <dgm:param type="autoTxRot" val="grav"/>
                  <dgm:param type="parTxLTRAlign" val="r"/>
                  <dgm:param type="txAnchorVert" val="mid"/>
                  <dgm:param type="txAnchorVertCh" val="mid"/>
                </dgm:alg>
                <dgm:shape xmlns:r="http://schemas.openxmlformats.org/officeDocument/2006/relationships" rot="295" type="rect" r:blip="">
                  <dgm:adjLst/>
                </dgm:shape>
                <dgm:presOf axis="self" ptType="node"/>
              </dgm:if>
              <dgm:else name="Name27">
                <dgm:alg type="tx">
                  <dgm:param type="autoTxRot" val="grav"/>
                  <dgm:param type="parTxLTRAlign" val="l"/>
                  <dgm:param type="txAnchorVert" val="mid"/>
                  <dgm:param type="txAnchorVertCh" val="mid"/>
                </dgm:alg>
                <dgm:shape xmlns:r="http://schemas.openxmlformats.org/officeDocument/2006/relationships" rot="65" type="rect" r:blip="">
                  <dgm:adjLst/>
                </dgm:shape>
                <dgm:presOf axis="self" ptType="node"/>
              </dgm:else>
            </dgm:choose>
            <dgm:choose name="Name28">
              <dgm:if name="Name29" func="var" arg="dir" op="equ" val="norm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if>
              <dgm:else name="Name30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  <dgm:layoutNode name="desTx" styleLbl="revTx">
            <dgm:varLst>
              <dgm:bulletEnabled val="1"/>
            </dgm:varLst>
            <dgm:choose name="Name31">
              <dgm:if name="Name32" func="var" arg="dir" op="equ" val="norm">
                <dgm:alg type="tx">
                  <dgm:param type="autoTxRot" val="grav"/>
                  <dgm:param type="parTxLTRAlign" val="l"/>
                  <dgm:param type="shpTxLTRAlignCh" val="l"/>
                  <dgm:param type="stBulletLvl" val="1"/>
                  <dgm:param type="txAnchorVert" val="mid"/>
                </dgm:alg>
                <dgm:shape xmlns:r="http://schemas.openxmlformats.org/officeDocument/2006/relationships" rot="295" type="rect" r:blip="">
                  <dgm:adjLst/>
                </dgm:shape>
                <dgm:presOf axis="des" ptType="node"/>
              </dgm:if>
              <dgm:else name="Name33">
                <dgm:alg type="tx">
                  <dgm:param type="autoTxRot" val="grav"/>
                  <dgm:param type="parTxLTRAlign" val="r"/>
                  <dgm:param type="shpTxLTRAlignCh" val="r"/>
                  <dgm:param type="stBulletLvl" val="1"/>
                  <dgm:param type="txAnchorVert" val="mid"/>
                </dgm:alg>
                <dgm:shape xmlns:r="http://schemas.openxmlformats.org/officeDocument/2006/relationships" rot="65" type="rect" r:blip="">
                  <dgm:adjLst/>
                </dgm:shape>
                <dgm:presOf axis="des" ptType="node"/>
              </dgm:else>
            </dgm:choose>
            <dgm:choose name="Name34">
              <dgm:if name="Name35" func="var" arg="dir" op="equ" val="norm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if>
              <dgm:else name="Name36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layoutNode name="desBackupRightNorm">
          <dgm:alg type="sp"/>
          <dgm:shape xmlns:r="http://schemas.openxmlformats.org/officeDocument/2006/relationships" r:blip="">
            <dgm:adjLst/>
          </dgm:shape>
          <dgm:presOf/>
        </dgm:layoutNode>
        <dgm:choose name="Name37">
          <dgm:if name="Name38" func="var" arg="dir" op="neq" val="norm">
            <dgm:choose name="Name39">
              <dgm:if name="Name40" axis="self" ptType="node" func="revPos" op="neq" val="1">
                <dgm:layoutNode name="desBackupLef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41"/>
            </dgm:choose>
          </dgm:if>
          <dgm:else name="Name42"/>
        </dgm:choose>
        <dgm:forEach name="Name43" axis="followSib" ptType="sibTrans" hideLastTrans="0" cnt="1">
          <dgm:layoutNode name="desSpace">
            <dgm:alg type="sp"/>
            <dgm:shape xmlns:r="http://schemas.openxmlformats.org/officeDocument/2006/relationships" r:blip="">
              <dgm:adjLst/>
            </dgm:shape>
            <dgm:presOf/>
          </dgm:layoutNode>
        </dgm:forEach>
      </dgm:forEach>
      <dgm:choose name="Name44">
        <dgm:if name="Name45" func="var" arg="dir" op="neq" val="norm">
          <dgm:layoutNode name="parBackupRev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4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0A7917-6402-4DBE-87A0-9AF7618D91CF}" type="datetimeFigureOut">
              <a:rPr lang="en-ZA" smtClean="0"/>
              <a:t>2023/08/23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3ED967-8D93-4C20-931A-36CE9037B06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66070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ED967-8D93-4C20-931A-36CE9037B060}" type="slidenum">
              <a:rPr lang="en-ZA" smtClean="0"/>
              <a:t>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428392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3ED967-8D93-4C20-931A-36CE9037B060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28265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ED967-8D93-4C20-931A-36CE9037B060}" type="slidenum">
              <a:rPr lang="en-ZA" smtClean="0"/>
              <a:t>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254087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11188" y="808038"/>
            <a:ext cx="5387975" cy="40417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/>
              <a:t>The MTSF is one of our key means</a:t>
            </a:r>
            <a:r>
              <a:rPr lang="en-ZA" baseline="0" dirty="0"/>
              <a:t> of </a:t>
            </a:r>
            <a:r>
              <a:rPr lang="en-ZA" dirty="0"/>
              <a:t>tracking progress towards achievement of the National Development Plan (NDP) Vision 2030, on annual basis. As a result</a:t>
            </a:r>
            <a:r>
              <a:rPr lang="en-ZA" baseline="0" dirty="0"/>
              <a:t>, the APPs and SPs of government must be aligned to the MTSF </a:t>
            </a:r>
            <a:r>
              <a:rPr lang="en-ZA" dirty="0"/>
              <a:t>for </a:t>
            </a:r>
            <a:r>
              <a:rPr lang="en-ZA" baseline="0" dirty="0"/>
              <a:t>implementation of the NDP 2030.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BE54C7-EA55-4BBF-BB81-082164262C9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1569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ED967-8D93-4C20-931A-36CE9037B060}" type="slidenum">
              <a:rPr lang="en-ZA" smtClean="0"/>
              <a:t>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624474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ED967-8D93-4C20-931A-36CE9037B060}" type="slidenum">
              <a:rPr lang="en-ZA" smtClean="0"/>
              <a:t>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324969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ED967-8D93-4C20-931A-36CE9037B060}" type="slidenum">
              <a:rPr lang="en-ZA" smtClean="0"/>
              <a:t>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326019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ED967-8D93-4C20-931A-36CE9037B060}" type="slidenum">
              <a:rPr lang="en-ZA" smtClean="0"/>
              <a:t>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199327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66813" y="1241425"/>
            <a:ext cx="4464050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ZA" altLang="en-US" dirty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E2DA298-6CF2-4033-988A-C8B6B2FC863C}" type="slidenum">
              <a:rPr lang="en-ZA" altLang="en-US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ZA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3589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66813" y="1241425"/>
            <a:ext cx="4464050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ZA" altLang="en-US" dirty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E2DA298-6CF2-4033-988A-C8B6B2FC863C}" type="slidenum">
              <a:rPr lang="en-ZA" altLang="en-US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ZA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446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163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202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2179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3792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9138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6659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6319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9186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4775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9404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08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459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274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756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112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07A0-7B7C-8743-BC43-85A45089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6398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444" y="152738"/>
            <a:ext cx="8843210" cy="9421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8444" y="1263318"/>
            <a:ext cx="8843210" cy="47284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1" y="6356352"/>
            <a:ext cx="1700463" cy="365125"/>
          </a:xfrm>
        </p:spPr>
        <p:txBody>
          <a:bodyPr/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fld id="{49E107A0-7B7C-8743-BC43-85A450895BA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1593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07A0-7B7C-8743-BC43-85A45089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0924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07A0-7B7C-8743-BC43-85A45089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5676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07A0-7B7C-8743-BC43-85A45089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8652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07A0-7B7C-8743-BC43-85A45089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4762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07A0-7B7C-8743-BC43-85A45089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654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38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07A0-7B7C-8743-BC43-85A45089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4233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07A0-7B7C-8743-BC43-85A45089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6895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07A0-7B7C-8743-BC43-85A45089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8345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07A0-7B7C-8743-BC43-85A45089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0234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3133" y="3767038"/>
            <a:ext cx="5809774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83133" y="3767038"/>
            <a:ext cx="5809774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28575">
              <a:lnSpc>
                <a:spcPts val="930"/>
              </a:lnSpc>
            </a:pPr>
            <a:fld id="{81D60167-4931-47E6-BA6A-407CBD079E47}" type="slidenum">
              <a:rPr lang="en-ZA" spc="-19" smtClean="0"/>
              <a:pPr marL="28575">
                <a:lnSpc>
                  <a:spcPts val="930"/>
                </a:lnSpc>
              </a:pPr>
              <a:t>‹#›</a:t>
            </a:fld>
            <a:endParaRPr lang="en-ZA" spc="-19" dirty="0"/>
          </a:p>
        </p:txBody>
      </p:sp>
    </p:spTree>
    <p:extLst>
      <p:ext uri="{BB962C8B-B14F-4D97-AF65-F5344CB8AC3E}">
        <p14:creationId xmlns:p14="http://schemas.microsoft.com/office/powerpoint/2010/main" val="27242368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7893" y="245746"/>
            <a:ext cx="8408213" cy="369332"/>
          </a:xfrm>
        </p:spPr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54965" y="1034057"/>
            <a:ext cx="6328410" cy="230832"/>
          </a:xfrm>
        </p:spPr>
        <p:txBody>
          <a:bodyPr lIns="0" tIns="0" rIns="0" bIns="0"/>
          <a:lstStyle>
            <a:lvl1pPr>
              <a:defRPr sz="15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28575">
              <a:lnSpc>
                <a:spcPts val="930"/>
              </a:lnSpc>
            </a:pPr>
            <a:fld id="{81D60167-4931-47E6-BA6A-407CBD079E47}" type="slidenum">
              <a:rPr lang="en-ZA" spc="-19" smtClean="0"/>
              <a:pPr marL="28575">
                <a:lnSpc>
                  <a:spcPts val="930"/>
                </a:lnSpc>
              </a:pPr>
              <a:t>‹#›</a:t>
            </a:fld>
            <a:endParaRPr lang="en-ZA" spc="-19" dirty="0"/>
          </a:p>
        </p:txBody>
      </p:sp>
    </p:spTree>
    <p:extLst>
      <p:ext uri="{BB962C8B-B14F-4D97-AF65-F5344CB8AC3E}">
        <p14:creationId xmlns:p14="http://schemas.microsoft.com/office/powerpoint/2010/main" val="10675848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7893" y="245746"/>
            <a:ext cx="8408213" cy="369332"/>
          </a:xfrm>
        </p:spPr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24358" y="1438507"/>
            <a:ext cx="3929539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5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315361" y="2264409"/>
            <a:ext cx="1985963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8/23/2023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28575">
              <a:lnSpc>
                <a:spcPts val="930"/>
              </a:lnSpc>
            </a:pPr>
            <a:fld id="{81D60167-4931-47E6-BA6A-407CBD079E47}" type="slidenum">
              <a:rPr lang="en-ZA" spc="-19" smtClean="0"/>
              <a:pPr marL="28575">
                <a:lnSpc>
                  <a:spcPts val="930"/>
                </a:lnSpc>
              </a:pPr>
              <a:t>‹#›</a:t>
            </a:fld>
            <a:endParaRPr lang="en-ZA" spc="-19" dirty="0"/>
          </a:p>
        </p:txBody>
      </p:sp>
    </p:spTree>
    <p:extLst>
      <p:ext uri="{BB962C8B-B14F-4D97-AF65-F5344CB8AC3E}">
        <p14:creationId xmlns:p14="http://schemas.microsoft.com/office/powerpoint/2010/main" val="4563875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7893" y="245746"/>
            <a:ext cx="8408213" cy="369332"/>
          </a:xfrm>
        </p:spPr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8/23/2023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28575">
              <a:lnSpc>
                <a:spcPts val="930"/>
              </a:lnSpc>
            </a:pPr>
            <a:fld id="{81D60167-4931-47E6-BA6A-407CBD079E47}" type="slidenum">
              <a:rPr lang="en-ZA" spc="-19" smtClean="0"/>
              <a:pPr marL="28575">
                <a:lnSpc>
                  <a:spcPts val="930"/>
                </a:lnSpc>
              </a:pPr>
              <a:t>‹#›</a:t>
            </a:fld>
            <a:endParaRPr lang="en-ZA" spc="-19" dirty="0"/>
          </a:p>
        </p:txBody>
      </p:sp>
    </p:spTree>
    <p:extLst>
      <p:ext uri="{BB962C8B-B14F-4D97-AF65-F5344CB8AC3E}">
        <p14:creationId xmlns:p14="http://schemas.microsoft.com/office/powerpoint/2010/main" val="14611612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8/23/2023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28575">
              <a:lnSpc>
                <a:spcPts val="930"/>
              </a:lnSpc>
            </a:pPr>
            <a:fld id="{81D60167-4931-47E6-BA6A-407CBD079E47}" type="slidenum">
              <a:rPr lang="en-ZA" spc="-19" smtClean="0"/>
              <a:pPr marL="28575">
                <a:lnSpc>
                  <a:spcPts val="930"/>
                </a:lnSpc>
              </a:pPr>
              <a:t>‹#›</a:t>
            </a:fld>
            <a:endParaRPr lang="en-ZA" spc="-19" dirty="0"/>
          </a:p>
        </p:txBody>
      </p:sp>
    </p:spTree>
    <p:extLst>
      <p:ext uri="{BB962C8B-B14F-4D97-AF65-F5344CB8AC3E}">
        <p14:creationId xmlns:p14="http://schemas.microsoft.com/office/powerpoint/2010/main" val="312165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456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618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889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114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500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269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7852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57456"/>
            <a:ext cx="8229600" cy="6898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2499"/>
            <a:ext cx="8229600" cy="4459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83255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406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107A0-7B7C-8743-BC43-85A45089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592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7893" y="245746"/>
            <a:ext cx="8408213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54965" y="1034057"/>
            <a:ext cx="632841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301418" y="6464985"/>
            <a:ext cx="183356" cy="1170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28575">
              <a:lnSpc>
                <a:spcPts val="930"/>
              </a:lnSpc>
            </a:pPr>
            <a:fld id="{81D60167-4931-47E6-BA6A-407CBD079E47}" type="slidenum">
              <a:rPr lang="en-ZA" spc="-19" smtClean="0"/>
              <a:pPr marL="28575">
                <a:lnSpc>
                  <a:spcPts val="930"/>
                </a:lnSpc>
              </a:pPr>
              <a:t>‹#›</a:t>
            </a:fld>
            <a:endParaRPr lang="en-ZA" spc="-19" dirty="0"/>
          </a:p>
        </p:txBody>
      </p:sp>
    </p:spTree>
    <p:extLst>
      <p:ext uri="{BB962C8B-B14F-4D97-AF65-F5344CB8AC3E}">
        <p14:creationId xmlns:p14="http://schemas.microsoft.com/office/powerpoint/2010/main" val="2818912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7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E2BA28D0-E372-1348-AF2B-5395464779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799" y="1571947"/>
            <a:ext cx="7885371" cy="2028504"/>
          </a:xfrm>
        </p:spPr>
        <p:txBody>
          <a:bodyPr>
            <a:normAutofit fontScale="90000"/>
          </a:bodyPr>
          <a:lstStyle/>
          <a:p>
            <a:br>
              <a:rPr lang="en-US" dirty="0">
                <a:solidFill>
                  <a:srgbClr val="008000"/>
                </a:solidFill>
              </a:rPr>
            </a:br>
            <a:br>
              <a:rPr lang="en-US" dirty="0">
                <a:solidFill>
                  <a:srgbClr val="008000"/>
                </a:solidFill>
              </a:rPr>
            </a:br>
            <a:br>
              <a:rPr lang="en-US" dirty="0">
                <a:solidFill>
                  <a:srgbClr val="008000"/>
                </a:solidFill>
              </a:rPr>
            </a:br>
            <a:br>
              <a:rPr lang="en-US" dirty="0">
                <a:solidFill>
                  <a:srgbClr val="008000"/>
                </a:solidFill>
              </a:rPr>
            </a:br>
            <a:br>
              <a:rPr lang="en-US" dirty="0">
                <a:solidFill>
                  <a:srgbClr val="008000"/>
                </a:solidFill>
              </a:rPr>
            </a:br>
            <a:br>
              <a:rPr lang="en-US" dirty="0">
                <a:solidFill>
                  <a:srgbClr val="008000"/>
                </a:solidFill>
              </a:rPr>
            </a:br>
            <a:br>
              <a:rPr lang="en-US" dirty="0">
                <a:solidFill>
                  <a:srgbClr val="008000"/>
                </a:solidFill>
              </a:rPr>
            </a:br>
            <a:r>
              <a:rPr lang="en-US" sz="4000" b="1" dirty="0">
                <a:solidFill>
                  <a:srgbClr val="008000"/>
                </a:solidFill>
                <a:latin typeface="Arial Narrow" panose="020B0606020202030204" pitchFamily="34" charset="0"/>
              </a:rPr>
              <a:t>2019 – 2024 MTSF PRIORITIES:  </a:t>
            </a:r>
            <a:br>
              <a:rPr lang="en-US" sz="4000" b="1" dirty="0">
                <a:solidFill>
                  <a:srgbClr val="008000"/>
                </a:solidFill>
                <a:latin typeface="Arial Narrow" panose="020B0606020202030204" pitchFamily="34" charset="0"/>
              </a:rPr>
            </a:br>
            <a:r>
              <a:rPr lang="en-US" sz="4000" b="1" dirty="0">
                <a:solidFill>
                  <a:srgbClr val="008000"/>
                </a:solidFill>
                <a:latin typeface="Arial Narrow" panose="020B0606020202030204" pitchFamily="34" charset="0"/>
              </a:rPr>
              <a:t>BIODIVERSITY AND CONSERVATION SECTOR</a:t>
            </a:r>
            <a:br>
              <a:rPr lang="en-US" sz="3600" b="1" dirty="0">
                <a:solidFill>
                  <a:srgbClr val="008000"/>
                </a:solidFill>
              </a:rPr>
            </a:br>
            <a:br>
              <a:rPr lang="en-US" sz="3600" b="1" dirty="0">
                <a:solidFill>
                  <a:srgbClr val="008000"/>
                </a:solidFill>
              </a:rPr>
            </a:br>
            <a:br>
              <a:rPr lang="en-US" sz="3600" b="1" dirty="0">
                <a:solidFill>
                  <a:srgbClr val="008000"/>
                </a:solidFill>
              </a:rPr>
            </a:br>
            <a:br>
              <a:rPr lang="en-US" sz="4000" b="1" dirty="0">
                <a:solidFill>
                  <a:srgbClr val="008000"/>
                </a:solidFill>
              </a:rPr>
            </a:br>
            <a:br>
              <a:rPr lang="en-US" b="1" dirty="0">
                <a:solidFill>
                  <a:srgbClr val="008000"/>
                </a:solidFill>
              </a:rPr>
            </a:br>
            <a:br>
              <a:rPr lang="en-US" b="1" dirty="0">
                <a:solidFill>
                  <a:srgbClr val="008000"/>
                </a:solidFill>
              </a:rPr>
            </a:br>
            <a:br>
              <a:rPr lang="en-US" b="1" dirty="0">
                <a:solidFill>
                  <a:srgbClr val="008000"/>
                </a:solidFill>
              </a:rPr>
            </a:br>
            <a:endParaRPr lang="en-US" sz="36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1265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168444" y="-107144"/>
            <a:ext cx="8843210" cy="942136"/>
          </a:xfrm>
        </p:spPr>
        <p:txBody>
          <a:bodyPr>
            <a:normAutofit/>
          </a:bodyPr>
          <a:lstStyle/>
          <a:p>
            <a:pPr eaLnBrk="1" hangingPunct="1"/>
            <a:r>
              <a:rPr lang="en-ZA" altLang="en-US" sz="2400" b="1" dirty="0">
                <a:latin typeface="Arial Narrow" panose="020B0606020202030204" pitchFamily="34" charset="0"/>
                <a:cs typeface="Arial" panose="020B0604020202020204" pitchFamily="34" charset="0"/>
              </a:rPr>
              <a:t>2019 – 2024 MTSF PRIORITIES FOR THE BIODIVERSITY SECTOR </a:t>
            </a: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6591584"/>
              </p:ext>
            </p:extLst>
          </p:nvPr>
        </p:nvGraphicFramePr>
        <p:xfrm>
          <a:off x="167693" y="834992"/>
          <a:ext cx="8843961" cy="50486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55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34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34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34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34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6342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#</a:t>
                      </a:r>
                      <a:endParaRPr lang="en-ZA" sz="14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b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Priority </a:t>
                      </a:r>
                      <a:endParaRPr lang="en-ZA" sz="140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2019/20</a:t>
                      </a:r>
                      <a:endParaRPr lang="en-ZA" sz="14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ZA" sz="14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2020/21</a:t>
                      </a:r>
                      <a:endParaRPr lang="en-ZA" sz="14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b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2021/22</a:t>
                      </a:r>
                      <a:endParaRPr lang="en-ZA" sz="140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b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2022/23</a:t>
                      </a:r>
                      <a:endParaRPr lang="en-ZA" sz="140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2023/24</a:t>
                      </a:r>
                      <a:endParaRPr lang="en-ZA" sz="14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en-ZA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ZA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ZA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ZA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ZA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 Strategic Water Source Areas secured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ZA" sz="1400" b="1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just"/>
                      <a:r>
                        <a:rPr lang="en-US" sz="1400" b="0" i="0" u="none" strike="noStrike" kern="1200" baseline="0" dirty="0">
                          <a:solidFill>
                            <a:srgbClr val="00B050"/>
                          </a:solidFill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NDP: By 2030, it is envisaged that effective management of water and the services derived from it will support a strong economy and a healthy </a:t>
                      </a:r>
                      <a:r>
                        <a:rPr lang="en-ZA" sz="1400" b="0" i="0" u="none" strike="noStrike" kern="1200" baseline="0" dirty="0">
                          <a:solidFill>
                            <a:srgbClr val="00B050"/>
                          </a:solidFill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environment.</a:t>
                      </a:r>
                      <a:endParaRPr lang="en-ZA" sz="1400" b="1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ZA" sz="14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None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ZA" sz="14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 strategic water source areas delineated</a:t>
                      </a:r>
                      <a:endParaRPr lang="en-ZA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ZA" sz="14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Measures to secure 11 delineated Strategic Water Source Areas defined</a:t>
                      </a:r>
                      <a:endParaRPr lang="en-ZA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 of the 11 Strategic Water Sources secured</a:t>
                      </a:r>
                      <a:endParaRPr lang="en-ZA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en-ZA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ZA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ZA" sz="1400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 </a:t>
                      </a:r>
                      <a:r>
                        <a:rPr lang="en-ZA" sz="14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strategic water source areas secured</a:t>
                      </a:r>
                      <a:endParaRPr lang="en-ZA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en-ZA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 critical biodiversity areas and ecosystems prioritized for restriction from incompatible land use activities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ZA" sz="14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just"/>
                      <a:r>
                        <a:rPr lang="en-US" sz="1400" b="0" i="0" u="none" strike="noStrike" kern="1200" baseline="0" dirty="0">
                          <a:solidFill>
                            <a:srgbClr val="00B050"/>
                          </a:solidFill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NDP: Natural water sources will be protected to prevent </a:t>
                      </a:r>
                      <a:r>
                        <a:rPr lang="en-ZA" sz="1400" b="0" i="0" u="none" strike="noStrike" kern="1200" baseline="0" dirty="0">
                          <a:solidFill>
                            <a:srgbClr val="00B050"/>
                          </a:solidFill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excessive extraction and pollution.</a:t>
                      </a:r>
                      <a:endParaRPr lang="en-ZA" sz="14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ZA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ZA" sz="14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 critical biodiversity areas and ecosystems prioritized for restriction from incompatible land use activities</a:t>
                      </a:r>
                      <a:endParaRPr lang="en-ZA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ZA" sz="14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 critical biodiversity areas and ecosystems prioritized for restriction from incompatible land use activities</a:t>
                      </a:r>
                      <a:endParaRPr lang="en-ZA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ZA" sz="14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critical biodiversity areas and ecosystems prioritized for restriction from incompatible land use activities</a:t>
                      </a:r>
                      <a:endParaRPr lang="en-ZA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ZA" sz="14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critical biodiversity areas and ecosystems prioritized for restriction from incompatible land use activities</a:t>
                      </a:r>
                      <a:endParaRPr lang="en-ZA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just"/>
                      <a:r>
                        <a:rPr lang="en-ZA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ZA" sz="14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critical biodiversity areas and ecosystems prioritized for restriction from incompatible land use activities</a:t>
                      </a:r>
                      <a:endParaRPr lang="en-ZA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2773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57213" indent="-21431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>
              <a:spcBef>
                <a:spcPct val="200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885950" indent="-171450" defTabSz="3429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228850" indent="-171450" defTabSz="3429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571750" indent="-171450" defTabSz="3429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2914650" indent="-171450" defTabSz="3429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</a:t>
            </a:r>
          </a:p>
        </p:txBody>
      </p:sp>
    </p:spTree>
    <p:extLst>
      <p:ext uri="{BB962C8B-B14F-4D97-AF65-F5344CB8AC3E}">
        <p14:creationId xmlns:p14="http://schemas.microsoft.com/office/powerpoint/2010/main" val="8891421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168444" y="0"/>
            <a:ext cx="8843210" cy="942136"/>
          </a:xfrm>
        </p:spPr>
        <p:txBody>
          <a:bodyPr>
            <a:normAutofit/>
          </a:bodyPr>
          <a:lstStyle/>
          <a:p>
            <a:pPr eaLnBrk="1" hangingPunct="1"/>
            <a:r>
              <a:rPr lang="en-ZA" altLang="en-US" sz="2400" b="1" dirty="0">
                <a:latin typeface="Arial Narrow" panose="020B0606020202030204" pitchFamily="34" charset="0"/>
                <a:cs typeface="Arial" panose="020B0604020202020204" pitchFamily="34" charset="0"/>
              </a:rPr>
              <a:t>2019 – 2024 MTSF PRIORITIES FOR THE BIODIVERSITY SECTOR </a:t>
            </a: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7476024"/>
              </p:ext>
            </p:extLst>
          </p:nvPr>
        </p:nvGraphicFramePr>
        <p:xfrm>
          <a:off x="167693" y="834992"/>
          <a:ext cx="8843961" cy="38031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55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34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34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34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34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6342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#</a:t>
                      </a:r>
                      <a:endParaRPr lang="en-ZA" sz="14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b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Priority </a:t>
                      </a:r>
                      <a:endParaRPr lang="en-ZA" sz="140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2019/20</a:t>
                      </a:r>
                      <a:endParaRPr lang="en-ZA" sz="14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ZA" sz="14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2020/21</a:t>
                      </a:r>
                      <a:endParaRPr lang="en-ZA" sz="14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b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2021/22</a:t>
                      </a:r>
                      <a:endParaRPr lang="en-ZA" sz="140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b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2022/23</a:t>
                      </a:r>
                      <a:endParaRPr lang="en-ZA" sz="140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2023/24</a:t>
                      </a:r>
                      <a:endParaRPr lang="en-ZA" sz="14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901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en-ZA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5% increase in species protection level</a:t>
                      </a:r>
                      <a:endParaRPr lang="en-ZA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ZA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A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None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A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A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A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A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A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A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Implementation framework for the 2018 NBA in relation to species conservation developed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A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A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ZA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National Biodiversity Assessment’s response plan for species conservation finalised for implementation </a:t>
                      </a:r>
                      <a:endParaRPr lang="en-ZA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A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ZA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National Biodiversity Assessment’s response plan for species conservation implemented  </a:t>
                      </a:r>
                      <a:endParaRPr lang="en-ZA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A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5% increase in species protection level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A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A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A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en-ZA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 biodiversity stewardship sites established </a:t>
                      </a:r>
                      <a:endParaRPr lang="en-ZA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spc="1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 biodiversity stewardship sites established </a:t>
                      </a:r>
                      <a:endParaRPr lang="en-ZA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spc="1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 biodiversity stewardship sites established </a:t>
                      </a:r>
                      <a:endParaRPr lang="en-ZA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spc="1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 biodiversity stewardship sites established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ZA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spc="1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22 biodiversity stewardship sites established </a:t>
                      </a:r>
                      <a:endParaRPr lang="en-ZA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spc="1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 biodiversity stewardship sites established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ZA" sz="1400" spc="1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spc="1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ZA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2773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57213" indent="-21431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>
              <a:spcBef>
                <a:spcPct val="200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885950" indent="-171450" defTabSz="3429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228850" indent="-171450" defTabSz="3429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571750" indent="-171450" defTabSz="3429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2914650" indent="-171450" defTabSz="3429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</a:t>
            </a:r>
          </a:p>
        </p:txBody>
      </p:sp>
    </p:spTree>
    <p:extLst>
      <p:ext uri="{BB962C8B-B14F-4D97-AF65-F5344CB8AC3E}">
        <p14:creationId xmlns:p14="http://schemas.microsoft.com/office/powerpoint/2010/main" val="30521565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1998F-E81D-184B-8551-674908A9D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843" y="128856"/>
            <a:ext cx="8229600" cy="689866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Arial Narrow" panose="020B0606020202030204" pitchFamily="34" charset="0"/>
                <a:cs typeface="Arial" panose="020B0604020202020204" pitchFamily="34" charset="0"/>
              </a:rPr>
              <a:t>RECOMMENDATIONS   </a:t>
            </a:r>
            <a:endParaRPr lang="en-US" sz="3200" b="1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66C8AE-E1F5-A34A-847B-746743FEBC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75657"/>
            <a:ext cx="8392886" cy="3886200"/>
          </a:xfrm>
        </p:spPr>
        <p:txBody>
          <a:bodyPr>
            <a:normAutofit fontScale="25000" lnSpcReduction="20000"/>
          </a:bodyPr>
          <a:lstStyle/>
          <a:p>
            <a:pPr lvl="0" algn="just">
              <a:buFont typeface="Wingdings" panose="05000000000000000000" pitchFamily="2" charset="2"/>
              <a:buChar char="q"/>
            </a:pPr>
            <a:endParaRPr lang="en-US" sz="9600" spc="-180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9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Possible collaboration between DFFE and BUSA on biodiversity related matters</a:t>
            </a:r>
          </a:p>
          <a:p>
            <a:pPr algn="just"/>
            <a:endParaRPr lang="en-US" sz="9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9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Co-Development of Action plans flowing from the GBF for inclusion in the MTSF </a:t>
            </a:r>
          </a:p>
          <a:p>
            <a:pPr algn="just"/>
            <a:endParaRPr lang="en-US" sz="9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9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Possible private sector funding for Biodiversity</a:t>
            </a:r>
          </a:p>
          <a:p>
            <a:pPr marL="0" lvl="0" indent="0" algn="just">
              <a:buNone/>
            </a:pPr>
            <a:endParaRPr lang="en-US" sz="96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en-US" sz="9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9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buFont typeface="Wingdings" panose="05000000000000000000" pitchFamily="2" charset="2"/>
              <a:buChar char="q"/>
            </a:pPr>
            <a:endParaRPr lang="en-US" sz="9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buFont typeface="Wingdings" panose="05000000000000000000" pitchFamily="2" charset="2"/>
              <a:buChar char="q"/>
            </a:pPr>
            <a:endParaRPr lang="en-US" sz="9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buFont typeface="Wingdings" panose="05000000000000000000" pitchFamily="2" charset="2"/>
              <a:buChar char="q"/>
            </a:pPr>
            <a:endParaRPr lang="en-US" sz="96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buFont typeface="Wingdings" panose="05000000000000000000" pitchFamily="2" charset="2"/>
              <a:buChar char="q"/>
            </a:pPr>
            <a:endParaRPr lang="en-US" sz="31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buFont typeface="Wingdings" panose="05000000000000000000" pitchFamily="2" charset="2"/>
              <a:buChar char="q"/>
            </a:pPr>
            <a:endParaRPr lang="en-US" sz="31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buFont typeface="Wingdings" panose="05000000000000000000" pitchFamily="2" charset="2"/>
              <a:buChar char="q"/>
            </a:pPr>
            <a:endParaRPr lang="en-US" sz="31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buFont typeface="Wingdings" panose="05000000000000000000" pitchFamily="2" charset="2"/>
              <a:buChar char="q"/>
            </a:pPr>
            <a:endParaRPr lang="en-US" sz="31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buFont typeface="Wingdings" panose="05000000000000000000" pitchFamily="2" charset="2"/>
              <a:buChar char="q"/>
            </a:pPr>
            <a:endParaRPr lang="en-US" sz="31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endParaRPr lang="en-US" sz="3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 algn="just">
              <a:buNone/>
            </a:pPr>
            <a:endParaRPr lang="en-ZA" sz="2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ZA" sz="26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lvl="0" indent="0" algn="just">
              <a:buNone/>
            </a:pPr>
            <a:endParaRPr lang="en-ZA" sz="6000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en-ZA" sz="2400" dirty="0">
                <a:latin typeface="Arial Narrow" panose="020B0606020202030204" pitchFamily="34" charset="0"/>
                <a:cs typeface="Times New Roman" panose="02020603050405020304" pitchFamily="18" charset="0"/>
              </a:rPr>
              <a:t>	</a:t>
            </a:r>
          </a:p>
          <a:p>
            <a:pPr marL="0" lvl="0" indent="0" algn="just">
              <a:buNone/>
            </a:pPr>
            <a:endParaRPr lang="en-ZA" sz="2400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endParaRPr lang="en-US" sz="2400" dirty="0"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5477877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pool ball, businesscard&#10;&#10;Description automatically generated">
            <a:extLst>
              <a:ext uri="{FF2B5EF4-FFF2-40B4-BE49-F238E27FC236}">
                <a16:creationId xmlns:a16="http://schemas.microsoft.com/office/drawing/2014/main" id="{CE556480-4F33-2F47-984D-9E89F2FE03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742" y="357113"/>
            <a:ext cx="8229600" cy="1143000"/>
          </a:xfrm>
        </p:spPr>
        <p:txBody>
          <a:bodyPr>
            <a:normAutofit/>
          </a:bodyPr>
          <a:lstStyle/>
          <a:p>
            <a:r>
              <a:rPr lang="en-US" sz="6500" b="1" dirty="0">
                <a:solidFill>
                  <a:srgbClr val="003500"/>
                </a:solidFill>
              </a:rPr>
              <a:t>THANK YOU!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38636" y="2853846"/>
            <a:ext cx="8229600" cy="25401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 err="1">
                <a:latin typeface="Arial Narrow" panose="020B0606020202030204" pitchFamily="34" charset="0"/>
              </a:rPr>
              <a:t>Mr</a:t>
            </a:r>
            <a:r>
              <a:rPr lang="en-US" sz="2000" b="1" dirty="0">
                <a:latin typeface="Arial Narrow" panose="020B0606020202030204" pitchFamily="34" charset="0"/>
              </a:rPr>
              <a:t> Simon Malete</a:t>
            </a:r>
          </a:p>
          <a:p>
            <a:pPr marL="0" indent="0">
              <a:buNone/>
            </a:pPr>
            <a:r>
              <a:rPr lang="en-US" sz="2000" b="1" dirty="0">
                <a:latin typeface="Arial Narrow" panose="020B0606020202030204" pitchFamily="34" charset="0"/>
              </a:rPr>
              <a:t>Department of Forestry, Fisheries and the Environment</a:t>
            </a:r>
          </a:p>
          <a:p>
            <a:pPr marL="0" indent="0">
              <a:buNone/>
            </a:pPr>
            <a:r>
              <a:rPr lang="en-US" sz="2000" b="1" dirty="0">
                <a:latin typeface="Arial Narrow" panose="020B0606020202030204" pitchFamily="34" charset="0"/>
              </a:rPr>
              <a:t>Branch: Biodiversity and Conservation </a:t>
            </a:r>
          </a:p>
          <a:p>
            <a:pPr marL="0" indent="0">
              <a:buNone/>
            </a:pPr>
            <a:r>
              <a:rPr lang="en-US" sz="2000" b="1" dirty="0">
                <a:latin typeface="Arial Narrow" panose="020B0606020202030204" pitchFamily="34" charset="0"/>
              </a:rPr>
              <a:t>Tel: 012 399 9511     |     Mobile: 082 445 8026</a:t>
            </a:r>
          </a:p>
          <a:p>
            <a:pPr marL="0" indent="0">
              <a:buNone/>
            </a:pPr>
            <a:r>
              <a:rPr lang="en-US" sz="2000" b="1" dirty="0">
                <a:latin typeface="Arial Narrow" panose="020B0606020202030204" pitchFamily="34" charset="0"/>
              </a:rPr>
              <a:t>Website: http://www.environment.gov.za</a:t>
            </a:r>
          </a:p>
          <a:p>
            <a:pPr marL="0" indent="0">
              <a:buNone/>
            </a:pPr>
            <a:endParaRPr lang="en-US" sz="2000" b="1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en-US" sz="2000" b="1" dirty="0">
                <a:latin typeface="Arial Narrow" panose="020B0606020202030204" pitchFamily="34" charset="0"/>
              </a:rPr>
              <a:t>Address: The Environment House, 473 Steve </a:t>
            </a:r>
            <a:r>
              <a:rPr lang="en-US" sz="2000" b="1" dirty="0" err="1">
                <a:latin typeface="Arial Narrow" panose="020B0606020202030204" pitchFamily="34" charset="0"/>
              </a:rPr>
              <a:t>Biko</a:t>
            </a:r>
            <a:r>
              <a:rPr lang="en-US" sz="2000" b="1" dirty="0">
                <a:latin typeface="Arial Narrow" panose="020B0606020202030204" pitchFamily="34" charset="0"/>
              </a:rPr>
              <a:t> Road, Arcadia, Pretoria, 0083 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478333" y="2672269"/>
            <a:ext cx="0" cy="25732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5058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1998F-E81D-184B-8551-674908A9D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Arial Narrow" panose="020B0606020202030204" pitchFamily="34" charset="0"/>
              </a:rPr>
              <a:t>OUTLINE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66C8AE-E1F5-A34A-847B-746743FEBC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+mj-lt"/>
              <a:buAutoNum type="arabicPeriod"/>
            </a:pPr>
            <a:endParaRPr lang="en-US" sz="1800" dirty="0"/>
          </a:p>
          <a:p>
            <a:pPr marL="675085" marR="0" lvl="0" indent="-609600" algn="just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Priorities of the 6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Government Administration; </a:t>
            </a:r>
          </a:p>
          <a:p>
            <a:pPr marL="675085" marR="0" lvl="0" indent="-609600" algn="just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675085" marR="0" lvl="0" indent="-609600" algn="just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National Development Plan – Vision 2030</a:t>
            </a:r>
          </a:p>
          <a:p>
            <a:pPr marL="675085" marR="0" lvl="0" indent="-609600" algn="just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675085" marR="0" lvl="0" indent="-609600" algn="just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2019 – 2024 MTSF priorities for the Biodiversity and Conservation Sector </a:t>
            </a:r>
          </a:p>
          <a:p>
            <a:pPr marL="65485" marR="0" lvl="0" indent="0" algn="just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675085" marR="0" lvl="0" indent="-609600" algn="just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2019 – 2024 Strategic goals/outcomes of DFFE </a:t>
            </a:r>
            <a:endParaRPr lang="en-US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5485" marR="0" lvl="0" indent="0" algn="just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675085" marR="0" lvl="0" indent="-609600" algn="just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Recommendations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675085" marR="0" lvl="0" indent="-609600" algn="just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2400" dirty="0"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endParaRPr lang="en-US" sz="1800" dirty="0"/>
          </a:p>
          <a:p>
            <a:pPr marL="0" indent="0" algn="just">
              <a:buNone/>
            </a:pPr>
            <a:endParaRPr lang="en-US" sz="1600" dirty="0"/>
          </a:p>
          <a:p>
            <a:pPr marL="0" lvl="0" indent="0" algn="just">
              <a:buNone/>
            </a:pPr>
            <a:endParaRPr lang="en-US" sz="1600" dirty="0"/>
          </a:p>
          <a:p>
            <a:pPr lvl="0" algn="just">
              <a:buFont typeface="+mj-lt"/>
              <a:buAutoNum type="arabicPeriod"/>
            </a:pPr>
            <a:endParaRPr lang="en-ZA" sz="1600" dirty="0"/>
          </a:p>
          <a:p>
            <a:pPr marL="0" indent="0" algn="just">
              <a:buNone/>
            </a:pPr>
            <a:endParaRPr lang="en-US" sz="1600" dirty="0"/>
          </a:p>
          <a:p>
            <a:pPr marL="0" indent="0" algn="just">
              <a:buNone/>
            </a:pPr>
            <a:endParaRPr lang="en-US" sz="1600" dirty="0"/>
          </a:p>
          <a:p>
            <a:pPr marL="0" indent="0" algn="just">
              <a:buNone/>
            </a:pPr>
            <a:endParaRPr lang="en-US" sz="1600" dirty="0"/>
          </a:p>
          <a:p>
            <a:pPr marL="0" indent="0" algn="just">
              <a:buNone/>
            </a:pPr>
            <a:endParaRPr lang="en-US" sz="1600" dirty="0"/>
          </a:p>
          <a:p>
            <a:pPr algn="just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11305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1998F-E81D-184B-8551-674908A9D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Priorities of the 6</a:t>
            </a:r>
            <a:r>
              <a:rPr kumimoji="0" lang="en-US" sz="18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Government Administration</a:t>
            </a:r>
            <a:r>
              <a:rPr kumimoji="0" lang="en-ZA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endParaRPr lang="en-US" sz="3200" b="1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66C8AE-E1F5-A34A-847B-746743FEBC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+mj-lt"/>
              <a:buAutoNum type="arabicPeriod"/>
            </a:pPr>
            <a:endParaRPr lang="en-US" sz="1800" dirty="0"/>
          </a:p>
          <a:p>
            <a:pPr marL="342900" marR="0" lvl="2" indent="-342900" algn="just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ZA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Trebuchet MS" panose="020B0603020202020204" pitchFamily="34" charset="0"/>
              </a:rPr>
              <a:t>A capable, ethical and developmental state; </a:t>
            </a:r>
          </a:p>
          <a:p>
            <a:pPr marL="342900" marR="0" lvl="2" indent="-342900" algn="just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ZA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  <a:sym typeface="Trebuchet MS" panose="020B0603020202020204" pitchFamily="34" charset="0"/>
            </a:endParaRPr>
          </a:p>
          <a:p>
            <a:pPr marL="342900" marR="0" lvl="2" indent="-342900" algn="just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Economic transformation and job creation; </a:t>
            </a:r>
          </a:p>
          <a:p>
            <a:pPr marL="342900" marR="0" lvl="2" indent="-342900" algn="just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ZA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342900" marR="0" lvl="2" indent="-342900" algn="just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Education, skills and health; </a:t>
            </a:r>
          </a:p>
          <a:p>
            <a:pPr marL="342900" marR="0" lvl="2" indent="-342900" algn="just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ZA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  <a:sym typeface="Trebuchet MS" panose="020B0603020202020204" pitchFamily="34" charset="0"/>
            </a:endParaRPr>
          </a:p>
          <a:p>
            <a:pPr marL="342900" marR="0" lvl="2" indent="-342900" algn="just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ZA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Trebuchet MS" panose="020B0603020202020204" pitchFamily="34" charset="0"/>
              </a:rPr>
              <a:t>Consolidating the social wage through reliable and quality basic services; </a:t>
            </a:r>
          </a:p>
          <a:p>
            <a:pPr marL="342900" marR="0" lvl="2" indent="-342900" algn="just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ZA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  <a:sym typeface="Trebuchet MS" panose="020B0603020202020204" pitchFamily="34" charset="0"/>
            </a:endParaRPr>
          </a:p>
          <a:p>
            <a:pPr marL="342900" marR="0" lvl="2" indent="-342900" algn="just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ZA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Trebuchet MS" panose="020B0603020202020204" pitchFamily="34" charset="0"/>
              </a:rPr>
              <a:t>Spatial integration, human settlements and local government; </a:t>
            </a:r>
          </a:p>
          <a:p>
            <a:pPr marL="342900" marR="0" lvl="2" indent="-342900" algn="just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ZA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  <a:sym typeface="Trebuchet MS" panose="020B0603020202020204" pitchFamily="34" charset="0"/>
            </a:endParaRPr>
          </a:p>
          <a:p>
            <a:pPr marL="342900" marR="0" lvl="2" indent="-342900" algn="just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ZA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Trebuchet MS" panose="020B0603020202020204" pitchFamily="34" charset="0"/>
              </a:rPr>
              <a:t>Social cohesion and safe communities; and </a:t>
            </a:r>
          </a:p>
          <a:p>
            <a:pPr marL="342900" marR="0" lvl="2" indent="-342900" algn="just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ZA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  <a:sym typeface="Trebuchet MS" panose="020B0603020202020204" pitchFamily="34" charset="0"/>
            </a:endParaRPr>
          </a:p>
          <a:p>
            <a:pPr marL="342900" marR="0" lvl="2" indent="-342900" algn="just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ZA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Trebuchet MS" panose="020B0603020202020204" pitchFamily="34" charset="0"/>
              </a:rPr>
              <a:t>A better Africa and World.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	</a:t>
            </a:r>
          </a:p>
          <a:p>
            <a:pPr marL="675085" marR="0" lvl="0" indent="-609600" algn="just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2400" dirty="0"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endParaRPr lang="en-US" sz="1800" dirty="0"/>
          </a:p>
          <a:p>
            <a:pPr marL="0" indent="0" algn="just">
              <a:buNone/>
            </a:pPr>
            <a:endParaRPr lang="en-US" sz="1600" dirty="0"/>
          </a:p>
          <a:p>
            <a:pPr marL="0" lvl="0" indent="0" algn="just">
              <a:buNone/>
            </a:pPr>
            <a:endParaRPr lang="en-US" sz="1600" dirty="0"/>
          </a:p>
          <a:p>
            <a:pPr lvl="0" algn="just">
              <a:buFont typeface="+mj-lt"/>
              <a:buAutoNum type="arabicPeriod"/>
            </a:pPr>
            <a:endParaRPr lang="en-ZA" sz="1600" dirty="0"/>
          </a:p>
          <a:p>
            <a:pPr marL="0" indent="0" algn="just">
              <a:buNone/>
            </a:pPr>
            <a:endParaRPr lang="en-US" sz="1600" dirty="0"/>
          </a:p>
          <a:p>
            <a:pPr marL="0" indent="0" algn="just">
              <a:buNone/>
            </a:pPr>
            <a:endParaRPr lang="en-US" sz="1600" dirty="0"/>
          </a:p>
          <a:p>
            <a:pPr marL="0" indent="0" algn="just">
              <a:buNone/>
            </a:pPr>
            <a:endParaRPr lang="en-US" sz="1600" dirty="0"/>
          </a:p>
          <a:p>
            <a:pPr marL="0" indent="0" algn="just">
              <a:buNone/>
            </a:pPr>
            <a:endParaRPr lang="en-US" sz="1600" dirty="0"/>
          </a:p>
          <a:p>
            <a:pPr algn="just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332946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Image result for national development plan vision 2030 south afr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6664884"/>
              </p:ext>
            </p:extLst>
          </p:nvPr>
        </p:nvGraphicFramePr>
        <p:xfrm>
          <a:off x="3205881" y="3470081"/>
          <a:ext cx="5783759" cy="3369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13642"/>
            <a:ext cx="5256584" cy="32686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18" y="1"/>
            <a:ext cx="3483062" cy="24928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5575" y="3030287"/>
            <a:ext cx="29794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10000"/>
              <a:buFont typeface="Wingdings" panose="05000000000000000000" pitchFamily="2" charset="2"/>
              <a:buChar char="ü"/>
              <a:tabLst/>
              <a:defRPr/>
            </a:pPr>
            <a:endParaRPr kumimoji="0" lang="en-ZA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4788024" y="6077275"/>
            <a:ext cx="3194425" cy="144016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982449" y="5844584"/>
            <a:ext cx="1040670" cy="6093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Vision</a:t>
            </a:r>
            <a:r>
              <a:rPr kumimoji="0" lang="en-Z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ZA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2030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40" y="3875455"/>
            <a:ext cx="2616741" cy="1743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241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1998F-E81D-184B-8551-674908A9D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056"/>
            <a:ext cx="8229600" cy="689866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Arial Narrow" panose="020B0606020202030204" pitchFamily="34" charset="0"/>
                <a:cs typeface="Arial" panose="020B0604020202020204" pitchFamily="34" charset="0"/>
              </a:rPr>
              <a:t>NATIONAL DEVELOPMENT PLAN – VISION 2030</a:t>
            </a:r>
            <a:endParaRPr lang="en-US" sz="3200" b="1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66C8AE-E1F5-A34A-847B-746743FEBC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75657"/>
            <a:ext cx="8229600" cy="4528457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ZA" sz="2400" dirty="0">
                <a:latin typeface="Arial Narrow" panose="020B0606020202030204" pitchFamily="34" charset="0"/>
              </a:rPr>
              <a:t>The NDP </a:t>
            </a:r>
            <a:r>
              <a:rPr lang="en-ZA" sz="2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the cornerstone and blueprint for a future economic and socio-economic development strategy for the country. The NDP </a:t>
            </a:r>
            <a:r>
              <a:rPr lang="en-ZA" sz="2400" dirty="0">
                <a:latin typeface="Arial Narrow" panose="020B0606020202030204" pitchFamily="34" charset="0"/>
              </a:rPr>
              <a:t>serves four broad objectives:</a:t>
            </a:r>
          </a:p>
          <a:p>
            <a:pPr marL="0" indent="0" algn="just">
              <a:buNone/>
            </a:pPr>
            <a:endParaRPr lang="en-ZA" sz="2400" dirty="0">
              <a:latin typeface="Arial Narrow" panose="020B0606020202030204" pitchFamily="34" charset="0"/>
            </a:endParaRPr>
          </a:p>
          <a:p>
            <a:pPr marL="685800" algn="just">
              <a:buFont typeface="Wingdings" panose="05000000000000000000" pitchFamily="2" charset="2"/>
              <a:buChar char="v"/>
            </a:pPr>
            <a:r>
              <a:rPr lang="en-ZA" sz="2400" dirty="0">
                <a:latin typeface="Arial Narrow" panose="020B0606020202030204" pitchFamily="34" charset="0"/>
              </a:rPr>
              <a:t>  	Providing overarching goals to be achieved by 2030;</a:t>
            </a:r>
          </a:p>
          <a:p>
            <a:pPr marL="685800" algn="just">
              <a:buFont typeface="Wingdings" panose="05000000000000000000" pitchFamily="2" charset="2"/>
              <a:buChar char="v"/>
            </a:pPr>
            <a:r>
              <a:rPr lang="en-ZA" sz="2400" dirty="0">
                <a:latin typeface="Arial Narrow" panose="020B0606020202030204" pitchFamily="34" charset="0"/>
              </a:rPr>
              <a:t>  	Building consensus on the key obstacles and specific actions to  	be undertaken;</a:t>
            </a:r>
          </a:p>
          <a:p>
            <a:pPr marL="685800" algn="just">
              <a:buFont typeface="Wingdings" panose="05000000000000000000" pitchFamily="2" charset="2"/>
              <a:buChar char="v"/>
            </a:pPr>
            <a:r>
              <a:rPr lang="en-ZA" sz="2400" dirty="0">
                <a:latin typeface="Arial Narrow" panose="020B0606020202030204" pitchFamily="34" charset="0"/>
              </a:rPr>
              <a:t> 	Providing a common framework for detailed long-term planning; 	and </a:t>
            </a:r>
          </a:p>
          <a:p>
            <a:pPr marL="685800" algn="just">
              <a:buFont typeface="Wingdings" panose="05000000000000000000" pitchFamily="2" charset="2"/>
              <a:buChar char="v"/>
            </a:pPr>
            <a:r>
              <a:rPr lang="en-ZA" sz="2400" dirty="0">
                <a:latin typeface="Arial Narrow" panose="020B0606020202030204" pitchFamily="34" charset="0"/>
              </a:rPr>
              <a:t> 	Creating a basis for making choices about how best to use 		limited resources.</a:t>
            </a:r>
            <a:endParaRPr lang="en-GB" sz="2400" dirty="0">
              <a:latin typeface="Arial Narrow" panose="020B060602020203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2000" dirty="0"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endParaRPr lang="en-US" sz="1800" dirty="0"/>
          </a:p>
          <a:p>
            <a:pPr algn="just">
              <a:buFont typeface="+mj-lt"/>
              <a:buAutoNum type="arabicPeriod"/>
            </a:pPr>
            <a:endParaRPr lang="en-US" sz="1800" dirty="0"/>
          </a:p>
          <a:p>
            <a:pPr marL="0" indent="0" algn="just">
              <a:buNone/>
            </a:pPr>
            <a:endParaRPr lang="en-US" sz="1600" dirty="0"/>
          </a:p>
          <a:p>
            <a:pPr marL="0" lvl="0" indent="0" algn="just">
              <a:buNone/>
            </a:pPr>
            <a:endParaRPr lang="en-US" sz="1600" dirty="0"/>
          </a:p>
          <a:p>
            <a:pPr lvl="0" algn="just">
              <a:buFont typeface="+mj-lt"/>
              <a:buAutoNum type="arabicPeriod"/>
            </a:pPr>
            <a:endParaRPr lang="en-ZA" sz="1600" dirty="0"/>
          </a:p>
          <a:p>
            <a:pPr marL="0" indent="0" algn="just">
              <a:buNone/>
            </a:pPr>
            <a:endParaRPr lang="en-US" sz="1600" dirty="0"/>
          </a:p>
          <a:p>
            <a:pPr marL="0" indent="0" algn="just">
              <a:buNone/>
            </a:pPr>
            <a:endParaRPr lang="en-US" sz="1600" dirty="0"/>
          </a:p>
          <a:p>
            <a:pPr marL="0" indent="0" algn="just">
              <a:buNone/>
            </a:pPr>
            <a:endParaRPr lang="en-US" sz="1600" dirty="0"/>
          </a:p>
          <a:p>
            <a:pPr marL="0" indent="0" algn="just">
              <a:buNone/>
            </a:pPr>
            <a:endParaRPr lang="en-US" sz="1600" dirty="0"/>
          </a:p>
          <a:p>
            <a:pPr algn="just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85589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523385" y="779640"/>
            <a:ext cx="8371113" cy="501580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902268" algn="ctr">
              <a:spcBef>
                <a:spcPts val="71"/>
              </a:spcBef>
            </a:pPr>
            <a:r>
              <a:rPr sz="3200" spc="-71" dirty="0">
                <a:latin typeface="Arial Narrow" panose="020B0606020202030204" pitchFamily="34" charset="0"/>
              </a:rPr>
              <a:t>Planning</a:t>
            </a:r>
            <a:r>
              <a:rPr sz="3200" spc="-41" dirty="0">
                <a:latin typeface="Arial Narrow" panose="020B0606020202030204" pitchFamily="34" charset="0"/>
              </a:rPr>
              <a:t> </a:t>
            </a:r>
            <a:r>
              <a:rPr sz="3200" spc="-71" dirty="0">
                <a:latin typeface="Arial Narrow" panose="020B0606020202030204" pitchFamily="34" charset="0"/>
              </a:rPr>
              <a:t>framework</a:t>
            </a:r>
            <a:endParaRPr sz="3200" dirty="0">
              <a:latin typeface="Arial Narrow" panose="020B0606020202030204" pitchFamily="34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2864" y="1539620"/>
            <a:ext cx="8977313" cy="4331970"/>
            <a:chOff x="83819" y="909827"/>
            <a:chExt cx="11969750" cy="577596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819" y="909827"/>
              <a:ext cx="11969496" cy="1569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54232" y="1362353"/>
              <a:ext cx="4358610" cy="80230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92924" y="2156460"/>
              <a:ext cx="4434839" cy="82600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75947" y="3003220"/>
              <a:ext cx="4442344" cy="147745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86407" y="2171613"/>
              <a:ext cx="4174153" cy="77789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22713" y="1243872"/>
              <a:ext cx="4190762" cy="82298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800599" y="1066799"/>
              <a:ext cx="2799588" cy="165201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26946" y="3016331"/>
              <a:ext cx="4236679" cy="67996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00599" y="2058924"/>
              <a:ext cx="2875788" cy="162001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83336" y="3804282"/>
              <a:ext cx="4180287" cy="68142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800599" y="2967227"/>
              <a:ext cx="2799588" cy="152857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800599" y="3776472"/>
              <a:ext cx="2799588" cy="127863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705049" y="4834991"/>
              <a:ext cx="3222939" cy="104526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882896" y="5609843"/>
              <a:ext cx="2843783" cy="107594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278041" y="4812166"/>
              <a:ext cx="3337224" cy="104671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579619" y="4948427"/>
              <a:ext cx="3267455" cy="783336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1517524" y="1878501"/>
            <a:ext cx="1570196" cy="34765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93358" marR="3810" indent="-184309" defTabSz="685800">
              <a:lnSpc>
                <a:spcPct val="107100"/>
              </a:lnSpc>
              <a:spcBef>
                <a:spcPts val="75"/>
              </a:spcBef>
            </a:pPr>
            <a:r>
              <a:rPr sz="1050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Long-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term</a:t>
            </a:r>
            <a:r>
              <a:rPr sz="1050" kern="0" spc="-11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National</a:t>
            </a:r>
            <a:r>
              <a:rPr sz="1050" kern="0" spc="-4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Planning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Cuts</a:t>
            </a:r>
            <a:r>
              <a:rPr sz="1050" kern="0" spc="-11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across</a:t>
            </a:r>
            <a:r>
              <a:rPr sz="1050" kern="0" spc="-11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all</a:t>
            </a:r>
            <a:r>
              <a:rPr sz="1050" kern="0" spc="-1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sectors</a:t>
            </a:r>
            <a:endParaRPr sz="105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124040" y="2221135"/>
            <a:ext cx="1003459" cy="137056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</a:pPr>
            <a:r>
              <a:rPr sz="825" b="1" kern="0" dirty="0">
                <a:solidFill>
                  <a:srgbClr val="FFFFFF"/>
                </a:solidFill>
                <a:latin typeface="Calibri"/>
                <a:cs typeface="Calibri"/>
              </a:rPr>
              <a:t>National</a:t>
            </a:r>
            <a:r>
              <a:rPr sz="825" b="1" kern="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25" b="1" kern="0" spc="-8" dirty="0">
                <a:solidFill>
                  <a:srgbClr val="FFFFFF"/>
                </a:solidFill>
                <a:latin typeface="Calibri"/>
                <a:cs typeface="Calibri"/>
              </a:rPr>
              <a:t>Development</a:t>
            </a:r>
            <a:endParaRPr sz="825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521804" y="2432590"/>
            <a:ext cx="209074" cy="137056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</a:pPr>
            <a:r>
              <a:rPr sz="825" b="1" kern="0" spc="-15" dirty="0">
                <a:solidFill>
                  <a:srgbClr val="FFFFFF"/>
                </a:solidFill>
                <a:latin typeface="Calibri"/>
                <a:cs typeface="Calibri"/>
              </a:rPr>
              <a:t>Plan</a:t>
            </a:r>
            <a:endParaRPr sz="825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362224" y="1882788"/>
            <a:ext cx="1808798" cy="532614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86226" marR="280511" algn="ctr" defTabSz="685800">
              <a:lnSpc>
                <a:spcPct val="107900"/>
              </a:lnSpc>
              <a:spcBef>
                <a:spcPts val="71"/>
              </a:spcBef>
            </a:pPr>
            <a:r>
              <a:rPr sz="1050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Overarching</a:t>
            </a:r>
            <a:r>
              <a:rPr sz="1050" kern="0" spc="11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objectives High-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level</a:t>
            </a:r>
            <a:r>
              <a:rPr sz="1050" kern="0" spc="1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trade-</a:t>
            </a:r>
            <a:r>
              <a:rPr sz="1050" kern="0" spc="-15" dirty="0">
                <a:solidFill>
                  <a:sysClr val="windowText" lastClr="000000"/>
                </a:solidFill>
                <a:latin typeface="Calibri"/>
                <a:cs typeface="Calibri"/>
              </a:rPr>
              <a:t>offs</a:t>
            </a:r>
            <a:endParaRPr sz="10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algn="ctr" defTabSz="685800">
              <a:spcBef>
                <a:spcPts val="101"/>
              </a:spcBef>
            </a:pP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Critical</a:t>
            </a:r>
            <a:r>
              <a:rPr sz="1050" kern="0" spc="-1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steps</a:t>
            </a:r>
            <a:r>
              <a:rPr sz="1050" kern="0" spc="-11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on</a:t>
            </a:r>
            <a:r>
              <a:rPr sz="1050" kern="0" spc="-2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the</a:t>
            </a:r>
            <a:r>
              <a:rPr sz="1050" kern="0" spc="-4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path</a:t>
            </a:r>
            <a:r>
              <a:rPr sz="1050" kern="0" spc="-41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to</a:t>
            </a:r>
            <a:r>
              <a:rPr sz="1050" kern="0" spc="-15" dirty="0">
                <a:solidFill>
                  <a:sysClr val="windowText" lastClr="000000"/>
                </a:solidFill>
                <a:latin typeface="Calibri"/>
                <a:cs typeface="Calibri"/>
              </a:rPr>
              <a:t> 2030</a:t>
            </a:r>
            <a:endParaRPr sz="105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243204" y="2587562"/>
            <a:ext cx="1716881" cy="333264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marR="3810" indent="544830" defTabSz="685800">
              <a:spcBef>
                <a:spcPts val="79"/>
              </a:spcBef>
            </a:pPr>
            <a:r>
              <a:rPr sz="1050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5-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year</a:t>
            </a:r>
            <a:r>
              <a:rPr sz="1050" kern="0" spc="-3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spc="-15" dirty="0">
                <a:solidFill>
                  <a:sysClr val="windowText" lastClr="000000"/>
                </a:solidFill>
                <a:latin typeface="Calibri"/>
                <a:cs typeface="Calibri"/>
              </a:rPr>
              <a:t>plan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Government</a:t>
            </a:r>
            <a:r>
              <a:rPr sz="1050" kern="0" spc="-5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strategic</a:t>
            </a:r>
            <a:r>
              <a:rPr sz="1050" kern="0" spc="-4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priorities</a:t>
            </a:r>
            <a:endParaRPr sz="105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798057" y="2521744"/>
            <a:ext cx="2910840" cy="494847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874871" defTabSz="685800">
              <a:spcBef>
                <a:spcPts val="79"/>
              </a:spcBef>
            </a:pP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Building</a:t>
            </a:r>
            <a:r>
              <a:rPr sz="1050" kern="0" spc="-1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block</a:t>
            </a:r>
            <a:r>
              <a:rPr sz="1050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of</a:t>
            </a:r>
            <a:r>
              <a:rPr sz="1050" kern="0" spc="-4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NDP</a:t>
            </a:r>
            <a:endParaRPr sz="10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9525" marR="3810" indent="171450" defTabSz="685800"/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Gives</a:t>
            </a:r>
            <a:r>
              <a:rPr sz="1050" kern="0" spc="-1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effect</a:t>
            </a:r>
            <a:r>
              <a:rPr sz="1050" kern="0" spc="-2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to</a:t>
            </a:r>
            <a:r>
              <a:rPr sz="1050" kern="0" spc="-1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electoral</a:t>
            </a:r>
            <a:r>
              <a:rPr sz="1050" kern="0" spc="-1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mandate</a:t>
            </a:r>
            <a:r>
              <a:rPr sz="1050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and</a:t>
            </a:r>
            <a:r>
              <a:rPr sz="1050" kern="0" spc="-11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priorities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Sets</a:t>
            </a:r>
            <a:r>
              <a:rPr sz="1050" kern="0" spc="-41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out</a:t>
            </a:r>
            <a:r>
              <a:rPr sz="1050" kern="0" spc="-3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key</a:t>
            </a:r>
            <a:r>
              <a:rPr sz="1050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deliverables</a:t>
            </a:r>
            <a:r>
              <a:rPr sz="1050" kern="0" spc="-11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and</a:t>
            </a:r>
            <a:r>
              <a:rPr sz="1050" kern="0" spc="-3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targets</a:t>
            </a:r>
            <a:r>
              <a:rPr sz="10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for</a:t>
            </a:r>
            <a:r>
              <a:rPr sz="1050" kern="0" spc="-41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departments</a:t>
            </a:r>
            <a:endParaRPr sz="105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090606" y="2969609"/>
            <a:ext cx="1405890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00" b="1" kern="0" dirty="0">
                <a:solidFill>
                  <a:srgbClr val="FFFFFF"/>
                </a:solidFill>
                <a:latin typeface="Calibri"/>
                <a:cs typeface="Calibri"/>
              </a:rPr>
              <a:t>MTSF</a:t>
            </a:r>
            <a:r>
              <a:rPr sz="900" b="1" kern="0" spc="-1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b="1" kern="0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900" b="1" kern="0" spc="-1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b="1" kern="0" dirty="0">
                <a:solidFill>
                  <a:srgbClr val="FFFFFF"/>
                </a:solidFill>
                <a:latin typeface="Calibri"/>
                <a:cs typeface="Calibri"/>
              </a:rPr>
              <a:t>Delivery </a:t>
            </a:r>
            <a:r>
              <a:rPr sz="900" b="1" kern="0" spc="-8" dirty="0">
                <a:solidFill>
                  <a:srgbClr val="FFFFFF"/>
                </a:solidFill>
                <a:latin typeface="Calibri"/>
                <a:cs typeface="Calibri"/>
              </a:rPr>
              <a:t>Agreements</a:t>
            </a:r>
            <a:endParaRPr sz="90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962691" y="3197924"/>
            <a:ext cx="2466022" cy="333264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172403" algn="ctr" defTabSz="685800">
              <a:spcBef>
                <a:spcPts val="79"/>
              </a:spcBef>
            </a:pPr>
            <a:r>
              <a:rPr sz="1050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5-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year</a:t>
            </a:r>
            <a:r>
              <a:rPr sz="1050" kern="0" spc="-3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spc="-15" dirty="0">
                <a:solidFill>
                  <a:sysClr val="windowText" lastClr="000000"/>
                </a:solidFill>
                <a:latin typeface="Calibri"/>
                <a:cs typeface="Calibri"/>
              </a:rPr>
              <a:t>plan</a:t>
            </a:r>
            <a:endParaRPr sz="10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algn="ctr" defTabSz="685800"/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National</a:t>
            </a:r>
            <a:r>
              <a:rPr sz="1050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and</a:t>
            </a:r>
            <a:r>
              <a:rPr sz="10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provincial</a:t>
            </a:r>
            <a:r>
              <a:rPr sz="1050" kern="0" spc="-1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depts.,</a:t>
            </a:r>
            <a:r>
              <a:rPr sz="1050" kern="0" spc="-2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public</a:t>
            </a:r>
            <a:r>
              <a:rPr sz="1050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 entities</a:t>
            </a:r>
            <a:endParaRPr sz="105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143720" y="3166872"/>
            <a:ext cx="2190750" cy="494847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marR="3810" algn="ctr" defTabSz="685800">
              <a:spcBef>
                <a:spcPts val="79"/>
              </a:spcBef>
            </a:pP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Aligned</a:t>
            </a:r>
            <a:r>
              <a:rPr sz="1050" kern="0" spc="-11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with</a:t>
            </a:r>
            <a:r>
              <a:rPr sz="1050" kern="0" spc="-11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MTSF</a:t>
            </a:r>
            <a:r>
              <a:rPr sz="10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priorities</a:t>
            </a:r>
            <a:r>
              <a:rPr sz="1050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and</a:t>
            </a:r>
            <a:r>
              <a:rPr sz="1050" kern="0" spc="-4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targets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Sectoral</a:t>
            </a:r>
            <a:r>
              <a:rPr sz="1050" kern="0" spc="-41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and</a:t>
            </a:r>
            <a:r>
              <a:rPr sz="1050" kern="0" spc="-34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Departmental</a:t>
            </a:r>
            <a:r>
              <a:rPr sz="1050" kern="0" spc="-2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mandates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and</a:t>
            </a:r>
            <a:r>
              <a:rPr sz="1050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 activities</a:t>
            </a:r>
            <a:endParaRPr sz="105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141285" y="3677603"/>
            <a:ext cx="2065020" cy="48410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880110" defTabSz="685800">
              <a:lnSpc>
                <a:spcPts val="1238"/>
              </a:lnSpc>
              <a:spcBef>
                <a:spcPts val="75"/>
              </a:spcBef>
            </a:pP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Annual</a:t>
            </a:r>
            <a:r>
              <a:rPr sz="10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spc="-15" dirty="0">
                <a:solidFill>
                  <a:sysClr val="windowText" lastClr="000000"/>
                </a:solidFill>
                <a:latin typeface="Calibri"/>
                <a:cs typeface="Calibri"/>
              </a:rPr>
              <a:t>plan</a:t>
            </a:r>
            <a:endParaRPr sz="10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496253" marR="3810" indent="-487204" defTabSz="685800">
              <a:lnSpc>
                <a:spcPts val="1155"/>
              </a:lnSpc>
              <a:spcBef>
                <a:spcPts val="105"/>
              </a:spcBef>
            </a:pP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Actions</a:t>
            </a:r>
            <a:r>
              <a:rPr sz="1050" kern="0" spc="-3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required</a:t>
            </a:r>
            <a:r>
              <a:rPr sz="1050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to</a:t>
            </a:r>
            <a:r>
              <a:rPr sz="1050" kern="0" spc="-34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meet</a:t>
            </a:r>
            <a:r>
              <a:rPr sz="10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sectoral</a:t>
            </a:r>
            <a:r>
              <a:rPr sz="1050" kern="0" spc="-38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and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Departmental</a:t>
            </a:r>
            <a:r>
              <a:rPr sz="1050" kern="0" spc="-38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spc="-15" dirty="0">
                <a:solidFill>
                  <a:sysClr val="windowText" lastClr="000000"/>
                </a:solidFill>
                <a:latin typeface="Calibri"/>
                <a:cs typeface="Calibri"/>
              </a:rPr>
              <a:t>plans</a:t>
            </a:r>
            <a:endParaRPr sz="105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047457" y="3682174"/>
            <a:ext cx="1294448" cy="131350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</a:pPr>
            <a:r>
              <a:rPr sz="788" b="1" kern="0" dirty="0">
                <a:solidFill>
                  <a:srgbClr val="FFFFFF"/>
                </a:solidFill>
                <a:latin typeface="Calibri"/>
                <a:cs typeface="Calibri"/>
              </a:rPr>
              <a:t>Sectoral</a:t>
            </a:r>
            <a:r>
              <a:rPr sz="788" b="1" kern="0" spc="-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88" b="1" kern="0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788" b="1" kern="0" spc="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88" b="1" kern="0" spc="-8" dirty="0">
                <a:solidFill>
                  <a:srgbClr val="FFFFFF"/>
                </a:solidFill>
                <a:latin typeface="Calibri"/>
                <a:cs typeface="Calibri"/>
              </a:rPr>
              <a:t>Departmental</a:t>
            </a:r>
            <a:r>
              <a:rPr sz="788" b="1" kern="0" spc="-1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88" b="1" kern="0" spc="-8" dirty="0">
                <a:solidFill>
                  <a:srgbClr val="FFFFFF"/>
                </a:solidFill>
                <a:latin typeface="Calibri"/>
                <a:cs typeface="Calibri"/>
              </a:rPr>
              <a:t>Plans</a:t>
            </a:r>
            <a:endParaRPr sz="788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877592" y="3743421"/>
            <a:ext cx="2730818" cy="33278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54794" marR="3810" indent="-245745" defTabSz="685800">
              <a:spcBef>
                <a:spcPts val="75"/>
              </a:spcBef>
            </a:pP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Annual</a:t>
            </a:r>
            <a:r>
              <a:rPr sz="1050" kern="0" spc="-1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outputs</a:t>
            </a:r>
            <a:r>
              <a:rPr sz="1050" kern="0" spc="-4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to</a:t>
            </a:r>
            <a:r>
              <a:rPr sz="10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achieve</a:t>
            </a:r>
            <a:r>
              <a:rPr sz="1050" kern="0" spc="-4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five-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year</a:t>
            </a:r>
            <a:r>
              <a:rPr sz="1050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Departmental outcomes</a:t>
            </a:r>
            <a:r>
              <a:rPr sz="1050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(Strategic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Plan) and</a:t>
            </a:r>
            <a:r>
              <a:rPr sz="1050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0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sectoral</a:t>
            </a:r>
            <a:r>
              <a:rPr sz="1050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 plans</a:t>
            </a:r>
            <a:endParaRPr sz="105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303490" y="4136327"/>
            <a:ext cx="832961" cy="239970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310038" marR="3810" indent="-300990" defTabSz="685800">
              <a:spcBef>
                <a:spcPts val="71"/>
              </a:spcBef>
            </a:pPr>
            <a:r>
              <a:rPr sz="750" b="1" kern="0" dirty="0">
                <a:solidFill>
                  <a:sysClr val="windowText" lastClr="000000"/>
                </a:solidFill>
                <a:latin typeface="Calibri"/>
                <a:cs typeface="Calibri"/>
              </a:rPr>
              <a:t>Annual</a:t>
            </a:r>
            <a:r>
              <a:rPr sz="750" b="1" kern="0" spc="-34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b="1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Performance Plans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121569" y="4752214"/>
            <a:ext cx="1664970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dirty="0">
                <a:solidFill>
                  <a:srgbClr val="FFFFFF"/>
                </a:solidFill>
                <a:latin typeface="Calibri"/>
                <a:cs typeface="Calibri"/>
              </a:rPr>
              <a:t>Provincial</a:t>
            </a:r>
            <a:r>
              <a:rPr sz="1050" b="1" kern="0" spc="-1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b="1" kern="0" spc="-8" dirty="0">
                <a:solidFill>
                  <a:srgbClr val="FFFFFF"/>
                </a:solidFill>
                <a:latin typeface="Calibri"/>
                <a:cs typeface="Calibri"/>
              </a:rPr>
              <a:t>Development</a:t>
            </a:r>
            <a:r>
              <a:rPr sz="1050" b="1" kern="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b="1" kern="0" spc="-8" dirty="0">
                <a:solidFill>
                  <a:srgbClr val="FFFFFF"/>
                </a:solidFill>
                <a:latin typeface="Calibri"/>
                <a:cs typeface="Calibri"/>
              </a:rPr>
              <a:t>Plans</a:t>
            </a:r>
            <a:endParaRPr sz="105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787998" y="4625530"/>
            <a:ext cx="1607344" cy="37846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72415" defTabSz="685800">
              <a:spcBef>
                <a:spcPts val="71"/>
              </a:spcBef>
            </a:pPr>
            <a:r>
              <a:rPr sz="1200" b="1" kern="0" spc="-8" dirty="0">
                <a:solidFill>
                  <a:srgbClr val="FFFFFF"/>
                </a:solidFill>
                <a:latin typeface="Calibri"/>
                <a:cs typeface="Calibri"/>
              </a:rPr>
              <a:t>Implementation</a:t>
            </a:r>
            <a:r>
              <a:rPr sz="1200" b="1" kern="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kern="0" spc="-19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endParaRPr sz="120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9525" defTabSz="685800"/>
            <a:r>
              <a:rPr sz="1200" b="1" kern="0" spc="-8" dirty="0">
                <a:solidFill>
                  <a:srgbClr val="FFFFFF"/>
                </a:solidFill>
                <a:latin typeface="Calibri"/>
                <a:cs typeface="Calibri"/>
              </a:rPr>
              <a:t>programmes</a:t>
            </a:r>
            <a:r>
              <a:rPr sz="1200" b="1" kern="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kern="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200" b="1" kern="0" spc="-26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kern="0" spc="-8" dirty="0">
                <a:solidFill>
                  <a:srgbClr val="FFFFFF"/>
                </a:solidFill>
                <a:latin typeface="Calibri"/>
                <a:cs typeface="Calibri"/>
              </a:rPr>
              <a:t>policies</a:t>
            </a:r>
            <a:endParaRPr sz="120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243638" y="4737545"/>
            <a:ext cx="1784985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350" b="1" kern="0" dirty="0">
                <a:solidFill>
                  <a:srgbClr val="FFFFFF"/>
                </a:solidFill>
                <a:latin typeface="Calibri"/>
                <a:cs typeface="Calibri"/>
              </a:rPr>
              <a:t>Municipal</a:t>
            </a:r>
            <a:r>
              <a:rPr sz="1350" b="1" kern="0" spc="-7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kern="0" dirty="0">
                <a:solidFill>
                  <a:srgbClr val="FFFFFF"/>
                </a:solidFill>
                <a:latin typeface="Calibri"/>
                <a:cs typeface="Calibri"/>
              </a:rPr>
              <a:t>IDPs</a:t>
            </a:r>
            <a:r>
              <a:rPr sz="1200" b="1" kern="0" spc="-26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kern="0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1200" b="1" kern="0" spc="-1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kern="0" dirty="0">
                <a:solidFill>
                  <a:srgbClr val="FFFFFF"/>
                </a:solidFill>
                <a:latin typeface="Calibri"/>
                <a:cs typeface="Calibri"/>
              </a:rPr>
              <a:t>One</a:t>
            </a:r>
            <a:r>
              <a:rPr sz="1200" b="1" kern="0" spc="-1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kern="0" spc="-15" dirty="0">
                <a:solidFill>
                  <a:srgbClr val="FFFFFF"/>
                </a:solidFill>
                <a:latin typeface="Calibri"/>
                <a:cs typeface="Calibri"/>
              </a:rPr>
              <a:t>Plan</a:t>
            </a:r>
            <a:endParaRPr sz="120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313777" y="5344059"/>
            <a:ext cx="847725" cy="34765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indent="19050" defTabSz="685800">
              <a:lnSpc>
                <a:spcPct val="107100"/>
              </a:lnSpc>
              <a:spcBef>
                <a:spcPts val="75"/>
              </a:spcBef>
            </a:pPr>
            <a:r>
              <a:rPr sz="1050" b="1" kern="0" dirty="0">
                <a:solidFill>
                  <a:srgbClr val="FFFFFF"/>
                </a:solidFill>
                <a:latin typeface="Calibri"/>
                <a:cs typeface="Calibri"/>
              </a:rPr>
              <a:t>Active</a:t>
            </a:r>
            <a:r>
              <a:rPr sz="1050" b="1" kern="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b="1" kern="0" spc="-8" dirty="0">
                <a:solidFill>
                  <a:srgbClr val="FFFFFF"/>
                </a:solidFill>
                <a:latin typeface="Calibri"/>
                <a:cs typeface="Calibri"/>
              </a:rPr>
              <a:t>citizens </a:t>
            </a:r>
            <a:r>
              <a:rPr sz="1050" b="1" kern="0" dirty="0">
                <a:solidFill>
                  <a:srgbClr val="FFFFFF"/>
                </a:solidFill>
                <a:latin typeface="Calibri"/>
                <a:cs typeface="Calibri"/>
              </a:rPr>
              <a:t>Social</a:t>
            </a:r>
            <a:r>
              <a:rPr sz="1050" b="1" kern="0" spc="-1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b="1" kern="0" spc="-8" dirty="0">
                <a:solidFill>
                  <a:srgbClr val="FFFFFF"/>
                </a:solidFill>
                <a:latin typeface="Calibri"/>
                <a:cs typeface="Calibri"/>
              </a:rPr>
              <a:t>compact</a:t>
            </a:r>
            <a:endParaRPr sz="105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1998F-E81D-184B-8551-674908A9D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056"/>
            <a:ext cx="8229600" cy="689866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Arial Narrow" panose="020B0606020202030204" pitchFamily="34" charset="0"/>
              </a:rPr>
              <a:t>MEDIUM TERM STRATEGIC FRAMEWORK (MTSF)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66C8AE-E1F5-A34A-847B-746743FEBC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ZA" sz="2600" dirty="0">
                <a:latin typeface="Arial Narrow" panose="020B0606020202030204" pitchFamily="34" charset="0"/>
              </a:rPr>
              <a:t>The MTSF </a:t>
            </a:r>
            <a:r>
              <a:rPr lang="en-ZA" sz="2800" dirty="0">
                <a:latin typeface="Arial Narrow" panose="020B0606020202030204" pitchFamily="34" charset="0"/>
              </a:rPr>
              <a:t>is a framework guiding government’s programme of work (Govt priorities) in a particular electoral period and </a:t>
            </a:r>
            <a:r>
              <a:rPr lang="en-ZA" sz="2600" dirty="0">
                <a:latin typeface="Arial Narrow" panose="020B0606020202030204" pitchFamily="34" charset="0"/>
              </a:rPr>
              <a:t>is one of our key means</a:t>
            </a:r>
            <a:r>
              <a:rPr lang="en-ZA" sz="2600" baseline="0" dirty="0">
                <a:latin typeface="Arial Narrow" panose="020B0606020202030204" pitchFamily="34" charset="0"/>
              </a:rPr>
              <a:t> of </a:t>
            </a:r>
            <a:r>
              <a:rPr lang="en-ZA" sz="2600" dirty="0">
                <a:latin typeface="Arial Narrow" panose="020B0606020202030204" pitchFamily="34" charset="0"/>
              </a:rPr>
              <a:t>tracking progress towards achievement of the National Development Plan (NDP) Vision 2030, on annual basis. </a:t>
            </a:r>
          </a:p>
          <a:p>
            <a:pPr algn="just">
              <a:buFont typeface="Wingdings" panose="05000000000000000000" pitchFamily="2" charset="2"/>
              <a:buChar char="q"/>
            </a:pPr>
            <a:endParaRPr lang="en-ZA" sz="2600" dirty="0">
              <a:latin typeface="Arial Narrow" panose="020B0606020202030204" pitchFamily="34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en-ZA" sz="2800" dirty="0">
                <a:latin typeface="Arial Narrow" panose="020B0606020202030204" pitchFamily="34" charset="0"/>
              </a:rPr>
              <a:t>MTSF is the central organising framework for integrated planning, implementation, coordination, alignment and monitoring over the five-year period. </a:t>
            </a:r>
          </a:p>
          <a:p>
            <a:pPr marL="0" indent="0" algn="just">
              <a:buNone/>
            </a:pPr>
            <a:endParaRPr lang="en-GB" sz="2800" dirty="0">
              <a:latin typeface="Arial Narrow" panose="020B060602020203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en-ZA" sz="2600" baseline="0" dirty="0">
                <a:latin typeface="Arial Narrow" panose="020B0606020202030204" pitchFamily="34" charset="0"/>
              </a:rPr>
              <a:t>Annual Performance Plans and Strategic Plans of government must be aligned to the MTSF </a:t>
            </a:r>
            <a:r>
              <a:rPr lang="en-ZA" sz="2600" dirty="0">
                <a:latin typeface="Arial Narrow" panose="020B0606020202030204" pitchFamily="34" charset="0"/>
              </a:rPr>
              <a:t>for </a:t>
            </a:r>
            <a:r>
              <a:rPr lang="en-ZA" sz="2600" baseline="0" dirty="0">
                <a:latin typeface="Arial Narrow" panose="020B0606020202030204" pitchFamily="34" charset="0"/>
              </a:rPr>
              <a:t>implementation of the NDP 2030.</a:t>
            </a:r>
          </a:p>
          <a:p>
            <a:pPr marL="0" indent="0" algn="just">
              <a:buNone/>
            </a:pPr>
            <a:endParaRPr lang="en-ZA" sz="2600" dirty="0">
              <a:latin typeface="Arial Narrow" panose="020B0606020202030204" pitchFamily="34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endParaRPr lang="en-GB" sz="2400" dirty="0">
              <a:latin typeface="Arial Narrow" panose="020B060602020203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2000" dirty="0"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endParaRPr lang="en-US" sz="1800" dirty="0"/>
          </a:p>
          <a:p>
            <a:pPr algn="just">
              <a:buFont typeface="+mj-lt"/>
              <a:buAutoNum type="arabicPeriod"/>
            </a:pPr>
            <a:endParaRPr lang="en-US" sz="1800" dirty="0"/>
          </a:p>
          <a:p>
            <a:pPr marL="0" indent="0" algn="just">
              <a:buNone/>
            </a:pPr>
            <a:endParaRPr lang="en-US" sz="1600" dirty="0"/>
          </a:p>
          <a:p>
            <a:pPr marL="0" lvl="0" indent="0" algn="just">
              <a:buNone/>
            </a:pPr>
            <a:endParaRPr lang="en-US" sz="1600" dirty="0"/>
          </a:p>
          <a:p>
            <a:pPr lvl="0" algn="just">
              <a:buFont typeface="+mj-lt"/>
              <a:buAutoNum type="arabicPeriod"/>
            </a:pPr>
            <a:endParaRPr lang="en-ZA" sz="1600" dirty="0"/>
          </a:p>
          <a:p>
            <a:pPr marL="0" indent="0" algn="just">
              <a:buNone/>
            </a:pPr>
            <a:endParaRPr lang="en-US" sz="1600" dirty="0"/>
          </a:p>
          <a:p>
            <a:pPr marL="0" indent="0" algn="just">
              <a:buNone/>
            </a:pPr>
            <a:endParaRPr lang="en-US" sz="1600" dirty="0"/>
          </a:p>
          <a:p>
            <a:pPr marL="0" indent="0" algn="just">
              <a:buNone/>
            </a:pPr>
            <a:endParaRPr lang="en-US" sz="1600" dirty="0"/>
          </a:p>
          <a:p>
            <a:pPr marL="0" indent="0" algn="just">
              <a:buNone/>
            </a:pPr>
            <a:endParaRPr lang="en-US" sz="1600" dirty="0"/>
          </a:p>
          <a:p>
            <a:pPr algn="just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62449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1998F-E81D-184B-8551-674908A9D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056"/>
            <a:ext cx="8229600" cy="689866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Arial Narrow" panose="020B0606020202030204" pitchFamily="34" charset="0"/>
              </a:rPr>
              <a:t>MEDIUM TERM STRATEGIC FRAMEWORK (MTSF)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66C8AE-E1F5-A34A-847B-746743FEBC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75657"/>
            <a:ext cx="8229600" cy="4528457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ZA" sz="2400" dirty="0">
                <a:latin typeface="Arial Narrow" panose="020B0606020202030204" pitchFamily="34" charset="0"/>
              </a:rPr>
              <a:t>MTSF focus is on seven national strategic priorities of the </a:t>
            </a:r>
            <a:br>
              <a:rPr lang="en-ZA" sz="2400" dirty="0">
                <a:latin typeface="Arial Narrow" panose="020B0606020202030204" pitchFamily="34" charset="0"/>
              </a:rPr>
            </a:br>
            <a:r>
              <a:rPr lang="en-ZA" sz="2400" dirty="0">
                <a:latin typeface="Arial Narrow" panose="020B0606020202030204" pitchFamily="34" charset="0"/>
              </a:rPr>
              <a:t>6</a:t>
            </a:r>
            <a:r>
              <a:rPr lang="en-ZA" sz="2400" baseline="30000" dirty="0">
                <a:latin typeface="Arial Narrow" panose="020B0606020202030204" pitchFamily="34" charset="0"/>
              </a:rPr>
              <a:t>th</a:t>
            </a:r>
            <a:r>
              <a:rPr lang="en-ZA" sz="2400" dirty="0">
                <a:latin typeface="Arial Narrow" panose="020B0606020202030204" pitchFamily="34" charset="0"/>
              </a:rPr>
              <a:t> administration of government towards the achievement of NDP goals in particular those relating to poverty, inequality and unemployment.</a:t>
            </a:r>
          </a:p>
          <a:p>
            <a:pPr marL="0" indent="0" algn="just">
              <a:buNone/>
            </a:pPr>
            <a:endParaRPr lang="en-ZA" sz="2600" dirty="0">
              <a:latin typeface="Arial Narrow" panose="020B0606020202030204" pitchFamily="34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en-ZA" sz="2400" dirty="0">
                <a:latin typeface="Arial Narrow" panose="020B0606020202030204" pitchFamily="34" charset="0"/>
              </a:rPr>
              <a:t>MTSF sets out the desired impacts and outcomes, indicators and targets in undoing the structural pillars of apartheid which produced multi-generational impoverishment of black people in general and Africans in particular.</a:t>
            </a:r>
          </a:p>
          <a:p>
            <a:pPr marL="0" indent="0" algn="just">
              <a:buNone/>
            </a:pPr>
            <a:endParaRPr lang="en-GB" sz="2400" dirty="0">
              <a:latin typeface="Arial Narrow" panose="020B060602020203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2000" dirty="0"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endParaRPr lang="en-US" sz="1800" dirty="0"/>
          </a:p>
          <a:p>
            <a:pPr algn="just">
              <a:buFont typeface="+mj-lt"/>
              <a:buAutoNum type="arabicPeriod"/>
            </a:pPr>
            <a:endParaRPr lang="en-US" sz="1800" dirty="0"/>
          </a:p>
          <a:p>
            <a:pPr marL="0" indent="0" algn="just">
              <a:buNone/>
            </a:pPr>
            <a:endParaRPr lang="en-US" sz="1600" dirty="0"/>
          </a:p>
          <a:p>
            <a:pPr marL="0" lvl="0" indent="0" algn="just">
              <a:buNone/>
            </a:pPr>
            <a:endParaRPr lang="en-US" sz="1600" dirty="0"/>
          </a:p>
          <a:p>
            <a:pPr lvl="0" algn="just">
              <a:buFont typeface="+mj-lt"/>
              <a:buAutoNum type="arabicPeriod"/>
            </a:pPr>
            <a:endParaRPr lang="en-ZA" sz="1600" dirty="0"/>
          </a:p>
          <a:p>
            <a:pPr marL="0" indent="0" algn="just">
              <a:buNone/>
            </a:pPr>
            <a:endParaRPr lang="en-US" sz="1600" dirty="0"/>
          </a:p>
          <a:p>
            <a:pPr marL="0" indent="0" algn="just">
              <a:buNone/>
            </a:pPr>
            <a:endParaRPr lang="en-US" sz="1600" dirty="0"/>
          </a:p>
          <a:p>
            <a:pPr marL="0" indent="0" algn="just">
              <a:buNone/>
            </a:pPr>
            <a:endParaRPr lang="en-US" sz="1600" dirty="0"/>
          </a:p>
          <a:p>
            <a:pPr marL="0" indent="0" algn="just">
              <a:buNone/>
            </a:pPr>
            <a:endParaRPr lang="en-US" sz="1600" dirty="0"/>
          </a:p>
          <a:p>
            <a:pPr algn="just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86104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1998F-E81D-184B-8551-674908A9D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056"/>
            <a:ext cx="8229600" cy="689866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Arial Narrow" panose="020B0606020202030204" pitchFamily="34" charset="0"/>
              </a:rPr>
              <a:t>MEDIUM TERM STRATEGIC FRAMEWORK (MTSF)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66C8AE-E1F5-A34A-847B-746743FEBC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79715"/>
            <a:ext cx="8229600" cy="5127172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ZA" sz="2400" b="1" dirty="0">
                <a:latin typeface="Arial Narrow" panose="020B0606020202030204" pitchFamily="34" charset="0"/>
              </a:rPr>
              <a:t>MTSF provides basis for: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ZA" sz="2400" dirty="0">
                <a:latin typeface="Arial Narrow" panose="020B0606020202030204" pitchFamily="34" charset="0"/>
              </a:rPr>
              <a:t>Alignment across planning instruments incl. NDP and plans at sectoral, provincial (PGDS/PMTSF), local (IDPs, DDM One Plan) and institutional level (SPs and APPs) for greater impact;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ZA" sz="2400" dirty="0">
                <a:latin typeface="Arial Narrow" panose="020B0606020202030204" pitchFamily="34" charset="0"/>
              </a:rPr>
              <a:t>Alignment of country plans with global, regional and sub-regional instruments (SDG 2030, AU 2063 and SADC RISDP 2030);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ZA" sz="2400" dirty="0">
                <a:latin typeface="Arial Narrow" panose="020B0606020202030204" pitchFamily="34" charset="0"/>
              </a:rPr>
              <a:t>Planning to fast-track spatial transformation through location of projects to address spatial inequalities and priorities;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ZA" sz="2400" dirty="0">
                <a:latin typeface="Arial Narrow" panose="020B0606020202030204" pitchFamily="34" charset="0"/>
              </a:rPr>
              <a:t>Alignment between national strategic priorities and public sector performance management system; and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ZA" sz="2400" dirty="0">
                <a:latin typeface="Arial Narrow" panose="020B0606020202030204" pitchFamily="34" charset="0"/>
              </a:rPr>
              <a:t>Greater accountability through Performance Agreements between President, Ministers, Deputy Ministers and Directors General.</a:t>
            </a:r>
            <a:endParaRPr lang="en-GB" sz="2400" dirty="0">
              <a:latin typeface="Arial Narrow" panose="020B060602020203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2000" dirty="0"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endParaRPr lang="en-US" sz="1800" dirty="0"/>
          </a:p>
          <a:p>
            <a:pPr algn="just">
              <a:buFont typeface="+mj-lt"/>
              <a:buAutoNum type="arabicPeriod"/>
            </a:pPr>
            <a:endParaRPr lang="en-US" sz="1800" dirty="0"/>
          </a:p>
          <a:p>
            <a:pPr marL="0" indent="0" algn="just">
              <a:buNone/>
            </a:pPr>
            <a:endParaRPr lang="en-US" sz="1600" dirty="0"/>
          </a:p>
          <a:p>
            <a:pPr marL="0" lvl="0" indent="0" algn="just">
              <a:buNone/>
            </a:pPr>
            <a:endParaRPr lang="en-US" sz="1600" dirty="0"/>
          </a:p>
          <a:p>
            <a:pPr lvl="0" algn="just">
              <a:buFont typeface="+mj-lt"/>
              <a:buAutoNum type="arabicPeriod"/>
            </a:pPr>
            <a:endParaRPr lang="en-ZA" sz="1600" dirty="0"/>
          </a:p>
          <a:p>
            <a:pPr marL="0" indent="0" algn="just">
              <a:buNone/>
            </a:pPr>
            <a:endParaRPr lang="en-US" sz="1600" dirty="0"/>
          </a:p>
          <a:p>
            <a:pPr marL="0" indent="0" algn="just">
              <a:buNone/>
            </a:pPr>
            <a:endParaRPr lang="en-US" sz="1600" dirty="0"/>
          </a:p>
          <a:p>
            <a:pPr marL="0" indent="0" algn="just">
              <a:buNone/>
            </a:pPr>
            <a:endParaRPr lang="en-US" sz="1600" dirty="0"/>
          </a:p>
          <a:p>
            <a:pPr marL="0" indent="0" algn="just">
              <a:buNone/>
            </a:pPr>
            <a:endParaRPr lang="en-US" sz="1600" dirty="0"/>
          </a:p>
          <a:p>
            <a:pPr algn="just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32200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3169</TotalTime>
  <Words>1081</Words>
  <Application>Microsoft Office PowerPoint</Application>
  <PresentationFormat>On-screen Show (4:3)</PresentationFormat>
  <Paragraphs>252</Paragraphs>
  <Slides>13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Arial</vt:lpstr>
      <vt:lpstr>Arial Narrow</vt:lpstr>
      <vt:lpstr>Calibri</vt:lpstr>
      <vt:lpstr>Tahoma</vt:lpstr>
      <vt:lpstr>Verdana</vt:lpstr>
      <vt:lpstr>Wingdings</vt:lpstr>
      <vt:lpstr>Office Theme</vt:lpstr>
      <vt:lpstr>1_Office Theme</vt:lpstr>
      <vt:lpstr>2_Office Theme</vt:lpstr>
      <vt:lpstr>3_Office Theme</vt:lpstr>
      <vt:lpstr>       2019 – 2024 MTSF PRIORITIES:   BIODIVERSITY AND CONSERVATION SECTOR       </vt:lpstr>
      <vt:lpstr>OUTLINE  </vt:lpstr>
      <vt:lpstr>Priorities of the 6th Government Administration </vt:lpstr>
      <vt:lpstr>PowerPoint Presentation</vt:lpstr>
      <vt:lpstr>NATIONAL DEVELOPMENT PLAN – VISION 2030</vt:lpstr>
      <vt:lpstr>Planning framework</vt:lpstr>
      <vt:lpstr>MEDIUM TERM STRATEGIC FRAMEWORK (MTSF)</vt:lpstr>
      <vt:lpstr>MEDIUM TERM STRATEGIC FRAMEWORK (MTSF)</vt:lpstr>
      <vt:lpstr>MEDIUM TERM STRATEGIC FRAMEWORK (MTSF)</vt:lpstr>
      <vt:lpstr>2019 – 2024 MTSF PRIORITIES FOR THE BIODIVERSITY SECTOR </vt:lpstr>
      <vt:lpstr>2019 – 2024 MTSF PRIORITIES FOR THE BIODIVERSITY SECTOR </vt:lpstr>
      <vt:lpstr>RECOMMENDATIONS   </vt:lpstr>
      <vt:lpstr>THANK YOU!</vt:lpstr>
    </vt:vector>
  </TitlesOfParts>
  <Company>Environmental Affairs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</dc:title>
  <dc:creator>Admin1</dc:creator>
  <cp:lastModifiedBy>Simon Malete</cp:lastModifiedBy>
  <cp:revision>506</cp:revision>
  <dcterms:created xsi:type="dcterms:W3CDTF">2020-04-21T11:07:00Z</dcterms:created>
  <dcterms:modified xsi:type="dcterms:W3CDTF">2023-08-23T10:05:17Z</dcterms:modified>
</cp:coreProperties>
</file>