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9" r:id="rId3"/>
    <p:sldId id="260" r:id="rId4"/>
    <p:sldId id="261" r:id="rId5"/>
    <p:sldId id="272" r:id="rId6"/>
    <p:sldId id="263" r:id="rId7"/>
    <p:sldId id="262" r:id="rId8"/>
    <p:sldId id="264" r:id="rId9"/>
    <p:sldId id="274" r:id="rId10"/>
    <p:sldId id="265" r:id="rId11"/>
    <p:sldId id="266" r:id="rId12"/>
    <p:sldId id="267" r:id="rId13"/>
    <p:sldId id="268" r:id="rId14"/>
    <p:sldId id="269" r:id="rId15"/>
    <p:sldId id="270" r:id="rId16"/>
    <p:sldId id="271" r:id="rId17"/>
    <p:sldId id="273" r:id="rId18"/>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58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10CDBE93-D7A1-42BB-A729-0A588AD61ACC}" type="datetimeFigureOut">
              <a:rPr lang="en-US" smtClean="0"/>
              <a:pPr/>
              <a:t>08-Mar-17</a:t>
            </a:fld>
            <a:endParaRPr lang="en-Z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31159F9-0C73-464F-8B55-52DD018D0E82}" type="slidenum">
              <a:rPr lang="en-ZA" smtClean="0"/>
              <a:pPr/>
              <a:t>‹#›</a:t>
            </a:fld>
            <a:endParaRPr lang="en-ZA"/>
          </a:p>
        </p:txBody>
      </p:sp>
    </p:spTree>
    <p:extLst>
      <p:ext uri="{BB962C8B-B14F-4D97-AF65-F5344CB8AC3E}">
        <p14:creationId xmlns:p14="http://schemas.microsoft.com/office/powerpoint/2010/main" val="3890264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a:p>
        </p:txBody>
      </p:sp>
      <p:sp>
        <p:nvSpPr>
          <p:cNvPr id="4" name="Slide Number Placeholder 3"/>
          <p:cNvSpPr>
            <a:spLocks noGrp="1"/>
          </p:cNvSpPr>
          <p:nvPr>
            <p:ph type="sldNum" sz="quarter" idx="10"/>
          </p:nvPr>
        </p:nvSpPr>
        <p:spPr/>
        <p:txBody>
          <a:bodyPr/>
          <a:lstStyle/>
          <a:p>
            <a:fld id="{A31159F9-0C73-464F-8B55-52DD018D0E82}" type="slidenum">
              <a:rPr lang="en-ZA" smtClean="0"/>
              <a:pPr/>
              <a:t>1</a:t>
            </a:fld>
            <a:endParaRPr lang="en-Z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1159F9-0C73-464F-8B55-52DD018D0E82}" type="slidenum">
              <a:rPr lang="en-ZA" smtClean="0"/>
              <a:pPr/>
              <a:t>4</a:t>
            </a:fld>
            <a:endParaRPr lang="en-ZA"/>
          </a:p>
        </p:txBody>
      </p:sp>
    </p:spTree>
    <p:extLst>
      <p:ext uri="{BB962C8B-B14F-4D97-AF65-F5344CB8AC3E}">
        <p14:creationId xmlns:p14="http://schemas.microsoft.com/office/powerpoint/2010/main" val="2262675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1159F9-0C73-464F-8B55-52DD018D0E82}" type="slidenum">
              <a:rPr lang="en-ZA" smtClean="0"/>
              <a:pPr/>
              <a:t>5</a:t>
            </a:fld>
            <a:endParaRPr lang="en-ZA"/>
          </a:p>
        </p:txBody>
      </p:sp>
    </p:spTree>
    <p:extLst>
      <p:ext uri="{BB962C8B-B14F-4D97-AF65-F5344CB8AC3E}">
        <p14:creationId xmlns:p14="http://schemas.microsoft.com/office/powerpoint/2010/main" val="3117925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ED502E00-788F-476F-81B2-6D2F69191F5E}" type="slidenum">
              <a:rPr lang="en-ZA" smtClean="0"/>
              <a:pPr/>
              <a:t>10</a:t>
            </a:fld>
            <a:endParaRPr lang="en-ZA" dirty="0"/>
          </a:p>
        </p:txBody>
      </p:sp>
    </p:spTree>
    <p:extLst>
      <p:ext uri="{BB962C8B-B14F-4D97-AF65-F5344CB8AC3E}">
        <p14:creationId xmlns:p14="http://schemas.microsoft.com/office/powerpoint/2010/main" val="2399909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6FF990E4-CB60-4695-8EC7-263EFADD463D}" type="datetimeFigureOut">
              <a:rPr lang="en-US" smtClean="0"/>
              <a:pPr/>
              <a:t>08-Mar-17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FF990E4-CB60-4695-8EC7-263EFADD463D}" type="datetimeFigureOut">
              <a:rPr lang="en-US" smtClean="0"/>
              <a:pPr/>
              <a:t>08-Mar-17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FF990E4-CB60-4695-8EC7-263EFADD463D}" type="datetimeFigureOut">
              <a:rPr lang="en-US" smtClean="0"/>
              <a:pPr/>
              <a:t>08-Mar-17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FF990E4-CB60-4695-8EC7-263EFADD463D}" type="datetimeFigureOut">
              <a:rPr lang="en-US" smtClean="0"/>
              <a:pPr/>
              <a:t>08-Mar-17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F990E4-CB60-4695-8EC7-263EFADD463D}" type="datetimeFigureOut">
              <a:rPr lang="en-US" smtClean="0"/>
              <a:pPr/>
              <a:t>08-Mar-17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6FF990E4-CB60-4695-8EC7-263EFADD463D}" type="datetimeFigureOut">
              <a:rPr lang="en-US" smtClean="0"/>
              <a:pPr/>
              <a:t>08-Mar-17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6FF990E4-CB60-4695-8EC7-263EFADD463D}" type="datetimeFigureOut">
              <a:rPr lang="en-US" smtClean="0"/>
              <a:pPr/>
              <a:t>08-Mar-17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6FF990E4-CB60-4695-8EC7-263EFADD463D}" type="datetimeFigureOut">
              <a:rPr lang="en-US" smtClean="0"/>
              <a:pPr/>
              <a:t>08-Mar-17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F990E4-CB60-4695-8EC7-263EFADD463D}" type="datetimeFigureOut">
              <a:rPr lang="en-US" smtClean="0"/>
              <a:pPr/>
              <a:t>08-Mar-17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F990E4-CB60-4695-8EC7-263EFADD463D}" type="datetimeFigureOut">
              <a:rPr lang="en-US" smtClean="0"/>
              <a:pPr/>
              <a:t>08-Mar-17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F990E4-CB60-4695-8EC7-263EFADD463D}" type="datetimeFigureOut">
              <a:rPr lang="en-US" smtClean="0"/>
              <a:pPr/>
              <a:t>08-Mar-17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B0A59C1-A32F-4B7C-8A61-EBD969EB0F28}"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F990E4-CB60-4695-8EC7-263EFADD463D}" type="datetimeFigureOut">
              <a:rPr lang="en-US" smtClean="0"/>
              <a:pPr/>
              <a:t>08-Mar-17</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0A59C1-A32F-4B7C-8A61-EBD969EB0F28}"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378695"/>
          </a:xfrm>
        </p:spPr>
        <p:txBody>
          <a:bodyPr>
            <a:noAutofit/>
          </a:bodyPr>
          <a:lstStyle/>
          <a:p>
            <a:r>
              <a:rPr lang="en-ZA" sz="3200" b="1" dirty="0">
                <a:latin typeface="Arial Narrow" panose="020B0606020202030204" pitchFamily="34" charset="0"/>
              </a:rPr>
              <a:t>Submission to the Commission of Inquiry into Higher Education and Training </a:t>
            </a:r>
            <a:br>
              <a:rPr lang="en-ZA" sz="2800" dirty="0">
                <a:latin typeface="Arial Narrow" panose="020B0606020202030204" pitchFamily="34" charset="0"/>
              </a:rPr>
            </a:br>
            <a:endParaRPr lang="en-ZA" sz="2800" dirty="0">
              <a:latin typeface="Arial Narrow" panose="020B0606020202030204" pitchFamily="34" charset="0"/>
            </a:endParaRPr>
          </a:p>
        </p:txBody>
      </p:sp>
      <p:sp>
        <p:nvSpPr>
          <p:cNvPr id="3" name="Subtitle 2"/>
          <p:cNvSpPr>
            <a:spLocks noGrp="1"/>
          </p:cNvSpPr>
          <p:nvPr>
            <p:ph type="subTitle" idx="1"/>
          </p:nvPr>
        </p:nvSpPr>
        <p:spPr>
          <a:xfrm>
            <a:off x="1371600" y="4869160"/>
            <a:ext cx="6400800" cy="769640"/>
          </a:xfrm>
        </p:spPr>
        <p:txBody>
          <a:bodyPr>
            <a:normAutofit/>
          </a:bodyPr>
          <a:lstStyle/>
          <a:p>
            <a:r>
              <a:rPr lang="en-ZA" sz="2400" b="1" dirty="0">
                <a:solidFill>
                  <a:schemeClr val="tx1"/>
                </a:solidFill>
                <a:latin typeface="Arial Narrow" panose="020B0606020202030204" pitchFamily="34" charset="0"/>
              </a:rPr>
              <a:t>09 MARCH 2017</a:t>
            </a:r>
          </a:p>
        </p:txBody>
      </p:sp>
      <p:pic>
        <p:nvPicPr>
          <p:cNvPr id="1026" name="Picture 2"/>
          <p:cNvPicPr>
            <a:picLocks noChangeAspect="1" noChangeArrowheads="1"/>
          </p:cNvPicPr>
          <p:nvPr/>
        </p:nvPicPr>
        <p:blipFill>
          <a:blip r:embed="rId3" cstate="print"/>
          <a:srcRect/>
          <a:stretch>
            <a:fillRect/>
          </a:stretch>
        </p:blipFill>
        <p:spPr bwMode="auto">
          <a:xfrm>
            <a:off x="0" y="0"/>
            <a:ext cx="9144000" cy="1506747"/>
          </a:xfrm>
          <a:prstGeom prst="rect">
            <a:avLst/>
          </a:prstGeom>
          <a:noFill/>
          <a:ln w="9525">
            <a:noFill/>
            <a:miter lim="800000"/>
            <a:headEnd/>
            <a:tailEnd/>
          </a:ln>
          <a:effectLst/>
        </p:spPr>
      </p:pic>
      <p:pic>
        <p:nvPicPr>
          <p:cNvPr id="5" name="Picture 4" descr="bottom swoosh.jpg"/>
          <p:cNvPicPr>
            <a:picLocks noChangeAspect="1"/>
          </p:cNvPicPr>
          <p:nvPr/>
        </p:nvPicPr>
        <p:blipFill>
          <a:blip r:embed="rId4" cstate="print"/>
          <a:stretch>
            <a:fillRect/>
          </a:stretch>
        </p:blipFill>
        <p:spPr>
          <a:xfrm>
            <a:off x="0" y="5838248"/>
            <a:ext cx="9144001" cy="10471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5800"/>
            <a:ext cx="8229600" cy="1143000"/>
          </a:xfrm>
        </p:spPr>
        <p:txBody>
          <a:bodyPr vert="horz" lIns="91440" tIns="45720" rIns="91440" bIns="45720" rtlCol="0" anchor="ctr">
            <a:normAutofit/>
          </a:bodyPr>
          <a:lstStyle/>
          <a:p>
            <a:r>
              <a:rPr lang="en-ZA" sz="3600" dirty="0">
                <a:latin typeface="Arial Narrow" panose="020B0606020202030204" pitchFamily="34" charset="0"/>
              </a:rPr>
              <a:t>Business contribution-cont.</a:t>
            </a:r>
          </a:p>
        </p:txBody>
      </p:sp>
      <p:sp>
        <p:nvSpPr>
          <p:cNvPr id="3" name="Content Placeholder 2"/>
          <p:cNvSpPr>
            <a:spLocks noGrp="1"/>
          </p:cNvSpPr>
          <p:nvPr>
            <p:ph idx="1"/>
          </p:nvPr>
        </p:nvSpPr>
        <p:spPr>
          <a:xfrm>
            <a:off x="467544" y="1412776"/>
            <a:ext cx="8229600" cy="4525963"/>
          </a:xfrm>
        </p:spPr>
        <p:txBody>
          <a:bodyPr vert="horz" lIns="91440" tIns="45720" rIns="91440" bIns="45720" rtlCol="0">
            <a:noAutofit/>
          </a:bodyPr>
          <a:lstStyle/>
          <a:p>
            <a:pPr algn="just"/>
            <a:r>
              <a:rPr lang="en-US" sz="2000" dirty="0">
                <a:latin typeface="Arial Narrow" panose="020B0606020202030204" pitchFamily="34" charset="0"/>
              </a:rPr>
              <a:t>BUSA and its members, including </a:t>
            </a:r>
            <a:r>
              <a:rPr lang="en-US" sz="2000" dirty="0" err="1">
                <a:latin typeface="Arial Narrow" panose="020B0606020202030204" pitchFamily="34" charset="0"/>
              </a:rPr>
              <a:t>BLSA</a:t>
            </a:r>
            <a:r>
              <a:rPr lang="en-US" sz="2000" dirty="0">
                <a:latin typeface="Arial Narrow" panose="020B0606020202030204" pitchFamily="34" charset="0"/>
              </a:rPr>
              <a:t>, are actively involved in </a:t>
            </a:r>
            <a:r>
              <a:rPr lang="en-ZA" sz="2000" dirty="0">
                <a:latin typeface="Arial Narrow" panose="020B0606020202030204" pitchFamily="34" charset="0"/>
              </a:rPr>
              <a:t>efforts to address the universities crisis. The focus is on 2 national programmes: the </a:t>
            </a:r>
            <a:r>
              <a:rPr lang="en-ZA" sz="2000" dirty="0" err="1">
                <a:latin typeface="Arial Narrow" panose="020B0606020202030204" pitchFamily="34" charset="0"/>
              </a:rPr>
              <a:t>Ikusasa</a:t>
            </a:r>
            <a:r>
              <a:rPr lang="en-ZA" sz="2000" dirty="0">
                <a:latin typeface="Arial Narrow" panose="020B0606020202030204" pitchFamily="34" charset="0"/>
              </a:rPr>
              <a:t> initiative and the </a:t>
            </a:r>
            <a:r>
              <a:rPr lang="en-ZA" sz="2000" dirty="0" err="1">
                <a:latin typeface="Arial Narrow" panose="020B0606020202030204" pitchFamily="34" charset="0"/>
              </a:rPr>
              <a:t>Moseneke</a:t>
            </a:r>
            <a:r>
              <a:rPr lang="en-ZA" sz="2000" dirty="0">
                <a:latin typeface="Arial Narrow" panose="020B0606020202030204" pitchFamily="34" charset="0"/>
              </a:rPr>
              <a:t> led National Education Crisis Forum. </a:t>
            </a:r>
          </a:p>
          <a:p>
            <a:pPr marL="0" indent="0" algn="just">
              <a:buNone/>
            </a:pPr>
            <a:endParaRPr lang="en-ZA" sz="2000" dirty="0">
              <a:latin typeface="Arial Narrow" panose="020B0606020202030204" pitchFamily="34" charset="0"/>
            </a:endParaRPr>
          </a:p>
          <a:p>
            <a:pPr algn="just"/>
            <a:r>
              <a:rPr lang="en-ZA" sz="2000" dirty="0">
                <a:latin typeface="Arial Narrow" panose="020B0606020202030204" pitchFamily="34" charset="0"/>
              </a:rPr>
              <a:t>Business also works closely with the NSFAS regarding turnaround strategies to improve system efficiencies of the NSFAS. Extensive technical support is offered to the entity.</a:t>
            </a:r>
          </a:p>
          <a:p>
            <a:pPr marL="0" indent="0" algn="just">
              <a:buNone/>
            </a:pPr>
            <a:r>
              <a:rPr lang="en-ZA" sz="2000" dirty="0">
                <a:latin typeface="Arial Narrow" panose="020B0606020202030204" pitchFamily="34" charset="0"/>
              </a:rPr>
              <a:t> </a:t>
            </a:r>
          </a:p>
          <a:p>
            <a:pPr algn="just"/>
            <a:r>
              <a:rPr lang="en-ZA" sz="2000" dirty="0">
                <a:latin typeface="Arial Narrow" panose="020B0606020202030204" pitchFamily="34" charset="0"/>
              </a:rPr>
              <a:t>Business, at firm level, at sector level and in partnership with others makes a significant contribution to education and skills through a variety of different mechanism and processes – the innovation, and demand led contribution that this makes should not be underestimated. </a:t>
            </a:r>
          </a:p>
          <a:p>
            <a:pPr algn="just"/>
            <a:endParaRPr lang="en-ZA" sz="20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042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vert="horz" lIns="91440" tIns="45720" rIns="91440" bIns="45720" rtlCol="0" anchor="ctr">
            <a:normAutofit/>
          </a:bodyPr>
          <a:lstStyle/>
          <a:p>
            <a:r>
              <a:rPr lang="en-ZA" sz="3600" dirty="0">
                <a:latin typeface="Arial Narrow" panose="020B0606020202030204" pitchFamily="34" charset="0"/>
              </a:rPr>
              <a:t>Previous Business Engagements &amp; Positions</a:t>
            </a:r>
          </a:p>
        </p:txBody>
      </p:sp>
      <p:sp>
        <p:nvSpPr>
          <p:cNvPr id="3" name="Content Placeholder 2"/>
          <p:cNvSpPr>
            <a:spLocks noGrp="1"/>
          </p:cNvSpPr>
          <p:nvPr>
            <p:ph idx="1"/>
          </p:nvPr>
        </p:nvSpPr>
        <p:spPr>
          <a:xfrm>
            <a:off x="179512" y="1700808"/>
            <a:ext cx="8712968" cy="4525963"/>
          </a:xfrm>
        </p:spPr>
        <p:txBody>
          <a:bodyPr vert="horz" lIns="91440" tIns="45720" rIns="91440" bIns="45720" rtlCol="0">
            <a:noAutofit/>
          </a:bodyPr>
          <a:lstStyle/>
          <a:p>
            <a:pPr algn="just"/>
            <a:r>
              <a:rPr lang="en-US" sz="2000" dirty="0">
                <a:latin typeface="Arial Narrow" panose="020B0606020202030204" pitchFamily="34" charset="0"/>
              </a:rPr>
              <a:t>BUSA commented extensively on the Green and White Paper on Post School Education and Training  in 2012/3. At the time, BUSA identified </a:t>
            </a:r>
          </a:p>
          <a:p>
            <a:pPr lvl="1" algn="just"/>
            <a:r>
              <a:rPr lang="en-US" sz="2000" dirty="0">
                <a:latin typeface="Arial Narrow" panose="020B0606020202030204" pitchFamily="34" charset="0"/>
              </a:rPr>
              <a:t>inadequate resources relating to entry, enrollment and </a:t>
            </a:r>
            <a:r>
              <a:rPr lang="en-US" sz="2000" dirty="0">
                <a:latin typeface="Arial Narrow" panose="020B0606020202030204" pitchFamily="34" charset="0"/>
              </a:rPr>
              <a:t>expansion. </a:t>
            </a:r>
          </a:p>
          <a:p>
            <a:pPr lvl="1" algn="just"/>
            <a:r>
              <a:rPr lang="en-US" sz="2000" dirty="0">
                <a:latin typeface="Arial Narrow" panose="020B0606020202030204" pitchFamily="34" charset="0"/>
              </a:rPr>
              <a:t>raised concerns regarding the burden on the State, including the fiscus, infrastructure and capacity constraints on Higher Education and the TVET system. </a:t>
            </a:r>
          </a:p>
          <a:p>
            <a:pPr algn="just"/>
            <a:r>
              <a:rPr lang="en-US" sz="2000" dirty="0">
                <a:latin typeface="Arial Narrow" panose="020B0606020202030204" pitchFamily="34" charset="0"/>
              </a:rPr>
              <a:t>It is unfortunate that business and other stakeholders were not meaningfully engaged on  on this matter in a </a:t>
            </a:r>
            <a:r>
              <a:rPr lang="en-US" sz="2000" dirty="0" err="1">
                <a:latin typeface="Arial Narrow" panose="020B0606020202030204" pitchFamily="34" charset="0"/>
              </a:rPr>
              <a:t>co-ordinated</a:t>
            </a:r>
            <a:r>
              <a:rPr lang="en-US" sz="2000" dirty="0">
                <a:latin typeface="Arial Narrow" panose="020B0606020202030204" pitchFamily="34" charset="0"/>
              </a:rPr>
              <a:t> and coherent manner. </a:t>
            </a:r>
          </a:p>
          <a:p>
            <a:pPr algn="just"/>
            <a:r>
              <a:rPr lang="en-ZA" sz="2000" dirty="0">
                <a:latin typeface="Arial Narrow" panose="020B0606020202030204" pitchFamily="34" charset="0"/>
              </a:rPr>
              <a:t>A</a:t>
            </a:r>
            <a:r>
              <a:rPr lang="en-US" sz="2000" dirty="0">
                <a:latin typeface="Arial Narrow" panose="020B0606020202030204" pitchFamily="34" charset="0"/>
              </a:rPr>
              <a:t> key enabler for ensuring a sustainable higher education fee solution is social partner engagement and commitment. Nedlac can play a key role in this regard if the appropriate technical and leadership support is secured. </a:t>
            </a:r>
          </a:p>
          <a:p>
            <a:pPr algn="just"/>
            <a:r>
              <a:rPr lang="en-US" sz="2000" dirty="0">
                <a:latin typeface="Arial Narrow" panose="020B0606020202030204" pitchFamily="34" charset="0"/>
              </a:rPr>
              <a:t>BUSA is in support of the proposal by the Minister of Higher Education in regard to the funding of the poor and “missing middle” but this should be done without placing further obligatory burdens on corporate South Africa and/or taxation.</a:t>
            </a:r>
          </a:p>
          <a:p>
            <a:pPr algn="just">
              <a:buNone/>
            </a:pPr>
            <a:endParaRPr lang="en-ZA" sz="1000" dirty="0"/>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371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vert="horz" lIns="91440" tIns="45720" rIns="91440" bIns="45720" rtlCol="0" anchor="ctr">
            <a:normAutofit/>
          </a:bodyPr>
          <a:lstStyle/>
          <a:p>
            <a:r>
              <a:rPr lang="en-ZA" sz="3600" dirty="0">
                <a:latin typeface="Arial Narrow" panose="020B0606020202030204" pitchFamily="34" charset="0"/>
              </a:rPr>
              <a:t>Fee-free Higher Education &amp; Training</a:t>
            </a:r>
          </a:p>
        </p:txBody>
      </p:sp>
      <p:sp>
        <p:nvSpPr>
          <p:cNvPr id="3" name="Content Placeholder 2"/>
          <p:cNvSpPr>
            <a:spLocks noGrp="1"/>
          </p:cNvSpPr>
          <p:nvPr>
            <p:ph idx="1"/>
          </p:nvPr>
        </p:nvSpPr>
        <p:spPr>
          <a:xfrm>
            <a:off x="395536" y="1916832"/>
            <a:ext cx="8496944" cy="4752527"/>
          </a:xfrm>
        </p:spPr>
        <p:txBody>
          <a:bodyPr vert="horz" lIns="91440" tIns="45720" rIns="91440" bIns="45720" rtlCol="0">
            <a:noAutofit/>
          </a:bodyPr>
          <a:lstStyle/>
          <a:p>
            <a:pPr algn="just"/>
            <a:r>
              <a:rPr lang="en-US" sz="2000" dirty="0">
                <a:latin typeface="Arial Narrow" panose="020B0606020202030204" pitchFamily="34" charset="0"/>
              </a:rPr>
              <a:t>Fee-free is a mechanism that seeks to make access into higher education and training accessible to all at “no cost” to the individual. </a:t>
            </a:r>
          </a:p>
          <a:p>
            <a:pPr algn="just"/>
            <a:r>
              <a:rPr lang="en-US" sz="2000" dirty="0">
                <a:latin typeface="Arial Narrow" panose="020B0606020202030204" pitchFamily="34" charset="0"/>
              </a:rPr>
              <a:t>This however, in the current South African context is not feasible. Payment for this approach will have to come from somewhere i.e. the state, corporate South Africa (donations and increased taxes) or from households (taxation).</a:t>
            </a:r>
          </a:p>
          <a:p>
            <a:r>
              <a:rPr lang="en-US" sz="2000" dirty="0">
                <a:latin typeface="Arial Narrow" panose="020B0606020202030204" pitchFamily="34" charset="0"/>
              </a:rPr>
              <a:t>It must</a:t>
            </a:r>
            <a:r>
              <a:rPr lang="en-US" sz="2000" dirty="0">
                <a:latin typeface="Arial Narrow" panose="020B0606020202030204" pitchFamily="34" charset="0"/>
              </a:rPr>
              <a:t> be noted that </a:t>
            </a:r>
            <a:r>
              <a:rPr lang="en-ZA" sz="2000" dirty="0">
                <a:latin typeface="Arial Narrow" panose="020B0606020202030204" pitchFamily="34" charset="0"/>
              </a:rPr>
              <a:t>the </a:t>
            </a:r>
            <a:r>
              <a:rPr lang="en-ZA" sz="2000" i="1" dirty="0">
                <a:latin typeface="Arial Narrow" panose="020B0606020202030204" pitchFamily="34" charset="0"/>
              </a:rPr>
              <a:t>redistributive impact of taxes and transfers is lower when taking a longer time horizon</a:t>
            </a:r>
            <a:r>
              <a:rPr lang="en-ZA" sz="2000" dirty="0">
                <a:latin typeface="Arial Narrow" panose="020B0606020202030204" pitchFamily="34" charset="0"/>
              </a:rPr>
              <a:t>. The </a:t>
            </a:r>
            <a:r>
              <a:rPr lang="en-ZA" sz="2000" dirty="0">
                <a:latin typeface="Arial Narrow" panose="020B0606020202030204" pitchFamily="34" charset="0"/>
              </a:rPr>
              <a:t>decline in the effectiveness of taxes and benefits at reducing inequality from a lifecycle perspective results from the fact that a large part of redistribution occurs over individuals’ periods of life (</a:t>
            </a:r>
            <a:r>
              <a:rPr lang="en-ZA" sz="2000" dirty="0">
                <a:latin typeface="Arial Narrow" panose="020B0606020202030204" pitchFamily="34" charset="0"/>
              </a:rPr>
              <a:t>intra-personal redistribution) rather than across individuals (inter-personal redistribution) (OECD 2016).</a:t>
            </a:r>
          </a:p>
          <a:p>
            <a:r>
              <a:rPr lang="en-ZA" sz="2000" dirty="0">
                <a:latin typeface="Arial Narrow" panose="020B0606020202030204" pitchFamily="34" charset="0"/>
              </a:rPr>
              <a:t>A sustainable, progressive, long term solution must be found to address the higher education funding issue.</a:t>
            </a:r>
            <a:endParaRPr lang="en-US" sz="2000" dirty="0">
              <a:latin typeface="Arial Narrow" panose="020B0606020202030204" pitchFamily="34" charset="0"/>
            </a:endParaRPr>
          </a:p>
          <a:p>
            <a:pPr algn="just"/>
            <a:endParaRPr lang="en-US" sz="1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529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3832"/>
            <a:ext cx="8229600" cy="1143000"/>
          </a:xfrm>
        </p:spPr>
        <p:txBody>
          <a:bodyPr vert="horz" lIns="91440" tIns="45720" rIns="91440" bIns="45720" rtlCol="0" anchor="ctr">
            <a:normAutofit fontScale="90000"/>
          </a:bodyPr>
          <a:lstStyle/>
          <a:p>
            <a:r>
              <a:rPr lang="en-ZA" sz="3600" dirty="0">
                <a:latin typeface="Arial Narrow" panose="020B0606020202030204" pitchFamily="34" charset="0"/>
              </a:rPr>
              <a:t>Is fee-free possible or desirable in the South African context?</a:t>
            </a:r>
          </a:p>
        </p:txBody>
      </p:sp>
      <p:sp>
        <p:nvSpPr>
          <p:cNvPr id="3" name="Content Placeholder 2"/>
          <p:cNvSpPr>
            <a:spLocks noGrp="1"/>
          </p:cNvSpPr>
          <p:nvPr>
            <p:ph idx="1"/>
          </p:nvPr>
        </p:nvSpPr>
        <p:spPr>
          <a:xfrm>
            <a:off x="179512" y="1855365"/>
            <a:ext cx="8712968" cy="4525963"/>
          </a:xfrm>
        </p:spPr>
        <p:txBody>
          <a:bodyPr vert="horz" lIns="91440" tIns="45720" rIns="91440" bIns="45720" rtlCol="0">
            <a:noAutofit/>
          </a:bodyPr>
          <a:lstStyle/>
          <a:p>
            <a:pPr lvl="0" algn="just"/>
            <a:r>
              <a:rPr lang="en-GB" sz="2000" dirty="0">
                <a:latin typeface="Arial Narrow" panose="020B0606020202030204" pitchFamily="34" charset="0"/>
              </a:rPr>
              <a:t>In an ideal situation, no worthy student should be denied higher education on the basis of affordability. </a:t>
            </a:r>
          </a:p>
          <a:p>
            <a:pPr lvl="0" algn="just"/>
            <a:r>
              <a:rPr lang="en-GB" sz="2000" dirty="0">
                <a:latin typeface="Arial Narrow" panose="020B0606020202030204" pitchFamily="34" charset="0"/>
              </a:rPr>
              <a:t>The economy must grow, however, in order to provide the fiscal space to further support the call for free higher education. The current capacity cannot support all competing  developmental priorities to the extent that we would want.</a:t>
            </a:r>
          </a:p>
          <a:p>
            <a:pPr lvl="0" algn="just"/>
            <a:r>
              <a:rPr lang="en-US" sz="2000" dirty="0">
                <a:solidFill>
                  <a:prstClr val="black"/>
                </a:solidFill>
                <a:latin typeface="Arial Narrow" panose="020B0606020202030204" pitchFamily="34" charset="0"/>
              </a:rPr>
              <a:t>BUSA supports the reprioritization of Government spending towards education, without undermining fiscal discipline  - any funding shortfall for the tertiary education sector will need to be found in this context.</a:t>
            </a:r>
          </a:p>
          <a:p>
            <a:pPr lvl="0" algn="just"/>
            <a:r>
              <a:rPr lang="en-US" sz="2000" dirty="0">
                <a:latin typeface="Arial Narrow" panose="020B0606020202030204" pitchFamily="34" charset="0"/>
              </a:rPr>
              <a:t>Given the low levels of economic growth, “free” education should be considered on a staggered or graduated basis and most be focused on those most in need. This approach would avoid a shock into the system and allow for a planned or phased introduction of an education subsidy.</a:t>
            </a:r>
          </a:p>
          <a:p>
            <a:pPr lvl="0" algn="just"/>
            <a:r>
              <a:rPr lang="en-GB" sz="2000" dirty="0">
                <a:latin typeface="Arial Narrow" panose="020B0606020202030204" pitchFamily="34" charset="0"/>
              </a:rPr>
              <a:t>Current policy regimes, which have proven to be successful, must be implemented more efficiently and on a graduated basis in order to realise its full </a:t>
            </a:r>
            <a:r>
              <a:rPr lang="en-GB" sz="2000" dirty="0">
                <a:latin typeface="Arial Narrow" panose="020B0606020202030204" pitchFamily="34" charset="0"/>
              </a:rPr>
              <a:t>potential.</a:t>
            </a:r>
          </a:p>
          <a:p>
            <a:pPr lvl="0" algn="just"/>
            <a:endParaRPr lang="en-US" sz="2000" dirty="0"/>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169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3832"/>
            <a:ext cx="8229600" cy="1143000"/>
          </a:xfrm>
        </p:spPr>
        <p:txBody>
          <a:bodyPr vert="horz" lIns="91440" tIns="45720" rIns="91440" bIns="45720" rtlCol="0" anchor="ctr">
            <a:normAutofit/>
          </a:bodyPr>
          <a:lstStyle/>
          <a:p>
            <a:pPr lvl="2" algn="ctr" rtl="0">
              <a:spcBef>
                <a:spcPct val="0"/>
              </a:spcBef>
            </a:pPr>
            <a:r>
              <a:rPr lang="en-US" sz="3200" kern="1200" dirty="0">
                <a:solidFill>
                  <a:schemeClr val="tx1"/>
                </a:solidFill>
                <a:latin typeface="Arial Narrow" panose="020B0606020202030204" pitchFamily="34" charset="0"/>
                <a:ea typeface="+mj-ea"/>
                <a:cs typeface="+mj-cs"/>
              </a:rPr>
              <a:t>Should “fee-free” be applicable to all students from all backgrounds</a:t>
            </a:r>
            <a:r>
              <a:rPr lang="en-US" sz="3200" kern="1200" dirty="0">
                <a:solidFill>
                  <a:schemeClr val="tx1"/>
                </a:solidFill>
                <a:latin typeface="+mj-lt"/>
                <a:ea typeface="+mj-ea"/>
                <a:cs typeface="+mj-cs"/>
              </a:rPr>
              <a:t>?</a:t>
            </a:r>
          </a:p>
        </p:txBody>
      </p:sp>
      <p:sp>
        <p:nvSpPr>
          <p:cNvPr id="3" name="Content Placeholder 2"/>
          <p:cNvSpPr>
            <a:spLocks noGrp="1"/>
          </p:cNvSpPr>
          <p:nvPr>
            <p:ph idx="1"/>
          </p:nvPr>
        </p:nvSpPr>
        <p:spPr>
          <a:xfrm>
            <a:off x="179512" y="2204865"/>
            <a:ext cx="8712968" cy="3816424"/>
          </a:xfrm>
        </p:spPr>
        <p:txBody>
          <a:bodyPr vert="horz" lIns="91440" tIns="45720" rIns="91440" bIns="45720" rtlCol="0">
            <a:noAutofit/>
          </a:bodyPr>
          <a:lstStyle/>
          <a:p>
            <a:pPr lvl="0" algn="just"/>
            <a:r>
              <a:rPr lang="en-GB" sz="2000" dirty="0">
                <a:latin typeface="Arial Narrow" panose="020B0606020202030204" pitchFamily="34" charset="0"/>
              </a:rPr>
              <a:t>BUSA is of the firm view that </a:t>
            </a:r>
            <a:r>
              <a:rPr lang="en-GB" sz="2000" b="1" dirty="0">
                <a:latin typeface="Arial Narrow" panose="020B0606020202030204" pitchFamily="34" charset="0"/>
              </a:rPr>
              <a:t>access to higher education </a:t>
            </a:r>
            <a:r>
              <a:rPr lang="en-GB" sz="2000" dirty="0">
                <a:latin typeface="Arial Narrow" panose="020B0606020202030204" pitchFamily="34" charset="0"/>
              </a:rPr>
              <a:t>and training is a necessary and  desirable intent, in line with our Constitution. </a:t>
            </a:r>
          </a:p>
          <a:p>
            <a:pPr marL="0" lvl="0" indent="0" algn="just">
              <a:buNone/>
            </a:pPr>
            <a:endParaRPr lang="en-GB" sz="2000" dirty="0">
              <a:latin typeface="Arial Narrow" panose="020B0606020202030204" pitchFamily="34" charset="0"/>
            </a:endParaRPr>
          </a:p>
          <a:p>
            <a:pPr lvl="0" algn="just"/>
            <a:r>
              <a:rPr lang="en-GB" sz="2000" dirty="0">
                <a:latin typeface="Arial Narrow" panose="020B0606020202030204" pitchFamily="34" charset="0"/>
              </a:rPr>
              <a:t>Currently, we all know that given competing social demands and economic status of South Africa simply cannot  afford it. The most effective way to achieve access to higher education in the medium – long term is through getting more people into employment in the private sector. </a:t>
            </a:r>
          </a:p>
          <a:p>
            <a:pPr lvl="0" algn="just"/>
            <a:endParaRPr lang="en-US" sz="1000" dirty="0">
              <a:latin typeface="Arial Narrow" panose="020B0606020202030204" pitchFamily="34" charset="0"/>
            </a:endParaRPr>
          </a:p>
          <a:p>
            <a:pPr lvl="0" algn="just"/>
            <a:r>
              <a:rPr lang="en-US" sz="2000" dirty="0">
                <a:latin typeface="Arial Narrow" panose="020B0606020202030204" pitchFamily="34" charset="0"/>
              </a:rPr>
              <a:t>BUSA supports the proposal by the Minister of Higher Education on funding of education for the poor and “missing middle” and development of a clear definition on eligibility for the short term. This will address the most pressing challenges in relation to access to higher education. </a:t>
            </a:r>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18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5840"/>
            <a:ext cx="8229600" cy="1503040"/>
          </a:xfrm>
        </p:spPr>
        <p:txBody>
          <a:bodyPr vert="horz" lIns="91440" tIns="45720" rIns="91440" bIns="45720" rtlCol="0" anchor="ctr">
            <a:normAutofit fontScale="90000"/>
          </a:bodyPr>
          <a:lstStyle/>
          <a:p>
            <a:pPr lvl="2" algn="ctr" rtl="0">
              <a:spcBef>
                <a:spcPct val="0"/>
              </a:spcBef>
            </a:pPr>
            <a:r>
              <a:rPr lang="en-US" sz="3200" kern="1200" dirty="0">
                <a:solidFill>
                  <a:schemeClr val="tx1"/>
                </a:solidFill>
                <a:latin typeface="Arial Narrow" panose="020B0606020202030204" pitchFamily="34" charset="0"/>
                <a:ea typeface="+mj-ea"/>
                <a:cs typeface="+mj-cs"/>
              </a:rPr>
              <a:t>The proposed funding formula to fund “fee-free” higher education, which ensures quality and sustainability of the Post School Education Training sector?</a:t>
            </a:r>
          </a:p>
        </p:txBody>
      </p:sp>
      <p:sp>
        <p:nvSpPr>
          <p:cNvPr id="3" name="Content Placeholder 2"/>
          <p:cNvSpPr>
            <a:spLocks noGrp="1"/>
          </p:cNvSpPr>
          <p:nvPr>
            <p:ph idx="1"/>
          </p:nvPr>
        </p:nvSpPr>
        <p:spPr>
          <a:xfrm>
            <a:off x="467544" y="2780928"/>
            <a:ext cx="8064896" cy="3589859"/>
          </a:xfrm>
        </p:spPr>
        <p:txBody>
          <a:bodyPr vert="horz" lIns="91440" tIns="45720" rIns="91440" bIns="45720" rtlCol="0">
            <a:noAutofit/>
          </a:bodyPr>
          <a:lstStyle/>
          <a:p>
            <a:pPr lvl="0" algn="just"/>
            <a:r>
              <a:rPr lang="en-US" sz="2000" b="1" dirty="0">
                <a:latin typeface="Arial Narrow" panose="020B0606020202030204" pitchFamily="34" charset="0"/>
              </a:rPr>
              <a:t>Back to Basics. </a:t>
            </a:r>
            <a:r>
              <a:rPr lang="en-US" sz="2000" dirty="0">
                <a:latin typeface="Arial Narrow" panose="020B0606020202030204" pitchFamily="34" charset="0"/>
              </a:rPr>
              <a:t>At this stage we “fee-free” higher education is not possible, however if policies and partnerships are in place to address challenges in the current PSET system and we become more efficient, in terms of throughput rates,  curriculum improvements, skilling for an improving economy, then we can gradually progress towards ensuring access to all eligible students, including how fees are adjusted. </a:t>
            </a:r>
          </a:p>
          <a:p>
            <a:pPr lvl="0" algn="just"/>
            <a:r>
              <a:rPr lang="en-US" sz="2000" b="1" dirty="0">
                <a:latin typeface="Arial Narrow" panose="020B0606020202030204" pitchFamily="34" charset="0"/>
              </a:rPr>
              <a:t>A critical element for a sustainable fee-free model is an efficient and effective basic schooling system. </a:t>
            </a:r>
            <a:r>
              <a:rPr lang="en-US" sz="2000" dirty="0">
                <a:latin typeface="Arial Narrow" panose="020B0606020202030204" pitchFamily="34" charset="0"/>
              </a:rPr>
              <a:t>This also relies on a quality basic education system and support to learners that creates the platform for success at post-school level - South Africa’s levels of </a:t>
            </a:r>
            <a:r>
              <a:rPr lang="en-US" sz="2000" dirty="0" err="1">
                <a:latin typeface="Arial Narrow" panose="020B0606020202030204" pitchFamily="34" charset="0"/>
              </a:rPr>
              <a:t>Maths</a:t>
            </a:r>
            <a:r>
              <a:rPr lang="en-US" sz="2000" dirty="0">
                <a:latin typeface="Arial Narrow" panose="020B0606020202030204" pitchFamily="34" charset="0"/>
              </a:rPr>
              <a:t> and Literacy at international levels demonstrate a significant challenge in this regard.</a:t>
            </a:r>
            <a:endParaRPr lang="en-US" sz="1000" dirty="0">
              <a:latin typeface="Arial Narrow" panose="020B0606020202030204" pitchFamily="34" charset="0"/>
            </a:endParaRPr>
          </a:p>
          <a:p>
            <a:pPr lvl="0" algn="just"/>
            <a:endParaRPr lang="en-US" sz="2000" dirty="0"/>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133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latin typeface="Arial Narrow" panose="020B0606020202030204" pitchFamily="34" charset="0"/>
              </a:rPr>
              <a:t>Way Forward </a:t>
            </a:r>
          </a:p>
        </p:txBody>
      </p:sp>
      <p:sp>
        <p:nvSpPr>
          <p:cNvPr id="3" name="Content Placeholder 2"/>
          <p:cNvSpPr>
            <a:spLocks noGrp="1"/>
          </p:cNvSpPr>
          <p:nvPr>
            <p:ph idx="1"/>
          </p:nvPr>
        </p:nvSpPr>
        <p:spPr/>
        <p:txBody>
          <a:bodyPr>
            <a:noAutofit/>
          </a:bodyPr>
          <a:lstStyle/>
          <a:p>
            <a:pPr lvl="0"/>
            <a:r>
              <a:rPr lang="en-GB" sz="2000" dirty="0">
                <a:latin typeface="Arial Narrow" panose="020B0606020202030204" pitchFamily="34" charset="0"/>
              </a:rPr>
              <a:t>BUSA remains committed to engaging with key stakeholders to resolve the challenges facing Basic and Higher Education and set the country on a more sustainable footing for the long term. </a:t>
            </a:r>
          </a:p>
          <a:p>
            <a:pPr lvl="0"/>
            <a:r>
              <a:rPr lang="en-GB" sz="2000" dirty="0">
                <a:latin typeface="Arial Narrow" panose="020B0606020202030204" pitchFamily="34" charset="0"/>
              </a:rPr>
              <a:t>Certainty in the post school education and training sector (including higher education) is required. In particular, this relates to the conclusion of the ongoing policy issues, institutional structures and SETA Grants </a:t>
            </a:r>
            <a:r>
              <a:rPr lang="en-GB" sz="2000" dirty="0">
                <a:latin typeface="Arial Narrow" panose="020B0606020202030204" pitchFamily="34" charset="0"/>
              </a:rPr>
              <a:t>and administration.</a:t>
            </a:r>
            <a:endParaRPr lang="en-ZA" sz="2000" dirty="0">
              <a:latin typeface="Arial Narrow" panose="020B0606020202030204" pitchFamily="34" charset="0"/>
            </a:endParaRPr>
          </a:p>
          <a:p>
            <a:pPr lvl="0"/>
            <a:r>
              <a:rPr lang="en-GB" sz="2000" dirty="0">
                <a:latin typeface="Arial Narrow" panose="020B0606020202030204" pitchFamily="34" charset="0"/>
              </a:rPr>
              <a:t>BUSA supports the need for the turnaround strategy for NSFAS.</a:t>
            </a:r>
            <a:endParaRPr lang="en-ZA" sz="2000" dirty="0">
              <a:latin typeface="Arial Narrow" panose="020B0606020202030204" pitchFamily="34" charset="0"/>
            </a:endParaRPr>
          </a:p>
          <a:p>
            <a:pPr lvl="0"/>
            <a:r>
              <a:rPr lang="en-ZA" sz="2000" dirty="0">
                <a:latin typeface="Arial Narrow" panose="020B0606020202030204" pitchFamily="34" charset="0"/>
              </a:rPr>
              <a:t>Business commitment to the </a:t>
            </a:r>
            <a:r>
              <a:rPr lang="en-ZA" sz="2000" dirty="0" err="1">
                <a:latin typeface="Arial Narrow" panose="020B0606020202030204" pitchFamily="34" charset="0"/>
              </a:rPr>
              <a:t>Ikusasa</a:t>
            </a:r>
            <a:r>
              <a:rPr lang="en-ZA" sz="2000" dirty="0">
                <a:latin typeface="Arial Narrow" panose="020B0606020202030204" pitchFamily="34" charset="0"/>
              </a:rPr>
              <a:t> initiative and the </a:t>
            </a:r>
            <a:r>
              <a:rPr lang="en-ZA" sz="2000" dirty="0" err="1">
                <a:latin typeface="Arial Narrow" panose="020B0606020202030204" pitchFamily="34" charset="0"/>
              </a:rPr>
              <a:t>Moseneke</a:t>
            </a:r>
            <a:r>
              <a:rPr lang="en-ZA" sz="2000" dirty="0">
                <a:latin typeface="Arial Narrow" panose="020B0606020202030204" pitchFamily="34" charset="0"/>
              </a:rPr>
              <a:t> led National Education Crisis Forum remains in place.</a:t>
            </a:r>
          </a:p>
          <a:p>
            <a:pPr lvl="0"/>
            <a:r>
              <a:rPr lang="en-ZA" sz="2000" dirty="0">
                <a:solidFill>
                  <a:prstClr val="black"/>
                </a:solidFill>
                <a:latin typeface="Arial Narrow" panose="020B0606020202030204" pitchFamily="34" charset="0"/>
              </a:rPr>
              <a:t>The voluntary initiative from business to address the “missing middle” concern must remain in place and be further leveraged.</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487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latin typeface="Arial Narrow" panose="020B0606020202030204" pitchFamily="34" charset="0"/>
              </a:rPr>
              <a:t>Closure </a:t>
            </a:r>
          </a:p>
        </p:txBody>
      </p:sp>
      <p:sp>
        <p:nvSpPr>
          <p:cNvPr id="3" name="Content Placeholder 2"/>
          <p:cNvSpPr>
            <a:spLocks noGrp="1"/>
          </p:cNvSpPr>
          <p:nvPr>
            <p:ph idx="1"/>
          </p:nvPr>
        </p:nvSpPr>
        <p:spPr/>
        <p:txBody>
          <a:bodyPr>
            <a:noAutofit/>
          </a:bodyPr>
          <a:lstStyle/>
          <a:p>
            <a:pPr lvl="0"/>
            <a:r>
              <a:rPr lang="en-GB" sz="2000" dirty="0">
                <a:solidFill>
                  <a:prstClr val="black"/>
                </a:solidFill>
                <a:latin typeface="Arial Narrow" panose="020B0606020202030204" pitchFamily="34" charset="0"/>
              </a:rPr>
              <a:t>The only way address challenges in relation to access to higher education and the associated issue of fees, is to grow and transform the economy so that it is inclusive and capable of employing the 6.9 million people that are currently unemployed. </a:t>
            </a:r>
            <a:r>
              <a:rPr lang="en-GB" sz="2000">
                <a:solidFill>
                  <a:prstClr val="black"/>
                </a:solidFill>
                <a:latin typeface="Arial Narrow" panose="020B0606020202030204" pitchFamily="34" charset="0"/>
              </a:rPr>
              <a:t>Higher </a:t>
            </a:r>
            <a:r>
              <a:rPr lang="en-GB" sz="2000" dirty="0">
                <a:solidFill>
                  <a:prstClr val="black"/>
                </a:solidFill>
                <a:latin typeface="Arial Narrow" panose="020B0606020202030204" pitchFamily="34" charset="0"/>
              </a:rPr>
              <a:t>education and training is a key enabler </a:t>
            </a:r>
            <a:r>
              <a:rPr lang="en-GB" sz="2000">
                <a:solidFill>
                  <a:prstClr val="black"/>
                </a:solidFill>
                <a:latin typeface="Arial Narrow" panose="020B0606020202030204" pitchFamily="34" charset="0"/>
              </a:rPr>
              <a:t>of inclusive, </a:t>
            </a:r>
            <a:r>
              <a:rPr lang="en-GB" sz="2000" dirty="0">
                <a:solidFill>
                  <a:prstClr val="black"/>
                </a:solidFill>
                <a:latin typeface="Arial Narrow" panose="020B0606020202030204" pitchFamily="34" charset="0"/>
              </a:rPr>
              <a:t>economic growth. </a:t>
            </a:r>
          </a:p>
          <a:p>
            <a:pPr lvl="0"/>
            <a:r>
              <a:rPr lang="en-GB" sz="2000" dirty="0">
                <a:solidFill>
                  <a:prstClr val="black"/>
                </a:solidFill>
                <a:latin typeface="Arial Narrow" panose="020B0606020202030204" pitchFamily="34" charset="0"/>
              </a:rPr>
              <a:t>We need a broad social consensus that addresses the challenges in basic and higher education systemically, supports institutional structures and makes the space for the private sector to draw the skills that are needed to power the economy.</a:t>
            </a:r>
          </a:p>
          <a:p>
            <a:pPr lvl="0"/>
            <a:r>
              <a:rPr lang="en-GB" sz="2000" dirty="0">
                <a:solidFill>
                  <a:prstClr val="black"/>
                </a:solidFill>
                <a:latin typeface="Arial Narrow" panose="020B0606020202030204" pitchFamily="34" charset="0"/>
              </a:rPr>
              <a:t>This calls for social partner engagement and commitment – BUSA is willing to play its part.  </a:t>
            </a:r>
            <a:endParaRPr lang="en-ZA" sz="2000" dirty="0">
              <a:solidFill>
                <a:prstClr val="black"/>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39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a:bodyPr>
          <a:lstStyle/>
          <a:p>
            <a:r>
              <a:rPr lang="en-US" sz="3600" dirty="0">
                <a:latin typeface="Arial Narrow" panose="020B0606020202030204" pitchFamily="34" charset="0"/>
              </a:rPr>
              <a:t>The Brief from the Fees Commission</a:t>
            </a:r>
          </a:p>
        </p:txBody>
      </p:sp>
      <p:sp>
        <p:nvSpPr>
          <p:cNvPr id="3" name="Content Placeholder 2"/>
          <p:cNvSpPr>
            <a:spLocks noGrp="1"/>
          </p:cNvSpPr>
          <p:nvPr>
            <p:ph idx="1"/>
          </p:nvPr>
        </p:nvSpPr>
        <p:spPr>
          <a:xfrm>
            <a:off x="457200" y="1855365"/>
            <a:ext cx="8229600" cy="4525963"/>
          </a:xfrm>
        </p:spPr>
        <p:txBody>
          <a:bodyPr>
            <a:normAutofit/>
          </a:bodyPr>
          <a:lstStyle/>
          <a:p>
            <a:pPr marL="457200" indent="-457200">
              <a:buFont typeface="+mj-lt"/>
              <a:buAutoNum type="alphaUcPeriod"/>
            </a:pPr>
            <a:r>
              <a:rPr lang="en-US" sz="2000" dirty="0">
                <a:latin typeface="Arial Narrow" panose="020B0606020202030204" pitchFamily="34" charset="0"/>
              </a:rPr>
              <a:t>The overarching question is whether “fee-free” Higher Education &amp; Training Feasible in the South African context?</a:t>
            </a:r>
          </a:p>
          <a:p>
            <a:pPr marL="457200" indent="-457200">
              <a:buFont typeface="+mj-lt"/>
              <a:buAutoNum type="alphaUcPeriod"/>
            </a:pPr>
            <a:endParaRPr lang="en-US" sz="2000" dirty="0">
              <a:latin typeface="Arial Narrow" panose="020B0606020202030204" pitchFamily="34" charset="0"/>
            </a:endParaRPr>
          </a:p>
          <a:p>
            <a:pPr lvl="2">
              <a:buFont typeface="Wingdings" panose="05000000000000000000" pitchFamily="2" charset="2"/>
              <a:buChar char="§"/>
            </a:pPr>
            <a:r>
              <a:rPr lang="en-US" sz="1600" dirty="0">
                <a:latin typeface="Arial Narrow" panose="020B0606020202030204" pitchFamily="34" charset="0"/>
              </a:rPr>
              <a:t>What is BUSA’s understanding of “fee-free”?</a:t>
            </a:r>
          </a:p>
          <a:p>
            <a:pPr lvl="2">
              <a:buFont typeface="Wingdings" panose="05000000000000000000" pitchFamily="2" charset="2"/>
              <a:buChar char="§"/>
            </a:pPr>
            <a:r>
              <a:rPr lang="en-US" sz="1600" dirty="0">
                <a:latin typeface="Arial Narrow" panose="020B0606020202030204" pitchFamily="34" charset="0"/>
              </a:rPr>
              <a:t>Is “fee-free” possible or desirable in the South African context</a:t>
            </a:r>
          </a:p>
          <a:p>
            <a:pPr lvl="2">
              <a:buFont typeface="Wingdings" panose="05000000000000000000" pitchFamily="2" charset="2"/>
              <a:buChar char="§"/>
            </a:pPr>
            <a:r>
              <a:rPr lang="en-US" sz="1600" dirty="0">
                <a:latin typeface="Arial Narrow" panose="020B0606020202030204" pitchFamily="34" charset="0"/>
              </a:rPr>
              <a:t>Should “fee-free” be applicable to all students from all backgrounds?</a:t>
            </a:r>
          </a:p>
          <a:p>
            <a:pPr lvl="2">
              <a:buFont typeface="Wingdings" panose="05000000000000000000" pitchFamily="2" charset="2"/>
              <a:buChar char="§"/>
            </a:pPr>
            <a:r>
              <a:rPr lang="en-US" sz="1600" dirty="0">
                <a:latin typeface="Arial Narrow" panose="020B0606020202030204" pitchFamily="34" charset="0"/>
              </a:rPr>
              <a:t>The proposed funding formula to fund “fee-free” higher education, which ensures quality and sustainability of the PSET sector?</a:t>
            </a:r>
          </a:p>
          <a:p>
            <a:pPr lvl="2">
              <a:buFont typeface="Wingdings" panose="05000000000000000000" pitchFamily="2" charset="2"/>
              <a:buChar char="§"/>
            </a:pPr>
            <a:r>
              <a:rPr lang="en-US" sz="1600" dirty="0">
                <a:latin typeface="Arial Narrow" panose="020B0606020202030204" pitchFamily="34" charset="0"/>
              </a:rPr>
              <a:t>Any further proposals</a:t>
            </a:r>
          </a:p>
          <a:p>
            <a:pPr marL="457200" indent="-457200">
              <a:buFont typeface="+mj-lt"/>
              <a:buAutoNum type="alphaUcPeriod"/>
            </a:pPr>
            <a:endParaRPr lang="en-US" sz="2000" dirty="0">
              <a:latin typeface="Arial Narrow" panose="020B0606020202030204" pitchFamily="34" charset="0"/>
            </a:endParaRPr>
          </a:p>
          <a:p>
            <a:pPr marL="457200" indent="-457200">
              <a:buFont typeface="+mj-lt"/>
              <a:buAutoNum type="alphaUcPeriod"/>
            </a:pPr>
            <a:r>
              <a:rPr lang="en-US" sz="2000" dirty="0">
                <a:latin typeface="Arial Narrow" panose="020B0606020202030204" pitchFamily="34" charset="0"/>
              </a:rPr>
              <a:t>What would the broader social, economic and financial implications of providing “fee-free” Higher Education and Training be?</a:t>
            </a:r>
          </a:p>
          <a:p>
            <a:pPr marL="457200" indent="-457200">
              <a:buFont typeface="+mj-lt"/>
              <a:buAutoNum type="alphaUcPeriod"/>
            </a:pPr>
            <a:endParaRPr lang="en-US" sz="2000" dirty="0">
              <a:latin typeface="Arial Narrow" panose="020B0606020202030204" pitchFamily="34" charset="0"/>
            </a:endParaRPr>
          </a:p>
          <a:p>
            <a:pPr marL="0" indent="0">
              <a:buNone/>
            </a:pPr>
            <a:endParaRPr lang="en-US" sz="2000" dirty="0"/>
          </a:p>
          <a:p>
            <a:pPr lvl="1">
              <a:buFont typeface="Wingdings" panose="05000000000000000000" pitchFamily="2" charset="2"/>
              <a:buChar char="§"/>
            </a:pPr>
            <a:endParaRPr lang="en-US"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449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a:bodyPr>
          <a:lstStyle/>
          <a:p>
            <a:pPr algn="l"/>
            <a:r>
              <a:rPr lang="en-ZA" sz="3600" dirty="0">
                <a:latin typeface="Arial Narrow" panose="020B0606020202030204" pitchFamily="34" charset="0"/>
              </a:rPr>
              <a:t>Business Unity South Africa</a:t>
            </a:r>
          </a:p>
        </p:txBody>
      </p:sp>
      <p:sp>
        <p:nvSpPr>
          <p:cNvPr id="3" name="Content Placeholder 2"/>
          <p:cNvSpPr>
            <a:spLocks noGrp="1"/>
          </p:cNvSpPr>
          <p:nvPr>
            <p:ph idx="1"/>
          </p:nvPr>
        </p:nvSpPr>
        <p:spPr>
          <a:xfrm>
            <a:off x="251520" y="1318181"/>
            <a:ext cx="8712968" cy="4919131"/>
          </a:xfrm>
        </p:spPr>
        <p:txBody>
          <a:bodyPr>
            <a:noAutofit/>
          </a:bodyPr>
          <a:lstStyle/>
          <a:p>
            <a:endParaRPr lang="en-ZA" sz="2000" dirty="0"/>
          </a:p>
          <a:p>
            <a:r>
              <a:rPr lang="en-US" sz="2000" dirty="0">
                <a:latin typeface="Arial Narrow" panose="020B0606020202030204" pitchFamily="34" charset="0"/>
              </a:rPr>
              <a:t>BUSA is the apex body representing business. It is a </a:t>
            </a:r>
            <a:r>
              <a:rPr lang="en-US" sz="2000" b="1" dirty="0">
                <a:latin typeface="Arial Narrow" panose="020B0606020202030204" pitchFamily="34" charset="0"/>
              </a:rPr>
              <a:t>confederation of business organizations </a:t>
            </a:r>
            <a:r>
              <a:rPr lang="en-US" sz="2000" dirty="0">
                <a:latin typeface="Arial Narrow" panose="020B0606020202030204" pitchFamily="34" charset="0"/>
              </a:rPr>
              <a:t>including chambers of commerce and industry, professional associations, corporate associations and </a:t>
            </a:r>
            <a:r>
              <a:rPr lang="en-US" sz="2000" dirty="0" err="1">
                <a:latin typeface="Arial Narrow" panose="020B0606020202030204" pitchFamily="34" charset="0"/>
              </a:rPr>
              <a:t>unisectoral</a:t>
            </a:r>
            <a:r>
              <a:rPr lang="en-US" sz="2000" dirty="0">
                <a:latin typeface="Arial Narrow" panose="020B0606020202030204" pitchFamily="34" charset="0"/>
              </a:rPr>
              <a:t> organizations. It represents South African business on macro-economic and high-level issues that affect it at the national and international levels. </a:t>
            </a:r>
          </a:p>
          <a:p>
            <a:endParaRPr lang="en-US" sz="1000" dirty="0">
              <a:latin typeface="Arial Narrow" panose="020B0606020202030204" pitchFamily="34" charset="0"/>
            </a:endParaRPr>
          </a:p>
          <a:p>
            <a:r>
              <a:rPr lang="en-US" sz="2000" dirty="0">
                <a:latin typeface="Arial Narrow" panose="020B0606020202030204" pitchFamily="34" charset="0"/>
              </a:rPr>
              <a:t>BUSA’s function is to ensure that business plays a constructive role in the country’s </a:t>
            </a:r>
            <a:r>
              <a:rPr lang="en-US" sz="2000" b="1" dirty="0">
                <a:latin typeface="Arial Narrow" panose="020B0606020202030204" pitchFamily="34" charset="0"/>
              </a:rPr>
              <a:t>economic growth, development and transformation and to create an environment in which businesses of all sizes and in all sectors can thrive, expand and be competitive</a:t>
            </a:r>
            <a:r>
              <a:rPr lang="en-US" sz="2000" dirty="0">
                <a:latin typeface="Arial Narrow" panose="020B0606020202030204" pitchFamily="34" charset="0"/>
              </a:rPr>
              <a:t>. </a:t>
            </a:r>
          </a:p>
          <a:p>
            <a:endParaRPr lang="en-ZA" sz="1000" dirty="0">
              <a:latin typeface="Arial Narrow" panose="020B0606020202030204" pitchFamily="34" charset="0"/>
            </a:endParaRPr>
          </a:p>
          <a:p>
            <a:r>
              <a:rPr lang="en-US" sz="2000" dirty="0">
                <a:latin typeface="Arial Narrow" panose="020B0606020202030204" pitchFamily="34" charset="0"/>
              </a:rPr>
              <a:t>As the principal representative of business in South Africa, BUSA represents the views of its members in a number of </a:t>
            </a:r>
            <a:r>
              <a:rPr lang="en-US" sz="2000" b="1" dirty="0">
                <a:latin typeface="Arial Narrow" panose="020B0606020202030204" pitchFamily="34" charset="0"/>
              </a:rPr>
              <a:t>national structures and bodies, </a:t>
            </a:r>
            <a:r>
              <a:rPr lang="en-US" sz="2000" dirty="0">
                <a:latin typeface="Arial Narrow" panose="020B0606020202030204" pitchFamily="34" charset="0"/>
              </a:rPr>
              <a:t>both statutory and non-statutory. BUSA also represents businesses' interests in the National Economic Development and Labour Council (NEDLAC).</a:t>
            </a:r>
          </a:p>
          <a:p>
            <a:endParaRPr lang="en-ZA" sz="2000" dirty="0">
              <a:latin typeface="Arial Narrow" panose="020B0606020202030204" pitchFamily="34" charset="0"/>
            </a:endParaRPr>
          </a:p>
          <a:p>
            <a:pPr marL="0" indent="0">
              <a:buNone/>
            </a:pPr>
            <a:endParaRPr lang="en-ZA" sz="2000" dirty="0"/>
          </a:p>
        </p:txBody>
      </p:sp>
      <p:sp>
        <p:nvSpPr>
          <p:cNvPr id="4" name="Slide Number Placeholder 3"/>
          <p:cNvSpPr>
            <a:spLocks noGrp="1"/>
          </p:cNvSpPr>
          <p:nvPr>
            <p:ph type="sldNum" sz="quarter" idx="12"/>
          </p:nvPr>
        </p:nvSpPr>
        <p:spPr/>
        <p:txBody>
          <a:bodyPr/>
          <a:lstStyle/>
          <a:p>
            <a:fld id="{AFA5B556-68B1-4BB8-9142-5B1922ED6273}" type="slidenum">
              <a:rPr lang="en-US" smtClean="0"/>
              <a:pPr/>
              <a:t>3</a:t>
            </a:fld>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361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ZA" sz="3600" dirty="0">
                <a:latin typeface="Arial Narrow" panose="020B0606020202030204" pitchFamily="34" charset="0"/>
              </a:rPr>
              <a:t>BUSA Strategic Priority Areas</a:t>
            </a:r>
          </a:p>
        </p:txBody>
      </p:sp>
      <p:graphicFrame>
        <p:nvGraphicFramePr>
          <p:cNvPr id="5" name="Table 4"/>
          <p:cNvGraphicFramePr>
            <a:graphicFrameLocks noGrp="1"/>
          </p:cNvGraphicFramePr>
          <p:nvPr>
            <p:extLst>
              <p:ext uri="{D42A27DB-BD31-4B8C-83A1-F6EECF244321}">
                <p14:modId xmlns:p14="http://schemas.microsoft.com/office/powerpoint/2010/main" val="1237919745"/>
              </p:ext>
            </p:extLst>
          </p:nvPr>
        </p:nvGraphicFramePr>
        <p:xfrm>
          <a:off x="1115616" y="1417638"/>
          <a:ext cx="6984776" cy="4603643"/>
        </p:xfrm>
        <a:graphic>
          <a:graphicData uri="http://schemas.openxmlformats.org/drawingml/2006/table">
            <a:tbl>
              <a:tblPr/>
              <a:tblGrid>
                <a:gridCol w="329470">
                  <a:extLst>
                    <a:ext uri="{9D8B030D-6E8A-4147-A177-3AD203B41FA5}">
                      <a16:colId xmlns:a16="http://schemas.microsoft.com/office/drawing/2014/main" val="20000"/>
                    </a:ext>
                  </a:extLst>
                </a:gridCol>
                <a:gridCol w="6655306">
                  <a:extLst>
                    <a:ext uri="{9D8B030D-6E8A-4147-A177-3AD203B41FA5}">
                      <a16:colId xmlns:a16="http://schemas.microsoft.com/office/drawing/2014/main" val="20001"/>
                    </a:ext>
                  </a:extLst>
                </a:gridCol>
              </a:tblGrid>
              <a:tr h="920963">
                <a:tc gridSpan="2">
                  <a:txBody>
                    <a:bodyPr/>
                    <a:lstStyle/>
                    <a:p>
                      <a:pPr algn="just">
                        <a:lnSpc>
                          <a:spcPct val="115000"/>
                        </a:lnSpc>
                        <a:spcAft>
                          <a:spcPts val="0"/>
                        </a:spcAft>
                      </a:pPr>
                      <a:endParaRPr lang="en-US" sz="1600" dirty="0">
                        <a:latin typeface="Arial Narrow"/>
                        <a:ea typeface="Times New Roman"/>
                        <a:cs typeface="Times New Roman"/>
                      </a:endParaRPr>
                    </a:p>
                    <a:p>
                      <a:pPr algn="just">
                        <a:lnSpc>
                          <a:spcPct val="115000"/>
                        </a:lnSpc>
                        <a:spcAft>
                          <a:spcPts val="0"/>
                        </a:spcAft>
                      </a:pPr>
                      <a:r>
                        <a:rPr lang="en-US" sz="1600" b="1" dirty="0">
                          <a:latin typeface="Arial Narrow"/>
                          <a:ea typeface="Times New Roman"/>
                          <a:cs typeface="Times New Roman"/>
                        </a:rPr>
                        <a:t>Enabling Environment for Inclusive Growth and Employment in South Africa</a:t>
                      </a:r>
                      <a:endParaRPr lang="en-ZA" sz="16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ZA"/>
                    </a:p>
                  </a:txBody>
                  <a:tcPr/>
                </a:tc>
                <a:extLst>
                  <a:ext uri="{0D108BD9-81ED-4DB2-BD59-A6C34878D82A}">
                    <a16:rowId xmlns:a16="http://schemas.microsoft.com/office/drawing/2014/main" val="10000"/>
                  </a:ext>
                </a:extLst>
              </a:tr>
              <a:tr h="368268">
                <a:tc>
                  <a:txBody>
                    <a:bodyPr/>
                    <a:lstStyle/>
                    <a:p>
                      <a:pPr algn="just">
                        <a:lnSpc>
                          <a:spcPct val="115000"/>
                        </a:lnSpc>
                        <a:spcAft>
                          <a:spcPts val="0"/>
                        </a:spcAft>
                      </a:pPr>
                      <a:r>
                        <a:rPr lang="en-US" sz="1600">
                          <a:solidFill>
                            <a:schemeClr val="tx1"/>
                          </a:solidFill>
                          <a:latin typeface="Arial Narrow"/>
                          <a:ea typeface="Times New Roman"/>
                          <a:cs typeface="Times New Roman"/>
                        </a:rPr>
                        <a:t>1</a:t>
                      </a:r>
                      <a:endParaRPr lang="en-ZA" sz="1600">
                        <a:solidFill>
                          <a:schemeClr val="tx1"/>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dirty="0">
                          <a:solidFill>
                            <a:schemeClr val="tx1"/>
                          </a:solidFill>
                          <a:latin typeface="Arial Narrow"/>
                          <a:ea typeface="Times New Roman"/>
                          <a:cs typeface="Times New Roman"/>
                        </a:rPr>
                        <a:t>Transformed, Inclusive Economy that Creates Sustainable Employment </a:t>
                      </a:r>
                      <a:endParaRPr lang="en-ZA" sz="1600" b="1" dirty="0">
                        <a:solidFill>
                          <a:schemeClr val="tx1"/>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8268">
                <a:tc>
                  <a:txBody>
                    <a:bodyPr/>
                    <a:lstStyle/>
                    <a:p>
                      <a:pPr algn="just">
                        <a:lnSpc>
                          <a:spcPct val="115000"/>
                        </a:lnSpc>
                        <a:spcAft>
                          <a:spcPts val="0"/>
                        </a:spcAft>
                      </a:pPr>
                      <a:r>
                        <a:rPr lang="en-US" sz="1600">
                          <a:latin typeface="Arial Narrow"/>
                          <a:ea typeface="Times New Roman"/>
                          <a:cs typeface="Times New Roman"/>
                        </a:rPr>
                        <a:t>2</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Arial Narrow"/>
                          <a:ea typeface="Times New Roman"/>
                          <a:cs typeface="Times New Roman"/>
                        </a:rPr>
                        <a:t>Small &amp; Medium Enterprises Thrive</a:t>
                      </a:r>
                      <a:endParaRPr lang="en-ZA"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8268">
                <a:tc>
                  <a:txBody>
                    <a:bodyPr/>
                    <a:lstStyle/>
                    <a:p>
                      <a:pPr algn="just">
                        <a:lnSpc>
                          <a:spcPct val="115000"/>
                        </a:lnSpc>
                        <a:spcAft>
                          <a:spcPts val="0"/>
                        </a:spcAft>
                      </a:pPr>
                      <a:r>
                        <a:rPr lang="en-US" sz="1600">
                          <a:latin typeface="Arial Narrow"/>
                          <a:ea typeface="Times New Roman"/>
                          <a:cs typeface="Times New Roman"/>
                        </a:rPr>
                        <a:t>3</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Arial Narrow"/>
                          <a:ea typeface="Times New Roman"/>
                          <a:cs typeface="Times New Roman"/>
                        </a:rPr>
                        <a:t>Predictable, Certain and Enabling Regulatory Environment </a:t>
                      </a:r>
                      <a:endParaRPr lang="en-ZA"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8268">
                <a:tc>
                  <a:txBody>
                    <a:bodyPr/>
                    <a:lstStyle/>
                    <a:p>
                      <a:pPr algn="just">
                        <a:lnSpc>
                          <a:spcPct val="115000"/>
                        </a:lnSpc>
                        <a:spcAft>
                          <a:spcPts val="0"/>
                        </a:spcAft>
                      </a:pPr>
                      <a:r>
                        <a:rPr lang="en-US" sz="1600">
                          <a:latin typeface="Arial Narrow"/>
                          <a:ea typeface="Times New Roman"/>
                          <a:cs typeface="Times New Roman"/>
                        </a:rPr>
                        <a:t>4</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Arial Narrow"/>
                          <a:ea typeface="Times New Roman"/>
                          <a:cs typeface="Times New Roman"/>
                        </a:rPr>
                        <a:t>Affordable, Reliable and Sustainable Energy to Meet Current and Future Needs</a:t>
                      </a:r>
                      <a:endParaRPr lang="en-ZA"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8268">
                <a:tc>
                  <a:txBody>
                    <a:bodyPr/>
                    <a:lstStyle/>
                    <a:p>
                      <a:pPr algn="just">
                        <a:lnSpc>
                          <a:spcPct val="115000"/>
                        </a:lnSpc>
                        <a:spcAft>
                          <a:spcPts val="0"/>
                        </a:spcAft>
                      </a:pPr>
                      <a:r>
                        <a:rPr lang="en-US" sz="1600">
                          <a:latin typeface="Arial Narrow"/>
                          <a:ea typeface="Times New Roman"/>
                          <a:cs typeface="Times New Roman"/>
                        </a:rPr>
                        <a:t>5</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dirty="0">
                          <a:latin typeface="Arial Narrow"/>
                          <a:ea typeface="Times New Roman"/>
                          <a:cs typeface="Times New Roman"/>
                        </a:rPr>
                        <a:t>Productive and Stable Labour Market</a:t>
                      </a:r>
                      <a:endParaRPr lang="en-ZA" sz="16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8268">
                <a:tc>
                  <a:txBody>
                    <a:bodyPr/>
                    <a:lstStyle/>
                    <a:p>
                      <a:pPr algn="just">
                        <a:lnSpc>
                          <a:spcPct val="115000"/>
                        </a:lnSpc>
                        <a:spcAft>
                          <a:spcPts val="0"/>
                        </a:spcAft>
                      </a:pPr>
                      <a:r>
                        <a:rPr lang="en-US" sz="1600">
                          <a:latin typeface="Arial Narrow"/>
                          <a:ea typeface="Times New Roman"/>
                          <a:cs typeface="Times New Roman"/>
                        </a:rPr>
                        <a:t>6</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dirty="0">
                          <a:latin typeface="Arial Narrow"/>
                          <a:ea typeface="Times New Roman"/>
                          <a:cs typeface="Times New Roman"/>
                        </a:rPr>
                        <a:t>A Progressive Tax System that Supports Inclusive Growth Objectives</a:t>
                      </a:r>
                      <a:endParaRPr lang="en-ZA" sz="16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8268">
                <a:tc>
                  <a:txBody>
                    <a:bodyPr/>
                    <a:lstStyle/>
                    <a:p>
                      <a:pPr algn="just">
                        <a:lnSpc>
                          <a:spcPct val="115000"/>
                        </a:lnSpc>
                        <a:spcAft>
                          <a:spcPts val="0"/>
                        </a:spcAft>
                      </a:pPr>
                      <a:r>
                        <a:rPr lang="en-US" sz="1600">
                          <a:latin typeface="Arial Narrow"/>
                          <a:ea typeface="Times New Roman"/>
                          <a:cs typeface="Times New Roman"/>
                        </a:rPr>
                        <a:t>7</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Arial Narrow"/>
                          <a:ea typeface="Times New Roman"/>
                          <a:cs typeface="Times New Roman"/>
                        </a:rPr>
                        <a:t>Trade Regime &amp; International Co-operation that enables South African Business</a:t>
                      </a:r>
                      <a:endParaRPr lang="en-ZA"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8268">
                <a:tc>
                  <a:txBody>
                    <a:bodyPr/>
                    <a:lstStyle/>
                    <a:p>
                      <a:pPr algn="just">
                        <a:lnSpc>
                          <a:spcPct val="115000"/>
                        </a:lnSpc>
                        <a:spcAft>
                          <a:spcPts val="0"/>
                        </a:spcAft>
                      </a:pPr>
                      <a:r>
                        <a:rPr lang="en-US" sz="1600">
                          <a:latin typeface="Arial Narrow"/>
                          <a:ea typeface="Times New Roman"/>
                          <a:cs typeface="Times New Roman"/>
                        </a:rPr>
                        <a:t>8</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dirty="0">
                          <a:solidFill>
                            <a:schemeClr val="tx1"/>
                          </a:solidFill>
                          <a:latin typeface="Arial Narrow"/>
                          <a:ea typeface="Times New Roman"/>
                          <a:cs typeface="Times New Roman"/>
                        </a:rPr>
                        <a:t>Education and Skills Development for Current and Future Work</a:t>
                      </a:r>
                      <a:endParaRPr lang="en-ZA" sz="1600" b="1" dirty="0">
                        <a:solidFill>
                          <a:schemeClr val="tx1"/>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68268">
                <a:tc>
                  <a:txBody>
                    <a:bodyPr/>
                    <a:lstStyle/>
                    <a:p>
                      <a:pPr algn="just">
                        <a:lnSpc>
                          <a:spcPct val="115000"/>
                        </a:lnSpc>
                        <a:spcAft>
                          <a:spcPts val="0"/>
                        </a:spcAft>
                      </a:pPr>
                      <a:r>
                        <a:rPr lang="en-US" sz="1600">
                          <a:latin typeface="Arial Narrow"/>
                          <a:ea typeface="Times New Roman"/>
                          <a:cs typeface="Times New Roman"/>
                        </a:rPr>
                        <a:t>9</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Arial Narrow"/>
                          <a:ea typeface="Times New Roman"/>
                          <a:cs typeface="Times New Roman"/>
                        </a:rPr>
                        <a:t>Affordable Comprehensive Social Security Framework for Future Generations </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68268">
                <a:tc>
                  <a:txBody>
                    <a:bodyPr/>
                    <a:lstStyle/>
                    <a:p>
                      <a:pPr algn="just">
                        <a:lnSpc>
                          <a:spcPct val="115000"/>
                        </a:lnSpc>
                        <a:spcAft>
                          <a:spcPts val="0"/>
                        </a:spcAft>
                      </a:pPr>
                      <a:r>
                        <a:rPr lang="en-US" sz="1600">
                          <a:latin typeface="Arial Narrow"/>
                          <a:ea typeface="Times New Roman"/>
                          <a:cs typeface="Times New Roman"/>
                        </a:rPr>
                        <a:t>10</a:t>
                      </a:r>
                      <a:endParaRPr lang="en-ZA"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Arial Narrow"/>
                          <a:ea typeface="Times New Roman"/>
                          <a:cs typeface="Times New Roman"/>
                        </a:rPr>
                        <a:t>Co-operation and Influence in SADC, Africa and Globally</a:t>
                      </a:r>
                      <a:endParaRPr lang="en-ZA"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90330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latin typeface="Arial Narrow" panose="020B0606020202030204" pitchFamily="34" charset="0"/>
              </a:rPr>
              <a:t>BUSA Strategic Priority Areas - </a:t>
            </a:r>
            <a:r>
              <a:rPr lang="en-ZA" sz="3600" dirty="0" err="1">
                <a:latin typeface="Arial Narrow" panose="020B0606020202030204" pitchFamily="34" charset="0"/>
              </a:rPr>
              <a:t>cont</a:t>
            </a:r>
            <a:endParaRPr lang="en-ZA" sz="3600" dirty="0">
              <a:latin typeface="Arial Narrow" panose="020B0606020202030204" pitchFamily="34" charset="0"/>
            </a:endParaRPr>
          </a:p>
        </p:txBody>
      </p:sp>
      <p:sp>
        <p:nvSpPr>
          <p:cNvPr id="3" name="Content Placeholder 2"/>
          <p:cNvSpPr>
            <a:spLocks noGrp="1"/>
          </p:cNvSpPr>
          <p:nvPr>
            <p:ph idx="1"/>
          </p:nvPr>
        </p:nvSpPr>
        <p:spPr>
          <a:xfrm>
            <a:off x="755576" y="1600200"/>
            <a:ext cx="7931224" cy="4525963"/>
          </a:xfrm>
        </p:spPr>
        <p:txBody>
          <a:bodyPr>
            <a:normAutofit/>
          </a:bodyPr>
          <a:lstStyle/>
          <a:p>
            <a:r>
              <a:rPr lang="en-GB" sz="2100" dirty="0">
                <a:latin typeface="Arial Narrow" panose="020B0606020202030204" pitchFamily="34" charset="0"/>
              </a:rPr>
              <a:t>BUSA aims to be a strategic partner in designing, developing and promoting on behalf of business an enabling environment where 6.9 million work opportunities can be created for predominantly black people, women, youth, people with disabilities and people that come from poorer backgrounds in order that they can participate in private sector businesses of all sizes and formats across many different sectors of the economy. </a:t>
            </a:r>
          </a:p>
          <a:p>
            <a:r>
              <a:rPr lang="en-GB" sz="2100" dirty="0">
                <a:latin typeface="Arial Narrow" panose="020B0606020202030204" pitchFamily="34" charset="0"/>
              </a:rPr>
              <a:t>This can only be achieved through fundamental sustainable economic transformation of the South African economy - a key enabler is the development of quality education and skills that will contribute to business needs, and the country now and in the future. </a:t>
            </a:r>
            <a:endParaRPr lang="en-US" sz="2100" dirty="0">
              <a:latin typeface="Arial Narrow" panose="020B0606020202030204" pitchFamily="34" charset="0"/>
            </a:endParaRPr>
          </a:p>
          <a:p>
            <a:pPr marL="0" indent="0">
              <a:buNone/>
            </a:pPr>
            <a:endParaRPr lang="en-US" dirty="0"/>
          </a:p>
        </p:txBody>
      </p:sp>
      <p:sp>
        <p:nvSpPr>
          <p:cNvPr id="6" name="Rectangle 5"/>
          <p:cNvSpPr/>
          <p:nvPr/>
        </p:nvSpPr>
        <p:spPr>
          <a:xfrm>
            <a:off x="755576" y="5157192"/>
            <a:ext cx="7416824" cy="1138773"/>
          </a:xfrm>
          <a:prstGeom prst="rect">
            <a:avLst/>
          </a:prstGeom>
        </p:spPr>
        <p:txBody>
          <a:bodyPr wrap="square">
            <a:spAutoFit/>
          </a:bodyPr>
          <a:lstStyle/>
          <a:p>
            <a:r>
              <a:rPr lang="en-ZA" sz="1600" i="1" dirty="0">
                <a:latin typeface="Arial Narrow" panose="020B0606020202030204" pitchFamily="34" charset="0"/>
              </a:rPr>
              <a:t>Inclusive economic growth can be defined as economic growth that delivers progress to society as a whole. It implies that the benefits of increased prosperity and productivity are shared more evenly between people and translate into an increase in well-being across society </a:t>
            </a:r>
          </a:p>
          <a:p>
            <a:endParaRPr lang="en-ZA" sz="1000" i="1" dirty="0">
              <a:latin typeface="Arial Narrow" panose="020B0606020202030204" pitchFamily="34" charset="0"/>
            </a:endParaRPr>
          </a:p>
          <a:p>
            <a:r>
              <a:rPr lang="en-ZA" sz="1000" i="1" u="sng" dirty="0">
                <a:latin typeface="Arial Narrow" panose="020B0606020202030204" pitchFamily="34" charset="0"/>
              </a:rPr>
              <a:t>Reference: </a:t>
            </a:r>
            <a:r>
              <a:rPr lang="en-ZA" sz="1000" u="sng" dirty="0">
                <a:latin typeface="Arial Narrow" panose="020B0606020202030204" pitchFamily="34" charset="0"/>
              </a:rPr>
              <a:t>OECD Taxation Working Papers No. 26</a:t>
            </a:r>
          </a:p>
        </p:txBody>
      </p:sp>
    </p:spTree>
    <p:extLst>
      <p:ext uri="{BB962C8B-B14F-4D97-AF65-F5344CB8AC3E}">
        <p14:creationId xmlns:p14="http://schemas.microsoft.com/office/powerpoint/2010/main" val="320273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latin typeface="Arial Narrow" panose="020B0606020202030204" pitchFamily="34" charset="0"/>
              </a:rPr>
              <a:t>Introduction</a:t>
            </a:r>
          </a:p>
        </p:txBody>
      </p:sp>
      <p:sp>
        <p:nvSpPr>
          <p:cNvPr id="3" name="Content Placeholder 2"/>
          <p:cNvSpPr>
            <a:spLocks noGrp="1"/>
          </p:cNvSpPr>
          <p:nvPr>
            <p:ph idx="1"/>
          </p:nvPr>
        </p:nvSpPr>
        <p:spPr>
          <a:xfrm>
            <a:off x="323528" y="1268760"/>
            <a:ext cx="8496944" cy="4857403"/>
          </a:xfrm>
        </p:spPr>
        <p:txBody>
          <a:bodyPr>
            <a:normAutofit lnSpcReduction="10000"/>
          </a:bodyPr>
          <a:lstStyle/>
          <a:p>
            <a:pPr lvl="0" algn="just"/>
            <a:r>
              <a:rPr lang="en-US" sz="2000" dirty="0">
                <a:latin typeface="Arial Narrow" panose="020B0606020202030204" pitchFamily="34" charset="0"/>
              </a:rPr>
              <a:t>BUSA supports quality, relevant and accessible free higher education for the poor, provided that Government is able to adequately manage the fiscal burden/impact.</a:t>
            </a:r>
          </a:p>
          <a:p>
            <a:pPr marL="0" lvl="0" indent="0" algn="just">
              <a:buNone/>
            </a:pPr>
            <a:endParaRPr lang="en-ZA" sz="1200" dirty="0">
              <a:latin typeface="Arial Narrow" panose="020B0606020202030204" pitchFamily="34" charset="0"/>
            </a:endParaRPr>
          </a:p>
          <a:p>
            <a:pPr lvl="0"/>
            <a:r>
              <a:rPr lang="en-US" sz="2000" dirty="0">
                <a:latin typeface="Arial Narrow" panose="020B0606020202030204" pitchFamily="34" charset="0"/>
              </a:rPr>
              <a:t>BUSA is opposed </a:t>
            </a:r>
            <a:r>
              <a:rPr lang="en-US" sz="2000" dirty="0">
                <a:latin typeface="Arial Narrow" panose="020B0606020202030204" pitchFamily="34" charset="0"/>
              </a:rPr>
              <a:t>to the violent nature of the protests, which needs to be addressed by the key political players in consultation with social partners.</a:t>
            </a:r>
          </a:p>
          <a:p>
            <a:pPr lvl="0"/>
            <a:endParaRPr lang="en-ZA" sz="2000" dirty="0">
              <a:latin typeface="Arial Narrow" panose="020B0606020202030204" pitchFamily="34" charset="0"/>
            </a:endParaRPr>
          </a:p>
          <a:p>
            <a:pPr lvl="0"/>
            <a:r>
              <a:rPr lang="en-US" sz="2000" dirty="0">
                <a:latin typeface="Arial Narrow" panose="020B0606020202030204" pitchFamily="34" charset="0"/>
              </a:rPr>
              <a:t>With current low growth levels, business cannot afford an additional financial burden without this impacting </a:t>
            </a:r>
            <a:r>
              <a:rPr lang="en-US" sz="2000" dirty="0">
                <a:latin typeface="Arial Narrow" panose="020B0606020202030204" pitchFamily="34" charset="0"/>
              </a:rPr>
              <a:t>negatively on business sustainability and employment. A range of business contributions are already made  and planned across multiple interventions</a:t>
            </a:r>
          </a:p>
          <a:p>
            <a:pPr lvl="0" algn="just"/>
            <a:endParaRPr lang="en-US" sz="2000" dirty="0">
              <a:latin typeface="Arial Narrow" panose="020B0606020202030204" pitchFamily="34" charset="0"/>
            </a:endParaRPr>
          </a:p>
          <a:p>
            <a:pPr lvl="0" algn="just"/>
            <a:r>
              <a:rPr lang="en-US" sz="2000" dirty="0">
                <a:latin typeface="Arial Narrow" panose="020B0606020202030204" pitchFamily="34" charset="0"/>
              </a:rPr>
              <a:t>There are several engagement platforms where Business is demonstrating our commitment to viable solutions to the challenges currently </a:t>
            </a:r>
            <a:r>
              <a:rPr lang="en-US" sz="2000" dirty="0">
                <a:latin typeface="Arial Narrow" panose="020B0606020202030204" pitchFamily="34" charset="0"/>
              </a:rPr>
              <a:t>being experienced e.g. </a:t>
            </a:r>
            <a:r>
              <a:rPr lang="en-US" sz="2000" dirty="0" err="1">
                <a:latin typeface="Arial Narrow" panose="020B0606020202030204" pitchFamily="34" charset="0"/>
              </a:rPr>
              <a:t>Ikusasa</a:t>
            </a:r>
            <a:r>
              <a:rPr lang="en-US" sz="2000" dirty="0">
                <a:latin typeface="Arial Narrow" panose="020B0606020202030204" pitchFamily="34" charset="0"/>
              </a:rPr>
              <a:t> initiative, DHET PPC, </a:t>
            </a:r>
            <a:r>
              <a:rPr lang="en-US" sz="2000" dirty="0" err="1">
                <a:latin typeface="Arial Narrow" panose="020B0606020202030204" pitchFamily="34" charset="0"/>
              </a:rPr>
              <a:t>HEPARD</a:t>
            </a:r>
            <a:r>
              <a:rPr lang="en-US" sz="2000" dirty="0">
                <a:latin typeface="Arial Narrow" panose="020B0606020202030204" pitchFamily="34" charset="0"/>
              </a:rPr>
              <a:t> and at NEDLAC on the </a:t>
            </a:r>
            <a:r>
              <a:rPr lang="en-US" sz="2000" dirty="0" err="1">
                <a:latin typeface="Arial Narrow" panose="020B0606020202030204" pitchFamily="34" charset="0"/>
              </a:rPr>
              <a:t>s77</a:t>
            </a:r>
            <a:r>
              <a:rPr lang="en-US" sz="2000" dirty="0">
                <a:latin typeface="Arial Narrow" panose="020B0606020202030204" pitchFamily="34" charset="0"/>
              </a:rPr>
              <a:t> protest action. </a:t>
            </a:r>
          </a:p>
          <a:p>
            <a:pPr marL="0" lvl="0" indent="0" algn="just">
              <a:buNone/>
            </a:pPr>
            <a:endParaRPr lang="en-US" sz="1400" dirty="0">
              <a:latin typeface="Arial Narrow" panose="020B0606020202030204" pitchFamily="34" charset="0"/>
            </a:endParaRPr>
          </a:p>
          <a:p>
            <a:pPr lvl="0" algn="just"/>
            <a:r>
              <a:rPr lang="en-US" sz="2000" dirty="0">
                <a:latin typeface="Arial Narrow" panose="020B0606020202030204" pitchFamily="34" charset="0"/>
              </a:rPr>
              <a:t>Collectively, we need to ensure that these solutions are integrated into a single </a:t>
            </a:r>
            <a:r>
              <a:rPr lang="en-US" sz="2000" dirty="0" err="1">
                <a:latin typeface="Arial Narrow" panose="020B0606020202030204" pitchFamily="34" charset="0"/>
              </a:rPr>
              <a:t>co-ordinated</a:t>
            </a:r>
            <a:r>
              <a:rPr lang="en-US" sz="2000" dirty="0">
                <a:latin typeface="Arial Narrow" panose="020B0606020202030204" pitchFamily="34" charset="0"/>
              </a:rPr>
              <a:t> solution. This can only be done by bringing the collective together.</a:t>
            </a:r>
            <a:endParaRPr lang="en-ZA" sz="2000" dirty="0">
              <a:latin typeface="Arial Narrow" panose="020B0606020202030204" pitchFamily="34" charset="0"/>
            </a:endParaRPr>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576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latin typeface="Arial Narrow" panose="020B0606020202030204" pitchFamily="34" charset="0"/>
              </a:rPr>
              <a:t>BUSA’s Key Principles in this Regard </a:t>
            </a:r>
          </a:p>
        </p:txBody>
      </p:sp>
      <p:sp>
        <p:nvSpPr>
          <p:cNvPr id="3" name="Content Placeholder 2"/>
          <p:cNvSpPr>
            <a:spLocks noGrp="1"/>
          </p:cNvSpPr>
          <p:nvPr>
            <p:ph idx="1"/>
          </p:nvPr>
        </p:nvSpPr>
        <p:spPr>
          <a:xfrm>
            <a:off x="457200" y="1484784"/>
            <a:ext cx="8219256" cy="4824536"/>
          </a:xfrm>
        </p:spPr>
        <p:txBody>
          <a:bodyPr>
            <a:normAutofit fontScale="85000" lnSpcReduction="20000"/>
          </a:bodyPr>
          <a:lstStyle/>
          <a:p>
            <a:pPr lvl="0"/>
            <a:r>
              <a:rPr lang="en-ZA" sz="2400" dirty="0">
                <a:solidFill>
                  <a:prstClr val="black"/>
                </a:solidFill>
                <a:latin typeface="Arial Narrow" panose="020B0606020202030204" pitchFamily="34" charset="0"/>
              </a:rPr>
              <a:t>To support and adequately fund our higher education institutions as a national asset   </a:t>
            </a:r>
          </a:p>
          <a:p>
            <a:r>
              <a:rPr lang="en-ZA" sz="2400" dirty="0">
                <a:latin typeface="Arial Narrow" panose="020B0606020202030204" pitchFamily="34" charset="0"/>
              </a:rPr>
              <a:t>Strengthen Basic and Post school education systems in order to address challenges in terms of inefficiencies and wastage</a:t>
            </a:r>
          </a:p>
          <a:p>
            <a:r>
              <a:rPr lang="en-ZA" sz="2400" dirty="0">
                <a:latin typeface="Arial Narrow" panose="020B0606020202030204" pitchFamily="34" charset="0"/>
              </a:rPr>
              <a:t>Speed up the realignment of the SETA/ post school training and development system and structures in consultation with key stakeholders, to meet business and country needs</a:t>
            </a:r>
          </a:p>
          <a:p>
            <a:r>
              <a:rPr lang="en-ZA" sz="2400" dirty="0">
                <a:latin typeface="Arial Narrow" panose="020B0606020202030204" pitchFamily="34" charset="0"/>
              </a:rPr>
              <a:t>Business to better co-ordinate voluntary initiatives/ participation by Business together with key stakeholders</a:t>
            </a:r>
            <a:endParaRPr lang="en-ZA" sz="2400" dirty="0">
              <a:highlight>
                <a:srgbClr val="FFFF00"/>
              </a:highlight>
              <a:latin typeface="Arial Narrow" panose="020B0606020202030204" pitchFamily="34" charset="0"/>
            </a:endParaRPr>
          </a:p>
          <a:p>
            <a:r>
              <a:rPr lang="en-ZA" sz="2400" dirty="0" err="1">
                <a:latin typeface="Arial Narrow" panose="020B0606020202030204" pitchFamily="34" charset="0"/>
              </a:rPr>
              <a:t>Strenghten</a:t>
            </a:r>
            <a:r>
              <a:rPr lang="en-ZA" sz="2400" dirty="0">
                <a:latin typeface="Arial Narrow" panose="020B0606020202030204" pitchFamily="34" charset="0"/>
              </a:rPr>
              <a:t> </a:t>
            </a:r>
            <a:r>
              <a:rPr lang="en-ZA" sz="2400" dirty="0" err="1">
                <a:latin typeface="Arial Narrow" panose="020B0606020202030204" pitchFamily="34" charset="0"/>
              </a:rPr>
              <a:t>NSFAS</a:t>
            </a:r>
            <a:r>
              <a:rPr lang="en-ZA" sz="2400" dirty="0">
                <a:latin typeface="Arial Narrow" panose="020B0606020202030204" pitchFamily="34" charset="0"/>
              </a:rPr>
              <a:t> and make it efficient in terms of awarding bursaries/loans and collection of </a:t>
            </a:r>
            <a:r>
              <a:rPr lang="en-ZA" sz="2400" dirty="0">
                <a:latin typeface="Arial Narrow" panose="020B0606020202030204" pitchFamily="34" charset="0"/>
              </a:rPr>
              <a:t>monies and working in partnership with the private sector</a:t>
            </a:r>
          </a:p>
          <a:p>
            <a:r>
              <a:rPr lang="en-ZA" sz="2400" dirty="0">
                <a:latin typeface="Arial Narrow" panose="020B0606020202030204" pitchFamily="34" charset="0"/>
              </a:rPr>
              <a:t>Find long term sustainable funding solutions  - </a:t>
            </a:r>
            <a:r>
              <a:rPr lang="en-ZA" sz="2400" dirty="0" err="1">
                <a:latin typeface="Arial Narrow" panose="020B0606020202030204" pitchFamily="34" charset="0"/>
              </a:rPr>
              <a:t>UIF</a:t>
            </a:r>
            <a:r>
              <a:rPr lang="en-ZA" sz="2400" dirty="0">
                <a:latin typeface="Arial Narrow" panose="020B0606020202030204" pitchFamily="34" charset="0"/>
              </a:rPr>
              <a:t>/SETA funds are short-term, unsustainable solutions </a:t>
            </a:r>
          </a:p>
          <a:p>
            <a:r>
              <a:rPr lang="en-ZA" sz="2400" dirty="0">
                <a:latin typeface="Arial Narrow" panose="020B0606020202030204" pitchFamily="34" charset="0"/>
              </a:rPr>
              <a:t>Consider the </a:t>
            </a:r>
            <a:r>
              <a:rPr lang="en-ZA" sz="2400" dirty="0" err="1">
                <a:latin typeface="Arial Narrow" panose="020B0606020202030204" pitchFamily="34" charset="0"/>
              </a:rPr>
              <a:t>BBBEE</a:t>
            </a:r>
            <a:r>
              <a:rPr lang="en-ZA" sz="2400" dirty="0">
                <a:latin typeface="Arial Narrow" panose="020B0606020202030204" pitchFamily="34" charset="0"/>
              </a:rPr>
              <a:t> as a way in which to incentivise investment in skills </a:t>
            </a:r>
          </a:p>
          <a:p>
            <a:r>
              <a:rPr lang="en-ZA" sz="2400" dirty="0">
                <a:latin typeface="Arial Narrow" panose="020B0606020202030204" pitchFamily="34" charset="0"/>
              </a:rPr>
              <a:t>Sustainable economic growth remains a priority of business and the country in order to achieve developmental objectives - additional taxation of companies should be avoided as this can impact negatively on growth.  </a:t>
            </a:r>
          </a:p>
          <a:p>
            <a:endParaRPr lang="en-ZA" sz="2400" dirty="0"/>
          </a:p>
          <a:p>
            <a:endParaRPr lang="en-ZA" sz="2400" dirty="0"/>
          </a:p>
          <a:p>
            <a:endParaRPr lang="en-ZA" sz="2400" dirty="0"/>
          </a:p>
          <a:p>
            <a:endParaRPr lang="en-ZA" sz="2400" dirty="0"/>
          </a:p>
        </p:txBody>
      </p:sp>
    </p:spTree>
    <p:extLst>
      <p:ext uri="{BB962C8B-B14F-4D97-AF65-F5344CB8AC3E}">
        <p14:creationId xmlns:p14="http://schemas.microsoft.com/office/powerpoint/2010/main" val="363372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rmAutofit/>
          </a:bodyPr>
          <a:lstStyle/>
          <a:p>
            <a:r>
              <a:rPr lang="en-ZA" sz="3600" dirty="0">
                <a:latin typeface="Arial Narrow" panose="020B0606020202030204" pitchFamily="34" charset="0"/>
              </a:rPr>
              <a:t>The Business Contribution</a:t>
            </a:r>
          </a:p>
        </p:txBody>
      </p:sp>
      <p:sp>
        <p:nvSpPr>
          <p:cNvPr id="3" name="Content Placeholder 2"/>
          <p:cNvSpPr>
            <a:spLocks noGrp="1"/>
          </p:cNvSpPr>
          <p:nvPr>
            <p:ph idx="1"/>
          </p:nvPr>
        </p:nvSpPr>
        <p:spPr>
          <a:xfrm>
            <a:off x="539552" y="1628800"/>
            <a:ext cx="8208912" cy="4813995"/>
          </a:xfrm>
        </p:spPr>
        <p:txBody>
          <a:bodyPr>
            <a:noAutofit/>
          </a:bodyPr>
          <a:lstStyle/>
          <a:p>
            <a:pPr lvl="0" algn="just"/>
            <a:r>
              <a:rPr lang="en-US" sz="2000" dirty="0">
                <a:latin typeface="Arial Narrow" panose="020B0606020202030204" pitchFamily="34" charset="0"/>
              </a:rPr>
              <a:t>Approximately R17 billion is contributed towards skills development by business through the Skills Development Levy (SDL).</a:t>
            </a:r>
          </a:p>
          <a:p>
            <a:pPr marL="0" lvl="0" indent="0" algn="just">
              <a:buNone/>
            </a:pPr>
            <a:endParaRPr lang="en-US" sz="2000" dirty="0">
              <a:latin typeface="Arial Narrow" panose="020B0606020202030204" pitchFamily="34" charset="0"/>
            </a:endParaRPr>
          </a:p>
          <a:p>
            <a:pPr lvl="0" algn="just"/>
            <a:r>
              <a:rPr lang="en-US" sz="2000" dirty="0" err="1">
                <a:latin typeface="Arial Narrow" panose="020B0606020202030204" pitchFamily="34" charset="0"/>
              </a:rPr>
              <a:t>SETAs</a:t>
            </a:r>
            <a:r>
              <a:rPr lang="en-US" sz="2000" dirty="0">
                <a:latin typeface="Arial Narrow" panose="020B0606020202030204" pitchFamily="34" charset="0"/>
              </a:rPr>
              <a:t> ring fence approximately 4% of Discretionary Grants (from the SDL) to NSFAS. This excludes other direct support that is provided to higher education learners institutions through discretionary grants e.g. internships, workplace-experience </a:t>
            </a:r>
            <a:r>
              <a:rPr lang="en-US" sz="2000" dirty="0" err="1">
                <a:latin typeface="Arial Narrow" panose="020B0606020202030204" pitchFamily="34" charset="0"/>
              </a:rPr>
              <a:t>programmes</a:t>
            </a:r>
            <a:r>
              <a:rPr lang="en-US" sz="2000" dirty="0">
                <a:latin typeface="Arial Narrow" panose="020B0606020202030204" pitchFamily="34" charset="0"/>
              </a:rPr>
              <a:t>, lecturer development and bursaries.</a:t>
            </a:r>
          </a:p>
          <a:p>
            <a:pPr lvl="0" algn="just"/>
            <a:endParaRPr lang="en-US" sz="2000" dirty="0">
              <a:latin typeface="Arial Narrow" panose="020B0606020202030204" pitchFamily="34" charset="0"/>
            </a:endParaRPr>
          </a:p>
          <a:p>
            <a:pPr lvl="0" algn="just"/>
            <a:r>
              <a:rPr lang="en-US" sz="2000" dirty="0">
                <a:solidFill>
                  <a:prstClr val="black"/>
                </a:solidFill>
                <a:latin typeface="Arial Narrow" panose="020B0606020202030204" pitchFamily="34" charset="0"/>
              </a:rPr>
              <a:t>BUSA notes, however, its concern with the current inefficiencies with in the SETA system and the current legal proceedings with Minister of Higher Education and Training, regarding the SETA grant regulations </a:t>
            </a:r>
            <a:r>
              <a:rPr lang="en-US" sz="1400" i="1" dirty="0">
                <a:solidFill>
                  <a:prstClr val="black"/>
                </a:solidFill>
                <a:latin typeface="Arial Narrow" panose="020B0606020202030204" pitchFamily="34" charset="0"/>
              </a:rPr>
              <a:t>(the reduction in the Mandatory Grant from 50% to 20%, effective 1 April 2013, has had a significant negative effect on company training budgets. The reduction was deemed ultra vires the Skills Development Act in the judgment handed down in August 2015. The court found in </a:t>
            </a:r>
            <a:r>
              <a:rPr lang="en-US" sz="1400" i="1" dirty="0" err="1">
                <a:solidFill>
                  <a:prstClr val="black"/>
                </a:solidFill>
                <a:latin typeface="Arial Narrow" panose="020B0606020202030204" pitchFamily="34" charset="0"/>
              </a:rPr>
              <a:t>favour</a:t>
            </a:r>
            <a:r>
              <a:rPr lang="en-US" sz="1400" i="1" dirty="0">
                <a:solidFill>
                  <a:prstClr val="black"/>
                </a:solidFill>
                <a:latin typeface="Arial Narrow" panose="020B0606020202030204" pitchFamily="34" charset="0"/>
              </a:rPr>
              <a:t> of business but the mandatory grant has not been increased to 50% to date, despite the court ruling)</a:t>
            </a:r>
          </a:p>
          <a:p>
            <a:pPr marL="0" lvl="0" indent="0" algn="just">
              <a:buNone/>
            </a:pPr>
            <a:endParaRPr lang="en-ZA" sz="2000" dirty="0">
              <a:latin typeface="Arial Narrow" panose="020B0606020202030204" pitchFamily="34" charset="0"/>
            </a:endParaRPr>
          </a:p>
          <a:p>
            <a:pPr lvl="0" algn="just"/>
            <a:endParaRPr lang="en-ZA" sz="2000" dirty="0">
              <a:latin typeface="Arial Narrow" panose="020B0606020202030204" pitchFamily="34" charset="0"/>
            </a:endParaRPr>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29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rmAutofit/>
          </a:bodyPr>
          <a:lstStyle/>
          <a:p>
            <a:r>
              <a:rPr lang="en-ZA" sz="3600" dirty="0">
                <a:latin typeface="Arial Narrow" panose="020B0606020202030204" pitchFamily="34" charset="0"/>
              </a:rPr>
              <a:t>The Business Contribution</a:t>
            </a:r>
          </a:p>
        </p:txBody>
      </p:sp>
      <p:sp>
        <p:nvSpPr>
          <p:cNvPr id="3" name="Content Placeholder 2"/>
          <p:cNvSpPr>
            <a:spLocks noGrp="1"/>
          </p:cNvSpPr>
          <p:nvPr>
            <p:ph idx="1"/>
          </p:nvPr>
        </p:nvSpPr>
        <p:spPr>
          <a:xfrm>
            <a:off x="539552" y="1628800"/>
            <a:ext cx="8208912" cy="4813995"/>
          </a:xfrm>
        </p:spPr>
        <p:txBody>
          <a:bodyPr>
            <a:noAutofit/>
          </a:bodyPr>
          <a:lstStyle/>
          <a:p>
            <a:pPr lvl="0" algn="just"/>
            <a:r>
              <a:rPr lang="en-US" sz="2000" dirty="0">
                <a:solidFill>
                  <a:prstClr val="black"/>
                </a:solidFill>
                <a:latin typeface="Arial Narrow" panose="020B0606020202030204" pitchFamily="34" charset="0"/>
              </a:rPr>
              <a:t>The Employment Tax Incentive created over  645 000 employment opportunities in 2014/15 with between 5-35% absorption rate into permanent roles. This is a significant contribution to graduate placement often combined with formal and informal workplace training.</a:t>
            </a:r>
          </a:p>
          <a:p>
            <a:pPr lvl="0" algn="just"/>
            <a:r>
              <a:rPr lang="en-US" sz="2000" dirty="0">
                <a:solidFill>
                  <a:prstClr val="black"/>
                </a:solidFill>
                <a:latin typeface="Arial Narrow" panose="020B0606020202030204" pitchFamily="34" charset="0"/>
              </a:rPr>
              <a:t>Under the CEO Initiative, Business is now exploring the YES concept to place 330 000 youth in 1 year work experience, each year for 3 years, targeting 1 million youth.  </a:t>
            </a:r>
          </a:p>
          <a:p>
            <a:pPr lvl="0" algn="just"/>
            <a:r>
              <a:rPr lang="en-US" sz="2000" dirty="0">
                <a:solidFill>
                  <a:prstClr val="black"/>
                </a:solidFill>
                <a:latin typeface="Arial Narrow" panose="020B0606020202030204" pitchFamily="34" charset="0"/>
              </a:rPr>
              <a:t>Corporate Social Investment support to higher education amounts to approximately </a:t>
            </a:r>
            <a:r>
              <a:rPr lang="en-US" sz="2000" dirty="0" err="1">
                <a:solidFill>
                  <a:prstClr val="black"/>
                </a:solidFill>
                <a:latin typeface="Arial Narrow" panose="020B0606020202030204" pitchFamily="34" charset="0"/>
              </a:rPr>
              <a:t>R2</a:t>
            </a:r>
            <a:r>
              <a:rPr lang="en-US" sz="2000" dirty="0">
                <a:solidFill>
                  <a:prstClr val="black"/>
                </a:solidFill>
                <a:latin typeface="Arial Narrow" panose="020B0606020202030204" pitchFamily="34" charset="0"/>
              </a:rPr>
              <a:t>-3 billion annually (</a:t>
            </a:r>
            <a:r>
              <a:rPr lang="en-US" sz="2000" dirty="0" err="1">
                <a:solidFill>
                  <a:prstClr val="black"/>
                </a:solidFill>
                <a:latin typeface="Arial Narrow" panose="020B0606020202030204" pitchFamily="34" charset="0"/>
              </a:rPr>
              <a:t>BLSA</a:t>
            </a:r>
            <a:r>
              <a:rPr lang="en-US" sz="2000" dirty="0">
                <a:solidFill>
                  <a:prstClr val="black"/>
                </a:solidFill>
                <a:latin typeface="Arial Narrow" panose="020B0606020202030204" pitchFamily="34" charset="0"/>
              </a:rPr>
              <a:t> / Chamber of Mines data).</a:t>
            </a:r>
          </a:p>
          <a:p>
            <a:pPr lvl="0" algn="just"/>
            <a:r>
              <a:rPr lang="en-US" sz="2000" dirty="0">
                <a:solidFill>
                  <a:prstClr val="black"/>
                </a:solidFill>
                <a:latin typeface="Arial Narrow" panose="020B0606020202030204" pitchFamily="34" charset="0"/>
              </a:rPr>
              <a:t>Industry </a:t>
            </a:r>
            <a:r>
              <a:rPr lang="en-US" sz="2000" dirty="0" err="1">
                <a:solidFill>
                  <a:prstClr val="black"/>
                </a:solidFill>
                <a:latin typeface="Arial Narrow" panose="020B0606020202030204" pitchFamily="34" charset="0"/>
              </a:rPr>
              <a:t>BBBEE</a:t>
            </a:r>
            <a:r>
              <a:rPr lang="en-US" sz="2000" dirty="0">
                <a:solidFill>
                  <a:prstClr val="black"/>
                </a:solidFill>
                <a:latin typeface="Arial Narrow" panose="020B0606020202030204" pitchFamily="34" charset="0"/>
              </a:rPr>
              <a:t> sector charter commitments amount to approximately </a:t>
            </a:r>
            <a:r>
              <a:rPr lang="en-US" sz="2000" dirty="0" err="1">
                <a:solidFill>
                  <a:prstClr val="black"/>
                </a:solidFill>
                <a:latin typeface="Arial Narrow" panose="020B0606020202030204" pitchFamily="34" charset="0"/>
              </a:rPr>
              <a:t>R5</a:t>
            </a:r>
            <a:r>
              <a:rPr lang="en-US" sz="2000" dirty="0">
                <a:solidFill>
                  <a:prstClr val="black"/>
                </a:solidFill>
                <a:latin typeface="Arial Narrow" panose="020B0606020202030204" pitchFamily="34" charset="0"/>
              </a:rPr>
              <a:t> billion</a:t>
            </a:r>
          </a:p>
          <a:p>
            <a:pPr lvl="0" algn="just"/>
            <a:r>
              <a:rPr lang="en-US" sz="2000" dirty="0">
                <a:solidFill>
                  <a:prstClr val="black"/>
                </a:solidFill>
                <a:latin typeface="Arial Narrow" panose="020B0606020202030204" pitchFamily="34" charset="0"/>
              </a:rPr>
              <a:t>6% contribution to skills development is regulated by </a:t>
            </a:r>
            <a:r>
              <a:rPr lang="en-US" sz="2000" dirty="0" err="1">
                <a:solidFill>
                  <a:prstClr val="black"/>
                </a:solidFill>
                <a:latin typeface="Arial Narrow" panose="020B0606020202030204" pitchFamily="34" charset="0"/>
              </a:rPr>
              <a:t>BBBEE</a:t>
            </a:r>
            <a:r>
              <a:rPr lang="en-US" sz="2000" dirty="0">
                <a:solidFill>
                  <a:prstClr val="black"/>
                </a:solidFill>
                <a:latin typeface="Arial Narrow" panose="020B0606020202030204" pitchFamily="34" charset="0"/>
              </a:rPr>
              <a:t> requirements. The commission should note that a significant amount of this funding is allocated to post school/Higher Education studies. </a:t>
            </a:r>
          </a:p>
          <a:p>
            <a:pPr marL="0" lvl="0" indent="0" algn="just">
              <a:buNone/>
            </a:pPr>
            <a:endParaRPr lang="en-ZA" sz="2000" dirty="0">
              <a:latin typeface="Arial Narrow" panose="020B0606020202030204" pitchFamily="34" charset="0"/>
            </a:endParaRPr>
          </a:p>
          <a:p>
            <a:pPr lvl="0" algn="just"/>
            <a:endParaRPr lang="en-ZA" sz="2000" dirty="0">
              <a:latin typeface="Arial Narrow" panose="020B0606020202030204" pitchFamily="34" charset="0"/>
            </a:endParaRPr>
          </a:p>
          <a:p>
            <a:pPr algn="just"/>
            <a:endParaRPr lang="en-ZA"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538" y="54966"/>
            <a:ext cx="2176462"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3492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1164</TotalTime>
  <Words>2152</Words>
  <Application>Microsoft Office PowerPoint</Application>
  <PresentationFormat>On-screen Show (4:3)</PresentationFormat>
  <Paragraphs>132</Paragraphs>
  <Slides>17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Narrow</vt:lpstr>
      <vt:lpstr>Calibri</vt:lpstr>
      <vt:lpstr>Times New Roman</vt:lpstr>
      <vt:lpstr>Wingdings</vt:lpstr>
      <vt:lpstr>Office Theme</vt:lpstr>
      <vt:lpstr>Submission to the Commission of Inquiry into Higher Education and Training  </vt:lpstr>
      <vt:lpstr>The Brief from the Fees Commission</vt:lpstr>
      <vt:lpstr>Business Unity South Africa</vt:lpstr>
      <vt:lpstr>BUSA Strategic Priority Areas</vt:lpstr>
      <vt:lpstr>BUSA Strategic Priority Areas - cont</vt:lpstr>
      <vt:lpstr>Introduction</vt:lpstr>
      <vt:lpstr>BUSA’s Key Principles in this Regard </vt:lpstr>
      <vt:lpstr>The Business Contribution</vt:lpstr>
      <vt:lpstr>The Business Contribution</vt:lpstr>
      <vt:lpstr>Business contribution-cont.</vt:lpstr>
      <vt:lpstr>Previous Business Engagements &amp; Positions</vt:lpstr>
      <vt:lpstr>Fee-free Higher Education &amp; Training</vt:lpstr>
      <vt:lpstr>Is fee-free possible or desirable in the South African context?</vt:lpstr>
      <vt:lpstr>Should “fee-free” be applicable to all students from all backgrounds?</vt:lpstr>
      <vt:lpstr>The proposed funding formula to fund “fee-free” higher education, which ensures quality and sustainability of the Post School Education Training sector?</vt:lpstr>
      <vt:lpstr>Way Forward </vt:lpstr>
      <vt:lpstr>Closure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User03</dc:creator>
  <cp:lastModifiedBy>Tanya Cohen</cp:lastModifiedBy>
  <cp:revision>52</cp:revision>
  <cp:lastPrinted>2013-03-12T13:57:20Z</cp:lastPrinted>
  <dcterms:created xsi:type="dcterms:W3CDTF">2009-08-24T11:08:18Z</dcterms:created>
  <dcterms:modified xsi:type="dcterms:W3CDTF">2017-03-09T06:48:21Z</dcterms:modified>
</cp:coreProperties>
</file>