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1" r:id="rId6"/>
    <p:sldId id="260" r:id="rId7"/>
    <p:sldId id="268" r:id="rId8"/>
    <p:sldId id="263" r:id="rId9"/>
    <p:sldId id="276" r:id="rId10"/>
    <p:sldId id="264" r:id="rId11"/>
    <p:sldId id="267" r:id="rId12"/>
    <p:sldId id="274" r:id="rId13"/>
    <p:sldId id="275" r:id="rId14"/>
    <p:sldId id="269" r:id="rId15"/>
    <p:sldId id="270" r:id="rId16"/>
    <p:sldId id="272" r:id="rId17"/>
    <p:sldId id="273" r:id="rId18"/>
    <p:sldId id="271" r:id="rId19"/>
    <p:sldId id="25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658FB-406A-24C8-8FEE-CD73F385062F}" v="344" dt="2022-11-21T11:50:18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 snapToObjects="1">
      <p:cViewPr varScale="1">
        <p:scale>
          <a:sx n="99" d="100"/>
          <a:sy n="99" d="100"/>
        </p:scale>
        <p:origin x="555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rik Louw" userId="S::hlouw@environment.gov.za::f5c8dbd3-1613-4c5b-aa99-5dadf4a8b37d" providerId="AD" clId="Web-{417658FB-406A-24C8-8FEE-CD73F385062F}"/>
    <pc:docChg chg="addSld modSld">
      <pc:chgData name="Hendrik Louw" userId="S::hlouw@environment.gov.za::f5c8dbd3-1613-4c5b-aa99-5dadf4a8b37d" providerId="AD" clId="Web-{417658FB-406A-24C8-8FEE-CD73F385062F}" dt="2022-11-21T11:50:12.644" v="282" actId="20577"/>
      <pc:docMkLst>
        <pc:docMk/>
      </pc:docMkLst>
      <pc:sldChg chg="modSp">
        <pc:chgData name="Hendrik Louw" userId="S::hlouw@environment.gov.za::f5c8dbd3-1613-4c5b-aa99-5dadf4a8b37d" providerId="AD" clId="Web-{417658FB-406A-24C8-8FEE-CD73F385062F}" dt="2022-11-21T11:44:20.403" v="152" actId="1076"/>
        <pc:sldMkLst>
          <pc:docMk/>
          <pc:sldMk cId="2370987747" sldId="260"/>
        </pc:sldMkLst>
        <pc:graphicFrameChg chg="mod">
          <ac:chgData name="Hendrik Louw" userId="S::hlouw@environment.gov.za::f5c8dbd3-1613-4c5b-aa99-5dadf4a8b37d" providerId="AD" clId="Web-{417658FB-406A-24C8-8FEE-CD73F385062F}" dt="2022-11-21T11:44:20.403" v="152" actId="1076"/>
          <ac:graphicFrameMkLst>
            <pc:docMk/>
            <pc:sldMk cId="2370987747" sldId="260"/>
            <ac:graphicFrameMk id="5" creationId="{A44EFD5F-AF95-563E-1CDB-07C0AB40C033}"/>
          </ac:graphicFrameMkLst>
        </pc:graphicFrameChg>
      </pc:sldChg>
      <pc:sldChg chg="modSp">
        <pc:chgData name="Hendrik Louw" userId="S::hlouw@environment.gov.za::f5c8dbd3-1613-4c5b-aa99-5dadf4a8b37d" providerId="AD" clId="Web-{417658FB-406A-24C8-8FEE-CD73F385062F}" dt="2022-11-21T11:50:12.644" v="282" actId="20577"/>
        <pc:sldMkLst>
          <pc:docMk/>
          <pc:sldMk cId="434148695" sldId="263"/>
        </pc:sldMkLst>
        <pc:spChg chg="mod">
          <ac:chgData name="Hendrik Louw" userId="S::hlouw@environment.gov.za::f5c8dbd3-1613-4c5b-aa99-5dadf4a8b37d" providerId="AD" clId="Web-{417658FB-406A-24C8-8FEE-CD73F385062F}" dt="2022-11-21T11:50:12.644" v="282" actId="20577"/>
          <ac:spMkLst>
            <pc:docMk/>
            <pc:sldMk cId="434148695" sldId="263"/>
            <ac:spMk id="4" creationId="{17ACA424-4F25-5565-935E-1F58EAA49885}"/>
          </ac:spMkLst>
        </pc:spChg>
      </pc:sldChg>
      <pc:sldChg chg="modSp">
        <pc:chgData name="Hendrik Louw" userId="S::hlouw@environment.gov.za::f5c8dbd3-1613-4c5b-aa99-5dadf4a8b37d" providerId="AD" clId="Web-{417658FB-406A-24C8-8FEE-CD73F385062F}" dt="2022-11-21T11:48:52.049" v="259" actId="20577"/>
        <pc:sldMkLst>
          <pc:docMk/>
          <pc:sldMk cId="3394967610" sldId="264"/>
        </pc:sldMkLst>
        <pc:spChg chg="mod">
          <ac:chgData name="Hendrik Louw" userId="S::hlouw@environment.gov.za::f5c8dbd3-1613-4c5b-aa99-5dadf4a8b37d" providerId="AD" clId="Web-{417658FB-406A-24C8-8FEE-CD73F385062F}" dt="2022-11-21T11:48:52.049" v="259" actId="20577"/>
          <ac:spMkLst>
            <pc:docMk/>
            <pc:sldMk cId="3394967610" sldId="264"/>
            <ac:spMk id="4" creationId="{17ACA424-4F25-5565-935E-1F58EAA49885}"/>
          </ac:spMkLst>
        </pc:spChg>
      </pc:sldChg>
      <pc:sldChg chg="addSp delSp modSp">
        <pc:chgData name="Hendrik Louw" userId="S::hlouw@environment.gov.za::f5c8dbd3-1613-4c5b-aa99-5dadf4a8b37d" providerId="AD" clId="Web-{417658FB-406A-24C8-8FEE-CD73F385062F}" dt="2022-11-21T11:38:34.271" v="130"/>
        <pc:sldMkLst>
          <pc:docMk/>
          <pc:sldMk cId="4066704897" sldId="267"/>
        </pc:sldMkLst>
        <pc:spChg chg="add del mod">
          <ac:chgData name="Hendrik Louw" userId="S::hlouw@environment.gov.za::f5c8dbd3-1613-4c5b-aa99-5dadf4a8b37d" providerId="AD" clId="Web-{417658FB-406A-24C8-8FEE-CD73F385062F}" dt="2022-11-21T11:38:34.271" v="130"/>
          <ac:spMkLst>
            <pc:docMk/>
            <pc:sldMk cId="4066704897" sldId="267"/>
            <ac:spMk id="3" creationId="{101F0D4C-A48F-35D8-7D26-E4996281D57A}"/>
          </ac:spMkLst>
        </pc:spChg>
        <pc:picChg chg="mod ord">
          <ac:chgData name="Hendrik Louw" userId="S::hlouw@environment.gov.za::f5c8dbd3-1613-4c5b-aa99-5dadf4a8b37d" providerId="AD" clId="Web-{417658FB-406A-24C8-8FEE-CD73F385062F}" dt="2022-11-21T11:37:46.348" v="127"/>
          <ac:picMkLst>
            <pc:docMk/>
            <pc:sldMk cId="4066704897" sldId="267"/>
            <ac:picMk id="3074" creationId="{7C53D995-73E8-FA09-C181-8477CF4B17A3}"/>
          </ac:picMkLst>
        </pc:picChg>
      </pc:sldChg>
      <pc:sldChg chg="addSp delSp modSp add replId">
        <pc:chgData name="Hendrik Louw" userId="S::hlouw@environment.gov.za::f5c8dbd3-1613-4c5b-aa99-5dadf4a8b37d" providerId="AD" clId="Web-{417658FB-406A-24C8-8FEE-CD73F385062F}" dt="2022-11-21T11:26:44.226" v="114"/>
        <pc:sldMkLst>
          <pc:docMk/>
          <pc:sldMk cId="1662883771" sldId="269"/>
        </pc:sldMkLst>
        <pc:spChg chg="add del">
          <ac:chgData name="Hendrik Louw" userId="S::hlouw@environment.gov.za::f5c8dbd3-1613-4c5b-aa99-5dadf4a8b37d" providerId="AD" clId="Web-{417658FB-406A-24C8-8FEE-CD73F385062F}" dt="2022-11-21T11:26:44.226" v="114"/>
          <ac:spMkLst>
            <pc:docMk/>
            <pc:sldMk cId="1662883771" sldId="269"/>
            <ac:spMk id="3" creationId="{377AD885-1BD2-798B-F092-90C6744B7DC4}"/>
          </ac:spMkLst>
        </pc:spChg>
        <pc:spChg chg="add del mod">
          <ac:chgData name="Hendrik Louw" userId="S::hlouw@environment.gov.za::f5c8dbd3-1613-4c5b-aa99-5dadf4a8b37d" providerId="AD" clId="Web-{417658FB-406A-24C8-8FEE-CD73F385062F}" dt="2022-11-21T10:37:55.268" v="63"/>
          <ac:spMkLst>
            <pc:docMk/>
            <pc:sldMk cId="1662883771" sldId="269"/>
            <ac:spMk id="3" creationId="{398A9E56-C558-4359-D9C9-23DAB34FB1FE}"/>
          </ac:spMkLst>
        </pc:spChg>
        <pc:spChg chg="add del">
          <ac:chgData name="Hendrik Louw" userId="S::hlouw@environment.gov.za::f5c8dbd3-1613-4c5b-aa99-5dadf4a8b37d" providerId="AD" clId="Web-{417658FB-406A-24C8-8FEE-CD73F385062F}" dt="2022-11-21T10:38:00.924" v="64"/>
          <ac:spMkLst>
            <pc:docMk/>
            <pc:sldMk cId="1662883771" sldId="269"/>
            <ac:spMk id="5" creationId="{CCC60824-1F81-8935-F86C-82FE233DCADC}"/>
          </ac:spMkLst>
        </pc:spChg>
        <pc:spChg chg="add mod">
          <ac:chgData name="Hendrik Louw" userId="S::hlouw@environment.gov.za::f5c8dbd3-1613-4c5b-aa99-5dadf4a8b37d" providerId="AD" clId="Web-{417658FB-406A-24C8-8FEE-CD73F385062F}" dt="2022-11-21T10:42:14.005" v="79"/>
          <ac:spMkLst>
            <pc:docMk/>
            <pc:sldMk cId="1662883771" sldId="269"/>
            <ac:spMk id="6" creationId="{BCC44954-B76D-D71E-AC86-BA337D7B100E}"/>
          </ac:spMkLst>
        </pc:spChg>
        <pc:spChg chg="add mod">
          <ac:chgData name="Hendrik Louw" userId="S::hlouw@environment.gov.za::f5c8dbd3-1613-4c5b-aa99-5dadf4a8b37d" providerId="AD" clId="Web-{417658FB-406A-24C8-8FEE-CD73F385062F}" dt="2022-11-21T10:43:39.006" v="82" actId="14100"/>
          <ac:spMkLst>
            <pc:docMk/>
            <pc:sldMk cId="1662883771" sldId="269"/>
            <ac:spMk id="7" creationId="{D7A9830C-869B-7A72-0171-3A1FF576D161}"/>
          </ac:spMkLst>
        </pc:spChg>
        <pc:picChg chg="mod ord">
          <ac:chgData name="Hendrik Louw" userId="S::hlouw@environment.gov.za::f5c8dbd3-1613-4c5b-aa99-5dadf4a8b37d" providerId="AD" clId="Web-{417658FB-406A-24C8-8FEE-CD73F385062F}" dt="2022-11-21T10:40:10.676" v="70"/>
          <ac:picMkLst>
            <pc:docMk/>
            <pc:sldMk cId="1662883771" sldId="269"/>
            <ac:picMk id="3074" creationId="{7C53D995-73E8-FA09-C181-8477CF4B17A3}"/>
          </ac:picMkLst>
        </pc:picChg>
      </pc:sldChg>
      <pc:sldChg chg="modSp add replId">
        <pc:chgData name="Hendrik Louw" userId="S::hlouw@environment.gov.za::f5c8dbd3-1613-4c5b-aa99-5dadf4a8b37d" providerId="AD" clId="Web-{417658FB-406A-24C8-8FEE-CD73F385062F}" dt="2022-11-21T11:25:02.333" v="102"/>
        <pc:sldMkLst>
          <pc:docMk/>
          <pc:sldMk cId="3906747199" sldId="270"/>
        </pc:sldMkLst>
        <pc:spChg chg="mod">
          <ac:chgData name="Hendrik Louw" userId="S::hlouw@environment.gov.za::f5c8dbd3-1613-4c5b-aa99-5dadf4a8b37d" providerId="AD" clId="Web-{417658FB-406A-24C8-8FEE-CD73F385062F}" dt="2022-11-21T11:24:52.333" v="101"/>
          <ac:spMkLst>
            <pc:docMk/>
            <pc:sldMk cId="3906747199" sldId="270"/>
            <ac:spMk id="6" creationId="{BCC44954-B76D-D71E-AC86-BA337D7B100E}"/>
          </ac:spMkLst>
        </pc:spChg>
        <pc:spChg chg="mod">
          <ac:chgData name="Hendrik Louw" userId="S::hlouw@environment.gov.za::f5c8dbd3-1613-4c5b-aa99-5dadf4a8b37d" providerId="AD" clId="Web-{417658FB-406A-24C8-8FEE-CD73F385062F}" dt="2022-11-21T11:25:02.333" v="102"/>
          <ac:spMkLst>
            <pc:docMk/>
            <pc:sldMk cId="3906747199" sldId="270"/>
            <ac:spMk id="7" creationId="{D7A9830C-869B-7A72-0171-3A1FF576D161}"/>
          </ac:spMkLst>
        </pc:spChg>
      </pc:sldChg>
      <pc:sldChg chg="addSp modSp add replId">
        <pc:chgData name="Hendrik Louw" userId="S::hlouw@environment.gov.za::f5c8dbd3-1613-4c5b-aa99-5dadf4a8b37d" providerId="AD" clId="Web-{417658FB-406A-24C8-8FEE-CD73F385062F}" dt="2022-11-21T11:24:26.207" v="100"/>
        <pc:sldMkLst>
          <pc:docMk/>
          <pc:sldMk cId="2863037966" sldId="271"/>
        </pc:sldMkLst>
        <pc:spChg chg="add mod">
          <ac:chgData name="Hendrik Louw" userId="S::hlouw@environment.gov.za::f5c8dbd3-1613-4c5b-aa99-5dadf4a8b37d" providerId="AD" clId="Web-{417658FB-406A-24C8-8FEE-CD73F385062F}" dt="2022-11-21T11:24:26.207" v="100"/>
          <ac:spMkLst>
            <pc:docMk/>
            <pc:sldMk cId="2863037966" sldId="271"/>
            <ac:spMk id="3" creationId="{2E83740E-C352-9145-5C3F-202FC18755B2}"/>
          </ac:spMkLst>
        </pc:spChg>
        <pc:spChg chg="mod">
          <ac:chgData name="Hendrik Louw" userId="S::hlouw@environment.gov.za::f5c8dbd3-1613-4c5b-aa99-5dadf4a8b37d" providerId="AD" clId="Web-{417658FB-406A-24C8-8FEE-CD73F385062F}" dt="2022-11-21T11:23:28.550" v="95" actId="1076"/>
          <ac:spMkLst>
            <pc:docMk/>
            <pc:sldMk cId="2863037966" sldId="271"/>
            <ac:spMk id="6" creationId="{BCC44954-B76D-D71E-AC86-BA337D7B100E}"/>
          </ac:spMkLst>
        </pc:spChg>
      </pc:sldChg>
      <pc:sldChg chg="addSp modSp add replId">
        <pc:chgData name="Hendrik Louw" userId="S::hlouw@environment.gov.za::f5c8dbd3-1613-4c5b-aa99-5dadf4a8b37d" providerId="AD" clId="Web-{417658FB-406A-24C8-8FEE-CD73F385062F}" dt="2022-11-21T11:26:34.241" v="113" actId="1076"/>
        <pc:sldMkLst>
          <pc:docMk/>
          <pc:sldMk cId="2681773591" sldId="272"/>
        </pc:sldMkLst>
        <pc:spChg chg="add">
          <ac:chgData name="Hendrik Louw" userId="S::hlouw@environment.gov.za::f5c8dbd3-1613-4c5b-aa99-5dadf4a8b37d" providerId="AD" clId="Web-{417658FB-406A-24C8-8FEE-CD73F385062F}" dt="2022-11-21T11:25:45.881" v="104"/>
          <ac:spMkLst>
            <pc:docMk/>
            <pc:sldMk cId="2681773591" sldId="272"/>
            <ac:spMk id="5" creationId="{23BBBAA7-35FA-706C-5769-142783A61586}"/>
          </ac:spMkLst>
        </pc:spChg>
        <pc:spChg chg="add mod">
          <ac:chgData name="Hendrik Louw" userId="S::hlouw@environment.gov.za::f5c8dbd3-1613-4c5b-aa99-5dadf4a8b37d" providerId="AD" clId="Web-{417658FB-406A-24C8-8FEE-CD73F385062F}" dt="2022-11-21T11:26:34.241" v="113" actId="1076"/>
          <ac:spMkLst>
            <pc:docMk/>
            <pc:sldMk cId="2681773591" sldId="272"/>
            <ac:spMk id="9" creationId="{3CE8BB9B-2FC2-3016-5EDA-3C6B714997F1}"/>
          </ac:spMkLst>
        </pc:spChg>
      </pc:sldChg>
      <pc:sldChg chg="addSp delSp modSp add replId">
        <pc:chgData name="Hendrik Louw" userId="S::hlouw@environment.gov.za::f5c8dbd3-1613-4c5b-aa99-5dadf4a8b37d" providerId="AD" clId="Web-{417658FB-406A-24C8-8FEE-CD73F385062F}" dt="2022-11-21T11:40:17.429" v="133"/>
        <pc:sldMkLst>
          <pc:docMk/>
          <pc:sldMk cId="21073509" sldId="273"/>
        </pc:sldMkLst>
        <pc:spChg chg="add del mod">
          <ac:chgData name="Hendrik Louw" userId="S::hlouw@environment.gov.za::f5c8dbd3-1613-4c5b-aa99-5dadf4a8b37d" providerId="AD" clId="Web-{417658FB-406A-24C8-8FEE-CD73F385062F}" dt="2022-11-21T11:39:50.507" v="132"/>
          <ac:spMkLst>
            <pc:docMk/>
            <pc:sldMk cId="21073509" sldId="273"/>
            <ac:spMk id="6" creationId="{BCC44954-B76D-D71E-AC86-BA337D7B100E}"/>
          </ac:spMkLst>
        </pc:spChg>
        <pc:spChg chg="mod">
          <ac:chgData name="Hendrik Louw" userId="S::hlouw@environment.gov.za::f5c8dbd3-1613-4c5b-aa99-5dadf4a8b37d" providerId="AD" clId="Web-{417658FB-406A-24C8-8FEE-CD73F385062F}" dt="2022-11-21T11:40:17.429" v="133"/>
          <ac:spMkLst>
            <pc:docMk/>
            <pc:sldMk cId="21073509" sldId="273"/>
            <ac:spMk id="7" creationId="{D7A9830C-869B-7A72-0171-3A1FF576D161}"/>
          </ac:spMkLst>
        </pc:spChg>
      </pc:sldChg>
      <pc:sldChg chg="addSp modSp add replId">
        <pc:chgData name="Hendrik Louw" userId="S::hlouw@environment.gov.za::f5c8dbd3-1613-4c5b-aa99-5dadf4a8b37d" providerId="AD" clId="Web-{417658FB-406A-24C8-8FEE-CD73F385062F}" dt="2022-11-21T11:43:36.855" v="151" actId="14100"/>
        <pc:sldMkLst>
          <pc:docMk/>
          <pc:sldMk cId="4113943743" sldId="274"/>
        </pc:sldMkLst>
        <pc:spChg chg="mod">
          <ac:chgData name="Hendrik Louw" userId="S::hlouw@environment.gov.za::f5c8dbd3-1613-4c5b-aa99-5dadf4a8b37d" providerId="AD" clId="Web-{417658FB-406A-24C8-8FEE-CD73F385062F}" dt="2022-11-21T11:43:09.776" v="148" actId="14100"/>
          <ac:spMkLst>
            <pc:docMk/>
            <pc:sldMk cId="4113943743" sldId="274"/>
            <ac:spMk id="3" creationId="{101F0D4C-A48F-35D8-7D26-E4996281D57A}"/>
          </ac:spMkLst>
        </pc:spChg>
        <pc:spChg chg="add mod">
          <ac:chgData name="Hendrik Louw" userId="S::hlouw@environment.gov.za::f5c8dbd3-1613-4c5b-aa99-5dadf4a8b37d" providerId="AD" clId="Web-{417658FB-406A-24C8-8FEE-CD73F385062F}" dt="2022-11-21T11:43:36.855" v="151" actId="14100"/>
          <ac:spMkLst>
            <pc:docMk/>
            <pc:sldMk cId="4113943743" sldId="274"/>
            <ac:spMk id="5" creationId="{1D2740CE-138D-4E55-063B-183336CCE274}"/>
          </ac:spMkLst>
        </pc:spChg>
      </pc:sldChg>
      <pc:sldChg chg="delSp modSp add replId">
        <pc:chgData name="Hendrik Louw" userId="S::hlouw@environment.gov.za::f5c8dbd3-1613-4c5b-aa99-5dadf4a8b37d" providerId="AD" clId="Web-{417658FB-406A-24C8-8FEE-CD73F385062F}" dt="2022-11-21T11:42:34.151" v="143" actId="14100"/>
        <pc:sldMkLst>
          <pc:docMk/>
          <pc:sldMk cId="447776556" sldId="275"/>
        </pc:sldMkLst>
        <pc:spChg chg="mod">
          <ac:chgData name="Hendrik Louw" userId="S::hlouw@environment.gov.za::f5c8dbd3-1613-4c5b-aa99-5dadf4a8b37d" providerId="AD" clId="Web-{417658FB-406A-24C8-8FEE-CD73F385062F}" dt="2022-11-21T11:42:34.151" v="143" actId="14100"/>
          <ac:spMkLst>
            <pc:docMk/>
            <pc:sldMk cId="447776556" sldId="275"/>
            <ac:spMk id="3" creationId="{101F0D4C-A48F-35D8-7D26-E4996281D57A}"/>
          </ac:spMkLst>
        </pc:spChg>
        <pc:spChg chg="del">
          <ac:chgData name="Hendrik Louw" userId="S::hlouw@environment.gov.za::f5c8dbd3-1613-4c5b-aa99-5dadf4a8b37d" providerId="AD" clId="Web-{417658FB-406A-24C8-8FEE-CD73F385062F}" dt="2022-11-21T11:42:06.556" v="139"/>
          <ac:spMkLst>
            <pc:docMk/>
            <pc:sldMk cId="447776556" sldId="275"/>
            <ac:spMk id="5" creationId="{1D2740CE-138D-4E55-063B-183336CCE274}"/>
          </ac:spMkLst>
        </pc:spChg>
      </pc:sldChg>
      <pc:sldChg chg="modSp add replId">
        <pc:chgData name="Hendrik Louw" userId="S::hlouw@environment.gov.za::f5c8dbd3-1613-4c5b-aa99-5dadf4a8b37d" providerId="AD" clId="Web-{417658FB-406A-24C8-8FEE-CD73F385062F}" dt="2022-11-21T11:49:20.893" v="270" actId="20577"/>
        <pc:sldMkLst>
          <pc:docMk/>
          <pc:sldMk cId="4129409281" sldId="276"/>
        </pc:sldMkLst>
        <pc:spChg chg="mod">
          <ac:chgData name="Hendrik Louw" userId="S::hlouw@environment.gov.za::f5c8dbd3-1613-4c5b-aa99-5dadf4a8b37d" providerId="AD" clId="Web-{417658FB-406A-24C8-8FEE-CD73F385062F}" dt="2022-11-21T11:49:20.893" v="270" actId="20577"/>
          <ac:spMkLst>
            <pc:docMk/>
            <pc:sldMk cId="4129409281" sldId="276"/>
            <ac:spMk id="4" creationId="{17ACA424-4F25-5565-935E-1F58EAA498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7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6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2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2BA28D0-E372-1348-AF2B-539546477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045" y="1203515"/>
            <a:ext cx="8014316" cy="2494841"/>
          </a:xfrm>
        </p:spPr>
        <p:txBody>
          <a:bodyPr>
            <a:normAutofit/>
          </a:bodyPr>
          <a:lstStyle/>
          <a:p>
            <a:r>
              <a:rPr lang="en-US" sz="5300" dirty="0">
                <a:solidFill>
                  <a:srgbClr val="008000"/>
                </a:solidFill>
              </a:rPr>
              <a:t>Transitional Arrangements Workshop</a:t>
            </a:r>
            <a:br>
              <a:rPr lang="en-US" dirty="0">
                <a:solidFill>
                  <a:srgbClr val="008000"/>
                </a:solidFill>
              </a:rPr>
            </a:br>
            <a:r>
              <a:rPr lang="en-US" dirty="0">
                <a:solidFill>
                  <a:srgbClr val="008000"/>
                </a:solidFill>
              </a:rPr>
              <a:t>IPPU Sector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97" y="4000415"/>
            <a:ext cx="8664606" cy="1885480"/>
          </a:xfrm>
        </p:spPr>
        <p:txBody>
          <a:bodyPr>
            <a:noAutofit/>
          </a:bodyPr>
          <a:lstStyle/>
          <a:p>
            <a:r>
              <a:rPr lang="en-US" sz="2000" i="1" dirty="0">
                <a:solidFill>
                  <a:srgbClr val="008000"/>
                </a:solidFill>
              </a:rPr>
              <a:t>Presented by</a:t>
            </a:r>
          </a:p>
          <a:p>
            <a:r>
              <a:rPr lang="en-US" sz="2000" i="1" dirty="0">
                <a:solidFill>
                  <a:srgbClr val="008000"/>
                </a:solidFill>
              </a:rPr>
              <a:t>Hendrik Louw</a:t>
            </a:r>
          </a:p>
          <a:p>
            <a:endParaRPr lang="en-US" sz="2000" i="1" dirty="0">
              <a:solidFill>
                <a:srgbClr val="008000"/>
              </a:solidFill>
            </a:endParaRPr>
          </a:p>
          <a:p>
            <a:r>
              <a:rPr lang="en-ZA" altLang="en-US" sz="2000" b="1" i="1" dirty="0">
                <a:solidFill>
                  <a:srgbClr val="008000"/>
                </a:solidFill>
              </a:rPr>
              <a:t>Directorate: </a:t>
            </a:r>
            <a:r>
              <a:rPr lang="en-ZA" altLang="en-US" sz="2000" i="1" dirty="0">
                <a:solidFill>
                  <a:srgbClr val="008000"/>
                </a:solidFill>
              </a:rPr>
              <a:t>GHG Inventory and Systems</a:t>
            </a:r>
            <a:br>
              <a:rPr lang="en-ZA" altLang="en-US" sz="2000" b="1" i="1" dirty="0"/>
            </a:br>
            <a:r>
              <a:rPr lang="en-ZA" altLang="en-US" sz="2000" b="1" i="1" dirty="0">
                <a:solidFill>
                  <a:srgbClr val="008000"/>
                </a:solidFill>
              </a:rPr>
              <a:t>Chief Directorate: </a:t>
            </a:r>
            <a:r>
              <a:rPr lang="en-US" altLang="en-US" sz="2000" i="1" dirty="0">
                <a:solidFill>
                  <a:srgbClr val="008000"/>
                </a:solidFill>
              </a:rPr>
              <a:t>Climate Change Mitigation and Specialist Monitoring Services</a:t>
            </a:r>
            <a:endParaRPr lang="en-US" sz="2000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2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2" y="941663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1F0D4C-A48F-35D8-7D26-E4996281D57A}"/>
              </a:ext>
            </a:extLst>
          </p:cNvPr>
          <p:cNvSpPr/>
          <p:nvPr/>
        </p:nvSpPr>
        <p:spPr>
          <a:xfrm>
            <a:off x="2024743" y="3565566"/>
            <a:ext cx="5658590" cy="135378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7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8" y="977289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C44954-B76D-D71E-AC86-BA337D7B100E}"/>
              </a:ext>
            </a:extLst>
          </p:cNvPr>
          <p:cNvSpPr/>
          <p:nvPr/>
        </p:nvSpPr>
        <p:spPr>
          <a:xfrm>
            <a:off x="968581" y="3340677"/>
            <a:ext cx="1721921" cy="181692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9830C-869B-7A72-0171-3A1FF576D161}"/>
              </a:ext>
            </a:extLst>
          </p:cNvPr>
          <p:cNvSpPr/>
          <p:nvPr/>
        </p:nvSpPr>
        <p:spPr>
          <a:xfrm>
            <a:off x="2975511" y="4777591"/>
            <a:ext cx="1721921" cy="8431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883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8" y="977289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C44954-B76D-D71E-AC86-BA337D7B100E}"/>
              </a:ext>
            </a:extLst>
          </p:cNvPr>
          <p:cNvSpPr/>
          <p:nvPr/>
        </p:nvSpPr>
        <p:spPr>
          <a:xfrm>
            <a:off x="2714254" y="2473777"/>
            <a:ext cx="2161308" cy="128253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9830C-869B-7A72-0171-3A1FF576D161}"/>
              </a:ext>
            </a:extLst>
          </p:cNvPr>
          <p:cNvSpPr/>
          <p:nvPr/>
        </p:nvSpPr>
        <p:spPr>
          <a:xfrm>
            <a:off x="4329298" y="3922568"/>
            <a:ext cx="1721921" cy="8431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747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8" y="977289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C44954-B76D-D71E-AC86-BA337D7B100E}"/>
              </a:ext>
            </a:extLst>
          </p:cNvPr>
          <p:cNvSpPr/>
          <p:nvPr/>
        </p:nvSpPr>
        <p:spPr>
          <a:xfrm>
            <a:off x="2714254" y="2473777"/>
            <a:ext cx="2161308" cy="1282536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9830C-869B-7A72-0171-3A1FF576D161}"/>
              </a:ext>
            </a:extLst>
          </p:cNvPr>
          <p:cNvSpPr/>
          <p:nvPr/>
        </p:nvSpPr>
        <p:spPr>
          <a:xfrm>
            <a:off x="4329298" y="3922568"/>
            <a:ext cx="1721921" cy="843148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BBBAA7-35FA-706C-5769-142783A61586}"/>
              </a:ext>
            </a:extLst>
          </p:cNvPr>
          <p:cNvSpPr/>
          <p:nvPr/>
        </p:nvSpPr>
        <p:spPr>
          <a:xfrm>
            <a:off x="968581" y="3340677"/>
            <a:ext cx="1721921" cy="181692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E8BB9B-2FC2-3016-5EDA-3C6B714997F1}"/>
              </a:ext>
            </a:extLst>
          </p:cNvPr>
          <p:cNvSpPr/>
          <p:nvPr/>
        </p:nvSpPr>
        <p:spPr>
          <a:xfrm>
            <a:off x="2955718" y="4912176"/>
            <a:ext cx="1579418" cy="70658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773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8" y="977289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C44954-B76D-D71E-AC86-BA337D7B100E}"/>
              </a:ext>
            </a:extLst>
          </p:cNvPr>
          <p:cNvSpPr/>
          <p:nvPr/>
        </p:nvSpPr>
        <p:spPr>
          <a:xfrm>
            <a:off x="2714254" y="2473777"/>
            <a:ext cx="2161308" cy="12825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9830C-869B-7A72-0171-3A1FF576D161}"/>
              </a:ext>
            </a:extLst>
          </p:cNvPr>
          <p:cNvSpPr/>
          <p:nvPr/>
        </p:nvSpPr>
        <p:spPr>
          <a:xfrm>
            <a:off x="4329298" y="3922568"/>
            <a:ext cx="1721921" cy="8431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BBBAA7-35FA-706C-5769-142783A61586}"/>
              </a:ext>
            </a:extLst>
          </p:cNvPr>
          <p:cNvSpPr/>
          <p:nvPr/>
        </p:nvSpPr>
        <p:spPr>
          <a:xfrm>
            <a:off x="968581" y="3340677"/>
            <a:ext cx="1721921" cy="181692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E8BB9B-2FC2-3016-5EDA-3C6B714997F1}"/>
              </a:ext>
            </a:extLst>
          </p:cNvPr>
          <p:cNvSpPr/>
          <p:nvPr/>
        </p:nvSpPr>
        <p:spPr>
          <a:xfrm>
            <a:off x="2955718" y="4912176"/>
            <a:ext cx="1579418" cy="70658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3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18" y="977289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C44954-B76D-D71E-AC86-BA337D7B100E}"/>
              </a:ext>
            </a:extLst>
          </p:cNvPr>
          <p:cNvSpPr/>
          <p:nvPr/>
        </p:nvSpPr>
        <p:spPr>
          <a:xfrm>
            <a:off x="4929002" y="4991346"/>
            <a:ext cx="1876301" cy="718459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7A9830C-869B-7A72-0171-3A1FF576D161}"/>
              </a:ext>
            </a:extLst>
          </p:cNvPr>
          <p:cNvSpPr/>
          <p:nvPr/>
        </p:nvSpPr>
        <p:spPr>
          <a:xfrm>
            <a:off x="4329298" y="3922568"/>
            <a:ext cx="1721921" cy="84314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E83740E-C352-9145-5C3F-202FC18755B2}"/>
              </a:ext>
            </a:extLst>
          </p:cNvPr>
          <p:cNvSpPr/>
          <p:nvPr/>
        </p:nvSpPr>
        <p:spPr>
          <a:xfrm>
            <a:off x="6894367" y="3922566"/>
            <a:ext cx="1442852" cy="718459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37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pool ball, businesscard&#10;&#10;Description automatically generated">
            <a:extLst>
              <a:ext uri="{FF2B5EF4-FFF2-40B4-BE49-F238E27FC236}">
                <a16:creationId xmlns:a16="http://schemas.microsoft.com/office/drawing/2014/main" id="{CE556480-4F33-2F47-984D-9E89F2FE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742" y="357113"/>
            <a:ext cx="8229600" cy="1143000"/>
          </a:xfrm>
        </p:spPr>
        <p:txBody>
          <a:bodyPr>
            <a:normAutofit/>
          </a:bodyPr>
          <a:lstStyle/>
          <a:p>
            <a:r>
              <a:rPr lang="en-US" sz="6500" b="1" dirty="0">
                <a:solidFill>
                  <a:srgbClr val="003500"/>
                </a:solidFill>
              </a:rPr>
              <a:t>THANK YOU!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8636" y="2853846"/>
            <a:ext cx="8229600" cy="254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dirty="0"/>
              <a:t>Directorate: GHG Inventory &amp; Systems</a:t>
            </a:r>
          </a:p>
          <a:p>
            <a:pPr marL="0" indent="0">
              <a:buNone/>
            </a:pPr>
            <a:r>
              <a:rPr lang="en-US" sz="1500" dirty="0"/>
              <a:t>Chief Directorate: Mitigation &amp; Specialist Monitoring Services</a:t>
            </a:r>
          </a:p>
          <a:p>
            <a:pPr marL="0" indent="0">
              <a:buNone/>
            </a:pPr>
            <a:r>
              <a:rPr lang="en-US" sz="1500" dirty="0"/>
              <a:t>Branch: Climate Change &amp; Air Quality</a:t>
            </a:r>
          </a:p>
          <a:p>
            <a:pPr marL="0" indent="0">
              <a:buNone/>
            </a:pPr>
            <a:r>
              <a:rPr lang="en-US" sz="1500" dirty="0"/>
              <a:t>Department of Forestry, Fisheries and the Environment</a:t>
            </a:r>
          </a:p>
          <a:p>
            <a:pPr marL="0" indent="0">
              <a:buNone/>
            </a:pPr>
            <a:r>
              <a:rPr lang="en-US" sz="1500" dirty="0"/>
              <a:t>Tel: 012 399 9775     |     Mobile: 082 963 5287</a:t>
            </a:r>
          </a:p>
          <a:p>
            <a:pPr marL="0" indent="0">
              <a:buNone/>
            </a:pPr>
            <a:r>
              <a:rPr lang="en-US" sz="1500" dirty="0"/>
              <a:t>Website: http://www.dffe.gov.za</a:t>
            </a: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/>
              <a:t>Address: The Environment House, 473 Steve </a:t>
            </a:r>
            <a:r>
              <a:rPr lang="en-US" sz="1500" dirty="0" err="1"/>
              <a:t>Biko</a:t>
            </a:r>
            <a:r>
              <a:rPr lang="en-US" sz="1500" dirty="0"/>
              <a:t> Road, Arcadia, Pretoria, 0083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78333" y="2672269"/>
            <a:ext cx="0" cy="25732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05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1139272"/>
          </a:xfrm>
        </p:spPr>
        <p:txBody>
          <a:bodyPr>
            <a:normAutofit fontScale="90000"/>
          </a:bodyPr>
          <a:lstStyle/>
          <a:p>
            <a:r>
              <a:rPr lang="en-GB" dirty="0"/>
              <a:t>Activities affected by the </a:t>
            </a:r>
            <a:br>
              <a:rPr lang="en-GB" dirty="0"/>
            </a:br>
            <a:r>
              <a:rPr lang="en-GB" dirty="0"/>
              <a:t>Transitional Arrangements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A424-4F25-5565-935E-1F58EAA49885}"/>
              </a:ext>
            </a:extLst>
          </p:cNvPr>
          <p:cNvSpPr txBox="1"/>
          <p:nvPr/>
        </p:nvSpPr>
        <p:spPr>
          <a:xfrm>
            <a:off x="774786" y="2045372"/>
            <a:ext cx="75944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Currently all IPPU categories will be affected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2A - Mineral Industry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dirty="0">
                <a:solidFill>
                  <a:prstClr val="black"/>
                </a:solidFill>
                <a:latin typeface="Calibri"/>
              </a:rPr>
              <a:t>2B - Chemical Industry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ZA" dirty="0">
                <a:solidFill>
                  <a:prstClr val="black"/>
                </a:solidFill>
                <a:latin typeface="Calibri"/>
              </a:rPr>
              <a:t>Note Hydrogen that was added as a separate category under 2B8g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2C - Metal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Side note: when you register for ANY category, you need to report the rest as well, i.e. if for ceramics, then the energy as well and vice versa.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  <a:p>
            <a:endParaRPr lang="en-ZA" dirty="0"/>
          </a:p>
          <a:p>
            <a:r>
              <a:rPr lang="en-Z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93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4EFD5F-AF95-563E-1CDB-07C0AB40C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996087"/>
              </p:ext>
            </p:extLst>
          </p:nvPr>
        </p:nvGraphicFramePr>
        <p:xfrm>
          <a:off x="1630493" y="931223"/>
          <a:ext cx="5859263" cy="487680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173543">
                  <a:extLst>
                    <a:ext uri="{9D8B030D-6E8A-4147-A177-3AD203B41FA5}">
                      <a16:colId xmlns:a16="http://schemas.microsoft.com/office/drawing/2014/main" val="4114269519"/>
                    </a:ext>
                  </a:extLst>
                </a:gridCol>
                <a:gridCol w="4685720">
                  <a:extLst>
                    <a:ext uri="{9D8B030D-6E8A-4147-A177-3AD203B41FA5}">
                      <a16:colId xmlns:a16="http://schemas.microsoft.com/office/drawing/2014/main" val="1776370086"/>
                    </a:ext>
                  </a:extLst>
                </a:gridCol>
              </a:tblGrid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IPCC Code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Description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 anchor="ctr"/>
                </a:tc>
                <a:extLst>
                  <a:ext uri="{0D108BD9-81ED-4DB2-BD59-A6C34878D82A}">
                    <a16:rowId xmlns:a16="http://schemas.microsoft.com/office/drawing/2014/main" val="2220573768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2A1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Cement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3836551894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2A2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Lime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4923356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2A3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Glass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3220413942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2A4c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Non-Metallurgical Magnesia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443913443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2B1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Ammonia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2472235285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2B2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Nitric Acid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124729641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2B3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Adipic Acid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769681412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2B4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Caprolactam, Glyoxal and </a:t>
                      </a:r>
                      <a:r>
                        <a:rPr lang="en-GB" sz="1600" dirty="0" err="1">
                          <a:effectLst/>
                        </a:rPr>
                        <a:t>Glyoxilic</a:t>
                      </a:r>
                      <a:r>
                        <a:rPr lang="en-GB" sz="1600" dirty="0">
                          <a:effectLst/>
                        </a:rPr>
                        <a:t> Acid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4178915785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2B5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Carbide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2781403314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2B6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Titanium Dioxide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22662355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2B7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Soda Ash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779463557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2B8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Petrochemical and Carbon Black Production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567644361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2B8a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Methanol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2014657941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2B8b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Ethylene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232920147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2B8c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Ethylene Dichloride and Vinyl Chloride monomer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2105344712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2B8d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effectLst/>
                        </a:rPr>
                        <a:t>Ethylene Oxide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877727004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2B8e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Acrylonitrile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2988037204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2B8f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Carbon Black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4083898418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2B8g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Hydrogen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95829005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A67C6019-15F9-4C21-1C06-F6160E6C5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290"/>
            <a:ext cx="9144000" cy="1139272"/>
          </a:xfrm>
        </p:spPr>
        <p:txBody>
          <a:bodyPr>
            <a:noAutofit/>
          </a:bodyPr>
          <a:lstStyle/>
          <a:p>
            <a:r>
              <a:rPr lang="en-GB" sz="3200" dirty="0"/>
              <a:t>Activities affected by the Transitional Arrangements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098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4EFD5F-AF95-563E-1CDB-07C0AB40C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422951"/>
              </p:ext>
            </p:extLst>
          </p:nvPr>
        </p:nvGraphicFramePr>
        <p:xfrm>
          <a:off x="1642367" y="1521419"/>
          <a:ext cx="5859263" cy="170688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173543">
                  <a:extLst>
                    <a:ext uri="{9D8B030D-6E8A-4147-A177-3AD203B41FA5}">
                      <a16:colId xmlns:a16="http://schemas.microsoft.com/office/drawing/2014/main" val="4114269519"/>
                    </a:ext>
                  </a:extLst>
                </a:gridCol>
                <a:gridCol w="4685720">
                  <a:extLst>
                    <a:ext uri="{9D8B030D-6E8A-4147-A177-3AD203B41FA5}">
                      <a16:colId xmlns:a16="http://schemas.microsoft.com/office/drawing/2014/main" val="1776370086"/>
                    </a:ext>
                  </a:extLst>
                </a:gridCol>
              </a:tblGrid>
              <a:tr h="241576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IPCC Code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Description</a:t>
                      </a:r>
                      <a:endParaRPr lang="en-ZA" sz="1600" dirty="0">
                        <a:solidFill>
                          <a:srgbClr val="2E74B5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195" marR="45195" marT="0" marB="0" anchor="ctr"/>
                </a:tc>
                <a:extLst>
                  <a:ext uri="{0D108BD9-81ED-4DB2-BD59-A6C34878D82A}">
                    <a16:rowId xmlns:a16="http://schemas.microsoft.com/office/drawing/2014/main" val="2220573768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2C1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Iron and Steel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948361866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2C2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Ferroalloys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920438306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2C3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Aluminium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3244845544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2C4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Magnesium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391530381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2C5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720977093"/>
                  </a:ext>
                </a:extLst>
              </a:tr>
              <a:tr h="241576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ZA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2C6</a:t>
                      </a:r>
                    </a:p>
                  </a:txBody>
                  <a:tcPr marL="45195" marR="45195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ZA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Zinc Production</a:t>
                      </a:r>
                    </a:p>
                  </a:txBody>
                  <a:tcPr marL="45195" marR="45195" marT="0" marB="0"/>
                </a:tc>
                <a:extLst>
                  <a:ext uri="{0D108BD9-81ED-4DB2-BD59-A6C34878D82A}">
                    <a16:rowId xmlns:a16="http://schemas.microsoft.com/office/drawing/2014/main" val="1173266663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4691C927-36A3-8C62-E601-95F0D618D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290"/>
            <a:ext cx="9144000" cy="1139272"/>
          </a:xfrm>
        </p:spPr>
        <p:txBody>
          <a:bodyPr>
            <a:noAutofit/>
          </a:bodyPr>
          <a:lstStyle/>
          <a:p>
            <a:r>
              <a:rPr lang="en-GB" sz="3200" dirty="0"/>
              <a:t>Activities affected by the Transitional Arrangements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43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Expectations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A424-4F25-5565-935E-1F58EAA49885}"/>
              </a:ext>
            </a:extLst>
          </p:cNvPr>
          <p:cNvSpPr txBox="1"/>
          <p:nvPr/>
        </p:nvSpPr>
        <p:spPr>
          <a:xfrm>
            <a:off x="611157" y="1540046"/>
            <a:ext cx="792168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Data providers should use Tier 2 emissions factors, where available (currently we do not have any in South Africa).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/>
              <a:t>If a Tier 2 emission factor is not available, a Tier 3 method must be used.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Tier 3 estimates must be accompanied by the necessary supporting documents.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>
                <a:solidFill>
                  <a:prstClr val="black"/>
                </a:solidFill>
                <a:latin typeface="Calibri"/>
              </a:rPr>
              <a:t>Direct</a:t>
            </a: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emission measurements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>
                <a:solidFill>
                  <a:prstClr val="black"/>
                </a:solidFill>
                <a:latin typeface="Calibri"/>
              </a:rPr>
              <a:t>Carbon</a:t>
            </a: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balance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Process flow sheet</a:t>
            </a:r>
            <a:r>
              <a:rPr lang="en-ZA" dirty="0">
                <a:latin typeface="Calibri"/>
              </a:rPr>
              <a:t> (with reporting boundaries)</a:t>
            </a:r>
            <a:endParaRPr lang="en-ZA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dirty="0">
                <a:cs typeface="Calibri"/>
              </a:rPr>
              <a:t>Calculations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  <a:p>
            <a:r>
              <a:rPr lang="en-Z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414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Expectations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A424-4F25-5565-935E-1F58EAA49885}"/>
              </a:ext>
            </a:extLst>
          </p:cNvPr>
          <p:cNvSpPr txBox="1"/>
          <p:nvPr/>
        </p:nvSpPr>
        <p:spPr>
          <a:xfrm>
            <a:off x="611157" y="1540046"/>
            <a:ext cx="7921686" cy="33055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Newly published Methodological Guidelines – 2022</a:t>
            </a:r>
            <a:endParaRPr lang="en-GB" dirty="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NB. Section 7, Methodology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cs typeface="Calibri"/>
              </a:rPr>
              <a:t>Table 7.1 Standard measurement methods for exhaust gases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Note updates in some of the categories, i.e. Hydrogen Production, etc.</a:t>
            </a:r>
            <a:endParaRPr lang="en-GB" dirty="0"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Note on analyses: </a:t>
            </a:r>
            <a:endParaRPr lang="en-US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Must be representative of the process (and all process conditions)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Only valid for one calendar year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In line with Air Emission License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,Sans-Serif" panose="020B0604020202020204" pitchFamily="34" charset="0"/>
              <a:buChar char="•"/>
            </a:pPr>
            <a:r>
              <a:rPr lang="en-US" dirty="0">
                <a:ea typeface="+mn-lt"/>
                <a:cs typeface="+mn-lt"/>
              </a:rPr>
              <a:t>See Table 7.1</a:t>
            </a:r>
            <a:endParaRPr lang="en-ZA" dirty="0"/>
          </a:p>
          <a:p>
            <a:r>
              <a:rPr lang="en-Z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940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A424-4F25-5565-935E-1F58EAA49885}"/>
              </a:ext>
            </a:extLst>
          </p:cNvPr>
          <p:cNvSpPr txBox="1"/>
          <p:nvPr/>
        </p:nvSpPr>
        <p:spPr>
          <a:xfrm>
            <a:off x="620829" y="1352728"/>
            <a:ext cx="7902341" cy="41169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1900" dirty="0"/>
              <a:t>What goes in, must come out….</a:t>
            </a:r>
            <a:endParaRPr lang="en-US" sz="1900" dirty="0">
              <a:cs typeface="Calibri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1900" dirty="0"/>
              <a:t>C</a:t>
            </a:r>
            <a:r>
              <a:rPr lang="en-US" sz="1900" baseline="-25000" dirty="0"/>
              <a:t>in</a:t>
            </a:r>
            <a:r>
              <a:rPr lang="en-US" sz="1900" dirty="0"/>
              <a:t>  = C</a:t>
            </a:r>
            <a:r>
              <a:rPr lang="en-US" sz="1900" baseline="-25000" dirty="0"/>
              <a:t>out</a:t>
            </a:r>
            <a:endParaRPr lang="en-US" sz="1900" baseline="-25000"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1900" dirty="0"/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1900" dirty="0"/>
              <a:t>Assume 100% conversion unless proven otherwise (measurement)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1900" dirty="0"/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1900" dirty="0"/>
              <a:t>Attach analyses, calculations, etc.</a:t>
            </a:r>
            <a:endParaRPr lang="en-US" sz="1900" dirty="0"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1900" dirty="0"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1900" dirty="0"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1900" dirty="0"/>
          </a:p>
          <a:p>
            <a:pPr>
              <a:lnSpc>
                <a:spcPct val="90000"/>
              </a:lnSpc>
              <a:spcBef>
                <a:spcPct val="20000"/>
              </a:spcBef>
              <a:buFont typeface="Arial"/>
            </a:pPr>
            <a:r>
              <a:rPr lang="en-US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496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2" y="941663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06670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C53D995-73E8-FA09-C181-8477CF4B1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2" y="941663"/>
            <a:ext cx="7342825" cy="47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31998F-E81D-184B-8551-674908A9D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 kern="1200">
                <a:latin typeface="+mj-lt"/>
                <a:ea typeface="+mj-ea"/>
                <a:cs typeface="+mj-cs"/>
              </a:rPr>
              <a:t>Tier 3 Mass Balance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26B32-BBBA-F25D-AC56-3C751441A764}"/>
              </a:ext>
            </a:extLst>
          </p:cNvPr>
          <p:cNvSpPr txBox="1"/>
          <p:nvPr/>
        </p:nvSpPr>
        <p:spPr>
          <a:xfrm>
            <a:off x="529388" y="5619095"/>
            <a:ext cx="69061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Source: Based on figure from Austrian BAT proposal 1996, </a:t>
            </a:r>
            <a:r>
              <a:rPr lang="en-GB" sz="1000" b="0" i="0" dirty="0" err="1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Cembureau</a:t>
            </a:r>
            <a:r>
              <a:rPr lang="en-GB" sz="1000" b="0" i="0" dirty="0">
                <a:solidFill>
                  <a:srgbClr val="3D3C3C"/>
                </a:solidFill>
                <a:effectLst/>
                <a:latin typeface="Trebuchet MS" panose="020B0603020202020204" pitchFamily="34" charset="0"/>
              </a:rPr>
              <a:t> for Mass balance for production of 1 Kg cement</a:t>
            </a:r>
            <a:endParaRPr lang="en-GB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1F0D4C-A48F-35D8-7D26-E4996281D57A}"/>
              </a:ext>
            </a:extLst>
          </p:cNvPr>
          <p:cNvSpPr/>
          <p:nvPr/>
        </p:nvSpPr>
        <p:spPr>
          <a:xfrm>
            <a:off x="2190997" y="3553691"/>
            <a:ext cx="2850077" cy="138941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740CE-138D-4E55-063B-183336CCE274}"/>
              </a:ext>
            </a:extLst>
          </p:cNvPr>
          <p:cNvSpPr/>
          <p:nvPr/>
        </p:nvSpPr>
        <p:spPr>
          <a:xfrm>
            <a:off x="5522026" y="3553692"/>
            <a:ext cx="2042555" cy="13122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94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5D5D0E217BED46ACCFE631709B305B" ma:contentTypeVersion="15" ma:contentTypeDescription="Create a new document." ma:contentTypeScope="" ma:versionID="2ae56fe7513489cabc8355e5d1456190">
  <xsd:schema xmlns:xsd="http://www.w3.org/2001/XMLSchema" xmlns:xs="http://www.w3.org/2001/XMLSchema" xmlns:p="http://schemas.microsoft.com/office/2006/metadata/properties" xmlns:ns2="7ccca3cb-59de-44d7-95e6-23fc32d35558" xmlns:ns3="c8b566ea-7b4f-4161-9852-846b97d13b00" targetNamespace="http://schemas.microsoft.com/office/2006/metadata/properties" ma:root="true" ma:fieldsID="7590b2af93f6105849b7c233274663b1" ns2:_="" ns3:_="">
    <xsd:import namespace="7ccca3cb-59de-44d7-95e6-23fc32d35558"/>
    <xsd:import namespace="c8b566ea-7b4f-4161-9852-846b97d13b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ca3cb-59de-44d7-95e6-23fc32d355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6b55eb-cba8-4bdf-a2fa-d9a7d3c36fea}" ma:internalName="TaxCatchAll" ma:showField="CatchAllData" ma:web="7ccca3cb-59de-44d7-95e6-23fc32d355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566ea-7b4f-4161-9852-846b97d13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b0a1695-5c99-4bd0-8afd-a738e8db2b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b566ea-7b4f-4161-9852-846b97d13b00">
      <Terms xmlns="http://schemas.microsoft.com/office/infopath/2007/PartnerControls"/>
    </lcf76f155ced4ddcb4097134ff3c332f>
    <TaxCatchAll xmlns="7ccca3cb-59de-44d7-95e6-23fc32d35558" xsi:nil="true"/>
  </documentManagement>
</p:properties>
</file>

<file path=customXml/itemProps1.xml><?xml version="1.0" encoding="utf-8"?>
<ds:datastoreItem xmlns:ds="http://schemas.openxmlformats.org/officeDocument/2006/customXml" ds:itemID="{C35D3606-9A6D-4E77-8EA1-A78B1DE5F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C3E1B2-BE1B-4C71-B48E-E83F834FB0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cca3cb-59de-44d7-95e6-23fc32d35558"/>
    <ds:schemaRef ds:uri="c8b566ea-7b4f-4161-9852-846b97d13b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A7F8C0-432A-457E-A9D2-0D5238C95B4C}">
  <ds:schemaRefs>
    <ds:schemaRef ds:uri="c8b566ea-7b4f-4161-9852-846b97d13b00"/>
    <ds:schemaRef ds:uri="http://purl.org/dc/elements/1.1/"/>
    <ds:schemaRef ds:uri="http://schemas.microsoft.com/office/2006/metadata/properties"/>
    <ds:schemaRef ds:uri="7ccca3cb-59de-44d7-95e6-23fc32d35558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4538</TotalTime>
  <Words>429</Words>
  <Application>Microsoft Office PowerPoint</Application>
  <PresentationFormat>On-screen Show (4:3)</PresentationFormat>
  <Paragraphs>110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Transitional Arrangements Workshop IPPU Sector</vt:lpstr>
      <vt:lpstr>Activities affected by the  Transitional Arrangements</vt:lpstr>
      <vt:lpstr>Activities affected by the Transitional Arrangements</vt:lpstr>
      <vt:lpstr>Activities affected by the Transitional Arrangements</vt:lpstr>
      <vt:lpstr>Expectations</vt:lpstr>
      <vt:lpstr>Expectations</vt:lpstr>
      <vt:lpstr>Tier 3 Mass Balance</vt:lpstr>
      <vt:lpstr>Tier 3 Mass Balance</vt:lpstr>
      <vt:lpstr>Tier 3 Mass Balance</vt:lpstr>
      <vt:lpstr>Tier 3 Mass Balance</vt:lpstr>
      <vt:lpstr>Tier 3 Mass Balance</vt:lpstr>
      <vt:lpstr>Tier 3 Mass Balance</vt:lpstr>
      <vt:lpstr>Tier 3 Mass Balance</vt:lpstr>
      <vt:lpstr>Tier 3 Mass Balance</vt:lpstr>
      <vt:lpstr>Tier 3 Mass Balance</vt:lpstr>
      <vt:lpstr>THANK YOU!</vt:lpstr>
    </vt:vector>
  </TitlesOfParts>
  <Company>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Admin1</dc:creator>
  <cp:lastModifiedBy>Hendrik Louw</cp:lastModifiedBy>
  <cp:revision>182</cp:revision>
  <dcterms:created xsi:type="dcterms:W3CDTF">2020-04-21T11:07:00Z</dcterms:created>
  <dcterms:modified xsi:type="dcterms:W3CDTF">2022-11-21T11:50:21Z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0x010100935D5D0E217BED46ACCFE631709B305B</vt:lpwstr>
  </property>
  <property fmtid="{D5CDD505-2E9C-101B-9397-08002B2CF9AE}" pid="3" name="MediaServiceImageTags">
    <vt:lpwstr/>
  </property>
</Properties>
</file>