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76" r:id="rId3"/>
    <p:sldId id="262" r:id="rId4"/>
    <p:sldId id="274" r:id="rId5"/>
    <p:sldId id="259" r:id="rId6"/>
    <p:sldId id="268" r:id="rId7"/>
    <p:sldId id="277" r:id="rId8"/>
    <p:sldId id="267" r:id="rId9"/>
    <p:sldId id="278" r:id="rId10"/>
    <p:sldId id="269" r:id="rId11"/>
    <p:sldId id="271" r:id="rId12"/>
    <p:sldId id="294" r:id="rId13"/>
    <p:sldId id="258" r:id="rId1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8"/>
  </p:normalViewPr>
  <p:slideViewPr>
    <p:cSldViewPr snapToGrid="0" snapToObjects="1">
      <p:cViewPr varScale="1">
        <p:scale>
          <a:sx n="62" d="100"/>
          <a:sy n="62" d="100"/>
        </p:scale>
        <p:origin x="14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0DD987F-822B-4EC3-8A53-7B4225CAB773}" type="datetimeFigureOut">
              <a:rPr lang="en-ZA" smtClean="0"/>
              <a:t>2023/10/25</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3D587F3-FB82-4626-9B21-72D1197BB124}" type="slidenum">
              <a:rPr lang="en-ZA" smtClean="0"/>
              <a:t>‹#›</a:t>
            </a:fld>
            <a:endParaRPr lang="en-ZA"/>
          </a:p>
        </p:txBody>
      </p:sp>
    </p:spTree>
    <p:extLst>
      <p:ext uri="{BB962C8B-B14F-4D97-AF65-F5344CB8AC3E}">
        <p14:creationId xmlns:p14="http://schemas.microsoft.com/office/powerpoint/2010/main" val="1791438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4237163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6820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24721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0594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18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17545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0561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71788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187911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31450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10/25/2023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453269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78523"/>
          </a:xfrm>
          <a:prstGeom prst="rect">
            <a:avLst/>
          </a:prstGeom>
        </p:spPr>
      </p:pic>
      <p:sp>
        <p:nvSpPr>
          <p:cNvPr id="2" name="Title Placeholder 1"/>
          <p:cNvSpPr>
            <a:spLocks noGrp="1"/>
          </p:cNvSpPr>
          <p:nvPr>
            <p:ph type="title"/>
          </p:nvPr>
        </p:nvSpPr>
        <p:spPr>
          <a:xfrm>
            <a:off x="457200" y="357456"/>
            <a:ext cx="8229600" cy="6898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2499"/>
            <a:ext cx="8229600" cy="445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255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graphical user interface&#10;&#10;Description automatically generated">
            <a:extLst>
              <a:ext uri="{FF2B5EF4-FFF2-40B4-BE49-F238E27FC236}">
                <a16:creationId xmlns:a16="http://schemas.microsoft.com/office/drawing/2014/main" id="{E2BA28D0-E372-1348-AF2B-539546477962}"/>
              </a:ext>
            </a:extLst>
          </p:cNvPr>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a:xfrm>
            <a:off x="685800" y="2231136"/>
            <a:ext cx="7772400" cy="1369314"/>
          </a:xfrm>
        </p:spPr>
        <p:txBody>
          <a:bodyPr>
            <a:normAutofit fontScale="90000"/>
          </a:bodyPr>
          <a:lstStyle/>
          <a:p>
            <a:r>
              <a:rPr lang="en-US" dirty="0">
                <a:solidFill>
                  <a:srgbClr val="008000"/>
                </a:solidFill>
                <a:latin typeface="Arial Narrow" panose="020B0606020202030204" pitchFamily="34" charset="0"/>
              </a:rPr>
              <a:t>UPDATE ON UNFCCC NEGOTIATIONS</a:t>
            </a:r>
            <a:br>
              <a:rPr lang="en-US" dirty="0">
                <a:solidFill>
                  <a:srgbClr val="008000"/>
                </a:solidFill>
                <a:latin typeface="Arial Narrow" panose="020B0606020202030204" pitchFamily="34" charset="0"/>
              </a:rPr>
            </a:br>
            <a:endParaRPr lang="en-US" dirty="0">
              <a:solidFill>
                <a:srgbClr val="008000"/>
              </a:solidFill>
              <a:latin typeface="Arial Narrow" panose="020B0606020202030204" pitchFamily="34" charset="0"/>
            </a:endParaRPr>
          </a:p>
        </p:txBody>
      </p:sp>
      <p:sp>
        <p:nvSpPr>
          <p:cNvPr id="3" name="Subtitle 2"/>
          <p:cNvSpPr>
            <a:spLocks noGrp="1"/>
          </p:cNvSpPr>
          <p:nvPr>
            <p:ph type="subTitle" idx="1"/>
          </p:nvPr>
        </p:nvSpPr>
        <p:spPr>
          <a:xfrm>
            <a:off x="1371599" y="3325778"/>
            <a:ext cx="6557375" cy="1369314"/>
          </a:xfrm>
        </p:spPr>
        <p:txBody>
          <a:bodyPr>
            <a:normAutofit fontScale="47500" lnSpcReduction="20000"/>
          </a:bodyPr>
          <a:lstStyle/>
          <a:p>
            <a:r>
              <a:rPr lang="en-US" b="1" dirty="0">
                <a:solidFill>
                  <a:schemeClr val="tx1"/>
                </a:solidFill>
                <a:latin typeface="Arial Narrow" panose="020B0606020202030204" pitchFamily="34" charset="0"/>
              </a:rPr>
              <a:t>PRESENTATION  BY DDG MR MAESELA KEKANA</a:t>
            </a:r>
          </a:p>
          <a:p>
            <a:endParaRPr lang="en-US" b="1" dirty="0">
              <a:solidFill>
                <a:schemeClr val="tx1"/>
              </a:solidFill>
              <a:latin typeface="Arial Narrow" panose="020B0606020202030204" pitchFamily="34" charset="0"/>
            </a:endParaRPr>
          </a:p>
          <a:p>
            <a:r>
              <a:rPr lang="en-US" b="1" dirty="0">
                <a:solidFill>
                  <a:schemeClr val="tx1"/>
                </a:solidFill>
                <a:latin typeface="Arial Narrow" panose="020B0606020202030204" pitchFamily="34" charset="0"/>
              </a:rPr>
              <a:t>NATIONAL STAKEHOLDER CONSULTATION </a:t>
            </a:r>
          </a:p>
          <a:p>
            <a:endParaRPr lang="en-US" b="1" dirty="0">
              <a:solidFill>
                <a:schemeClr val="tx1"/>
              </a:solidFill>
              <a:latin typeface="Arial Narrow" panose="020B0606020202030204" pitchFamily="34" charset="0"/>
            </a:endParaRPr>
          </a:p>
          <a:p>
            <a:r>
              <a:rPr lang="en-US" b="1" dirty="0">
                <a:solidFill>
                  <a:schemeClr val="tx1"/>
                </a:solidFill>
                <a:latin typeface="Arial Narrow" panose="020B0606020202030204" pitchFamily="34" charset="0"/>
              </a:rPr>
              <a:t>26 OCTOBER 2023</a:t>
            </a:r>
          </a:p>
        </p:txBody>
      </p:sp>
    </p:spTree>
    <p:extLst>
      <p:ext uri="{BB962C8B-B14F-4D97-AF65-F5344CB8AC3E}">
        <p14:creationId xmlns:p14="http://schemas.microsoft.com/office/powerpoint/2010/main" val="393012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CF331-5753-8645-BDDB-B54D35DD28A5}"/>
              </a:ext>
            </a:extLst>
          </p:cNvPr>
          <p:cNvSpPr>
            <a:spLocks noGrp="1"/>
          </p:cNvSpPr>
          <p:nvPr>
            <p:ph type="title"/>
          </p:nvPr>
        </p:nvSpPr>
        <p:spPr>
          <a:xfrm>
            <a:off x="457200" y="8134"/>
            <a:ext cx="8229600" cy="689866"/>
          </a:xfrm>
        </p:spPr>
        <p:txBody>
          <a:bodyPr>
            <a:normAutofit/>
          </a:bodyPr>
          <a:lstStyle/>
          <a:p>
            <a:r>
              <a:rPr lang="en-ZA" sz="2800" b="1" dirty="0">
                <a:latin typeface="Arial Narrow" panose="020B0606020202030204" pitchFamily="34" charset="0"/>
              </a:rPr>
              <a:t>POSITION FOR COP 28</a:t>
            </a:r>
            <a:endParaRPr lang="en-US" sz="28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C4AAFFB4-2E70-1C44-9A32-EEBFAA5FE3E3}"/>
              </a:ext>
            </a:extLst>
          </p:cNvPr>
          <p:cNvSpPr>
            <a:spLocks noGrp="1"/>
          </p:cNvSpPr>
          <p:nvPr>
            <p:ph idx="1"/>
          </p:nvPr>
        </p:nvSpPr>
        <p:spPr>
          <a:xfrm>
            <a:off x="457200" y="554161"/>
            <a:ext cx="8229600" cy="5363754"/>
          </a:xfrm>
        </p:spPr>
        <p:txBody>
          <a:bodyPr>
            <a:normAutofit fontScale="25000" lnSpcReduction="20000"/>
          </a:bodyPr>
          <a:lstStyle/>
          <a:p>
            <a:pPr marL="0" indent="0">
              <a:buNone/>
            </a:pPr>
            <a:r>
              <a:rPr lang="en-ZA" sz="8800" b="1" dirty="0">
                <a:latin typeface="Arial Narrow" panose="020B0606020202030204" pitchFamily="34" charset="0"/>
              </a:rPr>
              <a:t>Finance </a:t>
            </a:r>
            <a:endParaRPr lang="en-ZA" sz="7200" dirty="0">
              <a:latin typeface="Arial Narrow" panose="020B0606020202030204" pitchFamily="34" charset="0"/>
            </a:endParaRPr>
          </a:p>
          <a:p>
            <a:pPr algn="just"/>
            <a:r>
              <a:rPr lang="en-ZA" sz="8000" dirty="0">
                <a:latin typeface="Arial Narrow" panose="020B0606020202030204" pitchFamily="34" charset="0"/>
              </a:rPr>
              <a:t>Some studies indicate adaptation costs for Africa in the range from USD 259 to USD 407 billion between 2020 and 2030, representing an annual average need between USD 26 and USD 41 billion. </a:t>
            </a:r>
          </a:p>
          <a:p>
            <a:pPr marL="0" indent="0" algn="just">
              <a:buNone/>
            </a:pPr>
            <a:endParaRPr lang="en-ZA" sz="7200" dirty="0">
              <a:latin typeface="Arial Narrow" panose="020B0606020202030204" pitchFamily="34" charset="0"/>
            </a:endParaRPr>
          </a:p>
          <a:p>
            <a:pPr algn="just"/>
            <a:r>
              <a:rPr lang="en-ZA" sz="8000" dirty="0">
                <a:latin typeface="Arial Narrow" panose="020B0606020202030204" pitchFamily="34" charset="0"/>
              </a:rPr>
              <a:t>We need a specific and massively scaled-up new quantified long-term goal for finance that is based on the needs of developing countries and backed up with a collectively negotiated implementation roadmap. </a:t>
            </a:r>
          </a:p>
          <a:p>
            <a:pPr marL="0" indent="0" algn="just">
              <a:buNone/>
            </a:pPr>
            <a:endParaRPr lang="en-ZA" sz="7200" dirty="0">
              <a:latin typeface="Arial Narrow" panose="020B0606020202030204" pitchFamily="34" charset="0"/>
            </a:endParaRPr>
          </a:p>
          <a:p>
            <a:pPr algn="just"/>
            <a:r>
              <a:rPr lang="en-ZA" sz="8000" dirty="0">
                <a:latin typeface="Arial Narrow" panose="020B0606020202030204" pitchFamily="34" charset="0"/>
              </a:rPr>
              <a:t>We need concrete proposal that the financial commitments and obligations by developed country parties under Article 9.1, as well as the $100 billion per annum target, will be met. </a:t>
            </a:r>
          </a:p>
          <a:p>
            <a:pPr lvl="1" algn="just"/>
            <a:r>
              <a:rPr lang="en-ZA" sz="7200" dirty="0">
                <a:latin typeface="Arial Narrow" panose="020B0606020202030204" pitchFamily="34" charset="0"/>
              </a:rPr>
              <a:t>This will be essential for rebuilding trust after developed countries failed to honour their pre-2020 commitments. </a:t>
            </a:r>
          </a:p>
          <a:p>
            <a:pPr marL="457200" lvl="1" indent="0" algn="just">
              <a:buNone/>
            </a:pPr>
            <a:endParaRPr lang="en-ZA" sz="7200" dirty="0">
              <a:latin typeface="Arial Narrow" panose="020B0606020202030204" pitchFamily="34" charset="0"/>
            </a:endParaRPr>
          </a:p>
          <a:p>
            <a:pPr algn="just"/>
            <a:r>
              <a:rPr lang="en-ZA" sz="8000" dirty="0">
                <a:latin typeface="Arial Narrow" panose="020B0606020202030204" pitchFamily="34" charset="0"/>
              </a:rPr>
              <a:t>We also need to see evidence that support will be new and additional and not a repacking of existing support</a:t>
            </a:r>
            <a:r>
              <a:rPr lang="en-ZA" sz="7200" dirty="0">
                <a:latin typeface="Arial Narrow" panose="020B0606020202030204" pitchFamily="34" charset="0"/>
              </a:rPr>
              <a:t>. </a:t>
            </a:r>
          </a:p>
          <a:p>
            <a:pPr lvl="1" algn="just"/>
            <a:r>
              <a:rPr lang="en-ZA" sz="7200" dirty="0">
                <a:latin typeface="Arial Narrow" panose="020B0606020202030204" pitchFamily="34" charset="0"/>
              </a:rPr>
              <a:t>It is not sustainable to expect developing countries to have to resort to loans that come with onerous conditionality, infringement on policy space and that exacerbate the debt crisis. </a:t>
            </a:r>
          </a:p>
          <a:p>
            <a:endParaRPr lang="en-US" dirty="0">
              <a:latin typeface="Arial Narrow" panose="020B0606020202030204" pitchFamily="34" charset="0"/>
            </a:endParaRPr>
          </a:p>
        </p:txBody>
      </p:sp>
    </p:spTree>
    <p:extLst>
      <p:ext uri="{BB962C8B-B14F-4D97-AF65-F5344CB8AC3E}">
        <p14:creationId xmlns:p14="http://schemas.microsoft.com/office/powerpoint/2010/main" val="2892942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C7EE5-E6D3-C841-8A58-516C53C344A3}"/>
              </a:ext>
            </a:extLst>
          </p:cNvPr>
          <p:cNvSpPr>
            <a:spLocks noGrp="1"/>
          </p:cNvSpPr>
          <p:nvPr>
            <p:ph type="title"/>
          </p:nvPr>
        </p:nvSpPr>
        <p:spPr>
          <a:xfrm>
            <a:off x="457200" y="0"/>
            <a:ext cx="8229600" cy="550606"/>
          </a:xfrm>
        </p:spPr>
        <p:txBody>
          <a:bodyPr>
            <a:normAutofit fontScale="90000"/>
          </a:bodyPr>
          <a:lstStyle/>
          <a:p>
            <a:r>
              <a:rPr lang="en-ZA" sz="3200" b="1" dirty="0">
                <a:latin typeface="Arial Narrow" panose="020B0606020202030204" pitchFamily="34" charset="0"/>
              </a:rPr>
              <a:t>POSITION FOR COP 28</a:t>
            </a:r>
            <a:endParaRPr lang="en-US" sz="32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E607A404-01D2-1044-A2C4-6AEC59BC270F}"/>
              </a:ext>
            </a:extLst>
          </p:cNvPr>
          <p:cNvSpPr>
            <a:spLocks noGrp="1"/>
          </p:cNvSpPr>
          <p:nvPr>
            <p:ph idx="1"/>
          </p:nvPr>
        </p:nvSpPr>
        <p:spPr>
          <a:xfrm>
            <a:off x="457200" y="403123"/>
            <a:ext cx="8399124" cy="5648357"/>
          </a:xfrm>
        </p:spPr>
        <p:txBody>
          <a:bodyPr>
            <a:normAutofit fontScale="55000" lnSpcReduction="20000"/>
          </a:bodyPr>
          <a:lstStyle/>
          <a:p>
            <a:pPr marL="0" lvl="0" indent="0">
              <a:buNone/>
            </a:pPr>
            <a:r>
              <a:rPr lang="en-ZA" sz="2500" b="1" dirty="0">
                <a:latin typeface="Arial Narrow" panose="020B0606020202030204" pitchFamily="34" charset="0"/>
              </a:rPr>
              <a:t>Just Energy Transition </a:t>
            </a:r>
          </a:p>
          <a:p>
            <a:pPr marL="0" lvl="0" indent="0">
              <a:buNone/>
            </a:pPr>
            <a:endParaRPr lang="en-ZA" sz="2500" b="1" dirty="0">
              <a:latin typeface="Arial Narrow" panose="020B0606020202030204" pitchFamily="34" charset="0"/>
            </a:endParaRPr>
          </a:p>
          <a:p>
            <a:pPr marR="450215" lvl="0" algn="just">
              <a:tabLst>
                <a:tab pos="90170" algn="l"/>
              </a:tabLst>
            </a:pPr>
            <a:r>
              <a:rPr lang="en-US" sz="2500" dirty="0">
                <a:solidFill>
                  <a:prstClr val="black"/>
                </a:solidFill>
                <a:latin typeface="Arial Narrow" panose="020B0606020202030204" pitchFamily="34" charset="0"/>
                <a:ea typeface="Arial Unicode MS"/>
                <a:cs typeface="Times New Roman" panose="02020603050405020304" pitchFamily="18" charset="0"/>
              </a:rPr>
              <a:t>COP27 agreed to establish a new work programme on just transition pathways and to define the scope and modalities of this work programme at COP28.</a:t>
            </a:r>
          </a:p>
          <a:p>
            <a:pPr marL="0" marR="450215" lvl="0" indent="0" algn="just">
              <a:buNone/>
              <a:tabLst>
                <a:tab pos="90170" algn="l"/>
              </a:tabLst>
            </a:pPr>
            <a:endParaRPr lang="en-ZA" sz="2500" dirty="0">
              <a:solidFill>
                <a:prstClr val="black"/>
              </a:solidFill>
              <a:latin typeface="Arial Narrow" panose="020B0606020202030204" pitchFamily="34" charset="0"/>
              <a:ea typeface="Arial Unicode MS"/>
              <a:cs typeface="Times New Roman" panose="02020603050405020304" pitchFamily="18" charset="0"/>
            </a:endParaRPr>
          </a:p>
          <a:p>
            <a:pPr marR="450215" lvl="0" algn="just">
              <a:tabLst>
                <a:tab pos="90170" algn="l"/>
              </a:tabLst>
            </a:pPr>
            <a:r>
              <a:rPr lang="en-US" sz="2500" dirty="0">
                <a:solidFill>
                  <a:prstClr val="black"/>
                </a:solidFill>
                <a:latin typeface="Arial Narrow" panose="020B0606020202030204" pitchFamily="34" charset="0"/>
                <a:ea typeface="Arial Unicode MS"/>
                <a:cs typeface="Times New Roman" panose="02020603050405020304" pitchFamily="18" charset="0"/>
              </a:rPr>
              <a:t>South Africa serves as the lead negotiator for the G77 and China, which seeks a multilateral platform to discuss both the international and national aspects of diverse just transitions pathways. </a:t>
            </a:r>
          </a:p>
          <a:p>
            <a:pPr marL="0" marR="450215" lvl="0" indent="0" algn="just">
              <a:buNone/>
              <a:tabLst>
                <a:tab pos="90170" algn="l"/>
              </a:tabLst>
            </a:pPr>
            <a:endParaRPr lang="en-US" sz="2500" dirty="0">
              <a:solidFill>
                <a:prstClr val="black"/>
              </a:solidFill>
              <a:latin typeface="Arial Narrow" panose="020B0606020202030204" pitchFamily="34" charset="0"/>
              <a:ea typeface="Arial Unicode MS"/>
              <a:cs typeface="Times New Roman" panose="02020603050405020304" pitchFamily="18" charset="0"/>
            </a:endParaRPr>
          </a:p>
          <a:p>
            <a:pPr marL="0" marR="450215" lvl="0" indent="0" algn="just">
              <a:buNone/>
              <a:tabLst>
                <a:tab pos="90170" algn="l"/>
              </a:tabLst>
            </a:pPr>
            <a:endParaRPr lang="en-US" sz="2500" dirty="0">
              <a:solidFill>
                <a:prstClr val="black"/>
              </a:solidFill>
              <a:latin typeface="Arial Narrow" panose="020B0606020202030204" pitchFamily="34" charset="0"/>
              <a:ea typeface="Arial Unicode MS"/>
              <a:cs typeface="Times New Roman" panose="02020603050405020304" pitchFamily="18" charset="0"/>
            </a:endParaRPr>
          </a:p>
          <a:p>
            <a:pPr marR="450215" lvl="0" algn="just">
              <a:tabLst>
                <a:tab pos="90170" algn="l"/>
              </a:tabLst>
            </a:pPr>
            <a:r>
              <a:rPr lang="en-US" sz="2500" dirty="0">
                <a:solidFill>
                  <a:prstClr val="black"/>
                </a:solidFill>
                <a:latin typeface="Arial Narrow" panose="020B0606020202030204" pitchFamily="34" charset="0"/>
                <a:ea typeface="Arial Unicode MS"/>
                <a:cs typeface="Times New Roman" panose="02020603050405020304" pitchFamily="18" charset="0"/>
              </a:rPr>
              <a:t>Developed Parties seek to narrow the discussion to exchanging best practices on national experiences on energy transition, delinked from the guiding principles of the Convention of equity and CBDR&amp;RC.</a:t>
            </a:r>
            <a:endParaRPr lang="en-ZA" sz="2500" dirty="0">
              <a:solidFill>
                <a:prstClr val="black"/>
              </a:solidFill>
              <a:latin typeface="Arial Narrow" panose="020B0606020202030204" pitchFamily="34" charset="0"/>
              <a:ea typeface="MS Mincho"/>
              <a:cs typeface="Times New Roman" panose="02020603050405020304" pitchFamily="18" charset="0"/>
            </a:endParaRPr>
          </a:p>
          <a:p>
            <a:pPr marL="0" indent="0" algn="just">
              <a:buNone/>
            </a:pPr>
            <a:endParaRPr lang="en-ZA" sz="2500" dirty="0">
              <a:latin typeface="Arial Narrow" panose="020B0606020202030204" pitchFamily="34" charset="0"/>
            </a:endParaRPr>
          </a:p>
          <a:p>
            <a:pPr algn="just"/>
            <a:r>
              <a:rPr lang="en-ZA" sz="2500" dirty="0">
                <a:latin typeface="Arial Narrow" panose="020B0606020202030204" pitchFamily="34" charset="0"/>
              </a:rPr>
              <a:t>The framework would further enable ambitious climate action by developing countries, while making financial flows consistent with the pathway towards low-emissions and climate-resilient development. </a:t>
            </a:r>
          </a:p>
          <a:p>
            <a:pPr marL="0" indent="0" algn="just">
              <a:buNone/>
            </a:pPr>
            <a:endParaRPr lang="en-ZA" sz="2500" dirty="0">
              <a:latin typeface="Arial Narrow" panose="020B0606020202030204" pitchFamily="34" charset="0"/>
            </a:endParaRPr>
          </a:p>
          <a:p>
            <a:pPr algn="just"/>
            <a:r>
              <a:rPr lang="en-ZA" sz="2500" dirty="0">
                <a:latin typeface="Arial Narrow" panose="020B0606020202030204" pitchFamily="34" charset="0"/>
              </a:rPr>
              <a:t>Such a Framework could support the coal phase-down programmes  and ambitious renewable energy investments</a:t>
            </a:r>
            <a:r>
              <a:rPr lang="en-ZA" sz="2500" dirty="0">
                <a:solidFill>
                  <a:srgbClr val="FF0000"/>
                </a:solidFill>
                <a:latin typeface="Arial Narrow" panose="020B0606020202030204" pitchFamily="34" charset="0"/>
              </a:rPr>
              <a:t> </a:t>
            </a:r>
            <a:r>
              <a:rPr lang="en-ZA" sz="2500" dirty="0">
                <a:latin typeface="Arial Narrow" panose="020B0606020202030204" pitchFamily="34" charset="0"/>
              </a:rPr>
              <a:t>in developing countries. </a:t>
            </a:r>
          </a:p>
          <a:p>
            <a:pPr marL="0" indent="0" algn="just">
              <a:buNone/>
            </a:pPr>
            <a:endParaRPr lang="en-ZA" sz="2500" dirty="0">
              <a:latin typeface="Arial Narrow" panose="020B0606020202030204" pitchFamily="34" charset="0"/>
            </a:endParaRPr>
          </a:p>
          <a:p>
            <a:pPr algn="just"/>
            <a:r>
              <a:rPr lang="en-ZA" sz="2500" dirty="0">
                <a:latin typeface="Arial Narrow" panose="020B0606020202030204" pitchFamily="34" charset="0"/>
              </a:rPr>
              <a:t>Should provide more programmatic support for the planning and implementation of long-term net-zero targets linked to countries’ NDCs and the next round of NDCs, to be communicated in late 2024. </a:t>
            </a:r>
          </a:p>
          <a:p>
            <a:pPr marL="0" indent="0" algn="just">
              <a:buNone/>
            </a:pPr>
            <a:endParaRPr lang="en-US" sz="2500" dirty="0">
              <a:latin typeface="Arial Narrow" panose="020B0606020202030204" pitchFamily="34" charset="0"/>
            </a:endParaRPr>
          </a:p>
          <a:p>
            <a:pPr algn="just"/>
            <a:r>
              <a:rPr lang="en-US" sz="2500" dirty="0">
                <a:latin typeface="Arial Narrow" panose="020B0606020202030204" pitchFamily="34" charset="0"/>
              </a:rPr>
              <a:t>Developing countries are seeking a more equitable international system and, at the national level, an all-of-society transition in the context of sustainable development and the right to development to address poverty, inequalities and unemployment, with a focus at the UNFCCC on securing enabling means of implementation support. </a:t>
            </a:r>
          </a:p>
          <a:p>
            <a:pPr marL="0" indent="0" algn="just">
              <a:buNone/>
            </a:pPr>
            <a:endParaRPr lang="en-US" sz="2500" dirty="0">
              <a:latin typeface="Arial Narrow" panose="020B0606020202030204" pitchFamily="34" charset="0"/>
            </a:endParaRPr>
          </a:p>
          <a:p>
            <a:pPr algn="just"/>
            <a:r>
              <a:rPr lang="en-US" sz="2500" dirty="0">
                <a:latin typeface="Arial Narrow" panose="020B0606020202030204" pitchFamily="34" charset="0"/>
              </a:rPr>
              <a:t>Developed Parties seek to narrow the discussion to exchanging best practices on national experiences on energy transition, delinked from the guiding principles of the Convention of equity and CBDR&amp;RC.</a:t>
            </a:r>
          </a:p>
          <a:p>
            <a:pPr algn="just"/>
            <a:endParaRPr lang="en-ZA" sz="2600" dirty="0">
              <a:latin typeface="Arial Narrow" panose="020B0606020202030204" pitchFamily="34" charset="0"/>
            </a:endParaRPr>
          </a:p>
          <a:p>
            <a:endParaRPr lang="en-US" dirty="0">
              <a:latin typeface="Arial Narrow" panose="020B0606020202030204" pitchFamily="34" charset="0"/>
            </a:endParaRPr>
          </a:p>
        </p:txBody>
      </p:sp>
    </p:spTree>
    <p:extLst>
      <p:ext uri="{BB962C8B-B14F-4D97-AF65-F5344CB8AC3E}">
        <p14:creationId xmlns:p14="http://schemas.microsoft.com/office/powerpoint/2010/main" val="48374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C7EE5-E6D3-C841-8A58-516C53C344A3}"/>
              </a:ext>
            </a:extLst>
          </p:cNvPr>
          <p:cNvSpPr>
            <a:spLocks noGrp="1"/>
          </p:cNvSpPr>
          <p:nvPr>
            <p:ph type="title"/>
          </p:nvPr>
        </p:nvSpPr>
        <p:spPr>
          <a:xfrm>
            <a:off x="457200" y="68827"/>
            <a:ext cx="8229600" cy="481780"/>
          </a:xfrm>
        </p:spPr>
        <p:txBody>
          <a:bodyPr>
            <a:normAutofit fontScale="90000"/>
          </a:bodyPr>
          <a:lstStyle/>
          <a:p>
            <a:r>
              <a:rPr lang="en-ZA" sz="3200" b="1" dirty="0">
                <a:latin typeface="Arial Narrow" panose="020B0606020202030204" pitchFamily="34" charset="0"/>
              </a:rPr>
              <a:t>CONCLUSION</a:t>
            </a:r>
            <a:endParaRPr lang="en-US" sz="32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E607A404-01D2-1044-A2C4-6AEC59BC270F}"/>
              </a:ext>
            </a:extLst>
          </p:cNvPr>
          <p:cNvSpPr>
            <a:spLocks noGrp="1"/>
          </p:cNvSpPr>
          <p:nvPr>
            <p:ph idx="1"/>
          </p:nvPr>
        </p:nvSpPr>
        <p:spPr>
          <a:xfrm>
            <a:off x="363255" y="550607"/>
            <a:ext cx="8388859" cy="5481359"/>
          </a:xfrm>
        </p:spPr>
        <p:txBody>
          <a:bodyPr>
            <a:normAutofit fontScale="25000" lnSpcReduction="20000"/>
          </a:bodyPr>
          <a:lstStyle/>
          <a:p>
            <a:pPr marL="0" lvl="0" indent="0">
              <a:buNone/>
            </a:pPr>
            <a:r>
              <a:rPr lang="en-ZA" sz="7200" b="1" dirty="0">
                <a:latin typeface="Arial Narrow" panose="020B0606020202030204" pitchFamily="34" charset="0"/>
              </a:rPr>
              <a:t>The COP28 outcomes should support implementation of the Convention and its Paris Agreement.SA will emphasize the following:</a:t>
            </a:r>
          </a:p>
          <a:p>
            <a:pPr marL="0" indent="0">
              <a:buNone/>
            </a:pPr>
            <a:endParaRPr lang="en-US" sz="6400" dirty="0">
              <a:latin typeface="Arial Narrow" panose="020B0606020202030204" pitchFamily="34" charset="0"/>
            </a:endParaRPr>
          </a:p>
          <a:p>
            <a:r>
              <a:rPr lang="en-US" sz="8000" dirty="0">
                <a:latin typeface="Arial Narrow" panose="020B0606020202030204" pitchFamily="34" charset="0"/>
              </a:rPr>
              <a:t>Urgent need to enhance international cooperation for climate action and on identifying opportunities for action across all sectors of the economy.</a:t>
            </a:r>
          </a:p>
          <a:p>
            <a:r>
              <a:rPr lang="en-US" sz="8000" dirty="0">
                <a:latin typeface="Arial Narrow" panose="020B0606020202030204" pitchFamily="34" charset="0"/>
              </a:rPr>
              <a:t>We need to continue building momentum of global economic reforms, including for the MDBs and significant debt restricting/reform to reduce the heavy debt of developing countries.</a:t>
            </a:r>
          </a:p>
          <a:p>
            <a:r>
              <a:rPr lang="en-US" sz="8000" dirty="0">
                <a:latin typeface="Arial Narrow" panose="020B0606020202030204" pitchFamily="34" charset="0"/>
              </a:rPr>
              <a:t>The speed and trajectory of our journey towards the sustainable just equitable society - narrow the gap between pledges and actual implementation on the ground.</a:t>
            </a:r>
          </a:p>
          <a:p>
            <a:r>
              <a:rPr lang="en-US" sz="8000" dirty="0">
                <a:latin typeface="Arial Narrow" panose="020B0606020202030204" pitchFamily="34" charset="0"/>
              </a:rPr>
              <a:t>We need a specific and massively scaled-up new quantified long-term goal for finance that is based on the needs of developing countries and backed up with a collectively negotiated implementation roadmap.</a:t>
            </a:r>
          </a:p>
          <a:p>
            <a:r>
              <a:rPr lang="en-US" sz="8000" dirty="0">
                <a:latin typeface="Arial Narrow" panose="020B0606020202030204" pitchFamily="34" charset="0"/>
              </a:rPr>
              <a:t>Global Stocktake outcomes that is centered around the principles of common but differentiated responsibilities &amp; respective capacities (CBDR &amp;RC), equity and best available science. </a:t>
            </a:r>
          </a:p>
          <a:p>
            <a:r>
              <a:rPr lang="en-US" sz="8000" dirty="0">
                <a:latin typeface="Arial Narrow" panose="020B0606020202030204" pitchFamily="34" charset="0"/>
              </a:rPr>
              <a:t>Multilateral agreements on financing Just Transitions.</a:t>
            </a:r>
            <a:endParaRPr lang="en-ZA" sz="8000" dirty="0">
              <a:latin typeface="Arial Narrow" panose="020B0606020202030204" pitchFamily="34" charset="0"/>
            </a:endParaRPr>
          </a:p>
          <a:p>
            <a:r>
              <a:rPr lang="en-ZA" sz="8000" dirty="0">
                <a:latin typeface="Arial Narrow" panose="020B0606020202030204" pitchFamily="34" charset="0"/>
              </a:rPr>
              <a:t>South Africa stands ready to play a constructive role for the success of COP28.</a:t>
            </a:r>
          </a:p>
          <a:p>
            <a:pPr marL="0" indent="0">
              <a:buNone/>
            </a:pPr>
            <a:endParaRPr lang="en-ZA" sz="6400" dirty="0"/>
          </a:p>
          <a:p>
            <a:endParaRPr lang="en-ZA" sz="6400" dirty="0"/>
          </a:p>
          <a:p>
            <a:pPr marL="0" indent="0" algn="just">
              <a:buNone/>
            </a:pPr>
            <a:endParaRPr lang="en-ZA" dirty="0"/>
          </a:p>
          <a:p>
            <a:endParaRPr lang="en-US" dirty="0"/>
          </a:p>
        </p:txBody>
      </p:sp>
    </p:spTree>
    <p:extLst>
      <p:ext uri="{BB962C8B-B14F-4D97-AF65-F5344CB8AC3E}">
        <p14:creationId xmlns:p14="http://schemas.microsoft.com/office/powerpoint/2010/main" val="685227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text, pool ball, businesscard&#10;&#10;Description automatically generated">
            <a:extLst>
              <a:ext uri="{FF2B5EF4-FFF2-40B4-BE49-F238E27FC236}">
                <a16:creationId xmlns:a16="http://schemas.microsoft.com/office/drawing/2014/main" id="{CE556480-4F33-2F47-984D-9E89F2FE03AE}"/>
              </a:ext>
            </a:extLst>
          </p:cNvPr>
          <p:cNvPicPr>
            <a:picLocks noChangeAspect="1"/>
          </p:cNvPicPr>
          <p:nvPr/>
        </p:nvPicPr>
        <p:blipFill>
          <a:blip r:embed="rId3"/>
          <a:stretch>
            <a:fillRect/>
          </a:stretch>
        </p:blipFill>
        <p:spPr>
          <a:xfrm>
            <a:off x="0" y="0"/>
            <a:ext cx="9144000" cy="6858000"/>
          </a:xfrm>
          <a:prstGeom prst="rect">
            <a:avLst/>
          </a:prstGeom>
        </p:spPr>
      </p:pic>
      <p:sp>
        <p:nvSpPr>
          <p:cNvPr id="4" name="Content Placeholder 2"/>
          <p:cNvSpPr>
            <a:spLocks noGrp="1"/>
          </p:cNvSpPr>
          <p:nvPr>
            <p:ph idx="1"/>
          </p:nvPr>
        </p:nvSpPr>
        <p:spPr>
          <a:xfrm>
            <a:off x="638636" y="2853846"/>
            <a:ext cx="8229600" cy="2540180"/>
          </a:xfrm>
        </p:spPr>
        <p:txBody>
          <a:bodyPr>
            <a:normAutofit/>
          </a:bodyPr>
          <a:lstStyle/>
          <a:p>
            <a:pPr marL="0" indent="0">
              <a:buNone/>
            </a:pPr>
            <a:endParaRPr lang="en-US" sz="1500" b="1" dirty="0"/>
          </a:p>
          <a:p>
            <a:pPr marL="0" indent="0">
              <a:buNone/>
            </a:pPr>
            <a:endParaRPr lang="en-US" sz="1500" dirty="0"/>
          </a:p>
        </p:txBody>
      </p:sp>
    </p:spTree>
    <p:extLst>
      <p:ext uri="{BB962C8B-B14F-4D97-AF65-F5344CB8AC3E}">
        <p14:creationId xmlns:p14="http://schemas.microsoft.com/office/powerpoint/2010/main" val="247505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45" y="136525"/>
            <a:ext cx="8797158" cy="599090"/>
          </a:xfrm>
        </p:spPr>
        <p:txBody>
          <a:bodyPr>
            <a:noAutofit/>
          </a:bodyPr>
          <a:lstStyle/>
          <a:p>
            <a:r>
              <a:rPr lang="en-US" sz="3600" b="1" dirty="0">
                <a:latin typeface="Arial Narrow" panose="020B0606020202030204" pitchFamily="34" charset="0"/>
              </a:rPr>
              <a:t>ORGANIZATION OF THE COP</a:t>
            </a:r>
          </a:p>
        </p:txBody>
      </p:sp>
      <p:sp>
        <p:nvSpPr>
          <p:cNvPr id="3" name="Content Placeholder 2"/>
          <p:cNvSpPr>
            <a:spLocks noGrp="1"/>
          </p:cNvSpPr>
          <p:nvPr>
            <p:ph idx="1"/>
          </p:nvPr>
        </p:nvSpPr>
        <p:spPr>
          <a:xfrm>
            <a:off x="147145" y="708681"/>
            <a:ext cx="8797158" cy="4992413"/>
          </a:xfrm>
        </p:spPr>
        <p:txBody>
          <a:bodyPr>
            <a:normAutofit fontScale="25000" lnSpcReduction="20000"/>
          </a:bodyPr>
          <a:lstStyle/>
          <a:p>
            <a:pPr marL="452438" lvl="0" indent="-368300" algn="just">
              <a:lnSpc>
                <a:spcPct val="115000"/>
              </a:lnSpc>
              <a:spcAft>
                <a:spcPts val="1000"/>
              </a:spcAft>
              <a:buFont typeface="Arial" panose="020B0604020202020204" pitchFamily="34" charset="0"/>
              <a:buChar char="•"/>
              <a:defRPr/>
            </a:pPr>
            <a:r>
              <a:rPr lang="en-US" sz="8000" dirty="0">
                <a:latin typeface="Arial Narrow" panose="020B0606020202030204" pitchFamily="34" charset="0"/>
              </a:rPr>
              <a:t>UNFCCC’s UAE Climate Change Conference (COP28/CMP18/CMA5) takes place in Dubai, the United Arab Emirates from 30 November to 12 December 2023;</a:t>
            </a:r>
          </a:p>
          <a:p>
            <a:pPr marL="452438" lvl="0" indent="-368300" algn="just">
              <a:lnSpc>
                <a:spcPct val="115000"/>
              </a:lnSpc>
              <a:spcAft>
                <a:spcPts val="1000"/>
              </a:spcAft>
              <a:buFont typeface="Arial" panose="020B0604020202020204" pitchFamily="34" charset="0"/>
              <a:buChar char="•"/>
              <a:defRPr/>
            </a:pPr>
            <a:r>
              <a:rPr lang="en-US" sz="8000" dirty="0">
                <a:latin typeface="Arial Narrow" panose="020B0606020202030204" pitchFamily="34" charset="0"/>
              </a:rPr>
              <a:t>The upcoming conference will be comprised of the three governing bodies:</a:t>
            </a:r>
          </a:p>
          <a:p>
            <a:pPr marL="714375" lvl="1" indent="-357188" algn="just">
              <a:lnSpc>
                <a:spcPct val="115000"/>
              </a:lnSpc>
              <a:spcAft>
                <a:spcPts val="1000"/>
              </a:spcAft>
              <a:buFont typeface="Wingdings" panose="05000000000000000000" pitchFamily="2" charset="2"/>
              <a:buChar char="ü"/>
              <a:defRPr/>
            </a:pPr>
            <a:r>
              <a:rPr lang="en-US" sz="8000" dirty="0">
                <a:latin typeface="Arial Narrow" panose="020B0606020202030204" pitchFamily="34" charset="0"/>
              </a:rPr>
              <a:t>Twenty-eighth Conference of Parties (COP28); </a:t>
            </a:r>
          </a:p>
          <a:p>
            <a:pPr marL="714375" lvl="1" indent="-357188" algn="just">
              <a:lnSpc>
                <a:spcPct val="115000"/>
              </a:lnSpc>
              <a:spcAft>
                <a:spcPts val="1000"/>
              </a:spcAft>
              <a:buFont typeface="Wingdings" panose="05000000000000000000" pitchFamily="2" charset="2"/>
              <a:buChar char="ü"/>
              <a:defRPr/>
            </a:pPr>
            <a:r>
              <a:rPr lang="en-US" sz="8000" dirty="0">
                <a:latin typeface="Arial Narrow" panose="020B0606020202030204" pitchFamily="34" charset="0"/>
              </a:rPr>
              <a:t>Eighteenth Conference of the Parties serving as the meeting of the Parties to the Kyoto Protocol (CMP18); and</a:t>
            </a:r>
          </a:p>
          <a:p>
            <a:pPr marL="714375" lvl="1" indent="-357188" algn="just">
              <a:lnSpc>
                <a:spcPct val="115000"/>
              </a:lnSpc>
              <a:spcAft>
                <a:spcPts val="1000"/>
              </a:spcAft>
              <a:buFont typeface="Wingdings" panose="05000000000000000000" pitchFamily="2" charset="2"/>
              <a:buChar char="ü"/>
              <a:defRPr/>
            </a:pPr>
            <a:r>
              <a:rPr lang="en-US" sz="8000" dirty="0">
                <a:latin typeface="Arial Narrow" panose="020B0606020202030204" pitchFamily="34" charset="0"/>
              </a:rPr>
              <a:t>Fifth Conference of the Parties serving as the meeting of the Parties to the Paris Agreement (CMA5) sessions. </a:t>
            </a:r>
          </a:p>
          <a:p>
            <a:pPr marL="452438" lvl="0" indent="-368300" algn="just">
              <a:lnSpc>
                <a:spcPct val="115000"/>
              </a:lnSpc>
              <a:spcAft>
                <a:spcPts val="1000"/>
              </a:spcAft>
              <a:buFont typeface="Arial" panose="020B0604020202020204" pitchFamily="34" charset="0"/>
              <a:buChar char="•"/>
              <a:defRPr/>
            </a:pPr>
            <a:r>
              <a:rPr lang="en-US" sz="8000" dirty="0">
                <a:latin typeface="Arial Narrow" panose="020B0606020202030204" pitchFamily="34" charset="0"/>
              </a:rPr>
              <a:t>The sessions of the governing bodies will be preceded by the two Subsidiary Bodies: </a:t>
            </a:r>
          </a:p>
          <a:p>
            <a:pPr marL="714375" lvl="1" indent="-357188" algn="just" defTabSz="714375">
              <a:lnSpc>
                <a:spcPct val="115000"/>
              </a:lnSpc>
              <a:spcAft>
                <a:spcPts val="1000"/>
              </a:spcAft>
              <a:buFont typeface="Wingdings" panose="05000000000000000000" pitchFamily="2" charset="2"/>
              <a:buChar char="ü"/>
              <a:defRPr/>
            </a:pPr>
            <a:r>
              <a:rPr lang="en-US" sz="8000" dirty="0">
                <a:latin typeface="Arial Narrow" panose="020B0606020202030204" pitchFamily="34" charset="0"/>
              </a:rPr>
              <a:t>Subsidiary Bodies for Implementation (SBI), and </a:t>
            </a:r>
          </a:p>
          <a:p>
            <a:pPr marL="714375" lvl="1" indent="-357188" algn="just" defTabSz="714375">
              <a:lnSpc>
                <a:spcPct val="115000"/>
              </a:lnSpc>
              <a:spcAft>
                <a:spcPts val="1000"/>
              </a:spcAft>
              <a:buFont typeface="Wingdings" panose="05000000000000000000" pitchFamily="2" charset="2"/>
              <a:buChar char="ü"/>
              <a:defRPr/>
            </a:pPr>
            <a:r>
              <a:rPr lang="en-US" sz="8000" dirty="0">
                <a:latin typeface="Arial Narrow" panose="020B0606020202030204" pitchFamily="34" charset="0"/>
              </a:rPr>
              <a:t>Subsidiary Bodies for Scientific and Technological Advice (SBSTA).</a:t>
            </a:r>
          </a:p>
          <a:p>
            <a:pPr marL="744855" lvl="0" indent="-457200" algn="just">
              <a:lnSpc>
                <a:spcPct val="115000"/>
              </a:lnSpc>
              <a:spcAft>
                <a:spcPts val="1000"/>
              </a:spcAft>
              <a:buFont typeface="Wingdings" panose="05000000000000000000" pitchFamily="2" charset="2"/>
              <a:buChar char="ü"/>
              <a:defRPr/>
            </a:pPr>
            <a:endParaRPr lang="en-US" sz="2600" dirty="0">
              <a:solidFill>
                <a:prstClr val="black"/>
              </a:solidFill>
              <a:latin typeface="Arial Narrow" panose="020B0606020202030204" pitchFamily="34" charset="0"/>
              <a:ea typeface="Batang"/>
              <a:cs typeface="Arial" panose="020B0604020202020204" pitchFamily="34" charset="0"/>
            </a:endParaRPr>
          </a:p>
          <a:p>
            <a:pPr marL="744855" lvl="0" indent="-457200" algn="just">
              <a:lnSpc>
                <a:spcPct val="115000"/>
              </a:lnSpc>
              <a:spcAft>
                <a:spcPts val="1000"/>
              </a:spcAft>
              <a:buFont typeface="Arial" panose="020B0604020202020204" pitchFamily="34" charset="0"/>
              <a:buChar char="•"/>
              <a:defRPr/>
            </a:pPr>
            <a:endParaRPr lang="en-US" sz="2600" dirty="0">
              <a:solidFill>
                <a:prstClr val="black"/>
              </a:solidFill>
              <a:latin typeface="Arial" panose="020B0604020202020204" pitchFamily="34" charset="0"/>
              <a:ea typeface="Batang"/>
              <a:cs typeface="Arial" panose="020B0604020202020204" pitchFamily="34" charset="0"/>
            </a:endParaRPr>
          </a:p>
          <a:p>
            <a:pPr marL="287655" marR="0" lvl="0" indent="0" algn="just" defTabSz="457200" rtl="0" eaLnBrk="1" fontAlgn="auto" latinLnBrk="0" hangingPunct="1">
              <a:lnSpc>
                <a:spcPct val="115000"/>
              </a:lnSpc>
              <a:spcBef>
                <a:spcPct val="20000"/>
              </a:spcBef>
              <a:spcAft>
                <a:spcPts val="1000"/>
              </a:spcAft>
              <a:buClrTx/>
              <a:buSz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Batang"/>
              <a:cs typeface="Arial" panose="020B0604020202020204" pitchFamily="34" charset="0"/>
            </a:endParaRPr>
          </a:p>
        </p:txBody>
      </p:sp>
      <p:sp>
        <p:nvSpPr>
          <p:cNvPr id="4" name="Slide Number Placeholder 3">
            <a:extLst>
              <a:ext uri="{FF2B5EF4-FFF2-40B4-BE49-F238E27FC236}">
                <a16:creationId xmlns:a16="http://schemas.microsoft.com/office/drawing/2014/main" id="{D8682315-3CE9-9618-A229-D762A2526853}"/>
              </a:ext>
            </a:extLst>
          </p:cNvPr>
          <p:cNvSpPr>
            <a:spLocks noGrp="1"/>
          </p:cNvSpPr>
          <p:nvPr>
            <p:ph type="sldNum" sz="quarter" idx="12"/>
          </p:nvPr>
        </p:nvSpPr>
        <p:spPr>
          <a:xfrm>
            <a:off x="6810703" y="6343431"/>
            <a:ext cx="2133600" cy="365125"/>
          </a:xfrm>
        </p:spPr>
        <p:txBody>
          <a:bodyPr/>
          <a:lstStyle/>
          <a:p>
            <a:pPr algn="ctr"/>
            <a:r>
              <a:rPr lang="en-US" sz="1200" dirty="0">
                <a:latin typeface="Arial" panose="020B0604020202020204" pitchFamily="34" charset="0"/>
                <a:cs typeface="Arial" panose="020B0604020202020204" pitchFamily="34" charset="0"/>
              </a:rPr>
              <a:t>    </a:t>
            </a:r>
            <a:fld id="{49E107A0-7B7C-8743-BC43-85A450895BAC}" type="slidenum">
              <a:rPr lang="en-US" sz="1200" smtClean="0">
                <a:latin typeface="Arial" panose="020B0604020202020204" pitchFamily="34" charset="0"/>
                <a:cs typeface="Arial" panose="020B0604020202020204" pitchFamily="34" charset="0"/>
              </a:rPr>
              <a:pPr algn="ctr"/>
              <a:t>2</a:t>
            </a:fld>
            <a:endParaRPr lang="en-US" sz="1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59329314-7562-42AC-A1AA-09E5BE63AE75}"/>
              </a:ext>
            </a:extLst>
          </p:cNvPr>
          <p:cNvSpPr>
            <a:spLocks noGrp="1"/>
          </p:cNvSpPr>
          <p:nvPr>
            <p:ph type="ftr" sz="quarter" idx="11"/>
          </p:nvPr>
        </p:nvSpPr>
        <p:spPr/>
        <p:txBody>
          <a:bodyPr/>
          <a:lstStyle/>
          <a:p>
            <a:pPr algn="ctr"/>
            <a:r>
              <a:rPr lang="en-US" sz="1200" dirty="0">
                <a:latin typeface="Arial" panose="020B0604020202020204" pitchFamily="34" charset="0"/>
                <a:cs typeface="Arial" panose="020B0604020202020204" pitchFamily="34" charset="0"/>
              </a:rPr>
              <a:t>SECRET</a:t>
            </a:r>
          </a:p>
        </p:txBody>
      </p:sp>
    </p:spTree>
    <p:extLst>
      <p:ext uri="{BB962C8B-B14F-4D97-AF65-F5344CB8AC3E}">
        <p14:creationId xmlns:p14="http://schemas.microsoft.com/office/powerpoint/2010/main" val="2006770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457200" y="-186813"/>
            <a:ext cx="8229600" cy="1111043"/>
          </a:xfrm>
        </p:spPr>
        <p:txBody>
          <a:bodyPr>
            <a:noAutofit/>
          </a:bodyPr>
          <a:lstStyle/>
          <a:p>
            <a:br>
              <a:rPr lang="en-US" sz="3600" dirty="0"/>
            </a:br>
            <a:r>
              <a:rPr lang="en-US" sz="3600" b="1" dirty="0">
                <a:latin typeface="Arial Narrow" panose="020B0606020202030204" pitchFamily="34" charset="0"/>
              </a:rPr>
              <a:t>BACKGROUND</a:t>
            </a:r>
            <a:br>
              <a:rPr lang="en-US" sz="3600" dirty="0">
                <a:latin typeface="Arial Narrow" panose="020B0606020202030204" pitchFamily="34" charset="0"/>
              </a:rPr>
            </a:br>
            <a:endParaRPr lang="en-US" sz="36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131523" y="924230"/>
            <a:ext cx="8229600" cy="4999910"/>
          </a:xfrm>
        </p:spPr>
        <p:txBody>
          <a:bodyPr>
            <a:noAutofit/>
          </a:bodyPr>
          <a:lstStyle/>
          <a:p>
            <a:pPr lvl="1" algn="just">
              <a:buFont typeface="Arial" panose="020B0604020202020204" pitchFamily="34" charset="0"/>
              <a:buChar char="•"/>
            </a:pPr>
            <a:r>
              <a:rPr lang="en-US" sz="2200" dirty="0">
                <a:latin typeface="Arial Narrow" panose="020B0606020202030204" pitchFamily="34" charset="0"/>
              </a:rPr>
              <a:t>COP28 is taking place at a time when all regions of the world are facing challenges posed by a rapidly changing climate and the best available science is informing policy makers on the risks and potential solutions.</a:t>
            </a:r>
          </a:p>
          <a:p>
            <a:pPr marL="457200" lvl="1" indent="0" algn="just">
              <a:buNone/>
            </a:pPr>
            <a:r>
              <a:rPr lang="en-US" sz="2200" dirty="0">
                <a:latin typeface="Arial Narrow" panose="020B0606020202030204" pitchFamily="34" charset="0"/>
              </a:rPr>
              <a:t> </a:t>
            </a:r>
          </a:p>
          <a:p>
            <a:pPr lvl="1" algn="just">
              <a:buFont typeface="Arial" panose="020B0604020202020204" pitchFamily="34" charset="0"/>
              <a:buChar char="•"/>
            </a:pPr>
            <a:r>
              <a:rPr lang="en-US" sz="2200" dirty="0">
                <a:latin typeface="Arial Narrow" panose="020B0606020202030204" pitchFamily="34" charset="0"/>
              </a:rPr>
              <a:t>It is also a period of increased geopolitical tensions, trade disputes and divisions amongst Parties on issues such as carbon border taxes, particularly between developed and developing countries. </a:t>
            </a:r>
          </a:p>
          <a:p>
            <a:pPr marL="457200" lvl="1" indent="0" algn="just">
              <a:buNone/>
            </a:pPr>
            <a:endParaRPr lang="en-US" sz="2200" dirty="0">
              <a:latin typeface="Arial Narrow" panose="020B0606020202030204" pitchFamily="34" charset="0"/>
            </a:endParaRPr>
          </a:p>
          <a:p>
            <a:pPr lvl="1" algn="just">
              <a:buFont typeface="Arial" panose="020B0604020202020204" pitchFamily="34" charset="0"/>
              <a:buChar char="•"/>
            </a:pPr>
            <a:r>
              <a:rPr lang="en-US" sz="2200" dirty="0">
                <a:latin typeface="Arial Narrow" panose="020B0606020202030204" pitchFamily="34" charset="0"/>
              </a:rPr>
              <a:t>Many countries are facing resource constraints that hinder their ability to take decisive climate action and developed countries continue to backtrack on their commitments and to try to reframe the nature of climate finance.</a:t>
            </a:r>
          </a:p>
          <a:p>
            <a:pPr marL="457200" lvl="1" indent="0" algn="just">
              <a:buNone/>
            </a:pPr>
            <a:endParaRPr lang="en-ZA" sz="2200" dirty="0">
              <a:latin typeface="Arial Narrow" panose="020B0606020202030204" pitchFamily="34" charset="0"/>
            </a:endParaRPr>
          </a:p>
        </p:txBody>
      </p:sp>
    </p:spTree>
    <p:extLst>
      <p:ext uri="{BB962C8B-B14F-4D97-AF65-F5344CB8AC3E}">
        <p14:creationId xmlns:p14="http://schemas.microsoft.com/office/powerpoint/2010/main" val="2083642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457200" y="171921"/>
            <a:ext cx="8229600" cy="803482"/>
          </a:xfrm>
        </p:spPr>
        <p:txBody>
          <a:bodyPr>
            <a:noAutofit/>
          </a:bodyPr>
          <a:lstStyle/>
          <a:p>
            <a:br>
              <a:rPr lang="en-US" sz="2400" dirty="0"/>
            </a:br>
            <a:r>
              <a:rPr lang="en-US" sz="2400" b="1" dirty="0">
                <a:latin typeface="Arial Narrow" panose="020B0606020202030204" pitchFamily="34" charset="0"/>
              </a:rPr>
              <a:t>GENERAL EXPECTATIONS FOR UAE CLIMATE CONFERENCE </a:t>
            </a:r>
            <a:br>
              <a:rPr lang="en-US" sz="3600" dirty="0">
                <a:latin typeface="Arial Narrow" panose="020B0606020202030204" pitchFamily="34" charset="0"/>
              </a:rPr>
            </a:br>
            <a:endParaRPr lang="en-US" sz="36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292812" y="648928"/>
            <a:ext cx="8300581" cy="5378245"/>
          </a:xfrm>
        </p:spPr>
        <p:txBody>
          <a:bodyPr>
            <a:noAutofit/>
          </a:bodyPr>
          <a:lstStyle/>
          <a:p>
            <a:pPr lvl="0" algn="just"/>
            <a:r>
              <a:rPr lang="en-US" sz="2100" dirty="0">
                <a:solidFill>
                  <a:prstClr val="black"/>
                </a:solidFill>
                <a:latin typeface="Arial Narrow" panose="020B0606020202030204" pitchFamily="34" charset="0"/>
              </a:rPr>
              <a:t>The United Arab Emirates (UAE) will host a Summit at the start of COP28 on 1 and 2 December 2023 to bring together world leaders to present:</a:t>
            </a:r>
          </a:p>
          <a:p>
            <a:pPr lvl="1" algn="just"/>
            <a:r>
              <a:rPr lang="en-US" sz="1700" dirty="0">
                <a:solidFill>
                  <a:prstClr val="black"/>
                </a:solidFill>
                <a:latin typeface="Arial Narrow" panose="020B0606020202030204" pitchFamily="34" charset="0"/>
              </a:rPr>
              <a:t> Progress and ambition across all pillars of the Paris Agreement, </a:t>
            </a:r>
          </a:p>
          <a:p>
            <a:pPr lvl="1" algn="just"/>
            <a:r>
              <a:rPr lang="en-US" sz="1700" dirty="0">
                <a:solidFill>
                  <a:prstClr val="black"/>
                </a:solidFill>
                <a:latin typeface="Arial Narrow" panose="020B0606020202030204" pitchFamily="34" charset="0"/>
              </a:rPr>
              <a:t> Provide momentum and,</a:t>
            </a:r>
          </a:p>
          <a:p>
            <a:pPr lvl="1" algn="just"/>
            <a:r>
              <a:rPr lang="en-US" sz="1700" dirty="0">
                <a:solidFill>
                  <a:prstClr val="black"/>
                </a:solidFill>
                <a:latin typeface="Arial Narrow" panose="020B0606020202030204" pitchFamily="34" charset="0"/>
              </a:rPr>
              <a:t> Guidance for the remainder of the COP. </a:t>
            </a:r>
          </a:p>
          <a:p>
            <a:pPr marL="457200" lvl="1" indent="0" algn="just">
              <a:buNone/>
            </a:pPr>
            <a:endParaRPr lang="en-US" sz="1700" dirty="0">
              <a:solidFill>
                <a:prstClr val="black"/>
              </a:solidFill>
              <a:latin typeface="Arial Narrow" panose="020B0606020202030204" pitchFamily="34" charset="0"/>
            </a:endParaRPr>
          </a:p>
          <a:p>
            <a:pPr lvl="0" algn="just"/>
            <a:r>
              <a:rPr lang="en-US" sz="2100" dirty="0">
                <a:solidFill>
                  <a:prstClr val="black"/>
                </a:solidFill>
                <a:latin typeface="Arial Narrow" panose="020B0606020202030204" pitchFamily="34" charset="0"/>
              </a:rPr>
              <a:t>President Ramaphosa has accepted the invitation to the Summit. </a:t>
            </a:r>
          </a:p>
          <a:p>
            <a:pPr lvl="0" algn="just"/>
            <a:r>
              <a:rPr lang="en-US" sz="2100" dirty="0">
                <a:solidFill>
                  <a:prstClr val="black"/>
                </a:solidFill>
                <a:latin typeface="Arial Narrow" panose="020B0606020202030204" pitchFamily="34" charset="0"/>
              </a:rPr>
              <a:t>A central concern of developing countries is to secure:</a:t>
            </a:r>
          </a:p>
          <a:p>
            <a:pPr lvl="1" algn="just"/>
            <a:r>
              <a:rPr lang="en-US" sz="1700" dirty="0">
                <a:solidFill>
                  <a:prstClr val="black"/>
                </a:solidFill>
                <a:latin typeface="Arial Narrow" panose="020B0606020202030204" pitchFamily="34" charset="0"/>
              </a:rPr>
              <a:t> Adequate, predictable, at-scale and appropriate means of implementation support for their climate actions and just transitions, </a:t>
            </a:r>
          </a:p>
          <a:p>
            <a:pPr lvl="1" algn="just"/>
            <a:r>
              <a:rPr lang="en-US" sz="1700" dirty="0">
                <a:solidFill>
                  <a:prstClr val="black"/>
                </a:solidFill>
                <a:latin typeface="Arial Narrow" panose="020B0606020202030204" pitchFamily="34" charset="0"/>
              </a:rPr>
              <a:t>Recognition of their right to development and to development space. </a:t>
            </a:r>
          </a:p>
          <a:p>
            <a:pPr marL="457200" lvl="1" indent="0" algn="just">
              <a:buNone/>
            </a:pPr>
            <a:endParaRPr lang="en-US" sz="1700" dirty="0">
              <a:solidFill>
                <a:prstClr val="black"/>
              </a:solidFill>
              <a:latin typeface="Arial Narrow" panose="020B0606020202030204" pitchFamily="34" charset="0"/>
            </a:endParaRPr>
          </a:p>
          <a:p>
            <a:pPr lvl="0" algn="just"/>
            <a:r>
              <a:rPr lang="en-US" sz="2100" dirty="0">
                <a:solidFill>
                  <a:prstClr val="black"/>
                </a:solidFill>
                <a:latin typeface="Arial Narrow" panose="020B0606020202030204" pitchFamily="34" charset="0"/>
              </a:rPr>
              <a:t>COP28 provides a key platform for both progress on negotiation issues under the UNFCCC, as well as for broader conversations, including on the need for transformation of the global financial architecture.</a:t>
            </a:r>
            <a:endParaRPr lang="en-US" sz="1800" dirty="0">
              <a:solidFill>
                <a:prstClr val="black"/>
              </a:solidFill>
              <a:latin typeface="Arial Narrow" panose="020B0606020202030204" pitchFamily="34" charset="0"/>
            </a:endParaRPr>
          </a:p>
          <a:p>
            <a:endParaRPr lang="en-US" sz="2400" dirty="0">
              <a:latin typeface="Arial Narrow" panose="020B0606020202030204" pitchFamily="34" charset="0"/>
            </a:endParaRPr>
          </a:p>
        </p:txBody>
      </p:sp>
    </p:spTree>
    <p:extLst>
      <p:ext uri="{BB962C8B-B14F-4D97-AF65-F5344CB8AC3E}">
        <p14:creationId xmlns:p14="http://schemas.microsoft.com/office/powerpoint/2010/main" val="2466653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457200" y="147484"/>
            <a:ext cx="8229600" cy="639097"/>
          </a:xfrm>
        </p:spPr>
        <p:txBody>
          <a:bodyPr>
            <a:noAutofit/>
          </a:bodyPr>
          <a:lstStyle/>
          <a:p>
            <a:r>
              <a:rPr lang="en-US" sz="2400" b="1" dirty="0">
                <a:latin typeface="Arial Narrow" panose="020B0606020202030204" pitchFamily="34" charset="0"/>
              </a:rPr>
              <a:t>RSA EXPECTATIONS FOR UAE CLIMATE CONFERENCE OUTCOMES (COP28) </a:t>
            </a: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457200" y="786582"/>
            <a:ext cx="8229600" cy="5122606"/>
          </a:xfrm>
        </p:spPr>
        <p:txBody>
          <a:bodyPr>
            <a:noAutofit/>
          </a:bodyPr>
          <a:lstStyle/>
          <a:p>
            <a:pPr lvl="0" algn="just"/>
            <a:r>
              <a:rPr lang="en-ZA" sz="1600" dirty="0">
                <a:latin typeface="Arial Narrow" panose="020B0606020202030204" pitchFamily="34" charset="0"/>
              </a:rPr>
              <a:t>South Africa negotiate as part of the Africa group and lead several thematic areas on behalf of the group.</a:t>
            </a:r>
          </a:p>
          <a:p>
            <a:pPr marL="0" lvl="0" indent="0" algn="just">
              <a:buNone/>
            </a:pPr>
            <a:r>
              <a:rPr lang="en-ZA" sz="1600" dirty="0">
                <a:latin typeface="Arial Narrow" panose="020B0606020202030204" pitchFamily="34" charset="0"/>
              </a:rPr>
              <a:t> </a:t>
            </a:r>
          </a:p>
          <a:p>
            <a:pPr lvl="0"/>
            <a:r>
              <a:rPr lang="en-US" sz="1600" dirty="0">
                <a:solidFill>
                  <a:prstClr val="black"/>
                </a:solidFill>
                <a:latin typeface="Arial Narrow" panose="020B0606020202030204" pitchFamily="34" charset="0"/>
              </a:rPr>
              <a:t>COP28 will be an important moment in the multilateral process, with the first Global Stocktake to be concluded that should inform the next round of Nationally Determined Contributions (NDCs) to the Paris Agreement and enhance international cooperation. </a:t>
            </a:r>
          </a:p>
          <a:p>
            <a:pPr marL="0" lvl="0" indent="0">
              <a:buNone/>
            </a:pPr>
            <a:endParaRPr lang="en-US" sz="1600" dirty="0">
              <a:solidFill>
                <a:prstClr val="black"/>
              </a:solidFill>
              <a:latin typeface="Arial Narrow" panose="020B0606020202030204" pitchFamily="34" charset="0"/>
            </a:endParaRPr>
          </a:p>
          <a:p>
            <a:pPr lvl="0"/>
            <a:r>
              <a:rPr lang="en-US" sz="1600" dirty="0">
                <a:solidFill>
                  <a:prstClr val="black"/>
                </a:solidFill>
                <a:latin typeface="Arial Narrow" panose="020B0606020202030204" pitchFamily="34" charset="0"/>
              </a:rPr>
              <a:t>The UAE has appointed South Africa and Demark as the Ministerial-level co-facilitators on the GST ahead of COP28. </a:t>
            </a:r>
          </a:p>
          <a:p>
            <a:pPr marL="0" lvl="0" indent="0">
              <a:buNone/>
            </a:pPr>
            <a:endParaRPr lang="en-US" sz="1600" dirty="0">
              <a:solidFill>
                <a:prstClr val="black"/>
              </a:solidFill>
              <a:latin typeface="Arial Narrow" panose="020B0606020202030204" pitchFamily="34" charset="0"/>
            </a:endParaRPr>
          </a:p>
          <a:p>
            <a:pPr lvl="0"/>
            <a:r>
              <a:rPr lang="en-US" sz="1600" dirty="0">
                <a:solidFill>
                  <a:prstClr val="black"/>
                </a:solidFill>
                <a:latin typeface="Arial Narrow" panose="020B0606020202030204" pitchFamily="34" charset="0"/>
              </a:rPr>
              <a:t>Furthermore, COP28 needs to take forward discussions on the transformation of the global financial architecture and reform of the Multilateral Development Banks and International Financial Institutions to make them fit-for-purpose in assisting countries to achieve sustainable development. </a:t>
            </a:r>
          </a:p>
          <a:p>
            <a:pPr marL="0" lvl="0" indent="0">
              <a:buNone/>
            </a:pPr>
            <a:endParaRPr lang="en-US" sz="1600" dirty="0">
              <a:solidFill>
                <a:prstClr val="black"/>
              </a:solidFill>
              <a:latin typeface="Arial Narrow" panose="020B0606020202030204" pitchFamily="34" charset="0"/>
            </a:endParaRPr>
          </a:p>
          <a:p>
            <a:pPr lvl="0"/>
            <a:r>
              <a:rPr lang="en-US" sz="1600" dirty="0">
                <a:solidFill>
                  <a:prstClr val="black"/>
                </a:solidFill>
                <a:latin typeface="Arial Narrow" panose="020B0606020202030204" pitchFamily="34" charset="0"/>
              </a:rPr>
              <a:t>COP28 needs to contribute towards unlocking support for developing countries and deliver on key mandates such as the:</a:t>
            </a:r>
          </a:p>
          <a:p>
            <a:pPr lvl="1"/>
            <a:r>
              <a:rPr lang="en-US" sz="1600" dirty="0">
                <a:solidFill>
                  <a:prstClr val="black"/>
                </a:solidFill>
                <a:latin typeface="Arial Narrow" panose="020B0606020202030204" pitchFamily="34" charset="0"/>
              </a:rPr>
              <a:t>Operationalization of the Loss and Damage Fund, the Global Goal on Adaptation Framework, </a:t>
            </a:r>
          </a:p>
          <a:p>
            <a:pPr lvl="1"/>
            <a:r>
              <a:rPr lang="en-US" sz="1600" dirty="0">
                <a:solidFill>
                  <a:prstClr val="black"/>
                </a:solidFill>
                <a:latin typeface="Arial Narrow" panose="020B0606020202030204" pitchFamily="34" charset="0"/>
              </a:rPr>
              <a:t>First set of CMA decisions under the Mitigation Work Programme, as well as </a:t>
            </a:r>
          </a:p>
          <a:p>
            <a:pPr lvl="1"/>
            <a:r>
              <a:rPr lang="en-US" sz="1600" dirty="0">
                <a:solidFill>
                  <a:prstClr val="black"/>
                </a:solidFill>
                <a:latin typeface="Arial Narrow" panose="020B0606020202030204" pitchFamily="34" charset="0"/>
              </a:rPr>
              <a:t>Adoption of the modalities and scope for the Just Transition Work Programme.</a:t>
            </a:r>
          </a:p>
          <a:p>
            <a:pPr marL="0" lvl="0" indent="0" algn="just">
              <a:buNone/>
            </a:pPr>
            <a:endParaRPr lang="en-ZA" sz="1600" dirty="0">
              <a:solidFill>
                <a:prstClr val="black"/>
              </a:solidFill>
              <a:latin typeface="Arial Narrow" panose="020B0606020202030204" pitchFamily="34" charset="0"/>
              <a:ea typeface="Batang"/>
              <a:cs typeface="Arial" panose="020B0604020202020204" pitchFamily="34" charset="0"/>
            </a:endParaRPr>
          </a:p>
          <a:p>
            <a:pPr marL="0" indent="0">
              <a:buNone/>
            </a:pPr>
            <a:endParaRPr lang="en-US" sz="1600" dirty="0">
              <a:latin typeface="Arial Narrow" panose="020B0606020202030204" pitchFamily="34" charset="0"/>
            </a:endParaRPr>
          </a:p>
        </p:txBody>
      </p:sp>
    </p:spTree>
    <p:extLst>
      <p:ext uri="{BB962C8B-B14F-4D97-AF65-F5344CB8AC3E}">
        <p14:creationId xmlns:p14="http://schemas.microsoft.com/office/powerpoint/2010/main" val="410811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8F2FD-3695-F541-8A93-622EC72C8C62}"/>
              </a:ext>
            </a:extLst>
          </p:cNvPr>
          <p:cNvSpPr>
            <a:spLocks noGrp="1"/>
          </p:cNvSpPr>
          <p:nvPr>
            <p:ph type="title"/>
          </p:nvPr>
        </p:nvSpPr>
        <p:spPr>
          <a:xfrm>
            <a:off x="457200" y="-88490"/>
            <a:ext cx="8229600" cy="924232"/>
          </a:xfrm>
        </p:spPr>
        <p:txBody>
          <a:bodyPr>
            <a:normAutofit/>
          </a:bodyPr>
          <a:lstStyle/>
          <a:p>
            <a:r>
              <a:rPr lang="en-ZA" sz="2800" b="1" dirty="0">
                <a:latin typeface="Arial Narrow" panose="020B0606020202030204" pitchFamily="34" charset="0"/>
              </a:rPr>
              <a:t>POSITION FOR COP 28</a:t>
            </a:r>
            <a:endParaRPr lang="en-US" sz="28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A685899C-554A-6F47-A12F-72C886399BF7}"/>
              </a:ext>
            </a:extLst>
          </p:cNvPr>
          <p:cNvSpPr>
            <a:spLocks noGrp="1"/>
          </p:cNvSpPr>
          <p:nvPr>
            <p:ph idx="1"/>
          </p:nvPr>
        </p:nvSpPr>
        <p:spPr>
          <a:xfrm>
            <a:off x="457200" y="609600"/>
            <a:ext cx="8229600" cy="5402893"/>
          </a:xfrm>
        </p:spPr>
        <p:txBody>
          <a:bodyPr>
            <a:normAutofit fontScale="70000" lnSpcReduction="20000"/>
          </a:bodyPr>
          <a:lstStyle/>
          <a:p>
            <a:pPr marL="0" indent="0">
              <a:buNone/>
            </a:pPr>
            <a:r>
              <a:rPr lang="en-ZA" b="1" dirty="0">
                <a:latin typeface="Arial Narrow" panose="020B0606020202030204" pitchFamily="34" charset="0"/>
              </a:rPr>
              <a:t>On Adaptation </a:t>
            </a:r>
          </a:p>
          <a:p>
            <a:pPr marL="0" indent="0">
              <a:buNone/>
            </a:pPr>
            <a:endParaRPr lang="en-ZA" b="1" dirty="0">
              <a:latin typeface="Arial Narrow" panose="020B0606020202030204" pitchFamily="34" charset="0"/>
            </a:endParaRPr>
          </a:p>
          <a:p>
            <a:pPr algn="just"/>
            <a:r>
              <a:rPr lang="en-US" dirty="0">
                <a:latin typeface="Arial Narrow" panose="020B0606020202030204" pitchFamily="34" charset="0"/>
              </a:rPr>
              <a:t>Parties must agree on the framework for the Glasgow-Sharm el-Sheikh work programme, which aims to enhance adaptive capacity, strengthen resilience and reduce vulnerability to climate change.</a:t>
            </a:r>
          </a:p>
          <a:p>
            <a:pPr marL="0" indent="0" algn="just">
              <a:buNone/>
            </a:pPr>
            <a:endParaRPr lang="en-US" dirty="0">
              <a:latin typeface="Arial Narrow" panose="020B0606020202030204" pitchFamily="34" charset="0"/>
            </a:endParaRPr>
          </a:p>
          <a:p>
            <a:pPr algn="just"/>
            <a:r>
              <a:rPr lang="en-US" dirty="0">
                <a:latin typeface="Arial Narrow" panose="020B0606020202030204" pitchFamily="34" charset="0"/>
              </a:rPr>
              <a:t>COP28 needs to adopt a set of high-level targets and key indicators, such as to enhance the adaptive capacity and resilience of the global population to adverse effects of climate change by 50% in 2030 and 90% by 2050. </a:t>
            </a:r>
          </a:p>
          <a:p>
            <a:pPr marL="0" indent="0" algn="just">
              <a:buNone/>
            </a:pPr>
            <a:endParaRPr lang="en-US" dirty="0">
              <a:latin typeface="Arial Narrow" panose="020B0606020202030204" pitchFamily="34" charset="0"/>
            </a:endParaRPr>
          </a:p>
          <a:p>
            <a:pPr algn="just"/>
            <a:r>
              <a:rPr lang="en-US" dirty="0">
                <a:latin typeface="Arial Narrow" panose="020B0606020202030204" pitchFamily="34" charset="0"/>
              </a:rPr>
              <a:t>Double adaptation financing.</a:t>
            </a:r>
          </a:p>
          <a:p>
            <a:pPr marL="0" indent="0" algn="just">
              <a:buNone/>
            </a:pPr>
            <a:endParaRPr lang="en-US" dirty="0">
              <a:latin typeface="Arial Narrow" panose="020B0606020202030204" pitchFamily="34" charset="0"/>
            </a:endParaRPr>
          </a:p>
          <a:p>
            <a:pPr algn="just"/>
            <a:r>
              <a:rPr lang="en-US" dirty="0">
                <a:latin typeface="Arial Narrow" panose="020B0606020202030204" pitchFamily="34" charset="0"/>
              </a:rPr>
              <a:t>Ensure that 100% of developing countries are supported to implement their national plans.</a:t>
            </a:r>
          </a:p>
          <a:p>
            <a:pPr marL="0" indent="0" algn="just">
              <a:buNone/>
            </a:pPr>
            <a:endParaRPr lang="en-US" dirty="0">
              <a:latin typeface="Arial Narrow" panose="020B0606020202030204" pitchFamily="34" charset="0"/>
            </a:endParaRPr>
          </a:p>
          <a:p>
            <a:pPr algn="just"/>
            <a:r>
              <a:rPr lang="en-US" dirty="0">
                <a:latin typeface="Arial Narrow" panose="020B0606020202030204" pitchFamily="34" charset="0"/>
              </a:rPr>
              <a:t>Ensure universal access to multi-hazards early warning systems by 2027.</a:t>
            </a:r>
          </a:p>
          <a:p>
            <a:endParaRPr lang="en-US" dirty="0">
              <a:latin typeface="Arial Narrow" panose="020B0606020202030204" pitchFamily="34" charset="0"/>
            </a:endParaRPr>
          </a:p>
        </p:txBody>
      </p:sp>
    </p:spTree>
    <p:extLst>
      <p:ext uri="{BB962C8B-B14F-4D97-AF65-F5344CB8AC3E}">
        <p14:creationId xmlns:p14="http://schemas.microsoft.com/office/powerpoint/2010/main" val="3874150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8F2FD-3695-F541-8A93-622EC72C8C62}"/>
              </a:ext>
            </a:extLst>
          </p:cNvPr>
          <p:cNvSpPr>
            <a:spLocks noGrp="1"/>
          </p:cNvSpPr>
          <p:nvPr>
            <p:ph type="title"/>
          </p:nvPr>
        </p:nvSpPr>
        <p:spPr>
          <a:xfrm>
            <a:off x="457200" y="-108154"/>
            <a:ext cx="8229600" cy="816078"/>
          </a:xfrm>
        </p:spPr>
        <p:txBody>
          <a:bodyPr>
            <a:normAutofit/>
          </a:bodyPr>
          <a:lstStyle/>
          <a:p>
            <a:r>
              <a:rPr lang="en-ZA" sz="2800" b="1" dirty="0">
                <a:latin typeface="Arial Narrow" panose="020B0606020202030204" pitchFamily="34" charset="0"/>
              </a:rPr>
              <a:t>POSITION FOR COP 28</a:t>
            </a:r>
            <a:endParaRPr lang="en-US" sz="28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A685899C-554A-6F47-A12F-72C886399BF7}"/>
              </a:ext>
            </a:extLst>
          </p:cNvPr>
          <p:cNvSpPr>
            <a:spLocks noGrp="1"/>
          </p:cNvSpPr>
          <p:nvPr>
            <p:ph idx="1"/>
          </p:nvPr>
        </p:nvSpPr>
        <p:spPr>
          <a:xfrm>
            <a:off x="457200" y="707924"/>
            <a:ext cx="8229600" cy="5304569"/>
          </a:xfrm>
        </p:spPr>
        <p:txBody>
          <a:bodyPr>
            <a:normAutofit fontScale="85000" lnSpcReduction="10000"/>
          </a:bodyPr>
          <a:lstStyle/>
          <a:p>
            <a:pPr marL="0" indent="0">
              <a:buNone/>
            </a:pPr>
            <a:r>
              <a:rPr lang="en-ZA" b="1" dirty="0">
                <a:latin typeface="Arial Narrow" panose="020B0606020202030204" pitchFamily="34" charset="0"/>
              </a:rPr>
              <a:t>On Loss and Damage </a:t>
            </a:r>
          </a:p>
          <a:p>
            <a:pPr marL="0" indent="0">
              <a:buNone/>
            </a:pPr>
            <a:endParaRPr lang="en-ZA" b="1" dirty="0">
              <a:latin typeface="Arial Narrow" panose="020B0606020202030204" pitchFamily="34" charset="0"/>
            </a:endParaRPr>
          </a:p>
          <a:p>
            <a:pPr algn="just"/>
            <a:r>
              <a:rPr lang="en-US" dirty="0">
                <a:latin typeface="Arial Narrow" panose="020B0606020202030204" pitchFamily="34" charset="0"/>
              </a:rPr>
              <a:t>Parties should agree on the operationalisation of the Loss and Damage Finance and funding arrangements that meet the needs and priorities of developing countries. </a:t>
            </a:r>
          </a:p>
          <a:p>
            <a:pPr algn="just"/>
            <a:endParaRPr lang="en-US" dirty="0">
              <a:latin typeface="Arial Narrow" panose="020B0606020202030204" pitchFamily="34" charset="0"/>
            </a:endParaRPr>
          </a:p>
          <a:p>
            <a:pPr algn="just"/>
            <a:r>
              <a:rPr lang="en-US" dirty="0">
                <a:latin typeface="Arial Narrow" panose="020B0606020202030204" pitchFamily="34" charset="0"/>
              </a:rPr>
              <a:t>Loss and Damage Finance should be new, additional, predictable, accessible and adequate to support all developing countries. </a:t>
            </a:r>
          </a:p>
          <a:p>
            <a:pPr marL="0" indent="0" algn="just">
              <a:buNone/>
            </a:pPr>
            <a:endParaRPr lang="en-US" dirty="0">
              <a:latin typeface="Arial Narrow" panose="020B0606020202030204" pitchFamily="34" charset="0"/>
            </a:endParaRPr>
          </a:p>
          <a:p>
            <a:pPr algn="just"/>
            <a:r>
              <a:rPr lang="en-US" dirty="0">
                <a:latin typeface="Arial Narrow" panose="020B0606020202030204" pitchFamily="34" charset="0"/>
              </a:rPr>
              <a:t>It should be separate from finance for adaptation and not increase the debt burden of developing countries. </a:t>
            </a:r>
          </a:p>
          <a:p>
            <a:endParaRPr lang="en-US" dirty="0"/>
          </a:p>
        </p:txBody>
      </p:sp>
    </p:spTree>
    <p:extLst>
      <p:ext uri="{BB962C8B-B14F-4D97-AF65-F5344CB8AC3E}">
        <p14:creationId xmlns:p14="http://schemas.microsoft.com/office/powerpoint/2010/main" val="772895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21F0-68D2-2B41-B54E-1B534E94D1D2}"/>
              </a:ext>
            </a:extLst>
          </p:cNvPr>
          <p:cNvSpPr>
            <a:spLocks noGrp="1"/>
          </p:cNvSpPr>
          <p:nvPr>
            <p:ph type="title"/>
          </p:nvPr>
        </p:nvSpPr>
        <p:spPr>
          <a:xfrm>
            <a:off x="457200" y="68826"/>
            <a:ext cx="8229600" cy="678619"/>
          </a:xfrm>
        </p:spPr>
        <p:txBody>
          <a:bodyPr>
            <a:normAutofit/>
          </a:bodyPr>
          <a:lstStyle/>
          <a:p>
            <a:r>
              <a:rPr lang="en-ZA" sz="2800" b="1" dirty="0">
                <a:latin typeface="Arial Narrow" panose="020B0606020202030204" pitchFamily="34" charset="0"/>
              </a:rPr>
              <a:t>POSITION FOR COP 28</a:t>
            </a:r>
            <a:endParaRPr lang="en-US" sz="28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9C3A60B8-EE30-BB45-BB2B-28AD0DE45FFF}"/>
              </a:ext>
            </a:extLst>
          </p:cNvPr>
          <p:cNvSpPr>
            <a:spLocks noGrp="1"/>
          </p:cNvSpPr>
          <p:nvPr>
            <p:ph idx="1"/>
          </p:nvPr>
        </p:nvSpPr>
        <p:spPr>
          <a:xfrm>
            <a:off x="457200" y="747445"/>
            <a:ext cx="8450494" cy="5363109"/>
          </a:xfrm>
        </p:spPr>
        <p:txBody>
          <a:bodyPr>
            <a:normAutofit fontScale="47500" lnSpcReduction="20000"/>
          </a:bodyPr>
          <a:lstStyle/>
          <a:p>
            <a:pPr marL="0" indent="0">
              <a:buNone/>
            </a:pPr>
            <a:r>
              <a:rPr lang="en-ZA" sz="4000" b="1" dirty="0">
                <a:latin typeface="Arial Narrow" panose="020B0606020202030204" pitchFamily="34" charset="0"/>
              </a:rPr>
              <a:t>On Mitigation Work Program</a:t>
            </a:r>
          </a:p>
          <a:p>
            <a:pPr marL="0" indent="0">
              <a:buNone/>
            </a:pPr>
            <a:endParaRPr lang="en-ZA" sz="4000" b="1" dirty="0">
              <a:latin typeface="Arial Narrow" panose="020B0606020202030204" pitchFamily="34" charset="0"/>
            </a:endParaRPr>
          </a:p>
          <a:p>
            <a:pPr algn="just"/>
            <a:r>
              <a:rPr lang="en-ZA" sz="3600" dirty="0">
                <a:latin typeface="Arial Narrow" panose="020B0606020202030204" pitchFamily="34" charset="0"/>
              </a:rPr>
              <a:t>The work programme must consider equity and historical responsibility.</a:t>
            </a:r>
          </a:p>
          <a:p>
            <a:pPr marL="0" indent="0" algn="just">
              <a:buNone/>
            </a:pPr>
            <a:endParaRPr lang="en-ZA" dirty="0">
              <a:latin typeface="Arial Narrow" panose="020B0606020202030204" pitchFamily="34" charset="0"/>
            </a:endParaRPr>
          </a:p>
          <a:p>
            <a:pPr algn="just"/>
            <a:r>
              <a:rPr lang="en-ZA" sz="3600" dirty="0">
                <a:latin typeface="Arial Narrow" panose="020B0606020202030204" pitchFamily="34" charset="0"/>
              </a:rPr>
              <a:t>Developed countries should not:</a:t>
            </a:r>
          </a:p>
          <a:p>
            <a:pPr lvl="1" algn="just"/>
            <a:r>
              <a:rPr lang="en-ZA" sz="3200" dirty="0">
                <a:latin typeface="Arial Narrow" panose="020B0606020202030204" pitchFamily="34" charset="0"/>
              </a:rPr>
              <a:t> </a:t>
            </a:r>
            <a:r>
              <a:rPr lang="en-ZA" sz="3600" dirty="0">
                <a:latin typeface="Arial Narrow" panose="020B0606020202030204" pitchFamily="34" charset="0"/>
              </a:rPr>
              <a:t>renege on their ambition in light of new energy challenges.</a:t>
            </a:r>
          </a:p>
          <a:p>
            <a:pPr lvl="1" algn="just"/>
            <a:r>
              <a:rPr lang="en-ZA" sz="3600" dirty="0">
                <a:latin typeface="Arial Narrow" panose="020B0606020202030204" pitchFamily="34" charset="0"/>
              </a:rPr>
              <a:t>not push developing countries into accelerating their greenhouse gas emission to compensate for their GHG emission reductions. </a:t>
            </a:r>
          </a:p>
          <a:p>
            <a:pPr marL="457200" lvl="1" indent="0" algn="just">
              <a:buNone/>
            </a:pPr>
            <a:endParaRPr lang="en-ZA" sz="3200" dirty="0">
              <a:latin typeface="Arial Narrow" panose="020B0606020202030204" pitchFamily="34" charset="0"/>
            </a:endParaRPr>
          </a:p>
          <a:p>
            <a:pPr algn="just"/>
            <a:r>
              <a:rPr lang="en-ZA" sz="3600" dirty="0">
                <a:latin typeface="Arial Narrow" panose="020B0606020202030204" pitchFamily="34" charset="0"/>
              </a:rPr>
              <a:t>Developed countries should respect the just transitions of developing countries.</a:t>
            </a:r>
          </a:p>
          <a:p>
            <a:pPr marL="0" indent="0" algn="just">
              <a:buNone/>
            </a:pPr>
            <a:r>
              <a:rPr lang="en-ZA" dirty="0">
                <a:latin typeface="Arial Narrow" panose="020B0606020202030204" pitchFamily="34" charset="0"/>
              </a:rPr>
              <a:t>  </a:t>
            </a:r>
          </a:p>
          <a:p>
            <a:pPr algn="just"/>
            <a:r>
              <a:rPr lang="en-ZA" sz="3600" dirty="0">
                <a:latin typeface="Arial Narrow" panose="020B0606020202030204" pitchFamily="34" charset="0"/>
              </a:rPr>
              <a:t>Should honour their own pledges to assist developing countries for their just transitions. </a:t>
            </a:r>
          </a:p>
          <a:p>
            <a:pPr marL="0" indent="0" algn="just">
              <a:buNone/>
            </a:pPr>
            <a:endParaRPr lang="en-ZA" dirty="0">
              <a:latin typeface="Arial Narrow" panose="020B0606020202030204" pitchFamily="34" charset="0"/>
            </a:endParaRPr>
          </a:p>
          <a:p>
            <a:pPr algn="just"/>
            <a:r>
              <a:rPr lang="en-ZA" sz="3600" dirty="0">
                <a:latin typeface="Arial Narrow" panose="020B0606020202030204" pitchFamily="34" charset="0"/>
              </a:rPr>
              <a:t>Parties should share experiences to enhance implementation of mitigation commitments including exploring new areas to enhance mitigation ambition.</a:t>
            </a:r>
          </a:p>
          <a:p>
            <a:pPr marL="0" indent="0" algn="just">
              <a:buNone/>
            </a:pPr>
            <a:endParaRPr lang="en-ZA" sz="3600" dirty="0">
              <a:latin typeface="Arial Narrow" panose="020B0606020202030204" pitchFamily="34" charset="0"/>
            </a:endParaRPr>
          </a:p>
          <a:p>
            <a:pPr algn="just"/>
            <a:r>
              <a:rPr lang="en-US" sz="3600" dirty="0">
                <a:latin typeface="Arial Narrow" panose="020B0606020202030204" pitchFamily="34" charset="0"/>
              </a:rPr>
              <a:t>Mitigation Work Programme decisions should assist countries to scale up their efforts to implement their NDCs by making available new financial resources and technology transfers to developing countries. </a:t>
            </a:r>
          </a:p>
          <a:p>
            <a:pPr marL="0" indent="0" algn="just">
              <a:buNone/>
            </a:pPr>
            <a:endParaRPr lang="en-ZA" sz="3600" dirty="0">
              <a:latin typeface="Arial Narrow" panose="020B0606020202030204" pitchFamily="34" charset="0"/>
            </a:endParaRPr>
          </a:p>
        </p:txBody>
      </p:sp>
    </p:spTree>
    <p:extLst>
      <p:ext uri="{BB962C8B-B14F-4D97-AF65-F5344CB8AC3E}">
        <p14:creationId xmlns:p14="http://schemas.microsoft.com/office/powerpoint/2010/main" val="1084412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21F0-68D2-2B41-B54E-1B534E94D1D2}"/>
              </a:ext>
            </a:extLst>
          </p:cNvPr>
          <p:cNvSpPr>
            <a:spLocks noGrp="1"/>
          </p:cNvSpPr>
          <p:nvPr>
            <p:ph type="title"/>
          </p:nvPr>
        </p:nvSpPr>
        <p:spPr>
          <a:xfrm>
            <a:off x="457200" y="223892"/>
            <a:ext cx="8229600" cy="523553"/>
          </a:xfrm>
        </p:spPr>
        <p:txBody>
          <a:bodyPr>
            <a:normAutofit/>
          </a:bodyPr>
          <a:lstStyle/>
          <a:p>
            <a:r>
              <a:rPr lang="en-ZA" sz="2800" b="1" dirty="0">
                <a:latin typeface="Arial Narrow" panose="020B0606020202030204" pitchFamily="34" charset="0"/>
              </a:rPr>
              <a:t>POSITION FOR COP 28</a:t>
            </a:r>
            <a:endParaRPr lang="en-US" sz="28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9C3A60B8-EE30-BB45-BB2B-28AD0DE45FFF}"/>
              </a:ext>
            </a:extLst>
          </p:cNvPr>
          <p:cNvSpPr>
            <a:spLocks noGrp="1"/>
          </p:cNvSpPr>
          <p:nvPr>
            <p:ph idx="1"/>
          </p:nvPr>
        </p:nvSpPr>
        <p:spPr>
          <a:xfrm>
            <a:off x="457200" y="747445"/>
            <a:ext cx="8450494" cy="5363109"/>
          </a:xfrm>
        </p:spPr>
        <p:txBody>
          <a:bodyPr>
            <a:normAutofit fontScale="47500" lnSpcReduction="20000"/>
          </a:bodyPr>
          <a:lstStyle/>
          <a:p>
            <a:pPr marL="0" indent="0">
              <a:buNone/>
            </a:pPr>
            <a:r>
              <a:rPr lang="en-ZA" sz="4000" b="1" dirty="0">
                <a:latin typeface="Arial Narrow" panose="020B0606020202030204" pitchFamily="34" charset="0"/>
              </a:rPr>
              <a:t>On Global Stocktake</a:t>
            </a:r>
          </a:p>
          <a:p>
            <a:pPr marL="0" indent="0">
              <a:buNone/>
            </a:pPr>
            <a:endParaRPr lang="en-ZA" sz="4000" b="1" dirty="0">
              <a:latin typeface="Arial Narrow" panose="020B0606020202030204" pitchFamily="34" charset="0"/>
            </a:endParaRPr>
          </a:p>
          <a:p>
            <a:pPr algn="just"/>
            <a:r>
              <a:rPr lang="en-US" sz="3600" dirty="0">
                <a:latin typeface="Arial Narrow" panose="020B0606020202030204" pitchFamily="34" charset="0"/>
              </a:rPr>
              <a:t>The first global stocktake (GST) will take place in 2023, as agreed under Article 14 of the Paris Agreement, which provides that the CMA shall periodically take stock of the implementation of the Paris Agreement to assess collective progress towards achieving its purpose and long-term goals, including on mitigation, adaptation, and the means of implementation and support, in light of equity and the best available science. </a:t>
            </a:r>
          </a:p>
          <a:p>
            <a:pPr marL="0" indent="0" algn="just">
              <a:buNone/>
            </a:pPr>
            <a:endParaRPr lang="en-US" sz="3600" dirty="0">
              <a:latin typeface="Arial Narrow" panose="020B0606020202030204" pitchFamily="34" charset="0"/>
            </a:endParaRPr>
          </a:p>
          <a:p>
            <a:pPr algn="just"/>
            <a:r>
              <a:rPr lang="en-US" sz="3600" dirty="0">
                <a:latin typeface="Arial Narrow" panose="020B0606020202030204" pitchFamily="34" charset="0"/>
              </a:rPr>
              <a:t>The objective is to assist Parties to prepare more progressive Nationally Determined Contributions in the next cycle and to enhance international cooperation.</a:t>
            </a:r>
          </a:p>
          <a:p>
            <a:pPr algn="just"/>
            <a:endParaRPr lang="en-US" sz="3600" dirty="0">
              <a:latin typeface="Arial Narrow" panose="020B0606020202030204" pitchFamily="34" charset="0"/>
            </a:endParaRPr>
          </a:p>
          <a:p>
            <a:pPr algn="just"/>
            <a:r>
              <a:rPr lang="en-US" sz="3600" dirty="0">
                <a:latin typeface="Arial Narrow" panose="020B0606020202030204" pitchFamily="34" charset="0"/>
              </a:rPr>
              <a:t>GST should provide a comprehensive stock taking assessment of implementation, with a clear set of recommendations on how to achieve all the goals in the Paris Agreement, under the Convention.  </a:t>
            </a:r>
          </a:p>
          <a:p>
            <a:pPr marL="0" indent="0" algn="just">
              <a:buNone/>
            </a:pPr>
            <a:endParaRPr lang="en-US" sz="3600" dirty="0">
              <a:latin typeface="Arial Narrow" panose="020B0606020202030204" pitchFamily="34" charset="0"/>
            </a:endParaRPr>
          </a:p>
          <a:p>
            <a:pPr algn="just"/>
            <a:r>
              <a:rPr lang="en-US" sz="3600" dirty="0">
                <a:latin typeface="Arial Narrow" panose="020B0606020202030204" pitchFamily="34" charset="0"/>
              </a:rPr>
              <a:t>GST should identify opportunities for enhanced action and support, including international cooperation for climate action. </a:t>
            </a:r>
          </a:p>
          <a:p>
            <a:pPr marL="0" indent="0" algn="just">
              <a:buNone/>
            </a:pPr>
            <a:endParaRPr lang="en-US" sz="3600" dirty="0">
              <a:latin typeface="Arial Narrow" panose="020B0606020202030204" pitchFamily="34" charset="0"/>
            </a:endParaRPr>
          </a:p>
          <a:p>
            <a:pPr algn="just"/>
            <a:r>
              <a:rPr lang="en-US" sz="3600" dirty="0">
                <a:latin typeface="Arial Narrow" panose="020B0606020202030204" pitchFamily="34" charset="0"/>
              </a:rPr>
              <a:t>GST should not be utilised to advance new interpretations of climate finance by developed countries or for the adoption of non-negotiated decisions on fossil fuels and energy.</a:t>
            </a:r>
          </a:p>
          <a:p>
            <a:pPr marL="0" indent="0" algn="just">
              <a:buNone/>
            </a:pPr>
            <a:endParaRPr lang="en-ZA" sz="3600" dirty="0">
              <a:latin typeface="Arial Narrow" panose="020B0606020202030204" pitchFamily="34" charset="0"/>
            </a:endParaRPr>
          </a:p>
        </p:txBody>
      </p:sp>
    </p:spTree>
    <p:extLst>
      <p:ext uri="{BB962C8B-B14F-4D97-AF65-F5344CB8AC3E}">
        <p14:creationId xmlns:p14="http://schemas.microsoft.com/office/powerpoint/2010/main" val="2554523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812</TotalTime>
  <Words>1699</Words>
  <Application>Microsoft Office PowerPoint</Application>
  <PresentationFormat>On-screen Show (4:3)</PresentationFormat>
  <Paragraphs>139</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Narrow</vt:lpstr>
      <vt:lpstr>Calibri</vt:lpstr>
      <vt:lpstr>Wingdings</vt:lpstr>
      <vt:lpstr>Office Theme</vt:lpstr>
      <vt:lpstr>UPDATE ON UNFCCC NEGOTIATIONS </vt:lpstr>
      <vt:lpstr>ORGANIZATION OF THE COP</vt:lpstr>
      <vt:lpstr> BACKGROUND </vt:lpstr>
      <vt:lpstr> GENERAL EXPECTATIONS FOR UAE CLIMATE CONFERENCE  </vt:lpstr>
      <vt:lpstr>RSA EXPECTATIONS FOR UAE CLIMATE CONFERENCE OUTCOMES (COP28) </vt:lpstr>
      <vt:lpstr>POSITION FOR COP 28</vt:lpstr>
      <vt:lpstr>POSITION FOR COP 28</vt:lpstr>
      <vt:lpstr>POSITION FOR COP 28</vt:lpstr>
      <vt:lpstr>POSITION FOR COP 28</vt:lpstr>
      <vt:lpstr>POSITION FOR COP 28</vt:lpstr>
      <vt:lpstr>POSITION FOR COP 28</vt:lpstr>
      <vt:lpstr>CONCLUSION</vt:lpstr>
      <vt:lpstr>PowerPoint Presentation</vt:lpstr>
    </vt:vector>
  </TitlesOfParts>
  <Company>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Admin1</dc:creator>
  <cp:lastModifiedBy>Pemy Gasela</cp:lastModifiedBy>
  <cp:revision>72</cp:revision>
  <cp:lastPrinted>2021-10-18T13:32:30Z</cp:lastPrinted>
  <dcterms:created xsi:type="dcterms:W3CDTF">2020-04-21T11:07:00Z</dcterms:created>
  <dcterms:modified xsi:type="dcterms:W3CDTF">2023-10-25T10:55:06Z</dcterms:modified>
</cp:coreProperties>
</file>