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3" r:id="rId1"/>
    <p:sldMasterId id="2147483705" r:id="rId2"/>
  </p:sldMasterIdLst>
  <p:notesMasterIdLst>
    <p:notesMasterId r:id="rId53"/>
  </p:notesMasterIdLst>
  <p:handoutMasterIdLst>
    <p:handoutMasterId r:id="rId54"/>
  </p:handoutMasterIdLst>
  <p:sldIdLst>
    <p:sldId id="1308" r:id="rId3"/>
    <p:sldId id="399" r:id="rId4"/>
    <p:sldId id="1462" r:id="rId5"/>
    <p:sldId id="1455" r:id="rId6"/>
    <p:sldId id="1461" r:id="rId7"/>
    <p:sldId id="1463" r:id="rId8"/>
    <p:sldId id="1391" r:id="rId9"/>
    <p:sldId id="1392" r:id="rId10"/>
    <p:sldId id="1457" r:id="rId11"/>
    <p:sldId id="1456" r:id="rId12"/>
    <p:sldId id="1459" r:id="rId13"/>
    <p:sldId id="1458" r:id="rId14"/>
    <p:sldId id="1393" r:id="rId15"/>
    <p:sldId id="1460" r:id="rId16"/>
    <p:sldId id="739" r:id="rId17"/>
    <p:sldId id="1464" r:id="rId18"/>
    <p:sldId id="380" r:id="rId19"/>
    <p:sldId id="1466" r:id="rId20"/>
    <p:sldId id="388" r:id="rId21"/>
    <p:sldId id="451" r:id="rId22"/>
    <p:sldId id="452" r:id="rId23"/>
    <p:sldId id="450" r:id="rId24"/>
    <p:sldId id="741" r:id="rId25"/>
    <p:sldId id="742" r:id="rId26"/>
    <p:sldId id="446" r:id="rId27"/>
    <p:sldId id="460" r:id="rId28"/>
    <p:sldId id="747" r:id="rId29"/>
    <p:sldId id="1468" r:id="rId30"/>
    <p:sldId id="716" r:id="rId31"/>
    <p:sldId id="1465" r:id="rId32"/>
    <p:sldId id="411" r:id="rId33"/>
    <p:sldId id="733" r:id="rId34"/>
    <p:sldId id="734" r:id="rId35"/>
    <p:sldId id="735" r:id="rId36"/>
    <p:sldId id="717" r:id="rId37"/>
    <p:sldId id="718" r:id="rId38"/>
    <p:sldId id="719" r:id="rId39"/>
    <p:sldId id="720" r:id="rId40"/>
    <p:sldId id="721" r:id="rId41"/>
    <p:sldId id="433" r:id="rId42"/>
    <p:sldId id="749" r:id="rId43"/>
    <p:sldId id="1423" r:id="rId44"/>
    <p:sldId id="1424" r:id="rId45"/>
    <p:sldId id="1431" r:id="rId46"/>
    <p:sldId id="1432" r:id="rId47"/>
    <p:sldId id="1433" r:id="rId48"/>
    <p:sldId id="447" r:id="rId49"/>
    <p:sldId id="1467" r:id="rId50"/>
    <p:sldId id="750" r:id="rId51"/>
    <p:sldId id="1335" r:id="rId52"/>
  </p:sldIdLst>
  <p:sldSz cx="9144000" cy="6858000" type="screen4x3"/>
  <p:notesSz cx="6797675" cy="9926638"/>
  <p:defaultTextStyle>
    <a:defPPr>
      <a:defRPr lang="en-US"/>
    </a:defPPr>
    <a:lvl1pPr algn="l" rtl="0" eaLnBrk="0" fontAlgn="base" hangingPunct="0">
      <a:spcBef>
        <a:spcPct val="0"/>
      </a:spcBef>
      <a:spcAft>
        <a:spcPct val="0"/>
      </a:spcAft>
      <a:defRPr sz="2400" kern="1200">
        <a:solidFill>
          <a:schemeClr val="tx1"/>
        </a:solidFill>
        <a:latin typeface="Arial"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6" clrIdx="0">
    <p:extLst>
      <p:ext uri="{19B8F6BF-5375-455C-9EA6-DF929625EA0E}">
        <p15:presenceInfo xmlns:p15="http://schemas.microsoft.com/office/powerpoint/2012/main" userId="Windows User" providerId="None"/>
      </p:ext>
    </p:extLst>
  </p:cmAuthor>
  <p:cmAuthor id="2" name="MCilo" initials="M" lastIdx="7" clrIdx="1">
    <p:extLst>
      <p:ext uri="{19B8F6BF-5375-455C-9EA6-DF929625EA0E}">
        <p15:presenceInfo xmlns:p15="http://schemas.microsoft.com/office/powerpoint/2012/main" userId="8869e6d992bc029f" providerId="Windows Live"/>
      </p:ext>
    </p:extLst>
  </p:cmAuthor>
  <p:cmAuthor id="3" name="Heila Van Wyk" initials="HVW" lastIdx="1" clrIdx="2">
    <p:extLst>
      <p:ext uri="{19B8F6BF-5375-455C-9EA6-DF929625EA0E}">
        <p15:presenceInfo xmlns:p15="http://schemas.microsoft.com/office/powerpoint/2012/main" userId="S-1-5-21-3382797220-201313380-3935755088-15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0000FF"/>
    <a:srgbClr val="37FC1C"/>
    <a:srgbClr val="00CC00"/>
    <a:srgbClr val="CC0000"/>
    <a:srgbClr val="FF9933"/>
    <a:srgbClr val="003399"/>
    <a:srgbClr val="FF660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73957" autoAdjust="0"/>
  </p:normalViewPr>
  <p:slideViewPr>
    <p:cSldViewPr>
      <p:cViewPr>
        <p:scale>
          <a:sx n="100" d="100"/>
          <a:sy n="100" d="100"/>
        </p:scale>
        <p:origin x="316" y="-10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80" d="100"/>
        <a:sy n="1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10"/>
            <a:ext cx="2945553" cy="495612"/>
          </a:xfrm>
          <a:prstGeom prst="rect">
            <a:avLst/>
          </a:prstGeom>
        </p:spPr>
        <p:txBody>
          <a:bodyPr vert="horz" lIns="93592" tIns="46791" rIns="93592" bIns="46791" rtlCol="0"/>
          <a:lstStyle>
            <a:lvl1pPr algn="l">
              <a:defRPr sz="1200">
                <a:latin typeface="Arial" charset="0"/>
              </a:defRPr>
            </a:lvl1pPr>
          </a:lstStyle>
          <a:p>
            <a:pPr>
              <a:defRPr/>
            </a:pPr>
            <a:endParaRPr lang="en-US" dirty="0"/>
          </a:p>
        </p:txBody>
      </p:sp>
      <p:sp>
        <p:nvSpPr>
          <p:cNvPr id="3" name="Date Placeholder 2"/>
          <p:cNvSpPr>
            <a:spLocks noGrp="1"/>
          </p:cNvSpPr>
          <p:nvPr>
            <p:ph type="dt" sz="quarter" idx="1"/>
          </p:nvPr>
        </p:nvSpPr>
        <p:spPr>
          <a:xfrm>
            <a:off x="3850541" y="10"/>
            <a:ext cx="2945553" cy="495612"/>
          </a:xfrm>
          <a:prstGeom prst="rect">
            <a:avLst/>
          </a:prstGeom>
        </p:spPr>
        <p:txBody>
          <a:bodyPr vert="horz" lIns="93592" tIns="46791" rIns="93592" bIns="46791" rtlCol="0"/>
          <a:lstStyle>
            <a:lvl1pPr algn="r">
              <a:defRPr sz="1200">
                <a:latin typeface="Arial" charset="0"/>
              </a:defRPr>
            </a:lvl1pPr>
          </a:lstStyle>
          <a:p>
            <a:pPr>
              <a:defRPr/>
            </a:pPr>
            <a:fld id="{8FD16B05-140C-4CAB-A98F-8917577EEA5C}" type="datetimeFigureOut">
              <a:rPr lang="en-US"/>
              <a:pPr>
                <a:defRPr/>
              </a:pPr>
              <a:t>6/8/2024</a:t>
            </a:fld>
            <a:endParaRPr lang="en-US" dirty="0"/>
          </a:p>
        </p:txBody>
      </p:sp>
      <p:sp>
        <p:nvSpPr>
          <p:cNvPr id="4" name="Footer Placeholder 3"/>
          <p:cNvSpPr>
            <a:spLocks noGrp="1"/>
          </p:cNvSpPr>
          <p:nvPr>
            <p:ph type="ftr" sz="quarter" idx="2"/>
          </p:nvPr>
        </p:nvSpPr>
        <p:spPr>
          <a:xfrm>
            <a:off x="9" y="9427837"/>
            <a:ext cx="2945553" cy="497211"/>
          </a:xfrm>
          <a:prstGeom prst="rect">
            <a:avLst/>
          </a:prstGeom>
        </p:spPr>
        <p:txBody>
          <a:bodyPr vert="horz" lIns="93592" tIns="46791" rIns="93592" bIns="46791" rtlCol="0" anchor="b"/>
          <a:lstStyle>
            <a:lvl1pPr algn="l">
              <a:defRPr sz="1200">
                <a:latin typeface="Arial" charset="0"/>
              </a:defRPr>
            </a:lvl1pPr>
          </a:lstStyle>
          <a:p>
            <a:pPr>
              <a:defRPr/>
            </a:pPr>
            <a:endParaRPr lang="en-US" dirty="0"/>
          </a:p>
        </p:txBody>
      </p:sp>
      <p:sp>
        <p:nvSpPr>
          <p:cNvPr id="5" name="Slide Number Placeholder 4"/>
          <p:cNvSpPr>
            <a:spLocks noGrp="1"/>
          </p:cNvSpPr>
          <p:nvPr>
            <p:ph type="sldNum" sz="quarter" idx="3"/>
          </p:nvPr>
        </p:nvSpPr>
        <p:spPr>
          <a:xfrm>
            <a:off x="3850541" y="9427837"/>
            <a:ext cx="2945553" cy="497211"/>
          </a:xfrm>
          <a:prstGeom prst="rect">
            <a:avLst/>
          </a:prstGeom>
        </p:spPr>
        <p:txBody>
          <a:bodyPr vert="horz" lIns="93592" tIns="46791" rIns="93592" bIns="46791" rtlCol="0" anchor="b"/>
          <a:lstStyle>
            <a:lvl1pPr algn="r">
              <a:defRPr sz="1200">
                <a:latin typeface="Arial" charset="0"/>
              </a:defRPr>
            </a:lvl1pPr>
          </a:lstStyle>
          <a:p>
            <a:pPr>
              <a:defRPr/>
            </a:pPr>
            <a:fld id="{DE0D9EF0-1C50-4AE8-A25B-15FDB8E2DED9}" type="slidenum">
              <a:rPr lang="en-US"/>
              <a:pPr>
                <a:defRPr/>
              </a:pPr>
              <a:t>‹#›</a:t>
            </a:fld>
            <a:endParaRPr lang="en-US" dirty="0"/>
          </a:p>
        </p:txBody>
      </p:sp>
    </p:spTree>
    <p:extLst>
      <p:ext uri="{BB962C8B-B14F-4D97-AF65-F5344CB8AC3E}">
        <p14:creationId xmlns:p14="http://schemas.microsoft.com/office/powerpoint/2010/main" val="1728599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9" y="10"/>
            <a:ext cx="2945553" cy="495612"/>
          </a:xfrm>
          <a:prstGeom prst="rect">
            <a:avLst/>
          </a:prstGeom>
          <a:noFill/>
          <a:ln w="9525">
            <a:noFill/>
            <a:miter lim="800000"/>
            <a:headEnd/>
            <a:tailEnd/>
          </a:ln>
          <a:effectLst/>
        </p:spPr>
        <p:txBody>
          <a:bodyPr vert="horz" wrap="square" lIns="93592" tIns="46791" rIns="93592" bIns="46791" numCol="1" anchor="t" anchorCtr="0" compatLnSpc="1">
            <a:prstTxWarp prst="textNoShape">
              <a:avLst/>
            </a:prstTxWarp>
          </a:bodyPr>
          <a:lstStyle>
            <a:lvl1pPr>
              <a:defRPr sz="1200">
                <a:latin typeface="Times"/>
              </a:defRPr>
            </a:lvl1pPr>
          </a:lstStyle>
          <a:p>
            <a:pPr>
              <a:defRPr/>
            </a:pPr>
            <a:endParaRPr lang="en-US" dirty="0"/>
          </a:p>
        </p:txBody>
      </p:sp>
      <p:sp>
        <p:nvSpPr>
          <p:cNvPr id="4099" name="Rectangle 3"/>
          <p:cNvSpPr>
            <a:spLocks noGrp="1" noChangeArrowheads="1"/>
          </p:cNvSpPr>
          <p:nvPr>
            <p:ph type="dt" idx="1"/>
          </p:nvPr>
        </p:nvSpPr>
        <p:spPr bwMode="auto">
          <a:xfrm>
            <a:off x="3852122" y="10"/>
            <a:ext cx="2945553" cy="495612"/>
          </a:xfrm>
          <a:prstGeom prst="rect">
            <a:avLst/>
          </a:prstGeom>
          <a:noFill/>
          <a:ln w="9525">
            <a:noFill/>
            <a:miter lim="800000"/>
            <a:headEnd/>
            <a:tailEnd/>
          </a:ln>
          <a:effectLst/>
        </p:spPr>
        <p:txBody>
          <a:bodyPr vert="horz" wrap="square" lIns="93592" tIns="46791" rIns="93592" bIns="46791" numCol="1" anchor="t" anchorCtr="0" compatLnSpc="1">
            <a:prstTxWarp prst="textNoShape">
              <a:avLst/>
            </a:prstTxWarp>
          </a:bodyPr>
          <a:lstStyle>
            <a:lvl1pPr algn="r">
              <a:defRPr sz="1200">
                <a:latin typeface="Times"/>
              </a:defRPr>
            </a:lvl1pPr>
          </a:lstStyle>
          <a:p>
            <a:pPr>
              <a:defRPr/>
            </a:pPr>
            <a:endParaRPr lang="en-US" dirty="0"/>
          </a:p>
        </p:txBody>
      </p:sp>
      <p:sp>
        <p:nvSpPr>
          <p:cNvPr id="80900" name="Rectangle 4"/>
          <p:cNvSpPr>
            <a:spLocks noGrp="1" noRot="1" noChangeAspect="1" noChangeArrowheads="1" noTextEdit="1"/>
          </p:cNvSpPr>
          <p:nvPr>
            <p:ph type="sldImg" idx="2"/>
          </p:nvPr>
        </p:nvSpPr>
        <p:spPr bwMode="auto">
          <a:xfrm>
            <a:off x="917575" y="744538"/>
            <a:ext cx="4964113" cy="37242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906569" y="4713124"/>
            <a:ext cx="4984538" cy="4468506"/>
          </a:xfrm>
          <a:prstGeom prst="rect">
            <a:avLst/>
          </a:prstGeom>
          <a:noFill/>
          <a:ln w="9525">
            <a:noFill/>
            <a:miter lim="800000"/>
            <a:headEnd/>
            <a:tailEnd/>
          </a:ln>
          <a:effectLst/>
        </p:spPr>
        <p:txBody>
          <a:bodyPr vert="horz" wrap="square" lIns="93592" tIns="46791" rIns="93592" bIns="4679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9" y="9431026"/>
            <a:ext cx="2945553" cy="495612"/>
          </a:xfrm>
          <a:prstGeom prst="rect">
            <a:avLst/>
          </a:prstGeom>
          <a:noFill/>
          <a:ln w="9525">
            <a:noFill/>
            <a:miter lim="800000"/>
            <a:headEnd/>
            <a:tailEnd/>
          </a:ln>
          <a:effectLst/>
        </p:spPr>
        <p:txBody>
          <a:bodyPr vert="horz" wrap="square" lIns="93592" tIns="46791" rIns="93592" bIns="46791" numCol="1" anchor="b" anchorCtr="0" compatLnSpc="1">
            <a:prstTxWarp prst="textNoShape">
              <a:avLst/>
            </a:prstTxWarp>
          </a:bodyPr>
          <a:lstStyle>
            <a:lvl1pPr>
              <a:defRPr sz="1200">
                <a:latin typeface="Times"/>
              </a:defRPr>
            </a:lvl1pPr>
          </a:lstStyle>
          <a:p>
            <a:pPr>
              <a:defRPr/>
            </a:pPr>
            <a:endParaRPr lang="en-US" dirty="0"/>
          </a:p>
        </p:txBody>
      </p:sp>
      <p:sp>
        <p:nvSpPr>
          <p:cNvPr id="4103" name="Rectangle 7"/>
          <p:cNvSpPr>
            <a:spLocks noGrp="1" noChangeArrowheads="1"/>
          </p:cNvSpPr>
          <p:nvPr>
            <p:ph type="sldNum" sz="quarter" idx="5"/>
          </p:nvPr>
        </p:nvSpPr>
        <p:spPr bwMode="auto">
          <a:xfrm>
            <a:off x="3852122" y="9431026"/>
            <a:ext cx="2945553" cy="495612"/>
          </a:xfrm>
          <a:prstGeom prst="rect">
            <a:avLst/>
          </a:prstGeom>
          <a:noFill/>
          <a:ln w="9525">
            <a:noFill/>
            <a:miter lim="800000"/>
            <a:headEnd/>
            <a:tailEnd/>
          </a:ln>
          <a:effectLst/>
        </p:spPr>
        <p:txBody>
          <a:bodyPr vert="horz" wrap="square" lIns="93592" tIns="46791" rIns="93592" bIns="46791" numCol="1" anchor="b" anchorCtr="0" compatLnSpc="1">
            <a:prstTxWarp prst="textNoShape">
              <a:avLst/>
            </a:prstTxWarp>
          </a:bodyPr>
          <a:lstStyle>
            <a:lvl1pPr algn="r">
              <a:defRPr sz="1200">
                <a:latin typeface="Times"/>
              </a:defRPr>
            </a:lvl1pPr>
          </a:lstStyle>
          <a:p>
            <a:pPr>
              <a:defRPr/>
            </a:pPr>
            <a:fld id="{E429A7BA-D772-4389-B61A-19B320A6A50D}" type="slidenum">
              <a:rPr lang="en-US"/>
              <a:pPr>
                <a:defRPr/>
              </a:pPr>
              <a:t>‹#›</a:t>
            </a:fld>
            <a:endParaRPr lang="en-US" dirty="0"/>
          </a:p>
        </p:txBody>
      </p:sp>
    </p:spTree>
    <p:extLst>
      <p:ext uri="{BB962C8B-B14F-4D97-AF65-F5344CB8AC3E}">
        <p14:creationId xmlns:p14="http://schemas.microsoft.com/office/powerpoint/2010/main" val="26712646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a:ea typeface="+mn-ea"/>
        <a:cs typeface="+mn-cs"/>
      </a:defRPr>
    </a:lvl1pPr>
    <a:lvl2pPr marL="457200" algn="l" rtl="0" eaLnBrk="0" fontAlgn="base" hangingPunct="0">
      <a:spcBef>
        <a:spcPct val="30000"/>
      </a:spcBef>
      <a:spcAft>
        <a:spcPct val="0"/>
      </a:spcAft>
      <a:defRPr sz="1200" kern="1200">
        <a:solidFill>
          <a:schemeClr val="tx1"/>
        </a:solidFill>
        <a:latin typeface="Times"/>
        <a:ea typeface="+mn-ea"/>
        <a:cs typeface="+mn-cs"/>
      </a:defRPr>
    </a:lvl2pPr>
    <a:lvl3pPr marL="914400" algn="l" rtl="0" eaLnBrk="0" fontAlgn="base" hangingPunct="0">
      <a:spcBef>
        <a:spcPct val="30000"/>
      </a:spcBef>
      <a:spcAft>
        <a:spcPct val="0"/>
      </a:spcAft>
      <a:defRPr sz="1200" kern="1200">
        <a:solidFill>
          <a:schemeClr val="tx1"/>
        </a:solidFill>
        <a:latin typeface="Times"/>
        <a:ea typeface="+mn-ea"/>
        <a:cs typeface="+mn-cs"/>
      </a:defRPr>
    </a:lvl3pPr>
    <a:lvl4pPr marL="1371600" algn="l" rtl="0" eaLnBrk="0" fontAlgn="base" hangingPunct="0">
      <a:spcBef>
        <a:spcPct val="30000"/>
      </a:spcBef>
      <a:spcAft>
        <a:spcPct val="0"/>
      </a:spcAft>
      <a:defRPr sz="1200" kern="1200">
        <a:solidFill>
          <a:schemeClr val="tx1"/>
        </a:solidFill>
        <a:latin typeface="Times"/>
        <a:ea typeface="+mn-ea"/>
        <a:cs typeface="+mn-cs"/>
      </a:defRPr>
    </a:lvl4pPr>
    <a:lvl5pPr marL="1828800" algn="l" rtl="0" eaLnBrk="0" fontAlgn="base" hangingPunct="0">
      <a:spcBef>
        <a:spcPct val="30000"/>
      </a:spcBef>
      <a:spcAft>
        <a:spcPct val="0"/>
      </a:spcAft>
      <a:defRPr sz="1200" kern="1200">
        <a:solidFill>
          <a:schemeClr val="tx1"/>
        </a:solidFill>
        <a:latin typeface="Time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solidFill>
                <a:srgbClr val="FF0000"/>
              </a:solidFill>
            </a:endParaRPr>
          </a:p>
        </p:txBody>
      </p:sp>
      <p:sp>
        <p:nvSpPr>
          <p:cNvPr id="4" name="Slide Number Placeholder 3"/>
          <p:cNvSpPr>
            <a:spLocks noGrp="1"/>
          </p:cNvSpPr>
          <p:nvPr>
            <p:ph type="sldNum" sz="quarter" idx="10"/>
          </p:nvPr>
        </p:nvSpPr>
        <p:spPr/>
        <p:txBody>
          <a:bodyPr/>
          <a:lstStyle/>
          <a:p>
            <a:fld id="{B4F66202-AD38-4313-A507-AAEDB1B10398}" type="slidenum">
              <a:rPr lang="en-ZA" smtClean="0"/>
              <a:t>24</a:t>
            </a:fld>
            <a:endParaRPr lang="en-ZA"/>
          </a:p>
        </p:txBody>
      </p:sp>
    </p:spTree>
    <p:extLst>
      <p:ext uri="{BB962C8B-B14F-4D97-AF65-F5344CB8AC3E}">
        <p14:creationId xmlns:p14="http://schemas.microsoft.com/office/powerpoint/2010/main" val="356171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B4F66202-AD38-4313-A507-AAEDB1B10398}" type="slidenum">
              <a:rPr lang="en-ZA" smtClean="0"/>
              <a:t>39</a:t>
            </a:fld>
            <a:endParaRPr lang="en-ZA" dirty="0"/>
          </a:p>
        </p:txBody>
      </p:sp>
    </p:spTree>
    <p:extLst>
      <p:ext uri="{BB962C8B-B14F-4D97-AF65-F5344CB8AC3E}">
        <p14:creationId xmlns:p14="http://schemas.microsoft.com/office/powerpoint/2010/main" val="1053071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89626" indent="0" algn="ctr">
              <a:buNone/>
              <a:defRPr>
                <a:solidFill>
                  <a:schemeClr val="tx1">
                    <a:tint val="75000"/>
                  </a:schemeClr>
                </a:solidFill>
              </a:defRPr>
            </a:lvl2pPr>
            <a:lvl3pPr marL="779252" indent="0" algn="ctr">
              <a:buNone/>
              <a:defRPr>
                <a:solidFill>
                  <a:schemeClr val="tx1">
                    <a:tint val="75000"/>
                  </a:schemeClr>
                </a:solidFill>
              </a:defRPr>
            </a:lvl3pPr>
            <a:lvl4pPr marL="1168878" indent="0" algn="ctr">
              <a:buNone/>
              <a:defRPr>
                <a:solidFill>
                  <a:schemeClr val="tx1">
                    <a:tint val="75000"/>
                  </a:schemeClr>
                </a:solidFill>
              </a:defRPr>
            </a:lvl4pPr>
            <a:lvl5pPr marL="1558503" indent="0" algn="ctr">
              <a:buNone/>
              <a:defRPr>
                <a:solidFill>
                  <a:schemeClr val="tx1">
                    <a:tint val="75000"/>
                  </a:schemeClr>
                </a:solidFill>
              </a:defRPr>
            </a:lvl5pPr>
            <a:lvl6pPr marL="1948129" indent="0" algn="ctr">
              <a:buNone/>
              <a:defRPr>
                <a:solidFill>
                  <a:schemeClr val="tx1">
                    <a:tint val="75000"/>
                  </a:schemeClr>
                </a:solidFill>
              </a:defRPr>
            </a:lvl6pPr>
            <a:lvl7pPr marL="2337755" indent="0" algn="ctr">
              <a:buNone/>
              <a:defRPr>
                <a:solidFill>
                  <a:schemeClr val="tx1">
                    <a:tint val="75000"/>
                  </a:schemeClr>
                </a:solidFill>
              </a:defRPr>
            </a:lvl7pPr>
            <a:lvl8pPr marL="2727381" indent="0" algn="ctr">
              <a:buNone/>
              <a:defRPr>
                <a:solidFill>
                  <a:schemeClr val="tx1">
                    <a:tint val="75000"/>
                  </a:schemeClr>
                </a:solidFill>
              </a:defRPr>
            </a:lvl8pPr>
            <a:lvl9pPr marL="311700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389626" eaLnBrk="1" fontAlgn="auto" hangingPunct="1">
              <a:spcBef>
                <a:spcPts val="0"/>
              </a:spcBef>
              <a:spcAft>
                <a:spcPts val="0"/>
              </a:spcAft>
            </a:pPr>
            <a:fld id="{676D9E2E-706D-5D45-8EA8-F0A21D0C5DBE}" type="datetimeFigureOut">
              <a:rPr lang="en-US" smtClean="0">
                <a:solidFill>
                  <a:prstClr val="black">
                    <a:tint val="75000"/>
                  </a:prstClr>
                </a:solidFill>
                <a:latin typeface="Calibri"/>
              </a:rPr>
              <a:pPr defTabSz="389626" eaLnBrk="1" fontAlgn="auto" hangingPunct="1">
                <a:spcBef>
                  <a:spcPts val="0"/>
                </a:spcBef>
                <a:spcAft>
                  <a:spcPts val="0"/>
                </a:spcAft>
              </a:pPr>
              <a:t>6/8/2024</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389626" eaLnBrk="1" fontAlgn="auto" hangingPunct="1">
              <a:spcBef>
                <a:spcPts val="0"/>
              </a:spcBef>
              <a:spcAft>
                <a:spcPts val="0"/>
              </a:spcAft>
            </a:pP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389626" eaLnBrk="1" fontAlgn="auto" hangingPunct="1">
              <a:spcBef>
                <a:spcPts val="0"/>
              </a:spcBef>
              <a:spcAft>
                <a:spcPts val="0"/>
              </a:spcAft>
            </a:pPr>
            <a:fld id="{0CD73B3D-1A05-CF44-A662-427A32DC147C}" type="slidenum">
              <a:rPr lang="en-US" smtClean="0">
                <a:solidFill>
                  <a:prstClr val="black">
                    <a:tint val="75000"/>
                  </a:prstClr>
                </a:solidFill>
                <a:latin typeface="Calibri"/>
              </a:rPr>
              <a:pPr defTabSz="389626" eaLnBrk="1" fontAlgn="auto" hangingPunct="1">
                <a:spcBef>
                  <a:spcPts val="0"/>
                </a:spcBef>
                <a:spcAft>
                  <a:spcPts val="0"/>
                </a:spcAft>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901290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389626" eaLnBrk="1" fontAlgn="auto" hangingPunct="1">
              <a:spcBef>
                <a:spcPts val="0"/>
              </a:spcBef>
              <a:spcAft>
                <a:spcPts val="0"/>
              </a:spcAft>
            </a:pPr>
            <a:fld id="{676D9E2E-706D-5D45-8EA8-F0A21D0C5DBE}" type="datetimeFigureOut">
              <a:rPr lang="en-US" smtClean="0">
                <a:solidFill>
                  <a:prstClr val="black">
                    <a:tint val="75000"/>
                  </a:prstClr>
                </a:solidFill>
                <a:latin typeface="Calibri"/>
              </a:rPr>
              <a:pPr defTabSz="389626" eaLnBrk="1" fontAlgn="auto" hangingPunct="1">
                <a:spcBef>
                  <a:spcPts val="0"/>
                </a:spcBef>
                <a:spcAft>
                  <a:spcPts val="0"/>
                </a:spcAft>
              </a:pPr>
              <a:t>6/8/2024</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389626" eaLnBrk="1" fontAlgn="auto" hangingPunct="1">
              <a:spcBef>
                <a:spcPts val="0"/>
              </a:spcBef>
              <a:spcAft>
                <a:spcPts val="0"/>
              </a:spcAft>
            </a:pP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389626" eaLnBrk="1" fontAlgn="auto" hangingPunct="1">
              <a:spcBef>
                <a:spcPts val="0"/>
              </a:spcBef>
              <a:spcAft>
                <a:spcPts val="0"/>
              </a:spcAft>
            </a:pPr>
            <a:fld id="{0CD73B3D-1A05-CF44-A662-427A32DC147C}" type="slidenum">
              <a:rPr lang="en-US" smtClean="0">
                <a:solidFill>
                  <a:prstClr val="black">
                    <a:tint val="75000"/>
                  </a:prstClr>
                </a:solidFill>
                <a:latin typeface="Calibri"/>
              </a:rPr>
              <a:pPr defTabSz="389626" eaLnBrk="1" fontAlgn="auto" hangingPunct="1">
                <a:spcBef>
                  <a:spcPts val="0"/>
                </a:spcBef>
                <a:spcAft>
                  <a:spcPts val="0"/>
                </a:spcAft>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007623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41"/>
            <a:ext cx="22288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5301" y="274641"/>
            <a:ext cx="65341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389626" eaLnBrk="1" fontAlgn="auto" hangingPunct="1">
              <a:spcBef>
                <a:spcPts val="0"/>
              </a:spcBef>
              <a:spcAft>
                <a:spcPts val="0"/>
              </a:spcAft>
            </a:pPr>
            <a:fld id="{676D9E2E-706D-5D45-8EA8-F0A21D0C5DBE}" type="datetimeFigureOut">
              <a:rPr lang="en-US" smtClean="0">
                <a:solidFill>
                  <a:prstClr val="black">
                    <a:tint val="75000"/>
                  </a:prstClr>
                </a:solidFill>
                <a:latin typeface="Calibri"/>
              </a:rPr>
              <a:pPr defTabSz="389626" eaLnBrk="1" fontAlgn="auto" hangingPunct="1">
                <a:spcBef>
                  <a:spcPts val="0"/>
                </a:spcBef>
                <a:spcAft>
                  <a:spcPts val="0"/>
                </a:spcAft>
              </a:pPr>
              <a:t>6/8/2024</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389626" eaLnBrk="1" fontAlgn="auto" hangingPunct="1">
              <a:spcBef>
                <a:spcPts val="0"/>
              </a:spcBef>
              <a:spcAft>
                <a:spcPts val="0"/>
              </a:spcAft>
            </a:pP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389626" eaLnBrk="1" fontAlgn="auto" hangingPunct="1">
              <a:spcBef>
                <a:spcPts val="0"/>
              </a:spcBef>
              <a:spcAft>
                <a:spcPts val="0"/>
              </a:spcAft>
            </a:pPr>
            <a:fld id="{0CD73B3D-1A05-CF44-A662-427A32DC147C}" type="slidenum">
              <a:rPr lang="en-US" smtClean="0">
                <a:solidFill>
                  <a:prstClr val="black">
                    <a:tint val="75000"/>
                  </a:prstClr>
                </a:solidFill>
                <a:latin typeface="Calibri"/>
              </a:rPr>
              <a:pPr defTabSz="389626" eaLnBrk="1" fontAlgn="auto" hangingPunct="1">
                <a:spcBef>
                  <a:spcPts val="0"/>
                </a:spcBef>
                <a:spcAft>
                  <a:spcPts val="0"/>
                </a:spcAft>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472266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89626" indent="0" algn="ctr">
              <a:buNone/>
              <a:defRPr>
                <a:solidFill>
                  <a:schemeClr val="tx1">
                    <a:tint val="75000"/>
                  </a:schemeClr>
                </a:solidFill>
              </a:defRPr>
            </a:lvl2pPr>
            <a:lvl3pPr marL="779252" indent="0" algn="ctr">
              <a:buNone/>
              <a:defRPr>
                <a:solidFill>
                  <a:schemeClr val="tx1">
                    <a:tint val="75000"/>
                  </a:schemeClr>
                </a:solidFill>
              </a:defRPr>
            </a:lvl3pPr>
            <a:lvl4pPr marL="1168878" indent="0" algn="ctr">
              <a:buNone/>
              <a:defRPr>
                <a:solidFill>
                  <a:schemeClr val="tx1">
                    <a:tint val="75000"/>
                  </a:schemeClr>
                </a:solidFill>
              </a:defRPr>
            </a:lvl4pPr>
            <a:lvl5pPr marL="1558503" indent="0" algn="ctr">
              <a:buNone/>
              <a:defRPr>
                <a:solidFill>
                  <a:schemeClr val="tx1">
                    <a:tint val="75000"/>
                  </a:schemeClr>
                </a:solidFill>
              </a:defRPr>
            </a:lvl5pPr>
            <a:lvl6pPr marL="1948129" indent="0" algn="ctr">
              <a:buNone/>
              <a:defRPr>
                <a:solidFill>
                  <a:schemeClr val="tx1">
                    <a:tint val="75000"/>
                  </a:schemeClr>
                </a:solidFill>
              </a:defRPr>
            </a:lvl6pPr>
            <a:lvl7pPr marL="2337755" indent="0" algn="ctr">
              <a:buNone/>
              <a:defRPr>
                <a:solidFill>
                  <a:schemeClr val="tx1">
                    <a:tint val="75000"/>
                  </a:schemeClr>
                </a:solidFill>
              </a:defRPr>
            </a:lvl7pPr>
            <a:lvl8pPr marL="2727381" indent="0" algn="ctr">
              <a:buNone/>
              <a:defRPr>
                <a:solidFill>
                  <a:schemeClr val="tx1">
                    <a:tint val="75000"/>
                  </a:schemeClr>
                </a:solidFill>
              </a:defRPr>
            </a:lvl8pPr>
            <a:lvl9pPr marL="311700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CF65740-FA09-4B02-8B20-6C30A2E162C9}" type="datetime1">
              <a:rPr lang="en-US" smtClean="0"/>
              <a:t>6/8/2024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2822802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3590"/>
          </a:xfrm>
          <a:solidFill>
            <a:srgbClr val="00B050"/>
          </a:solidFill>
        </p:spPr>
        <p:txBody>
          <a:bodyPr>
            <a:normAutofit/>
          </a:bodyPr>
          <a:lstStyle>
            <a:lvl1pPr>
              <a:defRPr sz="3600" b="1">
                <a:latin typeface="+mj-lt"/>
              </a:defRPr>
            </a:lvl1pPr>
          </a:lstStyle>
          <a:p>
            <a:r>
              <a:rPr lang="en-US" dirty="0"/>
              <a:t>Click to edit Master title style</a:t>
            </a:r>
          </a:p>
        </p:txBody>
      </p:sp>
      <p:sp>
        <p:nvSpPr>
          <p:cNvPr id="3" name="Content Placeholder 2"/>
          <p:cNvSpPr>
            <a:spLocks noGrp="1"/>
          </p:cNvSpPr>
          <p:nvPr>
            <p:ph idx="1"/>
          </p:nvPr>
        </p:nvSpPr>
        <p:spPr>
          <a:xfrm>
            <a:off x="0" y="863600"/>
            <a:ext cx="9144000" cy="5262564"/>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C142721-8074-40CF-9257-1B958254F8E3}" type="datetime1">
              <a:rPr lang="en-US" smtClean="0"/>
              <a:t>6/8/2024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38330476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6"/>
          </a:xfrm>
        </p:spPr>
        <p:txBody>
          <a:bodyPr anchor="t"/>
          <a:lstStyle>
            <a:lvl1pPr algn="l">
              <a:defRPr sz="34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700">
                <a:solidFill>
                  <a:schemeClr val="tx1">
                    <a:tint val="75000"/>
                  </a:schemeClr>
                </a:solidFill>
              </a:defRPr>
            </a:lvl1pPr>
            <a:lvl2pPr marL="389626" indent="0">
              <a:buNone/>
              <a:defRPr sz="1500">
                <a:solidFill>
                  <a:schemeClr val="tx1">
                    <a:tint val="75000"/>
                  </a:schemeClr>
                </a:solidFill>
              </a:defRPr>
            </a:lvl2pPr>
            <a:lvl3pPr marL="779252" indent="0">
              <a:buNone/>
              <a:defRPr sz="1400">
                <a:solidFill>
                  <a:schemeClr val="tx1">
                    <a:tint val="75000"/>
                  </a:schemeClr>
                </a:solidFill>
              </a:defRPr>
            </a:lvl3pPr>
            <a:lvl4pPr marL="1168878" indent="0">
              <a:buNone/>
              <a:defRPr sz="1200">
                <a:solidFill>
                  <a:schemeClr val="tx1">
                    <a:tint val="75000"/>
                  </a:schemeClr>
                </a:solidFill>
              </a:defRPr>
            </a:lvl4pPr>
            <a:lvl5pPr marL="1558503" indent="0">
              <a:buNone/>
              <a:defRPr sz="1200">
                <a:solidFill>
                  <a:schemeClr val="tx1">
                    <a:tint val="75000"/>
                  </a:schemeClr>
                </a:solidFill>
              </a:defRPr>
            </a:lvl5pPr>
            <a:lvl6pPr marL="1948129" indent="0">
              <a:buNone/>
              <a:defRPr sz="1200">
                <a:solidFill>
                  <a:schemeClr val="tx1">
                    <a:tint val="75000"/>
                  </a:schemeClr>
                </a:solidFill>
              </a:defRPr>
            </a:lvl6pPr>
            <a:lvl7pPr marL="2337755" indent="0">
              <a:buNone/>
              <a:defRPr sz="1200">
                <a:solidFill>
                  <a:schemeClr val="tx1">
                    <a:tint val="75000"/>
                  </a:schemeClr>
                </a:solidFill>
              </a:defRPr>
            </a:lvl7pPr>
            <a:lvl8pPr marL="2727381" indent="0">
              <a:buNone/>
              <a:defRPr sz="1200">
                <a:solidFill>
                  <a:schemeClr val="tx1">
                    <a:tint val="75000"/>
                  </a:schemeClr>
                </a:solidFill>
              </a:defRPr>
            </a:lvl8pPr>
            <a:lvl9pPr marL="3117007"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F474A1-A344-4E62-9FEF-CC1D2FD94DEF}" type="datetime1">
              <a:rPr lang="en-US" smtClean="0"/>
              <a:t>6/8/2024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5263898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600201"/>
            <a:ext cx="4381500" cy="4525963"/>
          </a:xfrm>
        </p:spPr>
        <p:txBody>
          <a:bodyPr/>
          <a:lstStyle>
            <a:lvl1pPr>
              <a:defRPr sz="24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9200" y="1600201"/>
            <a:ext cx="4381500" cy="4525963"/>
          </a:xfrm>
        </p:spPr>
        <p:txBody>
          <a:bodyPr/>
          <a:lstStyle>
            <a:lvl1pPr>
              <a:defRPr sz="24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F9EF370-4607-48CE-848F-07876C351830}" type="datetime1">
              <a:rPr lang="en-US" smtClean="0"/>
              <a:t>6/8/2024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1734441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000" b="1"/>
            </a:lvl1pPr>
            <a:lvl2pPr marL="389626" indent="0">
              <a:buNone/>
              <a:defRPr sz="1700" b="1"/>
            </a:lvl2pPr>
            <a:lvl3pPr marL="779252" indent="0">
              <a:buNone/>
              <a:defRPr sz="1500" b="1"/>
            </a:lvl3pPr>
            <a:lvl4pPr marL="1168878" indent="0">
              <a:buNone/>
              <a:defRPr sz="1400" b="1"/>
            </a:lvl4pPr>
            <a:lvl5pPr marL="1558503" indent="0">
              <a:buNone/>
              <a:defRPr sz="1400" b="1"/>
            </a:lvl5pPr>
            <a:lvl6pPr marL="1948129" indent="0">
              <a:buNone/>
              <a:defRPr sz="1400" b="1"/>
            </a:lvl6pPr>
            <a:lvl7pPr marL="2337755" indent="0">
              <a:buNone/>
              <a:defRPr sz="1400" b="1"/>
            </a:lvl7pPr>
            <a:lvl8pPr marL="2727381" indent="0">
              <a:buNone/>
              <a:defRPr sz="1400" b="1"/>
            </a:lvl8pPr>
            <a:lvl9pPr marL="3117007" indent="0">
              <a:buNone/>
              <a:defRPr sz="14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000"/>
            </a:lvl1pPr>
            <a:lvl2pPr>
              <a:defRPr sz="17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3"/>
          </a:xfrm>
        </p:spPr>
        <p:txBody>
          <a:bodyPr anchor="b"/>
          <a:lstStyle>
            <a:lvl1pPr marL="0" indent="0">
              <a:buNone/>
              <a:defRPr sz="2000" b="1"/>
            </a:lvl1pPr>
            <a:lvl2pPr marL="389626" indent="0">
              <a:buNone/>
              <a:defRPr sz="1700" b="1"/>
            </a:lvl2pPr>
            <a:lvl3pPr marL="779252" indent="0">
              <a:buNone/>
              <a:defRPr sz="1500" b="1"/>
            </a:lvl3pPr>
            <a:lvl4pPr marL="1168878" indent="0">
              <a:buNone/>
              <a:defRPr sz="1400" b="1"/>
            </a:lvl4pPr>
            <a:lvl5pPr marL="1558503" indent="0">
              <a:buNone/>
              <a:defRPr sz="1400" b="1"/>
            </a:lvl5pPr>
            <a:lvl6pPr marL="1948129" indent="0">
              <a:buNone/>
              <a:defRPr sz="1400" b="1"/>
            </a:lvl6pPr>
            <a:lvl7pPr marL="2337755" indent="0">
              <a:buNone/>
              <a:defRPr sz="1400" b="1"/>
            </a:lvl7pPr>
            <a:lvl8pPr marL="2727381" indent="0">
              <a:buNone/>
              <a:defRPr sz="1400" b="1"/>
            </a:lvl8pPr>
            <a:lvl9pPr marL="3117007" indent="0">
              <a:buNone/>
              <a:defRPr sz="14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000"/>
            </a:lvl1pPr>
            <a:lvl2pPr>
              <a:defRPr sz="17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332731-549D-4484-B3CD-5A56893672A4}" type="datetime1">
              <a:rPr lang="en-US" smtClean="0"/>
              <a:t>6/8/2024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3490659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F4B6617-5ED1-437B-9929-FAACC10933FE}" type="datetime1">
              <a:rPr lang="en-US" smtClean="0"/>
              <a:t>6/8/2024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41610198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3D6BB4-4313-468A-A477-316C3FDD6977}" type="datetime1">
              <a:rPr lang="en-US" smtClean="0"/>
              <a:t>6/8/2024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17681367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49"/>
            <a:ext cx="3008313" cy="1162051"/>
          </a:xfrm>
        </p:spPr>
        <p:txBody>
          <a:bodyPr anchor="b"/>
          <a:lstStyle>
            <a:lvl1pPr algn="l">
              <a:defRPr sz="1700" b="1"/>
            </a:lvl1pPr>
          </a:lstStyle>
          <a:p>
            <a:r>
              <a:rPr lang="en-US"/>
              <a:t>Click to edit Master title style</a:t>
            </a:r>
          </a:p>
        </p:txBody>
      </p:sp>
      <p:sp>
        <p:nvSpPr>
          <p:cNvPr id="3" name="Content Placeholder 2"/>
          <p:cNvSpPr>
            <a:spLocks noGrp="1"/>
          </p:cNvSpPr>
          <p:nvPr>
            <p:ph idx="1"/>
          </p:nvPr>
        </p:nvSpPr>
        <p:spPr>
          <a:xfrm>
            <a:off x="3575051" y="273054"/>
            <a:ext cx="5111750" cy="5853113"/>
          </a:xfrm>
        </p:spPr>
        <p:txBody>
          <a:bodyPr/>
          <a:lstStyle>
            <a:lvl1pPr>
              <a:defRPr sz="2700"/>
            </a:lvl1pPr>
            <a:lvl2pPr>
              <a:defRPr sz="2400"/>
            </a:lvl2pPr>
            <a:lvl3pPr>
              <a:defRPr sz="20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435103"/>
            <a:ext cx="3008313" cy="4691063"/>
          </a:xfrm>
        </p:spPr>
        <p:txBody>
          <a:bodyPr/>
          <a:lstStyle>
            <a:lvl1pPr marL="0" indent="0">
              <a:buNone/>
              <a:defRPr sz="1200"/>
            </a:lvl1pPr>
            <a:lvl2pPr marL="389626" indent="0">
              <a:buNone/>
              <a:defRPr sz="1000"/>
            </a:lvl2pPr>
            <a:lvl3pPr marL="779252" indent="0">
              <a:buNone/>
              <a:defRPr sz="900"/>
            </a:lvl3pPr>
            <a:lvl4pPr marL="1168878" indent="0">
              <a:buNone/>
              <a:defRPr sz="800"/>
            </a:lvl4pPr>
            <a:lvl5pPr marL="1558503" indent="0">
              <a:buNone/>
              <a:defRPr sz="800"/>
            </a:lvl5pPr>
            <a:lvl6pPr marL="1948129" indent="0">
              <a:buNone/>
              <a:defRPr sz="800"/>
            </a:lvl6pPr>
            <a:lvl7pPr marL="2337755" indent="0">
              <a:buNone/>
              <a:defRPr sz="800"/>
            </a:lvl7pPr>
            <a:lvl8pPr marL="2727381" indent="0">
              <a:buNone/>
              <a:defRPr sz="800"/>
            </a:lvl8pPr>
            <a:lvl9pPr marL="3117007"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50EB711F-F10B-49DA-809B-13482C92261E}" type="datetime1">
              <a:rPr lang="en-US" smtClean="0"/>
              <a:t>6/8/2024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580633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389626" eaLnBrk="1" fontAlgn="auto" hangingPunct="1">
              <a:spcBef>
                <a:spcPts val="0"/>
              </a:spcBef>
              <a:spcAft>
                <a:spcPts val="0"/>
              </a:spcAft>
            </a:pPr>
            <a:fld id="{676D9E2E-706D-5D45-8EA8-F0A21D0C5DBE}" type="datetimeFigureOut">
              <a:rPr lang="en-US" smtClean="0">
                <a:solidFill>
                  <a:prstClr val="black">
                    <a:tint val="75000"/>
                  </a:prstClr>
                </a:solidFill>
                <a:latin typeface="Calibri"/>
              </a:rPr>
              <a:pPr defTabSz="389626" eaLnBrk="1" fontAlgn="auto" hangingPunct="1">
                <a:spcBef>
                  <a:spcPts val="0"/>
                </a:spcBef>
                <a:spcAft>
                  <a:spcPts val="0"/>
                </a:spcAft>
              </a:pPr>
              <a:t>6/8/2024</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389626" eaLnBrk="1" fontAlgn="auto" hangingPunct="1">
              <a:spcBef>
                <a:spcPts val="0"/>
              </a:spcBef>
              <a:spcAft>
                <a:spcPts val="0"/>
              </a:spcAft>
            </a:pP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389626" eaLnBrk="1" fontAlgn="auto" hangingPunct="1">
              <a:spcBef>
                <a:spcPts val="0"/>
              </a:spcBef>
              <a:spcAft>
                <a:spcPts val="0"/>
              </a:spcAft>
            </a:pPr>
            <a:fld id="{0CD73B3D-1A05-CF44-A662-427A32DC147C}" type="slidenum">
              <a:rPr lang="en-US" smtClean="0">
                <a:solidFill>
                  <a:prstClr val="black">
                    <a:tint val="75000"/>
                  </a:prstClr>
                </a:solidFill>
                <a:latin typeface="Calibri"/>
              </a:rPr>
              <a:pPr defTabSz="389626" eaLnBrk="1" fontAlgn="auto" hangingPunct="1">
                <a:spcBef>
                  <a:spcPts val="0"/>
                </a:spcBef>
                <a:spcAft>
                  <a:spcPts val="0"/>
                </a:spcAft>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8516029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40"/>
          </a:xfrm>
        </p:spPr>
        <p:txBody>
          <a:bodyPr anchor="b"/>
          <a:lstStyle>
            <a:lvl1pPr algn="l">
              <a:defRPr sz="17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700"/>
            </a:lvl1pPr>
            <a:lvl2pPr marL="389626" indent="0">
              <a:buNone/>
              <a:defRPr sz="2400"/>
            </a:lvl2pPr>
            <a:lvl3pPr marL="779252" indent="0">
              <a:buNone/>
              <a:defRPr sz="2000"/>
            </a:lvl3pPr>
            <a:lvl4pPr marL="1168878" indent="0">
              <a:buNone/>
              <a:defRPr sz="1700"/>
            </a:lvl4pPr>
            <a:lvl5pPr marL="1558503" indent="0">
              <a:buNone/>
              <a:defRPr sz="1700"/>
            </a:lvl5pPr>
            <a:lvl6pPr marL="1948129" indent="0">
              <a:buNone/>
              <a:defRPr sz="1700"/>
            </a:lvl6pPr>
            <a:lvl7pPr marL="2337755" indent="0">
              <a:buNone/>
              <a:defRPr sz="1700"/>
            </a:lvl7pPr>
            <a:lvl8pPr marL="2727381" indent="0">
              <a:buNone/>
              <a:defRPr sz="1700"/>
            </a:lvl8pPr>
            <a:lvl9pPr marL="3117007" indent="0">
              <a:buNone/>
              <a:defRPr sz="1700"/>
            </a:lvl9pPr>
          </a:lstStyle>
          <a:p>
            <a:endParaRPr lang="en-US"/>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200"/>
            </a:lvl1pPr>
            <a:lvl2pPr marL="389626" indent="0">
              <a:buNone/>
              <a:defRPr sz="1000"/>
            </a:lvl2pPr>
            <a:lvl3pPr marL="779252" indent="0">
              <a:buNone/>
              <a:defRPr sz="900"/>
            </a:lvl3pPr>
            <a:lvl4pPr marL="1168878" indent="0">
              <a:buNone/>
              <a:defRPr sz="800"/>
            </a:lvl4pPr>
            <a:lvl5pPr marL="1558503" indent="0">
              <a:buNone/>
              <a:defRPr sz="800"/>
            </a:lvl5pPr>
            <a:lvl6pPr marL="1948129" indent="0">
              <a:buNone/>
              <a:defRPr sz="800"/>
            </a:lvl6pPr>
            <a:lvl7pPr marL="2337755" indent="0">
              <a:buNone/>
              <a:defRPr sz="800"/>
            </a:lvl7pPr>
            <a:lvl8pPr marL="2727381" indent="0">
              <a:buNone/>
              <a:defRPr sz="800"/>
            </a:lvl8pPr>
            <a:lvl9pPr marL="3117007"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99A2F693-A58F-4165-A759-98BDD341F88D}" type="datetime1">
              <a:rPr lang="en-US" smtClean="0"/>
              <a:t>6/8/2024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6890981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B50E96-B406-41B8-A1AC-E92E899987D6}" type="datetime1">
              <a:rPr lang="en-US" smtClean="0"/>
              <a:t>6/8/2024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7334170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41"/>
            <a:ext cx="22288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5301" y="274641"/>
            <a:ext cx="65341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C96C5E-06EA-466A-ABC9-C44EF5814971}" type="datetime1">
              <a:rPr lang="en-US" smtClean="0"/>
              <a:t>6/8/2024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D73B3D-1A05-CF44-A662-427A32DC147C}" type="slidenum">
              <a:rPr lang="en-US" smtClean="0"/>
              <a:t>‹#›</a:t>
            </a:fld>
            <a:endParaRPr lang="en-US"/>
          </a:p>
        </p:txBody>
      </p:sp>
    </p:spTree>
    <p:extLst>
      <p:ext uri="{BB962C8B-B14F-4D97-AF65-F5344CB8AC3E}">
        <p14:creationId xmlns:p14="http://schemas.microsoft.com/office/powerpoint/2010/main" val="1954543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6"/>
          </a:xfrm>
        </p:spPr>
        <p:txBody>
          <a:bodyPr anchor="t"/>
          <a:lstStyle>
            <a:lvl1pPr algn="l">
              <a:defRPr sz="34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700">
                <a:solidFill>
                  <a:schemeClr val="tx1">
                    <a:tint val="75000"/>
                  </a:schemeClr>
                </a:solidFill>
              </a:defRPr>
            </a:lvl1pPr>
            <a:lvl2pPr marL="389626" indent="0">
              <a:buNone/>
              <a:defRPr sz="1500">
                <a:solidFill>
                  <a:schemeClr val="tx1">
                    <a:tint val="75000"/>
                  </a:schemeClr>
                </a:solidFill>
              </a:defRPr>
            </a:lvl2pPr>
            <a:lvl3pPr marL="779252" indent="0">
              <a:buNone/>
              <a:defRPr sz="1400">
                <a:solidFill>
                  <a:schemeClr val="tx1">
                    <a:tint val="75000"/>
                  </a:schemeClr>
                </a:solidFill>
              </a:defRPr>
            </a:lvl3pPr>
            <a:lvl4pPr marL="1168878" indent="0">
              <a:buNone/>
              <a:defRPr sz="1200">
                <a:solidFill>
                  <a:schemeClr val="tx1">
                    <a:tint val="75000"/>
                  </a:schemeClr>
                </a:solidFill>
              </a:defRPr>
            </a:lvl4pPr>
            <a:lvl5pPr marL="1558503" indent="0">
              <a:buNone/>
              <a:defRPr sz="1200">
                <a:solidFill>
                  <a:schemeClr val="tx1">
                    <a:tint val="75000"/>
                  </a:schemeClr>
                </a:solidFill>
              </a:defRPr>
            </a:lvl5pPr>
            <a:lvl6pPr marL="1948129" indent="0">
              <a:buNone/>
              <a:defRPr sz="1200">
                <a:solidFill>
                  <a:schemeClr val="tx1">
                    <a:tint val="75000"/>
                  </a:schemeClr>
                </a:solidFill>
              </a:defRPr>
            </a:lvl6pPr>
            <a:lvl7pPr marL="2337755" indent="0">
              <a:buNone/>
              <a:defRPr sz="1200">
                <a:solidFill>
                  <a:schemeClr val="tx1">
                    <a:tint val="75000"/>
                  </a:schemeClr>
                </a:solidFill>
              </a:defRPr>
            </a:lvl7pPr>
            <a:lvl8pPr marL="2727381" indent="0">
              <a:buNone/>
              <a:defRPr sz="1200">
                <a:solidFill>
                  <a:schemeClr val="tx1">
                    <a:tint val="75000"/>
                  </a:schemeClr>
                </a:solidFill>
              </a:defRPr>
            </a:lvl8pPr>
            <a:lvl9pPr marL="3117007"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389626" eaLnBrk="1" fontAlgn="auto" hangingPunct="1">
              <a:spcBef>
                <a:spcPts val="0"/>
              </a:spcBef>
              <a:spcAft>
                <a:spcPts val="0"/>
              </a:spcAft>
            </a:pPr>
            <a:fld id="{676D9E2E-706D-5D45-8EA8-F0A21D0C5DBE}" type="datetimeFigureOut">
              <a:rPr lang="en-US" smtClean="0">
                <a:solidFill>
                  <a:prstClr val="black">
                    <a:tint val="75000"/>
                  </a:prstClr>
                </a:solidFill>
                <a:latin typeface="Calibri"/>
              </a:rPr>
              <a:pPr defTabSz="389626" eaLnBrk="1" fontAlgn="auto" hangingPunct="1">
                <a:spcBef>
                  <a:spcPts val="0"/>
                </a:spcBef>
                <a:spcAft>
                  <a:spcPts val="0"/>
                </a:spcAft>
              </a:pPr>
              <a:t>6/8/2024</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389626" eaLnBrk="1" fontAlgn="auto" hangingPunct="1">
              <a:spcBef>
                <a:spcPts val="0"/>
              </a:spcBef>
              <a:spcAft>
                <a:spcPts val="0"/>
              </a:spcAft>
            </a:pP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389626" eaLnBrk="1" fontAlgn="auto" hangingPunct="1">
              <a:spcBef>
                <a:spcPts val="0"/>
              </a:spcBef>
              <a:spcAft>
                <a:spcPts val="0"/>
              </a:spcAft>
            </a:pPr>
            <a:fld id="{0CD73B3D-1A05-CF44-A662-427A32DC147C}" type="slidenum">
              <a:rPr lang="en-US" smtClean="0">
                <a:solidFill>
                  <a:prstClr val="black">
                    <a:tint val="75000"/>
                  </a:prstClr>
                </a:solidFill>
                <a:latin typeface="Calibri"/>
              </a:rPr>
              <a:pPr defTabSz="389626" eaLnBrk="1" fontAlgn="auto" hangingPunct="1">
                <a:spcBef>
                  <a:spcPts val="0"/>
                </a:spcBef>
                <a:spcAft>
                  <a:spcPts val="0"/>
                </a:spcAft>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137205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600201"/>
            <a:ext cx="4381500" cy="4525963"/>
          </a:xfrm>
        </p:spPr>
        <p:txBody>
          <a:bodyPr/>
          <a:lstStyle>
            <a:lvl1pPr>
              <a:defRPr sz="24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9200" y="1600201"/>
            <a:ext cx="4381500" cy="4525963"/>
          </a:xfrm>
        </p:spPr>
        <p:txBody>
          <a:bodyPr/>
          <a:lstStyle>
            <a:lvl1pPr>
              <a:defRPr sz="24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389626" eaLnBrk="1" fontAlgn="auto" hangingPunct="1">
              <a:spcBef>
                <a:spcPts val="0"/>
              </a:spcBef>
              <a:spcAft>
                <a:spcPts val="0"/>
              </a:spcAft>
            </a:pPr>
            <a:fld id="{676D9E2E-706D-5D45-8EA8-F0A21D0C5DBE}" type="datetimeFigureOut">
              <a:rPr lang="en-US" smtClean="0">
                <a:solidFill>
                  <a:prstClr val="black">
                    <a:tint val="75000"/>
                  </a:prstClr>
                </a:solidFill>
                <a:latin typeface="Calibri"/>
              </a:rPr>
              <a:pPr defTabSz="389626" eaLnBrk="1" fontAlgn="auto" hangingPunct="1">
                <a:spcBef>
                  <a:spcPts val="0"/>
                </a:spcBef>
                <a:spcAft>
                  <a:spcPts val="0"/>
                </a:spcAft>
              </a:pPr>
              <a:t>6/8/2024</a:t>
            </a:fld>
            <a:endParaRPr lang="en-US"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pPr defTabSz="389626" eaLnBrk="1" fontAlgn="auto" hangingPunct="1">
              <a:spcBef>
                <a:spcPts val="0"/>
              </a:spcBef>
              <a:spcAft>
                <a:spcPts val="0"/>
              </a:spcAft>
            </a:pPr>
            <a:endParaRPr lang="en-US"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pPr defTabSz="389626" eaLnBrk="1" fontAlgn="auto" hangingPunct="1">
              <a:spcBef>
                <a:spcPts val="0"/>
              </a:spcBef>
              <a:spcAft>
                <a:spcPts val="0"/>
              </a:spcAft>
            </a:pPr>
            <a:fld id="{0CD73B3D-1A05-CF44-A662-427A32DC147C}" type="slidenum">
              <a:rPr lang="en-US" smtClean="0">
                <a:solidFill>
                  <a:prstClr val="black">
                    <a:tint val="75000"/>
                  </a:prstClr>
                </a:solidFill>
                <a:latin typeface="Calibri"/>
              </a:rPr>
              <a:pPr defTabSz="389626" eaLnBrk="1" fontAlgn="auto" hangingPunct="1">
                <a:spcBef>
                  <a:spcPts val="0"/>
                </a:spcBef>
                <a:spcAft>
                  <a:spcPts val="0"/>
                </a:spcAft>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4086696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000" b="1"/>
            </a:lvl1pPr>
            <a:lvl2pPr marL="389626" indent="0">
              <a:buNone/>
              <a:defRPr sz="1700" b="1"/>
            </a:lvl2pPr>
            <a:lvl3pPr marL="779252" indent="0">
              <a:buNone/>
              <a:defRPr sz="1500" b="1"/>
            </a:lvl3pPr>
            <a:lvl4pPr marL="1168878" indent="0">
              <a:buNone/>
              <a:defRPr sz="1400" b="1"/>
            </a:lvl4pPr>
            <a:lvl5pPr marL="1558503" indent="0">
              <a:buNone/>
              <a:defRPr sz="1400" b="1"/>
            </a:lvl5pPr>
            <a:lvl6pPr marL="1948129" indent="0">
              <a:buNone/>
              <a:defRPr sz="1400" b="1"/>
            </a:lvl6pPr>
            <a:lvl7pPr marL="2337755" indent="0">
              <a:buNone/>
              <a:defRPr sz="1400" b="1"/>
            </a:lvl7pPr>
            <a:lvl8pPr marL="2727381" indent="0">
              <a:buNone/>
              <a:defRPr sz="1400" b="1"/>
            </a:lvl8pPr>
            <a:lvl9pPr marL="3117007" indent="0">
              <a:buNone/>
              <a:defRPr sz="14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000"/>
            </a:lvl1pPr>
            <a:lvl2pPr>
              <a:defRPr sz="17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3"/>
          </a:xfrm>
        </p:spPr>
        <p:txBody>
          <a:bodyPr anchor="b"/>
          <a:lstStyle>
            <a:lvl1pPr marL="0" indent="0">
              <a:buNone/>
              <a:defRPr sz="2000" b="1"/>
            </a:lvl1pPr>
            <a:lvl2pPr marL="389626" indent="0">
              <a:buNone/>
              <a:defRPr sz="1700" b="1"/>
            </a:lvl2pPr>
            <a:lvl3pPr marL="779252" indent="0">
              <a:buNone/>
              <a:defRPr sz="1500" b="1"/>
            </a:lvl3pPr>
            <a:lvl4pPr marL="1168878" indent="0">
              <a:buNone/>
              <a:defRPr sz="1400" b="1"/>
            </a:lvl4pPr>
            <a:lvl5pPr marL="1558503" indent="0">
              <a:buNone/>
              <a:defRPr sz="1400" b="1"/>
            </a:lvl5pPr>
            <a:lvl6pPr marL="1948129" indent="0">
              <a:buNone/>
              <a:defRPr sz="1400" b="1"/>
            </a:lvl6pPr>
            <a:lvl7pPr marL="2337755" indent="0">
              <a:buNone/>
              <a:defRPr sz="1400" b="1"/>
            </a:lvl7pPr>
            <a:lvl8pPr marL="2727381" indent="0">
              <a:buNone/>
              <a:defRPr sz="1400" b="1"/>
            </a:lvl8pPr>
            <a:lvl9pPr marL="3117007" indent="0">
              <a:buNone/>
              <a:defRPr sz="14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000"/>
            </a:lvl1pPr>
            <a:lvl2pPr>
              <a:defRPr sz="17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389626" eaLnBrk="1" fontAlgn="auto" hangingPunct="1">
              <a:spcBef>
                <a:spcPts val="0"/>
              </a:spcBef>
              <a:spcAft>
                <a:spcPts val="0"/>
              </a:spcAft>
            </a:pPr>
            <a:fld id="{676D9E2E-706D-5D45-8EA8-F0A21D0C5DBE}" type="datetimeFigureOut">
              <a:rPr lang="en-US" smtClean="0">
                <a:solidFill>
                  <a:prstClr val="black">
                    <a:tint val="75000"/>
                  </a:prstClr>
                </a:solidFill>
                <a:latin typeface="Calibri"/>
              </a:rPr>
              <a:pPr defTabSz="389626" eaLnBrk="1" fontAlgn="auto" hangingPunct="1">
                <a:spcBef>
                  <a:spcPts val="0"/>
                </a:spcBef>
                <a:spcAft>
                  <a:spcPts val="0"/>
                </a:spcAft>
              </a:pPr>
              <a:t>6/8/2024</a:t>
            </a:fld>
            <a:endParaRPr lang="en-US" dirty="0">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pPr defTabSz="389626" eaLnBrk="1" fontAlgn="auto" hangingPunct="1">
              <a:spcBef>
                <a:spcPts val="0"/>
              </a:spcBef>
              <a:spcAft>
                <a:spcPts val="0"/>
              </a:spcAft>
            </a:pPr>
            <a:endParaRPr lang="en-US" dirty="0">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pPr defTabSz="389626" eaLnBrk="1" fontAlgn="auto" hangingPunct="1">
              <a:spcBef>
                <a:spcPts val="0"/>
              </a:spcBef>
              <a:spcAft>
                <a:spcPts val="0"/>
              </a:spcAft>
            </a:pPr>
            <a:fld id="{0CD73B3D-1A05-CF44-A662-427A32DC147C}" type="slidenum">
              <a:rPr lang="en-US" smtClean="0">
                <a:solidFill>
                  <a:prstClr val="black">
                    <a:tint val="75000"/>
                  </a:prstClr>
                </a:solidFill>
                <a:latin typeface="Calibri"/>
              </a:rPr>
              <a:pPr defTabSz="389626" eaLnBrk="1" fontAlgn="auto" hangingPunct="1">
                <a:spcBef>
                  <a:spcPts val="0"/>
                </a:spcBef>
                <a:spcAft>
                  <a:spcPts val="0"/>
                </a:spcAft>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50209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389626" eaLnBrk="1" fontAlgn="auto" hangingPunct="1">
              <a:spcBef>
                <a:spcPts val="0"/>
              </a:spcBef>
              <a:spcAft>
                <a:spcPts val="0"/>
              </a:spcAft>
            </a:pPr>
            <a:fld id="{676D9E2E-706D-5D45-8EA8-F0A21D0C5DBE}" type="datetimeFigureOut">
              <a:rPr lang="en-US" smtClean="0">
                <a:solidFill>
                  <a:prstClr val="black">
                    <a:tint val="75000"/>
                  </a:prstClr>
                </a:solidFill>
                <a:latin typeface="Calibri"/>
              </a:rPr>
              <a:pPr defTabSz="389626" eaLnBrk="1" fontAlgn="auto" hangingPunct="1">
                <a:spcBef>
                  <a:spcPts val="0"/>
                </a:spcBef>
                <a:spcAft>
                  <a:spcPts val="0"/>
                </a:spcAft>
              </a:pPr>
              <a:t>6/8/2024</a:t>
            </a:fld>
            <a:endParaRPr lang="en-US" dirty="0">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pPr defTabSz="389626" eaLnBrk="1" fontAlgn="auto" hangingPunct="1">
              <a:spcBef>
                <a:spcPts val="0"/>
              </a:spcBef>
              <a:spcAft>
                <a:spcPts val="0"/>
              </a:spcAft>
            </a:pPr>
            <a:endParaRPr lang="en-US" dirty="0">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pPr defTabSz="389626" eaLnBrk="1" fontAlgn="auto" hangingPunct="1">
              <a:spcBef>
                <a:spcPts val="0"/>
              </a:spcBef>
              <a:spcAft>
                <a:spcPts val="0"/>
              </a:spcAft>
            </a:pPr>
            <a:fld id="{0CD73B3D-1A05-CF44-A662-427A32DC147C}" type="slidenum">
              <a:rPr lang="en-US" smtClean="0">
                <a:solidFill>
                  <a:prstClr val="black">
                    <a:tint val="75000"/>
                  </a:prstClr>
                </a:solidFill>
                <a:latin typeface="Calibri"/>
              </a:rPr>
              <a:pPr defTabSz="389626" eaLnBrk="1" fontAlgn="auto" hangingPunct="1">
                <a:spcBef>
                  <a:spcPts val="0"/>
                </a:spcBef>
                <a:spcAft>
                  <a:spcPts val="0"/>
                </a:spcAft>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368332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389626" eaLnBrk="1" fontAlgn="auto" hangingPunct="1">
              <a:spcBef>
                <a:spcPts val="0"/>
              </a:spcBef>
              <a:spcAft>
                <a:spcPts val="0"/>
              </a:spcAft>
            </a:pPr>
            <a:fld id="{676D9E2E-706D-5D45-8EA8-F0A21D0C5DBE}" type="datetimeFigureOut">
              <a:rPr lang="en-US" smtClean="0">
                <a:solidFill>
                  <a:prstClr val="black">
                    <a:tint val="75000"/>
                  </a:prstClr>
                </a:solidFill>
                <a:latin typeface="Calibri"/>
              </a:rPr>
              <a:pPr defTabSz="389626" eaLnBrk="1" fontAlgn="auto" hangingPunct="1">
                <a:spcBef>
                  <a:spcPts val="0"/>
                </a:spcBef>
                <a:spcAft>
                  <a:spcPts val="0"/>
                </a:spcAft>
              </a:pPr>
              <a:t>6/8/2024</a:t>
            </a:fld>
            <a:endParaRPr lang="en-US" dirty="0">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pPr defTabSz="389626" eaLnBrk="1" fontAlgn="auto" hangingPunct="1">
              <a:spcBef>
                <a:spcPts val="0"/>
              </a:spcBef>
              <a:spcAft>
                <a:spcPts val="0"/>
              </a:spcAft>
            </a:pPr>
            <a:endParaRPr lang="en-US" dirty="0">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pPr defTabSz="389626" eaLnBrk="1" fontAlgn="auto" hangingPunct="1">
              <a:spcBef>
                <a:spcPts val="0"/>
              </a:spcBef>
              <a:spcAft>
                <a:spcPts val="0"/>
              </a:spcAft>
            </a:pPr>
            <a:fld id="{0CD73B3D-1A05-CF44-A662-427A32DC147C}" type="slidenum">
              <a:rPr lang="en-US" smtClean="0">
                <a:solidFill>
                  <a:prstClr val="black">
                    <a:tint val="75000"/>
                  </a:prstClr>
                </a:solidFill>
                <a:latin typeface="Calibri"/>
              </a:rPr>
              <a:pPr defTabSz="389626" eaLnBrk="1" fontAlgn="auto" hangingPunct="1">
                <a:spcBef>
                  <a:spcPts val="0"/>
                </a:spcBef>
                <a:spcAft>
                  <a:spcPts val="0"/>
                </a:spcAft>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221843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49"/>
            <a:ext cx="3008313" cy="1162051"/>
          </a:xfrm>
        </p:spPr>
        <p:txBody>
          <a:bodyPr anchor="b"/>
          <a:lstStyle>
            <a:lvl1pPr algn="l">
              <a:defRPr sz="1700" b="1"/>
            </a:lvl1pPr>
          </a:lstStyle>
          <a:p>
            <a:r>
              <a:rPr lang="en-US"/>
              <a:t>Click to edit Master title style</a:t>
            </a:r>
          </a:p>
        </p:txBody>
      </p:sp>
      <p:sp>
        <p:nvSpPr>
          <p:cNvPr id="3" name="Content Placeholder 2"/>
          <p:cNvSpPr>
            <a:spLocks noGrp="1"/>
          </p:cNvSpPr>
          <p:nvPr>
            <p:ph idx="1"/>
          </p:nvPr>
        </p:nvSpPr>
        <p:spPr>
          <a:xfrm>
            <a:off x="3575051" y="273054"/>
            <a:ext cx="5111750" cy="5853113"/>
          </a:xfrm>
        </p:spPr>
        <p:txBody>
          <a:bodyPr/>
          <a:lstStyle>
            <a:lvl1pPr>
              <a:defRPr sz="2700"/>
            </a:lvl1pPr>
            <a:lvl2pPr>
              <a:defRPr sz="2400"/>
            </a:lvl2pPr>
            <a:lvl3pPr>
              <a:defRPr sz="20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435103"/>
            <a:ext cx="3008313" cy="4691063"/>
          </a:xfrm>
        </p:spPr>
        <p:txBody>
          <a:bodyPr/>
          <a:lstStyle>
            <a:lvl1pPr marL="0" indent="0">
              <a:buNone/>
              <a:defRPr sz="1200"/>
            </a:lvl1pPr>
            <a:lvl2pPr marL="389626" indent="0">
              <a:buNone/>
              <a:defRPr sz="1000"/>
            </a:lvl2pPr>
            <a:lvl3pPr marL="779252" indent="0">
              <a:buNone/>
              <a:defRPr sz="900"/>
            </a:lvl3pPr>
            <a:lvl4pPr marL="1168878" indent="0">
              <a:buNone/>
              <a:defRPr sz="800"/>
            </a:lvl4pPr>
            <a:lvl5pPr marL="1558503" indent="0">
              <a:buNone/>
              <a:defRPr sz="800"/>
            </a:lvl5pPr>
            <a:lvl6pPr marL="1948129" indent="0">
              <a:buNone/>
              <a:defRPr sz="800"/>
            </a:lvl6pPr>
            <a:lvl7pPr marL="2337755" indent="0">
              <a:buNone/>
              <a:defRPr sz="800"/>
            </a:lvl7pPr>
            <a:lvl8pPr marL="2727381" indent="0">
              <a:buNone/>
              <a:defRPr sz="800"/>
            </a:lvl8pPr>
            <a:lvl9pPr marL="3117007"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pPr defTabSz="389626" eaLnBrk="1" fontAlgn="auto" hangingPunct="1">
              <a:spcBef>
                <a:spcPts val="0"/>
              </a:spcBef>
              <a:spcAft>
                <a:spcPts val="0"/>
              </a:spcAft>
            </a:pPr>
            <a:fld id="{676D9E2E-706D-5D45-8EA8-F0A21D0C5DBE}" type="datetimeFigureOut">
              <a:rPr lang="en-US" smtClean="0">
                <a:solidFill>
                  <a:prstClr val="black">
                    <a:tint val="75000"/>
                  </a:prstClr>
                </a:solidFill>
                <a:latin typeface="Calibri"/>
              </a:rPr>
              <a:pPr defTabSz="389626" eaLnBrk="1" fontAlgn="auto" hangingPunct="1">
                <a:spcBef>
                  <a:spcPts val="0"/>
                </a:spcBef>
                <a:spcAft>
                  <a:spcPts val="0"/>
                </a:spcAft>
              </a:pPr>
              <a:t>6/8/2024</a:t>
            </a:fld>
            <a:endParaRPr lang="en-US"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pPr defTabSz="389626" eaLnBrk="1" fontAlgn="auto" hangingPunct="1">
              <a:spcBef>
                <a:spcPts val="0"/>
              </a:spcBef>
              <a:spcAft>
                <a:spcPts val="0"/>
              </a:spcAft>
            </a:pPr>
            <a:endParaRPr lang="en-US"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pPr defTabSz="389626" eaLnBrk="1" fontAlgn="auto" hangingPunct="1">
              <a:spcBef>
                <a:spcPts val="0"/>
              </a:spcBef>
              <a:spcAft>
                <a:spcPts val="0"/>
              </a:spcAft>
            </a:pPr>
            <a:fld id="{0CD73B3D-1A05-CF44-A662-427A32DC147C}" type="slidenum">
              <a:rPr lang="en-US" smtClean="0">
                <a:solidFill>
                  <a:prstClr val="black">
                    <a:tint val="75000"/>
                  </a:prstClr>
                </a:solidFill>
                <a:latin typeface="Calibri"/>
              </a:rPr>
              <a:pPr defTabSz="389626" eaLnBrk="1" fontAlgn="auto" hangingPunct="1">
                <a:spcBef>
                  <a:spcPts val="0"/>
                </a:spcBef>
                <a:spcAft>
                  <a:spcPts val="0"/>
                </a:spcAft>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4067766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40"/>
          </a:xfrm>
        </p:spPr>
        <p:txBody>
          <a:bodyPr anchor="b"/>
          <a:lstStyle>
            <a:lvl1pPr algn="l">
              <a:defRPr sz="17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700"/>
            </a:lvl1pPr>
            <a:lvl2pPr marL="389626" indent="0">
              <a:buNone/>
              <a:defRPr sz="2400"/>
            </a:lvl2pPr>
            <a:lvl3pPr marL="779252" indent="0">
              <a:buNone/>
              <a:defRPr sz="2000"/>
            </a:lvl3pPr>
            <a:lvl4pPr marL="1168878" indent="0">
              <a:buNone/>
              <a:defRPr sz="1700"/>
            </a:lvl4pPr>
            <a:lvl5pPr marL="1558503" indent="0">
              <a:buNone/>
              <a:defRPr sz="1700"/>
            </a:lvl5pPr>
            <a:lvl6pPr marL="1948129" indent="0">
              <a:buNone/>
              <a:defRPr sz="1700"/>
            </a:lvl6pPr>
            <a:lvl7pPr marL="2337755" indent="0">
              <a:buNone/>
              <a:defRPr sz="1700"/>
            </a:lvl7pPr>
            <a:lvl8pPr marL="2727381" indent="0">
              <a:buNone/>
              <a:defRPr sz="1700"/>
            </a:lvl8pPr>
            <a:lvl9pPr marL="3117007" indent="0">
              <a:buNone/>
              <a:defRPr sz="1700"/>
            </a:lvl9pPr>
          </a:lstStyle>
          <a:p>
            <a:endParaRPr lang="en-US" dirty="0"/>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200"/>
            </a:lvl1pPr>
            <a:lvl2pPr marL="389626" indent="0">
              <a:buNone/>
              <a:defRPr sz="1000"/>
            </a:lvl2pPr>
            <a:lvl3pPr marL="779252" indent="0">
              <a:buNone/>
              <a:defRPr sz="900"/>
            </a:lvl3pPr>
            <a:lvl4pPr marL="1168878" indent="0">
              <a:buNone/>
              <a:defRPr sz="800"/>
            </a:lvl4pPr>
            <a:lvl5pPr marL="1558503" indent="0">
              <a:buNone/>
              <a:defRPr sz="800"/>
            </a:lvl5pPr>
            <a:lvl6pPr marL="1948129" indent="0">
              <a:buNone/>
              <a:defRPr sz="800"/>
            </a:lvl6pPr>
            <a:lvl7pPr marL="2337755" indent="0">
              <a:buNone/>
              <a:defRPr sz="800"/>
            </a:lvl7pPr>
            <a:lvl8pPr marL="2727381" indent="0">
              <a:buNone/>
              <a:defRPr sz="800"/>
            </a:lvl8pPr>
            <a:lvl9pPr marL="3117007"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pPr defTabSz="389626" eaLnBrk="1" fontAlgn="auto" hangingPunct="1">
              <a:spcBef>
                <a:spcPts val="0"/>
              </a:spcBef>
              <a:spcAft>
                <a:spcPts val="0"/>
              </a:spcAft>
            </a:pPr>
            <a:fld id="{676D9E2E-706D-5D45-8EA8-F0A21D0C5DBE}" type="datetimeFigureOut">
              <a:rPr lang="en-US" smtClean="0">
                <a:solidFill>
                  <a:prstClr val="black">
                    <a:tint val="75000"/>
                  </a:prstClr>
                </a:solidFill>
                <a:latin typeface="Calibri"/>
              </a:rPr>
              <a:pPr defTabSz="389626" eaLnBrk="1" fontAlgn="auto" hangingPunct="1">
                <a:spcBef>
                  <a:spcPts val="0"/>
                </a:spcBef>
                <a:spcAft>
                  <a:spcPts val="0"/>
                </a:spcAft>
              </a:pPr>
              <a:t>6/8/2024</a:t>
            </a:fld>
            <a:endParaRPr lang="en-US"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pPr defTabSz="389626" eaLnBrk="1" fontAlgn="auto" hangingPunct="1">
              <a:spcBef>
                <a:spcPts val="0"/>
              </a:spcBef>
              <a:spcAft>
                <a:spcPts val="0"/>
              </a:spcAft>
            </a:pPr>
            <a:endParaRPr lang="en-US"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pPr defTabSz="389626" eaLnBrk="1" fontAlgn="auto" hangingPunct="1">
              <a:spcBef>
                <a:spcPts val="0"/>
              </a:spcBef>
              <a:spcAft>
                <a:spcPts val="0"/>
              </a:spcAft>
            </a:pPr>
            <a:fld id="{0CD73B3D-1A05-CF44-A662-427A32DC147C}" type="slidenum">
              <a:rPr lang="en-US" smtClean="0">
                <a:solidFill>
                  <a:prstClr val="black">
                    <a:tint val="75000"/>
                  </a:prstClr>
                </a:solidFill>
                <a:latin typeface="Calibri"/>
              </a:rPr>
              <a:pPr defTabSz="389626" eaLnBrk="1" fontAlgn="auto" hangingPunct="1">
                <a:spcBef>
                  <a:spcPts val="0"/>
                </a:spcBef>
                <a:spcAft>
                  <a:spcPts val="0"/>
                </a:spcAft>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413237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77925" tIns="38963" rIns="77925" bIns="38963"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77925" tIns="38963" rIns="77925" bIns="3896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3"/>
            <a:ext cx="2133600" cy="365125"/>
          </a:xfrm>
          <a:prstGeom prst="rect">
            <a:avLst/>
          </a:prstGeom>
        </p:spPr>
        <p:txBody>
          <a:bodyPr vert="horz" lIns="77925" tIns="38963" rIns="77925" bIns="38963" rtlCol="0" anchor="ctr"/>
          <a:lstStyle>
            <a:lvl1pPr algn="l">
              <a:defRPr sz="1000">
                <a:solidFill>
                  <a:schemeClr val="tx1">
                    <a:tint val="75000"/>
                  </a:schemeClr>
                </a:solidFill>
              </a:defRPr>
            </a:lvl1pPr>
          </a:lstStyle>
          <a:p>
            <a:pPr defTabSz="389626" eaLnBrk="1" fontAlgn="auto" hangingPunct="1">
              <a:spcBef>
                <a:spcPts val="0"/>
              </a:spcBef>
              <a:spcAft>
                <a:spcPts val="0"/>
              </a:spcAft>
            </a:pPr>
            <a:fld id="{676D9E2E-706D-5D45-8EA8-F0A21D0C5DBE}" type="datetimeFigureOut">
              <a:rPr lang="en-US" smtClean="0">
                <a:solidFill>
                  <a:prstClr val="black">
                    <a:tint val="75000"/>
                  </a:prstClr>
                </a:solidFill>
                <a:latin typeface="Calibri"/>
              </a:rPr>
              <a:pPr defTabSz="389626" eaLnBrk="1" fontAlgn="auto" hangingPunct="1">
                <a:spcBef>
                  <a:spcPts val="0"/>
                </a:spcBef>
                <a:spcAft>
                  <a:spcPts val="0"/>
                </a:spcAft>
              </a:pPr>
              <a:t>6/8/2024</a:t>
            </a:fld>
            <a:endParaRPr lang="en-US" dirty="0">
              <a:solidFill>
                <a:prstClr val="black">
                  <a:tint val="75000"/>
                </a:prstClr>
              </a:solidFill>
              <a:latin typeface="Calibri"/>
            </a:endParaRPr>
          </a:p>
        </p:txBody>
      </p:sp>
      <p:sp>
        <p:nvSpPr>
          <p:cNvPr id="5" name="Footer Placeholder 4"/>
          <p:cNvSpPr>
            <a:spLocks noGrp="1"/>
          </p:cNvSpPr>
          <p:nvPr>
            <p:ph type="ftr" sz="quarter" idx="3"/>
          </p:nvPr>
        </p:nvSpPr>
        <p:spPr>
          <a:xfrm>
            <a:off x="3124200" y="6356353"/>
            <a:ext cx="2895600" cy="365125"/>
          </a:xfrm>
          <a:prstGeom prst="rect">
            <a:avLst/>
          </a:prstGeom>
        </p:spPr>
        <p:txBody>
          <a:bodyPr vert="horz" lIns="77925" tIns="38963" rIns="77925" bIns="38963" rtlCol="0" anchor="ctr"/>
          <a:lstStyle>
            <a:lvl1pPr algn="ctr">
              <a:defRPr sz="1000">
                <a:solidFill>
                  <a:schemeClr val="tx1">
                    <a:tint val="75000"/>
                  </a:schemeClr>
                </a:solidFill>
              </a:defRPr>
            </a:lvl1pPr>
          </a:lstStyle>
          <a:p>
            <a:pPr defTabSz="389626" eaLnBrk="1" fontAlgn="auto" hangingPunct="1">
              <a:spcBef>
                <a:spcPts val="0"/>
              </a:spcBef>
              <a:spcAft>
                <a:spcPts val="0"/>
              </a:spcAft>
            </a:pPr>
            <a:endParaRPr lang="en-US" dirty="0">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3"/>
            <a:ext cx="2133600" cy="365125"/>
          </a:xfrm>
          <a:prstGeom prst="rect">
            <a:avLst/>
          </a:prstGeom>
        </p:spPr>
        <p:txBody>
          <a:bodyPr vert="horz" lIns="77925" tIns="38963" rIns="77925" bIns="38963" rtlCol="0" anchor="ctr"/>
          <a:lstStyle>
            <a:lvl1pPr algn="r">
              <a:defRPr sz="1000">
                <a:solidFill>
                  <a:schemeClr val="tx1">
                    <a:tint val="75000"/>
                  </a:schemeClr>
                </a:solidFill>
              </a:defRPr>
            </a:lvl1pPr>
          </a:lstStyle>
          <a:p>
            <a:pPr defTabSz="389626" eaLnBrk="1" fontAlgn="auto" hangingPunct="1">
              <a:spcBef>
                <a:spcPts val="0"/>
              </a:spcBef>
              <a:spcAft>
                <a:spcPts val="0"/>
              </a:spcAft>
            </a:pPr>
            <a:fld id="{0CD73B3D-1A05-CF44-A662-427A32DC147C}" type="slidenum">
              <a:rPr lang="en-US" smtClean="0">
                <a:solidFill>
                  <a:prstClr val="black">
                    <a:tint val="75000"/>
                  </a:prstClr>
                </a:solidFill>
                <a:latin typeface="Calibri"/>
              </a:rPr>
              <a:pPr defTabSz="389626" eaLnBrk="1" fontAlgn="auto" hangingPunct="1">
                <a:spcBef>
                  <a:spcPts val="0"/>
                </a:spcBef>
                <a:spcAft>
                  <a:spcPts val="0"/>
                </a:spcAft>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463903282"/>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ctr" defTabSz="389626" rtl="0" eaLnBrk="1" latinLnBrk="0" hangingPunct="1">
        <a:spcBef>
          <a:spcPct val="0"/>
        </a:spcBef>
        <a:buNone/>
        <a:defRPr sz="3700" kern="1200">
          <a:solidFill>
            <a:schemeClr val="tx1"/>
          </a:solidFill>
          <a:latin typeface="+mj-lt"/>
          <a:ea typeface="+mj-ea"/>
          <a:cs typeface="+mj-cs"/>
        </a:defRPr>
      </a:lvl1pPr>
    </p:titleStyle>
    <p:bodyStyle>
      <a:lvl1pPr marL="292219" indent="-292219" algn="l" defTabSz="389626" rtl="0" eaLnBrk="1" latinLnBrk="0" hangingPunct="1">
        <a:spcBef>
          <a:spcPct val="20000"/>
        </a:spcBef>
        <a:buFont typeface="Arial"/>
        <a:buChar char="•"/>
        <a:defRPr sz="2700" kern="1200">
          <a:solidFill>
            <a:schemeClr val="tx1"/>
          </a:solidFill>
          <a:latin typeface="+mn-lt"/>
          <a:ea typeface="+mn-ea"/>
          <a:cs typeface="+mn-cs"/>
        </a:defRPr>
      </a:lvl1pPr>
      <a:lvl2pPr marL="633142" indent="-243516" algn="l" defTabSz="389626" rtl="0" eaLnBrk="1" latinLnBrk="0" hangingPunct="1">
        <a:spcBef>
          <a:spcPct val="20000"/>
        </a:spcBef>
        <a:buFont typeface="Arial"/>
        <a:buChar char="–"/>
        <a:defRPr sz="2400" kern="1200">
          <a:solidFill>
            <a:schemeClr val="tx1"/>
          </a:solidFill>
          <a:latin typeface="+mn-lt"/>
          <a:ea typeface="+mn-ea"/>
          <a:cs typeface="+mn-cs"/>
        </a:defRPr>
      </a:lvl2pPr>
      <a:lvl3pPr marL="974065" indent="-194813" algn="l" defTabSz="389626" rtl="0" eaLnBrk="1" latinLnBrk="0" hangingPunct="1">
        <a:spcBef>
          <a:spcPct val="20000"/>
        </a:spcBef>
        <a:buFont typeface="Arial"/>
        <a:buChar char="•"/>
        <a:defRPr sz="2000" kern="1200">
          <a:solidFill>
            <a:schemeClr val="tx1"/>
          </a:solidFill>
          <a:latin typeface="+mn-lt"/>
          <a:ea typeface="+mn-ea"/>
          <a:cs typeface="+mn-cs"/>
        </a:defRPr>
      </a:lvl3pPr>
      <a:lvl4pPr marL="1363690" indent="-194813" algn="l" defTabSz="389626" rtl="0" eaLnBrk="1" latinLnBrk="0" hangingPunct="1">
        <a:spcBef>
          <a:spcPct val="20000"/>
        </a:spcBef>
        <a:buFont typeface="Arial"/>
        <a:buChar char="–"/>
        <a:defRPr sz="1700" kern="1200">
          <a:solidFill>
            <a:schemeClr val="tx1"/>
          </a:solidFill>
          <a:latin typeface="+mn-lt"/>
          <a:ea typeface="+mn-ea"/>
          <a:cs typeface="+mn-cs"/>
        </a:defRPr>
      </a:lvl4pPr>
      <a:lvl5pPr marL="1753316" indent="-194813" algn="l" defTabSz="389626" rtl="0" eaLnBrk="1" latinLnBrk="0" hangingPunct="1">
        <a:spcBef>
          <a:spcPct val="20000"/>
        </a:spcBef>
        <a:buFont typeface="Arial"/>
        <a:buChar char="»"/>
        <a:defRPr sz="1700" kern="1200">
          <a:solidFill>
            <a:schemeClr val="tx1"/>
          </a:solidFill>
          <a:latin typeface="+mn-lt"/>
          <a:ea typeface="+mn-ea"/>
          <a:cs typeface="+mn-cs"/>
        </a:defRPr>
      </a:lvl5pPr>
      <a:lvl6pPr marL="2142942" indent="-194813" algn="l" defTabSz="389626" rtl="0" eaLnBrk="1" latinLnBrk="0" hangingPunct="1">
        <a:spcBef>
          <a:spcPct val="20000"/>
        </a:spcBef>
        <a:buFont typeface="Arial"/>
        <a:buChar char="•"/>
        <a:defRPr sz="1700" kern="1200">
          <a:solidFill>
            <a:schemeClr val="tx1"/>
          </a:solidFill>
          <a:latin typeface="+mn-lt"/>
          <a:ea typeface="+mn-ea"/>
          <a:cs typeface="+mn-cs"/>
        </a:defRPr>
      </a:lvl6pPr>
      <a:lvl7pPr marL="2532568" indent="-194813" algn="l" defTabSz="389626" rtl="0" eaLnBrk="1" latinLnBrk="0" hangingPunct="1">
        <a:spcBef>
          <a:spcPct val="20000"/>
        </a:spcBef>
        <a:buFont typeface="Arial"/>
        <a:buChar char="•"/>
        <a:defRPr sz="1700" kern="1200">
          <a:solidFill>
            <a:schemeClr val="tx1"/>
          </a:solidFill>
          <a:latin typeface="+mn-lt"/>
          <a:ea typeface="+mn-ea"/>
          <a:cs typeface="+mn-cs"/>
        </a:defRPr>
      </a:lvl7pPr>
      <a:lvl8pPr marL="2922194" indent="-194813" algn="l" defTabSz="389626" rtl="0" eaLnBrk="1" latinLnBrk="0" hangingPunct="1">
        <a:spcBef>
          <a:spcPct val="20000"/>
        </a:spcBef>
        <a:buFont typeface="Arial"/>
        <a:buChar char="•"/>
        <a:defRPr sz="1700" kern="1200">
          <a:solidFill>
            <a:schemeClr val="tx1"/>
          </a:solidFill>
          <a:latin typeface="+mn-lt"/>
          <a:ea typeface="+mn-ea"/>
          <a:cs typeface="+mn-cs"/>
        </a:defRPr>
      </a:lvl8pPr>
      <a:lvl9pPr marL="3311820" indent="-194813" algn="l" defTabSz="389626" rtl="0" eaLnBrk="1" latinLnBrk="0" hangingPunct="1">
        <a:spcBef>
          <a:spcPct val="20000"/>
        </a:spcBef>
        <a:buFont typeface="Arial"/>
        <a:buChar char="•"/>
        <a:defRPr sz="1700" kern="1200">
          <a:solidFill>
            <a:schemeClr val="tx1"/>
          </a:solidFill>
          <a:latin typeface="+mn-lt"/>
          <a:ea typeface="+mn-ea"/>
          <a:cs typeface="+mn-cs"/>
        </a:defRPr>
      </a:lvl9pPr>
    </p:bodyStyle>
    <p:otherStyle>
      <a:defPPr>
        <a:defRPr lang="en-US"/>
      </a:defPPr>
      <a:lvl1pPr marL="0" algn="l" defTabSz="389626" rtl="0" eaLnBrk="1" latinLnBrk="0" hangingPunct="1">
        <a:defRPr sz="1500" kern="1200">
          <a:solidFill>
            <a:schemeClr val="tx1"/>
          </a:solidFill>
          <a:latin typeface="+mn-lt"/>
          <a:ea typeface="+mn-ea"/>
          <a:cs typeface="+mn-cs"/>
        </a:defRPr>
      </a:lvl1pPr>
      <a:lvl2pPr marL="389626" algn="l" defTabSz="389626" rtl="0" eaLnBrk="1" latinLnBrk="0" hangingPunct="1">
        <a:defRPr sz="1500" kern="1200">
          <a:solidFill>
            <a:schemeClr val="tx1"/>
          </a:solidFill>
          <a:latin typeface="+mn-lt"/>
          <a:ea typeface="+mn-ea"/>
          <a:cs typeface="+mn-cs"/>
        </a:defRPr>
      </a:lvl2pPr>
      <a:lvl3pPr marL="779252" algn="l" defTabSz="389626" rtl="0" eaLnBrk="1" latinLnBrk="0" hangingPunct="1">
        <a:defRPr sz="1500" kern="1200">
          <a:solidFill>
            <a:schemeClr val="tx1"/>
          </a:solidFill>
          <a:latin typeface="+mn-lt"/>
          <a:ea typeface="+mn-ea"/>
          <a:cs typeface="+mn-cs"/>
        </a:defRPr>
      </a:lvl3pPr>
      <a:lvl4pPr marL="1168878" algn="l" defTabSz="389626" rtl="0" eaLnBrk="1" latinLnBrk="0" hangingPunct="1">
        <a:defRPr sz="1500" kern="1200">
          <a:solidFill>
            <a:schemeClr val="tx1"/>
          </a:solidFill>
          <a:latin typeface="+mn-lt"/>
          <a:ea typeface="+mn-ea"/>
          <a:cs typeface="+mn-cs"/>
        </a:defRPr>
      </a:lvl4pPr>
      <a:lvl5pPr marL="1558503" algn="l" defTabSz="389626" rtl="0" eaLnBrk="1" latinLnBrk="0" hangingPunct="1">
        <a:defRPr sz="1500" kern="1200">
          <a:solidFill>
            <a:schemeClr val="tx1"/>
          </a:solidFill>
          <a:latin typeface="+mn-lt"/>
          <a:ea typeface="+mn-ea"/>
          <a:cs typeface="+mn-cs"/>
        </a:defRPr>
      </a:lvl5pPr>
      <a:lvl6pPr marL="1948129" algn="l" defTabSz="389626" rtl="0" eaLnBrk="1" latinLnBrk="0" hangingPunct="1">
        <a:defRPr sz="1500" kern="1200">
          <a:solidFill>
            <a:schemeClr val="tx1"/>
          </a:solidFill>
          <a:latin typeface="+mn-lt"/>
          <a:ea typeface="+mn-ea"/>
          <a:cs typeface="+mn-cs"/>
        </a:defRPr>
      </a:lvl6pPr>
      <a:lvl7pPr marL="2337755" algn="l" defTabSz="389626" rtl="0" eaLnBrk="1" latinLnBrk="0" hangingPunct="1">
        <a:defRPr sz="1500" kern="1200">
          <a:solidFill>
            <a:schemeClr val="tx1"/>
          </a:solidFill>
          <a:latin typeface="+mn-lt"/>
          <a:ea typeface="+mn-ea"/>
          <a:cs typeface="+mn-cs"/>
        </a:defRPr>
      </a:lvl7pPr>
      <a:lvl8pPr marL="2727381" algn="l" defTabSz="389626" rtl="0" eaLnBrk="1" latinLnBrk="0" hangingPunct="1">
        <a:defRPr sz="1500" kern="1200">
          <a:solidFill>
            <a:schemeClr val="tx1"/>
          </a:solidFill>
          <a:latin typeface="+mn-lt"/>
          <a:ea typeface="+mn-ea"/>
          <a:cs typeface="+mn-cs"/>
        </a:defRPr>
      </a:lvl8pPr>
      <a:lvl9pPr marL="3117007" algn="l" defTabSz="389626" rtl="0" eaLnBrk="1" latinLnBrk="0" hangingPunct="1">
        <a:defRPr sz="15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77925" tIns="38963" rIns="77925" bIns="38963"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77925" tIns="38963" rIns="77925" bIns="3896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3"/>
            <a:ext cx="2133600" cy="365125"/>
          </a:xfrm>
          <a:prstGeom prst="rect">
            <a:avLst/>
          </a:prstGeom>
        </p:spPr>
        <p:txBody>
          <a:bodyPr vert="horz" lIns="77925" tIns="38963" rIns="77925" bIns="38963" rtlCol="0" anchor="ctr"/>
          <a:lstStyle>
            <a:lvl1pPr algn="l">
              <a:defRPr sz="1000">
                <a:solidFill>
                  <a:schemeClr val="tx1">
                    <a:tint val="75000"/>
                  </a:schemeClr>
                </a:solidFill>
              </a:defRPr>
            </a:lvl1pPr>
          </a:lstStyle>
          <a:p>
            <a:fld id="{5A8763E1-DC74-4ADA-852E-540B0061E439}" type="datetime1">
              <a:rPr lang="en-US" smtClean="0"/>
              <a:t>6/8/2024</a:t>
            </a:fld>
            <a:endParaRPr lang="en-US"/>
          </a:p>
        </p:txBody>
      </p:sp>
      <p:sp>
        <p:nvSpPr>
          <p:cNvPr id="5" name="Footer Placeholder 4"/>
          <p:cNvSpPr>
            <a:spLocks noGrp="1"/>
          </p:cNvSpPr>
          <p:nvPr>
            <p:ph type="ftr" sz="quarter" idx="3"/>
          </p:nvPr>
        </p:nvSpPr>
        <p:spPr>
          <a:xfrm>
            <a:off x="3124200" y="6356353"/>
            <a:ext cx="2895600" cy="365125"/>
          </a:xfrm>
          <a:prstGeom prst="rect">
            <a:avLst/>
          </a:prstGeom>
        </p:spPr>
        <p:txBody>
          <a:bodyPr vert="horz" lIns="77925" tIns="38963" rIns="77925" bIns="38963" rtlCol="0" anchor="ctr"/>
          <a:lstStyle>
            <a:lvl1pPr algn="ctr">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3"/>
            <a:ext cx="2133600" cy="365125"/>
          </a:xfrm>
          <a:prstGeom prst="rect">
            <a:avLst/>
          </a:prstGeom>
        </p:spPr>
        <p:txBody>
          <a:bodyPr vert="horz" lIns="77925" tIns="38963" rIns="77925" bIns="38963" rtlCol="0" anchor="ctr"/>
          <a:lstStyle>
            <a:lvl1pPr algn="r">
              <a:defRPr sz="1000">
                <a:solidFill>
                  <a:schemeClr val="tx1">
                    <a:tint val="75000"/>
                  </a:schemeClr>
                </a:solidFill>
              </a:defRPr>
            </a:lvl1pPr>
          </a:lstStyle>
          <a:p>
            <a:fld id="{0CD73B3D-1A05-CF44-A662-427A32DC147C}" type="slidenum">
              <a:rPr lang="en-US" smtClean="0"/>
              <a:t>‹#›</a:t>
            </a:fld>
            <a:endParaRPr lang="en-US"/>
          </a:p>
        </p:txBody>
      </p:sp>
    </p:spTree>
    <p:extLst>
      <p:ext uri="{BB962C8B-B14F-4D97-AF65-F5344CB8AC3E}">
        <p14:creationId xmlns:p14="http://schemas.microsoft.com/office/powerpoint/2010/main" val="1029430497"/>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hf hdr="0" ftr="0" dt="0"/>
  <p:txStyles>
    <p:titleStyle>
      <a:lvl1pPr algn="ctr" defTabSz="389626" rtl="0" eaLnBrk="1" latinLnBrk="0" hangingPunct="1">
        <a:spcBef>
          <a:spcPct val="0"/>
        </a:spcBef>
        <a:buNone/>
        <a:defRPr sz="3700" kern="1200">
          <a:solidFill>
            <a:schemeClr val="tx1"/>
          </a:solidFill>
          <a:latin typeface="+mj-lt"/>
          <a:ea typeface="+mj-ea"/>
          <a:cs typeface="+mj-cs"/>
        </a:defRPr>
      </a:lvl1pPr>
    </p:titleStyle>
    <p:bodyStyle>
      <a:lvl1pPr marL="292219" indent="-292219" algn="l" defTabSz="389626" rtl="0" eaLnBrk="1" latinLnBrk="0" hangingPunct="1">
        <a:spcBef>
          <a:spcPct val="20000"/>
        </a:spcBef>
        <a:buFont typeface="Arial"/>
        <a:buChar char="•"/>
        <a:defRPr sz="2700" kern="1200">
          <a:solidFill>
            <a:schemeClr val="tx1"/>
          </a:solidFill>
          <a:latin typeface="+mn-lt"/>
          <a:ea typeface="+mn-ea"/>
          <a:cs typeface="+mn-cs"/>
        </a:defRPr>
      </a:lvl1pPr>
      <a:lvl2pPr marL="633142" indent="-243516" algn="l" defTabSz="389626" rtl="0" eaLnBrk="1" latinLnBrk="0" hangingPunct="1">
        <a:spcBef>
          <a:spcPct val="20000"/>
        </a:spcBef>
        <a:buFont typeface="Arial"/>
        <a:buChar char="–"/>
        <a:defRPr sz="2400" kern="1200">
          <a:solidFill>
            <a:schemeClr val="tx1"/>
          </a:solidFill>
          <a:latin typeface="+mn-lt"/>
          <a:ea typeface="+mn-ea"/>
          <a:cs typeface="+mn-cs"/>
        </a:defRPr>
      </a:lvl2pPr>
      <a:lvl3pPr marL="974065" indent="-194813" algn="l" defTabSz="389626" rtl="0" eaLnBrk="1" latinLnBrk="0" hangingPunct="1">
        <a:spcBef>
          <a:spcPct val="20000"/>
        </a:spcBef>
        <a:buFont typeface="Arial"/>
        <a:buChar char="•"/>
        <a:defRPr sz="2000" kern="1200">
          <a:solidFill>
            <a:schemeClr val="tx1"/>
          </a:solidFill>
          <a:latin typeface="+mn-lt"/>
          <a:ea typeface="+mn-ea"/>
          <a:cs typeface="+mn-cs"/>
        </a:defRPr>
      </a:lvl3pPr>
      <a:lvl4pPr marL="1363690" indent="-194813" algn="l" defTabSz="389626" rtl="0" eaLnBrk="1" latinLnBrk="0" hangingPunct="1">
        <a:spcBef>
          <a:spcPct val="20000"/>
        </a:spcBef>
        <a:buFont typeface="Arial"/>
        <a:buChar char="–"/>
        <a:defRPr sz="1700" kern="1200">
          <a:solidFill>
            <a:schemeClr val="tx1"/>
          </a:solidFill>
          <a:latin typeface="+mn-lt"/>
          <a:ea typeface="+mn-ea"/>
          <a:cs typeface="+mn-cs"/>
        </a:defRPr>
      </a:lvl4pPr>
      <a:lvl5pPr marL="1753316" indent="-194813" algn="l" defTabSz="389626" rtl="0" eaLnBrk="1" latinLnBrk="0" hangingPunct="1">
        <a:spcBef>
          <a:spcPct val="20000"/>
        </a:spcBef>
        <a:buFont typeface="Arial"/>
        <a:buChar char="»"/>
        <a:defRPr sz="1700" kern="1200">
          <a:solidFill>
            <a:schemeClr val="tx1"/>
          </a:solidFill>
          <a:latin typeface="+mn-lt"/>
          <a:ea typeface="+mn-ea"/>
          <a:cs typeface="+mn-cs"/>
        </a:defRPr>
      </a:lvl5pPr>
      <a:lvl6pPr marL="2142942" indent="-194813" algn="l" defTabSz="389626" rtl="0" eaLnBrk="1" latinLnBrk="0" hangingPunct="1">
        <a:spcBef>
          <a:spcPct val="20000"/>
        </a:spcBef>
        <a:buFont typeface="Arial"/>
        <a:buChar char="•"/>
        <a:defRPr sz="1700" kern="1200">
          <a:solidFill>
            <a:schemeClr val="tx1"/>
          </a:solidFill>
          <a:latin typeface="+mn-lt"/>
          <a:ea typeface="+mn-ea"/>
          <a:cs typeface="+mn-cs"/>
        </a:defRPr>
      </a:lvl6pPr>
      <a:lvl7pPr marL="2532568" indent="-194813" algn="l" defTabSz="389626" rtl="0" eaLnBrk="1" latinLnBrk="0" hangingPunct="1">
        <a:spcBef>
          <a:spcPct val="20000"/>
        </a:spcBef>
        <a:buFont typeface="Arial"/>
        <a:buChar char="•"/>
        <a:defRPr sz="1700" kern="1200">
          <a:solidFill>
            <a:schemeClr val="tx1"/>
          </a:solidFill>
          <a:latin typeface="+mn-lt"/>
          <a:ea typeface="+mn-ea"/>
          <a:cs typeface="+mn-cs"/>
        </a:defRPr>
      </a:lvl7pPr>
      <a:lvl8pPr marL="2922194" indent="-194813" algn="l" defTabSz="389626" rtl="0" eaLnBrk="1" latinLnBrk="0" hangingPunct="1">
        <a:spcBef>
          <a:spcPct val="20000"/>
        </a:spcBef>
        <a:buFont typeface="Arial"/>
        <a:buChar char="•"/>
        <a:defRPr sz="1700" kern="1200">
          <a:solidFill>
            <a:schemeClr val="tx1"/>
          </a:solidFill>
          <a:latin typeface="+mn-lt"/>
          <a:ea typeface="+mn-ea"/>
          <a:cs typeface="+mn-cs"/>
        </a:defRPr>
      </a:lvl8pPr>
      <a:lvl9pPr marL="3311820" indent="-194813" algn="l" defTabSz="389626" rtl="0" eaLnBrk="1" latinLnBrk="0" hangingPunct="1">
        <a:spcBef>
          <a:spcPct val="20000"/>
        </a:spcBef>
        <a:buFont typeface="Arial"/>
        <a:buChar char="•"/>
        <a:defRPr sz="1700" kern="1200">
          <a:solidFill>
            <a:schemeClr val="tx1"/>
          </a:solidFill>
          <a:latin typeface="+mn-lt"/>
          <a:ea typeface="+mn-ea"/>
          <a:cs typeface="+mn-cs"/>
        </a:defRPr>
      </a:lvl9pPr>
    </p:bodyStyle>
    <p:otherStyle>
      <a:defPPr>
        <a:defRPr lang="en-US"/>
      </a:defPPr>
      <a:lvl1pPr marL="0" algn="l" defTabSz="389626" rtl="0" eaLnBrk="1" latinLnBrk="0" hangingPunct="1">
        <a:defRPr sz="1500" kern="1200">
          <a:solidFill>
            <a:schemeClr val="tx1"/>
          </a:solidFill>
          <a:latin typeface="+mn-lt"/>
          <a:ea typeface="+mn-ea"/>
          <a:cs typeface="+mn-cs"/>
        </a:defRPr>
      </a:lvl1pPr>
      <a:lvl2pPr marL="389626" algn="l" defTabSz="389626" rtl="0" eaLnBrk="1" latinLnBrk="0" hangingPunct="1">
        <a:defRPr sz="1500" kern="1200">
          <a:solidFill>
            <a:schemeClr val="tx1"/>
          </a:solidFill>
          <a:latin typeface="+mn-lt"/>
          <a:ea typeface="+mn-ea"/>
          <a:cs typeface="+mn-cs"/>
        </a:defRPr>
      </a:lvl2pPr>
      <a:lvl3pPr marL="779252" algn="l" defTabSz="389626" rtl="0" eaLnBrk="1" latinLnBrk="0" hangingPunct="1">
        <a:defRPr sz="1500" kern="1200">
          <a:solidFill>
            <a:schemeClr val="tx1"/>
          </a:solidFill>
          <a:latin typeface="+mn-lt"/>
          <a:ea typeface="+mn-ea"/>
          <a:cs typeface="+mn-cs"/>
        </a:defRPr>
      </a:lvl3pPr>
      <a:lvl4pPr marL="1168878" algn="l" defTabSz="389626" rtl="0" eaLnBrk="1" latinLnBrk="0" hangingPunct="1">
        <a:defRPr sz="1500" kern="1200">
          <a:solidFill>
            <a:schemeClr val="tx1"/>
          </a:solidFill>
          <a:latin typeface="+mn-lt"/>
          <a:ea typeface="+mn-ea"/>
          <a:cs typeface="+mn-cs"/>
        </a:defRPr>
      </a:lvl4pPr>
      <a:lvl5pPr marL="1558503" algn="l" defTabSz="389626" rtl="0" eaLnBrk="1" latinLnBrk="0" hangingPunct="1">
        <a:defRPr sz="1500" kern="1200">
          <a:solidFill>
            <a:schemeClr val="tx1"/>
          </a:solidFill>
          <a:latin typeface="+mn-lt"/>
          <a:ea typeface="+mn-ea"/>
          <a:cs typeface="+mn-cs"/>
        </a:defRPr>
      </a:lvl5pPr>
      <a:lvl6pPr marL="1948129" algn="l" defTabSz="389626" rtl="0" eaLnBrk="1" latinLnBrk="0" hangingPunct="1">
        <a:defRPr sz="1500" kern="1200">
          <a:solidFill>
            <a:schemeClr val="tx1"/>
          </a:solidFill>
          <a:latin typeface="+mn-lt"/>
          <a:ea typeface="+mn-ea"/>
          <a:cs typeface="+mn-cs"/>
        </a:defRPr>
      </a:lvl6pPr>
      <a:lvl7pPr marL="2337755" algn="l" defTabSz="389626" rtl="0" eaLnBrk="1" latinLnBrk="0" hangingPunct="1">
        <a:defRPr sz="1500" kern="1200">
          <a:solidFill>
            <a:schemeClr val="tx1"/>
          </a:solidFill>
          <a:latin typeface="+mn-lt"/>
          <a:ea typeface="+mn-ea"/>
          <a:cs typeface="+mn-cs"/>
        </a:defRPr>
      </a:lvl7pPr>
      <a:lvl8pPr marL="2727381" algn="l" defTabSz="389626" rtl="0" eaLnBrk="1" latinLnBrk="0" hangingPunct="1">
        <a:defRPr sz="1500" kern="1200">
          <a:solidFill>
            <a:schemeClr val="tx1"/>
          </a:solidFill>
          <a:latin typeface="+mn-lt"/>
          <a:ea typeface="+mn-ea"/>
          <a:cs typeface="+mn-cs"/>
        </a:defRPr>
      </a:lvl8pPr>
      <a:lvl9pPr marL="3117007" algn="l" defTabSz="389626"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13.xml"/><Relationship Id="rId1" Type="http://schemas.openxmlformats.org/officeDocument/2006/relationships/themeOverride" Target="../theme/themeOverride8.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13.xml"/><Relationship Id="rId1" Type="http://schemas.openxmlformats.org/officeDocument/2006/relationships/themeOverride" Target="../theme/themeOverride9.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13.xml"/><Relationship Id="rId1" Type="http://schemas.openxmlformats.org/officeDocument/2006/relationships/themeOverride" Target="../theme/themeOverride10.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13.xml"/><Relationship Id="rId1" Type="http://schemas.openxmlformats.org/officeDocument/2006/relationships/themeOverride" Target="../theme/themeOverride11.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13.xml"/><Relationship Id="rId1" Type="http://schemas.openxmlformats.org/officeDocument/2006/relationships/themeOverride" Target="../theme/themeOverr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hyperlink" Target="https://etariff.au-afcfta.org/" TargetMode="Externa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hyperlink" Target="https://bit.ly/3wfp0MF"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13.xml"/><Relationship Id="rId1" Type="http://schemas.openxmlformats.org/officeDocument/2006/relationships/themeOverride" Target="../theme/themeOverride13.xml"/></Relationships>
</file>

<file path=ppt/slides/_rels/slide4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13.xml"/><Relationship Id="rId1" Type="http://schemas.openxmlformats.org/officeDocument/2006/relationships/themeOverride" Target="../theme/themeOverride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13.xml"/><Relationship Id="rId1" Type="http://schemas.openxmlformats.org/officeDocument/2006/relationships/themeOverride" Target="../theme/themeOverride15.xml"/></Relationships>
</file>

<file path=ppt/slides/_rels/slide4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13.xml"/><Relationship Id="rId1" Type="http://schemas.openxmlformats.org/officeDocument/2006/relationships/themeOverride" Target="../theme/themeOverride1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hyperlink" Target="https://hbr.org/2022/10/climate-regulations-are-about-to-disrupt-global-shipping"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13.xml"/><Relationship Id="rId1" Type="http://schemas.openxmlformats.org/officeDocument/2006/relationships/themeOverride" Target="../theme/themeOverride17.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13.xml"/><Relationship Id="rId1" Type="http://schemas.openxmlformats.org/officeDocument/2006/relationships/themeOverride" Target="../theme/themeOverride5.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13.xml"/><Relationship Id="rId1" Type="http://schemas.openxmlformats.org/officeDocument/2006/relationships/themeOverride" Target="../theme/themeOverride6.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13.xml"/><Relationship Id="rId1" Type="http://schemas.openxmlformats.org/officeDocument/2006/relationships/themeOverride" Target="../theme/themeOverride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457200" y="800366"/>
            <a:ext cx="8229600" cy="1404498"/>
          </a:xfrm>
          <a:prstGeom prst="rect">
            <a:avLst/>
          </a:prstGeom>
        </p:spPr>
        <p:txBody>
          <a:bodyPr vert="horz" lIns="77925" tIns="38963" rIns="77925" bIns="38963" rtlCol="0" anchor="ctr">
            <a:normAutofit fontScale="97500"/>
          </a:bodyPr>
          <a:lstStyle>
            <a:lvl1pPr algn="ctr" defTabSz="389626" rtl="0" eaLnBrk="1" latinLnBrk="0" hangingPunct="1">
              <a:spcBef>
                <a:spcPct val="0"/>
              </a:spcBef>
              <a:buNone/>
              <a:defRPr sz="3700" kern="1200">
                <a:solidFill>
                  <a:schemeClr val="tx1"/>
                </a:solidFill>
                <a:latin typeface="+mj-lt"/>
                <a:ea typeface="+mj-ea"/>
                <a:cs typeface="+mj-cs"/>
              </a:defRPr>
            </a:lvl1pPr>
          </a:lstStyle>
          <a:p>
            <a:pPr>
              <a:spcBef>
                <a:spcPts val="0"/>
              </a:spcBef>
            </a:pPr>
            <a:r>
              <a:rPr lang="en-US" altLang="en-US" sz="3600" b="1" dirty="0">
                <a:cs typeface="Arial" panose="020B0604020202020204" pitchFamily="34" charset="0"/>
              </a:rPr>
              <a:t>South Africa’s trade engagements and current trade environment</a:t>
            </a:r>
          </a:p>
        </p:txBody>
      </p:sp>
      <p:sp>
        <p:nvSpPr>
          <p:cNvPr id="3" name="Rectangle 2"/>
          <p:cNvSpPr/>
          <p:nvPr/>
        </p:nvSpPr>
        <p:spPr>
          <a:xfrm>
            <a:off x="3402256" y="2204864"/>
            <a:ext cx="5310336" cy="2154436"/>
          </a:xfrm>
          <a:prstGeom prst="rect">
            <a:avLst/>
          </a:prstGeom>
        </p:spPr>
        <p:txBody>
          <a:bodyPr wrap="square">
            <a:spAutoFit/>
          </a:bodyPr>
          <a:lstStyle/>
          <a:p>
            <a:pPr algn="ctr"/>
            <a:endParaRPr lang="en-ZA" sz="1400" kern="0" dirty="0">
              <a:solidFill>
                <a:srgbClr val="000000"/>
              </a:solidFill>
              <a:cs typeface="Arial" pitchFamily="34" charset="0"/>
            </a:endParaRPr>
          </a:p>
          <a:p>
            <a:pPr algn="r">
              <a:spcBef>
                <a:spcPts val="0"/>
              </a:spcBef>
            </a:pPr>
            <a:r>
              <a:rPr lang="en-ZA" sz="2000" dirty="0">
                <a:cs typeface="Arial" panose="020B0604020202020204" pitchFamily="34" charset="0"/>
              </a:rPr>
              <a:t>Presentation to BUSA Sub-committee on Trade, Transport and Logistics </a:t>
            </a:r>
          </a:p>
          <a:p>
            <a:pPr algn="r">
              <a:spcBef>
                <a:spcPts val="0"/>
              </a:spcBef>
            </a:pPr>
            <a:r>
              <a:rPr lang="en-US" sz="2000" dirty="0">
                <a:cs typeface="Arial" panose="020B0604020202020204" pitchFamily="34" charset="0"/>
              </a:rPr>
              <a:t>11 June 2024</a:t>
            </a:r>
            <a:endParaRPr lang="en-ZA" sz="2000" dirty="0">
              <a:cs typeface="Arial" panose="020B0604020202020204" pitchFamily="34" charset="0"/>
            </a:endParaRPr>
          </a:p>
          <a:p>
            <a:pPr algn="r">
              <a:spcBef>
                <a:spcPts val="0"/>
              </a:spcBef>
              <a:defRPr/>
            </a:pPr>
            <a:endParaRPr lang="en-US" sz="2000" dirty="0">
              <a:cs typeface="Arial" panose="020B0604020202020204" pitchFamily="34" charset="0"/>
            </a:endParaRPr>
          </a:p>
          <a:p>
            <a:pPr algn="r">
              <a:spcBef>
                <a:spcPts val="0"/>
              </a:spcBef>
              <a:defRPr/>
            </a:pPr>
            <a:r>
              <a:rPr lang="en-US" sz="2000" dirty="0">
                <a:cs typeface="Arial" panose="020B0604020202020204" pitchFamily="34" charset="0"/>
              </a:rPr>
              <a:t>Ambassador Xolelwa Mlumbi-Peter</a:t>
            </a:r>
          </a:p>
          <a:p>
            <a:pPr algn="r">
              <a:spcBef>
                <a:spcPts val="0"/>
              </a:spcBef>
              <a:defRPr/>
            </a:pPr>
            <a:r>
              <a:rPr lang="en-US" sz="2000" dirty="0">
                <a:cs typeface="Arial" panose="020B0604020202020204" pitchFamily="34" charset="0"/>
              </a:rPr>
              <a:t>Deputy Director General: Trade Branch</a:t>
            </a:r>
            <a:endParaRPr lang="en-ZA" altLang="en-US" sz="2000" dirty="0">
              <a:cs typeface="Arial" panose="020B0604020202020204" pitchFamily="34" charset="0"/>
            </a:endParaRPr>
          </a:p>
        </p:txBody>
      </p:sp>
    </p:spTree>
    <p:extLst>
      <p:ext uri="{BB962C8B-B14F-4D97-AF65-F5344CB8AC3E}">
        <p14:creationId xmlns:p14="http://schemas.microsoft.com/office/powerpoint/2010/main" val="539544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14526"/>
            <a:ext cx="9144000" cy="714375"/>
          </a:xfrm>
          <a:solidFill>
            <a:srgbClr val="00B050"/>
          </a:solidFill>
        </p:spPr>
        <p:txBody>
          <a:bodyPr rtlCol="0">
            <a:normAutofit/>
          </a:bodyPr>
          <a:lstStyle/>
          <a:p>
            <a:pPr>
              <a:defRPr/>
            </a:pPr>
            <a:r>
              <a:rPr lang="en-ZA" sz="3000" dirty="0">
                <a:latin typeface="Arial" panose="020B0604020202020204" pitchFamily="34" charset="0"/>
                <a:cs typeface="Arial" panose="020B0604020202020204" pitchFamily="34" charset="0"/>
              </a:rPr>
              <a:t>MC13 Outcomes</a:t>
            </a:r>
            <a:endParaRPr lang="en-US" sz="3000"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156" y="836712"/>
            <a:ext cx="9048404" cy="6336704"/>
          </a:xfrm>
        </p:spPr>
        <p:txBody>
          <a:bodyPr>
            <a:noAutofit/>
          </a:bodyPr>
          <a:lstStyle/>
          <a:p>
            <a:pPr>
              <a:spcBef>
                <a:spcPts val="0"/>
              </a:spcBef>
              <a:spcAft>
                <a:spcPts val="600"/>
              </a:spcAft>
            </a:pPr>
            <a:r>
              <a:rPr lang="en-US" altLang="en-US" sz="1800" b="1" dirty="0">
                <a:latin typeface="Arial" panose="020B0604020202020204" pitchFamily="34" charset="0"/>
                <a:cs typeface="Arial" panose="020B0604020202020204" pitchFamily="34" charset="0"/>
              </a:rPr>
              <a:t>Agriculture</a:t>
            </a:r>
            <a:r>
              <a:rPr lang="en-US" altLang="en-US" sz="1800" dirty="0">
                <a:latin typeface="Arial" panose="020B0604020202020204" pitchFamily="34" charset="0"/>
                <a:cs typeface="Arial" panose="020B0604020202020204" pitchFamily="34" charset="0"/>
              </a:rPr>
              <a:t>: </a:t>
            </a:r>
          </a:p>
          <a:p>
            <a:pPr marL="651510" lvl="1" indent="-218600" algn="just">
              <a:spcBef>
                <a:spcPts val="0"/>
              </a:spcBef>
              <a:spcAft>
                <a:spcPts val="600"/>
              </a:spcAft>
              <a:buFont typeface="Wingdings" panose="05000000000000000000" pitchFamily="2" charset="2"/>
              <a:buChar char="Ø"/>
            </a:pPr>
            <a:r>
              <a:rPr lang="en-US" sz="1800" dirty="0">
                <a:latin typeface="Arial" panose="020B0604020202020204" pitchFamily="34" charset="0"/>
                <a:cs typeface="Arial" panose="020B0604020202020204" pitchFamily="34" charset="0"/>
              </a:rPr>
              <a:t>Advancing longstanding agricultural trade reform remains a priority- TDDS, cotton, PSH and a special safeguard mechanism (SSM). Further, negotiation outcomes were envisaged to address persistent food security crises, especially for LDCs and NFIDCs. </a:t>
            </a:r>
          </a:p>
          <a:p>
            <a:pPr marL="651510" lvl="1" indent="-218600" algn="just">
              <a:spcBef>
                <a:spcPts val="0"/>
              </a:spcBef>
              <a:spcAft>
                <a:spcPts val="600"/>
              </a:spcAft>
              <a:buFont typeface="Wingdings" panose="05000000000000000000" pitchFamily="2" charset="2"/>
              <a:buChar char="Ø"/>
            </a:pPr>
            <a:r>
              <a:rPr lang="en-US" sz="1800" dirty="0">
                <a:latin typeface="Arial" panose="020B0604020202020204" pitchFamily="34" charset="0"/>
                <a:cs typeface="Arial" panose="020B0604020202020204" pitchFamily="34" charset="0"/>
              </a:rPr>
              <a:t>Key divergences centered on a permanent solution to PSH or extension of the interim Bali Peace Clause to developing countries and LDCs. There were also disagreements over the scope of the negotiations, with tensions between those who wanted priority to be given to long-standing mandates versus those who preferred a “holistic approach” that includes all pillars in agriculture negotiations.</a:t>
            </a:r>
          </a:p>
          <a:p>
            <a:pPr marL="651510" lvl="1" indent="-218600" algn="just">
              <a:spcBef>
                <a:spcPts val="0"/>
              </a:spcBef>
              <a:spcAft>
                <a:spcPts val="600"/>
              </a:spcAft>
              <a:buFont typeface="Wingdings" panose="05000000000000000000" pitchFamily="2" charset="2"/>
              <a:buChar char="Ø"/>
            </a:pPr>
            <a:r>
              <a:rPr lang="en-US" sz="1800" dirty="0">
                <a:latin typeface="Arial" panose="020B0604020202020204" pitchFamily="34" charset="0"/>
                <a:cs typeface="Arial" panose="020B0604020202020204" pitchFamily="34" charset="0"/>
              </a:rPr>
              <a:t>SA cannot agree to market access commitments without addressing asymmetries in agriculture subsidies. </a:t>
            </a:r>
          </a:p>
          <a:p>
            <a:pPr marL="432910" lvl="1" indent="0" algn="just">
              <a:spcBef>
                <a:spcPts val="0"/>
              </a:spcBef>
              <a:spcAft>
                <a:spcPts val="600"/>
              </a:spcAft>
              <a:buNone/>
            </a:pPr>
            <a:r>
              <a:rPr lang="en-US" sz="1800" b="1" dirty="0">
                <a:latin typeface="Arial" panose="020B0604020202020204" pitchFamily="34" charset="0"/>
                <a:cs typeface="Arial" panose="020B0604020202020204" pitchFamily="34" charset="0"/>
              </a:rPr>
              <a:t>MC14 </a:t>
            </a:r>
          </a:p>
          <a:p>
            <a:pPr marL="651510" lvl="1" indent="-218600" algn="just">
              <a:spcBef>
                <a:spcPts val="0"/>
              </a:spcBef>
              <a:spcAft>
                <a:spcPts val="600"/>
              </a:spcAft>
              <a:buFont typeface="Wingdings" panose="05000000000000000000" pitchFamily="2" charset="2"/>
              <a:buChar char="Ø"/>
            </a:pPr>
            <a:r>
              <a:rPr lang="en-US" sz="1800" dirty="0">
                <a:latin typeface="Arial" panose="020B0604020202020204" pitchFamily="34" charset="0"/>
                <a:cs typeface="Arial" panose="020B0604020202020204" pitchFamily="34" charset="0"/>
              </a:rPr>
              <a:t>needs to deliver a credible outcome on </a:t>
            </a:r>
            <a:r>
              <a:rPr lang="en-US" sz="1800" dirty="0" err="1">
                <a:latin typeface="Arial" panose="020B0604020202020204" pitchFamily="34" charset="0"/>
                <a:cs typeface="Arial" panose="020B0604020202020204" pitchFamily="34" charset="0"/>
              </a:rPr>
              <a:t>AoA</a:t>
            </a:r>
            <a:r>
              <a:rPr lang="en-US" sz="1800" dirty="0">
                <a:latin typeface="Arial" panose="020B0604020202020204" pitchFamily="34" charset="0"/>
                <a:cs typeface="Arial" panose="020B0604020202020204" pitchFamily="34" charset="0"/>
              </a:rPr>
              <a:t> reform – political will required to move the negotiations forward. Too many divergent views, including what the starting point should be – whether it should be mandated issues or all the pillars. Also divergences on how to factor sustainability issues in the negotiations – fear is greenwashing of subsidies and therefore further distortions.</a:t>
            </a:r>
            <a:endParaRPr lang="en-ZA" sz="1800" dirty="0">
              <a:latin typeface="Arial" panose="020B0604020202020204" pitchFamily="34" charset="0"/>
              <a:cs typeface="Arial" panose="020B0604020202020204" pitchFamily="34" charset="0"/>
            </a:endParaRPr>
          </a:p>
          <a:p>
            <a:pPr marL="651510" lvl="1" indent="-218600" algn="just">
              <a:spcBef>
                <a:spcPts val="0"/>
              </a:spcBef>
              <a:spcAft>
                <a:spcPts val="600"/>
              </a:spcAft>
              <a:buFont typeface="Wingdings" panose="05000000000000000000" pitchFamily="2" charset="2"/>
              <a:buChar char="Ø"/>
            </a:pPr>
            <a:endParaRPr lang="en-ZA" sz="1800"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pPr defTabSz="292208" eaLnBrk="1" fontAlgn="auto" hangingPunct="1">
              <a:spcBef>
                <a:spcPts val="0"/>
              </a:spcBef>
              <a:spcAft>
                <a:spcPts val="0"/>
              </a:spcAft>
            </a:pPr>
            <a:fld id="{0CD73B3D-1A05-CF44-A662-427A32DC147C}" type="slidenum">
              <a:rPr lang="en-US">
                <a:solidFill>
                  <a:prstClr val="black">
                    <a:tint val="75000"/>
                  </a:prstClr>
                </a:solidFill>
                <a:latin typeface="Calibri"/>
              </a:rPr>
              <a:pPr defTabSz="292208" eaLnBrk="1" fontAlgn="auto" hangingPunct="1">
                <a:spcBef>
                  <a:spcPts val="0"/>
                </a:spcBef>
                <a:spcAft>
                  <a:spcPts val="0"/>
                </a:spcAft>
              </a:pPr>
              <a:t>10</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596561556"/>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14525"/>
            <a:ext cx="9144000" cy="390139"/>
          </a:xfrm>
          <a:solidFill>
            <a:srgbClr val="00B050"/>
          </a:solidFill>
        </p:spPr>
        <p:txBody>
          <a:bodyPr rtlCol="0">
            <a:normAutofit fontScale="90000"/>
          </a:bodyPr>
          <a:lstStyle/>
          <a:p>
            <a:pPr>
              <a:defRPr/>
            </a:pPr>
            <a:r>
              <a:rPr lang="en-ZA" sz="3000" dirty="0">
                <a:latin typeface="Arial" panose="020B0604020202020204" pitchFamily="34" charset="0"/>
                <a:cs typeface="Arial" panose="020B0604020202020204" pitchFamily="34" charset="0"/>
              </a:rPr>
              <a:t>MC13 Outcomes</a:t>
            </a:r>
            <a:endParaRPr lang="en-US" sz="3000"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156" y="332656"/>
            <a:ext cx="9139844" cy="6840760"/>
          </a:xfrm>
        </p:spPr>
        <p:txBody>
          <a:bodyPr>
            <a:noAutofit/>
          </a:bodyPr>
          <a:lstStyle/>
          <a:p>
            <a:pPr>
              <a:spcBef>
                <a:spcPts val="0"/>
              </a:spcBef>
              <a:spcAft>
                <a:spcPts val="600"/>
              </a:spcAft>
            </a:pPr>
            <a:r>
              <a:rPr lang="en-US" altLang="en-US" sz="1800" b="1" dirty="0">
                <a:latin typeface="Arial" panose="020B0604020202020204" pitchFamily="34" charset="0"/>
                <a:cs typeface="Arial" panose="020B0604020202020204" pitchFamily="34" charset="0"/>
              </a:rPr>
              <a:t>Development</a:t>
            </a:r>
            <a:r>
              <a:rPr lang="en-US" altLang="en-US" sz="1800" dirty="0">
                <a:latin typeface="Arial" panose="020B0604020202020204" pitchFamily="34" charset="0"/>
                <a:cs typeface="Arial" panose="020B0604020202020204" pitchFamily="34" charset="0"/>
              </a:rPr>
              <a:t>: </a:t>
            </a:r>
          </a:p>
          <a:p>
            <a:pPr marL="651510" lvl="1" indent="-218600" algn="just">
              <a:spcBef>
                <a:spcPts val="0"/>
              </a:spcBef>
              <a:spcAft>
                <a:spcPts val="600"/>
              </a:spcAft>
              <a:buFont typeface="Wingdings" panose="05000000000000000000" pitchFamily="2" charset="2"/>
              <a:buChar char="Ø"/>
            </a:pPr>
            <a:r>
              <a:rPr lang="en-US" sz="1800" dirty="0">
                <a:latin typeface="Arial" panose="020B0604020202020204" pitchFamily="34" charset="0"/>
                <a:cs typeface="Arial" panose="020B0604020202020204" pitchFamily="34" charset="0"/>
              </a:rPr>
              <a:t>Outcomes on development were minimalist. </a:t>
            </a:r>
          </a:p>
          <a:p>
            <a:pPr marL="651510" lvl="1" indent="-218600" algn="just">
              <a:spcBef>
                <a:spcPts val="0"/>
              </a:spcBef>
              <a:spcAft>
                <a:spcPts val="600"/>
              </a:spcAft>
              <a:buFont typeface="Wingdings" panose="05000000000000000000" pitchFamily="2" charset="2"/>
              <a:buChar char="Ø"/>
            </a:pPr>
            <a:r>
              <a:rPr lang="en-US" sz="1800" dirty="0">
                <a:latin typeface="Arial" panose="020B0604020202020204" pitchFamily="34" charset="0"/>
                <a:cs typeface="Arial" panose="020B0604020202020204" pitchFamily="34" charset="0"/>
              </a:rPr>
              <a:t>Declaration by </a:t>
            </a:r>
            <a:r>
              <a:rPr lang="en-GB" sz="1800" dirty="0">
                <a:latin typeface="Arial" panose="020B0604020202020204" pitchFamily="34" charset="0"/>
                <a:cs typeface="Arial" panose="020B0604020202020204" pitchFamily="34" charset="0"/>
              </a:rPr>
              <a:t>65 TRIPS Waiver cosponsors plus Brazil, Colombia, Paraguay and Sri Lanka asserting the right of Members to use TRIPS Flexibilities to the full in the case of future pandemics, including essential security under Article 73 of the TRIPS Agreement.</a:t>
            </a:r>
            <a:endParaRPr lang="en-ZA" sz="1800" dirty="0">
              <a:latin typeface="Arial" panose="020B0604020202020204" pitchFamily="34" charset="0"/>
              <a:cs typeface="Arial" panose="020B0604020202020204" pitchFamily="34" charset="0"/>
            </a:endParaRPr>
          </a:p>
          <a:p>
            <a:pPr marL="432910" lvl="1" indent="0" algn="just">
              <a:spcBef>
                <a:spcPts val="0"/>
              </a:spcBef>
              <a:spcAft>
                <a:spcPts val="600"/>
              </a:spcAft>
              <a:buNone/>
            </a:pPr>
            <a:r>
              <a:rPr lang="en-US" sz="1800" b="1" dirty="0">
                <a:latin typeface="Arial" panose="020B0604020202020204" pitchFamily="34" charset="0"/>
                <a:cs typeface="Arial" panose="020B0604020202020204" pitchFamily="34" charset="0"/>
              </a:rPr>
              <a:t>MC14 </a:t>
            </a:r>
            <a:r>
              <a:rPr lang="en-US" sz="1800" dirty="0">
                <a:latin typeface="Arial" panose="020B0604020202020204" pitchFamily="34" charset="0"/>
                <a:cs typeface="Arial" panose="020B0604020202020204" pitchFamily="34" charset="0"/>
              </a:rPr>
              <a:t>– key development outcome is policy space for developing countries to </a:t>
            </a:r>
            <a:r>
              <a:rPr lang="en-US" sz="1800" dirty="0" err="1">
                <a:latin typeface="Arial" panose="020B0604020202020204" pitchFamily="34" charset="0"/>
                <a:cs typeface="Arial" panose="020B0604020202020204" pitchFamily="34" charset="0"/>
              </a:rPr>
              <a:t>industrialise</a:t>
            </a:r>
            <a:r>
              <a:rPr lang="en-US" sz="1800" dirty="0">
                <a:latin typeface="Arial" panose="020B0604020202020204" pitchFamily="34" charset="0"/>
                <a:cs typeface="Arial" panose="020B0604020202020204" pitchFamily="34" charset="0"/>
              </a:rPr>
              <a:t>:</a:t>
            </a:r>
          </a:p>
          <a:p>
            <a:pPr marL="992433" lvl="2" indent="-218600" algn="just">
              <a:spcBef>
                <a:spcPts val="0"/>
              </a:spcBef>
              <a:spcAft>
                <a:spcPts val="600"/>
              </a:spcAft>
              <a:buFont typeface="Wingdings" panose="05000000000000000000" pitchFamily="2" charset="2"/>
              <a:buChar char="Ø"/>
            </a:pPr>
            <a:r>
              <a:rPr lang="en-US" sz="1800" dirty="0">
                <a:latin typeface="Arial" panose="020B0604020202020204" pitchFamily="34" charset="0"/>
                <a:cs typeface="Arial" panose="020B0604020202020204" pitchFamily="34" charset="0"/>
              </a:rPr>
              <a:t>ASCM, </a:t>
            </a:r>
          </a:p>
          <a:p>
            <a:pPr marL="992433" lvl="2" indent="-218600" algn="just">
              <a:spcBef>
                <a:spcPts val="0"/>
              </a:spcBef>
              <a:spcAft>
                <a:spcPts val="600"/>
              </a:spcAft>
              <a:buFont typeface="Wingdings" panose="05000000000000000000" pitchFamily="2" charset="2"/>
              <a:buChar char="Ø"/>
            </a:pPr>
            <a:r>
              <a:rPr lang="en-US" sz="1800" dirty="0">
                <a:latin typeface="Arial" panose="020B0604020202020204" pitchFamily="34" charset="0"/>
                <a:cs typeface="Arial" panose="020B0604020202020204" pitchFamily="34" charset="0"/>
              </a:rPr>
              <a:t>TRIMs and LCR </a:t>
            </a:r>
          </a:p>
          <a:p>
            <a:pPr marL="992433" lvl="2" indent="-218600" algn="just">
              <a:spcBef>
                <a:spcPts val="0"/>
              </a:spcBef>
              <a:spcAft>
                <a:spcPts val="600"/>
              </a:spcAft>
              <a:buFont typeface="Wingdings" panose="05000000000000000000" pitchFamily="2" charset="2"/>
              <a:buChar char="Ø"/>
            </a:pPr>
            <a:r>
              <a:rPr lang="en-US" sz="1800" dirty="0">
                <a:latin typeface="Arial" panose="020B0604020202020204" pitchFamily="34" charset="0"/>
                <a:cs typeface="Arial" panose="020B0604020202020204" pitchFamily="34" charset="0"/>
              </a:rPr>
              <a:t>TRIPS and technology transfer - Pandemic preparedness trigger ready mechanism – building on  TRIPS Waiver experience</a:t>
            </a:r>
            <a:endParaRPr lang="en-ZA" sz="1800" dirty="0">
              <a:latin typeface="Arial" panose="020B0604020202020204" pitchFamily="34" charset="0"/>
              <a:cs typeface="Arial" panose="020B0604020202020204" pitchFamily="34" charset="0"/>
            </a:endParaRPr>
          </a:p>
          <a:p>
            <a:pPr marL="992433" lvl="2" indent="-218600" algn="just">
              <a:spcBef>
                <a:spcPts val="0"/>
              </a:spcBef>
              <a:spcAft>
                <a:spcPts val="600"/>
              </a:spcAft>
              <a:buFont typeface="Wingdings" panose="05000000000000000000" pitchFamily="2" charset="2"/>
              <a:buChar char="Ø"/>
            </a:pPr>
            <a:r>
              <a:rPr lang="en-US" sz="1800" dirty="0">
                <a:latin typeface="Arial" panose="020B0604020202020204" pitchFamily="34" charset="0"/>
                <a:cs typeface="Arial" panose="020B0604020202020204" pitchFamily="34" charset="0"/>
              </a:rPr>
              <a:t>S&amp;D - G90 on agreement-specific proposal</a:t>
            </a:r>
          </a:p>
          <a:p>
            <a:pPr marL="992433" lvl="2" indent="-218600" algn="just">
              <a:spcBef>
                <a:spcPts val="0"/>
              </a:spcBef>
              <a:spcAft>
                <a:spcPts val="600"/>
              </a:spcAft>
              <a:buFont typeface="Wingdings" panose="05000000000000000000" pitchFamily="2" charset="2"/>
              <a:buChar char="Ø"/>
            </a:pPr>
            <a:r>
              <a:rPr lang="en-US" sz="1800" dirty="0">
                <a:latin typeface="Arial" panose="020B0604020202020204" pitchFamily="34" charset="0"/>
                <a:cs typeface="Arial" panose="020B0604020202020204" pitchFamily="34" charset="0"/>
              </a:rPr>
              <a:t>Agriculture and food security outcome</a:t>
            </a:r>
          </a:p>
          <a:p>
            <a:pPr marL="992433" lvl="2" indent="-218600" algn="just">
              <a:spcBef>
                <a:spcPts val="0"/>
              </a:spcBef>
              <a:spcAft>
                <a:spcPts val="600"/>
              </a:spcAft>
              <a:buFont typeface="Wingdings" panose="05000000000000000000" pitchFamily="2" charset="2"/>
              <a:buChar char="Ø"/>
            </a:pPr>
            <a:endParaRPr lang="en-ZA" sz="1800" dirty="0">
              <a:latin typeface="Arial" panose="020B0604020202020204" pitchFamily="34" charset="0"/>
              <a:cs typeface="Arial" panose="020B0604020202020204" pitchFamily="34" charset="0"/>
            </a:endParaRPr>
          </a:p>
          <a:p>
            <a:pPr marL="432910" lvl="1" indent="0" algn="just">
              <a:spcBef>
                <a:spcPts val="0"/>
              </a:spcBef>
              <a:spcAft>
                <a:spcPts val="600"/>
              </a:spcAft>
              <a:buNone/>
            </a:pPr>
            <a:endParaRPr lang="en-ZA" sz="1800"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pPr defTabSz="292208" eaLnBrk="1" fontAlgn="auto" hangingPunct="1">
              <a:spcBef>
                <a:spcPts val="0"/>
              </a:spcBef>
              <a:spcAft>
                <a:spcPts val="0"/>
              </a:spcAft>
            </a:pPr>
            <a:r>
              <a:rPr lang="en-US" dirty="0">
                <a:solidFill>
                  <a:prstClr val="black">
                    <a:tint val="75000"/>
                  </a:prstClr>
                </a:solidFill>
                <a:latin typeface="Calibri"/>
              </a:rPr>
              <a:t> </a:t>
            </a:r>
            <a:fld id="{0CD73B3D-1A05-CF44-A662-427A32DC147C}" type="slidenum">
              <a:rPr lang="en-US" smtClean="0">
                <a:solidFill>
                  <a:prstClr val="black">
                    <a:tint val="75000"/>
                  </a:prstClr>
                </a:solidFill>
                <a:latin typeface="Calibri"/>
              </a:rPr>
              <a:pPr defTabSz="292208" eaLnBrk="1" fontAlgn="auto" hangingPunct="1">
                <a:spcBef>
                  <a:spcPts val="0"/>
                </a:spcBef>
                <a:spcAft>
                  <a:spcPts val="0"/>
                </a:spcAft>
              </a:pPr>
              <a:t>11</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90948416"/>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14527"/>
            <a:ext cx="9144000" cy="370248"/>
          </a:xfrm>
          <a:solidFill>
            <a:srgbClr val="00B050"/>
          </a:solidFill>
        </p:spPr>
        <p:txBody>
          <a:bodyPr rtlCol="0">
            <a:normAutofit fontScale="90000"/>
          </a:bodyPr>
          <a:lstStyle/>
          <a:p>
            <a:pPr>
              <a:defRPr/>
            </a:pPr>
            <a:r>
              <a:rPr lang="en-ZA" sz="3000" dirty="0">
                <a:latin typeface="Arial" panose="020B0604020202020204" pitchFamily="34" charset="0"/>
                <a:cs typeface="Arial" panose="020B0604020202020204" pitchFamily="34" charset="0"/>
              </a:rPr>
              <a:t>MC13 Outcomes</a:t>
            </a:r>
            <a:endParaRPr lang="en-US" sz="3000"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156" y="384775"/>
            <a:ext cx="9048404" cy="6788641"/>
          </a:xfrm>
        </p:spPr>
        <p:txBody>
          <a:bodyPr>
            <a:noAutofit/>
          </a:bodyPr>
          <a:lstStyle/>
          <a:p>
            <a:pPr>
              <a:spcBef>
                <a:spcPts val="0"/>
              </a:spcBef>
              <a:spcAft>
                <a:spcPts val="600"/>
              </a:spcAft>
            </a:pPr>
            <a:r>
              <a:rPr lang="en-US" altLang="en-US" sz="1800" b="1" dirty="0">
                <a:latin typeface="Arial" panose="020B0604020202020204" pitchFamily="34" charset="0"/>
                <a:cs typeface="Arial" panose="020B0604020202020204" pitchFamily="34" charset="0"/>
              </a:rPr>
              <a:t>WTO Reform</a:t>
            </a:r>
            <a:r>
              <a:rPr lang="en-US" altLang="en-US" sz="1800" dirty="0">
                <a:latin typeface="Arial" panose="020B0604020202020204" pitchFamily="34" charset="0"/>
                <a:cs typeface="Arial" panose="020B0604020202020204" pitchFamily="34" charset="0"/>
              </a:rPr>
              <a:t>: </a:t>
            </a:r>
            <a:endParaRPr lang="en-ZA" sz="1800" dirty="0">
              <a:latin typeface="Arial" panose="020B0604020202020204" pitchFamily="34" charset="0"/>
              <a:cs typeface="Arial" panose="020B0604020202020204" pitchFamily="34" charset="0"/>
            </a:endParaRPr>
          </a:p>
          <a:p>
            <a:pPr marL="651510" lvl="1" indent="-218600" algn="just">
              <a:spcBef>
                <a:spcPts val="0"/>
              </a:spcBef>
              <a:spcAft>
                <a:spcPts val="600"/>
              </a:spcAft>
              <a:buFont typeface="Wingdings" panose="05000000000000000000" pitchFamily="2" charset="2"/>
              <a:buChar char="Ø"/>
            </a:pPr>
            <a:r>
              <a:rPr lang="en-US" sz="1800" dirty="0">
                <a:latin typeface="Arial" panose="020B0604020202020204" pitchFamily="34" charset="0"/>
                <a:cs typeface="Arial" panose="020B0604020202020204" pitchFamily="34" charset="0"/>
              </a:rPr>
              <a:t>MC13 reaffirmed the restoration of a</a:t>
            </a:r>
            <a:r>
              <a:rPr lang="en-GB" sz="1800" dirty="0">
                <a:latin typeface="Arial" panose="020B0604020202020204" pitchFamily="34" charset="0"/>
                <a:cs typeface="Arial" panose="020B0604020202020204" pitchFamily="34" charset="0"/>
              </a:rPr>
              <a:t> fully </a:t>
            </a:r>
            <a:r>
              <a:rPr lang="en-US" sz="1800" dirty="0">
                <a:latin typeface="Arial" panose="020B0604020202020204" pitchFamily="34" charset="0"/>
                <a:cs typeface="Arial" panose="020B0604020202020204" pitchFamily="34" charset="0"/>
              </a:rPr>
              <a:t>and well-functioning </a:t>
            </a:r>
            <a:r>
              <a:rPr lang="en-GB" sz="1800" dirty="0">
                <a:latin typeface="Arial" panose="020B0604020202020204" pitchFamily="34" charset="0"/>
                <a:cs typeface="Arial" panose="020B0604020202020204" pitchFamily="34" charset="0"/>
              </a:rPr>
              <a:t>dispute settlement system</a:t>
            </a:r>
            <a:r>
              <a:rPr lang="en-US" sz="1800" dirty="0">
                <a:latin typeface="Arial" panose="020B0604020202020204" pitchFamily="34" charset="0"/>
                <a:cs typeface="Arial" panose="020B0604020202020204" pitchFamily="34" charset="0"/>
              </a:rPr>
              <a:t> accessible to all Members by 2024 </a:t>
            </a:r>
            <a:r>
              <a:rPr lang="en-GB" sz="1800" dirty="0">
                <a:latin typeface="Arial" panose="020B0604020202020204" pitchFamily="34" charset="0"/>
                <a:cs typeface="Arial" panose="020B0604020202020204" pitchFamily="34" charset="0"/>
              </a:rPr>
              <a:t> </a:t>
            </a:r>
            <a:endParaRPr lang="en-ZA" sz="1800" dirty="0">
              <a:latin typeface="Arial" panose="020B0604020202020204" pitchFamily="34" charset="0"/>
              <a:cs typeface="Arial" panose="020B0604020202020204" pitchFamily="34" charset="0"/>
            </a:endParaRPr>
          </a:p>
          <a:p>
            <a:pPr marL="651510" lvl="1" indent="-218600" algn="just">
              <a:spcBef>
                <a:spcPts val="0"/>
              </a:spcBef>
              <a:spcAft>
                <a:spcPts val="600"/>
              </a:spcAft>
              <a:buFont typeface="Wingdings" panose="05000000000000000000" pitchFamily="2" charset="2"/>
              <a:buChar char="Ø"/>
            </a:pPr>
            <a:r>
              <a:rPr lang="en-US" sz="1800" dirty="0">
                <a:latin typeface="Arial" panose="020B0604020202020204" pitchFamily="34" charset="0"/>
                <a:cs typeface="Arial" panose="020B0604020202020204" pitchFamily="34" charset="0"/>
              </a:rPr>
              <a:t>For South Africa, and a key objective of MC14 - WTO reform must rebalance trade rules to provide policy space for developing countries to achieve their development objectives and provide policy space for Africa’s industrialization. </a:t>
            </a:r>
            <a:endParaRPr lang="en-ZA" sz="1800" dirty="0">
              <a:latin typeface="Arial" panose="020B0604020202020204" pitchFamily="34" charset="0"/>
              <a:cs typeface="Arial" panose="020B0604020202020204" pitchFamily="34" charset="0"/>
            </a:endParaRPr>
          </a:p>
          <a:p>
            <a:pPr marL="651510" lvl="1" indent="-218600" algn="just">
              <a:spcBef>
                <a:spcPts val="0"/>
              </a:spcBef>
              <a:spcAft>
                <a:spcPts val="600"/>
              </a:spcAft>
              <a:buFont typeface="Wingdings" panose="05000000000000000000" pitchFamily="2" charset="2"/>
              <a:buChar char="Ø"/>
            </a:pPr>
            <a:r>
              <a:rPr lang="en-US" sz="1800" dirty="0">
                <a:latin typeface="Arial" panose="020B0604020202020204" pitchFamily="34" charset="0"/>
                <a:cs typeface="Arial" panose="020B0604020202020204" pitchFamily="34" charset="0"/>
              </a:rPr>
              <a:t>Deliberation function on trade and industrial policy – SA will continue to engage – however does not agree to further reduction of state intervention in the economy, as well as disciplines on industrial subsidies and </a:t>
            </a:r>
            <a:r>
              <a:rPr lang="en-US" sz="1800" dirty="0" err="1">
                <a:latin typeface="Arial" panose="020B0604020202020204" pitchFamily="34" charset="0"/>
                <a:cs typeface="Arial" panose="020B0604020202020204" pitchFamily="34" charset="0"/>
              </a:rPr>
              <a:t>SoEs</a:t>
            </a:r>
            <a:r>
              <a:rPr lang="en-US" sz="1800" dirty="0">
                <a:latin typeface="Arial" panose="020B0604020202020204" pitchFamily="34" charset="0"/>
                <a:cs typeface="Arial" panose="020B0604020202020204" pitchFamily="34" charset="0"/>
              </a:rPr>
              <a:t>- Members must adhere to their commitments</a:t>
            </a:r>
          </a:p>
          <a:p>
            <a:pPr marL="651510" lvl="1" indent="-218600" algn="just">
              <a:spcBef>
                <a:spcPts val="0"/>
              </a:spcBef>
              <a:spcAft>
                <a:spcPts val="600"/>
              </a:spcAft>
              <a:buFont typeface="Wingdings" panose="05000000000000000000" pitchFamily="2" charset="2"/>
              <a:buChar char="Ø"/>
            </a:pPr>
            <a:r>
              <a:rPr lang="en-US" sz="1800" dirty="0">
                <a:latin typeface="Arial" panose="020B0604020202020204" pitchFamily="34" charset="0"/>
                <a:cs typeface="Arial" panose="020B0604020202020204" pitchFamily="34" charset="0"/>
              </a:rPr>
              <a:t>Addressing existing asymmetries, especially in relation to </a:t>
            </a:r>
            <a:r>
              <a:rPr lang="en-US" sz="1800" dirty="0" err="1">
                <a:latin typeface="Arial" panose="020B0604020202020204" pitchFamily="34" charset="0"/>
                <a:cs typeface="Arial" panose="020B0604020202020204" pitchFamily="34" charset="0"/>
              </a:rPr>
              <a:t>AoA</a:t>
            </a:r>
            <a:endParaRPr lang="en-US" sz="1800" dirty="0">
              <a:latin typeface="Arial" panose="020B0604020202020204" pitchFamily="34" charset="0"/>
              <a:cs typeface="Arial" panose="020B0604020202020204" pitchFamily="34" charset="0"/>
            </a:endParaRPr>
          </a:p>
          <a:p>
            <a:pPr marL="651510" lvl="1" indent="-218600" algn="just">
              <a:spcBef>
                <a:spcPts val="0"/>
              </a:spcBef>
              <a:spcAft>
                <a:spcPts val="600"/>
              </a:spcAft>
              <a:buFont typeface="Wingdings" panose="05000000000000000000" pitchFamily="2" charset="2"/>
              <a:buChar char="Ø"/>
            </a:pPr>
            <a:r>
              <a:rPr lang="en-US" sz="1800" dirty="0">
                <a:latin typeface="Arial" panose="020B0604020202020204" pitchFamily="34" charset="0"/>
                <a:cs typeface="Arial" panose="020B0604020202020204" pitchFamily="34" charset="0"/>
              </a:rPr>
              <a:t>WTO reform should not mean accepting new imbalances in the MTS.</a:t>
            </a:r>
            <a:endParaRPr lang="en-ZA" sz="1800"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pPr defTabSz="292208" eaLnBrk="1" fontAlgn="auto" hangingPunct="1">
              <a:spcBef>
                <a:spcPts val="0"/>
              </a:spcBef>
              <a:spcAft>
                <a:spcPts val="0"/>
              </a:spcAft>
            </a:pPr>
            <a:fld id="{0CD73B3D-1A05-CF44-A662-427A32DC147C}" type="slidenum">
              <a:rPr lang="en-US">
                <a:solidFill>
                  <a:prstClr val="black">
                    <a:tint val="75000"/>
                  </a:prstClr>
                </a:solidFill>
                <a:latin typeface="Calibri"/>
              </a:rPr>
              <a:pPr defTabSz="292208" eaLnBrk="1" fontAlgn="auto" hangingPunct="1">
                <a:spcBef>
                  <a:spcPts val="0"/>
                </a:spcBef>
                <a:spcAft>
                  <a:spcPts val="0"/>
                </a:spcAft>
              </a:pPr>
              <a:t>12</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677266762"/>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5472"/>
            <a:ext cx="9144000" cy="634701"/>
          </a:xfrm>
          <a:solidFill>
            <a:srgbClr val="00B050"/>
          </a:solidFill>
        </p:spPr>
        <p:txBody>
          <a:bodyPr rtlCol="0">
            <a:noAutofit/>
          </a:bodyPr>
          <a:lstStyle/>
          <a:p>
            <a:pPr>
              <a:defRPr/>
            </a:pPr>
            <a:r>
              <a:rPr lang="en-US" sz="3000" dirty="0">
                <a:latin typeface="Arial" panose="020B0604020202020204" pitchFamily="34" charset="0"/>
                <a:cs typeface="Arial" panose="020B0604020202020204" pitchFamily="34" charset="0"/>
              </a:rPr>
              <a:t>Plastics dialogue in the WTO</a:t>
            </a:r>
            <a:endParaRPr lang="en-ZA" sz="3000"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0" y="640174"/>
            <a:ext cx="9144000" cy="7037298"/>
          </a:xfrm>
        </p:spPr>
        <p:txBody>
          <a:bodyPr>
            <a:noAutofit/>
          </a:bodyPr>
          <a:lstStyle/>
          <a:p>
            <a:pPr algn="just">
              <a:spcBef>
                <a:spcPts val="0"/>
              </a:spcBef>
              <a:spcAft>
                <a:spcPts val="300"/>
              </a:spcAft>
            </a:pPr>
            <a:r>
              <a:rPr lang="en-ZA" sz="1800" dirty="0">
                <a:latin typeface="Arial" panose="020B0604020202020204" pitchFamily="34" charset="0"/>
                <a:cs typeface="Arial" panose="020B0604020202020204" pitchFamily="34" charset="0"/>
              </a:rPr>
              <a:t>Dialogue launched in 2020 to address the rising environmental, health, and economic costs of plastics pollution.</a:t>
            </a:r>
          </a:p>
          <a:p>
            <a:pPr algn="just">
              <a:spcBef>
                <a:spcPts val="0"/>
              </a:spcBef>
              <a:spcAft>
                <a:spcPts val="300"/>
              </a:spcAft>
            </a:pPr>
            <a:r>
              <a:rPr lang="en-ZA" sz="1800" dirty="0">
                <a:latin typeface="Arial" panose="020B0604020202020204" pitchFamily="34" charset="0"/>
                <a:cs typeface="Arial" panose="020B0604020202020204" pitchFamily="34" charset="0"/>
              </a:rPr>
              <a:t>The dialogue seeks to identify opportunities for enhanced trade cooperation within the rules and mechanisms of the WTO to contribute to domestic, regional and global efforts to reduce plastics pollution and to support efforts in other fora. </a:t>
            </a:r>
          </a:p>
          <a:p>
            <a:pPr algn="just">
              <a:spcBef>
                <a:spcPts val="0"/>
              </a:spcBef>
              <a:spcAft>
                <a:spcPts val="300"/>
              </a:spcAft>
            </a:pPr>
            <a:r>
              <a:rPr lang="en-ZA" sz="1800" dirty="0">
                <a:latin typeface="Arial" panose="020B0604020202020204" pitchFamily="34" charset="0"/>
                <a:cs typeface="Arial" panose="020B0604020202020204" pitchFamily="34" charset="0"/>
              </a:rPr>
              <a:t>What are Trade-related Plastic Measures (</a:t>
            </a:r>
            <a:r>
              <a:rPr lang="en-ZA" sz="1800" dirty="0" err="1">
                <a:latin typeface="Arial" panose="020B0604020202020204" pitchFamily="34" charset="0"/>
                <a:cs typeface="Arial" panose="020B0604020202020204" pitchFamily="34" charset="0"/>
              </a:rPr>
              <a:t>TrPMs</a:t>
            </a:r>
            <a:r>
              <a:rPr lang="en-ZA" sz="1800" dirty="0">
                <a:latin typeface="Arial" panose="020B0604020202020204" pitchFamily="34" charset="0"/>
                <a:cs typeface="Arial" panose="020B0604020202020204" pitchFamily="34" charset="0"/>
              </a:rPr>
              <a:t>):</a:t>
            </a:r>
          </a:p>
          <a:p>
            <a:pPr lvl="1" algn="just">
              <a:spcBef>
                <a:spcPts val="0"/>
              </a:spcBef>
              <a:spcAft>
                <a:spcPts val="300"/>
              </a:spcAft>
            </a:pPr>
            <a:r>
              <a:rPr lang="en-US" sz="1500" b="1" dirty="0">
                <a:latin typeface="Arial" panose="020B0604020202020204" pitchFamily="34" charset="0"/>
                <a:cs typeface="Arial" panose="020B0604020202020204" pitchFamily="34" charset="0"/>
              </a:rPr>
              <a:t>Sustainability requirements</a:t>
            </a:r>
            <a:r>
              <a:rPr lang="en-US" sz="1500" dirty="0">
                <a:latin typeface="Arial" panose="020B0604020202020204" pitchFamily="34" charset="0"/>
                <a:cs typeface="Arial" panose="020B0604020202020204" pitchFamily="34" charset="0"/>
              </a:rPr>
              <a:t>: Bans/restrictions on importation [and exportation] of [recyclable] waste (incl export licenses); Import licensing for plastic bag components (avoid </a:t>
            </a:r>
            <a:r>
              <a:rPr lang="en-US" sz="1500" dirty="0" err="1">
                <a:latin typeface="Arial" panose="020B0604020202020204" pitchFamily="34" charset="0"/>
                <a:cs typeface="Arial" panose="020B0604020202020204" pitchFamily="34" charset="0"/>
              </a:rPr>
              <a:t>circumv</a:t>
            </a:r>
            <a:r>
              <a:rPr lang="en-US" sz="1500" dirty="0">
                <a:latin typeface="Arial" panose="020B0604020202020204" pitchFamily="34" charset="0"/>
                <a:cs typeface="Arial" panose="020B0604020202020204" pitchFamily="34" charset="0"/>
              </a:rPr>
              <a:t>.):  Minimum recycled content; Requirements applicable to minimum thickness, (re)usability;  Exclusion of certain components; Design requirements / guidelines; Labelling requirements</a:t>
            </a:r>
          </a:p>
          <a:p>
            <a:pPr lvl="1" algn="just">
              <a:spcBef>
                <a:spcPts val="0"/>
              </a:spcBef>
              <a:spcAft>
                <a:spcPts val="300"/>
              </a:spcAft>
            </a:pPr>
            <a:r>
              <a:rPr lang="en-US" sz="1500" b="1" dirty="0">
                <a:latin typeface="Arial" panose="020B0604020202020204" pitchFamily="34" charset="0"/>
                <a:cs typeface="Arial" panose="020B0604020202020204" pitchFamily="34" charset="0"/>
              </a:rPr>
              <a:t>Taxes and other market tools: </a:t>
            </a:r>
            <a:r>
              <a:rPr lang="en-US" sz="1500" dirty="0">
                <a:latin typeface="Arial" panose="020B0604020202020204" pitchFamily="34" charset="0"/>
                <a:cs typeface="Arial" panose="020B0604020202020204" pitchFamily="34" charset="0"/>
              </a:rPr>
              <a:t>Env / chemical taxes (appl. to plastics); deposit schemes [incl. EPR schemes]; [preferential] Tariffs on certain goods (incl. Tariff quotas); Packaging fees; Trade defense tools (e.g. applied to substitutes)</a:t>
            </a:r>
          </a:p>
          <a:p>
            <a:pPr lvl="1" algn="just">
              <a:spcBef>
                <a:spcPts val="0"/>
              </a:spcBef>
              <a:spcAft>
                <a:spcPts val="300"/>
              </a:spcAft>
            </a:pPr>
            <a:r>
              <a:rPr lang="en-ZA" sz="1500" b="1" dirty="0">
                <a:latin typeface="Arial" panose="020B0604020202020204" pitchFamily="34" charset="0"/>
                <a:cs typeface="Arial" panose="020B0604020202020204" pitchFamily="34" charset="0"/>
              </a:rPr>
              <a:t>Support measures: </a:t>
            </a:r>
            <a:r>
              <a:rPr lang="en-ZA" sz="1500" dirty="0">
                <a:latin typeface="Arial" panose="020B0604020202020204" pitchFamily="34" charset="0"/>
                <a:cs typeface="Arial" panose="020B0604020202020204" pitchFamily="34" charset="0"/>
              </a:rPr>
              <a:t>Preferential tax treatment to alternatives/substitutes;  Direct grants to R&amp;D;  Government procurement requirements/preferential rates for goods with recycled content;  Expenditure on resource utilization of agricultural wastes, incl. recycling of waste plastic films</a:t>
            </a:r>
            <a:endParaRPr lang="en-US" sz="1500"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pPr defTabSz="324675" eaLnBrk="1" fontAlgn="auto" hangingPunct="1">
              <a:spcBef>
                <a:spcPts val="0"/>
              </a:spcBef>
              <a:spcAft>
                <a:spcPts val="0"/>
              </a:spcAft>
            </a:pPr>
            <a:fld id="{0CD73B3D-1A05-CF44-A662-427A32DC147C}" type="slidenum">
              <a:rPr lang="en-US">
                <a:solidFill>
                  <a:prstClr val="black">
                    <a:tint val="75000"/>
                  </a:prstClr>
                </a:solidFill>
                <a:latin typeface="Calibri"/>
              </a:rPr>
              <a:pPr defTabSz="324675" eaLnBrk="1" fontAlgn="auto" hangingPunct="1">
                <a:spcBef>
                  <a:spcPts val="0"/>
                </a:spcBef>
                <a:spcAft>
                  <a:spcPts val="0"/>
                </a:spcAft>
              </a:pPr>
              <a:t>13</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660874420"/>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5472"/>
            <a:ext cx="9144000" cy="634701"/>
          </a:xfrm>
          <a:solidFill>
            <a:srgbClr val="00B050"/>
          </a:solidFill>
        </p:spPr>
        <p:txBody>
          <a:bodyPr rtlCol="0">
            <a:noAutofit/>
          </a:bodyPr>
          <a:lstStyle/>
          <a:p>
            <a:pPr>
              <a:defRPr/>
            </a:pPr>
            <a:r>
              <a:rPr lang="en-US" sz="3000" dirty="0">
                <a:latin typeface="Arial" panose="020B0604020202020204" pitchFamily="34" charset="0"/>
                <a:cs typeface="Arial" panose="020B0604020202020204" pitchFamily="34" charset="0"/>
              </a:rPr>
              <a:t>Plastics dialogue in the WTO</a:t>
            </a:r>
            <a:endParaRPr lang="en-ZA" sz="3000"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0" y="640174"/>
            <a:ext cx="9144000" cy="6893282"/>
          </a:xfrm>
        </p:spPr>
        <p:txBody>
          <a:bodyPr>
            <a:noAutofit/>
          </a:bodyPr>
          <a:lstStyle/>
          <a:p>
            <a:pPr algn="just">
              <a:spcBef>
                <a:spcPts val="0"/>
              </a:spcBef>
              <a:spcAft>
                <a:spcPts val="300"/>
              </a:spcAft>
            </a:pPr>
            <a:r>
              <a:rPr lang="en-US" sz="1800" dirty="0">
                <a:latin typeface="Arial" panose="020B0604020202020204" pitchFamily="34" charset="0"/>
                <a:cs typeface="Arial" panose="020B0604020202020204" pitchFamily="34" charset="0"/>
              </a:rPr>
              <a:t>Ministerial statement issued at MC13 on the dialogue.</a:t>
            </a:r>
            <a:r>
              <a:rPr lang="en-ZA" sz="1800" dirty="0">
                <a:latin typeface="Arial" panose="020B0604020202020204" pitchFamily="34" charset="0"/>
                <a:cs typeface="Arial" panose="020B0604020202020204" pitchFamily="34" charset="0"/>
              </a:rPr>
              <a:t> </a:t>
            </a:r>
          </a:p>
          <a:p>
            <a:pPr algn="just">
              <a:spcBef>
                <a:spcPts val="0"/>
              </a:spcBef>
              <a:spcAft>
                <a:spcPts val="300"/>
              </a:spcAft>
            </a:pPr>
            <a:r>
              <a:rPr lang="en-US" sz="1800" dirty="0">
                <a:latin typeface="Arial" panose="020B0604020202020204" pitchFamily="34" charset="0"/>
                <a:cs typeface="Arial" panose="020B0604020202020204" pitchFamily="34" charset="0"/>
              </a:rPr>
              <a:t>Way forward:</a:t>
            </a:r>
          </a:p>
          <a:p>
            <a:pPr lvl="1" algn="just">
              <a:spcBef>
                <a:spcPts val="0"/>
              </a:spcBef>
              <a:spcAft>
                <a:spcPts val="300"/>
              </a:spcAft>
            </a:pPr>
            <a:r>
              <a:rPr lang="en-ZA" sz="1600" dirty="0">
                <a:latin typeface="Arial" panose="020B0604020202020204" pitchFamily="34" charset="0"/>
                <a:cs typeface="Arial" panose="020B0604020202020204" pitchFamily="34" charset="0"/>
              </a:rPr>
              <a:t>Focus on trade-related actions within the rules and mechanisms of the WTO that participating Members could take collectively and individually to support global efforts</a:t>
            </a:r>
          </a:p>
          <a:p>
            <a:pPr lvl="1" algn="just">
              <a:spcBef>
                <a:spcPts val="0"/>
              </a:spcBef>
              <a:spcAft>
                <a:spcPts val="300"/>
              </a:spcAft>
            </a:pPr>
            <a:r>
              <a:rPr lang="en-ZA" sz="1600" dirty="0">
                <a:latin typeface="Arial" panose="020B0604020202020204" pitchFamily="34" charset="0"/>
                <a:cs typeface="Arial" panose="020B0604020202020204" pitchFamily="34" charset="0"/>
              </a:rPr>
              <a:t>Deepen cooperation and collaboration with other IOs, secretariats and processes; </a:t>
            </a:r>
          </a:p>
          <a:p>
            <a:pPr lvl="1" algn="just">
              <a:spcBef>
                <a:spcPts val="0"/>
              </a:spcBef>
              <a:spcAft>
                <a:spcPts val="300"/>
              </a:spcAft>
            </a:pPr>
            <a:r>
              <a:rPr lang="en-ZA" sz="1600" dirty="0">
                <a:solidFill>
                  <a:srgbClr val="FF0000"/>
                </a:solidFill>
                <a:latin typeface="Arial" panose="020B0604020202020204" pitchFamily="34" charset="0"/>
                <a:cs typeface="Arial" panose="020B0604020202020204" pitchFamily="34" charset="0"/>
              </a:rPr>
              <a:t>ensure coherence and complementarity; avoiding duplication; and ensure work supports the ongoing INC negotiations and implementation of relevant multilateral environmental agreements, and takes into account relevant technical and scientific developments</a:t>
            </a:r>
            <a:r>
              <a:rPr lang="en-ZA" sz="1600" dirty="0">
                <a:latin typeface="Arial" panose="020B0604020202020204" pitchFamily="34" charset="0"/>
                <a:cs typeface="Arial" panose="020B0604020202020204" pitchFamily="34" charset="0"/>
              </a:rPr>
              <a:t>.</a:t>
            </a:r>
          </a:p>
          <a:p>
            <a:pPr lvl="1" algn="just">
              <a:spcBef>
                <a:spcPts val="0"/>
              </a:spcBef>
              <a:spcAft>
                <a:spcPts val="300"/>
              </a:spcAft>
            </a:pPr>
            <a:r>
              <a:rPr lang="en-ZA" sz="1600" dirty="0">
                <a:latin typeface="Arial" panose="020B0604020202020204" pitchFamily="34" charset="0"/>
                <a:cs typeface="Arial" panose="020B0604020202020204" pitchFamily="34" charset="0"/>
              </a:rPr>
              <a:t>Deepen cooperation to address challenges facing WTO Members, in particular developing Members, LDCs, SVEs, SIDS and land-locked developing countries (LLDCs), in the trade related aspects of plastic pollution and sustainable development goals. </a:t>
            </a:r>
          </a:p>
          <a:p>
            <a:pPr lvl="1" algn="just">
              <a:spcBef>
                <a:spcPts val="0"/>
              </a:spcBef>
              <a:spcAft>
                <a:spcPts val="300"/>
              </a:spcAft>
            </a:pPr>
            <a:r>
              <a:rPr lang="en-ZA" sz="1600" dirty="0">
                <a:solidFill>
                  <a:srgbClr val="FF0000"/>
                </a:solidFill>
                <a:latin typeface="Arial" panose="020B0604020202020204" pitchFamily="34" charset="0"/>
                <a:cs typeface="Arial" panose="020B0604020202020204" pitchFamily="34" charset="0"/>
              </a:rPr>
              <a:t>Emphasizing the role of multilateral trade-related cooperation including in promoting transparency and sustainable practices to tackle plastic pollution. </a:t>
            </a:r>
          </a:p>
          <a:p>
            <a:pPr lvl="1" algn="just">
              <a:spcBef>
                <a:spcPts val="0"/>
              </a:spcBef>
              <a:spcAft>
                <a:spcPts val="300"/>
              </a:spcAft>
            </a:pPr>
            <a:r>
              <a:rPr lang="en-ZA" sz="1600" dirty="0">
                <a:latin typeface="Arial" panose="020B0604020202020204" pitchFamily="34" charset="0"/>
                <a:cs typeface="Arial" panose="020B0604020202020204" pitchFamily="34" charset="0"/>
              </a:rPr>
              <a:t>Continue open, inclusive, and transparent engagement with all WTO Members, relevant WTO Committees, and stakeholders regarding efforts to further explore the interlinkages of plastic pollution and trade. </a:t>
            </a:r>
            <a:endParaRPr lang="en-US" sz="1600"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pPr defTabSz="324675" eaLnBrk="1" fontAlgn="auto" hangingPunct="1">
              <a:spcBef>
                <a:spcPts val="0"/>
              </a:spcBef>
              <a:spcAft>
                <a:spcPts val="0"/>
              </a:spcAft>
            </a:pPr>
            <a:fld id="{0CD73B3D-1A05-CF44-A662-427A32DC147C}" type="slidenum">
              <a:rPr lang="en-US">
                <a:solidFill>
                  <a:prstClr val="black">
                    <a:tint val="75000"/>
                  </a:prstClr>
                </a:solidFill>
                <a:latin typeface="Calibri"/>
              </a:rPr>
              <a:pPr defTabSz="324675" eaLnBrk="1" fontAlgn="auto" hangingPunct="1">
                <a:spcBef>
                  <a:spcPts val="0"/>
                </a:spcBef>
                <a:spcAft>
                  <a:spcPts val="0"/>
                </a:spcAft>
              </a:pPr>
              <a:t>14</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526804841"/>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31576" y="65226"/>
            <a:ext cx="9144000" cy="609600"/>
          </a:xfrm>
          <a:solidFill>
            <a:srgbClr val="00B050"/>
          </a:solidFill>
        </p:spPr>
        <p:txBody>
          <a:bodyPr vert="horz" lIns="77925" tIns="38963" rIns="77925" bIns="38963" rtlCol="0" anchor="ctr">
            <a:noAutofit/>
          </a:bodyPr>
          <a:lstStyle/>
          <a:p>
            <a:r>
              <a:rPr lang="en-US" sz="2800" dirty="0">
                <a:solidFill>
                  <a:schemeClr val="bg1"/>
                </a:solidFill>
                <a:latin typeface="Arial"/>
                <a:cs typeface="Arial"/>
              </a:rPr>
              <a:t>South Africa’s systemic concerns</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0" y="730069"/>
            <a:ext cx="9144000" cy="5105400"/>
          </a:xfrm>
        </p:spPr>
        <p:txBody>
          <a:bodyPr>
            <a:noAutofit/>
          </a:bodyPr>
          <a:lstStyle/>
          <a:p>
            <a:pPr marL="0" indent="0">
              <a:buNone/>
            </a:pPr>
            <a:r>
              <a:rPr lang="en-US" sz="1800" dirty="0">
                <a:latin typeface="Arial" panose="020B0604020202020204" pitchFamily="34" charset="0"/>
                <a:cs typeface="Arial" panose="020B0604020202020204" pitchFamily="34" charset="0"/>
              </a:rPr>
              <a:t>SA is not a member of the </a:t>
            </a:r>
            <a:r>
              <a:rPr lang="en-US" sz="1800" dirty="0" err="1">
                <a:latin typeface="Arial" panose="020B0604020202020204" pitchFamily="34" charset="0"/>
                <a:cs typeface="Arial" panose="020B0604020202020204" pitchFamily="34" charset="0"/>
              </a:rPr>
              <a:t>IDP</a:t>
            </a:r>
            <a:r>
              <a:rPr lang="en-US" sz="1800" dirty="0">
                <a:latin typeface="Arial" panose="020B0604020202020204" pitchFamily="34" charset="0"/>
                <a:cs typeface="Arial" panose="020B0604020202020204" pitchFamily="34" charset="0"/>
              </a:rPr>
              <a:t>, given systemic concerns regarding </a:t>
            </a:r>
            <a:r>
              <a:rPr lang="en-US" sz="1800" b="1" dirty="0">
                <a:latin typeface="Arial" panose="020B0604020202020204" pitchFamily="34" charset="0"/>
                <a:cs typeface="Arial" panose="020B0604020202020204" pitchFamily="34" charset="0"/>
              </a:rPr>
              <a:t>plurilateral agreements</a:t>
            </a:r>
            <a:r>
              <a:rPr lang="en-US" sz="1800" dirty="0">
                <a:latin typeface="Arial" panose="020B0604020202020204" pitchFamily="34" charset="0"/>
                <a:cs typeface="Arial" panose="020B0604020202020204" pitchFamily="34" charset="0"/>
              </a:rPr>
              <a:t>:</a:t>
            </a:r>
          </a:p>
          <a:p>
            <a:pPr marL="266700" indent="-266700">
              <a:buNone/>
            </a:pPr>
            <a:r>
              <a:rPr lang="en-US" sz="1800" dirty="0">
                <a:latin typeface="Arial" panose="020B0604020202020204" pitchFamily="34" charset="0"/>
                <a:cs typeface="Arial" panose="020B0604020202020204" pitchFamily="34" charset="0"/>
              </a:rPr>
              <a:t>- 	Non-mandated plurilateral negotiations that sideline the WTO’s role to mandate negotiations and its established bodies</a:t>
            </a:r>
          </a:p>
          <a:p>
            <a:pPr>
              <a:buFontTx/>
              <a:buChar char="-"/>
            </a:pPr>
            <a:r>
              <a:rPr lang="en-US" sz="1800" dirty="0">
                <a:latin typeface="Arial" panose="020B0604020202020204" pitchFamily="34" charset="0"/>
                <a:cs typeface="Arial" panose="020B0604020202020204" pitchFamily="34" charset="0"/>
              </a:rPr>
              <a:t>Challenge the WTO’s core tenets of multilateralism, Member-driven consensus decision-making, and special and differential treatment</a:t>
            </a:r>
          </a:p>
          <a:p>
            <a:pPr>
              <a:buFontTx/>
              <a:buChar char="-"/>
            </a:pPr>
            <a:r>
              <a:rPr lang="en-US" sz="1800" dirty="0" err="1">
                <a:latin typeface="Arial" panose="020B0604020202020204" pitchFamily="34" charset="0"/>
                <a:cs typeface="Arial" panose="020B0604020202020204" pitchFamily="34" charset="0"/>
              </a:rPr>
              <a:t>JSIs</a:t>
            </a:r>
            <a:r>
              <a:rPr lang="en-US" sz="1800" dirty="0">
                <a:latin typeface="Arial" panose="020B0604020202020204" pitchFamily="34" charset="0"/>
                <a:cs typeface="Arial" panose="020B0604020202020204" pitchFamily="34" charset="0"/>
              </a:rPr>
              <a:t> lack legal legitimacy and their adverse systemic implications with reference to the WTO’s founding principles and its legal rules</a:t>
            </a:r>
          </a:p>
          <a:p>
            <a:pPr>
              <a:buFontTx/>
              <a:buChar char="-"/>
            </a:pPr>
            <a:r>
              <a:rPr lang="en-US" sz="1800" dirty="0">
                <a:latin typeface="Arial" panose="020B0604020202020204" pitchFamily="34" charset="0"/>
                <a:cs typeface="Arial" panose="020B0604020202020204" pitchFamily="34" charset="0"/>
              </a:rPr>
              <a:t>Justifications for </a:t>
            </a:r>
            <a:r>
              <a:rPr lang="en-US" sz="1800" dirty="0" err="1">
                <a:latin typeface="Arial" panose="020B0604020202020204" pitchFamily="34" charset="0"/>
                <a:cs typeface="Arial" panose="020B0604020202020204" pitchFamily="34" charset="0"/>
              </a:rPr>
              <a:t>JSIs</a:t>
            </a:r>
            <a:r>
              <a:rPr lang="en-US" sz="1800" dirty="0">
                <a:latin typeface="Arial" panose="020B0604020202020204" pitchFamily="34" charset="0"/>
                <a:cs typeface="Arial" panose="020B0604020202020204" pitchFamily="34" charset="0"/>
              </a:rPr>
              <a:t> rely on tenuous interpretations of WTO rules </a:t>
            </a:r>
          </a:p>
          <a:p>
            <a:pPr>
              <a:buFontTx/>
              <a:buChar char="-"/>
            </a:pPr>
            <a:r>
              <a:rPr lang="en-US" sz="1800" dirty="0">
                <a:latin typeface="Arial" panose="020B0604020202020204" pitchFamily="34" charset="0"/>
                <a:cs typeface="Arial" panose="020B0604020202020204" pitchFamily="34" charset="0"/>
              </a:rPr>
              <a:t>The precedent set by </a:t>
            </a:r>
            <a:r>
              <a:rPr lang="en-US" sz="1800" dirty="0" err="1">
                <a:latin typeface="Arial" panose="020B0604020202020204" pitchFamily="34" charset="0"/>
                <a:cs typeface="Arial" panose="020B0604020202020204" pitchFamily="34" charset="0"/>
              </a:rPr>
              <a:t>JSIs</a:t>
            </a:r>
            <a:r>
              <a:rPr lang="en-US" sz="1800" dirty="0">
                <a:latin typeface="Arial" panose="020B0604020202020204" pitchFamily="34" charset="0"/>
                <a:cs typeface="Arial" panose="020B0604020202020204" pitchFamily="34" charset="0"/>
              </a:rPr>
              <a:t> would license future rule making by self-selecting groups of Members on a potentially limitless range of matters and deepen existing rifts within the WTO</a:t>
            </a:r>
          </a:p>
          <a:p>
            <a:pPr>
              <a:buFontTx/>
              <a:buChar char="-"/>
            </a:pPr>
            <a:r>
              <a:rPr lang="en-US" sz="1800" dirty="0" err="1">
                <a:latin typeface="Arial" panose="020B0604020202020204" pitchFamily="34" charset="0"/>
                <a:cs typeface="Arial" panose="020B0604020202020204" pitchFamily="34" charset="0"/>
              </a:rPr>
              <a:t>JSIs</a:t>
            </a:r>
            <a:r>
              <a:rPr lang="en-US" sz="1800" dirty="0">
                <a:latin typeface="Arial" panose="020B0604020202020204" pitchFamily="34" charset="0"/>
                <a:cs typeface="Arial" panose="020B0604020202020204" pitchFamily="34" charset="0"/>
              </a:rPr>
              <a:t> draw attention away from the longstanding issues that not only have a multilaterally agreed mandate but could be game changers for members’ development prospects</a:t>
            </a:r>
            <a:endParaRPr lang="en-CH" sz="18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a:xfrm>
            <a:off x="6553200" y="5878903"/>
            <a:ext cx="2133600" cy="304271"/>
          </a:xfrm>
        </p:spPr>
        <p:txBody>
          <a:bodyPr/>
          <a:lstStyle/>
          <a:p>
            <a:fld id="{0CD73B3D-1A05-CF44-A662-427A32DC147C}" type="slidenum">
              <a:rPr lang="en-US" smtClean="0"/>
              <a:t>15</a:t>
            </a:fld>
            <a:endParaRPr lang="en-US"/>
          </a:p>
        </p:txBody>
      </p:sp>
    </p:spTree>
    <p:extLst>
      <p:ext uri="{BB962C8B-B14F-4D97-AF65-F5344CB8AC3E}">
        <p14:creationId xmlns:p14="http://schemas.microsoft.com/office/powerpoint/2010/main" val="4188083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3"/>
          <p:cNvSpPr>
            <a:spLocks noGrp="1" noChangeArrowheads="1"/>
          </p:cNvSpPr>
          <p:nvPr>
            <p:ph idx="1"/>
          </p:nvPr>
        </p:nvSpPr>
        <p:spPr>
          <a:xfrm>
            <a:off x="251520" y="631820"/>
            <a:ext cx="8892480" cy="5317460"/>
          </a:xfrm>
          <a:extLst>
            <a:ext uri="{909E8E84-426E-40DD-AFC4-6F175D3DCCD1}">
              <a14:hiddenFill xmlns:a14="http://schemas.microsoft.com/office/drawing/2010/main">
                <a:solidFill>
                  <a:srgbClr val="CCFF3B"/>
                </a:solidFill>
              </a14:hiddenFill>
            </a:ext>
            <a:ext uri="{91240B29-F687-4F45-9708-019B960494DF}">
              <a14:hiddenLine xmlns:a14="http://schemas.microsoft.com/office/drawing/2010/main" w="28575">
                <a:solidFill>
                  <a:schemeClr val="tx1"/>
                </a:solidFill>
                <a:miter lim="800000"/>
                <a:headEnd/>
                <a:tailEnd/>
              </a14:hiddenLine>
            </a:ext>
          </a:extLst>
        </p:spPr>
        <p:txBody>
          <a:bodyPr>
            <a:normAutofit/>
          </a:bodyPr>
          <a:lstStyle/>
          <a:p>
            <a:pPr marL="0" indent="0" algn="just">
              <a:lnSpc>
                <a:spcPct val="130000"/>
              </a:lnSpc>
              <a:spcBef>
                <a:spcPts val="0"/>
              </a:spcBef>
              <a:spcAft>
                <a:spcPts val="0"/>
              </a:spcAft>
              <a:buNone/>
            </a:pPr>
            <a:endParaRPr lang="en-US" sz="2400" dirty="0">
              <a:latin typeface="Arial" panose="020B0604020202020204" pitchFamily="34" charset="0"/>
              <a:cs typeface="Arial" pitchFamily="34" charset="0"/>
            </a:endParaRPr>
          </a:p>
          <a:p>
            <a:pPr eaLnBrk="1" hangingPunct="1">
              <a:lnSpc>
                <a:spcPct val="80000"/>
              </a:lnSpc>
            </a:pPr>
            <a:endParaRPr lang="en-US" altLang="en-US" sz="2400" b="1" dirty="0">
              <a:latin typeface="Arial" panose="020B0604020202020204" pitchFamily="34" charset="0"/>
              <a:cs typeface="Arial" panose="020B0604020202020204" pitchFamily="34" charset="0"/>
            </a:endParaRPr>
          </a:p>
          <a:p>
            <a:pPr eaLnBrk="1" hangingPunct="1">
              <a:lnSpc>
                <a:spcPct val="80000"/>
              </a:lnSpc>
            </a:pPr>
            <a:endParaRPr lang="en-US" altLang="en-US" sz="2400" b="1" dirty="0">
              <a:latin typeface="Arial" panose="020B0604020202020204" pitchFamily="34" charset="0"/>
              <a:cs typeface="Arial" panose="020B0604020202020204" pitchFamily="34" charset="0"/>
            </a:endParaRPr>
          </a:p>
        </p:txBody>
      </p:sp>
      <p:sp>
        <p:nvSpPr>
          <p:cNvPr id="4" name="Title 1"/>
          <p:cNvSpPr>
            <a:spLocks noGrp="1"/>
          </p:cNvSpPr>
          <p:nvPr>
            <p:ph type="title"/>
          </p:nvPr>
        </p:nvSpPr>
        <p:spPr>
          <a:xfrm>
            <a:off x="1" y="2708920"/>
            <a:ext cx="9122052" cy="1008112"/>
          </a:xfrm>
          <a:solidFill>
            <a:srgbClr val="00B050"/>
          </a:solidFill>
        </p:spPr>
        <p:txBody>
          <a:bodyPr>
            <a:normAutofit fontScale="90000"/>
          </a:bodyPr>
          <a:lstStyle/>
          <a:p>
            <a:pPr>
              <a:defRPr/>
            </a:pPr>
            <a:br>
              <a:rPr lang="en-ZA" sz="2400" b="1" kern="0" dirty="0">
                <a:solidFill>
                  <a:srgbClr val="FF3300"/>
                </a:solidFill>
                <a:effectLst>
                  <a:outerShdw blurRad="38100" dist="38100" dir="2700000" algn="tl">
                    <a:srgbClr val="000000">
                      <a:alpha val="43137"/>
                    </a:srgbClr>
                  </a:outerShdw>
                </a:effectLst>
                <a:latin typeface="Arial" pitchFamily="34" charset="0"/>
                <a:cs typeface="Arial" pitchFamily="34" charset="0"/>
              </a:rPr>
            </a:br>
            <a:r>
              <a:rPr lang="en-ZA" sz="3300" b="1" dirty="0">
                <a:latin typeface="Arial" panose="020B0604020202020204" pitchFamily="34" charset="0"/>
                <a:cs typeface="Arial" panose="020B0604020202020204" pitchFamily="34" charset="0"/>
              </a:rPr>
              <a:t>Overview of current trade environment</a:t>
            </a:r>
            <a:br>
              <a:rPr lang="en-US" sz="3300" b="1" dirty="0">
                <a:latin typeface="Arial" panose="020B0604020202020204" pitchFamily="34" charset="0"/>
                <a:cs typeface="Arial" panose="020B0604020202020204" pitchFamily="34" charset="0"/>
              </a:rPr>
            </a:br>
            <a:endParaRPr lang="en-ZA" sz="33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4917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solidFill>
            <a:srgbClr val="00B050"/>
          </a:solidFill>
        </p:spPr>
        <p:txBody>
          <a:bodyPr vert="horz" lIns="77925" tIns="38963" rIns="77925" bIns="38963" rtlCol="0" anchor="ctr">
            <a:noAutofit/>
          </a:bodyPr>
          <a:lstStyle/>
          <a:p>
            <a:r>
              <a:rPr lang="en-GB" sz="2800" dirty="0">
                <a:solidFill>
                  <a:schemeClr val="bg1"/>
                </a:solidFill>
                <a:latin typeface="Arial"/>
                <a:cs typeface="Arial"/>
              </a:rPr>
              <a:t>SA’s Trade Agreements</a:t>
            </a:r>
            <a:endParaRPr lang="en-US" sz="28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107396" y="753590"/>
            <a:ext cx="8929208" cy="4726457"/>
          </a:xfrm>
        </p:spPr>
        <p:txBody>
          <a:bodyPr>
            <a:normAutofit fontScale="92500" lnSpcReduction="10000"/>
          </a:bodyPr>
          <a:lstStyle/>
          <a:p>
            <a:r>
              <a:rPr lang="en-ZA" sz="2000" b="1" dirty="0">
                <a:latin typeface="Arial" panose="020B0604020202020204" pitchFamily="34" charset="0"/>
                <a:cs typeface="Arial" panose="020B0604020202020204" pitchFamily="34" charset="0"/>
              </a:rPr>
              <a:t>Trade Agreements in Force</a:t>
            </a:r>
          </a:p>
          <a:p>
            <a:pPr lvl="1" algn="just"/>
            <a:r>
              <a:rPr lang="en-ZA" sz="2000" dirty="0">
                <a:latin typeface="Arial" panose="020B0604020202020204" pitchFamily="34" charset="0"/>
                <a:cs typeface="Arial" panose="020B0604020202020204" pitchFamily="34" charset="0"/>
              </a:rPr>
              <a:t>Southern Africa Customs Union (SACU)</a:t>
            </a:r>
          </a:p>
          <a:p>
            <a:pPr lvl="1" algn="just"/>
            <a:r>
              <a:rPr lang="en-ZA" sz="2000" dirty="0">
                <a:latin typeface="Arial" panose="020B0604020202020204" pitchFamily="34" charset="0"/>
                <a:cs typeface="Arial" panose="020B0604020202020204" pitchFamily="34" charset="0"/>
              </a:rPr>
              <a:t>Southern Africa Development Community (SADC) FTA</a:t>
            </a:r>
          </a:p>
          <a:p>
            <a:pPr lvl="1" algn="just"/>
            <a:r>
              <a:rPr lang="en-ZA" sz="2000" dirty="0">
                <a:latin typeface="Arial" panose="020B0604020202020204" pitchFamily="34" charset="0"/>
                <a:cs typeface="Arial" panose="020B0604020202020204" pitchFamily="34" charset="0"/>
              </a:rPr>
              <a:t>SADC - EU Economic Partnership Agreement (EPAs)</a:t>
            </a:r>
          </a:p>
          <a:p>
            <a:pPr lvl="1" algn="just"/>
            <a:r>
              <a:rPr lang="en-ZA" sz="2000" dirty="0">
                <a:latin typeface="Arial" panose="020B0604020202020204" pitchFamily="34" charset="0"/>
                <a:cs typeface="Arial" panose="020B0604020202020204" pitchFamily="34" charset="0"/>
              </a:rPr>
              <a:t>SACU - European Free Trade Association (FTA)</a:t>
            </a:r>
          </a:p>
          <a:p>
            <a:pPr lvl="1" algn="just"/>
            <a:r>
              <a:rPr lang="en-ZA" sz="2000" dirty="0">
                <a:latin typeface="Arial" panose="020B0604020202020204" pitchFamily="34" charset="0"/>
                <a:cs typeface="Arial" panose="020B0604020202020204" pitchFamily="34" charset="0"/>
              </a:rPr>
              <a:t>SACU - MERCOSUR Preferential Trade Agreement (PTA)</a:t>
            </a:r>
          </a:p>
          <a:p>
            <a:pPr lvl="1" algn="just"/>
            <a:r>
              <a:rPr lang="en-US" sz="2000" dirty="0">
                <a:latin typeface="Arial" panose="020B0604020202020204" pitchFamily="34" charset="0"/>
                <a:cs typeface="Arial" panose="020B0604020202020204" pitchFamily="34" charset="0"/>
              </a:rPr>
              <a:t>S</a:t>
            </a:r>
            <a:r>
              <a:rPr lang="en-ZA" sz="2000" dirty="0">
                <a:latin typeface="Arial" panose="020B0604020202020204" pitchFamily="34" charset="0"/>
                <a:cs typeface="Arial" panose="020B0604020202020204" pitchFamily="34" charset="0"/>
              </a:rPr>
              <a:t>ACU+M – UK EPA</a:t>
            </a:r>
          </a:p>
          <a:p>
            <a:pPr lvl="1" algn="just"/>
            <a:r>
              <a:rPr lang="en-ZA" sz="2000" dirty="0">
                <a:latin typeface="Arial" panose="020B0604020202020204" pitchFamily="34" charset="0"/>
                <a:cs typeface="Arial" panose="020B0604020202020204" pitchFamily="34" charset="0"/>
              </a:rPr>
              <a:t>Tripartite Free Trade Agreement between SADC, COMESA and EAC</a:t>
            </a:r>
          </a:p>
          <a:p>
            <a:pPr lvl="1" algn="just"/>
            <a:r>
              <a:rPr lang="en-ZA" sz="2000" dirty="0">
                <a:latin typeface="Arial" panose="020B0604020202020204" pitchFamily="34" charset="0"/>
                <a:cs typeface="Arial" panose="020B0604020202020204" pitchFamily="34" charset="0"/>
              </a:rPr>
              <a:t>Africa Continental Free Trade Area (FTA) </a:t>
            </a:r>
          </a:p>
          <a:p>
            <a:pPr lvl="1" algn="just"/>
            <a:endParaRPr lang="en-ZA" sz="2000" dirty="0">
              <a:latin typeface="Arial" panose="020B0604020202020204" pitchFamily="34" charset="0"/>
              <a:cs typeface="Arial" panose="020B0604020202020204" pitchFamily="34" charset="0"/>
            </a:endParaRPr>
          </a:p>
          <a:p>
            <a:r>
              <a:rPr lang="en-ZA" sz="2000" b="1" dirty="0">
                <a:latin typeface="Arial" panose="020B0604020202020204" pitchFamily="34" charset="0"/>
                <a:cs typeface="Arial" panose="020B0604020202020204" pitchFamily="34" charset="0"/>
              </a:rPr>
              <a:t>Unilateral Market Access Programmes</a:t>
            </a:r>
          </a:p>
          <a:p>
            <a:pPr lvl="1"/>
            <a:r>
              <a:rPr lang="en-ZA" sz="2000" dirty="0">
                <a:latin typeface="Arial" panose="020B0604020202020204" pitchFamily="34" charset="0"/>
                <a:cs typeface="Arial" panose="020B0604020202020204" pitchFamily="34" charset="0"/>
              </a:rPr>
              <a:t>USA - Africa Growth and Opportunity Act (AGOA) renewed until 2025 </a:t>
            </a:r>
          </a:p>
          <a:p>
            <a:r>
              <a:rPr lang="en-ZA" sz="2000" b="1" dirty="0">
                <a:latin typeface="Arial" panose="020B0604020202020204" pitchFamily="34" charset="0"/>
                <a:cs typeface="Arial" panose="020B0604020202020204" pitchFamily="34" charset="0"/>
              </a:rPr>
              <a:t>Trade Negotiations underway</a:t>
            </a:r>
          </a:p>
          <a:p>
            <a:pPr lvl="1"/>
            <a:r>
              <a:rPr lang="en-ZA" sz="2000" dirty="0">
                <a:latin typeface="Arial" panose="020B0604020202020204" pitchFamily="34" charset="0"/>
                <a:cs typeface="Arial" panose="020B0604020202020204" pitchFamily="34" charset="0"/>
              </a:rPr>
              <a:t>SACU-India PTA</a:t>
            </a:r>
          </a:p>
          <a:p>
            <a:pPr marL="365125" lvl="1" indent="0" algn="just">
              <a:buNone/>
            </a:pPr>
            <a:endParaRPr lang="en-ZA" sz="2900"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0CD73B3D-1A05-CF44-A662-427A32DC147C}" type="slidenum">
              <a:rPr lang="en-US" smtClean="0"/>
              <a:t>17</a:t>
            </a:fld>
            <a:endParaRPr lang="en-US"/>
          </a:p>
        </p:txBody>
      </p:sp>
    </p:spTree>
    <p:extLst>
      <p:ext uri="{BB962C8B-B14F-4D97-AF65-F5344CB8AC3E}">
        <p14:creationId xmlns:p14="http://schemas.microsoft.com/office/powerpoint/2010/main" val="1452233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solidFill>
            <a:srgbClr val="00B050"/>
          </a:solidFill>
        </p:spPr>
        <p:txBody>
          <a:bodyPr vert="horz" lIns="77925" tIns="38963" rIns="77925" bIns="38963" rtlCol="0" anchor="ctr">
            <a:noAutofit/>
          </a:bodyPr>
          <a:lstStyle/>
          <a:p>
            <a:r>
              <a:rPr lang="en-GB" sz="2800" dirty="0">
                <a:solidFill>
                  <a:schemeClr val="bg1"/>
                </a:solidFill>
                <a:latin typeface="Arial"/>
                <a:cs typeface="Arial"/>
              </a:rPr>
              <a:t>African Economic Integration: Intra-African trade</a:t>
            </a:r>
            <a:endParaRPr lang="en-US" sz="28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108520" y="836712"/>
            <a:ext cx="8929208" cy="4418233"/>
          </a:xfrm>
        </p:spPr>
        <p:txBody>
          <a:bodyPr>
            <a:normAutofit fontScale="62500" lnSpcReduction="20000"/>
          </a:bodyPr>
          <a:lstStyle/>
          <a:p>
            <a:pPr algn="just"/>
            <a:r>
              <a:rPr lang="en-US" sz="2900" dirty="0">
                <a:solidFill>
                  <a:srgbClr val="000000"/>
                </a:solidFill>
                <a:latin typeface="Arial" panose="020B0604020202020204" pitchFamily="34" charset="0"/>
                <a:cs typeface="Arial" panose="020B0604020202020204" pitchFamily="34" charset="0"/>
              </a:rPr>
              <a:t>Africa has 17% of world population but just 4% of global GDP, and 2% of world manufacturing.</a:t>
            </a:r>
          </a:p>
          <a:p>
            <a:pPr algn="just"/>
            <a:endParaRPr lang="en-US" sz="2900" dirty="0">
              <a:solidFill>
                <a:srgbClr val="000000"/>
              </a:solidFill>
              <a:latin typeface="Arial" panose="020B0604020202020204" pitchFamily="34" charset="0"/>
              <a:cs typeface="Arial" panose="020B0604020202020204" pitchFamily="34" charset="0"/>
            </a:endParaRPr>
          </a:p>
          <a:p>
            <a:pPr algn="just"/>
            <a:r>
              <a:rPr lang="en-ZA" sz="2900" dirty="0">
                <a:solidFill>
                  <a:srgbClr val="000000"/>
                </a:solidFill>
                <a:latin typeface="Arial" panose="020B0604020202020204" pitchFamily="34" charset="0"/>
                <a:cs typeface="Arial" panose="020B0604020202020204" pitchFamily="34" charset="0"/>
              </a:rPr>
              <a:t>Africa’s share of world trade is approximately 3%.</a:t>
            </a:r>
          </a:p>
          <a:p>
            <a:pPr algn="just"/>
            <a:endParaRPr lang="en-ZA" sz="2900" dirty="0">
              <a:solidFill>
                <a:srgbClr val="000000"/>
              </a:solidFill>
              <a:latin typeface="Arial" panose="020B0604020202020204" pitchFamily="34" charset="0"/>
              <a:cs typeface="Arial" panose="020B0604020202020204" pitchFamily="34" charset="0"/>
            </a:endParaRPr>
          </a:p>
          <a:p>
            <a:pPr algn="just"/>
            <a:r>
              <a:rPr lang="en-ZA" sz="2900" dirty="0">
                <a:solidFill>
                  <a:srgbClr val="000000"/>
                </a:solidFill>
                <a:latin typeface="Arial" panose="020B0604020202020204" pitchFamily="34" charset="0"/>
                <a:cs typeface="Arial" panose="020B0604020202020204" pitchFamily="34" charset="0"/>
              </a:rPr>
              <a:t>Intra-Africa trade is 16.3% of Africa’s total trade in 2018-2020; Low compared to intra-Asian trade (55%), intra-North American trade (49%), and intra-EU trade (63%).</a:t>
            </a:r>
          </a:p>
          <a:p>
            <a:pPr algn="just"/>
            <a:endParaRPr lang="en-ZA" sz="2900" dirty="0">
              <a:solidFill>
                <a:srgbClr val="000000"/>
              </a:solidFill>
              <a:latin typeface="Arial" panose="020B0604020202020204" pitchFamily="34" charset="0"/>
              <a:cs typeface="Arial" panose="020B0604020202020204" pitchFamily="34" charset="0"/>
            </a:endParaRPr>
          </a:p>
          <a:p>
            <a:pPr algn="just"/>
            <a:r>
              <a:rPr lang="en-ZA" sz="2900" dirty="0">
                <a:solidFill>
                  <a:srgbClr val="000000"/>
                </a:solidFill>
                <a:latin typeface="Arial" panose="020B0604020202020204" pitchFamily="34" charset="0"/>
                <a:cs typeface="Arial" panose="020B0604020202020204" pitchFamily="34" charset="0"/>
              </a:rPr>
              <a:t>However, African </a:t>
            </a:r>
            <a:r>
              <a:rPr lang="en-US" sz="2900" dirty="0">
                <a:solidFill>
                  <a:srgbClr val="000000"/>
                </a:solidFill>
                <a:latin typeface="Arial" panose="020B0604020202020204" pitchFamily="34" charset="0"/>
                <a:cs typeface="Arial" panose="020B0604020202020204" pitchFamily="34" charset="0"/>
              </a:rPr>
              <a:t>markets are vital to African exporters: </a:t>
            </a:r>
            <a:endParaRPr lang="en-ZA" sz="2900" dirty="0">
              <a:solidFill>
                <a:srgbClr val="000000"/>
              </a:solidFill>
              <a:latin typeface="Arial" panose="020B0604020202020204" pitchFamily="34" charset="0"/>
              <a:cs typeface="Arial" panose="020B0604020202020204" pitchFamily="34" charset="0"/>
            </a:endParaRPr>
          </a:p>
          <a:p>
            <a:pPr marL="708025" lvl="1" indent="-342900" algn="just">
              <a:buFont typeface="Wingdings" charset="2"/>
              <a:buChar char="Ø"/>
            </a:pPr>
            <a:r>
              <a:rPr lang="en-ZA" sz="2900" dirty="0">
                <a:solidFill>
                  <a:srgbClr val="000000"/>
                </a:solidFill>
                <a:latin typeface="Arial" panose="020B0604020202020204" pitchFamily="34" charset="0"/>
                <a:cs typeface="Arial" panose="020B0604020202020204" pitchFamily="34" charset="0"/>
              </a:rPr>
              <a:t>22 African countries count other African countries as their main export market</a:t>
            </a:r>
          </a:p>
          <a:p>
            <a:pPr marL="708025" lvl="1" indent="-342900" algn="just">
              <a:buFont typeface="Wingdings" charset="2"/>
              <a:buChar char="Ø"/>
            </a:pPr>
            <a:r>
              <a:rPr lang="en-ZA" sz="2900" dirty="0">
                <a:solidFill>
                  <a:srgbClr val="000000"/>
                </a:solidFill>
                <a:latin typeface="Arial" panose="020B0604020202020204" pitchFamily="34" charset="0"/>
                <a:cs typeface="Arial" panose="020B0604020202020204" pitchFamily="34" charset="0"/>
              </a:rPr>
              <a:t>5 count it as their second most important market </a:t>
            </a:r>
          </a:p>
          <a:p>
            <a:pPr marL="708025" lvl="1" indent="-342900" algn="just">
              <a:buFont typeface="Wingdings" charset="2"/>
              <a:buChar char="Ø"/>
            </a:pPr>
            <a:r>
              <a:rPr lang="en-ZA" sz="2900" dirty="0">
                <a:latin typeface="Arial" panose="020B0604020202020204" pitchFamily="34" charset="0"/>
                <a:cs typeface="Arial" panose="020B0604020202020204" pitchFamily="34" charset="0"/>
              </a:rPr>
              <a:t>Over three quarters of intra-African trade is within regional trading blocs 	</a:t>
            </a:r>
          </a:p>
          <a:p>
            <a:pPr marL="708025" lvl="1" indent="-342900" algn="just">
              <a:buFont typeface="Wingdings" charset="2"/>
              <a:buChar char="Ø"/>
            </a:pPr>
            <a:r>
              <a:rPr lang="en-ZA" sz="2900" dirty="0">
                <a:latin typeface="Arial" panose="020B0604020202020204" pitchFamily="34" charset="0"/>
                <a:cs typeface="Arial" panose="020B0604020202020204" pitchFamily="34" charset="0"/>
              </a:rPr>
              <a:t>while Africa’s exports to the rest of the world are dominated by commodities, Intra-Africa trade is largely in value-added manufactured products.</a:t>
            </a:r>
          </a:p>
          <a:p>
            <a:pPr marL="365125" lvl="1" indent="0" algn="just">
              <a:buNone/>
            </a:pPr>
            <a:endParaRPr lang="en-ZA" sz="2900"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0CD73B3D-1A05-CF44-A662-427A32DC147C}" type="slidenum">
              <a:rPr lang="en-US" smtClean="0"/>
              <a:t>18</a:t>
            </a:fld>
            <a:endParaRPr lang="en-US"/>
          </a:p>
        </p:txBody>
      </p:sp>
    </p:spTree>
    <p:extLst>
      <p:ext uri="{BB962C8B-B14F-4D97-AF65-F5344CB8AC3E}">
        <p14:creationId xmlns:p14="http://schemas.microsoft.com/office/powerpoint/2010/main" val="232963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7623" y="76275"/>
            <a:ext cx="9144000" cy="662940"/>
          </a:xfrm>
          <a:solidFill>
            <a:srgbClr val="00B050"/>
          </a:solidFill>
        </p:spPr>
        <p:txBody>
          <a:bodyPr vert="horz" lIns="77925" tIns="38963" rIns="77925" bIns="38963" rtlCol="0" anchor="ctr">
            <a:noAutofit/>
          </a:bodyPr>
          <a:lstStyle/>
          <a:p>
            <a:r>
              <a:rPr lang="en-US" sz="2800" dirty="0">
                <a:solidFill>
                  <a:schemeClr val="bg1"/>
                </a:solidFill>
                <a:latin typeface="Arial"/>
                <a:cs typeface="Arial"/>
              </a:rPr>
              <a:t>Strategic Importance of the AfCFTA to SA</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0" y="739216"/>
            <a:ext cx="9097938" cy="5799700"/>
          </a:xfrm>
        </p:spPr>
        <p:txBody>
          <a:bodyPr>
            <a:noAutofit/>
          </a:bodyPr>
          <a:lstStyle/>
          <a:p>
            <a:pPr lvl="0" algn="just"/>
            <a:r>
              <a:rPr lang="en-ZA" sz="2200" dirty="0">
                <a:latin typeface="Arial" panose="020B0604020202020204" pitchFamily="34" charset="0"/>
                <a:cs typeface="Arial" panose="020B0604020202020204" pitchFamily="34" charset="0"/>
              </a:rPr>
              <a:t>South Africa’s major export destinations: rest of Africa; EU, and China account for almost 62% of SA’s total merchandise exports </a:t>
            </a:r>
          </a:p>
          <a:p>
            <a:pPr lvl="0" algn="just"/>
            <a:r>
              <a:rPr lang="en-US" sz="2200" dirty="0">
                <a:latin typeface="Arial" panose="020B0604020202020204" pitchFamily="34" charset="0"/>
                <a:cs typeface="Arial" panose="020B0604020202020204" pitchFamily="34" charset="0"/>
              </a:rPr>
              <a:t>SA accounts for 21.8% of total intra-African trade (imports and exports) </a:t>
            </a:r>
            <a:endParaRPr lang="en-US" sz="2200" i="1" dirty="0">
              <a:latin typeface="Arial" panose="020B0604020202020204" pitchFamily="34" charset="0"/>
              <a:cs typeface="Arial" panose="020B0604020202020204" pitchFamily="34" charset="0"/>
            </a:endParaRPr>
          </a:p>
          <a:p>
            <a:pPr lvl="0" algn="just"/>
            <a:r>
              <a:rPr lang="en-GB" sz="2200" dirty="0">
                <a:latin typeface="Arial" panose="020B0604020202020204" pitchFamily="34" charset="0"/>
                <a:cs typeface="Arial" panose="020B0604020202020204" pitchFamily="34" charset="0"/>
              </a:rPr>
              <a:t>African countries were the destination of 22.8% of SA’s global exports in 2021-2022</a:t>
            </a:r>
            <a:endParaRPr lang="en-ZA" sz="2200" dirty="0">
              <a:latin typeface="Arial" panose="020B0604020202020204" pitchFamily="34" charset="0"/>
              <a:cs typeface="Arial" panose="020B0604020202020204" pitchFamily="34" charset="0"/>
            </a:endParaRPr>
          </a:p>
          <a:p>
            <a:pPr lvl="0" algn="just"/>
            <a:r>
              <a:rPr lang="en-US" sz="2200" dirty="0">
                <a:latin typeface="Arial" panose="020B0604020202020204" pitchFamily="34" charset="0"/>
                <a:cs typeface="Arial" panose="020B0604020202020204" pitchFamily="34" charset="0"/>
              </a:rPr>
              <a:t>SADC is important to SA, accounting for more than 83% / 89%* of SA’s total exports to Africa (*depending on whether SADC members Angola and DRC, that are not yet participating in the free trade area, are included)</a:t>
            </a:r>
            <a:endParaRPr lang="en-ZA" sz="2200" dirty="0">
              <a:latin typeface="Arial" panose="020B0604020202020204" pitchFamily="34" charset="0"/>
              <a:cs typeface="Arial" panose="020B0604020202020204" pitchFamily="34" charset="0"/>
            </a:endParaRPr>
          </a:p>
          <a:p>
            <a:pPr lvl="0" algn="just"/>
            <a:r>
              <a:rPr lang="en-US" sz="2200" dirty="0">
                <a:latin typeface="Arial" panose="020B0604020202020204" pitchFamily="34" charset="0"/>
                <a:cs typeface="Arial" panose="020B0604020202020204" pitchFamily="34" charset="0"/>
              </a:rPr>
              <a:t>Key SADC markets for SA are Botswana, Mozambique, Namibia, Zimbabwe, Zambia</a:t>
            </a:r>
            <a:endParaRPr lang="en-ZA" sz="2200" dirty="0">
              <a:latin typeface="Arial" panose="020B0604020202020204" pitchFamily="34" charset="0"/>
              <a:cs typeface="Arial" panose="020B0604020202020204" pitchFamily="34" charset="0"/>
            </a:endParaRPr>
          </a:p>
          <a:p>
            <a:pPr algn="just"/>
            <a:r>
              <a:rPr lang="en-GB" sz="2200" dirty="0">
                <a:latin typeface="Arial" panose="020B0604020202020204" pitchFamily="34" charset="0"/>
                <a:cs typeface="Arial" panose="020B0604020202020204" pitchFamily="34" charset="0"/>
              </a:rPr>
              <a:t>Over 2021-2022, 59.9% of SA exports to Africa were manufactured products (compared to 32.7% in its global export basket)</a:t>
            </a:r>
            <a:endParaRPr lang="en-ZA" sz="2200" dirty="0">
              <a:latin typeface="Arial" panose="020B0604020202020204" pitchFamily="34" charset="0"/>
              <a:cs typeface="Arial" panose="020B0604020202020204" pitchFamily="34" charset="0"/>
            </a:endParaRPr>
          </a:p>
          <a:p>
            <a:pPr marL="0" indent="0" algn="just">
              <a:buNone/>
            </a:pPr>
            <a:endParaRPr lang="en-ZA" sz="1800" dirty="0">
              <a:solidFill>
                <a:prstClr val="black"/>
              </a:solidFill>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0CD73B3D-1A05-CF44-A662-427A32DC147C}" type="slidenum">
              <a:rPr lang="en-US" smtClean="0"/>
              <a:t>19</a:t>
            </a:fld>
            <a:endParaRPr lang="en-US"/>
          </a:p>
        </p:txBody>
      </p:sp>
    </p:spTree>
    <p:extLst>
      <p:ext uri="{BB962C8B-B14F-4D97-AF65-F5344CB8AC3E}">
        <p14:creationId xmlns:p14="http://schemas.microsoft.com/office/powerpoint/2010/main" val="2203181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1"/>
            <a:ext cx="9144000" cy="584418"/>
          </a:xfrm>
          <a:solidFill>
            <a:srgbClr val="00B050"/>
          </a:solidFill>
        </p:spPr>
        <p:txBody>
          <a:bodyPr rtlCol="0">
            <a:normAutofit/>
          </a:bodyPr>
          <a:lstStyle/>
          <a:p>
            <a:pPr eaLnBrk="1" hangingPunct="1">
              <a:defRPr/>
            </a:pPr>
            <a:r>
              <a:rPr lang="en-US" sz="2800" b="1" dirty="0">
                <a:solidFill>
                  <a:schemeClr val="bg1"/>
                </a:solidFill>
                <a:latin typeface="Arial"/>
                <a:cs typeface="Arial"/>
              </a:rPr>
              <a:t>Outline of the Presentation</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107504" y="629728"/>
            <a:ext cx="8928992" cy="5551155"/>
          </a:xfrm>
        </p:spPr>
        <p:txBody>
          <a:bodyPr>
            <a:noAutofit/>
          </a:bodyPr>
          <a:lstStyle/>
          <a:p>
            <a:pPr>
              <a:spcBef>
                <a:spcPts val="0"/>
              </a:spcBef>
              <a:spcAft>
                <a:spcPts val="600"/>
              </a:spcAft>
            </a:pPr>
            <a:r>
              <a:rPr lang="en-US" sz="1800" dirty="0">
                <a:latin typeface="Arial" panose="020B0604020202020204" pitchFamily="34" charset="0"/>
                <a:cs typeface="Arial" panose="020B0604020202020204" pitchFamily="34" charset="0"/>
              </a:rPr>
              <a:t>SA Trade Policy orientation</a:t>
            </a:r>
          </a:p>
          <a:p>
            <a:pPr>
              <a:spcBef>
                <a:spcPts val="0"/>
              </a:spcBef>
              <a:spcAft>
                <a:spcPts val="600"/>
              </a:spcAft>
            </a:pPr>
            <a:r>
              <a:rPr lang="en-US" sz="1800" dirty="0">
                <a:latin typeface="Arial" panose="020B0604020202020204" pitchFamily="34" charset="0"/>
                <a:cs typeface="Arial" panose="020B0604020202020204" pitchFamily="34" charset="0"/>
              </a:rPr>
              <a:t>WTO</a:t>
            </a:r>
          </a:p>
          <a:p>
            <a:pPr lvl="1">
              <a:spcBef>
                <a:spcPts val="0"/>
              </a:spcBef>
              <a:spcAft>
                <a:spcPts val="600"/>
              </a:spcAft>
            </a:pPr>
            <a:r>
              <a:rPr lang="en-US" sz="1700" dirty="0">
                <a:latin typeface="Arial" panose="020B0604020202020204" pitchFamily="34" charset="0"/>
                <a:cs typeface="Arial" panose="020B0604020202020204" pitchFamily="34" charset="0"/>
              </a:rPr>
              <a:t>Outcomes of </a:t>
            </a:r>
            <a:r>
              <a:rPr lang="en-US" sz="1700" dirty="0" err="1">
                <a:latin typeface="Arial" panose="020B0604020202020204" pitchFamily="34" charset="0"/>
                <a:cs typeface="Arial" panose="020B0604020202020204" pitchFamily="34" charset="0"/>
              </a:rPr>
              <a:t>MC13</a:t>
            </a:r>
            <a:endParaRPr lang="en-US" sz="1700" dirty="0">
              <a:latin typeface="Arial" panose="020B0604020202020204" pitchFamily="34" charset="0"/>
              <a:cs typeface="Arial" panose="020B0604020202020204" pitchFamily="34" charset="0"/>
            </a:endParaRPr>
          </a:p>
          <a:p>
            <a:pPr lvl="1">
              <a:spcBef>
                <a:spcPts val="0"/>
              </a:spcBef>
              <a:spcAft>
                <a:spcPts val="600"/>
              </a:spcAft>
            </a:pPr>
            <a:r>
              <a:rPr lang="en-US" sz="1700" dirty="0">
                <a:latin typeface="Arial" panose="020B0604020202020204" pitchFamily="34" charset="0"/>
                <a:cs typeface="Arial" panose="020B0604020202020204" pitchFamily="34" charset="0"/>
              </a:rPr>
              <a:t>Plastics initiative</a:t>
            </a:r>
          </a:p>
          <a:p>
            <a:pPr lvl="1">
              <a:spcBef>
                <a:spcPts val="0"/>
              </a:spcBef>
              <a:spcAft>
                <a:spcPts val="600"/>
              </a:spcAft>
            </a:pPr>
            <a:r>
              <a:rPr lang="en-US" sz="1700" dirty="0">
                <a:latin typeface="Arial" panose="020B0604020202020204" pitchFamily="34" charset="0"/>
                <a:cs typeface="Arial" panose="020B0604020202020204" pitchFamily="34" charset="0"/>
              </a:rPr>
              <a:t>Preparations for </a:t>
            </a:r>
            <a:r>
              <a:rPr lang="en-US" sz="1700" dirty="0" err="1">
                <a:latin typeface="Arial" panose="020B0604020202020204" pitchFamily="34" charset="0"/>
                <a:cs typeface="Arial" panose="020B0604020202020204" pitchFamily="34" charset="0"/>
              </a:rPr>
              <a:t>MC14</a:t>
            </a:r>
            <a:endParaRPr lang="en-US" sz="1700" dirty="0">
              <a:latin typeface="Arial" panose="020B0604020202020204" pitchFamily="34" charset="0"/>
              <a:cs typeface="Arial" panose="020B0604020202020204" pitchFamily="34" charset="0"/>
            </a:endParaRPr>
          </a:p>
          <a:p>
            <a:pPr>
              <a:spcBef>
                <a:spcPts val="0"/>
              </a:spcBef>
              <a:spcAft>
                <a:spcPts val="600"/>
              </a:spcAft>
            </a:pPr>
            <a:r>
              <a:rPr lang="en-US" sz="1800" dirty="0">
                <a:latin typeface="Arial" panose="020B0604020202020204" pitchFamily="34" charset="0"/>
                <a:cs typeface="Arial" panose="020B0604020202020204" pitchFamily="34" charset="0"/>
              </a:rPr>
              <a:t>Overview of current trade environment</a:t>
            </a:r>
          </a:p>
          <a:p>
            <a:pPr lvl="1">
              <a:spcBef>
                <a:spcPts val="0"/>
              </a:spcBef>
              <a:spcAft>
                <a:spcPts val="600"/>
              </a:spcAft>
            </a:pPr>
            <a:r>
              <a:rPr lang="en-US" sz="1500" dirty="0">
                <a:latin typeface="Arial" panose="020B0604020202020204" pitchFamily="34" charset="0"/>
                <a:cs typeface="Arial" panose="020B0604020202020204" pitchFamily="34" charset="0"/>
              </a:rPr>
              <a:t>African Economic Integration</a:t>
            </a:r>
          </a:p>
          <a:p>
            <a:pPr lvl="1">
              <a:spcBef>
                <a:spcPts val="0"/>
              </a:spcBef>
              <a:spcAft>
                <a:spcPts val="600"/>
              </a:spcAft>
            </a:pPr>
            <a:r>
              <a:rPr lang="en-ZA" sz="1700" dirty="0" err="1">
                <a:latin typeface="Arial" panose="020B0604020202020204" pitchFamily="34" charset="0"/>
                <a:cs typeface="Arial" panose="020B0604020202020204" pitchFamily="34" charset="0"/>
              </a:rPr>
              <a:t>AfCFTA</a:t>
            </a:r>
            <a:endParaRPr lang="en-ZA" sz="1700" dirty="0">
              <a:latin typeface="Arial" panose="020B0604020202020204" pitchFamily="34" charset="0"/>
              <a:cs typeface="Arial" panose="020B0604020202020204" pitchFamily="34" charset="0"/>
            </a:endParaRPr>
          </a:p>
          <a:p>
            <a:pPr lvl="1">
              <a:spcBef>
                <a:spcPts val="0"/>
              </a:spcBef>
              <a:spcAft>
                <a:spcPts val="600"/>
              </a:spcAft>
            </a:pPr>
            <a:r>
              <a:rPr lang="en-US" sz="1700" dirty="0">
                <a:latin typeface="Arial" panose="020B0604020202020204" pitchFamily="34" charset="0"/>
                <a:cs typeface="Arial" panose="020B0604020202020204" pitchFamily="34" charset="0"/>
              </a:rPr>
              <a:t>S</a:t>
            </a:r>
            <a:r>
              <a:rPr lang="en-ZA" sz="1700" dirty="0" err="1">
                <a:latin typeface="Arial" panose="020B0604020202020204" pitchFamily="34" charset="0"/>
                <a:cs typeface="Arial" panose="020B0604020202020204" pitchFamily="34" charset="0"/>
              </a:rPr>
              <a:t>ACU</a:t>
            </a:r>
            <a:endParaRPr lang="en-ZA" sz="1700" dirty="0">
              <a:latin typeface="Arial" panose="020B0604020202020204" pitchFamily="34" charset="0"/>
              <a:cs typeface="Arial" panose="020B0604020202020204" pitchFamily="34" charset="0"/>
            </a:endParaRPr>
          </a:p>
          <a:p>
            <a:pPr>
              <a:spcBef>
                <a:spcPts val="0"/>
              </a:spcBef>
              <a:spcAft>
                <a:spcPts val="600"/>
              </a:spcAft>
            </a:pPr>
            <a:r>
              <a:rPr lang="en-ZA" sz="1800" dirty="0" err="1">
                <a:latin typeface="Arial" panose="020B0604020202020204" pitchFamily="34" charset="0"/>
                <a:cs typeface="Arial" panose="020B0604020202020204" pitchFamily="34" charset="0"/>
              </a:rPr>
              <a:t>AGOA</a:t>
            </a:r>
            <a:endParaRPr lang="en-US" sz="1800" dirty="0">
              <a:latin typeface="Arial" panose="020B0604020202020204" pitchFamily="34" charset="0"/>
              <a:cs typeface="Arial" panose="020B0604020202020204" pitchFamily="34" charset="0"/>
            </a:endParaRPr>
          </a:p>
          <a:p>
            <a:pPr>
              <a:spcBef>
                <a:spcPts val="0"/>
              </a:spcBef>
              <a:spcAft>
                <a:spcPts val="600"/>
              </a:spcAft>
              <a:buFont typeface="Arial" panose="020B0604020202020204" pitchFamily="34" charset="0"/>
              <a:buChar char="•"/>
            </a:pPr>
            <a:r>
              <a:rPr lang="en-US" sz="1800" dirty="0">
                <a:latin typeface="Arial" panose="020B0604020202020204" pitchFamily="34" charset="0"/>
                <a:cs typeface="Arial" panose="020B0604020202020204" pitchFamily="34" charset="0"/>
              </a:rPr>
              <a:t>Update on trade agreements: </a:t>
            </a:r>
          </a:p>
          <a:p>
            <a:pPr lvl="1">
              <a:spcBef>
                <a:spcPts val="0"/>
              </a:spcBef>
              <a:spcAft>
                <a:spcPts val="600"/>
              </a:spcAft>
              <a:buFont typeface="Arial" panose="020B0604020202020204" pitchFamily="34" charset="0"/>
              <a:buChar char="•"/>
            </a:pPr>
            <a:r>
              <a:rPr lang="en-US" sz="1700" dirty="0">
                <a:latin typeface="Arial" panose="020B0604020202020204" pitchFamily="34" charset="0"/>
                <a:cs typeface="Arial" panose="020B0604020202020204" pitchFamily="34" charset="0"/>
              </a:rPr>
              <a:t>SADC-EU Economic Partnership Agreement</a:t>
            </a:r>
          </a:p>
          <a:p>
            <a:pPr lvl="1">
              <a:spcBef>
                <a:spcPts val="0"/>
              </a:spcBef>
              <a:spcAft>
                <a:spcPts val="600"/>
              </a:spcAft>
              <a:buFont typeface="Arial" panose="020B0604020202020204" pitchFamily="34" charset="0"/>
              <a:buChar char="•"/>
            </a:pPr>
            <a:r>
              <a:rPr lang="en-US" sz="1700" dirty="0">
                <a:latin typeface="Arial" panose="020B0604020202020204" pitchFamily="34" charset="0"/>
                <a:cs typeface="Arial" panose="020B0604020202020204" pitchFamily="34" charset="0"/>
              </a:rPr>
              <a:t>EU Carbon Border Adjustment Measures</a:t>
            </a:r>
          </a:p>
          <a:p>
            <a:pPr>
              <a:spcBef>
                <a:spcPts val="0"/>
              </a:spcBef>
              <a:spcAft>
                <a:spcPts val="600"/>
              </a:spcAft>
            </a:pPr>
            <a:r>
              <a:rPr lang="en-US" sz="1800" dirty="0">
                <a:latin typeface="Arial" panose="020B0604020202020204" pitchFamily="34" charset="0"/>
                <a:cs typeface="Arial" panose="020B0604020202020204" pitchFamily="34" charset="0"/>
              </a:rPr>
              <a:t>B</a:t>
            </a:r>
            <a:r>
              <a:rPr lang="en-ZA" sz="1800" dirty="0">
                <a:latin typeface="Arial" panose="020B0604020202020204" pitchFamily="34" charset="0"/>
                <a:cs typeface="Arial" panose="020B0604020202020204" pitchFamily="34" charset="0"/>
              </a:rPr>
              <a:t>RICS </a:t>
            </a:r>
          </a:p>
          <a:p>
            <a:pPr>
              <a:spcBef>
                <a:spcPts val="0"/>
              </a:spcBef>
              <a:spcAft>
                <a:spcPts val="600"/>
              </a:spcAft>
            </a:pPr>
            <a:r>
              <a:rPr lang="en-ZA" sz="1800" dirty="0">
                <a:latin typeface="Arial" panose="020B0604020202020204" pitchFamily="34" charset="0"/>
                <a:cs typeface="Arial" panose="020B0604020202020204" pitchFamily="34" charset="0"/>
              </a:rPr>
              <a:t>New opportunities/ markets/ trade agreements </a:t>
            </a:r>
          </a:p>
          <a:p>
            <a:pPr>
              <a:spcBef>
                <a:spcPts val="0"/>
              </a:spcBef>
              <a:spcAft>
                <a:spcPts val="600"/>
              </a:spcAft>
            </a:pPr>
            <a:r>
              <a:rPr lang="en-US" sz="1800" dirty="0">
                <a:latin typeface="Arial" panose="020B0604020202020204" pitchFamily="34" charset="0"/>
                <a:cs typeface="Arial" panose="020B0604020202020204" pitchFamily="34" charset="0"/>
              </a:rPr>
              <a:t>T</a:t>
            </a:r>
            <a:r>
              <a:rPr lang="en-ZA" sz="1800" dirty="0" err="1">
                <a:latin typeface="Arial" panose="020B0604020202020204" pitchFamily="34" charset="0"/>
                <a:cs typeface="Arial" panose="020B0604020202020204" pitchFamily="34" charset="0"/>
              </a:rPr>
              <a:t>rade</a:t>
            </a:r>
            <a:r>
              <a:rPr lang="en-ZA" sz="1800" dirty="0">
                <a:latin typeface="Arial" panose="020B0604020202020204" pitchFamily="34" charset="0"/>
                <a:cs typeface="Arial" panose="020B0604020202020204" pitchFamily="34" charset="0"/>
              </a:rPr>
              <a:t> facilitation measures </a:t>
            </a:r>
          </a:p>
        </p:txBody>
      </p:sp>
      <p:sp>
        <p:nvSpPr>
          <p:cNvPr id="2" name="Slide Number Placeholder 1"/>
          <p:cNvSpPr>
            <a:spLocks noGrp="1"/>
          </p:cNvSpPr>
          <p:nvPr>
            <p:ph type="sldNum" sz="quarter" idx="12"/>
          </p:nvPr>
        </p:nvSpPr>
        <p:spPr/>
        <p:txBody>
          <a:bodyPr/>
          <a:lstStyle/>
          <a:p>
            <a:fld id="{0CD73B3D-1A05-CF44-A662-427A32DC147C}" type="slidenum">
              <a:rPr lang="en-US" smtClean="0"/>
              <a:t>2</a:t>
            </a:fld>
            <a:endParaRPr lang="en-US"/>
          </a:p>
        </p:txBody>
      </p:sp>
    </p:spTree>
    <p:extLst>
      <p:ext uri="{BB962C8B-B14F-4D97-AF65-F5344CB8AC3E}">
        <p14:creationId xmlns:p14="http://schemas.microsoft.com/office/powerpoint/2010/main" val="2606400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solidFill>
            <a:srgbClr val="00B050"/>
          </a:solidFill>
        </p:spPr>
        <p:txBody>
          <a:bodyPr vert="horz" lIns="77925" tIns="38963" rIns="77925" bIns="38963" rtlCol="0" anchor="ctr">
            <a:noAutofit/>
          </a:bodyPr>
          <a:lstStyle/>
          <a:p>
            <a:r>
              <a:rPr lang="en-GB" sz="2800" dirty="0">
                <a:solidFill>
                  <a:schemeClr val="bg1"/>
                </a:solidFill>
                <a:latin typeface="Arial"/>
                <a:cs typeface="Arial"/>
              </a:rPr>
              <a:t>Legal Architecture of </a:t>
            </a:r>
            <a:r>
              <a:rPr lang="en-GB" sz="2800" dirty="0" err="1">
                <a:solidFill>
                  <a:schemeClr val="bg1"/>
                </a:solidFill>
                <a:latin typeface="Arial"/>
                <a:cs typeface="Arial"/>
              </a:rPr>
              <a:t>AfCFTA</a:t>
            </a:r>
            <a:endParaRPr lang="en-US" sz="28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2" y="823637"/>
            <a:ext cx="9143999" cy="5125643"/>
          </a:xfrm>
        </p:spPr>
        <p:txBody>
          <a:bodyPr>
            <a:noAutofit/>
          </a:bodyPr>
          <a:lstStyle/>
          <a:p>
            <a:pPr algn="just">
              <a:spcBef>
                <a:spcPts val="0"/>
              </a:spcBef>
              <a:buFont typeface="Symbol" panose="05050102010706020507" pitchFamily="18" charset="2"/>
              <a:buChar char=""/>
            </a:pPr>
            <a:r>
              <a:rPr lang="en-US" sz="2000" b="1" dirty="0">
                <a:latin typeface="Arial" panose="020B0604020202020204" pitchFamily="34" charset="0"/>
                <a:ea typeface="Calibri" panose="020F0502020204030204" pitchFamily="34" charset="0"/>
                <a:cs typeface="Arial" panose="020B0604020202020204" pitchFamily="34" charset="0"/>
              </a:rPr>
              <a:t>Agreement Establishing the </a:t>
            </a:r>
            <a:r>
              <a:rPr lang="en-US" sz="2000" b="1" dirty="0" err="1">
                <a:latin typeface="Arial" panose="020B0604020202020204" pitchFamily="34" charset="0"/>
                <a:ea typeface="Calibri" panose="020F0502020204030204" pitchFamily="34" charset="0"/>
                <a:cs typeface="Arial" panose="020B0604020202020204" pitchFamily="34" charset="0"/>
              </a:rPr>
              <a:t>AfCFTA</a:t>
            </a:r>
            <a:r>
              <a:rPr lang="en-US" sz="2000" dirty="0">
                <a:latin typeface="Arial" panose="020B0604020202020204" pitchFamily="34" charset="0"/>
                <a:ea typeface="Calibri" panose="020F0502020204030204" pitchFamily="34" charset="0"/>
                <a:cs typeface="Arial" panose="020B0604020202020204" pitchFamily="34" charset="0"/>
              </a:rPr>
              <a:t> – Main Agreement</a:t>
            </a:r>
          </a:p>
          <a:p>
            <a:pPr algn="just">
              <a:spcBef>
                <a:spcPts val="0"/>
              </a:spcBef>
              <a:buFont typeface="Symbol" panose="05050102010706020507" pitchFamily="18" charset="2"/>
              <a:buChar char=""/>
            </a:pPr>
            <a:r>
              <a:rPr lang="en-US" sz="2000" dirty="0">
                <a:solidFill>
                  <a:srgbClr val="FF0000"/>
                </a:solidFill>
                <a:latin typeface="Arial" panose="020B0604020202020204" pitchFamily="34" charset="0"/>
                <a:ea typeface="Calibri" panose="020F0502020204030204" pitchFamily="34" charset="0"/>
                <a:cs typeface="Arial" panose="020B0604020202020204" pitchFamily="34" charset="0"/>
              </a:rPr>
              <a:t>Protocols, Annexes and Appendices form an integral part of the main Agreement</a:t>
            </a:r>
            <a:r>
              <a:rPr lang="en-US" sz="2000" dirty="0">
                <a:latin typeface="Arial" panose="020B0604020202020204" pitchFamily="34" charset="0"/>
                <a:ea typeface="Calibri" panose="020F0502020204030204" pitchFamily="34" charset="0"/>
                <a:cs typeface="Arial" panose="020B0604020202020204" pitchFamily="34" charset="0"/>
              </a:rPr>
              <a:t>.</a:t>
            </a:r>
            <a:endParaRPr lang="en-ZA" sz="2000" dirty="0">
              <a:latin typeface="Arial" panose="020B0604020202020204" pitchFamily="34" charset="0"/>
              <a:ea typeface="Calibri" panose="020F0502020204030204" pitchFamily="34" charset="0"/>
              <a:cs typeface="Arial" panose="020B0604020202020204" pitchFamily="34" charset="0"/>
            </a:endParaRPr>
          </a:p>
          <a:p>
            <a:pPr algn="just">
              <a:spcBef>
                <a:spcPts val="0"/>
              </a:spcBef>
              <a:buFont typeface="Symbol" panose="05050102010706020507" pitchFamily="18" charset="2"/>
              <a:buChar char=""/>
            </a:pPr>
            <a:r>
              <a:rPr lang="en-US" sz="2000" b="1" dirty="0">
                <a:latin typeface="Arial" panose="020B0604020202020204" pitchFamily="34" charset="0"/>
                <a:ea typeface="Calibri" panose="020F0502020204030204" pitchFamily="34" charset="0"/>
                <a:cs typeface="Arial" panose="020B0604020202020204" pitchFamily="34" charset="0"/>
              </a:rPr>
              <a:t>Protocol on Trade in Goods</a:t>
            </a:r>
            <a:r>
              <a:rPr lang="en-US" sz="2000" dirty="0">
                <a:latin typeface="Arial" panose="020B0604020202020204" pitchFamily="34" charset="0"/>
                <a:ea typeface="Calibri" panose="020F0502020204030204" pitchFamily="34" charset="0"/>
                <a:cs typeface="Arial" panose="020B0604020202020204" pitchFamily="34" charset="0"/>
              </a:rPr>
              <a:t> gives effect to 9 Annexes:  </a:t>
            </a:r>
            <a:endParaRPr lang="en-ZA" sz="2000" dirty="0">
              <a:latin typeface="Arial" panose="020B0604020202020204" pitchFamily="34" charset="0"/>
              <a:ea typeface="Calibri" panose="020F0502020204030204" pitchFamily="34" charset="0"/>
              <a:cs typeface="Arial" panose="020B0604020202020204" pitchFamily="34" charset="0"/>
            </a:endParaRPr>
          </a:p>
          <a:p>
            <a:pPr marL="811213" lvl="1" indent="-274638" algn="just">
              <a:spcBef>
                <a:spcPts val="0"/>
              </a:spcBef>
              <a:buNone/>
              <a:tabLst>
                <a:tab pos="811213" algn="l"/>
              </a:tabLst>
            </a:pPr>
            <a:r>
              <a:rPr lang="en-US" sz="2000" dirty="0">
                <a:latin typeface="Arial" panose="020B0604020202020204" pitchFamily="34" charset="0"/>
                <a:ea typeface="Times New Roman" panose="02020603050405020304" pitchFamily="18" charset="0"/>
                <a:cs typeface="Arial" panose="020B0604020202020204" pitchFamily="34" charset="0"/>
              </a:rPr>
              <a:t>-	Schedule of Tariff Concessions</a:t>
            </a:r>
            <a:endParaRPr lang="en-ZA" sz="2000" dirty="0">
              <a:latin typeface="Arial" panose="020B0604020202020204" pitchFamily="34" charset="0"/>
              <a:ea typeface="Times New Roman" panose="02020603050405020304" pitchFamily="18" charset="0"/>
              <a:cs typeface="Arial" panose="020B0604020202020204" pitchFamily="34" charset="0"/>
            </a:endParaRPr>
          </a:p>
          <a:p>
            <a:pPr marL="811213" lvl="1" indent="-274638" algn="just">
              <a:spcBef>
                <a:spcPts val="0"/>
              </a:spcBef>
              <a:buNone/>
              <a:tabLst>
                <a:tab pos="811213" algn="l"/>
              </a:tabLst>
            </a:pPr>
            <a:r>
              <a:rPr lang="en-US" sz="2000" dirty="0">
                <a:latin typeface="Arial" panose="020B0604020202020204" pitchFamily="34" charset="0"/>
                <a:ea typeface="Times New Roman" panose="02020603050405020304" pitchFamily="18" charset="0"/>
                <a:cs typeface="Arial" panose="020B0604020202020204" pitchFamily="34" charset="0"/>
              </a:rPr>
              <a:t>-	Rules of Origin</a:t>
            </a:r>
            <a:endParaRPr lang="en-ZA" sz="2000" dirty="0">
              <a:latin typeface="Arial" panose="020B0604020202020204" pitchFamily="34" charset="0"/>
              <a:ea typeface="Times New Roman" panose="02020603050405020304" pitchFamily="18" charset="0"/>
              <a:cs typeface="Arial" panose="020B0604020202020204" pitchFamily="34" charset="0"/>
            </a:endParaRPr>
          </a:p>
          <a:p>
            <a:pPr marL="811213" lvl="1" indent="-274638" algn="just">
              <a:spcBef>
                <a:spcPts val="0"/>
              </a:spcBef>
              <a:buNone/>
              <a:tabLst>
                <a:tab pos="811213" algn="l"/>
              </a:tabLst>
            </a:pPr>
            <a:r>
              <a:rPr lang="en-US" sz="2000" dirty="0">
                <a:latin typeface="Arial" panose="020B0604020202020204" pitchFamily="34" charset="0"/>
                <a:ea typeface="Times New Roman" panose="02020603050405020304" pitchFamily="18" charset="0"/>
                <a:cs typeface="Arial" panose="020B0604020202020204" pitchFamily="34" charset="0"/>
              </a:rPr>
              <a:t>-	Customs Cooperation and Mutual Assistance</a:t>
            </a:r>
            <a:endParaRPr lang="en-ZA" sz="2000" dirty="0">
              <a:latin typeface="Arial" panose="020B0604020202020204" pitchFamily="34" charset="0"/>
              <a:ea typeface="Times New Roman" panose="02020603050405020304" pitchFamily="18" charset="0"/>
              <a:cs typeface="Arial" panose="020B0604020202020204" pitchFamily="34" charset="0"/>
            </a:endParaRPr>
          </a:p>
          <a:p>
            <a:pPr marL="811213" lvl="1" indent="-274638" algn="just">
              <a:spcBef>
                <a:spcPts val="0"/>
              </a:spcBef>
              <a:buNone/>
              <a:tabLst>
                <a:tab pos="811213" algn="l"/>
              </a:tabLst>
            </a:pPr>
            <a:r>
              <a:rPr lang="en-US" sz="2000" dirty="0">
                <a:latin typeface="Arial" panose="020B0604020202020204" pitchFamily="34" charset="0"/>
                <a:ea typeface="Times New Roman" panose="02020603050405020304" pitchFamily="18" charset="0"/>
                <a:cs typeface="Arial" panose="020B0604020202020204" pitchFamily="34" charset="0"/>
              </a:rPr>
              <a:t>-	Trade Facilitation</a:t>
            </a:r>
            <a:endParaRPr lang="en-ZA" sz="2000" dirty="0">
              <a:latin typeface="Arial" panose="020B0604020202020204" pitchFamily="34" charset="0"/>
              <a:ea typeface="Times New Roman" panose="02020603050405020304" pitchFamily="18" charset="0"/>
              <a:cs typeface="Arial" panose="020B0604020202020204" pitchFamily="34" charset="0"/>
            </a:endParaRPr>
          </a:p>
          <a:p>
            <a:pPr marL="811213" lvl="1" indent="-274638" algn="just">
              <a:spcBef>
                <a:spcPts val="0"/>
              </a:spcBef>
              <a:buNone/>
              <a:tabLst>
                <a:tab pos="811213" algn="l"/>
              </a:tabLst>
            </a:pPr>
            <a:r>
              <a:rPr lang="en-US" sz="2000" dirty="0">
                <a:latin typeface="Arial" panose="020B0604020202020204" pitchFamily="34" charset="0"/>
                <a:ea typeface="Times New Roman" panose="02020603050405020304" pitchFamily="18" charset="0"/>
                <a:cs typeface="Arial" panose="020B0604020202020204" pitchFamily="34" charset="0"/>
              </a:rPr>
              <a:t>-	Non-Tariff Barriers</a:t>
            </a:r>
            <a:endParaRPr lang="en-ZA" sz="2000" dirty="0">
              <a:latin typeface="Arial" panose="020B0604020202020204" pitchFamily="34" charset="0"/>
              <a:ea typeface="Times New Roman" panose="02020603050405020304" pitchFamily="18" charset="0"/>
              <a:cs typeface="Arial" panose="020B0604020202020204" pitchFamily="34" charset="0"/>
            </a:endParaRPr>
          </a:p>
          <a:p>
            <a:pPr marL="811213" lvl="1" indent="-274638" algn="just">
              <a:spcBef>
                <a:spcPts val="0"/>
              </a:spcBef>
              <a:buNone/>
              <a:tabLst>
                <a:tab pos="811213" algn="l"/>
              </a:tabLst>
            </a:pPr>
            <a:r>
              <a:rPr lang="en-US" sz="2000" dirty="0">
                <a:latin typeface="Arial" panose="020B0604020202020204" pitchFamily="34" charset="0"/>
                <a:ea typeface="Times New Roman" panose="02020603050405020304" pitchFamily="18" charset="0"/>
                <a:cs typeface="Arial" panose="020B0604020202020204" pitchFamily="34" charset="0"/>
              </a:rPr>
              <a:t>-	Technical Barriers to Trade</a:t>
            </a:r>
            <a:endParaRPr lang="en-ZA" sz="2000" dirty="0">
              <a:latin typeface="Arial" panose="020B0604020202020204" pitchFamily="34" charset="0"/>
              <a:ea typeface="Times New Roman" panose="02020603050405020304" pitchFamily="18" charset="0"/>
              <a:cs typeface="Arial" panose="020B0604020202020204" pitchFamily="34" charset="0"/>
            </a:endParaRPr>
          </a:p>
          <a:p>
            <a:pPr marL="811213" lvl="1" indent="-274638" algn="just">
              <a:spcBef>
                <a:spcPts val="0"/>
              </a:spcBef>
              <a:buNone/>
              <a:tabLst>
                <a:tab pos="811213" algn="l"/>
              </a:tabLst>
            </a:pPr>
            <a:r>
              <a:rPr lang="en-US" sz="2000" dirty="0">
                <a:latin typeface="Arial" panose="020B0604020202020204" pitchFamily="34" charset="0"/>
                <a:ea typeface="Times New Roman" panose="02020603050405020304" pitchFamily="18" charset="0"/>
                <a:cs typeface="Arial" panose="020B0604020202020204" pitchFamily="34" charset="0"/>
              </a:rPr>
              <a:t>-	Sanitary and </a:t>
            </a:r>
            <a:r>
              <a:rPr lang="en-US" sz="2000" dirty="0" err="1">
                <a:latin typeface="Arial" panose="020B0604020202020204" pitchFamily="34" charset="0"/>
                <a:ea typeface="Times New Roman" panose="02020603050405020304" pitchFamily="18" charset="0"/>
                <a:cs typeface="Arial" panose="020B0604020202020204" pitchFamily="34" charset="0"/>
              </a:rPr>
              <a:t>Phytosanitary</a:t>
            </a:r>
            <a:r>
              <a:rPr lang="en-US" sz="2000" dirty="0">
                <a:latin typeface="Arial" panose="020B0604020202020204" pitchFamily="34" charset="0"/>
                <a:ea typeface="Times New Roman" panose="02020603050405020304" pitchFamily="18" charset="0"/>
                <a:cs typeface="Arial" panose="020B0604020202020204" pitchFamily="34" charset="0"/>
              </a:rPr>
              <a:t> Measures</a:t>
            </a:r>
            <a:endParaRPr lang="en-ZA" sz="2000" dirty="0">
              <a:latin typeface="Arial" panose="020B0604020202020204" pitchFamily="34" charset="0"/>
              <a:ea typeface="Times New Roman" panose="02020603050405020304" pitchFamily="18" charset="0"/>
              <a:cs typeface="Arial" panose="020B0604020202020204" pitchFamily="34" charset="0"/>
            </a:endParaRPr>
          </a:p>
          <a:p>
            <a:pPr marL="811213" lvl="1" indent="-274638" algn="just">
              <a:spcBef>
                <a:spcPts val="0"/>
              </a:spcBef>
              <a:buNone/>
              <a:tabLst>
                <a:tab pos="811213" algn="l"/>
              </a:tabLst>
            </a:pPr>
            <a:r>
              <a:rPr lang="en-US" sz="2000" dirty="0">
                <a:latin typeface="Arial" panose="020B0604020202020204" pitchFamily="34" charset="0"/>
                <a:ea typeface="Times New Roman" panose="02020603050405020304" pitchFamily="18" charset="0"/>
                <a:cs typeface="Arial" panose="020B0604020202020204" pitchFamily="34" charset="0"/>
              </a:rPr>
              <a:t>-	Customs Cooperation, Mutual Administrative Agreements, Trade Facilitation and Transit</a:t>
            </a:r>
            <a:endParaRPr lang="en-ZA" sz="2000" dirty="0">
              <a:latin typeface="Arial" panose="020B0604020202020204" pitchFamily="34" charset="0"/>
              <a:ea typeface="Times New Roman" panose="02020603050405020304" pitchFamily="18" charset="0"/>
              <a:cs typeface="Arial" panose="020B0604020202020204" pitchFamily="34" charset="0"/>
            </a:endParaRPr>
          </a:p>
          <a:p>
            <a:pPr marL="811213" lvl="1" indent="-274638" algn="just">
              <a:spcBef>
                <a:spcPts val="0"/>
              </a:spcBef>
              <a:buNone/>
              <a:tabLst>
                <a:tab pos="811213" algn="l"/>
              </a:tabLst>
            </a:pPr>
            <a:r>
              <a:rPr lang="en-US" sz="2000" dirty="0">
                <a:latin typeface="Arial" panose="020B0604020202020204" pitchFamily="34" charset="0"/>
                <a:ea typeface="Times New Roman" panose="02020603050405020304" pitchFamily="18" charset="0"/>
                <a:cs typeface="Arial" panose="020B0604020202020204" pitchFamily="34" charset="0"/>
              </a:rPr>
              <a:t>-	Trade Remedies</a:t>
            </a:r>
            <a:r>
              <a:rPr lang="en-US" dirty="0">
                <a:latin typeface="Arial" panose="020B0604020202020204" pitchFamily="34" charset="0"/>
                <a:ea typeface="Times New Roman" panose="02020603050405020304" pitchFamily="18" charset="0"/>
                <a:cs typeface="Arial" panose="020B0604020202020204" pitchFamily="34" charset="0"/>
              </a:rPr>
              <a:t> </a:t>
            </a:r>
            <a:endParaRPr lang="en-ZA" dirty="0">
              <a:latin typeface="Arial" panose="020B0604020202020204" pitchFamily="34" charset="0"/>
              <a:ea typeface="Times New Roman" panose="02020603050405020304" pitchFamily="18" charset="0"/>
              <a:cs typeface="Arial" panose="020B0604020202020204" pitchFamily="34" charset="0"/>
            </a:endParaRPr>
          </a:p>
          <a:p>
            <a:pPr marL="0" indent="0" algn="just">
              <a:buNone/>
            </a:pPr>
            <a:endParaRPr lang="en-US" sz="2000" u="sng" dirty="0">
              <a:cs typeface="Arial" panose="020B0604020202020204" pitchFamily="34" charset="0"/>
            </a:endParaRPr>
          </a:p>
        </p:txBody>
      </p:sp>
      <p:sp>
        <p:nvSpPr>
          <p:cNvPr id="2" name="Slide Number Placeholder 1"/>
          <p:cNvSpPr>
            <a:spLocks noGrp="1"/>
          </p:cNvSpPr>
          <p:nvPr>
            <p:ph type="sldNum" sz="quarter" idx="12"/>
          </p:nvPr>
        </p:nvSpPr>
        <p:spPr/>
        <p:txBody>
          <a:bodyPr/>
          <a:lstStyle/>
          <a:p>
            <a:fld id="{0CD73B3D-1A05-CF44-A662-427A32DC147C}" type="slidenum">
              <a:rPr lang="en-US" smtClean="0"/>
              <a:t>20</a:t>
            </a:fld>
            <a:endParaRPr lang="en-US"/>
          </a:p>
        </p:txBody>
      </p:sp>
    </p:spTree>
    <p:extLst>
      <p:ext uri="{BB962C8B-B14F-4D97-AF65-F5344CB8AC3E}">
        <p14:creationId xmlns:p14="http://schemas.microsoft.com/office/powerpoint/2010/main" val="2483131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solidFill>
            <a:srgbClr val="00B050"/>
          </a:solidFill>
        </p:spPr>
        <p:txBody>
          <a:bodyPr vert="horz" lIns="77925" tIns="38963" rIns="77925" bIns="38963" rtlCol="0" anchor="ctr">
            <a:noAutofit/>
          </a:bodyPr>
          <a:lstStyle/>
          <a:p>
            <a:r>
              <a:rPr lang="en-GB" sz="2800" dirty="0">
                <a:solidFill>
                  <a:schemeClr val="bg1"/>
                </a:solidFill>
                <a:latin typeface="Arial"/>
                <a:cs typeface="Arial"/>
              </a:rPr>
              <a:t>Legal Architecture of </a:t>
            </a:r>
            <a:r>
              <a:rPr lang="en-GB" sz="2800" dirty="0" err="1">
                <a:solidFill>
                  <a:schemeClr val="bg1"/>
                </a:solidFill>
                <a:latin typeface="Arial"/>
                <a:cs typeface="Arial"/>
              </a:rPr>
              <a:t>AfCFTA</a:t>
            </a:r>
            <a:endParaRPr lang="en-US" sz="28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131445" y="753591"/>
            <a:ext cx="8881110" cy="5047484"/>
          </a:xfrm>
        </p:spPr>
        <p:txBody>
          <a:bodyPr>
            <a:noAutofit/>
          </a:bodyPr>
          <a:lstStyle/>
          <a:p>
            <a:pPr algn="just">
              <a:spcBef>
                <a:spcPts val="0"/>
              </a:spcBef>
              <a:buFont typeface="Symbol" panose="05050102010706020507" pitchFamily="18" charset="2"/>
              <a:buChar char=""/>
            </a:pPr>
            <a:endParaRPr lang="en-ZA" sz="2000" b="1" dirty="0">
              <a:latin typeface="Arial" panose="020B0604020202020204" pitchFamily="34" charset="0"/>
              <a:ea typeface="Calibri" panose="020F0502020204030204" pitchFamily="34" charset="0"/>
              <a:cs typeface="Arial" panose="020B0604020202020204" pitchFamily="34" charset="0"/>
            </a:endParaRPr>
          </a:p>
          <a:p>
            <a:pPr algn="just">
              <a:spcBef>
                <a:spcPts val="0"/>
              </a:spcBef>
              <a:buFont typeface="Symbol" panose="05050102010706020507" pitchFamily="18" charset="2"/>
              <a:buChar char=""/>
            </a:pPr>
            <a:r>
              <a:rPr lang="en-ZA" sz="2000" b="1" dirty="0">
                <a:latin typeface="Arial" panose="020B0604020202020204" pitchFamily="34" charset="0"/>
                <a:ea typeface="Calibri" panose="020F0502020204030204" pitchFamily="34" charset="0"/>
                <a:cs typeface="Arial" panose="020B0604020202020204" pitchFamily="34" charset="0"/>
              </a:rPr>
              <a:t>Protocol on Trade in Services </a:t>
            </a:r>
            <a:r>
              <a:rPr lang="en-ZA" sz="2000" dirty="0">
                <a:latin typeface="Arial" panose="020B0604020202020204" pitchFamily="34" charset="0"/>
                <a:ea typeface="Calibri" panose="020F0502020204030204" pitchFamily="34" charset="0"/>
                <a:cs typeface="Arial" panose="020B0604020202020204" pitchFamily="34" charset="0"/>
              </a:rPr>
              <a:t>– The Protocol includes provisions on general obligations and disciplines and progressive liberalisation </a:t>
            </a:r>
            <a:endParaRPr lang="en-ZA" sz="2000" b="1" dirty="0">
              <a:latin typeface="Arial" panose="020B0604020202020204" pitchFamily="34" charset="0"/>
              <a:ea typeface="Calibri" panose="020F0502020204030204" pitchFamily="34" charset="0"/>
              <a:cs typeface="Arial" panose="020B0604020202020204" pitchFamily="34" charset="0"/>
            </a:endParaRPr>
          </a:p>
          <a:p>
            <a:pPr algn="just">
              <a:spcBef>
                <a:spcPts val="0"/>
              </a:spcBef>
              <a:buFont typeface="Symbol" panose="05050102010706020507" pitchFamily="18" charset="2"/>
              <a:buChar char=""/>
            </a:pPr>
            <a:endParaRPr lang="en-ZA" sz="2000" b="1" dirty="0">
              <a:latin typeface="Arial" panose="020B0604020202020204" pitchFamily="34" charset="0"/>
              <a:ea typeface="Calibri" panose="020F0502020204030204" pitchFamily="34" charset="0"/>
              <a:cs typeface="Arial" panose="020B0604020202020204" pitchFamily="34" charset="0"/>
            </a:endParaRPr>
          </a:p>
          <a:p>
            <a:pPr algn="just">
              <a:spcBef>
                <a:spcPts val="0"/>
              </a:spcBef>
              <a:buFont typeface="Symbol" panose="05050102010706020507" pitchFamily="18" charset="2"/>
              <a:buChar char=""/>
            </a:pPr>
            <a:r>
              <a:rPr lang="en-ZA" sz="2000" b="1" dirty="0">
                <a:latin typeface="Arial" panose="020B0604020202020204" pitchFamily="34" charset="0"/>
                <a:ea typeface="Calibri" panose="020F0502020204030204" pitchFamily="34" charset="0"/>
                <a:cs typeface="Arial" panose="020B0604020202020204" pitchFamily="34" charset="0"/>
              </a:rPr>
              <a:t>Protocol on Rules and Procedures for Settlement of Disputes </a:t>
            </a:r>
            <a:r>
              <a:rPr lang="en-ZA" sz="2000" dirty="0">
                <a:latin typeface="Arial" panose="020B0604020202020204" pitchFamily="34" charset="0"/>
                <a:ea typeface="Calibri" panose="020F0502020204030204" pitchFamily="34" charset="0"/>
                <a:cs typeface="Arial" panose="020B0604020202020204" pitchFamily="34" charset="0"/>
              </a:rPr>
              <a:t>– This Protocol establishes a Dispute Settlement Mechanism, which is aligned to the WTO Dispute Settlement Understanding </a:t>
            </a:r>
          </a:p>
          <a:p>
            <a:pPr algn="just">
              <a:spcBef>
                <a:spcPts val="0"/>
              </a:spcBef>
              <a:buFont typeface="Symbol" panose="05050102010706020507" pitchFamily="18" charset="2"/>
              <a:buChar char=""/>
            </a:pPr>
            <a:endParaRPr lang="en-ZA" sz="2000" b="1" dirty="0">
              <a:latin typeface="Arial" panose="020B0604020202020204" pitchFamily="34" charset="0"/>
              <a:ea typeface="Calibri" panose="020F0502020204030204" pitchFamily="34" charset="0"/>
              <a:cs typeface="Arial" panose="020B0604020202020204" pitchFamily="34" charset="0"/>
            </a:endParaRPr>
          </a:p>
          <a:p>
            <a:pPr algn="just">
              <a:spcBef>
                <a:spcPts val="0"/>
              </a:spcBef>
              <a:buFont typeface="Symbol" panose="05050102010706020507" pitchFamily="18" charset="2"/>
              <a:buChar char=""/>
            </a:pPr>
            <a:r>
              <a:rPr lang="en-ZA" sz="2000" b="1" dirty="0">
                <a:latin typeface="Arial" panose="020B0604020202020204" pitchFamily="34" charset="0"/>
                <a:ea typeface="Calibri" panose="020F0502020204030204" pitchFamily="34" charset="0"/>
                <a:cs typeface="Arial" panose="020B0604020202020204" pitchFamily="34" charset="0"/>
              </a:rPr>
              <a:t>Phase II </a:t>
            </a:r>
            <a:r>
              <a:rPr lang="en-ZA" sz="2000" dirty="0">
                <a:latin typeface="Arial" panose="020B0604020202020204" pitchFamily="34" charset="0"/>
                <a:ea typeface="Calibri" panose="020F0502020204030204" pitchFamily="34" charset="0"/>
                <a:cs typeface="Arial" panose="020B0604020202020204" pitchFamily="34" charset="0"/>
              </a:rPr>
              <a:t>negotiations cover:</a:t>
            </a:r>
          </a:p>
          <a:p>
            <a:pPr marL="811213" indent="-274638" algn="just">
              <a:spcBef>
                <a:spcPts val="0"/>
              </a:spcBef>
              <a:buFontTx/>
              <a:buChar char="-"/>
            </a:pPr>
            <a:r>
              <a:rPr lang="en-ZA" sz="2000" dirty="0">
                <a:latin typeface="Arial" panose="020B0604020202020204" pitchFamily="34" charset="0"/>
                <a:ea typeface="Calibri" panose="020F0502020204030204" pitchFamily="34" charset="0"/>
                <a:cs typeface="Arial" panose="020B0604020202020204" pitchFamily="34" charset="0"/>
              </a:rPr>
              <a:t>The Protocol on Competition Policy,</a:t>
            </a:r>
          </a:p>
          <a:p>
            <a:pPr marL="811213" indent="-274638" algn="just">
              <a:spcBef>
                <a:spcPts val="0"/>
              </a:spcBef>
              <a:buFontTx/>
              <a:buChar char="-"/>
            </a:pPr>
            <a:r>
              <a:rPr lang="en-ZA" sz="2000" dirty="0">
                <a:latin typeface="Arial" panose="020B0604020202020204" pitchFamily="34" charset="0"/>
                <a:ea typeface="Calibri" panose="020F0502020204030204" pitchFamily="34" charset="0"/>
                <a:cs typeface="Arial" panose="020B0604020202020204" pitchFamily="34" charset="0"/>
              </a:rPr>
              <a:t>The Protocol on Intellectual Property Rights</a:t>
            </a:r>
          </a:p>
          <a:p>
            <a:pPr marL="811213" indent="-274638" algn="just">
              <a:spcBef>
                <a:spcPts val="0"/>
              </a:spcBef>
              <a:buFontTx/>
              <a:buChar char="-"/>
            </a:pPr>
            <a:r>
              <a:rPr lang="en-ZA" sz="2000" dirty="0">
                <a:latin typeface="Arial" panose="020B0604020202020204" pitchFamily="34" charset="0"/>
                <a:ea typeface="Calibri" panose="020F0502020204030204" pitchFamily="34" charset="0"/>
                <a:cs typeface="Arial" panose="020B0604020202020204" pitchFamily="34" charset="0"/>
              </a:rPr>
              <a:t>The Protocol on Investment Policy</a:t>
            </a:r>
          </a:p>
          <a:p>
            <a:pPr marL="811213" indent="-274638" algn="just">
              <a:spcBef>
                <a:spcPts val="0"/>
              </a:spcBef>
              <a:buFontTx/>
              <a:buChar char="-"/>
            </a:pPr>
            <a:r>
              <a:rPr lang="en-ZA" sz="2000" dirty="0">
                <a:latin typeface="Arial" panose="020B0604020202020204" pitchFamily="34" charset="0"/>
                <a:ea typeface="Calibri" panose="020F0502020204030204" pitchFamily="34" charset="0"/>
                <a:cs typeface="Arial" panose="020B0604020202020204" pitchFamily="34" charset="0"/>
              </a:rPr>
              <a:t>The Protocol on Women and Youth in Trade</a:t>
            </a:r>
          </a:p>
          <a:p>
            <a:pPr marL="811213" indent="-274638" algn="just">
              <a:spcBef>
                <a:spcPts val="0"/>
              </a:spcBef>
              <a:buFontTx/>
              <a:buChar char="-"/>
            </a:pPr>
            <a:r>
              <a:rPr lang="en-ZA" sz="2000" dirty="0">
                <a:latin typeface="Arial" panose="020B0604020202020204" pitchFamily="34" charset="0"/>
                <a:ea typeface="Calibri" panose="020F0502020204030204" pitchFamily="34" charset="0"/>
                <a:cs typeface="Arial" panose="020B0604020202020204" pitchFamily="34" charset="0"/>
              </a:rPr>
              <a:t>The Protocol on Digital Trade/e-Commerce</a:t>
            </a:r>
          </a:p>
          <a:p>
            <a:pPr marL="0" indent="0" algn="just">
              <a:buNone/>
            </a:pPr>
            <a:endParaRPr lang="en-US" sz="2000" u="sng" dirty="0">
              <a:cs typeface="Arial" panose="020B0604020202020204" pitchFamily="34" charset="0"/>
            </a:endParaRPr>
          </a:p>
        </p:txBody>
      </p:sp>
      <p:sp>
        <p:nvSpPr>
          <p:cNvPr id="2" name="Slide Number Placeholder 1"/>
          <p:cNvSpPr>
            <a:spLocks noGrp="1"/>
          </p:cNvSpPr>
          <p:nvPr>
            <p:ph type="sldNum" sz="quarter" idx="12"/>
          </p:nvPr>
        </p:nvSpPr>
        <p:spPr/>
        <p:txBody>
          <a:bodyPr/>
          <a:lstStyle/>
          <a:p>
            <a:fld id="{0CD73B3D-1A05-CF44-A662-427A32DC147C}" type="slidenum">
              <a:rPr lang="en-US" smtClean="0"/>
              <a:t>21</a:t>
            </a:fld>
            <a:endParaRPr lang="en-US"/>
          </a:p>
        </p:txBody>
      </p:sp>
    </p:spTree>
    <p:extLst>
      <p:ext uri="{BB962C8B-B14F-4D97-AF65-F5344CB8AC3E}">
        <p14:creationId xmlns:p14="http://schemas.microsoft.com/office/powerpoint/2010/main" val="1443020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solidFill>
            <a:srgbClr val="00B050"/>
          </a:solidFill>
        </p:spPr>
        <p:txBody>
          <a:bodyPr vert="horz" lIns="77925" tIns="38963" rIns="77925" bIns="38963" rtlCol="0" anchor="ctr">
            <a:noAutofit/>
          </a:bodyPr>
          <a:lstStyle/>
          <a:p>
            <a:r>
              <a:rPr lang="en-GB" sz="2800" dirty="0">
                <a:solidFill>
                  <a:schemeClr val="bg1"/>
                </a:solidFill>
                <a:latin typeface="Arial"/>
                <a:cs typeface="Arial"/>
              </a:rPr>
              <a:t>Progress with ratification</a:t>
            </a:r>
            <a:endParaRPr lang="en-US" sz="28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84666" y="753590"/>
            <a:ext cx="8974669" cy="4821484"/>
          </a:xfrm>
        </p:spPr>
        <p:txBody>
          <a:bodyPr>
            <a:noAutofit/>
          </a:bodyPr>
          <a:lstStyle/>
          <a:p>
            <a:pPr algn="just"/>
            <a:r>
              <a:rPr lang="en-US" sz="2200" dirty="0">
                <a:latin typeface="Arial" panose="020B0604020202020204" pitchFamily="34" charset="0"/>
                <a:cs typeface="Arial" panose="020B0604020202020204" pitchFamily="34" charset="0"/>
              </a:rPr>
              <a:t>AfCFTA negotiations launched at AU Summit in June 2015. </a:t>
            </a:r>
            <a:endParaRPr lang="en-ZA" sz="2200" dirty="0">
              <a:latin typeface="Arial" panose="020B0604020202020204" pitchFamily="34" charset="0"/>
              <a:cs typeface="Arial" panose="020B0604020202020204" pitchFamily="34" charset="0"/>
            </a:endParaRPr>
          </a:p>
          <a:p>
            <a:pPr algn="just"/>
            <a:r>
              <a:rPr lang="en-ZA" sz="2200" dirty="0">
                <a:solidFill>
                  <a:prstClr val="black"/>
                </a:solidFill>
                <a:latin typeface="Arial" panose="020B0604020202020204" pitchFamily="34" charset="0"/>
                <a:cs typeface="Arial" panose="020B0604020202020204" pitchFamily="34" charset="0"/>
              </a:rPr>
              <a:t>The Agreement entered into force on 30 May 2019 (after 22 ratifications).</a:t>
            </a:r>
            <a:endParaRPr lang="en-US" sz="2200" dirty="0">
              <a:solidFill>
                <a:prstClr val="black"/>
              </a:solidFill>
              <a:latin typeface="Arial" panose="020B0604020202020204" pitchFamily="34" charset="0"/>
              <a:cs typeface="Arial" panose="020B0604020202020204" pitchFamily="34" charset="0"/>
            </a:endParaRPr>
          </a:p>
          <a:p>
            <a:pPr lvl="0" algn="just"/>
            <a:r>
              <a:rPr lang="en-ZA" sz="2200" dirty="0">
                <a:latin typeface="Arial" panose="020B0604020202020204" pitchFamily="34" charset="0"/>
                <a:cs typeface="Arial" panose="020B0604020202020204" pitchFamily="34" charset="0"/>
              </a:rPr>
              <a:t>54 out of the 55 AU members have signed (excluding Eritrea).</a:t>
            </a:r>
            <a:endParaRPr lang="en-US" sz="2200" dirty="0">
              <a:latin typeface="Arial" panose="020B0604020202020204" pitchFamily="34" charset="0"/>
              <a:cs typeface="Arial" panose="020B0604020202020204" pitchFamily="34" charset="0"/>
            </a:endParaRPr>
          </a:p>
          <a:p>
            <a:pPr lvl="0" algn="just"/>
            <a:r>
              <a:rPr lang="en-ZA" sz="2200" dirty="0">
                <a:latin typeface="Arial" panose="020B0604020202020204" pitchFamily="34" charset="0"/>
                <a:cs typeface="Arial" panose="020B0604020202020204" pitchFamily="34" charset="0"/>
              </a:rPr>
              <a:t>As at February 2024, 47 countries have ratified the AfCFTA agreement (excluding </a:t>
            </a:r>
            <a:r>
              <a:rPr lang="en-GB" sz="2200" dirty="0">
                <a:latin typeface="Arial" panose="020B0604020202020204" pitchFamily="34" charset="0"/>
                <a:cs typeface="Arial" panose="020B0604020202020204" pitchFamily="34" charset="0"/>
              </a:rPr>
              <a:t>Benin, Eritrea, Libya; Liberia; Madagascar; Somalia; Sudan; and South Sudan)</a:t>
            </a:r>
            <a:r>
              <a:rPr lang="en-ZA" sz="2200" dirty="0">
                <a:latin typeface="Arial" panose="020B0604020202020204" pitchFamily="34" charset="0"/>
                <a:cs typeface="Arial" panose="020B0604020202020204" pitchFamily="34" charset="0"/>
              </a:rPr>
              <a:t>.</a:t>
            </a:r>
            <a:r>
              <a:rPr lang="en-GB" sz="2200" dirty="0">
                <a:latin typeface="Arial" panose="020B0604020202020204" pitchFamily="34" charset="0"/>
                <a:cs typeface="Arial" panose="020B0604020202020204" pitchFamily="34" charset="0"/>
              </a:rPr>
              <a:t> </a:t>
            </a:r>
          </a:p>
          <a:p>
            <a:pPr algn="just"/>
            <a:r>
              <a:rPr lang="en-ZA" sz="2200" dirty="0">
                <a:solidFill>
                  <a:prstClr val="black"/>
                </a:solidFill>
                <a:latin typeface="Arial" panose="020B0604020202020204" pitchFamily="34" charset="0"/>
                <a:cs typeface="Arial" panose="020B0604020202020204" pitchFamily="34" charset="0"/>
              </a:rPr>
              <a:t>SA deposited instrument of ratification on 10 Feb 2019. </a:t>
            </a:r>
          </a:p>
        </p:txBody>
      </p:sp>
      <p:sp>
        <p:nvSpPr>
          <p:cNvPr id="2" name="Slide Number Placeholder 1"/>
          <p:cNvSpPr>
            <a:spLocks noGrp="1"/>
          </p:cNvSpPr>
          <p:nvPr>
            <p:ph type="sldNum" sz="quarter" idx="12"/>
          </p:nvPr>
        </p:nvSpPr>
        <p:spPr/>
        <p:txBody>
          <a:bodyPr/>
          <a:lstStyle/>
          <a:p>
            <a:fld id="{0CD73B3D-1A05-CF44-A662-427A32DC147C}" type="slidenum">
              <a:rPr lang="en-US" smtClean="0"/>
              <a:t>22</a:t>
            </a:fld>
            <a:endParaRPr lang="en-US"/>
          </a:p>
        </p:txBody>
      </p:sp>
    </p:spTree>
    <p:extLst>
      <p:ext uri="{BB962C8B-B14F-4D97-AF65-F5344CB8AC3E}">
        <p14:creationId xmlns:p14="http://schemas.microsoft.com/office/powerpoint/2010/main" val="6700791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18795" y="-51973"/>
            <a:ext cx="9144000" cy="543464"/>
          </a:xfrm>
          <a:solidFill>
            <a:srgbClr val="00B050"/>
          </a:solidFill>
        </p:spPr>
        <p:txBody>
          <a:bodyPr vert="horz" lIns="77925" tIns="38963" rIns="77925" bIns="38963" rtlCol="0" anchor="ctr">
            <a:noAutofit/>
          </a:bodyPr>
          <a:lstStyle/>
          <a:p>
            <a:r>
              <a:rPr lang="en-GB" sz="2600" dirty="0">
                <a:solidFill>
                  <a:schemeClr val="bg1"/>
                </a:solidFill>
                <a:latin typeface="Arial"/>
                <a:cs typeface="Arial"/>
              </a:rPr>
              <a:t>Progress in AfCFTA Negotiations and Implementation (1)</a:t>
            </a:r>
            <a:endParaRPr lang="en-US" sz="26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1" y="491491"/>
            <a:ext cx="9143999" cy="5875019"/>
          </a:xfrm>
        </p:spPr>
        <p:txBody>
          <a:bodyPr>
            <a:noAutofit/>
          </a:bodyPr>
          <a:lstStyle/>
          <a:p>
            <a:pPr marL="0" indent="0" algn="just">
              <a:buNone/>
            </a:pPr>
            <a:r>
              <a:rPr lang="en-US" sz="1800" u="sng" dirty="0">
                <a:latin typeface="Arial" panose="020B0604020202020204" pitchFamily="34" charset="0"/>
                <a:cs typeface="Arial" panose="020B0604020202020204" pitchFamily="34" charset="0"/>
              </a:rPr>
              <a:t>(1) </a:t>
            </a:r>
            <a:r>
              <a:rPr lang="en-US" sz="2000" u="sng" dirty="0">
                <a:latin typeface="Arial" panose="020B0604020202020204" pitchFamily="34" charset="0"/>
                <a:cs typeface="Arial" panose="020B0604020202020204" pitchFamily="34" charset="0"/>
              </a:rPr>
              <a:t>Trade in Goods: Tariff offers</a:t>
            </a:r>
            <a:r>
              <a:rPr lang="en-US" sz="2000" dirty="0">
                <a:latin typeface="Arial" panose="020B0604020202020204" pitchFamily="34" charset="0"/>
                <a:cs typeface="Arial" panose="020B0604020202020204" pitchFamily="34" charset="0"/>
              </a:rPr>
              <a:t> </a:t>
            </a:r>
          </a:p>
          <a:p>
            <a:pPr algn="just"/>
            <a:r>
              <a:rPr lang="en-ZA" sz="2000" b="1" dirty="0">
                <a:latin typeface="Arial" panose="020B0604020202020204" pitchFamily="34" charset="0"/>
                <a:cs typeface="Arial" panose="020B0604020202020204" pitchFamily="34" charset="0"/>
              </a:rPr>
              <a:t>90% </a:t>
            </a:r>
            <a:r>
              <a:rPr lang="en-ZA" sz="2000" dirty="0">
                <a:latin typeface="Arial" panose="020B0604020202020204" pitchFamily="34" charset="0"/>
                <a:cs typeface="Arial" panose="020B0604020202020204" pitchFamily="34" charset="0"/>
              </a:rPr>
              <a:t>of tariff schedules - Non-LDC participating members liberalise over 5 years, LDCs liberalise over 10 years.</a:t>
            </a:r>
          </a:p>
          <a:p>
            <a:pPr algn="just"/>
            <a:r>
              <a:rPr lang="en-ZA" sz="2000" b="1" dirty="0">
                <a:latin typeface="Arial" panose="020B0604020202020204" pitchFamily="34" charset="0"/>
                <a:cs typeface="Arial" panose="020B0604020202020204" pitchFamily="34" charset="0"/>
              </a:rPr>
              <a:t>7% </a:t>
            </a:r>
            <a:r>
              <a:rPr lang="en-ZA" sz="2000" dirty="0">
                <a:latin typeface="Arial" panose="020B0604020202020204" pitchFamily="34" charset="0"/>
                <a:cs typeface="Arial" panose="020B0604020202020204" pitchFamily="34" charset="0"/>
              </a:rPr>
              <a:t>of sensitive tariff lines in the tariff schedule – Non LDCs 10 years - LDCs 13 years.</a:t>
            </a:r>
          </a:p>
          <a:p>
            <a:pPr algn="just">
              <a:buFont typeface="Arial" panose="020B0604020202020204" pitchFamily="34" charset="0"/>
              <a:buChar char="•"/>
            </a:pPr>
            <a:r>
              <a:rPr lang="en-ZA" sz="2000" b="1" dirty="0">
                <a:latin typeface="Arial" panose="020B0604020202020204" pitchFamily="34" charset="0"/>
                <a:cs typeface="Arial" panose="020B0604020202020204" pitchFamily="34" charset="0"/>
              </a:rPr>
              <a:t>3% </a:t>
            </a:r>
            <a:r>
              <a:rPr lang="en-ZA" sz="2000" dirty="0">
                <a:latin typeface="Arial" panose="020B0604020202020204" pitchFamily="34" charset="0"/>
                <a:cs typeface="Arial" panose="020B0604020202020204" pitchFamily="34" charset="0"/>
              </a:rPr>
              <a:t>excluded from tariff liberalisation.</a:t>
            </a:r>
          </a:p>
          <a:p>
            <a:pPr algn="just">
              <a:buFont typeface="Arial" panose="020B0604020202020204" pitchFamily="34" charset="0"/>
              <a:buChar char="•"/>
            </a:pPr>
            <a:r>
              <a:rPr lang="en-ZA" sz="2000" dirty="0">
                <a:latin typeface="Arial" panose="020B0604020202020204" pitchFamily="34" charset="0"/>
                <a:cs typeface="Arial" panose="020B0604020202020204" pitchFamily="34" charset="0"/>
              </a:rPr>
              <a:t>48 Members, including 4 customs unions (EAC, CEMAC, SACU, ECOWAS) have submitted Tariff offers, of which 45 (Provisional Tariff Concessions) are technically verified by the AfCFTA Secretariat to be in accordance with agreed modalities and are to be provisionally implemented through the Ministerial Directive of October 2021 to start preferential trading under the AfCFTA . </a:t>
            </a:r>
          </a:p>
          <a:p>
            <a:pPr algn="just"/>
            <a:r>
              <a:rPr lang="en-US" sz="2000" dirty="0">
                <a:latin typeface="Arial" panose="020B0604020202020204" pitchFamily="34" charset="0"/>
                <a:cs typeface="Arial" panose="020B0604020202020204" pitchFamily="34" charset="0"/>
              </a:rPr>
              <a:t>Link for the  </a:t>
            </a:r>
            <a:r>
              <a:rPr lang="en-ZA" sz="2000" dirty="0">
                <a:latin typeface="Arial" panose="020B0604020202020204" pitchFamily="34" charset="0"/>
                <a:cs typeface="Arial" panose="020B0604020202020204" pitchFamily="34" charset="0"/>
              </a:rPr>
              <a:t>AfCFTA e-Tariff Book is as follows: </a:t>
            </a:r>
            <a:r>
              <a:rPr lang="en-US" sz="2000" dirty="0">
                <a:latin typeface="Arial" panose="020B0604020202020204" pitchFamily="34" charset="0"/>
                <a:cs typeface="Arial" panose="020B0604020202020204" pitchFamily="34" charset="0"/>
              </a:rPr>
              <a:t>- </a:t>
            </a:r>
            <a:r>
              <a:rPr lang="en-ZA" sz="2000" u="sng" dirty="0">
                <a:latin typeface="Arial" panose="020B0604020202020204" pitchFamily="34" charset="0"/>
                <a:cs typeface="Arial" panose="020B0604020202020204" pitchFamily="34" charset="0"/>
                <a:hlinkClick r:id="rId2"/>
              </a:rPr>
              <a:t>https://etariff.au-afcfta.org/</a:t>
            </a:r>
            <a:r>
              <a:rPr lang="en-ZA" sz="2000" u="sng" dirty="0">
                <a:latin typeface="Arial" panose="020B0604020202020204" pitchFamily="34" charset="0"/>
                <a:cs typeface="Arial" panose="020B0604020202020204" pitchFamily="34" charset="0"/>
              </a:rPr>
              <a:t> (approved offers</a:t>
            </a:r>
            <a:r>
              <a:rPr lang="en-ZA" sz="1800" u="sng" dirty="0">
                <a:latin typeface="Arial" panose="020B0604020202020204" pitchFamily="34" charset="0"/>
                <a:cs typeface="Arial" panose="020B0604020202020204" pitchFamily="34" charset="0"/>
              </a:rPr>
              <a:t>)</a:t>
            </a:r>
          </a:p>
          <a:p>
            <a:pPr algn="just"/>
            <a:r>
              <a:rPr lang="en-ZA" sz="2000" dirty="0">
                <a:latin typeface="Arial" panose="020B0604020202020204" pitchFamily="34" charset="0"/>
                <a:cs typeface="Arial" panose="020B0604020202020204" pitchFamily="34" charset="0"/>
              </a:rPr>
              <a:t>South Africa gazetted the SACU Provisional Schedule of Tariff Concessions on 26 January 2024 and launched the start of preferential trade under the </a:t>
            </a:r>
            <a:r>
              <a:rPr lang="en-ZA" sz="2000" dirty="0" err="1">
                <a:latin typeface="Arial" panose="020B0604020202020204" pitchFamily="34" charset="0"/>
                <a:cs typeface="Arial" panose="020B0604020202020204" pitchFamily="34" charset="0"/>
              </a:rPr>
              <a:t>AfCFTA</a:t>
            </a:r>
            <a:r>
              <a:rPr lang="en-ZA" sz="2000" dirty="0">
                <a:latin typeface="Arial" panose="020B0604020202020204" pitchFamily="34" charset="0"/>
                <a:cs typeface="Arial" panose="020B0604020202020204" pitchFamily="34" charset="0"/>
              </a:rPr>
              <a:t> on 31 January 2024 at the Port of Durban. </a:t>
            </a:r>
          </a:p>
          <a:p>
            <a:pPr algn="just"/>
            <a:endParaRPr lang="en-ZA" sz="1800"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4028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28462"/>
            <a:ext cx="9144000" cy="760977"/>
          </a:xfrm>
          <a:solidFill>
            <a:srgbClr val="00B050"/>
          </a:solidFill>
        </p:spPr>
        <p:txBody>
          <a:bodyPr vert="horz" lIns="77925" tIns="38963" rIns="77925" bIns="38963" rtlCol="0" anchor="ctr">
            <a:noAutofit/>
          </a:bodyPr>
          <a:lstStyle/>
          <a:p>
            <a:r>
              <a:rPr lang="en-GB" sz="2600" dirty="0">
                <a:solidFill>
                  <a:prstClr val="white"/>
                </a:solidFill>
                <a:latin typeface="Arial"/>
                <a:cs typeface="Arial"/>
              </a:rPr>
              <a:t>Progress in AfCFTA Negotiations and Implementation (3)</a:t>
            </a:r>
            <a:endParaRPr lang="en-US" sz="26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1" y="789440"/>
            <a:ext cx="9144000" cy="4569962"/>
          </a:xfrm>
        </p:spPr>
        <p:txBody>
          <a:bodyPr>
            <a:noAutofit/>
          </a:bodyPr>
          <a:lstStyle/>
          <a:p>
            <a:pPr lvl="0" algn="just"/>
            <a:r>
              <a:rPr lang="en-ZA" sz="2200" dirty="0">
                <a:latin typeface="Arial" panose="020B0604020202020204" pitchFamily="34" charset="0"/>
                <a:cs typeface="Arial" panose="020B0604020202020204" pitchFamily="34" charset="0"/>
              </a:rPr>
              <a:t>The following 14 countries have gazetted their PSTCs/started trading preferentially under the AfCFTA: </a:t>
            </a:r>
          </a:p>
          <a:p>
            <a:pPr marL="0" indent="0" algn="just">
              <a:buNone/>
            </a:pPr>
            <a:r>
              <a:rPr lang="en-ZA" sz="2200" dirty="0">
                <a:latin typeface="Arial" panose="020B0604020202020204" pitchFamily="34" charset="0"/>
                <a:cs typeface="Arial" panose="020B0604020202020204" pitchFamily="34" charset="0"/>
              </a:rPr>
              <a:t>			Algeria, </a:t>
            </a:r>
            <a:r>
              <a:rPr lang="en-US" sz="2200" dirty="0">
                <a:latin typeface="Arial" panose="020B0604020202020204" pitchFamily="34" charset="0"/>
                <a:cs typeface="Arial" panose="020B0604020202020204" pitchFamily="34" charset="0"/>
              </a:rPr>
              <a:t>Botswana, </a:t>
            </a:r>
            <a:r>
              <a:rPr lang="en-ZA" sz="2200" dirty="0">
                <a:latin typeface="Arial" panose="020B0604020202020204" pitchFamily="34" charset="0"/>
                <a:cs typeface="Arial" panose="020B0604020202020204" pitchFamily="34" charset="0"/>
              </a:rPr>
              <a:t>Cameroon, Egypt, Ghana, Kenya, Mauritius, Morocco, 				Rwanda, Tanzania, Tunisia, SA, </a:t>
            </a:r>
            <a:r>
              <a:rPr lang="en-ZA" sz="2200" dirty="0" err="1">
                <a:latin typeface="Arial" panose="020B0604020202020204" pitchFamily="34" charset="0"/>
                <a:cs typeface="Arial" panose="020B0604020202020204" pitchFamily="34" charset="0"/>
              </a:rPr>
              <a:t>Eswatini</a:t>
            </a:r>
            <a:r>
              <a:rPr lang="en-ZA" sz="2200" dirty="0">
                <a:latin typeface="Arial" panose="020B0604020202020204" pitchFamily="34" charset="0"/>
                <a:cs typeface="Arial" panose="020B0604020202020204" pitchFamily="34" charset="0"/>
              </a:rPr>
              <a:t> and Lesotho </a:t>
            </a:r>
          </a:p>
          <a:p>
            <a:pPr marL="0" indent="0" algn="just">
              <a:buNone/>
            </a:pPr>
            <a:endParaRPr lang="en-ZA" sz="2200" u="sng" dirty="0">
              <a:latin typeface="Arial" panose="020B0604020202020204" pitchFamily="34" charset="0"/>
              <a:cs typeface="Arial" panose="020B0604020202020204" pitchFamily="34" charset="0"/>
            </a:endParaRPr>
          </a:p>
          <a:p>
            <a:pPr algn="just"/>
            <a:r>
              <a:rPr lang="en-ZA" sz="2200" dirty="0">
                <a:latin typeface="Arial" panose="020B0604020202020204" pitchFamily="34" charset="0"/>
                <a:cs typeface="Arial" panose="020B0604020202020204" pitchFamily="34" charset="0"/>
              </a:rPr>
              <a:t>The AfCFTA Secretariat developed </a:t>
            </a:r>
            <a:r>
              <a:rPr lang="en-ZA" sz="2200" b="1" dirty="0">
                <a:latin typeface="Arial" panose="020B0604020202020204" pitchFamily="34" charset="0"/>
                <a:cs typeface="Arial" panose="020B0604020202020204" pitchFamily="34" charset="0"/>
              </a:rPr>
              <a:t>Private Sector Portal </a:t>
            </a:r>
            <a:r>
              <a:rPr lang="en-ZA" sz="2200" dirty="0">
                <a:latin typeface="Arial" panose="020B0604020202020204" pitchFamily="34" charset="0"/>
                <a:cs typeface="Arial" panose="020B0604020202020204" pitchFamily="34" charset="0"/>
              </a:rPr>
              <a:t>to support State Parties in facilitating their private sector at the national level including business-to-business matchmaking to allow potential partners, buyers and investors within the private sector to connect with other businesses that align with their goals.  The link to the AfCFTA Secretariat Private Sector Portal is as follows: </a:t>
            </a:r>
            <a:r>
              <a:rPr lang="en-ZA" sz="2200" dirty="0">
                <a:latin typeface="Arial" panose="020B0604020202020204" pitchFamily="34" charset="0"/>
                <a:cs typeface="Arial" panose="020B0604020202020204" pitchFamily="34" charset="0"/>
                <a:hlinkClick r:id="rId3"/>
              </a:rPr>
              <a:t>https://bit.ly/3wfp0MF</a:t>
            </a:r>
            <a:r>
              <a:rPr lang="en-ZA" sz="2200" dirty="0">
                <a:latin typeface="Arial" panose="020B0604020202020204" pitchFamily="34" charset="0"/>
                <a:cs typeface="Arial" panose="020B0604020202020204" pitchFamily="34" charset="0"/>
              </a:rPr>
              <a:t> </a:t>
            </a:r>
          </a:p>
        </p:txBody>
      </p:sp>
      <p:sp>
        <p:nvSpPr>
          <p:cNvPr id="2" name="Slide Number Placeholder 1"/>
          <p:cNvSpPr>
            <a:spLocks noGrp="1"/>
          </p:cNvSpPr>
          <p:nvPr>
            <p:ph type="sldNum" sz="quarter" idx="12"/>
          </p:nvPr>
        </p:nvSpPr>
        <p:spPr/>
        <p:txBody>
          <a:bodyPr/>
          <a:lstStyle/>
          <a:p>
            <a:pPr defTabSz="389626" eaLnBrk="1" fontAlgn="auto" hangingPunct="1">
              <a:spcBef>
                <a:spcPts val="0"/>
              </a:spcBef>
              <a:spcAft>
                <a:spcPts val="0"/>
              </a:spcAft>
              <a:defRPr/>
            </a:pPr>
            <a:fld id="{0CD73B3D-1A05-CF44-A662-427A32DC147C}" type="slidenum">
              <a:rPr lang="en-US">
                <a:solidFill>
                  <a:prstClr val="black">
                    <a:tint val="75000"/>
                  </a:prstClr>
                </a:solidFill>
                <a:latin typeface="Calibri"/>
              </a:rPr>
              <a:pPr defTabSz="389626" eaLnBrk="1" fontAlgn="auto" hangingPunct="1">
                <a:spcBef>
                  <a:spcPts val="0"/>
                </a:spcBef>
                <a:spcAft>
                  <a:spcPts val="0"/>
                </a:spcAft>
                <a:defRPr/>
              </a:pPr>
              <a:t>24</a:t>
            </a:fld>
            <a:endParaRPr lang="en-US">
              <a:solidFill>
                <a:prstClr val="black">
                  <a:tint val="75000"/>
                </a:prstClr>
              </a:solidFill>
              <a:latin typeface="Calibri"/>
            </a:endParaRPr>
          </a:p>
        </p:txBody>
      </p:sp>
    </p:spTree>
    <p:extLst>
      <p:ext uri="{BB962C8B-B14F-4D97-AF65-F5344CB8AC3E}">
        <p14:creationId xmlns:p14="http://schemas.microsoft.com/office/powerpoint/2010/main" val="5294362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0"/>
            <a:ext cx="9144000" cy="703739"/>
          </a:xfrm>
          <a:solidFill>
            <a:srgbClr val="00B050"/>
          </a:solidFill>
        </p:spPr>
        <p:txBody>
          <a:bodyPr vert="horz" lIns="77925" tIns="38963" rIns="77925" bIns="38963" rtlCol="0" anchor="ctr">
            <a:noAutofit/>
          </a:bodyPr>
          <a:lstStyle/>
          <a:p>
            <a:r>
              <a:rPr lang="en-GB" sz="2600" dirty="0">
                <a:solidFill>
                  <a:prstClr val="white"/>
                </a:solidFill>
                <a:latin typeface="Arial"/>
                <a:cs typeface="Arial"/>
              </a:rPr>
              <a:t>Progress in AfCFTA Negotiations and Implementation (4)</a:t>
            </a:r>
            <a:endParaRPr lang="en-US" sz="26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0" y="703738"/>
            <a:ext cx="9144000" cy="6017739"/>
          </a:xfrm>
        </p:spPr>
        <p:txBody>
          <a:bodyPr>
            <a:noAutofit/>
          </a:bodyPr>
          <a:lstStyle/>
          <a:p>
            <a:pPr marL="0" indent="0" algn="just">
              <a:buNone/>
            </a:pPr>
            <a:r>
              <a:rPr lang="en-ZA" sz="1600" u="sng" dirty="0">
                <a:latin typeface="Arial" panose="020B0604020202020204" pitchFamily="34" charset="0"/>
                <a:cs typeface="Arial" panose="020B0604020202020204" pitchFamily="34" charset="0"/>
              </a:rPr>
              <a:t>(2</a:t>
            </a:r>
            <a:r>
              <a:rPr lang="en-ZA" sz="2000" u="sng" dirty="0">
                <a:latin typeface="Arial" panose="020B0604020202020204" pitchFamily="34" charset="0"/>
                <a:cs typeface="Arial" panose="020B0604020202020204" pitchFamily="34" charset="0"/>
              </a:rPr>
              <a:t>) Trade in Goods, Rules of Origin:</a:t>
            </a:r>
          </a:p>
          <a:p>
            <a:pPr algn="just">
              <a:buFont typeface="Arial" panose="020B0604020202020204" pitchFamily="34" charset="0"/>
              <a:buChar char="•"/>
            </a:pPr>
            <a:r>
              <a:rPr lang="en-ZA" sz="1900" dirty="0" err="1">
                <a:latin typeface="Arial" panose="020B0604020202020204" pitchFamily="34" charset="0"/>
                <a:cs typeface="Arial" panose="020B0604020202020204" pitchFamily="34" charset="0"/>
              </a:rPr>
              <a:t>RoO</a:t>
            </a:r>
            <a:r>
              <a:rPr lang="en-ZA" sz="1900" dirty="0">
                <a:latin typeface="Arial" panose="020B0604020202020204" pitchFamily="34" charset="0"/>
                <a:cs typeface="Arial" panose="020B0604020202020204" pitchFamily="34" charset="0"/>
              </a:rPr>
              <a:t> have been agreed on 92.4% tariff lines. The remaining 7.6% of tariff lines include Textiles and Clothing (Chapters 51-63) and </a:t>
            </a:r>
            <a:r>
              <a:rPr lang="en-ZA" sz="1900" dirty="0" err="1">
                <a:latin typeface="Arial" panose="020B0604020202020204" pitchFamily="34" charset="0"/>
                <a:cs typeface="Arial" panose="020B0604020202020204" pitchFamily="34" charset="0"/>
              </a:rPr>
              <a:t>Automotives</a:t>
            </a:r>
            <a:r>
              <a:rPr lang="en-ZA" sz="1900" dirty="0">
                <a:latin typeface="Arial" panose="020B0604020202020204" pitchFamily="34" charset="0"/>
                <a:cs typeface="Arial" panose="020B0604020202020204" pitchFamily="34" charset="0"/>
              </a:rPr>
              <a:t> (Chapter 87).</a:t>
            </a:r>
          </a:p>
          <a:p>
            <a:pPr algn="just">
              <a:buFont typeface="Arial" panose="020B0604020202020204" pitchFamily="34" charset="0"/>
              <a:buChar char="•"/>
            </a:pPr>
            <a:r>
              <a:rPr lang="en-ZA" sz="1900" dirty="0">
                <a:latin typeface="Arial" panose="020B0604020202020204" pitchFamily="34" charset="0"/>
                <a:cs typeface="Arial" panose="020B0604020202020204" pitchFamily="34" charset="0"/>
              </a:rPr>
              <a:t>Negotiations are underway to finalise the outstanding Rules of Origin on these sectors before the next Summit in February 2025. </a:t>
            </a:r>
          </a:p>
          <a:p>
            <a:pPr marL="0" indent="0" algn="just">
              <a:buNone/>
            </a:pPr>
            <a:endParaRPr lang="en-US" sz="1900" dirty="0">
              <a:latin typeface="Arial" panose="020B0604020202020204" pitchFamily="34" charset="0"/>
              <a:cs typeface="Arial" panose="020B0604020202020204" pitchFamily="34" charset="0"/>
            </a:endParaRPr>
          </a:p>
          <a:p>
            <a:pPr marL="0" indent="0" algn="just">
              <a:spcBef>
                <a:spcPts val="0"/>
              </a:spcBef>
              <a:buNone/>
              <a:defRPr/>
            </a:pPr>
            <a:r>
              <a:rPr lang="en-US" sz="2000" u="sng" dirty="0">
                <a:solidFill>
                  <a:prstClr val="black"/>
                </a:solidFill>
                <a:latin typeface="Arial" panose="020B0604020202020204" pitchFamily="34" charset="0"/>
                <a:cs typeface="Arial" panose="020B0604020202020204" pitchFamily="34" charset="0"/>
              </a:rPr>
              <a:t>(3) Trade in Services:</a:t>
            </a:r>
            <a:endParaRPr lang="en-US" sz="2000" dirty="0">
              <a:solidFill>
                <a:prstClr val="black"/>
              </a:solidFill>
              <a:latin typeface="Arial" panose="020B0604020202020204" pitchFamily="34" charset="0"/>
              <a:cs typeface="Arial" panose="020B0604020202020204" pitchFamily="34" charset="0"/>
            </a:endParaRPr>
          </a:p>
          <a:p>
            <a:pPr marL="266700" indent="-250825" algn="just">
              <a:spcBef>
                <a:spcPts val="0"/>
              </a:spcBef>
              <a:buFont typeface="Arial" panose="020B0604020202020204" pitchFamily="34" charset="0"/>
              <a:buChar char="•"/>
              <a:defRPr/>
            </a:pPr>
            <a:r>
              <a:rPr lang="en-US" sz="1900" dirty="0">
                <a:solidFill>
                  <a:prstClr val="black"/>
                </a:solidFill>
                <a:latin typeface="Arial" panose="020B0604020202020204" pitchFamily="34" charset="0"/>
                <a:cs typeface="Arial" panose="020B0604020202020204" pitchFamily="34" charset="0"/>
              </a:rPr>
              <a:t>Current negotiations in 5 Priority sectors: Finance, Tourism, Transport, Communication, and Business Services. </a:t>
            </a:r>
          </a:p>
          <a:p>
            <a:pPr marL="285750" indent="-285750" algn="just">
              <a:spcBef>
                <a:spcPts val="0"/>
              </a:spcBef>
              <a:buFont typeface="Arial" panose="020B0604020202020204" pitchFamily="34" charset="0"/>
              <a:buChar char="•"/>
              <a:defRPr/>
            </a:pPr>
            <a:r>
              <a:rPr lang="en-US" sz="1900" dirty="0">
                <a:solidFill>
                  <a:prstClr val="black"/>
                </a:solidFill>
                <a:latin typeface="Arial" panose="020B0604020202020204" pitchFamily="34" charset="0"/>
                <a:cs typeface="Arial" panose="020B0604020202020204" pitchFamily="34" charset="0"/>
              </a:rPr>
              <a:t>Of the 48 tabled offers, 22 draft Schedules of Specific Commitments </a:t>
            </a:r>
            <a:r>
              <a:rPr lang="en-ZA" sz="1900" dirty="0">
                <a:solidFill>
                  <a:prstClr val="black"/>
                </a:solidFill>
                <a:latin typeface="Arial" panose="020B0604020202020204" pitchFamily="34" charset="0"/>
                <a:cs typeface="Arial" panose="020B0604020202020204" pitchFamily="34" charset="0"/>
              </a:rPr>
              <a:t>have been adopted for provisional implementation by the Extra-Ordinary Summit on the AfCFTA held on 25 November 2022. </a:t>
            </a:r>
          </a:p>
          <a:p>
            <a:pPr marL="285750" indent="-285750" algn="just">
              <a:spcBef>
                <a:spcPts val="0"/>
              </a:spcBef>
              <a:buFont typeface="Arial" panose="020B0604020202020204" pitchFamily="34" charset="0"/>
              <a:buChar char="•"/>
              <a:defRPr/>
            </a:pPr>
            <a:r>
              <a:rPr lang="en-ZA" sz="1900" dirty="0">
                <a:solidFill>
                  <a:prstClr val="black"/>
                </a:solidFill>
                <a:latin typeface="Arial" panose="020B0604020202020204" pitchFamily="34" charset="0"/>
                <a:cs typeface="Arial" panose="020B0604020202020204" pitchFamily="34" charset="0"/>
              </a:rPr>
              <a:t>5 EAC State Parties namely: Burundi, Kenya, Rwanda, Uganda and Tanzania gazetted their adopted Schedules of Specific Commitments in the five priority sectors. </a:t>
            </a:r>
          </a:p>
          <a:p>
            <a:pPr marL="285750" indent="-285750" algn="just">
              <a:spcBef>
                <a:spcPts val="0"/>
              </a:spcBef>
              <a:buFont typeface="Arial" panose="020B0604020202020204" pitchFamily="34" charset="0"/>
              <a:buChar char="•"/>
              <a:defRPr/>
            </a:pPr>
            <a:r>
              <a:rPr lang="en-ZA" sz="1900" dirty="0">
                <a:solidFill>
                  <a:srgbClr val="000000"/>
                </a:solidFill>
                <a:latin typeface="Arial" panose="020B0604020202020204" pitchFamily="34" charset="0"/>
                <a:cs typeface="Arial" panose="020B0604020202020204" pitchFamily="34" charset="0"/>
              </a:rPr>
              <a:t>South Africa’s revised offer with enhanced offer in business services, communications, tourism and transport was approved by the DG’s cluster and will now be tabled before Cabinet in due course.</a:t>
            </a:r>
          </a:p>
        </p:txBody>
      </p:sp>
      <p:sp>
        <p:nvSpPr>
          <p:cNvPr id="2" name="Slide Number Placeholder 1"/>
          <p:cNvSpPr>
            <a:spLocks noGrp="1"/>
          </p:cNvSpPr>
          <p:nvPr>
            <p:ph type="sldNum" sz="quarter" idx="12"/>
          </p:nvPr>
        </p:nvSpPr>
        <p:spPr/>
        <p:txBody>
          <a:bodyPr/>
          <a:lstStyle/>
          <a:p>
            <a:pPr defTabSz="389626" eaLnBrk="1" fontAlgn="auto" hangingPunct="1">
              <a:spcBef>
                <a:spcPts val="0"/>
              </a:spcBef>
              <a:spcAft>
                <a:spcPts val="0"/>
              </a:spcAft>
              <a:defRPr/>
            </a:pPr>
            <a:fld id="{0CD73B3D-1A05-CF44-A662-427A32DC147C}" type="slidenum">
              <a:rPr lang="en-US">
                <a:solidFill>
                  <a:prstClr val="black">
                    <a:tint val="75000"/>
                  </a:prstClr>
                </a:solidFill>
                <a:latin typeface="Calibri"/>
              </a:rPr>
              <a:pPr defTabSz="389626" eaLnBrk="1" fontAlgn="auto" hangingPunct="1">
                <a:spcBef>
                  <a:spcPts val="0"/>
                </a:spcBef>
                <a:spcAft>
                  <a:spcPts val="0"/>
                </a:spcAft>
                <a:defRPr/>
              </a:pPr>
              <a:t>25</a:t>
            </a:fld>
            <a:endParaRPr lang="en-US">
              <a:solidFill>
                <a:prstClr val="black">
                  <a:tint val="75000"/>
                </a:prstClr>
              </a:solidFill>
              <a:latin typeface="Calibri"/>
            </a:endParaRPr>
          </a:p>
        </p:txBody>
      </p:sp>
    </p:spTree>
    <p:extLst>
      <p:ext uri="{BB962C8B-B14F-4D97-AF65-F5344CB8AC3E}">
        <p14:creationId xmlns:p14="http://schemas.microsoft.com/office/powerpoint/2010/main" val="2280832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3810" y="0"/>
            <a:ext cx="9144000" cy="748308"/>
          </a:xfrm>
          <a:solidFill>
            <a:srgbClr val="00B050"/>
          </a:solidFill>
        </p:spPr>
        <p:txBody>
          <a:bodyPr vert="horz" lIns="77925" tIns="38963" rIns="77925" bIns="38963" rtlCol="0" anchor="ctr">
            <a:noAutofit/>
          </a:bodyPr>
          <a:lstStyle/>
          <a:p>
            <a:r>
              <a:rPr lang="en-US" sz="2800" dirty="0">
                <a:solidFill>
                  <a:schemeClr val="bg1"/>
                </a:solidFill>
                <a:latin typeface="Arial"/>
                <a:cs typeface="Arial"/>
              </a:rPr>
              <a:t>Way forward</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114300" y="836712"/>
            <a:ext cx="8915400" cy="4607578"/>
          </a:xfrm>
        </p:spPr>
        <p:txBody>
          <a:bodyPr>
            <a:noAutofit/>
          </a:bodyPr>
          <a:lstStyle/>
          <a:p>
            <a:pPr lvl="0" algn="just"/>
            <a:endParaRPr lang="en-ZA" sz="1800" dirty="0">
              <a:solidFill>
                <a:prstClr val="black"/>
              </a:solidFill>
              <a:latin typeface="Arial" panose="020B0604020202020204" pitchFamily="34" charset="0"/>
              <a:cs typeface="Arial" panose="020B0604020202020204" pitchFamily="34" charset="0"/>
            </a:endParaRPr>
          </a:p>
          <a:p>
            <a:pPr marL="0" indent="0" algn="just">
              <a:buNone/>
            </a:pPr>
            <a:endParaRPr lang="en-ZA" sz="1800" dirty="0">
              <a:solidFill>
                <a:prstClr val="black"/>
              </a:solidFill>
              <a:latin typeface="Arial" panose="020B0604020202020204" pitchFamily="34" charset="0"/>
              <a:cs typeface="Arial" panose="020B0604020202020204" pitchFamily="34" charset="0"/>
            </a:endParaRPr>
          </a:p>
          <a:p>
            <a:pPr marL="0" indent="0" algn="just">
              <a:buNone/>
            </a:pPr>
            <a:endParaRPr lang="en-US" sz="1800" u="sng"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pPr defTabSz="389626" eaLnBrk="1" fontAlgn="auto" hangingPunct="1">
              <a:spcBef>
                <a:spcPts val="0"/>
              </a:spcBef>
              <a:spcAft>
                <a:spcPts val="0"/>
              </a:spcAft>
              <a:defRPr/>
            </a:pPr>
            <a:fld id="{0CD73B3D-1A05-CF44-A662-427A32DC147C}" type="slidenum">
              <a:rPr lang="en-US">
                <a:solidFill>
                  <a:prstClr val="black">
                    <a:tint val="75000"/>
                  </a:prstClr>
                </a:solidFill>
                <a:latin typeface="Calibri"/>
              </a:rPr>
              <a:pPr defTabSz="389626" eaLnBrk="1" fontAlgn="auto" hangingPunct="1">
                <a:spcBef>
                  <a:spcPts val="0"/>
                </a:spcBef>
                <a:spcAft>
                  <a:spcPts val="0"/>
                </a:spcAft>
                <a:defRPr/>
              </a:pPr>
              <a:t>26</a:t>
            </a:fld>
            <a:endParaRPr lang="en-US">
              <a:solidFill>
                <a:prstClr val="black">
                  <a:tint val="75000"/>
                </a:prstClr>
              </a:solidFill>
              <a:latin typeface="Calibri"/>
            </a:endParaRPr>
          </a:p>
        </p:txBody>
      </p:sp>
      <p:sp>
        <p:nvSpPr>
          <p:cNvPr id="5" name="Rectangle 4"/>
          <p:cNvSpPr/>
          <p:nvPr/>
        </p:nvSpPr>
        <p:spPr>
          <a:xfrm>
            <a:off x="106680" y="858002"/>
            <a:ext cx="8923019" cy="3447098"/>
          </a:xfrm>
          <a:prstGeom prst="rect">
            <a:avLst/>
          </a:prstGeom>
        </p:spPr>
        <p:txBody>
          <a:bodyPr wrap="square">
            <a:spAutoFit/>
          </a:bodyPr>
          <a:lstStyle/>
          <a:p>
            <a:pPr algn="just" defTabSz="389626" eaLnBrk="1" fontAlgn="auto" hangingPunct="1">
              <a:spcBef>
                <a:spcPct val="20000"/>
              </a:spcBef>
              <a:spcAft>
                <a:spcPts val="0"/>
              </a:spcAft>
              <a:defRPr/>
            </a:pPr>
            <a:r>
              <a:rPr lang="en-US" sz="2000" b="1" dirty="0">
                <a:solidFill>
                  <a:prstClr val="black"/>
                </a:solidFill>
                <a:cs typeface="Arial" panose="020B0604020202020204" pitchFamily="34" charset="0"/>
              </a:rPr>
              <a:t>Concluding offers and negotiations on the remaining 10% of tariff lines</a:t>
            </a:r>
          </a:p>
          <a:p>
            <a:pPr algn="just" defTabSz="389626" eaLnBrk="1" fontAlgn="auto" hangingPunct="1">
              <a:spcBef>
                <a:spcPct val="20000"/>
              </a:spcBef>
              <a:spcAft>
                <a:spcPts val="0"/>
              </a:spcAft>
              <a:defRPr/>
            </a:pPr>
            <a:endParaRPr lang="en-US" sz="2000" b="1" dirty="0">
              <a:solidFill>
                <a:prstClr val="black"/>
              </a:solidFill>
              <a:cs typeface="Arial" panose="020B0604020202020204" pitchFamily="34" charset="0"/>
            </a:endParaRPr>
          </a:p>
          <a:p>
            <a:pPr algn="just" defTabSz="389626" eaLnBrk="1" fontAlgn="auto" hangingPunct="1">
              <a:spcBef>
                <a:spcPct val="20000"/>
              </a:spcBef>
              <a:spcAft>
                <a:spcPts val="0"/>
              </a:spcAft>
              <a:defRPr/>
            </a:pPr>
            <a:r>
              <a:rPr lang="en-US" sz="2000" b="1" dirty="0">
                <a:solidFill>
                  <a:prstClr val="black"/>
                </a:solidFill>
                <a:cs typeface="Arial" panose="020B0604020202020204" pitchFamily="34" charset="0"/>
              </a:rPr>
              <a:t>Finalize the outstanding Rules of Origin on automotive and clothing and textiles </a:t>
            </a:r>
          </a:p>
          <a:p>
            <a:pPr marL="285750" indent="-285750" algn="just" defTabSz="389626" eaLnBrk="1" fontAlgn="auto" hangingPunct="1">
              <a:spcBef>
                <a:spcPct val="20000"/>
              </a:spcBef>
              <a:spcAft>
                <a:spcPts val="0"/>
              </a:spcAft>
              <a:buFont typeface="Symbol" panose="05050102010706020507" pitchFamily="18" charset="2"/>
              <a:buChar char="-"/>
              <a:defRPr/>
            </a:pPr>
            <a:r>
              <a:rPr lang="en-US" sz="2000" dirty="0">
                <a:solidFill>
                  <a:prstClr val="black"/>
                </a:solidFill>
                <a:cs typeface="Arial" panose="020B0604020202020204" pitchFamily="34" charset="0"/>
              </a:rPr>
              <a:t>Critical sectors for SA and the continent – no preferential trade can take place without agreed rules. </a:t>
            </a:r>
          </a:p>
          <a:p>
            <a:pPr marL="285750" indent="-285750" algn="just" defTabSz="389626" eaLnBrk="1" fontAlgn="auto" hangingPunct="1">
              <a:spcBef>
                <a:spcPct val="20000"/>
              </a:spcBef>
              <a:spcAft>
                <a:spcPts val="0"/>
              </a:spcAft>
              <a:buFont typeface="Symbol" panose="05050102010706020507" pitchFamily="18" charset="2"/>
              <a:buChar char="-"/>
              <a:defRPr/>
            </a:pPr>
            <a:r>
              <a:rPr lang="en-US" sz="2000" dirty="0">
                <a:solidFill>
                  <a:prstClr val="black"/>
                </a:solidFill>
                <a:cs typeface="Arial" panose="020B0604020202020204" pitchFamily="34" charset="0"/>
              </a:rPr>
              <a:t>Lack of common position amongst SACU member states on outstanding rules. </a:t>
            </a:r>
          </a:p>
          <a:p>
            <a:pPr marL="285750" indent="-285750" algn="just" defTabSz="389626" eaLnBrk="1" fontAlgn="auto" hangingPunct="1">
              <a:spcBef>
                <a:spcPct val="20000"/>
              </a:spcBef>
              <a:spcAft>
                <a:spcPts val="0"/>
              </a:spcAft>
              <a:buFont typeface="Symbol" panose="05050102010706020507" pitchFamily="18" charset="2"/>
              <a:buChar char="-"/>
              <a:defRPr/>
            </a:pPr>
            <a:endParaRPr lang="en-US" sz="2000" dirty="0">
              <a:solidFill>
                <a:prstClr val="black"/>
              </a:solidFill>
              <a:cs typeface="Arial" panose="020B0604020202020204" pitchFamily="34" charset="0"/>
            </a:endParaRPr>
          </a:p>
          <a:p>
            <a:pPr algn="just" defTabSz="389626" eaLnBrk="1" fontAlgn="auto" hangingPunct="1">
              <a:spcBef>
                <a:spcPts val="0"/>
              </a:spcBef>
              <a:spcAft>
                <a:spcPts val="0"/>
              </a:spcAft>
              <a:defRPr/>
            </a:pPr>
            <a:endParaRPr lang="en-ZA" sz="1800" dirty="0">
              <a:solidFill>
                <a:prstClr val="black"/>
              </a:solidFill>
              <a:cs typeface="Arial" panose="020B0604020202020204" pitchFamily="34" charset="0"/>
            </a:endParaRPr>
          </a:p>
        </p:txBody>
      </p:sp>
    </p:spTree>
    <p:extLst>
      <p:ext uri="{BB962C8B-B14F-4D97-AF65-F5344CB8AC3E}">
        <p14:creationId xmlns:p14="http://schemas.microsoft.com/office/powerpoint/2010/main" val="14137030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16613" y="1"/>
            <a:ext cx="9144000" cy="548680"/>
          </a:xfrm>
          <a:solidFill>
            <a:srgbClr val="00B050"/>
          </a:solidFill>
        </p:spPr>
        <p:txBody>
          <a:bodyPr vert="horz" lIns="77925" tIns="38963" rIns="77925" bIns="38963" rtlCol="0" anchor="ctr">
            <a:noAutofit/>
          </a:bodyPr>
          <a:lstStyle/>
          <a:p>
            <a:r>
              <a:rPr lang="en-GB" sz="2800" dirty="0">
                <a:solidFill>
                  <a:schemeClr val="bg1"/>
                </a:solidFill>
                <a:latin typeface="Arial"/>
                <a:cs typeface="Arial"/>
              </a:rPr>
              <a:t>Developments in </a:t>
            </a:r>
            <a:r>
              <a:rPr lang="en-GB" sz="2800" dirty="0" err="1">
                <a:solidFill>
                  <a:schemeClr val="bg1"/>
                </a:solidFill>
                <a:latin typeface="Arial"/>
                <a:cs typeface="Arial"/>
              </a:rPr>
              <a:t>SACU</a:t>
            </a:r>
            <a:endParaRPr lang="en-US" sz="28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6304" y="566247"/>
            <a:ext cx="9144000" cy="6291752"/>
          </a:xfrm>
        </p:spPr>
        <p:txBody>
          <a:bodyPr>
            <a:noAutofit/>
          </a:bodyPr>
          <a:lstStyle/>
          <a:p>
            <a:pPr algn="just"/>
            <a:r>
              <a:rPr lang="en-US" sz="2000" dirty="0">
                <a:latin typeface="Arial" panose="020B0604020202020204" pitchFamily="34" charset="0"/>
                <a:cs typeface="Arial" panose="020B0604020202020204" pitchFamily="34" charset="0"/>
              </a:rPr>
              <a:t>SACU continues its commitment to unified engagements with third parties, through coordinated efforts to develop common positions and negotiating mandates on trade in goods</a:t>
            </a:r>
          </a:p>
          <a:p>
            <a:pPr algn="just"/>
            <a:r>
              <a:rPr lang="en-US" sz="2000" dirty="0">
                <a:latin typeface="Arial" panose="020B0604020202020204" pitchFamily="34" charset="0"/>
                <a:cs typeface="Arial" panose="020B0604020202020204" pitchFamily="34" charset="0"/>
              </a:rPr>
              <a:t>Currently, SACU is engaged in the consolidation of the existing trade agreements including their inbuilt reviews</a:t>
            </a:r>
          </a:p>
          <a:p>
            <a:pPr algn="just"/>
            <a:r>
              <a:rPr lang="en-US" sz="2000" dirty="0">
                <a:latin typeface="Arial" panose="020B0604020202020204" pitchFamily="34" charset="0"/>
                <a:cs typeface="Arial" panose="020B0604020202020204" pitchFamily="34" charset="0"/>
              </a:rPr>
              <a:t>W.r.t the </a:t>
            </a:r>
            <a:r>
              <a:rPr lang="en-US" sz="2000" dirty="0" err="1">
                <a:latin typeface="Arial" panose="020B0604020202020204" pitchFamily="34" charset="0"/>
                <a:cs typeface="Arial" panose="020B0604020202020204" pitchFamily="34" charset="0"/>
              </a:rPr>
              <a:t>AfCFTA</a:t>
            </a:r>
            <a:r>
              <a:rPr lang="en-US" sz="2000" dirty="0">
                <a:latin typeface="Arial" panose="020B0604020202020204" pitchFamily="34" charset="0"/>
                <a:cs typeface="Arial" panose="020B0604020202020204" pitchFamily="34" charset="0"/>
              </a:rPr>
              <a:t>, SACU is committed to working collaboratively in efforts to find common ground on rules of origins in order to unlock divergences in the Textiles and Clothing, and Automotive Sectors to ensure that a balance of interests is achieved in the outcome</a:t>
            </a:r>
          </a:p>
          <a:p>
            <a:pPr algn="just"/>
            <a:r>
              <a:rPr lang="en-US" sz="2000" dirty="0">
                <a:latin typeface="Arial" panose="020B0604020202020204" pitchFamily="34" charset="0"/>
                <a:cs typeface="Arial" panose="020B0604020202020204" pitchFamily="34" charset="0"/>
              </a:rPr>
              <a:t>These rules should support the development of manufacturing capacities in member states and encourage the sourcing of raw materials and inputs from the African Continent, to support industrialization and regional value chains</a:t>
            </a:r>
          </a:p>
          <a:p>
            <a:pPr algn="just"/>
            <a:r>
              <a:rPr lang="en-US" sz="2000" dirty="0">
                <a:latin typeface="Arial" panose="020B0604020202020204" pitchFamily="34" charset="0"/>
                <a:cs typeface="Arial" panose="020B0604020202020204" pitchFamily="34" charset="0"/>
              </a:rPr>
              <a:t>2023 trade: </a:t>
            </a:r>
          </a:p>
          <a:p>
            <a:pPr lvl="1" algn="just"/>
            <a:r>
              <a:rPr lang="en-US" sz="2000" dirty="0">
                <a:latin typeface="Arial" panose="020B0604020202020204" pitchFamily="34" charset="0"/>
                <a:cs typeface="Arial" panose="020B0604020202020204" pitchFamily="34" charset="0"/>
              </a:rPr>
              <a:t>SA exports to </a:t>
            </a:r>
            <a:r>
              <a:rPr lang="en-US" sz="2000" dirty="0" err="1">
                <a:latin typeface="Arial" panose="020B0604020202020204" pitchFamily="34" charset="0"/>
                <a:cs typeface="Arial" panose="020B0604020202020204" pitchFamily="34" charset="0"/>
              </a:rPr>
              <a:t>BELN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R10.5bn</a:t>
            </a:r>
            <a:r>
              <a:rPr lang="en-US" sz="2000" dirty="0">
                <a:latin typeface="Arial" panose="020B0604020202020204" pitchFamily="34" charset="0"/>
                <a:cs typeface="Arial" panose="020B0604020202020204" pitchFamily="34" charset="0"/>
              </a:rPr>
              <a:t> (2022: </a:t>
            </a:r>
            <a:r>
              <a:rPr lang="en-US" sz="2000" dirty="0" err="1">
                <a:latin typeface="Arial" panose="020B0604020202020204" pitchFamily="34" charset="0"/>
                <a:cs typeface="Arial" panose="020B0604020202020204" pitchFamily="34" charset="0"/>
              </a:rPr>
              <a:t>R11.2bn</a:t>
            </a:r>
            <a:r>
              <a:rPr lang="en-US" sz="2000" dirty="0">
                <a:latin typeface="Arial" panose="020B0604020202020204" pitchFamily="34" charset="0"/>
                <a:cs typeface="Arial" panose="020B0604020202020204" pitchFamily="34" charset="0"/>
              </a:rPr>
              <a:t>)</a:t>
            </a:r>
          </a:p>
          <a:p>
            <a:pPr lvl="1" algn="just"/>
            <a:r>
              <a:rPr lang="en-US" sz="2000" dirty="0">
                <a:latin typeface="Arial" panose="020B0604020202020204" pitchFamily="34" charset="0"/>
                <a:cs typeface="Arial" panose="020B0604020202020204" pitchFamily="34" charset="0"/>
              </a:rPr>
              <a:t>SA imports from </a:t>
            </a:r>
            <a:r>
              <a:rPr lang="en-US" sz="2000" dirty="0" err="1">
                <a:latin typeface="Arial" panose="020B0604020202020204" pitchFamily="34" charset="0"/>
                <a:cs typeface="Arial" panose="020B0604020202020204" pitchFamily="34" charset="0"/>
              </a:rPr>
              <a:t>BELN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R3.7bn</a:t>
            </a:r>
            <a:r>
              <a:rPr lang="en-US" sz="2000" dirty="0">
                <a:latin typeface="Arial" panose="020B0604020202020204" pitchFamily="34" charset="0"/>
                <a:cs typeface="Arial" panose="020B0604020202020204" pitchFamily="34" charset="0"/>
              </a:rPr>
              <a:t> (2022: </a:t>
            </a:r>
            <a:r>
              <a:rPr lang="en-US" sz="2000" dirty="0" err="1">
                <a:latin typeface="Arial" panose="020B0604020202020204" pitchFamily="34" charset="0"/>
                <a:cs typeface="Arial" panose="020B0604020202020204" pitchFamily="34" charset="0"/>
              </a:rPr>
              <a:t>R3.9bn</a:t>
            </a:r>
            <a:r>
              <a:rPr lang="en-US" sz="2000" dirty="0">
                <a:latin typeface="Arial" panose="020B0604020202020204" pitchFamily="34" charset="0"/>
                <a:cs typeface="Arial" panose="020B0604020202020204" pitchFamily="34" charset="0"/>
              </a:rPr>
              <a:t>) </a:t>
            </a:r>
            <a:endParaRPr lang="en-ZA" sz="20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a:xfrm>
            <a:off x="6553200" y="5878903"/>
            <a:ext cx="2133600" cy="304271"/>
          </a:xfrm>
        </p:spPr>
        <p:txBody>
          <a:bodyPr/>
          <a:lstStyle/>
          <a:p>
            <a:fld id="{0CD73B3D-1A05-CF44-A662-427A32DC147C}" type="slidenum">
              <a:rPr lang="en-US" smtClean="0"/>
              <a:t>27</a:t>
            </a:fld>
            <a:endParaRPr lang="en-US" dirty="0"/>
          </a:p>
        </p:txBody>
      </p:sp>
    </p:spTree>
    <p:extLst>
      <p:ext uri="{BB962C8B-B14F-4D97-AF65-F5344CB8AC3E}">
        <p14:creationId xmlns:p14="http://schemas.microsoft.com/office/powerpoint/2010/main" val="9076233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16613" y="1"/>
            <a:ext cx="9144000" cy="548680"/>
          </a:xfrm>
          <a:solidFill>
            <a:srgbClr val="00B050"/>
          </a:solidFill>
        </p:spPr>
        <p:txBody>
          <a:bodyPr vert="horz" lIns="77925" tIns="38963" rIns="77925" bIns="38963" rtlCol="0" anchor="ctr">
            <a:noAutofit/>
          </a:bodyPr>
          <a:lstStyle/>
          <a:p>
            <a:r>
              <a:rPr lang="en-GB" sz="2800" dirty="0">
                <a:solidFill>
                  <a:schemeClr val="bg1"/>
                </a:solidFill>
                <a:latin typeface="Arial"/>
                <a:cs typeface="Arial"/>
              </a:rPr>
              <a:t>Developments in </a:t>
            </a:r>
            <a:r>
              <a:rPr lang="en-GB" sz="2800" dirty="0" err="1">
                <a:solidFill>
                  <a:schemeClr val="bg1"/>
                </a:solidFill>
                <a:latin typeface="Arial"/>
                <a:cs typeface="Arial"/>
              </a:rPr>
              <a:t>SACU</a:t>
            </a:r>
            <a:endParaRPr lang="en-US" sz="28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6304" y="566247"/>
            <a:ext cx="8918184" cy="6291752"/>
          </a:xfrm>
        </p:spPr>
        <p:txBody>
          <a:bodyPr>
            <a:noAutofit/>
          </a:bodyPr>
          <a:lstStyle/>
          <a:p>
            <a:pPr marL="389626" lvl="1" indent="0">
              <a:buNone/>
            </a:pPr>
            <a:r>
              <a:rPr lang="en-GB" sz="2200" b="1" dirty="0">
                <a:latin typeface="Arial" panose="020B0604020202020204" pitchFamily="34" charset="0"/>
                <a:cs typeface="Arial" panose="020B0604020202020204" pitchFamily="34" charset="0"/>
              </a:rPr>
              <a:t>Options of a</a:t>
            </a:r>
            <a:r>
              <a:rPr lang="en-ZA" sz="2200" b="1" dirty="0">
                <a:latin typeface="Arial" panose="020B0604020202020204" pitchFamily="34" charset="0"/>
                <a:cs typeface="Arial" panose="020B0604020202020204" pitchFamily="34" charset="0"/>
              </a:rPr>
              <a:t> re-imagined SACU</a:t>
            </a:r>
            <a:endParaRPr lang="en-ZA" dirty="0"/>
          </a:p>
          <a:p>
            <a:pPr lvl="2" algn="just"/>
            <a:r>
              <a:rPr lang="en-GB" sz="1800" dirty="0">
                <a:latin typeface="Arial" panose="020B0604020202020204" pitchFamily="34" charset="0"/>
                <a:cs typeface="Arial" panose="020B0604020202020204" pitchFamily="34" charset="0"/>
              </a:rPr>
              <a:t>maintain the status quo in relation to tariff setting and the common revenue pool, subject to the proposals below, and to regularise these through the amendment of the Agreement;</a:t>
            </a:r>
            <a:endParaRPr lang="en-ZA" sz="1800" dirty="0">
              <a:latin typeface="Arial" panose="020B0604020202020204" pitchFamily="34" charset="0"/>
              <a:cs typeface="Arial" panose="020B0604020202020204" pitchFamily="34" charset="0"/>
            </a:endParaRPr>
          </a:p>
          <a:p>
            <a:pPr lvl="2" algn="just"/>
            <a:r>
              <a:rPr lang="en-GB" sz="1800" dirty="0">
                <a:latin typeface="Arial" panose="020B0604020202020204" pitchFamily="34" charset="0"/>
                <a:cs typeface="Arial" panose="020B0604020202020204" pitchFamily="34" charset="0"/>
              </a:rPr>
              <a:t>refocus SACU to support Member States’ efforts with a regional export strategy and to export products to key markets. This will focus particularly on the opportunities arising from the </a:t>
            </a:r>
            <a:r>
              <a:rPr lang="en-GB" sz="1800" dirty="0" err="1">
                <a:latin typeface="Arial" panose="020B0604020202020204" pitchFamily="34" charset="0"/>
                <a:cs typeface="Arial" panose="020B0604020202020204" pitchFamily="34" charset="0"/>
              </a:rPr>
              <a:t>AfCFTA</a:t>
            </a:r>
            <a:r>
              <a:rPr lang="en-GB" sz="1800" dirty="0">
                <a:latin typeface="Arial" panose="020B0604020202020204" pitchFamily="34" charset="0"/>
                <a:cs typeface="Arial" panose="020B0604020202020204" pitchFamily="34" charset="0"/>
              </a:rPr>
              <a:t> in West, East, Central and North Africa; and on other trade agreements and facilities, covering among others the European Union, United Kingdom, and United States of America, as well as other new market opportunities;</a:t>
            </a:r>
            <a:endParaRPr lang="en-ZA" sz="1800" dirty="0">
              <a:latin typeface="Arial" panose="020B0604020202020204" pitchFamily="34" charset="0"/>
              <a:cs typeface="Arial" panose="020B0604020202020204" pitchFamily="34" charset="0"/>
            </a:endParaRPr>
          </a:p>
          <a:p>
            <a:pPr lvl="2" algn="just"/>
            <a:r>
              <a:rPr lang="en-GB" sz="1800" dirty="0">
                <a:latin typeface="Arial" panose="020B0604020202020204" pitchFamily="34" charset="0"/>
                <a:cs typeface="Arial" panose="020B0604020202020204" pitchFamily="34" charset="0"/>
              </a:rPr>
              <a:t>a special industrialisation fund can be established, with a top slice from the Common Revenue Pool, which can be accessed by all SACU Member States for industrialisation and trade facilitation infrastructure projects that promote the export of products to these above referred market opportunities;</a:t>
            </a:r>
            <a:endParaRPr lang="en-ZA" sz="1800" dirty="0">
              <a:latin typeface="Arial" panose="020B0604020202020204" pitchFamily="34" charset="0"/>
              <a:cs typeface="Arial" panose="020B0604020202020204" pitchFamily="34" charset="0"/>
            </a:endParaRPr>
          </a:p>
          <a:p>
            <a:pPr lvl="2" algn="just"/>
            <a:r>
              <a:rPr lang="en-GB" sz="1800" dirty="0">
                <a:latin typeface="Arial" panose="020B0604020202020204" pitchFamily="34" charset="0"/>
                <a:cs typeface="Arial" panose="020B0604020202020204" pitchFamily="34" charset="0"/>
              </a:rPr>
              <a:t>on tariff setting, the status quo will be refined to ensure deeper consultation by South Africa with any SACU Member State with an industrial interest that will be affected by proposed changes, prior to the changes being made, to take these interests into account; and </a:t>
            </a:r>
            <a:endParaRPr lang="en-ZA" sz="1800" dirty="0">
              <a:latin typeface="Arial" panose="020B0604020202020204" pitchFamily="34" charset="0"/>
              <a:cs typeface="Arial" panose="020B0604020202020204" pitchFamily="34" charset="0"/>
            </a:endParaRPr>
          </a:p>
          <a:p>
            <a:pPr lvl="2" algn="just"/>
            <a:r>
              <a:rPr lang="en-GB" sz="1800" dirty="0">
                <a:latin typeface="Arial" panose="020B0604020202020204" pitchFamily="34" charset="0"/>
                <a:cs typeface="Arial" panose="020B0604020202020204" pitchFamily="34" charset="0"/>
              </a:rPr>
              <a:t>enhanced transparency on the management of Common Revenue Pool by South Africa.</a:t>
            </a:r>
            <a:endParaRPr lang="en-ZA" sz="18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a:xfrm>
            <a:off x="6553200" y="5878903"/>
            <a:ext cx="2133600" cy="304271"/>
          </a:xfrm>
        </p:spPr>
        <p:txBody>
          <a:bodyPr/>
          <a:lstStyle/>
          <a:p>
            <a:fld id="{0CD73B3D-1A05-CF44-A662-427A32DC147C}" type="slidenum">
              <a:rPr lang="en-US" smtClean="0"/>
              <a:t>28</a:t>
            </a:fld>
            <a:endParaRPr lang="en-US" dirty="0"/>
          </a:p>
        </p:txBody>
      </p:sp>
    </p:spTree>
    <p:extLst>
      <p:ext uri="{BB962C8B-B14F-4D97-AF65-F5344CB8AC3E}">
        <p14:creationId xmlns:p14="http://schemas.microsoft.com/office/powerpoint/2010/main" val="4629164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7CBB9-6C7B-4568-A722-C17D1001E913}"/>
              </a:ext>
            </a:extLst>
          </p:cNvPr>
          <p:cNvSpPr>
            <a:spLocks noGrp="1"/>
          </p:cNvSpPr>
          <p:nvPr>
            <p:ph type="title"/>
          </p:nvPr>
        </p:nvSpPr>
        <p:spPr>
          <a:xfrm>
            <a:off x="308518" y="3223898"/>
            <a:ext cx="8229600" cy="952500"/>
          </a:xfrm>
        </p:spPr>
        <p:txBody>
          <a:bodyPr/>
          <a:lstStyle/>
          <a:p>
            <a:r>
              <a:rPr lang="en-US" dirty="0">
                <a:highlight>
                  <a:srgbClr val="00FF00"/>
                </a:highlight>
              </a:rPr>
              <a:t>AGOA</a:t>
            </a:r>
            <a:endParaRPr lang="en-ZA" dirty="0">
              <a:highlight>
                <a:srgbClr val="00FF00"/>
              </a:highlight>
            </a:endParaRPr>
          </a:p>
        </p:txBody>
      </p:sp>
      <p:sp>
        <p:nvSpPr>
          <p:cNvPr id="3" name="Slide Number Placeholder 2">
            <a:extLst>
              <a:ext uri="{FF2B5EF4-FFF2-40B4-BE49-F238E27FC236}">
                <a16:creationId xmlns:a16="http://schemas.microsoft.com/office/drawing/2014/main" id="{0F838A2D-9AD0-4C96-BB6E-AC57B43202E1}"/>
              </a:ext>
            </a:extLst>
          </p:cNvPr>
          <p:cNvSpPr>
            <a:spLocks noGrp="1"/>
          </p:cNvSpPr>
          <p:nvPr>
            <p:ph type="sldNum" sz="quarter" idx="12"/>
          </p:nvPr>
        </p:nvSpPr>
        <p:spPr/>
        <p:txBody>
          <a:bodyPr/>
          <a:lstStyle/>
          <a:p>
            <a:fld id="{0CD73B3D-1A05-CF44-A662-427A32DC147C}" type="slidenum">
              <a:rPr lang="en-US" smtClean="0"/>
              <a:t>29</a:t>
            </a:fld>
            <a:endParaRPr lang="en-US"/>
          </a:p>
        </p:txBody>
      </p:sp>
      <p:sp>
        <p:nvSpPr>
          <p:cNvPr id="4" name="Title 1">
            <a:extLst>
              <a:ext uri="{FF2B5EF4-FFF2-40B4-BE49-F238E27FC236}">
                <a16:creationId xmlns:a16="http://schemas.microsoft.com/office/drawing/2014/main" id="{4751DF79-79D5-475A-ACCA-ECFF8DA33C0B}"/>
              </a:ext>
            </a:extLst>
          </p:cNvPr>
          <p:cNvSpPr txBox="1">
            <a:spLocks/>
          </p:cNvSpPr>
          <p:nvPr/>
        </p:nvSpPr>
        <p:spPr>
          <a:xfrm>
            <a:off x="104078" y="2957861"/>
            <a:ext cx="8973016" cy="1122556"/>
          </a:xfrm>
          <a:prstGeom prst="rect">
            <a:avLst/>
          </a:prstGeom>
          <a:solidFill>
            <a:srgbClr val="00B050"/>
          </a:solidFill>
        </p:spPr>
        <p:txBody>
          <a:bodyPr vert="horz" lIns="77925" tIns="38963" rIns="77925" bIns="38963" rtlCol="0" anchor="ctr">
            <a:noAutofit/>
          </a:bodyPr>
          <a:lstStyle>
            <a:lvl1pPr algn="ctr" defTabSz="389626" rtl="0" eaLnBrk="1" latinLnBrk="0" hangingPunct="1">
              <a:spcBef>
                <a:spcPct val="0"/>
              </a:spcBef>
              <a:buNone/>
              <a:defRPr sz="3700" kern="1200">
                <a:solidFill>
                  <a:schemeClr val="tx1"/>
                </a:solidFill>
                <a:latin typeface="+mj-lt"/>
                <a:ea typeface="+mj-ea"/>
                <a:cs typeface="+mj-cs"/>
              </a:defRPr>
            </a:lvl1pPr>
          </a:lstStyle>
          <a:p>
            <a:r>
              <a:rPr lang="en-GB" sz="2800" b="1" dirty="0">
                <a:solidFill>
                  <a:schemeClr val="bg1"/>
                </a:solidFill>
                <a:latin typeface="Arial"/>
                <a:cs typeface="Arial"/>
              </a:rPr>
              <a:t>AGOA</a:t>
            </a:r>
            <a:endParaRPr lang="en-ZA" sz="2800" b="1" dirty="0">
              <a:solidFill>
                <a:schemeClr val="bg1"/>
              </a:solidFill>
              <a:latin typeface="Arial"/>
              <a:cs typeface="Arial"/>
            </a:endParaRPr>
          </a:p>
        </p:txBody>
      </p:sp>
    </p:spTree>
    <p:extLst>
      <p:ext uri="{BB962C8B-B14F-4D97-AF65-F5344CB8AC3E}">
        <p14:creationId xmlns:p14="http://schemas.microsoft.com/office/powerpoint/2010/main" val="4081520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a:stretch>
        </a:blipFill>
        <a:effectLst/>
      </p:bgPr>
    </p:bg>
    <p:spTree>
      <p:nvGrpSpPr>
        <p:cNvPr id="1" name=""/>
        <p:cNvGrpSpPr/>
        <p:nvPr/>
      </p:nvGrpSpPr>
      <p:grpSpPr>
        <a:xfrm>
          <a:off x="0" y="0"/>
          <a:ext cx="0" cy="0"/>
          <a:chOff x="0" y="0"/>
          <a:chExt cx="0" cy="0"/>
        </a:xfrm>
      </p:grpSpPr>
      <p:sp>
        <p:nvSpPr>
          <p:cNvPr id="4098" name="Text Box 3"/>
          <p:cNvSpPr>
            <a:spLocks noGrp="1" noChangeArrowheads="1"/>
          </p:cNvSpPr>
          <p:nvPr>
            <p:ph idx="1"/>
          </p:nvPr>
        </p:nvSpPr>
        <p:spPr>
          <a:xfrm>
            <a:off x="251520" y="631820"/>
            <a:ext cx="8892480" cy="5317460"/>
          </a:xfrm>
          <a:extLst>
            <a:ext uri="{909E8E84-426E-40DD-AFC4-6F175D3DCCD1}">
              <a14:hiddenFill xmlns:a14="http://schemas.microsoft.com/office/drawing/2010/main">
                <a:solidFill>
                  <a:srgbClr val="CCFF3B"/>
                </a:solidFill>
              </a14:hiddenFill>
            </a:ext>
            <a:ext uri="{91240B29-F687-4F45-9708-019B960494DF}">
              <a14:hiddenLine xmlns:a14="http://schemas.microsoft.com/office/drawing/2010/main" w="28575">
                <a:solidFill>
                  <a:schemeClr val="tx1"/>
                </a:solidFill>
                <a:miter lim="800000"/>
                <a:headEnd/>
                <a:tailEnd/>
              </a14:hiddenLine>
            </a:ext>
          </a:extLst>
        </p:spPr>
        <p:txBody>
          <a:bodyPr>
            <a:normAutofit/>
          </a:bodyPr>
          <a:lstStyle/>
          <a:p>
            <a:pPr marL="0" indent="0" algn="just">
              <a:lnSpc>
                <a:spcPct val="130000"/>
              </a:lnSpc>
              <a:spcBef>
                <a:spcPts val="0"/>
              </a:spcBef>
              <a:spcAft>
                <a:spcPts val="0"/>
              </a:spcAft>
              <a:buNone/>
            </a:pPr>
            <a:endParaRPr lang="en-US" sz="2400" dirty="0">
              <a:latin typeface="Arial" panose="020B0604020202020204" pitchFamily="34" charset="0"/>
              <a:cs typeface="Arial" pitchFamily="34" charset="0"/>
            </a:endParaRPr>
          </a:p>
          <a:p>
            <a:pPr eaLnBrk="1" hangingPunct="1">
              <a:lnSpc>
                <a:spcPct val="80000"/>
              </a:lnSpc>
            </a:pPr>
            <a:endParaRPr lang="en-US" altLang="en-US" sz="2400" b="1" dirty="0">
              <a:latin typeface="Arial" panose="020B0604020202020204" pitchFamily="34" charset="0"/>
              <a:cs typeface="Arial" panose="020B0604020202020204" pitchFamily="34" charset="0"/>
            </a:endParaRPr>
          </a:p>
          <a:p>
            <a:pPr eaLnBrk="1" hangingPunct="1">
              <a:lnSpc>
                <a:spcPct val="80000"/>
              </a:lnSpc>
            </a:pPr>
            <a:endParaRPr lang="en-US" altLang="en-US" sz="2400" b="1" dirty="0">
              <a:latin typeface="Arial" panose="020B0604020202020204" pitchFamily="34" charset="0"/>
              <a:cs typeface="Arial" panose="020B0604020202020204" pitchFamily="34" charset="0"/>
            </a:endParaRPr>
          </a:p>
        </p:txBody>
      </p:sp>
      <p:sp>
        <p:nvSpPr>
          <p:cNvPr id="4" name="Title 1"/>
          <p:cNvSpPr>
            <a:spLocks noGrp="1"/>
          </p:cNvSpPr>
          <p:nvPr>
            <p:ph type="title"/>
          </p:nvPr>
        </p:nvSpPr>
        <p:spPr>
          <a:xfrm>
            <a:off x="1" y="2132856"/>
            <a:ext cx="9122052" cy="1584176"/>
          </a:xfrm>
          <a:solidFill>
            <a:srgbClr val="00B050"/>
          </a:solidFill>
        </p:spPr>
        <p:txBody>
          <a:bodyPr>
            <a:normAutofit/>
          </a:bodyPr>
          <a:lstStyle/>
          <a:p>
            <a:pPr>
              <a:defRPr/>
            </a:pPr>
            <a:br>
              <a:rPr lang="en-ZA" sz="2400" b="1" kern="0" dirty="0">
                <a:solidFill>
                  <a:srgbClr val="FF3300"/>
                </a:solidFill>
                <a:effectLst>
                  <a:outerShdw blurRad="38100" dist="38100" dir="2700000" algn="tl">
                    <a:srgbClr val="000000">
                      <a:alpha val="43137"/>
                    </a:srgbClr>
                  </a:outerShdw>
                </a:effectLst>
                <a:latin typeface="Arial" pitchFamily="34" charset="0"/>
                <a:cs typeface="Arial" pitchFamily="34" charset="0"/>
              </a:rPr>
            </a:br>
            <a:r>
              <a:rPr lang="en-ZA" sz="3300" b="1" dirty="0">
                <a:latin typeface="Arial" panose="020B0604020202020204" pitchFamily="34" charset="0"/>
                <a:cs typeface="Arial" panose="020B0604020202020204" pitchFamily="34" charset="0"/>
              </a:rPr>
              <a:t>Opening remarks</a:t>
            </a:r>
            <a:br>
              <a:rPr lang="en-US" sz="3300" b="1" dirty="0">
                <a:latin typeface="Arial" panose="020B0604020202020204" pitchFamily="34" charset="0"/>
                <a:cs typeface="Arial" panose="020B0604020202020204" pitchFamily="34" charset="0"/>
              </a:rPr>
            </a:br>
            <a:endParaRPr lang="en-ZA" sz="33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5564977"/>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99060" y="37252"/>
            <a:ext cx="9144000" cy="624439"/>
          </a:xfrm>
          <a:solidFill>
            <a:srgbClr val="00B050"/>
          </a:solidFill>
        </p:spPr>
        <p:txBody>
          <a:bodyPr vert="horz" lIns="77925" tIns="38963" rIns="77925" bIns="38963" rtlCol="0" anchor="ctr">
            <a:noAutofit/>
          </a:bodyPr>
          <a:lstStyle/>
          <a:p>
            <a:r>
              <a:rPr lang="en-GB" sz="2800" dirty="0">
                <a:solidFill>
                  <a:schemeClr val="bg1"/>
                </a:solidFill>
                <a:latin typeface="Arial"/>
                <a:cs typeface="Arial"/>
              </a:rPr>
              <a:t>African Growth and Opportunity Act</a:t>
            </a:r>
            <a:endParaRPr lang="en-US" sz="28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99060" y="1165273"/>
            <a:ext cx="9044940" cy="3498143"/>
          </a:xfrm>
        </p:spPr>
        <p:txBody>
          <a:bodyPr>
            <a:normAutofit/>
          </a:bodyPr>
          <a:lstStyle/>
          <a:p>
            <a:pPr lvl="0"/>
            <a:endParaRPr lang="en-GB" sz="2900" dirty="0"/>
          </a:p>
          <a:p>
            <a:pPr lvl="0" algn="just"/>
            <a:endParaRPr lang="en-GB" sz="43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0CD73B3D-1A05-CF44-A662-427A32DC147C}" type="slidenum">
              <a:rPr lang="en-US" smtClean="0"/>
              <a:t>30</a:t>
            </a:fld>
            <a:endParaRPr lang="en-US"/>
          </a:p>
        </p:txBody>
      </p:sp>
      <p:sp>
        <p:nvSpPr>
          <p:cNvPr id="2" name="Rectangle 1"/>
          <p:cNvSpPr/>
          <p:nvPr/>
        </p:nvSpPr>
        <p:spPr>
          <a:xfrm>
            <a:off x="0" y="661691"/>
            <a:ext cx="9144000" cy="2893806"/>
          </a:xfrm>
          <a:prstGeom prst="rect">
            <a:avLst/>
          </a:prstGeom>
        </p:spPr>
        <p:txBody>
          <a:bodyPr wrap="square">
            <a:spAutoFit/>
          </a:bodyPr>
          <a:lstStyle/>
          <a:p>
            <a:pPr algn="just">
              <a:lnSpc>
                <a:spcPct val="115000"/>
              </a:lnSpc>
            </a:pPr>
            <a:endParaRPr lang="en-US" altLang="en-US" sz="2000" dirty="0">
              <a:cs typeface="Arial" panose="020B0604020202020204" pitchFamily="34" charset="0"/>
            </a:endParaRPr>
          </a:p>
          <a:p>
            <a:pPr marL="171450" indent="-171450" algn="just">
              <a:lnSpc>
                <a:spcPct val="115000"/>
              </a:lnSpc>
              <a:buFont typeface="Arial" panose="020B0604020202020204" pitchFamily="34" charset="0"/>
              <a:buChar char="•"/>
            </a:pPr>
            <a:r>
              <a:rPr lang="en-ZA" sz="2000" dirty="0">
                <a:solidFill>
                  <a:srgbClr val="000000"/>
                </a:solidFill>
                <a:ea typeface="Arial" panose="020B0604020202020204" pitchFamily="34" charset="0"/>
                <a:cs typeface="Arial" panose="020B0604020202020204" pitchFamily="34" charset="0"/>
              </a:rPr>
              <a:t>Remains important to SA</a:t>
            </a:r>
          </a:p>
          <a:p>
            <a:pPr marL="171450" indent="-171450" algn="just">
              <a:lnSpc>
                <a:spcPct val="115000"/>
              </a:lnSpc>
              <a:buFont typeface="Arial" panose="020B0604020202020204" pitchFamily="34" charset="0"/>
              <a:buChar char="•"/>
            </a:pPr>
            <a:r>
              <a:rPr lang="en-ZA" sz="2000" dirty="0">
                <a:solidFill>
                  <a:srgbClr val="000000"/>
                </a:solidFill>
                <a:ea typeface="Arial" panose="020B0604020202020204" pitchFamily="34" charset="0"/>
                <a:cs typeface="Arial" panose="020B0604020202020204" pitchFamily="34" charset="0"/>
              </a:rPr>
              <a:t>In 2022: </a:t>
            </a:r>
          </a:p>
          <a:p>
            <a:pPr marL="561076" lvl="1" indent="-171450" algn="just">
              <a:lnSpc>
                <a:spcPct val="115000"/>
              </a:lnSpc>
              <a:buFontTx/>
              <a:buChar char="-"/>
            </a:pPr>
            <a:r>
              <a:rPr lang="en-US" sz="2000" dirty="0">
                <a:ea typeface="Calibri" panose="020F0502020204030204" pitchFamily="34" charset="0"/>
                <a:cs typeface="Arial" panose="020B0604020202020204" pitchFamily="34" charset="0"/>
              </a:rPr>
              <a:t>Total SA exports to the US accounted for 8% of global SA exports.</a:t>
            </a:r>
            <a:endParaRPr lang="en-ZA" sz="2000" dirty="0">
              <a:solidFill>
                <a:srgbClr val="000000"/>
              </a:solidFill>
              <a:ea typeface="Arial" panose="020B0604020202020204" pitchFamily="34" charset="0"/>
              <a:cs typeface="Arial" panose="020B0604020202020204" pitchFamily="34" charset="0"/>
            </a:endParaRPr>
          </a:p>
          <a:p>
            <a:pPr marL="561076" lvl="1" indent="-171450" algn="just">
              <a:lnSpc>
                <a:spcPct val="115000"/>
              </a:lnSpc>
              <a:buFontTx/>
              <a:buChar char="-"/>
            </a:pPr>
            <a:r>
              <a:rPr lang="en-ZA" sz="2000" dirty="0" err="1">
                <a:solidFill>
                  <a:srgbClr val="000000"/>
                </a:solidFill>
                <a:ea typeface="Arial" panose="020B0604020202020204" pitchFamily="34" charset="0"/>
                <a:cs typeface="Arial" panose="020B0604020202020204" pitchFamily="34" charset="0"/>
              </a:rPr>
              <a:t>AGOA</a:t>
            </a:r>
            <a:r>
              <a:rPr lang="en-ZA" sz="2000" dirty="0">
                <a:solidFill>
                  <a:srgbClr val="000000"/>
                </a:solidFill>
                <a:ea typeface="Arial" panose="020B0604020202020204" pitchFamily="34" charset="0"/>
                <a:cs typeface="Arial" panose="020B0604020202020204" pitchFamily="34" charset="0"/>
              </a:rPr>
              <a:t> + GSP accounted for 25% of total SA exports to the US. </a:t>
            </a:r>
          </a:p>
          <a:p>
            <a:pPr marL="561076" lvl="1" indent="-171450" algn="just">
              <a:lnSpc>
                <a:spcPct val="115000"/>
              </a:lnSpc>
              <a:buFontTx/>
              <a:buChar char="-"/>
            </a:pPr>
            <a:r>
              <a:rPr lang="en-US" sz="2000" dirty="0">
                <a:ea typeface="Calibri" panose="020F0502020204030204" pitchFamily="34" charset="0"/>
                <a:cs typeface="Arial" panose="020B0604020202020204" pitchFamily="34" charset="0"/>
              </a:rPr>
              <a:t>SA exports under AGOA accounted for 1.7% of SA’s global exports. </a:t>
            </a:r>
          </a:p>
          <a:p>
            <a:pPr marL="561076" lvl="1" indent="-171450" algn="just">
              <a:lnSpc>
                <a:spcPct val="115000"/>
              </a:lnSpc>
              <a:buFontTx/>
              <a:buChar char="-"/>
            </a:pPr>
            <a:r>
              <a:rPr lang="en-US" sz="2000" dirty="0">
                <a:ea typeface="Calibri" panose="020F0502020204030204" pitchFamily="34" charset="0"/>
                <a:cs typeface="Arial" panose="020B0604020202020204" pitchFamily="34" charset="0"/>
              </a:rPr>
              <a:t>SA exports under AGOA and GSP together accounted for about 2.4% of total SA global exports.</a:t>
            </a:r>
            <a:endParaRPr lang="en-ZA" sz="2000" dirty="0">
              <a:solidFill>
                <a:srgbClr val="000000"/>
              </a:solidFill>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10605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12162" y="0"/>
            <a:ext cx="9144000" cy="615287"/>
          </a:xfrm>
          <a:solidFill>
            <a:srgbClr val="00B050"/>
          </a:solidFill>
        </p:spPr>
        <p:txBody>
          <a:bodyPr vert="horz" lIns="77925" tIns="38963" rIns="77925" bIns="38963" rtlCol="0" anchor="ctr">
            <a:noAutofit/>
          </a:bodyPr>
          <a:lstStyle/>
          <a:p>
            <a:r>
              <a:rPr lang="en-GB" sz="2800" dirty="0">
                <a:solidFill>
                  <a:schemeClr val="bg1"/>
                </a:solidFill>
                <a:latin typeface="Arial"/>
                <a:cs typeface="Arial"/>
              </a:rPr>
              <a:t>Key Outcomes – 20</a:t>
            </a:r>
            <a:r>
              <a:rPr lang="en-GB" sz="2800" baseline="30000" dirty="0">
                <a:solidFill>
                  <a:schemeClr val="bg1"/>
                </a:solidFill>
                <a:latin typeface="Arial"/>
                <a:cs typeface="Arial"/>
              </a:rPr>
              <a:t>th </a:t>
            </a:r>
            <a:r>
              <a:rPr lang="en-GB" sz="2800" dirty="0" err="1">
                <a:solidFill>
                  <a:schemeClr val="bg1"/>
                </a:solidFill>
                <a:latin typeface="Arial"/>
                <a:cs typeface="Arial"/>
              </a:rPr>
              <a:t>AGOA</a:t>
            </a:r>
            <a:r>
              <a:rPr lang="en-GB" sz="2800" dirty="0">
                <a:solidFill>
                  <a:schemeClr val="bg1"/>
                </a:solidFill>
                <a:latin typeface="Arial"/>
                <a:cs typeface="Arial"/>
              </a:rPr>
              <a:t> Forum in Johannesburg</a:t>
            </a:r>
            <a:endParaRPr lang="en-US" sz="28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57200" y="1905002"/>
            <a:ext cx="8229600" cy="3498143"/>
          </a:xfrm>
        </p:spPr>
        <p:txBody>
          <a:bodyPr>
            <a:normAutofit/>
          </a:bodyPr>
          <a:lstStyle/>
          <a:p>
            <a:pPr lvl="0"/>
            <a:endParaRPr lang="en-GB" sz="2900" dirty="0"/>
          </a:p>
          <a:p>
            <a:pPr lvl="0" algn="just"/>
            <a:endParaRPr lang="en-GB" sz="43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0CD73B3D-1A05-CF44-A662-427A32DC147C}" type="slidenum">
              <a:rPr lang="en-US" smtClean="0"/>
              <a:t>31</a:t>
            </a:fld>
            <a:endParaRPr lang="en-US"/>
          </a:p>
        </p:txBody>
      </p:sp>
      <p:sp>
        <p:nvSpPr>
          <p:cNvPr id="2" name="Rectangle 1"/>
          <p:cNvSpPr/>
          <p:nvPr/>
        </p:nvSpPr>
        <p:spPr>
          <a:xfrm>
            <a:off x="13341" y="692696"/>
            <a:ext cx="9144000" cy="5632311"/>
          </a:xfrm>
          <a:prstGeom prst="rect">
            <a:avLst/>
          </a:prstGeom>
        </p:spPr>
        <p:txBody>
          <a:bodyPr wrap="square">
            <a:spAutoFit/>
          </a:bodyPr>
          <a:lstStyle/>
          <a:p>
            <a:pPr marL="285750" indent="-285750" algn="just">
              <a:spcAft>
                <a:spcPts val="600"/>
              </a:spcAft>
              <a:buFont typeface="Arial" panose="020B0604020202020204" pitchFamily="34" charset="0"/>
              <a:buChar char="•"/>
            </a:pPr>
            <a:r>
              <a:rPr lang="en-US" sz="2000" dirty="0">
                <a:cs typeface="Arial" panose="020B0604020202020204" pitchFamily="34" charset="0"/>
              </a:rPr>
              <a:t>Support for continuation of AGOA beyond 2025 for least 10 years </a:t>
            </a:r>
          </a:p>
          <a:p>
            <a:pPr marL="285750" indent="-285750" algn="just">
              <a:spcAft>
                <a:spcPts val="600"/>
              </a:spcAft>
              <a:buFont typeface="Arial" panose="020B0604020202020204" pitchFamily="34" charset="0"/>
              <a:buChar char="•"/>
            </a:pPr>
            <a:r>
              <a:rPr lang="en-US" sz="2000" dirty="0">
                <a:cs typeface="Arial" panose="020B0604020202020204" pitchFamily="34" charset="0"/>
              </a:rPr>
              <a:t>Strong message on the role of AGOA in fostering the regional value chains in the Continent, e.g. automotive value chain anchored by South Africa</a:t>
            </a:r>
          </a:p>
          <a:p>
            <a:pPr marL="285750" indent="-285750" algn="just">
              <a:spcAft>
                <a:spcPts val="600"/>
              </a:spcAft>
              <a:buFont typeface="Arial" panose="020B0604020202020204" pitchFamily="34" charset="0"/>
              <a:buChar char="•"/>
            </a:pPr>
            <a:r>
              <a:rPr lang="en-US" sz="2000" dirty="0">
                <a:cs typeface="Arial" panose="020B0604020202020204" pitchFamily="34" charset="0"/>
              </a:rPr>
              <a:t>Improving AGOA utilization rates to spread and deepen the impact</a:t>
            </a:r>
          </a:p>
          <a:p>
            <a:pPr marL="285750" indent="-285750" algn="just">
              <a:spcAft>
                <a:spcPts val="600"/>
              </a:spcAft>
              <a:buFont typeface="Arial" panose="020B0604020202020204" pitchFamily="34" charset="0"/>
              <a:buChar char="•"/>
            </a:pPr>
            <a:r>
              <a:rPr lang="en-US" sz="2000" dirty="0">
                <a:cs typeface="Arial" panose="020B0604020202020204" pitchFamily="34" charset="0"/>
              </a:rPr>
              <a:t>Consideration to expand product coverage</a:t>
            </a:r>
          </a:p>
          <a:p>
            <a:pPr marL="285750" indent="-285750" algn="just">
              <a:spcAft>
                <a:spcPts val="600"/>
              </a:spcAft>
              <a:buFont typeface="Arial" panose="020B0604020202020204" pitchFamily="34" charset="0"/>
              <a:buChar char="•"/>
            </a:pPr>
            <a:r>
              <a:rPr lang="en-US" sz="2000" dirty="0">
                <a:cs typeface="Arial" panose="020B0604020202020204" pitchFamily="34" charset="0"/>
              </a:rPr>
              <a:t>Eliminating restrictions that affect market access for products of export interest such as steel, aluminum, beef</a:t>
            </a:r>
          </a:p>
          <a:p>
            <a:pPr marL="285750" indent="-285750" algn="just">
              <a:spcAft>
                <a:spcPts val="600"/>
              </a:spcAft>
              <a:buFont typeface="Arial" panose="020B0604020202020204" pitchFamily="34" charset="0"/>
              <a:buChar char="•"/>
            </a:pPr>
            <a:r>
              <a:rPr lang="en-US" sz="2000" dirty="0">
                <a:cs typeface="Arial" panose="020B0604020202020204" pitchFamily="34" charset="0"/>
              </a:rPr>
              <a:t>Recognition that AGOA is mutually beneficial for the Africa-US economic relationship thus there is a compelling argument to renew and extend the </a:t>
            </a:r>
            <a:r>
              <a:rPr lang="en-US" sz="2000" dirty="0" err="1">
                <a:cs typeface="Arial" panose="020B0604020202020204" pitchFamily="34" charset="0"/>
              </a:rPr>
              <a:t>AGOA</a:t>
            </a:r>
            <a:endParaRPr lang="en-US" sz="2000" dirty="0">
              <a:cs typeface="Arial" panose="020B0604020202020204" pitchFamily="34" charset="0"/>
            </a:endParaRPr>
          </a:p>
          <a:p>
            <a:pPr marL="285750" indent="-285750" algn="just">
              <a:spcAft>
                <a:spcPts val="600"/>
              </a:spcAft>
              <a:buFont typeface="Arial" panose="020B0604020202020204" pitchFamily="34" charset="0"/>
              <a:buChar char="•"/>
            </a:pPr>
            <a:r>
              <a:rPr lang="en-US" sz="2000" dirty="0">
                <a:cs typeface="Arial" panose="020B0604020202020204" pitchFamily="34" charset="0"/>
              </a:rPr>
              <a:t>Need to complement AGOA with additional measures, including investment into Africa’s productive sector and trade in services</a:t>
            </a:r>
          </a:p>
          <a:p>
            <a:pPr marL="285750" indent="-285750" algn="just">
              <a:spcAft>
                <a:spcPts val="600"/>
              </a:spcAft>
              <a:buFont typeface="Arial" panose="020B0604020202020204" pitchFamily="34" charset="0"/>
              <a:buChar char="•"/>
            </a:pPr>
            <a:r>
              <a:rPr lang="en-US" sz="2000" dirty="0">
                <a:cs typeface="Arial" panose="020B0604020202020204" pitchFamily="34" charset="0"/>
              </a:rPr>
              <a:t>Complementarities between AGOA and the </a:t>
            </a:r>
            <a:r>
              <a:rPr lang="en-US" sz="2000" dirty="0" err="1">
                <a:cs typeface="Arial" panose="020B0604020202020204" pitchFamily="34" charset="0"/>
              </a:rPr>
              <a:t>AfCFTA</a:t>
            </a:r>
            <a:r>
              <a:rPr lang="en-US" sz="2000" dirty="0">
                <a:cs typeface="Arial" panose="020B0604020202020204" pitchFamily="34" charset="0"/>
              </a:rPr>
              <a:t> through, among others, enabling cumulation with all AfCFTA signatories</a:t>
            </a:r>
          </a:p>
          <a:p>
            <a:pPr marL="285750" indent="-285750" algn="just">
              <a:spcAft>
                <a:spcPts val="600"/>
              </a:spcAft>
              <a:buFont typeface="Arial" panose="020B0604020202020204" pitchFamily="34" charset="0"/>
              <a:buChar char="•"/>
            </a:pPr>
            <a:r>
              <a:rPr lang="en-US" sz="2000" dirty="0">
                <a:cs typeface="Arial" panose="020B0604020202020204" pitchFamily="34" charset="0"/>
              </a:rPr>
              <a:t>Address the issue of graduation of some countries from AGOA and not penalize countries for making positive progress</a:t>
            </a:r>
            <a:endParaRPr lang="en-ZA" sz="2000" dirty="0">
              <a:cs typeface="Arial" panose="020B0604020202020204" pitchFamily="34" charset="0"/>
            </a:endParaRPr>
          </a:p>
        </p:txBody>
      </p:sp>
    </p:spTree>
    <p:extLst>
      <p:ext uri="{BB962C8B-B14F-4D97-AF65-F5344CB8AC3E}">
        <p14:creationId xmlns:p14="http://schemas.microsoft.com/office/powerpoint/2010/main" val="33668972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25663"/>
            <a:ext cx="9144000" cy="615287"/>
          </a:xfrm>
          <a:solidFill>
            <a:srgbClr val="00B050"/>
          </a:solidFill>
        </p:spPr>
        <p:txBody>
          <a:bodyPr vert="horz" lIns="77925" tIns="38963" rIns="77925" bIns="38963" rtlCol="0" anchor="ctr">
            <a:noAutofit/>
          </a:bodyPr>
          <a:lstStyle/>
          <a:p>
            <a:r>
              <a:rPr lang="en-GB" sz="2800" dirty="0">
                <a:solidFill>
                  <a:schemeClr val="bg1"/>
                </a:solidFill>
                <a:latin typeface="Arial"/>
                <a:cs typeface="Arial"/>
              </a:rPr>
              <a:t>Success of the 20</a:t>
            </a:r>
            <a:r>
              <a:rPr lang="en-GB" sz="2800" baseline="30000" dirty="0">
                <a:solidFill>
                  <a:schemeClr val="bg1"/>
                </a:solidFill>
                <a:latin typeface="Arial"/>
                <a:cs typeface="Arial"/>
              </a:rPr>
              <a:t>th</a:t>
            </a:r>
            <a:r>
              <a:rPr lang="en-GB" sz="2800" dirty="0">
                <a:solidFill>
                  <a:schemeClr val="bg1"/>
                </a:solidFill>
                <a:latin typeface="Arial"/>
                <a:cs typeface="Arial"/>
              </a:rPr>
              <a:t> </a:t>
            </a:r>
            <a:r>
              <a:rPr lang="en-GB" sz="2800" dirty="0" err="1">
                <a:solidFill>
                  <a:schemeClr val="bg1"/>
                </a:solidFill>
                <a:latin typeface="Arial"/>
                <a:cs typeface="Arial"/>
              </a:rPr>
              <a:t>AGOA</a:t>
            </a:r>
            <a:r>
              <a:rPr lang="en-GB" sz="2800" dirty="0">
                <a:solidFill>
                  <a:schemeClr val="bg1"/>
                </a:solidFill>
                <a:latin typeface="Arial"/>
                <a:cs typeface="Arial"/>
              </a:rPr>
              <a:t> Forum</a:t>
            </a:r>
            <a:endParaRPr lang="en-US" sz="28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83820" y="1208643"/>
            <a:ext cx="8961120" cy="3498143"/>
          </a:xfrm>
        </p:spPr>
        <p:txBody>
          <a:bodyPr>
            <a:normAutofit/>
          </a:bodyPr>
          <a:lstStyle/>
          <a:p>
            <a:pPr lvl="0"/>
            <a:endParaRPr lang="en-GB" sz="2900" dirty="0"/>
          </a:p>
          <a:p>
            <a:pPr lvl="0" algn="just"/>
            <a:endParaRPr lang="en-GB" sz="43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0CD73B3D-1A05-CF44-A662-427A32DC147C}" type="slidenum">
              <a:rPr lang="en-US" smtClean="0"/>
              <a:t>32</a:t>
            </a:fld>
            <a:endParaRPr lang="en-US"/>
          </a:p>
        </p:txBody>
      </p:sp>
      <p:sp>
        <p:nvSpPr>
          <p:cNvPr id="5" name="Rectangle 4">
            <a:extLst>
              <a:ext uri="{FF2B5EF4-FFF2-40B4-BE49-F238E27FC236}">
                <a16:creationId xmlns:a16="http://schemas.microsoft.com/office/drawing/2014/main" id="{9D5134DB-2F7E-4918-B325-E769736FBF4E}"/>
              </a:ext>
            </a:extLst>
          </p:cNvPr>
          <p:cNvSpPr/>
          <p:nvPr/>
        </p:nvSpPr>
        <p:spPr>
          <a:xfrm>
            <a:off x="-36512" y="605184"/>
            <a:ext cx="8968740" cy="5154040"/>
          </a:xfrm>
          <a:prstGeom prst="rect">
            <a:avLst/>
          </a:prstGeom>
        </p:spPr>
        <p:txBody>
          <a:bodyPr wrap="square">
            <a:spAutoFit/>
          </a:bodyPr>
          <a:lstStyle/>
          <a:p>
            <a:pPr marL="353324" indent="-285750">
              <a:lnSpc>
                <a:spcPct val="150000"/>
              </a:lnSpc>
              <a:buFont typeface="Arial" panose="020B0604020202020204" pitchFamily="34" charset="0"/>
              <a:buChar char="•"/>
            </a:pPr>
            <a:r>
              <a:rPr lang="en-ZA" sz="2000" dirty="0">
                <a:cs typeface="Arial" panose="020B0604020202020204" pitchFamily="34" charset="0"/>
              </a:rPr>
              <a:t>The first Forum where a labour forum was included</a:t>
            </a:r>
          </a:p>
          <a:p>
            <a:pPr marL="353324" indent="-285750" algn="just">
              <a:lnSpc>
                <a:spcPct val="150000"/>
              </a:lnSpc>
              <a:buFont typeface="Arial" panose="020B0604020202020204" pitchFamily="34" charset="0"/>
              <a:buChar char="•"/>
            </a:pPr>
            <a:r>
              <a:rPr lang="en-ZA" sz="2000" dirty="0">
                <a:cs typeface="Arial" panose="020B0604020202020204" pitchFamily="34" charset="0"/>
              </a:rPr>
              <a:t>Largest exhibition in the history of </a:t>
            </a:r>
            <a:r>
              <a:rPr lang="en-ZA" sz="2000" dirty="0" err="1">
                <a:cs typeface="Arial" panose="020B0604020202020204" pitchFamily="34" charset="0"/>
              </a:rPr>
              <a:t>AGOA</a:t>
            </a:r>
            <a:r>
              <a:rPr lang="en-ZA" sz="2000" dirty="0">
                <a:cs typeface="Arial" panose="020B0604020202020204" pitchFamily="34" charset="0"/>
              </a:rPr>
              <a:t>; Exhibition showcased products benefitting under </a:t>
            </a:r>
            <a:r>
              <a:rPr lang="en-ZA" sz="2000" dirty="0" err="1">
                <a:cs typeface="Arial" panose="020B0604020202020204" pitchFamily="34" charset="0"/>
              </a:rPr>
              <a:t>AGOA</a:t>
            </a:r>
            <a:r>
              <a:rPr lang="en-ZA" sz="2000" dirty="0">
                <a:cs typeface="Arial" panose="020B0604020202020204" pitchFamily="34" charset="0"/>
              </a:rPr>
              <a:t>, as well as the local and regional value chains that formed due to </a:t>
            </a:r>
            <a:r>
              <a:rPr lang="en-ZA" sz="2000" dirty="0" err="1">
                <a:cs typeface="Arial" panose="020B0604020202020204" pitchFamily="34" charset="0"/>
              </a:rPr>
              <a:t>AGOA</a:t>
            </a:r>
            <a:r>
              <a:rPr lang="en-ZA" sz="2000" dirty="0">
                <a:cs typeface="Arial" panose="020B0604020202020204" pitchFamily="34" charset="0"/>
              </a:rPr>
              <a:t>. BUSA members such as those in the automotive sector provided data that showcased the regional value chains and exhibited the various automotive products to demonstrate this - the contribution of AGOA to RVCs now resonate well with the US Government and also with Congress. </a:t>
            </a:r>
          </a:p>
          <a:p>
            <a:pPr marL="353324" indent="-285750" algn="just">
              <a:lnSpc>
                <a:spcPct val="150000"/>
              </a:lnSpc>
              <a:buFont typeface="Arial" panose="020B0604020202020204" pitchFamily="34" charset="0"/>
              <a:buChar char="•"/>
            </a:pPr>
            <a:r>
              <a:rPr lang="en-ZA" sz="2000" dirty="0">
                <a:cs typeface="Arial" panose="020B0604020202020204" pitchFamily="34" charset="0"/>
              </a:rPr>
              <a:t>Almost all of the recommendations of the African Ministers of Trade were incorporated in various bills introduced in Congress for renewal/reauthorisation of </a:t>
            </a:r>
            <a:r>
              <a:rPr lang="en-ZA" sz="2000" dirty="0" err="1">
                <a:cs typeface="Arial" panose="020B0604020202020204" pitchFamily="34" charset="0"/>
              </a:rPr>
              <a:t>AGOA</a:t>
            </a:r>
            <a:r>
              <a:rPr lang="en-ZA" sz="2200" dirty="0">
                <a:cs typeface="Arial" panose="020B0604020202020204" pitchFamily="34" charset="0"/>
              </a:rPr>
              <a:t>. </a:t>
            </a:r>
          </a:p>
        </p:txBody>
      </p:sp>
    </p:spTree>
    <p:extLst>
      <p:ext uri="{BB962C8B-B14F-4D97-AF65-F5344CB8AC3E}">
        <p14:creationId xmlns:p14="http://schemas.microsoft.com/office/powerpoint/2010/main" val="26628472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45720" y="0"/>
            <a:ext cx="9144000" cy="615287"/>
          </a:xfrm>
          <a:solidFill>
            <a:srgbClr val="00B050"/>
          </a:solidFill>
        </p:spPr>
        <p:txBody>
          <a:bodyPr vert="horz" lIns="77925" tIns="38963" rIns="77925" bIns="38963" rtlCol="0" anchor="ctr">
            <a:noAutofit/>
          </a:bodyPr>
          <a:lstStyle/>
          <a:p>
            <a:r>
              <a:rPr lang="en-ZA" sz="2800" dirty="0">
                <a:solidFill>
                  <a:schemeClr val="bg1"/>
                </a:solidFill>
                <a:latin typeface="Arial"/>
                <a:cs typeface="Arial"/>
              </a:rPr>
              <a:t>US Bills to renew </a:t>
            </a:r>
            <a:r>
              <a:rPr lang="en-ZA" sz="2800" dirty="0" err="1">
                <a:solidFill>
                  <a:schemeClr val="bg1"/>
                </a:solidFill>
                <a:latin typeface="Arial"/>
                <a:cs typeface="Arial"/>
              </a:rPr>
              <a:t>AGOA</a:t>
            </a:r>
            <a:r>
              <a:rPr lang="en-ZA" sz="2800" dirty="0">
                <a:solidFill>
                  <a:schemeClr val="bg1"/>
                </a:solidFill>
                <a:latin typeface="Arial"/>
                <a:cs typeface="Arial"/>
              </a:rPr>
              <a:t> beyond 2025</a:t>
            </a:r>
            <a:endParaRPr lang="en-US" sz="28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57200" y="1905002"/>
            <a:ext cx="8229600" cy="3498143"/>
          </a:xfrm>
        </p:spPr>
        <p:txBody>
          <a:bodyPr>
            <a:normAutofit/>
          </a:bodyPr>
          <a:lstStyle/>
          <a:p>
            <a:pPr lvl="0"/>
            <a:endParaRPr lang="en-GB" sz="2900" dirty="0"/>
          </a:p>
          <a:p>
            <a:pPr lvl="0" algn="just"/>
            <a:endParaRPr lang="en-GB" sz="43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0CD73B3D-1A05-CF44-A662-427A32DC147C}" type="slidenum">
              <a:rPr lang="en-US" smtClean="0"/>
              <a:t>33</a:t>
            </a:fld>
            <a:endParaRPr lang="en-US"/>
          </a:p>
        </p:txBody>
      </p:sp>
      <p:sp>
        <p:nvSpPr>
          <p:cNvPr id="5" name="Rectangle 4">
            <a:extLst>
              <a:ext uri="{FF2B5EF4-FFF2-40B4-BE49-F238E27FC236}">
                <a16:creationId xmlns:a16="http://schemas.microsoft.com/office/drawing/2014/main" id="{E7D88BD1-E004-4259-BA8E-63C7BDB6E34A}"/>
              </a:ext>
            </a:extLst>
          </p:cNvPr>
          <p:cNvSpPr/>
          <p:nvPr/>
        </p:nvSpPr>
        <p:spPr>
          <a:xfrm>
            <a:off x="0" y="615287"/>
            <a:ext cx="9052560" cy="6278642"/>
          </a:xfrm>
          <a:prstGeom prst="rect">
            <a:avLst/>
          </a:prstGeom>
        </p:spPr>
        <p:txBody>
          <a:bodyPr wrap="square">
            <a:spAutoFit/>
          </a:bodyPr>
          <a:lstStyle/>
          <a:p>
            <a:pPr marL="263525" lvl="1" indent="-171450" algn="just">
              <a:buFont typeface="Arial" panose="020B0604020202020204" pitchFamily="34" charset="0"/>
              <a:buChar char="•"/>
            </a:pPr>
            <a:r>
              <a:rPr lang="en-GB" sz="1800" dirty="0">
                <a:ea typeface="Calibri" panose="020F0502020204030204" pitchFamily="34" charset="0"/>
                <a:cs typeface="Arial" panose="020B0604020202020204" pitchFamily="34" charset="0"/>
              </a:rPr>
              <a:t>Senator John Kennedy </a:t>
            </a:r>
            <a:r>
              <a:rPr lang="en-GB" sz="1800" dirty="0">
                <a:ea typeface="Times New Roman" panose="02020603050405020304" pitchFamily="18" charset="0"/>
                <a:cs typeface="Arial" panose="020B0604020202020204" pitchFamily="34" charset="0"/>
              </a:rPr>
              <a:t>introduced </a:t>
            </a:r>
            <a:r>
              <a:rPr lang="en-GB" sz="1800" dirty="0">
                <a:ea typeface="Calibri" panose="020F0502020204030204" pitchFamily="34" charset="0"/>
                <a:cs typeface="Arial" panose="020B0604020202020204" pitchFamily="34" charset="0"/>
              </a:rPr>
              <a:t>the </a:t>
            </a:r>
            <a:r>
              <a:rPr lang="en-GB" sz="1800" dirty="0" err="1">
                <a:ea typeface="Calibri" panose="020F0502020204030204" pitchFamily="34" charset="0"/>
                <a:cs typeface="Arial" panose="020B0604020202020204" pitchFamily="34" charset="0"/>
              </a:rPr>
              <a:t>AGOA</a:t>
            </a:r>
            <a:r>
              <a:rPr lang="en-GB" sz="1800" dirty="0">
                <a:ea typeface="Calibri" panose="020F0502020204030204" pitchFamily="34" charset="0"/>
                <a:cs typeface="Arial" panose="020B0604020202020204" pitchFamily="34" charset="0"/>
              </a:rPr>
              <a:t> Extension Act of 2023 on 28 September 2023, for extension of the </a:t>
            </a:r>
            <a:r>
              <a:rPr lang="en-GB" sz="1800" dirty="0" err="1">
                <a:ea typeface="Calibri" panose="020F0502020204030204" pitchFamily="34" charset="0"/>
                <a:cs typeface="Arial" panose="020B0604020202020204" pitchFamily="34" charset="0"/>
              </a:rPr>
              <a:t>AGOA</a:t>
            </a:r>
            <a:r>
              <a:rPr lang="en-GB" sz="1800" dirty="0">
                <a:ea typeface="Calibri" panose="020F0502020204030204" pitchFamily="34" charset="0"/>
                <a:cs typeface="Arial" panose="020B0604020202020204" pitchFamily="34" charset="0"/>
              </a:rPr>
              <a:t> Act for 20 years. </a:t>
            </a:r>
            <a:endParaRPr lang="en-ZA" sz="1800" dirty="0">
              <a:ea typeface="Calibri" panose="020F0502020204030204" pitchFamily="34" charset="0"/>
              <a:cs typeface="Arial" panose="020B0604020202020204" pitchFamily="34" charset="0"/>
            </a:endParaRPr>
          </a:p>
          <a:p>
            <a:pPr marL="263525" lvl="1" indent="-171450" algn="just">
              <a:buFont typeface="Arial" panose="020B0604020202020204" pitchFamily="34" charset="0"/>
              <a:buChar char="•"/>
            </a:pPr>
            <a:r>
              <a:rPr lang="en-GB" sz="1800" dirty="0">
                <a:ea typeface="Calibri" panose="020F0502020204030204" pitchFamily="34" charset="0"/>
                <a:cs typeface="Arial" panose="020B0604020202020204" pitchFamily="34" charset="0"/>
              </a:rPr>
              <a:t>Senator Coons released a discussion paper on 6</a:t>
            </a:r>
            <a:r>
              <a:rPr lang="en-GB" sz="1800" baseline="30000" dirty="0">
                <a:ea typeface="Calibri" panose="020F0502020204030204" pitchFamily="34" charset="0"/>
                <a:cs typeface="Arial" panose="020B0604020202020204" pitchFamily="34" charset="0"/>
              </a:rPr>
              <a:t>th</a:t>
            </a:r>
            <a:r>
              <a:rPr lang="en-GB" sz="1800" dirty="0">
                <a:ea typeface="Calibri" panose="020F0502020204030204" pitchFamily="34" charset="0"/>
                <a:cs typeface="Arial" panose="020B0604020202020204" pitchFamily="34" charset="0"/>
              </a:rPr>
              <a:t> November 2023 titled “</a:t>
            </a:r>
            <a:r>
              <a:rPr lang="en-GB" sz="1800" i="1" dirty="0" err="1">
                <a:solidFill>
                  <a:srgbClr val="000000"/>
                </a:solidFill>
                <a:ea typeface="Times New Roman" panose="02020603050405020304" pitchFamily="18" charset="0"/>
                <a:cs typeface="Arial" panose="020B0604020202020204" pitchFamily="34" charset="0"/>
              </a:rPr>
              <a:t>AGOA</a:t>
            </a:r>
            <a:r>
              <a:rPr lang="en-GB" sz="1800" i="1" dirty="0">
                <a:solidFill>
                  <a:srgbClr val="000000"/>
                </a:solidFill>
                <a:ea typeface="Times New Roman" panose="02020603050405020304" pitchFamily="18" charset="0"/>
                <a:cs typeface="Arial" panose="020B0604020202020204" pitchFamily="34" charset="0"/>
              </a:rPr>
              <a:t> Renewal Act of 202</a:t>
            </a:r>
            <a:r>
              <a:rPr lang="en-GB" sz="1800" dirty="0">
                <a:solidFill>
                  <a:srgbClr val="000000"/>
                </a:solidFill>
                <a:ea typeface="Times New Roman" panose="02020603050405020304" pitchFamily="18" charset="0"/>
                <a:cs typeface="Arial" panose="020B0604020202020204" pitchFamily="34" charset="0"/>
              </a:rPr>
              <a:t>3”</a:t>
            </a:r>
            <a:r>
              <a:rPr lang="en-GB" sz="1800" dirty="0">
                <a:ea typeface="Times New Roman" panose="02020603050405020304" pitchFamily="18" charset="0"/>
                <a:cs typeface="Arial" panose="020B0604020202020204" pitchFamily="34" charset="0"/>
              </a:rPr>
              <a:t> aimed at: </a:t>
            </a:r>
            <a:r>
              <a:rPr lang="en-GB" sz="1800" dirty="0" err="1">
                <a:ea typeface="Times New Roman" panose="02020603050405020304" pitchFamily="18" charset="0"/>
                <a:cs typeface="Arial" panose="020B0604020202020204" pitchFamily="34" charset="0"/>
              </a:rPr>
              <a:t>i</a:t>
            </a:r>
            <a:r>
              <a:rPr lang="en-GB" sz="1800" dirty="0">
                <a:ea typeface="Times New Roman" panose="02020603050405020304" pitchFamily="18" charset="0"/>
                <a:cs typeface="Arial" panose="020B0604020202020204" pitchFamily="34" charset="0"/>
              </a:rPr>
              <a:t>) extending </a:t>
            </a:r>
            <a:r>
              <a:rPr lang="en-GB" sz="1800" dirty="0" err="1">
                <a:ea typeface="Times New Roman" panose="02020603050405020304" pitchFamily="18" charset="0"/>
                <a:cs typeface="Arial" panose="020B0604020202020204" pitchFamily="34" charset="0"/>
              </a:rPr>
              <a:t>AGOA</a:t>
            </a:r>
            <a:r>
              <a:rPr lang="en-GB" sz="1800" dirty="0">
                <a:ea typeface="Times New Roman" panose="02020603050405020304" pitchFamily="18" charset="0"/>
                <a:cs typeface="Arial" panose="020B0604020202020204" pitchFamily="34" charset="0"/>
              </a:rPr>
              <a:t> by 16 years; ii) modification to the graduation eligibility criteria; iii) the review of the annual </a:t>
            </a:r>
            <a:r>
              <a:rPr lang="en-GB" sz="1800" dirty="0" err="1">
                <a:ea typeface="Times New Roman" panose="02020603050405020304" pitchFamily="18" charset="0"/>
                <a:cs typeface="Arial" panose="020B0604020202020204" pitchFamily="34" charset="0"/>
              </a:rPr>
              <a:t>AGOA</a:t>
            </a:r>
            <a:r>
              <a:rPr lang="en-GB" sz="1800" dirty="0">
                <a:ea typeface="Times New Roman" panose="02020603050405020304" pitchFamily="18" charset="0"/>
                <a:cs typeface="Arial" panose="020B0604020202020204" pitchFamily="34" charset="0"/>
              </a:rPr>
              <a:t> eligibility review to three years; and iv) that South Africa be subjected to the out-of-cycle review.</a:t>
            </a:r>
            <a:endParaRPr lang="en-ZA" sz="1800" dirty="0">
              <a:ea typeface="Calibri" panose="020F0502020204030204" pitchFamily="34" charset="0"/>
              <a:cs typeface="Arial" panose="020B0604020202020204" pitchFamily="34" charset="0"/>
            </a:endParaRPr>
          </a:p>
          <a:p>
            <a:pPr marL="263525" lvl="1" indent="-171450" algn="just">
              <a:buFont typeface="Arial" panose="020B0604020202020204" pitchFamily="34" charset="0"/>
              <a:buChar char="•"/>
            </a:pPr>
            <a:r>
              <a:rPr lang="en-GB" sz="1800" dirty="0">
                <a:solidFill>
                  <a:srgbClr val="000000"/>
                </a:solidFill>
                <a:ea typeface="Times New Roman" panose="02020603050405020304" pitchFamily="18" charset="0"/>
                <a:cs typeface="Arial" panose="020B0604020202020204" pitchFamily="34" charset="0"/>
              </a:rPr>
              <a:t>Senators Chris Coons (D-Delaware) and James </a:t>
            </a:r>
            <a:r>
              <a:rPr lang="en-GB" sz="1800" dirty="0" err="1">
                <a:solidFill>
                  <a:srgbClr val="000000"/>
                </a:solidFill>
                <a:ea typeface="Times New Roman" panose="02020603050405020304" pitchFamily="18" charset="0"/>
                <a:cs typeface="Arial" panose="020B0604020202020204" pitchFamily="34" charset="0"/>
              </a:rPr>
              <a:t>Risch</a:t>
            </a:r>
            <a:r>
              <a:rPr lang="en-GB" sz="1800" dirty="0">
                <a:solidFill>
                  <a:srgbClr val="000000"/>
                </a:solidFill>
                <a:ea typeface="Times New Roman" panose="02020603050405020304" pitchFamily="18" charset="0"/>
                <a:cs typeface="Arial" panose="020B0604020202020204" pitchFamily="34" charset="0"/>
              </a:rPr>
              <a:t> (R-Idaho) on 11 April 2024 introduced “</a:t>
            </a:r>
            <a:r>
              <a:rPr lang="en-GB" sz="1800" dirty="0" err="1">
                <a:ea typeface="Times New Roman" panose="02020603050405020304" pitchFamily="18" charset="0"/>
                <a:cs typeface="Arial" panose="020B0604020202020204" pitchFamily="34" charset="0"/>
              </a:rPr>
              <a:t>AGOA</a:t>
            </a:r>
            <a:r>
              <a:rPr lang="en-GB" sz="1800" dirty="0">
                <a:ea typeface="Times New Roman" panose="02020603050405020304" pitchFamily="18" charset="0"/>
                <a:cs typeface="Arial" panose="020B0604020202020204" pitchFamily="34" charset="0"/>
              </a:rPr>
              <a:t> Renewal and Improvement Act of 2024</a:t>
            </a:r>
            <a:r>
              <a:rPr lang="en-GB" sz="1800" dirty="0">
                <a:solidFill>
                  <a:srgbClr val="000000"/>
                </a:solidFill>
                <a:ea typeface="Times New Roman" panose="02020603050405020304" pitchFamily="18" charset="0"/>
                <a:cs typeface="Arial" panose="020B0604020202020204" pitchFamily="34" charset="0"/>
              </a:rPr>
              <a:t>”. The key provisions of this bill are as follows:</a:t>
            </a:r>
            <a:endParaRPr lang="en-ZA" sz="1800" dirty="0">
              <a:ea typeface="Calibri" panose="020F0502020204030204" pitchFamily="34" charset="0"/>
              <a:cs typeface="Arial" panose="020B0604020202020204" pitchFamily="34" charset="0"/>
            </a:endParaRPr>
          </a:p>
          <a:p>
            <a:pPr marL="625475" lvl="2" indent="-285750" algn="just">
              <a:buFont typeface="Symbol" panose="05050102010706020507" pitchFamily="18" charset="2"/>
              <a:buChar char="-"/>
              <a:tabLst>
                <a:tab pos="457200" algn="l"/>
              </a:tabLst>
            </a:pPr>
            <a:r>
              <a:rPr lang="en-GB" sz="1600" dirty="0">
                <a:ea typeface="Calibri" panose="020F0502020204030204" pitchFamily="34" charset="0"/>
                <a:cs typeface="Arial" panose="020B0604020202020204" pitchFamily="34" charset="0"/>
              </a:rPr>
              <a:t>extend </a:t>
            </a:r>
            <a:r>
              <a:rPr lang="en-GB" sz="1600" dirty="0" err="1">
                <a:ea typeface="Calibri" panose="020F0502020204030204" pitchFamily="34" charset="0"/>
                <a:cs typeface="Arial" panose="020B0604020202020204" pitchFamily="34" charset="0"/>
              </a:rPr>
              <a:t>AGOA</a:t>
            </a:r>
            <a:r>
              <a:rPr lang="en-GB" sz="1600" dirty="0">
                <a:ea typeface="Calibri" panose="020F0502020204030204" pitchFamily="34" charset="0"/>
                <a:cs typeface="Arial" panose="020B0604020202020204" pitchFamily="34" charset="0"/>
              </a:rPr>
              <a:t> by 16 years, from 2025 to 2041. </a:t>
            </a:r>
            <a:r>
              <a:rPr lang="en-ZA" sz="1600" dirty="0">
                <a:ea typeface="Calibri" panose="020F0502020204030204" pitchFamily="34" charset="0"/>
                <a:cs typeface="Arial" panose="020B0604020202020204" pitchFamily="34" charset="0"/>
              </a:rPr>
              <a:t>It also extends the 3rd country fabric provision for the same period of 16 years. </a:t>
            </a:r>
          </a:p>
          <a:p>
            <a:pPr marL="625475" lvl="2" indent="-285750" algn="just">
              <a:buFont typeface="Symbol" panose="05050102010706020507" pitchFamily="18" charset="2"/>
              <a:buChar char="-"/>
              <a:tabLst>
                <a:tab pos="457200" algn="l"/>
              </a:tabLst>
            </a:pPr>
            <a:r>
              <a:rPr lang="en-ZA" sz="1600" dirty="0" err="1">
                <a:ea typeface="Calibri" panose="020F0502020204030204" pitchFamily="34" charset="0"/>
                <a:cs typeface="Arial" panose="020B0604020202020204" pitchFamily="34" charset="0"/>
              </a:rPr>
              <a:t>AGOA</a:t>
            </a:r>
            <a:r>
              <a:rPr lang="en-ZA" sz="1600" dirty="0">
                <a:ea typeface="Calibri" panose="020F0502020204030204" pitchFamily="34" charset="0"/>
                <a:cs typeface="Arial" panose="020B0604020202020204" pitchFamily="34" charset="0"/>
              </a:rPr>
              <a:t> eligibility review to be done every three years, rather than annually</a:t>
            </a:r>
          </a:p>
          <a:p>
            <a:pPr marL="625475" lvl="2" indent="-285750" algn="just">
              <a:buFont typeface="Symbol" panose="05050102010706020507" pitchFamily="18" charset="2"/>
              <a:buChar char="-"/>
              <a:tabLst>
                <a:tab pos="457200" algn="l"/>
              </a:tabLst>
            </a:pPr>
            <a:r>
              <a:rPr lang="en-ZA" sz="1600" dirty="0">
                <a:ea typeface="Calibri" panose="020F0502020204030204" pitchFamily="34" charset="0"/>
                <a:cs typeface="Arial" panose="020B0604020202020204" pitchFamily="34" charset="0"/>
              </a:rPr>
              <a:t>proposes that countries lose eligibility after they have maintained “high-income” status for five consecutive years, which can be extended up to an additional five years to allow time for the negotiation of a free trade agreement. Currently, any country that reach high income status, lose eligibility under the Generalised System of Preferences (</a:t>
            </a:r>
            <a:r>
              <a:rPr lang="en-ZA" sz="1600" dirty="0" err="1">
                <a:ea typeface="Calibri" panose="020F0502020204030204" pitchFamily="34" charset="0"/>
                <a:cs typeface="Arial" panose="020B0604020202020204" pitchFamily="34" charset="0"/>
              </a:rPr>
              <a:t>GSP</a:t>
            </a:r>
            <a:r>
              <a:rPr lang="en-ZA" sz="1600" dirty="0">
                <a:ea typeface="Calibri" panose="020F0502020204030204" pitchFamily="34" charset="0"/>
                <a:cs typeface="Arial" panose="020B0604020202020204" pitchFamily="34" charset="0"/>
              </a:rPr>
              <a:t>) and therefore automatically lose </a:t>
            </a:r>
            <a:r>
              <a:rPr lang="en-ZA" sz="1600" dirty="0" err="1">
                <a:ea typeface="Calibri" panose="020F0502020204030204" pitchFamily="34" charset="0"/>
                <a:cs typeface="Arial" panose="020B0604020202020204" pitchFamily="34" charset="0"/>
              </a:rPr>
              <a:t>AGOA</a:t>
            </a:r>
            <a:r>
              <a:rPr lang="en-ZA" sz="1600" dirty="0">
                <a:ea typeface="Calibri" panose="020F0502020204030204" pitchFamily="34" charset="0"/>
                <a:cs typeface="Arial" panose="020B0604020202020204" pitchFamily="34" charset="0"/>
              </a:rPr>
              <a:t> eligibility.</a:t>
            </a:r>
          </a:p>
          <a:p>
            <a:pPr marL="625475" lvl="2" indent="-285750" algn="just">
              <a:buFont typeface="Symbol" panose="05050102010706020507" pitchFamily="18" charset="2"/>
              <a:buChar char="-"/>
              <a:tabLst>
                <a:tab pos="457200" algn="l"/>
              </a:tabLst>
            </a:pPr>
            <a:r>
              <a:rPr lang="en-ZA" sz="1600" dirty="0">
                <a:ea typeface="Calibri" panose="020F0502020204030204" pitchFamily="34" charset="0"/>
                <a:cs typeface="Arial" panose="020B0604020202020204" pitchFamily="34" charset="0"/>
              </a:rPr>
              <a:t>Congress can request for out of cycle review and such a review must be initiated within 15 days of the request.  </a:t>
            </a:r>
          </a:p>
          <a:p>
            <a:pPr marL="625475" lvl="2" indent="-285750" algn="just">
              <a:buFont typeface="Symbol" panose="05050102010706020507" pitchFamily="18" charset="2"/>
              <a:buChar char="-"/>
              <a:tabLst>
                <a:tab pos="457200" algn="l"/>
              </a:tabLst>
            </a:pPr>
            <a:r>
              <a:rPr lang="en-ZA" sz="1600" dirty="0">
                <a:ea typeface="Calibri" panose="020F0502020204030204" pitchFamily="34" charset="0"/>
                <a:cs typeface="Arial" panose="020B0604020202020204" pitchFamily="34" charset="0"/>
              </a:rPr>
              <a:t>proposes to modify </a:t>
            </a:r>
            <a:r>
              <a:rPr lang="en-ZA" sz="1600" dirty="0" err="1">
                <a:ea typeface="Calibri" panose="020F0502020204030204" pitchFamily="34" charset="0"/>
                <a:cs typeface="Arial" panose="020B0604020202020204" pitchFamily="34" charset="0"/>
              </a:rPr>
              <a:t>AGOA’s</a:t>
            </a:r>
            <a:r>
              <a:rPr lang="en-ZA" sz="1600" dirty="0">
                <a:ea typeface="Calibri" panose="020F0502020204030204" pitchFamily="34" charset="0"/>
                <a:cs typeface="Arial" panose="020B0604020202020204" pitchFamily="34" charset="0"/>
              </a:rPr>
              <a:t> rules of origin to allow inputs from all </a:t>
            </a:r>
            <a:r>
              <a:rPr lang="en-ZA" sz="1600" dirty="0" err="1">
                <a:ea typeface="Calibri" panose="020F0502020204030204" pitchFamily="34" charset="0"/>
                <a:cs typeface="Arial" panose="020B0604020202020204" pitchFamily="34" charset="0"/>
              </a:rPr>
              <a:t>AfCFTA</a:t>
            </a:r>
            <a:r>
              <a:rPr lang="en-ZA" sz="1600" dirty="0">
                <a:ea typeface="Calibri" panose="020F0502020204030204" pitchFamily="34" charset="0"/>
                <a:cs typeface="Arial" panose="020B0604020202020204" pitchFamily="34" charset="0"/>
              </a:rPr>
              <a:t> member countries that signed and ratified the </a:t>
            </a:r>
            <a:r>
              <a:rPr lang="en-ZA" sz="1600" dirty="0" err="1">
                <a:ea typeface="Calibri" panose="020F0502020204030204" pitchFamily="34" charset="0"/>
                <a:cs typeface="Arial" panose="020B0604020202020204" pitchFamily="34" charset="0"/>
              </a:rPr>
              <a:t>AfCFTA</a:t>
            </a:r>
            <a:r>
              <a:rPr lang="en-ZA" sz="1600" dirty="0">
                <a:ea typeface="Calibri" panose="020F0502020204030204" pitchFamily="34" charset="0"/>
                <a:cs typeface="Arial" panose="020B0604020202020204" pitchFamily="34" charset="0"/>
              </a:rPr>
              <a:t>, including North Africa countries that are currently excluded from </a:t>
            </a:r>
            <a:r>
              <a:rPr lang="en-ZA" sz="1600" dirty="0" err="1">
                <a:ea typeface="Calibri" panose="020F0502020204030204" pitchFamily="34" charset="0"/>
                <a:cs typeface="Arial" panose="020B0604020202020204" pitchFamily="34" charset="0"/>
              </a:rPr>
              <a:t>AGOA</a:t>
            </a:r>
            <a:r>
              <a:rPr lang="en-ZA" sz="1600" dirty="0">
                <a:ea typeface="Calibri" panose="020F0502020204030204" pitchFamily="34" charset="0"/>
                <a:cs typeface="Arial" panose="020B0604020202020204" pitchFamily="34" charset="0"/>
              </a:rPr>
              <a:t>.</a:t>
            </a:r>
          </a:p>
          <a:p>
            <a:pPr marL="625475" lvl="2" indent="-285750" algn="just">
              <a:buFont typeface="Symbol" panose="05050102010706020507" pitchFamily="18" charset="2"/>
              <a:buChar char="-"/>
              <a:tabLst>
                <a:tab pos="457200" algn="l"/>
              </a:tabLst>
            </a:pPr>
            <a:r>
              <a:rPr lang="en-ZA" sz="1600" dirty="0">
                <a:ea typeface="Calibri" panose="020F0502020204030204" pitchFamily="34" charset="0"/>
                <a:cs typeface="Arial" panose="020B0604020202020204" pitchFamily="34" charset="0"/>
              </a:rPr>
              <a:t>eliminate requirements for textile visas, indicating that countries meet rules of origin to export textile and clothing products to the US. </a:t>
            </a:r>
          </a:p>
        </p:txBody>
      </p:sp>
    </p:spTree>
    <p:extLst>
      <p:ext uri="{BB962C8B-B14F-4D97-AF65-F5344CB8AC3E}">
        <p14:creationId xmlns:p14="http://schemas.microsoft.com/office/powerpoint/2010/main" val="17814542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17270" y="-15898"/>
            <a:ext cx="9144000" cy="615287"/>
          </a:xfrm>
          <a:solidFill>
            <a:srgbClr val="00B050"/>
          </a:solidFill>
        </p:spPr>
        <p:txBody>
          <a:bodyPr vert="horz" lIns="77925" tIns="38963" rIns="77925" bIns="38963" rtlCol="0" anchor="ctr">
            <a:noAutofit/>
          </a:bodyPr>
          <a:lstStyle/>
          <a:p>
            <a:r>
              <a:rPr lang="en-ZA" sz="2800" dirty="0">
                <a:solidFill>
                  <a:schemeClr val="bg1"/>
                </a:solidFill>
                <a:latin typeface="Arial"/>
                <a:cs typeface="Arial"/>
              </a:rPr>
              <a:t>Next steps in </a:t>
            </a:r>
            <a:r>
              <a:rPr lang="en-ZA" sz="2800" dirty="0" err="1">
                <a:solidFill>
                  <a:schemeClr val="bg1"/>
                </a:solidFill>
                <a:latin typeface="Arial"/>
                <a:cs typeface="Arial"/>
              </a:rPr>
              <a:t>AGOA</a:t>
            </a:r>
            <a:r>
              <a:rPr lang="en-ZA" sz="2800" dirty="0">
                <a:solidFill>
                  <a:schemeClr val="bg1"/>
                </a:solidFill>
                <a:latin typeface="Arial"/>
                <a:cs typeface="Arial"/>
              </a:rPr>
              <a:t> renewal</a:t>
            </a:r>
            <a:endParaRPr lang="en-US" sz="28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5720" y="1297443"/>
            <a:ext cx="9052560" cy="3498143"/>
          </a:xfrm>
        </p:spPr>
        <p:txBody>
          <a:bodyPr>
            <a:normAutofit/>
          </a:bodyPr>
          <a:lstStyle/>
          <a:p>
            <a:pPr lvl="0"/>
            <a:endParaRPr lang="en-GB" sz="2900" dirty="0"/>
          </a:p>
          <a:p>
            <a:pPr lvl="0" algn="just"/>
            <a:endParaRPr lang="en-GB" sz="43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0CD73B3D-1A05-CF44-A662-427A32DC147C}" type="slidenum">
              <a:rPr lang="en-US" smtClean="0"/>
              <a:t>34</a:t>
            </a:fld>
            <a:endParaRPr lang="en-US"/>
          </a:p>
        </p:txBody>
      </p:sp>
      <p:sp>
        <p:nvSpPr>
          <p:cNvPr id="5" name="Rectangle 4">
            <a:extLst>
              <a:ext uri="{FF2B5EF4-FFF2-40B4-BE49-F238E27FC236}">
                <a16:creationId xmlns:a16="http://schemas.microsoft.com/office/drawing/2014/main" id="{E7D88BD1-E004-4259-BA8E-63C7BDB6E34A}"/>
              </a:ext>
            </a:extLst>
          </p:cNvPr>
          <p:cNvSpPr/>
          <p:nvPr/>
        </p:nvSpPr>
        <p:spPr>
          <a:xfrm>
            <a:off x="45720" y="1297442"/>
            <a:ext cx="9052560" cy="307777"/>
          </a:xfrm>
          <a:prstGeom prst="rect">
            <a:avLst/>
          </a:prstGeom>
        </p:spPr>
        <p:txBody>
          <a:bodyPr wrap="square">
            <a:spAutoFit/>
          </a:bodyPr>
          <a:lstStyle/>
          <a:p>
            <a:pPr marL="263525" lvl="1" indent="-171450" algn="just">
              <a:buFont typeface="Arial" panose="020B0604020202020204" pitchFamily="34" charset="0"/>
              <a:buChar char="•"/>
            </a:pPr>
            <a:endParaRPr lang="en-ZA" sz="1400" dirty="0">
              <a:ea typeface="Calibri" panose="020F050202020403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4D327DDA-37E0-4B7A-969E-A2D5C69B5491}"/>
              </a:ext>
            </a:extLst>
          </p:cNvPr>
          <p:cNvSpPr/>
          <p:nvPr/>
        </p:nvSpPr>
        <p:spPr>
          <a:xfrm>
            <a:off x="0" y="599658"/>
            <a:ext cx="9052560" cy="4801314"/>
          </a:xfrm>
          <a:prstGeom prst="rect">
            <a:avLst/>
          </a:prstGeom>
        </p:spPr>
        <p:txBody>
          <a:bodyPr wrap="square">
            <a:spAutoFit/>
          </a:bodyPr>
          <a:lstStyle/>
          <a:p>
            <a:pPr marL="263525" lvl="1" indent="-171450" algn="just">
              <a:buFont typeface="Arial" panose="020B0604020202020204" pitchFamily="34" charset="0"/>
              <a:buChar char="•"/>
            </a:pPr>
            <a:r>
              <a:rPr lang="en-ZA" sz="1800" dirty="0">
                <a:cs typeface="Arial" panose="020B0604020202020204" pitchFamily="34" charset="0"/>
              </a:rPr>
              <a:t>The House Ways and Means Committee or Senate Finance Committee that would develop and introduce the final bill; reportedly likely to mirror Coons and </a:t>
            </a:r>
            <a:r>
              <a:rPr lang="en-ZA" sz="1800" dirty="0" err="1">
                <a:cs typeface="Arial" panose="020B0604020202020204" pitchFamily="34" charset="0"/>
              </a:rPr>
              <a:t>Risch</a:t>
            </a:r>
            <a:r>
              <a:rPr lang="en-ZA" sz="1800" dirty="0">
                <a:cs typeface="Arial" panose="020B0604020202020204" pitchFamily="34" charset="0"/>
              </a:rPr>
              <a:t> bill.</a:t>
            </a:r>
          </a:p>
          <a:p>
            <a:pPr marL="263525" lvl="1" indent="-171450" algn="just">
              <a:buFont typeface="Arial" panose="020B0604020202020204" pitchFamily="34" charset="0"/>
              <a:buChar char="•"/>
            </a:pPr>
            <a:r>
              <a:rPr lang="en-ZA" sz="1800" dirty="0">
                <a:cs typeface="Arial" panose="020B0604020202020204" pitchFamily="34" charset="0"/>
              </a:rPr>
              <a:t>Some members of Congress are pushing for passing of the renewal bill this year.</a:t>
            </a:r>
          </a:p>
          <a:p>
            <a:pPr marL="263525" lvl="1" indent="-171450" algn="just">
              <a:buFont typeface="Arial" panose="020B0604020202020204" pitchFamily="34" charset="0"/>
              <a:buChar char="•"/>
            </a:pPr>
            <a:r>
              <a:rPr lang="en-ZA" sz="1800" dirty="0">
                <a:cs typeface="Arial" panose="020B0604020202020204" pitchFamily="34" charset="0"/>
              </a:rPr>
              <a:t>Early renewal important given US elections - African countries to lobby for passing of AGOA Renewal Act this year. </a:t>
            </a:r>
          </a:p>
          <a:p>
            <a:pPr marL="263525" lvl="1" indent="-171450" algn="just">
              <a:buFont typeface="Arial" panose="020B0604020202020204" pitchFamily="34" charset="0"/>
              <a:buChar char="•"/>
            </a:pPr>
            <a:r>
              <a:rPr lang="en-ZA" sz="1800" dirty="0">
                <a:cs typeface="Arial" panose="020B0604020202020204" pitchFamily="34" charset="0"/>
              </a:rPr>
              <a:t>Business need to encourage its counterparts in US to lobby members of Congress, in particular Republicans, as they are perceived to be business friendly. </a:t>
            </a:r>
          </a:p>
          <a:p>
            <a:pPr marL="263525" lvl="1" indent="-171450" algn="just">
              <a:buFont typeface="Arial" panose="020B0604020202020204" pitchFamily="34" charset="0"/>
              <a:buChar char="•"/>
            </a:pPr>
            <a:r>
              <a:rPr lang="en-ZA" sz="1800" dirty="0">
                <a:cs typeface="Arial" panose="020B0604020202020204" pitchFamily="34" charset="0"/>
              </a:rPr>
              <a:t>Labour is engaging its counterparts in the US to lobby Democrats as they are perceived to be labour and environment friendly.</a:t>
            </a:r>
          </a:p>
          <a:p>
            <a:pPr marL="263525" lvl="1" indent="-171450" algn="just">
              <a:buFont typeface="Arial" panose="020B0604020202020204" pitchFamily="34" charset="0"/>
              <a:buChar char="•"/>
            </a:pPr>
            <a:endParaRPr lang="en-US" sz="1800" dirty="0">
              <a:cs typeface="Arial" panose="020B0604020202020204" pitchFamily="34" charset="0"/>
            </a:endParaRPr>
          </a:p>
          <a:p>
            <a:pPr marL="263525" lvl="1" indent="-171450" algn="just">
              <a:buFont typeface="Arial" panose="020B0604020202020204" pitchFamily="34" charset="0"/>
              <a:buChar char="•"/>
            </a:pPr>
            <a:r>
              <a:rPr lang="en-ZA" sz="1800" dirty="0">
                <a:cs typeface="Arial" panose="020B0604020202020204" pitchFamily="34" charset="0"/>
              </a:rPr>
              <a:t>Government thanks </a:t>
            </a:r>
            <a:r>
              <a:rPr lang="en-ZA" sz="1800" dirty="0" err="1">
                <a:cs typeface="Arial" panose="020B0604020202020204" pitchFamily="34" charset="0"/>
              </a:rPr>
              <a:t>BUSA</a:t>
            </a:r>
            <a:r>
              <a:rPr lang="en-ZA" sz="1800" dirty="0">
                <a:cs typeface="Arial" panose="020B0604020202020204" pitchFamily="34" charset="0"/>
              </a:rPr>
              <a:t> and other stakeholders for making submissions to the </a:t>
            </a:r>
            <a:r>
              <a:rPr lang="en-ZA" sz="1800" dirty="0" err="1">
                <a:cs typeface="Arial" panose="020B0604020202020204" pitchFamily="34" charset="0"/>
              </a:rPr>
              <a:t>USTR</a:t>
            </a:r>
            <a:r>
              <a:rPr lang="en-ZA" sz="1800" dirty="0">
                <a:cs typeface="Arial" panose="020B0604020202020204" pitchFamily="34" charset="0"/>
              </a:rPr>
              <a:t> for continued inclusion of SA in </a:t>
            </a:r>
            <a:r>
              <a:rPr lang="en-ZA" sz="1800" dirty="0" err="1">
                <a:cs typeface="Arial" panose="020B0604020202020204" pitchFamily="34" charset="0"/>
              </a:rPr>
              <a:t>AGOA</a:t>
            </a:r>
            <a:r>
              <a:rPr lang="en-ZA" sz="1800" dirty="0">
                <a:cs typeface="Arial" panose="020B0604020202020204" pitchFamily="34" charset="0"/>
              </a:rPr>
              <a:t> for the Year 2024. </a:t>
            </a:r>
          </a:p>
          <a:p>
            <a:pPr marL="263525" lvl="1" indent="-171450" algn="just">
              <a:buFont typeface="Arial" panose="020B0604020202020204" pitchFamily="34" charset="0"/>
              <a:buChar char="•"/>
            </a:pPr>
            <a:r>
              <a:rPr lang="en-ZA" sz="1800" dirty="0">
                <a:cs typeface="Arial" panose="020B0604020202020204" pitchFamily="34" charset="0"/>
              </a:rPr>
              <a:t>It is expected that the Office of the </a:t>
            </a:r>
            <a:r>
              <a:rPr lang="en-ZA" sz="1800" dirty="0" err="1">
                <a:cs typeface="Arial" panose="020B0604020202020204" pitchFamily="34" charset="0"/>
              </a:rPr>
              <a:t>USTR</a:t>
            </a:r>
            <a:r>
              <a:rPr lang="en-ZA" sz="1800" dirty="0">
                <a:cs typeface="Arial" panose="020B0604020202020204" pitchFamily="34" charset="0"/>
              </a:rPr>
              <a:t> will soon publish request for comments for Eligibility Review of countries to receive </a:t>
            </a:r>
            <a:r>
              <a:rPr lang="en-ZA" sz="1800" dirty="0" err="1">
                <a:cs typeface="Arial" panose="020B0604020202020204" pitchFamily="34" charset="0"/>
              </a:rPr>
              <a:t>AGOA</a:t>
            </a:r>
            <a:r>
              <a:rPr lang="en-ZA" sz="1800" dirty="0">
                <a:cs typeface="Arial" panose="020B0604020202020204" pitchFamily="34" charset="0"/>
              </a:rPr>
              <a:t> benefits in 2025. Again, we will communicate with </a:t>
            </a:r>
            <a:r>
              <a:rPr lang="en-ZA" sz="1800" dirty="0" err="1">
                <a:cs typeface="Arial" panose="020B0604020202020204" pitchFamily="34" charset="0"/>
              </a:rPr>
              <a:t>BUSA</a:t>
            </a:r>
            <a:r>
              <a:rPr lang="en-ZA" sz="1800" dirty="0">
                <a:cs typeface="Arial" panose="020B0604020202020204" pitchFamily="34" charset="0"/>
              </a:rPr>
              <a:t>.</a:t>
            </a:r>
          </a:p>
          <a:p>
            <a:pPr marL="263525" lvl="1" indent="-171450" algn="just">
              <a:buFont typeface="Arial" panose="020B0604020202020204" pitchFamily="34" charset="0"/>
              <a:buChar char="•"/>
            </a:pPr>
            <a:r>
              <a:rPr lang="en-ZA" sz="1800" dirty="0">
                <a:cs typeface="Arial" panose="020B0604020202020204" pitchFamily="34" charset="0"/>
              </a:rPr>
              <a:t>The US will host the 2024 Forum in Washington DC, 24 – 26 July.</a:t>
            </a:r>
          </a:p>
          <a:p>
            <a:pPr marL="263525" lvl="1" indent="-171450" algn="just">
              <a:buFont typeface="Arial" panose="020B0604020202020204" pitchFamily="34" charset="0"/>
              <a:buChar char="•"/>
            </a:pPr>
            <a:r>
              <a:rPr lang="en-ZA" sz="1800" dirty="0">
                <a:cs typeface="Arial" panose="020B0604020202020204" pitchFamily="34" charset="0"/>
              </a:rPr>
              <a:t>Government will be participating in the </a:t>
            </a:r>
            <a:r>
              <a:rPr lang="en-ZA" sz="1800" dirty="0" err="1">
                <a:cs typeface="Arial" panose="020B0604020202020204" pitchFamily="34" charset="0"/>
              </a:rPr>
              <a:t>AGOA</a:t>
            </a:r>
            <a:r>
              <a:rPr lang="en-ZA" sz="1800" dirty="0">
                <a:cs typeface="Arial" panose="020B0604020202020204" pitchFamily="34" charset="0"/>
              </a:rPr>
              <a:t> Mid Term Review in July.</a:t>
            </a:r>
          </a:p>
        </p:txBody>
      </p:sp>
    </p:spTree>
    <p:extLst>
      <p:ext uri="{BB962C8B-B14F-4D97-AF65-F5344CB8AC3E}">
        <p14:creationId xmlns:p14="http://schemas.microsoft.com/office/powerpoint/2010/main" val="10487006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B5435B-A285-4721-9BF6-4069922E7175}"/>
              </a:ext>
            </a:extLst>
          </p:cNvPr>
          <p:cNvSpPr>
            <a:spLocks noGrp="1"/>
          </p:cNvSpPr>
          <p:nvPr>
            <p:ph type="sldNum" sz="quarter" idx="12"/>
          </p:nvPr>
        </p:nvSpPr>
        <p:spPr/>
        <p:txBody>
          <a:bodyPr/>
          <a:lstStyle/>
          <a:p>
            <a:fld id="{0CD73B3D-1A05-CF44-A662-427A32DC147C}" type="slidenum">
              <a:rPr lang="en-US" smtClean="0"/>
              <a:t>35</a:t>
            </a:fld>
            <a:endParaRPr lang="en-US"/>
          </a:p>
        </p:txBody>
      </p:sp>
      <p:sp>
        <p:nvSpPr>
          <p:cNvPr id="4" name="Title 1">
            <a:extLst>
              <a:ext uri="{FF2B5EF4-FFF2-40B4-BE49-F238E27FC236}">
                <a16:creationId xmlns:a16="http://schemas.microsoft.com/office/drawing/2014/main" id="{596A1DB5-4D5E-487B-A011-4E7EBDA0676C}"/>
              </a:ext>
            </a:extLst>
          </p:cNvPr>
          <p:cNvSpPr txBox="1">
            <a:spLocks/>
          </p:cNvSpPr>
          <p:nvPr/>
        </p:nvSpPr>
        <p:spPr>
          <a:xfrm>
            <a:off x="0" y="2794299"/>
            <a:ext cx="9144000" cy="858498"/>
          </a:xfrm>
          <a:prstGeom prst="rect">
            <a:avLst/>
          </a:prstGeom>
          <a:solidFill>
            <a:srgbClr val="00B050"/>
          </a:solidFill>
        </p:spPr>
        <p:txBody>
          <a:bodyPr rtlCol="0">
            <a:noAutofit/>
          </a:bodyPr>
          <a:lstStyle>
            <a:lvl1pPr algn="ctr" defTabSz="389626" rtl="0" eaLnBrk="1" latinLnBrk="0" hangingPunct="1">
              <a:spcBef>
                <a:spcPct val="0"/>
              </a:spcBef>
              <a:buNone/>
              <a:defRPr sz="3700" kern="1200">
                <a:solidFill>
                  <a:schemeClr val="tx1"/>
                </a:solidFill>
                <a:latin typeface="+mj-lt"/>
                <a:ea typeface="+mj-ea"/>
                <a:cs typeface="+mj-cs"/>
              </a:defRPr>
            </a:lvl1pPr>
          </a:lstStyle>
          <a:p>
            <a:r>
              <a:rPr lang="en-GB" sz="2800" b="1" dirty="0">
                <a:solidFill>
                  <a:schemeClr val="bg1"/>
                </a:solidFill>
                <a:latin typeface="Arial"/>
                <a:cs typeface="Arial"/>
              </a:rPr>
              <a:t>SADC-EU Economic Partnership Agreement</a:t>
            </a:r>
            <a:endParaRPr lang="en-ZA" sz="2800" b="1" dirty="0">
              <a:solidFill>
                <a:schemeClr val="bg1"/>
              </a:solidFill>
              <a:latin typeface="Arial"/>
              <a:cs typeface="Arial"/>
            </a:endParaRPr>
          </a:p>
        </p:txBody>
      </p:sp>
    </p:spTree>
    <p:extLst>
      <p:ext uri="{BB962C8B-B14F-4D97-AF65-F5344CB8AC3E}">
        <p14:creationId xmlns:p14="http://schemas.microsoft.com/office/powerpoint/2010/main" val="1967151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56009"/>
            <a:ext cx="9144000" cy="776069"/>
          </a:xfrm>
          <a:solidFill>
            <a:srgbClr val="00B050"/>
          </a:solidFill>
        </p:spPr>
        <p:txBody>
          <a:bodyPr vert="horz" lIns="77925" tIns="38963" rIns="77925" bIns="38963" rtlCol="0" anchor="ctr">
            <a:noAutofit/>
          </a:bodyPr>
          <a:lstStyle/>
          <a:p>
            <a:r>
              <a:rPr lang="en-ZA" sz="2800" dirty="0">
                <a:solidFill>
                  <a:schemeClr val="bg1"/>
                </a:solidFill>
                <a:latin typeface="Arial"/>
                <a:cs typeface="Arial"/>
              </a:rPr>
              <a:t>SADC-EU Economic Partnership Agreement</a:t>
            </a:r>
            <a:endParaRPr lang="en-US" sz="28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57200" y="1905002"/>
            <a:ext cx="8229600" cy="3498143"/>
          </a:xfrm>
        </p:spPr>
        <p:txBody>
          <a:bodyPr>
            <a:normAutofit/>
          </a:bodyPr>
          <a:lstStyle/>
          <a:p>
            <a:pPr lvl="0"/>
            <a:endParaRPr lang="en-GB" sz="2900" dirty="0"/>
          </a:p>
          <a:p>
            <a:pPr lvl="0" algn="just"/>
            <a:endParaRPr lang="en-GB" sz="43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0CD73B3D-1A05-CF44-A662-427A32DC147C}" type="slidenum">
              <a:rPr lang="en-US" smtClean="0"/>
              <a:t>36</a:t>
            </a:fld>
            <a:endParaRPr lang="en-US"/>
          </a:p>
        </p:txBody>
      </p:sp>
      <p:sp>
        <p:nvSpPr>
          <p:cNvPr id="2" name="Rectangle 1"/>
          <p:cNvSpPr/>
          <p:nvPr/>
        </p:nvSpPr>
        <p:spPr>
          <a:xfrm>
            <a:off x="107504" y="796578"/>
            <a:ext cx="8927976" cy="5047536"/>
          </a:xfrm>
          <a:prstGeom prst="rect">
            <a:avLst/>
          </a:prstGeom>
        </p:spPr>
        <p:txBody>
          <a:bodyPr wrap="square">
            <a:spAutoFit/>
          </a:bodyPr>
          <a:lstStyle/>
          <a:p>
            <a:pPr marL="285750" indent="-285750" algn="just">
              <a:buFont typeface="Arial" panose="020B0604020202020204" pitchFamily="34" charset="0"/>
              <a:buChar char="•"/>
            </a:pPr>
            <a:r>
              <a:rPr lang="en-ZA" sz="1700" dirty="0">
                <a:cs typeface="Arial" panose="020B0604020202020204" pitchFamily="34" charset="0"/>
              </a:rPr>
              <a:t>The Economic Partnership Agreement (EPA) with the EU is in inforce since 10 October 2016.</a:t>
            </a:r>
          </a:p>
          <a:p>
            <a:pPr marL="285750" indent="-285750" algn="just">
              <a:buFont typeface="Arial" panose="020B0604020202020204" pitchFamily="34" charset="0"/>
              <a:buChar char="•"/>
            </a:pPr>
            <a:r>
              <a:rPr lang="en-ZA" sz="1700" dirty="0">
                <a:cs typeface="Arial" panose="020B0604020202020204" pitchFamily="34" charset="0"/>
              </a:rPr>
              <a:t>As a bloc, the European Union (EU) is South Africa’s largest trading partner.</a:t>
            </a:r>
          </a:p>
          <a:p>
            <a:pPr marL="285750" indent="-285750" algn="just">
              <a:buFont typeface="Arial" panose="020B0604020202020204" pitchFamily="34" charset="0"/>
              <a:buChar char="•"/>
            </a:pPr>
            <a:r>
              <a:rPr lang="en-US" sz="1700" dirty="0">
                <a:cs typeface="Arial" panose="020B0604020202020204" pitchFamily="34" charset="0"/>
              </a:rPr>
              <a:t>Total trade between SA and EU has increased by 44% over the past 5 years; recording an increase from R586 billion in 2019 to R 846 billion in 2023.</a:t>
            </a:r>
            <a:endParaRPr lang="en-ZA" sz="1700" dirty="0">
              <a:cs typeface="Arial" panose="020B0604020202020204" pitchFamily="34" charset="0"/>
            </a:endParaRPr>
          </a:p>
          <a:p>
            <a:pPr marL="285750" indent="-285750" algn="just">
              <a:buFont typeface="Arial" panose="020B0604020202020204" pitchFamily="34" charset="0"/>
              <a:buChar char="•"/>
            </a:pPr>
            <a:r>
              <a:rPr lang="en-US" sz="1700" dirty="0">
                <a:cs typeface="Arial" panose="020B0604020202020204" pitchFamily="34" charset="0"/>
              </a:rPr>
              <a:t>Trade balance between SA and the EU has been fluctuating over the past 5 years, recording a surplus in </a:t>
            </a:r>
            <a:r>
              <a:rPr lang="en-US" sz="1700" dirty="0" err="1">
                <a:cs typeface="Arial" panose="020B0604020202020204" pitchFamily="34" charset="0"/>
              </a:rPr>
              <a:t>favour</a:t>
            </a:r>
            <a:r>
              <a:rPr lang="en-US" sz="1700" dirty="0">
                <a:cs typeface="Arial" panose="020B0604020202020204" pitchFamily="34" charset="0"/>
              </a:rPr>
              <a:t> of SA in 2021 and 2022 and a deficit in 2023.  </a:t>
            </a:r>
            <a:endParaRPr lang="en-ZA" sz="1700" dirty="0">
              <a:cs typeface="Arial" panose="020B0604020202020204" pitchFamily="34" charset="0"/>
            </a:endParaRPr>
          </a:p>
          <a:p>
            <a:pPr marL="285750" indent="-285750" algn="just">
              <a:buFont typeface="Arial" panose="020B0604020202020204" pitchFamily="34" charset="0"/>
              <a:buChar char="•"/>
            </a:pPr>
            <a:r>
              <a:rPr lang="en-US" sz="1700" dirty="0">
                <a:cs typeface="Arial" panose="020B0604020202020204" pitchFamily="34" charset="0"/>
              </a:rPr>
              <a:t>South Africa’s exports to the EU have been increasing consistently for many years, however a decline of 11% was recorded from R433 billion in 2022 to R384 Billion in 2023. This reduction can largely be attributed to a very large increase in coal exports to the EU in 2022 that substantially decreased from R58 billion in 2022 to R15.5 billion in 2023.</a:t>
            </a:r>
            <a:endParaRPr lang="en-ZA" sz="1700" dirty="0">
              <a:cs typeface="Arial" panose="020B0604020202020204" pitchFamily="34" charset="0"/>
            </a:endParaRPr>
          </a:p>
          <a:p>
            <a:pPr marL="285750" indent="-285750" algn="just">
              <a:buFont typeface="Arial" panose="020B0604020202020204" pitchFamily="34" charset="0"/>
              <a:buChar char="•"/>
            </a:pPr>
            <a:r>
              <a:rPr lang="en-US" sz="1700" dirty="0">
                <a:cs typeface="Arial" panose="020B0604020202020204" pitchFamily="34" charset="0"/>
              </a:rPr>
              <a:t>SA imports from the EU increased from R399 billion in 2022 to R 462 billion in 2023 at a growth rate of 16%. </a:t>
            </a:r>
            <a:endParaRPr lang="en-ZA" sz="1700" dirty="0">
              <a:cs typeface="Arial" panose="020B0604020202020204" pitchFamily="34" charset="0"/>
            </a:endParaRPr>
          </a:p>
          <a:p>
            <a:pPr marL="285750" indent="-285750" algn="just">
              <a:buFont typeface="Arial" panose="020B0604020202020204" pitchFamily="34" charset="0"/>
              <a:buChar char="•"/>
            </a:pPr>
            <a:r>
              <a:rPr lang="en-ZA" sz="1700" dirty="0">
                <a:cs typeface="Arial" panose="020B0604020202020204" pitchFamily="34" charset="0"/>
              </a:rPr>
              <a:t>Further analysis indicates that the EU has consistently enjoyed a significant trade surplus in manufactured products. </a:t>
            </a:r>
          </a:p>
          <a:p>
            <a:pPr marL="285750" indent="-285750" algn="just">
              <a:buFont typeface="Arial" panose="020B0604020202020204" pitchFamily="34" charset="0"/>
              <a:buChar char="•"/>
            </a:pPr>
            <a:r>
              <a:rPr lang="en-ZA" sz="1700" dirty="0">
                <a:ea typeface="Calibri" panose="020F0502020204030204" pitchFamily="34" charset="0"/>
                <a:cs typeface="Arial" panose="020B0604020202020204" pitchFamily="34" charset="0"/>
              </a:rPr>
              <a:t>South Africa’s largest export to the EU in 2023 were various types of vehicles, contributing 27% of our total exports to the EU in 2023.</a:t>
            </a:r>
          </a:p>
          <a:p>
            <a:pPr marL="285750" indent="-285750">
              <a:buFont typeface="Arial" panose="020B0604020202020204" pitchFamily="34" charset="0"/>
              <a:buChar char="•"/>
            </a:pPr>
            <a:endParaRPr lang="en-ZA" sz="1600" dirty="0">
              <a:cs typeface="Arial" panose="020B0604020202020204" pitchFamily="34" charset="0"/>
            </a:endParaRPr>
          </a:p>
        </p:txBody>
      </p:sp>
    </p:spTree>
    <p:extLst>
      <p:ext uri="{BB962C8B-B14F-4D97-AF65-F5344CB8AC3E}">
        <p14:creationId xmlns:p14="http://schemas.microsoft.com/office/powerpoint/2010/main" val="31447900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86353" y="92950"/>
            <a:ext cx="9144000" cy="635791"/>
          </a:xfrm>
          <a:solidFill>
            <a:srgbClr val="00B050"/>
          </a:solidFill>
        </p:spPr>
        <p:txBody>
          <a:bodyPr vert="horz" lIns="77925" tIns="38963" rIns="77925" bIns="38963" rtlCol="0" anchor="ctr">
            <a:noAutofit/>
          </a:bodyPr>
          <a:lstStyle/>
          <a:p>
            <a:r>
              <a:rPr lang="en-ZA" sz="2800" dirty="0">
                <a:solidFill>
                  <a:schemeClr val="bg1"/>
                </a:solidFill>
                <a:latin typeface="Arial"/>
                <a:cs typeface="Arial"/>
              </a:rPr>
              <a:t>SADC-EU Economic Partnership Agreement</a:t>
            </a:r>
            <a:endParaRPr lang="en-US" sz="28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57200" y="1905002"/>
            <a:ext cx="8229600" cy="3498143"/>
          </a:xfrm>
        </p:spPr>
        <p:txBody>
          <a:bodyPr>
            <a:normAutofit/>
          </a:bodyPr>
          <a:lstStyle/>
          <a:p>
            <a:pPr lvl="0"/>
            <a:endParaRPr lang="en-GB" sz="2900" dirty="0"/>
          </a:p>
          <a:p>
            <a:pPr lvl="0" algn="just"/>
            <a:endParaRPr lang="en-GB" sz="43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0CD73B3D-1A05-CF44-A662-427A32DC147C}" type="slidenum">
              <a:rPr lang="en-US" smtClean="0"/>
              <a:t>37</a:t>
            </a:fld>
            <a:endParaRPr lang="en-US"/>
          </a:p>
        </p:txBody>
      </p:sp>
      <p:sp>
        <p:nvSpPr>
          <p:cNvPr id="2" name="Rectangle 1"/>
          <p:cNvSpPr/>
          <p:nvPr/>
        </p:nvSpPr>
        <p:spPr>
          <a:xfrm>
            <a:off x="0" y="1068750"/>
            <a:ext cx="9144000" cy="5170646"/>
          </a:xfrm>
          <a:prstGeom prst="rect">
            <a:avLst/>
          </a:prstGeom>
        </p:spPr>
        <p:txBody>
          <a:bodyPr wrap="square">
            <a:spAutoFit/>
          </a:bodyPr>
          <a:lstStyle/>
          <a:p>
            <a:pPr marL="285750" indent="-285750" algn="just">
              <a:buFont typeface="Arial" panose="020B0604020202020204" pitchFamily="34" charset="0"/>
              <a:buChar char="•"/>
            </a:pPr>
            <a:r>
              <a:rPr lang="en-US" sz="1700" dirty="0">
                <a:cs typeface="Arial" panose="020B0604020202020204" pitchFamily="34" charset="0"/>
              </a:rPr>
              <a:t>SA had hoped the EPA would change the structure of the SA-EU trade but the data illustrates differently - more effort should be put to change the structure of trade </a:t>
            </a:r>
            <a:endParaRPr lang="en-ZA" sz="1700" dirty="0">
              <a:cs typeface="Arial" panose="020B0604020202020204" pitchFamily="34" charset="0"/>
            </a:endParaRPr>
          </a:p>
          <a:p>
            <a:pPr algn="just"/>
            <a:endParaRPr lang="en-ZA" dirty="0"/>
          </a:p>
          <a:p>
            <a:pPr marL="285750" indent="-285750" algn="just">
              <a:buFont typeface="Arial" panose="020B0604020202020204" pitchFamily="34" charset="0"/>
              <a:buChar char="•"/>
            </a:pPr>
            <a:endParaRPr lang="en-ZA" sz="1700" dirty="0">
              <a:cs typeface="Arial" panose="020B0604020202020204" pitchFamily="34" charset="0"/>
            </a:endParaRPr>
          </a:p>
          <a:p>
            <a:pPr marL="285750" indent="-285750" algn="just">
              <a:buFont typeface="Arial" panose="020B0604020202020204" pitchFamily="34" charset="0"/>
              <a:buChar char="•"/>
            </a:pPr>
            <a:endParaRPr lang="en-ZA" sz="1700" dirty="0">
              <a:cs typeface="Arial" panose="020B0604020202020204" pitchFamily="34" charset="0"/>
            </a:endParaRPr>
          </a:p>
          <a:p>
            <a:pPr marL="285750" indent="-285750" algn="just">
              <a:buFont typeface="Arial" panose="020B0604020202020204" pitchFamily="34" charset="0"/>
              <a:buChar char="•"/>
            </a:pPr>
            <a:endParaRPr lang="en-ZA" sz="1700" dirty="0">
              <a:cs typeface="Arial" panose="020B0604020202020204" pitchFamily="34" charset="0"/>
            </a:endParaRPr>
          </a:p>
          <a:p>
            <a:pPr marL="285750" indent="-285750" algn="just">
              <a:buFont typeface="Arial" panose="020B0604020202020204" pitchFamily="34" charset="0"/>
              <a:buChar char="•"/>
            </a:pPr>
            <a:endParaRPr lang="en-ZA" sz="1700" dirty="0">
              <a:cs typeface="Arial" panose="020B0604020202020204" pitchFamily="34" charset="0"/>
            </a:endParaRPr>
          </a:p>
          <a:p>
            <a:pPr marL="285750" indent="-285750" algn="just">
              <a:buFont typeface="Arial" panose="020B0604020202020204" pitchFamily="34" charset="0"/>
              <a:buChar char="•"/>
            </a:pPr>
            <a:endParaRPr lang="en-ZA" sz="1700" dirty="0">
              <a:cs typeface="Arial" panose="020B0604020202020204" pitchFamily="34" charset="0"/>
            </a:endParaRPr>
          </a:p>
          <a:p>
            <a:pPr marL="285750" indent="-285750" algn="just">
              <a:buFont typeface="Arial" panose="020B0604020202020204" pitchFamily="34" charset="0"/>
              <a:buChar char="•"/>
            </a:pPr>
            <a:endParaRPr lang="en-ZA" sz="1700" dirty="0">
              <a:cs typeface="Arial" panose="020B0604020202020204" pitchFamily="34" charset="0"/>
            </a:endParaRPr>
          </a:p>
          <a:p>
            <a:pPr marL="285750" indent="-285750" algn="just">
              <a:buFont typeface="Arial" panose="020B0604020202020204" pitchFamily="34" charset="0"/>
              <a:buChar char="•"/>
            </a:pPr>
            <a:endParaRPr lang="en-ZA" sz="1700" dirty="0">
              <a:cs typeface="Arial" panose="020B0604020202020204" pitchFamily="34" charset="0"/>
            </a:endParaRPr>
          </a:p>
          <a:p>
            <a:pPr marL="285750" indent="-285750" algn="just">
              <a:buFont typeface="Arial" panose="020B0604020202020204" pitchFamily="34" charset="0"/>
              <a:buChar char="•"/>
            </a:pPr>
            <a:r>
              <a:rPr lang="en-US" sz="1700" dirty="0">
                <a:cs typeface="Arial" panose="020B0604020202020204" pitchFamily="34" charset="0"/>
              </a:rPr>
              <a:t>South Africa’s goods export basket comprises approximately 10% Agriculture &amp; </a:t>
            </a:r>
            <a:r>
              <a:rPr lang="en-US" sz="1700" dirty="0" err="1">
                <a:cs typeface="Arial" panose="020B0604020202020204" pitchFamily="34" charset="0"/>
              </a:rPr>
              <a:t>agro</a:t>
            </a:r>
            <a:r>
              <a:rPr lang="en-US" sz="1700" dirty="0">
                <a:cs typeface="Arial" panose="020B0604020202020204" pitchFamily="34" charset="0"/>
              </a:rPr>
              <a:t>-processing; 59% Minerals &amp; metals; and 31% Manufactured products. (2022)</a:t>
            </a:r>
          </a:p>
          <a:p>
            <a:pPr marL="285750" indent="-285750" algn="just">
              <a:buFont typeface="Arial" panose="020B0604020202020204" pitchFamily="34" charset="0"/>
              <a:buChar char="•"/>
            </a:pPr>
            <a:r>
              <a:rPr lang="en-US" sz="1700" dirty="0">
                <a:cs typeface="Arial" panose="020B0604020202020204" pitchFamily="34" charset="0"/>
              </a:rPr>
              <a:t>South Africa enjoys a trade surplus in Goods trade, but a deficit in Services trade. </a:t>
            </a:r>
          </a:p>
          <a:p>
            <a:pPr marL="285750" indent="-285750" algn="just">
              <a:buFont typeface="Arial" panose="020B0604020202020204" pitchFamily="34" charset="0"/>
              <a:buChar char="•"/>
            </a:pPr>
            <a:endParaRPr lang="en-US" sz="1700" dirty="0">
              <a:cs typeface="Arial" panose="020B0604020202020204" pitchFamily="34" charset="0"/>
            </a:endParaRPr>
          </a:p>
          <a:p>
            <a:pPr marL="285750" indent="-285750" algn="just">
              <a:buFont typeface="Arial" panose="020B0604020202020204" pitchFamily="34" charset="0"/>
              <a:buChar char="•"/>
            </a:pPr>
            <a:endParaRPr lang="en-US" sz="1700" dirty="0">
              <a:cs typeface="Arial" panose="020B0604020202020204" pitchFamily="34" charset="0"/>
            </a:endParaRPr>
          </a:p>
          <a:p>
            <a:pPr marL="285750" indent="-285750" algn="just">
              <a:buFont typeface="Arial" panose="020B0604020202020204" pitchFamily="34" charset="0"/>
              <a:buChar char="•"/>
            </a:pPr>
            <a:endParaRPr lang="en-US" sz="1700" dirty="0">
              <a:cs typeface="Arial" panose="020B0604020202020204" pitchFamily="34" charset="0"/>
            </a:endParaRPr>
          </a:p>
          <a:p>
            <a:pPr marL="285750" indent="-285750" algn="just">
              <a:buFont typeface="Arial" panose="020B0604020202020204" pitchFamily="34" charset="0"/>
              <a:buChar char="•"/>
            </a:pPr>
            <a:r>
              <a:rPr lang="en-ZA" sz="1700" dirty="0">
                <a:cs typeface="Arial" panose="020B0604020202020204" pitchFamily="34" charset="0"/>
              </a:rPr>
              <a:t>T</a:t>
            </a:r>
            <a:r>
              <a:rPr lang="en-US" sz="1700" dirty="0">
                <a:cs typeface="Arial" panose="020B0604020202020204" pitchFamily="34" charset="0"/>
              </a:rPr>
              <a:t>he EU also benefits from the net flow of dividends on returns in SA, by </a:t>
            </a:r>
            <a:r>
              <a:rPr lang="en-ZA" sz="1700" dirty="0">
                <a:cs typeface="Arial" panose="020B0604020202020204" pitchFamily="34" charset="0"/>
              </a:rPr>
              <a:t>€</a:t>
            </a:r>
            <a:r>
              <a:rPr lang="en-US" sz="1700" dirty="0" err="1">
                <a:cs typeface="Arial" panose="020B0604020202020204" pitchFamily="34" charset="0"/>
              </a:rPr>
              <a:t>916bn</a:t>
            </a:r>
            <a:r>
              <a:rPr lang="en-US" sz="1700" dirty="0">
                <a:cs typeface="Arial" panose="020B0604020202020204" pitchFamily="34" charset="0"/>
              </a:rPr>
              <a:t>.</a:t>
            </a:r>
          </a:p>
          <a:p>
            <a:pPr marL="285750" indent="-285750" algn="just">
              <a:buFont typeface="Arial" panose="020B0604020202020204" pitchFamily="34" charset="0"/>
              <a:buChar char="•"/>
            </a:pPr>
            <a:r>
              <a:rPr lang="en-ZA" sz="1700" dirty="0">
                <a:cs typeface="Arial" panose="020B0604020202020204" pitchFamily="34" charset="0"/>
              </a:rPr>
              <a:t>SADC-EU EPA is to be reviewed no later than five years after its entry into force – SA should attempt to address the imbalances in the review.</a:t>
            </a:r>
          </a:p>
        </p:txBody>
      </p:sp>
      <p:graphicFrame>
        <p:nvGraphicFramePr>
          <p:cNvPr id="5" name="Table 4">
            <a:extLst>
              <a:ext uri="{FF2B5EF4-FFF2-40B4-BE49-F238E27FC236}">
                <a16:creationId xmlns:a16="http://schemas.microsoft.com/office/drawing/2014/main" id="{91A010C7-3909-4617-BD40-B378686BDCE9}"/>
              </a:ext>
            </a:extLst>
          </p:cNvPr>
          <p:cNvGraphicFramePr>
            <a:graphicFrameLocks noGrp="1"/>
          </p:cNvGraphicFramePr>
          <p:nvPr>
            <p:extLst/>
          </p:nvPr>
        </p:nvGraphicFramePr>
        <p:xfrm>
          <a:off x="238059" y="1815054"/>
          <a:ext cx="8667882" cy="1861291"/>
        </p:xfrm>
        <a:graphic>
          <a:graphicData uri="http://schemas.openxmlformats.org/drawingml/2006/table">
            <a:tbl>
              <a:tblPr firstRow="1" bandRow="1">
                <a:tableStyleId>{5C22544A-7EE6-4342-B048-85BDC9FD1C3A}</a:tableStyleId>
              </a:tblPr>
              <a:tblGrid>
                <a:gridCol w="2324232">
                  <a:extLst>
                    <a:ext uri="{9D8B030D-6E8A-4147-A177-3AD203B41FA5}">
                      <a16:colId xmlns:a16="http://schemas.microsoft.com/office/drawing/2014/main" val="474858482"/>
                    </a:ext>
                  </a:extLst>
                </a:gridCol>
                <a:gridCol w="2106386">
                  <a:extLst>
                    <a:ext uri="{9D8B030D-6E8A-4147-A177-3AD203B41FA5}">
                      <a16:colId xmlns:a16="http://schemas.microsoft.com/office/drawing/2014/main" val="1088792796"/>
                    </a:ext>
                  </a:extLst>
                </a:gridCol>
                <a:gridCol w="2000250">
                  <a:extLst>
                    <a:ext uri="{9D8B030D-6E8A-4147-A177-3AD203B41FA5}">
                      <a16:colId xmlns:a16="http://schemas.microsoft.com/office/drawing/2014/main" val="1572312606"/>
                    </a:ext>
                  </a:extLst>
                </a:gridCol>
                <a:gridCol w="2237014">
                  <a:extLst>
                    <a:ext uri="{9D8B030D-6E8A-4147-A177-3AD203B41FA5}">
                      <a16:colId xmlns:a16="http://schemas.microsoft.com/office/drawing/2014/main" val="3015570277"/>
                    </a:ext>
                  </a:extLst>
                </a:gridCol>
              </a:tblGrid>
              <a:tr h="470228">
                <a:tc>
                  <a:txBody>
                    <a:bodyPr/>
                    <a:lstStyle/>
                    <a:p>
                      <a:pPr algn="just">
                        <a:lnSpc>
                          <a:spcPct val="115000"/>
                        </a:lnSpc>
                        <a:spcAft>
                          <a:spcPts val="600"/>
                        </a:spcAft>
                      </a:pPr>
                      <a:r>
                        <a:rPr lang="en-US" sz="1600" dirty="0">
                          <a:effectLst/>
                          <a:latin typeface="Arial" panose="020B0604020202020204" pitchFamily="34" charset="0"/>
                          <a:cs typeface="Arial" panose="020B0604020202020204" pitchFamily="34" charset="0"/>
                        </a:rPr>
                        <a:t>Trade in goods (2022)</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tc>
                  <a:txBody>
                    <a:bodyPr/>
                    <a:lstStyle/>
                    <a:p>
                      <a:pPr algn="just">
                        <a:lnSpc>
                          <a:spcPct val="115000"/>
                        </a:lnSpc>
                        <a:spcAft>
                          <a:spcPts val="600"/>
                        </a:spcAft>
                      </a:pPr>
                      <a:r>
                        <a:rPr lang="en-US" sz="1600" dirty="0">
                          <a:effectLst/>
                          <a:latin typeface="Arial" panose="020B0604020202020204" pitchFamily="34" charset="0"/>
                          <a:cs typeface="Arial" panose="020B0604020202020204" pitchFamily="34" charset="0"/>
                        </a:rPr>
                        <a:t>EU imports from SA</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tc>
                  <a:txBody>
                    <a:bodyPr/>
                    <a:lstStyle/>
                    <a:p>
                      <a:pPr algn="just">
                        <a:lnSpc>
                          <a:spcPct val="115000"/>
                        </a:lnSpc>
                        <a:spcAft>
                          <a:spcPts val="600"/>
                        </a:spcAft>
                      </a:pPr>
                      <a:r>
                        <a:rPr lang="en-US" sz="1600" dirty="0">
                          <a:effectLst/>
                          <a:latin typeface="Arial" panose="020B0604020202020204" pitchFamily="34" charset="0"/>
                          <a:cs typeface="Arial" panose="020B0604020202020204" pitchFamily="34" charset="0"/>
                        </a:rPr>
                        <a:t>EU exports to SA</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tc>
                  <a:txBody>
                    <a:bodyPr/>
                    <a:lstStyle/>
                    <a:p>
                      <a:pPr algn="just">
                        <a:lnSpc>
                          <a:spcPct val="115000"/>
                        </a:lnSpc>
                        <a:spcAft>
                          <a:spcPts val="600"/>
                        </a:spcAft>
                      </a:pPr>
                      <a:r>
                        <a:rPr lang="en-US" sz="1600" dirty="0">
                          <a:effectLst/>
                          <a:latin typeface="Arial" panose="020B0604020202020204" pitchFamily="34" charset="0"/>
                          <a:cs typeface="Arial" panose="020B0604020202020204" pitchFamily="34" charset="0"/>
                        </a:rPr>
                        <a:t>Trade balance for EU</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extLst>
                  <a:ext uri="{0D108BD9-81ED-4DB2-BD59-A6C34878D82A}">
                    <a16:rowId xmlns:a16="http://schemas.microsoft.com/office/drawing/2014/main" val="789809566"/>
                  </a:ext>
                </a:extLst>
              </a:tr>
              <a:tr h="331661">
                <a:tc>
                  <a:txBody>
                    <a:bodyPr/>
                    <a:lstStyle/>
                    <a:p>
                      <a:pPr algn="just">
                        <a:lnSpc>
                          <a:spcPct val="115000"/>
                        </a:lnSpc>
                        <a:spcAft>
                          <a:spcPts val="600"/>
                        </a:spcAft>
                      </a:pPr>
                      <a:r>
                        <a:rPr lang="en-US" sz="1600" dirty="0">
                          <a:effectLst/>
                          <a:latin typeface="Arial" panose="020B0604020202020204" pitchFamily="34" charset="0"/>
                          <a:cs typeface="Arial" panose="020B0604020202020204" pitchFamily="34" charset="0"/>
                        </a:rPr>
                        <a:t>Manufactured products</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tc>
                  <a:txBody>
                    <a:bodyPr/>
                    <a:lstStyle/>
                    <a:p>
                      <a:pPr algn="just">
                        <a:lnSpc>
                          <a:spcPct val="115000"/>
                        </a:lnSpc>
                        <a:spcAft>
                          <a:spcPts val="600"/>
                        </a:spcAft>
                      </a:pPr>
                      <a:r>
                        <a:rPr lang="en-ZA" sz="1600" dirty="0">
                          <a:effectLst/>
                          <a:latin typeface="Arial" panose="020B0604020202020204" pitchFamily="34" charset="0"/>
                          <a:cs typeface="Arial" panose="020B0604020202020204" pitchFamily="34" charset="0"/>
                        </a:rPr>
                        <a:t>€9.6</a:t>
                      </a:r>
                      <a:r>
                        <a:rPr lang="en-US" sz="1600" dirty="0">
                          <a:effectLst/>
                          <a:latin typeface="Arial" panose="020B0604020202020204" pitchFamily="34" charset="0"/>
                          <a:cs typeface="Arial" panose="020B0604020202020204" pitchFamily="34" charset="0"/>
                        </a:rPr>
                        <a:t>bn</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tc>
                  <a:txBody>
                    <a:bodyPr/>
                    <a:lstStyle/>
                    <a:p>
                      <a:pPr algn="just">
                        <a:lnSpc>
                          <a:spcPct val="115000"/>
                        </a:lnSpc>
                        <a:spcAft>
                          <a:spcPts val="600"/>
                        </a:spcAft>
                      </a:pPr>
                      <a:r>
                        <a:rPr lang="en-ZA" sz="1600" dirty="0">
                          <a:effectLst/>
                          <a:latin typeface="Arial" panose="020B0604020202020204" pitchFamily="34" charset="0"/>
                          <a:cs typeface="Arial" panose="020B0604020202020204" pitchFamily="34" charset="0"/>
                        </a:rPr>
                        <a:t>€20.5</a:t>
                      </a:r>
                      <a:r>
                        <a:rPr lang="en-US" sz="1600" dirty="0">
                          <a:effectLst/>
                          <a:latin typeface="Arial" panose="020B0604020202020204" pitchFamily="34" charset="0"/>
                          <a:cs typeface="Arial" panose="020B0604020202020204" pitchFamily="34" charset="0"/>
                        </a:rPr>
                        <a:t>bn</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tc>
                  <a:txBody>
                    <a:bodyPr/>
                    <a:lstStyle/>
                    <a:p>
                      <a:pPr algn="just">
                        <a:lnSpc>
                          <a:spcPct val="115000"/>
                        </a:lnSpc>
                        <a:spcAft>
                          <a:spcPts val="600"/>
                        </a:spcAft>
                      </a:pPr>
                      <a:r>
                        <a:rPr lang="en-US" sz="1600" dirty="0">
                          <a:effectLst/>
                          <a:latin typeface="Arial" panose="020B0604020202020204" pitchFamily="34" charset="0"/>
                          <a:cs typeface="Arial" panose="020B0604020202020204" pitchFamily="34" charset="0"/>
                        </a:rPr>
                        <a:t>+ </a:t>
                      </a:r>
                      <a:r>
                        <a:rPr lang="en-ZA" sz="1600" dirty="0">
                          <a:effectLst/>
                          <a:latin typeface="Arial" panose="020B0604020202020204" pitchFamily="34" charset="0"/>
                          <a:cs typeface="Arial" panose="020B0604020202020204" pitchFamily="34" charset="0"/>
                        </a:rPr>
                        <a:t>€10.9 </a:t>
                      </a:r>
                      <a:r>
                        <a:rPr lang="en-US" sz="1600" dirty="0">
                          <a:effectLst/>
                          <a:latin typeface="Arial" panose="020B0604020202020204" pitchFamily="34" charset="0"/>
                          <a:cs typeface="Arial" panose="020B0604020202020204" pitchFamily="34" charset="0"/>
                        </a:rPr>
                        <a:t>bn</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extLst>
                  <a:ext uri="{0D108BD9-81ED-4DB2-BD59-A6C34878D82A}">
                    <a16:rowId xmlns:a16="http://schemas.microsoft.com/office/drawing/2014/main" val="2469124727"/>
                  </a:ext>
                </a:extLst>
              </a:tr>
              <a:tr h="336938">
                <a:tc>
                  <a:txBody>
                    <a:bodyPr/>
                    <a:lstStyle/>
                    <a:p>
                      <a:pPr algn="just">
                        <a:lnSpc>
                          <a:spcPct val="115000"/>
                        </a:lnSpc>
                        <a:spcAft>
                          <a:spcPts val="600"/>
                        </a:spcAft>
                      </a:pPr>
                      <a:r>
                        <a:rPr lang="en-US" sz="1600">
                          <a:effectLst/>
                          <a:latin typeface="Arial" panose="020B0604020202020204" pitchFamily="34" charset="0"/>
                          <a:cs typeface="Arial" panose="020B0604020202020204" pitchFamily="34" charset="0"/>
                        </a:rPr>
                        <a:t>Agriculture/food</a:t>
                      </a:r>
                      <a:endParaRPr lang="en-ZA"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tc>
                  <a:txBody>
                    <a:bodyPr/>
                    <a:lstStyle/>
                    <a:p>
                      <a:pPr algn="just">
                        <a:lnSpc>
                          <a:spcPct val="115000"/>
                        </a:lnSpc>
                        <a:spcAft>
                          <a:spcPts val="600"/>
                        </a:spcAft>
                      </a:pPr>
                      <a:r>
                        <a:rPr lang="en-ZA" sz="1600" dirty="0">
                          <a:effectLst/>
                          <a:latin typeface="Arial" panose="020B0604020202020204" pitchFamily="34" charset="0"/>
                          <a:cs typeface="Arial" panose="020B0604020202020204" pitchFamily="34" charset="0"/>
                        </a:rPr>
                        <a:t>€</a:t>
                      </a:r>
                      <a:r>
                        <a:rPr lang="en-US" sz="1600" dirty="0" err="1">
                          <a:effectLst/>
                          <a:latin typeface="Arial" panose="020B0604020202020204" pitchFamily="34" charset="0"/>
                          <a:cs typeface="Arial" panose="020B0604020202020204" pitchFamily="34" charset="0"/>
                        </a:rPr>
                        <a:t>3.2bn</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tc>
                  <a:txBody>
                    <a:bodyPr/>
                    <a:lstStyle/>
                    <a:p>
                      <a:pPr algn="just">
                        <a:lnSpc>
                          <a:spcPct val="115000"/>
                        </a:lnSpc>
                        <a:spcAft>
                          <a:spcPts val="600"/>
                        </a:spcAft>
                      </a:pPr>
                      <a:r>
                        <a:rPr lang="en-ZA" sz="1600" dirty="0">
                          <a:effectLst/>
                          <a:latin typeface="Arial" panose="020B0604020202020204" pitchFamily="34" charset="0"/>
                          <a:cs typeface="Arial" panose="020B0604020202020204" pitchFamily="34" charset="0"/>
                        </a:rPr>
                        <a:t>€</a:t>
                      </a:r>
                      <a:r>
                        <a:rPr lang="en-US" sz="1600" dirty="0" err="1">
                          <a:effectLst/>
                          <a:latin typeface="Arial" panose="020B0604020202020204" pitchFamily="34" charset="0"/>
                          <a:cs typeface="Arial" panose="020B0604020202020204" pitchFamily="34" charset="0"/>
                        </a:rPr>
                        <a:t>2.0bn</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tc>
                  <a:txBody>
                    <a:bodyPr/>
                    <a:lstStyle/>
                    <a:p>
                      <a:pPr algn="just">
                        <a:lnSpc>
                          <a:spcPct val="115000"/>
                        </a:lnSpc>
                        <a:spcAft>
                          <a:spcPts val="600"/>
                        </a:spcAft>
                      </a:pPr>
                      <a:r>
                        <a:rPr lang="en-US" sz="1600" dirty="0">
                          <a:effectLst/>
                          <a:latin typeface="Arial" panose="020B0604020202020204" pitchFamily="34" charset="0"/>
                          <a:cs typeface="Arial" panose="020B0604020202020204" pitchFamily="34" charset="0"/>
                        </a:rPr>
                        <a:t>- </a:t>
                      </a:r>
                      <a:r>
                        <a:rPr lang="en-ZA" sz="1600" dirty="0">
                          <a:effectLst/>
                          <a:latin typeface="Arial" panose="020B0604020202020204" pitchFamily="34" charset="0"/>
                          <a:cs typeface="Arial" panose="020B0604020202020204" pitchFamily="34" charset="0"/>
                        </a:rPr>
                        <a:t>€1.3</a:t>
                      </a:r>
                      <a:r>
                        <a:rPr lang="en-US" sz="1600" dirty="0">
                          <a:effectLst/>
                          <a:latin typeface="Arial" panose="020B0604020202020204" pitchFamily="34" charset="0"/>
                          <a:cs typeface="Arial" panose="020B0604020202020204" pitchFamily="34" charset="0"/>
                        </a:rPr>
                        <a:t> bn</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extLst>
                  <a:ext uri="{0D108BD9-81ED-4DB2-BD59-A6C34878D82A}">
                    <a16:rowId xmlns:a16="http://schemas.microsoft.com/office/drawing/2014/main" val="1957519889"/>
                  </a:ext>
                </a:extLst>
              </a:tr>
              <a:tr h="355413">
                <a:tc>
                  <a:txBody>
                    <a:bodyPr/>
                    <a:lstStyle/>
                    <a:p>
                      <a:pPr algn="just">
                        <a:lnSpc>
                          <a:spcPct val="115000"/>
                        </a:lnSpc>
                        <a:spcAft>
                          <a:spcPts val="600"/>
                        </a:spcAft>
                      </a:pPr>
                      <a:r>
                        <a:rPr lang="en-US" sz="1600">
                          <a:effectLst/>
                          <a:latin typeface="Arial" panose="020B0604020202020204" pitchFamily="34" charset="0"/>
                          <a:cs typeface="Arial" panose="020B0604020202020204" pitchFamily="34" charset="0"/>
                        </a:rPr>
                        <a:t>Commodities</a:t>
                      </a:r>
                      <a:endParaRPr lang="en-ZA"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tc>
                  <a:txBody>
                    <a:bodyPr/>
                    <a:lstStyle/>
                    <a:p>
                      <a:pPr algn="just">
                        <a:lnSpc>
                          <a:spcPct val="115000"/>
                        </a:lnSpc>
                        <a:spcAft>
                          <a:spcPts val="600"/>
                        </a:spcAft>
                      </a:pPr>
                      <a:r>
                        <a:rPr lang="en-ZA" sz="1600" dirty="0">
                          <a:effectLst/>
                          <a:latin typeface="Arial" panose="020B0604020202020204" pitchFamily="34" charset="0"/>
                          <a:cs typeface="Arial" panose="020B0604020202020204" pitchFamily="34" charset="0"/>
                        </a:rPr>
                        <a:t>€18.6</a:t>
                      </a:r>
                      <a:r>
                        <a:rPr lang="en-US" sz="1600" dirty="0">
                          <a:effectLst/>
                          <a:latin typeface="Arial" panose="020B0604020202020204" pitchFamily="34" charset="0"/>
                          <a:cs typeface="Arial" panose="020B0604020202020204" pitchFamily="34" charset="0"/>
                        </a:rPr>
                        <a:t>bn</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tc>
                  <a:txBody>
                    <a:bodyPr/>
                    <a:lstStyle/>
                    <a:p>
                      <a:pPr algn="just">
                        <a:lnSpc>
                          <a:spcPct val="115000"/>
                        </a:lnSpc>
                        <a:spcAft>
                          <a:spcPts val="600"/>
                        </a:spcAft>
                      </a:pPr>
                      <a:r>
                        <a:rPr lang="en-ZA" sz="1600" dirty="0">
                          <a:effectLst/>
                          <a:latin typeface="Arial" panose="020B0604020202020204" pitchFamily="34" charset="0"/>
                          <a:cs typeface="Arial" panose="020B0604020202020204" pitchFamily="34" charset="0"/>
                        </a:rPr>
                        <a:t>€</a:t>
                      </a:r>
                      <a:r>
                        <a:rPr lang="en-US" sz="1600" dirty="0" err="1">
                          <a:effectLst/>
                          <a:latin typeface="Arial" panose="020B0604020202020204" pitchFamily="34" charset="0"/>
                          <a:cs typeface="Arial" panose="020B0604020202020204" pitchFamily="34" charset="0"/>
                        </a:rPr>
                        <a:t>3.6bn</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tc>
                  <a:txBody>
                    <a:bodyPr/>
                    <a:lstStyle/>
                    <a:p>
                      <a:pPr algn="just">
                        <a:lnSpc>
                          <a:spcPct val="115000"/>
                        </a:lnSpc>
                        <a:spcAft>
                          <a:spcPts val="600"/>
                        </a:spcAft>
                      </a:pPr>
                      <a:r>
                        <a:rPr lang="en-US" sz="1600" dirty="0">
                          <a:effectLst/>
                          <a:latin typeface="Arial" panose="020B0604020202020204" pitchFamily="34" charset="0"/>
                          <a:cs typeface="Arial" panose="020B0604020202020204" pitchFamily="34" charset="0"/>
                        </a:rPr>
                        <a:t>- </a:t>
                      </a:r>
                      <a:r>
                        <a:rPr lang="en-ZA" sz="1600" dirty="0">
                          <a:effectLst/>
                          <a:latin typeface="Arial" panose="020B0604020202020204" pitchFamily="34" charset="0"/>
                          <a:cs typeface="Arial" panose="020B0604020202020204" pitchFamily="34" charset="0"/>
                        </a:rPr>
                        <a:t>€15.0</a:t>
                      </a:r>
                      <a:r>
                        <a:rPr lang="en-US" sz="1600" dirty="0">
                          <a:effectLst/>
                          <a:latin typeface="Arial" panose="020B0604020202020204" pitchFamily="34" charset="0"/>
                          <a:cs typeface="Arial" panose="020B0604020202020204" pitchFamily="34" charset="0"/>
                        </a:rPr>
                        <a:t> bn</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extLst>
                  <a:ext uri="{0D108BD9-81ED-4DB2-BD59-A6C34878D82A}">
                    <a16:rowId xmlns:a16="http://schemas.microsoft.com/office/drawing/2014/main" val="4166201700"/>
                  </a:ext>
                </a:extLst>
              </a:tr>
              <a:tr h="367051">
                <a:tc>
                  <a:txBody>
                    <a:bodyPr/>
                    <a:lstStyle/>
                    <a:p>
                      <a:pPr algn="just">
                        <a:lnSpc>
                          <a:spcPct val="115000"/>
                        </a:lnSpc>
                        <a:spcAft>
                          <a:spcPts val="600"/>
                        </a:spcAft>
                      </a:pPr>
                      <a:r>
                        <a:rPr lang="en-US" sz="1600" b="1" dirty="0">
                          <a:effectLst/>
                          <a:latin typeface="Arial" panose="020B0604020202020204" pitchFamily="34" charset="0"/>
                          <a:cs typeface="Arial" panose="020B0604020202020204" pitchFamily="34" charset="0"/>
                        </a:rPr>
                        <a:t>Total</a:t>
                      </a:r>
                      <a:endParaRPr lang="en-ZA" sz="16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tc>
                  <a:txBody>
                    <a:bodyPr/>
                    <a:lstStyle/>
                    <a:p>
                      <a:pPr algn="just">
                        <a:lnSpc>
                          <a:spcPct val="115000"/>
                        </a:lnSpc>
                        <a:spcAft>
                          <a:spcPts val="600"/>
                        </a:spcAft>
                      </a:pPr>
                      <a:r>
                        <a:rPr lang="en-ZA" sz="1600" b="1" dirty="0">
                          <a:effectLst/>
                          <a:latin typeface="Arial" panose="020B0604020202020204" pitchFamily="34" charset="0"/>
                          <a:cs typeface="Arial" panose="020B0604020202020204" pitchFamily="34" charset="0"/>
                        </a:rPr>
                        <a:t>€31.4</a:t>
                      </a:r>
                      <a:r>
                        <a:rPr lang="en-US" sz="1600" b="1" dirty="0">
                          <a:effectLst/>
                          <a:latin typeface="Arial" panose="020B0604020202020204" pitchFamily="34" charset="0"/>
                          <a:cs typeface="Arial" panose="020B0604020202020204" pitchFamily="34" charset="0"/>
                        </a:rPr>
                        <a:t>bn</a:t>
                      </a:r>
                      <a:endParaRPr lang="en-ZA" sz="16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tc>
                  <a:txBody>
                    <a:bodyPr/>
                    <a:lstStyle/>
                    <a:p>
                      <a:pPr algn="just">
                        <a:lnSpc>
                          <a:spcPct val="115000"/>
                        </a:lnSpc>
                        <a:spcAft>
                          <a:spcPts val="600"/>
                        </a:spcAft>
                      </a:pPr>
                      <a:r>
                        <a:rPr lang="en-ZA" sz="1600" b="1" dirty="0">
                          <a:effectLst/>
                          <a:latin typeface="Arial" panose="020B0604020202020204" pitchFamily="34" charset="0"/>
                          <a:cs typeface="Arial" panose="020B0604020202020204" pitchFamily="34" charset="0"/>
                        </a:rPr>
                        <a:t>€26.1</a:t>
                      </a:r>
                      <a:r>
                        <a:rPr lang="en-US" sz="1600" b="1" dirty="0">
                          <a:effectLst/>
                          <a:latin typeface="Arial" panose="020B0604020202020204" pitchFamily="34" charset="0"/>
                          <a:cs typeface="Arial" panose="020B0604020202020204" pitchFamily="34" charset="0"/>
                        </a:rPr>
                        <a:t>bn </a:t>
                      </a:r>
                      <a:endParaRPr lang="en-ZA" sz="16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tc>
                  <a:txBody>
                    <a:bodyPr/>
                    <a:lstStyle/>
                    <a:p>
                      <a:pPr algn="just">
                        <a:lnSpc>
                          <a:spcPct val="115000"/>
                        </a:lnSpc>
                        <a:spcAft>
                          <a:spcPts val="600"/>
                        </a:spcAft>
                      </a:pPr>
                      <a:r>
                        <a:rPr lang="en-ZA" sz="1600" b="1" dirty="0">
                          <a:effectLst/>
                          <a:latin typeface="Arial" panose="020B0604020202020204" pitchFamily="34" charset="0"/>
                          <a:cs typeface="Arial" panose="020B0604020202020204" pitchFamily="34" charset="0"/>
                        </a:rPr>
                        <a:t>- €5.4 b</a:t>
                      </a:r>
                      <a:r>
                        <a:rPr lang="en-US" sz="1600" b="1" dirty="0">
                          <a:effectLst/>
                          <a:latin typeface="Arial" panose="020B0604020202020204" pitchFamily="34" charset="0"/>
                          <a:cs typeface="Arial" panose="020B0604020202020204" pitchFamily="34" charset="0"/>
                        </a:rPr>
                        <a:t>n</a:t>
                      </a:r>
                      <a:endParaRPr lang="en-ZA" sz="16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extLst>
                  <a:ext uri="{0D108BD9-81ED-4DB2-BD59-A6C34878D82A}">
                    <a16:rowId xmlns:a16="http://schemas.microsoft.com/office/drawing/2014/main" val="2372734274"/>
                  </a:ext>
                </a:extLst>
              </a:tr>
            </a:tbl>
          </a:graphicData>
        </a:graphic>
      </p:graphicFrame>
      <p:graphicFrame>
        <p:nvGraphicFramePr>
          <p:cNvPr id="7" name="Table 6">
            <a:extLst>
              <a:ext uri="{FF2B5EF4-FFF2-40B4-BE49-F238E27FC236}">
                <a16:creationId xmlns:a16="http://schemas.microsoft.com/office/drawing/2014/main" id="{B731FC10-37DE-4B35-9AF5-7E8C52E0A1A4}"/>
              </a:ext>
            </a:extLst>
          </p:cNvPr>
          <p:cNvGraphicFramePr>
            <a:graphicFrameLocks noGrp="1"/>
          </p:cNvGraphicFramePr>
          <p:nvPr>
            <p:extLst/>
          </p:nvPr>
        </p:nvGraphicFramePr>
        <p:xfrm>
          <a:off x="238059" y="4653966"/>
          <a:ext cx="8840588" cy="725203"/>
        </p:xfrm>
        <a:graphic>
          <a:graphicData uri="http://schemas.openxmlformats.org/drawingml/2006/table">
            <a:tbl>
              <a:tblPr firstRow="1" bandRow="1">
                <a:tableStyleId>{5C22544A-7EE6-4342-B048-85BDC9FD1C3A}</a:tableStyleId>
              </a:tblPr>
              <a:tblGrid>
                <a:gridCol w="2530223">
                  <a:extLst>
                    <a:ext uri="{9D8B030D-6E8A-4147-A177-3AD203B41FA5}">
                      <a16:colId xmlns:a16="http://schemas.microsoft.com/office/drawing/2014/main" val="1331506413"/>
                    </a:ext>
                  </a:extLst>
                </a:gridCol>
                <a:gridCol w="2145323">
                  <a:extLst>
                    <a:ext uri="{9D8B030D-6E8A-4147-A177-3AD203B41FA5}">
                      <a16:colId xmlns:a16="http://schemas.microsoft.com/office/drawing/2014/main" val="2544672200"/>
                    </a:ext>
                  </a:extLst>
                </a:gridCol>
                <a:gridCol w="1874018">
                  <a:extLst>
                    <a:ext uri="{9D8B030D-6E8A-4147-A177-3AD203B41FA5}">
                      <a16:colId xmlns:a16="http://schemas.microsoft.com/office/drawing/2014/main" val="3399941472"/>
                    </a:ext>
                  </a:extLst>
                </a:gridCol>
                <a:gridCol w="2291024">
                  <a:extLst>
                    <a:ext uri="{9D8B030D-6E8A-4147-A177-3AD203B41FA5}">
                      <a16:colId xmlns:a16="http://schemas.microsoft.com/office/drawing/2014/main" val="3675244828"/>
                    </a:ext>
                  </a:extLst>
                </a:gridCol>
              </a:tblGrid>
              <a:tr h="354363">
                <a:tc>
                  <a:txBody>
                    <a:bodyPr/>
                    <a:lstStyle/>
                    <a:p>
                      <a:pPr marL="0" indent="0" algn="just">
                        <a:lnSpc>
                          <a:spcPct val="115000"/>
                        </a:lnSpc>
                        <a:spcAft>
                          <a:spcPts val="600"/>
                        </a:spcAft>
                      </a:pPr>
                      <a:r>
                        <a:rPr lang="en-US" sz="1600" dirty="0">
                          <a:effectLst/>
                          <a:latin typeface="Arial" panose="020B0604020202020204" pitchFamily="34" charset="0"/>
                          <a:cs typeface="Arial" panose="020B0604020202020204" pitchFamily="34" charset="0"/>
                        </a:rPr>
                        <a:t>Trade in Services (2021)</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tc>
                  <a:txBody>
                    <a:bodyPr/>
                    <a:lstStyle/>
                    <a:p>
                      <a:pPr algn="just">
                        <a:lnSpc>
                          <a:spcPct val="115000"/>
                        </a:lnSpc>
                        <a:spcAft>
                          <a:spcPts val="600"/>
                        </a:spcAft>
                      </a:pPr>
                      <a:r>
                        <a:rPr lang="en-US" sz="1600" dirty="0">
                          <a:effectLst/>
                          <a:latin typeface="Arial" panose="020B0604020202020204" pitchFamily="34" charset="0"/>
                          <a:cs typeface="Arial" panose="020B0604020202020204" pitchFamily="34" charset="0"/>
                        </a:rPr>
                        <a:t>EU imports from SA</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tc>
                  <a:txBody>
                    <a:bodyPr/>
                    <a:lstStyle/>
                    <a:p>
                      <a:pPr algn="just">
                        <a:lnSpc>
                          <a:spcPct val="115000"/>
                        </a:lnSpc>
                        <a:spcAft>
                          <a:spcPts val="600"/>
                        </a:spcAft>
                      </a:pPr>
                      <a:r>
                        <a:rPr lang="en-US" sz="1600" dirty="0">
                          <a:effectLst/>
                          <a:latin typeface="Arial" panose="020B0604020202020204" pitchFamily="34" charset="0"/>
                          <a:cs typeface="Arial" panose="020B0604020202020204" pitchFamily="34" charset="0"/>
                        </a:rPr>
                        <a:t>EU exports to SA</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tc>
                  <a:txBody>
                    <a:bodyPr/>
                    <a:lstStyle/>
                    <a:p>
                      <a:pPr algn="just">
                        <a:lnSpc>
                          <a:spcPct val="115000"/>
                        </a:lnSpc>
                        <a:spcAft>
                          <a:spcPts val="600"/>
                        </a:spcAft>
                      </a:pPr>
                      <a:r>
                        <a:rPr lang="en-US" sz="1600" dirty="0">
                          <a:effectLst/>
                          <a:latin typeface="Arial" panose="020B0604020202020204" pitchFamily="34" charset="0"/>
                          <a:cs typeface="Arial" panose="020B0604020202020204" pitchFamily="34" charset="0"/>
                        </a:rPr>
                        <a:t>Trade balance for EU</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extLst>
                  <a:ext uri="{0D108BD9-81ED-4DB2-BD59-A6C34878D82A}">
                    <a16:rowId xmlns:a16="http://schemas.microsoft.com/office/drawing/2014/main" val="3574897435"/>
                  </a:ext>
                </a:extLst>
              </a:tr>
              <a:tr h="370840">
                <a:tc>
                  <a:txBody>
                    <a:bodyPr/>
                    <a:lstStyle/>
                    <a:p>
                      <a:pPr algn="just">
                        <a:lnSpc>
                          <a:spcPct val="115000"/>
                        </a:lnSpc>
                        <a:spcAft>
                          <a:spcPts val="600"/>
                        </a:spcAft>
                      </a:pPr>
                      <a:r>
                        <a:rPr lang="en-US" sz="1600" dirty="0">
                          <a:solidFill>
                            <a:schemeClr val="tx1"/>
                          </a:solidFill>
                          <a:effectLst/>
                          <a:latin typeface="Arial" panose="020B0604020202020204" pitchFamily="34" charset="0"/>
                          <a:cs typeface="Arial" panose="020B0604020202020204" pitchFamily="34" charset="0"/>
                        </a:rPr>
                        <a:t>Services</a:t>
                      </a:r>
                      <a:endParaRPr lang="en-ZA"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tc>
                  <a:txBody>
                    <a:bodyPr/>
                    <a:lstStyle/>
                    <a:p>
                      <a:pPr algn="just">
                        <a:lnSpc>
                          <a:spcPct val="115000"/>
                        </a:lnSpc>
                        <a:spcAft>
                          <a:spcPts val="600"/>
                        </a:spcAft>
                      </a:pPr>
                      <a:r>
                        <a:rPr lang="en-ZA" sz="1600" dirty="0">
                          <a:solidFill>
                            <a:schemeClr val="tx1"/>
                          </a:solidFill>
                          <a:effectLst/>
                          <a:latin typeface="Arial" panose="020B0604020202020204" pitchFamily="34" charset="0"/>
                          <a:cs typeface="Arial" panose="020B0604020202020204" pitchFamily="34" charset="0"/>
                        </a:rPr>
                        <a:t>€</a:t>
                      </a:r>
                      <a:r>
                        <a:rPr lang="en-US" sz="1600" dirty="0" err="1">
                          <a:solidFill>
                            <a:schemeClr val="tx1"/>
                          </a:solidFill>
                          <a:effectLst/>
                          <a:latin typeface="Arial" panose="020B0604020202020204" pitchFamily="34" charset="0"/>
                          <a:cs typeface="Arial" panose="020B0604020202020204" pitchFamily="34" charset="0"/>
                        </a:rPr>
                        <a:t>3bn</a:t>
                      </a:r>
                      <a:endParaRPr lang="en-ZA"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tc>
                  <a:txBody>
                    <a:bodyPr/>
                    <a:lstStyle/>
                    <a:p>
                      <a:pPr algn="just">
                        <a:lnSpc>
                          <a:spcPct val="115000"/>
                        </a:lnSpc>
                        <a:spcAft>
                          <a:spcPts val="600"/>
                        </a:spcAft>
                      </a:pPr>
                      <a:r>
                        <a:rPr lang="en-ZA" sz="1600" dirty="0">
                          <a:solidFill>
                            <a:schemeClr val="tx1"/>
                          </a:solidFill>
                          <a:effectLst/>
                          <a:latin typeface="Arial" panose="020B0604020202020204" pitchFamily="34" charset="0"/>
                          <a:cs typeface="Arial" panose="020B0604020202020204" pitchFamily="34" charset="0"/>
                        </a:rPr>
                        <a:t>€7.9</a:t>
                      </a:r>
                      <a:r>
                        <a:rPr lang="en-US" sz="1600" dirty="0">
                          <a:solidFill>
                            <a:schemeClr val="tx1"/>
                          </a:solidFill>
                          <a:effectLst/>
                          <a:latin typeface="Arial" panose="020B0604020202020204" pitchFamily="34" charset="0"/>
                          <a:cs typeface="Arial" panose="020B0604020202020204" pitchFamily="34" charset="0"/>
                        </a:rPr>
                        <a:t>bn</a:t>
                      </a:r>
                      <a:endParaRPr lang="en-ZA"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tc>
                  <a:txBody>
                    <a:bodyPr/>
                    <a:lstStyle/>
                    <a:p>
                      <a:pPr algn="just">
                        <a:lnSpc>
                          <a:spcPct val="115000"/>
                        </a:lnSpc>
                        <a:spcAft>
                          <a:spcPts val="600"/>
                        </a:spcAft>
                      </a:pPr>
                      <a:r>
                        <a:rPr lang="en-ZA" sz="1600" dirty="0">
                          <a:solidFill>
                            <a:schemeClr val="tx1"/>
                          </a:solidFill>
                          <a:effectLst/>
                          <a:latin typeface="Arial" panose="020B0604020202020204" pitchFamily="34" charset="0"/>
                          <a:cs typeface="Arial" panose="020B0604020202020204" pitchFamily="34" charset="0"/>
                        </a:rPr>
                        <a:t>+ €4.9</a:t>
                      </a:r>
                      <a:r>
                        <a:rPr lang="en-US" sz="1600" dirty="0">
                          <a:solidFill>
                            <a:schemeClr val="tx1"/>
                          </a:solidFill>
                          <a:effectLst/>
                          <a:latin typeface="Arial" panose="020B0604020202020204" pitchFamily="34" charset="0"/>
                          <a:cs typeface="Arial" panose="020B0604020202020204" pitchFamily="34" charset="0"/>
                        </a:rPr>
                        <a:t> bn</a:t>
                      </a:r>
                      <a:endParaRPr lang="en-ZA"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tc>
                <a:extLst>
                  <a:ext uri="{0D108BD9-81ED-4DB2-BD59-A6C34878D82A}">
                    <a16:rowId xmlns:a16="http://schemas.microsoft.com/office/drawing/2014/main" val="4041452307"/>
                  </a:ext>
                </a:extLst>
              </a:tr>
            </a:tbl>
          </a:graphicData>
        </a:graphic>
      </p:graphicFrame>
    </p:spTree>
    <p:extLst>
      <p:ext uri="{BB962C8B-B14F-4D97-AF65-F5344CB8AC3E}">
        <p14:creationId xmlns:p14="http://schemas.microsoft.com/office/powerpoint/2010/main" val="16053537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562875"/>
            <a:ext cx="9144000" cy="776069"/>
          </a:xfrm>
          <a:solidFill>
            <a:srgbClr val="00B050"/>
          </a:solidFill>
        </p:spPr>
        <p:txBody>
          <a:bodyPr vert="horz" lIns="77925" tIns="38963" rIns="77925" bIns="38963" rtlCol="0" anchor="ctr">
            <a:noAutofit/>
          </a:bodyPr>
          <a:lstStyle/>
          <a:p>
            <a:r>
              <a:rPr lang="en-ZA" sz="2800" dirty="0">
                <a:solidFill>
                  <a:schemeClr val="bg1"/>
                </a:solidFill>
                <a:latin typeface="Arial"/>
                <a:cs typeface="Arial"/>
              </a:rPr>
              <a:t>SADC-EU EPA (cont.)</a:t>
            </a:r>
            <a:endParaRPr lang="en-US" sz="28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57200" y="1905002"/>
            <a:ext cx="8229600" cy="3498143"/>
          </a:xfrm>
        </p:spPr>
        <p:txBody>
          <a:bodyPr>
            <a:normAutofit/>
          </a:bodyPr>
          <a:lstStyle/>
          <a:p>
            <a:pPr lvl="0"/>
            <a:endParaRPr lang="en-GB" sz="2900" dirty="0"/>
          </a:p>
          <a:p>
            <a:pPr lvl="0" algn="just"/>
            <a:endParaRPr lang="en-GB" sz="43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0CD73B3D-1A05-CF44-A662-427A32DC147C}" type="slidenum">
              <a:rPr lang="en-US" smtClean="0"/>
              <a:t>38</a:t>
            </a:fld>
            <a:endParaRPr lang="en-US"/>
          </a:p>
        </p:txBody>
      </p:sp>
      <p:sp>
        <p:nvSpPr>
          <p:cNvPr id="2" name="Rectangle 1"/>
          <p:cNvSpPr/>
          <p:nvPr/>
        </p:nvSpPr>
        <p:spPr>
          <a:xfrm>
            <a:off x="0" y="1338943"/>
            <a:ext cx="9144000" cy="5016758"/>
          </a:xfrm>
          <a:prstGeom prst="rect">
            <a:avLst/>
          </a:prstGeom>
        </p:spPr>
        <p:txBody>
          <a:bodyPr wrap="square">
            <a:spAutoFit/>
          </a:bodyPr>
          <a:lstStyle/>
          <a:p>
            <a:pPr marL="285750" indent="-285750" algn="just">
              <a:buFont typeface="Arial" panose="020B0604020202020204" pitchFamily="34" charset="0"/>
              <a:buChar char="•"/>
            </a:pPr>
            <a:r>
              <a:rPr lang="en-GB" sz="2000" dirty="0">
                <a:ea typeface="Calibri" panose="020F0502020204030204" pitchFamily="34" charset="0"/>
                <a:cs typeface="Arial" panose="020B0604020202020204" pitchFamily="34" charset="0"/>
              </a:rPr>
              <a:t>The SADC-EPAs while it has increased our trade in goods has not lived up to expectations due to the following: </a:t>
            </a:r>
          </a:p>
          <a:p>
            <a:pPr marL="675376" lvl="1" indent="-285750" algn="just">
              <a:buFont typeface="Wingdings" panose="05000000000000000000" pitchFamily="2" charset="2"/>
              <a:buChar char="Ø"/>
            </a:pPr>
            <a:r>
              <a:rPr lang="en-GB" sz="2000" dirty="0">
                <a:ea typeface="Calibri" panose="020F0502020204030204" pitchFamily="34" charset="0"/>
                <a:cs typeface="Arial" panose="020B0604020202020204" pitchFamily="34" charset="0"/>
              </a:rPr>
              <a:t>Trade is mainly still in primary products and raw materials</a:t>
            </a:r>
          </a:p>
          <a:p>
            <a:pPr marL="675376" lvl="1" indent="-285750" algn="just">
              <a:buFont typeface="Wingdings" panose="05000000000000000000" pitchFamily="2" charset="2"/>
              <a:buChar char="Ø"/>
            </a:pPr>
            <a:r>
              <a:rPr lang="en-GB" sz="2000" dirty="0">
                <a:ea typeface="Calibri" panose="020F0502020204030204" pitchFamily="34" charset="0"/>
                <a:cs typeface="Arial" panose="020B0604020202020204" pitchFamily="34" charset="0"/>
              </a:rPr>
              <a:t>Where there is growth in manufacturing – it is mainly concentrated on autos</a:t>
            </a:r>
          </a:p>
          <a:p>
            <a:pPr marL="285750" indent="-285750" algn="just">
              <a:buFont typeface="Arial" panose="020B0604020202020204" pitchFamily="34" charset="0"/>
              <a:buChar char="•"/>
            </a:pPr>
            <a:r>
              <a:rPr lang="en-GB" sz="2000" dirty="0">
                <a:ea typeface="Calibri" panose="020F0502020204030204" pitchFamily="34" charset="0"/>
                <a:cs typeface="Arial" panose="020B0604020202020204" pitchFamily="34" charset="0"/>
              </a:rPr>
              <a:t>EU actions also hamper further benefits for SADC-EPA states</a:t>
            </a:r>
          </a:p>
          <a:p>
            <a:pPr marL="675376" lvl="1" indent="-285750" algn="just">
              <a:buFont typeface="Wingdings" panose="05000000000000000000" pitchFamily="2" charset="2"/>
              <a:buChar char="Ø"/>
            </a:pPr>
            <a:r>
              <a:rPr lang="en-GB" sz="2000" dirty="0">
                <a:ea typeface="Calibri" panose="020F0502020204030204" pitchFamily="34" charset="0"/>
                <a:cs typeface="Arial" panose="020B0604020202020204" pitchFamily="34" charset="0"/>
              </a:rPr>
              <a:t>Use of regulatory and other non-tariff measures, </a:t>
            </a:r>
          </a:p>
          <a:p>
            <a:pPr marL="675376" lvl="1" indent="-285750" algn="just">
              <a:buFont typeface="Wingdings" panose="05000000000000000000" pitchFamily="2" charset="2"/>
              <a:buChar char="Ø"/>
            </a:pPr>
            <a:r>
              <a:rPr lang="en-GB" sz="2000" dirty="0">
                <a:ea typeface="Calibri" panose="020F0502020204030204" pitchFamily="34" charset="0"/>
                <a:cs typeface="Arial" panose="020B0604020202020204" pitchFamily="34" charset="0"/>
              </a:rPr>
              <a:t>Rise in SPS and TBT measures that are more trade restrictive and EU does not seem interested to explore least trade restrictive measures while ready to do so for other trading partners e.g. Israel in the case of citrus.</a:t>
            </a:r>
          </a:p>
          <a:p>
            <a:pPr marL="675376" lvl="1" indent="-285750" algn="just">
              <a:buFont typeface="Wingdings" panose="05000000000000000000" pitchFamily="2" charset="2"/>
              <a:buChar char="Ø"/>
            </a:pPr>
            <a:r>
              <a:rPr lang="en-GB" sz="2000" dirty="0">
                <a:ea typeface="Calibri" panose="020F0502020204030204" pitchFamily="34" charset="0"/>
                <a:cs typeface="Arial" panose="020B0604020202020204" pitchFamily="34" charset="0"/>
              </a:rPr>
              <a:t>Rise in environmental protectionism due to deforestation measures or the CBAM. </a:t>
            </a:r>
            <a:endParaRPr lang="en-US" sz="2000" dirty="0">
              <a:cs typeface="Arial" panose="020B0604020202020204" pitchFamily="34" charset="0"/>
            </a:endParaRPr>
          </a:p>
          <a:p>
            <a:pPr marL="285750" indent="-285750" algn="just">
              <a:buFont typeface="Arial" panose="020B0604020202020204" pitchFamily="34" charset="0"/>
              <a:buChar char="•"/>
            </a:pPr>
            <a:r>
              <a:rPr lang="en-US" sz="2000" dirty="0">
                <a:cs typeface="Arial" panose="020B0604020202020204" pitchFamily="34" charset="0"/>
              </a:rPr>
              <a:t>We are witnessing a range of market restrictions that have been put in place, including in relation to citrus, horses, game meat, poultry, steel, automobiles, wine certification and </a:t>
            </a:r>
            <a:r>
              <a:rPr lang="en-US" sz="2000" dirty="0" err="1">
                <a:cs typeface="Arial" panose="020B0604020202020204" pitchFamily="34" charset="0"/>
              </a:rPr>
              <a:t>Amarula</a:t>
            </a:r>
            <a:r>
              <a:rPr lang="en-US" sz="2000" dirty="0">
                <a:cs typeface="Arial" panose="020B0604020202020204" pitchFamily="34" charset="0"/>
              </a:rPr>
              <a:t>.</a:t>
            </a:r>
            <a:endParaRPr lang="en-CH" sz="2000" dirty="0">
              <a:cs typeface="Arial" panose="020B0604020202020204" pitchFamily="34" charset="0"/>
            </a:endParaRPr>
          </a:p>
          <a:p>
            <a:pPr marL="285750" indent="-285750">
              <a:buFont typeface="Arial" panose="020B0604020202020204" pitchFamily="34" charset="0"/>
              <a:buChar char="•"/>
            </a:pPr>
            <a:endParaRPr lang="en-ZA" sz="2000" dirty="0">
              <a:cs typeface="Arial" panose="020B0604020202020204" pitchFamily="34" charset="0"/>
            </a:endParaRPr>
          </a:p>
        </p:txBody>
      </p:sp>
    </p:spTree>
    <p:extLst>
      <p:ext uri="{BB962C8B-B14F-4D97-AF65-F5344CB8AC3E}">
        <p14:creationId xmlns:p14="http://schemas.microsoft.com/office/powerpoint/2010/main" val="3953978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4213"/>
            <a:ext cx="9144000" cy="552893"/>
          </a:xfrm>
          <a:solidFill>
            <a:srgbClr val="00B050"/>
          </a:solidFill>
        </p:spPr>
        <p:txBody>
          <a:bodyPr vert="horz" lIns="77925" tIns="38963" rIns="77925" bIns="38963" rtlCol="0" anchor="ctr">
            <a:noAutofit/>
          </a:bodyPr>
          <a:lstStyle/>
          <a:p>
            <a:r>
              <a:rPr lang="en-GB" sz="2800" dirty="0">
                <a:solidFill>
                  <a:schemeClr val="bg1"/>
                </a:solidFill>
                <a:latin typeface="Arial"/>
                <a:cs typeface="Arial"/>
              </a:rPr>
              <a:t>EU’s Carbon Border Adjustment Measures (</a:t>
            </a:r>
            <a:r>
              <a:rPr lang="en-GB" sz="2800" dirty="0" err="1">
                <a:solidFill>
                  <a:schemeClr val="bg1"/>
                </a:solidFill>
                <a:latin typeface="Arial"/>
                <a:cs typeface="Arial"/>
              </a:rPr>
              <a:t>CBAM</a:t>
            </a:r>
            <a:r>
              <a:rPr lang="en-GB" sz="2800" dirty="0">
                <a:solidFill>
                  <a:schemeClr val="bg1"/>
                </a:solidFill>
                <a:latin typeface="Arial"/>
                <a:cs typeface="Arial"/>
              </a:rPr>
              <a:t>)</a:t>
            </a:r>
            <a:endParaRPr lang="en-US" sz="28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57200" y="1905002"/>
            <a:ext cx="8229600" cy="3498143"/>
          </a:xfrm>
        </p:spPr>
        <p:txBody>
          <a:bodyPr>
            <a:normAutofit/>
          </a:bodyPr>
          <a:lstStyle/>
          <a:p>
            <a:pPr lvl="0"/>
            <a:endParaRPr lang="en-GB" sz="2900" dirty="0"/>
          </a:p>
          <a:p>
            <a:pPr lvl="0" algn="just"/>
            <a:endParaRPr lang="en-GB" sz="43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0CD73B3D-1A05-CF44-A662-427A32DC147C}" type="slidenum">
              <a:rPr lang="en-US" smtClean="0"/>
              <a:t>39</a:t>
            </a:fld>
            <a:endParaRPr lang="en-US"/>
          </a:p>
        </p:txBody>
      </p:sp>
      <p:sp>
        <p:nvSpPr>
          <p:cNvPr id="2" name="Rectangle 1"/>
          <p:cNvSpPr/>
          <p:nvPr/>
        </p:nvSpPr>
        <p:spPr>
          <a:xfrm>
            <a:off x="107504" y="524437"/>
            <a:ext cx="9036496" cy="5632311"/>
          </a:xfrm>
          <a:prstGeom prst="rect">
            <a:avLst/>
          </a:prstGeom>
        </p:spPr>
        <p:txBody>
          <a:bodyPr wrap="square">
            <a:spAutoFit/>
          </a:bodyPr>
          <a:lstStyle/>
          <a:p>
            <a:pPr marL="681845" lvl="1" indent="-292219" algn="just">
              <a:spcBef>
                <a:spcPct val="20000"/>
              </a:spcBef>
              <a:buFont typeface="Arial"/>
              <a:buChar char="•"/>
            </a:pPr>
            <a:r>
              <a:rPr lang="en-GB" sz="1800" dirty="0">
                <a:cs typeface="Arial" panose="020B0604020202020204" pitchFamily="34" charset="0"/>
              </a:rPr>
              <a:t>Economic research estimates that the economic impact of CBAM for South Africa could be US$1.5 billion per annum with this number set to increase as the CBAM covers more and more products in future.</a:t>
            </a:r>
          </a:p>
          <a:p>
            <a:pPr marL="681845" lvl="1" indent="-292219" algn="just">
              <a:spcBef>
                <a:spcPct val="20000"/>
              </a:spcBef>
              <a:buFont typeface="Arial"/>
              <a:buChar char="•"/>
            </a:pPr>
            <a:r>
              <a:rPr lang="en-ZA" sz="1800" dirty="0">
                <a:cs typeface="Arial" panose="020B0604020202020204" pitchFamily="34" charset="0"/>
              </a:rPr>
              <a:t>Beyond trade, the CBAM measures could have implications </a:t>
            </a:r>
            <a:r>
              <a:rPr lang="en-US" sz="1800" dirty="0">
                <a:cs typeface="Arial" panose="020B0604020202020204" pitchFamily="34" charset="0"/>
              </a:rPr>
              <a:t>from an</a:t>
            </a:r>
            <a:r>
              <a:rPr lang="en-ZA" sz="1800" dirty="0">
                <a:cs typeface="Arial" panose="020B0604020202020204" pitchFamily="34" charset="0"/>
              </a:rPr>
              <a:t> investment, industrial development, and job creation</a:t>
            </a:r>
            <a:r>
              <a:rPr lang="en-US" sz="1800" dirty="0">
                <a:cs typeface="Arial" panose="020B0604020202020204" pitchFamily="34" charset="0"/>
              </a:rPr>
              <a:t> perspective</a:t>
            </a:r>
            <a:r>
              <a:rPr lang="en-ZA" sz="1800" dirty="0">
                <a:cs typeface="Arial" panose="020B0604020202020204" pitchFamily="34" charset="0"/>
              </a:rPr>
              <a:t>.</a:t>
            </a:r>
          </a:p>
          <a:p>
            <a:pPr marL="681845" lvl="1" indent="-292219" algn="just">
              <a:spcBef>
                <a:spcPct val="20000"/>
              </a:spcBef>
              <a:buFont typeface="Arial"/>
              <a:buChar char="•"/>
            </a:pPr>
            <a:r>
              <a:rPr lang="en-US" sz="1800" dirty="0">
                <a:cs typeface="Arial" panose="020B0604020202020204" pitchFamily="34" charset="0"/>
              </a:rPr>
              <a:t>Other implications include </a:t>
            </a:r>
            <a:r>
              <a:rPr lang="en-ZA" sz="1800" dirty="0">
                <a:cs typeface="Arial" panose="020B0604020202020204" pitchFamily="34" charset="0"/>
              </a:rPr>
              <a:t>increased administrative and compliance burden for exporting to the EU, effectively requiring adequate systems, controls, and procedures to calculate and report the quantity of carbon embedded emissions within goods for which CBAM will be applicable. This can be costly and difficult, particularly if the product contains several inputs. CBAM thus increases cost of trade.</a:t>
            </a:r>
          </a:p>
          <a:p>
            <a:pPr marL="675376" lvl="1" indent="-285750" algn="just">
              <a:spcBef>
                <a:spcPct val="20000"/>
              </a:spcBef>
              <a:buFont typeface="Arial" panose="020B0604020202020204" pitchFamily="34" charset="0"/>
              <a:buChar char="•"/>
            </a:pPr>
            <a:r>
              <a:rPr lang="en-GB" sz="1800" dirty="0">
                <a:cs typeface="Arial" panose="020B0604020202020204" pitchFamily="34" charset="0"/>
              </a:rPr>
              <a:t>South Africa consistently stated that it recognises and acknowledges that climate change is one of the biggest challenges facing humanity and that  Climate change demands urgent multilateral cooperation</a:t>
            </a:r>
          </a:p>
          <a:p>
            <a:pPr marL="675376" lvl="1" indent="-285750" algn="just">
              <a:spcBef>
                <a:spcPct val="20000"/>
              </a:spcBef>
              <a:buFont typeface="Arial" panose="020B0604020202020204" pitchFamily="34" charset="0"/>
              <a:buChar char="•"/>
            </a:pPr>
            <a:r>
              <a:rPr lang="en-GB" sz="1800" dirty="0">
                <a:cs typeface="Arial" panose="020B0604020202020204" pitchFamily="34" charset="0"/>
              </a:rPr>
              <a:t>However, Africa is not historically responsible for global warming  (accounts for 3-4 % of global greenhouse gas emissions), but bears the brunt- any responses to climate change must be based on common but differentiated responsibility and respective capabilities</a:t>
            </a:r>
          </a:p>
          <a:p>
            <a:pPr marL="681845" lvl="1" indent="-292219" algn="just">
              <a:spcBef>
                <a:spcPct val="20000"/>
              </a:spcBef>
              <a:buFont typeface="Arial"/>
              <a:buChar char="•"/>
            </a:pPr>
            <a:endParaRPr lang="en-ZA" sz="1800" dirty="0">
              <a:cs typeface="Arial" panose="020B0604020202020204" pitchFamily="34" charset="0"/>
            </a:endParaRPr>
          </a:p>
        </p:txBody>
      </p:sp>
    </p:spTree>
    <p:extLst>
      <p:ext uri="{BB962C8B-B14F-4D97-AF65-F5344CB8AC3E}">
        <p14:creationId xmlns:p14="http://schemas.microsoft.com/office/powerpoint/2010/main" val="3157339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a:stretch>
        </a:blipFill>
        <a:effectLst/>
      </p:bgPr>
    </p:bg>
    <p:spTree>
      <p:nvGrpSpPr>
        <p:cNvPr id="1" name=""/>
        <p:cNvGrpSpPr/>
        <p:nvPr/>
      </p:nvGrpSpPr>
      <p:grpSpPr>
        <a:xfrm>
          <a:off x="0" y="0"/>
          <a:ext cx="0" cy="0"/>
          <a:chOff x="0" y="0"/>
          <a:chExt cx="0" cy="0"/>
        </a:xfrm>
      </p:grpSpPr>
      <p:sp>
        <p:nvSpPr>
          <p:cNvPr id="4098" name="Text Box 3"/>
          <p:cNvSpPr>
            <a:spLocks noGrp="1" noChangeArrowheads="1"/>
          </p:cNvSpPr>
          <p:nvPr>
            <p:ph idx="1"/>
          </p:nvPr>
        </p:nvSpPr>
        <p:spPr>
          <a:xfrm>
            <a:off x="107504" y="631820"/>
            <a:ext cx="9036496" cy="6397580"/>
          </a:xfrm>
          <a:extLst>
            <a:ext uri="{909E8E84-426E-40DD-AFC4-6F175D3DCCD1}">
              <a14:hiddenFill xmlns:a14="http://schemas.microsoft.com/office/drawing/2010/main">
                <a:solidFill>
                  <a:srgbClr val="CCFF3B"/>
                </a:solidFill>
              </a14:hiddenFill>
            </a:ext>
            <a:ext uri="{91240B29-F687-4F45-9708-019B960494DF}">
              <a14:hiddenLine xmlns:a14="http://schemas.microsoft.com/office/drawing/2010/main" w="28575">
                <a:solidFill>
                  <a:schemeClr val="tx1"/>
                </a:solidFill>
                <a:miter lim="800000"/>
                <a:headEnd/>
                <a:tailEnd/>
              </a14:hiddenLine>
            </a:ext>
          </a:extLst>
        </p:spPr>
        <p:txBody>
          <a:bodyPr>
            <a:normAutofit fontScale="40000" lnSpcReduction="20000"/>
          </a:bodyPr>
          <a:lstStyle/>
          <a:p>
            <a:pPr algn="just">
              <a:lnSpc>
                <a:spcPct val="130000"/>
              </a:lnSpc>
              <a:spcBef>
                <a:spcPct val="0"/>
              </a:spcBef>
              <a:spcAft>
                <a:spcPts val="0"/>
              </a:spcAft>
            </a:pPr>
            <a:r>
              <a:rPr lang="en-US" sz="5500" dirty="0">
                <a:latin typeface="Arial" panose="020B0604020202020204" pitchFamily="34" charset="0"/>
                <a:cs typeface="Arial" panose="020B0604020202020204" pitchFamily="34" charset="0"/>
              </a:rPr>
              <a:t>Backlash on trade </a:t>
            </a:r>
            <a:r>
              <a:rPr lang="en-US" sz="5500" dirty="0" err="1">
                <a:latin typeface="Arial" panose="020B0604020202020204" pitchFamily="34" charset="0"/>
                <a:cs typeface="Arial" panose="020B0604020202020204" pitchFamily="34" charset="0"/>
              </a:rPr>
              <a:t>liberalisation</a:t>
            </a:r>
            <a:r>
              <a:rPr lang="en-US" sz="5500" dirty="0">
                <a:latin typeface="Arial" panose="020B0604020202020204" pitchFamily="34" charset="0"/>
                <a:cs typeface="Arial" panose="020B0604020202020204" pitchFamily="34" charset="0"/>
              </a:rPr>
              <a:t> and globalization –COVID, low growth – return of the far right parties as we can see in Europe</a:t>
            </a:r>
            <a:endParaRPr lang="en-ZA" sz="5500" dirty="0">
              <a:latin typeface="Arial" panose="020B0604020202020204" pitchFamily="34" charset="0"/>
              <a:cs typeface="Arial" panose="020B0604020202020204" pitchFamily="34" charset="0"/>
            </a:endParaRPr>
          </a:p>
          <a:p>
            <a:pPr algn="just">
              <a:lnSpc>
                <a:spcPct val="130000"/>
              </a:lnSpc>
              <a:spcBef>
                <a:spcPct val="0"/>
              </a:spcBef>
              <a:spcAft>
                <a:spcPts val="0"/>
              </a:spcAft>
            </a:pPr>
            <a:r>
              <a:rPr lang="en-ZA" sz="5500" dirty="0">
                <a:latin typeface="Arial" panose="020B0604020202020204" pitchFamily="34" charset="0"/>
                <a:cs typeface="Arial" panose="020B0604020202020204" pitchFamily="34" charset="0"/>
              </a:rPr>
              <a:t>Rising geopolitical tensions with implications for global trade – rise in unilateralism and protectionism</a:t>
            </a:r>
            <a:endParaRPr lang="en-US" sz="5500" dirty="0">
              <a:latin typeface="Arial" panose="020B0604020202020204" pitchFamily="34" charset="0"/>
              <a:cs typeface="Arial" panose="020B0604020202020204" pitchFamily="34" charset="0"/>
            </a:endParaRPr>
          </a:p>
          <a:p>
            <a:pPr algn="just">
              <a:lnSpc>
                <a:spcPct val="130000"/>
              </a:lnSpc>
              <a:spcBef>
                <a:spcPct val="0"/>
              </a:spcBef>
              <a:spcAft>
                <a:spcPts val="0"/>
              </a:spcAft>
            </a:pPr>
            <a:r>
              <a:rPr lang="en-ZA" sz="5500" dirty="0">
                <a:latin typeface="Arial" panose="020B0604020202020204" pitchFamily="34" charset="0"/>
                <a:cs typeface="Arial" panose="020B0604020202020204" pitchFamily="34" charset="0"/>
              </a:rPr>
              <a:t>Rising and more outward posture of China</a:t>
            </a:r>
          </a:p>
          <a:p>
            <a:pPr algn="just">
              <a:lnSpc>
                <a:spcPct val="130000"/>
              </a:lnSpc>
              <a:spcBef>
                <a:spcPct val="0"/>
              </a:spcBef>
              <a:spcAft>
                <a:spcPts val="0"/>
              </a:spcAft>
            </a:pPr>
            <a:r>
              <a:rPr lang="en-US" sz="5500" dirty="0">
                <a:latin typeface="Arial" panose="020B0604020202020204" pitchFamily="34" charset="0"/>
                <a:cs typeface="Arial" panose="020B0604020202020204" pitchFamily="34" charset="0"/>
              </a:rPr>
              <a:t>Increase in protectionism – use of policy arsenal by developed countries - </a:t>
            </a:r>
            <a:r>
              <a:rPr lang="en-ZA" sz="5500" dirty="0">
                <a:latin typeface="Arial" panose="020B0604020202020204" pitchFamily="34" charset="0"/>
                <a:cs typeface="Arial" panose="020B0604020202020204" pitchFamily="34" charset="0"/>
              </a:rPr>
              <a:t>tariffs, safeguards, LCR and increasing use of other types of barriers to restrict trade (SPS and TBT)</a:t>
            </a:r>
            <a:endParaRPr lang="en-US" sz="5500" dirty="0">
              <a:latin typeface="Arial" panose="020B0604020202020204" pitchFamily="34" charset="0"/>
              <a:cs typeface="Arial" panose="020B0604020202020204" pitchFamily="34" charset="0"/>
            </a:endParaRPr>
          </a:p>
          <a:p>
            <a:pPr algn="just">
              <a:lnSpc>
                <a:spcPct val="130000"/>
              </a:lnSpc>
              <a:spcBef>
                <a:spcPct val="0"/>
              </a:spcBef>
              <a:spcAft>
                <a:spcPts val="0"/>
              </a:spcAft>
            </a:pPr>
            <a:r>
              <a:rPr lang="en-US" sz="5500" dirty="0">
                <a:latin typeface="Arial" panose="020B0604020202020204" pitchFamily="34" charset="0"/>
                <a:cs typeface="Arial" panose="020B0604020202020204" pitchFamily="34" charset="0"/>
              </a:rPr>
              <a:t>Fragmentation of international trade– </a:t>
            </a:r>
            <a:r>
              <a:rPr lang="en-ZA" sz="5500" dirty="0" err="1">
                <a:latin typeface="Arial" panose="020B0604020202020204" pitchFamily="34" charset="0"/>
                <a:cs typeface="Arial" panose="020B0604020202020204" pitchFamily="34" charset="0"/>
              </a:rPr>
              <a:t>plurilateralisation</a:t>
            </a:r>
            <a:r>
              <a:rPr lang="en-ZA" sz="5500" dirty="0">
                <a:latin typeface="Arial" panose="020B0604020202020204" pitchFamily="34" charset="0"/>
                <a:cs typeface="Arial" panose="020B0604020202020204" pitchFamily="34" charset="0"/>
              </a:rPr>
              <a:t> of the MTS, S-chain disruptions – near and </a:t>
            </a:r>
            <a:r>
              <a:rPr lang="en-ZA" sz="5500" dirty="0" err="1">
                <a:latin typeface="Arial" panose="020B0604020202020204" pitchFamily="34" charset="0"/>
                <a:cs typeface="Arial" panose="020B0604020202020204" pitchFamily="34" charset="0"/>
              </a:rPr>
              <a:t>friendshoring</a:t>
            </a:r>
            <a:r>
              <a:rPr lang="en-ZA" sz="5500" dirty="0">
                <a:latin typeface="Arial" panose="020B0604020202020204" pitchFamily="34" charset="0"/>
                <a:cs typeface="Arial" panose="020B0604020202020204" pitchFamily="34" charset="0"/>
              </a:rPr>
              <a:t> – how to strategically position SA</a:t>
            </a:r>
          </a:p>
          <a:p>
            <a:pPr algn="just">
              <a:spcBef>
                <a:spcPct val="0"/>
              </a:spcBef>
            </a:pPr>
            <a:r>
              <a:rPr lang="en-US" altLang="en-US" sz="5500" dirty="0">
                <a:latin typeface="Arial" panose="020B0604020202020204" pitchFamily="34" charset="0"/>
                <a:cs typeface="Arial" panose="020B0604020202020204" pitchFamily="34" charset="0"/>
              </a:rPr>
              <a:t>SA is a relatively open economy, only </a:t>
            </a:r>
            <a:r>
              <a:rPr lang="ja-JP" altLang="en-US" sz="5500" dirty="0">
                <a:latin typeface="Arial" panose="020B0604020202020204" pitchFamily="34" charset="0"/>
                <a:cs typeface="Arial" panose="020B0604020202020204" pitchFamily="34" charset="0"/>
              </a:rPr>
              <a:t>“</a:t>
            </a:r>
            <a:r>
              <a:rPr lang="en-US" altLang="ja-JP" sz="5500" dirty="0">
                <a:latin typeface="Arial" panose="020B0604020202020204" pitchFamily="34" charset="0"/>
                <a:cs typeface="Arial" panose="020B0604020202020204" pitchFamily="34" charset="0"/>
              </a:rPr>
              <a:t>moderately</a:t>
            </a:r>
            <a:r>
              <a:rPr lang="ja-JP" altLang="en-US" sz="5500" dirty="0">
                <a:latin typeface="Arial" panose="020B0604020202020204" pitchFamily="34" charset="0"/>
                <a:cs typeface="Arial" panose="020B0604020202020204" pitchFamily="34" charset="0"/>
              </a:rPr>
              <a:t>”</a:t>
            </a:r>
            <a:r>
              <a:rPr lang="en-US" altLang="ja-JP" sz="5500" dirty="0">
                <a:latin typeface="Arial" panose="020B0604020202020204" pitchFamily="34" charset="0"/>
                <a:cs typeface="Arial" panose="020B0604020202020204" pitchFamily="34" charset="0"/>
              </a:rPr>
              <a:t> protected by tariffs.</a:t>
            </a:r>
          </a:p>
          <a:p>
            <a:pPr algn="just">
              <a:spcBef>
                <a:spcPct val="0"/>
              </a:spcBef>
            </a:pPr>
            <a:r>
              <a:rPr lang="en-US" altLang="en-US" sz="5500" dirty="0">
                <a:latin typeface="Arial" panose="020B0604020202020204" pitchFamily="34" charset="0"/>
                <a:cs typeface="Arial" panose="020B0604020202020204" pitchFamily="34" charset="0"/>
              </a:rPr>
              <a:t>Simple average MFN applied tariff: 7.7% (down from 23% in the 1990s).</a:t>
            </a:r>
          </a:p>
          <a:p>
            <a:pPr algn="just">
              <a:spcBef>
                <a:spcPct val="0"/>
              </a:spcBef>
            </a:pPr>
            <a:r>
              <a:rPr lang="en-US" altLang="en-US" sz="5500" dirty="0">
                <a:latin typeface="Arial" panose="020B0604020202020204" pitchFamily="34" charset="0"/>
                <a:cs typeface="Arial" panose="020B0604020202020204" pitchFamily="34" charset="0"/>
              </a:rPr>
              <a:t>56% duties are set at 0%</a:t>
            </a:r>
          </a:p>
          <a:p>
            <a:pPr algn="just">
              <a:spcBef>
                <a:spcPct val="0"/>
              </a:spcBef>
            </a:pPr>
            <a:r>
              <a:rPr lang="en-US" altLang="en-US" sz="5500" dirty="0">
                <a:latin typeface="Arial" panose="020B0604020202020204" pitchFamily="34" charset="0"/>
                <a:cs typeface="Arial" panose="020B0604020202020204" pitchFamily="34" charset="0"/>
              </a:rPr>
              <a:t>Compared to our partners, the tariff regime is transparent and not overly complex (e.g. comparatively few NTBs).</a:t>
            </a:r>
          </a:p>
          <a:p>
            <a:pPr eaLnBrk="1" hangingPunct="1">
              <a:lnSpc>
                <a:spcPct val="80000"/>
              </a:lnSpc>
            </a:pPr>
            <a:endParaRPr lang="en-US" altLang="en-US" sz="2400" b="1" dirty="0">
              <a:latin typeface="Arial" panose="020B0604020202020204" pitchFamily="34" charset="0"/>
              <a:cs typeface="Arial" panose="020B0604020202020204" pitchFamily="34" charset="0"/>
            </a:endParaRPr>
          </a:p>
        </p:txBody>
      </p:sp>
      <p:sp>
        <p:nvSpPr>
          <p:cNvPr id="4" name="Title 1"/>
          <p:cNvSpPr>
            <a:spLocks noGrp="1"/>
          </p:cNvSpPr>
          <p:nvPr>
            <p:ph type="title"/>
          </p:nvPr>
        </p:nvSpPr>
        <p:spPr>
          <a:xfrm>
            <a:off x="1" y="0"/>
            <a:ext cx="9122052" cy="631820"/>
          </a:xfrm>
          <a:solidFill>
            <a:srgbClr val="00B050"/>
          </a:solidFill>
        </p:spPr>
        <p:txBody>
          <a:bodyPr>
            <a:normAutofit fontScale="90000"/>
          </a:bodyPr>
          <a:lstStyle/>
          <a:p>
            <a:pPr>
              <a:defRPr/>
            </a:pPr>
            <a:br>
              <a:rPr lang="en-ZA" sz="2400" b="1" kern="0" dirty="0">
                <a:solidFill>
                  <a:srgbClr val="FF3300"/>
                </a:solidFill>
                <a:effectLst>
                  <a:outerShdw blurRad="38100" dist="38100" dir="2700000" algn="tl">
                    <a:srgbClr val="000000">
                      <a:alpha val="43137"/>
                    </a:srgbClr>
                  </a:outerShdw>
                </a:effectLst>
                <a:latin typeface="Arial" pitchFamily="34" charset="0"/>
                <a:cs typeface="Arial" pitchFamily="34" charset="0"/>
              </a:rPr>
            </a:br>
            <a:r>
              <a:rPr lang="en-ZA" sz="3300" b="1" dirty="0">
                <a:latin typeface="Arial" panose="020B0604020202020204" pitchFamily="34" charset="0"/>
                <a:cs typeface="Arial" panose="020B0604020202020204" pitchFamily="34" charset="0"/>
              </a:rPr>
              <a:t>Opening remarks - international context</a:t>
            </a:r>
            <a:br>
              <a:rPr lang="en-US" sz="3300" b="1" dirty="0">
                <a:latin typeface="Arial" panose="020B0604020202020204" pitchFamily="34" charset="0"/>
                <a:cs typeface="Arial" panose="020B0604020202020204" pitchFamily="34" charset="0"/>
              </a:rPr>
            </a:br>
            <a:endParaRPr lang="en-ZA" sz="33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7015984"/>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21073" y="66793"/>
            <a:ext cx="9144000" cy="337872"/>
          </a:xfrm>
          <a:solidFill>
            <a:srgbClr val="00B050"/>
          </a:solidFill>
        </p:spPr>
        <p:txBody>
          <a:bodyPr vert="horz" lIns="77925" tIns="38963" rIns="77925" bIns="38963" rtlCol="0" anchor="ctr">
            <a:noAutofit/>
          </a:bodyPr>
          <a:lstStyle/>
          <a:p>
            <a:r>
              <a:rPr lang="en-GB" sz="2600" dirty="0">
                <a:solidFill>
                  <a:schemeClr val="bg1"/>
                </a:solidFill>
                <a:latin typeface="Arial"/>
                <a:cs typeface="Arial"/>
              </a:rPr>
              <a:t>EU </a:t>
            </a:r>
            <a:r>
              <a:rPr lang="en-GB" sz="2600" dirty="0" err="1">
                <a:solidFill>
                  <a:schemeClr val="bg1"/>
                </a:solidFill>
                <a:latin typeface="Arial"/>
                <a:cs typeface="Arial"/>
              </a:rPr>
              <a:t>CBAM</a:t>
            </a:r>
            <a:r>
              <a:rPr lang="en-GB" sz="2600" dirty="0">
                <a:solidFill>
                  <a:schemeClr val="bg1"/>
                </a:solidFill>
                <a:latin typeface="Arial"/>
                <a:cs typeface="Arial"/>
              </a:rPr>
              <a:t> (cont.)</a:t>
            </a:r>
            <a:endParaRPr lang="en-US" sz="26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57200" y="1905002"/>
            <a:ext cx="8229600" cy="3498143"/>
          </a:xfrm>
        </p:spPr>
        <p:txBody>
          <a:bodyPr>
            <a:normAutofit/>
          </a:bodyPr>
          <a:lstStyle/>
          <a:p>
            <a:pPr lvl="0"/>
            <a:endParaRPr lang="en-GB" sz="2900" dirty="0"/>
          </a:p>
          <a:p>
            <a:pPr lvl="0" algn="just"/>
            <a:endParaRPr lang="en-GB" sz="43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0CD73B3D-1A05-CF44-A662-427A32DC147C}" type="slidenum">
              <a:rPr lang="en-US" smtClean="0"/>
              <a:t>40</a:t>
            </a:fld>
            <a:endParaRPr lang="en-US"/>
          </a:p>
        </p:txBody>
      </p:sp>
      <p:sp>
        <p:nvSpPr>
          <p:cNvPr id="2" name="Rectangle 1"/>
          <p:cNvSpPr/>
          <p:nvPr/>
        </p:nvSpPr>
        <p:spPr>
          <a:xfrm>
            <a:off x="21073" y="476672"/>
            <a:ext cx="9144000" cy="6186309"/>
          </a:xfrm>
          <a:prstGeom prst="rect">
            <a:avLst/>
          </a:prstGeom>
        </p:spPr>
        <p:txBody>
          <a:bodyPr wrap="square">
            <a:spAutoFit/>
          </a:bodyPr>
          <a:lstStyle/>
          <a:p>
            <a:pPr marL="342900" indent="-342900" algn="just">
              <a:buFont typeface="Arial" panose="020B0604020202020204" pitchFamily="34" charset="0"/>
              <a:buChar char="•"/>
            </a:pPr>
            <a:r>
              <a:rPr lang="en-GB" sz="1800" dirty="0">
                <a:cs typeface="Arial" panose="020B0604020202020204" pitchFamily="34" charset="0"/>
              </a:rPr>
              <a:t>SA is concerned about unilateral and protectionist measures imposed, including under the guise of environmental sustainability.  Such measures affect cross border trade and lock-in advantages of countries that introduce those measures to the detriment of developing countries</a:t>
            </a:r>
          </a:p>
          <a:p>
            <a:pPr marL="342900" indent="-342900" algn="just">
              <a:buFont typeface="Arial" panose="020B0604020202020204" pitchFamily="34" charset="0"/>
              <a:buChar char="•"/>
            </a:pPr>
            <a:r>
              <a:rPr lang="en-GB" sz="1800" dirty="0">
                <a:cs typeface="Arial" panose="020B0604020202020204" pitchFamily="34" charset="0"/>
              </a:rPr>
              <a:t>SA views the EU CBAM to be a climate change response policy that impacts trade of developing countries &amp; LDCs</a:t>
            </a:r>
          </a:p>
          <a:p>
            <a:pPr marL="342900" indent="-342900" algn="just">
              <a:buFont typeface="Arial" panose="020B0604020202020204" pitchFamily="34" charset="0"/>
              <a:buChar char="•"/>
            </a:pPr>
            <a:r>
              <a:rPr lang="en-GB" sz="1800" dirty="0">
                <a:cs typeface="Arial" panose="020B0604020202020204" pitchFamily="34" charset="0"/>
              </a:rPr>
              <a:t>In July 2023, the </a:t>
            </a:r>
            <a:r>
              <a:rPr lang="en-GB" sz="1800" dirty="0" err="1">
                <a:cs typeface="Arial" panose="020B0604020202020204" pitchFamily="34" charset="0"/>
              </a:rPr>
              <a:t>dtic</a:t>
            </a:r>
            <a:r>
              <a:rPr lang="en-GB" sz="1800" dirty="0">
                <a:cs typeface="Arial" panose="020B0604020202020204" pitchFamily="34" charset="0"/>
              </a:rPr>
              <a:t> on behalf of Government communicated to the EU our view that “</a:t>
            </a:r>
            <a:r>
              <a:rPr lang="en-ZA" sz="1800" dirty="0">
                <a:cs typeface="Arial" panose="020B0604020202020204" pitchFamily="34" charset="0"/>
              </a:rPr>
              <a:t>CBAM has the effect of transferring the burden of climate action onto developing economies, and places undue and unjust burdens on our country and industries”</a:t>
            </a:r>
          </a:p>
          <a:p>
            <a:pPr marL="342900" indent="-342900" algn="just">
              <a:buFont typeface="Arial" panose="020B0604020202020204" pitchFamily="34" charset="0"/>
              <a:buChar char="•"/>
            </a:pPr>
            <a:r>
              <a:rPr lang="en-US" sz="1800" dirty="0">
                <a:cs typeface="Arial" panose="020B0604020202020204" pitchFamily="34" charset="0"/>
              </a:rPr>
              <a:t>T</a:t>
            </a:r>
            <a:r>
              <a:rPr lang="en-ZA" sz="1800" dirty="0">
                <a:cs typeface="Arial" panose="020B0604020202020204" pitchFamily="34" charset="0"/>
              </a:rPr>
              <a:t>he African Group of Countries (SA </a:t>
            </a:r>
            <a:r>
              <a:rPr lang="en-ZA" sz="1800" dirty="0" err="1">
                <a:cs typeface="Arial" panose="020B0604020202020204" pitchFamily="34" charset="0"/>
              </a:rPr>
              <a:t>incl</a:t>
            </a:r>
            <a:r>
              <a:rPr lang="en-ZA" sz="1800" dirty="0">
                <a:cs typeface="Arial" panose="020B0604020202020204" pitchFamily="34" charset="0"/>
              </a:rPr>
              <a:t>) also raised this at the WTO</a:t>
            </a:r>
          </a:p>
          <a:p>
            <a:pPr marL="342900" indent="-342900" algn="just">
              <a:buFont typeface="Arial" panose="020B0604020202020204" pitchFamily="34" charset="0"/>
              <a:buChar char="•"/>
            </a:pPr>
            <a:r>
              <a:rPr lang="en-US" sz="1800" dirty="0">
                <a:cs typeface="Arial" panose="020B0604020202020204" pitchFamily="34" charset="0"/>
              </a:rPr>
              <a:t>I</a:t>
            </a:r>
            <a:r>
              <a:rPr lang="en-ZA" sz="1800" dirty="0">
                <a:cs typeface="Arial" panose="020B0604020202020204" pitchFamily="34" charset="0"/>
              </a:rPr>
              <a:t>n October 2023, </a:t>
            </a:r>
            <a:r>
              <a:rPr lang="en-ZA" sz="1800" dirty="0" err="1">
                <a:cs typeface="Arial" panose="020B0604020202020204" pitchFamily="34" charset="0"/>
              </a:rPr>
              <a:t>dtic</a:t>
            </a:r>
            <a:r>
              <a:rPr lang="en-ZA" sz="1800" dirty="0">
                <a:cs typeface="Arial" panose="020B0604020202020204" pitchFamily="34" charset="0"/>
              </a:rPr>
              <a:t> and DIRCO raised our issues with CBAM to the EU Ambassador to SA during an engagement</a:t>
            </a:r>
          </a:p>
          <a:p>
            <a:pPr marL="342900" indent="-342900" algn="just">
              <a:buFont typeface="Arial" panose="020B0604020202020204" pitchFamily="34" charset="0"/>
              <a:buChar char="•"/>
            </a:pPr>
            <a:r>
              <a:rPr lang="en-US" sz="1800" dirty="0">
                <a:cs typeface="Arial" panose="020B0604020202020204" pitchFamily="34" charset="0"/>
              </a:rPr>
              <a:t>T</a:t>
            </a:r>
            <a:r>
              <a:rPr lang="en-ZA" sz="1800" dirty="0">
                <a:cs typeface="Arial" panose="020B0604020202020204" pitchFamily="34" charset="0"/>
              </a:rPr>
              <a:t>he SA delegation to COP28 raised the issue in the Katowice Committee of Experts on the Impacts of the Implementation of Response Measures (KCI) and also in the Just Transition discussions</a:t>
            </a:r>
          </a:p>
          <a:p>
            <a:pPr marL="342900" indent="-342900" algn="just">
              <a:buFont typeface="Arial" panose="020B0604020202020204" pitchFamily="34" charset="0"/>
              <a:buChar char="•"/>
            </a:pPr>
            <a:r>
              <a:rPr lang="en-ZA" sz="1800" dirty="0">
                <a:cs typeface="Arial" panose="020B0604020202020204" pitchFamily="34" charset="0"/>
              </a:rPr>
              <a:t>SA is coordinating and cooperating with other countries to align actions towards the EU’s CBAM on various platforms, including at the African Union’s 4</a:t>
            </a:r>
            <a:r>
              <a:rPr lang="en-ZA" sz="1800" baseline="30000" dirty="0">
                <a:cs typeface="Arial" panose="020B0604020202020204" pitchFamily="34" charset="0"/>
              </a:rPr>
              <a:t>th</a:t>
            </a:r>
            <a:r>
              <a:rPr lang="en-ZA" sz="1800" dirty="0">
                <a:cs typeface="Arial" panose="020B0604020202020204" pitchFamily="34" charset="0"/>
              </a:rPr>
              <a:t> Ordinary Session of the Committee of Trade, Tourism, Industry and Minerals, held in May 2024, a Ministerial Declaration was adopted which urges the international community to recognise that decarbonising the global economy is an opportunity to contribute to equality and shared propensity; call on the international community to uphold the agreed to principles and laws underpinning multilateralism, including CBDR-RC</a:t>
            </a:r>
          </a:p>
        </p:txBody>
      </p:sp>
    </p:spTree>
    <p:extLst>
      <p:ext uri="{BB962C8B-B14F-4D97-AF65-F5344CB8AC3E}">
        <p14:creationId xmlns:p14="http://schemas.microsoft.com/office/powerpoint/2010/main" val="13167047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38335"/>
            <a:ext cx="9144000" cy="776069"/>
          </a:xfrm>
          <a:solidFill>
            <a:srgbClr val="00B050"/>
          </a:solidFill>
        </p:spPr>
        <p:txBody>
          <a:bodyPr vert="horz" lIns="77925" tIns="38963" rIns="77925" bIns="38963" rtlCol="0" anchor="ctr">
            <a:noAutofit/>
          </a:bodyPr>
          <a:lstStyle/>
          <a:p>
            <a:r>
              <a:rPr lang="en-GB" sz="2400" dirty="0">
                <a:solidFill>
                  <a:schemeClr val="bg1"/>
                </a:solidFill>
                <a:latin typeface="Arial"/>
                <a:cs typeface="Arial"/>
              </a:rPr>
              <a:t>UK </a:t>
            </a:r>
            <a:r>
              <a:rPr lang="en-GB" sz="2400" dirty="0" err="1">
                <a:solidFill>
                  <a:schemeClr val="bg1"/>
                </a:solidFill>
                <a:latin typeface="Arial"/>
                <a:cs typeface="Arial"/>
              </a:rPr>
              <a:t>CBAM</a:t>
            </a:r>
            <a:r>
              <a:rPr lang="en-GB" sz="2400" dirty="0">
                <a:solidFill>
                  <a:schemeClr val="bg1"/>
                </a:solidFill>
                <a:latin typeface="Arial"/>
                <a:cs typeface="Arial"/>
              </a:rPr>
              <a:t>  </a:t>
            </a:r>
            <a:endParaRPr lang="en-US" sz="2400" dirty="0">
              <a:solidFill>
                <a:schemeClr val="bg1"/>
              </a:solidFill>
              <a:latin typeface="Arial"/>
              <a:cs typeface="Arial"/>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57200" y="1905002"/>
            <a:ext cx="8229600" cy="3498143"/>
          </a:xfrm>
        </p:spPr>
        <p:txBody>
          <a:bodyPr>
            <a:normAutofit/>
          </a:bodyPr>
          <a:lstStyle/>
          <a:p>
            <a:pPr lvl="0"/>
            <a:endParaRPr lang="en-GB" sz="2900" dirty="0"/>
          </a:p>
          <a:p>
            <a:pPr lvl="0" algn="just"/>
            <a:endParaRPr lang="en-GB" sz="43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0CD73B3D-1A05-CF44-A662-427A32DC147C}" type="slidenum">
              <a:rPr lang="en-US" smtClean="0"/>
              <a:t>41</a:t>
            </a:fld>
            <a:endParaRPr lang="en-US"/>
          </a:p>
        </p:txBody>
      </p:sp>
      <p:sp>
        <p:nvSpPr>
          <p:cNvPr id="2" name="Rectangle 1"/>
          <p:cNvSpPr/>
          <p:nvPr/>
        </p:nvSpPr>
        <p:spPr>
          <a:xfrm>
            <a:off x="-27325" y="882010"/>
            <a:ext cx="9144000" cy="3970318"/>
          </a:xfrm>
          <a:prstGeom prst="rect">
            <a:avLst/>
          </a:prstGeom>
        </p:spPr>
        <p:txBody>
          <a:bodyPr wrap="square">
            <a:spAutoFit/>
          </a:bodyPr>
          <a:lstStyle/>
          <a:p>
            <a:pPr marL="285750" indent="-285750" algn="just">
              <a:buFont typeface="Arial" panose="020B0604020202020204" pitchFamily="34" charset="0"/>
              <a:buChar char="•"/>
            </a:pPr>
            <a:r>
              <a:rPr lang="en-ZA" sz="1800" dirty="0">
                <a:cs typeface="Arial" panose="020B0604020202020204" pitchFamily="34" charset="0"/>
              </a:rPr>
              <a:t>The United Kingdom also published a proposed CBAM measure in March 2024 and provided opportunity  to comment on this proposal until 13 June 2024.</a:t>
            </a:r>
          </a:p>
          <a:p>
            <a:pPr marL="285750" indent="-285750" algn="just">
              <a:buFont typeface="Arial" panose="020B0604020202020204" pitchFamily="34" charset="0"/>
              <a:buChar char="•"/>
            </a:pPr>
            <a:endParaRPr lang="en-ZA" sz="1800" dirty="0">
              <a:cs typeface="Arial" panose="020B0604020202020204" pitchFamily="34" charset="0"/>
            </a:endParaRPr>
          </a:p>
          <a:p>
            <a:pPr marL="285750" indent="-285750" algn="just">
              <a:buFont typeface="Arial" panose="020B0604020202020204" pitchFamily="34" charset="0"/>
              <a:buChar char="•"/>
            </a:pPr>
            <a:r>
              <a:rPr lang="en-ZA" sz="1800" dirty="0">
                <a:cs typeface="Arial" panose="020B0604020202020204" pitchFamily="34" charset="0"/>
              </a:rPr>
              <a:t>In the UK’s introduction to the CBAM it is mentioned that the “UK CBAM is to address carbon leakage risk” and the sectors identified to mitigate carbon leakage in are: aluminium, cement, ceramics, fertiliser, glass, hydrogen, iron and steel.</a:t>
            </a:r>
          </a:p>
          <a:p>
            <a:pPr marL="285750" indent="-285750" algn="just">
              <a:buFont typeface="Arial" panose="020B0604020202020204" pitchFamily="34" charset="0"/>
              <a:buChar char="•"/>
            </a:pPr>
            <a:endParaRPr lang="en-ZA" sz="1800" dirty="0">
              <a:cs typeface="Arial" panose="020B0604020202020204" pitchFamily="34" charset="0"/>
            </a:endParaRPr>
          </a:p>
          <a:p>
            <a:pPr marL="285750" indent="-285750" algn="just">
              <a:buFont typeface="Arial" panose="020B0604020202020204" pitchFamily="34" charset="0"/>
              <a:buChar char="•"/>
            </a:pPr>
            <a:r>
              <a:rPr lang="en-ZA" sz="1800" dirty="0">
                <a:cs typeface="Arial" panose="020B0604020202020204" pitchFamily="34" charset="0"/>
              </a:rPr>
              <a:t>Based on the list of goods covered under the UK CBAM, a total of US$223 million (approximately R4.3 billion) of South African exports (based on 2023 data) is at risk in the short term. This is about 4.2% of all South African exports to the UK, and about 0.2% of total South Africa exports to the world.</a:t>
            </a:r>
          </a:p>
          <a:p>
            <a:pPr marL="285750" indent="-285750" algn="just">
              <a:buFont typeface="Arial" panose="020B0604020202020204" pitchFamily="34" charset="0"/>
              <a:buChar char="•"/>
            </a:pPr>
            <a:endParaRPr lang="en-ZA" sz="1800" dirty="0">
              <a:cs typeface="Arial" panose="020B0604020202020204" pitchFamily="34" charset="0"/>
            </a:endParaRPr>
          </a:p>
          <a:p>
            <a:pPr marL="285750" indent="-285750" algn="just">
              <a:buFont typeface="Arial" panose="020B0604020202020204" pitchFamily="34" charset="0"/>
              <a:buChar char="•"/>
            </a:pPr>
            <a:r>
              <a:rPr lang="en-ZA" sz="1800" dirty="0">
                <a:cs typeface="Arial" panose="020B0604020202020204" pitchFamily="34" charset="0"/>
              </a:rPr>
              <a:t>The </a:t>
            </a:r>
            <a:r>
              <a:rPr lang="en-ZA" sz="1800" dirty="0" err="1">
                <a:cs typeface="Arial" panose="020B0604020202020204" pitchFamily="34" charset="0"/>
              </a:rPr>
              <a:t>dtic</a:t>
            </a:r>
            <a:r>
              <a:rPr lang="en-ZA" sz="1800" dirty="0">
                <a:cs typeface="Arial" panose="020B0604020202020204" pitchFamily="34" charset="0"/>
              </a:rPr>
              <a:t> have been working with industry stakeholders to prepare a response that will be submitted to the UK by 13 June 2024.</a:t>
            </a:r>
          </a:p>
        </p:txBody>
      </p:sp>
    </p:spTree>
    <p:extLst>
      <p:ext uri="{BB962C8B-B14F-4D97-AF65-F5344CB8AC3E}">
        <p14:creationId xmlns:p14="http://schemas.microsoft.com/office/powerpoint/2010/main" val="21661261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0"/>
            <a:ext cx="9144000" cy="776069"/>
          </a:xfrm>
          <a:solidFill>
            <a:srgbClr val="00B050"/>
          </a:solidFill>
        </p:spPr>
        <p:txBody>
          <a:bodyPr vert="horz" lIns="77925" tIns="38963" rIns="77925" bIns="38963" rtlCol="0" anchor="ctr">
            <a:noAutofit/>
          </a:bodyPr>
          <a:lstStyle/>
          <a:p>
            <a:r>
              <a:rPr lang="en-GB" sz="3000" b="1" dirty="0">
                <a:latin typeface="Arial" panose="020B0604020202020204" pitchFamily="34" charset="0"/>
                <a:cs typeface="Arial" panose="020B0604020202020204" pitchFamily="34" charset="0"/>
              </a:rPr>
              <a:t>EU Deforestation Regulation</a:t>
            </a:r>
            <a:endParaRPr lang="en-US" sz="3000" b="1"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57200" y="1905002"/>
            <a:ext cx="8229600" cy="3498143"/>
          </a:xfrm>
        </p:spPr>
        <p:txBody>
          <a:bodyPr>
            <a:normAutofit/>
          </a:bodyPr>
          <a:lstStyle/>
          <a:p>
            <a:pPr lvl="0"/>
            <a:endParaRPr lang="en-GB" sz="2900" dirty="0"/>
          </a:p>
          <a:p>
            <a:pPr lvl="0" algn="just"/>
            <a:endParaRPr lang="en-GB" sz="43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0CD73B3D-1A05-CF44-A662-427A32DC147C}" type="slidenum">
              <a:rPr lang="en-US" smtClean="0"/>
              <a:t>42</a:t>
            </a:fld>
            <a:endParaRPr lang="en-US"/>
          </a:p>
        </p:txBody>
      </p:sp>
      <p:sp>
        <p:nvSpPr>
          <p:cNvPr id="2" name="Rectangle 1"/>
          <p:cNvSpPr/>
          <p:nvPr/>
        </p:nvSpPr>
        <p:spPr>
          <a:xfrm>
            <a:off x="35496" y="892701"/>
            <a:ext cx="9001000" cy="4708981"/>
          </a:xfrm>
          <a:prstGeom prst="rect">
            <a:avLst/>
          </a:prstGeom>
        </p:spPr>
        <p:txBody>
          <a:bodyPr wrap="square">
            <a:spAutoFit/>
          </a:bodyPr>
          <a:lstStyle/>
          <a:p>
            <a:pPr marL="285750" indent="-285750" algn="just">
              <a:buFont typeface="Arial" panose="020B0604020202020204" pitchFamily="34" charset="0"/>
              <a:buChar char="•"/>
            </a:pPr>
            <a:r>
              <a:rPr lang="en-US" sz="2000" dirty="0">
                <a:cs typeface="Arial" panose="020B0604020202020204" pitchFamily="34" charset="0"/>
              </a:rPr>
              <a:t>EU Deforestation Regulations </a:t>
            </a:r>
            <a:r>
              <a:rPr lang="en-ZA" sz="2000" dirty="0">
                <a:cs typeface="Arial" panose="020B0604020202020204" pitchFamily="34" charset="0"/>
              </a:rPr>
              <a:t>came into effect on 29 June 2023. Companies will have 18 months (until 30 December 2024) to be compliant. </a:t>
            </a:r>
            <a:endParaRPr lang="en-US" sz="2000" dirty="0">
              <a:cs typeface="Arial" panose="020B0604020202020204" pitchFamily="34" charset="0"/>
            </a:endParaRPr>
          </a:p>
          <a:p>
            <a:pPr marL="285750" indent="-285750" algn="just">
              <a:buFont typeface="Arial" panose="020B0604020202020204" pitchFamily="34" charset="0"/>
              <a:buChar char="•"/>
            </a:pPr>
            <a:r>
              <a:rPr lang="en-US" sz="2000" dirty="0">
                <a:cs typeface="Arial" panose="020B0604020202020204" pitchFamily="34" charset="0"/>
              </a:rPr>
              <a:t>Seven (7) products are covered by the new legislation: cattle, cocoa, coffee, palm-oil, soya, wood and rubber; including products that contain, have been fed with or have been made using these commodities (such as beef, leather, chocolate, printed paper and furniture).</a:t>
            </a:r>
            <a:endParaRPr lang="en-ZA" sz="2000" dirty="0">
              <a:cs typeface="Arial" panose="020B0604020202020204" pitchFamily="34" charset="0"/>
            </a:endParaRPr>
          </a:p>
          <a:p>
            <a:pPr marL="285750" indent="-285750" algn="just">
              <a:buFont typeface="Arial" panose="020B0604020202020204" pitchFamily="34" charset="0"/>
              <a:buChar char="•"/>
            </a:pPr>
            <a:r>
              <a:rPr lang="en-US" sz="2000" dirty="0">
                <a:cs typeface="Arial" panose="020B0604020202020204" pitchFamily="34" charset="0"/>
              </a:rPr>
              <a:t>Based on recent SA exports: export value of R3.7 billion might be impacted, representing 1.1% of average exports to EU over 2020-2022.</a:t>
            </a:r>
          </a:p>
          <a:p>
            <a:pPr marL="285750" indent="-285750" algn="just">
              <a:buFont typeface="Arial" panose="020B0604020202020204" pitchFamily="34" charset="0"/>
              <a:buChar char="•"/>
            </a:pPr>
            <a:r>
              <a:rPr lang="en-US" sz="2000" dirty="0">
                <a:cs typeface="Arial" panose="020B0604020202020204" pitchFamily="34" charset="0"/>
              </a:rPr>
              <a:t>Most important SA products: </a:t>
            </a:r>
          </a:p>
          <a:p>
            <a:pPr marL="732526" lvl="1" indent="-342900" algn="just">
              <a:buFont typeface="Wingdings" panose="05000000000000000000" pitchFamily="2" charset="2"/>
              <a:buChar char="Ø"/>
            </a:pPr>
            <a:r>
              <a:rPr lang="en-US" sz="2000" dirty="0">
                <a:cs typeface="Arial" panose="020B0604020202020204" pitchFamily="34" charset="0"/>
              </a:rPr>
              <a:t>Pneumatic </a:t>
            </a:r>
            <a:r>
              <a:rPr lang="en-US" sz="2000" dirty="0" err="1">
                <a:cs typeface="Arial" panose="020B0604020202020204" pitchFamily="34" charset="0"/>
              </a:rPr>
              <a:t>tyres</a:t>
            </a:r>
            <a:r>
              <a:rPr lang="en-US" sz="2000" dirty="0">
                <a:cs typeface="Arial" panose="020B0604020202020204" pitchFamily="34" charset="0"/>
              </a:rPr>
              <a:t>, of rubber </a:t>
            </a:r>
          </a:p>
          <a:p>
            <a:pPr marL="732526" lvl="1" indent="-342900" algn="just">
              <a:buFont typeface="Wingdings" panose="05000000000000000000" pitchFamily="2" charset="2"/>
              <a:buChar char="Ø"/>
            </a:pPr>
            <a:r>
              <a:rPr lang="en-US" sz="2000" dirty="0">
                <a:cs typeface="Arial" panose="020B0604020202020204" pitchFamily="34" charset="0"/>
              </a:rPr>
              <a:t>Wood pulp, paper </a:t>
            </a:r>
          </a:p>
          <a:p>
            <a:pPr marL="732526" lvl="1" indent="-342900" algn="just">
              <a:buFont typeface="Wingdings" panose="05000000000000000000" pitchFamily="2" charset="2"/>
              <a:buChar char="Ø"/>
            </a:pPr>
            <a:r>
              <a:rPr lang="en-US" sz="2000" dirty="0">
                <a:cs typeface="Arial" panose="020B0604020202020204" pitchFamily="34" charset="0"/>
              </a:rPr>
              <a:t>Tanned hides and skins; leather </a:t>
            </a:r>
          </a:p>
          <a:p>
            <a:pPr marL="732526" lvl="1" indent="-342900" algn="just">
              <a:buFont typeface="Wingdings" panose="05000000000000000000" pitchFamily="2" charset="2"/>
              <a:buChar char="Ø"/>
            </a:pPr>
            <a:r>
              <a:rPr lang="en-US" sz="2000" dirty="0">
                <a:cs typeface="Arial" panose="020B0604020202020204" pitchFamily="34" charset="0"/>
              </a:rPr>
              <a:t>Charcoal, fuelwood</a:t>
            </a:r>
          </a:p>
          <a:p>
            <a:pPr marL="732526" lvl="1" indent="-342900" algn="just">
              <a:buFont typeface="Wingdings" panose="05000000000000000000" pitchFamily="2" charset="2"/>
              <a:buChar char="Ø"/>
            </a:pPr>
            <a:r>
              <a:rPr lang="en-US" sz="2000" dirty="0">
                <a:cs typeface="Arial" panose="020B0604020202020204" pitchFamily="34" charset="0"/>
              </a:rPr>
              <a:t>Various articles of wood for building; furniture </a:t>
            </a:r>
          </a:p>
          <a:p>
            <a:pPr marL="732526" lvl="1" indent="-342900" algn="just">
              <a:buFont typeface="Wingdings" panose="05000000000000000000" pitchFamily="2" charset="2"/>
              <a:buChar char="Ø"/>
            </a:pPr>
            <a:r>
              <a:rPr lang="en-US" sz="2000" dirty="0">
                <a:cs typeface="Arial" panose="020B0604020202020204" pitchFamily="34" charset="0"/>
              </a:rPr>
              <a:t>Chocolate </a:t>
            </a:r>
          </a:p>
        </p:txBody>
      </p:sp>
    </p:spTree>
    <p:extLst>
      <p:ext uri="{BB962C8B-B14F-4D97-AF65-F5344CB8AC3E}">
        <p14:creationId xmlns:p14="http://schemas.microsoft.com/office/powerpoint/2010/main" val="3769664210"/>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0"/>
            <a:ext cx="9144000" cy="776069"/>
          </a:xfrm>
          <a:solidFill>
            <a:srgbClr val="00B050"/>
          </a:solidFill>
        </p:spPr>
        <p:txBody>
          <a:bodyPr vert="horz" lIns="77925" tIns="38963" rIns="77925" bIns="38963" rtlCol="0" anchor="ctr">
            <a:noAutofit/>
          </a:bodyPr>
          <a:lstStyle/>
          <a:p>
            <a:r>
              <a:rPr lang="en-GB" sz="3000" b="1" dirty="0">
                <a:latin typeface="Arial" panose="020B0604020202020204" pitchFamily="34" charset="0"/>
                <a:cs typeface="Arial" panose="020B0604020202020204" pitchFamily="34" charset="0"/>
              </a:rPr>
              <a:t>EU Deforestation Regulation (cont.)</a:t>
            </a:r>
            <a:endParaRPr lang="en-US" sz="3000" b="1"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57200" y="1905002"/>
            <a:ext cx="8229600" cy="3498143"/>
          </a:xfrm>
        </p:spPr>
        <p:txBody>
          <a:bodyPr>
            <a:normAutofit/>
          </a:bodyPr>
          <a:lstStyle/>
          <a:p>
            <a:pPr lvl="0"/>
            <a:endParaRPr lang="en-GB" sz="2900" dirty="0"/>
          </a:p>
          <a:p>
            <a:pPr lvl="0" algn="just"/>
            <a:endParaRPr lang="en-GB" sz="43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0CD73B3D-1A05-CF44-A662-427A32DC147C}" type="slidenum">
              <a:rPr lang="en-US" smtClean="0"/>
              <a:t>43</a:t>
            </a:fld>
            <a:endParaRPr lang="en-US"/>
          </a:p>
        </p:txBody>
      </p:sp>
      <p:sp>
        <p:nvSpPr>
          <p:cNvPr id="2" name="Rectangle 1"/>
          <p:cNvSpPr/>
          <p:nvPr/>
        </p:nvSpPr>
        <p:spPr>
          <a:xfrm>
            <a:off x="0" y="834507"/>
            <a:ext cx="9036496" cy="4093428"/>
          </a:xfrm>
          <a:prstGeom prst="rect">
            <a:avLst/>
          </a:prstGeom>
        </p:spPr>
        <p:txBody>
          <a:bodyPr wrap="square">
            <a:spAutoFit/>
          </a:bodyPr>
          <a:lstStyle/>
          <a:p>
            <a:pPr marL="342900" indent="-342900" algn="just">
              <a:buFont typeface="Arial" panose="020B0604020202020204" pitchFamily="34" charset="0"/>
              <a:buChar char="•"/>
            </a:pPr>
            <a:r>
              <a:rPr lang="en-US" sz="2000" dirty="0">
                <a:cs typeface="Arial" panose="020B0604020202020204" pitchFamily="34" charset="0"/>
              </a:rPr>
              <a:t>The Regulation implies extensive obligations for companies trading in these products. </a:t>
            </a:r>
          </a:p>
          <a:p>
            <a:pPr marL="342900" indent="-342900" algn="just">
              <a:buFont typeface="Arial" panose="020B0604020202020204" pitchFamily="34" charset="0"/>
              <a:buChar char="•"/>
            </a:pPr>
            <a:r>
              <a:rPr lang="en-US" sz="2000" dirty="0">
                <a:cs typeface="Arial" panose="020B0604020202020204" pitchFamily="34" charset="0"/>
              </a:rPr>
              <a:t>To export such products into the EU, companies will need to show that these products were not produced on land that was deforested or degraded since 31 December 2020. </a:t>
            </a:r>
          </a:p>
          <a:p>
            <a:pPr marL="342900" indent="-342900" algn="just">
              <a:buFont typeface="Arial" panose="020B0604020202020204" pitchFamily="34" charset="0"/>
              <a:buChar char="•"/>
            </a:pPr>
            <a:r>
              <a:rPr lang="en-US" sz="2000" dirty="0">
                <a:cs typeface="Arial" panose="020B0604020202020204" pitchFamily="34" charset="0"/>
              </a:rPr>
              <a:t>Regulation sets out an obligation to obtain geo-</a:t>
            </a:r>
            <a:r>
              <a:rPr lang="en-US" sz="2000" dirty="0" err="1">
                <a:cs typeface="Arial" panose="020B0604020202020204" pitchFamily="34" charset="0"/>
              </a:rPr>
              <a:t>localisation</a:t>
            </a:r>
            <a:r>
              <a:rPr lang="en-US" sz="2000" dirty="0">
                <a:cs typeface="Arial" panose="020B0604020202020204" pitchFamily="34" charset="0"/>
              </a:rPr>
              <a:t> co-ordinates of all plots of land from where the commodities or products were produced or harvested in the case of wood products, as well as the date or time range of production. </a:t>
            </a:r>
          </a:p>
          <a:p>
            <a:pPr marL="342900" indent="-342900" algn="just">
              <a:buFont typeface="Arial" panose="020B0604020202020204" pitchFamily="34" charset="0"/>
              <a:buChar char="•"/>
            </a:pPr>
            <a:r>
              <a:rPr lang="en-US" sz="2000" dirty="0">
                <a:cs typeface="Arial" panose="020B0604020202020204" pitchFamily="34" charset="0"/>
              </a:rPr>
              <a:t>Companies will also need to prove that the products were produced in compliance with local human rights laws and laws protecting the rights of indigenous peoples.</a:t>
            </a:r>
          </a:p>
          <a:p>
            <a:pPr marL="342900" indent="-342900" algn="just">
              <a:buFont typeface="Arial" panose="020B0604020202020204" pitchFamily="34" charset="0"/>
              <a:buChar char="•"/>
            </a:pPr>
            <a:r>
              <a:rPr lang="en-US" sz="2000" dirty="0">
                <a:cs typeface="Arial" panose="020B0604020202020204" pitchFamily="34" charset="0"/>
              </a:rPr>
              <a:t>The intention is to expand these regulations to other products in the future.</a:t>
            </a:r>
          </a:p>
        </p:txBody>
      </p:sp>
    </p:spTree>
    <p:extLst>
      <p:ext uri="{BB962C8B-B14F-4D97-AF65-F5344CB8AC3E}">
        <p14:creationId xmlns:p14="http://schemas.microsoft.com/office/powerpoint/2010/main" val="1157512967"/>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BF655B-C416-4A80-99E1-0E36783916C6}"/>
              </a:ext>
            </a:extLst>
          </p:cNvPr>
          <p:cNvSpPr>
            <a:spLocks noGrp="1"/>
          </p:cNvSpPr>
          <p:nvPr>
            <p:ph type="sldNum" sz="quarter" idx="12"/>
          </p:nvPr>
        </p:nvSpPr>
        <p:spPr/>
        <p:txBody>
          <a:bodyPr/>
          <a:lstStyle/>
          <a:p>
            <a:fld id="{0CD73B3D-1A05-CF44-A662-427A32DC147C}" type="slidenum">
              <a:rPr lang="en-US" smtClean="0"/>
              <a:t>44</a:t>
            </a:fld>
            <a:endParaRPr lang="en-US"/>
          </a:p>
        </p:txBody>
      </p:sp>
      <p:sp>
        <p:nvSpPr>
          <p:cNvPr id="3" name="Title 1">
            <a:extLst>
              <a:ext uri="{FF2B5EF4-FFF2-40B4-BE49-F238E27FC236}">
                <a16:creationId xmlns:a16="http://schemas.microsoft.com/office/drawing/2014/main" id="{A7C09450-4995-4C23-B683-8DC132D2D079}"/>
              </a:ext>
            </a:extLst>
          </p:cNvPr>
          <p:cNvSpPr txBox="1">
            <a:spLocks/>
          </p:cNvSpPr>
          <p:nvPr/>
        </p:nvSpPr>
        <p:spPr>
          <a:xfrm>
            <a:off x="0" y="2996953"/>
            <a:ext cx="9144000" cy="749398"/>
          </a:xfrm>
          <a:prstGeom prst="rect">
            <a:avLst/>
          </a:prstGeom>
          <a:solidFill>
            <a:srgbClr val="00B050"/>
          </a:solidFill>
        </p:spPr>
        <p:txBody>
          <a:bodyPr rtlCol="0">
            <a:noAutofit/>
          </a:bodyPr>
          <a:lstStyle>
            <a:lvl1pPr algn="ctr" defTabSz="389626" rtl="0" eaLnBrk="1" latinLnBrk="0" hangingPunct="1">
              <a:spcBef>
                <a:spcPct val="0"/>
              </a:spcBef>
              <a:buNone/>
              <a:defRPr sz="3700" kern="1200">
                <a:solidFill>
                  <a:schemeClr val="tx1"/>
                </a:solidFill>
                <a:latin typeface="+mj-lt"/>
                <a:ea typeface="+mj-ea"/>
                <a:cs typeface="+mj-cs"/>
              </a:defRPr>
            </a:lvl1pPr>
          </a:lstStyle>
          <a:p>
            <a:r>
              <a:rPr lang="en-GB" sz="3600" b="1" dirty="0">
                <a:latin typeface="Arial" panose="020B0604020202020204" pitchFamily="34" charset="0"/>
                <a:cs typeface="Arial" panose="020B0604020202020204" pitchFamily="34" charset="0"/>
              </a:rPr>
              <a:t>BRICS+</a:t>
            </a:r>
            <a:endParaRPr lang="en-ZA"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32280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1063"/>
            <a:ext cx="9144000" cy="601979"/>
          </a:xfrm>
          <a:solidFill>
            <a:srgbClr val="00B050"/>
          </a:solidFill>
        </p:spPr>
        <p:txBody>
          <a:bodyPr vert="horz" lIns="77925" tIns="38963" rIns="77925" bIns="38963" rtlCol="0" anchor="ctr">
            <a:noAutofit/>
          </a:bodyPr>
          <a:lstStyle/>
          <a:p>
            <a:r>
              <a:rPr lang="en-GB" sz="3000" b="1" dirty="0" err="1">
                <a:latin typeface="Arial" panose="020B0604020202020204" pitchFamily="34" charset="0"/>
                <a:cs typeface="Arial" panose="020B0604020202020204" pitchFamily="34" charset="0"/>
              </a:rPr>
              <a:t>SA’s</a:t>
            </a:r>
            <a:r>
              <a:rPr lang="en-GB" sz="3000" b="1" dirty="0">
                <a:latin typeface="Arial" panose="020B0604020202020204" pitchFamily="34" charset="0"/>
                <a:cs typeface="Arial" panose="020B0604020202020204" pitchFamily="34" charset="0"/>
              </a:rPr>
              <a:t> BRICS+ approach</a:t>
            </a:r>
            <a:endParaRPr lang="en-US" sz="3000" b="1"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0" y="674826"/>
            <a:ext cx="9083040" cy="4984601"/>
          </a:xfrm>
        </p:spPr>
        <p:txBody>
          <a:bodyPr>
            <a:noAutofit/>
          </a:bodyPr>
          <a:lstStyle/>
          <a:p>
            <a:pPr algn="just">
              <a:spcBef>
                <a:spcPts val="300"/>
              </a:spcBef>
            </a:pPr>
            <a:r>
              <a:rPr lang="en-GB" sz="1800" dirty="0">
                <a:latin typeface="Arial" panose="020B0604020202020204" pitchFamily="34" charset="0"/>
                <a:cs typeface="Arial" panose="020B0604020202020204" pitchFamily="34" charset="0"/>
              </a:rPr>
              <a:t>Build on strong bilateral relations with BRICS+ partners, including, new members (Iran, Saudi Arabia, UAE, Egypt and Ethiopia). </a:t>
            </a:r>
            <a:r>
              <a:rPr lang="en-GB" sz="1800" i="1" dirty="0">
                <a:latin typeface="Arial" panose="020B0604020202020204" pitchFamily="34" charset="0"/>
                <a:cs typeface="Arial" panose="020B0604020202020204" pitchFamily="34" charset="0"/>
              </a:rPr>
              <a:t>Note</a:t>
            </a:r>
            <a:r>
              <a:rPr lang="en-GB" sz="1800" dirty="0">
                <a:latin typeface="Arial" panose="020B0604020202020204" pitchFamily="34" charset="0"/>
                <a:cs typeface="Arial" panose="020B0604020202020204" pitchFamily="34" charset="0"/>
              </a:rPr>
              <a:t>: Argentina withdrew its membership. </a:t>
            </a:r>
          </a:p>
          <a:p>
            <a:pPr algn="just">
              <a:spcBef>
                <a:spcPts val="300"/>
              </a:spcBef>
            </a:pPr>
            <a:r>
              <a:rPr lang="en-ZA" sz="1800" dirty="0">
                <a:latin typeface="Arial" panose="020B0604020202020204" pitchFamily="34" charset="0"/>
                <a:cs typeface="Arial" panose="020B0604020202020204" pitchFamily="34" charset="0"/>
              </a:rPr>
              <a:t>Facilitating foreign direct investment into the productive sectors with BRICS+ partners including new members.</a:t>
            </a:r>
          </a:p>
          <a:p>
            <a:pPr algn="just">
              <a:spcBef>
                <a:spcPts val="300"/>
              </a:spcBef>
            </a:pPr>
            <a:r>
              <a:rPr lang="en-US" sz="1800" dirty="0">
                <a:latin typeface="Arial" panose="020B0604020202020204" pitchFamily="34" charset="0"/>
                <a:cs typeface="Arial" panose="020B0604020202020204" pitchFamily="34" charset="0"/>
              </a:rPr>
              <a:t>Explore new areas of economic and trade cooperation</a:t>
            </a:r>
            <a:r>
              <a:rPr lang="en-GB" sz="1800" dirty="0">
                <a:latin typeface="Arial" panose="020B0604020202020204" pitchFamily="34" charset="0"/>
                <a:cs typeface="Arial" panose="020B0604020202020204" pitchFamily="34" charset="0"/>
              </a:rPr>
              <a:t>.</a:t>
            </a:r>
          </a:p>
          <a:p>
            <a:pPr algn="just">
              <a:spcBef>
                <a:spcPts val="300"/>
              </a:spcBef>
            </a:pPr>
            <a:r>
              <a:rPr lang="en-GB" sz="1800" dirty="0">
                <a:latin typeface="Arial" panose="020B0604020202020204" pitchFamily="34" charset="0"/>
                <a:cs typeface="Arial" panose="020B0604020202020204" pitchFamily="34" charset="0"/>
              </a:rPr>
              <a:t>Use it as a platform to amplify the voice of emerging and developing countries on global issues of interest through coordination of messages and positions, where possible.</a:t>
            </a:r>
          </a:p>
          <a:p>
            <a:pPr algn="just">
              <a:spcBef>
                <a:spcPts val="300"/>
              </a:spcBef>
            </a:pPr>
            <a:r>
              <a:rPr lang="en-GB" sz="1800" dirty="0">
                <a:latin typeface="Arial" panose="020B0604020202020204" pitchFamily="34" charset="0"/>
                <a:cs typeface="Arial" panose="020B0604020202020204" pitchFamily="34" charset="0"/>
              </a:rPr>
              <a:t>Coordinated message on global governance reform issues related to the UN, Bretton Woods institutions and the WTO.</a:t>
            </a:r>
          </a:p>
          <a:p>
            <a:pPr algn="just">
              <a:spcBef>
                <a:spcPts val="300"/>
              </a:spcBef>
            </a:pPr>
            <a:r>
              <a:rPr lang="en-ZA" sz="1800" dirty="0">
                <a:latin typeface="Arial" panose="020B0604020202020204" pitchFamily="34" charset="0"/>
                <a:cs typeface="Arial" panose="020B0604020202020204" pitchFamily="34" charset="0"/>
              </a:rPr>
              <a:t>Build mutually-beneficial trade and investment relations that promote value-added trade and economic transformation with BRICS+ partners, including new members.</a:t>
            </a:r>
            <a:endParaRPr lang="en-GB" sz="1800" dirty="0">
              <a:latin typeface="Arial" panose="020B0604020202020204" pitchFamily="34" charset="0"/>
              <a:cs typeface="Arial" panose="020B0604020202020204" pitchFamily="34" charset="0"/>
            </a:endParaRPr>
          </a:p>
          <a:p>
            <a:pPr algn="just">
              <a:spcBef>
                <a:spcPts val="300"/>
              </a:spcBef>
            </a:pPr>
            <a:r>
              <a:rPr lang="en-GB" sz="1800" dirty="0">
                <a:latin typeface="Arial" panose="020B0604020202020204" pitchFamily="34" charset="0"/>
                <a:cs typeface="Arial" panose="020B0604020202020204" pitchFamily="34" charset="0"/>
              </a:rPr>
              <a:t>Deepen economic cooperation to advance SA’s development imperatives.</a:t>
            </a:r>
          </a:p>
        </p:txBody>
      </p:sp>
      <p:sp>
        <p:nvSpPr>
          <p:cNvPr id="3" name="Slide Number Placeholder 2"/>
          <p:cNvSpPr>
            <a:spLocks noGrp="1"/>
          </p:cNvSpPr>
          <p:nvPr>
            <p:ph type="sldNum" sz="quarter" idx="12"/>
          </p:nvPr>
        </p:nvSpPr>
        <p:spPr>
          <a:xfrm>
            <a:off x="6553200" y="5878903"/>
            <a:ext cx="2133600" cy="304271"/>
          </a:xfrm>
        </p:spPr>
        <p:txBody>
          <a:bodyPr/>
          <a:lstStyle/>
          <a:p>
            <a:fld id="{0CD73B3D-1A05-CF44-A662-427A32DC147C}" type="slidenum">
              <a:rPr lang="en-US" smtClean="0"/>
              <a:t>45</a:t>
            </a:fld>
            <a:endParaRPr lang="en-US" dirty="0"/>
          </a:p>
        </p:txBody>
      </p:sp>
    </p:spTree>
    <p:extLst>
      <p:ext uri="{BB962C8B-B14F-4D97-AF65-F5344CB8AC3E}">
        <p14:creationId xmlns:p14="http://schemas.microsoft.com/office/powerpoint/2010/main" val="3833076727"/>
      </p:ext>
    </p:extLst>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17303" y="8410"/>
            <a:ext cx="9144000" cy="566751"/>
          </a:xfrm>
          <a:solidFill>
            <a:srgbClr val="00B050"/>
          </a:solidFill>
        </p:spPr>
        <p:txBody>
          <a:bodyPr vert="horz" lIns="77925" tIns="38963" rIns="77925" bIns="38963" rtlCol="0" anchor="ctr">
            <a:normAutofit/>
          </a:bodyPr>
          <a:lstStyle/>
          <a:p>
            <a:r>
              <a:rPr lang="en-GB" sz="3000" b="1" dirty="0">
                <a:latin typeface="Arial" panose="020B0604020202020204" pitchFamily="34" charset="0"/>
                <a:cs typeface="Arial" panose="020B0604020202020204" pitchFamily="34" charset="0"/>
              </a:rPr>
              <a:t>13th BRICS Trade Ministers Meeting</a:t>
            </a:r>
            <a:endParaRPr lang="en-US" sz="3000" b="1"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17303" y="674826"/>
            <a:ext cx="9144000" cy="5140626"/>
          </a:xfrm>
        </p:spPr>
        <p:txBody>
          <a:bodyPr>
            <a:noAutofit/>
          </a:bodyPr>
          <a:lstStyle/>
          <a:p>
            <a:pPr marL="0" indent="0" algn="just">
              <a:buNone/>
            </a:pPr>
            <a:r>
              <a:rPr lang="en-ZA" sz="1800" b="1" u="sng" dirty="0">
                <a:latin typeface="Arial" panose="020B0604020202020204" pitchFamily="34" charset="0"/>
                <a:cs typeface="Arial" panose="020B0604020202020204" pitchFamily="34" charset="0"/>
              </a:rPr>
              <a:t>Outcomes include reaching consensus on the following key issues</a:t>
            </a:r>
            <a:r>
              <a:rPr lang="en-ZA" sz="1800" b="1" dirty="0">
                <a:latin typeface="Arial" panose="020B0604020202020204" pitchFamily="34" charset="0"/>
                <a:cs typeface="Arial" panose="020B0604020202020204" pitchFamily="34" charset="0"/>
              </a:rPr>
              <a:t>: </a:t>
            </a:r>
          </a:p>
          <a:p>
            <a:pPr marL="358775" lvl="1" indent="-242888" algn="just">
              <a:buFont typeface="Wingdings" panose="05000000000000000000" pitchFamily="2" charset="2"/>
              <a:buChar char="ü"/>
            </a:pPr>
            <a:r>
              <a:rPr lang="en-ZA" sz="1600" dirty="0">
                <a:latin typeface="Arial" panose="020B0604020202020204" pitchFamily="34" charset="0"/>
                <a:cs typeface="Arial" panose="020B0604020202020204" pitchFamily="34" charset="0"/>
              </a:rPr>
              <a:t>Reaffirming BRICS support for the open, transparent, fair, predictable, inclusive, equitable, non-discriminatory and rules-based multilateral trading system with special and differential treatment (S&amp;DT) for developing countries, including Least Developed Countries.</a:t>
            </a:r>
          </a:p>
          <a:p>
            <a:pPr marL="358775" lvl="1" indent="-242888" algn="just">
              <a:buFont typeface="Wingdings" panose="05000000000000000000" pitchFamily="2" charset="2"/>
              <a:buChar char="ü"/>
            </a:pPr>
            <a:r>
              <a:rPr lang="en-ZA" sz="1600" dirty="0">
                <a:latin typeface="Arial" panose="020B0604020202020204" pitchFamily="34" charset="0"/>
                <a:cs typeface="Arial" panose="020B0604020202020204" pitchFamily="34" charset="0"/>
              </a:rPr>
              <a:t>Commitment to pursue the necessary WTO reform with concrete deliverables to the 13</a:t>
            </a:r>
            <a:r>
              <a:rPr lang="en-ZA" sz="1600" baseline="30000" dirty="0">
                <a:latin typeface="Arial" panose="020B0604020202020204" pitchFamily="34" charset="0"/>
                <a:cs typeface="Arial" panose="020B0604020202020204" pitchFamily="34" charset="0"/>
              </a:rPr>
              <a:t>th</a:t>
            </a:r>
            <a:r>
              <a:rPr lang="en-ZA" sz="1600" dirty="0">
                <a:latin typeface="Arial" panose="020B0604020202020204" pitchFamily="34" charset="0"/>
                <a:cs typeface="Arial" panose="020B0604020202020204" pitchFamily="34" charset="0"/>
              </a:rPr>
              <a:t> WTO Ministerial Conference (MC13) in 2024.</a:t>
            </a:r>
          </a:p>
          <a:p>
            <a:pPr marL="358775" lvl="1" indent="-242888" algn="just">
              <a:buFont typeface="Wingdings" panose="05000000000000000000" pitchFamily="2" charset="2"/>
              <a:buChar char="ü"/>
            </a:pPr>
            <a:r>
              <a:rPr lang="en-ZA" sz="1600" dirty="0">
                <a:latin typeface="Arial" panose="020B0604020202020204" pitchFamily="34" charset="0"/>
                <a:cs typeface="Arial" panose="020B0604020202020204" pitchFamily="34" charset="0"/>
              </a:rPr>
              <a:t>BRICS members to work together to address issues of trade mis-pricing.</a:t>
            </a:r>
          </a:p>
          <a:p>
            <a:pPr marL="358775" lvl="1" indent="-242888" algn="just">
              <a:buFont typeface="Wingdings" panose="05000000000000000000" pitchFamily="2" charset="2"/>
              <a:buChar char="ü"/>
            </a:pPr>
            <a:r>
              <a:rPr lang="en-ZA" sz="1600" dirty="0">
                <a:latin typeface="Arial" panose="020B0604020202020204" pitchFamily="34" charset="0"/>
                <a:cs typeface="Arial" panose="020B0604020202020204" pitchFamily="34" charset="0"/>
              </a:rPr>
              <a:t>Rejecting all WTO-inconsistent unilateral and protectionist measures being imposed under the guise of environmental sustainability.</a:t>
            </a:r>
          </a:p>
          <a:p>
            <a:pPr marL="358775" lvl="1" indent="-242888" algn="just">
              <a:buFont typeface="Wingdings" panose="05000000000000000000" pitchFamily="2" charset="2"/>
              <a:buChar char="ü"/>
            </a:pPr>
            <a:r>
              <a:rPr lang="en-ZA" sz="1600" dirty="0">
                <a:latin typeface="Arial" panose="020B0604020202020204" pitchFamily="34" charset="0"/>
                <a:cs typeface="Arial" panose="020B0604020202020204" pitchFamily="34" charset="0"/>
              </a:rPr>
              <a:t>The establishment of the BRICS Digital Economy Working Group.</a:t>
            </a:r>
          </a:p>
          <a:p>
            <a:pPr marL="358775" lvl="1" indent="-242888" algn="just">
              <a:buFont typeface="Wingdings" panose="05000000000000000000" pitchFamily="2" charset="2"/>
              <a:buChar char="ü"/>
            </a:pPr>
            <a:r>
              <a:rPr lang="en-ZA" sz="1600" dirty="0">
                <a:latin typeface="Arial" panose="020B0604020202020204" pitchFamily="34" charset="0"/>
                <a:cs typeface="Arial" panose="020B0604020202020204" pitchFamily="34" charset="0"/>
              </a:rPr>
              <a:t>Recognition that the African continent remains on the margins of the global trading system - </a:t>
            </a:r>
            <a:r>
              <a:rPr lang="en-ZA" sz="1600" dirty="0" err="1">
                <a:latin typeface="Arial" panose="020B0604020202020204" pitchFamily="34" charset="0"/>
                <a:cs typeface="Arial" panose="020B0604020202020204" pitchFamily="34" charset="0"/>
              </a:rPr>
              <a:t>AfCFTA</a:t>
            </a:r>
            <a:r>
              <a:rPr lang="en-ZA" sz="1600" dirty="0">
                <a:latin typeface="Arial" panose="020B0604020202020204" pitchFamily="34" charset="0"/>
                <a:cs typeface="Arial" panose="020B0604020202020204" pitchFamily="34" charset="0"/>
              </a:rPr>
              <a:t> and BRICS cooperation presents opportunities for the continent to transition away from its historic role as a commodity exporter towards higher productivity value addition.</a:t>
            </a:r>
            <a:endParaRPr lang="en-US" sz="1600" dirty="0">
              <a:latin typeface="Arial" panose="020B0604020202020204" pitchFamily="34" charset="0"/>
              <a:cs typeface="Arial" panose="020B0604020202020204" pitchFamily="34" charset="0"/>
            </a:endParaRPr>
          </a:p>
          <a:p>
            <a:pPr marL="0" indent="0" algn="just">
              <a:buNone/>
            </a:pPr>
            <a:r>
              <a:rPr lang="en-ZA" sz="1600" b="1" dirty="0">
                <a:latin typeface="Arial" panose="020B0604020202020204" pitchFamily="34" charset="0"/>
                <a:cs typeface="Arial" panose="020B0604020202020204" pitchFamily="34" charset="0"/>
              </a:rPr>
              <a:t>Key outcomes adopted by BRICS Trade Ministers as follows:</a:t>
            </a:r>
          </a:p>
          <a:p>
            <a:pPr marL="285750" indent="-285750" algn="just">
              <a:buFont typeface="Arial" panose="020B0604020202020204" pitchFamily="34" charset="0"/>
              <a:buChar char="•"/>
            </a:pPr>
            <a:r>
              <a:rPr lang="en-ZA" sz="1600" dirty="0">
                <a:latin typeface="Arial" panose="020B0604020202020204" pitchFamily="34" charset="0"/>
                <a:cs typeface="Arial" panose="020B0604020202020204" pitchFamily="34" charset="0"/>
              </a:rPr>
              <a:t>Joint Communique for the 13th BRICS Trade Ministers’ Meeting</a:t>
            </a:r>
          </a:p>
          <a:p>
            <a:pPr marL="285750" indent="-285750" algn="just">
              <a:buFont typeface="Arial" panose="020B0604020202020204" pitchFamily="34" charset="0"/>
              <a:buChar char="•"/>
            </a:pPr>
            <a:r>
              <a:rPr lang="en-ZA" sz="1600" dirty="0">
                <a:latin typeface="Arial" panose="020B0604020202020204" pitchFamily="34" charset="0"/>
                <a:cs typeface="Arial" panose="020B0604020202020204" pitchFamily="34" charset="0"/>
              </a:rPr>
              <a:t>Terms of Reference and the Work Plan for BRICS Digital Economy Working Group</a:t>
            </a:r>
          </a:p>
          <a:p>
            <a:pPr marL="285750" indent="-285750" algn="just">
              <a:buFont typeface="Arial" panose="020B0604020202020204" pitchFamily="34" charset="0"/>
              <a:buChar char="•"/>
            </a:pPr>
            <a:r>
              <a:rPr lang="en-ZA" sz="1600" dirty="0">
                <a:latin typeface="Arial" panose="020B0604020202020204" pitchFamily="34" charset="0"/>
                <a:cs typeface="Arial" panose="020B0604020202020204" pitchFamily="34" charset="0"/>
              </a:rPr>
              <a:t>BRICS Cooperation Framework on MSMEs</a:t>
            </a:r>
          </a:p>
          <a:p>
            <a:pPr marL="285750" indent="-285750" algn="just">
              <a:buFont typeface="Arial" panose="020B0604020202020204" pitchFamily="34" charset="0"/>
              <a:buChar char="•"/>
            </a:pPr>
            <a:r>
              <a:rPr lang="en-ZA" sz="1600" dirty="0">
                <a:latin typeface="Arial" panose="020B0604020202020204" pitchFamily="34" charset="0"/>
                <a:cs typeface="Arial" panose="020B0604020202020204" pitchFamily="34" charset="0"/>
              </a:rPr>
              <a:t>BRICS Statement on Multilateral Trading Systems and WTO Reforms </a:t>
            </a:r>
          </a:p>
          <a:p>
            <a:pPr marL="285750" indent="-285750" algn="just">
              <a:buFont typeface="Arial" panose="020B0604020202020204" pitchFamily="34" charset="0"/>
              <a:buChar char="•"/>
            </a:pPr>
            <a:r>
              <a:rPr lang="en-ZA" sz="1600" dirty="0">
                <a:latin typeface="Arial" panose="020B0604020202020204" pitchFamily="34" charset="0"/>
                <a:cs typeface="Arial" panose="020B0604020202020204" pitchFamily="34" charset="0"/>
              </a:rPr>
              <a:t>BRICS Cooperation Framework of Supply Chains for Resilience </a:t>
            </a:r>
          </a:p>
          <a:p>
            <a:pPr algn="just"/>
            <a:r>
              <a:rPr lang="en-ZA" sz="1600" dirty="0">
                <a:latin typeface="Arial" panose="020B0604020202020204" pitchFamily="34" charset="0"/>
                <a:cs typeface="Arial" panose="020B0604020202020204" pitchFamily="34" charset="0"/>
              </a:rPr>
              <a:t>Russia is chairing BRICS for 2024. </a:t>
            </a:r>
          </a:p>
        </p:txBody>
      </p:sp>
      <p:sp>
        <p:nvSpPr>
          <p:cNvPr id="3" name="Slide Number Placeholder 2"/>
          <p:cNvSpPr>
            <a:spLocks noGrp="1"/>
          </p:cNvSpPr>
          <p:nvPr>
            <p:ph type="sldNum" sz="quarter" idx="12"/>
          </p:nvPr>
        </p:nvSpPr>
        <p:spPr>
          <a:xfrm>
            <a:off x="6553200" y="5878903"/>
            <a:ext cx="2133600" cy="304271"/>
          </a:xfrm>
        </p:spPr>
        <p:txBody>
          <a:bodyPr/>
          <a:lstStyle/>
          <a:p>
            <a:fld id="{0CD73B3D-1A05-CF44-A662-427A32DC147C}" type="slidenum">
              <a:rPr lang="en-US" smtClean="0"/>
              <a:t>46</a:t>
            </a:fld>
            <a:endParaRPr lang="en-US"/>
          </a:p>
        </p:txBody>
      </p:sp>
    </p:spTree>
    <p:extLst>
      <p:ext uri="{BB962C8B-B14F-4D97-AF65-F5344CB8AC3E}">
        <p14:creationId xmlns:p14="http://schemas.microsoft.com/office/powerpoint/2010/main" val="1560464829"/>
      </p:ext>
    </p:extLst>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21879" y="-27941"/>
            <a:ext cx="9144000" cy="793750"/>
          </a:xfrm>
          <a:solidFill>
            <a:srgbClr val="00B050"/>
          </a:solidFill>
        </p:spPr>
        <p:txBody>
          <a:bodyPr vert="horz" lIns="77925" tIns="38963" rIns="77925" bIns="38963" rtlCol="0" anchor="ctr">
            <a:normAutofit/>
          </a:bodyPr>
          <a:lstStyle/>
          <a:p>
            <a:r>
              <a:rPr lang="en-ZA" sz="2800" dirty="0">
                <a:solidFill>
                  <a:schemeClr val="lt1"/>
                </a:solidFill>
                <a:latin typeface="Arial" charset="0"/>
                <a:cs typeface="Arial" charset="0"/>
              </a:rPr>
              <a:t>New opportunities/ markets/ trade agreements</a:t>
            </a:r>
            <a:endParaRPr lang="en-US" sz="2800" dirty="0">
              <a:solidFill>
                <a:schemeClr val="lt1"/>
              </a:solidFill>
              <a:latin typeface="Arial" charset="0"/>
              <a:cs typeface="Arial" charset="0"/>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121921" y="765809"/>
            <a:ext cx="8900159" cy="5185411"/>
          </a:xfrm>
        </p:spPr>
        <p:txBody>
          <a:bodyPr>
            <a:noAutofit/>
          </a:bodyPr>
          <a:lstStyle/>
          <a:p>
            <a:pPr algn="just">
              <a:spcBef>
                <a:spcPts val="0"/>
              </a:spcBef>
              <a:spcAft>
                <a:spcPts val="600"/>
              </a:spcAft>
            </a:pPr>
            <a:r>
              <a:rPr lang="en-US" sz="1900" dirty="0">
                <a:latin typeface="Arial" panose="020B0604020202020204" pitchFamily="34" charset="0"/>
                <a:cs typeface="Arial" panose="020B0604020202020204" pitchFamily="34" charset="0"/>
              </a:rPr>
              <a:t>The </a:t>
            </a:r>
            <a:r>
              <a:rPr lang="en-US" sz="1900" dirty="0" err="1">
                <a:latin typeface="Arial" panose="020B0604020202020204" pitchFamily="34" charset="0"/>
                <a:cs typeface="Arial" panose="020B0604020202020204" pitchFamily="34" charset="0"/>
              </a:rPr>
              <a:t>dtic</a:t>
            </a:r>
            <a:r>
              <a:rPr lang="en-US" sz="1900" dirty="0">
                <a:latin typeface="Arial" panose="020B0604020202020204" pitchFamily="34" charset="0"/>
                <a:cs typeface="Arial" panose="020B0604020202020204" pitchFamily="34" charset="0"/>
              </a:rPr>
              <a:t> has been working with </a:t>
            </a:r>
            <a:r>
              <a:rPr lang="en-US" sz="1900" dirty="0" err="1">
                <a:latin typeface="Arial" panose="020B0604020202020204" pitchFamily="34" charset="0"/>
                <a:cs typeface="Arial" panose="020B0604020202020204" pitchFamily="34" charset="0"/>
              </a:rPr>
              <a:t>DALRRD</a:t>
            </a:r>
            <a:r>
              <a:rPr lang="en-US" sz="1900" dirty="0">
                <a:latin typeface="Arial" panose="020B0604020202020204" pitchFamily="34" charset="0"/>
                <a:cs typeface="Arial" panose="020B0604020202020204" pitchFamily="34" charset="0"/>
              </a:rPr>
              <a:t> to open new market opportunities for a range of agricultural products.</a:t>
            </a:r>
          </a:p>
          <a:p>
            <a:pPr algn="just">
              <a:spcBef>
                <a:spcPts val="0"/>
              </a:spcBef>
              <a:spcAft>
                <a:spcPts val="600"/>
              </a:spcAft>
            </a:pPr>
            <a:r>
              <a:rPr lang="en-US" sz="1900" dirty="0">
                <a:latin typeface="Arial" panose="020B0604020202020204" pitchFamily="34" charset="0"/>
                <a:cs typeface="Arial" panose="020B0604020202020204" pitchFamily="34" charset="0"/>
              </a:rPr>
              <a:t>Since SA is in the Southern African Customs Union, a decision to negotiate new trade agreements must be made by all the </a:t>
            </a:r>
            <a:r>
              <a:rPr lang="en-US" sz="1900" dirty="0" err="1">
                <a:latin typeface="Arial" panose="020B0604020202020204" pitchFamily="34" charset="0"/>
                <a:cs typeface="Arial" panose="020B0604020202020204" pitchFamily="34" charset="0"/>
              </a:rPr>
              <a:t>SACU</a:t>
            </a:r>
            <a:r>
              <a:rPr lang="en-US" sz="1900" dirty="0">
                <a:latin typeface="Arial" panose="020B0604020202020204" pitchFamily="34" charset="0"/>
                <a:cs typeface="Arial" panose="020B0604020202020204" pitchFamily="34" charset="0"/>
              </a:rPr>
              <a:t> countries.</a:t>
            </a:r>
          </a:p>
          <a:p>
            <a:pPr algn="just">
              <a:spcBef>
                <a:spcPts val="0"/>
              </a:spcBef>
              <a:spcAft>
                <a:spcPts val="600"/>
              </a:spcAft>
            </a:pPr>
            <a:r>
              <a:rPr lang="en-US" sz="1900" dirty="0">
                <a:latin typeface="Arial" panose="020B0604020202020204" pitchFamily="34" charset="0"/>
                <a:cs typeface="Arial" panose="020B0604020202020204" pitchFamily="34" charset="0"/>
              </a:rPr>
              <a:t>SACU decision in last number of years was to focus on the negotiation of the </a:t>
            </a:r>
            <a:r>
              <a:rPr lang="en-US" sz="1900" dirty="0" err="1">
                <a:latin typeface="Arial" panose="020B0604020202020204" pitchFamily="34" charset="0"/>
                <a:cs typeface="Arial" panose="020B0604020202020204" pitchFamily="34" charset="0"/>
              </a:rPr>
              <a:t>AfCFTA</a:t>
            </a:r>
            <a:r>
              <a:rPr lang="en-US" sz="1900" dirty="0">
                <a:latin typeface="Arial" panose="020B0604020202020204" pitchFamily="34" charset="0"/>
                <a:cs typeface="Arial" panose="020B0604020202020204" pitchFamily="34" charset="0"/>
              </a:rPr>
              <a:t> and not to consider new free trade negotiations at this stage.</a:t>
            </a:r>
          </a:p>
          <a:p>
            <a:pPr algn="just">
              <a:spcBef>
                <a:spcPts val="0"/>
              </a:spcBef>
              <a:spcAft>
                <a:spcPts val="600"/>
              </a:spcAft>
            </a:pPr>
            <a:r>
              <a:rPr lang="en-US" sz="1900" dirty="0">
                <a:latin typeface="Arial" panose="020B0604020202020204" pitchFamily="34" charset="0"/>
                <a:cs typeface="Arial" panose="020B0604020202020204" pitchFamily="34" charset="0"/>
              </a:rPr>
              <a:t>With </a:t>
            </a:r>
            <a:r>
              <a:rPr lang="en-US" sz="1900" dirty="0" err="1">
                <a:latin typeface="Arial" panose="020B0604020202020204" pitchFamily="34" charset="0"/>
                <a:cs typeface="Arial" panose="020B0604020202020204" pitchFamily="34" charset="0"/>
              </a:rPr>
              <a:t>AfCFTA</a:t>
            </a:r>
            <a:r>
              <a:rPr lang="en-US" sz="1900" dirty="0">
                <a:latin typeface="Arial" panose="020B0604020202020204" pitchFamily="34" charset="0"/>
                <a:cs typeface="Arial" panose="020B0604020202020204" pitchFamily="34" charset="0"/>
              </a:rPr>
              <a:t> negotiations almost completed, SACU is starting some exploratory discussion on where to open new market access opportunities beyond </a:t>
            </a:r>
            <a:r>
              <a:rPr lang="en-US" sz="1900" dirty="0" err="1">
                <a:latin typeface="Arial" panose="020B0604020202020204" pitchFamily="34" charset="0"/>
                <a:cs typeface="Arial" panose="020B0604020202020204" pitchFamily="34" charset="0"/>
              </a:rPr>
              <a:t>AfCFTA</a:t>
            </a:r>
            <a:r>
              <a:rPr lang="en-US" sz="1900" dirty="0">
                <a:latin typeface="Arial" panose="020B0604020202020204" pitchFamily="34" charset="0"/>
                <a:cs typeface="Arial" panose="020B0604020202020204" pitchFamily="34" charset="0"/>
              </a:rPr>
              <a:t>. It must be kept in mind that most resources are still focused on the finalization and implementation of the </a:t>
            </a:r>
            <a:r>
              <a:rPr lang="en-US" sz="1900" dirty="0" err="1">
                <a:latin typeface="Arial" panose="020B0604020202020204" pitchFamily="34" charset="0"/>
                <a:cs typeface="Arial" panose="020B0604020202020204" pitchFamily="34" charset="0"/>
              </a:rPr>
              <a:t>AfCFTA</a:t>
            </a:r>
            <a:r>
              <a:rPr lang="en-US" sz="1900" dirty="0">
                <a:latin typeface="Arial" panose="020B0604020202020204" pitchFamily="34" charset="0"/>
                <a:cs typeface="Arial" panose="020B0604020202020204" pitchFamily="34" charset="0"/>
              </a:rPr>
              <a:t>.</a:t>
            </a:r>
          </a:p>
          <a:p>
            <a:pPr algn="just">
              <a:spcBef>
                <a:spcPts val="0"/>
              </a:spcBef>
              <a:spcAft>
                <a:spcPts val="600"/>
              </a:spcAft>
            </a:pPr>
            <a:r>
              <a:rPr lang="en-US" sz="1900" dirty="0">
                <a:latin typeface="Arial" panose="020B0604020202020204" pitchFamily="34" charset="0"/>
                <a:cs typeface="Arial" panose="020B0604020202020204" pitchFamily="34" charset="0"/>
              </a:rPr>
              <a:t>It should be noted that tariffs are becoming less of a barrier in accessing new markets as the use of non-tariff barriers such as SPS and environmental measures have been sharply increasing in the last number of years.</a:t>
            </a:r>
          </a:p>
        </p:txBody>
      </p:sp>
      <p:sp>
        <p:nvSpPr>
          <p:cNvPr id="2" name="Slide Number Placeholder 1"/>
          <p:cNvSpPr>
            <a:spLocks noGrp="1"/>
          </p:cNvSpPr>
          <p:nvPr>
            <p:ph type="sldNum" sz="quarter" idx="12"/>
          </p:nvPr>
        </p:nvSpPr>
        <p:spPr/>
        <p:txBody>
          <a:bodyPr/>
          <a:lstStyle/>
          <a:p>
            <a:pPr defTabSz="324675"/>
            <a:fld id="{0CD73B3D-1A05-CF44-A662-427A32DC147C}" type="slidenum">
              <a:rPr lang="en-US">
                <a:solidFill>
                  <a:prstClr val="black">
                    <a:tint val="75000"/>
                  </a:prstClr>
                </a:solidFill>
                <a:latin typeface="Calibri"/>
              </a:rPr>
              <a:pPr defTabSz="324675"/>
              <a:t>47</a:t>
            </a:fld>
            <a:endParaRPr lang="en-US">
              <a:solidFill>
                <a:prstClr val="black">
                  <a:tint val="75000"/>
                </a:prstClr>
              </a:solidFill>
              <a:latin typeface="Calibri"/>
            </a:endParaRPr>
          </a:p>
        </p:txBody>
      </p:sp>
    </p:spTree>
    <p:extLst>
      <p:ext uri="{BB962C8B-B14F-4D97-AF65-F5344CB8AC3E}">
        <p14:creationId xmlns:p14="http://schemas.microsoft.com/office/powerpoint/2010/main" val="27185656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BF655B-C416-4A80-99E1-0E36783916C6}"/>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CD73B3D-1A05-CF44-A662-427A32DC147C}" type="slidenum">
              <a:rPr kumimoji="0" lang="en-US" sz="1000" b="0" i="0" u="none" strike="noStrike" kern="1200" cap="none" spc="0" normalizeH="0" baseline="0" noProof="0" smtClean="0">
                <a:ln>
                  <a:noFill/>
                </a:ln>
                <a:solidFill>
                  <a:prstClr val="black">
                    <a:tint val="75000"/>
                  </a:prstClr>
                </a:solidFill>
                <a:effectLst/>
                <a:uLnTx/>
                <a:uFillTx/>
                <a:latin typeface="Arial"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48</a:t>
            </a:fld>
            <a:endParaRPr kumimoji="0" lang="en-US" sz="1000" b="0" i="0" u="none" strike="noStrike" kern="1200" cap="none" spc="0" normalizeH="0" baseline="0" noProof="0">
              <a:ln>
                <a:noFill/>
              </a:ln>
              <a:solidFill>
                <a:prstClr val="black">
                  <a:tint val="75000"/>
                </a:prstClr>
              </a:solidFill>
              <a:effectLst/>
              <a:uLnTx/>
              <a:uFillTx/>
              <a:latin typeface="Arial" pitchFamily="34" charset="0"/>
              <a:ea typeface="+mn-ea"/>
              <a:cs typeface="+mn-cs"/>
            </a:endParaRPr>
          </a:p>
        </p:txBody>
      </p:sp>
      <p:sp>
        <p:nvSpPr>
          <p:cNvPr id="3" name="Title 1">
            <a:extLst>
              <a:ext uri="{FF2B5EF4-FFF2-40B4-BE49-F238E27FC236}">
                <a16:creationId xmlns:a16="http://schemas.microsoft.com/office/drawing/2014/main" id="{A7C09450-4995-4C23-B683-8DC132D2D079}"/>
              </a:ext>
            </a:extLst>
          </p:cNvPr>
          <p:cNvSpPr txBox="1">
            <a:spLocks/>
          </p:cNvSpPr>
          <p:nvPr/>
        </p:nvSpPr>
        <p:spPr>
          <a:xfrm>
            <a:off x="0" y="3212976"/>
            <a:ext cx="9144000" cy="720323"/>
          </a:xfrm>
          <a:prstGeom prst="rect">
            <a:avLst/>
          </a:prstGeom>
          <a:solidFill>
            <a:srgbClr val="00B050"/>
          </a:solidFill>
        </p:spPr>
        <p:txBody>
          <a:bodyPr rtlCol="0">
            <a:noAutofit/>
          </a:bodyPr>
          <a:lstStyle>
            <a:lvl1pPr algn="ctr" defTabSz="389626" rtl="0" eaLnBrk="1" latinLnBrk="0" hangingPunct="1">
              <a:spcBef>
                <a:spcPct val="0"/>
              </a:spcBef>
              <a:buNone/>
              <a:defRPr sz="3700" kern="1200">
                <a:solidFill>
                  <a:schemeClr val="tx1"/>
                </a:solidFill>
                <a:latin typeface="+mj-lt"/>
                <a:ea typeface="+mj-ea"/>
                <a:cs typeface="+mj-cs"/>
              </a:defRPr>
            </a:lvl1pPr>
          </a:lstStyle>
          <a:p>
            <a:pPr marL="0" marR="0" lvl="0" indent="0" algn="ctr" defTabSz="389626" rtl="0" eaLnBrk="1" fontAlgn="base" latinLnBrk="0" hangingPunct="1">
              <a:lnSpc>
                <a:spcPct val="100000"/>
              </a:lnSpc>
              <a:spcBef>
                <a:spcPct val="0"/>
              </a:spcBef>
              <a:spcAft>
                <a:spcPct val="0"/>
              </a:spcAft>
              <a:buClrTx/>
              <a:buSzTx/>
              <a:buFontTx/>
              <a:buNone/>
              <a:tabLst/>
              <a:defRPr/>
            </a:pPr>
            <a:r>
              <a:rPr lang="en-GB" sz="3600" b="1" dirty="0">
                <a:latin typeface="Arial" panose="020B0604020202020204" pitchFamily="34" charset="0"/>
                <a:cs typeface="Arial" panose="020B0604020202020204" pitchFamily="34" charset="0"/>
              </a:rPr>
              <a:t>End of part 1</a:t>
            </a:r>
            <a:endParaRPr lang="en-ZA"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39098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0"/>
            <a:ext cx="9144000" cy="793750"/>
          </a:xfrm>
          <a:solidFill>
            <a:srgbClr val="00B050"/>
          </a:solidFill>
        </p:spPr>
        <p:txBody>
          <a:bodyPr vert="horz" lIns="77925" tIns="38963" rIns="77925" bIns="38963" rtlCol="0" anchor="ctr">
            <a:normAutofit/>
          </a:bodyPr>
          <a:lstStyle/>
          <a:p>
            <a:r>
              <a:rPr lang="en-US" sz="2800" dirty="0">
                <a:solidFill>
                  <a:schemeClr val="lt1"/>
                </a:solidFill>
                <a:latin typeface="Arial" charset="0"/>
                <a:cs typeface="Arial" charset="0"/>
              </a:rPr>
              <a:t>T</a:t>
            </a:r>
            <a:r>
              <a:rPr lang="en-ZA" sz="2800" dirty="0" err="1">
                <a:solidFill>
                  <a:schemeClr val="lt1"/>
                </a:solidFill>
                <a:latin typeface="Arial" charset="0"/>
                <a:cs typeface="Arial" charset="0"/>
              </a:rPr>
              <a:t>rade</a:t>
            </a:r>
            <a:r>
              <a:rPr lang="en-ZA" sz="2800" dirty="0">
                <a:solidFill>
                  <a:schemeClr val="lt1"/>
                </a:solidFill>
                <a:latin typeface="Arial" charset="0"/>
                <a:cs typeface="Arial" charset="0"/>
              </a:rPr>
              <a:t> facilitation measures</a:t>
            </a:r>
            <a:endParaRPr lang="en-US" sz="2800" dirty="0">
              <a:solidFill>
                <a:schemeClr val="lt1"/>
              </a:solidFill>
              <a:latin typeface="Arial" charset="0"/>
              <a:cs typeface="Arial" charset="0"/>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0" y="793750"/>
            <a:ext cx="9075420" cy="5492750"/>
          </a:xfrm>
        </p:spPr>
        <p:txBody>
          <a:bodyPr>
            <a:noAutofit/>
          </a:bodyPr>
          <a:lstStyle/>
          <a:p>
            <a:pPr algn="just">
              <a:defRPr/>
            </a:pPr>
            <a:r>
              <a:rPr lang="en-ZA" altLang="en-US" sz="1800" dirty="0">
                <a:latin typeface="Arial" panose="020B0604020202020204" pitchFamily="34" charset="0"/>
                <a:cs typeface="Arial" panose="020B0604020202020204" pitchFamily="34" charset="0"/>
              </a:rPr>
              <a:t>South Africa deposited its instrument of ratification of the Protocol of Amendment to insert the Trade Facilitation Agreement (TFA) into Annex 1A of the WTO Agreement. </a:t>
            </a:r>
          </a:p>
          <a:p>
            <a:pPr algn="just">
              <a:defRPr/>
            </a:pPr>
            <a:r>
              <a:rPr lang="en-ZA" altLang="en-US" sz="1800" dirty="0">
                <a:latin typeface="Arial" panose="020B0604020202020204" pitchFamily="34" charset="0"/>
                <a:cs typeface="Arial" panose="020B0604020202020204" pitchFamily="34" charset="0"/>
              </a:rPr>
              <a:t>The TFA entered into force on 22 February 2017. South Africa submitted its Category A and B measures to the WTO. Since South Africa was already implementing most measures in the TFA, two measures were notified under Category B namely single window and advance rulings. No measure was notified under Category C.</a:t>
            </a:r>
          </a:p>
          <a:p>
            <a:pPr algn="just">
              <a:defRPr/>
            </a:pPr>
            <a:r>
              <a:rPr lang="en-ZA" altLang="en-US" sz="1800" dirty="0">
                <a:latin typeface="Arial" panose="020B0604020202020204" pitchFamily="34" charset="0"/>
                <a:cs typeface="Arial" panose="020B0604020202020204" pitchFamily="34" charset="0"/>
              </a:rPr>
              <a:t>South Africa established the National Trade Facilitation Committee (NCTF) in 2016 through a Cabinet decision that named the members of this committee. The NCTF is an interdepartmental forum with the sole mandate for implementing the WTO’s TFA. The NCTF meets quarterly to assess progress in the implementation of the agreement. </a:t>
            </a:r>
            <a:r>
              <a:rPr lang="en-US" altLang="en-US" sz="1800" dirty="0">
                <a:latin typeface="Arial" panose="020B0604020202020204" pitchFamily="34" charset="0"/>
                <a:cs typeface="Arial" panose="020B0604020202020204" pitchFamily="34" charset="0"/>
              </a:rPr>
              <a:t>The NCTF is constituted by government departments and agencies.</a:t>
            </a:r>
          </a:p>
          <a:p>
            <a:pPr algn="just">
              <a:defRPr/>
            </a:pPr>
            <a:r>
              <a:rPr lang="en-US" altLang="en-US" sz="1800" dirty="0">
                <a:latin typeface="Arial" panose="020B0604020202020204" pitchFamily="34" charset="0"/>
                <a:cs typeface="Arial" panose="020B0604020202020204" pitchFamily="34" charset="0"/>
              </a:rPr>
              <a:t>The NCTF engages and interacts with the private sector bi-annually through </a:t>
            </a:r>
            <a:r>
              <a:rPr lang="en-US" altLang="en-US" sz="1800" dirty="0" err="1">
                <a:latin typeface="Arial" panose="020B0604020202020204" pitchFamily="34" charset="0"/>
                <a:cs typeface="Arial" panose="020B0604020202020204" pitchFamily="34" charset="0"/>
              </a:rPr>
              <a:t>Nedlac</a:t>
            </a:r>
            <a:r>
              <a:rPr lang="en-US" altLang="en-US" sz="1800" dirty="0">
                <a:latin typeface="Arial" panose="020B0604020202020204" pitchFamily="34" charset="0"/>
                <a:cs typeface="Arial" panose="020B0604020202020204" pitchFamily="34" charset="0"/>
              </a:rPr>
              <a:t> to provide feedback on the implementation of the agreement and also meet on request. </a:t>
            </a:r>
          </a:p>
          <a:p>
            <a:pPr algn="just">
              <a:defRPr/>
            </a:pPr>
            <a:r>
              <a:rPr lang="en-US" altLang="en-US" sz="1800" dirty="0">
                <a:latin typeface="Arial" panose="020B0604020202020204" pitchFamily="34" charset="0"/>
                <a:cs typeface="Arial" panose="020B0604020202020204" pitchFamily="34" charset="0"/>
              </a:rPr>
              <a:t>SARS has a stakeholder forum that regularly meets with the private sector to address other concerns. The dtic also meets with the industry and private sector on customs issues when needed.</a:t>
            </a:r>
          </a:p>
          <a:p>
            <a:pPr algn="just">
              <a:defRPr/>
            </a:pPr>
            <a:r>
              <a:rPr lang="en-US" sz="1800" dirty="0">
                <a:latin typeface="Arial" panose="020B0604020202020204" pitchFamily="34" charset="0"/>
                <a:cs typeface="Arial" panose="020B0604020202020204" pitchFamily="34" charset="0"/>
              </a:rPr>
              <a:t>Through the various Master Plans, the </a:t>
            </a:r>
            <a:r>
              <a:rPr lang="en-US" sz="1800" dirty="0" err="1">
                <a:latin typeface="Arial" panose="020B0604020202020204" pitchFamily="34" charset="0"/>
                <a:cs typeface="Arial" panose="020B0604020202020204" pitchFamily="34" charset="0"/>
              </a:rPr>
              <a:t>dtic</a:t>
            </a:r>
            <a:r>
              <a:rPr lang="en-US" sz="1800" dirty="0">
                <a:latin typeface="Arial" panose="020B0604020202020204" pitchFamily="34" charset="0"/>
                <a:cs typeface="Arial" panose="020B0604020202020204" pitchFamily="34" charset="0"/>
              </a:rPr>
              <a:t> and SARS also engage with the domestic industry on customs related issues</a:t>
            </a:r>
            <a:r>
              <a:rPr lang="en-US" sz="1650" dirty="0">
                <a:latin typeface="Arial" panose="020B0604020202020204" pitchFamily="34" charset="0"/>
                <a:cs typeface="Arial" panose="020B0604020202020204" pitchFamily="34" charset="0"/>
              </a:rPr>
              <a:t>. </a:t>
            </a:r>
            <a:endParaRPr lang="en-ZA" sz="1650"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pPr defTabSz="324675"/>
            <a:fld id="{0CD73B3D-1A05-CF44-A662-427A32DC147C}" type="slidenum">
              <a:rPr lang="en-US">
                <a:solidFill>
                  <a:prstClr val="black">
                    <a:tint val="75000"/>
                  </a:prstClr>
                </a:solidFill>
                <a:latin typeface="Calibri"/>
              </a:rPr>
              <a:pPr defTabSz="324675"/>
              <a:t>49</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315953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a:stretch>
        </a:blipFill>
        <a:effectLst/>
      </p:bgPr>
    </p:bg>
    <p:spTree>
      <p:nvGrpSpPr>
        <p:cNvPr id="1" name=""/>
        <p:cNvGrpSpPr/>
        <p:nvPr/>
      </p:nvGrpSpPr>
      <p:grpSpPr>
        <a:xfrm>
          <a:off x="0" y="0"/>
          <a:ext cx="0" cy="0"/>
          <a:chOff x="0" y="0"/>
          <a:chExt cx="0" cy="0"/>
        </a:xfrm>
      </p:grpSpPr>
      <p:sp>
        <p:nvSpPr>
          <p:cNvPr id="4098" name="Text Box 3"/>
          <p:cNvSpPr>
            <a:spLocks noGrp="1" noChangeArrowheads="1"/>
          </p:cNvSpPr>
          <p:nvPr>
            <p:ph idx="1"/>
          </p:nvPr>
        </p:nvSpPr>
        <p:spPr>
          <a:xfrm>
            <a:off x="107504" y="631820"/>
            <a:ext cx="8928992" cy="5317460"/>
          </a:xfrm>
          <a:extLst>
            <a:ext uri="{909E8E84-426E-40DD-AFC4-6F175D3DCCD1}">
              <a14:hiddenFill xmlns:a14="http://schemas.microsoft.com/office/drawing/2010/main">
                <a:solidFill>
                  <a:srgbClr val="CCFF3B"/>
                </a:solidFill>
              </a14:hiddenFill>
            </a:ext>
            <a:ext uri="{91240B29-F687-4F45-9708-019B960494DF}">
              <a14:hiddenLine xmlns:a14="http://schemas.microsoft.com/office/drawing/2010/main" w="28575">
                <a:solidFill>
                  <a:schemeClr val="tx1"/>
                </a:solidFill>
                <a:miter lim="800000"/>
                <a:headEnd/>
                <a:tailEnd/>
              </a14:hiddenLine>
            </a:ext>
          </a:extLst>
        </p:spPr>
        <p:txBody>
          <a:bodyPr>
            <a:normAutofit fontScale="92500" lnSpcReduction="10000"/>
          </a:bodyPr>
          <a:lstStyle/>
          <a:p>
            <a:pPr algn="just">
              <a:spcBef>
                <a:spcPct val="0"/>
              </a:spcBef>
            </a:pPr>
            <a:r>
              <a:rPr lang="en-US" altLang="en-US" sz="2400" dirty="0">
                <a:latin typeface="Arial" panose="020B0604020202020204" pitchFamily="34" charset="0"/>
                <a:cs typeface="Arial" panose="020B0604020202020204" pitchFamily="34" charset="0"/>
              </a:rPr>
              <a:t>Services sectors open: WTO Services commitments exceed some OECD countries.</a:t>
            </a:r>
          </a:p>
          <a:p>
            <a:pPr algn="just">
              <a:spcBef>
                <a:spcPct val="0"/>
              </a:spcBef>
            </a:pPr>
            <a:r>
              <a:rPr lang="en-US" altLang="en-US" sz="2400" dirty="0">
                <a:latin typeface="Arial" panose="020B0604020202020204" pitchFamily="34" charset="0"/>
                <a:cs typeface="Arial" panose="020B0604020202020204" pitchFamily="34" charset="0"/>
              </a:rPr>
              <a:t>SA amongst the most open jurisdictions for FDI in the world and provides strong protection to investors in line with high international standards.</a:t>
            </a:r>
            <a:endParaRPr lang="en-ZA" sz="2400" dirty="0">
              <a:latin typeface="Arial" panose="020B0604020202020204" pitchFamily="34" charset="0"/>
              <a:cs typeface="Arial" panose="020B0604020202020204" pitchFamily="34" charset="0"/>
            </a:endParaRPr>
          </a:p>
          <a:p>
            <a:pPr algn="just">
              <a:spcBef>
                <a:spcPct val="0"/>
              </a:spcBef>
            </a:pPr>
            <a:r>
              <a:rPr lang="en-US" sz="2400" dirty="0">
                <a:latin typeface="Arial" pitchFamily="34" charset="0"/>
                <a:cs typeface="Arial" pitchFamily="34" charset="0"/>
              </a:rPr>
              <a:t>We are also witnessing rise in </a:t>
            </a:r>
            <a:r>
              <a:rPr lang="en-ZA" sz="2400" dirty="0">
                <a:latin typeface="Arial" panose="020B0604020202020204" pitchFamily="34" charset="0"/>
                <a:cs typeface="Arial" pitchFamily="34" charset="0"/>
                <a:hlinkClick r:id="rId4">
                  <a:extLst>
                    <a:ext uri="{A12FA001-AC4F-418D-AE19-62706E023703}">
                      <ahyp:hlinkClr xmlns:ahyp="http://schemas.microsoft.com/office/drawing/2018/hyperlinkcolor" val="tx"/>
                    </a:ext>
                  </a:extLst>
                </a:hlinkClick>
              </a:rPr>
              <a:t>environmental laws</a:t>
            </a:r>
            <a:r>
              <a:rPr lang="en-ZA" sz="2400" dirty="0">
                <a:latin typeface="Arial" panose="020B0604020202020204" pitchFamily="34" charset="0"/>
                <a:cs typeface="Arial" pitchFamily="34" charset="0"/>
              </a:rPr>
              <a:t> with significant implications for international trade and competitiveness</a:t>
            </a:r>
          </a:p>
          <a:p>
            <a:pPr algn="just">
              <a:lnSpc>
                <a:spcPct val="130000"/>
              </a:lnSpc>
              <a:spcBef>
                <a:spcPts val="0"/>
              </a:spcBef>
            </a:pPr>
            <a:r>
              <a:rPr lang="en-US" sz="2400" dirty="0">
                <a:latin typeface="Arial" pitchFamily="34" charset="0"/>
                <a:cs typeface="Arial" pitchFamily="34" charset="0"/>
              </a:rPr>
              <a:t>Green industrialization and scramble for Africa’s critical raw materials – implications for Africa’s logistics </a:t>
            </a:r>
            <a:endParaRPr lang="en-ZA" sz="2400" dirty="0">
              <a:latin typeface="Arial" pitchFamily="34" charset="0"/>
              <a:cs typeface="Arial" pitchFamily="34" charset="0"/>
            </a:endParaRPr>
          </a:p>
          <a:p>
            <a:pPr algn="just">
              <a:lnSpc>
                <a:spcPct val="130000"/>
              </a:lnSpc>
              <a:spcBef>
                <a:spcPts val="0"/>
              </a:spcBef>
            </a:pPr>
            <a:r>
              <a:rPr lang="en-US" sz="2400" dirty="0">
                <a:latin typeface="Arial" panose="020B0604020202020204" pitchFamily="34" charset="0"/>
                <a:cs typeface="Arial" pitchFamily="34" charset="0"/>
              </a:rPr>
              <a:t>Importance of regional integration in Africa and the increasing importance of the </a:t>
            </a:r>
            <a:r>
              <a:rPr lang="en-US" sz="2400" dirty="0" err="1">
                <a:latin typeface="Arial" panose="020B0604020202020204" pitchFamily="34" charset="0"/>
                <a:cs typeface="Arial" pitchFamily="34" charset="0"/>
              </a:rPr>
              <a:t>AfCFTA</a:t>
            </a:r>
            <a:r>
              <a:rPr lang="en-US" sz="2400" dirty="0">
                <a:latin typeface="Arial" pitchFamily="34" charset="0"/>
                <a:cs typeface="Arial" pitchFamily="34" charset="0"/>
              </a:rPr>
              <a:t> in SA’s resilience building and broader development strategy – importance of the development integration agenda and the need to address </a:t>
            </a:r>
            <a:r>
              <a:rPr lang="en-ZA" sz="2400" dirty="0">
                <a:latin typeface="Arial" panose="020B0604020202020204" pitchFamily="34" charset="0"/>
                <a:cs typeface="Arial" pitchFamily="34" charset="0"/>
              </a:rPr>
              <a:t>SA’s logistics constraints to take advantage of the </a:t>
            </a:r>
            <a:r>
              <a:rPr lang="en-ZA" sz="2400" dirty="0" err="1">
                <a:latin typeface="Arial" panose="020B0604020202020204" pitchFamily="34" charset="0"/>
                <a:cs typeface="Arial" pitchFamily="34" charset="0"/>
              </a:rPr>
              <a:t>AfCFTA</a:t>
            </a:r>
            <a:r>
              <a:rPr lang="en-ZA" sz="2400" dirty="0">
                <a:latin typeface="Arial" panose="020B0604020202020204" pitchFamily="34" charset="0"/>
                <a:cs typeface="Arial" pitchFamily="34" charset="0"/>
              </a:rPr>
              <a:t> and other global markets</a:t>
            </a:r>
            <a:endParaRPr lang="en-US" sz="2400" dirty="0">
              <a:latin typeface="Arial" pitchFamily="34" charset="0"/>
              <a:cs typeface="Arial" pitchFamily="34" charset="0"/>
            </a:endParaRPr>
          </a:p>
          <a:p>
            <a:pPr eaLnBrk="1" hangingPunct="1">
              <a:lnSpc>
                <a:spcPct val="80000"/>
              </a:lnSpc>
            </a:pPr>
            <a:endParaRPr lang="en-US" altLang="en-US" sz="2400" b="1" dirty="0">
              <a:latin typeface="Arial" panose="020B0604020202020204" pitchFamily="34" charset="0"/>
              <a:cs typeface="Arial" panose="020B0604020202020204" pitchFamily="34" charset="0"/>
            </a:endParaRPr>
          </a:p>
          <a:p>
            <a:pPr eaLnBrk="1" hangingPunct="1">
              <a:lnSpc>
                <a:spcPct val="80000"/>
              </a:lnSpc>
            </a:pPr>
            <a:endParaRPr lang="en-US" altLang="en-US" sz="2400" b="1" dirty="0">
              <a:latin typeface="Arial" panose="020B0604020202020204" pitchFamily="34" charset="0"/>
              <a:cs typeface="Arial" panose="020B0604020202020204" pitchFamily="34" charset="0"/>
            </a:endParaRPr>
          </a:p>
        </p:txBody>
      </p:sp>
      <p:sp>
        <p:nvSpPr>
          <p:cNvPr id="4" name="Title 1"/>
          <p:cNvSpPr>
            <a:spLocks noGrp="1"/>
          </p:cNvSpPr>
          <p:nvPr>
            <p:ph type="title"/>
          </p:nvPr>
        </p:nvSpPr>
        <p:spPr>
          <a:xfrm>
            <a:off x="1" y="0"/>
            <a:ext cx="9122052" cy="631820"/>
          </a:xfrm>
          <a:solidFill>
            <a:srgbClr val="00B050"/>
          </a:solidFill>
        </p:spPr>
        <p:txBody>
          <a:bodyPr>
            <a:normAutofit fontScale="90000"/>
          </a:bodyPr>
          <a:lstStyle/>
          <a:p>
            <a:pPr>
              <a:defRPr/>
            </a:pPr>
            <a:br>
              <a:rPr lang="en-ZA" sz="2400" b="1" kern="0" dirty="0">
                <a:solidFill>
                  <a:srgbClr val="FF3300"/>
                </a:solidFill>
                <a:effectLst>
                  <a:outerShdw blurRad="38100" dist="38100" dir="2700000" algn="tl">
                    <a:srgbClr val="000000">
                      <a:alpha val="43137"/>
                    </a:srgbClr>
                  </a:outerShdw>
                </a:effectLst>
                <a:latin typeface="Arial" pitchFamily="34" charset="0"/>
                <a:cs typeface="Arial" pitchFamily="34" charset="0"/>
              </a:rPr>
            </a:br>
            <a:r>
              <a:rPr lang="en-ZA" sz="3300" b="1" dirty="0">
                <a:latin typeface="Arial" panose="020B0604020202020204" pitchFamily="34" charset="0"/>
                <a:cs typeface="Arial" panose="020B0604020202020204" pitchFamily="34" charset="0"/>
              </a:rPr>
              <a:t>Opening remarks - international context</a:t>
            </a:r>
            <a:br>
              <a:rPr lang="en-US" sz="3300" b="1" dirty="0">
                <a:latin typeface="Arial" panose="020B0604020202020204" pitchFamily="34" charset="0"/>
                <a:cs typeface="Arial" panose="020B0604020202020204" pitchFamily="34" charset="0"/>
              </a:rPr>
            </a:br>
            <a:endParaRPr lang="en-ZA" sz="33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5303824"/>
      </p:ext>
    </p:extLst>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a:stretch>
        </a:blipFill>
        <a:effectLst/>
      </p:bgPr>
    </p:bg>
    <p:spTree>
      <p:nvGrpSpPr>
        <p:cNvPr id="1" name=""/>
        <p:cNvGrpSpPr/>
        <p:nvPr/>
      </p:nvGrpSpPr>
      <p:grpSpPr>
        <a:xfrm>
          <a:off x="0" y="0"/>
          <a:ext cx="0" cy="0"/>
          <a:chOff x="0" y="0"/>
          <a:chExt cx="0" cy="0"/>
        </a:xfrm>
      </p:grpSpPr>
      <p:sp>
        <p:nvSpPr>
          <p:cNvPr id="29698" name="Title 1"/>
          <p:cNvSpPr>
            <a:spLocks noGrp="1"/>
          </p:cNvSpPr>
          <p:nvPr>
            <p:ph type="title"/>
          </p:nvPr>
        </p:nvSpPr>
        <p:spPr>
          <a:xfrm>
            <a:off x="899592" y="1412776"/>
            <a:ext cx="7407275" cy="857250"/>
          </a:xfrm>
          <a:solidFill>
            <a:srgbClr val="00B050"/>
          </a:solidFill>
        </p:spPr>
        <p:txBody>
          <a:bodyPr/>
          <a:lstStyle/>
          <a:p>
            <a:pPr eaLnBrk="1" hangingPunct="1"/>
            <a:r>
              <a:rPr lang="en-US" altLang="en-US" sz="3600" b="1" dirty="0">
                <a:latin typeface="Arial" panose="020B0604020202020204" pitchFamily="34" charset="0"/>
                <a:cs typeface="Arial" panose="020B0604020202020204" pitchFamily="34" charset="0"/>
              </a:rPr>
              <a:t>THANK</a:t>
            </a:r>
            <a:r>
              <a:rPr lang="en-US" altLang="en-US" sz="3600" b="1" dirty="0">
                <a:solidFill>
                  <a:schemeClr val="bg1"/>
                </a:solidFill>
                <a:latin typeface="Arial" panose="020B0604020202020204" pitchFamily="34" charset="0"/>
                <a:cs typeface="Arial" panose="020B0604020202020204" pitchFamily="34" charset="0"/>
              </a:rPr>
              <a:t> </a:t>
            </a:r>
            <a:r>
              <a:rPr lang="en-US" altLang="en-US" sz="3600" b="1" dirty="0">
                <a:latin typeface="Arial" panose="020B0604020202020204" pitchFamily="34" charset="0"/>
                <a:cs typeface="Arial" panose="020B0604020202020204" pitchFamily="34" charset="0"/>
              </a:rPr>
              <a:t>YOU</a:t>
            </a:r>
          </a:p>
        </p:txBody>
      </p:sp>
      <p:sp>
        <p:nvSpPr>
          <p:cNvPr id="29699"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15CDFCA-2314-40EB-8DF8-BC7E7647D1E3}" type="slidenum">
              <a:rPr lang="en-US" altLang="en-US" smtClean="0"/>
              <a:pPr/>
              <a:t>50</a:t>
            </a:fld>
            <a:endParaRPr lang="en-US" altLang="en-US"/>
          </a:p>
        </p:txBody>
      </p:sp>
    </p:spTree>
    <p:extLst>
      <p:ext uri="{BB962C8B-B14F-4D97-AF65-F5344CB8AC3E}">
        <p14:creationId xmlns:p14="http://schemas.microsoft.com/office/powerpoint/2010/main" val="2655779722"/>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a:stretch>
        </a:blipFill>
        <a:effectLst/>
      </p:bgPr>
    </p:bg>
    <p:spTree>
      <p:nvGrpSpPr>
        <p:cNvPr id="1" name=""/>
        <p:cNvGrpSpPr/>
        <p:nvPr/>
      </p:nvGrpSpPr>
      <p:grpSpPr>
        <a:xfrm>
          <a:off x="0" y="0"/>
          <a:ext cx="0" cy="0"/>
          <a:chOff x="0" y="0"/>
          <a:chExt cx="0" cy="0"/>
        </a:xfrm>
      </p:grpSpPr>
      <p:sp>
        <p:nvSpPr>
          <p:cNvPr id="4098" name="Text Box 3"/>
          <p:cNvSpPr>
            <a:spLocks noGrp="1" noChangeArrowheads="1"/>
          </p:cNvSpPr>
          <p:nvPr>
            <p:ph idx="1"/>
          </p:nvPr>
        </p:nvSpPr>
        <p:spPr>
          <a:xfrm>
            <a:off x="251520" y="631820"/>
            <a:ext cx="8892480" cy="5317460"/>
          </a:xfrm>
          <a:extLst>
            <a:ext uri="{909E8E84-426E-40DD-AFC4-6F175D3DCCD1}">
              <a14:hiddenFill xmlns:a14="http://schemas.microsoft.com/office/drawing/2010/main">
                <a:solidFill>
                  <a:srgbClr val="CCFF3B"/>
                </a:solidFill>
              </a14:hiddenFill>
            </a:ext>
            <a:ext uri="{91240B29-F687-4F45-9708-019B960494DF}">
              <a14:hiddenLine xmlns:a14="http://schemas.microsoft.com/office/drawing/2010/main" w="28575">
                <a:solidFill>
                  <a:schemeClr val="tx1"/>
                </a:solidFill>
                <a:miter lim="800000"/>
                <a:headEnd/>
                <a:tailEnd/>
              </a14:hiddenLine>
            </a:ext>
          </a:extLst>
        </p:spPr>
        <p:txBody>
          <a:bodyPr>
            <a:normAutofit/>
          </a:bodyPr>
          <a:lstStyle/>
          <a:p>
            <a:pPr marL="0" indent="0" algn="just">
              <a:lnSpc>
                <a:spcPct val="130000"/>
              </a:lnSpc>
              <a:spcBef>
                <a:spcPts val="0"/>
              </a:spcBef>
              <a:spcAft>
                <a:spcPts val="0"/>
              </a:spcAft>
              <a:buNone/>
            </a:pPr>
            <a:endParaRPr lang="en-US" sz="2400" dirty="0">
              <a:latin typeface="Arial" panose="020B0604020202020204" pitchFamily="34" charset="0"/>
              <a:cs typeface="Arial" pitchFamily="34" charset="0"/>
            </a:endParaRPr>
          </a:p>
          <a:p>
            <a:pPr eaLnBrk="1" hangingPunct="1">
              <a:lnSpc>
                <a:spcPct val="80000"/>
              </a:lnSpc>
            </a:pPr>
            <a:endParaRPr lang="en-US" altLang="en-US" sz="2400" b="1" dirty="0">
              <a:latin typeface="Arial" panose="020B0604020202020204" pitchFamily="34" charset="0"/>
              <a:cs typeface="Arial" panose="020B0604020202020204" pitchFamily="34" charset="0"/>
            </a:endParaRPr>
          </a:p>
          <a:p>
            <a:pPr eaLnBrk="1" hangingPunct="1">
              <a:lnSpc>
                <a:spcPct val="80000"/>
              </a:lnSpc>
            </a:pPr>
            <a:endParaRPr lang="en-US" altLang="en-US" sz="2400" b="1" dirty="0">
              <a:latin typeface="Arial" panose="020B0604020202020204" pitchFamily="34" charset="0"/>
              <a:cs typeface="Arial" panose="020B0604020202020204" pitchFamily="34" charset="0"/>
            </a:endParaRPr>
          </a:p>
        </p:txBody>
      </p:sp>
      <p:sp>
        <p:nvSpPr>
          <p:cNvPr id="4" name="Title 1"/>
          <p:cNvSpPr>
            <a:spLocks noGrp="1"/>
          </p:cNvSpPr>
          <p:nvPr>
            <p:ph type="title"/>
          </p:nvPr>
        </p:nvSpPr>
        <p:spPr>
          <a:xfrm>
            <a:off x="1" y="2132856"/>
            <a:ext cx="9122052" cy="1584176"/>
          </a:xfrm>
          <a:solidFill>
            <a:srgbClr val="00B050"/>
          </a:solidFill>
        </p:spPr>
        <p:txBody>
          <a:bodyPr>
            <a:normAutofit/>
          </a:bodyPr>
          <a:lstStyle/>
          <a:p>
            <a:pPr>
              <a:defRPr/>
            </a:pPr>
            <a:br>
              <a:rPr lang="en-ZA" sz="2400" b="1" kern="0" dirty="0">
                <a:solidFill>
                  <a:srgbClr val="FF3300"/>
                </a:solidFill>
                <a:effectLst>
                  <a:outerShdw blurRad="38100" dist="38100" dir="2700000" algn="tl">
                    <a:srgbClr val="000000">
                      <a:alpha val="43137"/>
                    </a:srgbClr>
                  </a:outerShdw>
                </a:effectLst>
                <a:latin typeface="Arial" pitchFamily="34" charset="0"/>
                <a:cs typeface="Arial" pitchFamily="34" charset="0"/>
              </a:rPr>
            </a:br>
            <a:r>
              <a:rPr lang="en-ZA" sz="3300" b="1" dirty="0">
                <a:latin typeface="Arial" panose="020B0604020202020204" pitchFamily="34" charset="0"/>
                <a:cs typeface="Arial" panose="020B0604020202020204" pitchFamily="34" charset="0"/>
              </a:rPr>
              <a:t>MC13 and MC14</a:t>
            </a:r>
            <a:br>
              <a:rPr lang="en-US" sz="3300" b="1" dirty="0">
                <a:latin typeface="Arial" panose="020B0604020202020204" pitchFamily="34" charset="0"/>
                <a:cs typeface="Arial" panose="020B0604020202020204" pitchFamily="34" charset="0"/>
              </a:rPr>
            </a:br>
            <a:endParaRPr lang="en-ZA" sz="33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0195820"/>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11513" y="0"/>
            <a:ext cx="9144000" cy="793750"/>
          </a:xfrm>
          <a:solidFill>
            <a:srgbClr val="00B050"/>
          </a:solidFill>
        </p:spPr>
        <p:txBody>
          <a:bodyPr vert="horz" lIns="77925" tIns="38963" rIns="77925" bIns="38963" rtlCol="0" anchor="ctr">
            <a:normAutofit/>
          </a:bodyPr>
          <a:lstStyle/>
          <a:p>
            <a:r>
              <a:rPr lang="en-US" sz="3000" dirty="0">
                <a:latin typeface="Arial" panose="020B0604020202020204" pitchFamily="34" charset="0"/>
                <a:cs typeface="Arial" panose="020B0604020202020204" pitchFamily="34" charset="0"/>
              </a:rPr>
              <a:t>MC13 and road to MC14</a:t>
            </a: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11513" y="908720"/>
            <a:ext cx="8939540" cy="5812757"/>
          </a:xfrm>
        </p:spPr>
        <p:txBody>
          <a:bodyPr>
            <a:noAutofit/>
          </a:bodyPr>
          <a:lstStyle/>
          <a:p>
            <a:pPr lvl="0" algn="just"/>
            <a:r>
              <a:rPr lang="en-US" sz="2000" dirty="0">
                <a:latin typeface="Arial" panose="020B0604020202020204" pitchFamily="34" charset="0"/>
                <a:cs typeface="Arial" panose="020B0604020202020204" pitchFamily="34" charset="0"/>
              </a:rPr>
              <a:t>WTO is characterized by pushback against development which is manifest across the different negotiating pillars. In the end, the development content of the Abu Dhabi Declaration was watered down significantly.</a:t>
            </a:r>
          </a:p>
          <a:p>
            <a:pPr algn="just"/>
            <a:r>
              <a:rPr lang="en-US" sz="2000" dirty="0">
                <a:latin typeface="Arial" panose="020B0604020202020204" pitchFamily="34" charset="0"/>
                <a:cs typeface="Arial" panose="020B0604020202020204" pitchFamily="34" charset="0"/>
              </a:rPr>
              <a:t>Only a modest package emerged at MC13 containing an accession by Timor </a:t>
            </a:r>
            <a:r>
              <a:rPr lang="en-US" sz="2000" dirty="0" err="1">
                <a:latin typeface="Arial" panose="020B0604020202020204" pitchFamily="34" charset="0"/>
                <a:cs typeface="Arial" panose="020B0604020202020204" pitchFamily="34" charset="0"/>
              </a:rPr>
              <a:t>Leste</a:t>
            </a:r>
            <a:r>
              <a:rPr lang="en-US" sz="2000" dirty="0">
                <a:latin typeface="Arial" panose="020B0604020202020204" pitchFamily="34" charset="0"/>
                <a:cs typeface="Arial" panose="020B0604020202020204" pitchFamily="34" charset="0"/>
              </a:rPr>
              <a:t> and Comoros, an LDC graduation package, with an agreed transitional period of 3 years for flexibilities for graduating LDCs; a decision about small and vulnerable economies, and a declaration that establishes the basis for continuing engagements on improving the application of special and differential treatment concerning technical barriers to trade and sanitary and phytosanitary measures as well as on other agreement-specific proposals.</a:t>
            </a:r>
            <a:endParaRPr lang="en-ZA" sz="2000" dirty="0">
              <a:latin typeface="Arial" panose="020B0604020202020204" pitchFamily="34" charset="0"/>
              <a:cs typeface="Arial" panose="020B0604020202020204" pitchFamily="34" charset="0"/>
            </a:endParaRPr>
          </a:p>
          <a:p>
            <a:pPr lvl="0" algn="just"/>
            <a:r>
              <a:rPr lang="en-US" sz="2000" dirty="0">
                <a:latin typeface="Arial" panose="020B0604020202020204" pitchFamily="34" charset="0"/>
                <a:cs typeface="Arial" panose="020B0604020202020204" pitchFamily="34" charset="0"/>
              </a:rPr>
              <a:t>MC13 also saw tensions among Members over the future character and identity of the World Trade </a:t>
            </a:r>
            <a:r>
              <a:rPr lang="en-US" sz="2000" dirty="0" err="1">
                <a:latin typeface="Arial" panose="020B0604020202020204" pitchFamily="34" charset="0"/>
                <a:cs typeface="Arial" panose="020B0604020202020204" pitchFamily="34" charset="0"/>
              </a:rPr>
              <a:t>Organisation</a:t>
            </a:r>
            <a:r>
              <a:rPr lang="en-US" sz="2000" dirty="0">
                <a:latin typeface="Arial" panose="020B0604020202020204" pitchFamily="34" charset="0"/>
                <a:cs typeface="Arial" panose="020B0604020202020204" pitchFamily="34" charset="0"/>
              </a:rPr>
              <a:t> – </a:t>
            </a:r>
            <a:r>
              <a:rPr lang="en-US" sz="2000" dirty="0" err="1">
                <a:latin typeface="Arial" panose="020B0604020202020204" pitchFamily="34" charset="0"/>
                <a:cs typeface="Arial" panose="020B0604020202020204" pitchFamily="34" charset="0"/>
              </a:rPr>
              <a:t>plurilateralism</a:t>
            </a:r>
            <a:r>
              <a:rPr lang="en-US" sz="2000" dirty="0">
                <a:latin typeface="Arial" panose="020B0604020202020204" pitchFamily="34" charset="0"/>
                <a:cs typeface="Arial" panose="020B0604020202020204" pitchFamily="34" charset="0"/>
              </a:rPr>
              <a:t> vs multilateralism – IFD was a case in point – raising fundamental issues about agenda setting in the WTO, how to ensure balanced outcomes, implications for consensus decision making – responsible consensus.</a:t>
            </a:r>
          </a:p>
          <a:p>
            <a:pPr lvl="0" algn="just"/>
            <a:endParaRPr lang="en-ZA" sz="2000"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pPr defTabSz="389626" eaLnBrk="1" fontAlgn="auto" hangingPunct="1">
              <a:spcBef>
                <a:spcPts val="0"/>
              </a:spcBef>
              <a:spcAft>
                <a:spcPts val="0"/>
              </a:spcAft>
            </a:pPr>
            <a:fld id="{0CD73B3D-1A05-CF44-A662-427A32DC147C}" type="slidenum">
              <a:rPr lang="en-US">
                <a:solidFill>
                  <a:prstClr val="black">
                    <a:tint val="75000"/>
                  </a:prstClr>
                </a:solidFill>
                <a:latin typeface="Calibri"/>
              </a:rPr>
              <a:pPr defTabSz="389626" eaLnBrk="1" fontAlgn="auto" hangingPunct="1">
                <a:spcBef>
                  <a:spcPts val="0"/>
                </a:spcBef>
                <a:spcAft>
                  <a:spcPts val="0"/>
                </a:spcAft>
              </a:pPr>
              <a:t>7</a:t>
            </a:fld>
            <a:endParaRPr lang="en-US">
              <a:solidFill>
                <a:prstClr val="black">
                  <a:tint val="75000"/>
                </a:prstClr>
              </a:solidFill>
              <a:latin typeface="Calibri"/>
            </a:endParaRPr>
          </a:p>
        </p:txBody>
      </p:sp>
    </p:spTree>
    <p:extLst>
      <p:ext uri="{BB962C8B-B14F-4D97-AF65-F5344CB8AC3E}">
        <p14:creationId xmlns:p14="http://schemas.microsoft.com/office/powerpoint/2010/main" val="1626002456"/>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14526"/>
            <a:ext cx="9144000" cy="714375"/>
          </a:xfrm>
          <a:solidFill>
            <a:srgbClr val="00B050"/>
          </a:solidFill>
        </p:spPr>
        <p:txBody>
          <a:bodyPr rtlCol="0">
            <a:normAutofit/>
          </a:bodyPr>
          <a:lstStyle/>
          <a:p>
            <a:pPr>
              <a:defRPr/>
            </a:pPr>
            <a:r>
              <a:rPr lang="en-ZA" sz="3000" dirty="0">
                <a:latin typeface="Arial" panose="020B0604020202020204" pitchFamily="34" charset="0"/>
                <a:cs typeface="Arial" panose="020B0604020202020204" pitchFamily="34" charset="0"/>
              </a:rPr>
              <a:t>MC13 Outcomes</a:t>
            </a:r>
            <a:endParaRPr lang="en-US" sz="3000"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156" y="836712"/>
            <a:ext cx="9048404" cy="6336704"/>
          </a:xfrm>
        </p:spPr>
        <p:txBody>
          <a:bodyPr>
            <a:noAutofit/>
          </a:bodyPr>
          <a:lstStyle/>
          <a:p>
            <a:pPr>
              <a:spcBef>
                <a:spcPts val="0"/>
              </a:spcBef>
              <a:spcAft>
                <a:spcPts val="600"/>
              </a:spcAft>
            </a:pPr>
            <a:r>
              <a:rPr lang="en-US" altLang="en-US" sz="1800" b="1" dirty="0">
                <a:latin typeface="Arial" panose="020B0604020202020204" pitchFamily="34" charset="0"/>
                <a:cs typeface="Arial" panose="020B0604020202020204" pitchFamily="34" charset="0"/>
              </a:rPr>
              <a:t>E- commerce</a:t>
            </a:r>
            <a:r>
              <a:rPr lang="en-US" altLang="en-US" sz="1800" dirty="0">
                <a:latin typeface="Arial" panose="020B0604020202020204" pitchFamily="34" charset="0"/>
                <a:cs typeface="Arial" panose="020B0604020202020204" pitchFamily="34" charset="0"/>
              </a:rPr>
              <a:t>: </a:t>
            </a:r>
          </a:p>
          <a:p>
            <a:pPr marL="651510" lvl="1" indent="-218600" algn="just">
              <a:spcBef>
                <a:spcPts val="0"/>
              </a:spcBef>
              <a:spcAft>
                <a:spcPts val="600"/>
              </a:spcAft>
              <a:buFont typeface="Wingdings" panose="05000000000000000000" pitchFamily="2" charset="2"/>
              <a:buChar char="Ø"/>
            </a:pPr>
            <a:r>
              <a:rPr lang="en-US" sz="1800" dirty="0">
                <a:latin typeface="Arial" panose="020B0604020202020204" pitchFamily="34" charset="0"/>
                <a:cs typeface="Arial" panose="020B0604020202020204" pitchFamily="34" charset="0"/>
              </a:rPr>
              <a:t>Members agreed that </a:t>
            </a:r>
            <a:r>
              <a:rPr lang="en-GB" sz="1800" dirty="0">
                <a:latin typeface="Arial" panose="020B0604020202020204" pitchFamily="34" charset="0"/>
                <a:cs typeface="Arial" panose="020B0604020202020204" pitchFamily="34" charset="0"/>
              </a:rPr>
              <a:t>the moratorium and the Work Programme on Electronic Commerce will expire at MC14 or 31 March 2026, whichever is earlier, which signals this to be the final extension. </a:t>
            </a:r>
          </a:p>
          <a:p>
            <a:pPr marL="651510" lvl="1" indent="-218600" algn="just">
              <a:spcBef>
                <a:spcPts val="0"/>
              </a:spcBef>
              <a:spcAft>
                <a:spcPts val="600"/>
              </a:spcAft>
              <a:buFont typeface="Wingdings" panose="05000000000000000000" pitchFamily="2" charset="2"/>
              <a:buChar char="Ø"/>
            </a:pPr>
            <a:r>
              <a:rPr lang="en-GB" sz="1800" dirty="0">
                <a:latin typeface="Arial" panose="020B0604020202020204" pitchFamily="34" charset="0"/>
                <a:cs typeface="Arial" panose="020B0604020202020204" pitchFamily="34" charset="0"/>
              </a:rPr>
              <a:t>Key concern is that the biggest beneficiaries of the moratorium are not prepared to provide a compensatory mechanism for the loss of Government revenue which UNCTAD estimates to be $10bn per annum and is increasing due to trade increasingly moving online.</a:t>
            </a:r>
          </a:p>
          <a:p>
            <a:pPr marL="651510" lvl="1" indent="-218600" algn="just">
              <a:spcBef>
                <a:spcPts val="0"/>
              </a:spcBef>
              <a:spcAft>
                <a:spcPts val="600"/>
              </a:spcAft>
              <a:buFont typeface="Wingdings" panose="05000000000000000000" pitchFamily="2" charset="2"/>
              <a:buChar char="Ø"/>
            </a:pPr>
            <a:r>
              <a:rPr lang="en-GB" sz="1800" dirty="0">
                <a:latin typeface="Arial" panose="020B0604020202020204" pitchFamily="34" charset="0"/>
                <a:cs typeface="Arial" panose="020B0604020202020204" pitchFamily="34" charset="0"/>
              </a:rPr>
              <a:t>The Work Programme is also not producing any clarity with regards to the scope of the moratorium which will provide greater certainty on both implications for existing commitments (GATT and GATS) and future policy space.</a:t>
            </a:r>
          </a:p>
          <a:p>
            <a:pPr marL="432910" lvl="1" indent="0" algn="just">
              <a:spcBef>
                <a:spcPts val="0"/>
              </a:spcBef>
              <a:spcAft>
                <a:spcPts val="600"/>
              </a:spcAft>
              <a:buNone/>
            </a:pPr>
            <a:r>
              <a:rPr lang="en-GB" sz="1800" b="1" dirty="0">
                <a:latin typeface="Arial" panose="020B0604020202020204" pitchFamily="34" charset="0"/>
                <a:cs typeface="Arial" panose="020B0604020202020204" pitchFamily="34" charset="0"/>
              </a:rPr>
              <a:t>MC14</a:t>
            </a:r>
          </a:p>
          <a:p>
            <a:pPr marL="651510" lvl="1" indent="-218600" algn="just">
              <a:spcBef>
                <a:spcPts val="0"/>
              </a:spcBef>
              <a:spcAft>
                <a:spcPts val="600"/>
              </a:spcAft>
              <a:buFont typeface="Wingdings" panose="05000000000000000000" pitchFamily="2" charset="2"/>
              <a:buChar char="Ø"/>
            </a:pPr>
            <a:r>
              <a:rPr lang="en-GB" sz="1800" dirty="0">
                <a:latin typeface="Arial" panose="020B0604020202020204" pitchFamily="34" charset="0"/>
                <a:cs typeface="Arial" panose="020B0604020202020204" pitchFamily="34" charset="0"/>
              </a:rPr>
              <a:t>Although the MC13 decision is clear that the moratorium will end – proponents will still seek the extension in one way or the other.</a:t>
            </a:r>
          </a:p>
          <a:p>
            <a:pPr marL="651510" lvl="1" indent="-218600" algn="just">
              <a:spcBef>
                <a:spcPts val="0"/>
              </a:spcBef>
              <a:spcAft>
                <a:spcPts val="600"/>
              </a:spcAft>
              <a:buFont typeface="Wingdings" panose="05000000000000000000" pitchFamily="2" charset="2"/>
              <a:buChar char="Ø"/>
            </a:pPr>
            <a:r>
              <a:rPr lang="en-GB" sz="1800" dirty="0">
                <a:latin typeface="Arial" panose="020B0604020202020204" pitchFamily="34" charset="0"/>
                <a:cs typeface="Arial" panose="020B0604020202020204" pitchFamily="34" charset="0"/>
              </a:rPr>
              <a:t>JSI on e-commerce also advocates for a permanent moratorium</a:t>
            </a:r>
          </a:p>
          <a:p>
            <a:pPr marL="651510" lvl="1" indent="-218600" algn="just">
              <a:spcBef>
                <a:spcPts val="0"/>
              </a:spcBef>
              <a:spcAft>
                <a:spcPts val="600"/>
              </a:spcAft>
              <a:buFont typeface="Wingdings" panose="05000000000000000000" pitchFamily="2" charset="2"/>
              <a:buChar char="Ø"/>
            </a:pPr>
            <a:r>
              <a:rPr lang="en-GB" sz="1800" dirty="0">
                <a:latin typeface="Arial" panose="020B0604020202020204" pitchFamily="34" charset="0"/>
                <a:cs typeface="Arial" panose="020B0604020202020204" pitchFamily="34" charset="0"/>
              </a:rPr>
              <a:t>MC13 gives policy space to Members to decide the best approach to the application of duties based on their development objectives. </a:t>
            </a:r>
          </a:p>
          <a:p>
            <a:pPr marL="651510" lvl="1" indent="-218600" algn="just">
              <a:spcBef>
                <a:spcPts val="0"/>
              </a:spcBef>
              <a:spcAft>
                <a:spcPts val="600"/>
              </a:spcAft>
              <a:buFont typeface="Wingdings" panose="05000000000000000000" pitchFamily="2" charset="2"/>
              <a:buChar char="Ø"/>
            </a:pPr>
            <a:endParaRPr lang="en-GB" sz="1800" dirty="0">
              <a:latin typeface="Arial" panose="020B0604020202020204" pitchFamily="34" charset="0"/>
              <a:cs typeface="Arial" panose="020B0604020202020204" pitchFamily="34" charset="0"/>
            </a:endParaRPr>
          </a:p>
          <a:p>
            <a:pPr marL="651510" lvl="1" indent="-218600" algn="just">
              <a:spcBef>
                <a:spcPts val="0"/>
              </a:spcBef>
              <a:spcAft>
                <a:spcPts val="600"/>
              </a:spcAft>
              <a:buFont typeface="Wingdings" panose="05000000000000000000" pitchFamily="2" charset="2"/>
              <a:buChar char="Ø"/>
            </a:pPr>
            <a:endParaRPr lang="en-GB" sz="1800"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pPr defTabSz="292208" eaLnBrk="1" fontAlgn="auto" hangingPunct="1">
              <a:spcBef>
                <a:spcPts val="0"/>
              </a:spcBef>
              <a:spcAft>
                <a:spcPts val="0"/>
              </a:spcAft>
            </a:pPr>
            <a:fld id="{0CD73B3D-1A05-CF44-A662-427A32DC147C}" type="slidenum">
              <a:rPr lang="en-US">
                <a:solidFill>
                  <a:prstClr val="black">
                    <a:tint val="75000"/>
                  </a:prstClr>
                </a:solidFill>
                <a:latin typeface="Calibri"/>
              </a:rPr>
              <a:pPr defTabSz="292208" eaLnBrk="1" fontAlgn="auto" hangingPunct="1">
                <a:spcBef>
                  <a:spcPts val="0"/>
                </a:spcBef>
                <a:spcAft>
                  <a:spcPts val="0"/>
                </a:spcAft>
              </a:pPr>
              <a:t>8</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543890624"/>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F85BD9-3D16-5B43-B3F8-489EC1C2CBC5}"/>
              </a:ext>
            </a:extLst>
          </p:cNvPr>
          <p:cNvSpPr>
            <a:spLocks noGrp="1"/>
          </p:cNvSpPr>
          <p:nvPr>
            <p:ph type="title"/>
          </p:nvPr>
        </p:nvSpPr>
        <p:spPr>
          <a:xfrm>
            <a:off x="0" y="14526"/>
            <a:ext cx="9144000" cy="714375"/>
          </a:xfrm>
          <a:solidFill>
            <a:srgbClr val="00B050"/>
          </a:solidFill>
        </p:spPr>
        <p:txBody>
          <a:bodyPr rtlCol="0">
            <a:normAutofit/>
          </a:bodyPr>
          <a:lstStyle/>
          <a:p>
            <a:pPr>
              <a:defRPr/>
            </a:pPr>
            <a:r>
              <a:rPr lang="en-ZA" sz="3000" dirty="0">
                <a:latin typeface="Arial" panose="020B0604020202020204" pitchFamily="34" charset="0"/>
                <a:cs typeface="Arial" panose="020B0604020202020204" pitchFamily="34" charset="0"/>
              </a:rPr>
              <a:t>MC13 Outcomes</a:t>
            </a:r>
            <a:endParaRPr lang="en-US" sz="3000"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4FD5C801-CDF3-564E-98C7-B15BD3E7A858}"/>
              </a:ext>
            </a:extLst>
          </p:cNvPr>
          <p:cNvSpPr>
            <a:spLocks noGrp="1"/>
          </p:cNvSpPr>
          <p:nvPr>
            <p:ph idx="1"/>
          </p:nvPr>
        </p:nvSpPr>
        <p:spPr>
          <a:xfrm>
            <a:off x="4156" y="728901"/>
            <a:ext cx="9048404" cy="6444515"/>
          </a:xfrm>
        </p:spPr>
        <p:txBody>
          <a:bodyPr>
            <a:noAutofit/>
          </a:bodyPr>
          <a:lstStyle/>
          <a:p>
            <a:pPr marL="292219" lvl="1" indent="-292219">
              <a:spcBef>
                <a:spcPts val="0"/>
              </a:spcBef>
              <a:spcAft>
                <a:spcPts val="600"/>
              </a:spcAft>
              <a:buFont typeface="Arial"/>
              <a:buChar char="•"/>
            </a:pPr>
            <a:r>
              <a:rPr lang="en-US" altLang="en-US" sz="1800" b="1" dirty="0">
                <a:latin typeface="Arial" panose="020B0604020202020204" pitchFamily="34" charset="0"/>
                <a:cs typeface="Arial" panose="020B0604020202020204" pitchFamily="34" charset="0"/>
              </a:rPr>
              <a:t>Fisheries</a:t>
            </a:r>
          </a:p>
          <a:p>
            <a:pPr marL="651510" lvl="1" indent="-218600" algn="just">
              <a:spcBef>
                <a:spcPts val="0"/>
              </a:spcBef>
              <a:spcAft>
                <a:spcPts val="600"/>
              </a:spcAft>
              <a:buFont typeface="Wingdings" panose="05000000000000000000" pitchFamily="2" charset="2"/>
              <a:buChar char="Ø"/>
            </a:pPr>
            <a:r>
              <a:rPr lang="en-US" sz="1800" dirty="0">
                <a:latin typeface="Arial" panose="020B0604020202020204" pitchFamily="34" charset="0"/>
                <a:cs typeface="Arial" panose="020B0604020202020204" pitchFamily="34" charset="0"/>
              </a:rPr>
              <a:t>There were two key outcomes sought at MC13 which could both not be attained: (</a:t>
            </a:r>
            <a:r>
              <a:rPr lang="en-US" sz="1800" dirty="0" err="1">
                <a:latin typeface="Arial" panose="020B0604020202020204" pitchFamily="34" charset="0"/>
                <a:cs typeface="Arial" panose="020B0604020202020204" pitchFamily="34" charset="0"/>
              </a:rPr>
              <a:t>i</a:t>
            </a:r>
            <a:r>
              <a:rPr lang="en-US" sz="1800" dirty="0">
                <a:latin typeface="Arial" panose="020B0604020202020204" pitchFamily="34" charset="0"/>
                <a:cs typeface="Arial" panose="020B0604020202020204" pitchFamily="34" charset="0"/>
              </a:rPr>
              <a:t>) entry into force of the Phase 1 of the Fisheries Subsidies Agreement only possible when 110 Members have submitted their instruments of ratification, and: (ii)  conclusion of the Phase 2 of the Fisheries Agreement covering disciplines related to   overcapacity and overfishing pillar of the negotiations to complete the mandate in 14.6 of the UN sustainable development goals (SDGs).  </a:t>
            </a:r>
            <a:endParaRPr lang="en-ZA" sz="1800" dirty="0">
              <a:latin typeface="Arial" panose="020B0604020202020204" pitchFamily="34" charset="0"/>
              <a:cs typeface="Arial" panose="020B0604020202020204" pitchFamily="34" charset="0"/>
            </a:endParaRPr>
          </a:p>
          <a:p>
            <a:pPr marL="651510" lvl="1" indent="-218600" algn="just">
              <a:spcBef>
                <a:spcPts val="0"/>
              </a:spcBef>
              <a:spcAft>
                <a:spcPts val="600"/>
              </a:spcAft>
              <a:buFont typeface="Wingdings" panose="05000000000000000000" pitchFamily="2" charset="2"/>
              <a:buChar char="Ø"/>
            </a:pPr>
            <a:r>
              <a:rPr lang="en-US" sz="1800" dirty="0">
                <a:latin typeface="Arial" panose="020B0604020202020204" pitchFamily="34" charset="0"/>
                <a:cs typeface="Arial" panose="020B0604020202020204" pitchFamily="34" charset="0"/>
              </a:rPr>
              <a:t>As a coastal state with Africa’s third largest coastline, South Africa sought to secure an agreement that targets the largest </a:t>
            </a:r>
            <a:r>
              <a:rPr lang="en-US" sz="1800" dirty="0" err="1">
                <a:latin typeface="Arial" panose="020B0604020202020204" pitchFamily="34" charset="0"/>
                <a:cs typeface="Arial" panose="020B0604020202020204" pitchFamily="34" charset="0"/>
              </a:rPr>
              <a:t>subsidisers</a:t>
            </a:r>
            <a:r>
              <a:rPr lang="en-US" sz="1800" dirty="0">
                <a:latin typeface="Arial" panose="020B0604020202020204" pitchFamily="34" charset="0"/>
                <a:cs typeface="Arial" panose="020B0604020202020204" pitchFamily="34" charset="0"/>
              </a:rPr>
              <a:t>. Those Members have contributed disproportionately to the depletion of global fish stocks. We also sought to ensure policy space to develop our blue ocean economy, including safeguarding the interests of small-scale and artisanal fishers.</a:t>
            </a:r>
            <a:endParaRPr lang="en-ZA" sz="1800" dirty="0">
              <a:latin typeface="Arial" panose="020B0604020202020204" pitchFamily="34" charset="0"/>
              <a:cs typeface="Arial" panose="020B0604020202020204" pitchFamily="34" charset="0"/>
            </a:endParaRPr>
          </a:p>
          <a:p>
            <a:pPr marL="651510" lvl="1" indent="-218600" algn="just">
              <a:spcBef>
                <a:spcPts val="0"/>
              </a:spcBef>
              <a:spcAft>
                <a:spcPts val="600"/>
              </a:spcAft>
              <a:buFont typeface="Wingdings" panose="05000000000000000000" pitchFamily="2" charset="2"/>
              <a:buChar char="Ø"/>
            </a:pPr>
            <a:r>
              <a:rPr lang="en-US" sz="1800" dirty="0">
                <a:latin typeface="Arial" panose="020B0604020202020204" pitchFamily="34" charset="0"/>
                <a:cs typeface="Arial" panose="020B0604020202020204" pitchFamily="34" charset="0"/>
              </a:rPr>
              <a:t>The main divide is between coastal states endowed with living marine resources and members that have depleted their resources and target the resources of other by </a:t>
            </a:r>
            <a:r>
              <a:rPr lang="en-US" sz="1800" dirty="0" err="1">
                <a:latin typeface="Arial" panose="020B0604020202020204" pitchFamily="34" charset="0"/>
                <a:cs typeface="Arial" panose="020B0604020202020204" pitchFamily="34" charset="0"/>
              </a:rPr>
              <a:t>subsidising</a:t>
            </a:r>
            <a:r>
              <a:rPr lang="en-US" sz="1800" dirty="0">
                <a:latin typeface="Arial" panose="020B0604020202020204" pitchFamily="34" charset="0"/>
                <a:cs typeface="Arial" panose="020B0604020202020204" pitchFamily="34" charset="0"/>
              </a:rPr>
              <a:t> distant water fishing. Large </a:t>
            </a:r>
            <a:r>
              <a:rPr lang="en-US" sz="1800" dirty="0" err="1">
                <a:latin typeface="Arial" panose="020B0604020202020204" pitchFamily="34" charset="0"/>
                <a:cs typeface="Arial" panose="020B0604020202020204" pitchFamily="34" charset="0"/>
              </a:rPr>
              <a:t>subsiders</a:t>
            </a:r>
            <a:r>
              <a:rPr lang="en-US" sz="1800" dirty="0">
                <a:latin typeface="Arial" panose="020B0604020202020204" pitchFamily="34" charset="0"/>
                <a:cs typeface="Arial" panose="020B0604020202020204" pitchFamily="34" charset="0"/>
              </a:rPr>
              <a:t> do not want to be subjected to stringent disciplines yet seek to impose geographic limits on small-scale and artisanal fishers.</a:t>
            </a:r>
          </a:p>
          <a:p>
            <a:pPr marL="432910" lvl="1" indent="0" algn="just">
              <a:spcBef>
                <a:spcPts val="0"/>
              </a:spcBef>
              <a:spcAft>
                <a:spcPts val="600"/>
              </a:spcAft>
              <a:buNone/>
            </a:pPr>
            <a:r>
              <a:rPr lang="en-US" sz="1800" b="1" dirty="0">
                <a:latin typeface="Arial" panose="020B0604020202020204" pitchFamily="34" charset="0"/>
                <a:cs typeface="Arial" panose="020B0604020202020204" pitchFamily="34" charset="0"/>
              </a:rPr>
              <a:t>MC14</a:t>
            </a:r>
          </a:p>
          <a:p>
            <a:pPr marL="651510" lvl="1" indent="-218600" algn="just">
              <a:spcBef>
                <a:spcPts val="0"/>
              </a:spcBef>
              <a:spcAft>
                <a:spcPts val="600"/>
              </a:spcAft>
              <a:buFont typeface="Wingdings" panose="05000000000000000000" pitchFamily="2" charset="2"/>
              <a:buChar char="Ø"/>
            </a:pPr>
            <a:r>
              <a:rPr lang="en-US" sz="1800" dirty="0">
                <a:latin typeface="Arial" panose="020B0604020202020204" pitchFamily="34" charset="0"/>
                <a:cs typeface="Arial" panose="020B0604020202020204" pitchFamily="34" charset="0"/>
              </a:rPr>
              <a:t>MC13 text will form a basis for negotiation -  MC14 can deliver on Fish 2 - some concerns to be addressed including clear disciplines on DWF, transitional period for graduating LDCs and for developing countries above de minimis to find the right balance.</a:t>
            </a:r>
            <a:endParaRPr lang="en-ZA" sz="1800" dirty="0">
              <a:latin typeface="Arial" panose="020B0604020202020204" pitchFamily="34" charset="0"/>
              <a:cs typeface="Arial" panose="020B0604020202020204" pitchFamily="34" charset="0"/>
            </a:endParaRPr>
          </a:p>
          <a:p>
            <a:pPr marL="0" indent="0">
              <a:buNone/>
            </a:pPr>
            <a:endParaRPr lang="en-ZA" sz="1800"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pPr defTabSz="292208" eaLnBrk="1" fontAlgn="auto" hangingPunct="1">
              <a:spcBef>
                <a:spcPts val="0"/>
              </a:spcBef>
              <a:spcAft>
                <a:spcPts val="0"/>
              </a:spcAft>
            </a:pPr>
            <a:fld id="{0CD73B3D-1A05-CF44-A662-427A32DC147C}" type="slidenum">
              <a:rPr lang="en-US">
                <a:solidFill>
                  <a:prstClr val="black">
                    <a:tint val="75000"/>
                  </a:prstClr>
                </a:solidFill>
                <a:latin typeface="Calibri"/>
              </a:rPr>
              <a:pPr defTabSz="292208" eaLnBrk="1" fontAlgn="auto" hangingPunct="1">
                <a:spcBef>
                  <a:spcPts val="0"/>
                </a:spcBef>
                <a:spcAft>
                  <a:spcPts val="0"/>
                </a:spcAft>
              </a:pPr>
              <a:t>9</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4062685059"/>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29487</TotalTime>
  <Words>6732</Words>
  <Application>Microsoft Office PowerPoint</Application>
  <PresentationFormat>On-screen Show (4:3)</PresentationFormat>
  <Paragraphs>456</Paragraphs>
  <Slides>50</Slides>
  <Notes>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50</vt:i4>
      </vt:variant>
    </vt:vector>
  </HeadingPairs>
  <TitlesOfParts>
    <vt:vector size="59" baseType="lpstr">
      <vt:lpstr>ＭＳ Ｐゴシック</vt:lpstr>
      <vt:lpstr>Arial</vt:lpstr>
      <vt:lpstr>Calibri</vt:lpstr>
      <vt:lpstr>Symbol</vt:lpstr>
      <vt:lpstr>Times</vt:lpstr>
      <vt:lpstr>Times New Roman</vt:lpstr>
      <vt:lpstr>Wingdings</vt:lpstr>
      <vt:lpstr>Office Theme</vt:lpstr>
      <vt:lpstr>3_Office Theme</vt:lpstr>
      <vt:lpstr>PowerPoint Presentation</vt:lpstr>
      <vt:lpstr>Outline of the Presentation</vt:lpstr>
      <vt:lpstr> Opening remarks </vt:lpstr>
      <vt:lpstr> Opening remarks - international context </vt:lpstr>
      <vt:lpstr> Opening remarks - international context </vt:lpstr>
      <vt:lpstr> MC13 and MC14 </vt:lpstr>
      <vt:lpstr>MC13 and road to MC14</vt:lpstr>
      <vt:lpstr>MC13 Outcomes</vt:lpstr>
      <vt:lpstr>MC13 Outcomes</vt:lpstr>
      <vt:lpstr>MC13 Outcomes</vt:lpstr>
      <vt:lpstr>MC13 Outcomes</vt:lpstr>
      <vt:lpstr>MC13 Outcomes</vt:lpstr>
      <vt:lpstr>Plastics dialogue in the WTO</vt:lpstr>
      <vt:lpstr>Plastics dialogue in the WTO</vt:lpstr>
      <vt:lpstr>South Africa’s systemic concerns</vt:lpstr>
      <vt:lpstr> Overview of current trade environment </vt:lpstr>
      <vt:lpstr>SA’s Trade Agreements</vt:lpstr>
      <vt:lpstr>African Economic Integration: Intra-African trade</vt:lpstr>
      <vt:lpstr>Strategic Importance of the AfCFTA to SA</vt:lpstr>
      <vt:lpstr>Legal Architecture of AfCFTA</vt:lpstr>
      <vt:lpstr>Legal Architecture of AfCFTA</vt:lpstr>
      <vt:lpstr>Progress with ratification</vt:lpstr>
      <vt:lpstr>Progress in AfCFTA Negotiations and Implementation (1)</vt:lpstr>
      <vt:lpstr>Progress in AfCFTA Negotiations and Implementation (3)</vt:lpstr>
      <vt:lpstr>Progress in AfCFTA Negotiations and Implementation (4)</vt:lpstr>
      <vt:lpstr>Way forward</vt:lpstr>
      <vt:lpstr>Developments in SACU</vt:lpstr>
      <vt:lpstr>Developments in SACU</vt:lpstr>
      <vt:lpstr>AGOA</vt:lpstr>
      <vt:lpstr>African Growth and Opportunity Act</vt:lpstr>
      <vt:lpstr>Key Outcomes – 20th AGOA Forum in Johannesburg</vt:lpstr>
      <vt:lpstr>Success of the 20th AGOA Forum</vt:lpstr>
      <vt:lpstr>US Bills to renew AGOA beyond 2025</vt:lpstr>
      <vt:lpstr>Next steps in AGOA renewal</vt:lpstr>
      <vt:lpstr>PowerPoint Presentation</vt:lpstr>
      <vt:lpstr>SADC-EU Economic Partnership Agreement</vt:lpstr>
      <vt:lpstr>SADC-EU Economic Partnership Agreement</vt:lpstr>
      <vt:lpstr>SADC-EU EPA (cont.)</vt:lpstr>
      <vt:lpstr>EU’s Carbon Border Adjustment Measures (CBAM)</vt:lpstr>
      <vt:lpstr>EU CBAM (cont.)</vt:lpstr>
      <vt:lpstr>UK CBAM  </vt:lpstr>
      <vt:lpstr>EU Deforestation Regulation</vt:lpstr>
      <vt:lpstr>EU Deforestation Regulation (cont.)</vt:lpstr>
      <vt:lpstr>PowerPoint Presentation</vt:lpstr>
      <vt:lpstr>SA’s BRICS+ approach</vt:lpstr>
      <vt:lpstr>13th BRICS Trade Ministers Meeting</vt:lpstr>
      <vt:lpstr>New opportunities/ markets/ trade agreements</vt:lpstr>
      <vt:lpstr>PowerPoint Presentation</vt:lpstr>
      <vt:lpstr>Trade facilitation measures</vt:lpstr>
      <vt:lpstr>THANK YOU</vt:lpstr>
    </vt:vector>
  </TitlesOfParts>
  <Company>the dti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 Singh</dc:creator>
  <cp:lastModifiedBy>Administrator</cp:lastModifiedBy>
  <cp:revision>1665</cp:revision>
  <cp:lastPrinted>2019-11-05T07:42:47Z</cp:lastPrinted>
  <dcterms:created xsi:type="dcterms:W3CDTF">2008-10-17T08:05:44Z</dcterms:created>
  <dcterms:modified xsi:type="dcterms:W3CDTF">2024-06-11T10:08:18Z</dcterms:modified>
</cp:coreProperties>
</file>