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2.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3.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4.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5.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6"/>
  </p:notesMasterIdLst>
  <p:sldIdLst>
    <p:sldId id="256" r:id="rId5"/>
    <p:sldId id="890" r:id="rId6"/>
    <p:sldId id="400" r:id="rId7"/>
    <p:sldId id="423" r:id="rId8"/>
    <p:sldId id="426" r:id="rId9"/>
    <p:sldId id="425" r:id="rId10"/>
    <p:sldId id="424" r:id="rId11"/>
    <p:sldId id="891" r:id="rId12"/>
    <p:sldId id="888" r:id="rId13"/>
    <p:sldId id="892" r:id="rId14"/>
    <p:sldId id="393" r:id="rId15"/>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A2D7F8-0478-44C5-A4D5-A7800E913128}" name="Seutame Maimele" initials="SM" userId="S::Seutame@tips.org.za::51bf6306-b2ac-4400-8dac-c2bccd30ead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5406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41FC18-1F08-4387-8F5F-9EC8758B8599}" v="96" dt="2024-08-20T14:38:39.0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74" autoAdjust="0"/>
    <p:restoredTop sz="92157" autoAdjust="0"/>
  </p:normalViewPr>
  <p:slideViewPr>
    <p:cSldViewPr>
      <p:cViewPr varScale="1">
        <p:scale>
          <a:sx n="58" d="100"/>
          <a:sy n="58" d="100"/>
        </p:scale>
        <p:origin x="1492" y="6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629"/>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https://tipssouthafrica-my.sharepoint.com/personal/seutame_tips_org_za/Documents/Documents/1.%20Projects/4.%20Climate%20and%20Trade/4.%20Response%20to%20Green%20Trade%20barriers/4.%20Deliverables/2.%20Del-2-Vulne-Ass-Reports/1.%20South%20Africa/2.%20Data/Vuln/20230602-SA-vuln-CBAM.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eutame\Downloads\UK%20CBAM\20240409-SA-vuln-UK-CBAM.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tipssouthafrica-my.sharepoint.com/personal/seutame_tips_org_za/Documents/Documents/1.%20Projects/4.%20Climate%20and%20Trade/4.%20Response%20to%20Green%20Trade%20barriers/4.%20Deliverables/2.%20Del-2-Vulne-Ass-Reports/4.%20Admin/3.%20Data/20240201-Defa"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tipssouthafrica-my.sharepoint.com/personal/seutame_tips_org_za/Documents/Documents/1.%20Projects/4.%20Climate%20and%20Trade/4.%20Response%20to%20Green%20Trade%20barriers/4.%20Deliverables/2.%20Del-2-Vulne-Ass-Reports/2.%20Africa/1.%20Data/20230724-Afr-vuln-CBAM.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tipssouthafrica-my.sharepoint.com/personal/seutame_tips_org_za/Documents/Documents/1.%20Projects/4.%20Climate%20and%20Trade/4.%20Response%20to%20Green%20Trade%20barriers/4.%20Deliverables/2.%20Del-2-Vulne-Ass-Reports/2.%20Africa/1.%20Data/20230724-Afr-vuln-CBAM.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embeddings/oleObject1.bin"/></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embeddings/oleObject2.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'[20230602-SA-vuln-CBAM.xlsx]CBAM Sectors (All)'!$G$13</c:f>
              <c:strCache>
                <c:ptCount val="1"/>
                <c:pt idx="0">
                  <c:v>% of SA GDP</c:v>
                </c:pt>
              </c:strCache>
            </c:strRef>
          </c:tx>
          <c:spPr>
            <a:solidFill>
              <a:schemeClr val="accent1"/>
            </a:solidFill>
            <a:ln>
              <a:noFill/>
            </a:ln>
            <a:effectLst/>
          </c:spPr>
          <c:invertIfNegative val="0"/>
          <c:dLbls>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FE5-4080-A64D-960533D2A07B}"/>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FE5-4080-A64D-960533D2A07B}"/>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FE5-4080-A64D-960533D2A07B}"/>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Narrow" panose="020B0606020202030204" pitchFamily="34"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'[20230602-SA-vuln-CBAM.xlsx]CBAM Sectors (All)'!$B$14:$B$20</c:f>
              <c:strCache>
                <c:ptCount val="7"/>
                <c:pt idx="0">
                  <c:v>Cement</c:v>
                </c:pt>
                <c:pt idx="1">
                  <c:v>Electricity</c:v>
                </c:pt>
                <c:pt idx="2">
                  <c:v>Fertilisers</c:v>
                </c:pt>
                <c:pt idx="3">
                  <c:v>Iron and Steel* </c:v>
                </c:pt>
                <c:pt idx="4">
                  <c:v>Aluminium</c:v>
                </c:pt>
                <c:pt idx="5">
                  <c:v>Hydrogen</c:v>
                </c:pt>
                <c:pt idx="6">
                  <c:v>Total vulnerability</c:v>
                </c:pt>
              </c:strCache>
            </c:strRef>
          </c:cat>
          <c:val>
            <c:numRef>
              <c:f>'[20230602-SA-vuln-CBAM.xlsx]CBAM Sectors (All)'!$G$14:$G$20</c:f>
              <c:numCache>
                <c:formatCode>0.0%</c:formatCode>
                <c:ptCount val="7"/>
                <c:pt idx="0" formatCode="0.0000%">
                  <c:v>8.4923662621670813E-7</c:v>
                </c:pt>
                <c:pt idx="1">
                  <c:v>0</c:v>
                </c:pt>
                <c:pt idx="2" formatCode="0.000%">
                  <c:v>1.4858810170038335E-5</c:v>
                </c:pt>
                <c:pt idx="3">
                  <c:v>6.2654668422253345E-3</c:v>
                </c:pt>
                <c:pt idx="4">
                  <c:v>1.5087679440803738E-3</c:v>
                </c:pt>
                <c:pt idx="5">
                  <c:v>0</c:v>
                </c:pt>
                <c:pt idx="6">
                  <c:v>7.7899428331019635E-3</c:v>
                </c:pt>
              </c:numCache>
            </c:numRef>
          </c:val>
          <c:extLst>
            <c:ext xmlns:c16="http://schemas.microsoft.com/office/drawing/2014/chart" uri="{C3380CC4-5D6E-409C-BE32-E72D297353CC}">
              <c16:uniqueId val="{00000003-CFE5-4080-A64D-960533D2A07B}"/>
            </c:ext>
          </c:extLst>
        </c:ser>
        <c:ser>
          <c:idx val="1"/>
          <c:order val="1"/>
          <c:tx>
            <c:strRef>
              <c:f>'[20230602-SA-vuln-CBAM.xlsx]CBAM Sectors (All)'!$H$13</c:f>
              <c:strCache>
                <c:ptCount val="1"/>
                <c:pt idx="0">
                  <c:v>% of total SA exports</c:v>
                </c:pt>
              </c:strCache>
            </c:strRef>
          </c:tx>
          <c:spPr>
            <a:solidFill>
              <a:schemeClr val="accent1">
                <a:lumMod val="50000"/>
              </a:schemeClr>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4-CFE5-4080-A64D-960533D2A07B}"/>
                </c:ext>
              </c:extLst>
            </c:dLbl>
            <c:dLbl>
              <c:idx val="5"/>
              <c:delete val="1"/>
              <c:extLst>
                <c:ext xmlns:c15="http://schemas.microsoft.com/office/drawing/2012/chart" uri="{CE6537A1-D6FC-4f65-9D91-7224C49458BB}"/>
                <c:ext xmlns:c16="http://schemas.microsoft.com/office/drawing/2014/chart" uri="{C3380CC4-5D6E-409C-BE32-E72D297353CC}">
                  <c16:uniqueId val="{00000005-CFE5-4080-A64D-960533D2A07B}"/>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Narrow" panose="020B0606020202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'[20230602-SA-vuln-CBAM.xlsx]CBAM Sectors (All)'!$B$14:$B$20</c:f>
              <c:strCache>
                <c:ptCount val="7"/>
                <c:pt idx="0">
                  <c:v>Cement</c:v>
                </c:pt>
                <c:pt idx="1">
                  <c:v>Electricity</c:v>
                </c:pt>
                <c:pt idx="2">
                  <c:v>Fertilisers</c:v>
                </c:pt>
                <c:pt idx="3">
                  <c:v>Iron and Steel* </c:v>
                </c:pt>
                <c:pt idx="4">
                  <c:v>Aluminium</c:v>
                </c:pt>
                <c:pt idx="5">
                  <c:v>Hydrogen</c:v>
                </c:pt>
                <c:pt idx="6">
                  <c:v>Total vulnerability</c:v>
                </c:pt>
              </c:strCache>
            </c:strRef>
          </c:cat>
          <c:val>
            <c:numRef>
              <c:f>'[20230602-SA-vuln-CBAM.xlsx]CBAM Sectors (All)'!$H$14:$H$20</c:f>
              <c:numCache>
                <c:formatCode>0.00%</c:formatCode>
                <c:ptCount val="7"/>
                <c:pt idx="0" formatCode="0.0000%">
                  <c:v>2.4268935529540406E-6</c:v>
                </c:pt>
                <c:pt idx="1">
                  <c:v>0</c:v>
                </c:pt>
                <c:pt idx="2" formatCode="0.000%">
                  <c:v>4.2462547531519196E-5</c:v>
                </c:pt>
                <c:pt idx="3">
                  <c:v>1.7905046268887378E-2</c:v>
                </c:pt>
                <c:pt idx="4">
                  <c:v>4.3116595344040312E-3</c:v>
                </c:pt>
                <c:pt idx="5">
                  <c:v>0</c:v>
                </c:pt>
                <c:pt idx="6" formatCode="0.0%">
                  <c:v>2.2261595244375883E-2</c:v>
                </c:pt>
              </c:numCache>
            </c:numRef>
          </c:val>
          <c:extLst>
            <c:ext xmlns:c16="http://schemas.microsoft.com/office/drawing/2014/chart" uri="{C3380CC4-5D6E-409C-BE32-E72D297353CC}">
              <c16:uniqueId val="{00000006-CFE5-4080-A64D-960533D2A07B}"/>
            </c:ext>
          </c:extLst>
        </c:ser>
        <c:dLbls>
          <c:showLegendKey val="0"/>
          <c:showVal val="0"/>
          <c:showCatName val="0"/>
          <c:showSerName val="0"/>
          <c:showPercent val="0"/>
          <c:showBubbleSize val="0"/>
        </c:dLbls>
        <c:gapWidth val="182"/>
        <c:axId val="79717455"/>
        <c:axId val="79718415"/>
      </c:barChart>
      <c:catAx>
        <c:axId val="7971745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Narrow" panose="020B0606020202030204" pitchFamily="34" charset="0"/>
                <a:ea typeface="+mn-ea"/>
                <a:cs typeface="+mn-cs"/>
              </a:defRPr>
            </a:pPr>
            <a:endParaRPr lang="en-US"/>
          </a:p>
        </c:txPr>
        <c:crossAx val="79718415"/>
        <c:crosses val="autoZero"/>
        <c:auto val="1"/>
        <c:lblAlgn val="ctr"/>
        <c:lblOffset val="100"/>
        <c:noMultiLvlLbl val="0"/>
      </c:catAx>
      <c:valAx>
        <c:axId val="79718415"/>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Arial Narrow" panose="020B0606020202030204" pitchFamily="34" charset="0"/>
                <a:ea typeface="+mn-ea"/>
                <a:cs typeface="+mn-cs"/>
              </a:defRPr>
            </a:pPr>
            <a:endParaRPr lang="en-US"/>
          </a:p>
        </c:txPr>
        <c:crossAx val="797174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Narrow" panose="020B0606020202030204" pitchFamily="34" charset="0"/>
              <a:ea typeface="+mn-ea"/>
              <a:cs typeface="+mn-cs"/>
            </a:defRPr>
          </a:pPr>
          <a:endParaRPr lang="en-US"/>
        </a:p>
      </c:txPr>
    </c:legend>
    <c:plotVisOnly val="1"/>
    <c:dispBlanksAs val="gap"/>
    <c:showDLblsOverMax val="0"/>
  </c:chart>
  <c:spPr>
    <a:solidFill>
      <a:schemeClr val="bg1"/>
    </a:solidFill>
    <a:ln w="12700" cap="flat" cmpd="sng" algn="ctr">
      <a:solidFill>
        <a:schemeClr val="accent1">
          <a:lumMod val="50000"/>
        </a:schemeClr>
      </a:solidFill>
      <a:round/>
    </a:ln>
    <a:effectLst/>
  </c:spPr>
  <c:txPr>
    <a:bodyPr/>
    <a:lstStyle/>
    <a:p>
      <a:pPr>
        <a:defRPr sz="900">
          <a:solidFill>
            <a:schemeClr val="tx1"/>
          </a:solidFill>
          <a:latin typeface="Arial Narrow" panose="020B060602020203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bar"/>
        <c:grouping val="clustered"/>
        <c:varyColors val="0"/>
        <c:ser>
          <c:idx val="0"/>
          <c:order val="0"/>
          <c:tx>
            <c:strRef>
              <c:f>'CBAM Sectors (All)'!$G$14</c:f>
              <c:strCache>
                <c:ptCount val="1"/>
                <c:pt idx="0">
                  <c:v>% of SA GDP</c:v>
                </c:pt>
              </c:strCache>
            </c:strRef>
          </c:tx>
          <c:spPr>
            <a:solidFill>
              <a:schemeClr val="accent1">
                <a:shade val="76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22E7-45C8-AD69-69EB7C3EA259}"/>
                </c:ext>
              </c:extLst>
            </c:dLbl>
            <c:dLbl>
              <c:idx val="5"/>
              <c:delete val="1"/>
              <c:extLst>
                <c:ext xmlns:c15="http://schemas.microsoft.com/office/drawing/2012/chart" uri="{CE6537A1-D6FC-4f65-9D91-7224C49458BB}"/>
                <c:ext xmlns:c16="http://schemas.microsoft.com/office/drawing/2014/chart" uri="{C3380CC4-5D6E-409C-BE32-E72D297353CC}">
                  <c16:uniqueId val="{00000001-22E7-45C8-AD69-69EB7C3EA259}"/>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Narrow" panose="020B0606020202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'CBAM Sectors (All)'!$B$15:$B$22</c:f>
              <c:strCache>
                <c:ptCount val="8"/>
                <c:pt idx="0">
                  <c:v>Cement</c:v>
                </c:pt>
                <c:pt idx="1">
                  <c:v>Ceramic</c:v>
                </c:pt>
                <c:pt idx="2">
                  <c:v>Fertilisers</c:v>
                </c:pt>
                <c:pt idx="3">
                  <c:v>Iron and Steel* </c:v>
                </c:pt>
                <c:pt idx="4">
                  <c:v>Aluminium</c:v>
                </c:pt>
                <c:pt idx="5">
                  <c:v>Hydrogen</c:v>
                </c:pt>
                <c:pt idx="6">
                  <c:v>Glass</c:v>
                </c:pt>
                <c:pt idx="7">
                  <c:v>Total vulnerability</c:v>
                </c:pt>
              </c:strCache>
            </c:strRef>
          </c:cat>
          <c:val>
            <c:numRef>
              <c:f>'CBAM Sectors (All)'!$G$15:$G$22</c:f>
              <c:numCache>
                <c:formatCode>0.0000%</c:formatCode>
                <c:ptCount val="8"/>
                <c:pt idx="0">
                  <c:v>5.6615775081113875E-9</c:v>
                </c:pt>
                <c:pt idx="1">
                  <c:v>3.077067375658539E-6</c:v>
                </c:pt>
                <c:pt idx="2">
                  <c:v>2.220923624881935E-4</c:v>
                </c:pt>
                <c:pt idx="3">
                  <c:v>2.1103813240360602E-4</c:v>
                </c:pt>
                <c:pt idx="4">
                  <c:v>1.9539519374869426E-4</c:v>
                </c:pt>
                <c:pt idx="5">
                  <c:v>0</c:v>
                </c:pt>
                <c:pt idx="6">
                  <c:v>1.8739821551848691E-6</c:v>
                </c:pt>
                <c:pt idx="7" formatCode="0.0%">
                  <c:v>6.3348239974884534E-4</c:v>
                </c:pt>
              </c:numCache>
            </c:numRef>
          </c:val>
          <c:extLst>
            <c:ext xmlns:c16="http://schemas.microsoft.com/office/drawing/2014/chart" uri="{C3380CC4-5D6E-409C-BE32-E72D297353CC}">
              <c16:uniqueId val="{00000002-22E7-45C8-AD69-69EB7C3EA259}"/>
            </c:ext>
          </c:extLst>
        </c:ser>
        <c:ser>
          <c:idx val="1"/>
          <c:order val="1"/>
          <c:tx>
            <c:strRef>
              <c:f>'CBAM Sectors (All)'!$H$14</c:f>
              <c:strCache>
                <c:ptCount val="1"/>
                <c:pt idx="0">
                  <c:v>% of total SA exports</c:v>
                </c:pt>
              </c:strCache>
            </c:strRef>
          </c:tx>
          <c:spPr>
            <a:solidFill>
              <a:srgbClr val="254061"/>
            </a:solidFill>
            <a:ln>
              <a:solidFill>
                <a:srgbClr val="254061"/>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22E7-45C8-AD69-69EB7C3EA259}"/>
                </c:ext>
              </c:extLst>
            </c:dLbl>
            <c:dLbl>
              <c:idx val="1"/>
              <c:delete val="1"/>
              <c:extLst>
                <c:ext xmlns:c15="http://schemas.microsoft.com/office/drawing/2012/chart" uri="{CE6537A1-D6FC-4f65-9D91-7224C49458BB}"/>
                <c:ext xmlns:c16="http://schemas.microsoft.com/office/drawing/2014/chart" uri="{C3380CC4-5D6E-409C-BE32-E72D297353CC}">
                  <c16:uniqueId val="{00000004-22E7-45C8-AD69-69EB7C3EA259}"/>
                </c:ext>
              </c:extLst>
            </c:dLbl>
            <c:dLbl>
              <c:idx val="5"/>
              <c:delete val="1"/>
              <c:extLst>
                <c:ext xmlns:c15="http://schemas.microsoft.com/office/drawing/2012/chart" uri="{CE6537A1-D6FC-4f65-9D91-7224C49458BB}"/>
                <c:ext xmlns:c16="http://schemas.microsoft.com/office/drawing/2014/chart" uri="{C3380CC4-5D6E-409C-BE32-E72D297353CC}">
                  <c16:uniqueId val="{00000005-22E7-45C8-AD69-69EB7C3EA259}"/>
                </c:ext>
              </c:extLst>
            </c:dLbl>
            <c:dLbl>
              <c:idx val="6"/>
              <c:delete val="1"/>
              <c:extLst>
                <c:ext xmlns:c15="http://schemas.microsoft.com/office/drawing/2012/chart" uri="{CE6537A1-D6FC-4f65-9D91-7224C49458BB}"/>
                <c:ext xmlns:c16="http://schemas.microsoft.com/office/drawing/2014/chart" uri="{C3380CC4-5D6E-409C-BE32-E72D297353CC}">
                  <c16:uniqueId val="{00000006-22E7-45C8-AD69-69EB7C3EA259}"/>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Narrow" panose="020B0606020202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'CBAM Sectors (All)'!$B$15:$B$22</c:f>
              <c:strCache>
                <c:ptCount val="8"/>
                <c:pt idx="0">
                  <c:v>Cement</c:v>
                </c:pt>
                <c:pt idx="1">
                  <c:v>Ceramic</c:v>
                </c:pt>
                <c:pt idx="2">
                  <c:v>Fertilisers</c:v>
                </c:pt>
                <c:pt idx="3">
                  <c:v>Iron and Steel* </c:v>
                </c:pt>
                <c:pt idx="4">
                  <c:v>Aluminium</c:v>
                </c:pt>
                <c:pt idx="5">
                  <c:v>Hydrogen</c:v>
                </c:pt>
                <c:pt idx="6">
                  <c:v>Glass</c:v>
                </c:pt>
                <c:pt idx="7">
                  <c:v>Total vulnerability</c:v>
                </c:pt>
              </c:strCache>
            </c:strRef>
          </c:cat>
          <c:val>
            <c:numRef>
              <c:f>'CBAM Sectors (All)'!$H$15:$H$22</c:f>
              <c:numCache>
                <c:formatCode>0.000%</c:formatCode>
                <c:ptCount val="8"/>
                <c:pt idx="0">
                  <c:v>1.810490049958572E-8</c:v>
                </c:pt>
                <c:pt idx="1">
                  <c:v>9.8400134215248378E-6</c:v>
                </c:pt>
                <c:pt idx="2">
                  <c:v>7.1021903679774855E-4</c:v>
                </c:pt>
                <c:pt idx="3">
                  <c:v>6.7486921857230742E-4</c:v>
                </c:pt>
                <c:pt idx="4">
                  <c:v>6.2484537849195215E-4</c:v>
                </c:pt>
                <c:pt idx="5">
                  <c:v>0</c:v>
                </c:pt>
                <c:pt idx="6">
                  <c:v>5.9927220653628733E-6</c:v>
                </c:pt>
                <c:pt idx="7" formatCode="0.00%">
                  <c:v>2.0257844742493959E-3</c:v>
                </c:pt>
              </c:numCache>
            </c:numRef>
          </c:val>
          <c:extLst>
            <c:ext xmlns:c16="http://schemas.microsoft.com/office/drawing/2014/chart" uri="{C3380CC4-5D6E-409C-BE32-E72D297353CC}">
              <c16:uniqueId val="{00000007-22E7-45C8-AD69-69EB7C3EA259}"/>
            </c:ext>
          </c:extLst>
        </c:ser>
        <c:dLbls>
          <c:showLegendKey val="0"/>
          <c:showVal val="0"/>
          <c:showCatName val="0"/>
          <c:showSerName val="0"/>
          <c:showPercent val="0"/>
          <c:showBubbleSize val="0"/>
        </c:dLbls>
        <c:gapWidth val="182"/>
        <c:axId val="79717455"/>
        <c:axId val="79718415"/>
      </c:barChart>
      <c:catAx>
        <c:axId val="7971745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Narrow" panose="020B0606020202030204" pitchFamily="34" charset="0"/>
                <a:ea typeface="+mn-ea"/>
                <a:cs typeface="+mn-cs"/>
              </a:defRPr>
            </a:pPr>
            <a:endParaRPr lang="en-US"/>
          </a:p>
        </c:txPr>
        <c:crossAx val="79718415"/>
        <c:crosses val="autoZero"/>
        <c:auto val="1"/>
        <c:lblAlgn val="ctr"/>
        <c:lblOffset val="100"/>
        <c:noMultiLvlLbl val="0"/>
      </c:catAx>
      <c:valAx>
        <c:axId val="79718415"/>
        <c:scaling>
          <c:orientation val="minMax"/>
        </c:scaling>
        <c:delete val="0"/>
        <c:axPos val="b"/>
        <c:majorGridlines>
          <c:spPr>
            <a:ln w="9525" cap="flat" cmpd="sng" algn="ctr">
              <a:solidFill>
                <a:schemeClr val="tx1">
                  <a:lumMod val="15000"/>
                  <a:lumOff val="85000"/>
                </a:schemeClr>
              </a:solidFill>
              <a:round/>
            </a:ln>
            <a:effectLst/>
          </c:spPr>
        </c:majorGridlines>
        <c:numFmt formatCode="0.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Narrow" panose="020B0606020202030204" pitchFamily="34" charset="0"/>
                <a:ea typeface="+mn-ea"/>
                <a:cs typeface="+mn-cs"/>
              </a:defRPr>
            </a:pPr>
            <a:endParaRPr lang="en-US"/>
          </a:p>
        </c:txPr>
        <c:crossAx val="797174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Narrow" panose="020B0606020202030204" pitchFamily="34" charset="0"/>
              <a:ea typeface="+mn-ea"/>
              <a:cs typeface="+mn-cs"/>
            </a:defRPr>
          </a:pPr>
          <a:endParaRPr lang="en-US"/>
        </a:p>
      </c:txPr>
    </c:legend>
    <c:plotVisOnly val="1"/>
    <c:dispBlanksAs val="gap"/>
    <c:showDLblsOverMax val="0"/>
  </c:chart>
  <c:spPr>
    <a:noFill/>
    <a:ln w="12700" cap="flat" cmpd="sng" algn="ctr">
      <a:solidFill>
        <a:srgbClr val="254061"/>
      </a:solidFill>
      <a:round/>
    </a:ln>
    <a:effectLst/>
  </c:spPr>
  <c:txPr>
    <a:bodyPr/>
    <a:lstStyle/>
    <a:p>
      <a:pPr>
        <a:defRPr sz="900">
          <a:solidFill>
            <a:schemeClr val="tx1"/>
          </a:solidFill>
          <a:latin typeface="Arial Narrow" panose="020B060602020203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'[20240201-Default-SA-Emissions.xlsx]CO2 intensity'!$E$7</c:f>
              <c:strCache>
                <c:ptCount val="1"/>
                <c:pt idx="0">
                  <c:v>Default values</c:v>
                </c:pt>
              </c:strCache>
            </c:strRef>
          </c:tx>
          <c:spPr>
            <a:solidFill>
              <a:schemeClr val="accent1"/>
            </a:solidFill>
            <a:ln>
              <a:noFill/>
            </a:ln>
            <a:effectLst/>
          </c:spPr>
          <c:invertIfNegative val="0"/>
          <c:cat>
            <c:strRef>
              <c:f>'[20240201-Default-SA-Emissions.xlsx]CO2 intensity'!$D$8:$D$10</c:f>
              <c:strCache>
                <c:ptCount val="3"/>
                <c:pt idx="0">
                  <c:v>Sintered Ore</c:v>
                </c:pt>
                <c:pt idx="1">
                  <c:v>Pig iron</c:v>
                </c:pt>
                <c:pt idx="2">
                  <c:v>Unwrought aluminium</c:v>
                </c:pt>
              </c:strCache>
            </c:strRef>
          </c:cat>
          <c:val>
            <c:numRef>
              <c:f>'[20240201-Default-SA-Emissions.xlsx]CO2 intensity'!$E$8:$E$10</c:f>
              <c:numCache>
                <c:formatCode>General</c:formatCode>
                <c:ptCount val="3"/>
                <c:pt idx="0">
                  <c:v>0.36</c:v>
                </c:pt>
                <c:pt idx="1">
                  <c:v>2.0699999999999998</c:v>
                </c:pt>
                <c:pt idx="2">
                  <c:v>10.49</c:v>
                </c:pt>
              </c:numCache>
            </c:numRef>
          </c:val>
          <c:extLst>
            <c:ext xmlns:c16="http://schemas.microsoft.com/office/drawing/2014/chart" uri="{C3380CC4-5D6E-409C-BE32-E72D297353CC}">
              <c16:uniqueId val="{00000000-D6DF-4D9B-A96B-6D4AEB995AE3}"/>
            </c:ext>
          </c:extLst>
        </c:ser>
        <c:ser>
          <c:idx val="1"/>
          <c:order val="1"/>
          <c:tx>
            <c:strRef>
              <c:f>'[20240201-Default-SA-Emissions.xlsx]CO2 intensity'!$F$7</c:f>
              <c:strCache>
                <c:ptCount val="1"/>
                <c:pt idx="0">
                  <c:v>South Africa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95000"/>
                        <a:lumOff val="5000"/>
                      </a:schemeClr>
                    </a:solidFill>
                    <a:latin typeface="Arial Narrow" panose="020B0606020202030204" pitchFamily="34" charset="0"/>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'[20240201-Default-SA-Emissions.xlsx]CO2 intensity'!$D$8:$D$10</c:f>
              <c:strCache>
                <c:ptCount val="3"/>
                <c:pt idx="0">
                  <c:v>Sintered Ore</c:v>
                </c:pt>
                <c:pt idx="1">
                  <c:v>Pig iron</c:v>
                </c:pt>
                <c:pt idx="2">
                  <c:v>Unwrought aluminium</c:v>
                </c:pt>
              </c:strCache>
            </c:strRef>
          </c:cat>
          <c:val>
            <c:numRef>
              <c:f>'[20240201-Default-SA-Emissions.xlsx]CO2 intensity'!$F$8:$F$10</c:f>
              <c:numCache>
                <c:formatCode>General</c:formatCode>
                <c:ptCount val="3"/>
                <c:pt idx="0">
                  <c:v>0.74</c:v>
                </c:pt>
                <c:pt idx="1">
                  <c:v>4.3600000000000003</c:v>
                </c:pt>
                <c:pt idx="2">
                  <c:v>16.04</c:v>
                </c:pt>
              </c:numCache>
            </c:numRef>
          </c:val>
          <c:extLst>
            <c:ext xmlns:c16="http://schemas.microsoft.com/office/drawing/2014/chart" uri="{C3380CC4-5D6E-409C-BE32-E72D297353CC}">
              <c16:uniqueId val="{00000001-D6DF-4D9B-A96B-6D4AEB995AE3}"/>
            </c:ext>
          </c:extLst>
        </c:ser>
        <c:ser>
          <c:idx val="2"/>
          <c:order val="2"/>
          <c:tx>
            <c:strRef>
              <c:f>'[20240201-Default-SA-Emissions.xlsx]CO2 intensity'!$G$7</c:f>
              <c:strCache>
                <c:ptCount val="1"/>
                <c:pt idx="0">
                  <c:v>EU</c:v>
                </c:pt>
              </c:strCache>
            </c:strRef>
          </c:tx>
          <c:spPr>
            <a:solidFill>
              <a:schemeClr val="accent5"/>
            </a:solidFill>
            <a:ln>
              <a:noFill/>
            </a:ln>
            <a:effectLst/>
          </c:spPr>
          <c:invertIfNegative val="0"/>
          <c:cat>
            <c:strRef>
              <c:f>'[20240201-Default-SA-Emissions.xlsx]CO2 intensity'!$D$8:$D$10</c:f>
              <c:strCache>
                <c:ptCount val="3"/>
                <c:pt idx="0">
                  <c:v>Sintered Ore</c:v>
                </c:pt>
                <c:pt idx="1">
                  <c:v>Pig iron</c:v>
                </c:pt>
                <c:pt idx="2">
                  <c:v>Unwrought aluminium</c:v>
                </c:pt>
              </c:strCache>
            </c:strRef>
          </c:cat>
          <c:val>
            <c:numRef>
              <c:f>'[20240201-Default-SA-Emissions.xlsx]CO2 intensity'!$G$8:$G$10</c:f>
              <c:numCache>
                <c:formatCode>General</c:formatCode>
                <c:ptCount val="3"/>
                <c:pt idx="0">
                  <c:v>0.19</c:v>
                </c:pt>
                <c:pt idx="1">
                  <c:v>1.76</c:v>
                </c:pt>
                <c:pt idx="2">
                  <c:v>4.13</c:v>
                </c:pt>
              </c:numCache>
            </c:numRef>
          </c:val>
          <c:extLst>
            <c:ext xmlns:c16="http://schemas.microsoft.com/office/drawing/2014/chart" uri="{C3380CC4-5D6E-409C-BE32-E72D297353CC}">
              <c16:uniqueId val="{00000002-D6DF-4D9B-A96B-6D4AEB995AE3}"/>
            </c:ext>
          </c:extLst>
        </c:ser>
        <c:ser>
          <c:idx val="4"/>
          <c:order val="4"/>
          <c:tx>
            <c:strRef>
              <c:f>'[20240201-Default-SA-Emissions.xlsx]CO2 intensity'!$I$7</c:f>
              <c:strCache>
                <c:ptCount val="1"/>
                <c:pt idx="0">
                  <c:v>China</c:v>
                </c:pt>
              </c:strCache>
            </c:strRef>
          </c:tx>
          <c:spPr>
            <a:solidFill>
              <a:schemeClr val="accent3">
                <a:lumMod val="60000"/>
              </a:schemeClr>
            </a:solidFill>
            <a:ln>
              <a:noFill/>
            </a:ln>
            <a:effectLst/>
          </c:spPr>
          <c:invertIfNegative val="0"/>
          <c:cat>
            <c:strRef>
              <c:f>'[20240201-Default-SA-Emissions.xlsx]CO2 intensity'!$D$8:$D$10</c:f>
              <c:strCache>
                <c:ptCount val="3"/>
                <c:pt idx="0">
                  <c:v>Sintered Ore</c:v>
                </c:pt>
                <c:pt idx="1">
                  <c:v>Pig iron</c:v>
                </c:pt>
                <c:pt idx="2">
                  <c:v>Unwrought aluminium</c:v>
                </c:pt>
              </c:strCache>
            </c:strRef>
          </c:cat>
          <c:val>
            <c:numRef>
              <c:f>'[20240201-Default-SA-Emissions.xlsx]CO2 intensity'!$I$8:$I$10</c:f>
              <c:numCache>
                <c:formatCode>General</c:formatCode>
                <c:ptCount val="3"/>
                <c:pt idx="0">
                  <c:v>0.33</c:v>
                </c:pt>
                <c:pt idx="1">
                  <c:v>1.93</c:v>
                </c:pt>
                <c:pt idx="2">
                  <c:v>11.93</c:v>
                </c:pt>
              </c:numCache>
            </c:numRef>
          </c:val>
          <c:extLst>
            <c:ext xmlns:c16="http://schemas.microsoft.com/office/drawing/2014/chart" uri="{C3380CC4-5D6E-409C-BE32-E72D297353CC}">
              <c16:uniqueId val="{00000003-D6DF-4D9B-A96B-6D4AEB995AE3}"/>
            </c:ext>
          </c:extLst>
        </c:ser>
        <c:ser>
          <c:idx val="5"/>
          <c:order val="5"/>
          <c:tx>
            <c:strRef>
              <c:f>'[20240201-Default-SA-Emissions.xlsx]CO2 intensity'!$J$7</c:f>
              <c:strCache>
                <c:ptCount val="1"/>
                <c:pt idx="0">
                  <c:v>India</c:v>
                </c:pt>
              </c:strCache>
            </c:strRef>
          </c:tx>
          <c:spPr>
            <a:solidFill>
              <a:schemeClr val="accent5">
                <a:lumMod val="60000"/>
              </a:schemeClr>
            </a:solidFill>
            <a:ln>
              <a:noFill/>
            </a:ln>
            <a:effectLst/>
          </c:spPr>
          <c:invertIfNegative val="0"/>
          <c:cat>
            <c:strRef>
              <c:f>'[20240201-Default-SA-Emissions.xlsx]CO2 intensity'!$D$8:$D$10</c:f>
              <c:strCache>
                <c:ptCount val="3"/>
                <c:pt idx="0">
                  <c:v>Sintered Ore</c:v>
                </c:pt>
                <c:pt idx="1">
                  <c:v>Pig iron</c:v>
                </c:pt>
                <c:pt idx="2">
                  <c:v>Unwrought aluminium</c:v>
                </c:pt>
              </c:strCache>
            </c:strRef>
          </c:cat>
          <c:val>
            <c:numRef>
              <c:f>'[20240201-Default-SA-Emissions.xlsx]CO2 intensity'!$J$8:$J$10</c:f>
              <c:numCache>
                <c:formatCode>General</c:formatCode>
                <c:ptCount val="3"/>
                <c:pt idx="0">
                  <c:v>0.39</c:v>
                </c:pt>
                <c:pt idx="1">
                  <c:v>3.04</c:v>
                </c:pt>
                <c:pt idx="2">
                  <c:v>12.91</c:v>
                </c:pt>
              </c:numCache>
            </c:numRef>
          </c:val>
          <c:extLst>
            <c:ext xmlns:c16="http://schemas.microsoft.com/office/drawing/2014/chart" uri="{C3380CC4-5D6E-409C-BE32-E72D297353CC}">
              <c16:uniqueId val="{00000004-D6DF-4D9B-A96B-6D4AEB995AE3}"/>
            </c:ext>
          </c:extLst>
        </c:ser>
        <c:ser>
          <c:idx val="6"/>
          <c:order val="6"/>
          <c:tx>
            <c:strRef>
              <c:f>'[20240201-Default-SA-Emissions.xlsx]CO2 intensity'!$K$7</c:f>
              <c:strCache>
                <c:ptCount val="1"/>
                <c:pt idx="0">
                  <c:v>Russia</c:v>
                </c:pt>
              </c:strCache>
            </c:strRef>
          </c:tx>
          <c:spPr>
            <a:solidFill>
              <a:schemeClr val="accent1">
                <a:lumMod val="80000"/>
                <a:lumOff val="20000"/>
              </a:schemeClr>
            </a:solidFill>
            <a:ln>
              <a:noFill/>
            </a:ln>
            <a:effectLst/>
          </c:spPr>
          <c:invertIfNegative val="0"/>
          <c:cat>
            <c:strRef>
              <c:f>'[20240201-Default-SA-Emissions.xlsx]CO2 intensity'!$D$8:$D$10</c:f>
              <c:strCache>
                <c:ptCount val="3"/>
                <c:pt idx="0">
                  <c:v>Sintered Ore</c:v>
                </c:pt>
                <c:pt idx="1">
                  <c:v>Pig iron</c:v>
                </c:pt>
                <c:pt idx="2">
                  <c:v>Unwrought aluminium</c:v>
                </c:pt>
              </c:strCache>
            </c:strRef>
          </c:cat>
          <c:val>
            <c:numRef>
              <c:f>'[20240201-Default-SA-Emissions.xlsx]CO2 intensity'!$K$8:$K$10</c:f>
              <c:numCache>
                <c:formatCode>General</c:formatCode>
                <c:ptCount val="3"/>
                <c:pt idx="0">
                  <c:v>1.45</c:v>
                </c:pt>
                <c:pt idx="1">
                  <c:v>3.42</c:v>
                </c:pt>
                <c:pt idx="2">
                  <c:v>7.72</c:v>
                </c:pt>
              </c:numCache>
            </c:numRef>
          </c:val>
          <c:extLst>
            <c:ext xmlns:c16="http://schemas.microsoft.com/office/drawing/2014/chart" uri="{C3380CC4-5D6E-409C-BE32-E72D297353CC}">
              <c16:uniqueId val="{00000005-D6DF-4D9B-A96B-6D4AEB995AE3}"/>
            </c:ext>
          </c:extLst>
        </c:ser>
        <c:ser>
          <c:idx val="7"/>
          <c:order val="7"/>
          <c:tx>
            <c:strRef>
              <c:f>'[20240201-Default-SA-Emissions.xlsx]CO2 intensity'!$L$7</c:f>
              <c:strCache>
                <c:ptCount val="1"/>
                <c:pt idx="0">
                  <c:v>US</c:v>
                </c:pt>
              </c:strCache>
            </c:strRef>
          </c:tx>
          <c:spPr>
            <a:solidFill>
              <a:schemeClr val="accent3">
                <a:lumMod val="80000"/>
                <a:lumOff val="20000"/>
              </a:schemeClr>
            </a:solidFill>
            <a:ln>
              <a:noFill/>
            </a:ln>
            <a:effectLst/>
          </c:spPr>
          <c:invertIfNegative val="0"/>
          <c:cat>
            <c:strRef>
              <c:f>'[20240201-Default-SA-Emissions.xlsx]CO2 intensity'!$D$8:$D$10</c:f>
              <c:strCache>
                <c:ptCount val="3"/>
                <c:pt idx="0">
                  <c:v>Sintered Ore</c:v>
                </c:pt>
                <c:pt idx="1">
                  <c:v>Pig iron</c:v>
                </c:pt>
                <c:pt idx="2">
                  <c:v>Unwrought aluminium</c:v>
                </c:pt>
              </c:strCache>
            </c:strRef>
          </c:cat>
          <c:val>
            <c:numRef>
              <c:f>'[20240201-Default-SA-Emissions.xlsx]CO2 intensity'!$L$8:$L$10</c:f>
              <c:numCache>
                <c:formatCode>General</c:formatCode>
                <c:ptCount val="3"/>
                <c:pt idx="0">
                  <c:v>1.1100000000000001</c:v>
                </c:pt>
                <c:pt idx="1">
                  <c:v>1.64</c:v>
                </c:pt>
                <c:pt idx="2">
                  <c:v>8.31</c:v>
                </c:pt>
              </c:numCache>
            </c:numRef>
          </c:val>
          <c:extLst>
            <c:ext xmlns:c16="http://schemas.microsoft.com/office/drawing/2014/chart" uri="{C3380CC4-5D6E-409C-BE32-E72D297353CC}">
              <c16:uniqueId val="{00000006-D6DF-4D9B-A96B-6D4AEB995AE3}"/>
            </c:ext>
          </c:extLst>
        </c:ser>
        <c:ser>
          <c:idx val="8"/>
          <c:order val="8"/>
          <c:tx>
            <c:strRef>
              <c:f>'[20240201-Default-SA-Emissions.xlsx]CO2 intensity'!$M$7</c:f>
              <c:strCache>
                <c:ptCount val="1"/>
                <c:pt idx="0">
                  <c:v>UK</c:v>
                </c:pt>
              </c:strCache>
            </c:strRef>
          </c:tx>
          <c:spPr>
            <a:solidFill>
              <a:schemeClr val="accent5">
                <a:lumMod val="80000"/>
                <a:lumOff val="20000"/>
              </a:schemeClr>
            </a:solidFill>
            <a:ln>
              <a:noFill/>
            </a:ln>
            <a:effectLst/>
          </c:spPr>
          <c:invertIfNegative val="0"/>
          <c:cat>
            <c:strRef>
              <c:f>'[20240201-Default-SA-Emissions.xlsx]CO2 intensity'!$D$8:$D$10</c:f>
              <c:strCache>
                <c:ptCount val="3"/>
                <c:pt idx="0">
                  <c:v>Sintered Ore</c:v>
                </c:pt>
                <c:pt idx="1">
                  <c:v>Pig iron</c:v>
                </c:pt>
                <c:pt idx="2">
                  <c:v>Unwrought aluminium</c:v>
                </c:pt>
              </c:strCache>
            </c:strRef>
          </c:cat>
          <c:val>
            <c:numRef>
              <c:f>'[20240201-Default-SA-Emissions.xlsx]CO2 intensity'!$M$8:$M$10</c:f>
              <c:numCache>
                <c:formatCode>General</c:formatCode>
                <c:ptCount val="3"/>
                <c:pt idx="0">
                  <c:v>0.26</c:v>
                </c:pt>
                <c:pt idx="1">
                  <c:v>1.94</c:v>
                </c:pt>
                <c:pt idx="2">
                  <c:v>6.91</c:v>
                </c:pt>
              </c:numCache>
            </c:numRef>
          </c:val>
          <c:extLst>
            <c:ext xmlns:c16="http://schemas.microsoft.com/office/drawing/2014/chart" uri="{C3380CC4-5D6E-409C-BE32-E72D297353CC}">
              <c16:uniqueId val="{00000007-D6DF-4D9B-A96B-6D4AEB995AE3}"/>
            </c:ext>
          </c:extLst>
        </c:ser>
        <c:dLbls>
          <c:showLegendKey val="0"/>
          <c:showVal val="0"/>
          <c:showCatName val="0"/>
          <c:showSerName val="0"/>
          <c:showPercent val="0"/>
          <c:showBubbleSize val="0"/>
        </c:dLbls>
        <c:gapWidth val="219"/>
        <c:overlap val="-27"/>
        <c:axId val="396901231"/>
        <c:axId val="908668575"/>
        <c:extLst>
          <c:ext xmlns:c15="http://schemas.microsoft.com/office/drawing/2012/chart" uri="{02D57815-91ED-43cb-92C2-25804820EDAC}">
            <c15:filteredBarSeries>
              <c15:ser>
                <c:idx val="3"/>
                <c:order val="3"/>
                <c:tx>
                  <c:strRef>
                    <c:extLst>
                      <c:ext uri="{02D57815-91ED-43cb-92C2-25804820EDAC}">
                        <c15:formulaRef>
                          <c15:sqref>'[20240201-Default-SA-Emissions.xlsx]CO2 intensity'!$H$7</c15:sqref>
                        </c15:formulaRef>
                      </c:ext>
                    </c:extLst>
                    <c:strCache>
                      <c:ptCount val="1"/>
                      <c:pt idx="0">
                        <c:v>Weighted average</c:v>
                      </c:pt>
                    </c:strCache>
                  </c:strRef>
                </c:tx>
                <c:spPr>
                  <a:solidFill>
                    <a:schemeClr val="accent1">
                      <a:lumMod val="60000"/>
                    </a:schemeClr>
                  </a:solidFill>
                  <a:ln>
                    <a:noFill/>
                  </a:ln>
                  <a:effectLst/>
                </c:spPr>
                <c:invertIfNegative val="0"/>
                <c:cat>
                  <c:strRef>
                    <c:extLst>
                      <c:ext uri="{02D57815-91ED-43cb-92C2-25804820EDAC}">
                        <c15:formulaRef>
                          <c15:sqref>'[20240201-Default-SA-Emissions.xlsx]CO2 intensity'!$D$8:$D$10</c15:sqref>
                        </c15:formulaRef>
                      </c:ext>
                    </c:extLst>
                    <c:strCache>
                      <c:ptCount val="3"/>
                      <c:pt idx="0">
                        <c:v>Sintered Ore</c:v>
                      </c:pt>
                      <c:pt idx="1">
                        <c:v>Pig iron</c:v>
                      </c:pt>
                      <c:pt idx="2">
                        <c:v>Unwrought aluminium</c:v>
                      </c:pt>
                    </c:strCache>
                  </c:strRef>
                </c:cat>
                <c:val>
                  <c:numRef>
                    <c:extLst>
                      <c:ext uri="{02D57815-91ED-43cb-92C2-25804820EDAC}">
                        <c15:formulaRef>
                          <c15:sqref>'[20240201-Default-SA-Emissions.xlsx]CO2 intensity'!$H$8:$H$10</c15:sqref>
                        </c15:formulaRef>
                      </c:ext>
                    </c:extLst>
                    <c:numCache>
                      <c:formatCode>General</c:formatCode>
                      <c:ptCount val="3"/>
                      <c:pt idx="0">
                        <c:v>0.36</c:v>
                      </c:pt>
                      <c:pt idx="1">
                        <c:v>2.0699999999999998</c:v>
                      </c:pt>
                      <c:pt idx="2">
                        <c:v>10.49</c:v>
                      </c:pt>
                    </c:numCache>
                  </c:numRef>
                </c:val>
                <c:extLst>
                  <c:ext xmlns:c16="http://schemas.microsoft.com/office/drawing/2014/chart" uri="{C3380CC4-5D6E-409C-BE32-E72D297353CC}">
                    <c16:uniqueId val="{00000008-D6DF-4D9B-A96B-6D4AEB995AE3}"/>
                  </c:ext>
                </c:extLst>
              </c15:ser>
            </c15:filteredBarSeries>
          </c:ext>
        </c:extLst>
      </c:barChart>
      <c:catAx>
        <c:axId val="39690123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95000"/>
                        <a:lumOff val="5000"/>
                      </a:schemeClr>
                    </a:solidFill>
                    <a:latin typeface="Arial Narrow" panose="020B0606020202030204" pitchFamily="34" charset="0"/>
                    <a:ea typeface="+mn-ea"/>
                    <a:cs typeface="+mn-cs"/>
                  </a:defRPr>
                </a:pPr>
                <a:r>
                  <a:rPr lang="en-ZA"/>
                  <a:t>Selected</a:t>
                </a:r>
                <a:r>
                  <a:rPr lang="en-ZA" baseline="0"/>
                  <a:t> CBAM products</a:t>
                </a:r>
                <a:endParaRPr lang="en-ZA"/>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95000"/>
                      <a:lumOff val="5000"/>
                    </a:schemeClr>
                  </a:solidFill>
                  <a:latin typeface="Arial Narrow" panose="020B060602020203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95000"/>
                    <a:lumOff val="5000"/>
                  </a:schemeClr>
                </a:solidFill>
                <a:latin typeface="Arial Narrow" panose="020B0606020202030204" pitchFamily="34" charset="0"/>
                <a:ea typeface="+mn-ea"/>
                <a:cs typeface="+mn-cs"/>
              </a:defRPr>
            </a:pPr>
            <a:endParaRPr lang="en-US"/>
          </a:p>
        </c:txPr>
        <c:crossAx val="908668575"/>
        <c:crosses val="autoZero"/>
        <c:auto val="1"/>
        <c:lblAlgn val="ctr"/>
        <c:lblOffset val="100"/>
        <c:noMultiLvlLbl val="0"/>
      </c:catAx>
      <c:valAx>
        <c:axId val="90866857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95000"/>
                        <a:lumOff val="5000"/>
                      </a:schemeClr>
                    </a:solidFill>
                    <a:latin typeface="Arial Narrow" panose="020B0606020202030204" pitchFamily="34" charset="0"/>
                    <a:ea typeface="+mn-ea"/>
                    <a:cs typeface="+mn-cs"/>
                  </a:defRPr>
                </a:pPr>
                <a:r>
                  <a:rPr lang="en-ZA"/>
                  <a:t>tonne CO2e/tonne goods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95000"/>
                      <a:lumOff val="5000"/>
                    </a:schemeClr>
                  </a:solidFill>
                  <a:latin typeface="Arial Narrow" panose="020B060602020203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95000"/>
                    <a:lumOff val="5000"/>
                  </a:schemeClr>
                </a:solidFill>
                <a:latin typeface="Arial Narrow" panose="020B0606020202030204" pitchFamily="34" charset="0"/>
                <a:ea typeface="+mn-ea"/>
                <a:cs typeface="+mn-cs"/>
              </a:defRPr>
            </a:pPr>
            <a:endParaRPr lang="en-US"/>
          </a:p>
        </c:txPr>
        <c:crossAx val="396901231"/>
        <c:crosses val="autoZero"/>
        <c:crossBetween val="between"/>
        <c:majorUnit val="5"/>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95000"/>
                  <a:lumOff val="5000"/>
                </a:schemeClr>
              </a:solidFill>
              <a:latin typeface="Arial Narrow" panose="020B0606020202030204" pitchFamily="34" charset="0"/>
              <a:ea typeface="+mn-ea"/>
              <a:cs typeface="+mn-cs"/>
            </a:defRPr>
          </a:pPr>
          <a:endParaRPr lang="en-US"/>
        </a:p>
      </c:txPr>
    </c:legend>
    <c:plotVisOnly val="1"/>
    <c:dispBlanksAs val="gap"/>
    <c:showDLblsOverMax val="0"/>
  </c:chart>
  <c:spPr>
    <a:noFill/>
    <a:ln w="12700" cap="flat" cmpd="sng" algn="ctr">
      <a:solidFill>
        <a:srgbClr val="254061"/>
      </a:solidFill>
      <a:round/>
    </a:ln>
    <a:effectLst/>
  </c:spPr>
  <c:txPr>
    <a:bodyPr/>
    <a:lstStyle/>
    <a:p>
      <a:pPr>
        <a:defRPr>
          <a:solidFill>
            <a:schemeClr val="tx1">
              <a:lumMod val="95000"/>
              <a:lumOff val="5000"/>
            </a:schemeClr>
          </a:solidFill>
          <a:latin typeface="Arial Narrow" panose="020B060602020203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2985094678365715E-2"/>
          <c:y val="3.5084476487875639E-2"/>
          <c:w val="0.86892651325741388"/>
          <c:h val="0.84999436000732465"/>
        </c:manualLayout>
      </c:layout>
      <c:bubbleChart>
        <c:varyColors val="0"/>
        <c:ser>
          <c:idx val="0"/>
          <c:order val="0"/>
          <c:tx>
            <c:strRef>
              <c:f>Manuf!$B$2</c:f>
              <c:strCache>
                <c:ptCount val="1"/>
                <c:pt idx="0">
                  <c:v>  D10T33: Manufacturing</c:v>
                </c:pt>
              </c:strCache>
            </c:strRef>
          </c:tx>
          <c:spPr>
            <a:solidFill>
              <a:schemeClr val="accent1"/>
            </a:solidFill>
            <a:ln w="6350">
              <a:solidFill>
                <a:schemeClr val="tx1"/>
              </a:solidFill>
            </a:ln>
            <a:effectLst/>
          </c:spPr>
          <c:invertIfNegative val="0"/>
          <c:dPt>
            <c:idx val="9"/>
            <c:invertIfNegative val="0"/>
            <c:bubble3D val="0"/>
            <c:spPr>
              <a:solidFill>
                <a:schemeClr val="accent1"/>
              </a:solidFill>
              <a:ln w="9525">
                <a:solidFill>
                  <a:schemeClr val="tx1"/>
                </a:solidFill>
              </a:ln>
              <a:effectLst/>
            </c:spPr>
            <c:extLst>
              <c:ext xmlns:c16="http://schemas.microsoft.com/office/drawing/2014/chart" uri="{C3380CC4-5D6E-409C-BE32-E72D297353CC}">
                <c16:uniqueId val="{00000001-8ECB-4857-8E6B-A9CAD9688885}"/>
              </c:ext>
            </c:extLst>
          </c:dPt>
          <c:dPt>
            <c:idx val="62"/>
            <c:invertIfNegative val="0"/>
            <c:bubble3D val="0"/>
            <c:spPr>
              <a:solidFill>
                <a:srgbClr val="FF0000"/>
              </a:solidFill>
              <a:ln w="6350">
                <a:solidFill>
                  <a:srgbClr val="FF0000"/>
                </a:solidFill>
              </a:ln>
              <a:effectLst/>
            </c:spPr>
            <c:extLst>
              <c:ext xmlns:c16="http://schemas.microsoft.com/office/drawing/2014/chart" uri="{C3380CC4-5D6E-409C-BE32-E72D297353CC}">
                <c16:uniqueId val="{00000003-8ECB-4857-8E6B-A9CAD9688885}"/>
              </c:ext>
            </c:extLst>
          </c:dPt>
          <c:dLbls>
            <c:dLbl>
              <c:idx val="0"/>
              <c:delete val="1"/>
              <c:extLst>
                <c:ext xmlns:c15="http://schemas.microsoft.com/office/drawing/2012/chart" uri="{CE6537A1-D6FC-4f65-9D91-7224C49458BB}"/>
                <c:ext xmlns:c16="http://schemas.microsoft.com/office/drawing/2014/chart" uri="{C3380CC4-5D6E-409C-BE32-E72D297353CC}">
                  <c16:uniqueId val="{00000004-8ECB-4857-8E6B-A9CAD9688885}"/>
                </c:ext>
              </c:extLst>
            </c:dLbl>
            <c:dLbl>
              <c:idx val="1"/>
              <c:layout>
                <c:manualLayout>
                  <c:x val="-2.1988917261782499E-2"/>
                  <c:y val="-2.9243672864151932E-2"/>
                </c:manualLayout>
              </c:layout>
              <c:tx>
                <c:rich>
                  <a:bodyPr/>
                  <a:lstStyle/>
                  <a:p>
                    <a:fld id="{FFB13C89-94DA-4B80-AAC2-43E2D2FB5871}"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8ECB-4857-8E6B-A9CAD9688885}"/>
                </c:ext>
              </c:extLst>
            </c:dLbl>
            <c:dLbl>
              <c:idx val="2"/>
              <c:delete val="1"/>
              <c:extLst>
                <c:ext xmlns:c15="http://schemas.microsoft.com/office/drawing/2012/chart" uri="{CE6537A1-D6FC-4f65-9D91-7224C49458BB}"/>
                <c:ext xmlns:c16="http://schemas.microsoft.com/office/drawing/2014/chart" uri="{C3380CC4-5D6E-409C-BE32-E72D297353CC}">
                  <c16:uniqueId val="{00000006-8ECB-4857-8E6B-A9CAD9688885}"/>
                </c:ext>
              </c:extLst>
            </c:dLbl>
            <c:dLbl>
              <c:idx val="3"/>
              <c:delete val="1"/>
              <c:extLst>
                <c:ext xmlns:c15="http://schemas.microsoft.com/office/drawing/2012/chart" uri="{CE6537A1-D6FC-4f65-9D91-7224C49458BB}"/>
                <c:ext xmlns:c16="http://schemas.microsoft.com/office/drawing/2014/chart" uri="{C3380CC4-5D6E-409C-BE32-E72D297353CC}">
                  <c16:uniqueId val="{00000007-8ECB-4857-8E6B-A9CAD9688885}"/>
                </c:ext>
              </c:extLst>
            </c:dLbl>
            <c:dLbl>
              <c:idx val="4"/>
              <c:delete val="1"/>
              <c:extLst>
                <c:ext xmlns:c15="http://schemas.microsoft.com/office/drawing/2012/chart" uri="{CE6537A1-D6FC-4f65-9D91-7224C49458BB}"/>
                <c:ext xmlns:c16="http://schemas.microsoft.com/office/drawing/2014/chart" uri="{C3380CC4-5D6E-409C-BE32-E72D297353CC}">
                  <c16:uniqueId val="{00000008-8ECB-4857-8E6B-A9CAD9688885}"/>
                </c:ext>
              </c:extLst>
            </c:dLbl>
            <c:dLbl>
              <c:idx val="5"/>
              <c:layout>
                <c:manualLayout>
                  <c:x val="-1.9386339725482465E-2"/>
                  <c:y val="4.8372093023255812E-2"/>
                </c:manualLayout>
              </c:layout>
              <c:tx>
                <c:rich>
                  <a:bodyPr/>
                  <a:lstStyle/>
                  <a:p>
                    <a:fld id="{7C563AA1-0101-40D9-BC10-14418FAE6B53}"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8ECB-4857-8E6B-A9CAD9688885}"/>
                </c:ext>
              </c:extLst>
            </c:dLbl>
            <c:dLbl>
              <c:idx val="6"/>
              <c:layout>
                <c:manualLayout>
                  <c:x val="-2.9938009355301191E-3"/>
                  <c:y val="-3.3488372093023258E-2"/>
                </c:manualLayout>
              </c:layout>
              <c:tx>
                <c:rich>
                  <a:bodyPr/>
                  <a:lstStyle/>
                  <a:p>
                    <a:fld id="{EC74A5FF-1D27-40BB-A919-2D26E2B1A256}"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8ECB-4857-8E6B-A9CAD9688885}"/>
                </c:ext>
              </c:extLst>
            </c:dLbl>
            <c:dLbl>
              <c:idx val="7"/>
              <c:layout>
                <c:manualLayout>
                  <c:x val="-8.3061950181354538E-2"/>
                  <c:y val="-7.1892336242499438E-2"/>
                </c:manualLayout>
              </c:layout>
              <c:tx>
                <c:rich>
                  <a:bodyPr/>
                  <a:lstStyle/>
                  <a:p>
                    <a:fld id="{2CC65420-5E26-4226-8322-0B45C351B90D}"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8ECB-4857-8E6B-A9CAD9688885}"/>
                </c:ext>
              </c:extLst>
            </c:dLbl>
            <c:dLbl>
              <c:idx val="8"/>
              <c:delete val="1"/>
              <c:extLst>
                <c:ext xmlns:c15="http://schemas.microsoft.com/office/drawing/2012/chart" uri="{CE6537A1-D6FC-4f65-9D91-7224C49458BB}"/>
                <c:ext xmlns:c16="http://schemas.microsoft.com/office/drawing/2014/chart" uri="{C3380CC4-5D6E-409C-BE32-E72D297353CC}">
                  <c16:uniqueId val="{0000000C-8ECB-4857-8E6B-A9CAD9688885}"/>
                </c:ext>
              </c:extLst>
            </c:dLbl>
            <c:dLbl>
              <c:idx val="9"/>
              <c:tx>
                <c:rich>
                  <a:bodyPr/>
                  <a:lstStyle/>
                  <a:p>
                    <a:fld id="{06F185AA-34B3-4D1C-9676-27FAE9FDE84C}" type="CELLRANGE">
                      <a:rPr lang="en-ZA"/>
                      <a:pPr/>
                      <a:t>[CELLRANGE]</a:t>
                    </a:fld>
                    <a:endParaRPr lang="en-ZA"/>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8ECB-4857-8E6B-A9CAD9688885}"/>
                </c:ext>
              </c:extLst>
            </c:dLbl>
            <c:dLbl>
              <c:idx val="10"/>
              <c:delete val="1"/>
              <c:extLst>
                <c:ext xmlns:c15="http://schemas.microsoft.com/office/drawing/2012/chart" uri="{CE6537A1-D6FC-4f65-9D91-7224C49458BB}"/>
                <c:ext xmlns:c16="http://schemas.microsoft.com/office/drawing/2014/chart" uri="{C3380CC4-5D6E-409C-BE32-E72D297353CC}">
                  <c16:uniqueId val="{0000000D-8ECB-4857-8E6B-A9CAD9688885}"/>
                </c:ext>
              </c:extLst>
            </c:dLbl>
            <c:dLbl>
              <c:idx val="11"/>
              <c:delete val="1"/>
              <c:extLst>
                <c:ext xmlns:c15="http://schemas.microsoft.com/office/drawing/2012/chart" uri="{CE6537A1-D6FC-4f65-9D91-7224C49458BB}"/>
                <c:ext xmlns:c16="http://schemas.microsoft.com/office/drawing/2014/chart" uri="{C3380CC4-5D6E-409C-BE32-E72D297353CC}">
                  <c16:uniqueId val="{0000000E-8ECB-4857-8E6B-A9CAD9688885}"/>
                </c:ext>
              </c:extLst>
            </c:dLbl>
            <c:dLbl>
              <c:idx val="12"/>
              <c:delete val="1"/>
              <c:extLst>
                <c:ext xmlns:c15="http://schemas.microsoft.com/office/drawing/2012/chart" uri="{CE6537A1-D6FC-4f65-9D91-7224C49458BB}"/>
                <c:ext xmlns:c16="http://schemas.microsoft.com/office/drawing/2014/chart" uri="{C3380CC4-5D6E-409C-BE32-E72D297353CC}">
                  <c16:uniqueId val="{0000000F-8ECB-4857-8E6B-A9CAD9688885}"/>
                </c:ext>
              </c:extLst>
            </c:dLbl>
            <c:dLbl>
              <c:idx val="13"/>
              <c:delete val="1"/>
              <c:extLst>
                <c:ext xmlns:c15="http://schemas.microsoft.com/office/drawing/2012/chart" uri="{CE6537A1-D6FC-4f65-9D91-7224C49458BB}"/>
                <c:ext xmlns:c16="http://schemas.microsoft.com/office/drawing/2014/chart" uri="{C3380CC4-5D6E-409C-BE32-E72D297353CC}">
                  <c16:uniqueId val="{00000010-8ECB-4857-8E6B-A9CAD9688885}"/>
                </c:ext>
              </c:extLst>
            </c:dLbl>
            <c:dLbl>
              <c:idx val="14"/>
              <c:layout>
                <c:manualLayout>
                  <c:x val="-0.18505175773923452"/>
                  <c:y val="3.7209302325581397E-3"/>
                </c:manualLayout>
              </c:layout>
              <c:tx>
                <c:rich>
                  <a:bodyPr/>
                  <a:lstStyle/>
                  <a:p>
                    <a:fld id="{9D30C0DA-E05B-4D8C-B0D2-0D2E7CF6EA48}"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8ECB-4857-8E6B-A9CAD9688885}"/>
                </c:ext>
              </c:extLst>
            </c:dLbl>
            <c:dLbl>
              <c:idx val="15"/>
              <c:delete val="1"/>
              <c:extLst>
                <c:ext xmlns:c15="http://schemas.microsoft.com/office/drawing/2012/chart" uri="{CE6537A1-D6FC-4f65-9D91-7224C49458BB}"/>
                <c:ext xmlns:c16="http://schemas.microsoft.com/office/drawing/2014/chart" uri="{C3380CC4-5D6E-409C-BE32-E72D297353CC}">
                  <c16:uniqueId val="{00000012-8ECB-4857-8E6B-A9CAD9688885}"/>
                </c:ext>
              </c:extLst>
            </c:dLbl>
            <c:dLbl>
              <c:idx val="16"/>
              <c:layout>
                <c:manualLayout>
                  <c:x val="-0.1426632772166497"/>
                  <c:y val="1.4883720930232559E-2"/>
                </c:manualLayout>
              </c:layout>
              <c:tx>
                <c:rich>
                  <a:bodyPr/>
                  <a:lstStyle/>
                  <a:p>
                    <a:fld id="{09A37A18-F96E-48C1-9180-1C3226BC8624}"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8ECB-4857-8E6B-A9CAD9688885}"/>
                </c:ext>
              </c:extLst>
            </c:dLbl>
            <c:dLbl>
              <c:idx val="17"/>
              <c:delete val="1"/>
              <c:extLst>
                <c:ext xmlns:c15="http://schemas.microsoft.com/office/drawing/2012/chart" uri="{CE6537A1-D6FC-4f65-9D91-7224C49458BB}"/>
                <c:ext xmlns:c16="http://schemas.microsoft.com/office/drawing/2014/chart" uri="{C3380CC4-5D6E-409C-BE32-E72D297353CC}">
                  <c16:uniqueId val="{00000014-8ECB-4857-8E6B-A9CAD9688885}"/>
                </c:ext>
              </c:extLst>
            </c:dLbl>
            <c:dLbl>
              <c:idx val="18"/>
              <c:delete val="1"/>
              <c:extLst>
                <c:ext xmlns:c15="http://schemas.microsoft.com/office/drawing/2012/chart" uri="{CE6537A1-D6FC-4f65-9D91-7224C49458BB}"/>
                <c:ext xmlns:c16="http://schemas.microsoft.com/office/drawing/2014/chart" uri="{C3380CC4-5D6E-409C-BE32-E72D297353CC}">
                  <c16:uniqueId val="{00000015-8ECB-4857-8E6B-A9CAD9688885}"/>
                </c:ext>
              </c:extLst>
            </c:dLbl>
            <c:dLbl>
              <c:idx val="19"/>
              <c:delete val="1"/>
              <c:extLst>
                <c:ext xmlns:c15="http://schemas.microsoft.com/office/drawing/2012/chart" uri="{CE6537A1-D6FC-4f65-9D91-7224C49458BB}"/>
                <c:ext xmlns:c16="http://schemas.microsoft.com/office/drawing/2014/chart" uri="{C3380CC4-5D6E-409C-BE32-E72D297353CC}">
                  <c16:uniqueId val="{00000016-8ECB-4857-8E6B-A9CAD9688885}"/>
                </c:ext>
              </c:extLst>
            </c:dLbl>
            <c:dLbl>
              <c:idx val="20"/>
              <c:delete val="1"/>
              <c:extLst>
                <c:ext xmlns:c15="http://schemas.microsoft.com/office/drawing/2012/chart" uri="{CE6537A1-D6FC-4f65-9D91-7224C49458BB}"/>
                <c:ext xmlns:c16="http://schemas.microsoft.com/office/drawing/2014/chart" uri="{C3380CC4-5D6E-409C-BE32-E72D297353CC}">
                  <c16:uniqueId val="{00000017-8ECB-4857-8E6B-A9CAD9688885}"/>
                </c:ext>
              </c:extLst>
            </c:dLbl>
            <c:dLbl>
              <c:idx val="21"/>
              <c:delete val="1"/>
              <c:extLst>
                <c:ext xmlns:c15="http://schemas.microsoft.com/office/drawing/2012/chart" uri="{CE6537A1-D6FC-4f65-9D91-7224C49458BB}"/>
                <c:ext xmlns:c16="http://schemas.microsoft.com/office/drawing/2014/chart" uri="{C3380CC4-5D6E-409C-BE32-E72D297353CC}">
                  <c16:uniqueId val="{00000018-8ECB-4857-8E6B-A9CAD9688885}"/>
                </c:ext>
              </c:extLst>
            </c:dLbl>
            <c:dLbl>
              <c:idx val="22"/>
              <c:tx>
                <c:rich>
                  <a:bodyPr/>
                  <a:lstStyle/>
                  <a:p>
                    <a:fld id="{41750A0E-0CF9-4CD0-A697-2827CFD32228}" type="CELLRANGE">
                      <a:rPr lang="en-ZA"/>
                      <a:pPr/>
                      <a:t>[CELLRANGE]</a:t>
                    </a:fld>
                    <a:endParaRPr lang="en-ZA"/>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8ECB-4857-8E6B-A9CAD9688885}"/>
                </c:ext>
              </c:extLst>
            </c:dLbl>
            <c:dLbl>
              <c:idx val="23"/>
              <c:delete val="1"/>
              <c:extLst>
                <c:ext xmlns:c15="http://schemas.microsoft.com/office/drawing/2012/chart" uri="{CE6537A1-D6FC-4f65-9D91-7224C49458BB}"/>
                <c:ext xmlns:c16="http://schemas.microsoft.com/office/drawing/2014/chart" uri="{C3380CC4-5D6E-409C-BE32-E72D297353CC}">
                  <c16:uniqueId val="{0000001A-8ECB-4857-8E6B-A9CAD9688885}"/>
                </c:ext>
              </c:extLst>
            </c:dLbl>
            <c:dLbl>
              <c:idx val="24"/>
              <c:delete val="1"/>
              <c:extLst>
                <c:ext xmlns:c15="http://schemas.microsoft.com/office/drawing/2012/chart" uri="{CE6537A1-D6FC-4f65-9D91-7224C49458BB}"/>
                <c:ext xmlns:c16="http://schemas.microsoft.com/office/drawing/2014/chart" uri="{C3380CC4-5D6E-409C-BE32-E72D297353CC}">
                  <c16:uniqueId val="{0000001B-8ECB-4857-8E6B-A9CAD9688885}"/>
                </c:ext>
              </c:extLst>
            </c:dLbl>
            <c:dLbl>
              <c:idx val="25"/>
              <c:layout>
                <c:manualLayout>
                  <c:x val="-1.3526976311652601E-2"/>
                  <c:y val="6.3255813953488366E-2"/>
                </c:manualLayout>
              </c:layout>
              <c:tx>
                <c:rich>
                  <a:bodyPr/>
                  <a:lstStyle/>
                  <a:p>
                    <a:fld id="{3DE2FC34-5F41-4A1F-A3FE-FD346BCE1C7A}"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C-8ECB-4857-8E6B-A9CAD9688885}"/>
                </c:ext>
              </c:extLst>
            </c:dLbl>
            <c:dLbl>
              <c:idx val="26"/>
              <c:layout>
                <c:manualLayout>
                  <c:x val="-1.0355909699189219E-2"/>
                  <c:y val="-1.4883720930232559E-2"/>
                </c:manualLayout>
              </c:layout>
              <c:tx>
                <c:rich>
                  <a:bodyPr/>
                  <a:lstStyle/>
                  <a:p>
                    <a:fld id="{0BD6DF20-3DCC-477D-AD45-C3A5AEE1DD9D}"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D-8ECB-4857-8E6B-A9CAD9688885}"/>
                </c:ext>
              </c:extLst>
            </c:dLbl>
            <c:dLbl>
              <c:idx val="27"/>
              <c:delete val="1"/>
              <c:extLst>
                <c:ext xmlns:c15="http://schemas.microsoft.com/office/drawing/2012/chart" uri="{CE6537A1-D6FC-4f65-9D91-7224C49458BB}"/>
                <c:ext xmlns:c16="http://schemas.microsoft.com/office/drawing/2014/chart" uri="{C3380CC4-5D6E-409C-BE32-E72D297353CC}">
                  <c16:uniqueId val="{0000001E-8ECB-4857-8E6B-A9CAD9688885}"/>
                </c:ext>
              </c:extLst>
            </c:dLbl>
            <c:dLbl>
              <c:idx val="28"/>
              <c:delete val="1"/>
              <c:extLst>
                <c:ext xmlns:c15="http://schemas.microsoft.com/office/drawing/2012/chart" uri="{CE6537A1-D6FC-4f65-9D91-7224C49458BB}"/>
                <c:ext xmlns:c16="http://schemas.microsoft.com/office/drawing/2014/chart" uri="{C3380CC4-5D6E-409C-BE32-E72D297353CC}">
                  <c16:uniqueId val="{0000001F-8ECB-4857-8E6B-A9CAD9688885}"/>
                </c:ext>
              </c:extLst>
            </c:dLbl>
            <c:dLbl>
              <c:idx val="29"/>
              <c:delete val="1"/>
              <c:extLst>
                <c:ext xmlns:c15="http://schemas.microsoft.com/office/drawing/2012/chart" uri="{CE6537A1-D6FC-4f65-9D91-7224C49458BB}"/>
                <c:ext xmlns:c16="http://schemas.microsoft.com/office/drawing/2014/chart" uri="{C3380CC4-5D6E-409C-BE32-E72D297353CC}">
                  <c16:uniqueId val="{00000020-8ECB-4857-8E6B-A9CAD9688885}"/>
                </c:ext>
              </c:extLst>
            </c:dLbl>
            <c:dLbl>
              <c:idx val="30"/>
              <c:delete val="1"/>
              <c:extLst>
                <c:ext xmlns:c15="http://schemas.microsoft.com/office/drawing/2012/chart" uri="{CE6537A1-D6FC-4f65-9D91-7224C49458BB}"/>
                <c:ext xmlns:c16="http://schemas.microsoft.com/office/drawing/2014/chart" uri="{C3380CC4-5D6E-409C-BE32-E72D297353CC}">
                  <c16:uniqueId val="{00000021-8ECB-4857-8E6B-A9CAD9688885}"/>
                </c:ext>
              </c:extLst>
            </c:dLbl>
            <c:dLbl>
              <c:idx val="31"/>
              <c:layout>
                <c:manualLayout>
                  <c:x val="-6.2189021741216537E-2"/>
                  <c:y val="-7.0697674418604667E-2"/>
                </c:manualLayout>
              </c:layout>
              <c:tx>
                <c:rich>
                  <a:bodyPr/>
                  <a:lstStyle/>
                  <a:p>
                    <a:fld id="{7DADE9F3-A79C-44EB-8A23-878EBBB44858}"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2-8ECB-4857-8E6B-A9CAD9688885}"/>
                </c:ext>
              </c:extLst>
            </c:dLbl>
            <c:dLbl>
              <c:idx val="32"/>
              <c:layout>
                <c:manualLayout>
                  <c:x val="-5.9005218520075779E-2"/>
                  <c:y val="-4.8372093023255951E-2"/>
                </c:manualLayout>
              </c:layout>
              <c:tx>
                <c:rich>
                  <a:bodyPr/>
                  <a:lstStyle/>
                  <a:p>
                    <a:fld id="{FDA9194B-5CFE-4394-AA6F-D28633FB4B00}"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3-8ECB-4857-8E6B-A9CAD9688885}"/>
                </c:ext>
              </c:extLst>
            </c:dLbl>
            <c:dLbl>
              <c:idx val="33"/>
              <c:delete val="1"/>
              <c:extLst>
                <c:ext xmlns:c15="http://schemas.microsoft.com/office/drawing/2012/chart" uri="{CE6537A1-D6FC-4f65-9D91-7224C49458BB}"/>
                <c:ext xmlns:c16="http://schemas.microsoft.com/office/drawing/2014/chart" uri="{C3380CC4-5D6E-409C-BE32-E72D297353CC}">
                  <c16:uniqueId val="{00000024-8ECB-4857-8E6B-A9CAD9688885}"/>
                </c:ext>
              </c:extLst>
            </c:dLbl>
            <c:dLbl>
              <c:idx val="34"/>
              <c:layout>
                <c:manualLayout>
                  <c:x val="-9.6885906242015277E-2"/>
                  <c:y val="-6.62031535736919E-2"/>
                </c:manualLayout>
              </c:layout>
              <c:tx>
                <c:rich>
                  <a:bodyPr/>
                  <a:lstStyle/>
                  <a:p>
                    <a:fld id="{DF24CE75-23D1-4A65-8CD3-D5D46A189EA0}"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5-8ECB-4857-8E6B-A9CAD9688885}"/>
                </c:ext>
              </c:extLst>
            </c:dLbl>
            <c:dLbl>
              <c:idx val="35"/>
              <c:delete val="1"/>
              <c:extLst>
                <c:ext xmlns:c15="http://schemas.microsoft.com/office/drawing/2012/chart" uri="{CE6537A1-D6FC-4f65-9D91-7224C49458BB}"/>
                <c:ext xmlns:c16="http://schemas.microsoft.com/office/drawing/2014/chart" uri="{C3380CC4-5D6E-409C-BE32-E72D297353CC}">
                  <c16:uniqueId val="{00000026-8ECB-4857-8E6B-A9CAD9688885}"/>
                </c:ext>
              </c:extLst>
            </c:dLbl>
            <c:dLbl>
              <c:idx val="36"/>
              <c:delete val="1"/>
              <c:extLst>
                <c:ext xmlns:c15="http://schemas.microsoft.com/office/drawing/2012/chart" uri="{CE6537A1-D6FC-4f65-9D91-7224C49458BB}"/>
                <c:ext xmlns:c16="http://schemas.microsoft.com/office/drawing/2014/chart" uri="{C3380CC4-5D6E-409C-BE32-E72D297353CC}">
                  <c16:uniqueId val="{00000027-8ECB-4857-8E6B-A9CAD9688885}"/>
                </c:ext>
              </c:extLst>
            </c:dLbl>
            <c:dLbl>
              <c:idx val="37"/>
              <c:delete val="1"/>
              <c:extLst>
                <c:ext xmlns:c15="http://schemas.microsoft.com/office/drawing/2012/chart" uri="{CE6537A1-D6FC-4f65-9D91-7224C49458BB}"/>
                <c:ext xmlns:c16="http://schemas.microsoft.com/office/drawing/2014/chart" uri="{C3380CC4-5D6E-409C-BE32-E72D297353CC}">
                  <c16:uniqueId val="{00000028-8ECB-4857-8E6B-A9CAD9688885}"/>
                </c:ext>
              </c:extLst>
            </c:dLbl>
            <c:dLbl>
              <c:idx val="38"/>
              <c:delete val="1"/>
              <c:extLst>
                <c:ext xmlns:c15="http://schemas.microsoft.com/office/drawing/2012/chart" uri="{CE6537A1-D6FC-4f65-9D91-7224C49458BB}"/>
                <c:ext xmlns:c16="http://schemas.microsoft.com/office/drawing/2014/chart" uri="{C3380CC4-5D6E-409C-BE32-E72D297353CC}">
                  <c16:uniqueId val="{00000029-8ECB-4857-8E6B-A9CAD9688885}"/>
                </c:ext>
              </c:extLst>
            </c:dLbl>
            <c:dLbl>
              <c:idx val="39"/>
              <c:layout>
                <c:manualLayout>
                  <c:x val="-5.4141404272172601E-2"/>
                  <c:y val="7.0697674418604653E-2"/>
                </c:manualLayout>
              </c:layout>
              <c:tx>
                <c:rich>
                  <a:bodyPr/>
                  <a:lstStyle/>
                  <a:p>
                    <a:fld id="{2C934661-69AC-4893-A71C-2882256DA978}"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A-8ECB-4857-8E6B-A9CAD9688885}"/>
                </c:ext>
              </c:extLst>
            </c:dLbl>
            <c:dLbl>
              <c:idx val="40"/>
              <c:delete val="1"/>
              <c:extLst>
                <c:ext xmlns:c15="http://schemas.microsoft.com/office/drawing/2012/chart" uri="{CE6537A1-D6FC-4f65-9D91-7224C49458BB}"/>
                <c:ext xmlns:c16="http://schemas.microsoft.com/office/drawing/2014/chart" uri="{C3380CC4-5D6E-409C-BE32-E72D297353CC}">
                  <c16:uniqueId val="{0000002B-8ECB-4857-8E6B-A9CAD9688885}"/>
                </c:ext>
              </c:extLst>
            </c:dLbl>
            <c:dLbl>
              <c:idx val="41"/>
              <c:tx>
                <c:rich>
                  <a:bodyPr/>
                  <a:lstStyle/>
                  <a:p>
                    <a:fld id="{E35278F7-FAA0-4647-9774-DE3AC04521F8}" type="CELLRANGE">
                      <a:rPr lang="en-ZA"/>
                      <a:pPr/>
                      <a:t>[CELLRANGE]</a:t>
                    </a:fld>
                    <a:endParaRPr lang="en-ZA"/>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C-8ECB-4857-8E6B-A9CAD9688885}"/>
                </c:ext>
              </c:extLst>
            </c:dLbl>
            <c:dLbl>
              <c:idx val="42"/>
              <c:delete val="1"/>
              <c:extLst>
                <c:ext xmlns:c15="http://schemas.microsoft.com/office/drawing/2012/chart" uri="{CE6537A1-D6FC-4f65-9D91-7224C49458BB}"/>
                <c:ext xmlns:c16="http://schemas.microsoft.com/office/drawing/2014/chart" uri="{C3380CC4-5D6E-409C-BE32-E72D297353CC}">
                  <c16:uniqueId val="{0000002D-8ECB-4857-8E6B-A9CAD9688885}"/>
                </c:ext>
              </c:extLst>
            </c:dLbl>
            <c:dLbl>
              <c:idx val="43"/>
              <c:layout>
                <c:manualLayout>
                  <c:x val="-6.0328255555691275E-2"/>
                  <c:y val="4.8372093023255812E-2"/>
                </c:manualLayout>
              </c:layout>
              <c:tx>
                <c:rich>
                  <a:bodyPr/>
                  <a:lstStyle/>
                  <a:p>
                    <a:fld id="{6E89F810-7113-4C2A-9CDF-D1197432B01C}"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E-8ECB-4857-8E6B-A9CAD9688885}"/>
                </c:ext>
              </c:extLst>
            </c:dLbl>
            <c:dLbl>
              <c:idx val="44"/>
              <c:layout>
                <c:manualLayout>
                  <c:x val="-0.12734035911207395"/>
                  <c:y val="3.1525311225567574E-3"/>
                </c:manualLayout>
              </c:layout>
              <c:tx>
                <c:rich>
                  <a:bodyPr/>
                  <a:lstStyle/>
                  <a:p>
                    <a:fld id="{09EF6C0C-F06D-45B9-8D11-2C984C85E760}"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F-8ECB-4857-8E6B-A9CAD9688885}"/>
                </c:ext>
              </c:extLst>
            </c:dLbl>
            <c:dLbl>
              <c:idx val="45"/>
              <c:delete val="1"/>
              <c:extLst>
                <c:ext xmlns:c15="http://schemas.microsoft.com/office/drawing/2012/chart" uri="{CE6537A1-D6FC-4f65-9D91-7224C49458BB}"/>
                <c:ext xmlns:c16="http://schemas.microsoft.com/office/drawing/2014/chart" uri="{C3380CC4-5D6E-409C-BE32-E72D297353CC}">
                  <c16:uniqueId val="{00000030-8ECB-4857-8E6B-A9CAD9688885}"/>
                </c:ext>
              </c:extLst>
            </c:dLbl>
            <c:dLbl>
              <c:idx val="46"/>
              <c:delete val="1"/>
              <c:extLst>
                <c:ext xmlns:c15="http://schemas.microsoft.com/office/drawing/2012/chart" uri="{CE6537A1-D6FC-4f65-9D91-7224C49458BB}"/>
                <c:ext xmlns:c16="http://schemas.microsoft.com/office/drawing/2014/chart" uri="{C3380CC4-5D6E-409C-BE32-E72D297353CC}">
                  <c16:uniqueId val="{00000031-8ECB-4857-8E6B-A9CAD9688885}"/>
                </c:ext>
              </c:extLst>
            </c:dLbl>
            <c:dLbl>
              <c:idx val="47"/>
              <c:delete val="1"/>
              <c:extLst>
                <c:ext xmlns:c15="http://schemas.microsoft.com/office/drawing/2012/chart" uri="{CE6537A1-D6FC-4f65-9D91-7224C49458BB}"/>
                <c:ext xmlns:c16="http://schemas.microsoft.com/office/drawing/2014/chart" uri="{C3380CC4-5D6E-409C-BE32-E72D297353CC}">
                  <c16:uniqueId val="{00000032-8ECB-4857-8E6B-A9CAD9688885}"/>
                </c:ext>
              </c:extLst>
            </c:dLbl>
            <c:dLbl>
              <c:idx val="48"/>
              <c:delete val="1"/>
              <c:extLst>
                <c:ext xmlns:c15="http://schemas.microsoft.com/office/drawing/2012/chart" uri="{CE6537A1-D6FC-4f65-9D91-7224C49458BB}"/>
                <c:ext xmlns:c16="http://schemas.microsoft.com/office/drawing/2014/chart" uri="{C3380CC4-5D6E-409C-BE32-E72D297353CC}">
                  <c16:uniqueId val="{00000033-8ECB-4857-8E6B-A9CAD9688885}"/>
                </c:ext>
              </c:extLst>
            </c:dLbl>
            <c:dLbl>
              <c:idx val="49"/>
              <c:delete val="1"/>
              <c:extLst>
                <c:ext xmlns:c15="http://schemas.microsoft.com/office/drawing/2012/chart" uri="{CE6537A1-D6FC-4f65-9D91-7224C49458BB}"/>
                <c:ext xmlns:c16="http://schemas.microsoft.com/office/drawing/2014/chart" uri="{C3380CC4-5D6E-409C-BE32-E72D297353CC}">
                  <c16:uniqueId val="{00000034-8ECB-4857-8E6B-A9CAD9688885}"/>
                </c:ext>
              </c:extLst>
            </c:dLbl>
            <c:dLbl>
              <c:idx val="50"/>
              <c:layout>
                <c:manualLayout>
                  <c:x val="1.3684002993974598E-3"/>
                  <c:y val="-7.4418604651162795E-3"/>
                </c:manualLayout>
              </c:layout>
              <c:tx>
                <c:rich>
                  <a:bodyPr/>
                  <a:lstStyle/>
                  <a:p>
                    <a:fld id="{10B1A481-CD4A-48A3-9177-6F5A3E76EBD0}"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5-8ECB-4857-8E6B-A9CAD9688885}"/>
                </c:ext>
              </c:extLst>
            </c:dLbl>
            <c:dLbl>
              <c:idx val="51"/>
              <c:layout>
                <c:manualLayout>
                  <c:x val="-6.3372130555473249E-2"/>
                  <c:y val="-3.3488372093023258E-2"/>
                </c:manualLayout>
              </c:layout>
              <c:tx>
                <c:rich>
                  <a:bodyPr/>
                  <a:lstStyle/>
                  <a:p>
                    <a:fld id="{E6CA104E-F2BB-4E4D-A068-12E18752C29C}"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6-8ECB-4857-8E6B-A9CAD9688885}"/>
                </c:ext>
              </c:extLst>
            </c:dLbl>
            <c:dLbl>
              <c:idx val="52"/>
              <c:delete val="1"/>
              <c:extLst>
                <c:ext xmlns:c15="http://schemas.microsoft.com/office/drawing/2012/chart" uri="{CE6537A1-D6FC-4f65-9D91-7224C49458BB}"/>
                <c:ext xmlns:c16="http://schemas.microsoft.com/office/drawing/2014/chart" uri="{C3380CC4-5D6E-409C-BE32-E72D297353CC}">
                  <c16:uniqueId val="{00000037-8ECB-4857-8E6B-A9CAD9688885}"/>
                </c:ext>
              </c:extLst>
            </c:dLbl>
            <c:dLbl>
              <c:idx val="53"/>
              <c:delete val="1"/>
              <c:extLst>
                <c:ext xmlns:c15="http://schemas.microsoft.com/office/drawing/2012/chart" uri="{CE6537A1-D6FC-4f65-9D91-7224C49458BB}"/>
                <c:ext xmlns:c16="http://schemas.microsoft.com/office/drawing/2014/chart" uri="{C3380CC4-5D6E-409C-BE32-E72D297353CC}">
                  <c16:uniqueId val="{00000038-8ECB-4857-8E6B-A9CAD9688885}"/>
                </c:ext>
              </c:extLst>
            </c:dLbl>
            <c:dLbl>
              <c:idx val="54"/>
              <c:delete val="1"/>
              <c:extLst>
                <c:ext xmlns:c15="http://schemas.microsoft.com/office/drawing/2012/chart" uri="{CE6537A1-D6FC-4f65-9D91-7224C49458BB}"/>
                <c:ext xmlns:c16="http://schemas.microsoft.com/office/drawing/2014/chart" uri="{C3380CC4-5D6E-409C-BE32-E72D297353CC}">
                  <c16:uniqueId val="{00000039-8ECB-4857-8E6B-A9CAD9688885}"/>
                </c:ext>
              </c:extLst>
            </c:dLbl>
            <c:dLbl>
              <c:idx val="55"/>
              <c:delete val="1"/>
              <c:extLst>
                <c:ext xmlns:c15="http://schemas.microsoft.com/office/drawing/2012/chart" uri="{CE6537A1-D6FC-4f65-9D91-7224C49458BB}"/>
                <c:ext xmlns:c16="http://schemas.microsoft.com/office/drawing/2014/chart" uri="{C3380CC4-5D6E-409C-BE32-E72D297353CC}">
                  <c16:uniqueId val="{0000003A-8ECB-4857-8E6B-A9CAD9688885}"/>
                </c:ext>
              </c:extLst>
            </c:dLbl>
            <c:dLbl>
              <c:idx val="56"/>
              <c:delete val="1"/>
              <c:extLst>
                <c:ext xmlns:c15="http://schemas.microsoft.com/office/drawing/2012/chart" uri="{CE6537A1-D6FC-4f65-9D91-7224C49458BB}"/>
                <c:ext xmlns:c16="http://schemas.microsoft.com/office/drawing/2014/chart" uri="{C3380CC4-5D6E-409C-BE32-E72D297353CC}">
                  <c16:uniqueId val="{0000003B-8ECB-4857-8E6B-A9CAD9688885}"/>
                </c:ext>
              </c:extLst>
            </c:dLbl>
            <c:dLbl>
              <c:idx val="57"/>
              <c:delete val="1"/>
              <c:extLst>
                <c:ext xmlns:c15="http://schemas.microsoft.com/office/drawing/2012/chart" uri="{CE6537A1-D6FC-4f65-9D91-7224C49458BB}"/>
                <c:ext xmlns:c16="http://schemas.microsoft.com/office/drawing/2014/chart" uri="{C3380CC4-5D6E-409C-BE32-E72D297353CC}">
                  <c16:uniqueId val="{0000003C-8ECB-4857-8E6B-A9CAD9688885}"/>
                </c:ext>
              </c:extLst>
            </c:dLbl>
            <c:dLbl>
              <c:idx val="58"/>
              <c:tx>
                <c:rich>
                  <a:bodyPr/>
                  <a:lstStyle/>
                  <a:p>
                    <a:fld id="{E320EC18-8D48-495E-AE1A-BB71532A99FB}" type="CELLRANGE">
                      <a:rPr lang="en-ZA"/>
                      <a:pPr/>
                      <a:t>[CELLRANGE]</a:t>
                    </a:fld>
                    <a:endParaRPr lang="en-ZA"/>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D-8ECB-4857-8E6B-A9CAD9688885}"/>
                </c:ext>
              </c:extLst>
            </c:dLbl>
            <c:dLbl>
              <c:idx val="59"/>
              <c:layout>
                <c:manualLayout>
                  <c:x val="6.9248766904358538E-4"/>
                  <c:y val="-7.8813404138436183E-2"/>
                </c:manualLayout>
              </c:layout>
              <c:tx>
                <c:rich>
                  <a:bodyPr/>
                  <a:lstStyle/>
                  <a:p>
                    <a:fld id="{EEB7FB03-7863-454C-AA72-E17290EBDC4B}"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E-8ECB-4857-8E6B-A9CAD9688885}"/>
                </c:ext>
              </c:extLst>
            </c:dLbl>
            <c:dLbl>
              <c:idx val="60"/>
              <c:tx>
                <c:rich>
                  <a:bodyPr/>
                  <a:lstStyle/>
                  <a:p>
                    <a:fld id="{07DBD27E-65D0-4197-8F92-EF00BD2D6B02}" type="CELLRANGE">
                      <a:rPr lang="en-ZA"/>
                      <a:pPr/>
                      <a:t>[CELLRANGE]</a:t>
                    </a:fld>
                    <a:endParaRPr lang="en-ZA"/>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F-8ECB-4857-8E6B-A9CAD9688885}"/>
                </c:ext>
              </c:extLst>
            </c:dLbl>
            <c:dLbl>
              <c:idx val="61"/>
              <c:layout>
                <c:manualLayout>
                  <c:x val="-6.2879047346986391E-3"/>
                  <c:y val="2.2326485037738986E-2"/>
                </c:manualLayout>
              </c:layout>
              <c:tx>
                <c:rich>
                  <a:bodyPr/>
                  <a:lstStyle/>
                  <a:p>
                    <a:fld id="{D6E9A6EC-DEC1-4146-8BE2-24D3F84658EB}"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0-8ECB-4857-8E6B-A9CAD9688885}"/>
                </c:ext>
              </c:extLst>
            </c:dLbl>
            <c:dLbl>
              <c:idx val="62"/>
              <c:layout>
                <c:manualLayout>
                  <c:x val="-7.4940460716285934E-2"/>
                  <c:y val="2.2325581395348838E-2"/>
                </c:manualLayout>
              </c:layout>
              <c:tx>
                <c:rich>
                  <a:bodyPr/>
                  <a:lstStyle/>
                  <a:p>
                    <a:fld id="{6194D7C2-8A63-42B0-80C3-5882E2945A80}" type="CELLRANGE">
                      <a:rPr lang="en-US"/>
                      <a:pPr/>
                      <a:t>[CELLRANGE]</a:t>
                    </a:fld>
                    <a:endParaRPr lang="en-ZA"/>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8ECB-4857-8E6B-A9CAD9688885}"/>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Narrow" panose="020B0606020202030204" pitchFamily="34" charset="0"/>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xVal>
            <c:numRef>
              <c:f>Manuf!$B$3:$B$65</c:f>
              <c:numCache>
                <c:formatCode>#\ ##0.0_ ;\-#\ ##0.0\ </c:formatCode>
                <c:ptCount val="63"/>
                <c:pt idx="0">
                  <c:v>342.19400000000002</c:v>
                </c:pt>
                <c:pt idx="1">
                  <c:v>652.62433333333331</c:v>
                </c:pt>
                <c:pt idx="2">
                  <c:v>330.47433333333333</c:v>
                </c:pt>
                <c:pt idx="3">
                  <c:v>334.28133333333329</c:v>
                </c:pt>
                <c:pt idx="4">
                  <c:v>794.65599999999995</c:v>
                </c:pt>
                <c:pt idx="5">
                  <c:v>489.32266666666669</c:v>
                </c:pt>
                <c:pt idx="6">
                  <c:v>508.22399999999999</c:v>
                </c:pt>
                <c:pt idx="7">
                  <c:v>160.0633333333333</c:v>
                </c:pt>
                <c:pt idx="8">
                  <c:v>428.14433333333335</c:v>
                </c:pt>
                <c:pt idx="9">
                  <c:v>1092.3736666666666</c:v>
                </c:pt>
                <c:pt idx="10">
                  <c:v>637.25833333333333</c:v>
                </c:pt>
                <c:pt idx="11">
                  <c:v>304.15266666666668</c:v>
                </c:pt>
                <c:pt idx="12">
                  <c:v>464.38100000000003</c:v>
                </c:pt>
                <c:pt idx="13">
                  <c:v>444.71199999999999</c:v>
                </c:pt>
                <c:pt idx="14">
                  <c:v>268.51499999999999</c:v>
                </c:pt>
                <c:pt idx="15">
                  <c:v>198.53966666666665</c:v>
                </c:pt>
                <c:pt idx="16">
                  <c:v>330.57300000000004</c:v>
                </c:pt>
                <c:pt idx="17">
                  <c:v>554.25733333333335</c:v>
                </c:pt>
                <c:pt idx="18">
                  <c:v>380.84699999999998</c:v>
                </c:pt>
                <c:pt idx="19">
                  <c:v>245.80466666666666</c:v>
                </c:pt>
                <c:pt idx="20">
                  <c:v>308.04866666666663</c:v>
                </c:pt>
                <c:pt idx="21">
                  <c:v>595.32766666666669</c:v>
                </c:pt>
                <c:pt idx="22">
                  <c:v>793.89966666666658</c:v>
                </c:pt>
                <c:pt idx="23">
                  <c:v>396.81333333333333</c:v>
                </c:pt>
                <c:pt idx="24">
                  <c:v>350.32866666666672</c:v>
                </c:pt>
                <c:pt idx="25">
                  <c:v>673.34733333333327</c:v>
                </c:pt>
                <c:pt idx="26">
                  <c:v>1494.9970000000001</c:v>
                </c:pt>
                <c:pt idx="27">
                  <c:v>152.58566666666667</c:v>
                </c:pt>
                <c:pt idx="28">
                  <c:v>343.83499999999998</c:v>
                </c:pt>
                <c:pt idx="29">
                  <c:v>295.95633333333336</c:v>
                </c:pt>
                <c:pt idx="30">
                  <c:v>284.827</c:v>
                </c:pt>
                <c:pt idx="31">
                  <c:v>405.22233333333332</c:v>
                </c:pt>
                <c:pt idx="32">
                  <c:v>1813.8266666666666</c:v>
                </c:pt>
                <c:pt idx="33">
                  <c:v>376.19299999999998</c:v>
                </c:pt>
                <c:pt idx="34">
                  <c:v>571.7446666666666</c:v>
                </c:pt>
                <c:pt idx="35">
                  <c:v>406.58899999999994</c:v>
                </c:pt>
                <c:pt idx="36">
                  <c:v>217.43966666666665</c:v>
                </c:pt>
                <c:pt idx="37">
                  <c:v>344.375</c:v>
                </c:pt>
                <c:pt idx="38">
                  <c:v>397.74966666666666</c:v>
                </c:pt>
                <c:pt idx="39">
                  <c:v>476.85933333333332</c:v>
                </c:pt>
                <c:pt idx="40">
                  <c:v>250.12366666666671</c:v>
                </c:pt>
                <c:pt idx="41">
                  <c:v>659.0913333333333</c:v>
                </c:pt>
                <c:pt idx="42">
                  <c:v>292.00933333333336</c:v>
                </c:pt>
                <c:pt idx="43">
                  <c:v>252.85033333333331</c:v>
                </c:pt>
                <c:pt idx="44">
                  <c:v>329.78099999999995</c:v>
                </c:pt>
                <c:pt idx="45">
                  <c:v>391.79700000000003</c:v>
                </c:pt>
                <c:pt idx="46">
                  <c:v>341.95833333333331</c:v>
                </c:pt>
                <c:pt idx="47">
                  <c:v>525.94466666666665</c:v>
                </c:pt>
                <c:pt idx="48">
                  <c:v>338.11033333333336</c:v>
                </c:pt>
                <c:pt idx="49">
                  <c:v>473.96499999999997</c:v>
                </c:pt>
                <c:pt idx="50">
                  <c:v>1381.0996666666667</c:v>
                </c:pt>
                <c:pt idx="51">
                  <c:v>986.89533333333338</c:v>
                </c:pt>
                <c:pt idx="52">
                  <c:v>443.63433333333336</c:v>
                </c:pt>
                <c:pt idx="53">
                  <c:v>497.51333333333332</c:v>
                </c:pt>
                <c:pt idx="54">
                  <c:v>335.79</c:v>
                </c:pt>
                <c:pt idx="55">
                  <c:v>191.33500000000001</c:v>
                </c:pt>
                <c:pt idx="56">
                  <c:v>679.28566666666666</c:v>
                </c:pt>
                <c:pt idx="57">
                  <c:v>507.12133333333333</c:v>
                </c:pt>
                <c:pt idx="58">
                  <c:v>594.65633333333335</c:v>
                </c:pt>
                <c:pt idx="59">
                  <c:v>652.78666666666675</c:v>
                </c:pt>
                <c:pt idx="60">
                  <c:v>380.03166666666658</c:v>
                </c:pt>
                <c:pt idx="61">
                  <c:v>844.17466666666667</c:v>
                </c:pt>
                <c:pt idx="62">
                  <c:v>2242.9843333333333</c:v>
                </c:pt>
              </c:numCache>
            </c:numRef>
          </c:xVal>
          <c:yVal>
            <c:numRef>
              <c:f>Manuf!$E$3:$E$65</c:f>
              <c:numCache>
                <c:formatCode>0%</c:formatCode>
                <c:ptCount val="63"/>
                <c:pt idx="0">
                  <c:v>0.7543675330473345</c:v>
                </c:pt>
                <c:pt idx="1">
                  <c:v>0.34054954391708298</c:v>
                </c:pt>
                <c:pt idx="2">
                  <c:v>0.95751749850448675</c:v>
                </c:pt>
                <c:pt idx="3">
                  <c:v>0.89731246126815656</c:v>
                </c:pt>
                <c:pt idx="4">
                  <c:v>0.83849533320580627</c:v>
                </c:pt>
                <c:pt idx="5">
                  <c:v>0.62252870273770622</c:v>
                </c:pt>
                <c:pt idx="6">
                  <c:v>0.66735544195719065</c:v>
                </c:pt>
                <c:pt idx="7">
                  <c:v>0.97863378230816955</c:v>
                </c:pt>
                <c:pt idx="8">
                  <c:v>0.66659155373740586</c:v>
                </c:pt>
                <c:pt idx="9">
                  <c:v>0.98630526636927918</c:v>
                </c:pt>
                <c:pt idx="10">
                  <c:v>0.32814377904030079</c:v>
                </c:pt>
                <c:pt idx="11">
                  <c:v>0.75468497724708317</c:v>
                </c:pt>
                <c:pt idx="12">
                  <c:v>0.82855209070267177</c:v>
                </c:pt>
                <c:pt idx="13">
                  <c:v>0.94620915322526333</c:v>
                </c:pt>
                <c:pt idx="14">
                  <c:v>0.93267263888373697</c:v>
                </c:pt>
                <c:pt idx="15">
                  <c:v>0.86610398698264079</c:v>
                </c:pt>
                <c:pt idx="16">
                  <c:v>0.87626483837765323</c:v>
                </c:pt>
                <c:pt idx="17">
                  <c:v>0.8920452586918477</c:v>
                </c:pt>
                <c:pt idx="18">
                  <c:v>0.94717797467339093</c:v>
                </c:pt>
                <c:pt idx="19">
                  <c:v>0.93201285137989642</c:v>
                </c:pt>
                <c:pt idx="20">
                  <c:v>0.87174370290939673</c:v>
                </c:pt>
                <c:pt idx="21">
                  <c:v>0.87596116568250915</c:v>
                </c:pt>
                <c:pt idx="22">
                  <c:v>0.97779181142478988</c:v>
                </c:pt>
                <c:pt idx="23">
                  <c:v>0.88129785494769808</c:v>
                </c:pt>
                <c:pt idx="24">
                  <c:v>0.94565132666057727</c:v>
                </c:pt>
                <c:pt idx="25">
                  <c:v>0.65359059055951663</c:v>
                </c:pt>
                <c:pt idx="26">
                  <c:v>0.93241841889045018</c:v>
                </c:pt>
                <c:pt idx="27">
                  <c:v>0.96200473738697878</c:v>
                </c:pt>
                <c:pt idx="28">
                  <c:v>0.96123762820050929</c:v>
                </c:pt>
                <c:pt idx="29">
                  <c:v>0.92085015711449059</c:v>
                </c:pt>
                <c:pt idx="30">
                  <c:v>0.96385699968894933</c:v>
                </c:pt>
                <c:pt idx="31">
                  <c:v>0.930509538687185</c:v>
                </c:pt>
                <c:pt idx="32">
                  <c:v>0.24694074427541832</c:v>
                </c:pt>
                <c:pt idx="33">
                  <c:v>0.96844487490285769</c:v>
                </c:pt>
                <c:pt idx="34">
                  <c:v>0.99365138669655628</c:v>
                </c:pt>
                <c:pt idx="35">
                  <c:v>0.8913679504513784</c:v>
                </c:pt>
                <c:pt idx="36">
                  <c:v>0.93590893570791678</c:v>
                </c:pt>
                <c:pt idx="37">
                  <c:v>0.85645986597647339</c:v>
                </c:pt>
                <c:pt idx="38">
                  <c:v>0.84462870447952965</c:v>
                </c:pt>
                <c:pt idx="39">
                  <c:v>0.85746119082077887</c:v>
                </c:pt>
                <c:pt idx="40">
                  <c:v>0.97516762340900154</c:v>
                </c:pt>
                <c:pt idx="41">
                  <c:v>0.84844850926138649</c:v>
                </c:pt>
                <c:pt idx="42">
                  <c:v>0.87683972305914659</c:v>
                </c:pt>
                <c:pt idx="43">
                  <c:v>0.34415239625292526</c:v>
                </c:pt>
                <c:pt idx="44">
                  <c:v>0.80555063740516664</c:v>
                </c:pt>
                <c:pt idx="45">
                  <c:v>0.58904648344450594</c:v>
                </c:pt>
                <c:pt idx="46">
                  <c:v>0.91103566720695039</c:v>
                </c:pt>
                <c:pt idx="47">
                  <c:v>0.94787452882733669</c:v>
                </c:pt>
                <c:pt idx="48">
                  <c:v>0.94880826286152686</c:v>
                </c:pt>
                <c:pt idx="49">
                  <c:v>0.88285296899222487</c:v>
                </c:pt>
                <c:pt idx="50">
                  <c:v>0.48102373650661207</c:v>
                </c:pt>
                <c:pt idx="51">
                  <c:v>0.25651146267030267</c:v>
                </c:pt>
                <c:pt idx="52">
                  <c:v>0.90726276232604453</c:v>
                </c:pt>
                <c:pt idx="53">
                  <c:v>0.96318165134837219</c:v>
                </c:pt>
                <c:pt idx="54">
                  <c:v>0.93413378311197171</c:v>
                </c:pt>
                <c:pt idx="55">
                  <c:v>0.89477213282939805</c:v>
                </c:pt>
                <c:pt idx="56">
                  <c:v>0.94271137243514314</c:v>
                </c:pt>
                <c:pt idx="57">
                  <c:v>0.87953460923492777</c:v>
                </c:pt>
                <c:pt idx="58">
                  <c:v>0.94007967794980296</c:v>
                </c:pt>
                <c:pt idx="59">
                  <c:v>0.98690406308440659</c:v>
                </c:pt>
                <c:pt idx="60">
                  <c:v>0.88283525796440443</c:v>
                </c:pt>
                <c:pt idx="61">
                  <c:v>0.89585620697879409</c:v>
                </c:pt>
                <c:pt idx="62">
                  <c:v>0.7274204024768719</c:v>
                </c:pt>
              </c:numCache>
            </c:numRef>
          </c:yVal>
          <c:bubbleSize>
            <c:numRef>
              <c:f>Manuf!$D$3:$D$65</c:f>
              <c:numCache>
                <c:formatCode>General</c:formatCode>
                <c:ptCount val="63"/>
                <c:pt idx="0">
                  <c:v>50582441.603000008</c:v>
                </c:pt>
                <c:pt idx="1">
                  <c:v>77235721.687666669</c:v>
                </c:pt>
                <c:pt idx="2">
                  <c:v>153606143.27000001</c:v>
                </c:pt>
                <c:pt idx="3">
                  <c:v>413196071.07999998</c:v>
                </c:pt>
                <c:pt idx="4">
                  <c:v>23666771.309666667</c:v>
                </c:pt>
                <c:pt idx="5">
                  <c:v>136594889.02333334</c:v>
                </c:pt>
                <c:pt idx="6">
                  <c:v>298214375.61333334</c:v>
                </c:pt>
                <c:pt idx="7">
                  <c:v>313492382.12666661</c:v>
                </c:pt>
                <c:pt idx="8">
                  <c:v>47564337.984999992</c:v>
                </c:pt>
                <c:pt idx="9">
                  <c:v>2243768272.7000003</c:v>
                </c:pt>
                <c:pt idx="10">
                  <c:v>16331436.803333333</c:v>
                </c:pt>
                <c:pt idx="11">
                  <c:v>8123696.3363333335</c:v>
                </c:pt>
                <c:pt idx="12">
                  <c:v>2050658.8169999998</c:v>
                </c:pt>
                <c:pt idx="13">
                  <c:v>155492987.07333329</c:v>
                </c:pt>
                <c:pt idx="14">
                  <c:v>1329890515.3999999</c:v>
                </c:pt>
                <c:pt idx="15">
                  <c:v>91182639.686999992</c:v>
                </c:pt>
                <c:pt idx="16">
                  <c:v>265138745.46666667</c:v>
                </c:pt>
                <c:pt idx="17">
                  <c:v>14765521.496666664</c:v>
                </c:pt>
                <c:pt idx="18">
                  <c:v>65818301.995999999</c:v>
                </c:pt>
                <c:pt idx="19">
                  <c:v>505954073.81999999</c:v>
                </c:pt>
                <c:pt idx="20">
                  <c:v>443276726.94333333</c:v>
                </c:pt>
                <c:pt idx="21">
                  <c:v>29288127.168666672</c:v>
                </c:pt>
                <c:pt idx="22">
                  <c:v>511647302.53666669</c:v>
                </c:pt>
                <c:pt idx="23">
                  <c:v>11582911.702</c:v>
                </c:pt>
                <c:pt idx="24">
                  <c:v>100939805.316</c:v>
                </c:pt>
                <c:pt idx="25">
                  <c:v>110882565.25333333</c:v>
                </c:pt>
                <c:pt idx="26">
                  <c:v>285486949.84999996</c:v>
                </c:pt>
                <c:pt idx="27">
                  <c:v>117444429.53000002</c:v>
                </c:pt>
                <c:pt idx="28">
                  <c:v>4732812.1076666666</c:v>
                </c:pt>
                <c:pt idx="29">
                  <c:v>61331208.666666664</c:v>
                </c:pt>
                <c:pt idx="30">
                  <c:v>483410448.0666666</c:v>
                </c:pt>
                <c:pt idx="31">
                  <c:v>629703167.61333334</c:v>
                </c:pt>
                <c:pt idx="32">
                  <c:v>17295047.467333332</c:v>
                </c:pt>
                <c:pt idx="33">
                  <c:v>7119476.0276666656</c:v>
                </c:pt>
                <c:pt idx="34">
                  <c:v>549637051.75</c:v>
                </c:pt>
                <c:pt idx="35">
                  <c:v>26861391.404333334</c:v>
                </c:pt>
                <c:pt idx="36">
                  <c:v>12866436.670999998</c:v>
                </c:pt>
                <c:pt idx="37">
                  <c:v>10968593.412666665</c:v>
                </c:pt>
                <c:pt idx="38">
                  <c:v>19178081.975333333</c:v>
                </c:pt>
                <c:pt idx="39">
                  <c:v>330796699.75333333</c:v>
                </c:pt>
                <c:pt idx="40">
                  <c:v>4580841.9770000009</c:v>
                </c:pt>
                <c:pt idx="41">
                  <c:v>187411516.31666669</c:v>
                </c:pt>
                <c:pt idx="42">
                  <c:v>461779904.51999998</c:v>
                </c:pt>
                <c:pt idx="43">
                  <c:v>46433258.959333338</c:v>
                </c:pt>
                <c:pt idx="44">
                  <c:v>30992428.929333333</c:v>
                </c:pt>
                <c:pt idx="45">
                  <c:v>22556898.990666669</c:v>
                </c:pt>
                <c:pt idx="46">
                  <c:v>53798369.284333326</c:v>
                </c:pt>
                <c:pt idx="47">
                  <c:v>193614705.67999998</c:v>
                </c:pt>
                <c:pt idx="48">
                  <c:v>57457788.722999997</c:v>
                </c:pt>
                <c:pt idx="49">
                  <c:v>57786958.649999999</c:v>
                </c:pt>
                <c:pt idx="50">
                  <c:v>219508303.43999997</c:v>
                </c:pt>
                <c:pt idx="51">
                  <c:v>78748754.243000001</c:v>
                </c:pt>
                <c:pt idx="52">
                  <c:v>352821292.08333331</c:v>
                </c:pt>
                <c:pt idx="53">
                  <c:v>78957259.844333336</c:v>
                </c:pt>
                <c:pt idx="54">
                  <c:v>26696865.324333336</c:v>
                </c:pt>
                <c:pt idx="55">
                  <c:v>140829785.93999997</c:v>
                </c:pt>
                <c:pt idx="56">
                  <c:v>210667578.50333333</c:v>
                </c:pt>
                <c:pt idx="57">
                  <c:v>14041388.876333334</c:v>
                </c:pt>
                <c:pt idx="58">
                  <c:v>142034498.66</c:v>
                </c:pt>
                <c:pt idx="59">
                  <c:v>295185967.54333335</c:v>
                </c:pt>
                <c:pt idx="60">
                  <c:v>1382866079.5666666</c:v>
                </c:pt>
                <c:pt idx="61">
                  <c:v>132666370.77</c:v>
                </c:pt>
                <c:pt idx="62">
                  <c:v>64963000.077333331</c:v>
                </c:pt>
              </c:numCache>
            </c:numRef>
          </c:bubbleSize>
          <c:bubble3D val="0"/>
          <c:extLst>
            <c:ext xmlns:c15="http://schemas.microsoft.com/office/drawing/2012/chart" uri="{02D57815-91ED-43cb-92C2-25804820EDAC}">
              <c15:datalabelsRange>
                <c15:f>Manuf!$A$3:$A$65</c15:f>
                <c15:dlblRangeCache>
                  <c:ptCount val="63"/>
                  <c:pt idx="0">
                    <c:v>Argentina</c:v>
                  </c:pt>
                  <c:pt idx="1">
                    <c:v>Australia</c:v>
                  </c:pt>
                  <c:pt idx="2">
                    <c:v>Austria</c:v>
                  </c:pt>
                  <c:pt idx="3">
                    <c:v>Belgium</c:v>
                  </c:pt>
                  <c:pt idx="4">
                    <c:v>Bulgaria</c:v>
                  </c:pt>
                  <c:pt idx="5">
                    <c:v>Brazil</c:v>
                  </c:pt>
                  <c:pt idx="6">
                    <c:v>Canada</c:v>
                  </c:pt>
                  <c:pt idx="7">
                    <c:v>Switzerland</c:v>
                  </c:pt>
                  <c:pt idx="8">
                    <c:v>Chile</c:v>
                  </c:pt>
                  <c:pt idx="9">
                    <c:v>China</c:v>
                  </c:pt>
                  <c:pt idx="10">
                    <c:v>Colombia</c:v>
                  </c:pt>
                  <c:pt idx="11">
                    <c:v>Costa Rica</c:v>
                  </c:pt>
                  <c:pt idx="12">
                    <c:v>Cyprus</c:v>
                  </c:pt>
                  <c:pt idx="13">
                    <c:v>Czechia</c:v>
                  </c:pt>
                  <c:pt idx="14">
                    <c:v>Germany</c:v>
                  </c:pt>
                  <c:pt idx="15">
                    <c:v>Denmark</c:v>
                  </c:pt>
                  <c:pt idx="16">
                    <c:v>Spain</c:v>
                  </c:pt>
                  <c:pt idx="17">
                    <c:v>Estonia</c:v>
                  </c:pt>
                  <c:pt idx="18">
                    <c:v>Finland</c:v>
                  </c:pt>
                  <c:pt idx="19">
                    <c:v>France</c:v>
                  </c:pt>
                  <c:pt idx="20">
                    <c:v>UK</c:v>
                  </c:pt>
                  <c:pt idx="21">
                    <c:v>Greece</c:v>
                  </c:pt>
                  <c:pt idx="22">
                    <c:v>Hong Kong</c:v>
                  </c:pt>
                  <c:pt idx="23">
                    <c:v>Croatia</c:v>
                  </c:pt>
                  <c:pt idx="24">
                    <c:v>Hungary</c:v>
                  </c:pt>
                  <c:pt idx="25">
                    <c:v>Indonesia</c:v>
                  </c:pt>
                  <c:pt idx="26">
                    <c:v>India</c:v>
                  </c:pt>
                  <c:pt idx="27">
                    <c:v>Ireland</c:v>
                  </c:pt>
                  <c:pt idx="28">
                    <c:v>Iceland</c:v>
                  </c:pt>
                  <c:pt idx="29">
                    <c:v>Israel</c:v>
                  </c:pt>
                  <c:pt idx="30">
                    <c:v>Italy</c:v>
                  </c:pt>
                  <c:pt idx="31">
                    <c:v>Japan</c:v>
                  </c:pt>
                  <c:pt idx="32">
                    <c:v>Kazakhstan</c:v>
                  </c:pt>
                  <c:pt idx="33">
                    <c:v>Cambodia</c:v>
                  </c:pt>
                  <c:pt idx="34">
                    <c:v>South Korea</c:v>
                  </c:pt>
                  <c:pt idx="35">
                    <c:v>Lithuania</c:v>
                  </c:pt>
                  <c:pt idx="36">
                    <c:v>Luxembourg</c:v>
                  </c:pt>
                  <c:pt idx="37">
                    <c:v>Latvia</c:v>
                  </c:pt>
                  <c:pt idx="38">
                    <c:v>Morocco</c:v>
                  </c:pt>
                  <c:pt idx="39">
                    <c:v>Mexico</c:v>
                  </c:pt>
                  <c:pt idx="40">
                    <c:v>Malta</c:v>
                  </c:pt>
                  <c:pt idx="41">
                    <c:v>Malaysia</c:v>
                  </c:pt>
                  <c:pt idx="42">
                    <c:v>Netherlands</c:v>
                  </c:pt>
                  <c:pt idx="43">
                    <c:v>Norway</c:v>
                  </c:pt>
                  <c:pt idx="44">
                    <c:v>New Zealand</c:v>
                  </c:pt>
                  <c:pt idx="45">
                    <c:v>Peru</c:v>
                  </c:pt>
                  <c:pt idx="46">
                    <c:v>Philippines</c:v>
                  </c:pt>
                  <c:pt idx="47">
                    <c:v>Poland</c:v>
                  </c:pt>
                  <c:pt idx="48">
                    <c:v>Portugal</c:v>
                  </c:pt>
                  <c:pt idx="49">
                    <c:v>Romania</c:v>
                  </c:pt>
                  <c:pt idx="50">
                    <c:v>Russia</c:v>
                  </c:pt>
                  <c:pt idx="51">
                    <c:v>Saudi Arabia</c:v>
                  </c:pt>
                  <c:pt idx="52">
                    <c:v>Singapore</c:v>
                  </c:pt>
                  <c:pt idx="53">
                    <c:v>Slovakia</c:v>
                  </c:pt>
                  <c:pt idx="54">
                    <c:v>Slovenia</c:v>
                  </c:pt>
                  <c:pt idx="55">
                    <c:v>Sweden</c:v>
                  </c:pt>
                  <c:pt idx="56">
                    <c:v>Thailand</c:v>
                  </c:pt>
                  <c:pt idx="57">
                    <c:v>Tunisia</c:v>
                  </c:pt>
                  <c:pt idx="58">
                    <c:v>Turkey</c:v>
                  </c:pt>
                  <c:pt idx="59">
                    <c:v>Taipei</c:v>
                  </c:pt>
                  <c:pt idx="60">
                    <c:v>USA</c:v>
                  </c:pt>
                  <c:pt idx="61">
                    <c:v>Viet Nam</c:v>
                  </c:pt>
                  <c:pt idx="62">
                    <c:v>South Africa</c:v>
                  </c:pt>
                </c15:dlblRangeCache>
              </c15:datalabelsRange>
            </c:ext>
            <c:ext xmlns:c16="http://schemas.microsoft.com/office/drawing/2014/chart" uri="{C3380CC4-5D6E-409C-BE32-E72D297353CC}">
              <c16:uniqueId val="{00000041-8ECB-4857-8E6B-A9CAD9688885}"/>
            </c:ext>
          </c:extLst>
        </c:ser>
        <c:dLbls>
          <c:showLegendKey val="0"/>
          <c:showVal val="0"/>
          <c:showCatName val="0"/>
          <c:showSerName val="0"/>
          <c:showPercent val="0"/>
          <c:showBubbleSize val="0"/>
        </c:dLbls>
        <c:bubbleScale val="50"/>
        <c:showNegBubbles val="0"/>
        <c:axId val="1663649103"/>
        <c:axId val="1663649519"/>
      </c:bubbleChart>
      <c:valAx>
        <c:axId val="1663649103"/>
        <c:scaling>
          <c:orientation val="minMax"/>
          <c:min val="0"/>
        </c:scaling>
        <c:delete val="0"/>
        <c:axPos val="b"/>
        <c:majorGridlines>
          <c:spPr>
            <a:ln w="9525" cap="flat" cmpd="sng" algn="ctr">
              <a:solidFill>
                <a:sysClr val="windowText" lastClr="000000">
                  <a:alpha val="7000"/>
                </a:sysClr>
              </a:solidFill>
              <a:round/>
            </a:ln>
            <a:effectLst/>
          </c:spPr>
        </c:majorGridlines>
        <c:title>
          <c:tx>
            <c:rich>
              <a:bodyPr rot="0" spcFirstLastPara="1" vertOverflow="ellipsis" vert="horz" wrap="square" anchor="ctr" anchorCtr="1"/>
              <a:lstStyle/>
              <a:p>
                <a:pPr>
                  <a:defRPr sz="900" b="0" i="0" u="none" strike="noStrike" kern="1200" baseline="0">
                    <a:solidFill>
                      <a:schemeClr val="tx1"/>
                    </a:solidFill>
                    <a:latin typeface="Arial Narrow" panose="020B0606020202030204" pitchFamily="34" charset="0"/>
                    <a:ea typeface="+mn-ea"/>
                    <a:cs typeface="+mn-cs"/>
                  </a:defRPr>
                </a:pPr>
                <a:r>
                  <a:rPr lang="en-ZA" dirty="0"/>
                  <a:t>Carbon intensity of gross exports (in tCO2e per US$ millions)</a:t>
                </a:r>
              </a:p>
            </c:rich>
          </c:tx>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Narrow" panose="020B0606020202030204" pitchFamily="34" charset="0"/>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Arial Narrow" panose="020B0606020202030204" pitchFamily="34" charset="0"/>
                <a:ea typeface="+mn-ea"/>
                <a:cs typeface="+mn-cs"/>
              </a:defRPr>
            </a:pPr>
            <a:endParaRPr lang="en-US"/>
          </a:p>
        </c:txPr>
        <c:crossAx val="1663649519"/>
        <c:crosses val="autoZero"/>
        <c:crossBetween val="midCat"/>
      </c:valAx>
      <c:valAx>
        <c:axId val="1663649519"/>
        <c:scaling>
          <c:orientation val="minMax"/>
        </c:scaling>
        <c:delete val="0"/>
        <c:axPos val="l"/>
        <c:majorGridlines>
          <c:spPr>
            <a:ln w="9525" cap="flat" cmpd="sng" algn="ctr">
              <a:solidFill>
                <a:sysClr val="windowText" lastClr="000000">
                  <a:alpha val="3000"/>
                </a:sysClr>
              </a:solidFill>
              <a:round/>
            </a:ln>
            <a:effectLst/>
          </c:spPr>
        </c:majorGridlines>
        <c:title>
          <c:tx>
            <c:rich>
              <a:bodyPr rot="-5400000" spcFirstLastPara="1" vertOverflow="ellipsis" vert="horz" wrap="square" anchor="ctr" anchorCtr="1"/>
              <a:lstStyle/>
              <a:p>
                <a:pPr>
                  <a:defRPr sz="900" b="0" i="0" u="none" strike="noStrike" kern="1200" baseline="0">
                    <a:solidFill>
                      <a:schemeClr val="tx1"/>
                    </a:solidFill>
                    <a:latin typeface="Arial Narrow" panose="020B0606020202030204" pitchFamily="34" charset="0"/>
                    <a:ea typeface="+mn-ea"/>
                    <a:cs typeface="+mn-cs"/>
                  </a:defRPr>
                </a:pPr>
                <a:r>
                  <a:rPr lang="en-ZA" dirty="0"/>
                  <a:t>Manufacturing products as a share of total exports</a:t>
                </a:r>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Arial Narrow" panose="020B0606020202030204" pitchFamily="34" charset="0"/>
                  <a:ea typeface="+mn-ea"/>
                  <a:cs typeface="+mn-cs"/>
                </a:defRPr>
              </a:pPr>
              <a:endParaRPr lang="en-US"/>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700" b="0" i="0" u="none" strike="noStrike" kern="1200" baseline="0">
                <a:solidFill>
                  <a:schemeClr val="tx1"/>
                </a:solidFill>
                <a:latin typeface="Arial Narrow" panose="020B0606020202030204" pitchFamily="34" charset="0"/>
                <a:ea typeface="+mn-ea"/>
                <a:cs typeface="+mn-cs"/>
              </a:defRPr>
            </a:pPr>
            <a:endParaRPr lang="en-US"/>
          </a:p>
        </c:txPr>
        <c:crossAx val="1663649103"/>
        <c:crosses val="autoZero"/>
        <c:crossBetween val="midCat"/>
      </c:valAx>
      <c:spPr>
        <a:noFill/>
        <a:ln>
          <a:noFill/>
        </a:ln>
        <a:effectLst/>
      </c:spPr>
    </c:plotArea>
    <c:plotVisOnly val="1"/>
    <c:dispBlanksAs val="gap"/>
    <c:showDLblsOverMax val="0"/>
  </c:chart>
  <c:spPr>
    <a:noFill/>
    <a:ln w="12700" cap="flat" cmpd="sng" algn="ctr">
      <a:solidFill>
        <a:srgbClr val="5B9BD5">
          <a:lumMod val="50000"/>
        </a:srgbClr>
      </a:solidFill>
      <a:round/>
    </a:ln>
    <a:effectLst/>
  </c:spPr>
  <c:txPr>
    <a:bodyPr/>
    <a:lstStyle/>
    <a:p>
      <a:pPr>
        <a:defRPr sz="900">
          <a:solidFill>
            <a:schemeClr val="tx1"/>
          </a:solidFill>
          <a:latin typeface="Arial Narrow" panose="020B0606020202030204" pitchFamily="34" charset="0"/>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1680" b="0" i="0" u="none" strike="noStrike" kern="1200" spc="0" baseline="0">
                <a:solidFill>
                  <a:schemeClr val="tx1"/>
                </a:solidFill>
                <a:latin typeface="Arial Narrow" panose="020B0606020202030204" pitchFamily="34" charset="0"/>
                <a:ea typeface="+mn-ea"/>
                <a:cs typeface="+mn-cs"/>
              </a:defRPr>
            </a:pPr>
            <a:r>
              <a:rPr lang="en-ZA" dirty="0"/>
              <a:t>as % of country’ total exports</a:t>
            </a:r>
          </a:p>
        </c:rich>
      </c:tx>
      <c:layout>
        <c:manualLayout>
          <c:xMode val="edge"/>
          <c:yMode val="edge"/>
          <c:x val="0.20570514571948997"/>
          <c:y val="3.0856205022879956E-2"/>
        </c:manualLayout>
      </c:layout>
      <c:overlay val="0"/>
      <c:spPr>
        <a:noFill/>
        <a:ln>
          <a:noFill/>
        </a:ln>
        <a:effectLst/>
      </c:spPr>
      <c:txPr>
        <a:bodyPr rot="0" spcFirstLastPara="1" vertOverflow="ellipsis" vert="horz" wrap="square" anchor="ctr" anchorCtr="1"/>
        <a:lstStyle/>
        <a:p>
          <a:pPr>
            <a:defRPr lang="en-US" sz="1680" b="0" i="0" u="none" strike="noStrike" kern="1200" spc="0" baseline="0">
              <a:solidFill>
                <a:schemeClr val="tx1"/>
              </a:solidFill>
              <a:latin typeface="Arial Narrow" panose="020B0606020202030204" pitchFamily="34" charset="0"/>
              <a:ea typeface="+mn-ea"/>
              <a:cs typeface="+mn-cs"/>
            </a:defRPr>
          </a:pPr>
          <a:endParaRPr lang="en-US"/>
        </a:p>
      </c:txPr>
    </c:title>
    <c:autoTitleDeleted val="0"/>
    <c:plotArea>
      <c:layout/>
      <c:barChart>
        <c:barDir val="bar"/>
        <c:grouping val="stacked"/>
        <c:varyColors val="0"/>
        <c:ser>
          <c:idx val="0"/>
          <c:order val="0"/>
          <c:tx>
            <c:strRef>
              <c:f>'[20230724-Afr-vuln-CBAM.xlsx]CBAM Exp Vul (Countries)'!$B$4</c:f>
              <c:strCache>
                <c:ptCount val="1"/>
                <c:pt idx="0">
                  <c:v>Cement</c:v>
                </c:pt>
              </c:strCache>
            </c:strRef>
          </c:tx>
          <c:spPr>
            <a:solidFill>
              <a:schemeClr val="accent1"/>
            </a:solidFill>
            <a:ln>
              <a:noFill/>
            </a:ln>
            <a:effectLst/>
          </c:spPr>
          <c:invertIfNegative val="0"/>
          <c:cat>
            <c:strRef>
              <c:f>'[20230724-Afr-vuln-CBAM.xlsx]CBAM Exp Vul (Countries)'!$C$3:$AX$3</c:f>
              <c:strCache>
                <c:ptCount val="10"/>
                <c:pt idx="0">
                  <c:v>Egypt</c:v>
                </c:pt>
                <c:pt idx="1">
                  <c:v>Mauritania</c:v>
                </c:pt>
                <c:pt idx="2">
                  <c:v>Mauritius</c:v>
                </c:pt>
                <c:pt idx="3">
                  <c:v>Morocco</c:v>
                </c:pt>
                <c:pt idx="4">
                  <c:v>Mozambique</c:v>
                </c:pt>
                <c:pt idx="5">
                  <c:v>Namibia</c:v>
                </c:pt>
                <c:pt idx="6">
                  <c:v>Nigeria</c:v>
                </c:pt>
                <c:pt idx="7">
                  <c:v>South Africa</c:v>
                </c:pt>
                <c:pt idx="8">
                  <c:v>Tunisia</c:v>
                </c:pt>
                <c:pt idx="9">
                  <c:v>Zambia</c:v>
                </c:pt>
              </c:strCache>
              <c:extLst/>
            </c:strRef>
          </c:cat>
          <c:val>
            <c:numRef>
              <c:f>'[20230724-Afr-vuln-CBAM.xlsx]CBAM Exp Vul (Countries)'!$C$4:$AX$4</c:f>
              <c:numCache>
                <c:formatCode>0%</c:formatCode>
                <c:ptCount val="10"/>
                <c:pt idx="0">
                  <c:v>2.9797304186154666E-4</c:v>
                </c:pt>
                <c:pt idx="1">
                  <c:v>0</c:v>
                </c:pt>
                <c:pt idx="2">
                  <c:v>0</c:v>
                </c:pt>
                <c:pt idx="3">
                  <c:v>3.6263806899374115E-4</c:v>
                </c:pt>
                <c:pt idx="4">
                  <c:v>0</c:v>
                </c:pt>
                <c:pt idx="5">
                  <c:v>1.6653335671461662E-7</c:v>
                </c:pt>
                <c:pt idx="6">
                  <c:v>0</c:v>
                </c:pt>
                <c:pt idx="7">
                  <c:v>2.4268935529540406E-6</c:v>
                </c:pt>
                <c:pt idx="8">
                  <c:v>7.7012206135317497E-4</c:v>
                </c:pt>
                <c:pt idx="9">
                  <c:v>0</c:v>
                </c:pt>
              </c:numCache>
              <c:extLst/>
            </c:numRef>
          </c:val>
          <c:extLst>
            <c:ext xmlns:c16="http://schemas.microsoft.com/office/drawing/2014/chart" uri="{C3380CC4-5D6E-409C-BE32-E72D297353CC}">
              <c16:uniqueId val="{00000000-1030-4AA9-A106-D6AB661D2B14}"/>
            </c:ext>
          </c:extLst>
        </c:ser>
        <c:ser>
          <c:idx val="1"/>
          <c:order val="1"/>
          <c:tx>
            <c:strRef>
              <c:f>'[20230724-Afr-vuln-CBAM.xlsx]CBAM Exp Vul (Countries)'!$B$5</c:f>
              <c:strCache>
                <c:ptCount val="1"/>
                <c:pt idx="0">
                  <c:v>Electricity</c:v>
                </c:pt>
              </c:strCache>
            </c:strRef>
          </c:tx>
          <c:spPr>
            <a:solidFill>
              <a:schemeClr val="accent3"/>
            </a:solidFill>
            <a:ln>
              <a:noFill/>
            </a:ln>
            <a:effectLst/>
          </c:spPr>
          <c:invertIfNegative val="0"/>
          <c:cat>
            <c:strRef>
              <c:f>'[20230724-Afr-vuln-CBAM.xlsx]CBAM Exp Vul (Countries)'!$C$3:$AX$3</c:f>
              <c:strCache>
                <c:ptCount val="10"/>
                <c:pt idx="0">
                  <c:v>Egypt</c:v>
                </c:pt>
                <c:pt idx="1">
                  <c:v>Mauritania</c:v>
                </c:pt>
                <c:pt idx="2">
                  <c:v>Mauritius</c:v>
                </c:pt>
                <c:pt idx="3">
                  <c:v>Morocco</c:v>
                </c:pt>
                <c:pt idx="4">
                  <c:v>Mozambique</c:v>
                </c:pt>
                <c:pt idx="5">
                  <c:v>Namibia</c:v>
                </c:pt>
                <c:pt idx="6">
                  <c:v>Nigeria</c:v>
                </c:pt>
                <c:pt idx="7">
                  <c:v>South Africa</c:v>
                </c:pt>
                <c:pt idx="8">
                  <c:v>Tunisia</c:v>
                </c:pt>
                <c:pt idx="9">
                  <c:v>Zambia</c:v>
                </c:pt>
              </c:strCache>
              <c:extLst/>
            </c:strRef>
          </c:cat>
          <c:val>
            <c:numRef>
              <c:f>'[20230724-Afr-vuln-CBAM.xlsx]CBAM Exp Vul (Countries)'!$C$5:$AX$5</c:f>
              <c:numCache>
                <c:formatCode>0%</c:formatCode>
                <c:ptCount val="10"/>
                <c:pt idx="0">
                  <c:v>0</c:v>
                </c:pt>
                <c:pt idx="1">
                  <c:v>0</c:v>
                </c:pt>
                <c:pt idx="2">
                  <c:v>0</c:v>
                </c:pt>
                <c:pt idx="3">
                  <c:v>1.2707096846617373E-3</c:v>
                </c:pt>
                <c:pt idx="4">
                  <c:v>0</c:v>
                </c:pt>
                <c:pt idx="5">
                  <c:v>0</c:v>
                </c:pt>
                <c:pt idx="6">
                  <c:v>0</c:v>
                </c:pt>
                <c:pt idx="7">
                  <c:v>0</c:v>
                </c:pt>
                <c:pt idx="8">
                  <c:v>0</c:v>
                </c:pt>
                <c:pt idx="9">
                  <c:v>0</c:v>
                </c:pt>
              </c:numCache>
              <c:extLst/>
            </c:numRef>
          </c:val>
          <c:extLst>
            <c:ext xmlns:c16="http://schemas.microsoft.com/office/drawing/2014/chart" uri="{C3380CC4-5D6E-409C-BE32-E72D297353CC}">
              <c16:uniqueId val="{00000001-1030-4AA9-A106-D6AB661D2B14}"/>
            </c:ext>
          </c:extLst>
        </c:ser>
        <c:ser>
          <c:idx val="2"/>
          <c:order val="2"/>
          <c:tx>
            <c:strRef>
              <c:f>'[20230724-Afr-vuln-CBAM.xlsx]CBAM Exp Vul (Countries)'!$B$6</c:f>
              <c:strCache>
                <c:ptCount val="1"/>
                <c:pt idx="0">
                  <c:v>Fertilisers</c:v>
                </c:pt>
              </c:strCache>
            </c:strRef>
          </c:tx>
          <c:spPr>
            <a:solidFill>
              <a:schemeClr val="accent5"/>
            </a:solidFill>
            <a:ln>
              <a:noFill/>
            </a:ln>
            <a:effectLst/>
          </c:spPr>
          <c:invertIfNegative val="0"/>
          <c:cat>
            <c:strRef>
              <c:f>'[20230724-Afr-vuln-CBAM.xlsx]CBAM Exp Vul (Countries)'!$C$3:$AX$3</c:f>
              <c:strCache>
                <c:ptCount val="10"/>
                <c:pt idx="0">
                  <c:v>Egypt</c:v>
                </c:pt>
                <c:pt idx="1">
                  <c:v>Mauritania</c:v>
                </c:pt>
                <c:pt idx="2">
                  <c:v>Mauritius</c:v>
                </c:pt>
                <c:pt idx="3">
                  <c:v>Morocco</c:v>
                </c:pt>
                <c:pt idx="4">
                  <c:v>Mozambique</c:v>
                </c:pt>
                <c:pt idx="5">
                  <c:v>Namibia</c:v>
                </c:pt>
                <c:pt idx="6">
                  <c:v>Nigeria</c:v>
                </c:pt>
                <c:pt idx="7">
                  <c:v>South Africa</c:v>
                </c:pt>
                <c:pt idx="8">
                  <c:v>Tunisia</c:v>
                </c:pt>
                <c:pt idx="9">
                  <c:v>Zambia</c:v>
                </c:pt>
              </c:strCache>
              <c:extLst/>
            </c:strRef>
          </c:cat>
          <c:val>
            <c:numRef>
              <c:f>'[20230724-Afr-vuln-CBAM.xlsx]CBAM Exp Vul (Countries)'!$C$6:$AX$6</c:f>
              <c:numCache>
                <c:formatCode>0%</c:formatCode>
                <c:ptCount val="10"/>
                <c:pt idx="0">
                  <c:v>2.6176247388530159E-2</c:v>
                </c:pt>
                <c:pt idx="1">
                  <c:v>5.5584686048429082E-6</c:v>
                </c:pt>
                <c:pt idx="2">
                  <c:v>0</c:v>
                </c:pt>
                <c:pt idx="3">
                  <c:v>1.7802054230915666E-2</c:v>
                </c:pt>
                <c:pt idx="4">
                  <c:v>1.5733589591632854E-5</c:v>
                </c:pt>
                <c:pt idx="5">
                  <c:v>3.3306671342923325E-7</c:v>
                </c:pt>
                <c:pt idx="6">
                  <c:v>2.4260878785503865E-3</c:v>
                </c:pt>
                <c:pt idx="7">
                  <c:v>4.2462547531519196E-5</c:v>
                </c:pt>
                <c:pt idx="8">
                  <c:v>2.9237168112207293E-3</c:v>
                </c:pt>
                <c:pt idx="9">
                  <c:v>0</c:v>
                </c:pt>
              </c:numCache>
              <c:extLst/>
            </c:numRef>
          </c:val>
          <c:extLst>
            <c:ext xmlns:c16="http://schemas.microsoft.com/office/drawing/2014/chart" uri="{C3380CC4-5D6E-409C-BE32-E72D297353CC}">
              <c16:uniqueId val="{00000002-1030-4AA9-A106-D6AB661D2B14}"/>
            </c:ext>
          </c:extLst>
        </c:ser>
        <c:ser>
          <c:idx val="3"/>
          <c:order val="3"/>
          <c:tx>
            <c:strRef>
              <c:f>'[20230724-Afr-vuln-CBAM.xlsx]CBAM Exp Vul (Countries)'!$B$7</c:f>
              <c:strCache>
                <c:ptCount val="1"/>
                <c:pt idx="0">
                  <c:v>Iron and Steel* </c:v>
                </c:pt>
              </c:strCache>
            </c:strRef>
          </c:tx>
          <c:spPr>
            <a:solidFill>
              <a:schemeClr val="accent1">
                <a:lumMod val="60000"/>
              </a:schemeClr>
            </a:solidFill>
            <a:ln>
              <a:noFill/>
            </a:ln>
            <a:effectLst/>
          </c:spPr>
          <c:invertIfNegative val="0"/>
          <c:cat>
            <c:strRef>
              <c:f>'[20230724-Afr-vuln-CBAM.xlsx]CBAM Exp Vul (Countries)'!$C$3:$AX$3</c:f>
              <c:strCache>
                <c:ptCount val="10"/>
                <c:pt idx="0">
                  <c:v>Egypt</c:v>
                </c:pt>
                <c:pt idx="1">
                  <c:v>Mauritania</c:v>
                </c:pt>
                <c:pt idx="2">
                  <c:v>Mauritius</c:v>
                </c:pt>
                <c:pt idx="3">
                  <c:v>Morocco</c:v>
                </c:pt>
                <c:pt idx="4">
                  <c:v>Mozambique</c:v>
                </c:pt>
                <c:pt idx="5">
                  <c:v>Namibia</c:v>
                </c:pt>
                <c:pt idx="6">
                  <c:v>Nigeria</c:v>
                </c:pt>
                <c:pt idx="7">
                  <c:v>South Africa</c:v>
                </c:pt>
                <c:pt idx="8">
                  <c:v>Tunisia</c:v>
                </c:pt>
                <c:pt idx="9">
                  <c:v>Zambia</c:v>
                </c:pt>
              </c:strCache>
              <c:extLst/>
            </c:strRef>
          </c:cat>
          <c:val>
            <c:numRef>
              <c:f>'[20230724-Afr-vuln-CBAM.xlsx]CBAM Exp Vul (Countries)'!$C$7:$AX$7</c:f>
              <c:numCache>
                <c:formatCode>0%</c:formatCode>
                <c:ptCount val="10"/>
                <c:pt idx="0">
                  <c:v>1.5247716909036559E-2</c:v>
                </c:pt>
                <c:pt idx="1">
                  <c:v>1.2869178265117248E-3</c:v>
                </c:pt>
                <c:pt idx="2">
                  <c:v>2.782689353314589E-4</c:v>
                </c:pt>
                <c:pt idx="3">
                  <c:v>4.3904223201546326E-3</c:v>
                </c:pt>
                <c:pt idx="4">
                  <c:v>8.2692819714163369E-5</c:v>
                </c:pt>
                <c:pt idx="5">
                  <c:v>1.2879689808308449E-3</c:v>
                </c:pt>
                <c:pt idx="6">
                  <c:v>1.0878043460262365E-5</c:v>
                </c:pt>
                <c:pt idx="7">
                  <c:v>1.7749919232982556E-2</c:v>
                </c:pt>
                <c:pt idx="8">
                  <c:v>1.7447765076295262E-2</c:v>
                </c:pt>
                <c:pt idx="9">
                  <c:v>7.0292458372869457E-4</c:v>
                </c:pt>
              </c:numCache>
              <c:extLst/>
            </c:numRef>
          </c:val>
          <c:extLst>
            <c:ext xmlns:c16="http://schemas.microsoft.com/office/drawing/2014/chart" uri="{C3380CC4-5D6E-409C-BE32-E72D297353CC}">
              <c16:uniqueId val="{00000003-1030-4AA9-A106-D6AB661D2B14}"/>
            </c:ext>
          </c:extLst>
        </c:ser>
        <c:ser>
          <c:idx val="4"/>
          <c:order val="4"/>
          <c:tx>
            <c:strRef>
              <c:f>'[20230724-Afr-vuln-CBAM.xlsx]CBAM Exp Vul (Countries)'!$B$8</c:f>
              <c:strCache>
                <c:ptCount val="1"/>
                <c:pt idx="0">
                  <c:v>Aluminium</c:v>
                </c:pt>
              </c:strCache>
            </c:strRef>
          </c:tx>
          <c:spPr>
            <a:solidFill>
              <a:schemeClr val="accent3">
                <a:lumMod val="60000"/>
              </a:schemeClr>
            </a:solidFill>
            <a:ln>
              <a:noFill/>
            </a:ln>
            <a:effectLst/>
          </c:spPr>
          <c:invertIfNegative val="0"/>
          <c:cat>
            <c:strRef>
              <c:f>'[20230724-Afr-vuln-CBAM.xlsx]CBAM Exp Vul (Countries)'!$C$3:$AX$3</c:f>
              <c:strCache>
                <c:ptCount val="10"/>
                <c:pt idx="0">
                  <c:v>Egypt</c:v>
                </c:pt>
                <c:pt idx="1">
                  <c:v>Mauritania</c:v>
                </c:pt>
                <c:pt idx="2">
                  <c:v>Mauritius</c:v>
                </c:pt>
                <c:pt idx="3">
                  <c:v>Morocco</c:v>
                </c:pt>
                <c:pt idx="4">
                  <c:v>Mozambique</c:v>
                </c:pt>
                <c:pt idx="5">
                  <c:v>Namibia</c:v>
                </c:pt>
                <c:pt idx="6">
                  <c:v>Nigeria</c:v>
                </c:pt>
                <c:pt idx="7">
                  <c:v>South Africa</c:v>
                </c:pt>
                <c:pt idx="8">
                  <c:v>Tunisia</c:v>
                </c:pt>
                <c:pt idx="9">
                  <c:v>Zambia</c:v>
                </c:pt>
              </c:strCache>
              <c:extLst/>
            </c:strRef>
          </c:cat>
          <c:val>
            <c:numRef>
              <c:f>'[20230724-Afr-vuln-CBAM.xlsx]CBAM Exp Vul (Countries)'!$C$8:$AX$8</c:f>
              <c:numCache>
                <c:formatCode>0%</c:formatCode>
                <c:ptCount val="10"/>
                <c:pt idx="0">
                  <c:v>8.7786052406743434E-3</c:v>
                </c:pt>
                <c:pt idx="1">
                  <c:v>0</c:v>
                </c:pt>
                <c:pt idx="2">
                  <c:v>3.9848981129887821E-3</c:v>
                </c:pt>
                <c:pt idx="3">
                  <c:v>1.6478759545825289E-3</c:v>
                </c:pt>
                <c:pt idx="4">
                  <c:v>4.0535825078585622E-2</c:v>
                </c:pt>
                <c:pt idx="5">
                  <c:v>2.1649336372900162E-6</c:v>
                </c:pt>
                <c:pt idx="6">
                  <c:v>1.1417998592832717E-4</c:v>
                </c:pt>
                <c:pt idx="7">
                  <c:v>4.3116595344040312E-3</c:v>
                </c:pt>
                <c:pt idx="8">
                  <c:v>2.6694411923483866E-3</c:v>
                </c:pt>
                <c:pt idx="9">
                  <c:v>0</c:v>
                </c:pt>
              </c:numCache>
              <c:extLst/>
            </c:numRef>
          </c:val>
          <c:extLst>
            <c:ext xmlns:c16="http://schemas.microsoft.com/office/drawing/2014/chart" uri="{C3380CC4-5D6E-409C-BE32-E72D297353CC}">
              <c16:uniqueId val="{00000004-1030-4AA9-A106-D6AB661D2B14}"/>
            </c:ext>
          </c:extLst>
        </c:ser>
        <c:ser>
          <c:idx val="5"/>
          <c:order val="5"/>
          <c:tx>
            <c:strRef>
              <c:f>'[20230724-Afr-vuln-CBAM.xlsx]CBAM Exp Vul (Countries)'!$B$9</c:f>
              <c:strCache>
                <c:ptCount val="1"/>
                <c:pt idx="0">
                  <c:v>Hydrogen</c:v>
                </c:pt>
              </c:strCache>
            </c:strRef>
          </c:tx>
          <c:spPr>
            <a:solidFill>
              <a:schemeClr val="accent5">
                <a:lumMod val="60000"/>
              </a:schemeClr>
            </a:solidFill>
            <a:ln>
              <a:noFill/>
            </a:ln>
            <a:effectLst/>
          </c:spPr>
          <c:invertIfNegative val="0"/>
          <c:cat>
            <c:strRef>
              <c:f>'[20230724-Afr-vuln-CBAM.xlsx]CBAM Exp Vul (Countries)'!$C$3:$AX$3</c:f>
              <c:strCache>
                <c:ptCount val="10"/>
                <c:pt idx="0">
                  <c:v>Egypt</c:v>
                </c:pt>
                <c:pt idx="1">
                  <c:v>Mauritania</c:v>
                </c:pt>
                <c:pt idx="2">
                  <c:v>Mauritius</c:v>
                </c:pt>
                <c:pt idx="3">
                  <c:v>Morocco</c:v>
                </c:pt>
                <c:pt idx="4">
                  <c:v>Mozambique</c:v>
                </c:pt>
                <c:pt idx="5">
                  <c:v>Namibia</c:v>
                </c:pt>
                <c:pt idx="6">
                  <c:v>Nigeria</c:v>
                </c:pt>
                <c:pt idx="7">
                  <c:v>South Africa</c:v>
                </c:pt>
                <c:pt idx="8">
                  <c:v>Tunisia</c:v>
                </c:pt>
                <c:pt idx="9">
                  <c:v>Zambia</c:v>
                </c:pt>
              </c:strCache>
              <c:extLst/>
            </c:strRef>
          </c:cat>
          <c:val>
            <c:numRef>
              <c:f>'[20230724-Afr-vuln-CBAM.xlsx]CBAM Exp Vul (Countries)'!$C$9:$AX$9</c:f>
              <c:numCache>
                <c:formatCode>0%</c:formatCode>
                <c:ptCount val="10"/>
                <c:pt idx="0">
                  <c:v>0</c:v>
                </c:pt>
                <c:pt idx="1">
                  <c:v>0</c:v>
                </c:pt>
                <c:pt idx="2">
                  <c:v>0</c:v>
                </c:pt>
                <c:pt idx="3">
                  <c:v>0</c:v>
                </c:pt>
                <c:pt idx="4">
                  <c:v>0</c:v>
                </c:pt>
                <c:pt idx="5">
                  <c:v>0</c:v>
                </c:pt>
                <c:pt idx="6">
                  <c:v>0</c:v>
                </c:pt>
                <c:pt idx="7">
                  <c:v>0</c:v>
                </c:pt>
                <c:pt idx="8">
                  <c:v>0</c:v>
                </c:pt>
                <c:pt idx="9">
                  <c:v>0</c:v>
                </c:pt>
              </c:numCache>
              <c:extLst/>
            </c:numRef>
          </c:val>
          <c:extLst>
            <c:ext xmlns:c16="http://schemas.microsoft.com/office/drawing/2014/chart" uri="{C3380CC4-5D6E-409C-BE32-E72D297353CC}">
              <c16:uniqueId val="{00000005-1030-4AA9-A106-D6AB661D2B14}"/>
            </c:ext>
          </c:extLst>
        </c:ser>
        <c:dLbls>
          <c:showLegendKey val="0"/>
          <c:showVal val="0"/>
          <c:showCatName val="0"/>
          <c:showSerName val="0"/>
          <c:showPercent val="0"/>
          <c:showBubbleSize val="0"/>
        </c:dLbls>
        <c:gapWidth val="150"/>
        <c:overlap val="100"/>
        <c:axId val="658197903"/>
        <c:axId val="658179663"/>
      </c:barChart>
      <c:catAx>
        <c:axId val="6581979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200" b="0" i="0" u="none" strike="noStrike" kern="1200" baseline="0">
                <a:solidFill>
                  <a:schemeClr val="tx1"/>
                </a:solidFill>
                <a:latin typeface="Arial Narrow" panose="020B0606020202030204" pitchFamily="34" charset="0"/>
                <a:ea typeface="+mn-ea"/>
                <a:cs typeface="+mn-cs"/>
              </a:defRPr>
            </a:pPr>
            <a:endParaRPr lang="en-US"/>
          </a:p>
        </c:txPr>
        <c:crossAx val="658179663"/>
        <c:crosses val="autoZero"/>
        <c:auto val="1"/>
        <c:lblAlgn val="ctr"/>
        <c:lblOffset val="100"/>
        <c:noMultiLvlLbl val="0"/>
      </c:catAx>
      <c:valAx>
        <c:axId val="658179663"/>
        <c:scaling>
          <c:orientation val="minMax"/>
        </c:scaling>
        <c:delete val="0"/>
        <c:axPos val="b"/>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lang="en-US" sz="1200" b="0" i="0" u="none" strike="noStrike" kern="1200" baseline="0">
                <a:solidFill>
                  <a:schemeClr val="tx1"/>
                </a:solidFill>
                <a:latin typeface="Arial Narrow" panose="020B0606020202030204" pitchFamily="34" charset="0"/>
                <a:ea typeface="+mn-ea"/>
                <a:cs typeface="+mn-cs"/>
              </a:defRPr>
            </a:pPr>
            <a:endParaRPr lang="en-US"/>
          </a:p>
        </c:txPr>
        <c:crossAx val="658197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200" b="0" i="0" u="none" strike="noStrike" kern="1200" baseline="0">
              <a:solidFill>
                <a:schemeClr val="tx1"/>
              </a:solidFill>
              <a:latin typeface="Arial Narrow" panose="020B0606020202030204" pitchFamily="34" charset="0"/>
              <a:ea typeface="+mn-ea"/>
              <a:cs typeface="+mn-cs"/>
            </a:defRPr>
          </a:pPr>
          <a:endParaRPr lang="en-US"/>
        </a:p>
      </c:txPr>
    </c:legend>
    <c:plotVisOnly val="1"/>
    <c:dispBlanksAs val="gap"/>
    <c:showDLblsOverMax val="0"/>
  </c:chart>
  <c:spPr>
    <a:noFill/>
    <a:ln>
      <a:noFill/>
    </a:ln>
    <a:effectLst/>
  </c:spPr>
  <c:txPr>
    <a:bodyPr/>
    <a:lstStyle/>
    <a:p>
      <a:pPr algn="ctr">
        <a:defRPr lang="en-US" sz="1400" b="0" i="0" u="none" strike="noStrike" kern="1200" baseline="0">
          <a:solidFill>
            <a:schemeClr val="tx1"/>
          </a:solidFill>
          <a:latin typeface="Arial Narrow" panose="020B0606020202030204" pitchFamily="34" charset="0"/>
          <a:ea typeface="+mn-ea"/>
          <a:cs typeface="+mn-cs"/>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0" i="0" u="none" strike="noStrike" kern="1200" spc="0" baseline="0">
                <a:solidFill>
                  <a:schemeClr val="tx1"/>
                </a:solidFill>
                <a:latin typeface="Arial Narrow" panose="020B0606020202030204" pitchFamily="34" charset="0"/>
                <a:ea typeface="+mn-ea"/>
                <a:cs typeface="+mn-cs"/>
              </a:defRPr>
            </a:pPr>
            <a:r>
              <a:rPr lang="en-ZA" dirty="0"/>
              <a:t>% of country's GDP</a:t>
            </a:r>
          </a:p>
        </c:rich>
      </c:tx>
      <c:layout>
        <c:manualLayout>
          <c:xMode val="edge"/>
          <c:yMode val="edge"/>
          <c:x val="0.31934463305403893"/>
          <c:y val="3.5998913148673893E-2"/>
        </c:manualLayout>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solidFill>
              <a:latin typeface="Arial Narrow" panose="020B0606020202030204" pitchFamily="34" charset="0"/>
              <a:ea typeface="+mn-ea"/>
              <a:cs typeface="+mn-cs"/>
            </a:defRPr>
          </a:pPr>
          <a:endParaRPr lang="en-US"/>
        </a:p>
      </c:txPr>
    </c:title>
    <c:autoTitleDeleted val="0"/>
    <c:plotArea>
      <c:layout/>
      <c:barChart>
        <c:barDir val="bar"/>
        <c:grouping val="stacked"/>
        <c:varyColors val="0"/>
        <c:ser>
          <c:idx val="0"/>
          <c:order val="0"/>
          <c:tx>
            <c:strRef>
              <c:f>'[20230724-Afr-vuln-CBAM.xlsx]CBAM GDP Vul (Countries)'!$B$4</c:f>
              <c:strCache>
                <c:ptCount val="1"/>
                <c:pt idx="0">
                  <c:v>Cement</c:v>
                </c:pt>
              </c:strCache>
            </c:strRef>
          </c:tx>
          <c:spPr>
            <a:solidFill>
              <a:schemeClr val="accent1"/>
            </a:solidFill>
            <a:ln>
              <a:noFill/>
            </a:ln>
            <a:effectLst/>
          </c:spPr>
          <c:invertIfNegative val="0"/>
          <c:cat>
            <c:strRef>
              <c:f>'[20230724-Afr-vuln-CBAM.xlsx]CBAM GDP Vul (Countries)'!$C$3:$AX$3</c:f>
              <c:strCache>
                <c:ptCount val="10"/>
                <c:pt idx="0">
                  <c:v>Egypt</c:v>
                </c:pt>
                <c:pt idx="1">
                  <c:v>Mauritania</c:v>
                </c:pt>
                <c:pt idx="2">
                  <c:v>Mauritius</c:v>
                </c:pt>
                <c:pt idx="3">
                  <c:v>Morocco</c:v>
                </c:pt>
                <c:pt idx="4">
                  <c:v>Mozambique</c:v>
                </c:pt>
                <c:pt idx="5">
                  <c:v>Namibia</c:v>
                </c:pt>
                <c:pt idx="6">
                  <c:v>Nigeria</c:v>
                </c:pt>
                <c:pt idx="7">
                  <c:v>South Africa</c:v>
                </c:pt>
                <c:pt idx="8">
                  <c:v>Tunisia</c:v>
                </c:pt>
                <c:pt idx="9">
                  <c:v>Zambia</c:v>
                </c:pt>
              </c:strCache>
              <c:extLst/>
            </c:strRef>
          </c:cat>
          <c:val>
            <c:numRef>
              <c:f>'[20230724-Afr-vuln-CBAM.xlsx]CBAM GDP Vul (Countries)'!$C$4:$AX$4</c:f>
              <c:numCache>
                <c:formatCode>0.0%</c:formatCode>
                <c:ptCount val="10"/>
                <c:pt idx="0">
                  <c:v>3.3681533710152331E-5</c:v>
                </c:pt>
                <c:pt idx="1">
                  <c:v>0</c:v>
                </c:pt>
                <c:pt idx="2">
                  <c:v>0</c:v>
                </c:pt>
                <c:pt idx="3">
                  <c:v>1.2393224179757238E-4</c:v>
                </c:pt>
                <c:pt idx="4">
                  <c:v>0</c:v>
                </c:pt>
                <c:pt idx="5">
                  <c:v>9.4186476694182292E-8</c:v>
                </c:pt>
                <c:pt idx="6">
                  <c:v>0</c:v>
                </c:pt>
                <c:pt idx="7">
                  <c:v>8.4923662621670696E-7</c:v>
                </c:pt>
                <c:pt idx="8">
                  <c:v>3.2578684238177924E-4</c:v>
                </c:pt>
                <c:pt idx="9">
                  <c:v>0</c:v>
                </c:pt>
              </c:numCache>
              <c:extLst/>
            </c:numRef>
          </c:val>
          <c:extLst>
            <c:ext xmlns:c16="http://schemas.microsoft.com/office/drawing/2014/chart" uri="{C3380CC4-5D6E-409C-BE32-E72D297353CC}">
              <c16:uniqueId val="{00000000-5CC3-4D17-A466-B9949268E069}"/>
            </c:ext>
          </c:extLst>
        </c:ser>
        <c:ser>
          <c:idx val="1"/>
          <c:order val="1"/>
          <c:tx>
            <c:strRef>
              <c:f>'[20230724-Afr-vuln-CBAM.xlsx]CBAM GDP Vul (Countries)'!$B$5</c:f>
              <c:strCache>
                <c:ptCount val="1"/>
                <c:pt idx="0">
                  <c:v>Electricity</c:v>
                </c:pt>
              </c:strCache>
            </c:strRef>
          </c:tx>
          <c:spPr>
            <a:solidFill>
              <a:schemeClr val="accent3"/>
            </a:solidFill>
            <a:ln>
              <a:noFill/>
            </a:ln>
            <a:effectLst/>
          </c:spPr>
          <c:invertIfNegative val="0"/>
          <c:cat>
            <c:strRef>
              <c:f>'[20230724-Afr-vuln-CBAM.xlsx]CBAM GDP Vul (Countries)'!$C$3:$AX$3</c:f>
              <c:strCache>
                <c:ptCount val="10"/>
                <c:pt idx="0">
                  <c:v>Egypt</c:v>
                </c:pt>
                <c:pt idx="1">
                  <c:v>Mauritania</c:v>
                </c:pt>
                <c:pt idx="2">
                  <c:v>Mauritius</c:v>
                </c:pt>
                <c:pt idx="3">
                  <c:v>Morocco</c:v>
                </c:pt>
                <c:pt idx="4">
                  <c:v>Mozambique</c:v>
                </c:pt>
                <c:pt idx="5">
                  <c:v>Namibia</c:v>
                </c:pt>
                <c:pt idx="6">
                  <c:v>Nigeria</c:v>
                </c:pt>
                <c:pt idx="7">
                  <c:v>South Africa</c:v>
                </c:pt>
                <c:pt idx="8">
                  <c:v>Tunisia</c:v>
                </c:pt>
                <c:pt idx="9">
                  <c:v>Zambia</c:v>
                </c:pt>
              </c:strCache>
              <c:extLst/>
            </c:strRef>
          </c:cat>
          <c:val>
            <c:numRef>
              <c:f>'[20230724-Afr-vuln-CBAM.xlsx]CBAM GDP Vul (Countries)'!$C$5:$AX$5</c:f>
              <c:numCache>
                <c:formatCode>0.0%</c:formatCode>
                <c:ptCount val="10"/>
                <c:pt idx="0">
                  <c:v>0</c:v>
                </c:pt>
                <c:pt idx="1">
                  <c:v>0</c:v>
                </c:pt>
                <c:pt idx="2">
                  <c:v>0</c:v>
                </c:pt>
                <c:pt idx="3">
                  <c:v>4.3426742352506133E-4</c:v>
                </c:pt>
                <c:pt idx="4">
                  <c:v>0</c:v>
                </c:pt>
                <c:pt idx="5">
                  <c:v>0</c:v>
                </c:pt>
                <c:pt idx="6">
                  <c:v>0</c:v>
                </c:pt>
                <c:pt idx="7">
                  <c:v>0</c:v>
                </c:pt>
                <c:pt idx="8">
                  <c:v>0</c:v>
                </c:pt>
                <c:pt idx="9">
                  <c:v>0</c:v>
                </c:pt>
              </c:numCache>
              <c:extLst/>
            </c:numRef>
          </c:val>
          <c:extLst>
            <c:ext xmlns:c16="http://schemas.microsoft.com/office/drawing/2014/chart" uri="{C3380CC4-5D6E-409C-BE32-E72D297353CC}">
              <c16:uniqueId val="{00000001-5CC3-4D17-A466-B9949268E069}"/>
            </c:ext>
          </c:extLst>
        </c:ser>
        <c:ser>
          <c:idx val="2"/>
          <c:order val="2"/>
          <c:tx>
            <c:strRef>
              <c:f>'[20230724-Afr-vuln-CBAM.xlsx]CBAM GDP Vul (Countries)'!$B$6</c:f>
              <c:strCache>
                <c:ptCount val="1"/>
                <c:pt idx="0">
                  <c:v>Fertilisers</c:v>
                </c:pt>
              </c:strCache>
            </c:strRef>
          </c:tx>
          <c:spPr>
            <a:solidFill>
              <a:schemeClr val="accent5"/>
            </a:solidFill>
            <a:ln>
              <a:noFill/>
            </a:ln>
            <a:effectLst/>
          </c:spPr>
          <c:invertIfNegative val="0"/>
          <c:cat>
            <c:strRef>
              <c:f>'[20230724-Afr-vuln-CBAM.xlsx]CBAM GDP Vul (Countries)'!$C$3:$AX$3</c:f>
              <c:strCache>
                <c:ptCount val="10"/>
                <c:pt idx="0">
                  <c:v>Egypt</c:v>
                </c:pt>
                <c:pt idx="1">
                  <c:v>Mauritania</c:v>
                </c:pt>
                <c:pt idx="2">
                  <c:v>Mauritius</c:v>
                </c:pt>
                <c:pt idx="3">
                  <c:v>Morocco</c:v>
                </c:pt>
                <c:pt idx="4">
                  <c:v>Mozambique</c:v>
                </c:pt>
                <c:pt idx="5">
                  <c:v>Namibia</c:v>
                </c:pt>
                <c:pt idx="6">
                  <c:v>Nigeria</c:v>
                </c:pt>
                <c:pt idx="7">
                  <c:v>South Africa</c:v>
                </c:pt>
                <c:pt idx="8">
                  <c:v>Tunisia</c:v>
                </c:pt>
                <c:pt idx="9">
                  <c:v>Zambia</c:v>
                </c:pt>
              </c:strCache>
              <c:extLst/>
            </c:strRef>
          </c:cat>
          <c:val>
            <c:numRef>
              <c:f>'[20230724-Afr-vuln-CBAM.xlsx]CBAM GDP Vul (Countries)'!$C$6:$AX$6</c:f>
              <c:numCache>
                <c:formatCode>0.0%</c:formatCode>
                <c:ptCount val="10"/>
                <c:pt idx="0">
                  <c:v>2.9588453818306408E-3</c:v>
                </c:pt>
                <c:pt idx="1">
                  <c:v>2.8264611862845836E-6</c:v>
                </c:pt>
                <c:pt idx="2">
                  <c:v>0</c:v>
                </c:pt>
                <c:pt idx="3">
                  <c:v>6.0838854992839022E-3</c:v>
                </c:pt>
                <c:pt idx="4">
                  <c:v>7.0170567154466861E-6</c:v>
                </c:pt>
                <c:pt idx="5">
                  <c:v>1.8837295338836458E-7</c:v>
                </c:pt>
                <c:pt idx="6">
                  <c:v>2.9637776283319479E-4</c:v>
                </c:pt>
                <c:pt idx="7">
                  <c:v>1.4858810170038315E-5</c:v>
                </c:pt>
                <c:pt idx="8">
                  <c:v>1.2368279208525481E-3</c:v>
                </c:pt>
                <c:pt idx="9">
                  <c:v>0</c:v>
                </c:pt>
              </c:numCache>
              <c:extLst/>
            </c:numRef>
          </c:val>
          <c:extLst>
            <c:ext xmlns:c16="http://schemas.microsoft.com/office/drawing/2014/chart" uri="{C3380CC4-5D6E-409C-BE32-E72D297353CC}">
              <c16:uniqueId val="{00000002-5CC3-4D17-A466-B9949268E069}"/>
            </c:ext>
          </c:extLst>
        </c:ser>
        <c:ser>
          <c:idx val="3"/>
          <c:order val="3"/>
          <c:tx>
            <c:strRef>
              <c:f>'[20230724-Afr-vuln-CBAM.xlsx]CBAM GDP Vul (Countries)'!$B$7</c:f>
              <c:strCache>
                <c:ptCount val="1"/>
                <c:pt idx="0">
                  <c:v>Iron and Steel* </c:v>
                </c:pt>
              </c:strCache>
            </c:strRef>
          </c:tx>
          <c:spPr>
            <a:solidFill>
              <a:schemeClr val="accent1">
                <a:lumMod val="60000"/>
              </a:schemeClr>
            </a:solidFill>
            <a:ln>
              <a:noFill/>
            </a:ln>
            <a:effectLst/>
          </c:spPr>
          <c:invertIfNegative val="0"/>
          <c:cat>
            <c:strRef>
              <c:f>'[20230724-Afr-vuln-CBAM.xlsx]CBAM GDP Vul (Countries)'!$C$3:$AX$3</c:f>
              <c:strCache>
                <c:ptCount val="10"/>
                <c:pt idx="0">
                  <c:v>Egypt</c:v>
                </c:pt>
                <c:pt idx="1">
                  <c:v>Mauritania</c:v>
                </c:pt>
                <c:pt idx="2">
                  <c:v>Mauritius</c:v>
                </c:pt>
                <c:pt idx="3">
                  <c:v>Morocco</c:v>
                </c:pt>
                <c:pt idx="4">
                  <c:v>Mozambique</c:v>
                </c:pt>
                <c:pt idx="5">
                  <c:v>Namibia</c:v>
                </c:pt>
                <c:pt idx="6">
                  <c:v>Nigeria</c:v>
                </c:pt>
                <c:pt idx="7">
                  <c:v>South Africa</c:v>
                </c:pt>
                <c:pt idx="8">
                  <c:v>Tunisia</c:v>
                </c:pt>
                <c:pt idx="9">
                  <c:v>Zambia</c:v>
                </c:pt>
              </c:strCache>
              <c:extLst/>
            </c:strRef>
          </c:cat>
          <c:val>
            <c:numRef>
              <c:f>'[20230724-Afr-vuln-CBAM.xlsx]CBAM GDP Vul (Countries)'!$C$7:$AX$7</c:f>
              <c:numCache>
                <c:formatCode>0.0%</c:formatCode>
                <c:ptCount val="10"/>
                <c:pt idx="0">
                  <c:v>1.7235334037808813E-3</c:v>
                </c:pt>
                <c:pt idx="1">
                  <c:v>6.5439306131979263E-4</c:v>
                </c:pt>
                <c:pt idx="2">
                  <c:v>3.1257010756968757E-5</c:v>
                </c:pt>
                <c:pt idx="3">
                  <c:v>1.5004350814151665E-3</c:v>
                </c:pt>
                <c:pt idx="4">
                  <c:v>3.688034459746398E-5</c:v>
                </c:pt>
                <c:pt idx="5">
                  <c:v>7.2843821075280581E-4</c:v>
                </c:pt>
                <c:pt idx="6">
                  <c:v>1.3288925818636072E-6</c:v>
                </c:pt>
                <c:pt idx="7">
                  <c:v>6.2111836370775542E-3</c:v>
                </c:pt>
                <c:pt idx="8">
                  <c:v>7.3809757908214774E-3</c:v>
                </c:pt>
                <c:pt idx="9">
                  <c:v>3.3544360624305233E-4</c:v>
                </c:pt>
              </c:numCache>
              <c:extLst/>
            </c:numRef>
          </c:val>
          <c:extLst>
            <c:ext xmlns:c16="http://schemas.microsoft.com/office/drawing/2014/chart" uri="{C3380CC4-5D6E-409C-BE32-E72D297353CC}">
              <c16:uniqueId val="{00000003-5CC3-4D17-A466-B9949268E069}"/>
            </c:ext>
          </c:extLst>
        </c:ser>
        <c:ser>
          <c:idx val="4"/>
          <c:order val="4"/>
          <c:tx>
            <c:strRef>
              <c:f>'[20230724-Afr-vuln-CBAM.xlsx]CBAM GDP Vul (Countries)'!$B$8</c:f>
              <c:strCache>
                <c:ptCount val="1"/>
                <c:pt idx="0">
                  <c:v>Aluminium</c:v>
                </c:pt>
              </c:strCache>
            </c:strRef>
          </c:tx>
          <c:spPr>
            <a:solidFill>
              <a:schemeClr val="accent3">
                <a:lumMod val="60000"/>
              </a:schemeClr>
            </a:solidFill>
            <a:ln>
              <a:noFill/>
            </a:ln>
            <a:effectLst/>
          </c:spPr>
          <c:invertIfNegative val="0"/>
          <c:cat>
            <c:strRef>
              <c:f>'[20230724-Afr-vuln-CBAM.xlsx]CBAM GDP Vul (Countries)'!$C$3:$AX$3</c:f>
              <c:strCache>
                <c:ptCount val="10"/>
                <c:pt idx="0">
                  <c:v>Egypt</c:v>
                </c:pt>
                <c:pt idx="1">
                  <c:v>Mauritania</c:v>
                </c:pt>
                <c:pt idx="2">
                  <c:v>Mauritius</c:v>
                </c:pt>
                <c:pt idx="3">
                  <c:v>Morocco</c:v>
                </c:pt>
                <c:pt idx="4">
                  <c:v>Mozambique</c:v>
                </c:pt>
                <c:pt idx="5">
                  <c:v>Namibia</c:v>
                </c:pt>
                <c:pt idx="6">
                  <c:v>Nigeria</c:v>
                </c:pt>
                <c:pt idx="7">
                  <c:v>South Africa</c:v>
                </c:pt>
                <c:pt idx="8">
                  <c:v>Tunisia</c:v>
                </c:pt>
                <c:pt idx="9">
                  <c:v>Zambia</c:v>
                </c:pt>
              </c:strCache>
              <c:extLst/>
            </c:strRef>
          </c:cat>
          <c:val>
            <c:numRef>
              <c:f>'[20230724-Afr-vuln-CBAM.xlsx]CBAM GDP Vul (Countries)'!$C$8:$AX$8</c:f>
              <c:numCache>
                <c:formatCode>0.0%</c:formatCode>
                <c:ptCount val="10"/>
                <c:pt idx="0">
                  <c:v>9.9229408974278711E-4</c:v>
                </c:pt>
                <c:pt idx="1">
                  <c:v>0</c:v>
                </c:pt>
                <c:pt idx="2">
                  <c:v>4.4761016185565418E-4</c:v>
                </c:pt>
                <c:pt idx="3">
                  <c:v>5.6316470530084399E-4</c:v>
                </c:pt>
                <c:pt idx="4">
                  <c:v>1.8078657888415256E-2</c:v>
                </c:pt>
                <c:pt idx="5">
                  <c:v>1.2244241970243696E-6</c:v>
                </c:pt>
                <c:pt idx="6">
                  <c:v>1.3948550293233102E-5</c:v>
                </c:pt>
                <c:pt idx="7">
                  <c:v>1.5087679440803719E-3</c:v>
                </c:pt>
                <c:pt idx="8">
                  <c:v>1.129261010197455E-3</c:v>
                </c:pt>
                <c:pt idx="9">
                  <c:v>0</c:v>
                </c:pt>
              </c:numCache>
              <c:extLst/>
            </c:numRef>
          </c:val>
          <c:extLst>
            <c:ext xmlns:c16="http://schemas.microsoft.com/office/drawing/2014/chart" uri="{C3380CC4-5D6E-409C-BE32-E72D297353CC}">
              <c16:uniqueId val="{00000004-5CC3-4D17-A466-B9949268E069}"/>
            </c:ext>
          </c:extLst>
        </c:ser>
        <c:ser>
          <c:idx val="5"/>
          <c:order val="5"/>
          <c:tx>
            <c:strRef>
              <c:f>'[20230724-Afr-vuln-CBAM.xlsx]CBAM GDP Vul (Countries)'!$B$9</c:f>
              <c:strCache>
                <c:ptCount val="1"/>
                <c:pt idx="0">
                  <c:v>Hydrogen</c:v>
                </c:pt>
              </c:strCache>
            </c:strRef>
          </c:tx>
          <c:spPr>
            <a:solidFill>
              <a:schemeClr val="accent5">
                <a:lumMod val="60000"/>
              </a:schemeClr>
            </a:solidFill>
            <a:ln>
              <a:noFill/>
            </a:ln>
            <a:effectLst/>
          </c:spPr>
          <c:invertIfNegative val="0"/>
          <c:cat>
            <c:strRef>
              <c:f>'[20230724-Afr-vuln-CBAM.xlsx]CBAM GDP Vul (Countries)'!$C$3:$AX$3</c:f>
              <c:strCache>
                <c:ptCount val="10"/>
                <c:pt idx="0">
                  <c:v>Egypt</c:v>
                </c:pt>
                <c:pt idx="1">
                  <c:v>Mauritania</c:v>
                </c:pt>
                <c:pt idx="2">
                  <c:v>Mauritius</c:v>
                </c:pt>
                <c:pt idx="3">
                  <c:v>Morocco</c:v>
                </c:pt>
                <c:pt idx="4">
                  <c:v>Mozambique</c:v>
                </c:pt>
                <c:pt idx="5">
                  <c:v>Namibia</c:v>
                </c:pt>
                <c:pt idx="6">
                  <c:v>Nigeria</c:v>
                </c:pt>
                <c:pt idx="7">
                  <c:v>South Africa</c:v>
                </c:pt>
                <c:pt idx="8">
                  <c:v>Tunisia</c:v>
                </c:pt>
                <c:pt idx="9">
                  <c:v>Zambia</c:v>
                </c:pt>
              </c:strCache>
              <c:extLst/>
            </c:strRef>
          </c:cat>
          <c:val>
            <c:numRef>
              <c:f>'[20230724-Afr-vuln-CBAM.xlsx]CBAM GDP Vul (Countries)'!$C$9:$AX$9</c:f>
              <c:numCache>
                <c:formatCode>0.0%</c:formatCode>
                <c:ptCount val="10"/>
                <c:pt idx="0">
                  <c:v>0</c:v>
                </c:pt>
                <c:pt idx="1">
                  <c:v>0</c:v>
                </c:pt>
                <c:pt idx="2">
                  <c:v>0</c:v>
                </c:pt>
                <c:pt idx="3">
                  <c:v>0</c:v>
                </c:pt>
                <c:pt idx="4">
                  <c:v>0</c:v>
                </c:pt>
                <c:pt idx="5">
                  <c:v>0</c:v>
                </c:pt>
                <c:pt idx="6">
                  <c:v>0</c:v>
                </c:pt>
                <c:pt idx="7">
                  <c:v>0</c:v>
                </c:pt>
                <c:pt idx="8">
                  <c:v>0</c:v>
                </c:pt>
                <c:pt idx="9">
                  <c:v>0</c:v>
                </c:pt>
              </c:numCache>
              <c:extLst/>
            </c:numRef>
          </c:val>
          <c:extLst>
            <c:ext xmlns:c16="http://schemas.microsoft.com/office/drawing/2014/chart" uri="{C3380CC4-5D6E-409C-BE32-E72D297353CC}">
              <c16:uniqueId val="{00000005-5CC3-4D17-A466-B9949268E069}"/>
            </c:ext>
          </c:extLst>
        </c:ser>
        <c:dLbls>
          <c:showLegendKey val="0"/>
          <c:showVal val="0"/>
          <c:showCatName val="0"/>
          <c:showSerName val="0"/>
          <c:showPercent val="0"/>
          <c:showBubbleSize val="0"/>
        </c:dLbls>
        <c:gapWidth val="150"/>
        <c:overlap val="100"/>
        <c:axId val="151976095"/>
        <c:axId val="151970335"/>
      </c:barChart>
      <c:catAx>
        <c:axId val="1519760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en-US"/>
          </a:p>
        </c:txPr>
        <c:crossAx val="151970335"/>
        <c:crosses val="autoZero"/>
        <c:auto val="1"/>
        <c:lblAlgn val="ctr"/>
        <c:lblOffset val="100"/>
        <c:noMultiLvlLbl val="0"/>
      </c:catAx>
      <c:valAx>
        <c:axId val="151970335"/>
        <c:scaling>
          <c:orientation val="minMax"/>
        </c:scaling>
        <c:delete val="0"/>
        <c:axPos val="b"/>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en-US"/>
          </a:p>
        </c:txPr>
        <c:crossAx val="1519760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en-US"/>
        </a:p>
      </c:txPr>
    </c:legend>
    <c:plotVisOnly val="1"/>
    <c:dispBlanksAs val="gap"/>
    <c:showDLblsOverMax val="0"/>
  </c:chart>
  <c:spPr>
    <a:noFill/>
    <a:ln>
      <a:noFill/>
    </a:ln>
    <a:effectLst/>
  </c:spPr>
  <c:txPr>
    <a:bodyPr/>
    <a:lstStyle/>
    <a:p>
      <a:pPr>
        <a:defRPr sz="1400">
          <a:solidFill>
            <a:schemeClr val="tx1"/>
          </a:solidFill>
          <a:latin typeface="Arial Narrow" panose="020B0606020202030204" pitchFamily="34" charset="0"/>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0" i="0" u="none" strike="noStrike" kern="1200" spc="0" baseline="0">
                <a:solidFill>
                  <a:schemeClr val="tx1"/>
                </a:solidFill>
                <a:latin typeface="Arial Narrow" panose="020B0606020202030204" pitchFamily="34" charset="0"/>
                <a:ea typeface="+mn-ea"/>
                <a:cs typeface="+mn-cs"/>
              </a:defRPr>
            </a:pPr>
            <a:r>
              <a:rPr lang="en-ZA"/>
              <a:t>% of country's GDP </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solidFill>
              <a:latin typeface="Arial Narrow" panose="020B0606020202030204" pitchFamily="34" charset="0"/>
              <a:ea typeface="+mn-ea"/>
              <a:cs typeface="+mn-cs"/>
            </a:defRPr>
          </a:pPr>
          <a:endParaRPr lang="en-US"/>
        </a:p>
      </c:txPr>
    </c:title>
    <c:autoTitleDeleted val="0"/>
    <c:plotArea>
      <c:layout/>
      <c:barChart>
        <c:barDir val="bar"/>
        <c:grouping val="stacked"/>
        <c:varyColors val="0"/>
        <c:ser>
          <c:idx val="0"/>
          <c:order val="0"/>
          <c:tx>
            <c:strRef>
              <c:f>'[20231018-BRICS-Vuln-CBAM.xlsx]CBAM GDP Vul (Countries) Ranked'!$B$4</c:f>
              <c:strCache>
                <c:ptCount val="1"/>
                <c:pt idx="0">
                  <c:v>Cement</c:v>
                </c:pt>
              </c:strCache>
            </c:strRef>
          </c:tx>
          <c:spPr>
            <a:solidFill>
              <a:schemeClr val="accent1"/>
            </a:solidFill>
            <a:ln>
              <a:noFill/>
            </a:ln>
            <a:effectLst/>
          </c:spPr>
          <c:invertIfNegative val="0"/>
          <c:cat>
            <c:strRef>
              <c:f>'[20231018-BRICS-Vuln-CBAM.xlsx]CBAM GDP Vul (Countries) Ranked'!$C$3:$M$3</c:f>
              <c:strCache>
                <c:ptCount val="11"/>
                <c:pt idx="0">
                  <c:v>Ethiopia</c:v>
                </c:pt>
                <c:pt idx="1">
                  <c:v>Argentina</c:v>
                </c:pt>
                <c:pt idx="2">
                  <c:v>Iran</c:v>
                </c:pt>
                <c:pt idx="3">
                  <c:v>Saudi Arabia</c:v>
                </c:pt>
                <c:pt idx="4">
                  <c:v>China</c:v>
                </c:pt>
                <c:pt idx="5">
                  <c:v>Brazil</c:v>
                </c:pt>
                <c:pt idx="6">
                  <c:v>India</c:v>
                </c:pt>
                <c:pt idx="7">
                  <c:v>United Arab Emirates</c:v>
                </c:pt>
                <c:pt idx="8">
                  <c:v>Egypt</c:v>
                </c:pt>
                <c:pt idx="9">
                  <c:v>South Africa</c:v>
                </c:pt>
                <c:pt idx="10">
                  <c:v>Russia</c:v>
                </c:pt>
              </c:strCache>
            </c:strRef>
          </c:cat>
          <c:val>
            <c:numRef>
              <c:f>'[20231018-BRICS-Vuln-CBAM.xlsx]CBAM GDP Vul (Countries) Ranked'!$C$4:$M$4</c:f>
              <c:numCache>
                <c:formatCode>0.00%</c:formatCode>
                <c:ptCount val="11"/>
                <c:pt idx="0">
                  <c:v>0</c:v>
                </c:pt>
                <c:pt idx="1">
                  <c:v>0</c:v>
                </c:pt>
                <c:pt idx="2">
                  <c:v>0</c:v>
                </c:pt>
                <c:pt idx="3">
                  <c:v>9.9028976148894749E-6</c:v>
                </c:pt>
                <c:pt idx="4">
                  <c:v>6.4908984648277296E-7</c:v>
                </c:pt>
                <c:pt idx="5">
                  <c:v>4.6259700326193127E-5</c:v>
                </c:pt>
                <c:pt idx="6">
                  <c:v>1.8392497798643437E-6</c:v>
                </c:pt>
                <c:pt idx="7">
                  <c:v>5.2139359279926944E-6</c:v>
                </c:pt>
                <c:pt idx="8">
                  <c:v>1.213493049053999E-5</c:v>
                </c:pt>
                <c:pt idx="9">
                  <c:v>7.1596479086995871E-7</c:v>
                </c:pt>
                <c:pt idx="10">
                  <c:v>1.6899198116794304E-6</c:v>
                </c:pt>
              </c:numCache>
            </c:numRef>
          </c:val>
          <c:extLst>
            <c:ext xmlns:c16="http://schemas.microsoft.com/office/drawing/2014/chart" uri="{C3380CC4-5D6E-409C-BE32-E72D297353CC}">
              <c16:uniqueId val="{00000000-91A5-4841-B218-3B8CD242B040}"/>
            </c:ext>
          </c:extLst>
        </c:ser>
        <c:ser>
          <c:idx val="1"/>
          <c:order val="1"/>
          <c:tx>
            <c:strRef>
              <c:f>'[20231018-BRICS-Vuln-CBAM.xlsx]CBAM GDP Vul (Countries) Ranked'!$B$5</c:f>
              <c:strCache>
                <c:ptCount val="1"/>
                <c:pt idx="0">
                  <c:v>Electricity</c:v>
                </c:pt>
              </c:strCache>
            </c:strRef>
          </c:tx>
          <c:spPr>
            <a:solidFill>
              <a:schemeClr val="accent3"/>
            </a:solidFill>
            <a:ln>
              <a:noFill/>
            </a:ln>
            <a:effectLst/>
          </c:spPr>
          <c:invertIfNegative val="0"/>
          <c:cat>
            <c:strRef>
              <c:f>'[20231018-BRICS-Vuln-CBAM.xlsx]CBAM GDP Vul (Countries) Ranked'!$C$3:$M$3</c:f>
              <c:strCache>
                <c:ptCount val="11"/>
                <c:pt idx="0">
                  <c:v>Ethiopia</c:v>
                </c:pt>
                <c:pt idx="1">
                  <c:v>Argentina</c:v>
                </c:pt>
                <c:pt idx="2">
                  <c:v>Iran</c:v>
                </c:pt>
                <c:pt idx="3">
                  <c:v>Saudi Arabia</c:v>
                </c:pt>
                <c:pt idx="4">
                  <c:v>China</c:v>
                </c:pt>
                <c:pt idx="5">
                  <c:v>Brazil</c:v>
                </c:pt>
                <c:pt idx="6">
                  <c:v>India</c:v>
                </c:pt>
                <c:pt idx="7">
                  <c:v>United Arab Emirates</c:v>
                </c:pt>
                <c:pt idx="8">
                  <c:v>Egypt</c:v>
                </c:pt>
                <c:pt idx="9">
                  <c:v>South Africa</c:v>
                </c:pt>
                <c:pt idx="10">
                  <c:v>Russia</c:v>
                </c:pt>
              </c:strCache>
            </c:strRef>
          </c:cat>
          <c:val>
            <c:numRef>
              <c:f>'[20231018-BRICS-Vuln-CBAM.xlsx]CBAM GDP Vul (Countries) Ranked'!$C$5:$M$5</c:f>
              <c:numCache>
                <c:formatCode>0.00%</c:formatCode>
                <c:ptCount val="11"/>
                <c:pt idx="0">
                  <c:v>0</c:v>
                </c:pt>
                <c:pt idx="1">
                  <c:v>0</c:v>
                </c:pt>
                <c:pt idx="2">
                  <c:v>0</c:v>
                </c:pt>
                <c:pt idx="3">
                  <c:v>0</c:v>
                </c:pt>
                <c:pt idx="4">
                  <c:v>0</c:v>
                </c:pt>
                <c:pt idx="5">
                  <c:v>0</c:v>
                </c:pt>
                <c:pt idx="6">
                  <c:v>0</c:v>
                </c:pt>
                <c:pt idx="7">
                  <c:v>0</c:v>
                </c:pt>
                <c:pt idx="8">
                  <c:v>0</c:v>
                </c:pt>
                <c:pt idx="9">
                  <c:v>0</c:v>
                </c:pt>
                <c:pt idx="10">
                  <c:v>5.3300891646438785E-4</c:v>
                </c:pt>
              </c:numCache>
            </c:numRef>
          </c:val>
          <c:extLst>
            <c:ext xmlns:c16="http://schemas.microsoft.com/office/drawing/2014/chart" uri="{C3380CC4-5D6E-409C-BE32-E72D297353CC}">
              <c16:uniqueId val="{00000001-91A5-4841-B218-3B8CD242B040}"/>
            </c:ext>
          </c:extLst>
        </c:ser>
        <c:ser>
          <c:idx val="2"/>
          <c:order val="2"/>
          <c:tx>
            <c:strRef>
              <c:f>'[20231018-BRICS-Vuln-CBAM.xlsx]CBAM GDP Vul (Countries) Ranked'!$B$6</c:f>
              <c:strCache>
                <c:ptCount val="1"/>
                <c:pt idx="0">
                  <c:v>Fertilisers</c:v>
                </c:pt>
              </c:strCache>
            </c:strRef>
          </c:tx>
          <c:spPr>
            <a:solidFill>
              <a:schemeClr val="accent5"/>
            </a:solidFill>
            <a:ln>
              <a:noFill/>
            </a:ln>
            <a:effectLst/>
          </c:spPr>
          <c:invertIfNegative val="0"/>
          <c:cat>
            <c:strRef>
              <c:f>'[20231018-BRICS-Vuln-CBAM.xlsx]CBAM GDP Vul (Countries) Ranked'!$C$3:$M$3</c:f>
              <c:strCache>
                <c:ptCount val="11"/>
                <c:pt idx="0">
                  <c:v>Ethiopia</c:v>
                </c:pt>
                <c:pt idx="1">
                  <c:v>Argentina</c:v>
                </c:pt>
                <c:pt idx="2">
                  <c:v>Iran</c:v>
                </c:pt>
                <c:pt idx="3">
                  <c:v>Saudi Arabia</c:v>
                </c:pt>
                <c:pt idx="4">
                  <c:v>China</c:v>
                </c:pt>
                <c:pt idx="5">
                  <c:v>Brazil</c:v>
                </c:pt>
                <c:pt idx="6">
                  <c:v>India</c:v>
                </c:pt>
                <c:pt idx="7">
                  <c:v>United Arab Emirates</c:v>
                </c:pt>
                <c:pt idx="8">
                  <c:v>Egypt</c:v>
                </c:pt>
                <c:pt idx="9">
                  <c:v>South Africa</c:v>
                </c:pt>
                <c:pt idx="10">
                  <c:v>Russia</c:v>
                </c:pt>
              </c:strCache>
            </c:strRef>
          </c:cat>
          <c:val>
            <c:numRef>
              <c:f>'[20231018-BRICS-Vuln-CBAM.xlsx]CBAM GDP Vul (Countries) Ranked'!$C$6:$M$6</c:f>
              <c:numCache>
                <c:formatCode>0.00%</c:formatCode>
                <c:ptCount val="11"/>
                <c:pt idx="0">
                  <c:v>0</c:v>
                </c:pt>
                <c:pt idx="1">
                  <c:v>0</c:v>
                </c:pt>
                <c:pt idx="2">
                  <c:v>8.426481173460364E-7</c:v>
                </c:pt>
                <c:pt idx="3">
                  <c:v>7.2084643846363446E-6</c:v>
                </c:pt>
                <c:pt idx="4">
                  <c:v>1.8281484986443177E-5</c:v>
                </c:pt>
                <c:pt idx="5">
                  <c:v>2.1429084756980464E-5</c:v>
                </c:pt>
                <c:pt idx="6">
                  <c:v>1.9677013221759923E-7</c:v>
                </c:pt>
                <c:pt idx="7">
                  <c:v>5.4222925394627926E-7</c:v>
                </c:pt>
                <c:pt idx="8">
                  <c:v>2.9588453818306377E-3</c:v>
                </c:pt>
                <c:pt idx="9">
                  <c:v>1.2350392642506787E-5</c:v>
                </c:pt>
                <c:pt idx="10">
                  <c:v>1.7042981846346909E-3</c:v>
                </c:pt>
              </c:numCache>
            </c:numRef>
          </c:val>
          <c:extLst>
            <c:ext xmlns:c16="http://schemas.microsoft.com/office/drawing/2014/chart" uri="{C3380CC4-5D6E-409C-BE32-E72D297353CC}">
              <c16:uniqueId val="{00000002-91A5-4841-B218-3B8CD242B040}"/>
            </c:ext>
          </c:extLst>
        </c:ser>
        <c:ser>
          <c:idx val="3"/>
          <c:order val="3"/>
          <c:tx>
            <c:strRef>
              <c:f>'[20231018-BRICS-Vuln-CBAM.xlsx]CBAM GDP Vul (Countries) Ranked'!$B$7</c:f>
              <c:strCache>
                <c:ptCount val="1"/>
                <c:pt idx="0">
                  <c:v>Iron and Steel* </c:v>
                </c:pt>
              </c:strCache>
            </c:strRef>
          </c:tx>
          <c:spPr>
            <a:solidFill>
              <a:schemeClr val="accent1">
                <a:lumMod val="60000"/>
              </a:schemeClr>
            </a:solidFill>
            <a:ln>
              <a:noFill/>
            </a:ln>
            <a:effectLst/>
          </c:spPr>
          <c:invertIfNegative val="0"/>
          <c:cat>
            <c:strRef>
              <c:f>'[20231018-BRICS-Vuln-CBAM.xlsx]CBAM GDP Vul (Countries) Ranked'!$C$3:$M$3</c:f>
              <c:strCache>
                <c:ptCount val="11"/>
                <c:pt idx="0">
                  <c:v>Ethiopia</c:v>
                </c:pt>
                <c:pt idx="1">
                  <c:v>Argentina</c:v>
                </c:pt>
                <c:pt idx="2">
                  <c:v>Iran</c:v>
                </c:pt>
                <c:pt idx="3">
                  <c:v>Saudi Arabia</c:v>
                </c:pt>
                <c:pt idx="4">
                  <c:v>China</c:v>
                </c:pt>
                <c:pt idx="5">
                  <c:v>Brazil</c:v>
                </c:pt>
                <c:pt idx="6">
                  <c:v>India</c:v>
                </c:pt>
                <c:pt idx="7">
                  <c:v>United Arab Emirates</c:v>
                </c:pt>
                <c:pt idx="8">
                  <c:v>Egypt</c:v>
                </c:pt>
                <c:pt idx="9">
                  <c:v>South Africa</c:v>
                </c:pt>
                <c:pt idx="10">
                  <c:v>Russia</c:v>
                </c:pt>
              </c:strCache>
            </c:strRef>
          </c:cat>
          <c:val>
            <c:numRef>
              <c:f>'[20231018-BRICS-Vuln-CBAM.xlsx]CBAM GDP Vul (Countries) Ranked'!$C$7:$M$7</c:f>
              <c:numCache>
                <c:formatCode>0.00%</c:formatCode>
                <c:ptCount val="11"/>
                <c:pt idx="0">
                  <c:v>1.692699895751775E-7</c:v>
                </c:pt>
                <c:pt idx="1">
                  <c:v>6.3557991185215205E-6</c:v>
                </c:pt>
                <c:pt idx="2">
                  <c:v>2.7868245792005304E-4</c:v>
                </c:pt>
                <c:pt idx="3">
                  <c:v>3.1668591737110419E-4</c:v>
                </c:pt>
                <c:pt idx="4">
                  <c:v>7.4641018613153681E-4</c:v>
                </c:pt>
                <c:pt idx="5">
                  <c:v>1.4432876096061209E-3</c:v>
                </c:pt>
                <c:pt idx="6">
                  <c:v>1.7753819729330496E-3</c:v>
                </c:pt>
                <c:pt idx="7">
                  <c:v>1.0489701052858985E-3</c:v>
                </c:pt>
                <c:pt idx="8">
                  <c:v>1.7235334037808796E-3</c:v>
                </c:pt>
                <c:pt idx="9">
                  <c:v>5.2952397950346711E-3</c:v>
                </c:pt>
                <c:pt idx="10">
                  <c:v>5.5299921740637782E-3</c:v>
                </c:pt>
              </c:numCache>
            </c:numRef>
          </c:val>
          <c:extLst>
            <c:ext xmlns:c16="http://schemas.microsoft.com/office/drawing/2014/chart" uri="{C3380CC4-5D6E-409C-BE32-E72D297353CC}">
              <c16:uniqueId val="{00000003-91A5-4841-B218-3B8CD242B040}"/>
            </c:ext>
          </c:extLst>
        </c:ser>
        <c:ser>
          <c:idx val="4"/>
          <c:order val="4"/>
          <c:tx>
            <c:strRef>
              <c:f>'[20231018-BRICS-Vuln-CBAM.xlsx]CBAM GDP Vul (Countries) Ranked'!$B$8</c:f>
              <c:strCache>
                <c:ptCount val="1"/>
                <c:pt idx="0">
                  <c:v>Aluminium</c:v>
                </c:pt>
              </c:strCache>
            </c:strRef>
          </c:tx>
          <c:spPr>
            <a:solidFill>
              <a:schemeClr val="accent3">
                <a:lumMod val="60000"/>
              </a:schemeClr>
            </a:solidFill>
            <a:ln>
              <a:noFill/>
            </a:ln>
            <a:effectLst/>
          </c:spPr>
          <c:invertIfNegative val="0"/>
          <c:cat>
            <c:strRef>
              <c:f>'[20231018-BRICS-Vuln-CBAM.xlsx]CBAM GDP Vul (Countries) Ranked'!$C$3:$M$3</c:f>
              <c:strCache>
                <c:ptCount val="11"/>
                <c:pt idx="0">
                  <c:v>Ethiopia</c:v>
                </c:pt>
                <c:pt idx="1">
                  <c:v>Argentina</c:v>
                </c:pt>
                <c:pt idx="2">
                  <c:v>Iran</c:v>
                </c:pt>
                <c:pt idx="3">
                  <c:v>Saudi Arabia</c:v>
                </c:pt>
                <c:pt idx="4">
                  <c:v>China</c:v>
                </c:pt>
                <c:pt idx="5">
                  <c:v>Brazil</c:v>
                </c:pt>
                <c:pt idx="6">
                  <c:v>India</c:v>
                </c:pt>
                <c:pt idx="7">
                  <c:v>United Arab Emirates</c:v>
                </c:pt>
                <c:pt idx="8">
                  <c:v>Egypt</c:v>
                </c:pt>
                <c:pt idx="9">
                  <c:v>South Africa</c:v>
                </c:pt>
                <c:pt idx="10">
                  <c:v>Russia</c:v>
                </c:pt>
              </c:strCache>
            </c:strRef>
          </c:cat>
          <c:val>
            <c:numRef>
              <c:f>'[20231018-BRICS-Vuln-CBAM.xlsx]CBAM GDP Vul (Countries) Ranked'!$C$8:$M$8</c:f>
              <c:numCache>
                <c:formatCode>0.00%</c:formatCode>
                <c:ptCount val="11"/>
                <c:pt idx="0">
                  <c:v>5.7551796455560358E-6</c:v>
                </c:pt>
                <c:pt idx="1">
                  <c:v>1.9361337663732131E-8</c:v>
                </c:pt>
                <c:pt idx="2">
                  <c:v>9.7798251195009676E-6</c:v>
                </c:pt>
                <c:pt idx="3">
                  <c:v>4.2647328484410742E-4</c:v>
                </c:pt>
                <c:pt idx="4">
                  <c:v>2.6405568163605242E-4</c:v>
                </c:pt>
                <c:pt idx="5">
                  <c:v>4.9553709700362807E-5</c:v>
                </c:pt>
                <c:pt idx="6">
                  <c:v>7.8070234309664276E-4</c:v>
                </c:pt>
                <c:pt idx="7">
                  <c:v>3.7771765139516418E-3</c:v>
                </c:pt>
                <c:pt idx="8">
                  <c:v>9.9229408974278624E-4</c:v>
                </c:pt>
                <c:pt idx="9">
                  <c:v>1.2719949802060832E-3</c:v>
                </c:pt>
                <c:pt idx="10">
                  <c:v>1.2511748022088378E-3</c:v>
                </c:pt>
              </c:numCache>
            </c:numRef>
          </c:val>
          <c:extLst>
            <c:ext xmlns:c16="http://schemas.microsoft.com/office/drawing/2014/chart" uri="{C3380CC4-5D6E-409C-BE32-E72D297353CC}">
              <c16:uniqueId val="{00000004-91A5-4841-B218-3B8CD242B040}"/>
            </c:ext>
          </c:extLst>
        </c:ser>
        <c:ser>
          <c:idx val="5"/>
          <c:order val="5"/>
          <c:tx>
            <c:strRef>
              <c:f>'[20231018-BRICS-Vuln-CBAM.xlsx]CBAM GDP Vul (Countries) Ranked'!$B$9</c:f>
              <c:strCache>
                <c:ptCount val="1"/>
                <c:pt idx="0">
                  <c:v>Hydrogen</c:v>
                </c:pt>
              </c:strCache>
            </c:strRef>
          </c:tx>
          <c:spPr>
            <a:solidFill>
              <a:schemeClr val="accent5">
                <a:lumMod val="60000"/>
              </a:schemeClr>
            </a:solidFill>
            <a:ln>
              <a:noFill/>
            </a:ln>
            <a:effectLst/>
          </c:spPr>
          <c:invertIfNegative val="0"/>
          <c:cat>
            <c:strRef>
              <c:f>'[20231018-BRICS-Vuln-CBAM.xlsx]CBAM GDP Vul (Countries) Ranked'!$C$3:$M$3</c:f>
              <c:strCache>
                <c:ptCount val="11"/>
                <c:pt idx="0">
                  <c:v>Ethiopia</c:v>
                </c:pt>
                <c:pt idx="1">
                  <c:v>Argentina</c:v>
                </c:pt>
                <c:pt idx="2">
                  <c:v>Iran</c:v>
                </c:pt>
                <c:pt idx="3">
                  <c:v>Saudi Arabia</c:v>
                </c:pt>
                <c:pt idx="4">
                  <c:v>China</c:v>
                </c:pt>
                <c:pt idx="5">
                  <c:v>Brazil</c:v>
                </c:pt>
                <c:pt idx="6">
                  <c:v>India</c:v>
                </c:pt>
                <c:pt idx="7">
                  <c:v>United Arab Emirates</c:v>
                </c:pt>
                <c:pt idx="8">
                  <c:v>Egypt</c:v>
                </c:pt>
                <c:pt idx="9">
                  <c:v>South Africa</c:v>
                </c:pt>
                <c:pt idx="10">
                  <c:v>Russia</c:v>
                </c:pt>
              </c:strCache>
            </c:strRef>
          </c:cat>
          <c:val>
            <c:numRef>
              <c:f>'[20231018-BRICS-Vuln-CBAM.xlsx]CBAM GDP Vul (Countries) Ranked'!$C$9:$M$9</c:f>
              <c:numCache>
                <c:formatCode>0.00%</c:formatCode>
                <c:ptCount val="11"/>
                <c:pt idx="0">
                  <c:v>0</c:v>
                </c:pt>
                <c:pt idx="1">
                  <c:v>0</c:v>
                </c:pt>
                <c:pt idx="2">
                  <c:v>0</c:v>
                </c:pt>
                <c:pt idx="3">
                  <c:v>0</c:v>
                </c:pt>
                <c:pt idx="4">
                  <c:v>0</c:v>
                </c:pt>
                <c:pt idx="5">
                  <c:v>0</c:v>
                </c:pt>
                <c:pt idx="6">
                  <c:v>0</c:v>
                </c:pt>
                <c:pt idx="7">
                  <c:v>1.506192372072998E-8</c:v>
                </c:pt>
                <c:pt idx="8">
                  <c:v>0</c:v>
                </c:pt>
                <c:pt idx="9">
                  <c:v>0</c:v>
                </c:pt>
                <c:pt idx="10">
                  <c:v>0</c:v>
                </c:pt>
              </c:numCache>
            </c:numRef>
          </c:val>
          <c:extLst>
            <c:ext xmlns:c16="http://schemas.microsoft.com/office/drawing/2014/chart" uri="{C3380CC4-5D6E-409C-BE32-E72D297353CC}">
              <c16:uniqueId val="{00000005-91A5-4841-B218-3B8CD242B040}"/>
            </c:ext>
          </c:extLst>
        </c:ser>
        <c:dLbls>
          <c:showLegendKey val="0"/>
          <c:showVal val="0"/>
          <c:showCatName val="0"/>
          <c:showSerName val="0"/>
          <c:showPercent val="0"/>
          <c:showBubbleSize val="0"/>
        </c:dLbls>
        <c:gapWidth val="150"/>
        <c:overlap val="100"/>
        <c:axId val="151976095"/>
        <c:axId val="151970335"/>
      </c:barChart>
      <c:catAx>
        <c:axId val="1519760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en-US"/>
          </a:p>
        </c:txPr>
        <c:crossAx val="151970335"/>
        <c:crosses val="autoZero"/>
        <c:auto val="1"/>
        <c:lblAlgn val="ctr"/>
        <c:lblOffset val="100"/>
        <c:noMultiLvlLbl val="0"/>
      </c:catAx>
      <c:valAx>
        <c:axId val="151970335"/>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en-US"/>
          </a:p>
        </c:txPr>
        <c:crossAx val="151976095"/>
        <c:crosses val="autoZero"/>
        <c:crossBetween val="between"/>
        <c:majorUnit val="5.000000000000001E-3"/>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400">
          <a:solidFill>
            <a:schemeClr val="tx1"/>
          </a:solidFill>
          <a:latin typeface="Arial Narrow" panose="020B0606020202030204" pitchFamily="34" charset="0"/>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0" i="0" u="none" strike="noStrike" kern="1200" spc="0" baseline="0">
                <a:solidFill>
                  <a:schemeClr val="tx1"/>
                </a:solidFill>
                <a:latin typeface="Arial Narrow" panose="020B0606020202030204" pitchFamily="34" charset="0"/>
                <a:ea typeface="+mn-ea"/>
                <a:cs typeface="+mn-cs"/>
              </a:defRPr>
            </a:pPr>
            <a:r>
              <a:rPr lang="en-US"/>
              <a:t>as % of country’s total exports</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solidFill>
              <a:latin typeface="Arial Narrow" panose="020B0606020202030204" pitchFamily="34" charset="0"/>
              <a:ea typeface="+mn-ea"/>
              <a:cs typeface="+mn-cs"/>
            </a:defRPr>
          </a:pPr>
          <a:endParaRPr lang="en-US"/>
        </a:p>
      </c:txPr>
    </c:title>
    <c:autoTitleDeleted val="0"/>
    <c:plotArea>
      <c:layout/>
      <c:barChart>
        <c:barDir val="bar"/>
        <c:grouping val="stacked"/>
        <c:varyColors val="0"/>
        <c:ser>
          <c:idx val="0"/>
          <c:order val="0"/>
          <c:tx>
            <c:strRef>
              <c:f>'[20231018-BRICS-Vuln-CBAM.xlsx]CBAM Exp Vul (Countries) Ranked'!$B$4</c:f>
              <c:strCache>
                <c:ptCount val="1"/>
                <c:pt idx="0">
                  <c:v>Cement</c:v>
                </c:pt>
              </c:strCache>
            </c:strRef>
          </c:tx>
          <c:spPr>
            <a:solidFill>
              <a:schemeClr val="accent1"/>
            </a:solidFill>
            <a:ln>
              <a:noFill/>
            </a:ln>
            <a:effectLst/>
          </c:spPr>
          <c:invertIfNegative val="0"/>
          <c:cat>
            <c:strRef>
              <c:f>'[20231018-BRICS-Vuln-CBAM.xlsx]CBAM Exp Vul (Countries) Ranked'!$C$3:$M$3</c:f>
              <c:strCache>
                <c:ptCount val="11"/>
                <c:pt idx="0">
                  <c:v>Ethiopia</c:v>
                </c:pt>
                <c:pt idx="1">
                  <c:v>Argentina</c:v>
                </c:pt>
                <c:pt idx="2">
                  <c:v>Iran</c:v>
                </c:pt>
                <c:pt idx="3">
                  <c:v>Saudi Arabia</c:v>
                </c:pt>
                <c:pt idx="4">
                  <c:v>United Arab Emirates</c:v>
                </c:pt>
                <c:pt idx="5">
                  <c:v>China</c:v>
                </c:pt>
                <c:pt idx="6">
                  <c:v>Brazil</c:v>
                </c:pt>
                <c:pt idx="7">
                  <c:v>India</c:v>
                </c:pt>
                <c:pt idx="8">
                  <c:v>South Africa</c:v>
                </c:pt>
                <c:pt idx="9">
                  <c:v>Russia</c:v>
                </c:pt>
                <c:pt idx="10">
                  <c:v>Egypt</c:v>
                </c:pt>
              </c:strCache>
            </c:strRef>
          </c:cat>
          <c:val>
            <c:numRef>
              <c:f>'[20231018-BRICS-Vuln-CBAM.xlsx]CBAM Exp Vul (Countries) Ranked'!$C$4:$M$4</c:f>
              <c:numCache>
                <c:formatCode>0.0%</c:formatCode>
                <c:ptCount val="11"/>
                <c:pt idx="0">
                  <c:v>0</c:v>
                </c:pt>
                <c:pt idx="1">
                  <c:v>0</c:v>
                </c:pt>
                <c:pt idx="2">
                  <c:v>0</c:v>
                </c:pt>
                <c:pt idx="3">
                  <c:v>2.4877886152027797E-5</c:v>
                </c:pt>
                <c:pt idx="4">
                  <c:v>4.8852220145358668E-6</c:v>
                </c:pt>
                <c:pt idx="5">
                  <c:v>3.4240440119686519E-6</c:v>
                </c:pt>
                <c:pt idx="6">
                  <c:v>2.6505390423517796E-4</c:v>
                </c:pt>
                <c:pt idx="7">
                  <c:v>1.4796853299455007E-5</c:v>
                </c:pt>
                <c:pt idx="8">
                  <c:v>2.4245549224324266E-6</c:v>
                </c:pt>
                <c:pt idx="9">
                  <c:v>6.1058550642783536E-6</c:v>
                </c:pt>
                <c:pt idx="10">
                  <c:v>1.2699713997232155E-4</c:v>
                </c:pt>
              </c:numCache>
            </c:numRef>
          </c:val>
          <c:extLst>
            <c:ext xmlns:c16="http://schemas.microsoft.com/office/drawing/2014/chart" uri="{C3380CC4-5D6E-409C-BE32-E72D297353CC}">
              <c16:uniqueId val="{00000000-B995-4767-A3BF-954D56981BBB}"/>
            </c:ext>
          </c:extLst>
        </c:ser>
        <c:ser>
          <c:idx val="1"/>
          <c:order val="1"/>
          <c:tx>
            <c:strRef>
              <c:f>'[20231018-BRICS-Vuln-CBAM.xlsx]CBAM Exp Vul (Countries) Ranked'!$B$5</c:f>
              <c:strCache>
                <c:ptCount val="1"/>
                <c:pt idx="0">
                  <c:v>Electricity</c:v>
                </c:pt>
              </c:strCache>
            </c:strRef>
          </c:tx>
          <c:spPr>
            <a:solidFill>
              <a:schemeClr val="accent3"/>
            </a:solidFill>
            <a:ln>
              <a:noFill/>
            </a:ln>
            <a:effectLst/>
          </c:spPr>
          <c:invertIfNegative val="0"/>
          <c:cat>
            <c:strRef>
              <c:f>'[20231018-BRICS-Vuln-CBAM.xlsx]CBAM Exp Vul (Countries) Ranked'!$C$3:$M$3</c:f>
              <c:strCache>
                <c:ptCount val="11"/>
                <c:pt idx="0">
                  <c:v>Ethiopia</c:v>
                </c:pt>
                <c:pt idx="1">
                  <c:v>Argentina</c:v>
                </c:pt>
                <c:pt idx="2">
                  <c:v>Iran</c:v>
                </c:pt>
                <c:pt idx="3">
                  <c:v>Saudi Arabia</c:v>
                </c:pt>
                <c:pt idx="4">
                  <c:v>United Arab Emirates</c:v>
                </c:pt>
                <c:pt idx="5">
                  <c:v>China</c:v>
                </c:pt>
                <c:pt idx="6">
                  <c:v>Brazil</c:v>
                </c:pt>
                <c:pt idx="7">
                  <c:v>India</c:v>
                </c:pt>
                <c:pt idx="8">
                  <c:v>South Africa</c:v>
                </c:pt>
                <c:pt idx="9">
                  <c:v>Russia</c:v>
                </c:pt>
                <c:pt idx="10">
                  <c:v>Egypt</c:v>
                </c:pt>
              </c:strCache>
            </c:strRef>
          </c:cat>
          <c:val>
            <c:numRef>
              <c:f>'[20231018-BRICS-Vuln-CBAM.xlsx]CBAM Exp Vul (Countries) Ranked'!$C$5:$M$5</c:f>
              <c:numCache>
                <c:formatCode>0.0%</c:formatCode>
                <c:ptCount val="11"/>
                <c:pt idx="0">
                  <c:v>0</c:v>
                </c:pt>
                <c:pt idx="1">
                  <c:v>0</c:v>
                </c:pt>
                <c:pt idx="2">
                  <c:v>0</c:v>
                </c:pt>
                <c:pt idx="3">
                  <c:v>0</c:v>
                </c:pt>
                <c:pt idx="4">
                  <c:v>0</c:v>
                </c:pt>
                <c:pt idx="5">
                  <c:v>0</c:v>
                </c:pt>
                <c:pt idx="6">
                  <c:v>0</c:v>
                </c:pt>
                <c:pt idx="7">
                  <c:v>0</c:v>
                </c:pt>
                <c:pt idx="8">
                  <c:v>0</c:v>
                </c:pt>
                <c:pt idx="9">
                  <c:v>1.9258163431230063E-3</c:v>
                </c:pt>
                <c:pt idx="10">
                  <c:v>0</c:v>
                </c:pt>
              </c:numCache>
            </c:numRef>
          </c:val>
          <c:extLst>
            <c:ext xmlns:c16="http://schemas.microsoft.com/office/drawing/2014/chart" uri="{C3380CC4-5D6E-409C-BE32-E72D297353CC}">
              <c16:uniqueId val="{00000001-B995-4767-A3BF-954D56981BBB}"/>
            </c:ext>
          </c:extLst>
        </c:ser>
        <c:ser>
          <c:idx val="2"/>
          <c:order val="2"/>
          <c:tx>
            <c:strRef>
              <c:f>'[20231018-BRICS-Vuln-CBAM.xlsx]CBAM Exp Vul (Countries) Ranked'!$B$6</c:f>
              <c:strCache>
                <c:ptCount val="1"/>
                <c:pt idx="0">
                  <c:v>Fertilisers</c:v>
                </c:pt>
              </c:strCache>
            </c:strRef>
          </c:tx>
          <c:spPr>
            <a:solidFill>
              <a:schemeClr val="accent5"/>
            </a:solidFill>
            <a:ln>
              <a:noFill/>
            </a:ln>
            <a:effectLst/>
          </c:spPr>
          <c:invertIfNegative val="0"/>
          <c:cat>
            <c:strRef>
              <c:f>'[20231018-BRICS-Vuln-CBAM.xlsx]CBAM Exp Vul (Countries) Ranked'!$C$3:$M$3</c:f>
              <c:strCache>
                <c:ptCount val="11"/>
                <c:pt idx="0">
                  <c:v>Ethiopia</c:v>
                </c:pt>
                <c:pt idx="1">
                  <c:v>Argentina</c:v>
                </c:pt>
                <c:pt idx="2">
                  <c:v>Iran</c:v>
                </c:pt>
                <c:pt idx="3">
                  <c:v>Saudi Arabia</c:v>
                </c:pt>
                <c:pt idx="4">
                  <c:v>United Arab Emirates</c:v>
                </c:pt>
                <c:pt idx="5">
                  <c:v>China</c:v>
                </c:pt>
                <c:pt idx="6">
                  <c:v>Brazil</c:v>
                </c:pt>
                <c:pt idx="7">
                  <c:v>India</c:v>
                </c:pt>
                <c:pt idx="8">
                  <c:v>South Africa</c:v>
                </c:pt>
                <c:pt idx="9">
                  <c:v>Russia</c:v>
                </c:pt>
                <c:pt idx="10">
                  <c:v>Egypt</c:v>
                </c:pt>
              </c:strCache>
            </c:strRef>
          </c:cat>
          <c:val>
            <c:numRef>
              <c:f>'[20231018-BRICS-Vuln-CBAM.xlsx]CBAM Exp Vul (Countries) Ranked'!$C$6:$M$6</c:f>
              <c:numCache>
                <c:formatCode>0.0%</c:formatCode>
                <c:ptCount val="11"/>
                <c:pt idx="0">
                  <c:v>0</c:v>
                </c:pt>
                <c:pt idx="1">
                  <c:v>0</c:v>
                </c:pt>
                <c:pt idx="2">
                  <c:v>5.2698384866365283E-6</c:v>
                </c:pt>
                <c:pt idx="3">
                  <c:v>1.8108978125987781E-5</c:v>
                </c:pt>
                <c:pt idx="4">
                  <c:v>5.0804427305717243E-7</c:v>
                </c:pt>
                <c:pt idx="5">
                  <c:v>9.6437510980826755E-5</c:v>
                </c:pt>
                <c:pt idx="6">
                  <c:v>1.2278208762645537E-4</c:v>
                </c:pt>
                <c:pt idx="7">
                  <c:v>1.583025216049192E-6</c:v>
                </c:pt>
                <c:pt idx="8">
                  <c:v>4.182357241195936E-5</c:v>
                </c:pt>
                <c:pt idx="9">
                  <c:v>6.1578056128891263E-3</c:v>
                </c:pt>
                <c:pt idx="10">
                  <c:v>3.096555859184667E-2</c:v>
                </c:pt>
              </c:numCache>
            </c:numRef>
          </c:val>
          <c:extLst>
            <c:ext xmlns:c16="http://schemas.microsoft.com/office/drawing/2014/chart" uri="{C3380CC4-5D6E-409C-BE32-E72D297353CC}">
              <c16:uniqueId val="{00000002-B995-4767-A3BF-954D56981BBB}"/>
            </c:ext>
          </c:extLst>
        </c:ser>
        <c:ser>
          <c:idx val="3"/>
          <c:order val="3"/>
          <c:tx>
            <c:strRef>
              <c:f>'[20231018-BRICS-Vuln-CBAM.xlsx]CBAM Exp Vul (Countries) Ranked'!$B$7</c:f>
              <c:strCache>
                <c:ptCount val="1"/>
                <c:pt idx="0">
                  <c:v>Iron and Steel* </c:v>
                </c:pt>
              </c:strCache>
            </c:strRef>
          </c:tx>
          <c:spPr>
            <a:solidFill>
              <a:schemeClr val="accent1">
                <a:lumMod val="60000"/>
              </a:schemeClr>
            </a:solidFill>
            <a:ln>
              <a:noFill/>
            </a:ln>
            <a:effectLst/>
          </c:spPr>
          <c:invertIfNegative val="0"/>
          <c:cat>
            <c:strRef>
              <c:f>'[20231018-BRICS-Vuln-CBAM.xlsx]CBAM Exp Vul (Countries) Ranked'!$C$3:$M$3</c:f>
              <c:strCache>
                <c:ptCount val="11"/>
                <c:pt idx="0">
                  <c:v>Ethiopia</c:v>
                </c:pt>
                <c:pt idx="1">
                  <c:v>Argentina</c:v>
                </c:pt>
                <c:pt idx="2">
                  <c:v>Iran</c:v>
                </c:pt>
                <c:pt idx="3">
                  <c:v>Saudi Arabia</c:v>
                </c:pt>
                <c:pt idx="4">
                  <c:v>United Arab Emirates</c:v>
                </c:pt>
                <c:pt idx="5">
                  <c:v>China</c:v>
                </c:pt>
                <c:pt idx="6">
                  <c:v>Brazil</c:v>
                </c:pt>
                <c:pt idx="7">
                  <c:v>India</c:v>
                </c:pt>
                <c:pt idx="8">
                  <c:v>South Africa</c:v>
                </c:pt>
                <c:pt idx="9">
                  <c:v>Russia</c:v>
                </c:pt>
                <c:pt idx="10">
                  <c:v>Egypt</c:v>
                </c:pt>
              </c:strCache>
            </c:strRef>
          </c:cat>
          <c:val>
            <c:numRef>
              <c:f>'[20231018-BRICS-Vuln-CBAM.xlsx]CBAM Exp Vul (Countries) Ranked'!$C$7:$M$7</c:f>
              <c:numCache>
                <c:formatCode>0.0%</c:formatCode>
                <c:ptCount val="11"/>
                <c:pt idx="0">
                  <c:v>5.5598635413256483E-6</c:v>
                </c:pt>
                <c:pt idx="1">
                  <c:v>4.6390788914227892E-5</c:v>
                </c:pt>
                <c:pt idx="2">
                  <c:v>1.7428526950526251E-3</c:v>
                </c:pt>
                <c:pt idx="3">
                  <c:v>7.9557282168232768E-4</c:v>
                </c:pt>
                <c:pt idx="4">
                  <c:v>9.8283751885411687E-4</c:v>
                </c:pt>
                <c:pt idx="5">
                  <c:v>3.937423058063389E-3</c:v>
                </c:pt>
                <c:pt idx="6">
                  <c:v>8.2695956342750676E-3</c:v>
                </c:pt>
                <c:pt idx="7">
                  <c:v>1.4283033708409587E-2</c:v>
                </c:pt>
                <c:pt idx="8">
                  <c:v>1.7931886978564106E-2</c:v>
                </c:pt>
                <c:pt idx="9">
                  <c:v>1.9980433679791722E-2</c:v>
                </c:pt>
                <c:pt idx="10">
                  <c:v>1.8037500346422843E-2</c:v>
                </c:pt>
              </c:numCache>
            </c:numRef>
          </c:val>
          <c:extLst>
            <c:ext xmlns:c16="http://schemas.microsoft.com/office/drawing/2014/chart" uri="{C3380CC4-5D6E-409C-BE32-E72D297353CC}">
              <c16:uniqueId val="{00000003-B995-4767-A3BF-954D56981BBB}"/>
            </c:ext>
          </c:extLst>
        </c:ser>
        <c:ser>
          <c:idx val="4"/>
          <c:order val="4"/>
          <c:tx>
            <c:strRef>
              <c:f>'[20231018-BRICS-Vuln-CBAM.xlsx]CBAM Exp Vul (Countries) Ranked'!$B$8</c:f>
              <c:strCache>
                <c:ptCount val="1"/>
                <c:pt idx="0">
                  <c:v>Aluminium</c:v>
                </c:pt>
              </c:strCache>
            </c:strRef>
          </c:tx>
          <c:spPr>
            <a:solidFill>
              <a:schemeClr val="accent3">
                <a:lumMod val="60000"/>
              </a:schemeClr>
            </a:solidFill>
            <a:ln>
              <a:noFill/>
            </a:ln>
            <a:effectLst/>
          </c:spPr>
          <c:invertIfNegative val="0"/>
          <c:cat>
            <c:strRef>
              <c:f>'[20231018-BRICS-Vuln-CBAM.xlsx]CBAM Exp Vul (Countries) Ranked'!$C$3:$M$3</c:f>
              <c:strCache>
                <c:ptCount val="11"/>
                <c:pt idx="0">
                  <c:v>Ethiopia</c:v>
                </c:pt>
                <c:pt idx="1">
                  <c:v>Argentina</c:v>
                </c:pt>
                <c:pt idx="2">
                  <c:v>Iran</c:v>
                </c:pt>
                <c:pt idx="3">
                  <c:v>Saudi Arabia</c:v>
                </c:pt>
                <c:pt idx="4">
                  <c:v>United Arab Emirates</c:v>
                </c:pt>
                <c:pt idx="5">
                  <c:v>China</c:v>
                </c:pt>
                <c:pt idx="6">
                  <c:v>Brazil</c:v>
                </c:pt>
                <c:pt idx="7">
                  <c:v>India</c:v>
                </c:pt>
                <c:pt idx="8">
                  <c:v>South Africa</c:v>
                </c:pt>
                <c:pt idx="9">
                  <c:v>Russia</c:v>
                </c:pt>
                <c:pt idx="10">
                  <c:v>Egypt</c:v>
                </c:pt>
              </c:strCache>
            </c:strRef>
          </c:cat>
          <c:val>
            <c:numRef>
              <c:f>'[20231018-BRICS-Vuln-CBAM.xlsx]CBAM Exp Vul (Countries) Ranked'!$C$8:$M$8</c:f>
              <c:numCache>
                <c:formatCode>0.0%</c:formatCode>
                <c:ptCount val="11"/>
                <c:pt idx="0">
                  <c:v>1.8903536040507205E-4</c:v>
                </c:pt>
                <c:pt idx="1">
                  <c:v>1.4131782831805781E-7</c:v>
                </c:pt>
                <c:pt idx="2">
                  <c:v>6.1162064860054253E-5</c:v>
                </c:pt>
                <c:pt idx="3">
                  <c:v>1.0713787256853751E-3</c:v>
                </c:pt>
                <c:pt idx="4">
                  <c:v>3.5390434622867223E-3</c:v>
                </c:pt>
                <c:pt idx="5">
                  <c:v>1.392932396695905E-3</c:v>
                </c:pt>
                <c:pt idx="6">
                  <c:v>2.8392756833275077E-4</c:v>
                </c:pt>
                <c:pt idx="7">
                  <c:v>6.2807880516336624E-3</c:v>
                </c:pt>
                <c:pt idx="8">
                  <c:v>4.3075046844421568E-3</c:v>
                </c:pt>
                <c:pt idx="9">
                  <c:v>4.520623966632018E-3</c:v>
                </c:pt>
                <c:pt idx="10">
                  <c:v>1.038477406253065E-2</c:v>
                </c:pt>
              </c:numCache>
            </c:numRef>
          </c:val>
          <c:extLst>
            <c:ext xmlns:c16="http://schemas.microsoft.com/office/drawing/2014/chart" uri="{C3380CC4-5D6E-409C-BE32-E72D297353CC}">
              <c16:uniqueId val="{00000004-B995-4767-A3BF-954D56981BBB}"/>
            </c:ext>
          </c:extLst>
        </c:ser>
        <c:ser>
          <c:idx val="5"/>
          <c:order val="5"/>
          <c:tx>
            <c:strRef>
              <c:f>'[20231018-BRICS-Vuln-CBAM.xlsx]CBAM Exp Vul (Countries) Ranked'!$B$9</c:f>
              <c:strCache>
                <c:ptCount val="1"/>
                <c:pt idx="0">
                  <c:v>Hydrogen</c:v>
                </c:pt>
              </c:strCache>
            </c:strRef>
          </c:tx>
          <c:spPr>
            <a:solidFill>
              <a:schemeClr val="accent5">
                <a:lumMod val="60000"/>
              </a:schemeClr>
            </a:solidFill>
            <a:ln>
              <a:noFill/>
            </a:ln>
            <a:effectLst/>
          </c:spPr>
          <c:invertIfNegative val="0"/>
          <c:cat>
            <c:strRef>
              <c:f>'[20231018-BRICS-Vuln-CBAM.xlsx]CBAM Exp Vul (Countries) Ranked'!$C$3:$M$3</c:f>
              <c:strCache>
                <c:ptCount val="11"/>
                <c:pt idx="0">
                  <c:v>Ethiopia</c:v>
                </c:pt>
                <c:pt idx="1">
                  <c:v>Argentina</c:v>
                </c:pt>
                <c:pt idx="2">
                  <c:v>Iran</c:v>
                </c:pt>
                <c:pt idx="3">
                  <c:v>Saudi Arabia</c:v>
                </c:pt>
                <c:pt idx="4">
                  <c:v>United Arab Emirates</c:v>
                </c:pt>
                <c:pt idx="5">
                  <c:v>China</c:v>
                </c:pt>
                <c:pt idx="6">
                  <c:v>Brazil</c:v>
                </c:pt>
                <c:pt idx="7">
                  <c:v>India</c:v>
                </c:pt>
                <c:pt idx="8">
                  <c:v>South Africa</c:v>
                </c:pt>
                <c:pt idx="9">
                  <c:v>Russia</c:v>
                </c:pt>
                <c:pt idx="10">
                  <c:v>Egypt</c:v>
                </c:pt>
              </c:strCache>
            </c:strRef>
          </c:cat>
          <c:val>
            <c:numRef>
              <c:f>'[20231018-BRICS-Vuln-CBAM.xlsx]CBAM Exp Vul (Countries) Ranked'!$C$9:$M$9</c:f>
              <c:numCache>
                <c:formatCode>0.0%</c:formatCode>
                <c:ptCount val="11"/>
                <c:pt idx="0">
                  <c:v>0</c:v>
                </c:pt>
                <c:pt idx="1">
                  <c:v>0</c:v>
                </c:pt>
                <c:pt idx="2">
                  <c:v>0</c:v>
                </c:pt>
                <c:pt idx="3">
                  <c:v>0</c:v>
                </c:pt>
                <c:pt idx="4">
                  <c:v>1.411234091825479E-8</c:v>
                </c:pt>
                <c:pt idx="5">
                  <c:v>0</c:v>
                </c:pt>
                <c:pt idx="6">
                  <c:v>0</c:v>
                </c:pt>
                <c:pt idx="7">
                  <c:v>0</c:v>
                </c:pt>
                <c:pt idx="8">
                  <c:v>0</c:v>
                </c:pt>
                <c:pt idx="9">
                  <c:v>0</c:v>
                </c:pt>
                <c:pt idx="10">
                  <c:v>0</c:v>
                </c:pt>
              </c:numCache>
            </c:numRef>
          </c:val>
          <c:extLst>
            <c:ext xmlns:c16="http://schemas.microsoft.com/office/drawing/2014/chart" uri="{C3380CC4-5D6E-409C-BE32-E72D297353CC}">
              <c16:uniqueId val="{00000005-B995-4767-A3BF-954D56981BBB}"/>
            </c:ext>
          </c:extLst>
        </c:ser>
        <c:dLbls>
          <c:showLegendKey val="0"/>
          <c:showVal val="0"/>
          <c:showCatName val="0"/>
          <c:showSerName val="0"/>
          <c:showPercent val="0"/>
          <c:showBubbleSize val="0"/>
        </c:dLbls>
        <c:gapWidth val="150"/>
        <c:overlap val="100"/>
        <c:axId val="658197903"/>
        <c:axId val="658179663"/>
      </c:barChart>
      <c:catAx>
        <c:axId val="6581979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en-US"/>
          </a:p>
        </c:txPr>
        <c:crossAx val="658179663"/>
        <c:crosses val="autoZero"/>
        <c:auto val="1"/>
        <c:lblAlgn val="ctr"/>
        <c:lblOffset val="100"/>
        <c:noMultiLvlLbl val="0"/>
      </c:catAx>
      <c:valAx>
        <c:axId val="658179663"/>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en-US"/>
          </a:p>
        </c:txPr>
        <c:crossAx val="658197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1400">
          <a:solidFill>
            <a:schemeClr val="tx1"/>
          </a:solidFill>
          <a:latin typeface="Arial Narrow" panose="020B060602020203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ZA"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E178E4DE-E99B-4ED1-A0E1-04C9F36A6DCE}" type="datetimeFigureOut">
              <a:rPr lang="en-ZA"/>
              <a:pPr>
                <a:defRPr/>
              </a:pPr>
              <a:t>2024/08/20</a:t>
            </a:fld>
            <a:endParaRPr lang="en-ZA"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ZA" noProof="0" dirty="0"/>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ZA" noProof="0"/>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ZA" dirty="0"/>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FE795402-F301-4211-8B41-57E4D3F845D0}" type="slidenum">
              <a:rPr lang="en-ZA"/>
              <a:pPr>
                <a:defRPr/>
              </a:pPr>
              <a:t>‹#›</a:t>
            </a:fld>
            <a:endParaRPr lang="en-ZA" dirty="0"/>
          </a:p>
        </p:txBody>
      </p:sp>
    </p:spTree>
    <p:extLst>
      <p:ext uri="{BB962C8B-B14F-4D97-AF65-F5344CB8AC3E}">
        <p14:creationId xmlns:p14="http://schemas.microsoft.com/office/powerpoint/2010/main" val="111126983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a:defRPr/>
            </a:pPr>
            <a:fld id="{FE795402-F301-4211-8B41-57E4D3F845D0}" type="slidenum">
              <a:rPr lang="en-ZA" smtClean="0"/>
              <a:pPr>
                <a:defRPr/>
              </a:pPr>
              <a:t>1</a:t>
            </a:fld>
            <a:endParaRPr lang="en-ZA" dirty="0"/>
          </a:p>
        </p:txBody>
      </p:sp>
    </p:spTree>
    <p:extLst>
      <p:ext uri="{BB962C8B-B14F-4D97-AF65-F5344CB8AC3E}">
        <p14:creationId xmlns:p14="http://schemas.microsoft.com/office/powerpoint/2010/main" val="3600905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FE795402-F301-4211-8B41-57E4D3F845D0}" type="slidenum">
              <a:rPr lang="en-ZA" smtClean="0"/>
              <a:pPr>
                <a:defRPr/>
              </a:pPr>
              <a:t>2</a:t>
            </a:fld>
            <a:endParaRPr lang="en-ZA" dirty="0"/>
          </a:p>
        </p:txBody>
      </p:sp>
    </p:spTree>
    <p:extLst>
      <p:ext uri="{BB962C8B-B14F-4D97-AF65-F5344CB8AC3E}">
        <p14:creationId xmlns:p14="http://schemas.microsoft.com/office/powerpoint/2010/main" val="2366427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FE795402-F301-4211-8B41-57E4D3F845D0}" type="slidenum">
              <a:rPr lang="en-ZA" smtClean="0"/>
              <a:pPr>
                <a:defRPr/>
              </a:pPr>
              <a:t>3</a:t>
            </a:fld>
            <a:endParaRPr lang="en-ZA" dirty="0"/>
          </a:p>
        </p:txBody>
      </p:sp>
    </p:spTree>
    <p:extLst>
      <p:ext uri="{BB962C8B-B14F-4D97-AF65-F5344CB8AC3E}">
        <p14:creationId xmlns:p14="http://schemas.microsoft.com/office/powerpoint/2010/main" val="1709269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22ACC6A7-3509-4AA5-8E70-50B313E3AE4E}" type="datetime1">
              <a:rPr lang="en-GB"/>
              <a:pPr>
                <a:defRPr/>
              </a:pPr>
              <a:t>20/08/2024</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97873185-894C-49B0-96F3-ABAE01EE8738}" type="slidenum">
              <a:rPr lang="en-GB"/>
              <a:pPr>
                <a:defRPr/>
              </a:pPr>
              <a:t>‹#›</a:t>
            </a:fld>
            <a:endParaRPr lang="en-GB" dirty="0"/>
          </a:p>
        </p:txBody>
      </p:sp>
    </p:spTree>
    <p:extLst>
      <p:ext uri="{BB962C8B-B14F-4D97-AF65-F5344CB8AC3E}">
        <p14:creationId xmlns:p14="http://schemas.microsoft.com/office/powerpoint/2010/main" val="4057251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215E40AD-BD7D-442B-AA1F-3EC6890532ED}" type="datetime1">
              <a:rPr lang="en-GB"/>
              <a:pPr>
                <a:defRPr/>
              </a:pPr>
              <a:t>20/08/2024</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86224F1A-CEC8-4EAD-8DBD-78BF31CD3214}" type="slidenum">
              <a:rPr lang="en-GB"/>
              <a:pPr>
                <a:defRPr/>
              </a:pPr>
              <a:t>‹#›</a:t>
            </a:fld>
            <a:endParaRPr lang="en-GB" dirty="0"/>
          </a:p>
        </p:txBody>
      </p:sp>
    </p:spTree>
    <p:extLst>
      <p:ext uri="{BB962C8B-B14F-4D97-AF65-F5344CB8AC3E}">
        <p14:creationId xmlns:p14="http://schemas.microsoft.com/office/powerpoint/2010/main" val="3461710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B9AD9392-FFAE-4F0F-9591-B7C446CC493E}" type="datetime1">
              <a:rPr lang="en-GB"/>
              <a:pPr>
                <a:defRPr/>
              </a:pPr>
              <a:t>20/08/2024</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F710C264-02C6-4FC9-8EE1-E528C7CE25C5}" type="slidenum">
              <a:rPr lang="en-GB"/>
              <a:pPr>
                <a:defRPr/>
              </a:pPr>
              <a:t>‹#›</a:t>
            </a:fld>
            <a:endParaRPr lang="en-GB" dirty="0"/>
          </a:p>
        </p:txBody>
      </p:sp>
    </p:spTree>
    <p:extLst>
      <p:ext uri="{BB962C8B-B14F-4D97-AF65-F5344CB8AC3E}">
        <p14:creationId xmlns:p14="http://schemas.microsoft.com/office/powerpoint/2010/main" val="1607125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950" y="5995988"/>
            <a:ext cx="2087563"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61C0182A-9ADA-4294-8EB9-E44A58483091}" type="datetime1">
              <a:rPr lang="en-GB"/>
              <a:pPr>
                <a:defRPr/>
              </a:pPr>
              <a:t>20/08/2024</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CDB65CC6-C163-41B7-A6F5-6995588CC66D}" type="slidenum">
              <a:rPr lang="en-GB"/>
              <a:pPr>
                <a:defRPr/>
              </a:pPr>
              <a:t>‹#›</a:t>
            </a:fld>
            <a:endParaRPr lang="en-GB" dirty="0"/>
          </a:p>
        </p:txBody>
      </p:sp>
    </p:spTree>
    <p:extLst>
      <p:ext uri="{BB962C8B-B14F-4D97-AF65-F5344CB8AC3E}">
        <p14:creationId xmlns:p14="http://schemas.microsoft.com/office/powerpoint/2010/main" val="3336116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460036C-C731-499C-95EF-1CCC5C18FA68}" type="datetime1">
              <a:rPr lang="en-GB"/>
              <a:pPr>
                <a:defRPr/>
              </a:pPr>
              <a:t>20/08/2024</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FD084DC6-E500-45E4-82B6-5CA799FD8F02}" type="slidenum">
              <a:rPr lang="en-GB"/>
              <a:pPr>
                <a:defRPr/>
              </a:pPr>
              <a:t>‹#›</a:t>
            </a:fld>
            <a:endParaRPr lang="en-GB" dirty="0"/>
          </a:p>
        </p:txBody>
      </p:sp>
    </p:spTree>
    <p:extLst>
      <p:ext uri="{BB962C8B-B14F-4D97-AF65-F5344CB8AC3E}">
        <p14:creationId xmlns:p14="http://schemas.microsoft.com/office/powerpoint/2010/main" val="1304900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634BD8F4-ECBA-4117-B493-84AAA8C7DC37}" type="datetime1">
              <a:rPr lang="en-GB"/>
              <a:pPr>
                <a:defRPr/>
              </a:pPr>
              <a:t>20/08/2024</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8C11D301-013D-4731-BF21-5D0A7E592071}" type="slidenum">
              <a:rPr lang="en-GB"/>
              <a:pPr>
                <a:defRPr/>
              </a:pPr>
              <a:t>‹#›</a:t>
            </a:fld>
            <a:endParaRPr lang="en-GB" dirty="0"/>
          </a:p>
        </p:txBody>
      </p:sp>
    </p:spTree>
    <p:extLst>
      <p:ext uri="{BB962C8B-B14F-4D97-AF65-F5344CB8AC3E}">
        <p14:creationId xmlns:p14="http://schemas.microsoft.com/office/powerpoint/2010/main" val="4219020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52A10856-868D-4DD2-A9D4-530E509D1553}" type="datetime1">
              <a:rPr lang="en-GB"/>
              <a:pPr>
                <a:defRPr/>
              </a:pPr>
              <a:t>20/08/2024</a:t>
            </a:fld>
            <a:endParaRPr lang="en-GB" dirty="0"/>
          </a:p>
        </p:txBody>
      </p:sp>
      <p:sp>
        <p:nvSpPr>
          <p:cNvPr id="8" name="Footer Placeholder 4"/>
          <p:cNvSpPr>
            <a:spLocks noGrp="1"/>
          </p:cNvSpPr>
          <p:nvPr>
            <p:ph type="ftr" sz="quarter" idx="11"/>
          </p:nvPr>
        </p:nvSpPr>
        <p:spPr/>
        <p:txBody>
          <a:bodyPr/>
          <a:lstStyle>
            <a:lvl1pPr>
              <a:defRPr/>
            </a:lvl1pPr>
          </a:lstStyle>
          <a:p>
            <a:pPr>
              <a:defRPr/>
            </a:pPr>
            <a:endParaRPr lang="en-GB" dirty="0"/>
          </a:p>
        </p:txBody>
      </p:sp>
      <p:sp>
        <p:nvSpPr>
          <p:cNvPr id="9" name="Slide Number Placeholder 5"/>
          <p:cNvSpPr>
            <a:spLocks noGrp="1"/>
          </p:cNvSpPr>
          <p:nvPr>
            <p:ph type="sldNum" sz="quarter" idx="12"/>
          </p:nvPr>
        </p:nvSpPr>
        <p:spPr/>
        <p:txBody>
          <a:bodyPr/>
          <a:lstStyle>
            <a:lvl1pPr>
              <a:defRPr/>
            </a:lvl1pPr>
          </a:lstStyle>
          <a:p>
            <a:pPr>
              <a:defRPr/>
            </a:pPr>
            <a:fld id="{E07EAE7C-DDD9-4140-8EC8-6D80310C6A6C}" type="slidenum">
              <a:rPr lang="en-GB"/>
              <a:pPr>
                <a:defRPr/>
              </a:pPr>
              <a:t>‹#›</a:t>
            </a:fld>
            <a:endParaRPr lang="en-GB" dirty="0"/>
          </a:p>
        </p:txBody>
      </p:sp>
    </p:spTree>
    <p:extLst>
      <p:ext uri="{BB962C8B-B14F-4D97-AF65-F5344CB8AC3E}">
        <p14:creationId xmlns:p14="http://schemas.microsoft.com/office/powerpoint/2010/main" val="160781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115211F9-EDDF-40E1-A7BC-0B1DDB2A06D4}" type="datetime1">
              <a:rPr lang="en-GB"/>
              <a:pPr>
                <a:defRPr/>
              </a:pPr>
              <a:t>20/08/2024</a:t>
            </a:fld>
            <a:endParaRPr lang="en-GB" dirty="0"/>
          </a:p>
        </p:txBody>
      </p:sp>
      <p:sp>
        <p:nvSpPr>
          <p:cNvPr id="4" name="Footer Placeholder 4"/>
          <p:cNvSpPr>
            <a:spLocks noGrp="1"/>
          </p:cNvSpPr>
          <p:nvPr>
            <p:ph type="ftr" sz="quarter" idx="11"/>
          </p:nvPr>
        </p:nvSpPr>
        <p:spPr/>
        <p:txBody>
          <a:bodyPr/>
          <a:lstStyle>
            <a:lvl1pPr>
              <a:defRPr/>
            </a:lvl1pPr>
          </a:lstStyle>
          <a:p>
            <a:pPr>
              <a:defRPr/>
            </a:pPr>
            <a:endParaRPr lang="en-GB" dirty="0"/>
          </a:p>
        </p:txBody>
      </p:sp>
      <p:sp>
        <p:nvSpPr>
          <p:cNvPr id="5" name="Slide Number Placeholder 5"/>
          <p:cNvSpPr>
            <a:spLocks noGrp="1"/>
          </p:cNvSpPr>
          <p:nvPr>
            <p:ph type="sldNum" sz="quarter" idx="12"/>
          </p:nvPr>
        </p:nvSpPr>
        <p:spPr/>
        <p:txBody>
          <a:bodyPr/>
          <a:lstStyle>
            <a:lvl1pPr>
              <a:defRPr/>
            </a:lvl1pPr>
          </a:lstStyle>
          <a:p>
            <a:pPr>
              <a:defRPr/>
            </a:pPr>
            <a:fld id="{A50D4464-981B-4DFC-BCE0-BF48AEEA47B2}" type="slidenum">
              <a:rPr lang="en-GB"/>
              <a:pPr>
                <a:defRPr/>
              </a:pPr>
              <a:t>‹#›</a:t>
            </a:fld>
            <a:endParaRPr lang="en-GB" dirty="0"/>
          </a:p>
        </p:txBody>
      </p:sp>
    </p:spTree>
    <p:extLst>
      <p:ext uri="{BB962C8B-B14F-4D97-AF65-F5344CB8AC3E}">
        <p14:creationId xmlns:p14="http://schemas.microsoft.com/office/powerpoint/2010/main" val="3447657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2874D1B-BF42-4563-9CB1-95724E043703}" type="datetime1">
              <a:rPr lang="en-GB"/>
              <a:pPr>
                <a:defRPr/>
              </a:pPr>
              <a:t>20/08/2024</a:t>
            </a:fld>
            <a:endParaRPr lang="en-GB" dirty="0"/>
          </a:p>
        </p:txBody>
      </p:sp>
      <p:sp>
        <p:nvSpPr>
          <p:cNvPr id="3" name="Footer Placeholder 4"/>
          <p:cNvSpPr>
            <a:spLocks noGrp="1"/>
          </p:cNvSpPr>
          <p:nvPr>
            <p:ph type="ftr" sz="quarter" idx="11"/>
          </p:nvPr>
        </p:nvSpPr>
        <p:spPr/>
        <p:txBody>
          <a:bodyPr/>
          <a:lstStyle>
            <a:lvl1pPr>
              <a:defRPr/>
            </a:lvl1pPr>
          </a:lstStyle>
          <a:p>
            <a:pPr>
              <a:defRPr/>
            </a:pPr>
            <a:endParaRPr lang="en-GB" dirty="0"/>
          </a:p>
        </p:txBody>
      </p:sp>
      <p:sp>
        <p:nvSpPr>
          <p:cNvPr id="4" name="Slide Number Placeholder 5"/>
          <p:cNvSpPr>
            <a:spLocks noGrp="1"/>
          </p:cNvSpPr>
          <p:nvPr>
            <p:ph type="sldNum" sz="quarter" idx="12"/>
          </p:nvPr>
        </p:nvSpPr>
        <p:spPr/>
        <p:txBody>
          <a:bodyPr/>
          <a:lstStyle>
            <a:lvl1pPr>
              <a:defRPr/>
            </a:lvl1pPr>
          </a:lstStyle>
          <a:p>
            <a:pPr>
              <a:defRPr/>
            </a:pPr>
            <a:fld id="{8B6CFD27-11E8-48AB-9BDD-3AAA1AB6A93B}" type="slidenum">
              <a:rPr lang="en-GB"/>
              <a:pPr>
                <a:defRPr/>
              </a:pPr>
              <a:t>‹#›</a:t>
            </a:fld>
            <a:endParaRPr lang="en-GB" dirty="0"/>
          </a:p>
        </p:txBody>
      </p:sp>
    </p:spTree>
    <p:extLst>
      <p:ext uri="{BB962C8B-B14F-4D97-AF65-F5344CB8AC3E}">
        <p14:creationId xmlns:p14="http://schemas.microsoft.com/office/powerpoint/2010/main" val="3180928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987D8F6-2F55-4BE4-A63C-30422A0E1647}" type="datetime1">
              <a:rPr lang="en-GB"/>
              <a:pPr>
                <a:defRPr/>
              </a:pPr>
              <a:t>20/08/2024</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3DEC675F-7F2B-4641-98BF-FCD2CBAEA95D}" type="slidenum">
              <a:rPr lang="en-GB"/>
              <a:pPr>
                <a:defRPr/>
              </a:pPr>
              <a:t>‹#›</a:t>
            </a:fld>
            <a:endParaRPr lang="en-GB" dirty="0"/>
          </a:p>
        </p:txBody>
      </p:sp>
    </p:spTree>
    <p:extLst>
      <p:ext uri="{BB962C8B-B14F-4D97-AF65-F5344CB8AC3E}">
        <p14:creationId xmlns:p14="http://schemas.microsoft.com/office/powerpoint/2010/main" val="355195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D24DE80-B495-4BF1-95B1-15C66542F469}" type="datetime1">
              <a:rPr lang="en-GB"/>
              <a:pPr>
                <a:defRPr/>
              </a:pPr>
              <a:t>20/08/2024</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64DD3BD9-CF21-417F-8B55-16B61A9C850D}" type="slidenum">
              <a:rPr lang="en-GB"/>
              <a:pPr>
                <a:defRPr/>
              </a:pPr>
              <a:t>‹#›</a:t>
            </a:fld>
            <a:endParaRPr lang="en-GB" dirty="0"/>
          </a:p>
        </p:txBody>
      </p:sp>
    </p:spTree>
    <p:extLst>
      <p:ext uri="{BB962C8B-B14F-4D97-AF65-F5344CB8AC3E}">
        <p14:creationId xmlns:p14="http://schemas.microsoft.com/office/powerpoint/2010/main" val="2853108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7A88FDE9-ABEE-4E22-84E1-702AE0407011}" type="datetime1">
              <a:rPr lang="en-GB"/>
              <a:pPr>
                <a:defRPr/>
              </a:pPr>
              <a:t>20/08/2024</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9DA949FC-5689-4BDC-9EA2-606BE91ACDCC}"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Lst>
  <p:hf hdr="0" ftr="0" dt="0"/>
  <p:txStyles>
    <p:titleStyle>
      <a:lvl1pPr algn="ctr" rtl="0" eaLnBrk="1" fontAlgn="base" hangingPunct="1">
        <a:spcBef>
          <a:spcPct val="0"/>
        </a:spcBef>
        <a:spcAft>
          <a:spcPct val="0"/>
        </a:spcAft>
        <a:defRPr sz="4000" kern="1200">
          <a:solidFill>
            <a:schemeClr val="tx1"/>
          </a:solidFill>
          <a:latin typeface="+mj-lt"/>
          <a:ea typeface="+mj-ea"/>
          <a:cs typeface="+mj-cs"/>
        </a:defRPr>
      </a:lvl1pPr>
      <a:lvl2pPr algn="ctr" rtl="0" eaLnBrk="1" fontAlgn="base" hangingPunct="1">
        <a:spcBef>
          <a:spcPct val="0"/>
        </a:spcBef>
        <a:spcAft>
          <a:spcPct val="0"/>
        </a:spcAft>
        <a:defRPr sz="4000">
          <a:solidFill>
            <a:schemeClr val="tx1"/>
          </a:solidFill>
          <a:latin typeface="Calibri" pitchFamily="34" charset="0"/>
        </a:defRPr>
      </a:lvl2pPr>
      <a:lvl3pPr algn="ctr" rtl="0" eaLnBrk="1" fontAlgn="base" hangingPunct="1">
        <a:spcBef>
          <a:spcPct val="0"/>
        </a:spcBef>
        <a:spcAft>
          <a:spcPct val="0"/>
        </a:spcAft>
        <a:defRPr sz="4000">
          <a:solidFill>
            <a:schemeClr val="tx1"/>
          </a:solidFill>
          <a:latin typeface="Calibri" pitchFamily="34" charset="0"/>
        </a:defRPr>
      </a:lvl3pPr>
      <a:lvl4pPr algn="ctr" rtl="0" eaLnBrk="1" fontAlgn="base" hangingPunct="1">
        <a:spcBef>
          <a:spcPct val="0"/>
        </a:spcBef>
        <a:spcAft>
          <a:spcPct val="0"/>
        </a:spcAft>
        <a:defRPr sz="4000">
          <a:solidFill>
            <a:schemeClr val="tx1"/>
          </a:solidFill>
          <a:latin typeface="Calibri" pitchFamily="34" charset="0"/>
        </a:defRPr>
      </a:lvl4pPr>
      <a:lvl5pPr algn="ctr" rtl="0" eaLnBrk="1" fontAlgn="base" hangingPunct="1">
        <a:spcBef>
          <a:spcPct val="0"/>
        </a:spcBef>
        <a:spcAft>
          <a:spcPct val="0"/>
        </a:spcAft>
        <a:defRPr sz="4000">
          <a:solidFill>
            <a:schemeClr val="tx1"/>
          </a:solidFill>
          <a:latin typeface="Calibri" pitchFamily="34" charset="0"/>
        </a:defRPr>
      </a:lvl5pPr>
      <a:lvl6pPr marL="457200" algn="ctr" rtl="0" eaLnBrk="1" fontAlgn="base" hangingPunct="1">
        <a:spcBef>
          <a:spcPct val="0"/>
        </a:spcBef>
        <a:spcAft>
          <a:spcPct val="0"/>
        </a:spcAft>
        <a:defRPr sz="4000">
          <a:solidFill>
            <a:schemeClr val="tx1"/>
          </a:solidFill>
          <a:latin typeface="Calibri" pitchFamily="34" charset="0"/>
        </a:defRPr>
      </a:lvl6pPr>
      <a:lvl7pPr marL="914400" algn="ctr" rtl="0" eaLnBrk="1" fontAlgn="base" hangingPunct="1">
        <a:spcBef>
          <a:spcPct val="0"/>
        </a:spcBef>
        <a:spcAft>
          <a:spcPct val="0"/>
        </a:spcAft>
        <a:defRPr sz="4000">
          <a:solidFill>
            <a:schemeClr val="tx1"/>
          </a:solidFill>
          <a:latin typeface="Calibri" pitchFamily="34" charset="0"/>
        </a:defRPr>
      </a:lvl7pPr>
      <a:lvl8pPr marL="1371600" algn="ctr" rtl="0" eaLnBrk="1" fontAlgn="base" hangingPunct="1">
        <a:spcBef>
          <a:spcPct val="0"/>
        </a:spcBef>
        <a:spcAft>
          <a:spcPct val="0"/>
        </a:spcAft>
        <a:defRPr sz="4000">
          <a:solidFill>
            <a:schemeClr val="tx1"/>
          </a:solidFill>
          <a:latin typeface="Calibri" pitchFamily="34" charset="0"/>
        </a:defRPr>
      </a:lvl8pPr>
      <a:lvl9pPr marL="1828800" algn="ctr" rtl="0" eaLnBrk="1" fontAlgn="base" hangingPunct="1">
        <a:spcBef>
          <a:spcPct val="0"/>
        </a:spcBef>
        <a:spcAft>
          <a:spcPct val="0"/>
        </a:spcAft>
        <a:defRPr sz="40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mailto:Seutame@tips.org.z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71763"/>
            <a:ext cx="8964488" cy="1405309"/>
          </a:xfrm>
        </p:spPr>
        <p:txBody>
          <a:bodyPr rtlCol="0">
            <a:noAutofit/>
          </a:bodyPr>
          <a:lstStyle/>
          <a:p>
            <a:r>
              <a:rPr lang="en-ZA" sz="2800" i="1" dirty="0"/>
              <a:t> </a:t>
            </a:r>
            <a:endParaRPr lang="en-GB" sz="2800" dirty="0"/>
          </a:p>
        </p:txBody>
      </p:sp>
      <p:pic>
        <p:nvPicPr>
          <p:cNvPr id="1433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0"/>
            <a:ext cx="5186610" cy="2141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678322"/>
            <a:ext cx="7772400" cy="3456384"/>
          </a:xfrm>
        </p:spPr>
        <p:txBody>
          <a:bodyPr/>
          <a:lstStyle/>
          <a:p>
            <a:r>
              <a:rPr lang="en-US" sz="2800" b="1" dirty="0">
                <a:latin typeface="Arial" panose="020B0604020202020204" pitchFamily="34" charset="0"/>
                <a:ea typeface="+mn-ea"/>
                <a:cs typeface="Arial" panose="020B0604020202020204" pitchFamily="34" charset="0"/>
              </a:rPr>
              <a:t>Responding to green trade barriers</a:t>
            </a:r>
            <a:br>
              <a:rPr lang="en-US" sz="2800" b="1" dirty="0">
                <a:latin typeface="Arial" panose="020B0604020202020204" pitchFamily="34" charset="0"/>
                <a:ea typeface="+mn-ea"/>
                <a:cs typeface="Arial" panose="020B0604020202020204" pitchFamily="34" charset="0"/>
              </a:rPr>
            </a:br>
            <a:br>
              <a:rPr lang="en-US" sz="2800" b="1" dirty="0">
                <a:latin typeface="Arial" panose="020B0604020202020204" pitchFamily="34" charset="0"/>
                <a:ea typeface="+mn-ea"/>
                <a:cs typeface="Arial" panose="020B0604020202020204" pitchFamily="34" charset="0"/>
              </a:rPr>
            </a:br>
            <a:r>
              <a:rPr lang="en-US" sz="2000" dirty="0">
                <a:latin typeface="Arial" panose="020B0604020202020204" pitchFamily="34" charset="0"/>
                <a:ea typeface="+mn-ea"/>
                <a:cs typeface="Arial" panose="020B0604020202020204" pitchFamily="34" charset="0"/>
              </a:rPr>
              <a:t>Unpacking Border Carbon Adjustments (BCAs) &amp; their implications for South Africa</a:t>
            </a:r>
            <a:br>
              <a:rPr lang="en-US" sz="2800" b="1" dirty="0">
                <a:latin typeface="Arial" panose="020B0604020202020204" pitchFamily="34" charset="0"/>
                <a:ea typeface="+mn-ea"/>
                <a:cs typeface="Arial" panose="020B0604020202020204" pitchFamily="34" charset="0"/>
              </a:rPr>
            </a:br>
            <a:br>
              <a:rPr lang="en-US" sz="3200" b="1" dirty="0">
                <a:solidFill>
                  <a:schemeClr val="tx1">
                    <a:tint val="75000"/>
                  </a:schemeClr>
                </a:solidFill>
                <a:latin typeface="Arial" panose="020B0604020202020204" pitchFamily="34" charset="0"/>
                <a:ea typeface="+mn-ea"/>
                <a:cs typeface="Arial" panose="020B0604020202020204" pitchFamily="34" charset="0"/>
              </a:rPr>
            </a:br>
            <a:r>
              <a:rPr lang="en-US" sz="1600" dirty="0">
                <a:latin typeface="Arial" panose="020B0604020202020204" pitchFamily="34" charset="0"/>
                <a:ea typeface="+mn-ea"/>
                <a:cs typeface="Arial" panose="020B0604020202020204" pitchFamily="34" charset="0"/>
              </a:rPr>
              <a:t>Dialogue Session </a:t>
            </a:r>
            <a:r>
              <a:rPr lang="en-US" sz="1600">
                <a:latin typeface="Arial" panose="020B0604020202020204" pitchFamily="34" charset="0"/>
                <a:ea typeface="+mn-ea"/>
                <a:cs typeface="Arial" panose="020B0604020202020204" pitchFamily="34" charset="0"/>
              </a:rPr>
              <a:t>on CBAM (NEDLAC)</a:t>
            </a:r>
            <a:br>
              <a:rPr lang="en-US" sz="1600" dirty="0">
                <a:latin typeface="Arial" panose="020B0604020202020204" pitchFamily="34" charset="0"/>
                <a:ea typeface="+mn-ea"/>
                <a:cs typeface="Arial" panose="020B0604020202020204" pitchFamily="34" charset="0"/>
              </a:rPr>
            </a:br>
            <a:r>
              <a:rPr lang="en-US" sz="1600" dirty="0">
                <a:latin typeface="Arial" panose="020B0604020202020204" pitchFamily="34" charset="0"/>
                <a:ea typeface="+mn-ea"/>
                <a:cs typeface="Arial" panose="020B0604020202020204" pitchFamily="34" charset="0"/>
              </a:rPr>
              <a:t> </a:t>
            </a:r>
            <a:br>
              <a:rPr lang="en-US" sz="3200" b="1" dirty="0">
                <a:solidFill>
                  <a:schemeClr val="tx1">
                    <a:tint val="75000"/>
                  </a:schemeClr>
                </a:solidFill>
                <a:latin typeface="Arial" panose="020B0604020202020204" pitchFamily="34" charset="0"/>
                <a:ea typeface="+mn-ea"/>
                <a:cs typeface="Arial" panose="020B0604020202020204" pitchFamily="34" charset="0"/>
              </a:rPr>
            </a:br>
            <a:br>
              <a:rPr lang="en-US" sz="2000" b="1" dirty="0">
                <a:solidFill>
                  <a:schemeClr val="tx1">
                    <a:tint val="75000"/>
                  </a:schemeClr>
                </a:solidFill>
                <a:latin typeface="Arial" panose="020B0604020202020204" pitchFamily="34" charset="0"/>
                <a:ea typeface="+mn-ea"/>
                <a:cs typeface="Arial" panose="020B0604020202020204" pitchFamily="34" charset="0"/>
              </a:rPr>
            </a:br>
            <a:r>
              <a:rPr lang="de-DE" sz="1600" dirty="0">
                <a:latin typeface="Arial" panose="020B0604020202020204" pitchFamily="34" charset="0"/>
                <a:ea typeface="+mn-ea"/>
                <a:cs typeface="Arial" panose="020B0604020202020204" pitchFamily="34" charset="0"/>
              </a:rPr>
              <a:t>Maimele Seutame </a:t>
            </a:r>
            <a:br>
              <a:rPr lang="de-DE" sz="1600" dirty="0">
                <a:latin typeface="Arial" panose="020B0604020202020204" pitchFamily="34" charset="0"/>
                <a:ea typeface="+mn-ea"/>
                <a:cs typeface="Arial" panose="020B0604020202020204" pitchFamily="34" charset="0"/>
              </a:rPr>
            </a:br>
            <a:br>
              <a:rPr lang="de-DE" sz="1600" dirty="0">
                <a:latin typeface="Arial" panose="020B0604020202020204" pitchFamily="34" charset="0"/>
                <a:ea typeface="+mn-ea"/>
                <a:cs typeface="Arial" panose="020B0604020202020204" pitchFamily="34" charset="0"/>
              </a:rPr>
            </a:br>
            <a:r>
              <a:rPr lang="de-DE" sz="1400" dirty="0">
                <a:latin typeface="Arial" panose="020B0604020202020204" pitchFamily="34" charset="0"/>
                <a:ea typeface="+mn-ea"/>
                <a:cs typeface="Arial" panose="020B0604020202020204" pitchFamily="34" charset="0"/>
              </a:rPr>
              <a:t>21 August 2024</a:t>
            </a:r>
            <a:br>
              <a:rPr lang="de-DE" sz="1400" dirty="0">
                <a:latin typeface="Arial" panose="020B0604020202020204" pitchFamily="34" charset="0"/>
                <a:ea typeface="+mn-ea"/>
                <a:cs typeface="Arial" panose="020B0604020202020204" pitchFamily="34" charset="0"/>
              </a:rPr>
            </a:br>
            <a:br>
              <a:rPr lang="de-DE" sz="1800" dirty="0">
                <a:latin typeface="Arial" panose="020B0604020202020204" pitchFamily="34" charset="0"/>
                <a:ea typeface="+mn-ea"/>
                <a:cs typeface="Arial" panose="020B0604020202020204" pitchFamily="34" charset="0"/>
              </a:rPr>
            </a:br>
            <a:endParaRPr lang="en-ZA" sz="2400" dirty="0">
              <a:latin typeface="Arial" panose="020B0604020202020204" pitchFamily="34" charset="0"/>
              <a:ea typeface="+mn-ea"/>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CFA2ABB-73CB-03D6-9592-E483312AD5E7}"/>
              </a:ext>
            </a:extLst>
          </p:cNvPr>
          <p:cNvSpPr>
            <a:spLocks noGrp="1"/>
          </p:cNvSpPr>
          <p:nvPr>
            <p:ph type="sldNum" sz="quarter" idx="12"/>
          </p:nvPr>
        </p:nvSpPr>
        <p:spPr>
          <a:xfrm>
            <a:off x="6553200" y="6160219"/>
            <a:ext cx="2133600" cy="365125"/>
          </a:xfrm>
        </p:spPr>
        <p:txBody>
          <a:bodyPr/>
          <a:lstStyle/>
          <a:p>
            <a:pPr>
              <a:defRPr/>
            </a:pPr>
            <a:fld id="{CDB65CC6-C163-41B7-A6F5-6995588CC66D}" type="slidenum">
              <a:rPr lang="en-GB" smtClean="0"/>
              <a:pPr>
                <a:defRPr/>
              </a:pPr>
              <a:t>10</a:t>
            </a:fld>
            <a:endParaRPr lang="en-GB" dirty="0"/>
          </a:p>
        </p:txBody>
      </p:sp>
      <p:cxnSp>
        <p:nvCxnSpPr>
          <p:cNvPr id="6" name="Straight Arrow Connector 5">
            <a:extLst>
              <a:ext uri="{FF2B5EF4-FFF2-40B4-BE49-F238E27FC236}">
                <a16:creationId xmlns:a16="http://schemas.microsoft.com/office/drawing/2014/main" id="{7B497A4C-7809-F952-D3A0-04FDC67760D4}"/>
              </a:ext>
            </a:extLst>
          </p:cNvPr>
          <p:cNvCxnSpPr>
            <a:cxnSpLocks/>
            <a:stCxn id="25" idx="0"/>
            <a:endCxn id="38" idx="2"/>
          </p:cNvCxnSpPr>
          <p:nvPr/>
        </p:nvCxnSpPr>
        <p:spPr>
          <a:xfrm flipV="1">
            <a:off x="7881734" y="1605997"/>
            <a:ext cx="0" cy="692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3DFD5819-A3BA-6282-0D04-9EAED89B6ABF}"/>
              </a:ext>
            </a:extLst>
          </p:cNvPr>
          <p:cNvCxnSpPr>
            <a:cxnSpLocks/>
            <a:stCxn id="13" idx="1"/>
            <a:endCxn id="41" idx="1"/>
          </p:cNvCxnSpPr>
          <p:nvPr/>
        </p:nvCxnSpPr>
        <p:spPr>
          <a:xfrm rot="10800000" flipH="1">
            <a:off x="4757240" y="1363050"/>
            <a:ext cx="251543" cy="1659509"/>
          </a:xfrm>
          <a:prstGeom prst="bentConnector3">
            <a:avLst>
              <a:gd name="adj1" fmla="val -2055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CB36729-D160-B53B-C5FF-048EF841854F}"/>
              </a:ext>
            </a:extLst>
          </p:cNvPr>
          <p:cNvCxnSpPr>
            <a:stCxn id="16" idx="0"/>
            <a:endCxn id="44" idx="2"/>
          </p:cNvCxnSpPr>
          <p:nvPr/>
        </p:nvCxnSpPr>
        <p:spPr>
          <a:xfrm flipH="1" flipV="1">
            <a:off x="3790257" y="1624048"/>
            <a:ext cx="13783" cy="6742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ounded Rectangle 47">
            <a:extLst>
              <a:ext uri="{FF2B5EF4-FFF2-40B4-BE49-F238E27FC236}">
                <a16:creationId xmlns:a16="http://schemas.microsoft.com/office/drawing/2014/main" id="{683FF4B4-687D-9293-E4BA-748D20833695}"/>
              </a:ext>
            </a:extLst>
          </p:cNvPr>
          <p:cNvSpPr>
            <a:spLocks noChangeArrowheads="1"/>
          </p:cNvSpPr>
          <p:nvPr/>
        </p:nvSpPr>
        <p:spPr bwMode="auto">
          <a:xfrm>
            <a:off x="2743505" y="44624"/>
            <a:ext cx="2063179" cy="434559"/>
          </a:xfrm>
          <a:prstGeom prst="roundRect">
            <a:avLst>
              <a:gd name="adj" fmla="val 16667"/>
            </a:avLst>
          </a:prstGeom>
          <a:solidFill>
            <a:srgbClr val="1F3763"/>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ZA" altLang="en-US" sz="1000" dirty="0">
                <a:solidFill>
                  <a:schemeClr val="bg1"/>
                </a:solidFill>
                <a:latin typeface="Calibri" panose="020F0502020204030204" pitchFamily="34" charset="0"/>
                <a:ea typeface="Calibri" panose="020F0502020204030204" pitchFamily="34" charset="0"/>
                <a:cs typeface="Arial" panose="020B0604020202020204" pitchFamily="34" charset="0"/>
              </a:rPr>
              <a:t>CONTINUED ACCESS TO THE EU MARKET FOR SOUTH AFRICAN EXPORTS</a:t>
            </a:r>
            <a:endParaRPr lang="en-ZA" altLang="en-US" sz="1000" dirty="0">
              <a:solidFill>
                <a:schemeClr val="bg1"/>
              </a:solidFill>
              <a:latin typeface="Arial" panose="020B0604020202020204" pitchFamily="34" charset="0"/>
            </a:endParaRPr>
          </a:p>
        </p:txBody>
      </p:sp>
      <p:sp>
        <p:nvSpPr>
          <p:cNvPr id="10" name="Rounded Rectangle 47">
            <a:extLst>
              <a:ext uri="{FF2B5EF4-FFF2-40B4-BE49-F238E27FC236}">
                <a16:creationId xmlns:a16="http://schemas.microsoft.com/office/drawing/2014/main" id="{7A1E8BC6-AC84-09EB-1AE3-54BEA1225FF9}"/>
              </a:ext>
            </a:extLst>
          </p:cNvPr>
          <p:cNvSpPr>
            <a:spLocks noChangeArrowheads="1"/>
          </p:cNvSpPr>
          <p:nvPr/>
        </p:nvSpPr>
        <p:spPr bwMode="auto">
          <a:xfrm>
            <a:off x="947809" y="551840"/>
            <a:ext cx="1547385" cy="434559"/>
          </a:xfrm>
          <a:prstGeom prst="roundRect">
            <a:avLst>
              <a:gd name="adj" fmla="val 16667"/>
            </a:avLst>
          </a:prstGeom>
          <a:solidFill>
            <a:srgbClr val="1F3763"/>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700" dirty="0">
                <a:solidFill>
                  <a:schemeClr val="bg1"/>
                </a:solidFill>
                <a:latin typeface="Calibri" panose="020F0502020204030204" pitchFamily="34" charset="0"/>
                <a:ea typeface="Calibri" panose="020F0502020204030204" pitchFamily="34" charset="0"/>
                <a:cs typeface="Arial" panose="020B0604020202020204" pitchFamily="34" charset="0"/>
              </a:rPr>
              <a:t>More time for CBAM implementation &amp; lessen liability  </a:t>
            </a:r>
            <a:endParaRPr lang="en-ZA" altLang="en-US" sz="700" dirty="0">
              <a:solidFill>
                <a:schemeClr val="bg1"/>
              </a:solidFill>
              <a:latin typeface="Arial" panose="020B0604020202020204" pitchFamily="34" charset="0"/>
            </a:endParaRPr>
          </a:p>
        </p:txBody>
      </p:sp>
      <p:sp>
        <p:nvSpPr>
          <p:cNvPr id="15" name="Rounded Rectangle 47">
            <a:extLst>
              <a:ext uri="{FF2B5EF4-FFF2-40B4-BE49-F238E27FC236}">
                <a16:creationId xmlns:a16="http://schemas.microsoft.com/office/drawing/2014/main" id="{1777B8D1-2E13-76A2-E82E-EC7DED4CD0A3}"/>
              </a:ext>
            </a:extLst>
          </p:cNvPr>
          <p:cNvSpPr>
            <a:spLocks noChangeArrowheads="1"/>
          </p:cNvSpPr>
          <p:nvPr/>
        </p:nvSpPr>
        <p:spPr bwMode="auto">
          <a:xfrm>
            <a:off x="3008043" y="551840"/>
            <a:ext cx="1547385" cy="434559"/>
          </a:xfrm>
          <a:prstGeom prst="roundRect">
            <a:avLst>
              <a:gd name="adj" fmla="val 16667"/>
            </a:avLst>
          </a:prstGeom>
          <a:solidFill>
            <a:srgbClr val="1F3763"/>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700" dirty="0">
                <a:solidFill>
                  <a:schemeClr val="bg1"/>
                </a:solidFill>
                <a:latin typeface="Calibri" panose="020F0502020204030204" pitchFamily="34" charset="0"/>
                <a:ea typeface="Calibri" panose="020F0502020204030204" pitchFamily="34" charset="0"/>
                <a:cs typeface="Arial" panose="020B0604020202020204" pitchFamily="34" charset="0"/>
              </a:rPr>
              <a:t>Retainment of the border carbon tax &amp; opportunity for recycling funds for </a:t>
            </a:r>
            <a:r>
              <a:rPr lang="en-US" altLang="en-US" sz="700" dirty="0" err="1">
                <a:solidFill>
                  <a:schemeClr val="bg1"/>
                </a:solidFill>
                <a:latin typeface="Calibri" panose="020F0502020204030204" pitchFamily="34" charset="0"/>
                <a:ea typeface="Calibri" panose="020F0502020204030204" pitchFamily="34" charset="0"/>
                <a:cs typeface="Arial" panose="020B0604020202020204" pitchFamily="34" charset="0"/>
              </a:rPr>
              <a:t>decarbonisation</a:t>
            </a:r>
            <a:endParaRPr lang="en-ZA" altLang="en-US" sz="700" dirty="0">
              <a:solidFill>
                <a:schemeClr val="bg1"/>
              </a:solidFill>
              <a:latin typeface="Arial" panose="020B0604020202020204" pitchFamily="34" charset="0"/>
            </a:endParaRPr>
          </a:p>
        </p:txBody>
      </p:sp>
      <p:sp>
        <p:nvSpPr>
          <p:cNvPr id="17" name="Rounded Rectangle 47">
            <a:extLst>
              <a:ext uri="{FF2B5EF4-FFF2-40B4-BE49-F238E27FC236}">
                <a16:creationId xmlns:a16="http://schemas.microsoft.com/office/drawing/2014/main" id="{92498363-98ED-B8BE-9F08-56D5E8C711E5}"/>
              </a:ext>
            </a:extLst>
          </p:cNvPr>
          <p:cNvSpPr>
            <a:spLocks noChangeArrowheads="1"/>
          </p:cNvSpPr>
          <p:nvPr/>
        </p:nvSpPr>
        <p:spPr bwMode="auto">
          <a:xfrm>
            <a:off x="5006866" y="551840"/>
            <a:ext cx="1547385" cy="434559"/>
          </a:xfrm>
          <a:prstGeom prst="roundRect">
            <a:avLst>
              <a:gd name="adj" fmla="val 16667"/>
            </a:avLst>
          </a:prstGeom>
          <a:solidFill>
            <a:srgbClr val="1F3763"/>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700" dirty="0">
                <a:solidFill>
                  <a:schemeClr val="bg1"/>
                </a:solidFill>
                <a:latin typeface="Calibri" panose="020F0502020204030204" pitchFamily="34" charset="0"/>
                <a:ea typeface="Calibri" panose="020F0502020204030204" pitchFamily="34" charset="0"/>
                <a:cs typeface="Arial" panose="020B0604020202020204" pitchFamily="34" charset="0"/>
              </a:rPr>
              <a:t>Enhance competitiveness &amp; lessen exposure to border carbon adjustments (BCAs)</a:t>
            </a:r>
            <a:endParaRPr lang="en-ZA" altLang="en-US" sz="700" dirty="0">
              <a:solidFill>
                <a:schemeClr val="bg1"/>
              </a:solidFill>
              <a:latin typeface="Arial" panose="020B0604020202020204" pitchFamily="34" charset="0"/>
            </a:endParaRPr>
          </a:p>
        </p:txBody>
      </p:sp>
      <p:sp>
        <p:nvSpPr>
          <p:cNvPr id="18" name="Rounded Rectangle 48">
            <a:extLst>
              <a:ext uri="{FF2B5EF4-FFF2-40B4-BE49-F238E27FC236}">
                <a16:creationId xmlns:a16="http://schemas.microsoft.com/office/drawing/2014/main" id="{91604520-E4FC-EA9E-38A9-C6035C5A6A7E}"/>
              </a:ext>
            </a:extLst>
          </p:cNvPr>
          <p:cNvSpPr>
            <a:spLocks noChangeArrowheads="1"/>
          </p:cNvSpPr>
          <p:nvPr/>
        </p:nvSpPr>
        <p:spPr bwMode="auto">
          <a:xfrm>
            <a:off x="251520" y="1108108"/>
            <a:ext cx="386846" cy="2647758"/>
          </a:xfrm>
          <a:prstGeom prst="roundRect">
            <a:avLst>
              <a:gd name="adj" fmla="val 16667"/>
            </a:avLst>
          </a:prstGeom>
          <a:noFill/>
          <a:ln w="12700">
            <a:solidFill>
              <a:srgbClr val="1F3763"/>
            </a:solidFill>
            <a:miter lim="800000"/>
            <a:headEnd/>
            <a:tailEnd/>
          </a:ln>
        </p:spPr>
        <p:txBody>
          <a:bodyPr vert="vert270"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000" b="1" dirty="0">
                <a:latin typeface="Calibri" panose="020F0502020204030204" pitchFamily="34" charset="0"/>
                <a:ea typeface="Calibri" panose="020F0502020204030204" pitchFamily="34" charset="0"/>
                <a:cs typeface="Arial" panose="020B0604020202020204" pitchFamily="34" charset="0"/>
              </a:rPr>
              <a:t>Avenues</a:t>
            </a:r>
          </a:p>
        </p:txBody>
      </p:sp>
      <p:grpSp>
        <p:nvGrpSpPr>
          <p:cNvPr id="19" name="Group 18">
            <a:extLst>
              <a:ext uri="{FF2B5EF4-FFF2-40B4-BE49-F238E27FC236}">
                <a16:creationId xmlns:a16="http://schemas.microsoft.com/office/drawing/2014/main" id="{381F4559-AAC6-CEC3-9E05-53E862439D61}"/>
              </a:ext>
            </a:extLst>
          </p:cNvPr>
          <p:cNvGrpSpPr/>
          <p:nvPr/>
        </p:nvGrpSpPr>
        <p:grpSpPr>
          <a:xfrm>
            <a:off x="274355" y="3795610"/>
            <a:ext cx="8374248" cy="2631117"/>
            <a:chOff x="1133586" y="5168649"/>
            <a:chExt cx="8389806" cy="3269532"/>
          </a:xfrm>
        </p:grpSpPr>
        <p:sp>
          <p:nvSpPr>
            <p:cNvPr id="50" name="Rounded Rectangle 48">
              <a:extLst>
                <a:ext uri="{FF2B5EF4-FFF2-40B4-BE49-F238E27FC236}">
                  <a16:creationId xmlns:a16="http://schemas.microsoft.com/office/drawing/2014/main" id="{479F0872-2ABC-1271-E246-F6631D2B08C6}"/>
                </a:ext>
              </a:extLst>
            </p:cNvPr>
            <p:cNvSpPr>
              <a:spLocks noChangeArrowheads="1"/>
            </p:cNvSpPr>
            <p:nvPr/>
          </p:nvSpPr>
          <p:spPr bwMode="auto">
            <a:xfrm>
              <a:off x="1133586" y="5168649"/>
              <a:ext cx="387565" cy="2309715"/>
            </a:xfrm>
            <a:prstGeom prst="roundRect">
              <a:avLst>
                <a:gd name="adj" fmla="val 16667"/>
              </a:avLst>
            </a:prstGeom>
            <a:noFill/>
            <a:ln w="12700">
              <a:solidFill>
                <a:srgbClr val="1F3763"/>
              </a:solidFill>
              <a:miter lim="800000"/>
              <a:headEnd/>
              <a:tailEnd/>
            </a:ln>
          </p:spPr>
          <p:txBody>
            <a:bodyPr vert="vert270"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000" b="1" dirty="0">
                  <a:latin typeface="Calibri" panose="020F0502020204030204" pitchFamily="34" charset="0"/>
                  <a:ea typeface="Calibri" panose="020F0502020204030204" pitchFamily="34" charset="0"/>
                  <a:cs typeface="Arial" panose="020B0604020202020204" pitchFamily="34" charset="0"/>
                </a:rPr>
                <a:t>Imperatives</a:t>
              </a:r>
            </a:p>
            <a:p>
              <a:pPr algn="ctr" eaLnBrk="0" fontAlgn="base" hangingPunct="0">
                <a:spcBef>
                  <a:spcPct val="0"/>
                </a:spcBef>
                <a:spcAft>
                  <a:spcPct val="0"/>
                </a:spcAft>
              </a:pPr>
              <a:r>
                <a:rPr lang="en-US" altLang="en-US" sz="1000" dirty="0">
                  <a:latin typeface="Calibri" panose="020F0502020204030204" pitchFamily="34" charset="0"/>
                  <a:ea typeface="Calibri" panose="020F0502020204030204" pitchFamily="34" charset="0"/>
                  <a:cs typeface="Arial" panose="020B0604020202020204" pitchFamily="34" charset="0"/>
                </a:rPr>
                <a:t>(No regret option)</a:t>
              </a:r>
            </a:p>
          </p:txBody>
        </p:sp>
        <p:grpSp>
          <p:nvGrpSpPr>
            <p:cNvPr id="51" name="Group 50">
              <a:extLst>
                <a:ext uri="{FF2B5EF4-FFF2-40B4-BE49-F238E27FC236}">
                  <a16:creationId xmlns:a16="http://schemas.microsoft.com/office/drawing/2014/main" id="{6C4E2562-7788-2F33-53CC-CD2E4B89DF14}"/>
                </a:ext>
              </a:extLst>
            </p:cNvPr>
            <p:cNvGrpSpPr/>
            <p:nvPr/>
          </p:nvGrpSpPr>
          <p:grpSpPr>
            <a:xfrm>
              <a:off x="1999212" y="6388258"/>
              <a:ext cx="7524180" cy="1090106"/>
              <a:chOff x="1999212" y="5787897"/>
              <a:chExt cx="7524180" cy="1090106"/>
            </a:xfrm>
          </p:grpSpPr>
          <p:grpSp>
            <p:nvGrpSpPr>
              <p:cNvPr id="62" name="Group 61">
                <a:extLst>
                  <a:ext uri="{FF2B5EF4-FFF2-40B4-BE49-F238E27FC236}">
                    <a16:creationId xmlns:a16="http://schemas.microsoft.com/office/drawing/2014/main" id="{C250526D-B5FC-5610-B7E1-1C6D28A24E33}"/>
                  </a:ext>
                </a:extLst>
              </p:cNvPr>
              <p:cNvGrpSpPr/>
              <p:nvPr/>
            </p:nvGrpSpPr>
            <p:grpSpPr>
              <a:xfrm>
                <a:off x="1999212" y="5787897"/>
                <a:ext cx="7524180" cy="1090106"/>
                <a:chOff x="1999211" y="5402785"/>
                <a:chExt cx="7524180" cy="1090106"/>
              </a:xfrm>
            </p:grpSpPr>
            <p:sp>
              <p:nvSpPr>
                <p:cNvPr id="65" name="Oval 64">
                  <a:extLst>
                    <a:ext uri="{FF2B5EF4-FFF2-40B4-BE49-F238E27FC236}">
                      <a16:creationId xmlns:a16="http://schemas.microsoft.com/office/drawing/2014/main" id="{48484DA8-6D20-FEF3-471B-CC90D84C44E8}"/>
                    </a:ext>
                  </a:extLst>
                </p:cNvPr>
                <p:cNvSpPr/>
                <p:nvPr/>
              </p:nvSpPr>
              <p:spPr>
                <a:xfrm>
                  <a:off x="6943413" y="5727335"/>
                  <a:ext cx="1800000" cy="432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 dirty="0">
                      <a:solidFill>
                        <a:schemeClr val="tx1"/>
                      </a:solidFill>
                    </a:rPr>
                    <a:t>Establish institutional body on Climate change and trade </a:t>
                  </a:r>
                  <a:endParaRPr lang="en-ZA" sz="600" dirty="0">
                    <a:solidFill>
                      <a:schemeClr val="tx1"/>
                    </a:solidFill>
                  </a:endParaRPr>
                </a:p>
              </p:txBody>
            </p:sp>
            <p:sp>
              <p:nvSpPr>
                <p:cNvPr id="66" name="Oval 65">
                  <a:extLst>
                    <a:ext uri="{FF2B5EF4-FFF2-40B4-BE49-F238E27FC236}">
                      <a16:creationId xmlns:a16="http://schemas.microsoft.com/office/drawing/2014/main" id="{79ECFF2B-3D2A-5ED1-9B7C-E04E006D6666}"/>
                    </a:ext>
                  </a:extLst>
                </p:cNvPr>
                <p:cNvSpPr/>
                <p:nvPr/>
              </p:nvSpPr>
              <p:spPr>
                <a:xfrm>
                  <a:off x="2725246" y="5730505"/>
                  <a:ext cx="1800000" cy="432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 dirty="0">
                      <a:solidFill>
                        <a:schemeClr val="tx1"/>
                      </a:solidFill>
                    </a:rPr>
                    <a:t>Establish a Single Point of Authority (SPA) on CBAM</a:t>
                  </a:r>
                  <a:endParaRPr lang="en-ZA" sz="600" dirty="0">
                    <a:solidFill>
                      <a:schemeClr val="tx1"/>
                    </a:solidFill>
                  </a:endParaRPr>
                </a:p>
              </p:txBody>
            </p:sp>
            <p:sp>
              <p:nvSpPr>
                <p:cNvPr id="67" name="Arrow: Left-Right 66">
                  <a:extLst>
                    <a:ext uri="{FF2B5EF4-FFF2-40B4-BE49-F238E27FC236}">
                      <a16:creationId xmlns:a16="http://schemas.microsoft.com/office/drawing/2014/main" id="{038BBB2E-6AA5-8B61-4640-0247CE7BD6BA}"/>
                    </a:ext>
                  </a:extLst>
                </p:cNvPr>
                <p:cNvSpPr/>
                <p:nvPr/>
              </p:nvSpPr>
              <p:spPr>
                <a:xfrm>
                  <a:off x="1999211" y="5402785"/>
                  <a:ext cx="7524180" cy="1090106"/>
                </a:xfrm>
                <a:prstGeom prst="lef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700" b="1" dirty="0">
                      <a:solidFill>
                        <a:schemeClr val="tx1"/>
                      </a:solidFill>
                    </a:rPr>
                    <a:t>Institutional arrangements </a:t>
                  </a:r>
                </a:p>
                <a:p>
                  <a:pPr algn="ctr"/>
                  <a:endParaRPr lang="en-ZA" sz="1200" dirty="0"/>
                </a:p>
              </p:txBody>
            </p:sp>
          </p:grpSp>
          <p:sp>
            <p:nvSpPr>
              <p:cNvPr id="63" name="Double Wave 62">
                <a:extLst>
                  <a:ext uri="{FF2B5EF4-FFF2-40B4-BE49-F238E27FC236}">
                    <a16:creationId xmlns:a16="http://schemas.microsoft.com/office/drawing/2014/main" id="{1D12B5A4-0323-22F5-BF27-49326C79D55E}"/>
                  </a:ext>
                </a:extLst>
              </p:cNvPr>
              <p:cNvSpPr/>
              <p:nvPr/>
            </p:nvSpPr>
            <p:spPr>
              <a:xfrm>
                <a:off x="4270951" y="6284724"/>
                <a:ext cx="409987" cy="267854"/>
              </a:xfrm>
              <a:prstGeom prst="doubleWave">
                <a:avLst>
                  <a:gd name="adj1" fmla="val 6250"/>
                  <a:gd name="adj2" fmla="val 0"/>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dirty="0" err="1">
                    <a:solidFill>
                      <a:schemeClr val="tx1"/>
                    </a:solidFill>
                  </a:rPr>
                  <a:t>dtic</a:t>
                </a:r>
                <a:endParaRPr lang="en-ZA" sz="700" dirty="0">
                  <a:solidFill>
                    <a:schemeClr val="tx1"/>
                  </a:solidFill>
                </a:endParaRPr>
              </a:p>
            </p:txBody>
          </p:sp>
          <p:sp>
            <p:nvSpPr>
              <p:cNvPr id="64" name="Double Wave 63">
                <a:extLst>
                  <a:ext uri="{FF2B5EF4-FFF2-40B4-BE49-F238E27FC236}">
                    <a16:creationId xmlns:a16="http://schemas.microsoft.com/office/drawing/2014/main" id="{763BA24A-E490-28CA-0F7B-625C1C11DCC9}"/>
                  </a:ext>
                </a:extLst>
              </p:cNvPr>
              <p:cNvSpPr/>
              <p:nvPr/>
            </p:nvSpPr>
            <p:spPr>
              <a:xfrm>
                <a:off x="8508882" y="6295677"/>
                <a:ext cx="409987" cy="267854"/>
              </a:xfrm>
              <a:prstGeom prst="doubleWav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dirty="0" err="1">
                    <a:solidFill>
                      <a:schemeClr val="tx1"/>
                    </a:solidFill>
                  </a:rPr>
                  <a:t>dtic</a:t>
                </a:r>
                <a:endParaRPr lang="en-ZA" sz="700" dirty="0">
                  <a:solidFill>
                    <a:schemeClr val="tx1"/>
                  </a:solidFill>
                </a:endParaRPr>
              </a:p>
            </p:txBody>
          </p:sp>
        </p:grpSp>
        <p:grpSp>
          <p:nvGrpSpPr>
            <p:cNvPr id="52" name="Group 51">
              <a:extLst>
                <a:ext uri="{FF2B5EF4-FFF2-40B4-BE49-F238E27FC236}">
                  <a16:creationId xmlns:a16="http://schemas.microsoft.com/office/drawing/2014/main" id="{E9CE3759-CE54-4DF8-72DB-B85FB7C9DD90}"/>
                </a:ext>
              </a:extLst>
            </p:cNvPr>
            <p:cNvGrpSpPr/>
            <p:nvPr/>
          </p:nvGrpSpPr>
          <p:grpSpPr>
            <a:xfrm>
              <a:off x="1999212" y="5168649"/>
              <a:ext cx="7524180" cy="1184921"/>
              <a:chOff x="1999212" y="4568288"/>
              <a:chExt cx="7524180" cy="1184921"/>
            </a:xfrm>
          </p:grpSpPr>
          <p:grpSp>
            <p:nvGrpSpPr>
              <p:cNvPr id="56" name="Group 55">
                <a:extLst>
                  <a:ext uri="{FF2B5EF4-FFF2-40B4-BE49-F238E27FC236}">
                    <a16:creationId xmlns:a16="http://schemas.microsoft.com/office/drawing/2014/main" id="{10FBE5D3-BF9E-ABC4-2021-5B1277893D3D}"/>
                  </a:ext>
                </a:extLst>
              </p:cNvPr>
              <p:cNvGrpSpPr/>
              <p:nvPr/>
            </p:nvGrpSpPr>
            <p:grpSpPr>
              <a:xfrm>
                <a:off x="1999212" y="4569208"/>
                <a:ext cx="7524180" cy="1184001"/>
                <a:chOff x="2032000" y="4978992"/>
                <a:chExt cx="7524180" cy="1184001"/>
              </a:xfrm>
            </p:grpSpPr>
            <p:sp>
              <p:nvSpPr>
                <p:cNvPr id="58" name="Rounded Rectangle 48">
                  <a:extLst>
                    <a:ext uri="{FF2B5EF4-FFF2-40B4-BE49-F238E27FC236}">
                      <a16:creationId xmlns:a16="http://schemas.microsoft.com/office/drawing/2014/main" id="{E666EF6B-5CD2-7B25-7549-1C7CD29F9CC1}"/>
                    </a:ext>
                  </a:extLst>
                </p:cNvPr>
                <p:cNvSpPr>
                  <a:spLocks noChangeArrowheads="1"/>
                </p:cNvSpPr>
                <p:nvPr/>
              </p:nvSpPr>
              <p:spPr bwMode="auto">
                <a:xfrm>
                  <a:off x="2032000" y="4978992"/>
                  <a:ext cx="7524180" cy="1184001"/>
                </a:xfrm>
                <a:prstGeom prst="roundRect">
                  <a:avLst>
                    <a:gd name="adj" fmla="val 16667"/>
                  </a:avLst>
                </a:prstGeom>
                <a:noFill/>
                <a:ln w="12700">
                  <a:solidFill>
                    <a:srgbClr val="1F3763"/>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700" b="1" dirty="0">
                      <a:solidFill>
                        <a:srgbClr val="000000"/>
                      </a:solidFill>
                      <a:latin typeface="Calibri" panose="020F0502020204030204" pitchFamily="34" charset="0"/>
                      <a:ea typeface="Calibri" panose="020F0502020204030204" pitchFamily="34" charset="0"/>
                      <a:cs typeface="Arial" panose="020B0604020202020204" pitchFamily="34" charset="0"/>
                    </a:rPr>
                    <a:t>MRV Infrastructure </a:t>
                  </a:r>
                </a:p>
                <a:p>
                  <a:pPr algn="ctr" eaLnBrk="0" fontAlgn="base" hangingPunct="0">
                    <a:spcBef>
                      <a:spcPct val="0"/>
                    </a:spcBef>
                    <a:spcAft>
                      <a:spcPct val="0"/>
                    </a:spcAft>
                  </a:pPr>
                  <a:r>
                    <a:rPr lang="en-US" altLang="en-US" sz="700" dirty="0">
                      <a:solidFill>
                        <a:srgbClr val="000000"/>
                      </a:solidFill>
                      <a:latin typeface="Calibri" panose="020F0502020204030204" pitchFamily="34" charset="0"/>
                      <a:ea typeface="Calibri" panose="020F0502020204030204" pitchFamily="34" charset="0"/>
                      <a:cs typeface="Arial" panose="020B0604020202020204" pitchFamily="34" charset="0"/>
                    </a:rPr>
                    <a:t>Adapting to CBAM - </a:t>
                  </a:r>
                  <a:r>
                    <a:rPr lang="en-US" altLang="en-US" sz="700" dirty="0" err="1">
                      <a:solidFill>
                        <a:srgbClr val="000000"/>
                      </a:solidFill>
                      <a:latin typeface="Calibri" panose="020F0502020204030204" pitchFamily="34" charset="0"/>
                      <a:ea typeface="Calibri" panose="020F0502020204030204" pitchFamily="34" charset="0"/>
                      <a:cs typeface="Arial" panose="020B0604020202020204" pitchFamily="34" charset="0"/>
                    </a:rPr>
                    <a:t>Centralised</a:t>
                  </a:r>
                  <a:r>
                    <a:rPr lang="en-US" altLang="en-US" sz="700" dirty="0">
                      <a:solidFill>
                        <a:srgbClr val="000000"/>
                      </a:solidFill>
                      <a:latin typeface="Calibri" panose="020F0502020204030204" pitchFamily="34" charset="0"/>
                      <a:ea typeface="Calibri" panose="020F0502020204030204" pitchFamily="34" charset="0"/>
                      <a:cs typeface="Arial" panose="020B0604020202020204" pitchFamily="34" charset="0"/>
                    </a:rPr>
                    <a:t> domestic CBAM compatible MRV system</a:t>
                  </a:r>
                </a:p>
                <a:p>
                  <a:pPr algn="ctr" eaLnBrk="0" fontAlgn="base" hangingPunct="0">
                    <a:spcBef>
                      <a:spcPct val="0"/>
                    </a:spcBef>
                    <a:spcAft>
                      <a:spcPct val="0"/>
                    </a:spcAft>
                  </a:pPr>
                  <a:endParaRPr lang="en-US" altLang="en-US" sz="7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algn="ctr" eaLnBrk="0" fontAlgn="base" hangingPunct="0">
                    <a:spcBef>
                      <a:spcPct val="0"/>
                    </a:spcBef>
                    <a:spcAft>
                      <a:spcPct val="0"/>
                    </a:spcAft>
                  </a:pPr>
                  <a:endParaRPr lang="en-US" altLang="en-US" sz="7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algn="ctr" eaLnBrk="0" fontAlgn="base" hangingPunct="0">
                    <a:spcBef>
                      <a:spcPct val="0"/>
                    </a:spcBef>
                    <a:spcAft>
                      <a:spcPct val="0"/>
                    </a:spcAft>
                  </a:pPr>
                  <a:endParaRPr lang="en-US" altLang="en-US" sz="7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algn="ctr" eaLnBrk="0" fontAlgn="base" hangingPunct="0">
                    <a:spcBef>
                      <a:spcPct val="0"/>
                    </a:spcBef>
                    <a:spcAft>
                      <a:spcPct val="0"/>
                    </a:spcAft>
                  </a:pPr>
                  <a:endParaRPr lang="en-US" altLang="en-US" sz="7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algn="ctr" eaLnBrk="0" fontAlgn="base" hangingPunct="0">
                    <a:spcBef>
                      <a:spcPct val="0"/>
                    </a:spcBef>
                    <a:spcAft>
                      <a:spcPct val="0"/>
                    </a:spcAft>
                  </a:pPr>
                  <a:endParaRPr lang="en-US" altLang="en-US" sz="700" dirty="0">
                    <a:solidFill>
                      <a:srgbClr val="000000"/>
                    </a:solidFill>
                    <a:latin typeface="Calibri" panose="020F0502020204030204" pitchFamily="34" charset="0"/>
                    <a:ea typeface="Calibri" panose="020F0502020204030204" pitchFamily="34" charset="0"/>
                    <a:cs typeface="Arial" panose="020B0604020202020204" pitchFamily="34" charset="0"/>
                  </a:endParaRPr>
                </a:p>
              </p:txBody>
            </p:sp>
            <p:sp>
              <p:nvSpPr>
                <p:cNvPr id="59" name="Rounded Rectangle 50">
                  <a:extLst>
                    <a:ext uri="{FF2B5EF4-FFF2-40B4-BE49-F238E27FC236}">
                      <a16:creationId xmlns:a16="http://schemas.microsoft.com/office/drawing/2014/main" id="{76D4997B-0957-231C-8760-169F96BD93EB}"/>
                    </a:ext>
                  </a:extLst>
                </p:cNvPr>
                <p:cNvSpPr>
                  <a:spLocks noChangeArrowheads="1"/>
                </p:cNvSpPr>
                <p:nvPr/>
              </p:nvSpPr>
              <p:spPr bwMode="auto">
                <a:xfrm>
                  <a:off x="2168733" y="5349496"/>
                  <a:ext cx="2340000" cy="720000"/>
                </a:xfrm>
                <a:prstGeom prst="roundRect">
                  <a:avLst>
                    <a:gd name="adj" fmla="val 16667"/>
                  </a:avLst>
                </a:prstGeom>
                <a:noFill/>
                <a:ln w="12700">
                  <a:solidFill>
                    <a:schemeClr val="accent1"/>
                  </a:solidFill>
                  <a:prstDash val="dash"/>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ZA" altLang="en-US" sz="700" dirty="0">
                      <a:latin typeface="Calibri" panose="020F0502020204030204" pitchFamily="34" charset="0"/>
                      <a:ea typeface="Calibri" panose="020F0502020204030204" pitchFamily="34" charset="0"/>
                      <a:cs typeface="Arial" panose="020B0604020202020204" pitchFamily="34" charset="0"/>
                    </a:rPr>
                    <a:t>Develop a South African integrated GHG accounting methodology &amp; digital reporting platform -  leveraging SAGERS (Including consultation and training)</a:t>
                  </a:r>
                  <a:endParaRPr lang="en-ZA" altLang="en-US" sz="700" dirty="0">
                    <a:latin typeface="Arial" panose="020B0604020202020204" pitchFamily="34" charset="0"/>
                  </a:endParaRPr>
                </a:p>
              </p:txBody>
            </p:sp>
            <p:sp>
              <p:nvSpPr>
                <p:cNvPr id="60" name="Rounded Rectangle 50">
                  <a:extLst>
                    <a:ext uri="{FF2B5EF4-FFF2-40B4-BE49-F238E27FC236}">
                      <a16:creationId xmlns:a16="http://schemas.microsoft.com/office/drawing/2014/main" id="{A1E763FC-A4D2-E87A-6126-50E819020ABB}"/>
                    </a:ext>
                  </a:extLst>
                </p:cNvPr>
                <p:cNvSpPr>
                  <a:spLocks noChangeArrowheads="1"/>
                </p:cNvSpPr>
                <p:nvPr/>
              </p:nvSpPr>
              <p:spPr bwMode="auto">
                <a:xfrm>
                  <a:off x="7103666" y="5362622"/>
                  <a:ext cx="2340000" cy="720000"/>
                </a:xfrm>
                <a:prstGeom prst="roundRect">
                  <a:avLst>
                    <a:gd name="adj" fmla="val 16667"/>
                  </a:avLst>
                </a:prstGeom>
                <a:noFill/>
                <a:ln w="12700">
                  <a:solidFill>
                    <a:srgbClr val="1F3763"/>
                  </a:solidFill>
                  <a:prstDash val="dash"/>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ZA" altLang="en-US" sz="700" dirty="0">
                      <a:latin typeface="Calibri" panose="020F0502020204030204" pitchFamily="34" charset="0"/>
                      <a:ea typeface="Calibri" panose="020F0502020204030204" pitchFamily="34" charset="0"/>
                      <a:cs typeface="Arial" panose="020B0604020202020204" pitchFamily="34" charset="0"/>
                    </a:rPr>
                    <a:t>Capacity building for 3</a:t>
                  </a:r>
                  <a:r>
                    <a:rPr lang="en-ZA" altLang="en-US" sz="700" baseline="30000" dirty="0">
                      <a:latin typeface="Calibri" panose="020F0502020204030204" pitchFamily="34" charset="0"/>
                      <a:ea typeface="Calibri" panose="020F0502020204030204" pitchFamily="34" charset="0"/>
                      <a:cs typeface="Arial" panose="020B0604020202020204" pitchFamily="34" charset="0"/>
                    </a:rPr>
                    <a:t>rd</a:t>
                  </a:r>
                  <a:r>
                    <a:rPr lang="en-ZA" altLang="en-US" sz="700" dirty="0">
                      <a:latin typeface="Calibri" panose="020F0502020204030204" pitchFamily="34" charset="0"/>
                      <a:ea typeface="Calibri" panose="020F0502020204030204" pitchFamily="34" charset="0"/>
                      <a:cs typeface="Arial" panose="020B0604020202020204" pitchFamily="34" charset="0"/>
                    </a:rPr>
                    <a:t> party verifiers/auditors locally</a:t>
                  </a:r>
                  <a:endParaRPr lang="en-ZA" altLang="en-US" sz="700" dirty="0">
                    <a:latin typeface="Arial" panose="020B0604020202020204" pitchFamily="34" charset="0"/>
                  </a:endParaRPr>
                </a:p>
              </p:txBody>
            </p:sp>
            <p:sp>
              <p:nvSpPr>
                <p:cNvPr id="61" name="Rounded Rectangle 50">
                  <a:extLst>
                    <a:ext uri="{FF2B5EF4-FFF2-40B4-BE49-F238E27FC236}">
                      <a16:creationId xmlns:a16="http://schemas.microsoft.com/office/drawing/2014/main" id="{6EFDFF6E-FE32-86DE-1AD1-418FD6406BDA}"/>
                    </a:ext>
                  </a:extLst>
                </p:cNvPr>
                <p:cNvSpPr>
                  <a:spLocks noChangeArrowheads="1"/>
                </p:cNvSpPr>
                <p:nvPr/>
              </p:nvSpPr>
              <p:spPr bwMode="auto">
                <a:xfrm>
                  <a:off x="4636200" y="5378289"/>
                  <a:ext cx="2340000" cy="720000"/>
                </a:xfrm>
                <a:prstGeom prst="roundRect">
                  <a:avLst>
                    <a:gd name="adj" fmla="val 16667"/>
                  </a:avLst>
                </a:prstGeom>
                <a:noFill/>
                <a:ln w="12700">
                  <a:solidFill>
                    <a:srgbClr val="1F3763"/>
                  </a:solidFill>
                  <a:prstDash val="dash"/>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700" dirty="0">
                      <a:latin typeface="Calibri" panose="020F0502020204030204" pitchFamily="34" charset="0"/>
                      <a:ea typeface="Calibri" panose="020F0502020204030204" pitchFamily="34" charset="0"/>
                      <a:cs typeface="Arial" panose="020B0604020202020204" pitchFamily="34" charset="0"/>
                    </a:rPr>
                    <a:t>South African benchmarking study on emission methodologies against EU &amp; other jurisdictions. </a:t>
                  </a:r>
                </a:p>
              </p:txBody>
            </p:sp>
          </p:grpSp>
          <p:sp>
            <p:nvSpPr>
              <p:cNvPr id="57" name="Double Wave 56">
                <a:extLst>
                  <a:ext uri="{FF2B5EF4-FFF2-40B4-BE49-F238E27FC236}">
                    <a16:creationId xmlns:a16="http://schemas.microsoft.com/office/drawing/2014/main" id="{77B1BCE2-92B6-637E-D2AF-8A2DDCDF75BC}"/>
                  </a:ext>
                </a:extLst>
              </p:cNvPr>
              <p:cNvSpPr/>
              <p:nvPr/>
            </p:nvSpPr>
            <p:spPr>
              <a:xfrm>
                <a:off x="8641348" y="4568288"/>
                <a:ext cx="802317" cy="339036"/>
              </a:xfrm>
              <a:prstGeom prst="doubleWav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dirty="0">
                    <a:solidFill>
                      <a:schemeClr val="tx1"/>
                    </a:solidFill>
                  </a:rPr>
                  <a:t>DFFE, CSIR, SABS</a:t>
                </a:r>
                <a:endParaRPr lang="en-ZA" sz="700" dirty="0">
                  <a:solidFill>
                    <a:schemeClr val="tx1"/>
                  </a:solidFill>
                </a:endParaRPr>
              </a:p>
            </p:txBody>
          </p:sp>
        </p:grpSp>
        <p:grpSp>
          <p:nvGrpSpPr>
            <p:cNvPr id="53" name="Group 52">
              <a:extLst>
                <a:ext uri="{FF2B5EF4-FFF2-40B4-BE49-F238E27FC236}">
                  <a16:creationId xmlns:a16="http://schemas.microsoft.com/office/drawing/2014/main" id="{631309BF-DA6F-643E-A13B-8A1AB2E8D337}"/>
                </a:ext>
              </a:extLst>
            </p:cNvPr>
            <p:cNvGrpSpPr/>
            <p:nvPr/>
          </p:nvGrpSpPr>
          <p:grpSpPr>
            <a:xfrm>
              <a:off x="2005563" y="7525082"/>
              <a:ext cx="7511479" cy="913099"/>
              <a:chOff x="2005563" y="6924721"/>
              <a:chExt cx="7511479" cy="913099"/>
            </a:xfrm>
          </p:grpSpPr>
          <p:sp>
            <p:nvSpPr>
              <p:cNvPr id="54" name="Rounded Rectangle 56">
                <a:extLst>
                  <a:ext uri="{FF2B5EF4-FFF2-40B4-BE49-F238E27FC236}">
                    <a16:creationId xmlns:a16="http://schemas.microsoft.com/office/drawing/2014/main" id="{36D9CFEF-BB63-9FA4-7950-382664484478}"/>
                  </a:ext>
                </a:extLst>
              </p:cNvPr>
              <p:cNvSpPr>
                <a:spLocks noChangeArrowheads="1"/>
              </p:cNvSpPr>
              <p:nvPr/>
            </p:nvSpPr>
            <p:spPr bwMode="auto">
              <a:xfrm>
                <a:off x="2005563" y="6924721"/>
                <a:ext cx="7511479" cy="540000"/>
              </a:xfrm>
              <a:prstGeom prst="roundRect">
                <a:avLst>
                  <a:gd name="adj" fmla="val 16667"/>
                </a:avLst>
              </a:prstGeom>
              <a:no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ZA" altLang="en-US" sz="700" b="1" dirty="0">
                    <a:latin typeface="Calibri" panose="020F0502020204030204" pitchFamily="34" charset="0"/>
                    <a:ea typeface="Calibri" panose="020F0502020204030204" pitchFamily="34" charset="0"/>
                    <a:cs typeface="Arial" panose="020B0604020202020204" pitchFamily="34" charset="0"/>
                  </a:rPr>
                  <a:t>Research  &amp; dissemination</a:t>
                </a:r>
              </a:p>
              <a:p>
                <a:pPr algn="ctr" eaLnBrk="0" fontAlgn="base" hangingPunct="0">
                  <a:spcBef>
                    <a:spcPct val="0"/>
                  </a:spcBef>
                  <a:spcAft>
                    <a:spcPct val="0"/>
                  </a:spcAft>
                </a:pPr>
                <a:r>
                  <a:rPr lang="en-ZA" altLang="en-US" sz="700" dirty="0">
                    <a:latin typeface="Calibri" panose="020F0502020204030204" pitchFamily="34" charset="0"/>
                    <a:ea typeface="Calibri" panose="020F0502020204030204" pitchFamily="34" charset="0"/>
                    <a:cs typeface="Arial" panose="020B0604020202020204" pitchFamily="34" charset="0"/>
                  </a:rPr>
                  <a:t>Understand CBAM requirements extensively. </a:t>
                </a:r>
              </a:p>
              <a:p>
                <a:pPr algn="ctr" eaLnBrk="0" fontAlgn="base" hangingPunct="0">
                  <a:spcBef>
                    <a:spcPct val="0"/>
                  </a:spcBef>
                  <a:spcAft>
                    <a:spcPct val="0"/>
                  </a:spcAft>
                </a:pPr>
                <a:r>
                  <a:rPr lang="en-US" altLang="en-US" sz="700" dirty="0">
                    <a:latin typeface="Calibri" panose="020F0502020204030204" pitchFamily="34" charset="0"/>
                    <a:ea typeface="Calibri" panose="020F0502020204030204" pitchFamily="34" charset="0"/>
                    <a:cs typeface="Arial" panose="020B0604020202020204" pitchFamily="34" charset="0"/>
                  </a:rPr>
                  <a:t>Awareness raising through roadshows, workshops, OP-ED, </a:t>
                </a:r>
                <a:r>
                  <a:rPr lang="en-US" altLang="en-US" sz="700" dirty="0" err="1">
                    <a:latin typeface="Calibri" panose="020F0502020204030204" pitchFamily="34" charset="0"/>
                    <a:ea typeface="Calibri" panose="020F0502020204030204" pitchFamily="34" charset="0"/>
                    <a:cs typeface="Arial" panose="020B0604020202020204" pitchFamily="34" charset="0"/>
                  </a:rPr>
                  <a:t>etc</a:t>
                </a:r>
                <a:endParaRPr lang="en-ZA" altLang="en-US" sz="700" dirty="0">
                  <a:latin typeface="Arial" panose="020B0604020202020204" pitchFamily="34" charset="0"/>
                </a:endParaRPr>
              </a:p>
            </p:txBody>
          </p:sp>
          <p:sp>
            <p:nvSpPr>
              <p:cNvPr id="55" name="Double Wave 54">
                <a:extLst>
                  <a:ext uri="{FF2B5EF4-FFF2-40B4-BE49-F238E27FC236}">
                    <a16:creationId xmlns:a16="http://schemas.microsoft.com/office/drawing/2014/main" id="{11218899-A9F5-9309-84F9-B1F9478AFCA4}"/>
                  </a:ext>
                </a:extLst>
              </p:cNvPr>
              <p:cNvSpPr/>
              <p:nvPr/>
            </p:nvSpPr>
            <p:spPr>
              <a:xfrm>
                <a:off x="7500285" y="7297820"/>
                <a:ext cx="1921042" cy="540000"/>
              </a:xfrm>
              <a:prstGeom prst="doubleWave">
                <a:avLst>
                  <a:gd name="adj1" fmla="val 6250"/>
                  <a:gd name="adj2" fmla="val 3093"/>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dirty="0">
                    <a:solidFill>
                      <a:schemeClr val="tx1"/>
                    </a:solidFill>
                  </a:rPr>
                  <a:t>Think Tanks, Industry and government bodies, Academia</a:t>
                </a:r>
                <a:endParaRPr lang="en-ZA" sz="700" dirty="0">
                  <a:solidFill>
                    <a:schemeClr val="tx1"/>
                  </a:solidFill>
                </a:endParaRPr>
              </a:p>
            </p:txBody>
          </p:sp>
        </p:grpSp>
      </p:grpSp>
      <p:grpSp>
        <p:nvGrpSpPr>
          <p:cNvPr id="68" name="Group 67">
            <a:extLst>
              <a:ext uri="{FF2B5EF4-FFF2-40B4-BE49-F238E27FC236}">
                <a16:creationId xmlns:a16="http://schemas.microsoft.com/office/drawing/2014/main" id="{7CF83B37-0FD2-F647-F185-66684B2317A7}"/>
              </a:ext>
            </a:extLst>
          </p:cNvPr>
          <p:cNvGrpSpPr/>
          <p:nvPr/>
        </p:nvGrpSpPr>
        <p:grpSpPr>
          <a:xfrm>
            <a:off x="721093" y="1112343"/>
            <a:ext cx="2119461" cy="2634480"/>
            <a:chOff x="721093" y="1308474"/>
            <a:chExt cx="2119461" cy="2634480"/>
          </a:xfrm>
        </p:grpSpPr>
        <p:sp>
          <p:nvSpPr>
            <p:cNvPr id="11" name="Rounded Rectangle 48">
              <a:extLst>
                <a:ext uri="{FF2B5EF4-FFF2-40B4-BE49-F238E27FC236}">
                  <a16:creationId xmlns:a16="http://schemas.microsoft.com/office/drawing/2014/main" id="{C7B6592E-3C74-49ED-4290-C739BC1E11FD}"/>
                </a:ext>
              </a:extLst>
            </p:cNvPr>
            <p:cNvSpPr>
              <a:spLocks noChangeArrowheads="1"/>
            </p:cNvSpPr>
            <p:nvPr/>
          </p:nvSpPr>
          <p:spPr bwMode="auto">
            <a:xfrm>
              <a:off x="1785134" y="2494425"/>
              <a:ext cx="1031590" cy="1448529"/>
            </a:xfrm>
            <a:prstGeom prst="roundRect">
              <a:avLst>
                <a:gd name="adj" fmla="val 16667"/>
              </a:avLst>
            </a:prstGeom>
            <a:solidFill>
              <a:srgbClr val="4472C4"/>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600" b="1" dirty="0">
                  <a:latin typeface="Calibri" panose="020F0502020204030204" pitchFamily="34" charset="0"/>
                  <a:ea typeface="Calibri" panose="020F0502020204030204" pitchFamily="34" charset="0"/>
                  <a:cs typeface="Arial" panose="020B0604020202020204" pitchFamily="34" charset="0"/>
                </a:rPr>
                <a:t>Coordinated response to climate change and trade policies</a:t>
              </a:r>
            </a:p>
            <a:p>
              <a:pPr algn="ctr" eaLnBrk="0" fontAlgn="base" hangingPunct="0">
                <a:spcBef>
                  <a:spcPct val="0"/>
                </a:spcBef>
                <a:spcAft>
                  <a:spcPct val="0"/>
                </a:spcAft>
              </a:pPr>
              <a:r>
                <a:rPr lang="en-US" altLang="en-US" sz="600" dirty="0">
                  <a:latin typeface="Calibri" panose="020F0502020204030204" pitchFamily="34" charset="0"/>
                  <a:ea typeface="Calibri" panose="020F0502020204030204" pitchFamily="34" charset="0"/>
                  <a:cs typeface="Arial" panose="020B0604020202020204" pitchFamily="34" charset="0"/>
                </a:rPr>
                <a:t>Undertaking immediate policy responses by approaching WTO and other key institutions for mediation on harmful climate change and trade policies </a:t>
              </a:r>
            </a:p>
          </p:txBody>
        </p:sp>
        <p:sp>
          <p:nvSpPr>
            <p:cNvPr id="12" name="Rounded Rectangle 57">
              <a:extLst>
                <a:ext uri="{FF2B5EF4-FFF2-40B4-BE49-F238E27FC236}">
                  <a16:creationId xmlns:a16="http://schemas.microsoft.com/office/drawing/2014/main" id="{35760E26-2C15-FAA1-8988-7A96B250D6DC}"/>
                </a:ext>
              </a:extLst>
            </p:cNvPr>
            <p:cNvSpPr>
              <a:spLocks noChangeArrowheads="1"/>
            </p:cNvSpPr>
            <p:nvPr/>
          </p:nvSpPr>
          <p:spPr bwMode="auto">
            <a:xfrm>
              <a:off x="721093" y="2494425"/>
              <a:ext cx="1031590" cy="1448529"/>
            </a:xfrm>
            <a:prstGeom prst="roundRect">
              <a:avLst>
                <a:gd name="adj" fmla="val 16667"/>
              </a:avLst>
            </a:prstGeom>
            <a:solidFill>
              <a:srgbClr val="4472C4"/>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600" b="1" dirty="0">
                  <a:latin typeface="Calibri" panose="020F0502020204030204" pitchFamily="34" charset="0"/>
                  <a:ea typeface="Calibri" panose="020F0502020204030204" pitchFamily="34" charset="0"/>
                  <a:cs typeface="Arial" panose="020B0604020202020204" pitchFamily="34" charset="0"/>
                </a:rPr>
                <a:t>Negotiation strategy</a:t>
              </a:r>
            </a:p>
            <a:p>
              <a:pPr algn="ctr" eaLnBrk="0" fontAlgn="base" hangingPunct="0">
                <a:spcBef>
                  <a:spcPct val="0"/>
                </a:spcBef>
                <a:spcAft>
                  <a:spcPct val="0"/>
                </a:spcAft>
              </a:pPr>
              <a:endParaRPr lang="en-US" altLang="en-US" sz="600" b="1" dirty="0">
                <a:latin typeface="Calibri" panose="020F0502020204030204" pitchFamily="34" charset="0"/>
                <a:ea typeface="Calibri" panose="020F0502020204030204" pitchFamily="34" charset="0"/>
                <a:cs typeface="Arial" panose="020B0604020202020204" pitchFamily="34" charset="0"/>
              </a:endParaRPr>
            </a:p>
            <a:p>
              <a:pPr algn="ctr" eaLnBrk="0" fontAlgn="base" hangingPunct="0">
                <a:spcBef>
                  <a:spcPct val="0"/>
                </a:spcBef>
                <a:spcAft>
                  <a:spcPct val="0"/>
                </a:spcAft>
              </a:pPr>
              <a:r>
                <a:rPr lang="en-US" altLang="en-US" sz="600" dirty="0">
                  <a:latin typeface="Calibri" panose="020F0502020204030204" pitchFamily="34" charset="0"/>
                  <a:ea typeface="Calibri" panose="020F0502020204030204" pitchFamily="34" charset="0"/>
                  <a:cs typeface="Arial" panose="020B0604020202020204" pitchFamily="34" charset="0"/>
                </a:rPr>
                <a:t>Develop a negotiations strategy with the EU on concessions, </a:t>
              </a:r>
              <a:r>
                <a:rPr lang="en-US" altLang="en-US" sz="600" dirty="0" err="1">
                  <a:latin typeface="Calibri" panose="020F0502020204030204" pitchFamily="34" charset="0"/>
                  <a:ea typeface="Calibri" panose="020F0502020204030204" pitchFamily="34" charset="0"/>
                  <a:cs typeface="Arial" panose="020B0604020202020204" pitchFamily="34" charset="0"/>
                </a:rPr>
                <a:t>i.e</a:t>
              </a:r>
              <a:r>
                <a:rPr lang="en-US" altLang="en-US" sz="600" dirty="0">
                  <a:latin typeface="Calibri" panose="020F0502020204030204" pitchFamily="34" charset="0"/>
                  <a:ea typeface="Calibri" panose="020F0502020204030204" pitchFamily="34" charset="0"/>
                  <a:cs typeface="Arial" panose="020B0604020202020204" pitchFamily="34" charset="0"/>
                </a:rPr>
                <a:t>,. getting reporting extensions.</a:t>
              </a:r>
            </a:p>
            <a:p>
              <a:pPr algn="ctr" eaLnBrk="0" fontAlgn="base" hangingPunct="0">
                <a:spcBef>
                  <a:spcPct val="0"/>
                </a:spcBef>
                <a:spcAft>
                  <a:spcPct val="0"/>
                </a:spcAft>
              </a:pPr>
              <a:endParaRPr lang="en-US" altLang="en-US" sz="600" dirty="0">
                <a:latin typeface="Calibri" panose="020F0502020204030204" pitchFamily="34" charset="0"/>
                <a:ea typeface="Calibri" panose="020F050202020403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0C2F16EE-413D-4E15-4D47-794F779337F9}"/>
                </a:ext>
              </a:extLst>
            </p:cNvPr>
            <p:cNvGrpSpPr/>
            <p:nvPr/>
          </p:nvGrpSpPr>
          <p:grpSpPr>
            <a:xfrm>
              <a:off x="947809" y="1308474"/>
              <a:ext cx="1892745" cy="1113154"/>
              <a:chOff x="1999211" y="1969672"/>
              <a:chExt cx="2642090" cy="1383250"/>
            </a:xfrm>
          </p:grpSpPr>
          <p:sp>
            <p:nvSpPr>
              <p:cNvPr id="47" name="Rounded Rectangle 49">
                <a:extLst>
                  <a:ext uri="{FF2B5EF4-FFF2-40B4-BE49-F238E27FC236}">
                    <a16:creationId xmlns:a16="http://schemas.microsoft.com/office/drawing/2014/main" id="{ACAEF6D2-94F4-2BFA-897D-264CE706A8FD}"/>
                  </a:ext>
                </a:extLst>
              </p:cNvPr>
              <p:cNvSpPr>
                <a:spLocks noChangeArrowheads="1"/>
              </p:cNvSpPr>
              <p:nvPr/>
            </p:nvSpPr>
            <p:spPr bwMode="auto">
              <a:xfrm>
                <a:off x="1999211" y="1969672"/>
                <a:ext cx="2160000" cy="633600"/>
              </a:xfrm>
              <a:prstGeom prst="roundRect">
                <a:avLst>
                  <a:gd name="adj" fmla="val 16667"/>
                </a:avLst>
              </a:prstGeom>
              <a:noFill/>
              <a:ln w="12700">
                <a:solidFill>
                  <a:srgbClr val="1F3763"/>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ZA" altLang="en-US" sz="700" b="1" dirty="0">
                    <a:solidFill>
                      <a:srgbClr val="000000"/>
                    </a:solidFill>
                    <a:latin typeface="Calibri" panose="020F0502020204030204" pitchFamily="34" charset="0"/>
                    <a:ea typeface="Calibri" panose="020F0502020204030204" pitchFamily="34" charset="0"/>
                    <a:cs typeface="Arial" panose="020B0604020202020204" pitchFamily="34" charset="0"/>
                  </a:rPr>
                  <a:t>Diplomatic route</a:t>
                </a:r>
              </a:p>
              <a:p>
                <a:pPr algn="ctr" eaLnBrk="0" fontAlgn="base" hangingPunct="0">
                  <a:spcBef>
                    <a:spcPct val="0"/>
                  </a:spcBef>
                  <a:spcAft>
                    <a:spcPct val="0"/>
                  </a:spcAft>
                </a:pPr>
                <a:r>
                  <a:rPr lang="en-ZA" altLang="en-US" sz="700" dirty="0">
                    <a:solidFill>
                      <a:srgbClr val="000000"/>
                    </a:solidFill>
                    <a:latin typeface="Calibri" panose="020F0502020204030204" pitchFamily="34" charset="0"/>
                    <a:ea typeface="Calibri" panose="020F0502020204030204" pitchFamily="34" charset="0"/>
                    <a:cs typeface="Arial" panose="020B0604020202020204" pitchFamily="34" charset="0"/>
                  </a:rPr>
                  <a:t>Improve coordination for diplomacy </a:t>
                </a:r>
                <a:endParaRPr lang="en-ZA" altLang="en-US" sz="700" dirty="0">
                  <a:latin typeface="Arial" panose="020B0604020202020204" pitchFamily="34" charset="0"/>
                </a:endParaRPr>
              </a:p>
            </p:txBody>
          </p:sp>
          <p:sp>
            <p:nvSpPr>
              <p:cNvPr id="48" name="Double Wave 47">
                <a:extLst>
                  <a:ext uri="{FF2B5EF4-FFF2-40B4-BE49-F238E27FC236}">
                    <a16:creationId xmlns:a16="http://schemas.microsoft.com/office/drawing/2014/main" id="{6D680393-E070-7F05-1019-4458A703D7DB}"/>
                  </a:ext>
                </a:extLst>
              </p:cNvPr>
              <p:cNvSpPr/>
              <p:nvPr/>
            </p:nvSpPr>
            <p:spPr>
              <a:xfrm>
                <a:off x="3591967" y="2469104"/>
                <a:ext cx="1049334" cy="552861"/>
              </a:xfrm>
              <a:prstGeom prst="doubleWave">
                <a:avLst>
                  <a:gd name="adj1" fmla="val 6250"/>
                  <a:gd name="adj2" fmla="val 880"/>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 dirty="0" err="1">
                    <a:solidFill>
                      <a:schemeClr val="tx1"/>
                    </a:solidFill>
                  </a:rPr>
                  <a:t>dtic</a:t>
                </a:r>
                <a:r>
                  <a:rPr lang="en-US" sz="600" dirty="0">
                    <a:solidFill>
                      <a:schemeClr val="tx1"/>
                    </a:solidFill>
                  </a:rPr>
                  <a:t>, DIRCO, DMRE, DFFE, NT, the presidency </a:t>
                </a:r>
                <a:endParaRPr lang="en-ZA" sz="600" dirty="0">
                  <a:solidFill>
                    <a:schemeClr val="tx1"/>
                  </a:solidFill>
                </a:endParaRPr>
              </a:p>
            </p:txBody>
          </p:sp>
          <p:sp>
            <p:nvSpPr>
              <p:cNvPr id="49" name="TextBox 48">
                <a:extLst>
                  <a:ext uri="{FF2B5EF4-FFF2-40B4-BE49-F238E27FC236}">
                    <a16:creationId xmlns:a16="http://schemas.microsoft.com/office/drawing/2014/main" id="{BB75DC76-49FD-F7AE-2911-874A256D93CB}"/>
                  </a:ext>
                </a:extLst>
              </p:cNvPr>
              <p:cNvSpPr txBox="1"/>
              <p:nvPr/>
            </p:nvSpPr>
            <p:spPr>
              <a:xfrm>
                <a:off x="2128978" y="2702748"/>
                <a:ext cx="1514186" cy="650174"/>
              </a:xfrm>
              <a:prstGeom prst="rect">
                <a:avLst/>
              </a:prstGeom>
              <a:noFill/>
            </p:spPr>
            <p:txBody>
              <a:bodyPr wrap="square" rtlCol="0">
                <a:spAutoFit/>
              </a:bodyPr>
              <a:lstStyle/>
              <a:p>
                <a:pPr algn="ctr"/>
                <a:r>
                  <a:rPr lang="en-US" sz="700" i="1" dirty="0"/>
                  <a:t>Ongoing strategy</a:t>
                </a:r>
              </a:p>
              <a:p>
                <a:pPr algn="ctr"/>
                <a:r>
                  <a:rPr lang="en-US" sz="700" i="1" dirty="0"/>
                  <a:t>Low risk but uncertain chance of success</a:t>
                </a:r>
                <a:endParaRPr lang="en-ZA" sz="700" i="1" dirty="0"/>
              </a:p>
            </p:txBody>
          </p:sp>
        </p:grpSp>
      </p:grpSp>
      <p:grpSp>
        <p:nvGrpSpPr>
          <p:cNvPr id="69" name="Group 68">
            <a:extLst>
              <a:ext uri="{FF2B5EF4-FFF2-40B4-BE49-F238E27FC236}">
                <a16:creationId xmlns:a16="http://schemas.microsoft.com/office/drawing/2014/main" id="{F723D9AB-3A83-6F70-418F-676511377B90}"/>
              </a:ext>
            </a:extLst>
          </p:cNvPr>
          <p:cNvGrpSpPr/>
          <p:nvPr/>
        </p:nvGrpSpPr>
        <p:grpSpPr>
          <a:xfrm>
            <a:off x="3016565" y="1113082"/>
            <a:ext cx="1816206" cy="2633741"/>
            <a:chOff x="3016565" y="1309213"/>
            <a:chExt cx="1816206" cy="2633741"/>
          </a:xfrm>
        </p:grpSpPr>
        <p:sp>
          <p:nvSpPr>
            <p:cNvPr id="16" name="Rounded Rectangle 48">
              <a:extLst>
                <a:ext uri="{FF2B5EF4-FFF2-40B4-BE49-F238E27FC236}">
                  <a16:creationId xmlns:a16="http://schemas.microsoft.com/office/drawing/2014/main" id="{BB35E418-DCA7-28C1-D6FF-48D11C723A5F}"/>
                </a:ext>
              </a:extLst>
            </p:cNvPr>
            <p:cNvSpPr>
              <a:spLocks noChangeArrowheads="1"/>
            </p:cNvSpPr>
            <p:nvPr/>
          </p:nvSpPr>
          <p:spPr bwMode="auto">
            <a:xfrm>
              <a:off x="3094823" y="2494425"/>
              <a:ext cx="1418436" cy="1448529"/>
            </a:xfrm>
            <a:prstGeom prst="roundRect">
              <a:avLst>
                <a:gd name="adj" fmla="val 16667"/>
              </a:avLst>
            </a:prstGeom>
            <a:solidFill>
              <a:srgbClr val="4472C4"/>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600" b="1" dirty="0">
                  <a:latin typeface="Calibri" panose="020F0502020204030204" pitchFamily="34" charset="0"/>
                  <a:ea typeface="Calibri" panose="020F0502020204030204" pitchFamily="34" charset="0"/>
                  <a:cs typeface="Arial" panose="020B0604020202020204" pitchFamily="34" charset="0"/>
                </a:rPr>
                <a:t>Reform domestic carbon tax </a:t>
              </a:r>
            </a:p>
            <a:p>
              <a:pPr algn="ctr" eaLnBrk="0" fontAlgn="base" hangingPunct="0">
                <a:spcBef>
                  <a:spcPct val="0"/>
                </a:spcBef>
                <a:spcAft>
                  <a:spcPct val="0"/>
                </a:spcAft>
              </a:pPr>
              <a:endParaRPr lang="en-US" altLang="en-US" sz="600" dirty="0">
                <a:latin typeface="Calibri" panose="020F0502020204030204" pitchFamily="34" charset="0"/>
                <a:ea typeface="Calibri" panose="020F0502020204030204" pitchFamily="34" charset="0"/>
                <a:cs typeface="Arial" panose="020B0604020202020204" pitchFamily="34" charset="0"/>
              </a:endParaRPr>
            </a:p>
            <a:p>
              <a:pPr algn="ctr" eaLnBrk="0" fontAlgn="base" hangingPunct="0">
                <a:spcBef>
                  <a:spcPct val="0"/>
                </a:spcBef>
                <a:spcAft>
                  <a:spcPct val="0"/>
                </a:spcAft>
              </a:pPr>
              <a:r>
                <a:rPr lang="en-US" altLang="en-US" sz="600" dirty="0">
                  <a:latin typeface="Calibri" panose="020F0502020204030204" pitchFamily="34" charset="0"/>
                  <a:ea typeface="Calibri" panose="020F0502020204030204" pitchFamily="34" charset="0"/>
                  <a:cs typeface="Arial" panose="020B0604020202020204" pitchFamily="34" charset="0"/>
                </a:rPr>
                <a:t>Increase the current South Africa’s carbon tax to reflect global carbon pricing (50-100 US$/tCO2e)</a:t>
              </a:r>
            </a:p>
          </p:txBody>
        </p:sp>
        <p:grpSp>
          <p:nvGrpSpPr>
            <p:cNvPr id="21" name="Group 20">
              <a:extLst>
                <a:ext uri="{FF2B5EF4-FFF2-40B4-BE49-F238E27FC236}">
                  <a16:creationId xmlns:a16="http://schemas.microsoft.com/office/drawing/2014/main" id="{4133058C-AA7D-EEE2-CF07-524D352B9013}"/>
                </a:ext>
              </a:extLst>
            </p:cNvPr>
            <p:cNvGrpSpPr/>
            <p:nvPr/>
          </p:nvGrpSpPr>
          <p:grpSpPr>
            <a:xfrm>
              <a:off x="3016565" y="1309213"/>
              <a:ext cx="1816206" cy="1142335"/>
              <a:chOff x="4901083" y="1874726"/>
              <a:chExt cx="2535249" cy="1419512"/>
            </a:xfrm>
          </p:grpSpPr>
          <p:sp>
            <p:nvSpPr>
              <p:cNvPr id="44" name="Rounded Rectangle 49">
                <a:extLst>
                  <a:ext uri="{FF2B5EF4-FFF2-40B4-BE49-F238E27FC236}">
                    <a16:creationId xmlns:a16="http://schemas.microsoft.com/office/drawing/2014/main" id="{B2CD885B-54C5-5C21-4C22-FD614CCDF12D}"/>
                  </a:ext>
                </a:extLst>
              </p:cNvPr>
              <p:cNvSpPr>
                <a:spLocks noChangeArrowheads="1"/>
              </p:cNvSpPr>
              <p:nvPr/>
            </p:nvSpPr>
            <p:spPr bwMode="auto">
              <a:xfrm>
                <a:off x="4901083" y="1874726"/>
                <a:ext cx="2160000" cy="634946"/>
              </a:xfrm>
              <a:prstGeom prst="roundRect">
                <a:avLst>
                  <a:gd name="adj" fmla="val 16667"/>
                </a:avLst>
              </a:prstGeom>
              <a:noFill/>
              <a:ln w="12700">
                <a:solidFill>
                  <a:srgbClr val="1F3763"/>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700" b="1" dirty="0">
                    <a:solidFill>
                      <a:srgbClr val="000000"/>
                    </a:solidFill>
                    <a:latin typeface="Calibri" panose="020F0502020204030204" pitchFamily="34" charset="0"/>
                    <a:ea typeface="Calibri" panose="020F0502020204030204" pitchFamily="34" charset="0"/>
                    <a:cs typeface="Arial" panose="020B0604020202020204" pitchFamily="34" charset="0"/>
                  </a:rPr>
                  <a:t>Fiscal policy route</a:t>
                </a:r>
              </a:p>
              <a:p>
                <a:pPr algn="ctr" eaLnBrk="0" fontAlgn="base" hangingPunct="0">
                  <a:spcBef>
                    <a:spcPct val="0"/>
                  </a:spcBef>
                  <a:spcAft>
                    <a:spcPct val="0"/>
                  </a:spcAft>
                </a:pPr>
                <a:r>
                  <a:rPr lang="en-US" altLang="en-US" sz="700" dirty="0">
                    <a:solidFill>
                      <a:srgbClr val="000000"/>
                    </a:solidFill>
                    <a:latin typeface="Calibri" panose="020F0502020204030204" pitchFamily="34" charset="0"/>
                    <a:ea typeface="Calibri" panose="020F0502020204030204" pitchFamily="34" charset="0"/>
                    <a:cs typeface="Arial" panose="020B0604020202020204" pitchFamily="34" charset="0"/>
                  </a:rPr>
                  <a:t>Align domestic carbon pricing with global carbon pricing with recycling mechanisms</a:t>
                </a:r>
                <a:endParaRPr lang="en-ZA" altLang="en-US" sz="700" dirty="0">
                  <a:latin typeface="Arial" panose="020B0604020202020204" pitchFamily="34" charset="0"/>
                </a:endParaRPr>
              </a:p>
            </p:txBody>
          </p:sp>
          <p:sp>
            <p:nvSpPr>
              <p:cNvPr id="45" name="TextBox 44">
                <a:extLst>
                  <a:ext uri="{FF2B5EF4-FFF2-40B4-BE49-F238E27FC236}">
                    <a16:creationId xmlns:a16="http://schemas.microsoft.com/office/drawing/2014/main" id="{35FAC026-7D42-4C8E-C718-23CED966B604}"/>
                  </a:ext>
                </a:extLst>
              </p:cNvPr>
              <p:cNvSpPr txBox="1"/>
              <p:nvPr/>
            </p:nvSpPr>
            <p:spPr>
              <a:xfrm>
                <a:off x="4933664" y="2644064"/>
                <a:ext cx="1514187" cy="650174"/>
              </a:xfrm>
              <a:prstGeom prst="rect">
                <a:avLst/>
              </a:prstGeom>
              <a:solidFill>
                <a:schemeClr val="bg1"/>
              </a:solidFill>
            </p:spPr>
            <p:txBody>
              <a:bodyPr wrap="square" rtlCol="0">
                <a:spAutoFit/>
              </a:bodyPr>
              <a:lstStyle/>
              <a:p>
                <a:pPr algn="ctr"/>
                <a:r>
                  <a:rPr lang="en-US" sz="700" i="1" dirty="0"/>
                  <a:t>Short-term strategy</a:t>
                </a:r>
              </a:p>
              <a:p>
                <a:pPr algn="ctr"/>
                <a:r>
                  <a:rPr lang="en-US" sz="700" i="1" dirty="0"/>
                  <a:t>High-risk, but longer-term benefits</a:t>
                </a:r>
              </a:p>
            </p:txBody>
          </p:sp>
          <p:sp>
            <p:nvSpPr>
              <p:cNvPr id="46" name="Double Wave 45">
                <a:extLst>
                  <a:ext uri="{FF2B5EF4-FFF2-40B4-BE49-F238E27FC236}">
                    <a16:creationId xmlns:a16="http://schemas.microsoft.com/office/drawing/2014/main" id="{D431CC99-053A-B0DF-9299-2BFD9B7E54DD}"/>
                  </a:ext>
                </a:extLst>
              </p:cNvPr>
              <p:cNvSpPr/>
              <p:nvPr/>
            </p:nvSpPr>
            <p:spPr>
              <a:xfrm>
                <a:off x="6386998" y="2452096"/>
                <a:ext cx="1049334" cy="552861"/>
              </a:xfrm>
              <a:prstGeom prst="doubleWave">
                <a:avLst>
                  <a:gd name="adj1" fmla="val 6250"/>
                  <a:gd name="adj2" fmla="val 880"/>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 dirty="0">
                    <a:solidFill>
                      <a:schemeClr val="tx1"/>
                    </a:solidFill>
                  </a:rPr>
                  <a:t>NT</a:t>
                </a:r>
                <a:endParaRPr lang="en-ZA" sz="600" dirty="0">
                  <a:solidFill>
                    <a:schemeClr val="tx1"/>
                  </a:solidFill>
                </a:endParaRPr>
              </a:p>
            </p:txBody>
          </p:sp>
        </p:grpSp>
      </p:grpSp>
      <p:grpSp>
        <p:nvGrpSpPr>
          <p:cNvPr id="70" name="Group 69">
            <a:extLst>
              <a:ext uri="{FF2B5EF4-FFF2-40B4-BE49-F238E27FC236}">
                <a16:creationId xmlns:a16="http://schemas.microsoft.com/office/drawing/2014/main" id="{210221F9-47CD-5176-1858-C93F3901B61B}"/>
              </a:ext>
            </a:extLst>
          </p:cNvPr>
          <p:cNvGrpSpPr/>
          <p:nvPr/>
        </p:nvGrpSpPr>
        <p:grpSpPr>
          <a:xfrm>
            <a:off x="4757240" y="1108108"/>
            <a:ext cx="2174789" cy="2638715"/>
            <a:chOff x="4757240" y="1304239"/>
            <a:chExt cx="2174789" cy="2638715"/>
          </a:xfrm>
        </p:grpSpPr>
        <p:sp>
          <p:nvSpPr>
            <p:cNvPr id="13" name="Rounded Rectangle 57">
              <a:extLst>
                <a:ext uri="{FF2B5EF4-FFF2-40B4-BE49-F238E27FC236}">
                  <a16:creationId xmlns:a16="http://schemas.microsoft.com/office/drawing/2014/main" id="{E0DD00C0-BA42-6D64-0DF0-634D97B160EE}"/>
                </a:ext>
              </a:extLst>
            </p:cNvPr>
            <p:cNvSpPr>
              <a:spLocks noChangeArrowheads="1"/>
            </p:cNvSpPr>
            <p:nvPr/>
          </p:nvSpPr>
          <p:spPr bwMode="auto">
            <a:xfrm>
              <a:off x="4757240" y="2494425"/>
              <a:ext cx="971256" cy="1448529"/>
            </a:xfrm>
            <a:prstGeom prst="roundRect">
              <a:avLst>
                <a:gd name="adj" fmla="val 16667"/>
              </a:avLst>
            </a:prstGeom>
            <a:solidFill>
              <a:srgbClr val="4472C4"/>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ZA" altLang="en-US" sz="700" b="1" dirty="0">
                  <a:latin typeface="Calibri" panose="020F0502020204030204" pitchFamily="34" charset="0"/>
                  <a:ea typeface="Calibri" panose="020F0502020204030204" pitchFamily="34" charset="0"/>
                  <a:cs typeface="Arial" panose="020B0604020202020204" pitchFamily="34" charset="0"/>
                </a:rPr>
                <a:t>Technological change </a:t>
              </a:r>
            </a:p>
            <a:p>
              <a:pPr algn="ctr" eaLnBrk="0" fontAlgn="base" hangingPunct="0">
                <a:spcBef>
                  <a:spcPct val="0"/>
                </a:spcBef>
                <a:spcAft>
                  <a:spcPct val="0"/>
                </a:spcAft>
              </a:pPr>
              <a:endParaRPr lang="en-ZA" altLang="en-US" sz="700" dirty="0">
                <a:latin typeface="Calibri" panose="020F0502020204030204" pitchFamily="34" charset="0"/>
                <a:ea typeface="Calibri" panose="020F0502020204030204" pitchFamily="34" charset="0"/>
                <a:cs typeface="Arial" panose="020B0604020202020204" pitchFamily="34" charset="0"/>
              </a:endParaRPr>
            </a:p>
            <a:p>
              <a:pPr algn="ctr" eaLnBrk="0" fontAlgn="base" hangingPunct="0">
                <a:spcBef>
                  <a:spcPct val="0"/>
                </a:spcBef>
                <a:spcAft>
                  <a:spcPct val="0"/>
                </a:spcAft>
              </a:pPr>
              <a:r>
                <a:rPr lang="en-ZA" altLang="en-US" sz="700" dirty="0">
                  <a:latin typeface="Calibri" panose="020F0502020204030204" pitchFamily="34" charset="0"/>
                  <a:ea typeface="Calibri" panose="020F0502020204030204" pitchFamily="34" charset="0"/>
                  <a:cs typeface="Arial" panose="020B0604020202020204" pitchFamily="34" charset="0"/>
                </a:rPr>
                <a:t>Technological change in the production processes to Bolster localisation and decarbonisation </a:t>
              </a:r>
              <a:endParaRPr lang="en-ZA" altLang="en-US" sz="700" dirty="0">
                <a:latin typeface="Arial" panose="020B0604020202020204" pitchFamily="34" charset="0"/>
              </a:endParaRPr>
            </a:p>
          </p:txBody>
        </p:sp>
        <p:sp>
          <p:nvSpPr>
            <p:cNvPr id="14" name="Rounded Rectangle 50">
              <a:extLst>
                <a:ext uri="{FF2B5EF4-FFF2-40B4-BE49-F238E27FC236}">
                  <a16:creationId xmlns:a16="http://schemas.microsoft.com/office/drawing/2014/main" id="{3ECBCF57-8E61-8FDF-3310-E7ACEF6727CA}"/>
                </a:ext>
              </a:extLst>
            </p:cNvPr>
            <p:cNvSpPr>
              <a:spLocks noChangeArrowheads="1"/>
            </p:cNvSpPr>
            <p:nvPr/>
          </p:nvSpPr>
          <p:spPr bwMode="auto">
            <a:xfrm>
              <a:off x="5765994" y="2494795"/>
              <a:ext cx="1160538" cy="1447788"/>
            </a:xfrm>
            <a:prstGeom prst="roundRect">
              <a:avLst>
                <a:gd name="adj" fmla="val 16667"/>
              </a:avLst>
            </a:prstGeom>
            <a:solidFill>
              <a:srgbClr val="4472C4"/>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700" b="1" dirty="0">
                  <a:latin typeface="Calibri" panose="020F0502020204030204" pitchFamily="34" charset="0"/>
                  <a:ea typeface="Calibri" panose="020F0502020204030204" pitchFamily="34" charset="0"/>
                  <a:cs typeface="Arial" panose="020B0604020202020204" pitchFamily="34" charset="0"/>
                </a:rPr>
                <a:t>Green Industrial Policy (</a:t>
              </a:r>
              <a:r>
                <a:rPr lang="en-US" altLang="en-US" sz="700" b="1" dirty="0" err="1">
                  <a:latin typeface="Calibri" panose="020F0502020204030204" pitchFamily="34" charset="0"/>
                  <a:ea typeface="Calibri" panose="020F0502020204030204" pitchFamily="34" charset="0"/>
                  <a:cs typeface="Arial" panose="020B0604020202020204" pitchFamily="34" charset="0"/>
                </a:rPr>
                <a:t>decarbonisation</a:t>
              </a:r>
              <a:r>
                <a:rPr lang="en-US" altLang="en-US" sz="700" b="1" dirty="0">
                  <a:latin typeface="Calibri" panose="020F0502020204030204" pitchFamily="34" charset="0"/>
                  <a:ea typeface="Calibri" panose="020F0502020204030204" pitchFamily="34" charset="0"/>
                  <a:cs typeface="Arial" panose="020B0604020202020204" pitchFamily="34" charset="0"/>
                </a:rPr>
                <a:t> and localization) </a:t>
              </a:r>
              <a:endParaRPr lang="en-US" altLang="en-US" sz="700" dirty="0">
                <a:latin typeface="Calibri" panose="020F0502020204030204" pitchFamily="34" charset="0"/>
                <a:ea typeface="Calibri" panose="020F0502020204030204" pitchFamily="34" charset="0"/>
                <a:cs typeface="Arial" panose="020B0604020202020204" pitchFamily="34" charset="0"/>
              </a:endParaRPr>
            </a:p>
            <a:p>
              <a:pPr algn="ctr" eaLnBrk="0" fontAlgn="base" hangingPunct="0">
                <a:spcBef>
                  <a:spcPct val="0"/>
                </a:spcBef>
                <a:spcAft>
                  <a:spcPct val="0"/>
                </a:spcAft>
              </a:pPr>
              <a:r>
                <a:rPr lang="en-ZA" altLang="en-US" sz="700" dirty="0">
                  <a:latin typeface="Calibri" panose="020F0502020204030204" pitchFamily="34" charset="0"/>
                  <a:ea typeface="Calibri" panose="020F0502020204030204" pitchFamily="34" charset="0"/>
                  <a:cs typeface="Arial" panose="020B0604020202020204" pitchFamily="34" charset="0"/>
                </a:rPr>
                <a:t>Undertake policy initiatives to bolster renewable energy (SAREM) and just transition</a:t>
              </a:r>
              <a:r>
                <a:rPr lang="en-ZA" altLang="en-US" sz="700" b="1" dirty="0">
                  <a:latin typeface="Calibri" panose="020F0502020204030204" pitchFamily="34" charset="0"/>
                  <a:ea typeface="Calibri" panose="020F0502020204030204" pitchFamily="34" charset="0"/>
                  <a:cs typeface="Arial" panose="020B0604020202020204" pitchFamily="34" charset="0"/>
                </a:rPr>
                <a:t> – </a:t>
              </a:r>
              <a:r>
                <a:rPr lang="en-ZA" altLang="en-US" sz="700" i="1" dirty="0">
                  <a:latin typeface="Calibri" panose="020F0502020204030204" pitchFamily="34" charset="0"/>
                  <a:ea typeface="Calibri" panose="020F0502020204030204" pitchFamily="34" charset="0"/>
                  <a:cs typeface="Arial" panose="020B0604020202020204" pitchFamily="34" charset="0"/>
                </a:rPr>
                <a:t>Greening the steel master plan and creating an aluminium master plan </a:t>
              </a:r>
              <a:endParaRPr lang="en-ZA" altLang="en-US" sz="700" i="1" dirty="0">
                <a:latin typeface="Arial" panose="020B0604020202020204" pitchFamily="34" charset="0"/>
              </a:endParaRPr>
            </a:p>
          </p:txBody>
        </p:sp>
        <p:grpSp>
          <p:nvGrpSpPr>
            <p:cNvPr id="22" name="Group 21">
              <a:extLst>
                <a:ext uri="{FF2B5EF4-FFF2-40B4-BE49-F238E27FC236}">
                  <a16:creationId xmlns:a16="http://schemas.microsoft.com/office/drawing/2014/main" id="{AFA40705-7020-699D-A80B-6CA571E22D43}"/>
                </a:ext>
              </a:extLst>
            </p:cNvPr>
            <p:cNvGrpSpPr/>
            <p:nvPr/>
          </p:nvGrpSpPr>
          <p:grpSpPr>
            <a:xfrm>
              <a:off x="5008783" y="1304239"/>
              <a:ext cx="1923246" cy="1133770"/>
              <a:chOff x="7802954" y="1969672"/>
              <a:chExt cx="2684667" cy="1408868"/>
            </a:xfrm>
          </p:grpSpPr>
          <p:sp>
            <p:nvSpPr>
              <p:cNvPr id="41" name="Rounded Rectangle 49">
                <a:extLst>
                  <a:ext uri="{FF2B5EF4-FFF2-40B4-BE49-F238E27FC236}">
                    <a16:creationId xmlns:a16="http://schemas.microsoft.com/office/drawing/2014/main" id="{27A1EF88-E45A-ADDE-E10A-E36689947B1E}"/>
                  </a:ext>
                </a:extLst>
              </p:cNvPr>
              <p:cNvSpPr>
                <a:spLocks noChangeArrowheads="1"/>
              </p:cNvSpPr>
              <p:nvPr/>
            </p:nvSpPr>
            <p:spPr bwMode="auto">
              <a:xfrm>
                <a:off x="7802954" y="1969672"/>
                <a:ext cx="2160000" cy="633600"/>
              </a:xfrm>
              <a:prstGeom prst="roundRect">
                <a:avLst>
                  <a:gd name="adj" fmla="val 16667"/>
                </a:avLst>
              </a:prstGeom>
              <a:noFill/>
              <a:ln w="12700">
                <a:solidFill>
                  <a:srgbClr val="1F3763"/>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700" b="1" dirty="0">
                    <a:solidFill>
                      <a:srgbClr val="000000"/>
                    </a:solidFill>
                    <a:latin typeface="Calibri" panose="020F0502020204030204" pitchFamily="34" charset="0"/>
                    <a:ea typeface="Calibri" panose="020F0502020204030204" pitchFamily="34" charset="0"/>
                    <a:cs typeface="Arial" panose="020B0604020202020204" pitchFamily="34" charset="0"/>
                  </a:rPr>
                  <a:t>Economic policy route</a:t>
                </a:r>
              </a:p>
              <a:p>
                <a:pPr algn="ctr" eaLnBrk="0" fontAlgn="base" hangingPunct="0">
                  <a:spcBef>
                    <a:spcPct val="0"/>
                  </a:spcBef>
                  <a:spcAft>
                    <a:spcPct val="0"/>
                  </a:spcAft>
                </a:pPr>
                <a:r>
                  <a:rPr lang="en-US" altLang="en-US" sz="700" dirty="0">
                    <a:solidFill>
                      <a:srgbClr val="000000"/>
                    </a:solidFill>
                    <a:latin typeface="Calibri" panose="020F0502020204030204" pitchFamily="34" charset="0"/>
                    <a:ea typeface="Calibri" panose="020F0502020204030204" pitchFamily="34" charset="0"/>
                    <a:cs typeface="Arial" panose="020B0604020202020204" pitchFamily="34" charset="0"/>
                  </a:rPr>
                  <a:t>Greening local value chains/changing production technologies to unlock green opportunities</a:t>
                </a:r>
                <a:endParaRPr lang="en-ZA" altLang="en-US" sz="700" dirty="0">
                  <a:latin typeface="Arial" panose="020B0604020202020204" pitchFamily="34" charset="0"/>
                </a:endParaRPr>
              </a:p>
            </p:txBody>
          </p:sp>
          <p:sp>
            <p:nvSpPr>
              <p:cNvPr id="42" name="Double Wave 41">
                <a:extLst>
                  <a:ext uri="{FF2B5EF4-FFF2-40B4-BE49-F238E27FC236}">
                    <a16:creationId xmlns:a16="http://schemas.microsoft.com/office/drawing/2014/main" id="{9BF810A4-3772-8B31-14BB-80CA323CD581}"/>
                  </a:ext>
                </a:extLst>
              </p:cNvPr>
              <p:cNvSpPr/>
              <p:nvPr/>
            </p:nvSpPr>
            <p:spPr>
              <a:xfrm>
                <a:off x="9438287" y="2411035"/>
                <a:ext cx="1049334" cy="552861"/>
              </a:xfrm>
              <a:prstGeom prst="doubleWave">
                <a:avLst>
                  <a:gd name="adj1" fmla="val 6250"/>
                  <a:gd name="adj2" fmla="val 880"/>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 dirty="0" err="1">
                    <a:solidFill>
                      <a:schemeClr val="tx1"/>
                    </a:solidFill>
                  </a:rPr>
                  <a:t>dtic</a:t>
                </a:r>
                <a:r>
                  <a:rPr lang="en-US" sz="600" dirty="0">
                    <a:solidFill>
                      <a:schemeClr val="tx1"/>
                    </a:solidFill>
                  </a:rPr>
                  <a:t>, affected industries </a:t>
                </a:r>
                <a:endParaRPr lang="en-ZA" sz="600" dirty="0">
                  <a:solidFill>
                    <a:schemeClr val="tx1"/>
                  </a:solidFill>
                </a:endParaRPr>
              </a:p>
            </p:txBody>
          </p:sp>
          <p:sp>
            <p:nvSpPr>
              <p:cNvPr id="43" name="TextBox 42">
                <a:extLst>
                  <a:ext uri="{FF2B5EF4-FFF2-40B4-BE49-F238E27FC236}">
                    <a16:creationId xmlns:a16="http://schemas.microsoft.com/office/drawing/2014/main" id="{913F6242-6C33-DB44-421D-1984330AA051}"/>
                  </a:ext>
                </a:extLst>
              </p:cNvPr>
              <p:cNvSpPr txBox="1"/>
              <p:nvPr/>
            </p:nvSpPr>
            <p:spPr>
              <a:xfrm>
                <a:off x="8002899" y="2594506"/>
                <a:ext cx="1514186" cy="784034"/>
              </a:xfrm>
              <a:prstGeom prst="rect">
                <a:avLst/>
              </a:prstGeom>
              <a:noFill/>
            </p:spPr>
            <p:txBody>
              <a:bodyPr wrap="square" rtlCol="0">
                <a:spAutoFit/>
              </a:bodyPr>
              <a:lstStyle/>
              <a:p>
                <a:pPr algn="ctr"/>
                <a:r>
                  <a:rPr lang="en-US" sz="700" i="1" dirty="0"/>
                  <a:t>Medium- to long-term strategy</a:t>
                </a:r>
              </a:p>
              <a:p>
                <a:pPr algn="ctr"/>
                <a:r>
                  <a:rPr lang="en-US" sz="700" i="1" dirty="0"/>
                  <a:t>Short-term risks, longer term benefits</a:t>
                </a:r>
              </a:p>
            </p:txBody>
          </p:sp>
        </p:grpSp>
      </p:grpSp>
      <p:sp>
        <p:nvSpPr>
          <p:cNvPr id="23" name="Rounded Rectangle 47">
            <a:extLst>
              <a:ext uri="{FF2B5EF4-FFF2-40B4-BE49-F238E27FC236}">
                <a16:creationId xmlns:a16="http://schemas.microsoft.com/office/drawing/2014/main" id="{0FC16EA4-3E19-12F7-C697-914B831E240A}"/>
              </a:ext>
            </a:extLst>
          </p:cNvPr>
          <p:cNvSpPr>
            <a:spLocks noChangeArrowheads="1"/>
          </p:cNvSpPr>
          <p:nvPr/>
        </p:nvSpPr>
        <p:spPr bwMode="auto">
          <a:xfrm>
            <a:off x="7108041" y="551840"/>
            <a:ext cx="1547385" cy="434559"/>
          </a:xfrm>
          <a:prstGeom prst="roundRect">
            <a:avLst>
              <a:gd name="adj" fmla="val 16667"/>
            </a:avLst>
          </a:prstGeom>
          <a:solidFill>
            <a:srgbClr val="1F3763"/>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700" dirty="0">
                <a:solidFill>
                  <a:schemeClr val="bg1"/>
                </a:solidFill>
                <a:latin typeface="Calibri" panose="020F0502020204030204" pitchFamily="34" charset="0"/>
                <a:ea typeface="Calibri" panose="020F0502020204030204" pitchFamily="34" charset="0"/>
                <a:cs typeface="Arial" panose="020B0604020202020204" pitchFamily="34" charset="0"/>
              </a:rPr>
              <a:t>Sustained market access for SA exports beyond EU market</a:t>
            </a:r>
            <a:endParaRPr lang="en-ZA" altLang="en-US" sz="700" dirty="0">
              <a:solidFill>
                <a:schemeClr val="bg1"/>
              </a:solidFill>
              <a:latin typeface="Arial" panose="020B0604020202020204" pitchFamily="34" charset="0"/>
            </a:endParaRPr>
          </a:p>
        </p:txBody>
      </p:sp>
      <p:grpSp>
        <p:nvGrpSpPr>
          <p:cNvPr id="71" name="Group 70">
            <a:extLst>
              <a:ext uri="{FF2B5EF4-FFF2-40B4-BE49-F238E27FC236}">
                <a16:creationId xmlns:a16="http://schemas.microsoft.com/office/drawing/2014/main" id="{B04C4988-0FB5-FFD7-62CE-A7980EAEBE02}"/>
              </a:ext>
            </a:extLst>
          </p:cNvPr>
          <p:cNvGrpSpPr/>
          <p:nvPr/>
        </p:nvGrpSpPr>
        <p:grpSpPr>
          <a:xfrm>
            <a:off x="7108041" y="1096115"/>
            <a:ext cx="1942703" cy="2650337"/>
            <a:chOff x="7108041" y="1292246"/>
            <a:chExt cx="1942703" cy="2650337"/>
          </a:xfrm>
        </p:grpSpPr>
        <p:grpSp>
          <p:nvGrpSpPr>
            <p:cNvPr id="24" name="Group 23">
              <a:extLst>
                <a:ext uri="{FF2B5EF4-FFF2-40B4-BE49-F238E27FC236}">
                  <a16:creationId xmlns:a16="http://schemas.microsoft.com/office/drawing/2014/main" id="{00BC540A-7CED-74FB-D728-4B0BF22A8F1C}"/>
                </a:ext>
              </a:extLst>
            </p:cNvPr>
            <p:cNvGrpSpPr/>
            <p:nvPr/>
          </p:nvGrpSpPr>
          <p:grpSpPr>
            <a:xfrm>
              <a:off x="7108041" y="1292246"/>
              <a:ext cx="1942703" cy="1224844"/>
              <a:chOff x="10336288" y="1776056"/>
              <a:chExt cx="2711826" cy="1522040"/>
            </a:xfrm>
          </p:grpSpPr>
          <p:sp>
            <p:nvSpPr>
              <p:cNvPr id="38" name="Rounded Rectangle 49">
                <a:extLst>
                  <a:ext uri="{FF2B5EF4-FFF2-40B4-BE49-F238E27FC236}">
                    <a16:creationId xmlns:a16="http://schemas.microsoft.com/office/drawing/2014/main" id="{5CC293BF-8D77-D8FA-1FC6-2590F20E0EEE}"/>
                  </a:ext>
                </a:extLst>
              </p:cNvPr>
              <p:cNvSpPr>
                <a:spLocks noChangeArrowheads="1"/>
              </p:cNvSpPr>
              <p:nvPr/>
            </p:nvSpPr>
            <p:spPr bwMode="auto">
              <a:xfrm>
                <a:off x="10336288" y="1776056"/>
                <a:ext cx="2160000" cy="633600"/>
              </a:xfrm>
              <a:prstGeom prst="roundRect">
                <a:avLst>
                  <a:gd name="adj" fmla="val 16667"/>
                </a:avLst>
              </a:prstGeom>
              <a:noFill/>
              <a:ln w="12700">
                <a:solidFill>
                  <a:srgbClr val="1F3763"/>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700" b="1" dirty="0">
                    <a:solidFill>
                      <a:srgbClr val="000000"/>
                    </a:solidFill>
                    <a:latin typeface="Calibri" panose="020F0502020204030204" pitchFamily="34" charset="0"/>
                    <a:ea typeface="Calibri" panose="020F0502020204030204" pitchFamily="34" charset="0"/>
                    <a:cs typeface="Arial" panose="020B0604020202020204" pitchFamily="34" charset="0"/>
                  </a:rPr>
                  <a:t>Trade policy (Alternative market) route</a:t>
                </a:r>
              </a:p>
              <a:p>
                <a:pPr algn="ctr" eaLnBrk="0" fontAlgn="base" hangingPunct="0">
                  <a:spcBef>
                    <a:spcPct val="0"/>
                  </a:spcBef>
                  <a:spcAft>
                    <a:spcPct val="0"/>
                  </a:spcAft>
                </a:pPr>
                <a:r>
                  <a:rPr lang="en-US" altLang="en-US" sz="700" dirty="0">
                    <a:solidFill>
                      <a:srgbClr val="000000"/>
                    </a:solidFill>
                    <a:latin typeface="Calibri" panose="020F0502020204030204" pitchFamily="34" charset="0"/>
                    <a:ea typeface="Calibri" panose="020F0502020204030204" pitchFamily="34" charset="0"/>
                    <a:cs typeface="Arial" panose="020B0604020202020204" pitchFamily="34" charset="0"/>
                  </a:rPr>
                  <a:t>Finding alternative markets for South African exports </a:t>
                </a:r>
              </a:p>
            </p:txBody>
          </p:sp>
          <p:sp>
            <p:nvSpPr>
              <p:cNvPr id="39" name="TextBox 38">
                <a:extLst>
                  <a:ext uri="{FF2B5EF4-FFF2-40B4-BE49-F238E27FC236}">
                    <a16:creationId xmlns:a16="http://schemas.microsoft.com/office/drawing/2014/main" id="{AF0BBA9A-6CE8-C4E5-6D0B-631AA0DE815B}"/>
                  </a:ext>
                </a:extLst>
              </p:cNvPr>
              <p:cNvSpPr txBox="1"/>
              <p:nvPr/>
            </p:nvSpPr>
            <p:spPr>
              <a:xfrm>
                <a:off x="10520879" y="2514062"/>
                <a:ext cx="1514186" cy="784034"/>
              </a:xfrm>
              <a:prstGeom prst="rect">
                <a:avLst/>
              </a:prstGeom>
              <a:solidFill>
                <a:schemeClr val="bg1"/>
              </a:solidFill>
            </p:spPr>
            <p:txBody>
              <a:bodyPr wrap="square" rtlCol="0">
                <a:spAutoFit/>
              </a:bodyPr>
              <a:lstStyle/>
              <a:p>
                <a:pPr algn="ctr"/>
                <a:r>
                  <a:rPr lang="en-US" sz="700" i="1" dirty="0"/>
                  <a:t>Mitigation strategy</a:t>
                </a:r>
              </a:p>
              <a:p>
                <a:pPr algn="ctr"/>
                <a:r>
                  <a:rPr lang="en-US" sz="700" i="1" dirty="0"/>
                  <a:t>High risk and expensive (last resort) </a:t>
                </a:r>
                <a:endParaRPr lang="en-US" sz="700" b="1" i="1" dirty="0"/>
              </a:p>
              <a:p>
                <a:pPr algn="ctr"/>
                <a:endParaRPr lang="en-US" sz="700" i="1" dirty="0"/>
              </a:p>
            </p:txBody>
          </p:sp>
          <p:sp>
            <p:nvSpPr>
              <p:cNvPr id="40" name="Double Wave 39">
                <a:extLst>
                  <a:ext uri="{FF2B5EF4-FFF2-40B4-BE49-F238E27FC236}">
                    <a16:creationId xmlns:a16="http://schemas.microsoft.com/office/drawing/2014/main" id="{AC18AAE5-B493-A50A-FEE3-93F2BEFBE401}"/>
                  </a:ext>
                </a:extLst>
              </p:cNvPr>
              <p:cNvSpPr/>
              <p:nvPr/>
            </p:nvSpPr>
            <p:spPr>
              <a:xfrm>
                <a:off x="11998780" y="2317002"/>
                <a:ext cx="1049334" cy="552861"/>
              </a:xfrm>
              <a:prstGeom prst="doubleWave">
                <a:avLst>
                  <a:gd name="adj1" fmla="val 6250"/>
                  <a:gd name="adj2" fmla="val 880"/>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 dirty="0" err="1">
                    <a:solidFill>
                      <a:schemeClr val="tx1"/>
                    </a:solidFill>
                  </a:rPr>
                  <a:t>dtic</a:t>
                </a:r>
                <a:r>
                  <a:rPr lang="en-US" sz="600" dirty="0">
                    <a:solidFill>
                      <a:schemeClr val="tx1"/>
                    </a:solidFill>
                  </a:rPr>
                  <a:t>, affected industries </a:t>
                </a:r>
                <a:endParaRPr lang="en-ZA" sz="600" dirty="0">
                  <a:solidFill>
                    <a:schemeClr val="tx1"/>
                  </a:solidFill>
                </a:endParaRPr>
              </a:p>
            </p:txBody>
          </p:sp>
        </p:grpSp>
        <p:sp>
          <p:nvSpPr>
            <p:cNvPr id="25" name="Rounded Rectangle 50">
              <a:extLst>
                <a:ext uri="{FF2B5EF4-FFF2-40B4-BE49-F238E27FC236}">
                  <a16:creationId xmlns:a16="http://schemas.microsoft.com/office/drawing/2014/main" id="{22069171-013D-A0F4-DC2B-CE315776D065}"/>
                </a:ext>
              </a:extLst>
            </p:cNvPr>
            <p:cNvSpPr>
              <a:spLocks noChangeArrowheads="1"/>
            </p:cNvSpPr>
            <p:nvPr/>
          </p:nvSpPr>
          <p:spPr bwMode="auto">
            <a:xfrm>
              <a:off x="7365939" y="2494795"/>
              <a:ext cx="1031590" cy="1447788"/>
            </a:xfrm>
            <a:prstGeom prst="roundRect">
              <a:avLst>
                <a:gd name="adj" fmla="val 16667"/>
              </a:avLst>
            </a:prstGeom>
            <a:solidFill>
              <a:srgbClr val="4472C4"/>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700" b="1" dirty="0">
                  <a:latin typeface="Calibri" panose="020F0502020204030204" pitchFamily="34" charset="0"/>
                  <a:ea typeface="Calibri" panose="020F0502020204030204" pitchFamily="34" charset="0"/>
                  <a:cs typeface="Arial" panose="020B0604020202020204" pitchFamily="34" charset="0"/>
                </a:rPr>
                <a:t>Alternative markets for CBAM covered goods</a:t>
              </a:r>
            </a:p>
            <a:p>
              <a:pPr algn="ctr" eaLnBrk="0" fontAlgn="base" hangingPunct="0">
                <a:spcBef>
                  <a:spcPct val="0"/>
                </a:spcBef>
                <a:spcAft>
                  <a:spcPct val="0"/>
                </a:spcAft>
              </a:pPr>
              <a:endParaRPr lang="en-US" altLang="en-US" sz="700" dirty="0">
                <a:latin typeface="Calibri" panose="020F0502020204030204" pitchFamily="34" charset="0"/>
                <a:ea typeface="Calibri" panose="020F0502020204030204" pitchFamily="34" charset="0"/>
                <a:cs typeface="Arial" panose="020B0604020202020204" pitchFamily="34" charset="0"/>
              </a:endParaRPr>
            </a:p>
            <a:p>
              <a:pPr algn="ctr" eaLnBrk="0" fontAlgn="base" hangingPunct="0">
                <a:spcBef>
                  <a:spcPct val="0"/>
                </a:spcBef>
                <a:spcAft>
                  <a:spcPct val="0"/>
                </a:spcAft>
              </a:pPr>
              <a:r>
                <a:rPr lang="en-US" altLang="en-US" sz="700" dirty="0">
                  <a:latin typeface="Calibri" panose="020F0502020204030204" pitchFamily="34" charset="0"/>
                  <a:ea typeface="Calibri" panose="020F0502020204030204" pitchFamily="34" charset="0"/>
                  <a:cs typeface="Arial" panose="020B0604020202020204" pitchFamily="34" charset="0"/>
                </a:rPr>
                <a:t>Potential markets include South Africa, Africa, BRICS+ and the US market (especially for </a:t>
              </a:r>
              <a:r>
                <a:rPr lang="en-US" altLang="en-US" sz="700" dirty="0" err="1">
                  <a:latin typeface="Calibri" panose="020F0502020204030204" pitchFamily="34" charset="0"/>
                  <a:ea typeface="Calibri" panose="020F0502020204030204" pitchFamily="34" charset="0"/>
                  <a:cs typeface="Arial" panose="020B0604020202020204" pitchFamily="34" charset="0"/>
                </a:rPr>
                <a:t>aluminium</a:t>
              </a:r>
              <a:r>
                <a:rPr lang="en-US" altLang="en-US" sz="700" dirty="0">
                  <a:latin typeface="Calibri" panose="020F0502020204030204" pitchFamily="34" charset="0"/>
                  <a:ea typeface="Calibri" panose="020F0502020204030204" pitchFamily="34" charset="0"/>
                  <a:cs typeface="Arial" panose="020B0604020202020204" pitchFamily="34" charset="0"/>
                </a:rPr>
                <a:t> products)</a:t>
              </a:r>
              <a:endParaRPr lang="en-ZA" altLang="en-US" sz="700" i="1" dirty="0">
                <a:latin typeface="Arial" panose="020B0604020202020204" pitchFamily="34" charset="0"/>
              </a:endParaRPr>
            </a:p>
          </p:txBody>
        </p:sp>
      </p:grpSp>
      <p:sp>
        <p:nvSpPr>
          <p:cNvPr id="26" name="Rounded Rectangle 47">
            <a:extLst>
              <a:ext uri="{FF2B5EF4-FFF2-40B4-BE49-F238E27FC236}">
                <a16:creationId xmlns:a16="http://schemas.microsoft.com/office/drawing/2014/main" id="{7AB8ED16-1082-E630-755E-EC92CBAF1604}"/>
              </a:ext>
            </a:extLst>
          </p:cNvPr>
          <p:cNvSpPr>
            <a:spLocks noChangeArrowheads="1"/>
          </p:cNvSpPr>
          <p:nvPr/>
        </p:nvSpPr>
        <p:spPr bwMode="auto">
          <a:xfrm>
            <a:off x="7101687" y="42113"/>
            <a:ext cx="1547385" cy="434559"/>
          </a:xfrm>
          <a:prstGeom prst="roundRect">
            <a:avLst>
              <a:gd name="adj" fmla="val 16667"/>
            </a:avLst>
          </a:prstGeom>
          <a:solidFill>
            <a:srgbClr val="1F3763"/>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ZA" altLang="en-US" sz="900" dirty="0">
                <a:solidFill>
                  <a:schemeClr val="bg1"/>
                </a:solidFill>
                <a:latin typeface="Calibri" panose="020F0502020204030204" pitchFamily="34" charset="0"/>
                <a:ea typeface="Calibri" panose="020F0502020204030204" pitchFamily="34" charset="0"/>
                <a:cs typeface="Arial" panose="020B0604020202020204" pitchFamily="34" charset="0"/>
              </a:rPr>
              <a:t>MARKET DIVERSIFICATION (NEW MARKETS FOR SA EXPORTS) </a:t>
            </a:r>
            <a:endParaRPr lang="en-ZA" altLang="en-US" sz="900" dirty="0">
              <a:solidFill>
                <a:schemeClr val="bg1"/>
              </a:solidFill>
              <a:latin typeface="Arial" panose="020B0604020202020204" pitchFamily="34" charset="0"/>
            </a:endParaRPr>
          </a:p>
        </p:txBody>
      </p:sp>
      <p:cxnSp>
        <p:nvCxnSpPr>
          <p:cNvPr id="27" name="Connector: Elbow 26">
            <a:extLst>
              <a:ext uri="{FF2B5EF4-FFF2-40B4-BE49-F238E27FC236}">
                <a16:creationId xmlns:a16="http://schemas.microsoft.com/office/drawing/2014/main" id="{2AF7C445-AB74-11FA-6DE0-3AE6BECFA62E}"/>
              </a:ext>
            </a:extLst>
          </p:cNvPr>
          <p:cNvCxnSpPr>
            <a:stCxn id="12" idx="1"/>
            <a:endCxn id="47" idx="1"/>
          </p:cNvCxnSpPr>
          <p:nvPr/>
        </p:nvCxnSpPr>
        <p:spPr>
          <a:xfrm rot="10800000" flipH="1">
            <a:off x="721092" y="1367285"/>
            <a:ext cx="226715" cy="1655275"/>
          </a:xfrm>
          <a:prstGeom prst="bentConnector3">
            <a:avLst>
              <a:gd name="adj1" fmla="val -1520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ctor: Elbow 27">
            <a:extLst>
              <a:ext uri="{FF2B5EF4-FFF2-40B4-BE49-F238E27FC236}">
                <a16:creationId xmlns:a16="http://schemas.microsoft.com/office/drawing/2014/main" id="{EC0439E2-9A9C-313D-58D8-3B46FA0F9840}"/>
              </a:ext>
            </a:extLst>
          </p:cNvPr>
          <p:cNvCxnSpPr>
            <a:cxnSpLocks/>
            <a:stCxn id="11" idx="3"/>
            <a:endCxn id="47" idx="3"/>
          </p:cNvCxnSpPr>
          <p:nvPr/>
        </p:nvCxnSpPr>
        <p:spPr>
          <a:xfrm flipH="1" flipV="1">
            <a:off x="2495193" y="1367284"/>
            <a:ext cx="321531" cy="1655275"/>
          </a:xfrm>
          <a:prstGeom prst="bentConnector3">
            <a:avLst>
              <a:gd name="adj1" fmla="val -21446"/>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F2FD5028-A363-A1CB-898C-219CF455DB3A}"/>
              </a:ext>
            </a:extLst>
          </p:cNvPr>
          <p:cNvCxnSpPr>
            <a:stCxn id="14" idx="3"/>
            <a:endCxn id="41" idx="3"/>
          </p:cNvCxnSpPr>
          <p:nvPr/>
        </p:nvCxnSpPr>
        <p:spPr>
          <a:xfrm flipH="1" flipV="1">
            <a:off x="6556167" y="1363049"/>
            <a:ext cx="370365" cy="1659509"/>
          </a:xfrm>
          <a:prstGeom prst="bentConnector3">
            <a:avLst>
              <a:gd name="adj1" fmla="val -20945"/>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5FE68A70-F4DC-C9EB-CB88-D2504F2CA88F}"/>
              </a:ext>
            </a:extLst>
          </p:cNvPr>
          <p:cNvCxnSpPr>
            <a:stCxn id="47" idx="0"/>
            <a:endCxn id="10" idx="2"/>
          </p:cNvCxnSpPr>
          <p:nvPr/>
        </p:nvCxnSpPr>
        <p:spPr>
          <a:xfrm flipV="1">
            <a:off x="1721501" y="986398"/>
            <a:ext cx="0" cy="1259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B4B898D5-65F8-2F28-F847-55DAED8E29B9}"/>
              </a:ext>
            </a:extLst>
          </p:cNvPr>
          <p:cNvCxnSpPr>
            <a:stCxn id="44" idx="0"/>
            <a:endCxn id="15" idx="2"/>
          </p:cNvCxnSpPr>
          <p:nvPr/>
        </p:nvCxnSpPr>
        <p:spPr>
          <a:xfrm flipH="1" flipV="1">
            <a:off x="3781735" y="986398"/>
            <a:ext cx="0" cy="1266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E59E28C-2FAD-6640-FAE1-939FD5B59655}"/>
              </a:ext>
            </a:extLst>
          </p:cNvPr>
          <p:cNvCxnSpPr>
            <a:stCxn id="41" idx="0"/>
            <a:endCxn id="17" idx="2"/>
          </p:cNvCxnSpPr>
          <p:nvPr/>
        </p:nvCxnSpPr>
        <p:spPr>
          <a:xfrm flipH="1" flipV="1">
            <a:off x="5780558" y="986398"/>
            <a:ext cx="0" cy="1217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32A3D33-D82F-68B0-2081-60F744A5E757}"/>
              </a:ext>
            </a:extLst>
          </p:cNvPr>
          <p:cNvCxnSpPr>
            <a:stCxn id="38" idx="0"/>
            <a:endCxn id="23" idx="2"/>
          </p:cNvCxnSpPr>
          <p:nvPr/>
        </p:nvCxnSpPr>
        <p:spPr>
          <a:xfrm flipV="1">
            <a:off x="7881734" y="986398"/>
            <a:ext cx="0" cy="109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27BEDE12-A606-DABA-2C95-A07F37A16D2E}"/>
              </a:ext>
            </a:extLst>
          </p:cNvPr>
          <p:cNvCxnSpPr>
            <a:stCxn id="23" idx="0"/>
            <a:endCxn id="26" idx="2"/>
          </p:cNvCxnSpPr>
          <p:nvPr/>
        </p:nvCxnSpPr>
        <p:spPr>
          <a:xfrm flipH="1" flipV="1">
            <a:off x="7875380" y="476672"/>
            <a:ext cx="6354" cy="751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58B1043B-F1A2-05F2-82A9-83CECF0DCF9E}"/>
              </a:ext>
            </a:extLst>
          </p:cNvPr>
          <p:cNvCxnSpPr>
            <a:stCxn id="15" idx="0"/>
            <a:endCxn id="9" idx="2"/>
          </p:cNvCxnSpPr>
          <p:nvPr/>
        </p:nvCxnSpPr>
        <p:spPr>
          <a:xfrm flipH="1" flipV="1">
            <a:off x="3775095" y="479183"/>
            <a:ext cx="6641" cy="726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0410250D-AE1C-75C8-33B3-D883934C120D}"/>
              </a:ext>
            </a:extLst>
          </p:cNvPr>
          <p:cNvCxnSpPr>
            <a:stCxn id="10" idx="0"/>
            <a:endCxn id="9" idx="1"/>
          </p:cNvCxnSpPr>
          <p:nvPr/>
        </p:nvCxnSpPr>
        <p:spPr>
          <a:xfrm rot="5400000" flipH="1" flipV="1">
            <a:off x="2087535" y="-104129"/>
            <a:ext cx="289936" cy="102200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3D7B9DC3-71D5-B2C2-8DFB-7841181377EA}"/>
              </a:ext>
            </a:extLst>
          </p:cNvPr>
          <p:cNvCxnSpPr>
            <a:stCxn id="17" idx="0"/>
            <a:endCxn id="9" idx="3"/>
          </p:cNvCxnSpPr>
          <p:nvPr/>
        </p:nvCxnSpPr>
        <p:spPr>
          <a:xfrm rot="16200000" flipV="1">
            <a:off x="5148654" y="-80066"/>
            <a:ext cx="289936" cy="97387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0263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8"/>
                                        </p:tgtEl>
                                        <p:attrNameLst>
                                          <p:attrName>style.visibility</p:attrName>
                                        </p:attrNameLst>
                                      </p:cBhvr>
                                      <p:to>
                                        <p:strVal val="visible"/>
                                      </p:to>
                                    </p:set>
                                    <p:animEffect transition="in" filter="fade">
                                      <p:cBhvr>
                                        <p:cTn id="16" dur="500"/>
                                        <p:tgtEl>
                                          <p:spTgt spid="6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500"/>
                                        <p:tgtEl>
                                          <p:spTgt spid="28"/>
                                        </p:tgtEl>
                                      </p:cBhvr>
                                    </p:animEffect>
                                  </p:childTnLst>
                                </p:cTn>
                              </p:par>
                              <p:par>
                                <p:cTn id="22" presetID="10" presetClass="entr" presetSubtype="0"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500"/>
                                        <p:tgtEl>
                                          <p:spTgt spid="3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5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9"/>
                                        </p:tgtEl>
                                        <p:attrNameLst>
                                          <p:attrName>style.visibility</p:attrName>
                                        </p:attrNameLst>
                                      </p:cBhvr>
                                      <p:to>
                                        <p:strVal val="visible"/>
                                      </p:to>
                                    </p:set>
                                    <p:animEffect transition="in" filter="fade">
                                      <p:cBhvr>
                                        <p:cTn id="47" dur="500"/>
                                        <p:tgtEl>
                                          <p:spTgt spid="6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fade">
                                      <p:cBhvr>
                                        <p:cTn id="57" dur="500"/>
                                        <p:tgtEl>
                                          <p:spTgt spid="3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fade">
                                      <p:cBhvr>
                                        <p:cTn id="67" dur="500"/>
                                        <p:tgtEl>
                                          <p:spTgt spid="3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70"/>
                                        </p:tgtEl>
                                        <p:attrNameLst>
                                          <p:attrName>style.visibility</p:attrName>
                                        </p:attrNameLst>
                                      </p:cBhvr>
                                      <p:to>
                                        <p:strVal val="visible"/>
                                      </p:to>
                                    </p:set>
                                    <p:animEffect transition="in" filter="fade">
                                      <p:cBhvr>
                                        <p:cTn id="72" dur="500"/>
                                        <p:tgtEl>
                                          <p:spTgt spid="7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childTnLst>
                                </p:cTn>
                              </p:par>
                              <p:par>
                                <p:cTn id="78" presetID="10" presetClass="entr" presetSubtype="0" fill="hold" nodeType="withEffect">
                                  <p:stCondLst>
                                    <p:cond delay="0"/>
                                  </p:stCondLst>
                                  <p:childTnLst>
                                    <p:set>
                                      <p:cBhvr>
                                        <p:cTn id="79" dur="1" fill="hold">
                                          <p:stCondLst>
                                            <p:cond delay="0"/>
                                          </p:stCondLst>
                                        </p:cTn>
                                        <p:tgtEl>
                                          <p:spTgt spid="29"/>
                                        </p:tgtEl>
                                        <p:attrNameLst>
                                          <p:attrName>style.visibility</p:attrName>
                                        </p:attrNameLst>
                                      </p:cBhvr>
                                      <p:to>
                                        <p:strVal val="visible"/>
                                      </p:to>
                                    </p:set>
                                    <p:animEffect transition="in" filter="fade">
                                      <p:cBhvr>
                                        <p:cTn id="80" dur="500"/>
                                        <p:tgtEl>
                                          <p:spTgt spid="29"/>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32"/>
                                        </p:tgtEl>
                                        <p:attrNameLst>
                                          <p:attrName>style.visibility</p:attrName>
                                        </p:attrNameLst>
                                      </p:cBhvr>
                                      <p:to>
                                        <p:strVal val="visible"/>
                                      </p:to>
                                    </p:set>
                                    <p:animEffect transition="in" filter="fade">
                                      <p:cBhvr>
                                        <p:cTn id="85" dur="500"/>
                                        <p:tgtEl>
                                          <p:spTgt spid="32"/>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fade">
                                      <p:cBhvr>
                                        <p:cTn id="88" dur="500"/>
                                        <p:tgtEl>
                                          <p:spTgt spid="17"/>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37"/>
                                        </p:tgtEl>
                                        <p:attrNameLst>
                                          <p:attrName>style.visibility</p:attrName>
                                        </p:attrNameLst>
                                      </p:cBhvr>
                                      <p:to>
                                        <p:strVal val="visible"/>
                                      </p:to>
                                    </p:set>
                                    <p:animEffect transition="in" filter="fade">
                                      <p:cBhvr>
                                        <p:cTn id="93" dur="500"/>
                                        <p:tgtEl>
                                          <p:spTgt spid="37"/>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71"/>
                                        </p:tgtEl>
                                        <p:attrNameLst>
                                          <p:attrName>style.visibility</p:attrName>
                                        </p:attrNameLst>
                                      </p:cBhvr>
                                      <p:to>
                                        <p:strVal val="visible"/>
                                      </p:to>
                                    </p:set>
                                    <p:animEffect transition="in" filter="fade">
                                      <p:cBhvr>
                                        <p:cTn id="98" dur="500"/>
                                        <p:tgtEl>
                                          <p:spTgt spid="71"/>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6"/>
                                        </p:tgtEl>
                                        <p:attrNameLst>
                                          <p:attrName>style.visibility</p:attrName>
                                        </p:attrNameLst>
                                      </p:cBhvr>
                                      <p:to>
                                        <p:strVal val="visible"/>
                                      </p:to>
                                    </p:set>
                                    <p:animEffect transition="in" filter="fade">
                                      <p:cBhvr>
                                        <p:cTn id="103" dur="500"/>
                                        <p:tgtEl>
                                          <p:spTgt spid="6"/>
                                        </p:tgtEl>
                                      </p:cBhvr>
                                    </p:animEffect>
                                  </p:childTnLst>
                                </p:cTn>
                              </p:par>
                              <p:par>
                                <p:cTn id="104" presetID="10" presetClass="entr" presetSubtype="0" fill="hold" nodeType="withEffect">
                                  <p:stCondLst>
                                    <p:cond delay="0"/>
                                  </p:stCondLst>
                                  <p:childTnLst>
                                    <p:set>
                                      <p:cBhvr>
                                        <p:cTn id="105" dur="1" fill="hold">
                                          <p:stCondLst>
                                            <p:cond delay="0"/>
                                          </p:stCondLst>
                                        </p:cTn>
                                        <p:tgtEl>
                                          <p:spTgt spid="33"/>
                                        </p:tgtEl>
                                        <p:attrNameLst>
                                          <p:attrName>style.visibility</p:attrName>
                                        </p:attrNameLst>
                                      </p:cBhvr>
                                      <p:to>
                                        <p:strVal val="visible"/>
                                      </p:to>
                                    </p:set>
                                    <p:animEffect transition="in" filter="fade">
                                      <p:cBhvr>
                                        <p:cTn id="106" dur="500"/>
                                        <p:tgtEl>
                                          <p:spTgt spid="33"/>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34"/>
                                        </p:tgtEl>
                                        <p:attrNameLst>
                                          <p:attrName>style.visibility</p:attrName>
                                        </p:attrNameLst>
                                      </p:cBhvr>
                                      <p:to>
                                        <p:strVal val="visible"/>
                                      </p:to>
                                    </p:set>
                                    <p:animEffect transition="in" filter="fade">
                                      <p:cBhvr>
                                        <p:cTn id="111" dur="500"/>
                                        <p:tgtEl>
                                          <p:spTgt spid="34"/>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23"/>
                                        </p:tgtEl>
                                        <p:attrNameLst>
                                          <p:attrName>style.visibility</p:attrName>
                                        </p:attrNameLst>
                                      </p:cBhvr>
                                      <p:to>
                                        <p:strVal val="visible"/>
                                      </p:to>
                                    </p:set>
                                    <p:animEffect transition="in" filter="fade">
                                      <p:cBhvr>
                                        <p:cTn id="114" dur="500"/>
                                        <p:tgtEl>
                                          <p:spTgt spid="23"/>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26"/>
                                        </p:tgtEl>
                                        <p:attrNameLst>
                                          <p:attrName>style.visibility</p:attrName>
                                        </p:attrNameLst>
                                      </p:cBhvr>
                                      <p:to>
                                        <p:strVal val="visible"/>
                                      </p:to>
                                    </p:set>
                                    <p:animEffect transition="in" filter="fade">
                                      <p:cBhvr>
                                        <p:cTn id="1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5" grpId="0" animBg="1"/>
      <p:bldP spid="17" grpId="0" animBg="1"/>
      <p:bldP spid="18" grpId="0" animBg="1"/>
      <p:bldP spid="23" grpId="0" animBg="1"/>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2C485-6C85-BA81-3325-677CEEF9F841}"/>
              </a:ext>
            </a:extLst>
          </p:cNvPr>
          <p:cNvSpPr>
            <a:spLocks noGrp="1"/>
          </p:cNvSpPr>
          <p:nvPr>
            <p:ph type="title"/>
          </p:nvPr>
        </p:nvSpPr>
        <p:spPr>
          <a:xfrm>
            <a:off x="457200" y="2579733"/>
            <a:ext cx="8229600" cy="1698534"/>
          </a:xfrm>
        </p:spPr>
        <p:txBody>
          <a:bodyPr/>
          <a:lstStyle/>
          <a:p>
            <a:pPr marL="82296" indent="0" algn="ctr">
              <a:buNone/>
            </a:pPr>
            <a:br>
              <a:rPr lang="en-US" dirty="0"/>
            </a:br>
            <a:r>
              <a:rPr lang="en-US" dirty="0"/>
              <a:t>Thank You.</a:t>
            </a:r>
            <a:br>
              <a:rPr lang="en-US" dirty="0"/>
            </a:br>
            <a:br>
              <a:rPr lang="en-US" dirty="0"/>
            </a:br>
            <a:r>
              <a:rPr lang="en-US" sz="2000" dirty="0">
                <a:latin typeface="Arial Narrow" panose="020B0606020202030204" pitchFamily="34" charset="0"/>
              </a:rPr>
              <a:t>Seutame Maimele </a:t>
            </a:r>
            <a:br>
              <a:rPr lang="en-US" sz="2000" dirty="0">
                <a:latin typeface="Arial Narrow" panose="020B0606020202030204" pitchFamily="34" charset="0"/>
              </a:rPr>
            </a:br>
            <a:r>
              <a:rPr lang="en-US" sz="2000" dirty="0">
                <a:latin typeface="Arial Narrow" panose="020B0606020202030204" pitchFamily="34" charset="0"/>
              </a:rPr>
              <a:t>Economist (Sustainable Growth)</a:t>
            </a:r>
            <a:br>
              <a:rPr lang="en-US" sz="2000" dirty="0">
                <a:latin typeface="Arial Narrow" panose="020B0606020202030204" pitchFamily="34" charset="0"/>
              </a:rPr>
            </a:br>
            <a:r>
              <a:rPr lang="en-US" sz="2000" dirty="0">
                <a:latin typeface="Arial Narrow" panose="020B0606020202030204" pitchFamily="34" charset="0"/>
                <a:hlinkClick r:id="rId2"/>
              </a:rPr>
              <a:t>seutame@tips.org.za</a:t>
            </a:r>
            <a:r>
              <a:rPr lang="en-US" sz="2000" dirty="0">
                <a:latin typeface="Arial Narrow" panose="020B0606020202030204" pitchFamily="34" charset="0"/>
              </a:rPr>
              <a:t>  </a:t>
            </a:r>
            <a:br>
              <a:rPr lang="en-US" sz="4000" dirty="0">
                <a:latin typeface="Arial Narrow" panose="020B0606020202030204" pitchFamily="34" charset="0"/>
              </a:rPr>
            </a:br>
            <a:endParaRPr lang="en-ZA" dirty="0"/>
          </a:p>
        </p:txBody>
      </p:sp>
      <p:sp>
        <p:nvSpPr>
          <p:cNvPr id="4" name="Slide Number Placeholder 3">
            <a:extLst>
              <a:ext uri="{FF2B5EF4-FFF2-40B4-BE49-F238E27FC236}">
                <a16:creationId xmlns:a16="http://schemas.microsoft.com/office/drawing/2014/main" id="{D5A56823-2532-FAA6-0081-1D03B1DEEF60}"/>
              </a:ext>
            </a:extLst>
          </p:cNvPr>
          <p:cNvSpPr>
            <a:spLocks noGrp="1"/>
          </p:cNvSpPr>
          <p:nvPr>
            <p:ph type="sldNum" sz="quarter" idx="12"/>
          </p:nvPr>
        </p:nvSpPr>
        <p:spPr/>
        <p:txBody>
          <a:bodyPr/>
          <a:lstStyle/>
          <a:p>
            <a:pPr>
              <a:defRPr/>
            </a:pPr>
            <a:fld id="{CDB65CC6-C163-41B7-A6F5-6995588CC66D}" type="slidenum">
              <a:rPr lang="en-GB" smtClean="0"/>
              <a:pPr>
                <a:defRPr/>
              </a:pPr>
              <a:t>11</a:t>
            </a:fld>
            <a:endParaRPr lang="en-GB" dirty="0"/>
          </a:p>
        </p:txBody>
      </p:sp>
    </p:spTree>
    <p:extLst>
      <p:ext uri="{BB962C8B-B14F-4D97-AF65-F5344CB8AC3E}">
        <p14:creationId xmlns:p14="http://schemas.microsoft.com/office/powerpoint/2010/main" val="3330921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21573A6-8912-6C47-4C31-DF0EBBC9C329}"/>
              </a:ext>
            </a:extLst>
          </p:cNvPr>
          <p:cNvSpPr>
            <a:spLocks noGrp="1"/>
          </p:cNvSpPr>
          <p:nvPr>
            <p:ph type="sldNum" sz="quarter" idx="12"/>
          </p:nvPr>
        </p:nvSpPr>
        <p:spPr/>
        <p:txBody>
          <a:bodyPr/>
          <a:lstStyle/>
          <a:p>
            <a:pPr>
              <a:defRPr/>
            </a:pPr>
            <a:fld id="{CDB65CC6-C163-41B7-A6F5-6995588CC66D}" type="slidenum">
              <a:rPr lang="en-GB" smtClean="0"/>
              <a:pPr>
                <a:defRPr/>
              </a:pPr>
              <a:t>2</a:t>
            </a:fld>
            <a:endParaRPr lang="en-GB" dirty="0"/>
          </a:p>
        </p:txBody>
      </p:sp>
      <p:sp>
        <p:nvSpPr>
          <p:cNvPr id="5" name="Title 1">
            <a:extLst>
              <a:ext uri="{FF2B5EF4-FFF2-40B4-BE49-F238E27FC236}">
                <a16:creationId xmlns:a16="http://schemas.microsoft.com/office/drawing/2014/main" id="{0286A0B7-DF1E-E9F4-5EAE-FBD84E3252A4}"/>
              </a:ext>
            </a:extLst>
          </p:cNvPr>
          <p:cNvSpPr txBox="1">
            <a:spLocks/>
          </p:cNvSpPr>
          <p:nvPr/>
        </p:nvSpPr>
        <p:spPr bwMode="auto">
          <a:xfrm>
            <a:off x="457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kern="1200">
                <a:solidFill>
                  <a:schemeClr val="tx1"/>
                </a:solidFill>
                <a:latin typeface="+mj-lt"/>
                <a:ea typeface="+mj-ea"/>
                <a:cs typeface="+mj-cs"/>
              </a:defRPr>
            </a:lvl1pPr>
            <a:lvl2pPr algn="ctr" rtl="0" eaLnBrk="1" fontAlgn="base" hangingPunct="1">
              <a:spcBef>
                <a:spcPct val="0"/>
              </a:spcBef>
              <a:spcAft>
                <a:spcPct val="0"/>
              </a:spcAft>
              <a:defRPr sz="4000">
                <a:solidFill>
                  <a:schemeClr val="tx1"/>
                </a:solidFill>
                <a:latin typeface="Calibri" pitchFamily="34" charset="0"/>
              </a:defRPr>
            </a:lvl2pPr>
            <a:lvl3pPr algn="ctr" rtl="0" eaLnBrk="1" fontAlgn="base" hangingPunct="1">
              <a:spcBef>
                <a:spcPct val="0"/>
              </a:spcBef>
              <a:spcAft>
                <a:spcPct val="0"/>
              </a:spcAft>
              <a:defRPr sz="4000">
                <a:solidFill>
                  <a:schemeClr val="tx1"/>
                </a:solidFill>
                <a:latin typeface="Calibri" pitchFamily="34" charset="0"/>
              </a:defRPr>
            </a:lvl3pPr>
            <a:lvl4pPr algn="ctr" rtl="0" eaLnBrk="1" fontAlgn="base" hangingPunct="1">
              <a:spcBef>
                <a:spcPct val="0"/>
              </a:spcBef>
              <a:spcAft>
                <a:spcPct val="0"/>
              </a:spcAft>
              <a:defRPr sz="4000">
                <a:solidFill>
                  <a:schemeClr val="tx1"/>
                </a:solidFill>
                <a:latin typeface="Calibri" pitchFamily="34" charset="0"/>
              </a:defRPr>
            </a:lvl4pPr>
            <a:lvl5pPr algn="ctr" rtl="0" eaLnBrk="1" fontAlgn="base" hangingPunct="1">
              <a:spcBef>
                <a:spcPct val="0"/>
              </a:spcBef>
              <a:spcAft>
                <a:spcPct val="0"/>
              </a:spcAft>
              <a:defRPr sz="4000">
                <a:solidFill>
                  <a:schemeClr val="tx1"/>
                </a:solidFill>
                <a:latin typeface="Calibri" pitchFamily="34" charset="0"/>
              </a:defRPr>
            </a:lvl5pPr>
            <a:lvl6pPr marL="457200" algn="ctr" rtl="0" eaLnBrk="1" fontAlgn="base" hangingPunct="1">
              <a:spcBef>
                <a:spcPct val="0"/>
              </a:spcBef>
              <a:spcAft>
                <a:spcPct val="0"/>
              </a:spcAft>
              <a:defRPr sz="4000">
                <a:solidFill>
                  <a:schemeClr val="tx1"/>
                </a:solidFill>
                <a:latin typeface="Calibri" pitchFamily="34" charset="0"/>
              </a:defRPr>
            </a:lvl6pPr>
            <a:lvl7pPr marL="914400" algn="ctr" rtl="0" eaLnBrk="1" fontAlgn="base" hangingPunct="1">
              <a:spcBef>
                <a:spcPct val="0"/>
              </a:spcBef>
              <a:spcAft>
                <a:spcPct val="0"/>
              </a:spcAft>
              <a:defRPr sz="4000">
                <a:solidFill>
                  <a:schemeClr val="tx1"/>
                </a:solidFill>
                <a:latin typeface="Calibri" pitchFamily="34" charset="0"/>
              </a:defRPr>
            </a:lvl7pPr>
            <a:lvl8pPr marL="1371600" algn="ctr" rtl="0" eaLnBrk="1" fontAlgn="base" hangingPunct="1">
              <a:spcBef>
                <a:spcPct val="0"/>
              </a:spcBef>
              <a:spcAft>
                <a:spcPct val="0"/>
              </a:spcAft>
              <a:defRPr sz="4000">
                <a:solidFill>
                  <a:schemeClr val="tx1"/>
                </a:solidFill>
                <a:latin typeface="Calibri" pitchFamily="34" charset="0"/>
              </a:defRPr>
            </a:lvl8pPr>
            <a:lvl9pPr marL="1828800" algn="ctr" rtl="0" eaLnBrk="1" fontAlgn="base" hangingPunct="1">
              <a:spcBef>
                <a:spcPct val="0"/>
              </a:spcBef>
              <a:spcAft>
                <a:spcPct val="0"/>
              </a:spcAft>
              <a:defRPr sz="4000">
                <a:solidFill>
                  <a:schemeClr val="tx1"/>
                </a:solidFill>
                <a:latin typeface="Calibri" pitchFamily="34" charset="0"/>
              </a:defRPr>
            </a:lvl9pPr>
          </a:lstStyle>
          <a:p>
            <a:r>
              <a:rPr lang="en-US" sz="3500" b="1" dirty="0">
                <a:latin typeface="Arial" panose="020B0604020202020204" pitchFamily="34" charset="0"/>
                <a:cs typeface="Arial" panose="020B0604020202020204" pitchFamily="34" charset="0"/>
              </a:rPr>
              <a:t>Context - </a:t>
            </a:r>
            <a:r>
              <a:rPr lang="en-ZA" sz="3500" b="1" dirty="0">
                <a:latin typeface="Arial" panose="020B0604020202020204" pitchFamily="34" charset="0"/>
                <a:cs typeface="Arial" panose="020B0604020202020204" pitchFamily="34" charset="0"/>
              </a:rPr>
              <a:t>CBAM: The tree that hides the forest</a:t>
            </a:r>
            <a:r>
              <a:rPr lang="en-US" sz="3500" b="1" dirty="0">
                <a:latin typeface="Arial" panose="020B0604020202020204" pitchFamily="34" charset="0"/>
                <a:cs typeface="Arial" panose="020B0604020202020204" pitchFamily="34" charset="0"/>
              </a:rPr>
              <a:t> </a:t>
            </a:r>
            <a:endParaRPr lang="en-ZA" sz="3500" b="1" dirty="0">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351A9920-7681-8AFB-7FBD-C81E2901C83D}"/>
              </a:ext>
            </a:extLst>
          </p:cNvPr>
          <p:cNvSpPr/>
          <p:nvPr/>
        </p:nvSpPr>
        <p:spPr>
          <a:xfrm>
            <a:off x="3419872" y="2348880"/>
            <a:ext cx="2088232" cy="3744715"/>
          </a:xfrm>
          <a:prstGeom prst="ellipse">
            <a:avLst/>
          </a:prstGeom>
          <a:solidFill>
            <a:schemeClr val="accent1">
              <a:lumMod val="60000"/>
              <a:lumOff val="40000"/>
            </a:schemeClr>
          </a:solidFill>
          <a:ln w="476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b="1" dirty="0">
              <a:solidFill>
                <a:schemeClr val="tx1"/>
              </a:solidFill>
              <a:latin typeface="Arial" panose="020B0604020202020204" pitchFamily="34" charset="0"/>
              <a:cs typeface="Arial" panose="020B0604020202020204" pitchFamily="34" charset="0"/>
            </a:endParaRPr>
          </a:p>
          <a:p>
            <a:pPr algn="ctr"/>
            <a:endParaRPr lang="en-ZA" sz="1200" b="1" dirty="0">
              <a:solidFill>
                <a:schemeClr val="tx1"/>
              </a:solidFill>
              <a:latin typeface="Arial" panose="020B0604020202020204" pitchFamily="34" charset="0"/>
              <a:cs typeface="Arial" panose="020B0604020202020204" pitchFamily="34" charset="0"/>
            </a:endParaRPr>
          </a:p>
          <a:p>
            <a:pPr algn="ctr"/>
            <a:endParaRPr lang="en-ZA" sz="1200" b="1" dirty="0">
              <a:solidFill>
                <a:schemeClr val="tx1"/>
              </a:solidFill>
              <a:latin typeface="Arial" panose="020B0604020202020204" pitchFamily="34" charset="0"/>
              <a:cs typeface="Arial" panose="020B0604020202020204" pitchFamily="34" charset="0"/>
            </a:endParaRPr>
          </a:p>
          <a:p>
            <a:pPr algn="ctr"/>
            <a:endParaRPr lang="en-ZA" sz="1200" b="1" dirty="0">
              <a:solidFill>
                <a:schemeClr val="tx1"/>
              </a:solidFill>
              <a:latin typeface="Arial" panose="020B0604020202020204" pitchFamily="34" charset="0"/>
              <a:cs typeface="Arial" panose="020B0604020202020204" pitchFamily="34" charset="0"/>
            </a:endParaRPr>
          </a:p>
          <a:p>
            <a:pPr algn="ctr"/>
            <a:endParaRPr lang="en-ZA" sz="1200" b="1" dirty="0">
              <a:solidFill>
                <a:schemeClr val="tx1"/>
              </a:solidFill>
              <a:latin typeface="Arial" panose="020B0604020202020204" pitchFamily="34" charset="0"/>
              <a:cs typeface="Arial" panose="020B0604020202020204" pitchFamily="34" charset="0"/>
            </a:endParaRPr>
          </a:p>
          <a:p>
            <a:pPr algn="ctr"/>
            <a:endParaRPr lang="en-ZA" sz="1200" b="1" dirty="0">
              <a:solidFill>
                <a:schemeClr val="tx1"/>
              </a:solidFill>
              <a:latin typeface="Arial" panose="020B0604020202020204" pitchFamily="34" charset="0"/>
              <a:cs typeface="Arial" panose="020B0604020202020204" pitchFamily="34" charset="0"/>
            </a:endParaRPr>
          </a:p>
          <a:p>
            <a:pPr algn="ctr"/>
            <a:endParaRPr lang="en-ZA" sz="1200" b="1" dirty="0">
              <a:solidFill>
                <a:schemeClr val="tx1"/>
              </a:solidFill>
              <a:latin typeface="Arial" panose="020B0604020202020204" pitchFamily="34" charset="0"/>
              <a:cs typeface="Arial" panose="020B0604020202020204" pitchFamily="34" charset="0"/>
            </a:endParaRPr>
          </a:p>
          <a:p>
            <a:pPr algn="ctr"/>
            <a:endParaRPr lang="en-ZA" sz="1200" b="1" dirty="0">
              <a:solidFill>
                <a:schemeClr val="tx1"/>
              </a:solidFill>
              <a:latin typeface="Arial" panose="020B0604020202020204" pitchFamily="34" charset="0"/>
              <a:cs typeface="Arial" panose="020B0604020202020204" pitchFamily="34" charset="0"/>
            </a:endParaRPr>
          </a:p>
          <a:p>
            <a:pPr algn="ctr"/>
            <a:endParaRPr lang="en-ZA" sz="1200" b="1" dirty="0">
              <a:solidFill>
                <a:schemeClr val="tx1"/>
              </a:solidFill>
              <a:latin typeface="Arial" panose="020B0604020202020204" pitchFamily="34" charset="0"/>
              <a:cs typeface="Arial" panose="020B0604020202020204" pitchFamily="34" charset="0"/>
            </a:endParaRPr>
          </a:p>
          <a:p>
            <a:pPr algn="ctr"/>
            <a:r>
              <a:rPr lang="en-ZA" sz="1200" b="1" dirty="0">
                <a:solidFill>
                  <a:schemeClr val="tx1"/>
                </a:solidFill>
                <a:latin typeface="Arial" panose="020B0604020202020204" pitchFamily="34" charset="0"/>
                <a:cs typeface="Arial" panose="020B0604020202020204" pitchFamily="34" charset="0"/>
              </a:rPr>
              <a:t>Green Industrial Policy Drive &amp; Scramble for ‘Critical Minerals’</a:t>
            </a:r>
          </a:p>
          <a:p>
            <a:pPr algn="ctr"/>
            <a:r>
              <a:rPr lang="en-ZA" sz="1200" dirty="0">
                <a:solidFill>
                  <a:schemeClr val="tx1"/>
                </a:solidFill>
                <a:latin typeface="Arial" panose="020B0604020202020204" pitchFamily="34" charset="0"/>
                <a:cs typeface="Arial" panose="020B0604020202020204" pitchFamily="34" charset="0"/>
              </a:rPr>
              <a:t>EU, USA (Inflation Reduction Act), Japan, South Korea, China, Brazil, Russia, India, etc.</a:t>
            </a:r>
            <a:endParaRPr lang="en-ZA" sz="1200" b="1" dirty="0">
              <a:solidFill>
                <a:schemeClr val="tx1"/>
              </a:solidFill>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570892D0-D0D0-4755-432A-0F382279083E}"/>
              </a:ext>
            </a:extLst>
          </p:cNvPr>
          <p:cNvGrpSpPr/>
          <p:nvPr/>
        </p:nvGrpSpPr>
        <p:grpSpPr>
          <a:xfrm>
            <a:off x="55471" y="1885146"/>
            <a:ext cx="5129447" cy="2406930"/>
            <a:chOff x="55471" y="1885146"/>
            <a:chExt cx="5129447" cy="2406930"/>
          </a:xfrm>
        </p:grpSpPr>
        <p:sp>
          <p:nvSpPr>
            <p:cNvPr id="8" name="Oval 7">
              <a:extLst>
                <a:ext uri="{FF2B5EF4-FFF2-40B4-BE49-F238E27FC236}">
                  <a16:creationId xmlns:a16="http://schemas.microsoft.com/office/drawing/2014/main" id="{1E235142-BBFD-7D64-21D1-71489FF82EFB}"/>
                </a:ext>
              </a:extLst>
            </p:cNvPr>
            <p:cNvSpPr/>
            <p:nvPr/>
          </p:nvSpPr>
          <p:spPr>
            <a:xfrm rot="20691971">
              <a:off x="55471" y="1885146"/>
              <a:ext cx="5129447" cy="2406930"/>
            </a:xfrm>
            <a:prstGeom prst="ellipse">
              <a:avLst/>
            </a:prstGeom>
            <a:solidFill>
              <a:schemeClr val="accent1">
                <a:lumMod val="20000"/>
                <a:lumOff val="80000"/>
                <a:alpha val="50000"/>
              </a:schemeClr>
            </a:solidFill>
            <a:ln w="476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b="1" dirty="0">
                <a:solidFill>
                  <a:schemeClr val="tx1"/>
                </a:solidFill>
                <a:latin typeface="Arial" panose="020B0604020202020204" pitchFamily="34" charset="0"/>
                <a:cs typeface="Arial" panose="020B0604020202020204" pitchFamily="34" charset="0"/>
              </a:endParaRPr>
            </a:p>
            <a:p>
              <a:pPr algn="ctr"/>
              <a:endParaRPr lang="en-ZA" sz="1200" b="1" dirty="0">
                <a:solidFill>
                  <a:schemeClr val="tx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3ED1B49-165E-BDF2-11C7-9D065ED42EF7}"/>
                </a:ext>
              </a:extLst>
            </p:cNvPr>
            <p:cNvSpPr txBox="1"/>
            <p:nvPr/>
          </p:nvSpPr>
          <p:spPr>
            <a:xfrm rot="20010889">
              <a:off x="303134" y="2566801"/>
              <a:ext cx="3618489" cy="830997"/>
            </a:xfrm>
            <a:prstGeom prst="rect">
              <a:avLst/>
            </a:prstGeom>
            <a:noFill/>
          </p:spPr>
          <p:txBody>
            <a:bodyPr wrap="square" rtlCol="0">
              <a:spAutoFit/>
            </a:bodyPr>
            <a:lstStyle/>
            <a:p>
              <a:pPr algn="ctr"/>
              <a:r>
                <a:rPr lang="en-ZA" sz="1200" b="1" dirty="0">
                  <a:latin typeface="Arial" panose="020B0604020202020204" pitchFamily="34" charset="0"/>
                  <a:cs typeface="Arial" panose="020B0604020202020204" pitchFamily="34" charset="0"/>
                </a:rPr>
                <a:t>Expansion of Border Carbon Adjustments (BCAs)</a:t>
              </a:r>
            </a:p>
            <a:p>
              <a:pPr algn="ctr"/>
              <a:r>
                <a:rPr lang="en-ZA" sz="1200" dirty="0">
                  <a:latin typeface="Arial" panose="020B0604020202020204" pitchFamily="34" charset="0"/>
                  <a:cs typeface="Arial" panose="020B0604020202020204" pitchFamily="34" charset="0"/>
                </a:rPr>
                <a:t>UK, USA (FPFA, PROVEIT, etc), Australia, Canada, Japan.</a:t>
              </a:r>
            </a:p>
          </p:txBody>
        </p:sp>
      </p:grpSp>
      <p:grpSp>
        <p:nvGrpSpPr>
          <p:cNvPr id="10" name="Group 9">
            <a:extLst>
              <a:ext uri="{FF2B5EF4-FFF2-40B4-BE49-F238E27FC236}">
                <a16:creationId xmlns:a16="http://schemas.microsoft.com/office/drawing/2014/main" id="{AA736879-4973-0F38-E23A-98F60CC79B11}"/>
              </a:ext>
            </a:extLst>
          </p:cNvPr>
          <p:cNvGrpSpPr/>
          <p:nvPr/>
        </p:nvGrpSpPr>
        <p:grpSpPr>
          <a:xfrm rot="247131">
            <a:off x="3964778" y="1684450"/>
            <a:ext cx="5130000" cy="2571750"/>
            <a:chOff x="3943351" y="1586237"/>
            <a:chExt cx="5130000" cy="2571750"/>
          </a:xfrm>
        </p:grpSpPr>
        <p:sp>
          <p:nvSpPr>
            <p:cNvPr id="11" name="Oval 10">
              <a:extLst>
                <a:ext uri="{FF2B5EF4-FFF2-40B4-BE49-F238E27FC236}">
                  <a16:creationId xmlns:a16="http://schemas.microsoft.com/office/drawing/2014/main" id="{54522CE1-F4DF-59FB-17C4-7CA2A92A2284}"/>
                </a:ext>
              </a:extLst>
            </p:cNvPr>
            <p:cNvSpPr/>
            <p:nvPr/>
          </p:nvSpPr>
          <p:spPr>
            <a:xfrm>
              <a:off x="3943351" y="1586237"/>
              <a:ext cx="5130000" cy="2571750"/>
            </a:xfrm>
            <a:prstGeom prst="ellipse">
              <a:avLst/>
            </a:prstGeom>
            <a:solidFill>
              <a:schemeClr val="accent1">
                <a:lumMod val="40000"/>
                <a:lumOff val="60000"/>
                <a:alpha val="50000"/>
              </a:schemeClr>
            </a:solidFill>
            <a:ln w="476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b="1" dirty="0">
                <a:solidFill>
                  <a:schemeClr val="tx1"/>
                </a:solidFill>
                <a:latin typeface="Arial" panose="020B0604020202020204" pitchFamily="34" charset="0"/>
                <a:cs typeface="Arial" panose="020B0604020202020204" pitchFamily="34" charset="0"/>
              </a:endParaRPr>
            </a:p>
            <a:p>
              <a:pPr algn="ctr"/>
              <a:endParaRPr lang="en-ZA" b="1" dirty="0">
                <a:solidFill>
                  <a:schemeClr val="tx1"/>
                </a:solidFill>
                <a:latin typeface="Arial" panose="020B0604020202020204" pitchFamily="34" charset="0"/>
                <a:cs typeface="Arial" panose="020B0604020202020204" pitchFamily="34" charset="0"/>
              </a:endParaRPr>
            </a:p>
            <a:p>
              <a:pPr algn="ctr"/>
              <a:endParaRPr lang="en-ZA" b="1" dirty="0">
                <a:solidFill>
                  <a:schemeClr val="tx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A7875077-9366-1BB2-B46C-366B792932BE}"/>
                </a:ext>
              </a:extLst>
            </p:cNvPr>
            <p:cNvSpPr txBox="1"/>
            <p:nvPr/>
          </p:nvSpPr>
          <p:spPr>
            <a:xfrm>
              <a:off x="5004048" y="1971175"/>
              <a:ext cx="3839831" cy="1938992"/>
            </a:xfrm>
            <a:prstGeom prst="rect">
              <a:avLst/>
            </a:prstGeom>
            <a:noFill/>
          </p:spPr>
          <p:txBody>
            <a:bodyPr wrap="square" rtlCol="0">
              <a:spAutoFit/>
            </a:bodyPr>
            <a:lstStyle/>
            <a:p>
              <a:pPr algn="ctr"/>
              <a:r>
                <a:rPr lang="en-ZA" sz="1200" b="1" dirty="0">
                  <a:solidFill>
                    <a:schemeClr val="tx1"/>
                  </a:solidFill>
                  <a:latin typeface="Arial" panose="020B0604020202020204" pitchFamily="34" charset="0"/>
                  <a:cs typeface="Arial" panose="020B0604020202020204" pitchFamily="34" charset="0"/>
                </a:rPr>
                <a:t>European Green Deal</a:t>
              </a:r>
            </a:p>
            <a:p>
              <a:pPr algn="ctr"/>
              <a:r>
                <a:rPr lang="en-ZA" sz="1200" dirty="0">
                  <a:solidFill>
                    <a:schemeClr val="tx1"/>
                  </a:solidFill>
                  <a:latin typeface="Arial" panose="020B0604020202020204" pitchFamily="34" charset="0"/>
                  <a:cs typeface="Arial" panose="020B0604020202020204" pitchFamily="34" charset="0"/>
                </a:rPr>
                <a:t>Farm </a:t>
              </a:r>
              <a:r>
                <a:rPr lang="en-ZA" sz="1200" dirty="0">
                  <a:latin typeface="Arial" panose="020B0604020202020204" pitchFamily="34" charset="0"/>
                  <a:cs typeface="Arial" panose="020B0604020202020204" pitchFamily="34" charset="0"/>
                </a:rPr>
                <a:t>to Fork, Regulation on Deforestation-free supply chains</a:t>
              </a:r>
              <a:endParaRPr lang="en-ZA" sz="1200" dirty="0">
                <a:solidFill>
                  <a:schemeClr val="tx1"/>
                </a:solidFill>
                <a:latin typeface="Arial" panose="020B0604020202020204" pitchFamily="34" charset="0"/>
                <a:cs typeface="Arial" panose="020B0604020202020204" pitchFamily="34" charset="0"/>
              </a:endParaRPr>
            </a:p>
            <a:p>
              <a:pPr algn="ctr"/>
              <a:r>
                <a:rPr lang="en-ZA" sz="1200" dirty="0" err="1">
                  <a:solidFill>
                    <a:schemeClr val="tx1"/>
                  </a:solidFill>
                  <a:latin typeface="Arial" panose="020B0604020202020204" pitchFamily="34" charset="0"/>
                  <a:cs typeface="Arial" panose="020B0604020202020204" pitchFamily="34" charset="0"/>
                </a:rPr>
                <a:t>REPower</a:t>
              </a:r>
              <a:r>
                <a:rPr lang="en-ZA" sz="1200" dirty="0">
                  <a:solidFill>
                    <a:schemeClr val="tx1"/>
                  </a:solidFill>
                  <a:latin typeface="Arial" panose="020B0604020202020204" pitchFamily="34" charset="0"/>
                  <a:cs typeface="Arial" panose="020B0604020202020204" pitchFamily="34" charset="0"/>
                </a:rPr>
                <a:t> EU Plan, </a:t>
              </a:r>
              <a:r>
                <a:rPr lang="en-ZA" sz="1200" dirty="0">
                  <a:latin typeface="Arial" panose="020B0604020202020204" pitchFamily="34" charset="0"/>
                  <a:cs typeface="Arial" panose="020B0604020202020204" pitchFamily="34" charset="0"/>
                </a:rPr>
                <a:t>Energy Efficiency Directive</a:t>
              </a:r>
              <a:endParaRPr lang="en-ZA" sz="1200" dirty="0">
                <a:solidFill>
                  <a:schemeClr val="tx1"/>
                </a:solidFill>
                <a:latin typeface="Arial" panose="020B0604020202020204" pitchFamily="34" charset="0"/>
                <a:cs typeface="Arial" panose="020B0604020202020204" pitchFamily="34" charset="0"/>
              </a:endParaRPr>
            </a:p>
            <a:p>
              <a:pPr algn="ctr"/>
              <a:r>
                <a:rPr lang="en-ZA" sz="1200" dirty="0">
                  <a:solidFill>
                    <a:schemeClr val="tx1"/>
                  </a:solidFill>
                  <a:latin typeface="Arial" panose="020B0604020202020204" pitchFamily="34" charset="0"/>
                  <a:cs typeface="Arial" panose="020B0604020202020204" pitchFamily="34" charset="0"/>
                </a:rPr>
                <a:t>Circular Economy Action Plan</a:t>
              </a:r>
            </a:p>
            <a:p>
              <a:pPr algn="ctr"/>
              <a:r>
                <a:rPr lang="en-ZA" sz="1200" dirty="0">
                  <a:solidFill>
                    <a:schemeClr val="tx1"/>
                  </a:solidFill>
                  <a:latin typeface="Arial" panose="020B0604020202020204" pitchFamily="34" charset="0"/>
                  <a:cs typeface="Arial" panose="020B0604020202020204" pitchFamily="34" charset="0"/>
                </a:rPr>
                <a:t>      Sustainable and Smart Mobility Strategy</a:t>
              </a:r>
            </a:p>
            <a:p>
              <a:pPr algn="ctr"/>
              <a:r>
                <a:rPr lang="en-ZA" sz="1200" dirty="0">
                  <a:solidFill>
                    <a:schemeClr val="tx1"/>
                  </a:solidFill>
                  <a:latin typeface="Arial" panose="020B0604020202020204" pitchFamily="34" charset="0"/>
                  <a:cs typeface="Arial" panose="020B0604020202020204" pitchFamily="34" charset="0"/>
                </a:rPr>
                <a:t>Critical Raw Materials Act</a:t>
              </a:r>
            </a:p>
            <a:p>
              <a:pPr algn="ctr"/>
              <a:r>
                <a:rPr lang="en-ZA" sz="1200" dirty="0">
                  <a:latin typeface="Arial" panose="020B0604020202020204" pitchFamily="34" charset="0"/>
                  <a:cs typeface="Arial" panose="020B0604020202020204" pitchFamily="34" charset="0"/>
                </a:rPr>
                <a:t>Green Deal Industrial Plan</a:t>
              </a:r>
            </a:p>
            <a:p>
              <a:pPr algn="ctr"/>
              <a:r>
                <a:rPr lang="en-ZA" sz="1200" dirty="0">
                  <a:solidFill>
                    <a:schemeClr val="tx1"/>
                  </a:solidFill>
                  <a:latin typeface="Arial" panose="020B0604020202020204" pitchFamily="34" charset="0"/>
                  <a:cs typeface="Arial" panose="020B0604020202020204" pitchFamily="34" charset="0"/>
                </a:rPr>
                <a:t>Etc.</a:t>
              </a:r>
            </a:p>
            <a:p>
              <a:endParaRPr lang="en-ZA" sz="1200" dirty="0">
                <a:latin typeface="Arial" panose="020B0604020202020204" pitchFamily="34" charset="0"/>
                <a:cs typeface="Arial" panose="020B0604020202020204" pitchFamily="34" charset="0"/>
              </a:endParaRPr>
            </a:p>
          </p:txBody>
        </p:sp>
      </p:grpSp>
      <p:sp>
        <p:nvSpPr>
          <p:cNvPr id="13" name="Oval 12">
            <a:extLst>
              <a:ext uri="{FF2B5EF4-FFF2-40B4-BE49-F238E27FC236}">
                <a16:creationId xmlns:a16="http://schemas.microsoft.com/office/drawing/2014/main" id="{BBFE0814-02F1-A949-5547-D7D9F8785B17}"/>
              </a:ext>
            </a:extLst>
          </p:cNvPr>
          <p:cNvSpPr/>
          <p:nvPr/>
        </p:nvSpPr>
        <p:spPr>
          <a:xfrm>
            <a:off x="3943351" y="2386337"/>
            <a:ext cx="1085850" cy="971550"/>
          </a:xfrm>
          <a:prstGeom prst="ellipse">
            <a:avLst/>
          </a:prstGeom>
          <a:ln cmpd="sng">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b="1" dirty="0">
                <a:latin typeface="Arial" panose="020B0604020202020204" pitchFamily="34" charset="0"/>
                <a:cs typeface="Arial" panose="020B0604020202020204" pitchFamily="34" charset="0"/>
              </a:rPr>
              <a:t>EU CBAM</a:t>
            </a:r>
          </a:p>
        </p:txBody>
      </p:sp>
    </p:spTree>
    <p:extLst>
      <p:ext uri="{BB962C8B-B14F-4D97-AF65-F5344CB8AC3E}">
        <p14:creationId xmlns:p14="http://schemas.microsoft.com/office/powerpoint/2010/main" val="88385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45E22-D895-D30D-66B6-009FCDEDE506}"/>
              </a:ext>
            </a:extLst>
          </p:cNvPr>
          <p:cNvSpPr>
            <a:spLocks noGrp="1"/>
          </p:cNvSpPr>
          <p:nvPr>
            <p:ph type="title"/>
          </p:nvPr>
        </p:nvSpPr>
        <p:spPr>
          <a:xfrm>
            <a:off x="0" y="0"/>
            <a:ext cx="9144000" cy="1143000"/>
          </a:xfrm>
        </p:spPr>
        <p:txBody>
          <a:bodyPr/>
          <a:lstStyle/>
          <a:p>
            <a:r>
              <a:rPr lang="fr-FR" sz="3500" b="1" dirty="0">
                <a:latin typeface="Arial" panose="020B0604020202020204" pitchFamily="34" charset="0"/>
                <a:cs typeface="Arial" panose="020B0604020202020204" pitchFamily="34" charset="0"/>
              </a:rPr>
              <a:t>Impact of the EU &amp; UK CBAM </a:t>
            </a:r>
          </a:p>
        </p:txBody>
      </p:sp>
      <p:sp>
        <p:nvSpPr>
          <p:cNvPr id="4" name="Slide Number Placeholder 3">
            <a:extLst>
              <a:ext uri="{FF2B5EF4-FFF2-40B4-BE49-F238E27FC236}">
                <a16:creationId xmlns:a16="http://schemas.microsoft.com/office/drawing/2014/main" id="{90D23C83-AA74-9CFF-FC38-B240C79C21B6}"/>
              </a:ext>
            </a:extLst>
          </p:cNvPr>
          <p:cNvSpPr>
            <a:spLocks noGrp="1"/>
          </p:cNvSpPr>
          <p:nvPr>
            <p:ph type="sldNum" sz="quarter" idx="12"/>
          </p:nvPr>
        </p:nvSpPr>
        <p:spPr/>
        <p:txBody>
          <a:bodyPr/>
          <a:lstStyle/>
          <a:p>
            <a:pPr>
              <a:defRPr/>
            </a:pPr>
            <a:fld id="{CDB65CC6-C163-41B7-A6F5-6995588CC66D}" type="slidenum">
              <a:rPr lang="en-GB" smtClean="0"/>
              <a:pPr>
                <a:defRPr/>
              </a:pPr>
              <a:t>3</a:t>
            </a:fld>
            <a:endParaRPr lang="en-GB" dirty="0"/>
          </a:p>
        </p:txBody>
      </p:sp>
      <p:sp>
        <p:nvSpPr>
          <p:cNvPr id="6" name="TextBox 5">
            <a:extLst>
              <a:ext uri="{FF2B5EF4-FFF2-40B4-BE49-F238E27FC236}">
                <a16:creationId xmlns:a16="http://schemas.microsoft.com/office/drawing/2014/main" id="{0FAC4BA0-CE96-2D0F-4824-C7152E8C4350}"/>
              </a:ext>
            </a:extLst>
          </p:cNvPr>
          <p:cNvSpPr txBox="1"/>
          <p:nvPr/>
        </p:nvSpPr>
        <p:spPr>
          <a:xfrm>
            <a:off x="251519" y="5013176"/>
            <a:ext cx="8416343" cy="1446550"/>
          </a:xfrm>
          <a:prstGeom prst="rect">
            <a:avLst/>
          </a:prstGeom>
          <a:noFill/>
        </p:spPr>
        <p:txBody>
          <a:bodyPr wrap="square" rtlCol="0">
            <a:spAutoFit/>
          </a:bodyPr>
          <a:lstStyle/>
          <a:p>
            <a:pPr marL="228600" indent="-228600">
              <a:buAutoNum type="arabicPeriod"/>
            </a:pPr>
            <a:r>
              <a:rPr lang="en-US" sz="1100" dirty="0"/>
              <a:t>Based on the list of goods covered under the UK &amp; EU CBAM, a total of </a:t>
            </a:r>
            <a:r>
              <a:rPr lang="en-US" sz="1100" b="1" dirty="0"/>
              <a:t>US$2,623 billion </a:t>
            </a:r>
            <a:r>
              <a:rPr lang="en-US" sz="1100" dirty="0"/>
              <a:t>(this is about</a:t>
            </a:r>
            <a:r>
              <a:rPr lang="en-US" sz="1100" b="1" dirty="0"/>
              <a:t> US$223 million </a:t>
            </a:r>
            <a:r>
              <a:rPr lang="en-US" sz="1100" dirty="0"/>
              <a:t>for UK and about  </a:t>
            </a:r>
            <a:r>
              <a:rPr lang="en-US" sz="1100" b="1" dirty="0"/>
              <a:t>US$2,4 billion </a:t>
            </a:r>
            <a:r>
              <a:rPr lang="en-US" sz="1100" dirty="0"/>
              <a:t>for the EU CBAM) of South African exports (based on 2023 data) is at risk in the short term. </a:t>
            </a:r>
          </a:p>
          <a:p>
            <a:pPr marL="228600" indent="-228600">
              <a:buAutoNum type="arabicPeriod"/>
            </a:pPr>
            <a:endParaRPr lang="en-US" sz="1100" dirty="0"/>
          </a:p>
          <a:p>
            <a:pPr marL="228600" indent="-228600">
              <a:buAutoNum type="arabicPeriod"/>
            </a:pPr>
            <a:r>
              <a:rPr lang="en-US" sz="1100" dirty="0"/>
              <a:t>This is about 12% of all South African exports to the UK and EU, and about 2,4% of total South Africa exports to the world, and just 0.8% of total South African gross domestic product (GDP).</a:t>
            </a:r>
          </a:p>
          <a:p>
            <a:pPr marL="228600" indent="-228600">
              <a:buAutoNum type="arabicPeriod"/>
            </a:pPr>
            <a:endParaRPr lang="en-US" sz="1100" dirty="0"/>
          </a:p>
          <a:p>
            <a:pPr marL="228600" indent="-228600">
              <a:buAutoNum type="arabicPeriod"/>
            </a:pPr>
            <a:endParaRPr lang="en-US" sz="1100" dirty="0"/>
          </a:p>
          <a:p>
            <a:pPr algn="ctr"/>
            <a:r>
              <a:rPr lang="en-US" sz="1100" b="1" dirty="0"/>
              <a:t>	Fertilizers, Iron &amp; steel, and </a:t>
            </a:r>
            <a:r>
              <a:rPr lang="en-US" sz="1100" b="1" dirty="0" err="1"/>
              <a:t>aluminium</a:t>
            </a:r>
            <a:r>
              <a:rPr lang="en-US" sz="1100" b="1" dirty="0"/>
              <a:t> sectors are in Jeopardy in SA</a:t>
            </a:r>
          </a:p>
        </p:txBody>
      </p:sp>
      <p:sp>
        <p:nvSpPr>
          <p:cNvPr id="7" name="TextBox 6">
            <a:extLst>
              <a:ext uri="{FF2B5EF4-FFF2-40B4-BE49-F238E27FC236}">
                <a16:creationId xmlns:a16="http://schemas.microsoft.com/office/drawing/2014/main" id="{25525362-6727-20E0-D8EC-3C7E121022EE}"/>
              </a:ext>
            </a:extLst>
          </p:cNvPr>
          <p:cNvSpPr txBox="1"/>
          <p:nvPr/>
        </p:nvSpPr>
        <p:spPr>
          <a:xfrm>
            <a:off x="135863" y="4794911"/>
            <a:ext cx="4572000" cy="218265"/>
          </a:xfrm>
          <a:prstGeom prst="rect">
            <a:avLst/>
          </a:prstGeom>
          <a:noFill/>
        </p:spPr>
        <p:txBody>
          <a:bodyPr wrap="square">
            <a:spAutoFit/>
          </a:bodyPr>
          <a:lstStyle/>
          <a:p>
            <a:pPr algn="just">
              <a:lnSpc>
                <a:spcPct val="107000"/>
              </a:lnSpc>
              <a:spcAft>
                <a:spcPts val="800"/>
              </a:spcAft>
            </a:pPr>
            <a:r>
              <a:rPr lang="en-ZA" sz="800" dirty="0">
                <a:effectLst/>
                <a:latin typeface="Calibri" panose="020F0502020204030204" pitchFamily="34" charset="0"/>
                <a:ea typeface="Calibri" panose="020F0502020204030204" pitchFamily="34" charset="0"/>
                <a:cs typeface="Times New Roman" panose="02020603050405020304" pitchFamily="18" charset="0"/>
              </a:rPr>
              <a:t>*Iron and steel include input materials (also known as precursors) and articles of iron and steel</a:t>
            </a:r>
          </a:p>
        </p:txBody>
      </p:sp>
      <p:grpSp>
        <p:nvGrpSpPr>
          <p:cNvPr id="5" name="Group 4">
            <a:extLst>
              <a:ext uri="{FF2B5EF4-FFF2-40B4-BE49-F238E27FC236}">
                <a16:creationId xmlns:a16="http://schemas.microsoft.com/office/drawing/2014/main" id="{00B93434-683D-9AC8-687B-E5B679E2597C}"/>
              </a:ext>
            </a:extLst>
          </p:cNvPr>
          <p:cNvGrpSpPr/>
          <p:nvPr/>
        </p:nvGrpSpPr>
        <p:grpSpPr>
          <a:xfrm>
            <a:off x="251520" y="1332213"/>
            <a:ext cx="3960000" cy="3488632"/>
            <a:chOff x="251520" y="1344136"/>
            <a:chExt cx="6335300" cy="3178520"/>
          </a:xfrm>
        </p:grpSpPr>
        <p:graphicFrame>
          <p:nvGraphicFramePr>
            <p:cNvPr id="3" name="Chart 2">
              <a:extLst>
                <a:ext uri="{FF2B5EF4-FFF2-40B4-BE49-F238E27FC236}">
                  <a16:creationId xmlns:a16="http://schemas.microsoft.com/office/drawing/2014/main" id="{0F7F7080-7940-ECAF-4364-9356B1EC7204}"/>
                </a:ext>
              </a:extLst>
            </p:cNvPr>
            <p:cNvGraphicFramePr/>
            <p:nvPr>
              <p:extLst>
                <p:ext uri="{D42A27DB-BD31-4B8C-83A1-F6EECF244321}">
                  <p14:modId xmlns:p14="http://schemas.microsoft.com/office/powerpoint/2010/main" val="2664534775"/>
                </p:ext>
              </p:extLst>
            </p:nvPr>
          </p:nvGraphicFramePr>
          <p:xfrm>
            <a:off x="251520" y="1344136"/>
            <a:ext cx="6335300" cy="2951989"/>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6BE029F0-5C5F-311B-600F-E70B9F999EF7}"/>
                </a:ext>
              </a:extLst>
            </p:cNvPr>
            <p:cNvSpPr txBox="1"/>
            <p:nvPr/>
          </p:nvSpPr>
          <p:spPr>
            <a:xfrm>
              <a:off x="251520" y="4326363"/>
              <a:ext cx="2741891" cy="196293"/>
            </a:xfrm>
            <a:prstGeom prst="rect">
              <a:avLst/>
            </a:prstGeom>
            <a:noFill/>
          </p:spPr>
          <p:txBody>
            <a:bodyPr wrap="square">
              <a:spAutoFit/>
            </a:bodyPr>
            <a:lstStyle/>
            <a:p>
              <a:r>
                <a:rPr lang="en-ZA" sz="800" dirty="0">
                  <a:effectLst/>
                  <a:latin typeface="Arial Narrow" panose="020B0606020202030204" pitchFamily="34" charset="0"/>
                  <a:ea typeface="Calibri" panose="020F0502020204030204" pitchFamily="34" charset="0"/>
                  <a:cs typeface="Arial" panose="020B0604020202020204" pitchFamily="34" charset="0"/>
                </a:rPr>
                <a:t>Source: TIPS, 2023, 2024</a:t>
              </a:r>
              <a:endParaRPr lang="en-ZA" sz="800" dirty="0">
                <a:latin typeface="Arial Narrow" panose="020B0606020202030204" pitchFamily="34" charset="0"/>
                <a:cs typeface="Arial" panose="020B0604020202020204" pitchFamily="34" charset="0"/>
              </a:endParaRPr>
            </a:p>
          </p:txBody>
        </p:sp>
      </p:grpSp>
      <p:graphicFrame>
        <p:nvGraphicFramePr>
          <p:cNvPr id="9" name="Chart 8">
            <a:extLst>
              <a:ext uri="{FF2B5EF4-FFF2-40B4-BE49-F238E27FC236}">
                <a16:creationId xmlns:a16="http://schemas.microsoft.com/office/drawing/2014/main" id="{0F7F7080-7940-ECAF-4364-9356B1EC7204}"/>
              </a:ext>
            </a:extLst>
          </p:cNvPr>
          <p:cNvGraphicFramePr/>
          <p:nvPr>
            <p:extLst>
              <p:ext uri="{D42A27DB-BD31-4B8C-83A1-F6EECF244321}">
                <p14:modId xmlns:p14="http://schemas.microsoft.com/office/powerpoint/2010/main" val="1539788296"/>
              </p:ext>
            </p:extLst>
          </p:nvPr>
        </p:nvGraphicFramePr>
        <p:xfrm>
          <a:off x="4707863" y="1347180"/>
          <a:ext cx="3960000" cy="3240000"/>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90B176BF-AF25-3EDC-58EC-F78557DB4592}"/>
              </a:ext>
            </a:extLst>
          </p:cNvPr>
          <p:cNvSpPr txBox="1"/>
          <p:nvPr/>
        </p:nvSpPr>
        <p:spPr>
          <a:xfrm>
            <a:off x="288032" y="1070464"/>
            <a:ext cx="3851920" cy="276999"/>
          </a:xfrm>
          <a:prstGeom prst="rect">
            <a:avLst/>
          </a:prstGeom>
          <a:noFill/>
        </p:spPr>
        <p:txBody>
          <a:bodyPr wrap="square">
            <a:spAutoFit/>
          </a:bodyPr>
          <a:lstStyle/>
          <a:p>
            <a:r>
              <a:rPr lang="en-US" sz="1200" b="1" dirty="0"/>
              <a:t>South Africa’s vulnerability to the EU CBAM</a:t>
            </a:r>
            <a:endParaRPr lang="en-ZA" sz="1200" b="1" dirty="0"/>
          </a:p>
        </p:txBody>
      </p:sp>
      <p:sp>
        <p:nvSpPr>
          <p:cNvPr id="15" name="TextBox 14">
            <a:extLst>
              <a:ext uri="{FF2B5EF4-FFF2-40B4-BE49-F238E27FC236}">
                <a16:creationId xmlns:a16="http://schemas.microsoft.com/office/drawing/2014/main" id="{7B2D2824-0BCE-E375-4268-8729EF273FF9}"/>
              </a:ext>
            </a:extLst>
          </p:cNvPr>
          <p:cNvSpPr txBox="1"/>
          <p:nvPr/>
        </p:nvSpPr>
        <p:spPr>
          <a:xfrm>
            <a:off x="4680520" y="1063769"/>
            <a:ext cx="3851920" cy="276999"/>
          </a:xfrm>
          <a:prstGeom prst="rect">
            <a:avLst/>
          </a:prstGeom>
          <a:noFill/>
        </p:spPr>
        <p:txBody>
          <a:bodyPr wrap="square">
            <a:spAutoFit/>
          </a:bodyPr>
          <a:lstStyle/>
          <a:p>
            <a:r>
              <a:rPr lang="en-US" sz="1200" b="1" dirty="0"/>
              <a:t>South Africa’s vulnerability to the UK CBAM</a:t>
            </a:r>
            <a:endParaRPr lang="en-ZA" sz="1200" b="1" dirty="0"/>
          </a:p>
        </p:txBody>
      </p:sp>
    </p:spTree>
    <p:extLst>
      <p:ext uri="{BB962C8B-B14F-4D97-AF65-F5344CB8AC3E}">
        <p14:creationId xmlns:p14="http://schemas.microsoft.com/office/powerpoint/2010/main" val="686655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AC736-545E-EB7A-8A0A-BA0C377157AB}"/>
              </a:ext>
            </a:extLst>
          </p:cNvPr>
          <p:cNvSpPr>
            <a:spLocks noGrp="1"/>
          </p:cNvSpPr>
          <p:nvPr>
            <p:ph type="title"/>
          </p:nvPr>
        </p:nvSpPr>
        <p:spPr>
          <a:xfrm>
            <a:off x="0" y="0"/>
            <a:ext cx="9144000" cy="1143000"/>
          </a:xfrm>
        </p:spPr>
        <p:txBody>
          <a:bodyPr/>
          <a:lstStyle/>
          <a:p>
            <a:r>
              <a:rPr lang="en-US" sz="3500" b="1" dirty="0">
                <a:latin typeface="Arial" panose="020B0604020202020204" pitchFamily="34" charset="0"/>
                <a:cs typeface="Arial" panose="020B0604020202020204" pitchFamily="34" charset="0"/>
              </a:rPr>
              <a:t>Impact of CBAM on SA’s Competitiveness</a:t>
            </a:r>
          </a:p>
        </p:txBody>
      </p:sp>
      <p:sp>
        <p:nvSpPr>
          <p:cNvPr id="4" name="Slide Number Placeholder 3">
            <a:extLst>
              <a:ext uri="{FF2B5EF4-FFF2-40B4-BE49-F238E27FC236}">
                <a16:creationId xmlns:a16="http://schemas.microsoft.com/office/drawing/2014/main" id="{67C4AC87-6832-BA68-D849-2E5036230252}"/>
              </a:ext>
            </a:extLst>
          </p:cNvPr>
          <p:cNvSpPr>
            <a:spLocks noGrp="1"/>
          </p:cNvSpPr>
          <p:nvPr>
            <p:ph type="sldNum" sz="quarter" idx="12"/>
          </p:nvPr>
        </p:nvSpPr>
        <p:spPr/>
        <p:txBody>
          <a:bodyPr/>
          <a:lstStyle/>
          <a:p>
            <a:pPr>
              <a:defRPr/>
            </a:pPr>
            <a:fld id="{CDB65CC6-C163-41B7-A6F5-6995588CC66D}" type="slidenum">
              <a:rPr lang="en-GB" smtClean="0"/>
              <a:pPr>
                <a:defRPr/>
              </a:pPr>
              <a:t>4</a:t>
            </a:fld>
            <a:endParaRPr lang="en-GB" dirty="0"/>
          </a:p>
        </p:txBody>
      </p:sp>
      <p:grpSp>
        <p:nvGrpSpPr>
          <p:cNvPr id="8" name="Group 7">
            <a:extLst>
              <a:ext uri="{FF2B5EF4-FFF2-40B4-BE49-F238E27FC236}">
                <a16:creationId xmlns:a16="http://schemas.microsoft.com/office/drawing/2014/main" id="{1DBF527C-C3C7-22F8-5D97-53DC4EAD8AF6}"/>
              </a:ext>
            </a:extLst>
          </p:cNvPr>
          <p:cNvGrpSpPr/>
          <p:nvPr/>
        </p:nvGrpSpPr>
        <p:grpSpPr>
          <a:xfrm>
            <a:off x="251520" y="1348505"/>
            <a:ext cx="3904275" cy="3581398"/>
            <a:chOff x="3625708" y="1556792"/>
            <a:chExt cx="5061092" cy="2988227"/>
          </a:xfrm>
        </p:grpSpPr>
        <p:graphicFrame>
          <p:nvGraphicFramePr>
            <p:cNvPr id="5" name="Chart 4">
              <a:extLst>
                <a:ext uri="{FF2B5EF4-FFF2-40B4-BE49-F238E27FC236}">
                  <a16:creationId xmlns:a16="http://schemas.microsoft.com/office/drawing/2014/main" id="{00D721AC-352D-347A-E918-3E10D166F34E}"/>
                </a:ext>
              </a:extLst>
            </p:cNvPr>
            <p:cNvGraphicFramePr/>
            <p:nvPr>
              <p:extLst>
                <p:ext uri="{D42A27DB-BD31-4B8C-83A1-F6EECF244321}">
                  <p14:modId xmlns:p14="http://schemas.microsoft.com/office/powerpoint/2010/main" val="851397703"/>
                </p:ext>
              </p:extLst>
            </p:nvPr>
          </p:nvGraphicFramePr>
          <p:xfrm>
            <a:off x="3646805" y="1556792"/>
            <a:ext cx="5039995" cy="280850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E6E6E371-7223-6B3D-E7A8-12897AAEDFD6}"/>
                </a:ext>
              </a:extLst>
            </p:cNvPr>
            <p:cNvSpPr txBox="1"/>
            <p:nvPr/>
          </p:nvSpPr>
          <p:spPr>
            <a:xfrm>
              <a:off x="3625708" y="4333318"/>
              <a:ext cx="4572000" cy="211701"/>
            </a:xfrm>
            <a:prstGeom prst="rect">
              <a:avLst/>
            </a:prstGeom>
            <a:noFill/>
          </p:spPr>
          <p:txBody>
            <a:bodyPr wrap="square">
              <a:spAutoFit/>
            </a:bodyPr>
            <a:lstStyle/>
            <a:p>
              <a:pPr algn="just">
                <a:lnSpc>
                  <a:spcPct val="150000"/>
                </a:lnSpc>
                <a:spcAft>
                  <a:spcPts val="800"/>
                </a:spcAft>
              </a:pPr>
              <a:r>
                <a:rPr lang="en-ZA" sz="800" dirty="0">
                  <a:effectLst/>
                  <a:latin typeface="Arial Narrow" panose="020B0606020202030204" pitchFamily="34" charset="0"/>
                  <a:ea typeface="Calibri" panose="020F0502020204030204" pitchFamily="34" charset="0"/>
                  <a:cs typeface="Arial" panose="020B0604020202020204" pitchFamily="34" charset="0"/>
                </a:rPr>
                <a:t>Source: TIPS forthcoming based on (European Commission)</a:t>
              </a:r>
            </a:p>
          </p:txBody>
        </p:sp>
      </p:grpSp>
      <p:sp>
        <p:nvSpPr>
          <p:cNvPr id="10" name="TextBox 9">
            <a:extLst>
              <a:ext uri="{FF2B5EF4-FFF2-40B4-BE49-F238E27FC236}">
                <a16:creationId xmlns:a16="http://schemas.microsoft.com/office/drawing/2014/main" id="{291423F6-E97E-E1E8-499B-D149CF29820E}"/>
              </a:ext>
            </a:extLst>
          </p:cNvPr>
          <p:cNvSpPr txBox="1"/>
          <p:nvPr/>
        </p:nvSpPr>
        <p:spPr>
          <a:xfrm>
            <a:off x="267795" y="5077633"/>
            <a:ext cx="8729243" cy="1015663"/>
          </a:xfrm>
          <a:prstGeom prst="rect">
            <a:avLst/>
          </a:prstGeom>
          <a:noFill/>
        </p:spPr>
        <p:txBody>
          <a:bodyPr wrap="square">
            <a:spAutoFit/>
          </a:bodyPr>
          <a:lstStyle/>
          <a:p>
            <a:pPr algn="ctr"/>
            <a:r>
              <a:rPr lang="en-US" sz="1000" b="1" dirty="0">
                <a:effectLst/>
                <a:latin typeface="Arial" panose="020B0604020202020204" pitchFamily="34" charset="0"/>
                <a:ea typeface="Calibri" panose="020F0502020204030204" pitchFamily="34" charset="0"/>
                <a:cs typeface="Arial" panose="020B0604020202020204" pitchFamily="34" charset="0"/>
              </a:rPr>
              <a:t>Goods will be expensive and less competitive to enter the EU &amp; other market (s)</a:t>
            </a:r>
          </a:p>
          <a:p>
            <a:pPr algn="ctr"/>
            <a:endParaRPr lang="en-US" sz="1000" dirty="0">
              <a:latin typeface="Arial" panose="020B0604020202020204" pitchFamily="34" charset="0"/>
              <a:ea typeface="Calibri" panose="020F0502020204030204" pitchFamily="34" charset="0"/>
              <a:cs typeface="Arial" panose="020B0604020202020204" pitchFamily="34" charset="0"/>
            </a:endParaRPr>
          </a:p>
          <a:p>
            <a:pPr algn="ctr"/>
            <a:r>
              <a:rPr lang="en-ZA" sz="1000" dirty="0">
                <a:effectLst/>
                <a:latin typeface="Arial" panose="020B0604020202020204" pitchFamily="34" charset="0"/>
                <a:ea typeface="Calibri" panose="020F0502020204030204" pitchFamily="34" charset="0"/>
                <a:cs typeface="Arial" panose="020B0604020202020204" pitchFamily="34" charset="0"/>
              </a:rPr>
              <a:t>The general trend in the South African case is that the South African emissions embedded in CBAM products (especially iron and steel, and aluminium products) are higher than the EU’s, higher than the default values, and higher than most competitors. </a:t>
            </a:r>
          </a:p>
          <a:p>
            <a:pPr algn="ctr"/>
            <a:endParaRPr lang="en-ZA" sz="1000" dirty="0">
              <a:effectLst/>
              <a:latin typeface="Arial" panose="020B0604020202020204" pitchFamily="34" charset="0"/>
              <a:ea typeface="Calibri" panose="020F0502020204030204" pitchFamily="34" charset="0"/>
              <a:cs typeface="Arial" panose="020B0604020202020204" pitchFamily="34" charset="0"/>
            </a:endParaRPr>
          </a:p>
          <a:p>
            <a:pPr algn="ctr"/>
            <a:r>
              <a:rPr lang="en-US" sz="1000" dirty="0">
                <a:effectLst/>
                <a:latin typeface="Arial" panose="020B0604020202020204" pitchFamily="34" charset="0"/>
                <a:ea typeface="Calibri" panose="020F0502020204030204" pitchFamily="34" charset="0"/>
                <a:cs typeface="Arial" panose="020B0604020202020204" pitchFamily="34" charset="0"/>
              </a:rPr>
              <a:t>SA CBAM covered goods will be expensive to enter the EU &amp; UK market as compared to other competitors</a:t>
            </a:r>
            <a:endParaRPr lang="en-ZA" sz="1000" dirty="0">
              <a:effectLst/>
              <a:latin typeface="Arial" panose="020B0604020202020204" pitchFamily="34" charset="0"/>
              <a:ea typeface="Calibri" panose="020F050202020403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2078AC7D-73C1-EE0D-5587-A2F730537AD6}"/>
              </a:ext>
            </a:extLst>
          </p:cNvPr>
          <p:cNvGrpSpPr/>
          <p:nvPr/>
        </p:nvGrpSpPr>
        <p:grpSpPr>
          <a:xfrm>
            <a:off x="4196119" y="1341559"/>
            <a:ext cx="4752528" cy="3599609"/>
            <a:chOff x="3404031" y="1919776"/>
            <a:chExt cx="4752528" cy="3272372"/>
          </a:xfrm>
        </p:grpSpPr>
        <p:grpSp>
          <p:nvGrpSpPr>
            <p:cNvPr id="11" name="Group 10">
              <a:extLst>
                <a:ext uri="{FF2B5EF4-FFF2-40B4-BE49-F238E27FC236}">
                  <a16:creationId xmlns:a16="http://schemas.microsoft.com/office/drawing/2014/main" id="{36ECCEEA-5920-AC0E-A4DB-169083457FF1}"/>
                </a:ext>
              </a:extLst>
            </p:cNvPr>
            <p:cNvGrpSpPr/>
            <p:nvPr/>
          </p:nvGrpSpPr>
          <p:grpSpPr>
            <a:xfrm>
              <a:off x="3404031" y="1919776"/>
              <a:ext cx="4752528" cy="3272372"/>
              <a:chOff x="4211960" y="1521164"/>
              <a:chExt cx="4752528" cy="3272372"/>
            </a:xfrm>
          </p:grpSpPr>
          <p:graphicFrame>
            <p:nvGraphicFramePr>
              <p:cNvPr id="12" name="Chart 11">
                <a:extLst>
                  <a:ext uri="{FF2B5EF4-FFF2-40B4-BE49-F238E27FC236}">
                    <a16:creationId xmlns:a16="http://schemas.microsoft.com/office/drawing/2014/main" id="{57FC1120-2C98-A3CB-B46C-DCD89F9B1836}"/>
                  </a:ext>
                </a:extLst>
              </p:cNvPr>
              <p:cNvGraphicFramePr/>
              <p:nvPr>
                <p:extLst>
                  <p:ext uri="{D42A27DB-BD31-4B8C-83A1-F6EECF244321}">
                    <p14:modId xmlns:p14="http://schemas.microsoft.com/office/powerpoint/2010/main" val="3237742194"/>
                  </p:ext>
                </p:extLst>
              </p:nvPr>
            </p:nvGraphicFramePr>
            <p:xfrm>
              <a:off x="4211960" y="1521164"/>
              <a:ext cx="4752528" cy="3060000"/>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2EDEA3E8-E28F-F9E3-DFCA-5D50FCA2AA45}"/>
                  </a:ext>
                </a:extLst>
              </p:cNvPr>
              <p:cNvSpPr txBox="1"/>
              <p:nvPr/>
            </p:nvSpPr>
            <p:spPr>
              <a:xfrm>
                <a:off x="4245937" y="4597678"/>
                <a:ext cx="1565920" cy="195858"/>
              </a:xfrm>
              <a:prstGeom prst="rect">
                <a:avLst/>
              </a:prstGeom>
              <a:noFill/>
            </p:spPr>
            <p:txBody>
              <a:bodyPr wrap="square">
                <a:spAutoFit/>
              </a:bodyPr>
              <a:lstStyle/>
              <a:p>
                <a:r>
                  <a:rPr lang="en-ZA" sz="800" dirty="0">
                    <a:effectLst/>
                    <a:latin typeface="Arial Narrow" panose="020B0606020202030204" pitchFamily="34" charset="0"/>
                    <a:ea typeface="Calibri" panose="020F0502020204030204" pitchFamily="34" charset="0"/>
                    <a:cs typeface="Arial" panose="020B0604020202020204" pitchFamily="34" charset="0"/>
                  </a:rPr>
                  <a:t>Sour</a:t>
                </a:r>
                <a:r>
                  <a:rPr lang="en-ZA" sz="800" dirty="0">
                    <a:latin typeface="Arial Narrow" panose="020B0606020202030204" pitchFamily="34" charset="0"/>
                    <a:ea typeface="Calibri" panose="020F0502020204030204" pitchFamily="34" charset="0"/>
                    <a:cs typeface="Arial" panose="020B0604020202020204" pitchFamily="34" charset="0"/>
                  </a:rPr>
                  <a:t>ce: TIPS</a:t>
                </a:r>
                <a:r>
                  <a:rPr lang="en-ZA" sz="800" dirty="0">
                    <a:effectLst/>
                    <a:latin typeface="Arial Narrow" panose="020B0606020202030204" pitchFamily="34" charset="0"/>
                    <a:ea typeface="Calibri" panose="020F0502020204030204" pitchFamily="34" charset="0"/>
                    <a:cs typeface="Arial" panose="020B0604020202020204" pitchFamily="34" charset="0"/>
                  </a:rPr>
                  <a:t>, 2020</a:t>
                </a:r>
                <a:endParaRPr lang="en-ZA" sz="800" dirty="0">
                  <a:latin typeface="Arial Narrow" panose="020B0606020202030204" pitchFamily="34" charset="0"/>
                  <a:cs typeface="Arial" panose="020B0604020202020204" pitchFamily="34" charset="0"/>
                </a:endParaRPr>
              </a:p>
            </p:txBody>
          </p:sp>
        </p:grpSp>
        <p:sp>
          <p:nvSpPr>
            <p:cNvPr id="14" name="Oval 13">
              <a:extLst>
                <a:ext uri="{FF2B5EF4-FFF2-40B4-BE49-F238E27FC236}">
                  <a16:creationId xmlns:a16="http://schemas.microsoft.com/office/drawing/2014/main" id="{A955C904-E141-9366-FFF2-F396AA7DD857}"/>
                </a:ext>
              </a:extLst>
            </p:cNvPr>
            <p:cNvSpPr/>
            <p:nvPr/>
          </p:nvSpPr>
          <p:spPr>
            <a:xfrm>
              <a:off x="7164288" y="2873712"/>
              <a:ext cx="658416" cy="576064"/>
            </a:xfrm>
            <a:prstGeom prst="ellipse">
              <a:avLst/>
            </a:prstGeom>
            <a:noFill/>
            <a:ln w="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latin typeface="Arial Narrow" panose="020B0606020202030204" pitchFamily="34" charset="0"/>
              </a:endParaRPr>
            </a:p>
          </p:txBody>
        </p:sp>
      </p:grpSp>
      <p:sp>
        <p:nvSpPr>
          <p:cNvPr id="6" name="TextBox 5">
            <a:extLst>
              <a:ext uri="{FF2B5EF4-FFF2-40B4-BE49-F238E27FC236}">
                <a16:creationId xmlns:a16="http://schemas.microsoft.com/office/drawing/2014/main" id="{1E3A30B0-017B-BE86-B980-EFA72FA1D107}"/>
              </a:ext>
            </a:extLst>
          </p:cNvPr>
          <p:cNvSpPr txBox="1"/>
          <p:nvPr/>
        </p:nvSpPr>
        <p:spPr>
          <a:xfrm>
            <a:off x="216542" y="940658"/>
            <a:ext cx="3851920" cy="400110"/>
          </a:xfrm>
          <a:prstGeom prst="rect">
            <a:avLst/>
          </a:prstGeom>
          <a:noFill/>
        </p:spPr>
        <p:txBody>
          <a:bodyPr wrap="square">
            <a:spAutoFit/>
          </a:bodyPr>
          <a:lstStyle/>
          <a:p>
            <a:r>
              <a:rPr lang="en-US" sz="1000" b="1" dirty="0"/>
              <a:t>Total emissions embedded in selected iron and steel and </a:t>
            </a:r>
            <a:r>
              <a:rPr lang="en-US" sz="1000" b="1" dirty="0" err="1"/>
              <a:t>aluminium</a:t>
            </a:r>
            <a:r>
              <a:rPr lang="en-US" sz="1000" b="1" dirty="0"/>
              <a:t> products for selected SA competitors.</a:t>
            </a:r>
            <a:endParaRPr lang="en-ZA" sz="1000" b="1" dirty="0"/>
          </a:p>
        </p:txBody>
      </p:sp>
      <p:sp>
        <p:nvSpPr>
          <p:cNvPr id="9" name="TextBox 8">
            <a:extLst>
              <a:ext uri="{FF2B5EF4-FFF2-40B4-BE49-F238E27FC236}">
                <a16:creationId xmlns:a16="http://schemas.microsoft.com/office/drawing/2014/main" id="{CB94335B-06A8-BDB9-73AD-D058E946DF68}"/>
              </a:ext>
            </a:extLst>
          </p:cNvPr>
          <p:cNvSpPr txBox="1"/>
          <p:nvPr/>
        </p:nvSpPr>
        <p:spPr>
          <a:xfrm>
            <a:off x="4211960" y="950531"/>
            <a:ext cx="4320480" cy="246221"/>
          </a:xfrm>
          <a:prstGeom prst="rect">
            <a:avLst/>
          </a:prstGeom>
          <a:noFill/>
        </p:spPr>
        <p:txBody>
          <a:bodyPr wrap="square">
            <a:spAutoFit/>
          </a:bodyPr>
          <a:lstStyle/>
          <a:p>
            <a:r>
              <a:rPr lang="en-US" sz="1000" b="1" dirty="0"/>
              <a:t>Manufacturing export per country per carbon intensity</a:t>
            </a:r>
            <a:endParaRPr lang="en-ZA" sz="1000" b="1" dirty="0"/>
          </a:p>
        </p:txBody>
      </p:sp>
    </p:spTree>
    <p:extLst>
      <p:ext uri="{BB962C8B-B14F-4D97-AF65-F5344CB8AC3E}">
        <p14:creationId xmlns:p14="http://schemas.microsoft.com/office/powerpoint/2010/main" val="4041508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60F4A-B63F-CE1B-0FA0-F1D90807E3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D2F553-58C7-81C1-4091-76DE71956A48}"/>
              </a:ext>
            </a:extLst>
          </p:cNvPr>
          <p:cNvSpPr>
            <a:spLocks noGrp="1"/>
          </p:cNvSpPr>
          <p:nvPr>
            <p:ph type="title"/>
          </p:nvPr>
        </p:nvSpPr>
        <p:spPr>
          <a:xfrm>
            <a:off x="0" y="0"/>
            <a:ext cx="9144000" cy="1143000"/>
          </a:xfrm>
        </p:spPr>
        <p:txBody>
          <a:bodyPr/>
          <a:lstStyle/>
          <a:p>
            <a:r>
              <a:rPr lang="fr-FR" sz="3500" b="1" dirty="0">
                <a:latin typeface="Arial" panose="020B0604020202020204" pitchFamily="34" charset="0"/>
                <a:cs typeface="Arial" panose="020B0604020202020204" pitchFamily="34" charset="0"/>
              </a:rPr>
              <a:t>Impact of EU CBAM - South </a:t>
            </a:r>
            <a:r>
              <a:rPr lang="fr-FR" sz="3500" b="1" dirty="0" err="1">
                <a:latin typeface="Arial" panose="020B0604020202020204" pitchFamily="34" charset="0"/>
                <a:cs typeface="Arial" panose="020B0604020202020204" pitchFamily="34" charset="0"/>
              </a:rPr>
              <a:t>Africa</a:t>
            </a:r>
            <a:r>
              <a:rPr lang="fr-FR" sz="3500" b="1" dirty="0">
                <a:latin typeface="Arial" panose="020B0604020202020204" pitchFamily="34" charset="0"/>
                <a:cs typeface="Arial" panose="020B0604020202020204" pitchFamily="34" charset="0"/>
              </a:rPr>
              <a:t> in </a:t>
            </a:r>
            <a:r>
              <a:rPr lang="fr-FR" sz="3500" b="1" dirty="0" err="1">
                <a:latin typeface="Arial" panose="020B0604020202020204" pitchFamily="34" charset="0"/>
                <a:cs typeface="Arial" panose="020B0604020202020204" pitchFamily="34" charset="0"/>
              </a:rPr>
              <a:t>Africa</a:t>
            </a:r>
            <a:r>
              <a:rPr lang="fr-FR" sz="3500" b="1" dirty="0">
                <a:latin typeface="Arial" panose="020B0604020202020204" pitchFamily="34" charset="0"/>
                <a:cs typeface="Arial" panose="020B0604020202020204" pitchFamily="34" charset="0"/>
              </a:rPr>
              <a:t> (</a:t>
            </a:r>
            <a:r>
              <a:rPr lang="fr-FR" sz="3500" b="1" dirty="0" err="1">
                <a:latin typeface="Arial" panose="020B0604020202020204" pitchFamily="34" charset="0"/>
                <a:cs typeface="Arial" panose="020B0604020202020204" pitchFamily="34" charset="0"/>
              </a:rPr>
              <a:t>selected</a:t>
            </a:r>
            <a:r>
              <a:rPr lang="fr-FR" sz="3500" b="1" dirty="0">
                <a:latin typeface="Arial" panose="020B0604020202020204" pitchFamily="34" charset="0"/>
                <a:cs typeface="Arial" panose="020B0604020202020204" pitchFamily="34" charset="0"/>
              </a:rPr>
              <a:t>)</a:t>
            </a:r>
          </a:p>
        </p:txBody>
      </p:sp>
      <p:sp>
        <p:nvSpPr>
          <p:cNvPr id="4" name="Slide Number Placeholder 3">
            <a:extLst>
              <a:ext uri="{FF2B5EF4-FFF2-40B4-BE49-F238E27FC236}">
                <a16:creationId xmlns:a16="http://schemas.microsoft.com/office/drawing/2014/main" id="{996262A2-334B-8DAF-654F-BDAFB7D8C809}"/>
              </a:ext>
            </a:extLst>
          </p:cNvPr>
          <p:cNvSpPr>
            <a:spLocks noGrp="1"/>
          </p:cNvSpPr>
          <p:nvPr>
            <p:ph type="sldNum" sz="quarter" idx="12"/>
          </p:nvPr>
        </p:nvSpPr>
        <p:spPr/>
        <p:txBody>
          <a:bodyPr/>
          <a:lstStyle/>
          <a:p>
            <a:pPr>
              <a:defRPr/>
            </a:pPr>
            <a:fld id="{CDB65CC6-C163-41B7-A6F5-6995588CC66D}" type="slidenum">
              <a:rPr lang="en-GB" smtClean="0"/>
              <a:pPr>
                <a:defRPr/>
              </a:pPr>
              <a:t>5</a:t>
            </a:fld>
            <a:endParaRPr lang="en-GB" dirty="0"/>
          </a:p>
        </p:txBody>
      </p:sp>
      <p:graphicFrame>
        <p:nvGraphicFramePr>
          <p:cNvPr id="8" name="Chart 7">
            <a:extLst>
              <a:ext uri="{FF2B5EF4-FFF2-40B4-BE49-F238E27FC236}">
                <a16:creationId xmlns:a16="http://schemas.microsoft.com/office/drawing/2014/main" id="{D87EEA67-BD5F-E712-2E7F-D23C71EBB176}"/>
              </a:ext>
            </a:extLst>
          </p:cNvPr>
          <p:cNvGraphicFramePr>
            <a:graphicFrameLocks/>
          </p:cNvGraphicFramePr>
          <p:nvPr>
            <p:extLst>
              <p:ext uri="{D42A27DB-BD31-4B8C-83A1-F6EECF244321}">
                <p14:modId xmlns:p14="http://schemas.microsoft.com/office/powerpoint/2010/main" val="1786097907"/>
              </p:ext>
            </p:extLst>
          </p:nvPr>
        </p:nvGraphicFramePr>
        <p:xfrm>
          <a:off x="4388481" y="1154257"/>
          <a:ext cx="4392000" cy="49390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780AF797-A401-BBEE-A16F-2375F31173EC}"/>
              </a:ext>
            </a:extLst>
          </p:cNvPr>
          <p:cNvGraphicFramePr>
            <a:graphicFrameLocks/>
          </p:cNvGraphicFramePr>
          <p:nvPr>
            <p:extLst>
              <p:ext uri="{D42A27DB-BD31-4B8C-83A1-F6EECF244321}">
                <p14:modId xmlns:p14="http://schemas.microsoft.com/office/powerpoint/2010/main" val="3914530548"/>
              </p:ext>
            </p:extLst>
          </p:nvPr>
        </p:nvGraphicFramePr>
        <p:xfrm>
          <a:off x="293163" y="1154257"/>
          <a:ext cx="4350845" cy="4939038"/>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7A6C5064-2FE2-C92E-D800-2F8511F1D345}"/>
              </a:ext>
            </a:extLst>
          </p:cNvPr>
          <p:cNvSpPr txBox="1"/>
          <p:nvPr/>
        </p:nvSpPr>
        <p:spPr>
          <a:xfrm>
            <a:off x="2358008" y="6248628"/>
            <a:ext cx="4572000" cy="215444"/>
          </a:xfrm>
          <a:prstGeom prst="rect">
            <a:avLst/>
          </a:prstGeom>
          <a:noFill/>
        </p:spPr>
        <p:txBody>
          <a:bodyPr wrap="square">
            <a:spAutoFit/>
          </a:bodyPr>
          <a:lstStyle/>
          <a:p>
            <a:r>
              <a:rPr lang="en-ZA" sz="800" dirty="0">
                <a:effectLst/>
                <a:latin typeface="Arial" panose="020B0604020202020204" pitchFamily="34" charset="0"/>
                <a:ea typeface="Calibri" panose="020F0502020204030204" pitchFamily="34" charset="0"/>
                <a:cs typeface="Arial" panose="020B0604020202020204" pitchFamily="34" charset="0"/>
              </a:rPr>
              <a:t>Source: TIPS, 2023</a:t>
            </a:r>
            <a:endParaRPr lang="en-ZA" sz="8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D46DEF4-2A5B-244A-A89B-BF80B2BB808B}"/>
              </a:ext>
            </a:extLst>
          </p:cNvPr>
          <p:cNvSpPr txBox="1"/>
          <p:nvPr/>
        </p:nvSpPr>
        <p:spPr>
          <a:xfrm>
            <a:off x="2286000" y="6483641"/>
            <a:ext cx="4572000" cy="218265"/>
          </a:xfrm>
          <a:prstGeom prst="rect">
            <a:avLst/>
          </a:prstGeom>
          <a:noFill/>
        </p:spPr>
        <p:txBody>
          <a:bodyPr wrap="square">
            <a:spAutoFit/>
          </a:bodyPr>
          <a:lstStyle/>
          <a:p>
            <a:pPr algn="just">
              <a:lnSpc>
                <a:spcPct val="107000"/>
              </a:lnSpc>
              <a:spcAft>
                <a:spcPts val="800"/>
              </a:spcAft>
            </a:pPr>
            <a:r>
              <a:rPr lang="en-ZA" sz="800" dirty="0">
                <a:effectLst/>
                <a:latin typeface="Calibri" panose="020F0502020204030204" pitchFamily="34" charset="0"/>
                <a:ea typeface="Calibri" panose="020F0502020204030204" pitchFamily="34" charset="0"/>
                <a:cs typeface="Times New Roman" panose="02020603050405020304" pitchFamily="18" charset="0"/>
              </a:rPr>
              <a:t>*Iron and steel include input materials (also known as precursors) and articles of iron and steel</a:t>
            </a:r>
          </a:p>
        </p:txBody>
      </p:sp>
      <p:sp>
        <p:nvSpPr>
          <p:cNvPr id="5" name="Rectangle 4">
            <a:extLst>
              <a:ext uri="{FF2B5EF4-FFF2-40B4-BE49-F238E27FC236}">
                <a16:creationId xmlns:a16="http://schemas.microsoft.com/office/drawing/2014/main" id="{09AA0BC3-231E-0A0E-97B7-29F7A6F20652}"/>
              </a:ext>
            </a:extLst>
          </p:cNvPr>
          <p:cNvSpPr/>
          <p:nvPr/>
        </p:nvSpPr>
        <p:spPr>
          <a:xfrm>
            <a:off x="293163" y="2378392"/>
            <a:ext cx="8393637" cy="235593"/>
          </a:xfrm>
          <a:prstGeom prst="rect">
            <a:avLst/>
          </a:prstGeom>
          <a:noFill/>
          <a:ln w="952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339909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80BAA-6116-D5B8-5E2A-11753A1229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F04E6F-64DF-B28E-48A7-194433291742}"/>
              </a:ext>
            </a:extLst>
          </p:cNvPr>
          <p:cNvSpPr>
            <a:spLocks noGrp="1"/>
          </p:cNvSpPr>
          <p:nvPr>
            <p:ph type="title"/>
          </p:nvPr>
        </p:nvSpPr>
        <p:spPr>
          <a:xfrm>
            <a:off x="0" y="0"/>
            <a:ext cx="9144000" cy="1143000"/>
          </a:xfrm>
        </p:spPr>
        <p:txBody>
          <a:bodyPr/>
          <a:lstStyle/>
          <a:p>
            <a:r>
              <a:rPr lang="fr-FR" sz="3500" b="1" dirty="0">
                <a:latin typeface="Arial" panose="020B0604020202020204" pitchFamily="34" charset="0"/>
                <a:cs typeface="Arial" panose="020B0604020202020204" pitchFamily="34" charset="0"/>
              </a:rPr>
              <a:t>Impact of EU CBAM - South </a:t>
            </a:r>
            <a:r>
              <a:rPr lang="fr-FR" sz="3500" b="1" dirty="0" err="1">
                <a:latin typeface="Arial" panose="020B0604020202020204" pitchFamily="34" charset="0"/>
                <a:cs typeface="Arial" panose="020B0604020202020204" pitchFamily="34" charset="0"/>
              </a:rPr>
              <a:t>Africa</a:t>
            </a:r>
            <a:r>
              <a:rPr lang="fr-FR" sz="3500" b="1" dirty="0">
                <a:latin typeface="Arial" panose="020B0604020202020204" pitchFamily="34" charset="0"/>
                <a:cs typeface="Arial" panose="020B0604020202020204" pitchFamily="34" charset="0"/>
              </a:rPr>
              <a:t> in BRICS+</a:t>
            </a:r>
          </a:p>
        </p:txBody>
      </p:sp>
      <p:sp>
        <p:nvSpPr>
          <p:cNvPr id="4" name="Slide Number Placeholder 3">
            <a:extLst>
              <a:ext uri="{FF2B5EF4-FFF2-40B4-BE49-F238E27FC236}">
                <a16:creationId xmlns:a16="http://schemas.microsoft.com/office/drawing/2014/main" id="{C085808E-32B3-132A-3B16-8E31C991F25F}"/>
              </a:ext>
            </a:extLst>
          </p:cNvPr>
          <p:cNvSpPr>
            <a:spLocks noGrp="1"/>
          </p:cNvSpPr>
          <p:nvPr>
            <p:ph type="sldNum" sz="quarter" idx="12"/>
          </p:nvPr>
        </p:nvSpPr>
        <p:spPr/>
        <p:txBody>
          <a:bodyPr/>
          <a:lstStyle/>
          <a:p>
            <a:pPr>
              <a:defRPr/>
            </a:pPr>
            <a:fld id="{CDB65CC6-C163-41B7-A6F5-6995588CC66D}" type="slidenum">
              <a:rPr lang="en-GB" smtClean="0"/>
              <a:pPr>
                <a:defRPr/>
              </a:pPr>
              <a:t>6</a:t>
            </a:fld>
            <a:endParaRPr lang="en-GB" dirty="0"/>
          </a:p>
        </p:txBody>
      </p:sp>
      <p:sp>
        <p:nvSpPr>
          <p:cNvPr id="12" name="TextBox 11">
            <a:extLst>
              <a:ext uri="{FF2B5EF4-FFF2-40B4-BE49-F238E27FC236}">
                <a16:creationId xmlns:a16="http://schemas.microsoft.com/office/drawing/2014/main" id="{9113E094-6F6B-E76E-8394-A22F1DD183BD}"/>
              </a:ext>
            </a:extLst>
          </p:cNvPr>
          <p:cNvSpPr txBox="1"/>
          <p:nvPr/>
        </p:nvSpPr>
        <p:spPr>
          <a:xfrm>
            <a:off x="2358008" y="6248628"/>
            <a:ext cx="4572000" cy="215444"/>
          </a:xfrm>
          <a:prstGeom prst="rect">
            <a:avLst/>
          </a:prstGeom>
          <a:noFill/>
        </p:spPr>
        <p:txBody>
          <a:bodyPr wrap="square">
            <a:spAutoFit/>
          </a:bodyPr>
          <a:lstStyle/>
          <a:p>
            <a:r>
              <a:rPr lang="en-ZA" sz="800" dirty="0">
                <a:effectLst/>
                <a:latin typeface="Arial" panose="020B0604020202020204" pitchFamily="34" charset="0"/>
                <a:ea typeface="Calibri" panose="020F0502020204030204" pitchFamily="34" charset="0"/>
                <a:cs typeface="Arial" panose="020B0604020202020204" pitchFamily="34" charset="0"/>
              </a:rPr>
              <a:t>Source: TIPS, </a:t>
            </a:r>
            <a:r>
              <a:rPr lang="en-ZA" sz="800" i="1" dirty="0">
                <a:effectLst/>
                <a:latin typeface="Arial" panose="020B0604020202020204" pitchFamily="34" charset="0"/>
                <a:ea typeface="Calibri" panose="020F0502020204030204" pitchFamily="34" charset="0"/>
                <a:cs typeface="Arial" panose="020B0604020202020204" pitchFamily="34" charset="0"/>
              </a:rPr>
              <a:t>Forthcoming</a:t>
            </a:r>
            <a:r>
              <a:rPr lang="en-ZA" sz="800" dirty="0">
                <a:effectLst/>
                <a:latin typeface="Arial" panose="020B0604020202020204" pitchFamily="34" charset="0"/>
                <a:ea typeface="Calibri" panose="020F0502020204030204" pitchFamily="34" charset="0"/>
                <a:cs typeface="Arial" panose="020B0604020202020204" pitchFamily="34" charset="0"/>
              </a:rPr>
              <a:t> </a:t>
            </a:r>
            <a:endParaRPr lang="en-ZA" sz="800" dirty="0">
              <a:latin typeface="Arial" panose="020B0604020202020204" pitchFamily="34" charset="0"/>
              <a:cs typeface="Arial" panose="020B0604020202020204" pitchFamily="34" charset="0"/>
            </a:endParaRPr>
          </a:p>
        </p:txBody>
      </p:sp>
      <p:graphicFrame>
        <p:nvGraphicFramePr>
          <p:cNvPr id="16" name="Chart 15">
            <a:extLst>
              <a:ext uri="{FF2B5EF4-FFF2-40B4-BE49-F238E27FC236}">
                <a16:creationId xmlns:a16="http://schemas.microsoft.com/office/drawing/2014/main" id="{C0FADCB3-D8E2-F0E5-7FEE-C4398F254E35}"/>
              </a:ext>
            </a:extLst>
          </p:cNvPr>
          <p:cNvGraphicFramePr/>
          <p:nvPr>
            <p:extLst>
              <p:ext uri="{D42A27DB-BD31-4B8C-83A1-F6EECF244321}">
                <p14:modId xmlns:p14="http://schemas.microsoft.com/office/powerpoint/2010/main" val="1031707286"/>
              </p:ext>
            </p:extLst>
          </p:nvPr>
        </p:nvGraphicFramePr>
        <p:xfrm>
          <a:off x="0" y="1325772"/>
          <a:ext cx="4320000" cy="46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a:extLst>
              <a:ext uri="{FF2B5EF4-FFF2-40B4-BE49-F238E27FC236}">
                <a16:creationId xmlns:a16="http://schemas.microsoft.com/office/drawing/2014/main" id="{2EC5A553-9AE4-EDFB-8B5B-1D208C891276}"/>
              </a:ext>
            </a:extLst>
          </p:cNvPr>
          <p:cNvGraphicFramePr/>
          <p:nvPr>
            <p:extLst>
              <p:ext uri="{D42A27DB-BD31-4B8C-83A1-F6EECF244321}">
                <p14:modId xmlns:p14="http://schemas.microsoft.com/office/powerpoint/2010/main" val="1465829425"/>
              </p:ext>
            </p:extLst>
          </p:nvPr>
        </p:nvGraphicFramePr>
        <p:xfrm>
          <a:off x="4320000" y="1353960"/>
          <a:ext cx="4320000" cy="468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CDEC6B20-0222-62E1-2827-0F152015EE06}"/>
              </a:ext>
            </a:extLst>
          </p:cNvPr>
          <p:cNvSpPr txBox="1"/>
          <p:nvPr/>
        </p:nvSpPr>
        <p:spPr>
          <a:xfrm>
            <a:off x="2286000" y="6429779"/>
            <a:ext cx="4572000" cy="218265"/>
          </a:xfrm>
          <a:prstGeom prst="rect">
            <a:avLst/>
          </a:prstGeom>
          <a:noFill/>
        </p:spPr>
        <p:txBody>
          <a:bodyPr wrap="square">
            <a:spAutoFit/>
          </a:bodyPr>
          <a:lstStyle/>
          <a:p>
            <a:pPr algn="just">
              <a:lnSpc>
                <a:spcPct val="107000"/>
              </a:lnSpc>
              <a:spcAft>
                <a:spcPts val="800"/>
              </a:spcAft>
            </a:pPr>
            <a:r>
              <a:rPr lang="en-ZA" sz="800" dirty="0">
                <a:effectLst/>
                <a:latin typeface="Calibri" panose="020F0502020204030204" pitchFamily="34" charset="0"/>
                <a:ea typeface="Calibri" panose="020F0502020204030204" pitchFamily="34" charset="0"/>
                <a:cs typeface="Times New Roman" panose="02020603050405020304" pitchFamily="18" charset="0"/>
              </a:rPr>
              <a:t>*Iron and steel include input materials (also known as precursors) and articles of iron and steel</a:t>
            </a:r>
          </a:p>
        </p:txBody>
      </p:sp>
      <p:sp>
        <p:nvSpPr>
          <p:cNvPr id="5" name="Rectangle 4">
            <a:extLst>
              <a:ext uri="{FF2B5EF4-FFF2-40B4-BE49-F238E27FC236}">
                <a16:creationId xmlns:a16="http://schemas.microsoft.com/office/drawing/2014/main" id="{76E599DD-39C9-6DD1-9C8F-10F2B9E32D2D}"/>
              </a:ext>
            </a:extLst>
          </p:cNvPr>
          <p:cNvSpPr/>
          <p:nvPr/>
        </p:nvSpPr>
        <p:spPr>
          <a:xfrm>
            <a:off x="509187" y="2132856"/>
            <a:ext cx="3486749" cy="235593"/>
          </a:xfrm>
          <a:prstGeom prst="rect">
            <a:avLst/>
          </a:prstGeom>
          <a:noFill/>
          <a:ln w="952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5">
            <a:extLst>
              <a:ext uri="{FF2B5EF4-FFF2-40B4-BE49-F238E27FC236}">
                <a16:creationId xmlns:a16="http://schemas.microsoft.com/office/drawing/2014/main" id="{E7C05C28-2BA4-5C8E-5FD9-4B56EE0E1185}"/>
              </a:ext>
            </a:extLst>
          </p:cNvPr>
          <p:cNvSpPr/>
          <p:nvPr/>
        </p:nvSpPr>
        <p:spPr>
          <a:xfrm>
            <a:off x="4829667" y="2473327"/>
            <a:ext cx="3486749" cy="235593"/>
          </a:xfrm>
          <a:prstGeom prst="rect">
            <a:avLst/>
          </a:prstGeom>
          <a:noFill/>
          <a:ln w="952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39636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BC8E7-ABF8-7515-276E-982DD07D14DA}"/>
              </a:ext>
            </a:extLst>
          </p:cNvPr>
          <p:cNvSpPr>
            <a:spLocks noGrp="1"/>
          </p:cNvSpPr>
          <p:nvPr>
            <p:ph type="title"/>
          </p:nvPr>
        </p:nvSpPr>
        <p:spPr>
          <a:xfrm>
            <a:off x="0" y="0"/>
            <a:ext cx="9144000" cy="1143000"/>
          </a:xfrm>
        </p:spPr>
        <p:txBody>
          <a:bodyPr/>
          <a:lstStyle/>
          <a:p>
            <a:r>
              <a:rPr lang="en-US" sz="3500" b="1" dirty="0">
                <a:latin typeface="Arial" panose="020B0604020202020204" pitchFamily="34" charset="0"/>
                <a:cs typeface="Arial" panose="020B0604020202020204" pitchFamily="34" charset="0"/>
              </a:rPr>
              <a:t>Issues at hand – South Africa’s readiness to the EU CBAM in transition</a:t>
            </a:r>
            <a:endParaRPr lang="en-ZA" sz="3500" b="1"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F00564E-BE0E-DEA7-5550-595513E04100}"/>
              </a:ext>
            </a:extLst>
          </p:cNvPr>
          <p:cNvSpPr>
            <a:spLocks noGrp="1"/>
          </p:cNvSpPr>
          <p:nvPr>
            <p:ph type="sldNum" sz="quarter" idx="12"/>
          </p:nvPr>
        </p:nvSpPr>
        <p:spPr/>
        <p:txBody>
          <a:bodyPr/>
          <a:lstStyle/>
          <a:p>
            <a:pPr>
              <a:defRPr/>
            </a:pPr>
            <a:fld id="{CDB65CC6-C163-41B7-A6F5-6995588CC66D}" type="slidenum">
              <a:rPr lang="en-GB" smtClean="0"/>
              <a:pPr>
                <a:defRPr/>
              </a:pPr>
              <a:t>7</a:t>
            </a:fld>
            <a:endParaRPr lang="en-GB" dirty="0"/>
          </a:p>
        </p:txBody>
      </p:sp>
      <p:sp>
        <p:nvSpPr>
          <p:cNvPr id="5" name="Rectangle 4">
            <a:extLst>
              <a:ext uri="{FF2B5EF4-FFF2-40B4-BE49-F238E27FC236}">
                <a16:creationId xmlns:a16="http://schemas.microsoft.com/office/drawing/2014/main" id="{A89799C9-79D2-BA4A-A6BB-02071E64ABFB}"/>
              </a:ext>
            </a:extLst>
          </p:cNvPr>
          <p:cNvSpPr/>
          <p:nvPr/>
        </p:nvSpPr>
        <p:spPr>
          <a:xfrm>
            <a:off x="494764" y="1546665"/>
            <a:ext cx="2507613" cy="3804244"/>
          </a:xfrm>
          <a:prstGeom prst="rect">
            <a:avLst/>
          </a:prstGeom>
          <a:ln w="41275" cmpd="sng">
            <a:extLst>
              <a:ext uri="{C807C97D-BFC1-408E-A445-0C87EB9F89A2}">
                <ask:lineSketchStyleProps xmlns:ask="http://schemas.microsoft.com/office/drawing/2018/sketchyshapes" xmlns="">
                  <ask:type>
                    <ask:lineSketchNone/>
                  </ask:type>
                </ask:lineSketchStyleProps>
              </a:ext>
            </a:extLst>
          </a:ln>
        </p:spPr>
        <p:style>
          <a:lnRef idx="2">
            <a:schemeClr val="accent4"/>
          </a:lnRef>
          <a:fillRef idx="1">
            <a:schemeClr val="lt1"/>
          </a:fillRef>
          <a:effectRef idx="0">
            <a:schemeClr val="accent4"/>
          </a:effectRef>
          <a:fontRef idx="minor">
            <a:schemeClr val="dk1"/>
          </a:fontRef>
        </p:style>
        <p:txBody>
          <a:bodyPr rtlCol="0" anchor="t"/>
          <a:lstStyle/>
          <a:p>
            <a:pPr algn="ctr"/>
            <a:r>
              <a:rPr lang="en-US" b="1" dirty="0">
                <a:latin typeface="Arial" panose="020B0604020202020204" pitchFamily="34" charset="0"/>
                <a:cs typeface="Arial" panose="020B0604020202020204" pitchFamily="34" charset="0"/>
              </a:rPr>
              <a:t>Lack of CBAM awareness in industry and government</a:t>
            </a:r>
          </a:p>
          <a:p>
            <a:pPr algn="ctr"/>
            <a:endParaRPr lang="en-US" b="1" dirty="0">
              <a:latin typeface="Arial" panose="020B0604020202020204" pitchFamily="34" charset="0"/>
              <a:cs typeface="Arial" panose="020B0604020202020204" pitchFamily="34" charset="0"/>
            </a:endParaRPr>
          </a:p>
          <a:p>
            <a:pPr marL="457200" indent="-514350" algn="just">
              <a:buFont typeface="+mj-lt"/>
              <a:buAutoNum type="romanLcPeriod"/>
            </a:pPr>
            <a:r>
              <a:rPr lang="en-US" sz="1200" dirty="0">
                <a:latin typeface="Arial" panose="020B0604020202020204" pitchFamily="34" charset="0"/>
                <a:cs typeface="Arial" panose="020B0604020202020204" pitchFamily="34" charset="0"/>
              </a:rPr>
              <a:t>Rushed implementation of CBAM</a:t>
            </a:r>
          </a:p>
          <a:p>
            <a:pPr marL="457200" indent="-514350" algn="just">
              <a:buFont typeface="+mj-lt"/>
              <a:buAutoNum type="romanLcPeriod"/>
            </a:pPr>
            <a:r>
              <a:rPr lang="en-US" sz="1200" dirty="0">
                <a:latin typeface="Arial" panose="020B0604020202020204" pitchFamily="34" charset="0"/>
                <a:cs typeface="Arial" panose="020B0604020202020204" pitchFamily="34" charset="0"/>
              </a:rPr>
              <a:t>Mechanism is unilateral – Creating an imposing to the climate change actions locally </a:t>
            </a:r>
          </a:p>
          <a:p>
            <a:pPr marL="457200" indent="-514350" algn="just">
              <a:buFont typeface="+mj-lt"/>
              <a:buAutoNum type="romanLcPeriod"/>
            </a:pPr>
            <a:r>
              <a:rPr lang="en-US" sz="1200" dirty="0">
                <a:latin typeface="Arial" panose="020B0604020202020204" pitchFamily="34" charset="0"/>
                <a:cs typeface="Arial" panose="020B0604020202020204" pitchFamily="34" charset="0"/>
              </a:rPr>
              <a:t>CBAM is still in legalese – Difficult to understand what is required from firms</a:t>
            </a:r>
          </a:p>
          <a:p>
            <a:endParaRPr lang="en-US" sz="1200" dirty="0">
              <a:latin typeface="Arial" panose="020B0604020202020204" pitchFamily="34" charset="0"/>
              <a:cs typeface="Arial" panose="020B0604020202020204" pitchFamily="34" charset="0"/>
            </a:endParaRPr>
          </a:p>
          <a:p>
            <a:pPr indent="-57150" algn="ctr"/>
            <a:r>
              <a:rPr lang="en-US" sz="1200" b="1" dirty="0">
                <a:solidFill>
                  <a:schemeClr val="accent1">
                    <a:lumMod val="75000"/>
                  </a:schemeClr>
                </a:solidFill>
                <a:latin typeface="Arial" panose="020B0604020202020204" pitchFamily="34" charset="0"/>
                <a:cs typeface="Arial" panose="020B0604020202020204" pitchFamily="34" charset="0"/>
              </a:rPr>
              <a:t>This is aligned to the issues faced by EU declarants and firms in the EU</a:t>
            </a:r>
            <a:endParaRPr lang="en-US" sz="1200" dirty="0">
              <a:latin typeface="Arial" panose="020B0604020202020204" pitchFamily="34" charset="0"/>
              <a:cs typeface="Arial" panose="020B0604020202020204" pitchFamily="34" charset="0"/>
            </a:endParaRPr>
          </a:p>
          <a:p>
            <a:pPr marL="400050" lvl="1" indent="0">
              <a:buNone/>
            </a:pPr>
            <a:endParaRPr lang="en-US" sz="120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555B0F66-BE2C-4ADB-390B-B9950C9CA496}"/>
              </a:ext>
            </a:extLst>
          </p:cNvPr>
          <p:cNvSpPr/>
          <p:nvPr/>
        </p:nvSpPr>
        <p:spPr>
          <a:xfrm>
            <a:off x="3289466" y="1546665"/>
            <a:ext cx="2507613" cy="3804244"/>
          </a:xfrm>
          <a:prstGeom prst="rect">
            <a:avLst/>
          </a:prstGeom>
          <a:ln w="41275" cmpd="sng">
            <a:extLst>
              <a:ext uri="{C807C97D-BFC1-408E-A445-0C87EB9F89A2}">
                <ask:lineSketchStyleProps xmlns:ask="http://schemas.microsoft.com/office/drawing/2018/sketchyshapes" xmlns="">
                  <ask:type>
                    <ask:lineSketchNone/>
                  </ask:type>
                </ask:lineSketchStyleProps>
              </a:ext>
            </a:extLst>
          </a:ln>
        </p:spPr>
        <p:style>
          <a:lnRef idx="2">
            <a:schemeClr val="accent4"/>
          </a:lnRef>
          <a:fillRef idx="1">
            <a:schemeClr val="lt1"/>
          </a:fillRef>
          <a:effectRef idx="0">
            <a:schemeClr val="accent4"/>
          </a:effectRef>
          <a:fontRef idx="minor">
            <a:schemeClr val="dk1"/>
          </a:fontRef>
        </p:style>
        <p:txBody>
          <a:bodyPr rtlCol="0" anchor="t"/>
          <a:lstStyle/>
          <a:p>
            <a:pPr algn="ctr"/>
            <a:r>
              <a:rPr lang="en-US" b="1" dirty="0">
                <a:latin typeface="Arial" panose="020B0604020202020204" pitchFamily="34" charset="0"/>
                <a:cs typeface="Arial" panose="020B0604020202020204" pitchFamily="34" charset="0"/>
              </a:rPr>
              <a:t>Domestic industrial challenges - Logistical, energy and coordination issues</a:t>
            </a:r>
          </a:p>
          <a:p>
            <a:pPr algn="just"/>
            <a:endParaRPr lang="en-US" b="1" dirty="0">
              <a:latin typeface="Arial" panose="020B0604020202020204" pitchFamily="34" charset="0"/>
              <a:cs typeface="Arial" panose="020B0604020202020204" pitchFamily="34" charset="0"/>
            </a:endParaRPr>
          </a:p>
          <a:p>
            <a:pPr marL="457200" indent="-514350" algn="just">
              <a:buFont typeface="+mj-lt"/>
              <a:buAutoNum type="romanLcPeriod"/>
            </a:pPr>
            <a:r>
              <a:rPr lang="en-US" sz="1200" dirty="0">
                <a:latin typeface="Arial" panose="020B0604020202020204" pitchFamily="34" charset="0"/>
                <a:cs typeface="Arial" panose="020B0604020202020204" pitchFamily="34" charset="0"/>
              </a:rPr>
              <a:t>Transnet issues </a:t>
            </a:r>
          </a:p>
          <a:p>
            <a:pPr marL="457200" indent="-514350" algn="just">
              <a:buFont typeface="+mj-lt"/>
              <a:buAutoNum type="romanLcPeriod"/>
            </a:pPr>
            <a:r>
              <a:rPr lang="en-US" sz="1200" dirty="0">
                <a:latin typeface="Arial" panose="020B0604020202020204" pitchFamily="34" charset="0"/>
                <a:cs typeface="Arial" panose="020B0604020202020204" pitchFamily="34" charset="0"/>
              </a:rPr>
              <a:t>Eskom issues – Loadshedding </a:t>
            </a:r>
          </a:p>
          <a:p>
            <a:pPr marL="457200" indent="-514350" algn="just">
              <a:buFont typeface="+mj-lt"/>
              <a:buAutoNum type="romanLcPeriod"/>
            </a:pPr>
            <a:r>
              <a:rPr lang="en-US" sz="1200" dirty="0">
                <a:latin typeface="Arial" panose="020B0604020202020204" pitchFamily="34" charset="0"/>
                <a:cs typeface="Arial" panose="020B0604020202020204" pitchFamily="34" charset="0"/>
              </a:rPr>
              <a:t>Lack of a coordinated response to CBAM both from government and industry </a:t>
            </a:r>
          </a:p>
        </p:txBody>
      </p:sp>
      <p:sp>
        <p:nvSpPr>
          <p:cNvPr id="9" name="Rectangle 8">
            <a:extLst>
              <a:ext uri="{FF2B5EF4-FFF2-40B4-BE49-F238E27FC236}">
                <a16:creationId xmlns:a16="http://schemas.microsoft.com/office/drawing/2014/main" id="{61AE5679-4F41-F8FE-431C-586750DBA3E1}"/>
              </a:ext>
            </a:extLst>
          </p:cNvPr>
          <p:cNvSpPr/>
          <p:nvPr/>
        </p:nvSpPr>
        <p:spPr>
          <a:xfrm>
            <a:off x="6111353" y="1526878"/>
            <a:ext cx="2507613" cy="3804244"/>
          </a:xfrm>
          <a:prstGeom prst="rect">
            <a:avLst/>
          </a:prstGeom>
          <a:ln w="41275" cmpd="sng">
            <a:extLst>
              <a:ext uri="{C807C97D-BFC1-408E-A445-0C87EB9F89A2}">
                <ask:lineSketchStyleProps xmlns:ask="http://schemas.microsoft.com/office/drawing/2018/sketchyshapes" xmlns="">
                  <ask:type>
                    <ask:lineSketchNone/>
                  </ask:type>
                </ask:lineSketchStyleProps>
              </a:ext>
            </a:extLst>
          </a:ln>
        </p:spPr>
        <p:style>
          <a:lnRef idx="2">
            <a:schemeClr val="accent4"/>
          </a:lnRef>
          <a:fillRef idx="1">
            <a:schemeClr val="lt1"/>
          </a:fillRef>
          <a:effectRef idx="0">
            <a:schemeClr val="accent4"/>
          </a:effectRef>
          <a:fontRef idx="minor">
            <a:schemeClr val="dk1"/>
          </a:fontRef>
        </p:style>
        <p:txBody>
          <a:bodyPr rtlCol="0" anchor="t"/>
          <a:lstStyle/>
          <a:p>
            <a:pPr algn="ctr"/>
            <a:r>
              <a:rPr lang="en-US" b="1" dirty="0">
                <a:latin typeface="Arial" panose="020B0604020202020204" pitchFamily="34" charset="0"/>
                <a:cs typeface="Arial" panose="020B0604020202020204" pitchFamily="34" charset="0"/>
              </a:rPr>
              <a:t>Misaligned GHG accounting infrastructure - CBAM &amp; SAGERS not compatible</a:t>
            </a:r>
          </a:p>
          <a:p>
            <a:pPr algn="ctr"/>
            <a:endParaRPr lang="en-US" b="1" dirty="0">
              <a:latin typeface="Arial" panose="020B0604020202020204" pitchFamily="34" charset="0"/>
              <a:cs typeface="Arial" panose="020B0604020202020204" pitchFamily="34" charset="0"/>
            </a:endParaRPr>
          </a:p>
          <a:p>
            <a:pPr marL="457200" indent="-514350" algn="just">
              <a:buFont typeface="+mj-lt"/>
              <a:buAutoNum type="romanLcPeriod"/>
            </a:pPr>
            <a:r>
              <a:rPr lang="en-US" sz="1200" dirty="0">
                <a:latin typeface="Arial" panose="020B0604020202020204" pitchFamily="34" charset="0"/>
                <a:cs typeface="Arial" panose="020B0604020202020204" pitchFamily="34" charset="0"/>
              </a:rPr>
              <a:t>CBAM reports GHG emissions at a product level, while SAGERS report at an industrial level </a:t>
            </a:r>
          </a:p>
          <a:p>
            <a:pPr marL="457200" indent="-514350" algn="just">
              <a:buFont typeface="+mj-lt"/>
              <a:buAutoNum type="romanLcPeriod"/>
            </a:pPr>
            <a:r>
              <a:rPr lang="en-US" sz="1200" dirty="0">
                <a:latin typeface="Arial" panose="020B0604020202020204" pitchFamily="34" charset="0"/>
                <a:cs typeface="Arial" panose="020B0604020202020204" pitchFamily="34" charset="0"/>
              </a:rPr>
              <a:t>CBAM reports on a quarterly basis, while SAGERS report on an annual basis</a:t>
            </a:r>
          </a:p>
        </p:txBody>
      </p:sp>
    </p:spTree>
    <p:extLst>
      <p:ext uri="{BB962C8B-B14F-4D97-AF65-F5344CB8AC3E}">
        <p14:creationId xmlns:p14="http://schemas.microsoft.com/office/powerpoint/2010/main" val="3792462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BC8E7-ABF8-7515-276E-982DD07D14DA}"/>
              </a:ext>
            </a:extLst>
          </p:cNvPr>
          <p:cNvSpPr>
            <a:spLocks noGrp="1"/>
          </p:cNvSpPr>
          <p:nvPr>
            <p:ph type="title"/>
          </p:nvPr>
        </p:nvSpPr>
        <p:spPr>
          <a:xfrm>
            <a:off x="0" y="0"/>
            <a:ext cx="9144000" cy="1143000"/>
          </a:xfrm>
        </p:spPr>
        <p:txBody>
          <a:bodyPr/>
          <a:lstStyle/>
          <a:p>
            <a:r>
              <a:rPr lang="en-US" sz="3500" b="1" dirty="0">
                <a:latin typeface="Arial" panose="020B0604020202020204" pitchFamily="34" charset="0"/>
                <a:cs typeface="Arial" panose="020B0604020202020204" pitchFamily="34" charset="0"/>
              </a:rPr>
              <a:t>Issues at hand – Longer term issues</a:t>
            </a:r>
            <a:endParaRPr lang="en-ZA" sz="3500" b="1"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F00564E-BE0E-DEA7-5550-595513E04100}"/>
              </a:ext>
            </a:extLst>
          </p:cNvPr>
          <p:cNvSpPr>
            <a:spLocks noGrp="1"/>
          </p:cNvSpPr>
          <p:nvPr>
            <p:ph type="sldNum" sz="quarter" idx="12"/>
          </p:nvPr>
        </p:nvSpPr>
        <p:spPr/>
        <p:txBody>
          <a:bodyPr/>
          <a:lstStyle/>
          <a:p>
            <a:pPr>
              <a:defRPr/>
            </a:pPr>
            <a:fld id="{CDB65CC6-C163-41B7-A6F5-6995588CC66D}" type="slidenum">
              <a:rPr lang="en-GB" smtClean="0"/>
              <a:pPr>
                <a:defRPr/>
              </a:pPr>
              <a:t>8</a:t>
            </a:fld>
            <a:endParaRPr lang="en-GB" dirty="0"/>
          </a:p>
        </p:txBody>
      </p:sp>
      <p:sp>
        <p:nvSpPr>
          <p:cNvPr id="5" name="Rectangle 4">
            <a:extLst>
              <a:ext uri="{FF2B5EF4-FFF2-40B4-BE49-F238E27FC236}">
                <a16:creationId xmlns:a16="http://schemas.microsoft.com/office/drawing/2014/main" id="{A89799C9-79D2-BA4A-A6BB-02071E64ABFB}"/>
              </a:ext>
            </a:extLst>
          </p:cNvPr>
          <p:cNvSpPr/>
          <p:nvPr/>
        </p:nvSpPr>
        <p:spPr>
          <a:xfrm>
            <a:off x="494764" y="1546664"/>
            <a:ext cx="8469724" cy="4186591"/>
          </a:xfrm>
          <a:prstGeom prst="rect">
            <a:avLst/>
          </a:prstGeom>
          <a:ln w="41275" cmpd="sng">
            <a:extLst>
              <a:ext uri="{C807C97D-BFC1-408E-A445-0C87EB9F89A2}">
                <ask:lineSketchStyleProps xmlns:ask="http://schemas.microsoft.com/office/drawing/2018/sketchyshapes" xmlns="">
                  <ask:type>
                    <ask:lineSketchNone/>
                  </ask:type>
                </ask:lineSketchStyleProps>
              </a:ext>
            </a:extLst>
          </a:ln>
        </p:spPr>
        <p:style>
          <a:lnRef idx="2">
            <a:schemeClr val="accent4"/>
          </a:lnRef>
          <a:fillRef idx="1">
            <a:schemeClr val="lt1"/>
          </a:fillRef>
          <a:effectRef idx="0">
            <a:schemeClr val="accent4"/>
          </a:effectRef>
          <a:fontRef idx="minor">
            <a:schemeClr val="dk1"/>
          </a:fontRef>
        </p:style>
        <p:txBody>
          <a:bodyPr rtlCol="0" anchor="t"/>
          <a:lstStyle/>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1. Slow </a:t>
            </a:r>
            <a:r>
              <a:rPr lang="en-US" dirty="0" err="1">
                <a:latin typeface="Arial" panose="020B0604020202020204" pitchFamily="34" charset="0"/>
                <a:cs typeface="Arial" panose="020B0604020202020204" pitchFamily="34" charset="0"/>
              </a:rPr>
              <a:t>decarbonisation</a:t>
            </a:r>
            <a:r>
              <a:rPr lang="en-US" dirty="0">
                <a:latin typeface="Arial" panose="020B0604020202020204" pitchFamily="34" charset="0"/>
                <a:cs typeface="Arial" panose="020B0604020202020204" pitchFamily="34" charset="0"/>
              </a:rPr>
              <a:t> of high emitting value chains (CBAM covered sectors)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2. Low domestic carbon pricing by global standards (US$10 per </a:t>
            </a:r>
            <a:r>
              <a:rPr lang="en-US" dirty="0" err="1">
                <a:latin typeface="Arial" panose="020B0604020202020204" pitchFamily="34" charset="0"/>
                <a:cs typeface="Arial" panose="020B0604020202020204" pitchFamily="34" charset="0"/>
              </a:rPr>
              <a:t>tonne</a:t>
            </a:r>
            <a:r>
              <a:rPr lang="en-US" dirty="0">
                <a:latin typeface="Arial" panose="020B0604020202020204" pitchFamily="34" charset="0"/>
                <a:cs typeface="Arial" panose="020B0604020202020204" pitchFamily="34" charset="0"/>
              </a:rPr>
              <a:t> of emitted emissions, compared to US$50/t (Global corridor) and around US$90-100/t of the EU)</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3. High dependence on coal of the South African electricity system (Around 80% of the electricity in SA is produced from Coal) – Causing the grid to be carbon intensive – creating issues in terms of indirect emissions</a:t>
            </a:r>
          </a:p>
          <a:p>
            <a:endParaRPr lang="en-US" dirty="0">
              <a:latin typeface="Arial" panose="020B0604020202020204" pitchFamily="34" charset="0"/>
              <a:cs typeface="Arial" panose="020B0604020202020204" pitchFamily="34" charset="0"/>
            </a:endParaRPr>
          </a:p>
          <a:p>
            <a:pPr marL="400050" lvl="1" indent="0">
              <a:buNone/>
            </a:pP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4931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0010A65-7617-0252-5F22-68E7C62307C4}"/>
              </a:ext>
            </a:extLst>
          </p:cNvPr>
          <p:cNvSpPr>
            <a:spLocks noGrp="1"/>
          </p:cNvSpPr>
          <p:nvPr>
            <p:ph type="sldNum" sz="quarter" idx="12"/>
          </p:nvPr>
        </p:nvSpPr>
        <p:spPr>
          <a:xfrm>
            <a:off x="6804248" y="6406560"/>
            <a:ext cx="2133600" cy="365125"/>
          </a:xfrm>
        </p:spPr>
        <p:txBody>
          <a:bodyPr/>
          <a:lstStyle/>
          <a:p>
            <a:pPr>
              <a:defRPr/>
            </a:pPr>
            <a:fld id="{CDB65CC6-C163-41B7-A6F5-6995588CC66D}" type="slidenum">
              <a:rPr lang="en-GB" smtClean="0"/>
              <a:pPr>
                <a:defRPr/>
              </a:pPr>
              <a:t>9</a:t>
            </a:fld>
            <a:endParaRPr lang="en-GB" dirty="0"/>
          </a:p>
        </p:txBody>
      </p:sp>
      <p:sp>
        <p:nvSpPr>
          <p:cNvPr id="20" name="TextBox 19">
            <a:extLst>
              <a:ext uri="{FF2B5EF4-FFF2-40B4-BE49-F238E27FC236}">
                <a16:creationId xmlns:a16="http://schemas.microsoft.com/office/drawing/2014/main" id="{CFE28D24-3936-C5D3-B9BB-81B1CE1F170B}"/>
              </a:ext>
            </a:extLst>
          </p:cNvPr>
          <p:cNvSpPr txBox="1"/>
          <p:nvPr/>
        </p:nvSpPr>
        <p:spPr>
          <a:xfrm>
            <a:off x="599101" y="2504484"/>
            <a:ext cx="7945799" cy="1849032"/>
          </a:xfrm>
          <a:prstGeom prst="rect">
            <a:avLst/>
          </a:prstGeom>
          <a:noFill/>
        </p:spPr>
        <p:txBody>
          <a:bodyPr wrap="square">
            <a:spAutoFit/>
          </a:bodyPr>
          <a:lstStyle/>
          <a:p>
            <a:pPr lvl="0" algn="ctr">
              <a:lnSpc>
                <a:spcPct val="107000"/>
              </a:lnSpc>
            </a:pPr>
            <a:r>
              <a:rPr lang="en-ZA" dirty="0">
                <a:effectLst/>
                <a:latin typeface="Arial" panose="020B0604020202020204" pitchFamily="34" charset="0"/>
                <a:ea typeface="Calibri" panose="020F0502020204030204" pitchFamily="34" charset="0"/>
                <a:cs typeface="Arial" panose="020B0604020202020204" pitchFamily="34" charset="0"/>
              </a:rPr>
              <a:t>In the short term – We need to Adapt and Engage</a:t>
            </a:r>
          </a:p>
          <a:p>
            <a:pPr lvl="0" algn="ctr">
              <a:lnSpc>
                <a:spcPct val="107000"/>
              </a:lnSpc>
            </a:pPr>
            <a:endParaRPr lang="en-ZA" dirty="0">
              <a:latin typeface="Arial" panose="020B0604020202020204" pitchFamily="34" charset="0"/>
              <a:ea typeface="Calibri" panose="020F0502020204030204" pitchFamily="34" charset="0"/>
              <a:cs typeface="Arial" panose="020B0604020202020204" pitchFamily="34" charset="0"/>
            </a:endParaRPr>
          </a:p>
          <a:p>
            <a:pPr lvl="0" algn="ctr">
              <a:lnSpc>
                <a:spcPct val="107000"/>
              </a:lnSpc>
            </a:pPr>
            <a:endParaRPr lang="en-ZA" dirty="0">
              <a:latin typeface="Arial" panose="020B0604020202020204" pitchFamily="34" charset="0"/>
              <a:ea typeface="Calibri" panose="020F0502020204030204" pitchFamily="34" charset="0"/>
              <a:cs typeface="Arial" panose="020B0604020202020204" pitchFamily="34" charset="0"/>
            </a:endParaRPr>
          </a:p>
          <a:p>
            <a:pPr lvl="0" algn="ctr">
              <a:lnSpc>
                <a:spcPct val="107000"/>
              </a:lnSpc>
            </a:pPr>
            <a:endParaRPr lang="en-ZA" dirty="0">
              <a:latin typeface="Arial" panose="020B0604020202020204" pitchFamily="34" charset="0"/>
              <a:ea typeface="Calibri" panose="020F0502020204030204" pitchFamily="34" charset="0"/>
              <a:cs typeface="Arial" panose="020B0604020202020204" pitchFamily="34" charset="0"/>
            </a:endParaRPr>
          </a:p>
          <a:p>
            <a:pPr lvl="0" algn="ctr">
              <a:lnSpc>
                <a:spcPct val="107000"/>
              </a:lnSpc>
            </a:pPr>
            <a:endParaRPr lang="en-ZA" dirty="0">
              <a:latin typeface="Arial" panose="020B0604020202020204" pitchFamily="34" charset="0"/>
              <a:ea typeface="Calibri" panose="020F0502020204030204" pitchFamily="34" charset="0"/>
              <a:cs typeface="Arial" panose="020B0604020202020204" pitchFamily="34" charset="0"/>
            </a:endParaRPr>
          </a:p>
          <a:p>
            <a:pPr lvl="0" algn="ctr">
              <a:lnSpc>
                <a:spcPct val="107000"/>
              </a:lnSpc>
            </a:pPr>
            <a:r>
              <a:rPr lang="en-ZA" dirty="0">
                <a:effectLst/>
                <a:latin typeface="Arial" panose="020B0604020202020204" pitchFamily="34" charset="0"/>
                <a:ea typeface="Calibri" panose="020F0502020204030204" pitchFamily="34" charset="0"/>
                <a:cs typeface="Arial" panose="020B0604020202020204" pitchFamily="34" charset="0"/>
              </a:rPr>
              <a:t>In the Medium to long term – </a:t>
            </a:r>
            <a:r>
              <a:rPr lang="en-ZA" dirty="0">
                <a:latin typeface="Arial" panose="020B0604020202020204" pitchFamily="34" charset="0"/>
                <a:ea typeface="Calibri" panose="020F0502020204030204" pitchFamily="34" charset="0"/>
                <a:cs typeface="Arial" panose="020B0604020202020204" pitchFamily="34" charset="0"/>
              </a:rPr>
              <a:t>W</a:t>
            </a:r>
            <a:r>
              <a:rPr lang="en-ZA" dirty="0">
                <a:effectLst/>
                <a:latin typeface="Arial" panose="020B0604020202020204" pitchFamily="34" charset="0"/>
                <a:ea typeface="Calibri" panose="020F0502020204030204" pitchFamily="34" charset="0"/>
                <a:cs typeface="Arial" panose="020B0604020202020204" pitchFamily="34" charset="0"/>
              </a:rPr>
              <a:t>e need to Decarbonise </a:t>
            </a:r>
          </a:p>
        </p:txBody>
      </p:sp>
      <p:sp>
        <p:nvSpPr>
          <p:cNvPr id="25" name="Title 1">
            <a:extLst>
              <a:ext uri="{FF2B5EF4-FFF2-40B4-BE49-F238E27FC236}">
                <a16:creationId xmlns:a16="http://schemas.microsoft.com/office/drawing/2014/main" id="{76157CDA-6C79-E184-9815-BC2B37857E13}"/>
              </a:ext>
            </a:extLst>
          </p:cNvPr>
          <p:cNvSpPr txBox="1">
            <a:spLocks/>
          </p:cNvSpPr>
          <p:nvPr/>
        </p:nvSpPr>
        <p:spPr bwMode="auto">
          <a:xfrm>
            <a:off x="457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kern="1200">
                <a:solidFill>
                  <a:schemeClr val="tx1"/>
                </a:solidFill>
                <a:latin typeface="+mj-lt"/>
                <a:ea typeface="+mj-ea"/>
                <a:cs typeface="+mj-cs"/>
              </a:defRPr>
            </a:lvl1pPr>
            <a:lvl2pPr algn="ctr" rtl="0" eaLnBrk="1" fontAlgn="base" hangingPunct="1">
              <a:spcBef>
                <a:spcPct val="0"/>
              </a:spcBef>
              <a:spcAft>
                <a:spcPct val="0"/>
              </a:spcAft>
              <a:defRPr sz="4000">
                <a:solidFill>
                  <a:schemeClr val="tx1"/>
                </a:solidFill>
                <a:latin typeface="Calibri" pitchFamily="34" charset="0"/>
              </a:defRPr>
            </a:lvl2pPr>
            <a:lvl3pPr algn="ctr" rtl="0" eaLnBrk="1" fontAlgn="base" hangingPunct="1">
              <a:spcBef>
                <a:spcPct val="0"/>
              </a:spcBef>
              <a:spcAft>
                <a:spcPct val="0"/>
              </a:spcAft>
              <a:defRPr sz="4000">
                <a:solidFill>
                  <a:schemeClr val="tx1"/>
                </a:solidFill>
                <a:latin typeface="Calibri" pitchFamily="34" charset="0"/>
              </a:defRPr>
            </a:lvl3pPr>
            <a:lvl4pPr algn="ctr" rtl="0" eaLnBrk="1" fontAlgn="base" hangingPunct="1">
              <a:spcBef>
                <a:spcPct val="0"/>
              </a:spcBef>
              <a:spcAft>
                <a:spcPct val="0"/>
              </a:spcAft>
              <a:defRPr sz="4000">
                <a:solidFill>
                  <a:schemeClr val="tx1"/>
                </a:solidFill>
                <a:latin typeface="Calibri" pitchFamily="34" charset="0"/>
              </a:defRPr>
            </a:lvl4pPr>
            <a:lvl5pPr algn="ctr" rtl="0" eaLnBrk="1" fontAlgn="base" hangingPunct="1">
              <a:spcBef>
                <a:spcPct val="0"/>
              </a:spcBef>
              <a:spcAft>
                <a:spcPct val="0"/>
              </a:spcAft>
              <a:defRPr sz="4000">
                <a:solidFill>
                  <a:schemeClr val="tx1"/>
                </a:solidFill>
                <a:latin typeface="Calibri" pitchFamily="34" charset="0"/>
              </a:defRPr>
            </a:lvl5pPr>
            <a:lvl6pPr marL="457200" algn="ctr" rtl="0" eaLnBrk="1" fontAlgn="base" hangingPunct="1">
              <a:spcBef>
                <a:spcPct val="0"/>
              </a:spcBef>
              <a:spcAft>
                <a:spcPct val="0"/>
              </a:spcAft>
              <a:defRPr sz="4000">
                <a:solidFill>
                  <a:schemeClr val="tx1"/>
                </a:solidFill>
                <a:latin typeface="Calibri" pitchFamily="34" charset="0"/>
              </a:defRPr>
            </a:lvl6pPr>
            <a:lvl7pPr marL="914400" algn="ctr" rtl="0" eaLnBrk="1" fontAlgn="base" hangingPunct="1">
              <a:spcBef>
                <a:spcPct val="0"/>
              </a:spcBef>
              <a:spcAft>
                <a:spcPct val="0"/>
              </a:spcAft>
              <a:defRPr sz="4000">
                <a:solidFill>
                  <a:schemeClr val="tx1"/>
                </a:solidFill>
                <a:latin typeface="Calibri" pitchFamily="34" charset="0"/>
              </a:defRPr>
            </a:lvl7pPr>
            <a:lvl8pPr marL="1371600" algn="ctr" rtl="0" eaLnBrk="1" fontAlgn="base" hangingPunct="1">
              <a:spcBef>
                <a:spcPct val="0"/>
              </a:spcBef>
              <a:spcAft>
                <a:spcPct val="0"/>
              </a:spcAft>
              <a:defRPr sz="4000">
                <a:solidFill>
                  <a:schemeClr val="tx1"/>
                </a:solidFill>
                <a:latin typeface="Calibri" pitchFamily="34" charset="0"/>
              </a:defRPr>
            </a:lvl8pPr>
            <a:lvl9pPr marL="1828800" algn="ctr" rtl="0" eaLnBrk="1" fontAlgn="base" hangingPunct="1">
              <a:spcBef>
                <a:spcPct val="0"/>
              </a:spcBef>
              <a:spcAft>
                <a:spcPct val="0"/>
              </a:spcAft>
              <a:defRPr sz="4000">
                <a:solidFill>
                  <a:schemeClr val="tx1"/>
                </a:solidFill>
                <a:latin typeface="Calibri" pitchFamily="34" charset="0"/>
              </a:defRPr>
            </a:lvl9pPr>
          </a:lstStyle>
          <a:p>
            <a:r>
              <a:rPr lang="en-US" sz="3200" b="1" dirty="0">
                <a:latin typeface="Arial" panose="020B0604020202020204" pitchFamily="34" charset="0"/>
                <a:cs typeface="Arial" panose="020B0604020202020204" pitchFamily="34" charset="0"/>
              </a:rPr>
              <a:t>How South Africa can respond to BCAs </a:t>
            </a:r>
            <a:endParaRPr lang="en-ZA"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6733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xEl>
                                              <p:pRg st="5" end="5"/>
                                            </p:txEl>
                                          </p:spTgt>
                                        </p:tgtEl>
                                        <p:attrNameLst>
                                          <p:attrName>style.visibility</p:attrName>
                                        </p:attrNameLst>
                                      </p:cBhvr>
                                      <p:to>
                                        <p:strVal val="visible"/>
                                      </p:to>
                                    </p:set>
                                    <p:animEffect transition="in" filter="fade">
                                      <p:cBhvr>
                                        <p:cTn id="12" dur="500"/>
                                        <p:tgtEl>
                                          <p:spTgt spid="2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ips powerpo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4FA25A7588844794EC9E816BC11634" ma:contentTypeVersion="16" ma:contentTypeDescription="Create a new document." ma:contentTypeScope="" ma:versionID="968c315312cc70e950e41a11474cffc7">
  <xsd:schema xmlns:xsd="http://www.w3.org/2001/XMLSchema" xmlns:xs="http://www.w3.org/2001/XMLSchema" xmlns:p="http://schemas.microsoft.com/office/2006/metadata/properties" xmlns:ns3="fea56953-e006-4d5b-8b88-432939bd42c8" xmlns:ns4="5f204ef5-b701-4b3e-8353-3d8c42afddf1" targetNamespace="http://schemas.microsoft.com/office/2006/metadata/properties" ma:root="true" ma:fieldsID="4b838c77a97015afe744a0a00cdd61c7" ns3:_="" ns4:_="">
    <xsd:import namespace="fea56953-e006-4d5b-8b88-432939bd42c8"/>
    <xsd:import namespace="5f204ef5-b701-4b3e-8353-3d8c42afddf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DateTaken" minOccurs="0"/>
                <xsd:element ref="ns3:_activity" minOccurs="0"/>
                <xsd:element ref="ns4:SharedWithUsers" minOccurs="0"/>
                <xsd:element ref="ns4:SharedWithDetails" minOccurs="0"/>
                <xsd:element ref="ns4:SharingHintHash" minOccurs="0"/>
                <xsd:element ref="ns3:MediaServiceObjectDetectorVersions" minOccurs="0"/>
                <xsd:element ref="ns3:MediaServiceLocation"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a56953-e006-4d5b-8b88-432939bd42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_activity" ma:index="16"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204ef5-b701-4b3e-8353-3d8c42afddf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fea56953-e006-4d5b-8b88-432939bd42c8" xsi:nil="true"/>
  </documentManagement>
</p:properties>
</file>

<file path=customXml/itemProps1.xml><?xml version="1.0" encoding="utf-8"?>
<ds:datastoreItem xmlns:ds="http://schemas.openxmlformats.org/officeDocument/2006/customXml" ds:itemID="{F8C8F929-C0AC-408D-A0AD-695B076F13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a56953-e006-4d5b-8b88-432939bd42c8"/>
    <ds:schemaRef ds:uri="5f204ef5-b701-4b3e-8353-3d8c42afdd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38B3835-A307-4A9A-A94F-08393353902F}">
  <ds:schemaRefs>
    <ds:schemaRef ds:uri="http://schemas.microsoft.com/sharepoint/v3/contenttype/forms"/>
  </ds:schemaRefs>
</ds:datastoreItem>
</file>

<file path=customXml/itemProps3.xml><?xml version="1.0" encoding="utf-8"?>
<ds:datastoreItem xmlns:ds="http://schemas.openxmlformats.org/officeDocument/2006/customXml" ds:itemID="{0387C419-D88E-40CB-8C8A-FAAE898C7A67}">
  <ds:schemaRefs>
    <ds:schemaRef ds:uri="http://schemas.microsoft.com/office/2006/documentManagement/types"/>
    <ds:schemaRef ds:uri="http://www.w3.org/XML/1998/namespace"/>
    <ds:schemaRef ds:uri="http://purl.org/dc/elements/1.1/"/>
    <ds:schemaRef ds:uri="http://purl.org/dc/terms/"/>
    <ds:schemaRef ds:uri="fea56953-e006-4d5b-8b88-432939bd42c8"/>
    <ds:schemaRef ds:uri="http://purl.org/dc/dcmitype/"/>
    <ds:schemaRef ds:uri="http://schemas.openxmlformats.org/package/2006/metadata/core-properties"/>
    <ds:schemaRef ds:uri="http://schemas.microsoft.com/office/2006/metadata/properties"/>
    <ds:schemaRef ds:uri="http://schemas.microsoft.com/office/infopath/2007/PartnerControls"/>
    <ds:schemaRef ds:uri="5f204ef5-b701-4b3e-8353-3d8c42afddf1"/>
  </ds:schemaRefs>
</ds:datastoreItem>
</file>

<file path=docProps/app.xml><?xml version="1.0" encoding="utf-8"?>
<Properties xmlns="http://schemas.openxmlformats.org/officeDocument/2006/extended-properties" xmlns:vt="http://schemas.openxmlformats.org/officeDocument/2006/docPropsVTypes">
  <Template>tips powerpoint</Template>
  <TotalTime>1</TotalTime>
  <Words>1315</Words>
  <Application>Microsoft Office PowerPoint</Application>
  <PresentationFormat>On-screen Show (4:3)</PresentationFormat>
  <Paragraphs>192</Paragraphs>
  <Slides>11</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Arial Narrow</vt:lpstr>
      <vt:lpstr>Calibri</vt:lpstr>
      <vt:lpstr>Times New Roman</vt:lpstr>
      <vt:lpstr>tips powerpoint</vt:lpstr>
      <vt:lpstr>Responding to green trade barriers  Unpacking Border Carbon Adjustments (BCAs) &amp; their implications for South Africa  Dialogue Session on CBAM (NEDLAC)    Maimele Seutame   21 August 2024  </vt:lpstr>
      <vt:lpstr>PowerPoint Presentation</vt:lpstr>
      <vt:lpstr>Impact of the EU &amp; UK CBAM </vt:lpstr>
      <vt:lpstr>Impact of CBAM on SA’s Competitiveness</vt:lpstr>
      <vt:lpstr>Impact of EU CBAM - South Africa in Africa (selected)</vt:lpstr>
      <vt:lpstr>Impact of EU CBAM - South Africa in BRICS+</vt:lpstr>
      <vt:lpstr>Issues at hand – South Africa’s readiness to the EU CBAM in transition</vt:lpstr>
      <vt:lpstr>Issues at hand – Longer term issues</vt:lpstr>
      <vt:lpstr>PowerPoint Presentation</vt:lpstr>
      <vt:lpstr>PowerPoint Presentation</vt:lpstr>
      <vt:lpstr> Thank You.  Seutame Maimele  Economist (Sustainable Growth) seutame@tips.org.za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Brainstorm on the policy brief and structuring the argument</dc:title>
  <dc:creator>Saul Levin</dc:creator>
  <cp:lastModifiedBy>Mojalefa Radebe</cp:lastModifiedBy>
  <cp:revision>19</cp:revision>
  <cp:lastPrinted>2013-10-28T15:26:03Z</cp:lastPrinted>
  <dcterms:created xsi:type="dcterms:W3CDTF">2015-05-25T10:34:13Z</dcterms:created>
  <dcterms:modified xsi:type="dcterms:W3CDTF">2024-08-20T18:43:04Z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0x0101000B4FA25A7588844794EC9E816BC11634</vt:lpwstr>
  </property>
</Properties>
</file>