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60" r:id="rId4"/>
  </p:sldMasterIdLst>
  <p:notesMasterIdLst>
    <p:notesMasterId r:id="rId15"/>
  </p:notesMasterIdLst>
  <p:sldIdLst>
    <p:sldId id="261" r:id="rId5"/>
    <p:sldId id="295" r:id="rId6"/>
    <p:sldId id="300" r:id="rId7"/>
    <p:sldId id="303" r:id="rId8"/>
    <p:sldId id="301" r:id="rId9"/>
    <p:sldId id="305" r:id="rId10"/>
    <p:sldId id="304" r:id="rId11"/>
    <p:sldId id="296" r:id="rId12"/>
    <p:sldId id="299" r:id="rId13"/>
    <p:sldId id="259" r:id="rId14"/>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AE72"/>
    <a:srgbClr val="1532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98" autoAdjust="0"/>
    <p:restoredTop sz="96278" autoAdjust="0"/>
  </p:normalViewPr>
  <p:slideViewPr>
    <p:cSldViewPr snapToGrid="0" snapToObjects="1">
      <p:cViewPr varScale="1">
        <p:scale>
          <a:sx n="63" d="100"/>
          <a:sy n="63" d="100"/>
        </p:scale>
        <p:origin x="120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CH"/>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79937DE7-BE0B-4680-82D6-4BAC9D35598C}" type="datetimeFigureOut">
              <a:rPr lang="en-CH" smtClean="0"/>
              <a:t>08/21/2024</a:t>
            </a:fld>
            <a:endParaRPr lang="en-CH"/>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CH"/>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CH"/>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42420559-6F6C-49C9-959A-0EF27FAE7839}" type="slidenum">
              <a:rPr lang="en-CH" smtClean="0"/>
              <a:t>‹#›</a:t>
            </a:fld>
            <a:endParaRPr lang="en-CH"/>
          </a:p>
        </p:txBody>
      </p:sp>
    </p:spTree>
    <p:extLst>
      <p:ext uri="{BB962C8B-B14F-4D97-AF65-F5344CB8AC3E}">
        <p14:creationId xmlns:p14="http://schemas.microsoft.com/office/powerpoint/2010/main" val="3352344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23347A57-3AAA-604A-A711-40DB6B8EA534}" type="datetimeFigureOut">
              <a:rPr lang="x-none" smtClean="0"/>
              <a:t>8/21/2024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539194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3347A57-3AAA-604A-A711-40DB6B8EA534}" type="datetimeFigureOut">
              <a:rPr lang="x-none" smtClean="0"/>
              <a:t>8/21/2024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4095186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3347A57-3AAA-604A-A711-40DB6B8EA534}" type="datetimeFigureOut">
              <a:rPr lang="x-none" smtClean="0"/>
              <a:t>8/21/2024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508887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3347A57-3AAA-604A-A711-40DB6B8EA534}" type="datetimeFigureOut">
              <a:rPr lang="x-none" smtClean="0"/>
              <a:t>8/21/2024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3274191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3347A57-3AAA-604A-A711-40DB6B8EA534}" type="datetimeFigureOut">
              <a:rPr lang="x-none" smtClean="0"/>
              <a:t>8/21/2024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2472337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3347A57-3AAA-604A-A711-40DB6B8EA534}" type="datetimeFigureOut">
              <a:rPr lang="x-none" smtClean="0"/>
              <a:t>8/21/2024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3999649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3347A57-3AAA-604A-A711-40DB6B8EA534}" type="datetimeFigureOut">
              <a:rPr lang="x-none" smtClean="0"/>
              <a:t>8/21/2024</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1047129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3347A57-3AAA-604A-A711-40DB6B8EA534}" type="datetimeFigureOut">
              <a:rPr lang="x-none" smtClean="0"/>
              <a:t>8/21/2024</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808815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347A57-3AAA-604A-A711-40DB6B8EA534}" type="datetimeFigureOut">
              <a:rPr lang="x-none" smtClean="0"/>
              <a:t>8/21/2024</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560668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3347A57-3AAA-604A-A711-40DB6B8EA534}" type="datetimeFigureOut">
              <a:rPr lang="x-none" smtClean="0"/>
              <a:t>8/21/2024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1869751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3347A57-3AAA-604A-A711-40DB6B8EA534}" type="datetimeFigureOut">
              <a:rPr lang="x-none" smtClean="0"/>
              <a:t>8/21/2024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9588CA16-9B5B-E24C-8820-E39F5FD7D5CD}" type="slidenum">
              <a:rPr lang="x-none" smtClean="0"/>
              <a:t>‹#›</a:t>
            </a:fld>
            <a:endParaRPr lang="x-none"/>
          </a:p>
        </p:txBody>
      </p:sp>
    </p:spTree>
    <p:extLst>
      <p:ext uri="{BB962C8B-B14F-4D97-AF65-F5344CB8AC3E}">
        <p14:creationId xmlns:p14="http://schemas.microsoft.com/office/powerpoint/2010/main" val="3867878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47A57-3AAA-604A-A711-40DB6B8EA534}" type="datetimeFigureOut">
              <a:rPr lang="x-none" smtClean="0"/>
              <a:t>8/21/2024</a:t>
            </a:fld>
            <a:endParaRPr lang="x-non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8CA16-9B5B-E24C-8820-E39F5FD7D5CD}" type="slidenum">
              <a:rPr lang="x-none" smtClean="0"/>
              <a:t>‹#›</a:t>
            </a:fld>
            <a:endParaRPr lang="x-none"/>
          </a:p>
        </p:txBody>
      </p:sp>
    </p:spTree>
    <p:extLst>
      <p:ext uri="{BB962C8B-B14F-4D97-AF65-F5344CB8AC3E}">
        <p14:creationId xmlns:p14="http://schemas.microsoft.com/office/powerpoint/2010/main" val="3012664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ch.linkedin.com/company/southcentre" TargetMode="External"/><Relationship Id="rId3" Type="http://schemas.openxmlformats.org/officeDocument/2006/relationships/hyperlink" Target="http://www.southcentre.int/" TargetMode="External"/><Relationship Id="rId7" Type="http://schemas.openxmlformats.org/officeDocument/2006/relationships/hyperlink" Target="https://twitter.com/South_Centre" TargetMode="Externa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hyperlink" Target="https://www.youtube.com/channel/UCAr5LWEkWFNYSUdLj28seZQ"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southcentre.int/policy-brief-124-5-february-2024/"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growth/tools-databases/tbt/en/about-tbt/the-notification-procedure-in-brief/"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netzerotrade.or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29FB76D-E6AB-054E-9CAF-22FA886A4EA2}"/>
              </a:ext>
            </a:extLst>
          </p:cNvPr>
          <p:cNvSpPr txBox="1"/>
          <p:nvPr/>
        </p:nvSpPr>
        <p:spPr>
          <a:xfrm>
            <a:off x="1240971" y="3799506"/>
            <a:ext cx="4572000" cy="369332"/>
          </a:xfrm>
          <a:prstGeom prst="rect">
            <a:avLst/>
          </a:prstGeom>
          <a:noFill/>
        </p:spPr>
        <p:txBody>
          <a:bodyPr wrap="square">
            <a:spAutoFit/>
          </a:bodyPr>
          <a:lstStyle/>
          <a:p>
            <a:r>
              <a:rPr lang="en-GB" dirty="0">
                <a:solidFill>
                  <a:srgbClr val="18322E"/>
                </a:solidFill>
                <a:latin typeface="Arial" panose="020B0604020202020204" pitchFamily="34" charset="0"/>
                <a:cs typeface="Arial" panose="020B0604020202020204" pitchFamily="34" charset="0"/>
              </a:rPr>
              <a:t>Nairobi </a:t>
            </a:r>
            <a:r>
              <a:rPr lang="en-GB" dirty="0">
                <a:solidFill>
                  <a:srgbClr val="18322E"/>
                </a:solidFill>
                <a:effectLst/>
                <a:latin typeface="Arial" panose="020B0604020202020204" pitchFamily="34" charset="0"/>
                <a:cs typeface="Arial" panose="020B0604020202020204" pitchFamily="34" charset="0"/>
              </a:rPr>
              <a:t>• </a:t>
            </a:r>
            <a:r>
              <a:rPr lang="en-GB" dirty="0">
                <a:solidFill>
                  <a:srgbClr val="18322E"/>
                </a:solidFill>
                <a:latin typeface="Arial" panose="020B0604020202020204" pitchFamily="34" charset="0"/>
                <a:cs typeface="Arial" panose="020B0604020202020204" pitchFamily="34" charset="0"/>
              </a:rPr>
              <a:t>21 August 2024</a:t>
            </a:r>
            <a:endParaRPr lang="en-GB" dirty="0">
              <a:solidFill>
                <a:srgbClr val="18322E"/>
              </a:solidFill>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C06D1EB-7EFA-419A-8B42-F6493D99D919}"/>
              </a:ext>
            </a:extLst>
          </p:cNvPr>
          <p:cNvSpPr txBox="1"/>
          <p:nvPr/>
        </p:nvSpPr>
        <p:spPr>
          <a:xfrm>
            <a:off x="745589" y="4281061"/>
            <a:ext cx="8197690" cy="2339102"/>
          </a:xfrm>
          <a:prstGeom prst="rect">
            <a:avLst/>
          </a:prstGeom>
          <a:noFill/>
          <a:effectLst>
            <a:outerShdw blurRad="50800" dist="38100" dir="5400000" algn="t" rotWithShape="0">
              <a:prstClr val="black">
                <a:alpha val="76988"/>
              </a:prstClr>
            </a:outerShdw>
          </a:effectLst>
        </p:spPr>
        <p:txBody>
          <a:bodyPr wrap="square">
            <a:spAutoFit/>
          </a:bodyPr>
          <a:lstStyle/>
          <a:p>
            <a:pPr algn="r"/>
            <a:endParaRPr lang="en-US" b="1" dirty="0">
              <a:solidFill>
                <a:schemeClr val="bg1"/>
              </a:solidFill>
              <a:effectLst/>
              <a:latin typeface="Arial" panose="020B0604020202020204" pitchFamily="34" charset="0"/>
              <a:cs typeface="Arial" panose="020B0604020202020204" pitchFamily="34" charset="0"/>
            </a:endParaRPr>
          </a:p>
          <a:p>
            <a:r>
              <a:rPr lang="en-US" sz="3200" b="1" dirty="0">
                <a:solidFill>
                  <a:srgbClr val="FFFF00"/>
                </a:solidFill>
                <a:latin typeface="Arial" panose="020B0604020202020204" pitchFamily="34" charset="0"/>
                <a:cs typeface="Arial" panose="020B0604020202020204" pitchFamily="34" charset="0"/>
              </a:rPr>
              <a:t>Dialogue Session on CBAM and other protectionist measures</a:t>
            </a:r>
          </a:p>
          <a:p>
            <a:endParaRPr lang="en-US" sz="1600" b="1" dirty="0">
              <a:solidFill>
                <a:schemeClr val="bg1"/>
              </a:solidFill>
              <a:effectLst/>
              <a:latin typeface="Arial" panose="020B0604020202020204" pitchFamily="34" charset="0"/>
              <a:cs typeface="Arial" panose="020B0604020202020204" pitchFamily="34" charset="0"/>
            </a:endParaRPr>
          </a:p>
          <a:p>
            <a:pPr algn="r"/>
            <a:endParaRPr lang="en-US" sz="1600" b="1" dirty="0">
              <a:solidFill>
                <a:schemeClr val="bg1"/>
              </a:solidFill>
              <a:effectLst/>
              <a:latin typeface="Arial" panose="020B0604020202020204" pitchFamily="34" charset="0"/>
              <a:cs typeface="Arial" panose="020B0604020202020204" pitchFamily="34" charset="0"/>
            </a:endParaRPr>
          </a:p>
          <a:p>
            <a:pPr algn="r"/>
            <a:r>
              <a:rPr lang="en-US" sz="1600" b="1" dirty="0">
                <a:solidFill>
                  <a:schemeClr val="bg1"/>
                </a:solidFill>
                <a:effectLst/>
                <a:latin typeface="Arial" panose="020B0604020202020204" pitchFamily="34" charset="0"/>
                <a:cs typeface="Arial" panose="020B0604020202020204" pitchFamily="34" charset="0"/>
              </a:rPr>
              <a:t>Peter Lunenborg</a:t>
            </a:r>
          </a:p>
          <a:p>
            <a:pPr algn="r"/>
            <a:r>
              <a:rPr lang="en-US" sz="1600" b="1" dirty="0">
                <a:solidFill>
                  <a:schemeClr val="bg1"/>
                </a:solidFill>
                <a:latin typeface="Arial" panose="020B0604020202020204" pitchFamily="34" charset="0"/>
                <a:cs typeface="Arial" panose="020B0604020202020204" pitchFamily="34" charset="0"/>
              </a:rPr>
              <a:t>lunenborg@southcentre.int</a:t>
            </a:r>
            <a:endParaRPr lang="en-GB" sz="2000" dirty="0">
              <a:solidFill>
                <a:srgbClr val="F4CD3D"/>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147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523F28-CEE6-4F8C-A70C-BD15D8081663}"/>
              </a:ext>
            </a:extLst>
          </p:cNvPr>
          <p:cNvSpPr txBox="1"/>
          <p:nvPr/>
        </p:nvSpPr>
        <p:spPr>
          <a:xfrm>
            <a:off x="2907660" y="1032813"/>
            <a:ext cx="3328679" cy="584775"/>
          </a:xfrm>
          <a:prstGeom prst="rect">
            <a:avLst/>
          </a:prstGeom>
          <a:noFill/>
        </p:spPr>
        <p:txBody>
          <a:bodyPr wrap="square" rtlCol="0">
            <a:spAutoFit/>
          </a:bodyPr>
          <a:lstStyle/>
          <a:p>
            <a:pPr algn="ctr"/>
            <a:r>
              <a:rPr lang="en-US" sz="3200" b="1" dirty="0">
                <a:solidFill>
                  <a:schemeClr val="accent6">
                    <a:lumMod val="75000"/>
                  </a:schemeClr>
                </a:solidFill>
              </a:rPr>
              <a:t>Thank you! </a:t>
            </a:r>
            <a:endParaRPr lang="en-CH" sz="3200" b="1" dirty="0">
              <a:solidFill>
                <a:schemeClr val="accent6">
                  <a:lumMod val="75000"/>
                </a:schemeClr>
              </a:solidFill>
            </a:endParaRPr>
          </a:p>
        </p:txBody>
      </p:sp>
      <p:sp>
        <p:nvSpPr>
          <p:cNvPr id="4" name="TextBox 3">
            <a:extLst>
              <a:ext uri="{FF2B5EF4-FFF2-40B4-BE49-F238E27FC236}">
                <a16:creationId xmlns:a16="http://schemas.microsoft.com/office/drawing/2014/main" id="{5CBFDB8A-830A-4007-B73B-5568E4640B51}"/>
              </a:ext>
            </a:extLst>
          </p:cNvPr>
          <p:cNvSpPr txBox="1"/>
          <p:nvPr/>
        </p:nvSpPr>
        <p:spPr>
          <a:xfrm>
            <a:off x="1549217" y="2100275"/>
            <a:ext cx="4621338" cy="1815882"/>
          </a:xfrm>
          <a:prstGeom prst="rect">
            <a:avLst/>
          </a:prstGeom>
          <a:noFill/>
        </p:spPr>
        <p:txBody>
          <a:bodyPr wrap="square">
            <a:spAutoFit/>
          </a:bodyPr>
          <a:lstStyle/>
          <a:p>
            <a:r>
              <a:rPr lang="en-US" sz="2200" dirty="0">
                <a:solidFill>
                  <a:schemeClr val="accent4">
                    <a:lumMod val="75000"/>
                  </a:schemeClr>
                </a:solidFill>
              </a:rPr>
              <a:t>FIND OUT MORE:</a:t>
            </a:r>
          </a:p>
          <a:p>
            <a:endParaRPr lang="en-US" dirty="0"/>
          </a:p>
          <a:p>
            <a:r>
              <a:rPr lang="en-US" dirty="0">
                <a:hlinkClick r:id="rId3"/>
              </a:rPr>
              <a:t>www.southcentre.int</a:t>
            </a:r>
            <a:r>
              <a:rPr lang="en-US" dirty="0"/>
              <a:t> </a:t>
            </a:r>
          </a:p>
          <a:p>
            <a:endParaRPr lang="en-US" dirty="0"/>
          </a:p>
          <a:p>
            <a:r>
              <a:rPr lang="en-US" dirty="0"/>
              <a:t>           </a:t>
            </a:r>
          </a:p>
          <a:p>
            <a:endParaRPr lang="en-CH" dirty="0"/>
          </a:p>
        </p:txBody>
      </p:sp>
      <p:pic>
        <p:nvPicPr>
          <p:cNvPr id="9" name="Picture 8">
            <a:extLst>
              <a:ext uri="{FF2B5EF4-FFF2-40B4-BE49-F238E27FC236}">
                <a16:creationId xmlns:a16="http://schemas.microsoft.com/office/drawing/2014/main" id="{06D9BFFE-5CAD-4FC9-B892-A7AC45DF759F}"/>
              </a:ext>
            </a:extLst>
          </p:cNvPr>
          <p:cNvPicPr>
            <a:picLocks noChangeAspect="1"/>
          </p:cNvPicPr>
          <p:nvPr/>
        </p:nvPicPr>
        <p:blipFill>
          <a:blip r:embed="rId4"/>
          <a:stretch>
            <a:fillRect/>
          </a:stretch>
        </p:blipFill>
        <p:spPr>
          <a:xfrm>
            <a:off x="1644146" y="3937459"/>
            <a:ext cx="414900" cy="404781"/>
          </a:xfrm>
          <a:prstGeom prst="rect">
            <a:avLst/>
          </a:prstGeom>
        </p:spPr>
      </p:pic>
      <p:pic>
        <p:nvPicPr>
          <p:cNvPr id="12" name="Picture 11">
            <a:extLst>
              <a:ext uri="{FF2B5EF4-FFF2-40B4-BE49-F238E27FC236}">
                <a16:creationId xmlns:a16="http://schemas.microsoft.com/office/drawing/2014/main" id="{0E68DC76-9774-4C0F-A376-D180ACCAECCC}"/>
              </a:ext>
            </a:extLst>
          </p:cNvPr>
          <p:cNvPicPr>
            <a:picLocks noChangeAspect="1"/>
          </p:cNvPicPr>
          <p:nvPr/>
        </p:nvPicPr>
        <p:blipFill>
          <a:blip r:embed="rId5"/>
          <a:stretch>
            <a:fillRect/>
          </a:stretch>
        </p:blipFill>
        <p:spPr>
          <a:xfrm>
            <a:off x="1656338" y="4513943"/>
            <a:ext cx="387598" cy="387598"/>
          </a:xfrm>
          <a:prstGeom prst="rect">
            <a:avLst/>
          </a:prstGeom>
        </p:spPr>
      </p:pic>
      <p:pic>
        <p:nvPicPr>
          <p:cNvPr id="13" name="Picture 12">
            <a:extLst>
              <a:ext uri="{FF2B5EF4-FFF2-40B4-BE49-F238E27FC236}">
                <a16:creationId xmlns:a16="http://schemas.microsoft.com/office/drawing/2014/main" id="{B803638D-0610-4568-9FCA-CC48EF0CDD0C}"/>
              </a:ext>
            </a:extLst>
          </p:cNvPr>
          <p:cNvPicPr>
            <a:picLocks noChangeAspect="1"/>
          </p:cNvPicPr>
          <p:nvPr/>
        </p:nvPicPr>
        <p:blipFill>
          <a:blip r:embed="rId6"/>
          <a:stretch>
            <a:fillRect/>
          </a:stretch>
        </p:blipFill>
        <p:spPr>
          <a:xfrm>
            <a:off x="1610826" y="5052503"/>
            <a:ext cx="559633" cy="387598"/>
          </a:xfrm>
          <a:prstGeom prst="rect">
            <a:avLst/>
          </a:prstGeom>
        </p:spPr>
      </p:pic>
      <p:sp>
        <p:nvSpPr>
          <p:cNvPr id="15" name="TextBox 14">
            <a:extLst>
              <a:ext uri="{FF2B5EF4-FFF2-40B4-BE49-F238E27FC236}">
                <a16:creationId xmlns:a16="http://schemas.microsoft.com/office/drawing/2014/main" id="{2AF3D2CD-7190-4E39-801C-7839E16813AC}"/>
              </a:ext>
            </a:extLst>
          </p:cNvPr>
          <p:cNvSpPr txBox="1"/>
          <p:nvPr/>
        </p:nvSpPr>
        <p:spPr>
          <a:xfrm>
            <a:off x="2302446" y="4064785"/>
            <a:ext cx="1539350" cy="307777"/>
          </a:xfrm>
          <a:prstGeom prst="rect">
            <a:avLst/>
          </a:prstGeom>
          <a:noFill/>
        </p:spPr>
        <p:txBody>
          <a:bodyPr wrap="square" rtlCol="0">
            <a:spAutoFit/>
          </a:bodyPr>
          <a:lstStyle/>
          <a:p>
            <a:r>
              <a:rPr lang="en-CH" sz="1400" b="1" dirty="0">
                <a:solidFill>
                  <a:srgbClr val="000000"/>
                </a:solidFill>
                <a:effectLst/>
                <a:latin typeface="Candara" panose="020E0502030303020204" pitchFamily="34" charset="0"/>
                <a:ea typeface="DengXian" panose="02010600030101010101" pitchFamily="2" charset="-122"/>
                <a:hlinkClick r:id="rId7" tooltip="https://twitter.com/South_Centre"/>
              </a:rPr>
              <a:t>@South_Centre</a:t>
            </a:r>
            <a:endParaRPr lang="en-CH" sz="1400" b="1" dirty="0"/>
          </a:p>
        </p:txBody>
      </p:sp>
      <p:sp>
        <p:nvSpPr>
          <p:cNvPr id="16" name="TextBox 15">
            <a:extLst>
              <a:ext uri="{FF2B5EF4-FFF2-40B4-BE49-F238E27FC236}">
                <a16:creationId xmlns:a16="http://schemas.microsoft.com/office/drawing/2014/main" id="{11142521-6040-4956-80FB-A4C313F48CDF}"/>
              </a:ext>
            </a:extLst>
          </p:cNvPr>
          <p:cNvSpPr txBox="1"/>
          <p:nvPr/>
        </p:nvSpPr>
        <p:spPr>
          <a:xfrm>
            <a:off x="2302446" y="4538467"/>
            <a:ext cx="2493221" cy="307777"/>
          </a:xfrm>
          <a:prstGeom prst="rect">
            <a:avLst/>
          </a:prstGeom>
          <a:noFill/>
        </p:spPr>
        <p:txBody>
          <a:bodyPr wrap="square" rtlCol="0">
            <a:spAutoFit/>
          </a:bodyPr>
          <a:lstStyle/>
          <a:p>
            <a:r>
              <a:rPr lang="en-CH" sz="1400" b="1" u="sng" dirty="0">
                <a:solidFill>
                  <a:srgbClr val="0000FF"/>
                </a:solidFill>
                <a:effectLst/>
                <a:latin typeface="Candara" panose="020E0502030303020204" pitchFamily="34" charset="0"/>
                <a:ea typeface="DengXian" panose="02010600030101010101" pitchFamily="2" charset="-122"/>
                <a:hlinkClick r:id="rId8" tooltip="https://ch.linkedin.com/company/southcentre"/>
              </a:rPr>
              <a:t>South Centre, Geneva</a:t>
            </a:r>
            <a:endParaRPr lang="en-CH" sz="1400" b="1" dirty="0"/>
          </a:p>
        </p:txBody>
      </p:sp>
      <p:sp>
        <p:nvSpPr>
          <p:cNvPr id="22" name="TextBox 21">
            <a:extLst>
              <a:ext uri="{FF2B5EF4-FFF2-40B4-BE49-F238E27FC236}">
                <a16:creationId xmlns:a16="http://schemas.microsoft.com/office/drawing/2014/main" id="{059DB4EA-8452-42FA-9957-0A6E671C1912}"/>
              </a:ext>
            </a:extLst>
          </p:cNvPr>
          <p:cNvSpPr txBox="1"/>
          <p:nvPr/>
        </p:nvSpPr>
        <p:spPr>
          <a:xfrm>
            <a:off x="2302446" y="5092413"/>
            <a:ext cx="4572000" cy="307777"/>
          </a:xfrm>
          <a:prstGeom prst="rect">
            <a:avLst/>
          </a:prstGeom>
          <a:noFill/>
        </p:spPr>
        <p:txBody>
          <a:bodyPr wrap="square">
            <a:spAutoFit/>
          </a:bodyPr>
          <a:lstStyle/>
          <a:p>
            <a:r>
              <a:rPr lang="en-CH" sz="1400" b="1" u="sng" dirty="0" err="1">
                <a:solidFill>
                  <a:srgbClr val="0000FF"/>
                </a:solidFill>
                <a:effectLst/>
                <a:latin typeface="Candara" panose="020E0502030303020204" pitchFamily="34" charset="0"/>
                <a:ea typeface="DengXian" panose="02010600030101010101" pitchFamily="2" charset="-122"/>
                <a:hlinkClick r:id="rId9" tooltip="https://www.youtube.com/channel/UCAr5LWEkWFNYSUdLj28seZQ"/>
              </a:rPr>
              <a:t>SouthCentre</a:t>
            </a:r>
            <a:r>
              <a:rPr lang="en-CH" sz="1400" b="1" u="sng" dirty="0">
                <a:solidFill>
                  <a:srgbClr val="0000FF"/>
                </a:solidFill>
                <a:effectLst/>
                <a:latin typeface="Candara" panose="020E0502030303020204" pitchFamily="34" charset="0"/>
                <a:ea typeface="DengXian" panose="02010600030101010101" pitchFamily="2" charset="-122"/>
                <a:hlinkClick r:id="rId9" tooltip="https://www.youtube.com/channel/UCAr5LWEkWFNYSUdLj28seZQ"/>
              </a:rPr>
              <a:t> GVA</a:t>
            </a:r>
            <a:r>
              <a:rPr lang="en-CH" sz="1400" b="1" dirty="0">
                <a:effectLst/>
                <a:latin typeface="Candara" panose="020E0502030303020204" pitchFamily="34" charset="0"/>
                <a:ea typeface="DengXian" panose="02010600030101010101" pitchFamily="2" charset="-122"/>
              </a:rPr>
              <a:t> </a:t>
            </a:r>
            <a:endParaRPr lang="en-CH" sz="1400" b="1" dirty="0">
              <a:latin typeface="Candara" panose="020E0502030303020204" pitchFamily="34" charset="0"/>
            </a:endParaRPr>
          </a:p>
        </p:txBody>
      </p:sp>
    </p:spTree>
    <p:extLst>
      <p:ext uri="{BB962C8B-B14F-4D97-AF65-F5344CB8AC3E}">
        <p14:creationId xmlns:p14="http://schemas.microsoft.com/office/powerpoint/2010/main" val="3268826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F69A540-B415-D15F-E548-CAC7660D890C}"/>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E218752-DF58-71EF-D756-127979C7024C}"/>
              </a:ext>
            </a:extLst>
          </p:cNvPr>
          <p:cNvCxnSpPr/>
          <p:nvPr/>
        </p:nvCxnSpPr>
        <p:spPr>
          <a:xfrm>
            <a:off x="642257" y="896645"/>
            <a:ext cx="7990114" cy="0"/>
          </a:xfrm>
          <a:prstGeom prst="line">
            <a:avLst/>
          </a:prstGeom>
          <a:ln w="12700">
            <a:solidFill>
              <a:srgbClr val="37AE7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1AE90DE-A7C7-EB26-0571-3E2871807F49}"/>
              </a:ext>
            </a:extLst>
          </p:cNvPr>
          <p:cNvSpPr txBox="1"/>
          <p:nvPr/>
        </p:nvSpPr>
        <p:spPr>
          <a:xfrm>
            <a:off x="500239" y="246439"/>
            <a:ext cx="7417698" cy="646331"/>
          </a:xfrm>
          <a:prstGeom prst="rect">
            <a:avLst/>
          </a:prstGeom>
          <a:noFill/>
        </p:spPr>
        <p:txBody>
          <a:bodyPr wrap="square" rtlCol="0">
            <a:spAutoFit/>
          </a:bodyPr>
          <a:lstStyle/>
          <a:p>
            <a:r>
              <a:rPr lang="en-US" sz="1800" b="1" kern="100" dirty="0">
                <a:effectLst/>
                <a:latin typeface="Aptos" panose="020B0004020202020204" pitchFamily="34" charset="0"/>
                <a:ea typeface="DengXian" panose="02010600030101010101" pitchFamily="2" charset="-122"/>
                <a:cs typeface="Times New Roman" panose="02020603050405020304" pitchFamily="18" charset="0"/>
              </a:rPr>
              <a:t>EU Carbon Adjustment Border Mechanism (CBAM) &amp; green innovation and development in Africa? </a:t>
            </a:r>
            <a:endParaRPr lang="en-CH" sz="3600" dirty="0"/>
          </a:p>
        </p:txBody>
      </p:sp>
      <p:sp>
        <p:nvSpPr>
          <p:cNvPr id="3" name="TextBox 2">
            <a:extLst>
              <a:ext uri="{FF2B5EF4-FFF2-40B4-BE49-F238E27FC236}">
                <a16:creationId xmlns:a16="http://schemas.microsoft.com/office/drawing/2014/main" id="{7878BBFA-8C52-5318-0BB5-73088367B01F}"/>
              </a:ext>
            </a:extLst>
          </p:cNvPr>
          <p:cNvSpPr txBox="1"/>
          <p:nvPr/>
        </p:nvSpPr>
        <p:spPr>
          <a:xfrm>
            <a:off x="500239" y="1069074"/>
            <a:ext cx="8222742" cy="5383077"/>
          </a:xfrm>
          <a:prstGeom prst="rect">
            <a:avLst/>
          </a:prstGeom>
          <a:noFill/>
        </p:spPr>
        <p:txBody>
          <a:bodyPr wrap="square" rtlCol="0">
            <a:spAutoFit/>
          </a:bodyPr>
          <a:lstStyle/>
          <a:p>
            <a:pPr marL="285750" indent="-285750">
              <a:lnSpc>
                <a:spcPct val="107000"/>
              </a:lnSpc>
              <a:spcAft>
                <a:spcPts val="800"/>
              </a:spcAft>
              <a:buFont typeface="Arial" panose="020B0604020202020204" pitchFamily="34" charset="0"/>
              <a:buChar char="•"/>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First, CBAM increases the costs of exports and directly affects the bottom-line of African producers. A good thing may be that it forces producers to produce greener. However, it could imply less money for R&amp;D or expansion, in other words possibly crowding out investment to increase production</a:t>
            </a:r>
          </a:p>
          <a:p>
            <a:pPr marL="285750" indent="-285750">
              <a:lnSpc>
                <a:spcPct val="107000"/>
              </a:lnSpc>
              <a:spcAft>
                <a:spcPts val="800"/>
              </a:spcAft>
              <a:buFont typeface="Arial" panose="020B0604020202020204" pitchFamily="34" charset="0"/>
              <a:buChar char="•"/>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Logic of CBAM is understandable  in the presence of  domestic Emissions Trading Systems. However, CBAMs should not be more discriminatory than ETS is for domestic producers and be it should be aligned and consistent with international trade rules (WTO and FTAs) </a:t>
            </a:r>
          </a:p>
          <a:p>
            <a:pPr>
              <a:lnSpc>
                <a:spcPct val="107000"/>
              </a:lnSpc>
              <a:spcAft>
                <a:spcPts val="800"/>
              </a:spcAft>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Some issues </a:t>
            </a:r>
            <a:r>
              <a:rPr lang="en-US" sz="1600" kern="100" dirty="0">
                <a:latin typeface="Aptos" panose="020B0004020202020204" pitchFamily="34" charset="0"/>
                <a:ea typeface="DengXian" panose="02010600030101010101" pitchFamily="2" charset="-122"/>
                <a:cs typeface="Times New Roman" panose="02020603050405020304" pitchFamily="18" charset="0"/>
              </a:rPr>
              <a:t>include</a:t>
            </a: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Working capital tied in CBAM certificates required to be held into an account</a:t>
            </a:r>
          </a:p>
          <a:p>
            <a:pPr marL="285750" indent="-285750">
              <a:lnSpc>
                <a:spcPct val="107000"/>
              </a:lnSpc>
              <a:spcAft>
                <a:spcPts val="800"/>
              </a:spcAft>
              <a:buFont typeface="Arial" panose="020B0604020202020204" pitchFamily="34" charset="0"/>
              <a:buChar char="•"/>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There is no secondary financial market for CBAM certificates vis a ETS allowances </a:t>
            </a:r>
          </a:p>
          <a:p>
            <a:pPr marL="285750" indent="-285750">
              <a:lnSpc>
                <a:spcPct val="107000"/>
              </a:lnSpc>
              <a:spcAft>
                <a:spcPts val="800"/>
              </a:spcAft>
              <a:buFont typeface="Arial" panose="020B0604020202020204" pitchFamily="34" charset="0"/>
              <a:buChar char="•"/>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Implementation of the</a:t>
            </a:r>
            <a:r>
              <a:rPr lang="en-US" sz="1600" kern="100" dirty="0">
                <a:latin typeface="Aptos" panose="020B0004020202020204" pitchFamily="34" charset="0"/>
                <a:ea typeface="DengXian" panose="02010600030101010101" pitchFamily="2" charset="-122"/>
                <a:cs typeface="Times New Roman" panose="02020603050405020304" pitchFamily="18" charset="0"/>
              </a:rPr>
              <a:t> Verification provisions under CBAM </a:t>
            </a: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creates knowledgebase in CBAM countries but not in African countries</a:t>
            </a:r>
          </a:p>
          <a:p>
            <a:pPr marL="285750" indent="-285750">
              <a:lnSpc>
                <a:spcPct val="107000"/>
              </a:lnSpc>
              <a:spcAft>
                <a:spcPts val="800"/>
              </a:spcAft>
              <a:buFont typeface="Arial" panose="020B0604020202020204" pitchFamily="34" charset="0"/>
              <a:buChar char="•"/>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Impossibility to use carbon credits from green investments to offset CBAM obligations</a:t>
            </a:r>
          </a:p>
          <a:p>
            <a:pPr marL="285750" indent="-285750">
              <a:lnSpc>
                <a:spcPct val="107000"/>
              </a:lnSpc>
              <a:spcAft>
                <a:spcPts val="800"/>
              </a:spcAft>
              <a:buFont typeface="Arial" panose="020B0604020202020204" pitchFamily="34" charset="0"/>
              <a:buChar char="•"/>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No additional access to technical knowledge/technology/finance for reducing CO2 emission intensity </a:t>
            </a:r>
            <a:endParaRPr lang="en-CH"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Taxes collected from African exports would be used for </a:t>
            </a:r>
            <a:r>
              <a:rPr lang="en-US" sz="1600" kern="100" dirty="0">
                <a:latin typeface="Aptos" panose="020B0004020202020204" pitchFamily="34" charset="0"/>
                <a:ea typeface="DengXian" panose="02010600030101010101" pitchFamily="2" charset="-122"/>
                <a:cs typeface="Times New Roman" panose="02020603050405020304" pitchFamily="18" charset="0"/>
              </a:rPr>
              <a:t>domestic purposes </a:t>
            </a:r>
            <a:r>
              <a:rPr lang="en-US" sz="1600" kern="100" dirty="0">
                <a:effectLst/>
                <a:latin typeface="Aptos" panose="020B0004020202020204" pitchFamily="34" charset="0"/>
                <a:ea typeface="DengXian" panose="02010600030101010101" pitchFamily="2" charset="-122"/>
                <a:cs typeface="Times New Roman" panose="02020603050405020304" pitchFamily="18" charset="0"/>
              </a:rPr>
              <a:t> </a:t>
            </a:r>
          </a:p>
        </p:txBody>
      </p:sp>
    </p:spTree>
    <p:extLst>
      <p:ext uri="{BB962C8B-B14F-4D97-AF65-F5344CB8AC3E}">
        <p14:creationId xmlns:p14="http://schemas.microsoft.com/office/powerpoint/2010/main" val="1098581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FFC4365-174E-EDA4-AA01-EB47E59199C0}"/>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B6FF0E-EC0D-84A1-3FCF-81410E39406D}"/>
              </a:ext>
            </a:extLst>
          </p:cNvPr>
          <p:cNvCxnSpPr/>
          <p:nvPr/>
        </p:nvCxnSpPr>
        <p:spPr>
          <a:xfrm>
            <a:off x="642257" y="896645"/>
            <a:ext cx="7990114" cy="0"/>
          </a:xfrm>
          <a:prstGeom prst="line">
            <a:avLst/>
          </a:prstGeom>
          <a:ln w="12700">
            <a:solidFill>
              <a:srgbClr val="37AE7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5D04DB5-E534-7AD3-E721-B4F828229A64}"/>
              </a:ext>
            </a:extLst>
          </p:cNvPr>
          <p:cNvSpPr txBox="1"/>
          <p:nvPr/>
        </p:nvSpPr>
        <p:spPr>
          <a:xfrm>
            <a:off x="500239" y="1069074"/>
            <a:ext cx="8222742" cy="5879687"/>
          </a:xfrm>
          <a:prstGeom prst="rect">
            <a:avLst/>
          </a:prstGeom>
          <a:noFill/>
        </p:spPr>
        <p:txBody>
          <a:bodyPr wrap="square" rtlCol="0">
            <a:spAutoFit/>
          </a:bodyPr>
          <a:lstStyle/>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hlinkClick r:id="rId3"/>
            </a:endParaRPr>
          </a:p>
          <a:p>
            <a:pPr>
              <a:lnSpc>
                <a:spcPct val="107000"/>
              </a:lnSpc>
            </a:pPr>
            <a:r>
              <a:rPr lang="en-US" sz="1600" kern="100" dirty="0">
                <a:effectLst/>
                <a:latin typeface="Aptos" panose="020B0004020202020204" pitchFamily="34" charset="0"/>
                <a:ea typeface="DengXian" panose="02010600030101010101" pitchFamily="2" charset="-122"/>
                <a:cs typeface="Times New Roman" panose="02020603050405020304" pitchFamily="18" charset="0"/>
                <a:hlinkClick r:id="rId3"/>
              </a:rPr>
              <a:t>https://www.southcentre.int/policy-brief-124-5-february-2024/</a:t>
            </a:r>
            <a:endParaRPr lang="en-US" sz="16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p:txBody>
      </p:sp>
      <p:pic>
        <p:nvPicPr>
          <p:cNvPr id="5" name="Picture 4">
            <a:extLst>
              <a:ext uri="{FF2B5EF4-FFF2-40B4-BE49-F238E27FC236}">
                <a16:creationId xmlns:a16="http://schemas.microsoft.com/office/drawing/2014/main" id="{757FD945-185B-0C01-3E9E-931154DED4FC}"/>
              </a:ext>
            </a:extLst>
          </p:cNvPr>
          <p:cNvPicPr>
            <a:picLocks noChangeAspect="1"/>
          </p:cNvPicPr>
          <p:nvPr/>
        </p:nvPicPr>
        <p:blipFill>
          <a:blip r:embed="rId4"/>
          <a:stretch>
            <a:fillRect/>
          </a:stretch>
        </p:blipFill>
        <p:spPr>
          <a:xfrm>
            <a:off x="266274" y="63375"/>
            <a:ext cx="6985620" cy="6280529"/>
          </a:xfrm>
          <a:prstGeom prst="rect">
            <a:avLst/>
          </a:prstGeom>
        </p:spPr>
      </p:pic>
    </p:spTree>
    <p:extLst>
      <p:ext uri="{BB962C8B-B14F-4D97-AF65-F5344CB8AC3E}">
        <p14:creationId xmlns:p14="http://schemas.microsoft.com/office/powerpoint/2010/main" val="1633667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F69A540-B415-D15F-E548-CAC7660D890C}"/>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E218752-DF58-71EF-D756-127979C7024C}"/>
              </a:ext>
            </a:extLst>
          </p:cNvPr>
          <p:cNvCxnSpPr/>
          <p:nvPr/>
        </p:nvCxnSpPr>
        <p:spPr>
          <a:xfrm>
            <a:off x="642257" y="896645"/>
            <a:ext cx="7990114" cy="0"/>
          </a:xfrm>
          <a:prstGeom prst="line">
            <a:avLst/>
          </a:prstGeom>
          <a:ln w="12700">
            <a:solidFill>
              <a:srgbClr val="37AE7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1AE90DE-A7C7-EB26-0571-3E2871807F49}"/>
              </a:ext>
            </a:extLst>
          </p:cNvPr>
          <p:cNvSpPr txBox="1"/>
          <p:nvPr/>
        </p:nvSpPr>
        <p:spPr>
          <a:xfrm>
            <a:off x="500239" y="246439"/>
            <a:ext cx="7417698" cy="646331"/>
          </a:xfrm>
          <a:prstGeom prst="rect">
            <a:avLst/>
          </a:prstGeom>
          <a:noFill/>
        </p:spPr>
        <p:txBody>
          <a:bodyPr wrap="square" rtlCol="0">
            <a:spAutoFit/>
          </a:bodyPr>
          <a:lstStyle/>
          <a:p>
            <a:r>
              <a:rPr lang="en-US" sz="1800" b="1" kern="100" dirty="0">
                <a:effectLst/>
                <a:latin typeface="Aptos" panose="020B0004020202020204" pitchFamily="34" charset="0"/>
                <a:ea typeface="DengXian" panose="02010600030101010101" pitchFamily="2" charset="-122"/>
                <a:cs typeface="Times New Roman" panose="02020603050405020304" pitchFamily="18" charset="0"/>
              </a:rPr>
              <a:t>EU Carbon Adjustment Border Mechanism (CBAM) – WTO inconsistencies  </a:t>
            </a:r>
            <a:endParaRPr lang="en-CH" sz="3600" dirty="0"/>
          </a:p>
        </p:txBody>
      </p:sp>
      <p:sp>
        <p:nvSpPr>
          <p:cNvPr id="3" name="TextBox 2">
            <a:extLst>
              <a:ext uri="{FF2B5EF4-FFF2-40B4-BE49-F238E27FC236}">
                <a16:creationId xmlns:a16="http://schemas.microsoft.com/office/drawing/2014/main" id="{7878BBFA-8C52-5318-0BB5-73088367B01F}"/>
              </a:ext>
            </a:extLst>
          </p:cNvPr>
          <p:cNvSpPr txBox="1"/>
          <p:nvPr/>
        </p:nvSpPr>
        <p:spPr>
          <a:xfrm>
            <a:off x="500239" y="1069074"/>
            <a:ext cx="8222742" cy="3132781"/>
          </a:xfrm>
          <a:prstGeom prst="rect">
            <a:avLst/>
          </a:prstGeom>
          <a:noFill/>
        </p:spPr>
        <p:txBody>
          <a:bodyPr wrap="square" rtlCol="0">
            <a:spAutoFit/>
          </a:bodyPr>
          <a:lstStyle/>
          <a:p>
            <a:pPr marL="285750" indent="-285750">
              <a:lnSpc>
                <a:spcPct val="107000"/>
              </a:lnSpc>
              <a:spcAft>
                <a:spcPts val="800"/>
              </a:spcAft>
              <a:buFont typeface="Arial" panose="020B0604020202020204" pitchFamily="34" charset="0"/>
              <a:buChar char="•"/>
            </a:pPr>
            <a:r>
              <a:rPr lang="en-US" sz="2800" kern="100" dirty="0">
                <a:latin typeface="Aptos" panose="020B0004020202020204" pitchFamily="34" charset="0"/>
                <a:ea typeface="DengXian" panose="02010600030101010101" pitchFamily="2" charset="-122"/>
                <a:cs typeface="Times New Roman" panose="02020603050405020304" pitchFamily="18" charset="0"/>
              </a:rPr>
              <a:t>Non discrimination </a:t>
            </a:r>
          </a:p>
          <a:p>
            <a:pPr marL="285750" indent="-285750">
              <a:lnSpc>
                <a:spcPct val="107000"/>
              </a:lnSpc>
              <a:spcAft>
                <a:spcPts val="800"/>
              </a:spcAft>
              <a:buFont typeface="Arial" panose="020B0604020202020204" pitchFamily="34" charset="0"/>
              <a:buChar char="•"/>
            </a:pPr>
            <a:endParaRPr lang="en-US" sz="28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US" sz="2800" kern="100" dirty="0">
              <a:latin typeface="Aptos" panose="020B0004020202020204" pitchFamily="34" charset="0"/>
              <a:ea typeface="DengXian" panose="02010600030101010101" pitchFamily="2" charset="-122"/>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2800" kern="100" dirty="0">
                <a:latin typeface="Aptos" panose="020B0004020202020204" pitchFamily="34" charset="0"/>
                <a:ea typeface="DengXian" panose="02010600030101010101" pitchFamily="2" charset="-122"/>
                <a:cs typeface="Times New Roman" panose="02020603050405020304" pitchFamily="18" charset="0"/>
              </a:rPr>
              <a:t>Compliance with other relevant WTO disciplines (e.g. Trade Facilitation Agreement and guarantees, Import Licensing Agreement) </a:t>
            </a:r>
            <a:r>
              <a:rPr lang="en-US" sz="2800" kern="100" dirty="0">
                <a:effectLst/>
                <a:latin typeface="Aptos" panose="020B0004020202020204" pitchFamily="34" charset="0"/>
                <a:ea typeface="DengXian" panose="02010600030101010101" pitchFamily="2" charset="-122"/>
                <a:cs typeface="Times New Roman" panose="02020603050405020304" pitchFamily="18" charset="0"/>
              </a:rPr>
              <a:t> </a:t>
            </a:r>
          </a:p>
        </p:txBody>
      </p:sp>
    </p:spTree>
    <p:extLst>
      <p:ext uri="{BB962C8B-B14F-4D97-AF65-F5344CB8AC3E}">
        <p14:creationId xmlns:p14="http://schemas.microsoft.com/office/powerpoint/2010/main" val="3775006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4F5F92-6263-C6E4-D6FD-E91C58710668}"/>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10CCD20-9294-1AE1-AB99-2BC367ED3128}"/>
              </a:ext>
            </a:extLst>
          </p:cNvPr>
          <p:cNvCxnSpPr/>
          <p:nvPr/>
        </p:nvCxnSpPr>
        <p:spPr>
          <a:xfrm>
            <a:off x="642257" y="896645"/>
            <a:ext cx="7990114" cy="0"/>
          </a:xfrm>
          <a:prstGeom prst="line">
            <a:avLst/>
          </a:prstGeom>
          <a:ln w="12700">
            <a:solidFill>
              <a:srgbClr val="37AE7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F9962D2-FA87-495F-6151-6718C66CA417}"/>
              </a:ext>
            </a:extLst>
          </p:cNvPr>
          <p:cNvSpPr txBox="1"/>
          <p:nvPr/>
        </p:nvSpPr>
        <p:spPr>
          <a:xfrm>
            <a:off x="584645" y="354885"/>
            <a:ext cx="7417698" cy="369332"/>
          </a:xfrm>
          <a:prstGeom prst="rect">
            <a:avLst/>
          </a:prstGeom>
          <a:noFill/>
        </p:spPr>
        <p:txBody>
          <a:bodyPr wrap="square" rtlCol="0">
            <a:spAutoFit/>
          </a:bodyPr>
          <a:lstStyle/>
          <a:p>
            <a:r>
              <a:rPr lang="en-US" sz="1800" b="1" kern="100" dirty="0">
                <a:effectLst/>
                <a:latin typeface="Aptos" panose="020B0004020202020204" pitchFamily="34" charset="0"/>
                <a:ea typeface="DengXian" panose="02010600030101010101" pitchFamily="2" charset="-122"/>
                <a:cs typeface="Times New Roman" panose="02020603050405020304" pitchFamily="18" charset="0"/>
              </a:rPr>
              <a:t>Mitigating risks</a:t>
            </a:r>
            <a:endParaRPr lang="en-CH" sz="3600" dirty="0"/>
          </a:p>
        </p:txBody>
      </p:sp>
      <p:sp>
        <p:nvSpPr>
          <p:cNvPr id="3" name="TextBox 2">
            <a:extLst>
              <a:ext uri="{FF2B5EF4-FFF2-40B4-BE49-F238E27FC236}">
                <a16:creationId xmlns:a16="http://schemas.microsoft.com/office/drawing/2014/main" id="{3BA64A82-F2FA-B9B2-56ED-183AFB45B960}"/>
              </a:ext>
            </a:extLst>
          </p:cNvPr>
          <p:cNvSpPr txBox="1"/>
          <p:nvPr/>
        </p:nvSpPr>
        <p:spPr>
          <a:xfrm>
            <a:off x="500239" y="1069074"/>
            <a:ext cx="8371708" cy="4227824"/>
          </a:xfrm>
          <a:prstGeom prst="rect">
            <a:avLst/>
          </a:prstGeom>
          <a:noFill/>
        </p:spPr>
        <p:txBody>
          <a:bodyPr wrap="square" rtlCol="0">
            <a:spAutoFit/>
          </a:bodyPr>
          <a:lstStyle/>
          <a:p>
            <a:pPr marL="342900" indent="-342900">
              <a:lnSpc>
                <a:spcPct val="107000"/>
              </a:lnSpc>
              <a:spcAft>
                <a:spcPts val="800"/>
              </a:spcAft>
              <a:buFont typeface="Arial" pitchFamily="34" charset="0"/>
              <a:buChar char="•"/>
            </a:pPr>
            <a:r>
              <a:rPr lang="en-US" sz="2000" b="1" kern="100" dirty="0">
                <a:latin typeface="Aptos" panose="020B0004020202020204" pitchFamily="34" charset="0"/>
                <a:ea typeface="DengXian" panose="02010600030101010101" pitchFamily="2" charset="-122"/>
                <a:cs typeface="Times New Roman" panose="02020603050405020304" pitchFamily="18" charset="0"/>
              </a:rPr>
              <a:t>Delay implementation of CBAM</a:t>
            </a:r>
          </a:p>
          <a:p>
            <a:pPr marL="800100" lvl="1" indent="-342900">
              <a:lnSpc>
                <a:spcPct val="107000"/>
              </a:lnSpc>
              <a:spcAft>
                <a:spcPts val="800"/>
              </a:spcAft>
              <a:buFont typeface="Arial" pitchFamily="34" charset="0"/>
              <a:buChar char="•"/>
            </a:pPr>
            <a:r>
              <a:rPr lang="en-US" sz="2000" kern="100" dirty="0">
                <a:effectLst/>
                <a:latin typeface="Aptos" panose="020B0004020202020204" pitchFamily="34" charset="0"/>
                <a:ea typeface="DengXian" panose="02010600030101010101" pitchFamily="2" charset="-122"/>
                <a:cs typeface="Times New Roman" panose="02020603050405020304" pitchFamily="18" charset="0"/>
              </a:rPr>
              <a:t>Challenge WTO inconsistencies</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CBAM Implementing Regulations might fall under TBT Agreement and thus comment procedures apply (see. </a:t>
            </a:r>
            <a:r>
              <a:rPr lang="en-US" sz="2000" kern="100" dirty="0" err="1">
                <a:latin typeface="Aptos" panose="020B0004020202020204" pitchFamily="34" charset="0"/>
                <a:ea typeface="DengXian" panose="02010600030101010101" pitchFamily="2" charset="-122"/>
                <a:cs typeface="Times New Roman" panose="02020603050405020304" pitchFamily="18" charset="0"/>
              </a:rPr>
              <a:t>e.g</a:t>
            </a:r>
            <a:r>
              <a:rPr lang="en-US" sz="2000" kern="100" dirty="0">
                <a:latin typeface="Aptos" panose="020B0004020202020204" pitchFamily="34" charset="0"/>
                <a:ea typeface="DengXian" panose="02010600030101010101" pitchFamily="2" charset="-122"/>
                <a:cs typeface="Times New Roman" panose="02020603050405020304" pitchFamily="18" charset="0"/>
              </a:rPr>
              <a:t>, DS600). Recommendation for 60 days during which the adoption process is frozen and written comments can be sent on the proposed measure</a:t>
            </a:r>
          </a:p>
          <a:p>
            <a:pPr lvl="1">
              <a:lnSpc>
                <a:spcPct val="107000"/>
              </a:lnSpc>
              <a:spcAft>
                <a:spcPts val="800"/>
              </a:spcAft>
            </a:pPr>
            <a:r>
              <a:rPr lang="en-US" sz="2000" kern="100" dirty="0">
                <a:latin typeface="Aptos" panose="020B0004020202020204" pitchFamily="34" charset="0"/>
                <a:ea typeface="DengXian" panose="02010600030101010101" pitchFamily="2" charset="-122"/>
                <a:cs typeface="Times New Roman" panose="02020603050405020304" pitchFamily="18" charset="0"/>
                <a:hlinkClick r:id="rId3"/>
              </a:rPr>
              <a:t>https://ec.europa.eu/growth/tools-databases/tbt/en/about-tbt/the-notification-procedure-in-brief/</a:t>
            </a:r>
            <a:endParaRPr lang="en-US" sz="2000" kern="100" dirty="0">
              <a:latin typeface="Aptos" panose="020B0004020202020204" pitchFamily="34" charset="0"/>
              <a:ea typeface="DengXian" panose="02010600030101010101" pitchFamily="2" charset="-122"/>
              <a:cs typeface="Times New Roman" panose="02020603050405020304" pitchFamily="18" charset="0"/>
            </a:endParaRPr>
          </a:p>
          <a:p>
            <a:pPr lvl="1">
              <a:lnSpc>
                <a:spcPct val="107000"/>
              </a:lnSpc>
              <a:spcAft>
                <a:spcPts val="800"/>
              </a:spcAft>
            </a:pPr>
            <a:endParaRPr lang="en-US" sz="2000" kern="100" dirty="0">
              <a:latin typeface="Aptos" panose="020B0004020202020204" pitchFamily="34" charset="0"/>
              <a:ea typeface="DengXian" panose="02010600030101010101" pitchFamily="2" charset="-122"/>
              <a:cs typeface="Times New Roman" panose="02020603050405020304" pitchFamily="18" charset="0"/>
            </a:endParaRPr>
          </a:p>
          <a:p>
            <a:pPr marL="342900" indent="-342900">
              <a:lnSpc>
                <a:spcPct val="107000"/>
              </a:lnSpc>
              <a:spcAft>
                <a:spcPts val="800"/>
              </a:spcAft>
              <a:buFont typeface="Arial" pitchFamily="34" charset="0"/>
              <a:buChar char="•"/>
            </a:pPr>
            <a:endParaRPr lang="en-US" sz="2000" kern="100" dirty="0">
              <a:latin typeface="Aptos" panose="020B00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861120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4F5F92-6263-C6E4-D6FD-E91C58710668}"/>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10CCD20-9294-1AE1-AB99-2BC367ED3128}"/>
              </a:ext>
            </a:extLst>
          </p:cNvPr>
          <p:cNvCxnSpPr/>
          <p:nvPr/>
        </p:nvCxnSpPr>
        <p:spPr>
          <a:xfrm>
            <a:off x="642257" y="896645"/>
            <a:ext cx="7990114" cy="0"/>
          </a:xfrm>
          <a:prstGeom prst="line">
            <a:avLst/>
          </a:prstGeom>
          <a:ln w="12700">
            <a:solidFill>
              <a:srgbClr val="37AE7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F9962D2-FA87-495F-6151-6718C66CA417}"/>
              </a:ext>
            </a:extLst>
          </p:cNvPr>
          <p:cNvSpPr txBox="1"/>
          <p:nvPr/>
        </p:nvSpPr>
        <p:spPr>
          <a:xfrm>
            <a:off x="584645" y="354885"/>
            <a:ext cx="7417698" cy="369332"/>
          </a:xfrm>
          <a:prstGeom prst="rect">
            <a:avLst/>
          </a:prstGeom>
          <a:noFill/>
        </p:spPr>
        <p:txBody>
          <a:bodyPr wrap="square" rtlCol="0">
            <a:spAutoFit/>
          </a:bodyPr>
          <a:lstStyle/>
          <a:p>
            <a:r>
              <a:rPr lang="en-US" sz="1800" b="1" kern="100" dirty="0">
                <a:effectLst/>
                <a:latin typeface="Aptos" panose="020B0004020202020204" pitchFamily="34" charset="0"/>
                <a:ea typeface="DengXian" panose="02010600030101010101" pitchFamily="2" charset="-122"/>
                <a:cs typeface="Times New Roman" panose="02020603050405020304" pitchFamily="18" charset="0"/>
              </a:rPr>
              <a:t>Mitigating risks</a:t>
            </a:r>
            <a:endParaRPr lang="en-CH" sz="3600" dirty="0"/>
          </a:p>
        </p:txBody>
      </p:sp>
      <p:sp>
        <p:nvSpPr>
          <p:cNvPr id="3" name="TextBox 2">
            <a:extLst>
              <a:ext uri="{FF2B5EF4-FFF2-40B4-BE49-F238E27FC236}">
                <a16:creationId xmlns:a16="http://schemas.microsoft.com/office/drawing/2014/main" id="{3BA64A82-F2FA-B9B2-56ED-183AFB45B960}"/>
              </a:ext>
            </a:extLst>
          </p:cNvPr>
          <p:cNvSpPr txBox="1"/>
          <p:nvPr/>
        </p:nvSpPr>
        <p:spPr>
          <a:xfrm>
            <a:off x="500239" y="1069074"/>
            <a:ext cx="8371708" cy="6034152"/>
          </a:xfrm>
          <a:prstGeom prst="rect">
            <a:avLst/>
          </a:prstGeom>
          <a:noFill/>
        </p:spPr>
        <p:txBody>
          <a:bodyPr wrap="square" rtlCol="0">
            <a:spAutoFit/>
          </a:bodyPr>
          <a:lstStyle/>
          <a:p>
            <a:pPr marL="342900" indent="-342900">
              <a:lnSpc>
                <a:spcPct val="107000"/>
              </a:lnSpc>
              <a:spcAft>
                <a:spcPts val="800"/>
              </a:spcAft>
              <a:buFont typeface="Arial" pitchFamily="34" charset="0"/>
              <a:buChar char="•"/>
            </a:pPr>
            <a:r>
              <a:rPr lang="en-US" sz="2000" b="1" kern="100" dirty="0">
                <a:latin typeface="Aptos" panose="020B0004020202020204" pitchFamily="34" charset="0"/>
                <a:ea typeface="DengXian" panose="02010600030101010101" pitchFamily="2" charset="-122"/>
                <a:cs typeface="Times New Roman" panose="02020603050405020304" pitchFamily="18" charset="0"/>
              </a:rPr>
              <a:t>CBAM ‘softening’ </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Sharing of data to 3</a:t>
            </a:r>
            <a:r>
              <a:rPr lang="en-US" sz="2000" kern="100" baseline="30000" dirty="0">
                <a:latin typeface="Aptos" panose="020B0004020202020204" pitchFamily="34" charset="0"/>
                <a:ea typeface="DengXian" panose="02010600030101010101" pitchFamily="2" charset="-122"/>
                <a:cs typeface="Times New Roman" panose="02020603050405020304" pitchFamily="18" charset="0"/>
              </a:rPr>
              <a:t>rd</a:t>
            </a:r>
            <a:r>
              <a:rPr lang="en-US" sz="2000" kern="100" dirty="0">
                <a:latin typeface="Aptos" panose="020B0004020202020204" pitchFamily="34" charset="0"/>
                <a:ea typeface="DengXian" panose="02010600030101010101" pitchFamily="2" charset="-122"/>
                <a:cs typeface="Times New Roman" panose="02020603050405020304" pitchFamily="18" charset="0"/>
              </a:rPr>
              <a:t> countries that EU receives under CBAM </a:t>
            </a:r>
          </a:p>
          <a:p>
            <a:pPr marL="1257300" lvl="2"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Provision of data in 1</a:t>
            </a:r>
            <a:r>
              <a:rPr lang="en-US" sz="2000" kern="100" baseline="30000" dirty="0">
                <a:latin typeface="Aptos" panose="020B0004020202020204" pitchFamily="34" charset="0"/>
                <a:ea typeface="DengXian" panose="02010600030101010101" pitchFamily="2" charset="-122"/>
                <a:cs typeface="Times New Roman" panose="02020603050405020304" pitchFamily="18" charset="0"/>
              </a:rPr>
              <a:t>st</a:t>
            </a:r>
            <a:r>
              <a:rPr lang="en-US" sz="2000" kern="100" dirty="0">
                <a:latin typeface="Aptos" panose="020B0004020202020204" pitchFamily="34" charset="0"/>
                <a:ea typeface="DengXian" panose="02010600030101010101" pitchFamily="2" charset="-122"/>
                <a:cs typeface="Times New Roman" panose="02020603050405020304" pitchFamily="18" charset="0"/>
              </a:rPr>
              <a:t> phase – what kind of data should companies provide? Overestimate or underreporting of CO2 </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Technical assistance, in particular for MSMEs</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Resource recycling (not only LDCs but perhaps based on reduction potential)</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Recognition of equivalent efforts/carbon credits</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Open up verification of CO2 emissions to African based experts, which would create a cadre of professionals with knowledge and reduce costs for verification of emissions</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Involvement in CBAM Implementing Regulations</a:t>
            </a:r>
            <a:endParaRPr lang="en-CH" sz="2000" kern="100" dirty="0">
              <a:latin typeface="Aptos" panose="020B0004020202020204" pitchFamily="34" charset="0"/>
              <a:ea typeface="DengXian" panose="02010600030101010101" pitchFamily="2" charset="-122"/>
              <a:cs typeface="Times New Roman" panose="02020603050405020304" pitchFamily="18" charset="0"/>
            </a:endParaRPr>
          </a:p>
          <a:p>
            <a:pPr lvl="1">
              <a:lnSpc>
                <a:spcPct val="107000"/>
              </a:lnSpc>
              <a:spcAft>
                <a:spcPts val="800"/>
              </a:spcAft>
            </a:pPr>
            <a:r>
              <a:rPr lang="en-US" sz="2000" kern="100" dirty="0">
                <a:latin typeface="Aptos" panose="020B0004020202020204" pitchFamily="34" charset="0"/>
                <a:ea typeface="DengXian" panose="02010600030101010101" pitchFamily="2" charset="-122"/>
                <a:cs typeface="Times New Roman" panose="02020603050405020304" pitchFamily="18" charset="0"/>
              </a:rPr>
              <a:t> </a:t>
            </a:r>
          </a:p>
          <a:p>
            <a:pPr lvl="1">
              <a:lnSpc>
                <a:spcPct val="107000"/>
              </a:lnSpc>
              <a:spcAft>
                <a:spcPts val="800"/>
              </a:spcAft>
            </a:pPr>
            <a:endParaRPr lang="en-US" sz="2000" kern="100" dirty="0">
              <a:latin typeface="Aptos" panose="020B0004020202020204" pitchFamily="34" charset="0"/>
              <a:ea typeface="DengXian" panose="02010600030101010101" pitchFamily="2" charset="-122"/>
              <a:cs typeface="Times New Roman" panose="02020603050405020304" pitchFamily="18" charset="0"/>
            </a:endParaRPr>
          </a:p>
          <a:p>
            <a:pPr marL="342900" indent="-342900">
              <a:lnSpc>
                <a:spcPct val="107000"/>
              </a:lnSpc>
              <a:spcAft>
                <a:spcPts val="800"/>
              </a:spcAft>
              <a:buFont typeface="Arial" pitchFamily="34" charset="0"/>
              <a:buChar char="•"/>
            </a:pPr>
            <a:endParaRPr lang="en-US" sz="2000" kern="100" dirty="0">
              <a:latin typeface="Aptos" panose="020B00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750062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4F5F92-6263-C6E4-D6FD-E91C58710668}"/>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10CCD20-9294-1AE1-AB99-2BC367ED3128}"/>
              </a:ext>
            </a:extLst>
          </p:cNvPr>
          <p:cNvCxnSpPr/>
          <p:nvPr/>
        </p:nvCxnSpPr>
        <p:spPr>
          <a:xfrm>
            <a:off x="642257" y="896645"/>
            <a:ext cx="7990114" cy="0"/>
          </a:xfrm>
          <a:prstGeom prst="line">
            <a:avLst/>
          </a:prstGeom>
          <a:ln w="12700">
            <a:solidFill>
              <a:srgbClr val="37AE7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F9962D2-FA87-495F-6151-6718C66CA417}"/>
              </a:ext>
            </a:extLst>
          </p:cNvPr>
          <p:cNvSpPr txBox="1"/>
          <p:nvPr/>
        </p:nvSpPr>
        <p:spPr>
          <a:xfrm>
            <a:off x="584645" y="354885"/>
            <a:ext cx="7417698" cy="369332"/>
          </a:xfrm>
          <a:prstGeom prst="rect">
            <a:avLst/>
          </a:prstGeom>
          <a:noFill/>
        </p:spPr>
        <p:txBody>
          <a:bodyPr wrap="square" rtlCol="0">
            <a:spAutoFit/>
          </a:bodyPr>
          <a:lstStyle/>
          <a:p>
            <a:r>
              <a:rPr lang="en-US" sz="1800" b="1" kern="100" dirty="0">
                <a:effectLst/>
                <a:latin typeface="Aptos" panose="020B0004020202020204" pitchFamily="34" charset="0"/>
                <a:ea typeface="DengXian" panose="02010600030101010101" pitchFamily="2" charset="-122"/>
                <a:cs typeface="Times New Roman" panose="02020603050405020304" pitchFamily="18" charset="0"/>
              </a:rPr>
              <a:t>Mitigating risks</a:t>
            </a:r>
            <a:endParaRPr lang="en-CH" sz="3600" dirty="0"/>
          </a:p>
        </p:txBody>
      </p:sp>
      <p:sp>
        <p:nvSpPr>
          <p:cNvPr id="3" name="TextBox 2">
            <a:extLst>
              <a:ext uri="{FF2B5EF4-FFF2-40B4-BE49-F238E27FC236}">
                <a16:creationId xmlns:a16="http://schemas.microsoft.com/office/drawing/2014/main" id="{3BA64A82-F2FA-B9B2-56ED-183AFB45B960}"/>
              </a:ext>
            </a:extLst>
          </p:cNvPr>
          <p:cNvSpPr txBox="1"/>
          <p:nvPr/>
        </p:nvSpPr>
        <p:spPr>
          <a:xfrm>
            <a:off x="500239" y="1069074"/>
            <a:ext cx="8371708" cy="4886466"/>
          </a:xfrm>
          <a:prstGeom prst="rect">
            <a:avLst/>
          </a:prstGeom>
          <a:noFill/>
        </p:spPr>
        <p:txBody>
          <a:bodyPr wrap="square" rtlCol="0">
            <a:spAutoFit/>
          </a:bodyPr>
          <a:lstStyle/>
          <a:p>
            <a:pPr marL="342900" indent="-342900">
              <a:lnSpc>
                <a:spcPct val="107000"/>
              </a:lnSpc>
              <a:spcAft>
                <a:spcPts val="800"/>
              </a:spcAft>
              <a:buFont typeface="Arial" pitchFamily="34" charset="0"/>
              <a:buChar char="•"/>
            </a:pPr>
            <a:r>
              <a:rPr lang="en-US" sz="2000" b="1" kern="100" dirty="0">
                <a:latin typeface="Aptos" panose="020B0004020202020204" pitchFamily="34" charset="0"/>
                <a:ea typeface="DengXian" panose="02010600030101010101" pitchFamily="2" charset="-122"/>
                <a:cs typeface="Times New Roman" panose="02020603050405020304" pitchFamily="18" charset="0"/>
              </a:rPr>
              <a:t>EU Concessions to South Africa in SADC EPA</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CBAM seems inconsistent with EU’s tariff commitments in SADC EPA  </a:t>
            </a:r>
            <a:r>
              <a:rPr lang="en-US" sz="2000" kern="100" dirty="0">
                <a:latin typeface="Aptos" panose="020B0004020202020204" pitchFamily="34" charset="0"/>
                <a:ea typeface="DengXian" panose="02010600030101010101" pitchFamily="2" charset="-122"/>
                <a:cs typeface="Times New Roman" panose="02020603050405020304" pitchFamily="18" charset="0"/>
                <a:sym typeface="Wingdings" pitchFamily="2" charset="2"/>
              </a:rPr>
              <a:t> rebalancing</a:t>
            </a:r>
          </a:p>
          <a:p>
            <a:pPr marL="800100" lvl="1" indent="-342900">
              <a:lnSpc>
                <a:spcPct val="107000"/>
              </a:lnSpc>
              <a:spcAft>
                <a:spcPts val="800"/>
              </a:spcAft>
              <a:buFont typeface="Arial"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Art 23.1. A customs duty shall include </a:t>
            </a:r>
            <a:r>
              <a:rPr lang="en-US" sz="2000" b="1" u="sng" kern="100" dirty="0">
                <a:latin typeface="Aptos" panose="020B0004020202020204" pitchFamily="34" charset="0"/>
                <a:ea typeface="DengXian" panose="02010600030101010101" pitchFamily="2" charset="-122"/>
                <a:cs typeface="Times New Roman" panose="02020603050405020304" pitchFamily="18" charset="0"/>
              </a:rPr>
              <a:t>any duty or charge of any kind</a:t>
            </a:r>
            <a:r>
              <a:rPr lang="en-US" sz="2000" kern="100" dirty="0">
                <a:latin typeface="Aptos" panose="020B0004020202020204" pitchFamily="34" charset="0"/>
                <a:ea typeface="DengXian" panose="02010600030101010101" pitchFamily="2" charset="-122"/>
                <a:cs typeface="Times New Roman" panose="02020603050405020304" pitchFamily="18" charset="0"/>
              </a:rPr>
              <a:t>, including any form of surtax or surcharge, but shall not include any: (a) internal taxes or other internal charges imposed in accordance with Article 40; or (b) duties imposed in accordance with Chapter II of PART II; or (c) fees or other charges imposed in accordance with Article 27. imposed on or in connection with the importation of goods</a:t>
            </a:r>
          </a:p>
          <a:p>
            <a:pPr>
              <a:lnSpc>
                <a:spcPct val="107000"/>
              </a:lnSpc>
              <a:spcAft>
                <a:spcPts val="800"/>
              </a:spcAft>
            </a:pPr>
            <a:endParaRPr lang="en-CH" sz="2000" kern="100" dirty="0">
              <a:latin typeface="Aptos" panose="020B0004020202020204" pitchFamily="34" charset="0"/>
              <a:ea typeface="DengXian" panose="02010600030101010101" pitchFamily="2" charset="-122"/>
              <a:cs typeface="Times New Roman" panose="02020603050405020304" pitchFamily="18" charset="0"/>
            </a:endParaRPr>
          </a:p>
          <a:p>
            <a:pPr lvl="1">
              <a:lnSpc>
                <a:spcPct val="107000"/>
              </a:lnSpc>
              <a:spcAft>
                <a:spcPts val="800"/>
              </a:spcAft>
            </a:pPr>
            <a:r>
              <a:rPr lang="en-US" sz="2000" kern="100" dirty="0">
                <a:latin typeface="Aptos" panose="020B0004020202020204" pitchFamily="34" charset="0"/>
                <a:ea typeface="DengXian" panose="02010600030101010101" pitchFamily="2" charset="-122"/>
                <a:cs typeface="Times New Roman" panose="02020603050405020304" pitchFamily="18" charset="0"/>
              </a:rPr>
              <a:t> </a:t>
            </a:r>
            <a:endParaRPr lang="en-US" sz="2000" kern="100" dirty="0">
              <a:effectLst/>
              <a:latin typeface="Aptos" panose="020B0004020202020204" pitchFamily="34" charset="0"/>
              <a:ea typeface="DengXian" panose="02010600030101010101" pitchFamily="2" charset="-122"/>
              <a:cs typeface="Times New Roman" panose="02020603050405020304" pitchFamily="18" charset="0"/>
            </a:endParaRPr>
          </a:p>
          <a:p>
            <a:pPr marL="342900" indent="-342900">
              <a:lnSpc>
                <a:spcPct val="107000"/>
              </a:lnSpc>
              <a:spcAft>
                <a:spcPts val="800"/>
              </a:spcAft>
              <a:buFont typeface="Arial" pitchFamily="34" charset="0"/>
              <a:buChar char="•"/>
            </a:pPr>
            <a:endParaRPr lang="en-US" sz="2000" kern="100" dirty="0">
              <a:latin typeface="Aptos" panose="020B00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542400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4F5F92-6263-C6E4-D6FD-E91C58710668}"/>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10CCD20-9294-1AE1-AB99-2BC367ED3128}"/>
              </a:ext>
            </a:extLst>
          </p:cNvPr>
          <p:cNvCxnSpPr/>
          <p:nvPr/>
        </p:nvCxnSpPr>
        <p:spPr>
          <a:xfrm>
            <a:off x="642257" y="896645"/>
            <a:ext cx="7990114" cy="0"/>
          </a:xfrm>
          <a:prstGeom prst="line">
            <a:avLst/>
          </a:prstGeom>
          <a:ln w="12700">
            <a:solidFill>
              <a:srgbClr val="37AE7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F9962D2-FA87-495F-6151-6718C66CA417}"/>
              </a:ext>
            </a:extLst>
          </p:cNvPr>
          <p:cNvSpPr txBox="1"/>
          <p:nvPr/>
        </p:nvSpPr>
        <p:spPr>
          <a:xfrm>
            <a:off x="584645" y="354885"/>
            <a:ext cx="7417698" cy="369332"/>
          </a:xfrm>
          <a:prstGeom prst="rect">
            <a:avLst/>
          </a:prstGeom>
          <a:noFill/>
        </p:spPr>
        <p:txBody>
          <a:bodyPr wrap="square" rtlCol="0">
            <a:spAutoFit/>
          </a:bodyPr>
          <a:lstStyle/>
          <a:p>
            <a:r>
              <a:rPr lang="en-US" sz="1800" b="1" kern="100" dirty="0">
                <a:effectLst/>
                <a:latin typeface="Aptos" panose="020B0004020202020204" pitchFamily="34" charset="0"/>
                <a:ea typeface="DengXian" panose="02010600030101010101" pitchFamily="2" charset="-122"/>
                <a:cs typeface="Times New Roman" panose="02020603050405020304" pitchFamily="18" charset="0"/>
              </a:rPr>
              <a:t>Mitigating risks</a:t>
            </a:r>
            <a:endParaRPr lang="en-CH" sz="3600" dirty="0"/>
          </a:p>
        </p:txBody>
      </p:sp>
      <p:sp>
        <p:nvSpPr>
          <p:cNvPr id="3" name="TextBox 2">
            <a:extLst>
              <a:ext uri="{FF2B5EF4-FFF2-40B4-BE49-F238E27FC236}">
                <a16:creationId xmlns:a16="http://schemas.microsoft.com/office/drawing/2014/main" id="{3BA64A82-F2FA-B9B2-56ED-183AFB45B960}"/>
              </a:ext>
            </a:extLst>
          </p:cNvPr>
          <p:cNvSpPr txBox="1"/>
          <p:nvPr/>
        </p:nvSpPr>
        <p:spPr>
          <a:xfrm>
            <a:off x="500239" y="1069073"/>
            <a:ext cx="7291054" cy="5355120"/>
          </a:xfrm>
          <a:prstGeom prst="rect">
            <a:avLst/>
          </a:prstGeom>
          <a:noFill/>
        </p:spPr>
        <p:txBody>
          <a:bodyPr wrap="square" rtlCol="0">
            <a:spAutoFit/>
          </a:bodyPr>
          <a:lstStyle/>
          <a:p>
            <a:pPr marL="342900" indent="-342900">
              <a:lnSpc>
                <a:spcPct val="107000"/>
              </a:lnSpc>
              <a:spcAft>
                <a:spcPts val="800"/>
              </a:spcAft>
              <a:buFont typeface="Arial" pitchFamily="34" charset="0"/>
              <a:buChar char="•"/>
            </a:pPr>
            <a:r>
              <a:rPr lang="en-US" sz="2000" b="1" kern="100" dirty="0">
                <a:effectLst/>
                <a:latin typeface="Aptos" panose="020B0004020202020204" pitchFamily="34" charset="0"/>
                <a:ea typeface="DengXian" panose="02010600030101010101" pitchFamily="2" charset="-122"/>
                <a:cs typeface="Times New Roman" panose="02020603050405020304" pitchFamily="18" charset="0"/>
              </a:rPr>
              <a:t>Supporting action in WTO</a:t>
            </a:r>
          </a:p>
          <a:p>
            <a:pPr marL="742950" lvl="1" indent="-285750">
              <a:lnSpc>
                <a:spcPct val="107000"/>
              </a:lnSpc>
              <a:spcAft>
                <a:spcPts val="800"/>
              </a:spcAft>
              <a:buFont typeface="Arial" panose="020B0604020202020204"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WTO Dispute Settlement</a:t>
            </a:r>
          </a:p>
          <a:p>
            <a:pPr marL="742950" lvl="1" indent="-285750">
              <a:lnSpc>
                <a:spcPct val="107000"/>
              </a:lnSpc>
              <a:spcAft>
                <a:spcPts val="800"/>
              </a:spcAft>
              <a:buFont typeface="Arial" panose="020B0604020202020204"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WTO Committees – Import Licensing Committee (CBAM should have been notified), TF Committee (guarantees), TBT Committee </a:t>
            </a:r>
          </a:p>
          <a:p>
            <a:pPr marL="742950" lvl="1" indent="-285750">
              <a:lnSpc>
                <a:spcPct val="107000"/>
              </a:lnSpc>
              <a:spcAft>
                <a:spcPts val="800"/>
              </a:spcAft>
              <a:buFont typeface="Arial" panose="020B0604020202020204"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Development of guidelines for CBAMs – possibly in WTO Technical Barriers to Trade (TBT) Committee</a:t>
            </a:r>
          </a:p>
          <a:p>
            <a:pPr marL="1200150" lvl="2" indent="-285750">
              <a:lnSpc>
                <a:spcPct val="107000"/>
              </a:lnSpc>
              <a:spcAft>
                <a:spcPts val="800"/>
              </a:spcAft>
              <a:buFont typeface="Arial" panose="020B0604020202020204"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See also </a:t>
            </a:r>
            <a:r>
              <a:rPr lang="en-US" sz="2000" kern="100" dirty="0">
                <a:latin typeface="Aptos" panose="020B0004020202020204" pitchFamily="34" charset="0"/>
                <a:ea typeface="DengXian" panose="02010600030101010101" pitchFamily="2" charset="-122"/>
                <a:cs typeface="Times New Roman" panose="02020603050405020304" pitchFamily="18" charset="0"/>
                <a:hlinkClick r:id="rId3"/>
              </a:rPr>
              <a:t>https://www.netzerotrade.org/</a:t>
            </a:r>
            <a:endParaRPr lang="en-US" sz="2000" kern="100" dirty="0">
              <a:latin typeface="Aptos" panose="020B0004020202020204" pitchFamily="34" charset="0"/>
              <a:ea typeface="DengXian" panose="02010600030101010101" pitchFamily="2" charset="-122"/>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Development of guidelines for the development and implementation of Trade Related Environmental Measures – possibly in WTO Committee on Trade and Environment (CTE)</a:t>
            </a:r>
          </a:p>
          <a:p>
            <a:pPr marL="1200150" lvl="2" indent="-285750">
              <a:lnSpc>
                <a:spcPct val="107000"/>
              </a:lnSpc>
              <a:spcAft>
                <a:spcPts val="800"/>
              </a:spcAft>
              <a:buFont typeface="Arial" panose="020B0604020202020204" pitchFamily="34" charset="0"/>
              <a:buChar char="•"/>
            </a:pPr>
            <a:r>
              <a:rPr lang="en-US" sz="2000" kern="100" dirty="0">
                <a:latin typeface="Aptos" panose="020B0004020202020204" pitchFamily="34" charset="0"/>
                <a:ea typeface="DengXian" panose="02010600030101010101" pitchFamily="2" charset="-122"/>
                <a:cs typeface="Times New Roman" panose="02020603050405020304" pitchFamily="18" charset="0"/>
              </a:rPr>
              <a:t>Colombia, African Group made proposals </a:t>
            </a:r>
          </a:p>
          <a:p>
            <a:pPr marL="285750" indent="-285750">
              <a:lnSpc>
                <a:spcPct val="107000"/>
              </a:lnSpc>
              <a:buFont typeface="Arial" panose="020B0604020202020204" pitchFamily="34" charset="0"/>
              <a:buChar char="•"/>
            </a:pP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47066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44EFC23-E818-14C2-A72B-BF6367223BDF}"/>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78F4AF1E-E62C-FCB3-4607-7AA23F796720}"/>
              </a:ext>
            </a:extLst>
          </p:cNvPr>
          <p:cNvCxnSpPr/>
          <p:nvPr/>
        </p:nvCxnSpPr>
        <p:spPr>
          <a:xfrm>
            <a:off x="642257" y="896645"/>
            <a:ext cx="7990114" cy="0"/>
          </a:xfrm>
          <a:prstGeom prst="line">
            <a:avLst/>
          </a:prstGeom>
          <a:ln w="12700">
            <a:solidFill>
              <a:srgbClr val="37AE7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5DC95D9-A65A-D800-2EDD-D28DA554D4E4}"/>
              </a:ext>
            </a:extLst>
          </p:cNvPr>
          <p:cNvSpPr txBox="1"/>
          <p:nvPr/>
        </p:nvSpPr>
        <p:spPr>
          <a:xfrm>
            <a:off x="500239" y="1069074"/>
            <a:ext cx="5858358" cy="378565"/>
          </a:xfrm>
          <a:prstGeom prst="rect">
            <a:avLst/>
          </a:prstGeom>
          <a:noFill/>
        </p:spPr>
        <p:txBody>
          <a:bodyPr wrap="square" rtlCol="0">
            <a:spAutoFit/>
          </a:bodyPr>
          <a:lstStyle/>
          <a:p>
            <a:pPr>
              <a:lnSpc>
                <a:spcPct val="107000"/>
              </a:lnSpc>
              <a:spcAft>
                <a:spcPts val="800"/>
              </a:spcAft>
            </a:pPr>
            <a:r>
              <a:rPr lang="en-US" sz="1800" kern="100" dirty="0">
                <a:effectLst/>
                <a:latin typeface="Aptos" panose="020B0004020202020204" pitchFamily="34" charset="0"/>
                <a:ea typeface="DengXian" panose="02010600030101010101" pitchFamily="2" charset="-122"/>
                <a:cs typeface="Times New Roman" panose="02020603050405020304" pitchFamily="18" charset="0"/>
              </a:rPr>
              <a:t> </a:t>
            </a:r>
            <a:endParaRPr lang="en-US" sz="1600" kern="100" dirty="0">
              <a:effectLst/>
              <a:latin typeface="Aptos" panose="020B0004020202020204" pitchFamily="34" charset="0"/>
              <a:ea typeface="DengXian" panose="02010600030101010101" pitchFamily="2" charset="-122"/>
              <a:cs typeface="Times New Roman" panose="02020603050405020304" pitchFamily="18" charset="0"/>
            </a:endParaRPr>
          </a:p>
        </p:txBody>
      </p:sp>
      <p:pic>
        <p:nvPicPr>
          <p:cNvPr id="5" name="Picture 4">
            <a:extLst>
              <a:ext uri="{FF2B5EF4-FFF2-40B4-BE49-F238E27FC236}">
                <a16:creationId xmlns:a16="http://schemas.microsoft.com/office/drawing/2014/main" id="{03AB730A-FF84-E9EF-C8DF-EBD95D4FA8DA}"/>
              </a:ext>
            </a:extLst>
          </p:cNvPr>
          <p:cNvPicPr>
            <a:picLocks noChangeAspect="1"/>
          </p:cNvPicPr>
          <p:nvPr/>
        </p:nvPicPr>
        <p:blipFill>
          <a:blip r:embed="rId3"/>
          <a:stretch>
            <a:fillRect/>
          </a:stretch>
        </p:blipFill>
        <p:spPr>
          <a:xfrm>
            <a:off x="5282419" y="112122"/>
            <a:ext cx="3735986" cy="6285407"/>
          </a:xfrm>
          <a:prstGeom prst="rect">
            <a:avLst/>
          </a:prstGeom>
        </p:spPr>
      </p:pic>
      <p:pic>
        <p:nvPicPr>
          <p:cNvPr id="6" name="Picture 5">
            <a:extLst>
              <a:ext uri="{FF2B5EF4-FFF2-40B4-BE49-F238E27FC236}">
                <a16:creationId xmlns:a16="http://schemas.microsoft.com/office/drawing/2014/main" id="{F9C03578-39E1-B661-F793-2DF7CD55983F}"/>
              </a:ext>
            </a:extLst>
          </p:cNvPr>
          <p:cNvPicPr>
            <a:picLocks noChangeAspect="1"/>
          </p:cNvPicPr>
          <p:nvPr/>
        </p:nvPicPr>
        <p:blipFill>
          <a:blip r:embed="rId4"/>
          <a:stretch>
            <a:fillRect/>
          </a:stretch>
        </p:blipFill>
        <p:spPr>
          <a:xfrm>
            <a:off x="0" y="759748"/>
            <a:ext cx="6723376" cy="5408933"/>
          </a:xfrm>
          <a:prstGeom prst="rect">
            <a:avLst/>
          </a:prstGeom>
        </p:spPr>
      </p:pic>
    </p:spTree>
    <p:extLst>
      <p:ext uri="{BB962C8B-B14F-4D97-AF65-F5344CB8AC3E}">
        <p14:creationId xmlns:p14="http://schemas.microsoft.com/office/powerpoint/2010/main" val="1656285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ea56953-e006-4d5b-8b88-432939bd42c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4FA25A7588844794EC9E816BC11634" ma:contentTypeVersion="16" ma:contentTypeDescription="Create a new document." ma:contentTypeScope="" ma:versionID="968c315312cc70e950e41a11474cffc7">
  <xsd:schema xmlns:xsd="http://www.w3.org/2001/XMLSchema" xmlns:xs="http://www.w3.org/2001/XMLSchema" xmlns:p="http://schemas.microsoft.com/office/2006/metadata/properties" xmlns:ns3="fea56953-e006-4d5b-8b88-432939bd42c8" xmlns:ns4="5f204ef5-b701-4b3e-8353-3d8c42afddf1" targetNamespace="http://schemas.microsoft.com/office/2006/metadata/properties" ma:root="true" ma:fieldsID="4b838c77a97015afe744a0a00cdd61c7" ns3:_="" ns4:_="">
    <xsd:import namespace="fea56953-e006-4d5b-8b88-432939bd42c8"/>
    <xsd:import namespace="5f204ef5-b701-4b3e-8353-3d8c42afddf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_activity" minOccurs="0"/>
                <xsd:element ref="ns4:SharedWithUsers" minOccurs="0"/>
                <xsd:element ref="ns4:SharedWithDetails" minOccurs="0"/>
                <xsd:element ref="ns4:SharingHintHash" minOccurs="0"/>
                <xsd:element ref="ns3:MediaServiceObjectDetectorVersions" minOccurs="0"/>
                <xsd:element ref="ns3:MediaServiceLocation"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a56953-e006-4d5b-8b88-432939bd42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204ef5-b701-4b3e-8353-3d8c42afddf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909A0D-6B61-4F53-BCDD-A2BBFC969B85}">
  <ds:schemaRefs>
    <ds:schemaRef ds:uri="http://schemas.microsoft.com/sharepoint/v3/contenttype/forms"/>
  </ds:schemaRefs>
</ds:datastoreItem>
</file>

<file path=customXml/itemProps2.xml><?xml version="1.0" encoding="utf-8"?>
<ds:datastoreItem xmlns:ds="http://schemas.openxmlformats.org/officeDocument/2006/customXml" ds:itemID="{ED175CB1-5D4C-42E7-9F6F-9646658CA8C1}">
  <ds:schemaRefs>
    <ds:schemaRef ds:uri="http://purl.org/dc/terms/"/>
    <ds:schemaRef ds:uri="http://purl.org/dc/elements/1.1/"/>
    <ds:schemaRef ds:uri="fea56953-e006-4d5b-8b88-432939bd42c8"/>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5f204ef5-b701-4b3e-8353-3d8c42afddf1"/>
    <ds:schemaRef ds:uri="http://www.w3.org/XML/1998/namespace"/>
    <ds:schemaRef ds:uri="http://purl.org/dc/dcmitype/"/>
  </ds:schemaRefs>
</ds:datastoreItem>
</file>

<file path=customXml/itemProps3.xml><?xml version="1.0" encoding="utf-8"?>
<ds:datastoreItem xmlns:ds="http://schemas.openxmlformats.org/officeDocument/2006/customXml" ds:itemID="{AA9603E6-1A16-44E0-AEDB-16AD0480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a56953-e006-4d5b-8b88-432939bd42c8"/>
    <ds:schemaRef ds:uri="5f204ef5-b701-4b3e-8353-3d8c42afdd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1001</TotalTime>
  <Words>653</Words>
  <Application>Microsoft Office PowerPoint</Application>
  <PresentationFormat>On-screen Show (4:3)</PresentationFormat>
  <Paragraphs>82</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DengXian</vt:lpstr>
      <vt:lpstr>Aptos</vt:lpstr>
      <vt:lpstr>Arial</vt:lpstr>
      <vt:lpstr>Calibri</vt:lpstr>
      <vt:lpstr>Calibri Light</vt:lpstr>
      <vt:lpstr>Candara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Lunenborg</dc:creator>
  <cp:lastModifiedBy>Mojalefa Radebe</cp:lastModifiedBy>
  <cp:revision>43</cp:revision>
  <dcterms:created xsi:type="dcterms:W3CDTF">2022-02-01T16:13:13Z</dcterms:created>
  <dcterms:modified xsi:type="dcterms:W3CDTF">2024-08-21T10:40:25Z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0x0101000B4FA25A7588844794EC9E816BC11634</vt:lpwstr>
  </property>
</Properties>
</file>