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1" r:id="rId5"/>
    <p:sldId id="263" r:id="rId6"/>
    <p:sldId id="259" r:id="rId7"/>
    <p:sldId id="262" r:id="rId8"/>
    <p:sldId id="264" r:id="rId9"/>
    <p:sldId id="265" r:id="rId10"/>
    <p:sldId id="268" r:id="rId11"/>
    <p:sldId id="269" r:id="rId12"/>
    <p:sldId id="266" r:id="rId13"/>
    <p:sldId id="270" r:id="rId14"/>
    <p:sldId id="267" r:id="rId15"/>
  </p:sldIdLst>
  <p:sldSz cx="9144000" cy="5715000" type="screen16x10"/>
  <p:notesSz cx="6858000" cy="9144000"/>
  <p:defaultTextStyle>
    <a:defPPr>
      <a:defRPr lang="en-US"/>
    </a:defPPr>
    <a:lvl1pPr marL="0" algn="l" defTabSz="389626" rtl="0" eaLnBrk="1" latinLnBrk="0" hangingPunct="1">
      <a:defRPr sz="1500" kern="1200">
        <a:solidFill>
          <a:schemeClr val="tx1"/>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hendra Shunmoogam" initials="MS" lastIdx="1" clrIdx="0">
    <p:extLst>
      <p:ext uri="{19B8F6BF-5375-455C-9EA6-DF929625EA0E}">
        <p15:presenceInfo xmlns:p15="http://schemas.microsoft.com/office/powerpoint/2012/main" userId="S-1-5-21-3382797220-201313380-3935755088-53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94"/>
  </p:normalViewPr>
  <p:slideViewPr>
    <p:cSldViewPr snapToGrid="0" snapToObjects="1">
      <p:cViewPr varScale="1">
        <p:scale>
          <a:sx n="82" d="100"/>
          <a:sy n="82" d="100"/>
        </p:scale>
        <p:origin x="225" y="45"/>
      </p:cViewPr>
      <p:guideLst>
        <p:guide orient="horz" pos="180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8-29T09:29:47.901" idx="1">
    <p:pos x="10" y="10"/>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7"/>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389626" indent="0" algn="ctr">
              <a:buNone/>
              <a:defRPr>
                <a:solidFill>
                  <a:schemeClr val="tx1">
                    <a:tint val="75000"/>
                  </a:schemeClr>
                </a:solidFill>
              </a:defRPr>
            </a:lvl2pPr>
            <a:lvl3pPr marL="779252" indent="0" algn="ctr">
              <a:buNone/>
              <a:defRPr>
                <a:solidFill>
                  <a:schemeClr val="tx1">
                    <a:tint val="75000"/>
                  </a:schemeClr>
                </a:solidFill>
              </a:defRPr>
            </a:lvl3pPr>
            <a:lvl4pPr marL="1168878" indent="0" algn="ctr">
              <a:buNone/>
              <a:defRPr>
                <a:solidFill>
                  <a:schemeClr val="tx1">
                    <a:tint val="75000"/>
                  </a:schemeClr>
                </a:solidFill>
              </a:defRPr>
            </a:lvl4pPr>
            <a:lvl5pPr marL="1558503" indent="0" algn="ctr">
              <a:buNone/>
              <a:defRPr>
                <a:solidFill>
                  <a:schemeClr val="tx1">
                    <a:tint val="75000"/>
                  </a:schemeClr>
                </a:solidFill>
              </a:defRPr>
            </a:lvl5pPr>
            <a:lvl6pPr marL="1948129" indent="0" algn="ctr">
              <a:buNone/>
              <a:defRPr>
                <a:solidFill>
                  <a:schemeClr val="tx1">
                    <a:tint val="75000"/>
                  </a:schemeClr>
                </a:solidFill>
              </a:defRPr>
            </a:lvl6pPr>
            <a:lvl7pPr marL="2337755" indent="0" algn="ctr">
              <a:buNone/>
              <a:defRPr>
                <a:solidFill>
                  <a:schemeClr val="tx1">
                    <a:tint val="75000"/>
                  </a:schemeClr>
                </a:solidFill>
              </a:defRPr>
            </a:lvl7pPr>
            <a:lvl8pPr marL="2727381" indent="0" algn="ctr">
              <a:buNone/>
              <a:defRPr>
                <a:solidFill>
                  <a:schemeClr val="tx1">
                    <a:tint val="75000"/>
                  </a:schemeClr>
                </a:solidFill>
              </a:defRPr>
            </a:lvl8pPr>
            <a:lvl9pPr marL="311700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76D9E2E-706D-5D45-8EA8-F0A21D0C5DBE}"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2136552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6D9E2E-706D-5D45-8EA8-F0A21D0C5DBE}"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483560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28867"/>
            <a:ext cx="222885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1" y="228867"/>
            <a:ext cx="653415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6D9E2E-706D-5D45-8EA8-F0A21D0C5DBE}"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2046130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6D9E2E-706D-5D45-8EA8-F0A21D0C5DBE}"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371150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3"/>
          </a:xfrm>
        </p:spPr>
        <p:txBody>
          <a:bodyPr anchor="t"/>
          <a:lstStyle>
            <a:lvl1pPr algn="l">
              <a:defRPr sz="34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1700">
                <a:solidFill>
                  <a:schemeClr val="tx1">
                    <a:tint val="75000"/>
                  </a:schemeClr>
                </a:solidFill>
              </a:defRPr>
            </a:lvl1pPr>
            <a:lvl2pPr marL="389626" indent="0">
              <a:buNone/>
              <a:defRPr sz="1500">
                <a:solidFill>
                  <a:schemeClr val="tx1">
                    <a:tint val="75000"/>
                  </a:schemeClr>
                </a:solidFill>
              </a:defRPr>
            </a:lvl2pPr>
            <a:lvl3pPr marL="779252" indent="0">
              <a:buNone/>
              <a:defRPr sz="1400">
                <a:solidFill>
                  <a:schemeClr val="tx1">
                    <a:tint val="75000"/>
                  </a:schemeClr>
                </a:solidFill>
              </a:defRPr>
            </a:lvl3pPr>
            <a:lvl4pPr marL="1168878" indent="0">
              <a:buNone/>
              <a:defRPr sz="1200">
                <a:solidFill>
                  <a:schemeClr val="tx1">
                    <a:tint val="75000"/>
                  </a:schemeClr>
                </a:solidFill>
              </a:defRPr>
            </a:lvl4pPr>
            <a:lvl5pPr marL="1558503" indent="0">
              <a:buNone/>
              <a:defRPr sz="1200">
                <a:solidFill>
                  <a:schemeClr val="tx1">
                    <a:tint val="75000"/>
                  </a:schemeClr>
                </a:solidFill>
              </a:defRPr>
            </a:lvl5pPr>
            <a:lvl6pPr marL="1948129" indent="0">
              <a:buNone/>
              <a:defRPr sz="1200">
                <a:solidFill>
                  <a:schemeClr val="tx1">
                    <a:tint val="75000"/>
                  </a:schemeClr>
                </a:solidFill>
              </a:defRPr>
            </a:lvl6pPr>
            <a:lvl7pPr marL="2337755" indent="0">
              <a:buNone/>
              <a:defRPr sz="1200">
                <a:solidFill>
                  <a:schemeClr val="tx1">
                    <a:tint val="75000"/>
                  </a:schemeClr>
                </a:solidFill>
              </a:defRPr>
            </a:lvl7pPr>
            <a:lvl8pPr marL="2727381" indent="0">
              <a:buNone/>
              <a:defRPr sz="1200">
                <a:solidFill>
                  <a:schemeClr val="tx1">
                    <a:tint val="75000"/>
                  </a:schemeClr>
                </a:solidFill>
              </a:defRPr>
            </a:lvl8pPr>
            <a:lvl9pPr marL="3117007"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6D9E2E-706D-5D45-8EA8-F0A21D0C5DBE}"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2825117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333501"/>
            <a:ext cx="4381500" cy="3771636"/>
          </a:xfrm>
        </p:spPr>
        <p:txBody>
          <a:bodyPr/>
          <a:lstStyle>
            <a:lvl1pPr>
              <a:defRPr sz="24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200" y="1333501"/>
            <a:ext cx="4381500" cy="3771636"/>
          </a:xfrm>
        </p:spPr>
        <p:txBody>
          <a:bodyPr/>
          <a:lstStyle>
            <a:lvl1pPr>
              <a:defRPr sz="24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76D9E2E-706D-5D45-8EA8-F0A21D0C5DBE}"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890047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6"/>
            <a:ext cx="8229600" cy="9525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6"/>
          </a:xfrm>
        </p:spPr>
        <p:txBody>
          <a:bodyPr anchor="b"/>
          <a:lstStyle>
            <a:lvl1pPr marL="0" indent="0">
              <a:buNone/>
              <a:defRPr sz="20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000"/>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279261"/>
            <a:ext cx="4041775" cy="533136"/>
          </a:xfrm>
        </p:spPr>
        <p:txBody>
          <a:bodyPr anchor="b"/>
          <a:lstStyle>
            <a:lvl1pPr marL="0" indent="0">
              <a:buNone/>
              <a:defRPr sz="20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6" name="Content Placeholder 5"/>
          <p:cNvSpPr>
            <a:spLocks noGrp="1"/>
          </p:cNvSpPr>
          <p:nvPr>
            <p:ph sz="quarter" idx="4"/>
          </p:nvPr>
        </p:nvSpPr>
        <p:spPr>
          <a:xfrm>
            <a:off x="4645028" y="1812396"/>
            <a:ext cx="4041775" cy="3292740"/>
          </a:xfrm>
        </p:spPr>
        <p:txBody>
          <a:bodyPr/>
          <a:lstStyle>
            <a:lvl1pPr>
              <a:defRPr sz="2000"/>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76D9E2E-706D-5D45-8EA8-F0A21D0C5DBE}" type="datetimeFigureOut">
              <a:rPr lang="en-US" smtClean="0"/>
              <a:t>8/29/2024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22907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6D9E2E-706D-5D45-8EA8-F0A21D0C5DBE}" type="datetimeFigureOut">
              <a:rPr lang="en-US" smtClean="0"/>
              <a:t>8/29/2024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444284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6D9E2E-706D-5D45-8EA8-F0A21D0C5DBE}" type="datetimeFigureOut">
              <a:rPr lang="en-US" smtClean="0"/>
              <a:t>8/29/2024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455642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27541"/>
            <a:ext cx="3008313" cy="968376"/>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3575051" y="227545"/>
            <a:ext cx="5111750" cy="4877594"/>
          </a:xfrm>
        </p:spPr>
        <p:txBody>
          <a:bodyPr/>
          <a:lstStyle>
            <a:lvl1pPr>
              <a:defRPr sz="27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195919"/>
            <a:ext cx="3008313" cy="3909219"/>
          </a:xfrm>
        </p:spPr>
        <p:txBody>
          <a:bodyPr/>
          <a:lstStyle>
            <a:lvl1pPr marL="0" indent="0">
              <a:buNone/>
              <a:defRPr sz="12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676D9E2E-706D-5D45-8EA8-F0A21D0C5DBE}"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3308494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3"/>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2700"/>
            </a:lvl1pPr>
            <a:lvl2pPr marL="389626" indent="0">
              <a:buNone/>
              <a:defRPr sz="2400"/>
            </a:lvl2pPr>
            <a:lvl3pPr marL="779252" indent="0">
              <a:buNone/>
              <a:defRPr sz="2000"/>
            </a:lvl3pPr>
            <a:lvl4pPr marL="1168878" indent="0">
              <a:buNone/>
              <a:defRPr sz="1700"/>
            </a:lvl4pPr>
            <a:lvl5pPr marL="1558503" indent="0">
              <a:buNone/>
              <a:defRPr sz="1700"/>
            </a:lvl5pPr>
            <a:lvl6pPr marL="1948129" indent="0">
              <a:buNone/>
              <a:defRPr sz="1700"/>
            </a:lvl6pPr>
            <a:lvl7pPr marL="2337755" indent="0">
              <a:buNone/>
              <a:defRPr sz="1700"/>
            </a:lvl7pPr>
            <a:lvl8pPr marL="2727381" indent="0">
              <a:buNone/>
              <a:defRPr sz="1700"/>
            </a:lvl8pPr>
            <a:lvl9pPr marL="3117007" indent="0">
              <a:buNone/>
              <a:defRPr sz="1700"/>
            </a:lvl9pPr>
          </a:lstStyle>
          <a:p>
            <a:endParaRPr lang="en-US"/>
          </a:p>
        </p:txBody>
      </p:sp>
      <p:sp>
        <p:nvSpPr>
          <p:cNvPr id="4" name="Text Placeholder 3"/>
          <p:cNvSpPr>
            <a:spLocks noGrp="1"/>
          </p:cNvSpPr>
          <p:nvPr>
            <p:ph type="body" sz="half" idx="2"/>
          </p:nvPr>
        </p:nvSpPr>
        <p:spPr>
          <a:xfrm>
            <a:off x="1792288" y="4472782"/>
            <a:ext cx="5486400" cy="670719"/>
          </a:xfrm>
        </p:spPr>
        <p:txBody>
          <a:bodyPr/>
          <a:lstStyle>
            <a:lvl1pPr marL="0" indent="0">
              <a:buNone/>
              <a:defRPr sz="12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676D9E2E-706D-5D45-8EA8-F0A21D0C5DBE}"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415413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6"/>
            <a:ext cx="8229600" cy="952500"/>
          </a:xfrm>
          <a:prstGeom prst="rect">
            <a:avLst/>
          </a:prstGeom>
        </p:spPr>
        <p:txBody>
          <a:bodyPr vert="horz" lIns="77925" tIns="38963" rIns="77925" bIns="38963" rtlCol="0" anchor="ctr">
            <a:normAutofit/>
          </a:bodyPr>
          <a:lstStyle/>
          <a:p>
            <a:r>
              <a:rPr lang="en-US"/>
              <a:t>Click to edit Master title style</a:t>
            </a:r>
          </a:p>
        </p:txBody>
      </p:sp>
      <p:sp>
        <p:nvSpPr>
          <p:cNvPr id="3" name="Text Placeholder 2"/>
          <p:cNvSpPr>
            <a:spLocks noGrp="1"/>
          </p:cNvSpPr>
          <p:nvPr>
            <p:ph type="body" idx="1"/>
          </p:nvPr>
        </p:nvSpPr>
        <p:spPr>
          <a:xfrm>
            <a:off x="457200" y="1333501"/>
            <a:ext cx="8229600" cy="3771636"/>
          </a:xfrm>
          <a:prstGeom prst="rect">
            <a:avLst/>
          </a:prstGeom>
        </p:spPr>
        <p:txBody>
          <a:bodyPr vert="horz" lIns="77925" tIns="38963" rIns="77925" bIns="3896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5296960"/>
            <a:ext cx="2133600" cy="304271"/>
          </a:xfrm>
          <a:prstGeom prst="rect">
            <a:avLst/>
          </a:prstGeom>
        </p:spPr>
        <p:txBody>
          <a:bodyPr vert="horz" lIns="77925" tIns="38963" rIns="77925" bIns="38963" rtlCol="0" anchor="ctr"/>
          <a:lstStyle>
            <a:lvl1pPr algn="l">
              <a:defRPr sz="1000">
                <a:solidFill>
                  <a:schemeClr val="tx1">
                    <a:tint val="75000"/>
                  </a:schemeClr>
                </a:solidFill>
              </a:defRPr>
            </a:lvl1pPr>
          </a:lstStyle>
          <a:p>
            <a:fld id="{676D9E2E-706D-5D45-8EA8-F0A21D0C5DBE}" type="datetimeFigureOut">
              <a:rPr lang="en-US" smtClean="0"/>
              <a:t>8/29/2024</a:t>
            </a:fld>
            <a:endParaRPr lang="en-US"/>
          </a:p>
        </p:txBody>
      </p:sp>
      <p:sp>
        <p:nvSpPr>
          <p:cNvPr id="5" name="Footer Placeholder 4"/>
          <p:cNvSpPr>
            <a:spLocks noGrp="1"/>
          </p:cNvSpPr>
          <p:nvPr>
            <p:ph type="ftr" sz="quarter" idx="3"/>
          </p:nvPr>
        </p:nvSpPr>
        <p:spPr>
          <a:xfrm>
            <a:off x="3124200" y="5296960"/>
            <a:ext cx="2895600" cy="304271"/>
          </a:xfrm>
          <a:prstGeom prst="rect">
            <a:avLst/>
          </a:prstGeom>
        </p:spPr>
        <p:txBody>
          <a:bodyPr vert="horz" lIns="77925" tIns="38963" rIns="77925" bIns="38963" rtlCol="0" anchor="ctr"/>
          <a:lstStyle>
            <a:lvl1pPr algn="ct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5296960"/>
            <a:ext cx="2133600" cy="304271"/>
          </a:xfrm>
          <a:prstGeom prst="rect">
            <a:avLst/>
          </a:prstGeom>
        </p:spPr>
        <p:txBody>
          <a:bodyPr vert="horz" lIns="77925" tIns="38963" rIns="77925" bIns="38963" rtlCol="0" anchor="ctr"/>
          <a:lstStyle>
            <a:lvl1pPr algn="r">
              <a:defRPr sz="1000">
                <a:solidFill>
                  <a:schemeClr val="tx1">
                    <a:tint val="75000"/>
                  </a:schemeClr>
                </a:solidFill>
              </a:defRPr>
            </a:lvl1pPr>
          </a:lstStyle>
          <a:p>
            <a:fld id="{0CD73B3D-1A05-CF44-A662-427A32DC147C}" type="slidenum">
              <a:rPr lang="en-US" smtClean="0"/>
              <a:t>‹#›</a:t>
            </a:fld>
            <a:endParaRPr lang="en-US"/>
          </a:p>
        </p:txBody>
      </p:sp>
    </p:spTree>
    <p:extLst>
      <p:ext uri="{BB962C8B-B14F-4D97-AF65-F5344CB8AC3E}">
        <p14:creationId xmlns:p14="http://schemas.microsoft.com/office/powerpoint/2010/main" val="235714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89626" rtl="0" eaLnBrk="1" latinLnBrk="0" hangingPunct="1">
        <a:spcBef>
          <a:spcPct val="0"/>
        </a:spcBef>
        <a:buNone/>
        <a:defRPr sz="3700" kern="1200">
          <a:solidFill>
            <a:schemeClr val="tx1"/>
          </a:solidFill>
          <a:latin typeface="+mj-lt"/>
          <a:ea typeface="+mj-ea"/>
          <a:cs typeface="+mj-cs"/>
        </a:defRPr>
      </a:lvl1pPr>
    </p:titleStyle>
    <p:bodyStyle>
      <a:lvl1pPr marL="292219" indent="-292219" algn="l" defTabSz="389626" rtl="0" eaLnBrk="1" latinLnBrk="0" hangingPunct="1">
        <a:spcBef>
          <a:spcPct val="20000"/>
        </a:spcBef>
        <a:buFont typeface="Arial"/>
        <a:buChar char="•"/>
        <a:defRPr sz="2700" kern="1200">
          <a:solidFill>
            <a:schemeClr val="tx1"/>
          </a:solidFill>
          <a:latin typeface="+mn-lt"/>
          <a:ea typeface="+mn-ea"/>
          <a:cs typeface="+mn-cs"/>
        </a:defRPr>
      </a:lvl1pPr>
      <a:lvl2pPr marL="633142" indent="-243516" algn="l" defTabSz="389626" rtl="0" eaLnBrk="1" latinLnBrk="0" hangingPunct="1">
        <a:spcBef>
          <a:spcPct val="20000"/>
        </a:spcBef>
        <a:buFont typeface="Arial"/>
        <a:buChar char="–"/>
        <a:defRPr sz="2400" kern="1200">
          <a:solidFill>
            <a:schemeClr val="tx1"/>
          </a:solidFill>
          <a:latin typeface="+mn-lt"/>
          <a:ea typeface="+mn-ea"/>
          <a:cs typeface="+mn-cs"/>
        </a:defRPr>
      </a:lvl2pPr>
      <a:lvl3pPr marL="974065" indent="-194813" algn="l" defTabSz="389626" rtl="0" eaLnBrk="1" latinLnBrk="0" hangingPunct="1">
        <a:spcBef>
          <a:spcPct val="20000"/>
        </a:spcBef>
        <a:buFont typeface="Arial"/>
        <a:buChar char="•"/>
        <a:defRPr sz="2000" kern="1200">
          <a:solidFill>
            <a:schemeClr val="tx1"/>
          </a:solidFill>
          <a:latin typeface="+mn-lt"/>
          <a:ea typeface="+mn-ea"/>
          <a:cs typeface="+mn-cs"/>
        </a:defRPr>
      </a:lvl3pPr>
      <a:lvl4pPr marL="1363690" indent="-194813" algn="l" defTabSz="389626" rtl="0" eaLnBrk="1" latinLnBrk="0" hangingPunct="1">
        <a:spcBef>
          <a:spcPct val="20000"/>
        </a:spcBef>
        <a:buFont typeface="Arial"/>
        <a:buChar char="–"/>
        <a:defRPr sz="1700" kern="1200">
          <a:solidFill>
            <a:schemeClr val="tx1"/>
          </a:solidFill>
          <a:latin typeface="+mn-lt"/>
          <a:ea typeface="+mn-ea"/>
          <a:cs typeface="+mn-cs"/>
        </a:defRPr>
      </a:lvl4pPr>
      <a:lvl5pPr marL="1753316" indent="-194813" algn="l" defTabSz="389626" rtl="0" eaLnBrk="1" latinLnBrk="0" hangingPunct="1">
        <a:spcBef>
          <a:spcPct val="20000"/>
        </a:spcBef>
        <a:buFont typeface="Arial"/>
        <a:buChar char="»"/>
        <a:defRPr sz="1700" kern="1200">
          <a:solidFill>
            <a:schemeClr val="tx1"/>
          </a:solidFill>
          <a:latin typeface="+mn-lt"/>
          <a:ea typeface="+mn-ea"/>
          <a:cs typeface="+mn-cs"/>
        </a:defRPr>
      </a:lvl5pPr>
      <a:lvl6pPr marL="2142942" indent="-194813" algn="l" defTabSz="389626" rtl="0" eaLnBrk="1" latinLnBrk="0" hangingPunct="1">
        <a:spcBef>
          <a:spcPct val="20000"/>
        </a:spcBef>
        <a:buFont typeface="Arial"/>
        <a:buChar char="•"/>
        <a:defRPr sz="1700" kern="1200">
          <a:solidFill>
            <a:schemeClr val="tx1"/>
          </a:solidFill>
          <a:latin typeface="+mn-lt"/>
          <a:ea typeface="+mn-ea"/>
          <a:cs typeface="+mn-cs"/>
        </a:defRPr>
      </a:lvl6pPr>
      <a:lvl7pPr marL="2532568" indent="-194813" algn="l" defTabSz="389626" rtl="0" eaLnBrk="1" latinLnBrk="0" hangingPunct="1">
        <a:spcBef>
          <a:spcPct val="20000"/>
        </a:spcBef>
        <a:buFont typeface="Arial"/>
        <a:buChar char="•"/>
        <a:defRPr sz="1700" kern="1200">
          <a:solidFill>
            <a:schemeClr val="tx1"/>
          </a:solidFill>
          <a:latin typeface="+mn-lt"/>
          <a:ea typeface="+mn-ea"/>
          <a:cs typeface="+mn-cs"/>
        </a:defRPr>
      </a:lvl7pPr>
      <a:lvl8pPr marL="2922194" indent="-194813" algn="l" defTabSz="389626" rtl="0" eaLnBrk="1" latinLnBrk="0" hangingPunct="1">
        <a:spcBef>
          <a:spcPct val="20000"/>
        </a:spcBef>
        <a:buFont typeface="Arial"/>
        <a:buChar char="•"/>
        <a:defRPr sz="1700" kern="1200">
          <a:solidFill>
            <a:schemeClr val="tx1"/>
          </a:solidFill>
          <a:latin typeface="+mn-lt"/>
          <a:ea typeface="+mn-ea"/>
          <a:cs typeface="+mn-cs"/>
        </a:defRPr>
      </a:lvl8pPr>
      <a:lvl9pPr marL="3311820" indent="-194813" algn="l" defTabSz="38962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89626" rtl="0" eaLnBrk="1" latinLnBrk="0" hangingPunct="1">
        <a:defRPr sz="1500" kern="1200">
          <a:solidFill>
            <a:schemeClr val="tx1"/>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FAC864-900A-BC4C-8315-BA41D9DF27B1}"/>
              </a:ext>
            </a:extLst>
          </p:cNvPr>
          <p:cNvSpPr txBox="1"/>
          <p:nvPr/>
        </p:nvSpPr>
        <p:spPr>
          <a:xfrm>
            <a:off x="533400" y="644208"/>
            <a:ext cx="8147050" cy="1754326"/>
          </a:xfrm>
          <a:prstGeom prst="rect">
            <a:avLst/>
          </a:prstGeom>
          <a:noFill/>
        </p:spPr>
        <p:txBody>
          <a:bodyPr>
            <a:spAutoFit/>
          </a:bodyPr>
          <a:lstStyle/>
          <a:p>
            <a:pPr algn="r">
              <a:defRPr/>
            </a:pPr>
            <a:r>
              <a:rPr lang="en-US" sz="3600" b="1" dirty="0">
                <a:solidFill>
                  <a:schemeClr val="accent6">
                    <a:lumMod val="75000"/>
                  </a:schemeClr>
                </a:solidFill>
                <a:latin typeface="Arial"/>
                <a:ea typeface="ＭＳ Ｐゴシック" charset="0"/>
                <a:cs typeface="Arial"/>
              </a:rPr>
              <a:t>Decarbonisation impacts: </a:t>
            </a:r>
          </a:p>
          <a:p>
            <a:pPr algn="r">
              <a:defRPr/>
            </a:pPr>
            <a:r>
              <a:rPr lang="en-US" sz="3600" b="1" dirty="0">
                <a:solidFill>
                  <a:schemeClr val="accent6">
                    <a:lumMod val="75000"/>
                  </a:schemeClr>
                </a:solidFill>
                <a:latin typeface="Arial"/>
                <a:ea typeface="ＭＳ Ｐゴシック" charset="0"/>
                <a:cs typeface="Arial"/>
              </a:rPr>
              <a:t>Green Industrial Policies</a:t>
            </a:r>
            <a:endParaRPr lang="en-US" sz="3600" b="1" dirty="0">
              <a:solidFill>
                <a:schemeClr val="accent6">
                  <a:lumMod val="75000"/>
                </a:schemeClr>
              </a:solidFill>
              <a:latin typeface="Arial"/>
              <a:cs typeface="Arial"/>
            </a:endParaRPr>
          </a:p>
          <a:p>
            <a:pPr algn="r">
              <a:defRPr/>
            </a:pPr>
            <a:endParaRPr lang="en-US" sz="3600" b="1" dirty="0">
              <a:solidFill>
                <a:schemeClr val="accent6">
                  <a:lumMod val="75000"/>
                </a:schemeClr>
              </a:solidFill>
              <a:latin typeface="Arial"/>
              <a:cs typeface="Arial"/>
            </a:endParaRPr>
          </a:p>
        </p:txBody>
      </p:sp>
      <p:sp>
        <p:nvSpPr>
          <p:cNvPr id="3" name="TextBox 5">
            <a:extLst>
              <a:ext uri="{FF2B5EF4-FFF2-40B4-BE49-F238E27FC236}">
                <a16:creationId xmlns:a16="http://schemas.microsoft.com/office/drawing/2014/main" id="{1B10D1CB-F0A6-864D-B186-9E00E925D198}"/>
              </a:ext>
            </a:extLst>
          </p:cNvPr>
          <p:cNvSpPr txBox="1">
            <a:spLocks noChangeArrowheads="1"/>
          </p:cNvSpPr>
          <p:nvPr/>
        </p:nvSpPr>
        <p:spPr bwMode="auto">
          <a:xfrm>
            <a:off x="533400" y="1763201"/>
            <a:ext cx="8147050" cy="226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r" eaLnBrk="1" hangingPunct="1"/>
            <a:endParaRPr lang="en-US" altLang="en-US" sz="2800" b="1" baseline="30000" dirty="0">
              <a:latin typeface="Arial" panose="020B0604020202020204" pitchFamily="34" charset="0"/>
              <a:cs typeface="Arial" panose="020B0604020202020204" pitchFamily="34" charset="0"/>
            </a:endParaRPr>
          </a:p>
          <a:p>
            <a:pPr algn="r" eaLnBrk="1" hangingPunct="1"/>
            <a:r>
              <a:rPr lang="en-US" altLang="en-US" sz="2800" b="1" baseline="30000" dirty="0">
                <a:latin typeface="Arial" panose="020B0604020202020204" pitchFamily="34" charset="0"/>
                <a:cs typeface="Arial" panose="020B0604020202020204" pitchFamily="34" charset="0"/>
              </a:rPr>
              <a:t>Thursday, 29 August  2024</a:t>
            </a:r>
          </a:p>
          <a:p>
            <a:pPr algn="r" eaLnBrk="1" hangingPunct="1"/>
            <a:endParaRPr lang="en-US" altLang="en-US" sz="2800" b="1" baseline="30000" dirty="0">
              <a:latin typeface="Arial" panose="020B0604020202020204" pitchFamily="34" charset="0"/>
              <a:cs typeface="Arial" panose="020B0604020202020204" pitchFamily="34" charset="0"/>
            </a:endParaRPr>
          </a:p>
          <a:p>
            <a:pPr algn="r" eaLnBrk="1" hangingPunct="1"/>
            <a:r>
              <a:rPr lang="en-US" altLang="en-US" sz="2800" b="1" baseline="30000" dirty="0">
                <a:latin typeface="Arial" panose="020B0604020202020204" pitchFamily="34" charset="0"/>
                <a:cs typeface="Arial" panose="020B0604020202020204" pitchFamily="34" charset="0"/>
              </a:rPr>
              <a:t>Presentation to Business Unity South Africa (BUSA)</a:t>
            </a:r>
            <a:br>
              <a:rPr lang="en-US" altLang="en-US" sz="2800" b="1" baseline="30000" dirty="0">
                <a:latin typeface="Arial" panose="020B0604020202020204" pitchFamily="34" charset="0"/>
                <a:cs typeface="Arial" panose="020B0604020202020204" pitchFamily="34" charset="0"/>
              </a:rPr>
            </a:br>
            <a:endParaRPr lang="en-US" altLang="en-US" sz="2800" b="1" baseline="30000" dirty="0">
              <a:latin typeface="Arial" panose="020B0604020202020204" pitchFamily="34" charset="0"/>
              <a:cs typeface="Arial" panose="020B0604020202020204" pitchFamily="34" charset="0"/>
            </a:endParaRPr>
          </a:p>
          <a:p>
            <a:pPr algn="r" eaLnBrk="1" hangingPunct="1"/>
            <a:r>
              <a:rPr lang="en-US" altLang="en-US" sz="1800" b="1" baseline="30000" dirty="0">
                <a:latin typeface="Arial" panose="020B0604020202020204" pitchFamily="34" charset="0"/>
                <a:cs typeface="Arial" panose="020B0604020202020204" pitchFamily="34" charset="0"/>
              </a:rPr>
              <a:t>Mahendra Shunmoogam</a:t>
            </a:r>
            <a:br>
              <a:rPr lang="en-US" altLang="en-US" sz="1800" b="1" baseline="30000" dirty="0">
                <a:latin typeface="Arial" panose="020B0604020202020204" pitchFamily="34" charset="0"/>
                <a:cs typeface="Arial" panose="020B0604020202020204" pitchFamily="34" charset="0"/>
              </a:rPr>
            </a:br>
            <a:r>
              <a:rPr lang="en-US" altLang="en-US" sz="1800" b="1" baseline="30000" dirty="0">
                <a:latin typeface="Arial" panose="020B0604020202020204" pitchFamily="34" charset="0"/>
                <a:cs typeface="Arial" panose="020B0604020202020204" pitchFamily="34" charset="0"/>
              </a:rPr>
              <a:t>Director: International Trade Policy</a:t>
            </a:r>
            <a:br>
              <a:rPr lang="en-US" altLang="en-US" sz="1800" b="1" baseline="30000" dirty="0">
                <a:latin typeface="Arial" panose="020B0604020202020204" pitchFamily="34" charset="0"/>
                <a:cs typeface="Arial" panose="020B0604020202020204" pitchFamily="34" charset="0"/>
              </a:rPr>
            </a:br>
            <a:r>
              <a:rPr lang="en-US" altLang="en-US" sz="1800" b="1" baseline="30000" dirty="0">
                <a:latin typeface="Arial" panose="020B0604020202020204" pitchFamily="34" charset="0"/>
                <a:cs typeface="Arial" panose="020B0604020202020204" pitchFamily="34" charset="0"/>
              </a:rPr>
              <a:t>mshunmoogam@thedtic.gov.za</a:t>
            </a:r>
            <a:br>
              <a:rPr lang="en-US" altLang="en-US" sz="1800" b="1" baseline="30000" dirty="0">
                <a:latin typeface="Arial" panose="020B0604020202020204" pitchFamily="34" charset="0"/>
                <a:cs typeface="Arial" panose="020B0604020202020204" pitchFamily="34" charset="0"/>
              </a:rPr>
            </a:br>
            <a:r>
              <a:rPr lang="en-US" altLang="en-US" sz="1800" b="1" baseline="30000" dirty="0">
                <a:latin typeface="Arial" panose="020B0604020202020204" pitchFamily="34" charset="0"/>
                <a:cs typeface="Arial" panose="020B0604020202020204" pitchFamily="34" charset="0"/>
              </a:rPr>
              <a:t>Trade Branch </a:t>
            </a:r>
          </a:p>
        </p:txBody>
      </p:sp>
    </p:spTree>
    <p:extLst>
      <p:ext uri="{BB962C8B-B14F-4D97-AF65-F5344CB8AC3E}">
        <p14:creationId xmlns:p14="http://schemas.microsoft.com/office/powerpoint/2010/main" val="3977436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584391"/>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Deforestation</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584391"/>
            <a:ext cx="8686800" cy="4247254"/>
          </a:xfrm>
        </p:spPr>
        <p:txBody>
          <a:bodyPr>
            <a:normAutofit fontScale="85000" lnSpcReduction="20000"/>
          </a:bodyPr>
          <a:lstStyle/>
          <a:p>
            <a:pPr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EU Deforestation Regulations </a:t>
            </a:r>
            <a:r>
              <a:rPr lang="en-ZA" sz="2200" dirty="0">
                <a:latin typeface="Arial" panose="020B0604020202020204" pitchFamily="34" charset="0"/>
                <a:cs typeface="Arial" panose="020B0604020202020204" pitchFamily="34" charset="0"/>
              </a:rPr>
              <a:t>came into effect on 29 June 2023. Companies will have 18 months (until 30 December 2024) to be compliant. </a:t>
            </a:r>
            <a:endParaRPr lang="en-US" sz="22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Seven (7) products are covered by the new legislation: cattle, cocoa, coffee, palm-oil, soya, wood and rubber; including products that contain, have been fed with or have been made using these commodities (such as beef, leather, chocolate, printed paper and furniture).</a:t>
            </a:r>
            <a:endParaRPr lang="en-ZA" sz="22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Based on recent SA exports: export value of R3.7 billion might be impacted, representing 1.1% of average exports to EU over 2020-2022.</a:t>
            </a:r>
          </a:p>
          <a:p>
            <a:pPr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Most important SA products: </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Pneumatic </a:t>
            </a:r>
            <a:r>
              <a:rPr lang="en-US" sz="2200" dirty="0" err="1">
                <a:latin typeface="Arial" panose="020B0604020202020204" pitchFamily="34" charset="0"/>
                <a:cs typeface="Arial" panose="020B0604020202020204" pitchFamily="34" charset="0"/>
              </a:rPr>
              <a:t>tyres</a:t>
            </a:r>
            <a:r>
              <a:rPr lang="en-US" sz="2200" dirty="0">
                <a:latin typeface="Arial" panose="020B0604020202020204" pitchFamily="34" charset="0"/>
                <a:cs typeface="Arial" panose="020B0604020202020204" pitchFamily="34" charset="0"/>
              </a:rPr>
              <a:t>, of rubber </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Wood pulp, paper </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Tanned hides and skins; leather </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Charcoal, fuelwood</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Various articles of wood for building; furniture </a:t>
            </a:r>
          </a:p>
          <a:p>
            <a:pPr marL="732526" lvl="1" indent="-342900"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Chocolate </a:t>
            </a:r>
          </a:p>
          <a:p>
            <a:pPr marL="0" indent="0">
              <a:buNone/>
            </a:pPr>
            <a:endParaRPr lang="en-US" sz="2400" dirty="0">
              <a:cs typeface="Arial" panose="020B0604020202020204" pitchFamily="34" charset="0"/>
            </a:endParaRPr>
          </a:p>
          <a:p>
            <a:pPr marL="0" indent="0">
              <a:buNone/>
            </a:pPr>
            <a:endParaRPr lang="en-US" sz="2400" dirty="0">
              <a:cs typeface="Arial" panose="020B0604020202020204" pitchFamily="34" charset="0"/>
            </a:endParaRPr>
          </a:p>
          <a:p>
            <a:pPr marL="0" indent="0">
              <a:buNone/>
            </a:pPr>
            <a:endParaRPr lang="en-ZA" sz="2400" dirty="0">
              <a:cs typeface="Arial" panose="020B0604020202020204" pitchFamily="34" charset="0"/>
            </a:endParaRPr>
          </a:p>
          <a:p>
            <a:endParaRPr lang="en-ZA" sz="2400" dirty="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2373127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584391"/>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Deforestation</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 y="584391"/>
            <a:ext cx="9143999" cy="4247254"/>
          </a:xfrm>
        </p:spPr>
        <p:txBody>
          <a:bodyPr>
            <a:normAutofit fontScale="92500" lnSpcReduction="10000"/>
          </a:bodyPr>
          <a:lstStyle/>
          <a:p>
            <a:pPr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The Regulation implies extensive obligations for companies trading in these products. </a:t>
            </a:r>
          </a:p>
          <a:p>
            <a:pPr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To export such products into the EU, companies will need to show that these products were not produced on land that was deforested or degraded since 31 December 2020. </a:t>
            </a:r>
          </a:p>
          <a:p>
            <a:pPr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Regulation sets out an obligation to obtain geo-</a:t>
            </a:r>
            <a:r>
              <a:rPr lang="en-US" sz="2200" dirty="0" err="1">
                <a:latin typeface="Arial" panose="020B0604020202020204" pitchFamily="34" charset="0"/>
                <a:cs typeface="Arial" panose="020B0604020202020204" pitchFamily="34" charset="0"/>
              </a:rPr>
              <a:t>localisation</a:t>
            </a:r>
            <a:r>
              <a:rPr lang="en-US" sz="2200" dirty="0">
                <a:latin typeface="Arial" panose="020B0604020202020204" pitchFamily="34" charset="0"/>
                <a:cs typeface="Arial" panose="020B0604020202020204" pitchFamily="34" charset="0"/>
              </a:rPr>
              <a:t> co-ordinates of all plots of land from where the commodities or products were produced or harvested in the case of wood products, as well as the date or time range of production. </a:t>
            </a:r>
          </a:p>
          <a:p>
            <a:pPr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Companies will also need to prove that the products were produced in compliance with local human rights laws and laws protecting the rights of indigenous peoples.</a:t>
            </a:r>
          </a:p>
          <a:p>
            <a:pPr algn="just">
              <a:buFont typeface="Wingdings" panose="05000000000000000000" pitchFamily="2" charset="2"/>
              <a:buChar char="Ø"/>
            </a:pPr>
            <a:r>
              <a:rPr lang="en-US" sz="2200" dirty="0">
                <a:latin typeface="Arial" panose="020B0604020202020204" pitchFamily="34" charset="0"/>
                <a:cs typeface="Arial" panose="020B0604020202020204" pitchFamily="34" charset="0"/>
              </a:rPr>
              <a:t>The intention is to expand these regulations to other products in the future.</a:t>
            </a:r>
          </a:p>
          <a:p>
            <a:pPr marL="0" indent="0">
              <a:buNone/>
            </a:pPr>
            <a:endParaRPr lang="en-US" sz="2400" dirty="0">
              <a:cs typeface="Arial" panose="020B0604020202020204" pitchFamily="34" charset="0"/>
            </a:endParaRPr>
          </a:p>
          <a:p>
            <a:pPr marL="0" indent="0">
              <a:buNone/>
            </a:pPr>
            <a:endParaRPr lang="en-US" sz="2400" dirty="0">
              <a:cs typeface="Arial" panose="020B0604020202020204" pitchFamily="34" charset="0"/>
            </a:endParaRPr>
          </a:p>
          <a:p>
            <a:pPr marL="0" indent="0">
              <a:buNone/>
            </a:pPr>
            <a:endParaRPr lang="en-ZA" sz="2400" dirty="0">
              <a:cs typeface="Arial" panose="020B0604020202020204" pitchFamily="34" charset="0"/>
            </a:endParaRPr>
          </a:p>
          <a:p>
            <a:endParaRPr lang="en-ZA" sz="2400" dirty="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1741672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5156"/>
            <a:ext cx="9144000" cy="678924"/>
          </a:xfrm>
          <a:solidFill>
            <a:schemeClr val="accent6">
              <a:lumMod val="75000"/>
            </a:schemeClr>
          </a:solidFill>
        </p:spPr>
        <p:txBody>
          <a:bodyPr rtlCol="0">
            <a:normAutofit fontScale="90000"/>
          </a:bodyPr>
          <a:lstStyle/>
          <a:p>
            <a:pPr>
              <a:defRPr/>
            </a:pPr>
            <a:r>
              <a:rPr lang="en-ZA" sz="3300" b="1" dirty="0">
                <a:solidFill>
                  <a:schemeClr val="bg1"/>
                </a:solidFill>
                <a:latin typeface="Arial" panose="020B0604020202020204" pitchFamily="34" charset="0"/>
                <a:cs typeface="Arial" panose="020B0604020202020204" pitchFamily="34" charset="0"/>
              </a:rPr>
              <a:t>Green Industrial Policy &amp; Trade- Policy Tool box </a:t>
            </a:r>
            <a:br>
              <a:rPr lang="en-ZA" b="1" dirty="0">
                <a:solidFill>
                  <a:schemeClr val="bg1"/>
                </a:solidFill>
              </a:rPr>
            </a:br>
            <a:endParaRPr lang="en-US" b="1" baseline="300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673769"/>
            <a:ext cx="9144000" cy="4157876"/>
          </a:xfrm>
        </p:spPr>
        <p:txBody>
          <a:bodyPr>
            <a:normAutofit/>
          </a:bodyPr>
          <a:lstStyle/>
          <a:p>
            <a:pPr>
              <a:buFont typeface="Wingdings" panose="05000000000000000000" pitchFamily="2" charset="2"/>
              <a:buChar char="Ø"/>
            </a:pPr>
            <a:r>
              <a:rPr lang="en-ZA" sz="2000" dirty="0">
                <a:latin typeface="Arial" panose="020B0604020202020204" pitchFamily="34" charset="0"/>
                <a:cs typeface="Arial" panose="020B0604020202020204" pitchFamily="34" charset="0"/>
              </a:rPr>
              <a:t>Border measures  </a:t>
            </a:r>
          </a:p>
          <a:p>
            <a:pPr>
              <a:buFont typeface="Wingdings" panose="05000000000000000000" pitchFamily="2" charset="2"/>
              <a:buChar char="Ø"/>
            </a:pPr>
            <a:r>
              <a:rPr lang="en-ZA" sz="2000" dirty="0">
                <a:latin typeface="Arial" panose="020B0604020202020204" pitchFamily="34" charset="0"/>
                <a:cs typeface="Arial" panose="020B0604020202020204" pitchFamily="34" charset="0"/>
              </a:rPr>
              <a:t>Support schemes  - subsidies</a:t>
            </a:r>
          </a:p>
          <a:p>
            <a:pPr>
              <a:buFont typeface="Wingdings" panose="05000000000000000000" pitchFamily="2" charset="2"/>
              <a:buChar char="Ø"/>
            </a:pPr>
            <a:r>
              <a:rPr lang="en-ZA" sz="2000" dirty="0">
                <a:latin typeface="Arial" panose="020B0604020202020204" pitchFamily="34" charset="0"/>
                <a:cs typeface="Arial" panose="020B0604020202020204" pitchFamily="34" charset="0"/>
              </a:rPr>
              <a:t>Standards </a:t>
            </a:r>
          </a:p>
          <a:p>
            <a:pPr>
              <a:buFont typeface="Wingdings" panose="05000000000000000000" pitchFamily="2" charset="2"/>
              <a:buChar char="Ø"/>
            </a:pPr>
            <a:r>
              <a:rPr lang="en-ZA" sz="2000" dirty="0">
                <a:latin typeface="Arial" panose="020B0604020202020204" pitchFamily="34" charset="0"/>
                <a:cs typeface="Arial" panose="020B0604020202020204" pitchFamily="34" charset="0"/>
              </a:rPr>
              <a:t>Sustainable public procurement and manufacturing  - electric vehicles for public transport</a:t>
            </a:r>
          </a:p>
          <a:p>
            <a:pPr>
              <a:buFont typeface="Wingdings" panose="05000000000000000000" pitchFamily="2" charset="2"/>
              <a:buChar char="Ø"/>
            </a:pPr>
            <a:r>
              <a:rPr lang="en-ZA" sz="2000" dirty="0">
                <a:latin typeface="Arial" panose="020B0604020202020204" pitchFamily="34" charset="0"/>
                <a:cs typeface="Arial" panose="020B0604020202020204" pitchFamily="34" charset="0"/>
              </a:rPr>
              <a:t>Provisions in trade agreements reserving or promoting green industrial policy  </a:t>
            </a:r>
          </a:p>
          <a:p>
            <a:pPr>
              <a:buFont typeface="Wingdings" panose="05000000000000000000" pitchFamily="2" charset="2"/>
              <a:buChar char="Ø"/>
            </a:pPr>
            <a:r>
              <a:rPr lang="en-US" sz="2000" dirty="0">
                <a:latin typeface="Arial" panose="020B0604020202020204" pitchFamily="34" charset="0"/>
                <a:cs typeface="Arial" panose="020B0604020202020204" pitchFamily="34" charset="0"/>
              </a:rPr>
              <a:t>Consumer support to stimulate demand - </a:t>
            </a:r>
            <a:r>
              <a:rPr lang="en-ZA" sz="2000" dirty="0">
                <a:latin typeface="Arial" panose="020B0604020202020204" pitchFamily="34" charset="0"/>
                <a:cs typeface="Arial" panose="020B0604020202020204" pitchFamily="34" charset="0"/>
              </a:rPr>
              <a:t>tax credits</a:t>
            </a:r>
          </a:p>
          <a:p>
            <a:pPr>
              <a:buFont typeface="Wingdings" panose="05000000000000000000" pitchFamily="2" charset="2"/>
              <a:buChar char="Ø"/>
            </a:pPr>
            <a:r>
              <a:rPr lang="en-ZA" sz="2000" dirty="0">
                <a:latin typeface="Arial" panose="020B0604020202020204" pitchFamily="34" charset="0"/>
                <a:cs typeface="Arial" panose="020B0604020202020204" pitchFamily="34" charset="0"/>
              </a:rPr>
              <a:t>Employment-related schemes </a:t>
            </a:r>
          </a:p>
          <a:p>
            <a:pPr>
              <a:buFont typeface="Wingdings" panose="05000000000000000000" pitchFamily="2" charset="2"/>
              <a:buChar char="Ø"/>
            </a:pPr>
            <a:r>
              <a:rPr lang="en-ZA" sz="2000" dirty="0">
                <a:latin typeface="Arial" panose="020B0604020202020204" pitchFamily="34" charset="0"/>
                <a:cs typeface="Arial" panose="020B0604020202020204" pitchFamily="34" charset="0"/>
              </a:rPr>
              <a:t>re-skilling and up-skilling policies to reduce skill shortages in the future low-carbon industries</a:t>
            </a:r>
            <a:endParaRPr lang="en-US" sz="2000" dirty="0">
              <a:latin typeface="Arial" panose="020B0604020202020204" pitchFamily="34" charset="0"/>
              <a:cs typeface="Arial" panose="020B0604020202020204" pitchFamily="34" charset="0"/>
            </a:endParaRPr>
          </a:p>
          <a:p>
            <a:pPr marL="0" indent="0">
              <a:buNone/>
            </a:pPr>
            <a:endParaRPr lang="en-ZA" sz="2400" dirty="0">
              <a:cs typeface="Arial" panose="020B0604020202020204" pitchFamily="34" charset="0"/>
            </a:endParaRPr>
          </a:p>
          <a:p>
            <a:endParaRPr lang="en-ZA" sz="2400" dirty="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2009526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5156"/>
            <a:ext cx="9144000" cy="678924"/>
          </a:xfrm>
          <a:solidFill>
            <a:schemeClr val="accent6">
              <a:lumMod val="75000"/>
            </a:schemeClr>
          </a:solidFill>
        </p:spPr>
        <p:txBody>
          <a:bodyPr rtlCol="0">
            <a:normAutofit/>
          </a:bodyPr>
          <a:lstStyle/>
          <a:p>
            <a:pPr>
              <a:defRPr/>
            </a:pPr>
            <a:r>
              <a:rPr lang="en-US" b="1" baseline="30000" dirty="0">
                <a:solidFill>
                  <a:schemeClr val="bg1"/>
                </a:solidFill>
                <a:latin typeface="Arial"/>
                <a:cs typeface="Arial"/>
              </a:rPr>
              <a:t>Battery Minerals Value Chain Opportunities SA</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04836" y="768828"/>
            <a:ext cx="7501575" cy="4241859"/>
          </a:xfrm>
        </p:spPr>
        <p:txBody>
          <a:bodyPr>
            <a:normAutofit/>
          </a:bodyPr>
          <a:lstStyle/>
          <a:p>
            <a:pPr marL="0" indent="0">
              <a:buNone/>
            </a:pPr>
            <a:endParaRPr lang="en-ZA" sz="2400" dirty="0">
              <a:cs typeface="Arial" panose="020B0604020202020204" pitchFamily="34" charset="0"/>
            </a:endParaRPr>
          </a:p>
          <a:p>
            <a:endParaRPr lang="en-ZA" sz="2400" dirty="0">
              <a:cs typeface="Arial" panose="020B0604020202020204" pitchFamily="34" charset="0"/>
            </a:endParaRPr>
          </a:p>
          <a:p>
            <a:endParaRPr lang="en-US" sz="2400" dirty="0">
              <a:cs typeface="Arial" panose="020B0604020202020204" pitchFamily="34" charset="0"/>
            </a:endParaRPr>
          </a:p>
        </p:txBody>
      </p:sp>
      <p:pic>
        <p:nvPicPr>
          <p:cNvPr id="2" name="Picture 1">
            <a:extLst>
              <a:ext uri="{FF2B5EF4-FFF2-40B4-BE49-F238E27FC236}">
                <a16:creationId xmlns:a16="http://schemas.microsoft.com/office/drawing/2014/main" id="{1067D56C-8324-47F0-BE56-E7F372D02686}"/>
              </a:ext>
            </a:extLst>
          </p:cNvPr>
          <p:cNvPicPr>
            <a:picLocks noChangeAspect="1"/>
          </p:cNvPicPr>
          <p:nvPr/>
        </p:nvPicPr>
        <p:blipFill>
          <a:blip r:embed="rId3"/>
          <a:stretch>
            <a:fillRect/>
          </a:stretch>
        </p:blipFill>
        <p:spPr>
          <a:xfrm>
            <a:off x="461384" y="748060"/>
            <a:ext cx="7232389" cy="4069588"/>
          </a:xfrm>
          <a:prstGeom prst="rect">
            <a:avLst/>
          </a:prstGeom>
        </p:spPr>
      </p:pic>
      <p:sp>
        <p:nvSpPr>
          <p:cNvPr id="3" name="TextBox 2">
            <a:extLst>
              <a:ext uri="{FF2B5EF4-FFF2-40B4-BE49-F238E27FC236}">
                <a16:creationId xmlns:a16="http://schemas.microsoft.com/office/drawing/2014/main" id="{1FD70212-EF2C-4CF1-B372-3884A1CD728C}"/>
              </a:ext>
            </a:extLst>
          </p:cNvPr>
          <p:cNvSpPr txBox="1"/>
          <p:nvPr/>
        </p:nvSpPr>
        <p:spPr>
          <a:xfrm>
            <a:off x="349452" y="5300025"/>
            <a:ext cx="8794547" cy="369332"/>
          </a:xfrm>
          <a:prstGeom prst="rect">
            <a:avLst/>
          </a:prstGeom>
          <a:noFill/>
        </p:spPr>
        <p:txBody>
          <a:bodyPr wrap="square" rtlCol="0">
            <a:spAutoFit/>
          </a:bodyPr>
          <a:lstStyle/>
          <a:p>
            <a:r>
              <a:rPr lang="en-US" sz="900" dirty="0"/>
              <a:t>Source: World Bank, 2023: https://documents1.worldbank.org/curated/en/099155502102332395/pdf/P17268201ebc89050b1960f40c8377523a.pdf?_gl=1*dso1cq*_gcl_au*Njk2NjA3MjEyLjE3MjA3NDgwMDI.</a:t>
            </a:r>
            <a:endParaRPr lang="en-ZA" sz="900" dirty="0"/>
          </a:p>
        </p:txBody>
      </p:sp>
    </p:spTree>
    <p:extLst>
      <p:ext uri="{BB962C8B-B14F-4D97-AF65-F5344CB8AC3E}">
        <p14:creationId xmlns:p14="http://schemas.microsoft.com/office/powerpoint/2010/main" val="3352095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6A671-0165-43BA-A2B8-0209B36DB880}"/>
              </a:ext>
            </a:extLst>
          </p:cNvPr>
          <p:cNvSpPr>
            <a:spLocks noGrp="1"/>
          </p:cNvSpPr>
          <p:nvPr>
            <p:ph type="title"/>
          </p:nvPr>
        </p:nvSpPr>
        <p:spPr>
          <a:xfrm>
            <a:off x="457200" y="2247579"/>
            <a:ext cx="8229600" cy="952500"/>
          </a:xfrm>
        </p:spPr>
        <p:txBody>
          <a:bodyPr>
            <a:normAutofit/>
          </a:bodyPr>
          <a:lstStyle/>
          <a:p>
            <a:r>
              <a:rPr lang="en-US" sz="3000" dirty="0">
                <a:latin typeface="Arial" panose="020B0604020202020204" pitchFamily="34" charset="0"/>
                <a:cs typeface="Arial" panose="020B0604020202020204" pitchFamily="34" charset="0"/>
              </a:rPr>
              <a:t>Thank you! </a:t>
            </a:r>
            <a:endParaRPr lang="en-ZA"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4641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952500"/>
          </a:xfrm>
          <a:solidFill>
            <a:schemeClr val="accent6">
              <a:lumMod val="75000"/>
            </a:schemeClr>
          </a:solidFill>
        </p:spPr>
        <p:txBody>
          <a:bodyPr rtlCol="0">
            <a:normAutofit/>
          </a:bodyPr>
          <a:lstStyle/>
          <a:p>
            <a:pPr eaLnBrk="1" hangingPunct="1">
              <a:defRPr/>
            </a:pPr>
            <a:br>
              <a:rPr lang="en-US" b="1" baseline="30000" dirty="0">
                <a:solidFill>
                  <a:schemeClr val="bg1"/>
                </a:solidFill>
                <a:latin typeface="Arial"/>
                <a:cs typeface="Arial"/>
              </a:rPr>
            </a:br>
            <a:r>
              <a:rPr lang="en-US" b="1" baseline="30000" dirty="0">
                <a:solidFill>
                  <a:schemeClr val="bg1"/>
                </a:solidFill>
                <a:latin typeface="Arial"/>
                <a:cs typeface="Arial"/>
              </a:rPr>
              <a:t>Agenda </a:t>
            </a:r>
          </a:p>
        </p:txBody>
      </p:sp>
      <p:sp>
        <p:nvSpPr>
          <p:cNvPr id="7" name="Content Placeholder 2">
            <a:extLst>
              <a:ext uri="{FF2B5EF4-FFF2-40B4-BE49-F238E27FC236}">
                <a16:creationId xmlns:a16="http://schemas.microsoft.com/office/drawing/2014/main" id="{169BB36B-EABA-494A-944F-B97174EEA78B}"/>
              </a:ext>
            </a:extLst>
          </p:cNvPr>
          <p:cNvSpPr txBox="1">
            <a:spLocks/>
          </p:cNvSpPr>
          <p:nvPr/>
        </p:nvSpPr>
        <p:spPr>
          <a:xfrm>
            <a:off x="4711700" y="1507331"/>
            <a:ext cx="3975100" cy="3133725"/>
          </a:xfrm>
          <a:prstGeom prst="rect">
            <a:avLst/>
          </a:prstGeom>
        </p:spPr>
        <p:txBody>
          <a:bodyPr vert="horz" lIns="77925" tIns="38963" rIns="77925" bIns="38963" rtlCol="0">
            <a:normAutofit/>
          </a:bodyPr>
          <a:lstStyle>
            <a:lvl1pPr marL="292219" indent="-292219" algn="l" defTabSz="389626" rtl="0" eaLnBrk="1" latinLnBrk="0" hangingPunct="1">
              <a:spcBef>
                <a:spcPct val="20000"/>
              </a:spcBef>
              <a:buFont typeface="Arial"/>
              <a:buChar char="•"/>
              <a:defRPr sz="2700" kern="1200">
                <a:solidFill>
                  <a:schemeClr val="tx1"/>
                </a:solidFill>
                <a:latin typeface="+mn-lt"/>
                <a:ea typeface="+mn-ea"/>
                <a:cs typeface="+mn-cs"/>
              </a:defRPr>
            </a:lvl1pPr>
            <a:lvl2pPr marL="633142" indent="-243516" algn="l" defTabSz="389626" rtl="0" eaLnBrk="1" latinLnBrk="0" hangingPunct="1">
              <a:spcBef>
                <a:spcPct val="20000"/>
              </a:spcBef>
              <a:buFont typeface="Arial"/>
              <a:buChar char="–"/>
              <a:defRPr sz="2400" kern="1200">
                <a:solidFill>
                  <a:schemeClr val="tx1"/>
                </a:solidFill>
                <a:latin typeface="+mn-lt"/>
                <a:ea typeface="+mn-ea"/>
                <a:cs typeface="+mn-cs"/>
              </a:defRPr>
            </a:lvl2pPr>
            <a:lvl3pPr marL="974065" indent="-194813" algn="l" defTabSz="389626" rtl="0" eaLnBrk="1" latinLnBrk="0" hangingPunct="1">
              <a:spcBef>
                <a:spcPct val="20000"/>
              </a:spcBef>
              <a:buFont typeface="Arial"/>
              <a:buChar char="•"/>
              <a:defRPr sz="2000" kern="1200">
                <a:solidFill>
                  <a:schemeClr val="tx1"/>
                </a:solidFill>
                <a:latin typeface="+mn-lt"/>
                <a:ea typeface="+mn-ea"/>
                <a:cs typeface="+mn-cs"/>
              </a:defRPr>
            </a:lvl3pPr>
            <a:lvl4pPr marL="1363690" indent="-194813" algn="l" defTabSz="389626" rtl="0" eaLnBrk="1" latinLnBrk="0" hangingPunct="1">
              <a:spcBef>
                <a:spcPct val="20000"/>
              </a:spcBef>
              <a:buFont typeface="Arial"/>
              <a:buChar char="–"/>
              <a:defRPr sz="1700" kern="1200">
                <a:solidFill>
                  <a:schemeClr val="tx1"/>
                </a:solidFill>
                <a:latin typeface="+mn-lt"/>
                <a:ea typeface="+mn-ea"/>
                <a:cs typeface="+mn-cs"/>
              </a:defRPr>
            </a:lvl4pPr>
            <a:lvl5pPr marL="1753316" indent="-194813" algn="l" defTabSz="389626" rtl="0" eaLnBrk="1" latinLnBrk="0" hangingPunct="1">
              <a:spcBef>
                <a:spcPct val="20000"/>
              </a:spcBef>
              <a:buFont typeface="Arial"/>
              <a:buChar char="»"/>
              <a:defRPr sz="1700" kern="1200">
                <a:solidFill>
                  <a:schemeClr val="tx1"/>
                </a:solidFill>
                <a:latin typeface="+mn-lt"/>
                <a:ea typeface="+mn-ea"/>
                <a:cs typeface="+mn-cs"/>
              </a:defRPr>
            </a:lvl5pPr>
            <a:lvl6pPr marL="2142942" indent="-194813" algn="l" defTabSz="389626" rtl="0" eaLnBrk="1" latinLnBrk="0" hangingPunct="1">
              <a:spcBef>
                <a:spcPct val="20000"/>
              </a:spcBef>
              <a:buFont typeface="Arial"/>
              <a:buChar char="•"/>
              <a:defRPr sz="1700" kern="1200">
                <a:solidFill>
                  <a:schemeClr val="tx1"/>
                </a:solidFill>
                <a:latin typeface="+mn-lt"/>
                <a:ea typeface="+mn-ea"/>
                <a:cs typeface="+mn-cs"/>
              </a:defRPr>
            </a:lvl6pPr>
            <a:lvl7pPr marL="2532568" indent="-194813" algn="l" defTabSz="389626" rtl="0" eaLnBrk="1" latinLnBrk="0" hangingPunct="1">
              <a:spcBef>
                <a:spcPct val="20000"/>
              </a:spcBef>
              <a:buFont typeface="Arial"/>
              <a:buChar char="•"/>
              <a:defRPr sz="1700" kern="1200">
                <a:solidFill>
                  <a:schemeClr val="tx1"/>
                </a:solidFill>
                <a:latin typeface="+mn-lt"/>
                <a:ea typeface="+mn-ea"/>
                <a:cs typeface="+mn-cs"/>
              </a:defRPr>
            </a:lvl7pPr>
            <a:lvl8pPr marL="2922194" indent="-194813" algn="l" defTabSz="389626" rtl="0" eaLnBrk="1" latinLnBrk="0" hangingPunct="1">
              <a:spcBef>
                <a:spcPct val="20000"/>
              </a:spcBef>
              <a:buFont typeface="Arial"/>
              <a:buChar char="•"/>
              <a:defRPr sz="1700" kern="1200">
                <a:solidFill>
                  <a:schemeClr val="tx1"/>
                </a:solidFill>
                <a:latin typeface="+mn-lt"/>
                <a:ea typeface="+mn-ea"/>
                <a:cs typeface="+mn-cs"/>
              </a:defRPr>
            </a:lvl8pPr>
            <a:lvl9pPr marL="3311820" indent="-194813" algn="l" defTabSz="389626" rtl="0" eaLnBrk="1" latinLnBrk="0" hangingPunct="1">
              <a:spcBef>
                <a:spcPct val="20000"/>
              </a:spcBef>
              <a:buFont typeface="Arial"/>
              <a:buChar char="•"/>
              <a:defRPr sz="1700" kern="1200">
                <a:solidFill>
                  <a:schemeClr val="tx1"/>
                </a:solidFill>
                <a:latin typeface="+mn-lt"/>
                <a:ea typeface="+mn-ea"/>
                <a:cs typeface="+mn-cs"/>
              </a:defRPr>
            </a:lvl9pPr>
          </a:lstStyle>
          <a:p>
            <a:pPr marL="0" indent="0">
              <a:lnSpc>
                <a:spcPct val="150000"/>
              </a:lnSpc>
              <a:buNone/>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Agenda</a:t>
            </a:r>
          </a:p>
          <a:p>
            <a:pPr>
              <a:lnSpc>
                <a:spcPct val="150000"/>
              </a:lnSpc>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Global decarbonization trends</a:t>
            </a:r>
          </a:p>
          <a:p>
            <a:pPr>
              <a:lnSpc>
                <a:spcPct val="150000"/>
              </a:lnSpc>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CBAM</a:t>
            </a:r>
          </a:p>
          <a:p>
            <a:pPr>
              <a:lnSpc>
                <a:spcPct val="150000"/>
              </a:lnSpc>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IRA</a:t>
            </a:r>
          </a:p>
          <a:p>
            <a:pPr>
              <a:lnSpc>
                <a:spcPct val="150000"/>
              </a:lnSpc>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Deforestation</a:t>
            </a:r>
          </a:p>
          <a:p>
            <a:pPr>
              <a:lnSpc>
                <a:spcPct val="150000"/>
              </a:lnSpc>
            </a:pPr>
            <a:r>
              <a:rPr lang="en-US" altLang="en-US" sz="2000" b="1" baseline="30000" dirty="0">
                <a:latin typeface="Arial" panose="020B0604020202020204" pitchFamily="34" charset="0"/>
                <a:ea typeface="ＭＳ Ｐゴシック" panose="020B0600070205080204" pitchFamily="34" charset="-128"/>
                <a:cs typeface="Arial" panose="020B0604020202020204" pitchFamily="34" charset="0"/>
              </a:rPr>
              <a:t>Policy tools </a:t>
            </a:r>
          </a:p>
        </p:txBody>
      </p:sp>
      <p:pic>
        <p:nvPicPr>
          <p:cNvPr id="8" name="Picture 2" descr="DSC_0268.JPG">
            <a:extLst>
              <a:ext uri="{FF2B5EF4-FFF2-40B4-BE49-F238E27FC236}">
                <a16:creationId xmlns:a16="http://schemas.microsoft.com/office/drawing/2014/main" id="{A6A3BC8A-5E89-C745-B2E7-28FA52BFA6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507331"/>
            <a:ext cx="4032250"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3974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48126" y="0"/>
            <a:ext cx="9192126" cy="715020"/>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Global Decarbonisation Goals/</a:t>
            </a:r>
            <a:r>
              <a:rPr lang="en-US" b="1" baseline="30000" dirty="0" err="1">
                <a:solidFill>
                  <a:schemeClr val="bg1"/>
                </a:solidFill>
                <a:latin typeface="Arial"/>
                <a:cs typeface="Arial"/>
              </a:rPr>
              <a:t>Committments</a:t>
            </a:r>
            <a:r>
              <a:rPr lang="en-US" b="1" baseline="30000" dirty="0">
                <a:solidFill>
                  <a:schemeClr val="bg1"/>
                </a:solidFill>
                <a:latin typeface="Arial"/>
                <a:cs typeface="Arial"/>
              </a:rPr>
              <a:t> </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783771"/>
            <a:ext cx="9144000" cy="4047874"/>
          </a:xfrm>
        </p:spPr>
        <p:txBody>
          <a:bodyPr>
            <a:normAutofit/>
          </a:bodyPr>
          <a:lstStyle/>
          <a:p>
            <a:pPr algn="just">
              <a:buFont typeface="Wingdings" panose="05000000000000000000" pitchFamily="2" charset="2"/>
              <a:buChar char="Ø"/>
            </a:pPr>
            <a:r>
              <a:rPr lang="en-US" sz="2000" dirty="0">
                <a:latin typeface="Arial" panose="020B0604020202020204" pitchFamily="34" charset="0"/>
                <a:cs typeface="Arial" panose="020B0604020202020204" pitchFamily="34" charset="0"/>
              </a:rPr>
              <a:t>The United Nations Framework Convention on Climate Change and its Paris Agreement have committed countries to work towards ensuring average global temperatures to well below 2 degree Celsius, above pre-industrial levels and pursuing efforts to limit the temperature increases to 1.5 degree Celsius above pre-industrial levels. </a:t>
            </a:r>
          </a:p>
          <a:p>
            <a:pPr algn="just">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US" sz="2000" dirty="0">
                <a:latin typeface="Arial" panose="020B0604020202020204" pitchFamily="34" charset="0"/>
                <a:cs typeface="Arial" panose="020B0604020202020204" pitchFamily="34" charset="0"/>
              </a:rPr>
              <a:t>Using Global decarbonisation commitments we are witnessing a rise of </a:t>
            </a:r>
            <a:r>
              <a:rPr lang="en-ZA" sz="2000" dirty="0">
                <a:latin typeface="Arial" panose="020B0604020202020204" pitchFamily="34" charset="0"/>
                <a:cs typeface="Arial" panose="020B0604020202020204" pitchFamily="34" charset="0"/>
              </a:rPr>
              <a:t> unilateral, domestic climate-policy measures that have spill over negative cross border consequences, especially to developing countries. </a:t>
            </a:r>
          </a:p>
          <a:p>
            <a:pPr algn="just">
              <a:buFont typeface="Wingdings" panose="05000000000000000000" pitchFamily="2" charset="2"/>
              <a:buChar char="Ø"/>
            </a:pPr>
            <a:endParaRPr lang="en-ZA" sz="20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US" sz="2000" dirty="0">
                <a:latin typeface="Arial" panose="020B0604020202020204" pitchFamily="34" charset="0"/>
                <a:cs typeface="Arial" panose="020B0604020202020204" pitchFamily="34" charset="0"/>
              </a:rPr>
              <a:t>G</a:t>
            </a:r>
            <a:r>
              <a:rPr lang="en-ZA" sz="2000" dirty="0" err="1">
                <a:latin typeface="Arial" panose="020B0604020202020204" pitchFamily="34" charset="0"/>
                <a:cs typeface="Arial" panose="020B0604020202020204" pitchFamily="34" charset="0"/>
              </a:rPr>
              <a:t>reen</a:t>
            </a:r>
            <a:r>
              <a:rPr lang="en-ZA" sz="2000" dirty="0">
                <a:latin typeface="Arial" panose="020B0604020202020204" pitchFamily="34" charset="0"/>
                <a:cs typeface="Arial" panose="020B0604020202020204" pitchFamily="34" charset="0"/>
              </a:rPr>
              <a:t> industrial policies on the rise, </a:t>
            </a:r>
            <a:r>
              <a:rPr lang="en-US" sz="2000" dirty="0">
                <a:latin typeface="Arial" panose="020B0604020202020204" pitchFamily="34" charset="0"/>
                <a:cs typeface="Arial" panose="020B0604020202020204" pitchFamily="34" charset="0"/>
              </a:rPr>
              <a:t>Unilateral implementation of trade measures under the guise of the environment</a:t>
            </a:r>
            <a:endParaRPr lang="en-ZA" sz="2000" dirty="0">
              <a:latin typeface="Arial" panose="020B0604020202020204" pitchFamily="34" charset="0"/>
              <a:cs typeface="Arial" panose="020B0604020202020204" pitchFamily="34" charset="0"/>
            </a:endParaRPr>
          </a:p>
          <a:p>
            <a:pPr algn="just"/>
            <a:endParaRPr lang="en-ZA" sz="2400" dirty="0">
              <a:latin typeface="Arial" panose="020B0604020202020204" pitchFamily="34" charset="0"/>
              <a:cs typeface="Arial" panose="020B0604020202020204" pitchFamily="34" charset="0"/>
            </a:endParaRPr>
          </a:p>
          <a:p>
            <a:pPr algn="just"/>
            <a:endParaRPr lang="en-US" dirty="0">
              <a:cs typeface="Arial" panose="020B0604020202020204" pitchFamily="34" charset="0"/>
            </a:endParaRPr>
          </a:p>
        </p:txBody>
      </p:sp>
    </p:spTree>
    <p:extLst>
      <p:ext uri="{BB962C8B-B14F-4D97-AF65-F5344CB8AC3E}">
        <p14:creationId xmlns:p14="http://schemas.microsoft.com/office/powerpoint/2010/main" val="1970585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654755"/>
          </a:xfrm>
          <a:solidFill>
            <a:schemeClr val="accent6">
              <a:lumMod val="75000"/>
            </a:schemeClr>
          </a:solidFill>
        </p:spPr>
        <p:txBody>
          <a:bodyPr rtlCol="0">
            <a:normAutofit fontScale="90000"/>
          </a:bodyPr>
          <a:lstStyle/>
          <a:p>
            <a:pPr eaLnBrk="1" hangingPunct="1">
              <a:defRPr/>
            </a:pPr>
            <a:br>
              <a:rPr lang="en-US" b="1" baseline="30000" dirty="0">
                <a:solidFill>
                  <a:schemeClr val="bg1"/>
                </a:solidFill>
                <a:latin typeface="Arial"/>
                <a:cs typeface="Arial"/>
              </a:rPr>
            </a:br>
            <a:r>
              <a:rPr lang="en-US" b="1" baseline="30000" dirty="0">
                <a:solidFill>
                  <a:schemeClr val="bg1"/>
                </a:solidFill>
                <a:latin typeface="Arial"/>
                <a:cs typeface="Arial"/>
              </a:rPr>
              <a:t>Carbon Border Adjustment Mechanism: risks </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654756"/>
            <a:ext cx="9144000" cy="4982898"/>
          </a:xfrm>
        </p:spPr>
        <p:txBody>
          <a:bodyPr>
            <a:normAutofit fontScale="32500" lnSpcReduction="20000"/>
          </a:bodyPr>
          <a:lstStyle/>
          <a:p>
            <a:pPr algn="just">
              <a:buFont typeface="Wingdings" panose="05000000000000000000" pitchFamily="2" charset="2"/>
              <a:buChar char="Ø"/>
            </a:pPr>
            <a:r>
              <a:rPr lang="en-ZA" sz="5200" dirty="0">
                <a:latin typeface="Arial" panose="020B0604020202020204" pitchFamily="34" charset="0"/>
                <a:cs typeface="Arial" panose="020B0604020202020204" pitchFamily="34" charset="0"/>
              </a:rPr>
              <a:t>Both the UK and EU have announced CBAMs</a:t>
            </a:r>
          </a:p>
          <a:p>
            <a:pPr algn="just">
              <a:buFont typeface="Wingdings" panose="05000000000000000000" pitchFamily="2" charset="2"/>
              <a:buChar char="Ø"/>
            </a:pPr>
            <a:endParaRPr lang="en-ZA" sz="52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ZA" sz="5200" b="1" dirty="0">
                <a:latin typeface="Arial" panose="020B0604020202020204" pitchFamily="34" charset="0"/>
                <a:cs typeface="Arial" panose="020B0604020202020204" pitchFamily="34" charset="0"/>
              </a:rPr>
              <a:t>UK CBAM</a:t>
            </a:r>
            <a:r>
              <a:rPr lang="en-ZA" sz="5200" dirty="0">
                <a:latin typeface="Arial" panose="020B0604020202020204" pitchFamily="34" charset="0"/>
                <a:cs typeface="Arial" panose="020B0604020202020204" pitchFamily="34" charset="0"/>
              </a:rPr>
              <a:t>: A total of US$223 million (About R4.3 billion) of South African exports (based on 2023 data) is at risk in the short term. Approximately 4.2% of all South African exports to the UK, and about 0.2% of total South Africa exports to the world, and just 0.1% of total South African gross domestic product (GDP). </a:t>
            </a:r>
          </a:p>
          <a:p>
            <a:pPr algn="just">
              <a:buFont typeface="Wingdings" panose="05000000000000000000" pitchFamily="2" charset="2"/>
              <a:buChar char="Ø"/>
            </a:pPr>
            <a:endParaRPr lang="en-ZA" sz="52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ZA" sz="5200" b="1" dirty="0">
                <a:latin typeface="Arial" panose="020B0604020202020204" pitchFamily="34" charset="0"/>
                <a:cs typeface="Arial" panose="020B0604020202020204" pitchFamily="34" charset="0"/>
              </a:rPr>
              <a:t>EU CBAM</a:t>
            </a:r>
            <a:r>
              <a:rPr lang="en-ZA" sz="5200" dirty="0">
                <a:latin typeface="Arial" panose="020B0604020202020204" pitchFamily="34" charset="0"/>
                <a:cs typeface="Arial" panose="020B0604020202020204" pitchFamily="34" charset="0"/>
              </a:rPr>
              <a:t>, a total of US$2.4 billion (about R45.4 billion) of South African exports (based on 2023 data) is at risk in the short term. This is about 11.3% of all South African exports to the EU, and about 2.2% of total South Africa exports to the world, and 0.7% of total South African GDP. </a:t>
            </a:r>
          </a:p>
          <a:p>
            <a:pPr algn="just">
              <a:buFont typeface="Wingdings" panose="05000000000000000000" pitchFamily="2" charset="2"/>
              <a:buChar char="Ø"/>
            </a:pPr>
            <a:endParaRPr lang="en-ZA" sz="52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US" sz="5200" dirty="0">
                <a:latin typeface="Arial" panose="020B0604020202020204" pitchFamily="34" charset="0"/>
                <a:cs typeface="Arial" panose="020B0604020202020204" pitchFamily="34" charset="0"/>
              </a:rPr>
              <a:t>Total U</a:t>
            </a:r>
            <a:r>
              <a:rPr lang="en-ZA" sz="5200" dirty="0">
                <a:latin typeface="Arial" panose="020B0604020202020204" pitchFamily="34" charset="0"/>
                <a:cs typeface="Arial" panose="020B0604020202020204" pitchFamily="34" charset="0"/>
              </a:rPr>
              <a:t>K &amp; EU CBAM risk of export market for SA: R49.7 billion (or 15.5% total SA exports) </a:t>
            </a:r>
          </a:p>
          <a:p>
            <a:pPr algn="just">
              <a:buFont typeface="Wingdings" panose="05000000000000000000" pitchFamily="2" charset="2"/>
              <a:buChar char="Ø"/>
            </a:pPr>
            <a:endParaRPr lang="en-US" sz="52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US" sz="5200" dirty="0">
                <a:latin typeface="Arial" panose="020B0604020202020204" pitchFamily="34" charset="0"/>
                <a:cs typeface="Arial" panose="020B0604020202020204" pitchFamily="34" charset="0"/>
              </a:rPr>
              <a:t>S</a:t>
            </a:r>
            <a:r>
              <a:rPr lang="en-ZA" sz="5200" dirty="0">
                <a:latin typeface="Arial" panose="020B0604020202020204" pitchFamily="34" charset="0"/>
                <a:cs typeface="Arial" panose="020B0604020202020204" pitchFamily="34" charset="0"/>
              </a:rPr>
              <a:t>outh Africa (and Egypt) in Africa is going to be the hardest impacted by CBAMs. </a:t>
            </a:r>
          </a:p>
          <a:p>
            <a:pPr algn="just">
              <a:buFont typeface="Wingdings" panose="05000000000000000000" pitchFamily="2" charset="2"/>
              <a:buChar char="Ø"/>
            </a:pPr>
            <a:endParaRPr lang="en-US" sz="52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US" sz="5200" dirty="0">
                <a:latin typeface="Arial" panose="020B0604020202020204" pitchFamily="34" charset="0"/>
                <a:cs typeface="Arial" panose="020B0604020202020204" pitchFamily="34" charset="0"/>
              </a:rPr>
              <a:t>Ultimately, CBAMs will </a:t>
            </a:r>
            <a:r>
              <a:rPr lang="en-ZA" sz="5200" dirty="0">
                <a:latin typeface="Arial" panose="020B0604020202020204" pitchFamily="34" charset="0"/>
                <a:cs typeface="Arial" panose="020B0604020202020204" pitchFamily="34" charset="0"/>
              </a:rPr>
              <a:t>worsen income inequality and welfare distribution between rich and poor economies</a:t>
            </a:r>
          </a:p>
          <a:p>
            <a:endParaRPr lang="en-ZA" dirty="0"/>
          </a:p>
          <a:p>
            <a:endParaRPr lang="en-US" dirty="0">
              <a:cs typeface="Arial" panose="020B0604020202020204" pitchFamily="34" charset="0"/>
            </a:endParaRPr>
          </a:p>
        </p:txBody>
      </p:sp>
    </p:spTree>
    <p:extLst>
      <p:ext uri="{BB962C8B-B14F-4D97-AF65-F5344CB8AC3E}">
        <p14:creationId xmlns:p14="http://schemas.microsoft.com/office/powerpoint/2010/main" val="3221550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639392"/>
          </a:xfrm>
          <a:solidFill>
            <a:schemeClr val="accent6">
              <a:lumMod val="75000"/>
            </a:schemeClr>
          </a:solidFill>
        </p:spPr>
        <p:txBody>
          <a:bodyPr rtlCol="0">
            <a:normAutofit fontScale="90000"/>
          </a:bodyPr>
          <a:lstStyle/>
          <a:p>
            <a:pPr eaLnBrk="1" hangingPunct="1">
              <a:defRPr/>
            </a:pPr>
            <a:br>
              <a:rPr lang="en-US" b="1" baseline="30000" dirty="0">
                <a:solidFill>
                  <a:schemeClr val="bg1"/>
                </a:solidFill>
                <a:latin typeface="Arial"/>
                <a:cs typeface="Arial"/>
              </a:rPr>
            </a:br>
            <a:r>
              <a:rPr lang="en-US" b="1" baseline="30000" dirty="0">
                <a:solidFill>
                  <a:schemeClr val="bg1"/>
                </a:solidFill>
                <a:latin typeface="Arial"/>
                <a:cs typeface="Arial"/>
              </a:rPr>
              <a:t>Carbon Border Adjustment Mechanism: risks </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952500"/>
            <a:ext cx="9088998" cy="3879145"/>
          </a:xfrm>
        </p:spPr>
        <p:txBody>
          <a:bodyPr>
            <a:normAutofit fontScale="62500" lnSpcReduction="20000"/>
          </a:bodyPr>
          <a:lstStyle/>
          <a:p>
            <a:pPr algn="just">
              <a:buFont typeface="Wingdings" panose="05000000000000000000" pitchFamily="2" charset="2"/>
              <a:buChar char="Ø"/>
            </a:pPr>
            <a:r>
              <a:rPr lang="en-US" sz="2900" dirty="0">
                <a:latin typeface="Arial" panose="020B0604020202020204" pitchFamily="34" charset="0"/>
                <a:cs typeface="Arial" panose="020B0604020202020204" pitchFamily="34" charset="0"/>
              </a:rPr>
              <a:t>Both UK and EU’s CBAMs are also apparently targeting “carbon leakage”  but </a:t>
            </a:r>
          </a:p>
          <a:p>
            <a:pPr algn="just">
              <a:buFont typeface="Wingdings" panose="05000000000000000000" pitchFamily="2" charset="2"/>
              <a:buChar char="Ø"/>
            </a:pPr>
            <a:endParaRPr lang="en-US" sz="29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ZA" sz="2900" dirty="0">
                <a:latin typeface="Arial" panose="020B0604020202020204" pitchFamily="34" charset="0"/>
                <a:cs typeface="Arial" panose="020B0604020202020204" pitchFamily="34" charset="0"/>
              </a:rPr>
              <a:t>“The evidence on carbon leakage is mixed. In their analysis of national climate legislation from 111 countries spanning 1996 to 2018, </a:t>
            </a:r>
            <a:r>
              <a:rPr lang="en-ZA" sz="2900" dirty="0" err="1">
                <a:latin typeface="Arial" panose="020B0604020202020204" pitchFamily="34" charset="0"/>
                <a:cs typeface="Arial" panose="020B0604020202020204" pitchFamily="34" charset="0"/>
              </a:rPr>
              <a:t>Eskander</a:t>
            </a:r>
            <a:r>
              <a:rPr lang="en-ZA" sz="2900" dirty="0">
                <a:latin typeface="Arial" panose="020B0604020202020204" pitchFamily="34" charset="0"/>
                <a:cs typeface="Arial" panose="020B0604020202020204" pitchFamily="34" charset="0"/>
              </a:rPr>
              <a:t> and Fankhauser (2023) find “no evidence of trade-related carbon leakage” (p. 3). Other studies have reached similar conclusions (Martin et al., 2016; </a:t>
            </a:r>
            <a:r>
              <a:rPr lang="en-ZA" sz="2900" dirty="0" err="1">
                <a:latin typeface="Arial" panose="020B0604020202020204" pitchFamily="34" charset="0"/>
                <a:cs typeface="Arial" panose="020B0604020202020204" pitchFamily="34" charset="0"/>
              </a:rPr>
              <a:t>Dechezleprêtre</a:t>
            </a:r>
            <a:r>
              <a:rPr lang="en-ZA" sz="2900" dirty="0">
                <a:latin typeface="Arial" panose="020B0604020202020204" pitchFamily="34" charset="0"/>
                <a:cs typeface="Arial" panose="020B0604020202020204" pitchFamily="34" charset="0"/>
              </a:rPr>
              <a:t> and Sato, 2017).</a:t>
            </a:r>
          </a:p>
          <a:p>
            <a:pPr marL="0" indent="0" algn="just">
              <a:buNone/>
            </a:pPr>
            <a:endParaRPr lang="en-ZA" sz="29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ZA" sz="2900" dirty="0">
                <a:latin typeface="Arial" panose="020B0604020202020204" pitchFamily="34" charset="0"/>
                <a:cs typeface="Arial" panose="020B0604020202020204" pitchFamily="34" charset="0"/>
              </a:rPr>
              <a:t>The EU acknowledges that “evidence of the existence of carbon leakage is not always conclusive” (2021a, p. 7); however, EU legislators argue that the perception of carbon leakage “threatens to undermine popular support for climate agendas” (</a:t>
            </a:r>
            <a:r>
              <a:rPr lang="en-ZA" sz="2900" dirty="0" err="1">
                <a:latin typeface="Arial" panose="020B0604020202020204" pitchFamily="34" charset="0"/>
                <a:cs typeface="Arial" panose="020B0604020202020204" pitchFamily="34" charset="0"/>
              </a:rPr>
              <a:t>Blümel</a:t>
            </a:r>
            <a:r>
              <a:rPr lang="en-ZA" sz="2900" dirty="0">
                <a:latin typeface="Arial" panose="020B0604020202020204" pitchFamily="34" charset="0"/>
                <a:cs typeface="Arial" panose="020B0604020202020204" pitchFamily="34" charset="0"/>
              </a:rPr>
              <a:t> et al., 2021) and therefore needs to be addressed in climate legislation” source: Wits School of Governance working paper “ Kathrada, I. (2024) Stick or Twist: Navigating CBAM Challenges and Opportunities for African Exporters.</a:t>
            </a:r>
          </a:p>
          <a:p>
            <a:endParaRPr lang="en-US" dirty="0">
              <a:cs typeface="Arial" panose="020B0604020202020204" pitchFamily="34" charset="0"/>
            </a:endParaRPr>
          </a:p>
        </p:txBody>
      </p:sp>
    </p:spTree>
    <p:extLst>
      <p:ext uri="{BB962C8B-B14F-4D97-AF65-F5344CB8AC3E}">
        <p14:creationId xmlns:p14="http://schemas.microsoft.com/office/powerpoint/2010/main" val="1892443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53282"/>
            <a:ext cx="9144000" cy="610172"/>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Inflation Reduction Act, USA</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 y="556890"/>
            <a:ext cx="9143999" cy="4503247"/>
          </a:xfrm>
        </p:spPr>
        <p:txBody>
          <a:bodyPr>
            <a:normAutofit fontScale="55000" lnSpcReduction="20000"/>
          </a:bodyPr>
          <a:lstStyle/>
          <a:p>
            <a:pPr algn="just">
              <a:buFont typeface="Wingdings" panose="05000000000000000000" pitchFamily="2" charset="2"/>
              <a:buChar char="Ø"/>
            </a:pPr>
            <a:r>
              <a:rPr lang="en-ZA" sz="2900" dirty="0">
                <a:latin typeface="Arial" panose="020B0604020202020204" pitchFamily="34" charset="0"/>
                <a:cs typeface="Arial" panose="020B0604020202020204" pitchFamily="34" charset="0"/>
              </a:rPr>
              <a:t>On 06 August 2022, President Biden signed the into US law the Inflation Reduction Act (IRA). </a:t>
            </a:r>
          </a:p>
          <a:p>
            <a:pPr algn="just">
              <a:buFont typeface="Wingdings" panose="05000000000000000000" pitchFamily="2" charset="2"/>
              <a:buChar char="Ø"/>
            </a:pPr>
            <a:endParaRPr lang="en-ZA" sz="29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ZA" sz="2900" dirty="0">
                <a:latin typeface="Arial" panose="020B0604020202020204" pitchFamily="34" charset="0"/>
                <a:cs typeface="Arial" panose="020B0604020202020204" pitchFamily="34" charset="0"/>
              </a:rPr>
              <a:t>The IRA intent is to give billions of dollars of investments and tax breaks to advance the US’ green energy transition and boost sustainability efforts, including $369B of funding for climate and energy over the next decade, and builds on more than $110B of climate and energy funding in the Infrastructure Investment and Jobs Act (IIJA) adopted in late 2021. </a:t>
            </a:r>
          </a:p>
          <a:p>
            <a:pPr algn="just">
              <a:buFont typeface="Wingdings" panose="05000000000000000000" pitchFamily="2" charset="2"/>
              <a:buChar char="Ø"/>
            </a:pPr>
            <a:endParaRPr lang="en-ZA" sz="29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ZA" sz="2900" dirty="0">
                <a:latin typeface="Arial" panose="020B0604020202020204" pitchFamily="34" charset="0"/>
                <a:cs typeface="Arial" panose="020B0604020202020204" pitchFamily="34" charset="0"/>
              </a:rPr>
              <a:t>The IRA operationalised through US tax credits and incentive funding.</a:t>
            </a:r>
          </a:p>
          <a:p>
            <a:pPr algn="just">
              <a:buFont typeface="Wingdings" panose="05000000000000000000" pitchFamily="2" charset="2"/>
              <a:buChar char="Ø"/>
            </a:pPr>
            <a:endParaRPr lang="en-ZA" sz="29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ZA" sz="2900" dirty="0">
                <a:latin typeface="Arial" panose="020B0604020202020204" pitchFamily="34" charset="0"/>
                <a:cs typeface="Arial" panose="020B0604020202020204" pitchFamily="34" charset="0"/>
              </a:rPr>
              <a:t>Ultimately, the IRA intent is to make the US a more attractive investment destination.</a:t>
            </a:r>
          </a:p>
          <a:p>
            <a:pPr algn="just">
              <a:buFont typeface="Wingdings" panose="05000000000000000000" pitchFamily="2" charset="2"/>
              <a:buChar char="Ø"/>
            </a:pPr>
            <a:r>
              <a:rPr lang="en-ZA" sz="2900" dirty="0">
                <a:latin typeface="Arial" panose="020B0604020202020204" pitchFamily="34" charset="0"/>
                <a:cs typeface="Arial" panose="020B0604020202020204" pitchFamily="34" charset="0"/>
              </a:rPr>
              <a:t>The IRA also provides for the promotion of environmentally friendly transport. Existing subsidies for the sale of sustainable fuel will initially be extended, and from 2025 will be extended to all low-emission fuels.</a:t>
            </a:r>
          </a:p>
          <a:p>
            <a:pPr algn="just">
              <a:buFont typeface="Wingdings" panose="05000000000000000000" pitchFamily="2" charset="2"/>
              <a:buChar char="Ø"/>
            </a:pPr>
            <a:endParaRPr lang="en-US" sz="29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US" sz="2900" dirty="0">
                <a:latin typeface="Arial" panose="020B0604020202020204" pitchFamily="34" charset="0"/>
                <a:cs typeface="Arial" panose="020B0604020202020204" pitchFamily="34" charset="0"/>
              </a:rPr>
              <a:t>While at first glance the IRA is a USA “reshoring” policy targeting China, it  has direct consequences for developing countries. </a:t>
            </a:r>
            <a:endParaRPr lang="en-ZA" sz="2900" dirty="0">
              <a:latin typeface="Arial" panose="020B0604020202020204" pitchFamily="34" charset="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3372014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3999" cy="742520"/>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Inflation Reduction Act, USA, issues</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 y="742520"/>
            <a:ext cx="9054623" cy="4089125"/>
          </a:xfrm>
        </p:spPr>
        <p:txBody>
          <a:bodyPr>
            <a:normAutofit fontScale="70000" lnSpcReduction="20000"/>
          </a:bodyPr>
          <a:lstStyle/>
          <a:p>
            <a:pPr algn="just">
              <a:buFont typeface="Wingdings" panose="05000000000000000000" pitchFamily="2" charset="2"/>
              <a:buChar char="Ø"/>
            </a:pPr>
            <a:r>
              <a:rPr lang="en-ZA" sz="2900" dirty="0">
                <a:latin typeface="Arial" panose="020B0604020202020204" pitchFamily="34" charset="0"/>
                <a:cs typeface="Arial" panose="020B0604020202020204" pitchFamily="34" charset="0"/>
              </a:rPr>
              <a:t>Subsidies on offer in the IRA are categorically prohibited under World Trade Organization (WTO) rules</a:t>
            </a:r>
          </a:p>
          <a:p>
            <a:pPr algn="just">
              <a:buFont typeface="Wingdings" panose="05000000000000000000" pitchFamily="2" charset="2"/>
              <a:buChar char="Ø"/>
            </a:pPr>
            <a:r>
              <a:rPr lang="en-ZA" sz="2900" dirty="0">
                <a:latin typeface="Arial" panose="020B0604020202020204" pitchFamily="34" charset="0"/>
                <a:cs typeface="Arial" panose="020B0604020202020204" pitchFamily="34" charset="0"/>
              </a:rPr>
              <a:t>China requested the establishment of a panel at the DSB meeting of 26 July 2024, the DSB deferred the establishment of a panel.</a:t>
            </a:r>
          </a:p>
          <a:p>
            <a:pPr algn="just">
              <a:buFont typeface="Wingdings" panose="05000000000000000000" pitchFamily="2" charset="2"/>
              <a:buChar char="Ø"/>
            </a:pPr>
            <a:r>
              <a:rPr lang="en-ZA" sz="2900" dirty="0">
                <a:latin typeface="Arial" panose="020B0604020202020204" pitchFamily="34" charset="0"/>
                <a:cs typeface="Arial" panose="020B0604020202020204" pitchFamily="34" charset="0"/>
              </a:rPr>
              <a:t>China alleges that certain subsidies that the United States allegedly provides under the IRA are contingent upon the use of domestic over imported goods or discriminate against goods of Chinese origin</a:t>
            </a:r>
          </a:p>
          <a:p>
            <a:pPr algn="just">
              <a:buFont typeface="Wingdings" panose="05000000000000000000" pitchFamily="2" charset="2"/>
              <a:buChar char="Ø"/>
            </a:pPr>
            <a:r>
              <a:rPr lang="en-ZA" sz="2900" dirty="0">
                <a:latin typeface="Arial" panose="020B0604020202020204" pitchFamily="34" charset="0"/>
                <a:cs typeface="Arial" panose="020B0604020202020204" pitchFamily="34" charset="0"/>
              </a:rPr>
              <a:t> China claimed that the challenged measures appear to be inconsistent with:</a:t>
            </a:r>
          </a:p>
          <a:p>
            <a:pPr lvl="1">
              <a:buFont typeface="Wingdings" panose="05000000000000000000" pitchFamily="2" charset="2"/>
              <a:buChar char="§"/>
            </a:pPr>
            <a:r>
              <a:rPr lang="en-ZA" sz="2900" dirty="0">
                <a:latin typeface="Arial" panose="020B0604020202020204" pitchFamily="34" charset="0"/>
                <a:cs typeface="Arial" panose="020B0604020202020204" pitchFamily="34" charset="0"/>
              </a:rPr>
              <a:t>Article III:4 of the GATT 1994;</a:t>
            </a:r>
            <a:br>
              <a:rPr lang="en-ZA" sz="2900" dirty="0">
                <a:latin typeface="Arial" panose="020B0604020202020204" pitchFamily="34" charset="0"/>
                <a:cs typeface="Arial" panose="020B0604020202020204" pitchFamily="34" charset="0"/>
              </a:rPr>
            </a:br>
            <a:r>
              <a:rPr lang="en-ZA" sz="2900" dirty="0">
                <a:latin typeface="Arial" panose="020B0604020202020204" pitchFamily="34" charset="0"/>
                <a:cs typeface="Arial" panose="020B0604020202020204" pitchFamily="34" charset="0"/>
              </a:rPr>
              <a:t> </a:t>
            </a:r>
          </a:p>
          <a:p>
            <a:pPr lvl="1">
              <a:buFont typeface="Wingdings" panose="05000000000000000000" pitchFamily="2" charset="2"/>
              <a:buChar char="§"/>
            </a:pPr>
            <a:r>
              <a:rPr lang="en-ZA" sz="2900" dirty="0">
                <a:latin typeface="Arial" panose="020B0604020202020204" pitchFamily="34" charset="0"/>
                <a:cs typeface="Arial" panose="020B0604020202020204" pitchFamily="34" charset="0"/>
              </a:rPr>
              <a:t>Articles 2.1 and 2.2 of the TRIMS Agreement; and</a:t>
            </a:r>
            <a:br>
              <a:rPr lang="en-ZA" sz="2900" dirty="0">
                <a:latin typeface="Arial" panose="020B0604020202020204" pitchFamily="34" charset="0"/>
                <a:cs typeface="Arial" panose="020B0604020202020204" pitchFamily="34" charset="0"/>
              </a:rPr>
            </a:br>
            <a:r>
              <a:rPr lang="en-ZA" sz="2900" dirty="0">
                <a:latin typeface="Arial" panose="020B0604020202020204" pitchFamily="34" charset="0"/>
                <a:cs typeface="Arial" panose="020B0604020202020204" pitchFamily="34" charset="0"/>
              </a:rPr>
              <a:t> </a:t>
            </a:r>
          </a:p>
          <a:p>
            <a:pPr lvl="1">
              <a:buFont typeface="Wingdings" panose="05000000000000000000" pitchFamily="2" charset="2"/>
              <a:buChar char="§"/>
            </a:pPr>
            <a:r>
              <a:rPr lang="en-ZA" sz="2900" dirty="0">
                <a:latin typeface="Arial" panose="020B0604020202020204" pitchFamily="34" charset="0"/>
                <a:cs typeface="Arial" panose="020B0604020202020204" pitchFamily="34" charset="0"/>
              </a:rPr>
              <a:t>Articles 3.1(b) and 3.2 of the SCM Agreement.</a:t>
            </a:r>
          </a:p>
          <a:p>
            <a:endParaRPr lang="en-ZA" sz="2400" dirty="0">
              <a:latin typeface="Arial" panose="020B0604020202020204" pitchFamily="34" charset="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322956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457200" y="-18907"/>
            <a:ext cx="8686800" cy="952500"/>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Rush for Minerals needed for the decarbonisation goals</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933593"/>
            <a:ext cx="8229600" cy="3898052"/>
          </a:xfrm>
        </p:spPr>
        <p:txBody>
          <a:bodyPr>
            <a:normAutofit fontScale="92500"/>
          </a:bodyPr>
          <a:lstStyle/>
          <a:p>
            <a:pPr>
              <a:buFont typeface="Wingdings" panose="05000000000000000000" pitchFamily="2" charset="2"/>
              <a:buChar char="Ø"/>
            </a:pPr>
            <a:r>
              <a:rPr lang="en-US" sz="2000" dirty="0">
                <a:latin typeface="Arial" panose="020B0604020202020204" pitchFamily="34" charset="0"/>
                <a:cs typeface="Arial" panose="020B0604020202020204" pitchFamily="34" charset="0"/>
              </a:rPr>
              <a:t>The (renewed) rush to secure Africa’s natural resources is another scramble for Africa’s resources. </a:t>
            </a:r>
          </a:p>
          <a:p>
            <a:pPr>
              <a:buFont typeface="Wingdings" panose="05000000000000000000" pitchFamily="2" charset="2"/>
              <a:buChar char="Ø"/>
            </a:pPr>
            <a:r>
              <a:rPr lang="en-US" sz="2000" dirty="0">
                <a:latin typeface="Arial" panose="020B0604020202020204" pitchFamily="34" charset="0"/>
                <a:cs typeface="Arial" panose="020B0604020202020204" pitchFamily="34" charset="0"/>
              </a:rPr>
              <a:t>Without use of trade tools to incentivize local value-addition, Africa including SA will participate in the green economy GVC as only suppliers of raw materials and will not capture a significant value in the GVC. </a:t>
            </a:r>
          </a:p>
          <a:p>
            <a:pPr>
              <a:buFont typeface="Wingdings" panose="05000000000000000000" pitchFamily="2" charset="2"/>
              <a:buChar char="Ø"/>
            </a:pPr>
            <a:r>
              <a:rPr lang="en-US" sz="2000" dirty="0">
                <a:latin typeface="Arial" panose="020B0604020202020204" pitchFamily="34" charset="0"/>
                <a:cs typeface="Arial" panose="020B0604020202020204" pitchFamily="34" charset="0"/>
              </a:rPr>
              <a:t>A number of initiatives to secure the minerals for developed countries benefit include</a:t>
            </a:r>
          </a:p>
          <a:p>
            <a:pPr lvl="1" algn="just">
              <a:buFontTx/>
              <a:buChar char="-"/>
            </a:pPr>
            <a:r>
              <a:rPr lang="en-US" sz="1700" dirty="0">
                <a:latin typeface="Arial" panose="020B0604020202020204" pitchFamily="34" charset="0"/>
                <a:cs typeface="Arial" panose="020B0604020202020204" pitchFamily="34" charset="0"/>
              </a:rPr>
              <a:t>G7 have developed a Climate Club bringing in developed countries with strategic minerals or access to trade agreements that </a:t>
            </a:r>
            <a:r>
              <a:rPr lang="en-US" sz="1700" dirty="0" err="1">
                <a:latin typeface="Arial" panose="020B0604020202020204" pitchFamily="34" charset="0"/>
                <a:cs typeface="Arial" panose="020B0604020202020204" pitchFamily="34" charset="0"/>
              </a:rPr>
              <a:t>favour</a:t>
            </a:r>
            <a:r>
              <a:rPr lang="en-US" sz="1700" dirty="0">
                <a:latin typeface="Arial" panose="020B0604020202020204" pitchFamily="34" charset="0"/>
                <a:cs typeface="Arial" panose="020B0604020202020204" pitchFamily="34" charset="0"/>
              </a:rPr>
              <a:t> developed partners interest. </a:t>
            </a:r>
          </a:p>
          <a:p>
            <a:pPr lvl="1" algn="just">
              <a:buFontTx/>
              <a:buChar char="-"/>
            </a:pPr>
            <a:r>
              <a:rPr lang="en-US" sz="1700" dirty="0">
                <a:latin typeface="Arial" panose="020B0604020202020204" pitchFamily="34" charset="0"/>
                <a:cs typeface="Arial" panose="020B0604020202020204" pitchFamily="34" charset="0"/>
              </a:rPr>
              <a:t>Countries with little or no mineral resources have developed mineral strategies to gain strategic advantage on access to minerals. </a:t>
            </a:r>
          </a:p>
          <a:p>
            <a:pPr lvl="1" algn="just">
              <a:buFontTx/>
              <a:buChar char="-"/>
            </a:pPr>
            <a:r>
              <a:rPr lang="en-US" sz="1700" dirty="0">
                <a:latin typeface="Arial" panose="020B0604020202020204" pitchFamily="34" charset="0"/>
                <a:cs typeface="Arial" panose="020B0604020202020204" pitchFamily="34" charset="0"/>
              </a:rPr>
              <a:t>Bilateral MOUs with countries, i.e. Namibia and EU to leverage access to resources. </a:t>
            </a:r>
          </a:p>
          <a:p>
            <a:pPr marL="0" indent="0">
              <a:buNone/>
            </a:pPr>
            <a:endParaRPr lang="en-ZA" sz="2200" dirty="0">
              <a:latin typeface="Arial" panose="020B0604020202020204" pitchFamily="34" charset="0"/>
              <a:cs typeface="Arial" panose="020B0604020202020204" pitchFamily="34" charset="0"/>
            </a:endParaRPr>
          </a:p>
          <a:p>
            <a:endParaRPr lang="en-ZA" sz="2400" dirty="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2443708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457200" y="228600"/>
            <a:ext cx="8229600" cy="952500"/>
          </a:xfrm>
          <a:solidFill>
            <a:schemeClr val="accent6">
              <a:lumMod val="75000"/>
            </a:schemeClr>
          </a:solidFill>
        </p:spPr>
        <p:txBody>
          <a:bodyPr rtlCol="0">
            <a:normAutofit/>
          </a:bodyPr>
          <a:lstStyle/>
          <a:p>
            <a:pPr eaLnBrk="1" hangingPunct="1">
              <a:defRPr/>
            </a:pPr>
            <a:r>
              <a:rPr lang="en-US" b="1" baseline="30000" dirty="0">
                <a:solidFill>
                  <a:schemeClr val="bg1"/>
                </a:solidFill>
                <a:latin typeface="Arial"/>
                <a:cs typeface="Arial"/>
              </a:rPr>
              <a:t>Rush for Minerals needed for the decarbonisation goals, Issues </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181101"/>
            <a:ext cx="8229600" cy="3650544"/>
          </a:xfrm>
        </p:spPr>
        <p:txBody>
          <a:bodyPr>
            <a:normAutofit/>
          </a:bodyPr>
          <a:lstStyle/>
          <a:p>
            <a:pPr algn="just">
              <a:buFont typeface="Wingdings" panose="05000000000000000000" pitchFamily="2" charset="2"/>
              <a:buChar char="Ø"/>
            </a:pPr>
            <a:r>
              <a:rPr lang="en-US" sz="2000" dirty="0">
                <a:latin typeface="Arial" panose="020B0604020202020204" pitchFamily="34" charset="0"/>
                <a:cs typeface="Arial" panose="020B0604020202020204" pitchFamily="34" charset="0"/>
              </a:rPr>
              <a:t>Mineral resources offers Africa strategic opportunity to leverage the demand to enable development. </a:t>
            </a:r>
          </a:p>
          <a:p>
            <a:pPr algn="just">
              <a:buFont typeface="Wingdings" panose="05000000000000000000" pitchFamily="2" charset="2"/>
              <a:buChar char="Ø"/>
            </a:pPr>
            <a:r>
              <a:rPr lang="en-US" sz="2000" dirty="0">
                <a:latin typeface="Arial" panose="020B0604020202020204" pitchFamily="34" charset="0"/>
                <a:cs typeface="Arial" panose="020B0604020202020204" pitchFamily="34" charset="0"/>
              </a:rPr>
              <a:t>Minerals should and must be developed closed to site “BRICS Contact Group on Trade and Economic Issues 2024 outcome document supports this argument”. </a:t>
            </a:r>
          </a:p>
          <a:p>
            <a:pPr algn="just">
              <a:buFont typeface="Wingdings" panose="05000000000000000000" pitchFamily="2" charset="2"/>
              <a:buChar char="Ø"/>
            </a:pPr>
            <a:r>
              <a:rPr lang="en-US" sz="2000" dirty="0">
                <a:latin typeface="Arial" panose="020B0604020202020204" pitchFamily="34" charset="0"/>
                <a:cs typeface="Arial" panose="020B0604020202020204" pitchFamily="34" charset="0"/>
              </a:rPr>
              <a:t>Using our available tools to leverage the opportunities minerals offer to economic development. </a:t>
            </a:r>
          </a:p>
          <a:p>
            <a:pPr marL="0" indent="0">
              <a:buNone/>
            </a:pPr>
            <a:endParaRPr lang="en-US" sz="2400" dirty="0">
              <a:cs typeface="Arial" panose="020B0604020202020204" pitchFamily="34" charset="0"/>
            </a:endParaRPr>
          </a:p>
          <a:p>
            <a:pPr marL="0" indent="0">
              <a:buNone/>
            </a:pPr>
            <a:endParaRPr lang="en-US" sz="2400" dirty="0">
              <a:cs typeface="Arial" panose="020B0604020202020204" pitchFamily="34" charset="0"/>
            </a:endParaRPr>
          </a:p>
          <a:p>
            <a:pPr marL="0" indent="0">
              <a:buNone/>
            </a:pPr>
            <a:endParaRPr lang="en-ZA" sz="2400" dirty="0">
              <a:cs typeface="Arial" panose="020B0604020202020204" pitchFamily="34" charset="0"/>
            </a:endParaRPr>
          </a:p>
          <a:p>
            <a:endParaRPr lang="en-ZA" sz="2400" dirty="0">
              <a:cs typeface="Arial" panose="020B0604020202020204" pitchFamily="34" charset="0"/>
            </a:endParaRPr>
          </a:p>
          <a:p>
            <a:endParaRPr lang="en-US" sz="2400" dirty="0">
              <a:cs typeface="Arial" panose="020B0604020202020204" pitchFamily="34" charset="0"/>
            </a:endParaRPr>
          </a:p>
        </p:txBody>
      </p:sp>
    </p:spTree>
    <p:extLst>
      <p:ext uri="{BB962C8B-B14F-4D97-AF65-F5344CB8AC3E}">
        <p14:creationId xmlns:p14="http://schemas.microsoft.com/office/powerpoint/2010/main" val="19316762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4557</TotalTime>
  <Words>1322</Words>
  <Application>Microsoft Office PowerPoint</Application>
  <PresentationFormat>On-screen Show (16:10)</PresentationFormat>
  <Paragraphs>109</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ＭＳ Ｐゴシック</vt:lpstr>
      <vt:lpstr>Arial</vt:lpstr>
      <vt:lpstr>Calibri</vt:lpstr>
      <vt:lpstr>Wingdings</vt:lpstr>
      <vt:lpstr>Office Theme</vt:lpstr>
      <vt:lpstr>PowerPoint Presentation</vt:lpstr>
      <vt:lpstr> Agenda </vt:lpstr>
      <vt:lpstr>Global Decarbonisation Goals/Committments </vt:lpstr>
      <vt:lpstr> Carbon Border Adjustment Mechanism: risks </vt:lpstr>
      <vt:lpstr> Carbon Border Adjustment Mechanism: risks </vt:lpstr>
      <vt:lpstr>Inflation Reduction Act, USA</vt:lpstr>
      <vt:lpstr>Inflation Reduction Act, USA, issues</vt:lpstr>
      <vt:lpstr>Rush for Minerals needed for the decarbonisation goals</vt:lpstr>
      <vt:lpstr>Rush for Minerals needed for the decarbonisation goals, Issues </vt:lpstr>
      <vt:lpstr>Deforestation</vt:lpstr>
      <vt:lpstr>Deforestation</vt:lpstr>
      <vt:lpstr>Green Industrial Policy &amp; Trade- Policy Tool box  </vt:lpstr>
      <vt:lpstr>Battery Minerals Value Chain Opportunities SA</vt:lpstr>
      <vt:lpstr>Thank you! </vt:lpstr>
    </vt:vector>
  </TitlesOfParts>
  <Company>the dti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Thabo Lekganyane</dc:creator>
  <cp:lastModifiedBy>Mahendra Shunmoogam</cp:lastModifiedBy>
  <cp:revision>42</cp:revision>
  <dcterms:created xsi:type="dcterms:W3CDTF">2020-03-19T11:24:24Z</dcterms:created>
  <dcterms:modified xsi:type="dcterms:W3CDTF">2024-08-29T07:40:51Z</dcterms:modified>
</cp:coreProperties>
</file>