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145706659" r:id="rId3"/>
    <p:sldId id="2145706660" r:id="rId4"/>
    <p:sldId id="2145706661" r:id="rId5"/>
  </p:sldIdLst>
  <p:sldSz cx="12192000" cy="6858000"/>
  <p:notesSz cx="7010400" cy="9296400"/>
  <p:defaultTextStyle>
    <a:defPPr>
      <a:defRPr lang="en-V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7" d="100"/>
          <a:sy n="67" d="100"/>
        </p:scale>
        <p:origin x="572" y="44"/>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5C3951E-630B-4E83-8F94-318D9FB82768}"/>
              </a:ext>
            </a:extLst>
          </p:cNvPr>
          <p:cNvSpPr>
            <a:spLocks noGrp="1"/>
          </p:cNvSpPr>
          <p:nvPr>
            <p:ph type="sldNum" sz="quarter" idx="12"/>
          </p:nvPr>
        </p:nvSpPr>
        <p:spPr>
          <a:xfrm>
            <a:off x="8737601" y="6588052"/>
            <a:ext cx="2844800" cy="36512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400" b="1">
                <a:solidFill>
                  <a:schemeClr val="bg1"/>
                </a:solidFill>
                <a:latin typeface="Arial" panose="020B0604020202020204" pitchFamily="34" charset="0"/>
                <a:cs typeface="Arial" panose="020B0604020202020204" pitchFamily="34" charset="0"/>
              </a:defRPr>
            </a:lvl1pPr>
          </a:lstStyle>
          <a:p>
            <a:pPr>
              <a:defRPr/>
            </a:pPr>
            <a:fld id="{C4EB9025-4637-4149-8F0E-BA50A7909C56}" type="slidenum">
              <a:rPr lang="en-US" altLang="en-US" smtClean="0"/>
              <a:pPr>
                <a:defRPr/>
              </a:pPr>
              <a:t>‹#›</a:t>
            </a:fld>
            <a:endParaRPr lang="en-US" altLang="en-US"/>
          </a:p>
        </p:txBody>
      </p:sp>
      <p:sp>
        <p:nvSpPr>
          <p:cNvPr id="4" name="Title 1">
            <a:extLst>
              <a:ext uri="{FF2B5EF4-FFF2-40B4-BE49-F238E27FC236}">
                <a16:creationId xmlns:a16="http://schemas.microsoft.com/office/drawing/2014/main" id="{7EE8426A-8BF5-4FB5-87D3-85075B2BA090}"/>
              </a:ext>
            </a:extLst>
          </p:cNvPr>
          <p:cNvSpPr>
            <a:spLocks noGrp="1"/>
          </p:cNvSpPr>
          <p:nvPr>
            <p:ph type="title"/>
          </p:nvPr>
        </p:nvSpPr>
        <p:spPr>
          <a:xfrm>
            <a:off x="609600" y="446567"/>
            <a:ext cx="10972800" cy="542262"/>
          </a:xfrm>
          <a:prstGeom prst="rect">
            <a:avLst/>
          </a:prstGeom>
        </p:spPr>
        <p:txBody>
          <a:bodyPr/>
          <a:lstStyle>
            <a:lvl1pPr>
              <a:defRPr sz="2400" b="1">
                <a:latin typeface="Arial" panose="020B0604020202020204" pitchFamily="34" charset="0"/>
                <a:cs typeface="Arial" panose="020B0604020202020204" pitchFamily="34" charset="0"/>
              </a:defRPr>
            </a:lvl1pPr>
          </a:lstStyle>
          <a:p>
            <a:r>
              <a:rPr lang="en-US"/>
              <a:t>Click to edit Master title style</a:t>
            </a:r>
          </a:p>
        </p:txBody>
      </p:sp>
      <p:sp>
        <p:nvSpPr>
          <p:cNvPr id="6" name="Content Placeholder 5">
            <a:extLst>
              <a:ext uri="{FF2B5EF4-FFF2-40B4-BE49-F238E27FC236}">
                <a16:creationId xmlns:a16="http://schemas.microsoft.com/office/drawing/2014/main" id="{E481D524-E8E3-4A62-A8F7-E279DD636560}"/>
              </a:ext>
            </a:extLst>
          </p:cNvPr>
          <p:cNvSpPr>
            <a:spLocks noGrp="1"/>
          </p:cNvSpPr>
          <p:nvPr>
            <p:ph sz="quarter" idx="13"/>
          </p:nvPr>
        </p:nvSpPr>
        <p:spPr>
          <a:xfrm>
            <a:off x="609601" y="1147763"/>
            <a:ext cx="10972800" cy="5118566"/>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400">
                <a:latin typeface="Arial" panose="020B0604020202020204" pitchFamily="34" charset="0"/>
                <a:cs typeface="Arial" panose="020B0604020202020204" pitchFamily="34" charset="0"/>
              </a:defRPr>
            </a:lvl4pPr>
            <a:lvl5pPr>
              <a:defRPr sz="12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Tree>
    <p:extLst>
      <p:ext uri="{BB962C8B-B14F-4D97-AF65-F5344CB8AC3E}">
        <p14:creationId xmlns:p14="http://schemas.microsoft.com/office/powerpoint/2010/main" val="3340256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4BB3BB-9952-4F2F-8983-326E26723075}"/>
              </a:ext>
            </a:extLst>
          </p:cNvPr>
          <p:cNvSpPr>
            <a:spLocks noGrp="1"/>
          </p:cNvSpPr>
          <p:nvPr>
            <p:ph type="dt" sz="half" idx="10"/>
          </p:nvPr>
        </p:nvSpPr>
        <p:spPr>
          <a:xfrm>
            <a:off x="609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sz="1350">
                <a:latin typeface="Calibri" pitchFamily="34" charset="0"/>
                <a:cs typeface="+mn-cs"/>
              </a:defRPr>
            </a:lvl1pPr>
          </a:lstStyle>
          <a:p>
            <a:pPr>
              <a:defRPr/>
            </a:pPr>
            <a:endParaRPr lang="en-US"/>
          </a:p>
        </p:txBody>
      </p:sp>
      <p:sp>
        <p:nvSpPr>
          <p:cNvPr id="3" name="Footer Placeholder 2">
            <a:extLst>
              <a:ext uri="{FF2B5EF4-FFF2-40B4-BE49-F238E27FC236}">
                <a16:creationId xmlns:a16="http://schemas.microsoft.com/office/drawing/2014/main" id="{1E0D6449-5AB4-458F-BE55-EAC80575E7C3}"/>
              </a:ext>
            </a:extLst>
          </p:cNvPr>
          <p:cNvSpPr>
            <a:spLocks noGrp="1"/>
          </p:cNvSpPr>
          <p:nvPr>
            <p:ph type="ftr" sz="quarter" idx="11"/>
          </p:nvPr>
        </p:nvSpPr>
        <p:spPr>
          <a:xfrm>
            <a:off x="4165600" y="6356350"/>
            <a:ext cx="3860800" cy="365125"/>
          </a:xfrm>
          <a:prstGeom prst="rect">
            <a:avLst/>
          </a:prstGeom>
        </p:spPr>
        <p:txBody>
          <a:bodyPr/>
          <a:lstStyle>
            <a:lvl1pPr fontAlgn="auto">
              <a:spcBef>
                <a:spcPts val="0"/>
              </a:spcBef>
              <a:spcAft>
                <a:spcPts val="0"/>
              </a:spcAft>
              <a:defRPr sz="1350">
                <a:latin typeface="+mn-lt"/>
                <a:ea typeface="+mn-ea"/>
                <a:cs typeface="+mn-cs"/>
              </a:defRPr>
            </a:lvl1pPr>
          </a:lstStyle>
          <a:p>
            <a:pPr>
              <a:defRPr/>
            </a:pPr>
            <a:endParaRPr lang="en-US"/>
          </a:p>
        </p:txBody>
      </p:sp>
      <p:sp>
        <p:nvSpPr>
          <p:cNvPr id="4" name="Slide Number Placeholder 3">
            <a:extLst>
              <a:ext uri="{FF2B5EF4-FFF2-40B4-BE49-F238E27FC236}">
                <a16:creationId xmlns:a16="http://schemas.microsoft.com/office/drawing/2014/main" id="{0126EEA2-A03C-4252-B599-391DD715982B}"/>
              </a:ext>
            </a:extLst>
          </p:cNvPr>
          <p:cNvSpPr>
            <a:spLocks noGrp="1"/>
          </p:cNvSpPr>
          <p:nvPr>
            <p:ph type="sldNum" sz="quarter" idx="12"/>
          </p:nvPr>
        </p:nvSpPr>
        <p:spPr>
          <a:xfrm>
            <a:off x="8737600" y="6356350"/>
            <a:ext cx="2844800" cy="365125"/>
          </a:xfrm>
          <a:prstGeom prst="rect">
            <a:avLst/>
          </a:prstGeom>
        </p:spPr>
        <p:txBody>
          <a:bodyPr vert="horz" wrap="square" lIns="91440" tIns="45720" rIns="91440" bIns="45720" numCol="1" anchor="t" anchorCtr="0" compatLnSpc="1">
            <a:prstTxWarp prst="textNoShape">
              <a:avLst/>
            </a:prstTxWarp>
          </a:bodyPr>
          <a:lstStyle>
            <a:lvl1pPr>
              <a:defRPr sz="1350">
                <a:latin typeface="Calibri" pitchFamily="34" charset="0"/>
                <a:cs typeface="+mn-cs"/>
              </a:defRPr>
            </a:lvl1pPr>
          </a:lstStyle>
          <a:p>
            <a:pPr>
              <a:defRPr/>
            </a:pPr>
            <a:fld id="{A353EDE0-7BCA-4CDF-9A43-1C4B031A103C}" type="slidenum">
              <a:rPr lang="en-US"/>
              <a:pPr>
                <a:defRPr/>
              </a:pPr>
              <a:t>‹#›</a:t>
            </a:fld>
            <a:endParaRPr lang="en-US"/>
          </a:p>
        </p:txBody>
      </p:sp>
    </p:spTree>
    <p:extLst>
      <p:ext uri="{BB962C8B-B14F-4D97-AF65-F5344CB8AC3E}">
        <p14:creationId xmlns:p14="http://schemas.microsoft.com/office/powerpoint/2010/main" val="30694975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_ENTERING SLIDE">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784F4E7-895B-4D35-AAAA-19EAF0AB1FF6}"/>
              </a:ext>
            </a:extLst>
          </p:cNvPr>
          <p:cNvSpPr txBox="1">
            <a:spLocks noChangeArrowheads="1"/>
          </p:cNvSpPr>
          <p:nvPr/>
        </p:nvSpPr>
        <p:spPr bwMode="auto">
          <a:xfrm>
            <a:off x="812800" y="457201"/>
            <a:ext cx="10464800" cy="415925"/>
          </a:xfrm>
          <a:prstGeom prst="rect">
            <a:avLst/>
          </a:prstGeom>
          <a:noFill/>
          <a:ln>
            <a:noFill/>
          </a:ln>
        </p:spPr>
        <p:txBody>
          <a:bodyPr>
            <a:spAutoFit/>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en-ZA" altLang="en-US" sz="2100" b="1" dirty="0">
                <a:cs typeface="Arial" panose="020B0604020202020204" pitchFamily="34" charset="0"/>
              </a:rPr>
              <a:t> </a:t>
            </a:r>
          </a:p>
        </p:txBody>
      </p:sp>
      <p:sp>
        <p:nvSpPr>
          <p:cNvPr id="4" name="Title 3"/>
          <p:cNvSpPr>
            <a:spLocks noGrp="1"/>
          </p:cNvSpPr>
          <p:nvPr>
            <p:ph type="title"/>
          </p:nvPr>
        </p:nvSpPr>
        <p:spPr>
          <a:xfrm>
            <a:off x="838200" y="365128"/>
            <a:ext cx="10515600" cy="615295"/>
          </a:xfrm>
          <a:prstGeom prst="rect">
            <a:avLst/>
          </a:prstGeom>
        </p:spPr>
        <p:txBody>
          <a:bodyPr/>
          <a:lstStyle>
            <a:lvl1pPr>
              <a:defRPr sz="2100" b="1"/>
            </a:lvl1pPr>
          </a:lstStyle>
          <a:p>
            <a:r>
              <a:rPr lang="en-US"/>
              <a:t>Click to edit Master title style</a:t>
            </a:r>
            <a:endParaRPr lang="en-ZA" dirty="0"/>
          </a:p>
        </p:txBody>
      </p:sp>
      <p:sp>
        <p:nvSpPr>
          <p:cNvPr id="6" name="Text Placeholder 5"/>
          <p:cNvSpPr>
            <a:spLocks noGrp="1"/>
          </p:cNvSpPr>
          <p:nvPr>
            <p:ph type="body" sz="quarter" idx="10"/>
          </p:nvPr>
        </p:nvSpPr>
        <p:spPr>
          <a:xfrm>
            <a:off x="878840" y="1458686"/>
            <a:ext cx="10058400" cy="3886200"/>
          </a:xfrm>
          <a:prstGeom prst="rect">
            <a:avLst/>
          </a:prstGeom>
        </p:spPr>
        <p:txBody>
          <a:bodyPr/>
          <a:lstStyle>
            <a:lvl1pPr>
              <a:defRPr sz="2100"/>
            </a:lvl1pPr>
            <a:lvl2pPr>
              <a:defRPr sz="1800"/>
            </a:lvl2pPr>
            <a:lvl3pPr>
              <a:defRPr sz="1500"/>
            </a:lvl3pPr>
            <a:lvl4pPr>
              <a:defRPr sz="135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dirty="0"/>
          </a:p>
        </p:txBody>
      </p:sp>
    </p:spTree>
    <p:extLst>
      <p:ext uri="{BB962C8B-B14F-4D97-AF65-F5344CB8AC3E}">
        <p14:creationId xmlns:p14="http://schemas.microsoft.com/office/powerpoint/2010/main" val="2385338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pitchFamily="34" charset="0"/>
              </a:defRPr>
            </a:lvl1pPr>
          </a:lstStyle>
          <a:p>
            <a:pPr>
              <a:defRPr/>
            </a:pPr>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fontAlgn="auto">
              <a:spcBef>
                <a:spcPts val="0"/>
              </a:spcBef>
              <a:spcAft>
                <a:spcPts val="0"/>
              </a:spcAft>
              <a:defRPr sz="1800">
                <a:latin typeface="+mn-lt"/>
                <a:ea typeface="+mn-ea"/>
                <a:cs typeface="+mn-cs"/>
              </a:defRPr>
            </a:lvl1pPr>
          </a:lstStyle>
          <a:p>
            <a:pPr>
              <a:defRPr/>
            </a:pPr>
            <a:endParaRPr lang="en-US"/>
          </a:p>
        </p:txBody>
      </p:sp>
      <p:sp>
        <p:nvSpPr>
          <p:cNvPr id="6" name="Slide Number Placeholder 5"/>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a:defRPr sz="1800">
                <a:latin typeface="Calibri" pitchFamily="34" charset="0"/>
              </a:defRPr>
            </a:lvl1pPr>
          </a:lstStyle>
          <a:p>
            <a:pPr>
              <a:defRPr/>
            </a:pPr>
            <a:fld id="{882C7E67-1EE8-45B0-BDF4-FB621080F5D5}" type="slidenum">
              <a:rPr lang="en-US"/>
              <a:pPr>
                <a:defRPr/>
              </a:pPr>
              <a:t>‹#›</a:t>
            </a:fld>
            <a:endParaRPr lang="en-US"/>
          </a:p>
        </p:txBody>
      </p:sp>
    </p:spTree>
    <p:extLst>
      <p:ext uri="{BB962C8B-B14F-4D97-AF65-F5344CB8AC3E}">
        <p14:creationId xmlns:p14="http://schemas.microsoft.com/office/powerpoint/2010/main" val="341755389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6"/>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5163" r:id="rId1"/>
    <p:sldLayoutId id="2147485194" r:id="rId2"/>
    <p:sldLayoutId id="2147485196" r:id="rId3"/>
    <p:sldLayoutId id="2147485197" r:id="rId4"/>
  </p:sldLayoutIdLst>
  <p:hf hdr="0" ftr="0" dt="0"/>
  <p:txStyles>
    <p:titleStyle>
      <a:lvl1pPr algn="ctr" defTabSz="457200" rtl="0" eaLnBrk="1" fontAlgn="base" hangingPunct="1">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pitchFamily="34" charset="0"/>
          <a:ea typeface="MS PGothic" panose="020B0600070205080204"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211A92-0822-D60E-1D8F-CC7689DCE517}"/>
              </a:ext>
            </a:extLst>
          </p:cNvPr>
          <p:cNvSpPr>
            <a:spLocks noGrp="1"/>
          </p:cNvSpPr>
          <p:nvPr>
            <p:ph type="sldNum" sz="quarter" idx="12"/>
          </p:nvPr>
        </p:nvSpPr>
        <p:spPr/>
        <p:txBody>
          <a:bodyPr/>
          <a:lstStyle/>
          <a:p>
            <a:pPr>
              <a:defRPr/>
            </a:pPr>
            <a:fld id="{C4EB9025-4637-4149-8F0E-BA50A7909C56}" type="slidenum">
              <a:rPr lang="en-US" altLang="en-US" smtClean="0"/>
              <a:pPr>
                <a:defRPr/>
              </a:pPr>
              <a:t>1</a:t>
            </a:fld>
            <a:endParaRPr lang="en-US" altLang="en-US"/>
          </a:p>
        </p:txBody>
      </p:sp>
      <p:sp>
        <p:nvSpPr>
          <p:cNvPr id="3" name="Title 2">
            <a:extLst>
              <a:ext uri="{FF2B5EF4-FFF2-40B4-BE49-F238E27FC236}">
                <a16:creationId xmlns:a16="http://schemas.microsoft.com/office/drawing/2014/main" id="{FEC2D6A4-EC22-C6D1-A74D-291665559554}"/>
              </a:ext>
            </a:extLst>
          </p:cNvPr>
          <p:cNvSpPr>
            <a:spLocks noGrp="1"/>
          </p:cNvSpPr>
          <p:nvPr>
            <p:ph type="title"/>
          </p:nvPr>
        </p:nvSpPr>
        <p:spPr/>
        <p:txBody>
          <a:bodyPr/>
          <a:lstStyle/>
          <a:p>
            <a:r>
              <a:rPr lang="en-ZA" dirty="0"/>
              <a:t>Addressing Critical Municipal Performance </a:t>
            </a:r>
          </a:p>
        </p:txBody>
      </p:sp>
      <p:sp>
        <p:nvSpPr>
          <p:cNvPr id="4" name="Content Placeholder 3">
            <a:extLst>
              <a:ext uri="{FF2B5EF4-FFF2-40B4-BE49-F238E27FC236}">
                <a16:creationId xmlns:a16="http://schemas.microsoft.com/office/drawing/2014/main" id="{6E7B630F-6861-EEFE-E57A-60483715D091}"/>
              </a:ext>
            </a:extLst>
          </p:cNvPr>
          <p:cNvSpPr>
            <a:spLocks noGrp="1"/>
          </p:cNvSpPr>
          <p:nvPr>
            <p:ph sz="quarter" idx="13"/>
          </p:nvPr>
        </p:nvSpPr>
        <p:spPr>
          <a:xfrm>
            <a:off x="323850" y="988829"/>
            <a:ext cx="11353799" cy="5118566"/>
          </a:xfrm>
        </p:spPr>
        <p:txBody>
          <a:bodyPr/>
          <a:lstStyle/>
          <a:p>
            <a:pPr>
              <a:lnSpc>
                <a:spcPct val="150000"/>
              </a:lnSpc>
              <a:spcBef>
                <a:spcPts val="0"/>
              </a:spcBef>
            </a:pPr>
            <a:r>
              <a:rPr lang="en-ZA" dirty="0"/>
              <a:t>The three programmes (Blue (drinking water), Green (wastewater) and No (water efficiency) Drop) have scorecards and rates excellent, good, average, poor and critical performance.</a:t>
            </a:r>
          </a:p>
          <a:p>
            <a:pPr>
              <a:lnSpc>
                <a:spcPct val="150000"/>
              </a:lnSpc>
              <a:spcBef>
                <a:spcPts val="0"/>
              </a:spcBef>
            </a:pPr>
            <a:r>
              <a:rPr lang="en-ZA" dirty="0"/>
              <a:t>Where a critical score is awarded the water services authority is required to prepare and submit a corrective action plan to address the performance.  </a:t>
            </a:r>
          </a:p>
          <a:p>
            <a:pPr>
              <a:lnSpc>
                <a:spcPct val="150000"/>
              </a:lnSpc>
              <a:spcBef>
                <a:spcPts val="0"/>
              </a:spcBef>
            </a:pPr>
            <a:r>
              <a:rPr lang="en-ZA" dirty="0"/>
              <a:t>Where no plans are provided further enforcement action is taken under the National Water Act with the issuance of administrative action (notices and directives) and where these yield no results the department proceeds with criminal enforcement actions (opening and investigating criminal cases against transgressors.</a:t>
            </a:r>
          </a:p>
        </p:txBody>
      </p:sp>
    </p:spTree>
    <p:extLst>
      <p:ext uri="{BB962C8B-B14F-4D97-AF65-F5344CB8AC3E}">
        <p14:creationId xmlns:p14="http://schemas.microsoft.com/office/powerpoint/2010/main" val="344387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10945813" y="6356350"/>
            <a:ext cx="1117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800" smtClean="0">
                <a:latin typeface="Calibri" panose="020F0502020204030204" pitchFamily="34" charset="0"/>
              </a:rPr>
              <a:pPr/>
              <a:t>2</a:t>
            </a:fld>
            <a:endParaRPr lang="en-US" altLang="en-US" sz="1800">
              <a:latin typeface="Calibri" panose="020F0502020204030204" pitchFamily="34" charset="0"/>
            </a:endParaRPr>
          </a:p>
        </p:txBody>
      </p:sp>
      <p:sp>
        <p:nvSpPr>
          <p:cNvPr id="3" name="Title 1">
            <a:extLst>
              <a:ext uri="{FF2B5EF4-FFF2-40B4-BE49-F238E27FC236}">
                <a16:creationId xmlns:a16="http://schemas.microsoft.com/office/drawing/2014/main" id="{745788E8-2023-489A-67FA-E1A480DCD1F4}"/>
              </a:ext>
            </a:extLst>
          </p:cNvPr>
          <p:cNvSpPr txBox="1">
            <a:spLocks/>
          </p:cNvSpPr>
          <p:nvPr/>
        </p:nvSpPr>
        <p:spPr>
          <a:xfrm>
            <a:off x="183113" y="505533"/>
            <a:ext cx="11825773" cy="482395"/>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Blue Drop: critically performing systems </a:t>
            </a:r>
          </a:p>
        </p:txBody>
      </p:sp>
      <p:graphicFrame>
        <p:nvGraphicFramePr>
          <p:cNvPr id="6" name="Table 5">
            <a:extLst>
              <a:ext uri="{FF2B5EF4-FFF2-40B4-BE49-F238E27FC236}">
                <a16:creationId xmlns:a16="http://schemas.microsoft.com/office/drawing/2014/main" id="{E6885C97-E672-8F16-CA23-F73D549A1820}"/>
              </a:ext>
            </a:extLst>
          </p:cNvPr>
          <p:cNvGraphicFramePr>
            <a:graphicFrameLocks noGrp="1"/>
          </p:cNvGraphicFramePr>
          <p:nvPr>
            <p:extLst>
              <p:ext uri="{D42A27DB-BD31-4B8C-83A1-F6EECF244321}">
                <p14:modId xmlns:p14="http://schemas.microsoft.com/office/powerpoint/2010/main" val="1771815324"/>
              </p:ext>
            </p:extLst>
          </p:nvPr>
        </p:nvGraphicFramePr>
        <p:xfrm>
          <a:off x="224873" y="1110662"/>
          <a:ext cx="11709951" cy="4608603"/>
        </p:xfrm>
        <a:graphic>
          <a:graphicData uri="http://schemas.openxmlformats.org/drawingml/2006/table">
            <a:tbl>
              <a:tblPr/>
              <a:tblGrid>
                <a:gridCol w="3151368">
                  <a:extLst>
                    <a:ext uri="{9D8B030D-6E8A-4147-A177-3AD203B41FA5}">
                      <a16:colId xmlns:a16="http://schemas.microsoft.com/office/drawing/2014/main" val="3766983302"/>
                    </a:ext>
                  </a:extLst>
                </a:gridCol>
                <a:gridCol w="2852861">
                  <a:extLst>
                    <a:ext uri="{9D8B030D-6E8A-4147-A177-3AD203B41FA5}">
                      <a16:colId xmlns:a16="http://schemas.microsoft.com/office/drawing/2014/main" val="1189564729"/>
                    </a:ext>
                  </a:extLst>
                </a:gridCol>
                <a:gridCol w="2852861">
                  <a:extLst>
                    <a:ext uri="{9D8B030D-6E8A-4147-A177-3AD203B41FA5}">
                      <a16:colId xmlns:a16="http://schemas.microsoft.com/office/drawing/2014/main" val="2948474398"/>
                    </a:ext>
                  </a:extLst>
                </a:gridCol>
                <a:gridCol w="2852861">
                  <a:extLst>
                    <a:ext uri="{9D8B030D-6E8A-4147-A177-3AD203B41FA5}">
                      <a16:colId xmlns:a16="http://schemas.microsoft.com/office/drawing/2014/main" val="764964280"/>
                    </a:ext>
                  </a:extLst>
                </a:gridCol>
              </a:tblGrid>
              <a:tr h="467290">
                <a:tc>
                  <a:txBody>
                    <a:bodyPr/>
                    <a:lstStyle/>
                    <a:p>
                      <a:pPr algn="l" fontAlgn="ctr"/>
                      <a:r>
                        <a:rPr lang="en-GB" sz="1800" b="1" i="0" u="none" strike="noStrike">
                          <a:solidFill>
                            <a:srgbClr val="000000"/>
                          </a:solidFill>
                          <a:effectLst/>
                          <a:latin typeface="Calibri" panose="020F0502020204030204" pitchFamily="34" charset="0"/>
                        </a:rPr>
                        <a:t>  Province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2023 WSAs with systems in a critical state of performance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 of WSAs  with Corrective Action Plans (CAPS) Submitted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 of WSAs with CAPS outstanding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592991048"/>
                  </a:ext>
                </a:extLst>
              </a:tr>
              <a:tr h="382035">
                <a:tc>
                  <a:txBody>
                    <a:bodyPr/>
                    <a:lstStyle/>
                    <a:p>
                      <a:pPr algn="l" fontAlgn="ctr"/>
                      <a:r>
                        <a:rPr lang="en-GB" sz="1800" b="0" i="0" u="none" strike="noStrike" dirty="0">
                          <a:solidFill>
                            <a:srgbClr val="000000"/>
                          </a:solidFill>
                          <a:effectLst/>
                          <a:latin typeface="Calibri" panose="020F0502020204030204" pitchFamily="34" charset="0"/>
                        </a:rPr>
                        <a:t>  Eastern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a:solidFill>
                            <a:schemeClr val="tx1"/>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5 (100%)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5703842"/>
                  </a:ext>
                </a:extLst>
              </a:tr>
              <a:tr h="396782">
                <a:tc>
                  <a:txBody>
                    <a:bodyPr/>
                    <a:lstStyle/>
                    <a:p>
                      <a:pPr algn="l" fontAlgn="ctr"/>
                      <a:r>
                        <a:rPr lang="en-GB" sz="1800" b="0" i="0" u="none" strike="noStrike">
                          <a:solidFill>
                            <a:srgbClr val="000000"/>
                          </a:solidFill>
                          <a:effectLst/>
                          <a:latin typeface="Calibri" panose="020F0502020204030204" pitchFamily="34" charset="0"/>
                        </a:rPr>
                        <a:t>  Free State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9 (90%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4224541"/>
                  </a:ext>
                </a:extLst>
              </a:tr>
              <a:tr h="389408">
                <a:tc>
                  <a:txBody>
                    <a:bodyPr/>
                    <a:lstStyle/>
                    <a:p>
                      <a:pPr algn="l" fontAlgn="ctr"/>
                      <a:r>
                        <a:rPr lang="en-GB" sz="1800" b="0" i="0" u="none" strike="noStrike">
                          <a:solidFill>
                            <a:srgbClr val="000000"/>
                          </a:solidFill>
                          <a:effectLst/>
                          <a:latin typeface="Calibri" panose="020F0502020204030204" pitchFamily="34" charset="0"/>
                        </a:rPr>
                        <a:t>  Gauteng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0" i="0" u="none" strike="noStrike" dirty="0">
                          <a:solidFill>
                            <a:schemeClr val="tx1"/>
                          </a:solidFill>
                          <a:effectLst/>
                          <a:latin typeface="Calibri" panose="020F0502020204030204" pitchFamily="34" charset="0"/>
                        </a:rPr>
                        <a:t>None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chemeClr val="tx1"/>
                          </a:solidFill>
                          <a:effectLst/>
                          <a:latin typeface="Calibri" panose="020F0502020204030204" pitchFamily="34" charset="0"/>
                        </a:rPr>
                        <a:t>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chemeClr val="tx1"/>
                          </a:solidFill>
                          <a:effectLst/>
                          <a:latin typeface="Calibri" panose="020F0502020204030204" pitchFamily="34" charset="0"/>
                        </a:rPr>
                        <a:t>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4227609"/>
                  </a:ext>
                </a:extLst>
              </a:tr>
              <a:tr h="389408">
                <a:tc>
                  <a:txBody>
                    <a:bodyPr/>
                    <a:lstStyle/>
                    <a:p>
                      <a:pPr algn="l" fontAlgn="ctr"/>
                      <a:r>
                        <a:rPr lang="en-GB" sz="1800" b="0" i="0" u="none" strike="noStrike">
                          <a:solidFill>
                            <a:srgbClr val="000000"/>
                          </a:solidFill>
                          <a:effectLst/>
                          <a:latin typeface="Calibri" panose="020F0502020204030204" pitchFamily="34" charset="0"/>
                        </a:rPr>
                        <a:t>  KwaZulu Natal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4 (100%)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2758826"/>
                  </a:ext>
                </a:extLst>
              </a:tr>
              <a:tr h="389408">
                <a:tc>
                  <a:txBody>
                    <a:bodyPr/>
                    <a:lstStyle/>
                    <a:p>
                      <a:pPr algn="l" fontAlgn="ctr"/>
                      <a:r>
                        <a:rPr lang="en-GB" sz="1800" b="0" i="0" u="none" strike="noStrike">
                          <a:solidFill>
                            <a:srgbClr val="000000"/>
                          </a:solidFill>
                          <a:effectLst/>
                          <a:latin typeface="Calibri" panose="020F0502020204030204" pitchFamily="34" charset="0"/>
                        </a:rPr>
                        <a:t>  Limpopo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4 (50%)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7694817"/>
                  </a:ext>
                </a:extLst>
              </a:tr>
              <a:tr h="389408">
                <a:tc>
                  <a:txBody>
                    <a:bodyPr/>
                    <a:lstStyle/>
                    <a:p>
                      <a:pPr algn="l" fontAlgn="ctr"/>
                      <a:r>
                        <a:rPr lang="en-GB" sz="1800" b="0" i="0" u="none" strike="noStrike">
                          <a:solidFill>
                            <a:srgbClr val="000000"/>
                          </a:solidFill>
                          <a:effectLst/>
                          <a:latin typeface="Calibri" panose="020F0502020204030204" pitchFamily="34" charset="0"/>
                        </a:rPr>
                        <a:t>  Mpumalanga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9 (100%)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0735116"/>
                  </a:ext>
                </a:extLst>
              </a:tr>
              <a:tr h="420284">
                <a:tc>
                  <a:txBody>
                    <a:bodyPr/>
                    <a:lstStyle/>
                    <a:p>
                      <a:pPr algn="l" fontAlgn="ctr"/>
                      <a:r>
                        <a:rPr lang="en-GB" sz="1800" b="0" i="0" u="none" strike="noStrike">
                          <a:solidFill>
                            <a:srgbClr val="000000"/>
                          </a:solidFill>
                          <a:effectLst/>
                          <a:latin typeface="Calibri" panose="020F0502020204030204" pitchFamily="34" charset="0"/>
                        </a:rPr>
                        <a:t>  Northern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12 (54%)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1856798"/>
                  </a:ext>
                </a:extLst>
              </a:tr>
              <a:tr h="357377">
                <a:tc>
                  <a:txBody>
                    <a:bodyPr/>
                    <a:lstStyle/>
                    <a:p>
                      <a:pPr algn="l" fontAlgn="ctr"/>
                      <a:r>
                        <a:rPr lang="en-GB" sz="1800" b="0" i="0" u="none" strike="noStrike">
                          <a:solidFill>
                            <a:srgbClr val="000000"/>
                          </a:solidFill>
                          <a:effectLst/>
                          <a:latin typeface="Calibri" panose="020F0502020204030204" pitchFamily="34" charset="0"/>
                        </a:rPr>
                        <a:t>  North West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2 (50%)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6100393"/>
                  </a:ext>
                </a:extLst>
              </a:tr>
              <a:tr h="378163">
                <a:tc>
                  <a:txBody>
                    <a:bodyPr/>
                    <a:lstStyle/>
                    <a:p>
                      <a:pPr algn="l" fontAlgn="ctr"/>
                      <a:r>
                        <a:rPr lang="en-GB" sz="1800" b="0" i="0" u="none" strike="noStrike">
                          <a:solidFill>
                            <a:srgbClr val="000000"/>
                          </a:solidFill>
                          <a:effectLst/>
                          <a:latin typeface="Calibri" panose="020F0502020204030204" pitchFamily="34" charset="0"/>
                        </a:rPr>
                        <a:t>  Western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2 (50%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9514808"/>
                  </a:ext>
                </a:extLst>
              </a:tr>
              <a:tr h="262678">
                <a:tc>
                  <a:txBody>
                    <a:bodyPr/>
                    <a:lstStyle/>
                    <a:p>
                      <a:pPr algn="r" fontAlgn="ctr"/>
                      <a:r>
                        <a:rPr lang="en-GB" sz="1800" b="1" i="0" u="none" strike="noStrike">
                          <a:solidFill>
                            <a:srgbClr val="000000"/>
                          </a:solidFill>
                          <a:effectLst/>
                          <a:latin typeface="Calibri" panose="020F0502020204030204" pitchFamily="34" charset="0"/>
                        </a:rPr>
                        <a:t>Totals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dirty="0">
                          <a:solidFill>
                            <a:schemeClr val="tx1"/>
                          </a:solidFill>
                          <a:effectLst/>
                          <a:latin typeface="Calibri" panose="020F0502020204030204" pitchFamily="34" charset="0"/>
                        </a:rPr>
                        <a:t>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dirty="0">
                          <a:solidFill>
                            <a:schemeClr val="tx1"/>
                          </a:solidFill>
                          <a:effectLst/>
                          <a:latin typeface="Calibri" panose="020F0502020204030204" pitchFamily="34" charset="0"/>
                        </a:rPr>
                        <a:t>47 (74%)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dirty="0">
                          <a:solidFill>
                            <a:schemeClr val="tx1"/>
                          </a:solidFill>
                          <a:effectLst/>
                          <a:latin typeface="Calibri" panose="020F0502020204030204" pitchFamily="34" charset="0"/>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4087651408"/>
                  </a:ext>
                </a:extLst>
              </a:tr>
            </a:tbl>
          </a:graphicData>
        </a:graphic>
      </p:graphicFrame>
    </p:spTree>
    <p:extLst>
      <p:ext uri="{BB962C8B-B14F-4D97-AF65-F5344CB8AC3E}">
        <p14:creationId xmlns:p14="http://schemas.microsoft.com/office/powerpoint/2010/main" val="16437050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10945813" y="6356350"/>
            <a:ext cx="1117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800" smtClean="0">
                <a:latin typeface="Calibri" panose="020F0502020204030204" pitchFamily="34" charset="0"/>
              </a:rPr>
              <a:pPr/>
              <a:t>3</a:t>
            </a:fld>
            <a:endParaRPr lang="en-US" altLang="en-US" sz="1800">
              <a:latin typeface="Calibri" panose="020F0502020204030204" pitchFamily="34" charset="0"/>
            </a:endParaRPr>
          </a:p>
        </p:txBody>
      </p:sp>
      <p:sp>
        <p:nvSpPr>
          <p:cNvPr id="3" name="Title 1">
            <a:extLst>
              <a:ext uri="{FF2B5EF4-FFF2-40B4-BE49-F238E27FC236}">
                <a16:creationId xmlns:a16="http://schemas.microsoft.com/office/drawing/2014/main" id="{745788E8-2023-489A-67FA-E1A480DCD1F4}"/>
              </a:ext>
            </a:extLst>
          </p:cNvPr>
          <p:cNvSpPr txBox="1">
            <a:spLocks/>
          </p:cNvSpPr>
          <p:nvPr/>
        </p:nvSpPr>
        <p:spPr>
          <a:xfrm>
            <a:off x="183113" y="505533"/>
            <a:ext cx="11825773" cy="482395"/>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2023 No Drop: critically performing systems </a:t>
            </a:r>
          </a:p>
        </p:txBody>
      </p:sp>
      <p:graphicFrame>
        <p:nvGraphicFramePr>
          <p:cNvPr id="6" name="Table 5">
            <a:extLst>
              <a:ext uri="{FF2B5EF4-FFF2-40B4-BE49-F238E27FC236}">
                <a16:creationId xmlns:a16="http://schemas.microsoft.com/office/drawing/2014/main" id="{E6885C97-E672-8F16-CA23-F73D549A1820}"/>
              </a:ext>
            </a:extLst>
          </p:cNvPr>
          <p:cNvGraphicFramePr>
            <a:graphicFrameLocks noGrp="1"/>
          </p:cNvGraphicFramePr>
          <p:nvPr>
            <p:extLst>
              <p:ext uri="{D42A27DB-BD31-4B8C-83A1-F6EECF244321}">
                <p14:modId xmlns:p14="http://schemas.microsoft.com/office/powerpoint/2010/main" val="2402491902"/>
              </p:ext>
            </p:extLst>
          </p:nvPr>
        </p:nvGraphicFramePr>
        <p:xfrm>
          <a:off x="224873" y="1110662"/>
          <a:ext cx="11709951" cy="4608603"/>
        </p:xfrm>
        <a:graphic>
          <a:graphicData uri="http://schemas.openxmlformats.org/drawingml/2006/table">
            <a:tbl>
              <a:tblPr/>
              <a:tblGrid>
                <a:gridCol w="3151368">
                  <a:extLst>
                    <a:ext uri="{9D8B030D-6E8A-4147-A177-3AD203B41FA5}">
                      <a16:colId xmlns:a16="http://schemas.microsoft.com/office/drawing/2014/main" val="3766983302"/>
                    </a:ext>
                  </a:extLst>
                </a:gridCol>
                <a:gridCol w="2852861">
                  <a:extLst>
                    <a:ext uri="{9D8B030D-6E8A-4147-A177-3AD203B41FA5}">
                      <a16:colId xmlns:a16="http://schemas.microsoft.com/office/drawing/2014/main" val="1189564729"/>
                    </a:ext>
                  </a:extLst>
                </a:gridCol>
                <a:gridCol w="2852861">
                  <a:extLst>
                    <a:ext uri="{9D8B030D-6E8A-4147-A177-3AD203B41FA5}">
                      <a16:colId xmlns:a16="http://schemas.microsoft.com/office/drawing/2014/main" val="2948474398"/>
                    </a:ext>
                  </a:extLst>
                </a:gridCol>
                <a:gridCol w="2852861">
                  <a:extLst>
                    <a:ext uri="{9D8B030D-6E8A-4147-A177-3AD203B41FA5}">
                      <a16:colId xmlns:a16="http://schemas.microsoft.com/office/drawing/2014/main" val="764964280"/>
                    </a:ext>
                  </a:extLst>
                </a:gridCol>
              </a:tblGrid>
              <a:tr h="467290">
                <a:tc>
                  <a:txBody>
                    <a:bodyPr/>
                    <a:lstStyle/>
                    <a:p>
                      <a:pPr algn="l" fontAlgn="ctr"/>
                      <a:r>
                        <a:rPr lang="en-GB" sz="1800" b="1" i="0" u="none" strike="noStrike">
                          <a:solidFill>
                            <a:srgbClr val="000000"/>
                          </a:solidFill>
                          <a:effectLst/>
                          <a:latin typeface="Calibri" panose="020F0502020204030204" pitchFamily="34" charset="0"/>
                        </a:rPr>
                        <a:t>  Province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2023 WSAs with systems in a critical state of performance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 of WSAs  with Corrective Action Plans (CAPS) Submitted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 of WSAs with CAPS outstanding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592991048"/>
                  </a:ext>
                </a:extLst>
              </a:tr>
              <a:tr h="382035">
                <a:tc>
                  <a:txBody>
                    <a:bodyPr/>
                    <a:lstStyle/>
                    <a:p>
                      <a:pPr algn="l" fontAlgn="ctr"/>
                      <a:r>
                        <a:rPr lang="en-GB" sz="1800" b="0" i="0" u="none" strike="noStrike" dirty="0">
                          <a:solidFill>
                            <a:srgbClr val="000000"/>
                          </a:solidFill>
                          <a:effectLst/>
                          <a:latin typeface="Calibri" panose="020F0502020204030204" pitchFamily="34" charset="0"/>
                        </a:rPr>
                        <a:t>  Eastern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800" b="1"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5703842"/>
                  </a:ext>
                </a:extLst>
              </a:tr>
              <a:tr h="396782">
                <a:tc>
                  <a:txBody>
                    <a:bodyPr/>
                    <a:lstStyle/>
                    <a:p>
                      <a:pPr algn="l" fontAlgn="ctr"/>
                      <a:r>
                        <a:rPr lang="en-GB" sz="1800" b="0" i="0" u="none" strike="noStrike">
                          <a:solidFill>
                            <a:srgbClr val="000000"/>
                          </a:solidFill>
                          <a:effectLst/>
                          <a:latin typeface="Calibri" panose="020F0502020204030204" pitchFamily="34" charset="0"/>
                        </a:rPr>
                        <a:t>  Free State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4224541"/>
                  </a:ext>
                </a:extLst>
              </a:tr>
              <a:tr h="389408">
                <a:tc>
                  <a:txBody>
                    <a:bodyPr/>
                    <a:lstStyle/>
                    <a:p>
                      <a:pPr algn="l" fontAlgn="ctr"/>
                      <a:r>
                        <a:rPr lang="en-GB" sz="1800" b="0" i="0" u="none" strike="noStrike">
                          <a:solidFill>
                            <a:srgbClr val="000000"/>
                          </a:solidFill>
                          <a:effectLst/>
                          <a:latin typeface="Calibri" panose="020F0502020204030204" pitchFamily="34" charset="0"/>
                        </a:rPr>
                        <a:t>  Gauteng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800" b="0"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0" i="0" u="none" strike="noStrike" dirty="0">
                          <a:solidFill>
                            <a:schemeClr val="tx1"/>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4227609"/>
                  </a:ext>
                </a:extLst>
              </a:tr>
              <a:tr h="389408">
                <a:tc>
                  <a:txBody>
                    <a:bodyPr/>
                    <a:lstStyle/>
                    <a:p>
                      <a:pPr algn="l" fontAlgn="ctr"/>
                      <a:r>
                        <a:rPr lang="en-GB" sz="1800" b="0" i="0" u="none" strike="noStrike">
                          <a:solidFill>
                            <a:srgbClr val="000000"/>
                          </a:solidFill>
                          <a:effectLst/>
                          <a:latin typeface="Calibri" panose="020F0502020204030204" pitchFamily="34" charset="0"/>
                        </a:rPr>
                        <a:t>  KwaZulu Natal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800" b="1"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2758826"/>
                  </a:ext>
                </a:extLst>
              </a:tr>
              <a:tr h="389408">
                <a:tc>
                  <a:txBody>
                    <a:bodyPr/>
                    <a:lstStyle/>
                    <a:p>
                      <a:pPr algn="l" fontAlgn="ctr"/>
                      <a:r>
                        <a:rPr lang="en-GB" sz="1800" b="0" i="0" u="none" strike="noStrike">
                          <a:solidFill>
                            <a:srgbClr val="000000"/>
                          </a:solidFill>
                          <a:effectLst/>
                          <a:latin typeface="Calibri" panose="020F0502020204030204" pitchFamily="34" charset="0"/>
                        </a:rPr>
                        <a:t>  Limpopo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800" b="1"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7694817"/>
                  </a:ext>
                </a:extLst>
              </a:tr>
              <a:tr h="389408">
                <a:tc>
                  <a:txBody>
                    <a:bodyPr/>
                    <a:lstStyle/>
                    <a:p>
                      <a:pPr algn="l" fontAlgn="ctr"/>
                      <a:r>
                        <a:rPr lang="en-GB" sz="1800" b="0" i="0" u="none" strike="noStrike">
                          <a:solidFill>
                            <a:srgbClr val="000000"/>
                          </a:solidFill>
                          <a:effectLst/>
                          <a:latin typeface="Calibri" panose="020F0502020204030204" pitchFamily="34" charset="0"/>
                        </a:rPr>
                        <a:t>  Mpumalanga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800" b="1"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0735116"/>
                  </a:ext>
                </a:extLst>
              </a:tr>
              <a:tr h="420284">
                <a:tc>
                  <a:txBody>
                    <a:bodyPr/>
                    <a:lstStyle/>
                    <a:p>
                      <a:pPr algn="l" fontAlgn="ctr"/>
                      <a:r>
                        <a:rPr lang="en-GB" sz="1800" b="0" i="0" u="none" strike="noStrike">
                          <a:solidFill>
                            <a:srgbClr val="000000"/>
                          </a:solidFill>
                          <a:effectLst/>
                          <a:latin typeface="Calibri" panose="020F0502020204030204" pitchFamily="34" charset="0"/>
                        </a:rPr>
                        <a:t>  Northern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800" b="1"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1856798"/>
                  </a:ext>
                </a:extLst>
              </a:tr>
              <a:tr h="357377">
                <a:tc>
                  <a:txBody>
                    <a:bodyPr/>
                    <a:lstStyle/>
                    <a:p>
                      <a:pPr algn="l" fontAlgn="ctr"/>
                      <a:r>
                        <a:rPr lang="en-GB" sz="1800" b="0" i="0" u="none" strike="noStrike">
                          <a:solidFill>
                            <a:srgbClr val="000000"/>
                          </a:solidFill>
                          <a:effectLst/>
                          <a:latin typeface="Calibri" panose="020F0502020204030204" pitchFamily="34" charset="0"/>
                        </a:rPr>
                        <a:t>  North West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800" b="1"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6100393"/>
                  </a:ext>
                </a:extLst>
              </a:tr>
              <a:tr h="378163">
                <a:tc>
                  <a:txBody>
                    <a:bodyPr/>
                    <a:lstStyle/>
                    <a:p>
                      <a:pPr algn="l" fontAlgn="ctr"/>
                      <a:r>
                        <a:rPr lang="en-GB" sz="1800" b="0" i="0" u="none" strike="noStrike">
                          <a:solidFill>
                            <a:srgbClr val="000000"/>
                          </a:solidFill>
                          <a:effectLst/>
                          <a:latin typeface="Calibri" panose="020F0502020204030204" pitchFamily="34" charset="0"/>
                        </a:rPr>
                        <a:t>  Western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GB" sz="1800" b="1"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9514808"/>
                  </a:ext>
                </a:extLst>
              </a:tr>
              <a:tr h="262678">
                <a:tc>
                  <a:txBody>
                    <a:bodyPr/>
                    <a:lstStyle/>
                    <a:p>
                      <a:pPr algn="r" fontAlgn="ctr"/>
                      <a:r>
                        <a:rPr lang="en-GB" sz="1800" b="1" i="0" u="none" strike="noStrike">
                          <a:solidFill>
                            <a:srgbClr val="000000"/>
                          </a:solidFill>
                          <a:effectLst/>
                          <a:latin typeface="Calibri" panose="020F0502020204030204" pitchFamily="34" charset="0"/>
                        </a:rPr>
                        <a:t>Totals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dirty="0">
                          <a:solidFill>
                            <a:schemeClr val="tx1"/>
                          </a:solidFill>
                          <a:effectLst/>
                          <a:latin typeface="Calibri" panose="020F0502020204030204" pitchFamily="34" charset="0"/>
                        </a:rPr>
                        <a:t>64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a:solidFill>
                            <a:schemeClr val="tx1"/>
                          </a:solidFill>
                          <a:effectLst/>
                          <a:latin typeface="Calibri" panose="020F0502020204030204" pitchFamily="34" charset="0"/>
                        </a:rPr>
                        <a:t>1</a:t>
                      </a:r>
                      <a:endParaRPr lang="en-GB" sz="1800" b="1" i="0" u="none" strike="noStrike" dirty="0">
                        <a:solidFill>
                          <a:schemeClr val="tx1"/>
                        </a:solidFill>
                        <a:effectLst/>
                        <a:latin typeface="Calibri" panose="020F0502020204030204"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dirty="0">
                          <a:solidFill>
                            <a:schemeClr val="tx1"/>
                          </a:solidFill>
                          <a:effectLst/>
                          <a:latin typeface="Calibri" panose="020F0502020204030204" pitchFamily="34" charset="0"/>
                        </a:rPr>
                        <a:t>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4087651408"/>
                  </a:ext>
                </a:extLst>
              </a:tr>
            </a:tbl>
          </a:graphicData>
        </a:graphic>
      </p:graphicFrame>
    </p:spTree>
    <p:extLst>
      <p:ext uri="{BB962C8B-B14F-4D97-AF65-F5344CB8AC3E}">
        <p14:creationId xmlns:p14="http://schemas.microsoft.com/office/powerpoint/2010/main" val="1803128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3">
            <a:extLst>
              <a:ext uri="{FF2B5EF4-FFF2-40B4-BE49-F238E27FC236}">
                <a16:creationId xmlns:a16="http://schemas.microsoft.com/office/drawing/2014/main" id="{689F98DA-0407-4E2B-A99F-E96D1E237824}"/>
              </a:ext>
            </a:extLst>
          </p:cNvPr>
          <p:cNvSpPr>
            <a:spLocks noGrp="1" noChangeArrowheads="1"/>
          </p:cNvSpPr>
          <p:nvPr>
            <p:ph type="sldNum" sz="quarter" idx="12"/>
          </p:nvPr>
        </p:nvSpPr>
        <p:spPr bwMode="auto">
          <a:xfrm>
            <a:off x="10945813" y="6356350"/>
            <a:ext cx="1117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defTabSz="4572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0DF9F9DF-2A80-495A-BC7D-0DED87084C92}" type="slidenum">
              <a:rPr lang="en-US" altLang="en-US" sz="1800" smtClean="0">
                <a:latin typeface="Calibri" panose="020F0502020204030204" pitchFamily="34" charset="0"/>
              </a:rPr>
              <a:pPr/>
              <a:t>4</a:t>
            </a:fld>
            <a:endParaRPr lang="en-US" altLang="en-US" sz="1800">
              <a:latin typeface="Calibri" panose="020F0502020204030204" pitchFamily="34" charset="0"/>
            </a:endParaRPr>
          </a:p>
        </p:txBody>
      </p:sp>
      <p:sp>
        <p:nvSpPr>
          <p:cNvPr id="3" name="Title 1">
            <a:extLst>
              <a:ext uri="{FF2B5EF4-FFF2-40B4-BE49-F238E27FC236}">
                <a16:creationId xmlns:a16="http://schemas.microsoft.com/office/drawing/2014/main" id="{745788E8-2023-489A-67FA-E1A480DCD1F4}"/>
              </a:ext>
            </a:extLst>
          </p:cNvPr>
          <p:cNvSpPr txBox="1">
            <a:spLocks/>
          </p:cNvSpPr>
          <p:nvPr/>
        </p:nvSpPr>
        <p:spPr>
          <a:xfrm>
            <a:off x="183113" y="505533"/>
            <a:ext cx="11825773" cy="482395"/>
          </a:xfrm>
          <a:prstGeom prst="rect">
            <a:avLst/>
          </a:prstGeom>
          <a:solidFill>
            <a:schemeClr val="accent1">
              <a:lumMod val="40000"/>
              <a:lumOff val="60000"/>
            </a:schemeClr>
          </a:solidFill>
        </p:spPr>
        <p:txBody>
          <a:bodyPr/>
          <a:lstStyle>
            <a:lvl1pPr algn="ctr" defTabSz="457200" rtl="0" eaLnBrk="0" fontAlgn="base" hangingPunct="0">
              <a:spcBef>
                <a:spcPct val="0"/>
              </a:spcBef>
              <a:spcAft>
                <a:spcPct val="0"/>
              </a:spcAft>
              <a:defRPr sz="4400" kern="1200">
                <a:solidFill>
                  <a:schemeClr val="tx1"/>
                </a:solidFill>
                <a:latin typeface="Arial"/>
                <a:ea typeface="MS PGothic" panose="020B0600070205080204" pitchFamily="34" charset="-128"/>
                <a:cs typeface="ＭＳ Ｐゴシック" pitchFamily="-108" charset="-128"/>
              </a:defRPr>
            </a:lvl1pPr>
            <a:lvl2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2pPr>
            <a:lvl3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3pPr>
            <a:lvl4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4pPr>
            <a:lvl5pPr algn="ctr" defTabSz="457200" rtl="0" eaLnBrk="0" fontAlgn="base" hangingPunct="0">
              <a:spcBef>
                <a:spcPct val="0"/>
              </a:spcBef>
              <a:spcAft>
                <a:spcPct val="0"/>
              </a:spcAft>
              <a:defRPr sz="4400">
                <a:solidFill>
                  <a:schemeClr val="tx1"/>
                </a:solidFill>
                <a:latin typeface="Arial" charset="0"/>
                <a:ea typeface="MS PGothic" panose="020B0600070205080204" pitchFamily="34" charset="-128"/>
                <a:cs typeface="ＭＳ Ｐゴシック" pitchFamily="-108" charset="-128"/>
              </a:defRPr>
            </a:lvl5pPr>
            <a:lvl6pPr marL="4572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6pPr>
            <a:lvl7pPr marL="9144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7pPr>
            <a:lvl8pPr marL="13716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8pPr>
            <a:lvl9pPr marL="1828800" algn="ctr" defTabSz="457200" rtl="0" eaLnBrk="1" fontAlgn="base" hangingPunct="1">
              <a:spcBef>
                <a:spcPct val="0"/>
              </a:spcBef>
              <a:spcAft>
                <a:spcPct val="0"/>
              </a:spcAft>
              <a:defRPr sz="4400">
                <a:solidFill>
                  <a:schemeClr val="tx1"/>
                </a:solidFill>
                <a:latin typeface="Calibri" pitchFamily="-108" charset="0"/>
                <a:ea typeface="ＭＳ Ｐゴシック" pitchFamily="-108" charset="-128"/>
                <a:cs typeface="ＭＳ Ｐゴシック" pitchFamily="-108" charset="-128"/>
              </a:defRPr>
            </a:lvl9pPr>
          </a:lstStyle>
          <a:p>
            <a:r>
              <a:rPr lang="en-ZA" sz="2400" b="1" dirty="0"/>
              <a:t>2022 Green Drop: critically performing systems </a:t>
            </a:r>
          </a:p>
        </p:txBody>
      </p:sp>
      <p:graphicFrame>
        <p:nvGraphicFramePr>
          <p:cNvPr id="6" name="Table 5">
            <a:extLst>
              <a:ext uri="{FF2B5EF4-FFF2-40B4-BE49-F238E27FC236}">
                <a16:creationId xmlns:a16="http://schemas.microsoft.com/office/drawing/2014/main" id="{E6885C97-E672-8F16-CA23-F73D549A1820}"/>
              </a:ext>
            </a:extLst>
          </p:cNvPr>
          <p:cNvGraphicFramePr>
            <a:graphicFrameLocks noGrp="1"/>
          </p:cNvGraphicFramePr>
          <p:nvPr>
            <p:extLst>
              <p:ext uri="{D42A27DB-BD31-4B8C-83A1-F6EECF244321}">
                <p14:modId xmlns:p14="http://schemas.microsoft.com/office/powerpoint/2010/main" val="168005816"/>
              </p:ext>
            </p:extLst>
          </p:nvPr>
        </p:nvGraphicFramePr>
        <p:xfrm>
          <a:off x="224873" y="1110662"/>
          <a:ext cx="11709951" cy="4608603"/>
        </p:xfrm>
        <a:graphic>
          <a:graphicData uri="http://schemas.openxmlformats.org/drawingml/2006/table">
            <a:tbl>
              <a:tblPr/>
              <a:tblGrid>
                <a:gridCol w="3151368">
                  <a:extLst>
                    <a:ext uri="{9D8B030D-6E8A-4147-A177-3AD203B41FA5}">
                      <a16:colId xmlns:a16="http://schemas.microsoft.com/office/drawing/2014/main" val="3766983302"/>
                    </a:ext>
                  </a:extLst>
                </a:gridCol>
                <a:gridCol w="2852861">
                  <a:extLst>
                    <a:ext uri="{9D8B030D-6E8A-4147-A177-3AD203B41FA5}">
                      <a16:colId xmlns:a16="http://schemas.microsoft.com/office/drawing/2014/main" val="1189564729"/>
                    </a:ext>
                  </a:extLst>
                </a:gridCol>
                <a:gridCol w="2852861">
                  <a:extLst>
                    <a:ext uri="{9D8B030D-6E8A-4147-A177-3AD203B41FA5}">
                      <a16:colId xmlns:a16="http://schemas.microsoft.com/office/drawing/2014/main" val="2948474398"/>
                    </a:ext>
                  </a:extLst>
                </a:gridCol>
                <a:gridCol w="2852861">
                  <a:extLst>
                    <a:ext uri="{9D8B030D-6E8A-4147-A177-3AD203B41FA5}">
                      <a16:colId xmlns:a16="http://schemas.microsoft.com/office/drawing/2014/main" val="764964280"/>
                    </a:ext>
                  </a:extLst>
                </a:gridCol>
              </a:tblGrid>
              <a:tr h="467290">
                <a:tc>
                  <a:txBody>
                    <a:bodyPr/>
                    <a:lstStyle/>
                    <a:p>
                      <a:pPr algn="l" fontAlgn="ctr"/>
                      <a:r>
                        <a:rPr lang="en-GB" sz="1800" b="1" i="0" u="none" strike="noStrike" dirty="0">
                          <a:solidFill>
                            <a:srgbClr val="000000"/>
                          </a:solidFill>
                          <a:effectLst/>
                          <a:latin typeface="Calibri" panose="020F0502020204030204" pitchFamily="34" charset="0"/>
                        </a:rPr>
                        <a:t>  Province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2022 WSAs with systems in a critical state of performance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 of WSAs  with Corrective Action Plans (CAPS) Submitted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ZA" sz="1800" b="1" i="0" u="none" strike="noStrike" dirty="0">
                          <a:solidFill>
                            <a:srgbClr val="000000"/>
                          </a:solidFill>
                          <a:effectLst/>
                          <a:latin typeface="Calibri" panose="020F0502020204030204" pitchFamily="34" charset="0"/>
                        </a:rPr>
                        <a:t># of WSAs with CAPS outstanding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1592991048"/>
                  </a:ext>
                </a:extLst>
              </a:tr>
              <a:tr h="382035">
                <a:tc>
                  <a:txBody>
                    <a:bodyPr/>
                    <a:lstStyle/>
                    <a:p>
                      <a:pPr algn="l" fontAlgn="ctr"/>
                      <a:r>
                        <a:rPr lang="en-GB" sz="1800" b="0" i="0" u="none" strike="noStrike" dirty="0">
                          <a:solidFill>
                            <a:srgbClr val="000000"/>
                          </a:solidFill>
                          <a:effectLst/>
                          <a:latin typeface="Calibri" panose="020F0502020204030204" pitchFamily="34" charset="0"/>
                        </a:rPr>
                        <a:t>  Eastern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10 (100%)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5703842"/>
                  </a:ext>
                </a:extLst>
              </a:tr>
              <a:tr h="396782">
                <a:tc>
                  <a:txBody>
                    <a:bodyPr/>
                    <a:lstStyle/>
                    <a:p>
                      <a:pPr algn="l" fontAlgn="ctr"/>
                      <a:r>
                        <a:rPr lang="en-GB" sz="1800" b="0" i="0" u="none" strike="noStrike">
                          <a:solidFill>
                            <a:srgbClr val="000000"/>
                          </a:solidFill>
                          <a:effectLst/>
                          <a:latin typeface="Calibri" panose="020F0502020204030204" pitchFamily="34" charset="0"/>
                        </a:rPr>
                        <a:t>  Free State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13 (76%)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24224541"/>
                  </a:ext>
                </a:extLst>
              </a:tr>
              <a:tr h="389408">
                <a:tc>
                  <a:txBody>
                    <a:bodyPr/>
                    <a:lstStyle/>
                    <a:p>
                      <a:pPr algn="l" fontAlgn="ctr"/>
                      <a:r>
                        <a:rPr lang="en-GB" sz="1800" b="0" i="0" u="none" strike="noStrike">
                          <a:solidFill>
                            <a:srgbClr val="000000"/>
                          </a:solidFill>
                          <a:effectLst/>
                          <a:latin typeface="Calibri" panose="020F0502020204030204" pitchFamily="34" charset="0"/>
                        </a:rPr>
                        <a:t>  Gauteng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3 (100%)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64227609"/>
                  </a:ext>
                </a:extLst>
              </a:tr>
              <a:tr h="389408">
                <a:tc>
                  <a:txBody>
                    <a:bodyPr/>
                    <a:lstStyle/>
                    <a:p>
                      <a:pPr algn="l" fontAlgn="ctr"/>
                      <a:r>
                        <a:rPr lang="en-GB" sz="1800" b="0" i="0" u="none" strike="noStrike">
                          <a:solidFill>
                            <a:srgbClr val="000000"/>
                          </a:solidFill>
                          <a:effectLst/>
                          <a:latin typeface="Calibri" panose="020F0502020204030204" pitchFamily="34" charset="0"/>
                        </a:rPr>
                        <a:t>  KwaZulu Natal</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 (25%)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72758826"/>
                  </a:ext>
                </a:extLst>
              </a:tr>
              <a:tr h="389408">
                <a:tc>
                  <a:txBody>
                    <a:bodyPr/>
                    <a:lstStyle/>
                    <a:p>
                      <a:pPr algn="l" fontAlgn="ctr"/>
                      <a:r>
                        <a:rPr lang="en-GB" sz="1800" b="0" i="0" u="none" strike="noStrike">
                          <a:solidFill>
                            <a:srgbClr val="000000"/>
                          </a:solidFill>
                          <a:effectLst/>
                          <a:latin typeface="Calibri" panose="020F0502020204030204" pitchFamily="34" charset="0"/>
                        </a:rPr>
                        <a:t>  Limpopo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10 (100%)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67694817"/>
                  </a:ext>
                </a:extLst>
              </a:tr>
              <a:tr h="389408">
                <a:tc>
                  <a:txBody>
                    <a:bodyPr/>
                    <a:lstStyle/>
                    <a:p>
                      <a:pPr algn="l" fontAlgn="ctr"/>
                      <a:r>
                        <a:rPr lang="en-GB" sz="1800" b="0" i="0" u="none" strike="noStrike">
                          <a:solidFill>
                            <a:srgbClr val="000000"/>
                          </a:solidFill>
                          <a:effectLst/>
                          <a:latin typeface="Calibri" panose="020F0502020204030204" pitchFamily="34" charset="0"/>
                        </a:rPr>
                        <a:t>  Mpumalanga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5 (62%)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0735116"/>
                  </a:ext>
                </a:extLst>
              </a:tr>
              <a:tr h="420284">
                <a:tc>
                  <a:txBody>
                    <a:bodyPr/>
                    <a:lstStyle/>
                    <a:p>
                      <a:pPr algn="l" fontAlgn="ctr"/>
                      <a:r>
                        <a:rPr lang="en-GB" sz="1800" b="0" i="0" u="none" strike="noStrike">
                          <a:solidFill>
                            <a:srgbClr val="000000"/>
                          </a:solidFill>
                          <a:effectLst/>
                          <a:latin typeface="Calibri" panose="020F0502020204030204" pitchFamily="34" charset="0"/>
                        </a:rPr>
                        <a:t>  Northern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23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5 (21%)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1856798"/>
                  </a:ext>
                </a:extLst>
              </a:tr>
              <a:tr h="357377">
                <a:tc>
                  <a:txBody>
                    <a:bodyPr/>
                    <a:lstStyle/>
                    <a:p>
                      <a:pPr algn="l" fontAlgn="ctr"/>
                      <a:r>
                        <a:rPr lang="en-GB" sz="1800" b="0" i="0" u="none" strike="noStrike" dirty="0">
                          <a:solidFill>
                            <a:srgbClr val="000000"/>
                          </a:solidFill>
                          <a:effectLst/>
                          <a:latin typeface="Calibri" panose="020F0502020204030204" pitchFamily="34" charset="0"/>
                        </a:rPr>
                        <a:t>  North West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2 (28%)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6100393"/>
                  </a:ext>
                </a:extLst>
              </a:tr>
              <a:tr h="378163">
                <a:tc>
                  <a:txBody>
                    <a:bodyPr/>
                    <a:lstStyle/>
                    <a:p>
                      <a:pPr algn="l" fontAlgn="ctr"/>
                      <a:r>
                        <a:rPr lang="en-GB" sz="1800" b="0" i="0" u="none" strike="noStrike">
                          <a:solidFill>
                            <a:srgbClr val="000000"/>
                          </a:solidFill>
                          <a:effectLst/>
                          <a:latin typeface="Calibri" panose="020F0502020204030204" pitchFamily="34" charset="0"/>
                        </a:rPr>
                        <a:t>  Western Cape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ctr" fontAlgn="ctr"/>
                      <a:r>
                        <a:rPr lang="en-GB" sz="1800" b="1" i="0" u="none" strike="noStrike" dirty="0">
                          <a:solidFill>
                            <a:schemeClr val="tx1"/>
                          </a:solidFill>
                          <a:effectLst/>
                          <a:latin typeface="Calibri" panose="020F0502020204030204"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7 (100%)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GB" sz="1800" b="1" i="0" u="none" strike="noStrike" dirty="0">
                          <a:solidFill>
                            <a:schemeClr val="tx1"/>
                          </a:solidFill>
                          <a:effectLst/>
                          <a:latin typeface="Calibri" panose="020F0502020204030204" pitchFamily="34" charset="0"/>
                        </a:rPr>
                        <a:t>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9514808"/>
                  </a:ext>
                </a:extLst>
              </a:tr>
              <a:tr h="262678">
                <a:tc>
                  <a:txBody>
                    <a:bodyPr/>
                    <a:lstStyle/>
                    <a:p>
                      <a:pPr algn="r" fontAlgn="ctr"/>
                      <a:r>
                        <a:rPr lang="en-GB" sz="1800" b="1" i="0" u="none" strike="noStrike">
                          <a:solidFill>
                            <a:srgbClr val="000000"/>
                          </a:solidFill>
                          <a:effectLst/>
                          <a:latin typeface="Calibri" panose="020F0502020204030204" pitchFamily="34" charset="0"/>
                        </a:rPr>
                        <a:t>Totals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dirty="0">
                          <a:solidFill>
                            <a:schemeClr val="tx1"/>
                          </a:solidFill>
                          <a:effectLst/>
                          <a:latin typeface="Calibri" panose="020F0502020204030204" pitchFamily="34" charset="0"/>
                        </a:rPr>
                        <a:t>89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dirty="0">
                          <a:solidFill>
                            <a:schemeClr val="tx1"/>
                          </a:solidFill>
                          <a:effectLst/>
                          <a:latin typeface="Calibri" panose="020F0502020204030204" pitchFamily="34" charset="0"/>
                        </a:rPr>
                        <a:t>51 (57%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n-GB" sz="1800" b="1" i="0" u="none" strike="noStrike" dirty="0">
                          <a:solidFill>
                            <a:schemeClr val="tx1"/>
                          </a:solidFill>
                          <a:effectLst/>
                          <a:latin typeface="Calibri" panose="020F0502020204030204" pitchFamily="34" charset="0"/>
                        </a:rPr>
                        <a:t>32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val="4087651408"/>
                  </a:ext>
                </a:extLst>
              </a:tr>
            </a:tbl>
          </a:graphicData>
        </a:graphic>
      </p:graphicFrame>
      <p:sp>
        <p:nvSpPr>
          <p:cNvPr id="2" name="TextBox 1">
            <a:extLst>
              <a:ext uri="{FF2B5EF4-FFF2-40B4-BE49-F238E27FC236}">
                <a16:creationId xmlns:a16="http://schemas.microsoft.com/office/drawing/2014/main" id="{D548783C-D5E6-BE60-3DDA-E3AFE60FC6E5}"/>
              </a:ext>
            </a:extLst>
          </p:cNvPr>
          <p:cNvSpPr txBox="1"/>
          <p:nvPr/>
        </p:nvSpPr>
        <p:spPr>
          <a:xfrm>
            <a:off x="333375" y="5800725"/>
            <a:ext cx="11515725" cy="646331"/>
          </a:xfrm>
          <a:prstGeom prst="rect">
            <a:avLst/>
          </a:prstGeom>
          <a:noFill/>
        </p:spPr>
        <p:txBody>
          <a:bodyPr wrap="square" rtlCol="0">
            <a:spAutoFit/>
          </a:bodyPr>
          <a:lstStyle/>
          <a:p>
            <a:r>
              <a:rPr lang="en-ZA" dirty="0"/>
              <a:t>105 Criminal cases against municipalities.  5 cases are currently being prosecuted by </a:t>
            </a:r>
            <a:r>
              <a:rPr lang="en-ZA" dirty="0" err="1"/>
              <a:t>NPA</a:t>
            </a:r>
            <a:r>
              <a:rPr lang="en-ZA" dirty="0"/>
              <a:t> and 5 has been finalised through plea and sentence agreements</a:t>
            </a:r>
          </a:p>
        </p:txBody>
      </p:sp>
    </p:spTree>
    <p:extLst>
      <p:ext uri="{BB962C8B-B14F-4D97-AF65-F5344CB8AC3E}">
        <p14:creationId xmlns:p14="http://schemas.microsoft.com/office/powerpoint/2010/main" val="761599089"/>
      </p:ext>
    </p:extLst>
  </p:cSld>
  <p:clrMapOvr>
    <a:masterClrMapping/>
  </p:clrMapOvr>
</p:sld>
</file>

<file path=ppt/theme/theme1.xml><?xml version="1.0" encoding="utf-8"?>
<a:theme xmlns:a="http://schemas.openxmlformats.org/drawingml/2006/main" name="DWS 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DWS PPT" id="{3C0E239C-0564-4A64-A339-CBCE9EF04996}" vid="{E3CB2D10-5D1E-4128-B18C-8D328114B9C5}"/>
    </a:ext>
  </a:extLst>
</a:theme>
</file>

<file path=docProps/app.xml><?xml version="1.0" encoding="utf-8"?>
<Properties xmlns="http://schemas.openxmlformats.org/officeDocument/2006/extended-properties" xmlns:vt="http://schemas.openxmlformats.org/officeDocument/2006/docPropsVTypes">
  <Template>Default Theme</Template>
  <TotalTime>76</TotalTime>
  <Words>481</Words>
  <Application>Microsoft Office PowerPoint</Application>
  <PresentationFormat>Widescreen</PresentationFormat>
  <Paragraphs>136</Paragraphs>
  <Slides>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DWS PPT</vt:lpstr>
      <vt:lpstr>Addressing Critical Municipal Performance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Muir Anet (DHQ)</dc:creator>
  <cp:lastModifiedBy>Muir Anet (DHQ)</cp:lastModifiedBy>
  <cp:revision>1</cp:revision>
  <dcterms:created xsi:type="dcterms:W3CDTF">2024-07-21T18:12:10Z</dcterms:created>
  <dcterms:modified xsi:type="dcterms:W3CDTF">2024-07-21T19:28:13Z</dcterms:modified>
</cp:coreProperties>
</file>