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79" r:id="rId3"/>
    <p:sldId id="266" r:id="rId4"/>
    <p:sldId id="284" r:id="rId5"/>
    <p:sldId id="275" r:id="rId6"/>
    <p:sldId id="276" r:id="rId7"/>
    <p:sldId id="280" r:id="rId8"/>
    <p:sldId id="281" r:id="rId9"/>
    <p:sldId id="278" r:id="rId10"/>
    <p:sldId id="282" r:id="rId11"/>
    <p:sldId id="267" r:id="rId12"/>
    <p:sldId id="264" r:id="rId13"/>
    <p:sldId id="270" r:id="rId14"/>
    <p:sldId id="265" r:id="rId15"/>
    <p:sldId id="271" r:id="rId16"/>
    <p:sldId id="289" r:id="rId17"/>
    <p:sldId id="285" r:id="rId18"/>
    <p:sldId id="288" r:id="rId19"/>
    <p:sldId id="286" r:id="rId20"/>
    <p:sldId id="26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7A854"/>
    <a:srgbClr val="025E2B"/>
    <a:srgbClr val="015E1F"/>
    <a:srgbClr val="F8A10C"/>
    <a:srgbClr val="9C4C0A"/>
    <a:srgbClr val="0762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64" d="100"/>
          <a:sy n="64" d="100"/>
        </p:scale>
        <p:origin x="236" y="3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rgbClr val="B1A698"/>
                </a:solidFill>
                <a:latin typeface="+mn-lt"/>
                <a:ea typeface="+mn-ea"/>
                <a:cs typeface="+mn-cs"/>
              </a:defRPr>
            </a:pPr>
            <a:r>
              <a:rPr lang="en-US" sz="1800" dirty="0">
                <a:solidFill>
                  <a:srgbClr val="015E1F"/>
                </a:solidFill>
                <a:latin typeface="Arial" panose="020B0604020202020204" pitchFamily="34" charset="0"/>
                <a:cs typeface="Arial" panose="020B0604020202020204" pitchFamily="34" charset="0"/>
              </a:rPr>
              <a:t>Cumulative Overdue Debt </a:t>
            </a:r>
            <a:r>
              <a:rPr lang="en-US" sz="1800" dirty="0" err="1">
                <a:solidFill>
                  <a:srgbClr val="015E1F"/>
                </a:solidFill>
                <a:latin typeface="Arial" panose="020B0604020202020204" pitchFamily="34" charset="0"/>
                <a:cs typeface="Arial" panose="020B0604020202020204" pitchFamily="34" charset="0"/>
              </a:rPr>
              <a:t>R'bn</a:t>
            </a:r>
            <a:endParaRPr lang="en-US" sz="1800" dirty="0">
              <a:solidFill>
                <a:srgbClr val="015E1F"/>
              </a:solidFill>
              <a:latin typeface="Arial" panose="020B0604020202020204" pitchFamily="34" charset="0"/>
              <a:cs typeface="Arial" panose="020B0604020202020204" pitchFamily="34" charset="0"/>
            </a:endParaRPr>
          </a:p>
        </c:rich>
      </c:tx>
      <c:layout/>
      <c:overlay val="0"/>
      <c:spPr>
        <a:noFill/>
        <a:ln>
          <a:noFill/>
        </a:ln>
        <a:effectLst/>
      </c:spPr>
      <c:txPr>
        <a:bodyPr rot="0" spcFirstLastPara="1" vertOverflow="ellipsis" vert="horz" wrap="square" anchor="ctr" anchorCtr="1"/>
        <a:lstStyle/>
        <a:p>
          <a:pPr>
            <a:defRPr sz="2128" b="1" i="0" u="none" strike="noStrike" kern="1200" baseline="0">
              <a:solidFill>
                <a:srgbClr val="B1A698"/>
              </a:solidFill>
              <a:latin typeface="+mn-lt"/>
              <a:ea typeface="+mn-ea"/>
              <a:cs typeface="+mn-cs"/>
            </a:defRPr>
          </a:pPr>
          <a:endParaRPr lang="en-US"/>
        </a:p>
      </c:txPr>
    </c:title>
    <c:autoTitleDeleted val="0"/>
    <c:plotArea>
      <c:layout>
        <c:manualLayout>
          <c:layoutTarget val="inner"/>
          <c:xMode val="edge"/>
          <c:yMode val="edge"/>
          <c:x val="9.9421684666604199E-2"/>
          <c:y val="0.11001644874599148"/>
          <c:w val="0.86967306209312878"/>
          <c:h val="0.70946133645451748"/>
        </c:manualLayout>
      </c:layout>
      <c:barChart>
        <c:barDir val="col"/>
        <c:grouping val="stacked"/>
        <c:varyColors val="0"/>
        <c:ser>
          <c:idx val="0"/>
          <c:order val="0"/>
          <c:tx>
            <c:strRef>
              <c:f>Sheet1!$B$1</c:f>
              <c:strCache>
                <c:ptCount val="1"/>
                <c:pt idx="0">
                  <c:v>Cumulative Overdue Debt R'bn</c:v>
                </c:pt>
              </c:strCache>
            </c:strRef>
          </c:tx>
          <c:spPr>
            <a:solidFill>
              <a:srgbClr val="015E1F"/>
            </a:solidFill>
            <a:ln>
              <a:noFill/>
            </a:ln>
            <a:effectLst>
              <a:outerShdw blurRad="57150" dist="19050" dir="5400000" algn="ctr" rotWithShape="0">
                <a:srgbClr val="000000">
                  <a:alpha val="63000"/>
                </a:srgbClr>
              </a:outerShdw>
            </a:effectLst>
          </c:spPr>
          <c:invertIfNegative val="0"/>
          <c:dLbls>
            <c:dLbl>
              <c:idx val="0"/>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5161-4A99-A26A-08CAE5AA794F}"/>
                </c:ext>
              </c:extLst>
            </c:dLbl>
            <c:dLbl>
              <c:idx val="1"/>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5161-4A99-A26A-08CAE5AA794F}"/>
                </c:ext>
              </c:extLst>
            </c:dLbl>
            <c:dLbl>
              <c:idx val="2"/>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5161-4A99-A26A-08CAE5AA794F}"/>
                </c:ext>
              </c:extLst>
            </c:dLbl>
            <c:dLbl>
              <c:idx val="3"/>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5161-4A99-A26A-08CAE5AA794F}"/>
                </c:ext>
              </c:extLst>
            </c:dLbl>
            <c:dLbl>
              <c:idx val="4"/>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5161-4A99-A26A-08CAE5AA794F}"/>
                </c:ext>
              </c:extLst>
            </c:dLbl>
            <c:dLbl>
              <c:idx val="5"/>
              <c:layou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5161-4A99-A26A-08CAE5AA794F}"/>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6"/>
                <c:pt idx="0">
                  <c:v>FY20</c:v>
                </c:pt>
                <c:pt idx="1">
                  <c:v>FY21</c:v>
                </c:pt>
                <c:pt idx="2">
                  <c:v>FY22</c:v>
                </c:pt>
                <c:pt idx="3">
                  <c:v>FY23</c:v>
                </c:pt>
                <c:pt idx="4">
                  <c:v>FY24</c:v>
                </c:pt>
                <c:pt idx="5">
                  <c:v>FY25 to date</c:v>
                </c:pt>
              </c:strCache>
            </c:strRef>
          </c:cat>
          <c:val>
            <c:numRef>
              <c:f>Sheet1!$B$2:$B$8</c:f>
              <c:numCache>
                <c:formatCode>General</c:formatCode>
                <c:ptCount val="7"/>
                <c:pt idx="0">
                  <c:v>28</c:v>
                </c:pt>
                <c:pt idx="1">
                  <c:v>35.299999999999997</c:v>
                </c:pt>
                <c:pt idx="2">
                  <c:v>44.8</c:v>
                </c:pt>
                <c:pt idx="3">
                  <c:v>58.5</c:v>
                </c:pt>
                <c:pt idx="4">
                  <c:v>74.400000000000006</c:v>
                </c:pt>
                <c:pt idx="5">
                  <c:v>78.099999999999994</c:v>
                </c:pt>
              </c:numCache>
            </c:numRef>
          </c:val>
          <c:extLst>
            <c:ext xmlns:c16="http://schemas.microsoft.com/office/drawing/2014/chart" uri="{C3380CC4-5D6E-409C-BE32-E72D297353CC}">
              <c16:uniqueId val="{00000006-5161-4A99-A26A-08CAE5AA794F}"/>
            </c:ext>
          </c:extLst>
        </c:ser>
        <c:dLbls>
          <c:showLegendKey val="0"/>
          <c:showVal val="0"/>
          <c:showCatName val="0"/>
          <c:showSerName val="0"/>
          <c:showPercent val="0"/>
          <c:showBubbleSize val="0"/>
        </c:dLbls>
        <c:gapWidth val="150"/>
        <c:overlap val="100"/>
        <c:serLines>
          <c:spPr>
            <a:ln w="9525" cap="flat" cmpd="sng" algn="ctr">
              <a:solidFill>
                <a:schemeClr val="tx1">
                  <a:lumMod val="35000"/>
                  <a:lumOff val="65000"/>
                </a:schemeClr>
              </a:solidFill>
              <a:round/>
            </a:ln>
            <a:effectLst/>
          </c:spPr>
        </c:serLines>
        <c:axId val="260991855"/>
        <c:axId val="1065230432"/>
      </c:barChart>
      <c:catAx>
        <c:axId val="260991855"/>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2"/>
                </a:solidFill>
                <a:latin typeface="+mn-lt"/>
                <a:ea typeface="+mn-ea"/>
                <a:cs typeface="+mn-cs"/>
              </a:defRPr>
            </a:pPr>
            <a:endParaRPr lang="en-US"/>
          </a:p>
        </c:txPr>
        <c:crossAx val="1065230432"/>
        <c:crosses val="autoZero"/>
        <c:auto val="1"/>
        <c:lblAlgn val="ctr"/>
        <c:lblOffset val="100"/>
        <c:noMultiLvlLbl val="0"/>
      </c:catAx>
      <c:valAx>
        <c:axId val="1065230432"/>
        <c:scaling>
          <c:orientation val="minMax"/>
        </c:scaling>
        <c:delete val="0"/>
        <c:axPos val="l"/>
        <c:majorGridlines>
          <c:spPr>
            <a:ln w="9525" cap="flat" cmpd="sng" algn="ctr">
              <a:solidFill>
                <a:schemeClr val="bg1">
                  <a:lumMod val="95000"/>
                </a:schemeClr>
              </a:solidFill>
              <a:round/>
            </a:ln>
            <a:effectLst/>
          </c:spPr>
        </c:majorGridlines>
        <c:title>
          <c:tx>
            <c:rich>
              <a:bodyPr rot="-5400000" spcFirstLastPara="1" vertOverflow="ellipsis" vert="horz" wrap="square" anchor="ctr" anchorCtr="1"/>
              <a:lstStyle/>
              <a:p>
                <a:pPr>
                  <a:defRPr sz="1197" b="0" i="0" u="none" strike="noStrike" kern="1200" baseline="0">
                    <a:solidFill>
                      <a:schemeClr val="tx2"/>
                    </a:solidFill>
                    <a:latin typeface="+mn-lt"/>
                    <a:ea typeface="+mn-ea"/>
                    <a:cs typeface="+mn-cs"/>
                  </a:defRPr>
                </a:pPr>
                <a:r>
                  <a:rPr lang="en-ZA" dirty="0" err="1">
                    <a:solidFill>
                      <a:schemeClr val="bg1">
                        <a:lumMod val="75000"/>
                      </a:schemeClr>
                    </a:solidFill>
                  </a:rPr>
                  <a:t>R’bn</a:t>
                </a:r>
                <a:endParaRPr lang="en-ZA" dirty="0">
                  <a:solidFill>
                    <a:schemeClr val="bg1">
                      <a:lumMod val="75000"/>
                    </a:schemeClr>
                  </a:solidFill>
                </a:endParaRPr>
              </a:p>
            </c:rich>
          </c:tx>
          <c:layout/>
          <c:overlay val="0"/>
          <c:spPr>
            <a:noFill/>
            <a:ln>
              <a:noFill/>
            </a:ln>
            <a:effectLst/>
          </c:spPr>
          <c:txPr>
            <a:bodyPr rot="-54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Arial" panose="020B0604020202020204" pitchFamily="34" charset="0"/>
                <a:ea typeface="+mn-ea"/>
                <a:cs typeface="Arial" panose="020B0604020202020204" pitchFamily="34" charset="0"/>
              </a:defRPr>
            </a:pPr>
            <a:endParaRPr lang="en-US"/>
          </a:p>
        </c:txPr>
        <c:crossAx val="260991855"/>
        <c:crosses val="autoZero"/>
        <c:crossBetween val="between"/>
      </c:valAx>
      <c:spPr>
        <a:noFill/>
        <a:ln>
          <a:noFill/>
        </a:ln>
        <a:effectLst/>
      </c:spPr>
    </c:plotArea>
    <c:legend>
      <c:legendPos val="b"/>
      <c:layout>
        <c:manualLayout>
          <c:xMode val="edge"/>
          <c:yMode val="edge"/>
          <c:x val="0.23949104520467857"/>
          <c:y val="0.90816505113284907"/>
          <c:w val="0.40640456142477743"/>
          <c:h val="5.6554949756095756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tx1"/>
      </a:solid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1"/>
          <c:order val="1"/>
          <c:tx>
            <c:strRef>
              <c:f>Sheet1!$C$13</c:f>
              <c:strCache>
                <c:ptCount val="1"/>
                <c:pt idx="0">
                  <c:v>Unit</c:v>
                </c:pt>
              </c:strCache>
            </c:strRef>
          </c:tx>
          <c:spPr>
            <a:solidFill>
              <a:schemeClr val="accent2"/>
            </a:solidFill>
            <a:ln>
              <a:noFill/>
            </a:ln>
            <a:effectLst/>
          </c:spPr>
          <c:invertIfNegative val="0"/>
          <c:dLbls>
            <c:dLbl>
              <c:idx val="0"/>
              <c:layout>
                <c:manualLayout>
                  <c:x val="4.3844498944260547E-2"/>
                  <c:y val="-1.0279405575161072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A4DB-4CBB-BD0E-96D8E66BF430}"/>
                </c:ext>
              </c:extLst>
            </c:dLbl>
            <c:dLbl>
              <c:idx val="1"/>
              <c:layout>
                <c:manualLayout>
                  <c:x val="4.0190790698905479E-2"/>
                  <c:y val="-2.5698513937902772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A4DB-4CBB-BD0E-96D8E66BF430}"/>
                </c:ext>
              </c:extLst>
            </c:dLbl>
            <c:spPr>
              <a:noFill/>
              <a:ln>
                <a:noFill/>
              </a:ln>
              <a:effectLst/>
            </c:spPr>
            <c:txPr>
              <a:bodyPr rot="-5400000" spcFirstLastPara="1" vertOverflow="clip" horzOverflow="clip" vert="horz" wrap="square" lIns="38100" tIns="19050" rIns="38100" bIns="19050" anchor="ctr" anchorCtr="1">
                <a:spAutoFit/>
              </a:bodyPr>
              <a:lstStyle/>
              <a:p>
                <a:pPr>
                  <a:defRPr sz="1600" b="1" i="0" u="none" strike="noStrike" kern="1200" baseline="0">
                    <a:solidFill>
                      <a:srgbClr val="F8A10C"/>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Sheet1!$A$14:$A$20</c:f>
              <c:strCache>
                <c:ptCount val="7"/>
                <c:pt idx="0">
                  <c:v>Africa</c:v>
                </c:pt>
                <c:pt idx="1">
                  <c:v>America - Latin</c:v>
                </c:pt>
                <c:pt idx="2">
                  <c:v>America - Northern</c:v>
                </c:pt>
                <c:pt idx="3">
                  <c:v>Asia - Far East</c:v>
                </c:pt>
                <c:pt idx="4">
                  <c:v>Asia - Middle East and South</c:v>
                </c:pt>
                <c:pt idx="5">
                  <c:v>Europe - Central and Eastern</c:v>
                </c:pt>
                <c:pt idx="6">
                  <c:v>Europe - Western</c:v>
                </c:pt>
              </c:strCache>
            </c:strRef>
          </c:cat>
          <c:val>
            <c:numRef>
              <c:f>Sheet1!$C$14:$C$20</c:f>
              <c:numCache>
                <c:formatCode>General</c:formatCode>
                <c:ptCount val="7"/>
                <c:pt idx="0">
                  <c:v>2</c:v>
                </c:pt>
                <c:pt idx="1">
                  <c:v>7</c:v>
                </c:pt>
                <c:pt idx="2">
                  <c:v>113</c:v>
                </c:pt>
                <c:pt idx="3">
                  <c:v>95</c:v>
                </c:pt>
                <c:pt idx="4">
                  <c:v>31</c:v>
                </c:pt>
                <c:pt idx="5">
                  <c:v>74</c:v>
                </c:pt>
                <c:pt idx="6">
                  <c:v>93</c:v>
                </c:pt>
              </c:numCache>
            </c:numRef>
          </c:val>
          <c:extLst>
            <c:ext xmlns:c16="http://schemas.microsoft.com/office/drawing/2014/chart" uri="{C3380CC4-5D6E-409C-BE32-E72D297353CC}">
              <c16:uniqueId val="{00000001-C115-49BC-8685-CD1063CB6AA0}"/>
            </c:ext>
          </c:extLst>
        </c:ser>
        <c:dLbls>
          <c:dLblPos val="outEnd"/>
          <c:showLegendKey val="0"/>
          <c:showVal val="1"/>
          <c:showCatName val="0"/>
          <c:showSerName val="0"/>
          <c:showPercent val="0"/>
          <c:showBubbleSize val="0"/>
        </c:dLbls>
        <c:gapWidth val="206"/>
        <c:overlap val="-57"/>
        <c:axId val="1839770928"/>
        <c:axId val="1839766352"/>
      </c:barChart>
      <c:barChart>
        <c:barDir val="col"/>
        <c:grouping val="clustered"/>
        <c:varyColors val="0"/>
        <c:ser>
          <c:idx val="0"/>
          <c:order val="0"/>
          <c:tx>
            <c:strRef>
              <c:f>Sheet1!$B$13</c:f>
              <c:strCache>
                <c:ptCount val="1"/>
                <c:pt idx="0">
                  <c:v>MW's</c:v>
                </c:pt>
              </c:strCache>
            </c:strRef>
          </c:tx>
          <c:spPr>
            <a:solidFill>
              <a:srgbClr val="076230"/>
            </a:solidFill>
            <a:ln>
              <a:noFill/>
            </a:ln>
            <a:effectLst/>
          </c:spPr>
          <c:invertIfNegative val="0"/>
          <c:dLbls>
            <c:dLbl>
              <c:idx val="2"/>
              <c:layout>
                <c:manualLayout>
                  <c:x val="3.8972887950453797E-2"/>
                  <c:y val="6.4246284844756696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A4DB-4CBB-BD0E-96D8E66BF430}"/>
                </c:ext>
              </c:extLst>
            </c:dLbl>
            <c:spPr>
              <a:noFill/>
              <a:ln>
                <a:noFill/>
              </a:ln>
              <a:effectLst/>
            </c:spPr>
            <c:txPr>
              <a:bodyPr rot="-5400000" spcFirstLastPara="1" vertOverflow="clip" horzOverflow="clip" vert="horz" wrap="square" lIns="38100" tIns="19050" rIns="38100" bIns="19050" anchor="ctr" anchorCtr="1">
                <a:spAutoFit/>
              </a:bodyPr>
              <a:lstStyle/>
              <a:p>
                <a:pPr>
                  <a:defRPr sz="1600" b="0" i="0" u="none" strike="noStrike" kern="1200" baseline="0">
                    <a:solidFill>
                      <a:schemeClr val="tx1"/>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Sheet1!$A$14:$A$20</c:f>
              <c:strCache>
                <c:ptCount val="7"/>
                <c:pt idx="0">
                  <c:v>Africa</c:v>
                </c:pt>
                <c:pt idx="1">
                  <c:v>America - Latin</c:v>
                </c:pt>
                <c:pt idx="2">
                  <c:v>America - Northern</c:v>
                </c:pt>
                <c:pt idx="3">
                  <c:v>Asia - Far East</c:v>
                </c:pt>
                <c:pt idx="4">
                  <c:v>Asia - Middle East and South</c:v>
                </c:pt>
                <c:pt idx="5">
                  <c:v>Europe - Central and Eastern</c:v>
                </c:pt>
                <c:pt idx="6">
                  <c:v>Europe - Western</c:v>
                </c:pt>
              </c:strCache>
            </c:strRef>
          </c:cat>
          <c:val>
            <c:numRef>
              <c:f>Sheet1!$B$14:$B$20</c:f>
              <c:numCache>
                <c:formatCode>General</c:formatCode>
                <c:ptCount val="7"/>
                <c:pt idx="0">
                  <c:v>1854</c:v>
                </c:pt>
                <c:pt idx="1">
                  <c:v>5077</c:v>
                </c:pt>
                <c:pt idx="2">
                  <c:v>110651</c:v>
                </c:pt>
                <c:pt idx="3">
                  <c:v>91961</c:v>
                </c:pt>
                <c:pt idx="4">
                  <c:v>16418</c:v>
                </c:pt>
                <c:pt idx="5">
                  <c:v>54697</c:v>
                </c:pt>
                <c:pt idx="6">
                  <c:v>93077</c:v>
                </c:pt>
              </c:numCache>
            </c:numRef>
          </c:val>
          <c:extLst>
            <c:ext xmlns:c16="http://schemas.microsoft.com/office/drawing/2014/chart" uri="{C3380CC4-5D6E-409C-BE32-E72D297353CC}">
              <c16:uniqueId val="{00000000-C115-49BC-8685-CD1063CB6AA0}"/>
            </c:ext>
          </c:extLst>
        </c:ser>
        <c:dLbls>
          <c:showLegendKey val="0"/>
          <c:showVal val="0"/>
          <c:showCatName val="0"/>
          <c:showSerName val="0"/>
          <c:showPercent val="0"/>
          <c:showBubbleSize val="0"/>
        </c:dLbls>
        <c:gapWidth val="206"/>
        <c:overlap val="-57"/>
        <c:axId val="317772384"/>
        <c:axId val="317770720"/>
      </c:barChart>
      <c:catAx>
        <c:axId val="183977092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cap="all" spc="120" normalizeH="0" baseline="0">
                <a:solidFill>
                  <a:schemeClr val="tx1">
                    <a:lumMod val="65000"/>
                    <a:lumOff val="35000"/>
                  </a:schemeClr>
                </a:solidFill>
                <a:latin typeface="+mn-lt"/>
                <a:ea typeface="+mn-ea"/>
                <a:cs typeface="+mn-cs"/>
              </a:defRPr>
            </a:pPr>
            <a:endParaRPr lang="en-US"/>
          </a:p>
        </c:txPr>
        <c:crossAx val="1839766352"/>
        <c:crosses val="autoZero"/>
        <c:auto val="1"/>
        <c:lblAlgn val="ctr"/>
        <c:lblOffset val="100"/>
        <c:noMultiLvlLbl val="0"/>
      </c:catAx>
      <c:valAx>
        <c:axId val="1839766352"/>
        <c:scaling>
          <c:orientation val="minMax"/>
        </c:scaling>
        <c:delete val="1"/>
        <c:axPos val="l"/>
        <c:numFmt formatCode="General" sourceLinked="1"/>
        <c:majorTickMark val="none"/>
        <c:minorTickMark val="none"/>
        <c:tickLblPos val="nextTo"/>
        <c:crossAx val="1839770928"/>
        <c:crosses val="autoZero"/>
        <c:crossBetween val="between"/>
      </c:valAx>
      <c:valAx>
        <c:axId val="317770720"/>
        <c:scaling>
          <c:orientation val="minMax"/>
        </c:scaling>
        <c:delete val="1"/>
        <c:axPos val="r"/>
        <c:numFmt formatCode="General" sourceLinked="1"/>
        <c:majorTickMark val="out"/>
        <c:minorTickMark val="none"/>
        <c:tickLblPos val="nextTo"/>
        <c:crossAx val="317772384"/>
        <c:crosses val="max"/>
        <c:crossBetween val="between"/>
      </c:valAx>
      <c:catAx>
        <c:axId val="317772384"/>
        <c:scaling>
          <c:orientation val="minMax"/>
        </c:scaling>
        <c:delete val="1"/>
        <c:axPos val="b"/>
        <c:numFmt formatCode="General" sourceLinked="1"/>
        <c:majorTickMark val="out"/>
        <c:minorTickMark val="none"/>
        <c:tickLblPos val="nextTo"/>
        <c:crossAx val="317770720"/>
        <c:crosses val="autoZero"/>
        <c:auto val="1"/>
        <c:lblAlgn val="ctr"/>
        <c:lblOffset val="100"/>
        <c:noMultiLvlLbl val="0"/>
      </c:catAx>
      <c:dTable>
        <c:showHorzBorder val="1"/>
        <c:showVertBorder val="1"/>
        <c:showOutline val="1"/>
        <c:showKeys val="1"/>
        <c:spPr>
          <a:noFill/>
          <a:ln w="9525">
            <a:solidFill>
              <a:schemeClr val="tx1">
                <a:lumMod val="15000"/>
                <a:lumOff val="85000"/>
              </a:schemeClr>
            </a:solidFill>
          </a:ln>
          <a:effectLst/>
        </c:spPr>
        <c:txPr>
          <a:bodyPr rot="0" spcFirstLastPara="1" vertOverflow="ellipsis" vert="horz" wrap="square" anchor="ctr" anchorCtr="1"/>
          <a:lstStyle/>
          <a:p>
            <a:pPr rtl="0">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dTable>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1" i="0" u="none" strike="noStrike" kern="1200" cap="all" spc="120" normalizeH="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rich>
      </c:tx>
      <c:layout/>
      <c:overlay val="0"/>
      <c:spPr>
        <a:noFill/>
        <a:ln>
          <a:noFill/>
        </a:ln>
        <a:effectLst/>
      </c:spPr>
      <c:txPr>
        <a:bodyPr rot="0" spcFirstLastPara="1" vertOverflow="ellipsis" vert="horz" wrap="square" anchor="ctr" anchorCtr="1"/>
        <a:lstStyle/>
        <a:p>
          <a:pPr>
            <a:defRPr sz="1440" b="1" i="0" u="none" strike="noStrike" kern="1200" cap="all" spc="120" normalizeH="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clustered"/>
        <c:varyColors val="0"/>
        <c:ser>
          <c:idx val="1"/>
          <c:order val="1"/>
          <c:tx>
            <c:strRef>
              <c:f>Sheet1!$C$1</c:f>
              <c:strCache>
                <c:ptCount val="1"/>
                <c:pt idx="0">
                  <c:v>Unit</c:v>
                </c:pt>
              </c:strCache>
            </c:strRef>
          </c:tx>
          <c:spPr>
            <a:solidFill>
              <a:schemeClr val="accent2"/>
            </a:solidFill>
            <a:ln>
              <a:noFill/>
            </a:ln>
            <a:effectLst/>
          </c:spPr>
          <c:invertIfNegative val="0"/>
          <c:dLbls>
            <c:dLbl>
              <c:idx val="0"/>
              <c:layout>
                <c:manualLayout>
                  <c:x val="4.2312825717135759E-2"/>
                  <c:y val="-2.5290699218134604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D804-466B-A8CD-307369456A25}"/>
                </c:ext>
              </c:extLst>
            </c:dLbl>
            <c:dLbl>
              <c:idx val="1"/>
              <c:layout>
                <c:manualLayout>
                  <c:x val="3.5059198451341061E-2"/>
                  <c:y val="-1.1240310763615483E-2"/>
                </c:manualLayout>
              </c:layout>
              <c:dLblPos val="outEnd"/>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D804-466B-A8CD-307369456A25}"/>
                </c:ext>
              </c:extLst>
            </c:dLbl>
            <c:spPr>
              <a:noFill/>
              <a:ln>
                <a:noFill/>
              </a:ln>
              <a:effectLst/>
            </c:spPr>
            <c:txPr>
              <a:bodyPr rot="-5400000" spcFirstLastPara="1" vertOverflow="clip" horzOverflow="clip" vert="horz" wrap="square" lIns="38100" tIns="19050" rIns="38100" bIns="19050" anchor="ctr" anchorCtr="1">
                <a:spAutoFit/>
              </a:bodyPr>
              <a:lstStyle/>
              <a:p>
                <a:pPr>
                  <a:defRPr sz="1600" b="1" i="0" u="none" strike="noStrike" kern="1200" baseline="0">
                    <a:solidFill>
                      <a:srgbClr val="F8A10C"/>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Sheet1!$A$2:$A$8</c:f>
              <c:strCache>
                <c:ptCount val="7"/>
                <c:pt idx="0">
                  <c:v>Africa</c:v>
                </c:pt>
                <c:pt idx="1">
                  <c:v>America - Latin</c:v>
                </c:pt>
                <c:pt idx="2">
                  <c:v>Asia - Far East</c:v>
                </c:pt>
                <c:pt idx="3">
                  <c:v>Asia - Middle East and South</c:v>
                </c:pt>
                <c:pt idx="4">
                  <c:v>Europe - Central and Eastern</c:v>
                </c:pt>
                <c:pt idx="5">
                  <c:v>Europe - Western</c:v>
                </c:pt>
                <c:pt idx="6">
                  <c:v>Total</c:v>
                </c:pt>
              </c:strCache>
            </c:strRef>
          </c:cat>
          <c:val>
            <c:numRef>
              <c:f>Sheet1!$C$2:$C$8</c:f>
              <c:numCache>
                <c:formatCode>General</c:formatCode>
                <c:ptCount val="7"/>
                <c:pt idx="0">
                  <c:v>4</c:v>
                </c:pt>
                <c:pt idx="1">
                  <c:v>2</c:v>
                </c:pt>
                <c:pt idx="2">
                  <c:v>32</c:v>
                </c:pt>
                <c:pt idx="3">
                  <c:v>10</c:v>
                </c:pt>
                <c:pt idx="4">
                  <c:v>11</c:v>
                </c:pt>
                <c:pt idx="5">
                  <c:v>3</c:v>
                </c:pt>
                <c:pt idx="6">
                  <c:v>62</c:v>
                </c:pt>
              </c:numCache>
            </c:numRef>
          </c:val>
          <c:extLst>
            <c:ext xmlns:c16="http://schemas.microsoft.com/office/drawing/2014/chart" uri="{C3380CC4-5D6E-409C-BE32-E72D297353CC}">
              <c16:uniqueId val="{00000001-D804-466B-A8CD-307369456A25}"/>
            </c:ext>
          </c:extLst>
        </c:ser>
        <c:dLbls>
          <c:dLblPos val="outEnd"/>
          <c:showLegendKey val="0"/>
          <c:showVal val="1"/>
          <c:showCatName val="0"/>
          <c:showSerName val="0"/>
          <c:showPercent val="0"/>
          <c:showBubbleSize val="0"/>
        </c:dLbls>
        <c:gapWidth val="89"/>
        <c:overlap val="-90"/>
        <c:axId val="2137238848"/>
        <c:axId val="2137246336"/>
      </c:barChart>
      <c:barChart>
        <c:barDir val="col"/>
        <c:grouping val="clustered"/>
        <c:varyColors val="0"/>
        <c:ser>
          <c:idx val="0"/>
          <c:order val="0"/>
          <c:tx>
            <c:strRef>
              <c:f>Sheet1!$B$1</c:f>
              <c:strCache>
                <c:ptCount val="1"/>
                <c:pt idx="0">
                  <c:v>MW's</c:v>
                </c:pt>
              </c:strCache>
            </c:strRef>
          </c:tx>
          <c:spPr>
            <a:solidFill>
              <a:srgbClr val="9C4C0A"/>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600" b="1" i="0" u="none" strike="noStrike" kern="1200" baseline="0">
                    <a:solidFill>
                      <a:schemeClr val="tx1">
                        <a:lumMod val="50000"/>
                        <a:lumOff val="50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Sheet1!$A$2:$A$8</c:f>
              <c:strCache>
                <c:ptCount val="7"/>
                <c:pt idx="0">
                  <c:v>Africa</c:v>
                </c:pt>
                <c:pt idx="1">
                  <c:v>America - Latin</c:v>
                </c:pt>
                <c:pt idx="2">
                  <c:v>Asia - Far East</c:v>
                </c:pt>
                <c:pt idx="3">
                  <c:v>Asia - Middle East and South</c:v>
                </c:pt>
                <c:pt idx="4">
                  <c:v>Europe - Central and Eastern</c:v>
                </c:pt>
                <c:pt idx="5">
                  <c:v>Europe - Western</c:v>
                </c:pt>
                <c:pt idx="6">
                  <c:v>Total</c:v>
                </c:pt>
              </c:strCache>
            </c:strRef>
          </c:cat>
          <c:val>
            <c:numRef>
              <c:f>Sheet1!$B$2:$B$8</c:f>
              <c:numCache>
                <c:formatCode>General</c:formatCode>
                <c:ptCount val="7"/>
                <c:pt idx="0">
                  <c:v>4400</c:v>
                </c:pt>
                <c:pt idx="1">
                  <c:v>1365</c:v>
                </c:pt>
                <c:pt idx="2">
                  <c:v>34968</c:v>
                </c:pt>
                <c:pt idx="3">
                  <c:v>8532</c:v>
                </c:pt>
                <c:pt idx="4">
                  <c:v>10816</c:v>
                </c:pt>
                <c:pt idx="5">
                  <c:v>4890</c:v>
                </c:pt>
                <c:pt idx="6">
                  <c:v>64971</c:v>
                </c:pt>
              </c:numCache>
            </c:numRef>
          </c:val>
          <c:extLst>
            <c:ext xmlns:c16="http://schemas.microsoft.com/office/drawing/2014/chart" uri="{C3380CC4-5D6E-409C-BE32-E72D297353CC}">
              <c16:uniqueId val="{00000000-D804-466B-A8CD-307369456A25}"/>
            </c:ext>
          </c:extLst>
        </c:ser>
        <c:dLbls>
          <c:showLegendKey val="0"/>
          <c:showVal val="0"/>
          <c:showCatName val="0"/>
          <c:showSerName val="0"/>
          <c:showPercent val="0"/>
          <c:showBubbleSize val="0"/>
        </c:dLbls>
        <c:gapWidth val="89"/>
        <c:overlap val="-90"/>
        <c:axId val="317761984"/>
        <c:axId val="317756576"/>
      </c:barChart>
      <c:catAx>
        <c:axId val="213723884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cap="all" spc="120" normalizeH="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2137246336"/>
        <c:crosses val="autoZero"/>
        <c:auto val="1"/>
        <c:lblAlgn val="ctr"/>
        <c:lblOffset val="100"/>
        <c:noMultiLvlLbl val="0"/>
      </c:catAx>
      <c:valAx>
        <c:axId val="2137246336"/>
        <c:scaling>
          <c:orientation val="minMax"/>
        </c:scaling>
        <c:delete val="1"/>
        <c:axPos val="l"/>
        <c:numFmt formatCode="General" sourceLinked="1"/>
        <c:majorTickMark val="none"/>
        <c:minorTickMark val="none"/>
        <c:tickLblPos val="nextTo"/>
        <c:crossAx val="2137238848"/>
        <c:crosses val="autoZero"/>
        <c:crossBetween val="between"/>
      </c:valAx>
      <c:valAx>
        <c:axId val="317756576"/>
        <c:scaling>
          <c:orientation val="minMax"/>
        </c:scaling>
        <c:delete val="1"/>
        <c:axPos val="r"/>
        <c:numFmt formatCode="General" sourceLinked="1"/>
        <c:majorTickMark val="out"/>
        <c:minorTickMark val="none"/>
        <c:tickLblPos val="nextTo"/>
        <c:crossAx val="317761984"/>
        <c:crosses val="max"/>
        <c:crossBetween val="between"/>
      </c:valAx>
      <c:catAx>
        <c:axId val="317761984"/>
        <c:scaling>
          <c:orientation val="minMax"/>
        </c:scaling>
        <c:delete val="1"/>
        <c:axPos val="b"/>
        <c:numFmt formatCode="General" sourceLinked="1"/>
        <c:majorTickMark val="out"/>
        <c:minorTickMark val="none"/>
        <c:tickLblPos val="nextTo"/>
        <c:crossAx val="317756576"/>
        <c:crosses val="autoZero"/>
        <c:auto val="1"/>
        <c:lblAlgn val="ctr"/>
        <c:lblOffset val="100"/>
        <c:noMultiLvlLbl val="0"/>
      </c:catAx>
      <c:dTable>
        <c:showHorzBorder val="1"/>
        <c:showVertBorder val="1"/>
        <c:showOutline val="1"/>
        <c:showKeys val="1"/>
        <c:spPr>
          <a:noFill/>
          <a:ln w="9525">
            <a:solidFill>
              <a:schemeClr val="tx1">
                <a:lumMod val="15000"/>
                <a:lumOff val="85000"/>
              </a:schemeClr>
            </a:solidFill>
          </a:ln>
          <a:effectLst/>
        </c:spPr>
        <c:txPr>
          <a:bodyPr rot="0" spcFirstLastPara="1" vertOverflow="ellipsis" vert="horz" wrap="square" anchor="ctr" anchorCtr="1"/>
          <a:lstStyle/>
          <a:p>
            <a:pPr rtl="0">
              <a:defRPr sz="14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dTable>
      <c:spPr>
        <a:noFill/>
        <a:ln>
          <a:noFill/>
        </a:ln>
        <a:effectLst/>
      </c:spPr>
    </c:plotArea>
    <c:plotVisOnly val="1"/>
    <c:dispBlanksAs val="gap"/>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047831035533698"/>
          <c:y val="7.7821431337572369E-2"/>
          <c:w val="0.54058586420776988"/>
          <c:h val="0.80758552115200355"/>
        </c:manualLayout>
      </c:layout>
      <c:pieChart>
        <c:varyColors val="1"/>
        <c:ser>
          <c:idx val="0"/>
          <c:order val="0"/>
          <c:spPr>
            <a:ln>
              <a:solidFill>
                <a:srgbClr val="A7A7A7"/>
              </a:solidFill>
            </a:ln>
          </c:spPr>
          <c:dPt>
            <c:idx val="0"/>
            <c:bubble3D val="0"/>
            <c:spPr>
              <a:solidFill>
                <a:srgbClr val="0989B1"/>
              </a:solidFill>
              <a:ln w="19050">
                <a:solidFill>
                  <a:srgbClr val="A7A7A7"/>
                </a:solidFill>
              </a:ln>
              <a:effectLst/>
            </c:spPr>
            <c:extLst>
              <c:ext xmlns:c16="http://schemas.microsoft.com/office/drawing/2014/chart" uri="{C3380CC4-5D6E-409C-BE32-E72D297353CC}">
                <c16:uniqueId val="{00000001-CBF6-4FEF-B450-ACEED3D4A78C}"/>
              </c:ext>
            </c:extLst>
          </c:dPt>
          <c:dPt>
            <c:idx val="1"/>
            <c:bubble3D val="0"/>
            <c:spPr>
              <a:solidFill>
                <a:srgbClr val="549E39"/>
              </a:solidFill>
              <a:ln w="19050">
                <a:solidFill>
                  <a:srgbClr val="A7A7A7"/>
                </a:solidFill>
              </a:ln>
              <a:effectLst/>
            </c:spPr>
            <c:extLst>
              <c:ext xmlns:c16="http://schemas.microsoft.com/office/drawing/2014/chart" uri="{C3380CC4-5D6E-409C-BE32-E72D297353CC}">
                <c16:uniqueId val="{00000003-CBF6-4FEF-B450-ACEED3D4A78C}"/>
              </c:ext>
            </c:extLst>
          </c:dPt>
          <c:dPt>
            <c:idx val="2"/>
            <c:bubble3D val="0"/>
            <c:spPr>
              <a:pattFill prst="dkDnDiag">
                <a:fgClr>
                  <a:srgbClr val="549E39"/>
                </a:fgClr>
                <a:bgClr>
                  <a:srgbClr val="FFFF00"/>
                </a:bgClr>
              </a:pattFill>
              <a:ln w="19050">
                <a:solidFill>
                  <a:srgbClr val="A7A7A7"/>
                </a:solidFill>
              </a:ln>
              <a:effectLst/>
            </c:spPr>
            <c:extLst>
              <c:ext xmlns:c16="http://schemas.microsoft.com/office/drawing/2014/chart" uri="{C3380CC4-5D6E-409C-BE32-E72D297353CC}">
                <c16:uniqueId val="{00000005-CBF6-4FEF-B450-ACEED3D4A78C}"/>
              </c:ext>
            </c:extLst>
          </c:dPt>
          <c:dPt>
            <c:idx val="3"/>
            <c:bubble3D val="0"/>
            <c:spPr>
              <a:pattFill prst="dkUpDiag">
                <a:fgClr>
                  <a:srgbClr val="FFFF00"/>
                </a:fgClr>
                <a:bgClr>
                  <a:srgbClr val="FF0000"/>
                </a:bgClr>
              </a:pattFill>
              <a:ln w="19050">
                <a:solidFill>
                  <a:srgbClr val="A7A7A7"/>
                </a:solidFill>
              </a:ln>
              <a:effectLst/>
            </c:spPr>
            <c:extLst>
              <c:ext xmlns:c16="http://schemas.microsoft.com/office/drawing/2014/chart" uri="{C3380CC4-5D6E-409C-BE32-E72D297353CC}">
                <c16:uniqueId val="{00000007-CBF6-4FEF-B450-ACEED3D4A78C}"/>
              </c:ext>
            </c:extLst>
          </c:dPt>
          <c:dPt>
            <c:idx val="4"/>
            <c:bubble3D val="0"/>
            <c:spPr>
              <a:solidFill>
                <a:srgbClr val="FF0000"/>
              </a:solidFill>
              <a:ln w="19050">
                <a:solidFill>
                  <a:srgbClr val="A7A7A7"/>
                </a:solidFill>
              </a:ln>
              <a:effectLst/>
            </c:spPr>
            <c:extLst>
              <c:ext xmlns:c16="http://schemas.microsoft.com/office/drawing/2014/chart" uri="{C3380CC4-5D6E-409C-BE32-E72D297353CC}">
                <c16:uniqueId val="{00000009-CBF6-4FEF-B450-ACEED3D4A78C}"/>
              </c:ext>
            </c:extLst>
          </c:dPt>
          <c:dPt>
            <c:idx val="5"/>
            <c:bubble3D val="0"/>
            <c:spPr>
              <a:solidFill>
                <a:srgbClr val="535353">
                  <a:lumMod val="20000"/>
                  <a:lumOff val="80000"/>
                </a:srgbClr>
              </a:solidFill>
              <a:ln w="19050">
                <a:solidFill>
                  <a:srgbClr val="A7A7A7"/>
                </a:solidFill>
              </a:ln>
              <a:effectLst/>
            </c:spPr>
            <c:extLst>
              <c:ext xmlns:c16="http://schemas.microsoft.com/office/drawing/2014/chart" uri="{C3380CC4-5D6E-409C-BE32-E72D297353CC}">
                <c16:uniqueId val="{0000000B-CBF6-4FEF-B450-ACEED3D4A78C}"/>
              </c:ext>
            </c:extLst>
          </c:dPt>
          <c:dLbls>
            <c:dLbl>
              <c:idx val="0"/>
              <c:layout>
                <c:manualLayout>
                  <c:x val="-9.288784289935216E-3"/>
                  <c:y val="1.8346476378585754E-3"/>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CBF6-4FEF-B450-ACEED3D4A78C}"/>
                </c:ext>
              </c:extLst>
            </c:dLbl>
            <c:dLbl>
              <c:idx val="1"/>
              <c:layout>
                <c:manualLayout>
                  <c:x val="-1.9447280592711353E-2"/>
                  <c:y val="-2.9386518512037902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CBF6-4FEF-B450-ACEED3D4A78C}"/>
                </c:ext>
              </c:extLst>
            </c:dLbl>
            <c:dLbl>
              <c:idx val="2"/>
              <c:layout>
                <c:manualLayout>
                  <c:x val="-5.8010147132287774E-3"/>
                  <c:y val="7.3357443996272496E-3"/>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5-CBF6-4FEF-B450-ACEED3D4A78C}"/>
                </c:ext>
              </c:extLst>
            </c:dLbl>
            <c:dLbl>
              <c:idx val="3"/>
              <c:layout>
                <c:manualLayout>
                  <c:x val="-4.3442268509365604E-3"/>
                  <c:y val="2.9433159640996569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7-CBF6-4FEF-B450-ACEED3D4A78C}"/>
                </c:ext>
              </c:extLst>
            </c:dLbl>
            <c:dLbl>
              <c:idx val="4"/>
              <c:delete val="1"/>
              <c:extLst>
                <c:ext xmlns:c15="http://schemas.microsoft.com/office/drawing/2012/chart" uri="{CE6537A1-D6FC-4f65-9D91-7224C49458BB}"/>
                <c:ext xmlns:c16="http://schemas.microsoft.com/office/drawing/2014/chart" uri="{C3380CC4-5D6E-409C-BE32-E72D297353CC}">
                  <c16:uniqueId val="{00000009-CBF6-4FEF-B450-ACEED3D4A78C}"/>
                </c:ext>
              </c:extLst>
            </c:dLbl>
            <c:dLbl>
              <c:idx val="5"/>
              <c:layout>
                <c:manualLayout>
                  <c:x val="1.0255991154328839E-2"/>
                  <c:y val="9.192904043212928E-3"/>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B-CBF6-4FEF-B450-ACEED3D4A78C}"/>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Open Sans" panose="020B0606030504020204" pitchFamily="34" charset="0"/>
                    <a:cs typeface="Open Sans" panose="020B0606030504020204" pitchFamily="34" charset="0"/>
                  </a:defRPr>
                </a:pPr>
                <a:endParaRPr lang="en-US"/>
              </a:p>
            </c:txPr>
            <c:dLblPos val="outEnd"/>
            <c:showLegendKey val="0"/>
            <c:showVal val="0"/>
            <c:showCatName val="0"/>
            <c:showSerName val="0"/>
            <c:showPercent val="1"/>
            <c:showBubbleSize val="0"/>
            <c:showLeaderLines val="1"/>
            <c:leaderLines>
              <c:spPr>
                <a:ln w="9525" cap="flat" cmpd="sng" algn="ctr">
                  <a:noFill/>
                  <a:round/>
                </a:ln>
                <a:effectLst/>
              </c:spPr>
            </c:leaderLines>
            <c:extLst>
              <c:ext xmlns:c15="http://schemas.microsoft.com/office/drawing/2012/chart" uri="{CE6537A1-D6FC-4f65-9D91-7224C49458BB}"/>
            </c:extLst>
          </c:dLbls>
          <c:val>
            <c:numRef>
              <c:f>FA1a!$AA$18:$AA$23</c:f>
              <c:numCache>
                <c:formatCode>General</c:formatCode>
                <c:ptCount val="6"/>
                <c:pt idx="0">
                  <c:v>21</c:v>
                </c:pt>
                <c:pt idx="1">
                  <c:v>12</c:v>
                </c:pt>
                <c:pt idx="2">
                  <c:v>8</c:v>
                </c:pt>
                <c:pt idx="3">
                  <c:v>9</c:v>
                </c:pt>
                <c:pt idx="4">
                  <c:v>0</c:v>
                </c:pt>
                <c:pt idx="5">
                  <c:v>0</c:v>
                </c:pt>
              </c:numCache>
            </c:numRef>
          </c:val>
          <c:extLst>
            <c:ext xmlns:c16="http://schemas.microsoft.com/office/drawing/2014/chart" uri="{C3380CC4-5D6E-409C-BE32-E72D297353CC}">
              <c16:uniqueId val="{0000000C-CBF6-4FEF-B450-ACEED3D4A78C}"/>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a:noFill/>
    </a:ln>
    <a:effectLst/>
  </c:spPr>
  <c:txPr>
    <a:bodyPr/>
    <a:lstStyle/>
    <a:p>
      <a:pPr>
        <a:defRPr sz="1400" b="1">
          <a:latin typeface="Arial" panose="020B0604020202020204" pitchFamily="34" charset="0"/>
          <a:cs typeface="Arial" panose="020B0604020202020204" pitchFamily="34" charset="0"/>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74424C-E919-4C74-925A-44637863DBFB}"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US"/>
        </a:p>
      </dgm:t>
    </dgm:pt>
    <dgm:pt modelId="{AF019795-443E-433C-9B9F-16DF2FE6A221}">
      <dgm:prSet custT="1"/>
      <dgm:spPr>
        <a:ln>
          <a:solidFill>
            <a:srgbClr val="025E2B"/>
          </a:solidFill>
        </a:ln>
      </dgm:spPr>
      <dgm:t>
        <a:bodyPr/>
        <a:lstStyle/>
        <a:p>
          <a:pPr rtl="0"/>
          <a:r>
            <a:rPr lang="en-US" sz="1600" dirty="0" smtClean="0">
              <a:latin typeface="Arial" panose="020B0604020202020204" pitchFamily="34" charset="0"/>
              <a:cs typeface="Arial" panose="020B0604020202020204" pitchFamily="34" charset="0"/>
            </a:rPr>
            <a:t>Energy security</a:t>
          </a:r>
          <a:endParaRPr lang="en-ZA" sz="1600" dirty="0">
            <a:latin typeface="Arial" panose="020B0604020202020204" pitchFamily="34" charset="0"/>
            <a:cs typeface="Arial" panose="020B0604020202020204" pitchFamily="34" charset="0"/>
          </a:endParaRPr>
        </a:p>
      </dgm:t>
    </dgm:pt>
    <dgm:pt modelId="{CEBDB232-CC2C-4704-834D-1AAAF5847EFB}" type="parTrans" cxnId="{532D319E-FCF7-46FB-B944-03BB25305F36}">
      <dgm:prSet/>
      <dgm:spPr/>
      <dgm:t>
        <a:bodyPr/>
        <a:lstStyle/>
        <a:p>
          <a:endParaRPr lang="en-US" sz="2400">
            <a:latin typeface="Arial" panose="020B0604020202020204" pitchFamily="34" charset="0"/>
            <a:cs typeface="Arial" panose="020B0604020202020204" pitchFamily="34" charset="0"/>
          </a:endParaRPr>
        </a:p>
      </dgm:t>
    </dgm:pt>
    <dgm:pt modelId="{A99383E7-EE10-4D33-A245-4CCC17A47A36}" type="sibTrans" cxnId="{532D319E-FCF7-46FB-B944-03BB25305F36}">
      <dgm:prSet/>
      <dgm:spPr/>
      <dgm:t>
        <a:bodyPr/>
        <a:lstStyle/>
        <a:p>
          <a:endParaRPr lang="en-US" sz="2400">
            <a:latin typeface="Arial" panose="020B0604020202020204" pitchFamily="34" charset="0"/>
            <a:cs typeface="Arial" panose="020B0604020202020204" pitchFamily="34" charset="0"/>
          </a:endParaRPr>
        </a:p>
      </dgm:t>
    </dgm:pt>
    <dgm:pt modelId="{6F4395EE-9A55-4234-825B-BEEC96940F66}">
      <dgm:prSet custT="1"/>
      <dgm:spPr>
        <a:ln>
          <a:solidFill>
            <a:srgbClr val="025E2B"/>
          </a:solidFill>
        </a:ln>
      </dgm:spPr>
      <dgm:t>
        <a:bodyPr/>
        <a:lstStyle/>
        <a:p>
          <a:pPr rtl="0"/>
          <a:r>
            <a:rPr lang="en-US" sz="1600" dirty="0" smtClean="0">
              <a:latin typeface="Arial" panose="020B0604020202020204" pitchFamily="34" charset="0"/>
              <a:cs typeface="Arial" panose="020B0604020202020204" pitchFamily="34" charset="0"/>
            </a:rPr>
            <a:t>Affordable energy supply; </a:t>
          </a:r>
          <a:endParaRPr lang="en-ZA" sz="1600" dirty="0">
            <a:latin typeface="Arial" panose="020B0604020202020204" pitchFamily="34" charset="0"/>
            <a:cs typeface="Arial" panose="020B0604020202020204" pitchFamily="34" charset="0"/>
          </a:endParaRPr>
        </a:p>
      </dgm:t>
    </dgm:pt>
    <dgm:pt modelId="{6BEA6B40-1551-4CE0-A83A-1B9BCD9E779D}" type="parTrans" cxnId="{5E51F4F6-125A-4A90-B48F-E6D8959CD50E}">
      <dgm:prSet/>
      <dgm:spPr/>
      <dgm:t>
        <a:bodyPr/>
        <a:lstStyle/>
        <a:p>
          <a:endParaRPr lang="en-US" sz="2400">
            <a:latin typeface="Arial" panose="020B0604020202020204" pitchFamily="34" charset="0"/>
            <a:cs typeface="Arial" panose="020B0604020202020204" pitchFamily="34" charset="0"/>
          </a:endParaRPr>
        </a:p>
      </dgm:t>
    </dgm:pt>
    <dgm:pt modelId="{D72B6837-946E-4171-BFB3-855F7B8C7587}" type="sibTrans" cxnId="{5E51F4F6-125A-4A90-B48F-E6D8959CD50E}">
      <dgm:prSet/>
      <dgm:spPr/>
      <dgm:t>
        <a:bodyPr/>
        <a:lstStyle/>
        <a:p>
          <a:endParaRPr lang="en-US" sz="2400">
            <a:latin typeface="Arial" panose="020B0604020202020204" pitchFamily="34" charset="0"/>
            <a:cs typeface="Arial" panose="020B0604020202020204" pitchFamily="34" charset="0"/>
          </a:endParaRPr>
        </a:p>
      </dgm:t>
    </dgm:pt>
    <dgm:pt modelId="{6B38DE3F-9214-4910-BC8B-07D6AFD71AD3}">
      <dgm:prSet custT="1"/>
      <dgm:spPr>
        <a:ln>
          <a:solidFill>
            <a:srgbClr val="025E2B"/>
          </a:solidFill>
        </a:ln>
      </dgm:spPr>
      <dgm:t>
        <a:bodyPr/>
        <a:lstStyle/>
        <a:p>
          <a:pPr rtl="0"/>
          <a:r>
            <a:rPr lang="en-US" sz="1600" dirty="0" smtClean="0">
              <a:latin typeface="Arial" panose="020B0604020202020204" pitchFamily="34" charset="0"/>
              <a:cs typeface="Arial" panose="020B0604020202020204" pitchFamily="34" charset="0"/>
            </a:rPr>
            <a:t>Diversification of energy sources; </a:t>
          </a:r>
          <a:endParaRPr lang="en-ZA" sz="1600" dirty="0">
            <a:latin typeface="Arial" panose="020B0604020202020204" pitchFamily="34" charset="0"/>
            <a:cs typeface="Arial" panose="020B0604020202020204" pitchFamily="34" charset="0"/>
          </a:endParaRPr>
        </a:p>
      </dgm:t>
    </dgm:pt>
    <dgm:pt modelId="{FE7A0AD5-63CF-442A-898A-54A4CDCB5761}" type="parTrans" cxnId="{47C728D9-81CC-464E-A358-43AF61D967CD}">
      <dgm:prSet/>
      <dgm:spPr/>
      <dgm:t>
        <a:bodyPr/>
        <a:lstStyle/>
        <a:p>
          <a:endParaRPr lang="en-US" sz="2400">
            <a:latin typeface="Arial" panose="020B0604020202020204" pitchFamily="34" charset="0"/>
            <a:cs typeface="Arial" panose="020B0604020202020204" pitchFamily="34" charset="0"/>
          </a:endParaRPr>
        </a:p>
      </dgm:t>
    </dgm:pt>
    <dgm:pt modelId="{F5EBFC20-17C5-4508-9C37-CA04201EA66D}" type="sibTrans" cxnId="{47C728D9-81CC-464E-A358-43AF61D967CD}">
      <dgm:prSet/>
      <dgm:spPr/>
      <dgm:t>
        <a:bodyPr/>
        <a:lstStyle/>
        <a:p>
          <a:endParaRPr lang="en-US" sz="2400">
            <a:latin typeface="Arial" panose="020B0604020202020204" pitchFamily="34" charset="0"/>
            <a:cs typeface="Arial" panose="020B0604020202020204" pitchFamily="34" charset="0"/>
          </a:endParaRPr>
        </a:p>
      </dgm:t>
    </dgm:pt>
    <dgm:pt modelId="{DFE93E45-FB58-4889-880C-6670B1DCB3E0}">
      <dgm:prSet custT="1"/>
      <dgm:spPr>
        <a:ln>
          <a:solidFill>
            <a:srgbClr val="025E2B"/>
          </a:solidFill>
        </a:ln>
      </dgm:spPr>
      <dgm:t>
        <a:bodyPr/>
        <a:lstStyle/>
        <a:p>
          <a:pPr rtl="0"/>
          <a:r>
            <a:rPr lang="en-US" sz="1600" dirty="0" smtClean="0">
              <a:latin typeface="Arial" panose="020B0604020202020204" pitchFamily="34" charset="0"/>
              <a:cs typeface="Arial" panose="020B0604020202020204" pitchFamily="34" charset="0"/>
            </a:rPr>
            <a:t>Emission reduction; </a:t>
          </a:r>
          <a:endParaRPr lang="en-ZA" sz="1600" dirty="0">
            <a:latin typeface="Arial" panose="020B0604020202020204" pitchFamily="34" charset="0"/>
            <a:cs typeface="Arial" panose="020B0604020202020204" pitchFamily="34" charset="0"/>
          </a:endParaRPr>
        </a:p>
      </dgm:t>
    </dgm:pt>
    <dgm:pt modelId="{4635D1B5-3749-4592-A7B4-29860AB24B28}" type="parTrans" cxnId="{C6F1EBE2-EEF2-44A7-A3FB-46670BD82B51}">
      <dgm:prSet/>
      <dgm:spPr/>
      <dgm:t>
        <a:bodyPr/>
        <a:lstStyle/>
        <a:p>
          <a:endParaRPr lang="en-US" sz="2400">
            <a:latin typeface="Arial" panose="020B0604020202020204" pitchFamily="34" charset="0"/>
            <a:cs typeface="Arial" panose="020B0604020202020204" pitchFamily="34" charset="0"/>
          </a:endParaRPr>
        </a:p>
      </dgm:t>
    </dgm:pt>
    <dgm:pt modelId="{06C7A6DE-0941-4F25-807E-A69E9EB745FB}" type="sibTrans" cxnId="{C6F1EBE2-EEF2-44A7-A3FB-46670BD82B51}">
      <dgm:prSet/>
      <dgm:spPr/>
      <dgm:t>
        <a:bodyPr/>
        <a:lstStyle/>
        <a:p>
          <a:endParaRPr lang="en-US" sz="2400">
            <a:latin typeface="Arial" panose="020B0604020202020204" pitchFamily="34" charset="0"/>
            <a:cs typeface="Arial" panose="020B0604020202020204" pitchFamily="34" charset="0"/>
          </a:endParaRPr>
        </a:p>
      </dgm:t>
    </dgm:pt>
    <dgm:pt modelId="{BAE00E4E-9F17-4A1F-B738-D5BB2F443A4D}">
      <dgm:prSet custT="1"/>
      <dgm:spPr>
        <a:ln>
          <a:solidFill>
            <a:srgbClr val="025E2B"/>
          </a:solidFill>
        </a:ln>
      </dgm:spPr>
      <dgm:t>
        <a:bodyPr/>
        <a:lstStyle/>
        <a:p>
          <a:pPr rtl="0"/>
          <a:r>
            <a:rPr lang="en-US" sz="1600" dirty="0" smtClean="0">
              <a:latin typeface="Arial" panose="020B0604020202020204" pitchFamily="34" charset="0"/>
              <a:cs typeface="Arial" panose="020B0604020202020204" pitchFamily="34" charset="0"/>
            </a:rPr>
            <a:t>Energy efficiency improvement; </a:t>
          </a:r>
          <a:endParaRPr lang="en-ZA" sz="1600" dirty="0">
            <a:latin typeface="Arial" panose="020B0604020202020204" pitchFamily="34" charset="0"/>
            <a:cs typeface="Arial" panose="020B0604020202020204" pitchFamily="34" charset="0"/>
          </a:endParaRPr>
        </a:p>
      </dgm:t>
    </dgm:pt>
    <dgm:pt modelId="{D4B87E72-832D-4AF0-896A-17137F499AE7}" type="parTrans" cxnId="{B8DAF4EB-E362-4DCF-B858-A107B5FE5148}">
      <dgm:prSet/>
      <dgm:spPr/>
      <dgm:t>
        <a:bodyPr/>
        <a:lstStyle/>
        <a:p>
          <a:endParaRPr lang="en-US" sz="2400">
            <a:latin typeface="Arial" panose="020B0604020202020204" pitchFamily="34" charset="0"/>
            <a:cs typeface="Arial" panose="020B0604020202020204" pitchFamily="34" charset="0"/>
          </a:endParaRPr>
        </a:p>
      </dgm:t>
    </dgm:pt>
    <dgm:pt modelId="{14A391F9-F2A4-4F92-84D9-E43EB8D51AE6}" type="sibTrans" cxnId="{B8DAF4EB-E362-4DCF-B858-A107B5FE5148}">
      <dgm:prSet/>
      <dgm:spPr/>
      <dgm:t>
        <a:bodyPr/>
        <a:lstStyle/>
        <a:p>
          <a:endParaRPr lang="en-US" sz="2400">
            <a:latin typeface="Arial" panose="020B0604020202020204" pitchFamily="34" charset="0"/>
            <a:cs typeface="Arial" panose="020B0604020202020204" pitchFamily="34" charset="0"/>
          </a:endParaRPr>
        </a:p>
      </dgm:t>
    </dgm:pt>
    <dgm:pt modelId="{65502673-A631-4F0B-A9F5-2A45D2AFF206}">
      <dgm:prSet custT="1"/>
      <dgm:spPr>
        <a:ln>
          <a:solidFill>
            <a:srgbClr val="025E2B"/>
          </a:solidFill>
        </a:ln>
      </dgm:spPr>
      <dgm:t>
        <a:bodyPr/>
        <a:lstStyle/>
        <a:p>
          <a:pPr rtl="0"/>
          <a:r>
            <a:rPr lang="en-US" sz="1600" dirty="0" err="1" smtClean="0">
              <a:latin typeface="Arial" panose="020B0604020202020204" pitchFamily="34" charset="0"/>
              <a:cs typeface="Arial" panose="020B0604020202020204" pitchFamily="34" charset="0"/>
            </a:rPr>
            <a:t>Localisation</a:t>
          </a:r>
          <a:r>
            <a:rPr lang="en-US" sz="1600" dirty="0" smtClean="0">
              <a:latin typeface="Arial" panose="020B0604020202020204" pitchFamily="34" charset="0"/>
              <a:cs typeface="Arial" panose="020B0604020202020204" pitchFamily="34" charset="0"/>
            </a:rPr>
            <a:t> and job creation; </a:t>
          </a:r>
          <a:endParaRPr lang="en-ZA" sz="1600" dirty="0">
            <a:latin typeface="Arial" panose="020B0604020202020204" pitchFamily="34" charset="0"/>
            <a:cs typeface="Arial" panose="020B0604020202020204" pitchFamily="34" charset="0"/>
          </a:endParaRPr>
        </a:p>
      </dgm:t>
    </dgm:pt>
    <dgm:pt modelId="{C6F99930-D6EA-4628-989C-BC856BE99F5B}" type="parTrans" cxnId="{02280C19-38E2-41E9-950C-8D46E0FC121B}">
      <dgm:prSet/>
      <dgm:spPr/>
      <dgm:t>
        <a:bodyPr/>
        <a:lstStyle/>
        <a:p>
          <a:endParaRPr lang="en-US" sz="2400">
            <a:latin typeface="Arial" panose="020B0604020202020204" pitchFamily="34" charset="0"/>
            <a:cs typeface="Arial" panose="020B0604020202020204" pitchFamily="34" charset="0"/>
          </a:endParaRPr>
        </a:p>
      </dgm:t>
    </dgm:pt>
    <dgm:pt modelId="{319BCC22-F289-4504-94B3-E52C2A36C715}" type="sibTrans" cxnId="{02280C19-38E2-41E9-950C-8D46E0FC121B}">
      <dgm:prSet/>
      <dgm:spPr/>
      <dgm:t>
        <a:bodyPr/>
        <a:lstStyle/>
        <a:p>
          <a:endParaRPr lang="en-US" sz="2400">
            <a:latin typeface="Arial" panose="020B0604020202020204" pitchFamily="34" charset="0"/>
            <a:cs typeface="Arial" panose="020B0604020202020204" pitchFamily="34" charset="0"/>
          </a:endParaRPr>
        </a:p>
      </dgm:t>
    </dgm:pt>
    <dgm:pt modelId="{316A9C32-1C41-4ADA-A942-C756DE196798}">
      <dgm:prSet custT="1"/>
      <dgm:spPr>
        <a:ln>
          <a:solidFill>
            <a:srgbClr val="025E2B"/>
          </a:solidFill>
        </a:ln>
      </dgm:spPr>
      <dgm:t>
        <a:bodyPr/>
        <a:lstStyle/>
        <a:p>
          <a:pPr rtl="0"/>
          <a:r>
            <a:rPr lang="en-US" sz="1600" dirty="0" smtClean="0">
              <a:latin typeface="Arial" panose="020B0604020202020204" pitchFamily="34" charset="0"/>
              <a:cs typeface="Arial" panose="020B0604020202020204" pitchFamily="34" charset="0"/>
            </a:rPr>
            <a:t>Conservation of water resources; </a:t>
          </a:r>
          <a:endParaRPr lang="en-ZA" sz="1600" dirty="0">
            <a:latin typeface="Arial" panose="020B0604020202020204" pitchFamily="34" charset="0"/>
            <a:cs typeface="Arial" panose="020B0604020202020204" pitchFamily="34" charset="0"/>
          </a:endParaRPr>
        </a:p>
      </dgm:t>
    </dgm:pt>
    <dgm:pt modelId="{B048A42F-FF58-4C6A-B0B2-D7D6F54F67C7}" type="parTrans" cxnId="{BA607172-0B7E-4204-9E39-B513D911FDA1}">
      <dgm:prSet/>
      <dgm:spPr/>
      <dgm:t>
        <a:bodyPr/>
        <a:lstStyle/>
        <a:p>
          <a:endParaRPr lang="en-US" sz="2400">
            <a:latin typeface="Arial" panose="020B0604020202020204" pitchFamily="34" charset="0"/>
            <a:cs typeface="Arial" panose="020B0604020202020204" pitchFamily="34" charset="0"/>
          </a:endParaRPr>
        </a:p>
      </dgm:t>
    </dgm:pt>
    <dgm:pt modelId="{7F54B0EE-2F5E-4936-B35C-2F4F566670F0}" type="sibTrans" cxnId="{BA607172-0B7E-4204-9E39-B513D911FDA1}">
      <dgm:prSet/>
      <dgm:spPr/>
      <dgm:t>
        <a:bodyPr/>
        <a:lstStyle/>
        <a:p>
          <a:endParaRPr lang="en-US" sz="2400">
            <a:latin typeface="Arial" panose="020B0604020202020204" pitchFamily="34" charset="0"/>
            <a:cs typeface="Arial" panose="020B0604020202020204" pitchFamily="34" charset="0"/>
          </a:endParaRPr>
        </a:p>
      </dgm:t>
    </dgm:pt>
    <dgm:pt modelId="{B6E50B96-DBC8-41E2-8E3B-92D1406DA2B7}">
      <dgm:prSet custT="1"/>
      <dgm:spPr>
        <a:ln>
          <a:solidFill>
            <a:srgbClr val="025E2B"/>
          </a:solidFill>
        </a:ln>
      </dgm:spPr>
      <dgm:t>
        <a:bodyPr/>
        <a:lstStyle/>
        <a:p>
          <a:pPr rtl="0"/>
          <a:r>
            <a:rPr lang="en-US" sz="1600" dirty="0" smtClean="0">
              <a:latin typeface="Arial" panose="020B0604020202020204" pitchFamily="34" charset="0"/>
              <a:cs typeface="Arial" panose="020B0604020202020204" pitchFamily="34" charset="0"/>
            </a:rPr>
            <a:t>Technology transfer</a:t>
          </a:r>
          <a:endParaRPr lang="en-ZA" sz="1600" dirty="0">
            <a:latin typeface="Arial" panose="020B0604020202020204" pitchFamily="34" charset="0"/>
            <a:cs typeface="Arial" panose="020B0604020202020204" pitchFamily="34" charset="0"/>
          </a:endParaRPr>
        </a:p>
      </dgm:t>
    </dgm:pt>
    <dgm:pt modelId="{FF45D219-4E16-45DF-8240-B61451F98454}" type="parTrans" cxnId="{2E54EFB9-312B-4844-B023-9EE2961F6F8A}">
      <dgm:prSet/>
      <dgm:spPr/>
      <dgm:t>
        <a:bodyPr/>
        <a:lstStyle/>
        <a:p>
          <a:endParaRPr lang="en-US" sz="2400">
            <a:latin typeface="Arial" panose="020B0604020202020204" pitchFamily="34" charset="0"/>
            <a:cs typeface="Arial" panose="020B0604020202020204" pitchFamily="34" charset="0"/>
          </a:endParaRPr>
        </a:p>
      </dgm:t>
    </dgm:pt>
    <dgm:pt modelId="{0FE81A4E-F89B-43A0-9D86-715F0EEBFE39}" type="sibTrans" cxnId="{2E54EFB9-312B-4844-B023-9EE2961F6F8A}">
      <dgm:prSet/>
      <dgm:spPr/>
      <dgm:t>
        <a:bodyPr/>
        <a:lstStyle/>
        <a:p>
          <a:endParaRPr lang="en-US" sz="2400">
            <a:latin typeface="Arial" panose="020B0604020202020204" pitchFamily="34" charset="0"/>
            <a:cs typeface="Arial" panose="020B0604020202020204" pitchFamily="34" charset="0"/>
          </a:endParaRPr>
        </a:p>
      </dgm:t>
    </dgm:pt>
    <dgm:pt modelId="{0ACB4A5E-CB46-4E1E-9278-AFB775C9D6AE}">
      <dgm:prSet custT="1"/>
      <dgm:spPr>
        <a:solidFill>
          <a:srgbClr val="015E1F"/>
        </a:solidFill>
      </dgm:spPr>
      <dgm:t>
        <a:bodyPr/>
        <a:lstStyle/>
        <a:p>
          <a:pPr rtl="0"/>
          <a:endParaRPr lang="en-ZA" sz="900" dirty="0">
            <a:latin typeface="Arial" panose="020B0604020202020204" pitchFamily="34" charset="0"/>
            <a:cs typeface="Arial" panose="020B0604020202020204" pitchFamily="34" charset="0"/>
          </a:endParaRPr>
        </a:p>
      </dgm:t>
    </dgm:pt>
    <dgm:pt modelId="{A55F81A7-1A23-4049-9AB8-FAC8AB5CD625}" type="parTrans" cxnId="{B46B2221-99EC-46A6-9D7A-58E864852813}">
      <dgm:prSet/>
      <dgm:spPr/>
      <dgm:t>
        <a:bodyPr/>
        <a:lstStyle/>
        <a:p>
          <a:endParaRPr lang="en-US" sz="2400">
            <a:latin typeface="Arial" panose="020B0604020202020204" pitchFamily="34" charset="0"/>
            <a:cs typeface="Arial" panose="020B0604020202020204" pitchFamily="34" charset="0"/>
          </a:endParaRPr>
        </a:p>
      </dgm:t>
    </dgm:pt>
    <dgm:pt modelId="{D36476F2-94BB-4F62-8302-106A6C916585}" type="sibTrans" cxnId="{B46B2221-99EC-46A6-9D7A-58E864852813}">
      <dgm:prSet/>
      <dgm:spPr/>
      <dgm:t>
        <a:bodyPr/>
        <a:lstStyle/>
        <a:p>
          <a:endParaRPr lang="en-US" sz="2400">
            <a:latin typeface="Arial" panose="020B0604020202020204" pitchFamily="34" charset="0"/>
            <a:cs typeface="Arial" panose="020B0604020202020204" pitchFamily="34" charset="0"/>
          </a:endParaRPr>
        </a:p>
      </dgm:t>
    </dgm:pt>
    <dgm:pt modelId="{62644EC8-33F8-4792-8C98-61B6F9CC5596}">
      <dgm:prSet custT="1"/>
      <dgm:spPr>
        <a:solidFill>
          <a:srgbClr val="015E1F"/>
        </a:solidFill>
      </dgm:spPr>
      <dgm:t>
        <a:bodyPr/>
        <a:lstStyle/>
        <a:p>
          <a:pPr rtl="0"/>
          <a:endParaRPr lang="en-ZA" sz="900" dirty="0">
            <a:latin typeface="Arial" panose="020B0604020202020204" pitchFamily="34" charset="0"/>
            <a:cs typeface="Arial" panose="020B0604020202020204" pitchFamily="34" charset="0"/>
          </a:endParaRPr>
        </a:p>
      </dgm:t>
    </dgm:pt>
    <dgm:pt modelId="{B6577714-E8B4-4B12-AC4E-90C7FD1DD6BE}" type="parTrans" cxnId="{AB11EA80-2188-453F-BAAA-3DA83EF47D2A}">
      <dgm:prSet/>
      <dgm:spPr/>
      <dgm:t>
        <a:bodyPr/>
        <a:lstStyle/>
        <a:p>
          <a:endParaRPr lang="en-US" sz="2400">
            <a:latin typeface="Arial" panose="020B0604020202020204" pitchFamily="34" charset="0"/>
            <a:cs typeface="Arial" panose="020B0604020202020204" pitchFamily="34" charset="0"/>
          </a:endParaRPr>
        </a:p>
      </dgm:t>
    </dgm:pt>
    <dgm:pt modelId="{E76894E8-760B-4981-9106-F4097D3526AC}" type="sibTrans" cxnId="{AB11EA80-2188-453F-BAAA-3DA83EF47D2A}">
      <dgm:prSet/>
      <dgm:spPr/>
      <dgm:t>
        <a:bodyPr/>
        <a:lstStyle/>
        <a:p>
          <a:endParaRPr lang="en-US" sz="2400">
            <a:latin typeface="Arial" panose="020B0604020202020204" pitchFamily="34" charset="0"/>
            <a:cs typeface="Arial" panose="020B0604020202020204" pitchFamily="34" charset="0"/>
          </a:endParaRPr>
        </a:p>
      </dgm:t>
    </dgm:pt>
    <dgm:pt modelId="{B9D11B75-5C0F-4EA5-9607-8F813447314F}">
      <dgm:prSet custT="1"/>
      <dgm:spPr>
        <a:solidFill>
          <a:srgbClr val="015E1F"/>
        </a:solidFill>
      </dgm:spPr>
      <dgm:t>
        <a:bodyPr/>
        <a:lstStyle/>
        <a:p>
          <a:pPr rtl="0"/>
          <a:endParaRPr lang="en-ZA" sz="900" dirty="0">
            <a:latin typeface="Arial" panose="020B0604020202020204" pitchFamily="34" charset="0"/>
            <a:cs typeface="Arial" panose="020B0604020202020204" pitchFamily="34" charset="0"/>
          </a:endParaRPr>
        </a:p>
      </dgm:t>
    </dgm:pt>
    <dgm:pt modelId="{DDA01662-ED27-4519-8F43-2301D2862985}" type="parTrans" cxnId="{274938A1-D5C9-425F-A15C-471685BF0FD8}">
      <dgm:prSet/>
      <dgm:spPr/>
      <dgm:t>
        <a:bodyPr/>
        <a:lstStyle/>
        <a:p>
          <a:endParaRPr lang="en-US" sz="2400">
            <a:latin typeface="Arial" panose="020B0604020202020204" pitchFamily="34" charset="0"/>
            <a:cs typeface="Arial" panose="020B0604020202020204" pitchFamily="34" charset="0"/>
          </a:endParaRPr>
        </a:p>
      </dgm:t>
    </dgm:pt>
    <dgm:pt modelId="{283CA74A-FEAE-44C7-9729-B4E075801E3F}" type="sibTrans" cxnId="{274938A1-D5C9-425F-A15C-471685BF0FD8}">
      <dgm:prSet/>
      <dgm:spPr/>
      <dgm:t>
        <a:bodyPr/>
        <a:lstStyle/>
        <a:p>
          <a:endParaRPr lang="en-US" sz="2400">
            <a:latin typeface="Arial" panose="020B0604020202020204" pitchFamily="34" charset="0"/>
            <a:cs typeface="Arial" panose="020B0604020202020204" pitchFamily="34" charset="0"/>
          </a:endParaRPr>
        </a:p>
      </dgm:t>
    </dgm:pt>
    <dgm:pt modelId="{F98C1239-333F-4EA9-AB5D-36D6FD356BC7}">
      <dgm:prSet custT="1"/>
      <dgm:spPr>
        <a:solidFill>
          <a:srgbClr val="015E1F"/>
        </a:solidFill>
      </dgm:spPr>
      <dgm:t>
        <a:bodyPr/>
        <a:lstStyle/>
        <a:p>
          <a:pPr rtl="0"/>
          <a:endParaRPr lang="en-ZA" sz="900" dirty="0">
            <a:latin typeface="Arial" panose="020B0604020202020204" pitchFamily="34" charset="0"/>
            <a:cs typeface="Arial" panose="020B0604020202020204" pitchFamily="34" charset="0"/>
          </a:endParaRPr>
        </a:p>
      </dgm:t>
    </dgm:pt>
    <dgm:pt modelId="{F582BF26-8806-48A2-AFB8-F09EC4283D72}" type="parTrans" cxnId="{A2993C18-73A0-4B1E-8ECA-DB87018AEC18}">
      <dgm:prSet/>
      <dgm:spPr/>
      <dgm:t>
        <a:bodyPr/>
        <a:lstStyle/>
        <a:p>
          <a:endParaRPr lang="en-US" sz="2400">
            <a:latin typeface="Arial" panose="020B0604020202020204" pitchFamily="34" charset="0"/>
            <a:cs typeface="Arial" panose="020B0604020202020204" pitchFamily="34" charset="0"/>
          </a:endParaRPr>
        </a:p>
      </dgm:t>
    </dgm:pt>
    <dgm:pt modelId="{0E656C91-AFCB-466F-9E14-E6A482E4D78D}" type="sibTrans" cxnId="{A2993C18-73A0-4B1E-8ECA-DB87018AEC18}">
      <dgm:prSet/>
      <dgm:spPr/>
      <dgm:t>
        <a:bodyPr/>
        <a:lstStyle/>
        <a:p>
          <a:endParaRPr lang="en-US" sz="2400">
            <a:latin typeface="Arial" panose="020B0604020202020204" pitchFamily="34" charset="0"/>
            <a:cs typeface="Arial" panose="020B0604020202020204" pitchFamily="34" charset="0"/>
          </a:endParaRPr>
        </a:p>
      </dgm:t>
    </dgm:pt>
    <dgm:pt modelId="{95CC928E-FAA7-4657-AB48-175A6318D1A1}">
      <dgm:prSet custT="1"/>
      <dgm:spPr>
        <a:solidFill>
          <a:srgbClr val="015E1F"/>
        </a:solidFill>
      </dgm:spPr>
      <dgm:t>
        <a:bodyPr/>
        <a:lstStyle/>
        <a:p>
          <a:pPr rtl="0"/>
          <a:endParaRPr lang="en-ZA" sz="900" dirty="0">
            <a:latin typeface="Arial" panose="020B0604020202020204" pitchFamily="34" charset="0"/>
            <a:cs typeface="Arial" panose="020B0604020202020204" pitchFamily="34" charset="0"/>
          </a:endParaRPr>
        </a:p>
      </dgm:t>
    </dgm:pt>
    <dgm:pt modelId="{6D044520-5606-45DC-9423-F482737E13E6}" type="parTrans" cxnId="{F9507F53-4015-4D1A-A7BB-F033C1ED4D45}">
      <dgm:prSet/>
      <dgm:spPr/>
      <dgm:t>
        <a:bodyPr/>
        <a:lstStyle/>
        <a:p>
          <a:endParaRPr lang="en-US" sz="2400">
            <a:latin typeface="Arial" panose="020B0604020202020204" pitchFamily="34" charset="0"/>
            <a:cs typeface="Arial" panose="020B0604020202020204" pitchFamily="34" charset="0"/>
          </a:endParaRPr>
        </a:p>
      </dgm:t>
    </dgm:pt>
    <dgm:pt modelId="{179DC884-1BB2-42CD-B3D4-B0A7992F2188}" type="sibTrans" cxnId="{F9507F53-4015-4D1A-A7BB-F033C1ED4D45}">
      <dgm:prSet/>
      <dgm:spPr/>
      <dgm:t>
        <a:bodyPr/>
        <a:lstStyle/>
        <a:p>
          <a:endParaRPr lang="en-US" sz="2400">
            <a:latin typeface="Arial" panose="020B0604020202020204" pitchFamily="34" charset="0"/>
            <a:cs typeface="Arial" panose="020B0604020202020204" pitchFamily="34" charset="0"/>
          </a:endParaRPr>
        </a:p>
      </dgm:t>
    </dgm:pt>
    <dgm:pt modelId="{8C51FE9E-FB4F-46E3-8F03-ED4C53A6EE2F}">
      <dgm:prSet custT="1"/>
      <dgm:spPr>
        <a:solidFill>
          <a:srgbClr val="015E1F"/>
        </a:solidFill>
      </dgm:spPr>
      <dgm:t>
        <a:bodyPr/>
        <a:lstStyle/>
        <a:p>
          <a:pPr rtl="0"/>
          <a:endParaRPr lang="en-ZA" sz="900" dirty="0">
            <a:latin typeface="Arial" panose="020B0604020202020204" pitchFamily="34" charset="0"/>
            <a:cs typeface="Arial" panose="020B0604020202020204" pitchFamily="34" charset="0"/>
          </a:endParaRPr>
        </a:p>
      </dgm:t>
    </dgm:pt>
    <dgm:pt modelId="{750C02E0-68AE-42EF-8B5B-E42BEB244046}" type="parTrans" cxnId="{A4D2AB9E-D7AB-4C68-AF8D-30FD0536D86B}">
      <dgm:prSet/>
      <dgm:spPr/>
      <dgm:t>
        <a:bodyPr/>
        <a:lstStyle/>
        <a:p>
          <a:endParaRPr lang="en-US" sz="2400">
            <a:latin typeface="Arial" panose="020B0604020202020204" pitchFamily="34" charset="0"/>
            <a:cs typeface="Arial" panose="020B0604020202020204" pitchFamily="34" charset="0"/>
          </a:endParaRPr>
        </a:p>
      </dgm:t>
    </dgm:pt>
    <dgm:pt modelId="{029CB0AB-2763-4317-8AC8-3240EB129CBA}" type="sibTrans" cxnId="{A4D2AB9E-D7AB-4C68-AF8D-30FD0536D86B}">
      <dgm:prSet/>
      <dgm:spPr/>
      <dgm:t>
        <a:bodyPr/>
        <a:lstStyle/>
        <a:p>
          <a:endParaRPr lang="en-US" sz="2400">
            <a:latin typeface="Arial" panose="020B0604020202020204" pitchFamily="34" charset="0"/>
            <a:cs typeface="Arial" panose="020B0604020202020204" pitchFamily="34" charset="0"/>
          </a:endParaRPr>
        </a:p>
      </dgm:t>
    </dgm:pt>
    <dgm:pt modelId="{102CA1F2-9D19-4584-B431-96ABBD1A2357}">
      <dgm:prSet custT="1"/>
      <dgm:spPr>
        <a:solidFill>
          <a:srgbClr val="015E1F"/>
        </a:solidFill>
      </dgm:spPr>
      <dgm:t>
        <a:bodyPr/>
        <a:lstStyle/>
        <a:p>
          <a:pPr rtl="0"/>
          <a:endParaRPr lang="en-ZA" sz="900" dirty="0">
            <a:latin typeface="Arial" panose="020B0604020202020204" pitchFamily="34" charset="0"/>
            <a:cs typeface="Arial" panose="020B0604020202020204" pitchFamily="34" charset="0"/>
          </a:endParaRPr>
        </a:p>
      </dgm:t>
    </dgm:pt>
    <dgm:pt modelId="{EB76C6CD-DC37-4E10-BAC7-8C09C27E70B8}" type="parTrans" cxnId="{CB446ABB-8A08-4A77-8265-014E3B1338F3}">
      <dgm:prSet/>
      <dgm:spPr/>
      <dgm:t>
        <a:bodyPr/>
        <a:lstStyle/>
        <a:p>
          <a:endParaRPr lang="en-US" sz="2400">
            <a:latin typeface="Arial" panose="020B0604020202020204" pitchFamily="34" charset="0"/>
            <a:cs typeface="Arial" panose="020B0604020202020204" pitchFamily="34" charset="0"/>
          </a:endParaRPr>
        </a:p>
      </dgm:t>
    </dgm:pt>
    <dgm:pt modelId="{83438207-B308-44FF-A43E-B5661FE45230}" type="sibTrans" cxnId="{CB446ABB-8A08-4A77-8265-014E3B1338F3}">
      <dgm:prSet/>
      <dgm:spPr/>
      <dgm:t>
        <a:bodyPr/>
        <a:lstStyle/>
        <a:p>
          <a:endParaRPr lang="en-US" sz="2400">
            <a:latin typeface="Arial" panose="020B0604020202020204" pitchFamily="34" charset="0"/>
            <a:cs typeface="Arial" panose="020B0604020202020204" pitchFamily="34" charset="0"/>
          </a:endParaRPr>
        </a:p>
      </dgm:t>
    </dgm:pt>
    <dgm:pt modelId="{B223984D-DE32-4475-BAFF-3CB2E5CCCF99}">
      <dgm:prSet custT="1"/>
      <dgm:spPr>
        <a:solidFill>
          <a:srgbClr val="015E1F"/>
        </a:solidFill>
      </dgm:spPr>
      <dgm:t>
        <a:bodyPr/>
        <a:lstStyle/>
        <a:p>
          <a:pPr rtl="0"/>
          <a:endParaRPr lang="en-ZA" sz="900" dirty="0">
            <a:latin typeface="Arial" panose="020B0604020202020204" pitchFamily="34" charset="0"/>
            <a:cs typeface="Arial" panose="020B0604020202020204" pitchFamily="34" charset="0"/>
          </a:endParaRPr>
        </a:p>
      </dgm:t>
    </dgm:pt>
    <dgm:pt modelId="{1F586F84-DEBF-46D7-8721-D8E2031186FB}" type="parTrans" cxnId="{BF3317DD-76C9-40B1-A57B-28A8F8514F37}">
      <dgm:prSet/>
      <dgm:spPr/>
      <dgm:t>
        <a:bodyPr/>
        <a:lstStyle/>
        <a:p>
          <a:endParaRPr lang="en-US" sz="2400">
            <a:latin typeface="Arial" panose="020B0604020202020204" pitchFamily="34" charset="0"/>
            <a:cs typeface="Arial" panose="020B0604020202020204" pitchFamily="34" charset="0"/>
          </a:endParaRPr>
        </a:p>
      </dgm:t>
    </dgm:pt>
    <dgm:pt modelId="{DC8759E7-A3E4-438F-8D2F-3918C38F3E1C}" type="sibTrans" cxnId="{BF3317DD-76C9-40B1-A57B-28A8F8514F37}">
      <dgm:prSet/>
      <dgm:spPr/>
      <dgm:t>
        <a:bodyPr/>
        <a:lstStyle/>
        <a:p>
          <a:endParaRPr lang="en-US" sz="2400">
            <a:latin typeface="Arial" panose="020B0604020202020204" pitchFamily="34" charset="0"/>
            <a:cs typeface="Arial" panose="020B0604020202020204" pitchFamily="34" charset="0"/>
          </a:endParaRPr>
        </a:p>
      </dgm:t>
    </dgm:pt>
    <dgm:pt modelId="{59DAD8CF-6556-429A-9BFE-7EE5AC211389}" type="pres">
      <dgm:prSet presAssocID="{BA74424C-E919-4C74-925A-44637863DBFB}" presName="linearFlow" presStyleCnt="0">
        <dgm:presLayoutVars>
          <dgm:dir/>
          <dgm:animLvl val="lvl"/>
          <dgm:resizeHandles val="exact"/>
        </dgm:presLayoutVars>
      </dgm:prSet>
      <dgm:spPr/>
      <dgm:t>
        <a:bodyPr/>
        <a:lstStyle/>
        <a:p>
          <a:endParaRPr lang="en-US"/>
        </a:p>
      </dgm:t>
    </dgm:pt>
    <dgm:pt modelId="{B9031499-1578-4D1B-9D97-E4EE2D7CCA3C}" type="pres">
      <dgm:prSet presAssocID="{0ACB4A5E-CB46-4E1E-9278-AFB775C9D6AE}" presName="composite" presStyleCnt="0"/>
      <dgm:spPr/>
    </dgm:pt>
    <dgm:pt modelId="{11E4D877-55BB-49B5-9D06-66B9EF5EEE33}" type="pres">
      <dgm:prSet presAssocID="{0ACB4A5E-CB46-4E1E-9278-AFB775C9D6AE}" presName="parentText" presStyleLbl="alignNode1" presStyleIdx="0" presStyleCnt="8">
        <dgm:presLayoutVars>
          <dgm:chMax val="1"/>
          <dgm:bulletEnabled val="1"/>
        </dgm:presLayoutVars>
      </dgm:prSet>
      <dgm:spPr/>
      <dgm:t>
        <a:bodyPr/>
        <a:lstStyle/>
        <a:p>
          <a:endParaRPr lang="en-US"/>
        </a:p>
      </dgm:t>
    </dgm:pt>
    <dgm:pt modelId="{3460F62C-08DB-4049-9023-F2984642586D}" type="pres">
      <dgm:prSet presAssocID="{0ACB4A5E-CB46-4E1E-9278-AFB775C9D6AE}" presName="descendantText" presStyleLbl="alignAcc1" presStyleIdx="0" presStyleCnt="8">
        <dgm:presLayoutVars>
          <dgm:bulletEnabled val="1"/>
        </dgm:presLayoutVars>
      </dgm:prSet>
      <dgm:spPr/>
      <dgm:t>
        <a:bodyPr/>
        <a:lstStyle/>
        <a:p>
          <a:endParaRPr lang="en-US"/>
        </a:p>
      </dgm:t>
    </dgm:pt>
    <dgm:pt modelId="{55BA47BD-8A94-40C6-AC57-D244B67D6DD0}" type="pres">
      <dgm:prSet presAssocID="{D36476F2-94BB-4F62-8302-106A6C916585}" presName="sp" presStyleCnt="0"/>
      <dgm:spPr/>
    </dgm:pt>
    <dgm:pt modelId="{0317B2E5-2E4C-49E5-AC40-2108CD1ACD34}" type="pres">
      <dgm:prSet presAssocID="{62644EC8-33F8-4792-8C98-61B6F9CC5596}" presName="composite" presStyleCnt="0"/>
      <dgm:spPr/>
    </dgm:pt>
    <dgm:pt modelId="{587D2985-71BE-4A81-961F-6F5E19140608}" type="pres">
      <dgm:prSet presAssocID="{62644EC8-33F8-4792-8C98-61B6F9CC5596}" presName="parentText" presStyleLbl="alignNode1" presStyleIdx="1" presStyleCnt="8">
        <dgm:presLayoutVars>
          <dgm:chMax val="1"/>
          <dgm:bulletEnabled val="1"/>
        </dgm:presLayoutVars>
      </dgm:prSet>
      <dgm:spPr/>
      <dgm:t>
        <a:bodyPr/>
        <a:lstStyle/>
        <a:p>
          <a:endParaRPr lang="en-US"/>
        </a:p>
      </dgm:t>
    </dgm:pt>
    <dgm:pt modelId="{59C0CBAF-7554-4A13-A3E5-6738C4CDF13B}" type="pres">
      <dgm:prSet presAssocID="{62644EC8-33F8-4792-8C98-61B6F9CC5596}" presName="descendantText" presStyleLbl="alignAcc1" presStyleIdx="1" presStyleCnt="8">
        <dgm:presLayoutVars>
          <dgm:bulletEnabled val="1"/>
        </dgm:presLayoutVars>
      </dgm:prSet>
      <dgm:spPr/>
      <dgm:t>
        <a:bodyPr/>
        <a:lstStyle/>
        <a:p>
          <a:endParaRPr lang="en-US"/>
        </a:p>
      </dgm:t>
    </dgm:pt>
    <dgm:pt modelId="{EA528B4C-DB1B-42CA-A550-3DE1394DEB45}" type="pres">
      <dgm:prSet presAssocID="{E76894E8-760B-4981-9106-F4097D3526AC}" presName="sp" presStyleCnt="0"/>
      <dgm:spPr/>
    </dgm:pt>
    <dgm:pt modelId="{0C72192D-E4B5-4BDE-BE43-B92F8499531D}" type="pres">
      <dgm:prSet presAssocID="{B9D11B75-5C0F-4EA5-9607-8F813447314F}" presName="composite" presStyleCnt="0"/>
      <dgm:spPr/>
    </dgm:pt>
    <dgm:pt modelId="{A718A1F5-F793-4D56-A55E-B1430D5F466D}" type="pres">
      <dgm:prSet presAssocID="{B9D11B75-5C0F-4EA5-9607-8F813447314F}" presName="parentText" presStyleLbl="alignNode1" presStyleIdx="2" presStyleCnt="8">
        <dgm:presLayoutVars>
          <dgm:chMax val="1"/>
          <dgm:bulletEnabled val="1"/>
        </dgm:presLayoutVars>
      </dgm:prSet>
      <dgm:spPr/>
      <dgm:t>
        <a:bodyPr/>
        <a:lstStyle/>
        <a:p>
          <a:endParaRPr lang="en-US"/>
        </a:p>
      </dgm:t>
    </dgm:pt>
    <dgm:pt modelId="{CD53B829-66EC-4B6F-BE3F-C6D0851A684A}" type="pres">
      <dgm:prSet presAssocID="{B9D11B75-5C0F-4EA5-9607-8F813447314F}" presName="descendantText" presStyleLbl="alignAcc1" presStyleIdx="2" presStyleCnt="8">
        <dgm:presLayoutVars>
          <dgm:bulletEnabled val="1"/>
        </dgm:presLayoutVars>
      </dgm:prSet>
      <dgm:spPr/>
      <dgm:t>
        <a:bodyPr/>
        <a:lstStyle/>
        <a:p>
          <a:endParaRPr lang="en-US"/>
        </a:p>
      </dgm:t>
    </dgm:pt>
    <dgm:pt modelId="{55DB2286-A33F-4020-AB2A-F293CE2E35E3}" type="pres">
      <dgm:prSet presAssocID="{283CA74A-FEAE-44C7-9729-B4E075801E3F}" presName="sp" presStyleCnt="0"/>
      <dgm:spPr/>
    </dgm:pt>
    <dgm:pt modelId="{D9E1B486-D545-4EE8-B721-59B8CCD2C2C7}" type="pres">
      <dgm:prSet presAssocID="{F98C1239-333F-4EA9-AB5D-36D6FD356BC7}" presName="composite" presStyleCnt="0"/>
      <dgm:spPr/>
    </dgm:pt>
    <dgm:pt modelId="{8F370401-2E24-4784-874F-BCB7FD865BC2}" type="pres">
      <dgm:prSet presAssocID="{F98C1239-333F-4EA9-AB5D-36D6FD356BC7}" presName="parentText" presStyleLbl="alignNode1" presStyleIdx="3" presStyleCnt="8">
        <dgm:presLayoutVars>
          <dgm:chMax val="1"/>
          <dgm:bulletEnabled val="1"/>
        </dgm:presLayoutVars>
      </dgm:prSet>
      <dgm:spPr/>
      <dgm:t>
        <a:bodyPr/>
        <a:lstStyle/>
        <a:p>
          <a:endParaRPr lang="en-US"/>
        </a:p>
      </dgm:t>
    </dgm:pt>
    <dgm:pt modelId="{E035239C-CB1C-4531-8FFA-41076C9E2AC5}" type="pres">
      <dgm:prSet presAssocID="{F98C1239-333F-4EA9-AB5D-36D6FD356BC7}" presName="descendantText" presStyleLbl="alignAcc1" presStyleIdx="3" presStyleCnt="8">
        <dgm:presLayoutVars>
          <dgm:bulletEnabled val="1"/>
        </dgm:presLayoutVars>
      </dgm:prSet>
      <dgm:spPr/>
      <dgm:t>
        <a:bodyPr/>
        <a:lstStyle/>
        <a:p>
          <a:endParaRPr lang="en-US"/>
        </a:p>
      </dgm:t>
    </dgm:pt>
    <dgm:pt modelId="{A8F73D07-6199-4F0E-8E7C-5B93200E9ABF}" type="pres">
      <dgm:prSet presAssocID="{0E656C91-AFCB-466F-9E14-E6A482E4D78D}" presName="sp" presStyleCnt="0"/>
      <dgm:spPr/>
    </dgm:pt>
    <dgm:pt modelId="{29F20B1F-86F2-44EF-939F-833224811047}" type="pres">
      <dgm:prSet presAssocID="{95CC928E-FAA7-4657-AB48-175A6318D1A1}" presName="composite" presStyleCnt="0"/>
      <dgm:spPr/>
    </dgm:pt>
    <dgm:pt modelId="{22B889C2-5ABC-4B8D-8D7D-255C6B22A594}" type="pres">
      <dgm:prSet presAssocID="{95CC928E-FAA7-4657-AB48-175A6318D1A1}" presName="parentText" presStyleLbl="alignNode1" presStyleIdx="4" presStyleCnt="8">
        <dgm:presLayoutVars>
          <dgm:chMax val="1"/>
          <dgm:bulletEnabled val="1"/>
        </dgm:presLayoutVars>
      </dgm:prSet>
      <dgm:spPr/>
      <dgm:t>
        <a:bodyPr/>
        <a:lstStyle/>
        <a:p>
          <a:endParaRPr lang="en-US"/>
        </a:p>
      </dgm:t>
    </dgm:pt>
    <dgm:pt modelId="{01011733-3AC9-4E3D-91E1-26098B063A6A}" type="pres">
      <dgm:prSet presAssocID="{95CC928E-FAA7-4657-AB48-175A6318D1A1}" presName="descendantText" presStyleLbl="alignAcc1" presStyleIdx="4" presStyleCnt="8">
        <dgm:presLayoutVars>
          <dgm:bulletEnabled val="1"/>
        </dgm:presLayoutVars>
      </dgm:prSet>
      <dgm:spPr/>
      <dgm:t>
        <a:bodyPr/>
        <a:lstStyle/>
        <a:p>
          <a:endParaRPr lang="en-US"/>
        </a:p>
      </dgm:t>
    </dgm:pt>
    <dgm:pt modelId="{9A903390-B735-4D4D-8B1D-6983CE8730E9}" type="pres">
      <dgm:prSet presAssocID="{179DC884-1BB2-42CD-B3D4-B0A7992F2188}" presName="sp" presStyleCnt="0"/>
      <dgm:spPr/>
    </dgm:pt>
    <dgm:pt modelId="{5D34722B-BEF7-401B-B4F3-571CD7F15EBD}" type="pres">
      <dgm:prSet presAssocID="{8C51FE9E-FB4F-46E3-8F03-ED4C53A6EE2F}" presName="composite" presStyleCnt="0"/>
      <dgm:spPr/>
    </dgm:pt>
    <dgm:pt modelId="{A419FB3B-451D-4295-8017-2E2BC2DAE504}" type="pres">
      <dgm:prSet presAssocID="{8C51FE9E-FB4F-46E3-8F03-ED4C53A6EE2F}" presName="parentText" presStyleLbl="alignNode1" presStyleIdx="5" presStyleCnt="8">
        <dgm:presLayoutVars>
          <dgm:chMax val="1"/>
          <dgm:bulletEnabled val="1"/>
        </dgm:presLayoutVars>
      </dgm:prSet>
      <dgm:spPr/>
      <dgm:t>
        <a:bodyPr/>
        <a:lstStyle/>
        <a:p>
          <a:endParaRPr lang="en-US"/>
        </a:p>
      </dgm:t>
    </dgm:pt>
    <dgm:pt modelId="{593CCF59-E876-4556-8BB7-36FF20198AB7}" type="pres">
      <dgm:prSet presAssocID="{8C51FE9E-FB4F-46E3-8F03-ED4C53A6EE2F}" presName="descendantText" presStyleLbl="alignAcc1" presStyleIdx="5" presStyleCnt="8">
        <dgm:presLayoutVars>
          <dgm:bulletEnabled val="1"/>
        </dgm:presLayoutVars>
      </dgm:prSet>
      <dgm:spPr/>
      <dgm:t>
        <a:bodyPr/>
        <a:lstStyle/>
        <a:p>
          <a:endParaRPr lang="en-US"/>
        </a:p>
      </dgm:t>
    </dgm:pt>
    <dgm:pt modelId="{84AC4450-D853-4922-A9E7-68C78944BF8F}" type="pres">
      <dgm:prSet presAssocID="{029CB0AB-2763-4317-8AC8-3240EB129CBA}" presName="sp" presStyleCnt="0"/>
      <dgm:spPr/>
    </dgm:pt>
    <dgm:pt modelId="{F0F8F96E-28A4-4D9A-ADF6-D4A55A31F79D}" type="pres">
      <dgm:prSet presAssocID="{102CA1F2-9D19-4584-B431-96ABBD1A2357}" presName="composite" presStyleCnt="0"/>
      <dgm:spPr/>
    </dgm:pt>
    <dgm:pt modelId="{6A2BF6BE-E6E9-4BA7-830C-92453C01450F}" type="pres">
      <dgm:prSet presAssocID="{102CA1F2-9D19-4584-B431-96ABBD1A2357}" presName="parentText" presStyleLbl="alignNode1" presStyleIdx="6" presStyleCnt="8">
        <dgm:presLayoutVars>
          <dgm:chMax val="1"/>
          <dgm:bulletEnabled val="1"/>
        </dgm:presLayoutVars>
      </dgm:prSet>
      <dgm:spPr/>
      <dgm:t>
        <a:bodyPr/>
        <a:lstStyle/>
        <a:p>
          <a:endParaRPr lang="en-US"/>
        </a:p>
      </dgm:t>
    </dgm:pt>
    <dgm:pt modelId="{AB6EC5FD-F2DD-41D5-9AFC-05BE51A845E8}" type="pres">
      <dgm:prSet presAssocID="{102CA1F2-9D19-4584-B431-96ABBD1A2357}" presName="descendantText" presStyleLbl="alignAcc1" presStyleIdx="6" presStyleCnt="8">
        <dgm:presLayoutVars>
          <dgm:bulletEnabled val="1"/>
        </dgm:presLayoutVars>
      </dgm:prSet>
      <dgm:spPr/>
      <dgm:t>
        <a:bodyPr/>
        <a:lstStyle/>
        <a:p>
          <a:endParaRPr lang="en-US"/>
        </a:p>
      </dgm:t>
    </dgm:pt>
    <dgm:pt modelId="{3309C973-AEFD-4CB4-84E3-804C4C7A44E8}" type="pres">
      <dgm:prSet presAssocID="{83438207-B308-44FF-A43E-B5661FE45230}" presName="sp" presStyleCnt="0"/>
      <dgm:spPr/>
    </dgm:pt>
    <dgm:pt modelId="{F3C2484F-20D6-42E8-8B93-0EAC1382F3FB}" type="pres">
      <dgm:prSet presAssocID="{B223984D-DE32-4475-BAFF-3CB2E5CCCF99}" presName="composite" presStyleCnt="0"/>
      <dgm:spPr/>
    </dgm:pt>
    <dgm:pt modelId="{B4BF5F9A-DC09-474F-8518-B44A1AC8A821}" type="pres">
      <dgm:prSet presAssocID="{B223984D-DE32-4475-BAFF-3CB2E5CCCF99}" presName="parentText" presStyleLbl="alignNode1" presStyleIdx="7" presStyleCnt="8">
        <dgm:presLayoutVars>
          <dgm:chMax val="1"/>
          <dgm:bulletEnabled val="1"/>
        </dgm:presLayoutVars>
      </dgm:prSet>
      <dgm:spPr/>
      <dgm:t>
        <a:bodyPr/>
        <a:lstStyle/>
        <a:p>
          <a:endParaRPr lang="en-US"/>
        </a:p>
      </dgm:t>
    </dgm:pt>
    <dgm:pt modelId="{995C980E-B0BC-4BE0-B919-B37B3043AA9F}" type="pres">
      <dgm:prSet presAssocID="{B223984D-DE32-4475-BAFF-3CB2E5CCCF99}" presName="descendantText" presStyleLbl="alignAcc1" presStyleIdx="7" presStyleCnt="8">
        <dgm:presLayoutVars>
          <dgm:bulletEnabled val="1"/>
        </dgm:presLayoutVars>
      </dgm:prSet>
      <dgm:spPr/>
      <dgm:t>
        <a:bodyPr/>
        <a:lstStyle/>
        <a:p>
          <a:endParaRPr lang="en-US"/>
        </a:p>
      </dgm:t>
    </dgm:pt>
  </dgm:ptLst>
  <dgm:cxnLst>
    <dgm:cxn modelId="{0F91184D-AE0D-41AE-9C7D-80FB30A013F4}" type="presOf" srcId="{B6E50B96-DBC8-41E2-8E3B-92D1406DA2B7}" destId="{995C980E-B0BC-4BE0-B919-B37B3043AA9F}" srcOrd="0" destOrd="0" presId="urn:microsoft.com/office/officeart/2005/8/layout/chevron2"/>
    <dgm:cxn modelId="{BA607172-0B7E-4204-9E39-B513D911FDA1}" srcId="{102CA1F2-9D19-4584-B431-96ABBD1A2357}" destId="{316A9C32-1C41-4ADA-A942-C756DE196798}" srcOrd="0" destOrd="0" parTransId="{B048A42F-FF58-4C6A-B0B2-D7D6F54F67C7}" sibTransId="{7F54B0EE-2F5E-4936-B35C-2F4F566670F0}"/>
    <dgm:cxn modelId="{FEF45D89-116D-4CBF-B5EC-276B3CEA2F6D}" type="presOf" srcId="{316A9C32-1C41-4ADA-A942-C756DE196798}" destId="{AB6EC5FD-F2DD-41D5-9AFC-05BE51A845E8}" srcOrd="0" destOrd="0" presId="urn:microsoft.com/office/officeart/2005/8/layout/chevron2"/>
    <dgm:cxn modelId="{AD2E27E1-0EA9-42FA-8AC6-A34BB37BB698}" type="presOf" srcId="{B223984D-DE32-4475-BAFF-3CB2E5CCCF99}" destId="{B4BF5F9A-DC09-474F-8518-B44A1AC8A821}" srcOrd="0" destOrd="0" presId="urn:microsoft.com/office/officeart/2005/8/layout/chevron2"/>
    <dgm:cxn modelId="{274938A1-D5C9-425F-A15C-471685BF0FD8}" srcId="{BA74424C-E919-4C74-925A-44637863DBFB}" destId="{B9D11B75-5C0F-4EA5-9607-8F813447314F}" srcOrd="2" destOrd="0" parTransId="{DDA01662-ED27-4519-8F43-2301D2862985}" sibTransId="{283CA74A-FEAE-44C7-9729-B4E075801E3F}"/>
    <dgm:cxn modelId="{4AD9E8D8-F5AB-4289-BCB6-9A87C6D62EAB}" type="presOf" srcId="{6F4395EE-9A55-4234-825B-BEEC96940F66}" destId="{59C0CBAF-7554-4A13-A3E5-6738C4CDF13B}" srcOrd="0" destOrd="0" presId="urn:microsoft.com/office/officeart/2005/8/layout/chevron2"/>
    <dgm:cxn modelId="{BF3317DD-76C9-40B1-A57B-28A8F8514F37}" srcId="{BA74424C-E919-4C74-925A-44637863DBFB}" destId="{B223984D-DE32-4475-BAFF-3CB2E5CCCF99}" srcOrd="7" destOrd="0" parTransId="{1F586F84-DEBF-46D7-8721-D8E2031186FB}" sibTransId="{DC8759E7-A3E4-438F-8D2F-3918C38F3E1C}"/>
    <dgm:cxn modelId="{6BE50C3F-22A3-41CE-B7BD-D7D0EC789E78}" type="presOf" srcId="{B9D11B75-5C0F-4EA5-9607-8F813447314F}" destId="{A718A1F5-F793-4D56-A55E-B1430D5F466D}" srcOrd="0" destOrd="0" presId="urn:microsoft.com/office/officeart/2005/8/layout/chevron2"/>
    <dgm:cxn modelId="{0C23AB65-1855-4317-A9FE-AA2D30C20FCA}" type="presOf" srcId="{AF019795-443E-433C-9B9F-16DF2FE6A221}" destId="{3460F62C-08DB-4049-9023-F2984642586D}" srcOrd="0" destOrd="0" presId="urn:microsoft.com/office/officeart/2005/8/layout/chevron2"/>
    <dgm:cxn modelId="{E06DD197-947A-4EBB-9783-EF09DC1796EB}" type="presOf" srcId="{DFE93E45-FB58-4889-880C-6670B1DCB3E0}" destId="{E035239C-CB1C-4531-8FFA-41076C9E2AC5}" srcOrd="0" destOrd="0" presId="urn:microsoft.com/office/officeart/2005/8/layout/chevron2"/>
    <dgm:cxn modelId="{FF1577D7-69D0-477C-8EB7-B95D7A1B3000}" type="presOf" srcId="{65502673-A631-4F0B-A9F5-2A45D2AFF206}" destId="{593CCF59-E876-4556-8BB7-36FF20198AB7}" srcOrd="0" destOrd="0" presId="urn:microsoft.com/office/officeart/2005/8/layout/chevron2"/>
    <dgm:cxn modelId="{924C6C25-D424-43A1-91DE-A43D1BDC81CC}" type="presOf" srcId="{BA74424C-E919-4C74-925A-44637863DBFB}" destId="{59DAD8CF-6556-429A-9BFE-7EE5AC211389}" srcOrd="0" destOrd="0" presId="urn:microsoft.com/office/officeart/2005/8/layout/chevron2"/>
    <dgm:cxn modelId="{C6F1EBE2-EEF2-44A7-A3FB-46670BD82B51}" srcId="{F98C1239-333F-4EA9-AB5D-36D6FD356BC7}" destId="{DFE93E45-FB58-4889-880C-6670B1DCB3E0}" srcOrd="0" destOrd="0" parTransId="{4635D1B5-3749-4592-A7B4-29860AB24B28}" sibTransId="{06C7A6DE-0941-4F25-807E-A69E9EB745FB}"/>
    <dgm:cxn modelId="{5E51F4F6-125A-4A90-B48F-E6D8959CD50E}" srcId="{62644EC8-33F8-4792-8C98-61B6F9CC5596}" destId="{6F4395EE-9A55-4234-825B-BEEC96940F66}" srcOrd="0" destOrd="0" parTransId="{6BEA6B40-1551-4CE0-A83A-1B9BCD9E779D}" sibTransId="{D72B6837-946E-4171-BFB3-855F7B8C7587}"/>
    <dgm:cxn modelId="{B1C320A0-6227-44B7-BF98-F4233C654D84}" type="presOf" srcId="{102CA1F2-9D19-4584-B431-96ABBD1A2357}" destId="{6A2BF6BE-E6E9-4BA7-830C-92453C01450F}" srcOrd="0" destOrd="0" presId="urn:microsoft.com/office/officeart/2005/8/layout/chevron2"/>
    <dgm:cxn modelId="{2E54EFB9-312B-4844-B023-9EE2961F6F8A}" srcId="{B223984D-DE32-4475-BAFF-3CB2E5CCCF99}" destId="{B6E50B96-DBC8-41E2-8E3B-92D1406DA2B7}" srcOrd="0" destOrd="0" parTransId="{FF45D219-4E16-45DF-8240-B61451F98454}" sibTransId="{0FE81A4E-F89B-43A0-9D86-715F0EEBFE39}"/>
    <dgm:cxn modelId="{A2993C18-73A0-4B1E-8ECA-DB87018AEC18}" srcId="{BA74424C-E919-4C74-925A-44637863DBFB}" destId="{F98C1239-333F-4EA9-AB5D-36D6FD356BC7}" srcOrd="3" destOrd="0" parTransId="{F582BF26-8806-48A2-AFB8-F09EC4283D72}" sibTransId="{0E656C91-AFCB-466F-9E14-E6A482E4D78D}"/>
    <dgm:cxn modelId="{FA599D1F-AD42-451E-920F-44E5F7637203}" type="presOf" srcId="{6B38DE3F-9214-4910-BC8B-07D6AFD71AD3}" destId="{CD53B829-66EC-4B6F-BE3F-C6D0851A684A}" srcOrd="0" destOrd="0" presId="urn:microsoft.com/office/officeart/2005/8/layout/chevron2"/>
    <dgm:cxn modelId="{2A2697E0-11E6-42FA-9ACC-81BF77348297}" type="presOf" srcId="{F98C1239-333F-4EA9-AB5D-36D6FD356BC7}" destId="{8F370401-2E24-4784-874F-BCB7FD865BC2}" srcOrd="0" destOrd="0" presId="urn:microsoft.com/office/officeart/2005/8/layout/chevron2"/>
    <dgm:cxn modelId="{CB446ABB-8A08-4A77-8265-014E3B1338F3}" srcId="{BA74424C-E919-4C74-925A-44637863DBFB}" destId="{102CA1F2-9D19-4584-B431-96ABBD1A2357}" srcOrd="6" destOrd="0" parTransId="{EB76C6CD-DC37-4E10-BAC7-8C09C27E70B8}" sibTransId="{83438207-B308-44FF-A43E-B5661FE45230}"/>
    <dgm:cxn modelId="{532D319E-FCF7-46FB-B944-03BB25305F36}" srcId="{0ACB4A5E-CB46-4E1E-9278-AFB775C9D6AE}" destId="{AF019795-443E-433C-9B9F-16DF2FE6A221}" srcOrd="0" destOrd="0" parTransId="{CEBDB232-CC2C-4704-834D-1AAAF5847EFB}" sibTransId="{A99383E7-EE10-4D33-A245-4CCC17A47A36}"/>
    <dgm:cxn modelId="{B8DAF4EB-E362-4DCF-B858-A107B5FE5148}" srcId="{95CC928E-FAA7-4657-AB48-175A6318D1A1}" destId="{BAE00E4E-9F17-4A1F-B738-D5BB2F443A4D}" srcOrd="0" destOrd="0" parTransId="{D4B87E72-832D-4AF0-896A-17137F499AE7}" sibTransId="{14A391F9-F2A4-4F92-84D9-E43EB8D51AE6}"/>
    <dgm:cxn modelId="{B46B2221-99EC-46A6-9D7A-58E864852813}" srcId="{BA74424C-E919-4C74-925A-44637863DBFB}" destId="{0ACB4A5E-CB46-4E1E-9278-AFB775C9D6AE}" srcOrd="0" destOrd="0" parTransId="{A55F81A7-1A23-4049-9AB8-FAC8AB5CD625}" sibTransId="{D36476F2-94BB-4F62-8302-106A6C916585}"/>
    <dgm:cxn modelId="{A4D2AB9E-D7AB-4C68-AF8D-30FD0536D86B}" srcId="{BA74424C-E919-4C74-925A-44637863DBFB}" destId="{8C51FE9E-FB4F-46E3-8F03-ED4C53A6EE2F}" srcOrd="5" destOrd="0" parTransId="{750C02E0-68AE-42EF-8B5B-E42BEB244046}" sibTransId="{029CB0AB-2763-4317-8AC8-3240EB129CBA}"/>
    <dgm:cxn modelId="{47C728D9-81CC-464E-A358-43AF61D967CD}" srcId="{B9D11B75-5C0F-4EA5-9607-8F813447314F}" destId="{6B38DE3F-9214-4910-BC8B-07D6AFD71AD3}" srcOrd="0" destOrd="0" parTransId="{FE7A0AD5-63CF-442A-898A-54A4CDCB5761}" sibTransId="{F5EBFC20-17C5-4508-9C37-CA04201EA66D}"/>
    <dgm:cxn modelId="{327688B2-08FD-41EF-99D5-F2CFC1A80513}" type="presOf" srcId="{62644EC8-33F8-4792-8C98-61B6F9CC5596}" destId="{587D2985-71BE-4A81-961F-6F5E19140608}" srcOrd="0" destOrd="0" presId="urn:microsoft.com/office/officeart/2005/8/layout/chevron2"/>
    <dgm:cxn modelId="{88277052-66D5-440D-B627-3FCE42285AD8}" type="presOf" srcId="{8C51FE9E-FB4F-46E3-8F03-ED4C53A6EE2F}" destId="{A419FB3B-451D-4295-8017-2E2BC2DAE504}" srcOrd="0" destOrd="0" presId="urn:microsoft.com/office/officeart/2005/8/layout/chevron2"/>
    <dgm:cxn modelId="{248CFC87-FC13-438C-BC28-173A745A3D82}" type="presOf" srcId="{0ACB4A5E-CB46-4E1E-9278-AFB775C9D6AE}" destId="{11E4D877-55BB-49B5-9D06-66B9EF5EEE33}" srcOrd="0" destOrd="0" presId="urn:microsoft.com/office/officeart/2005/8/layout/chevron2"/>
    <dgm:cxn modelId="{ECC0E131-D1F8-4030-BD86-2AFC4CF6F775}" type="presOf" srcId="{BAE00E4E-9F17-4A1F-B738-D5BB2F443A4D}" destId="{01011733-3AC9-4E3D-91E1-26098B063A6A}" srcOrd="0" destOrd="0" presId="urn:microsoft.com/office/officeart/2005/8/layout/chevron2"/>
    <dgm:cxn modelId="{420641EC-F2EC-452B-A091-CB2426391462}" type="presOf" srcId="{95CC928E-FAA7-4657-AB48-175A6318D1A1}" destId="{22B889C2-5ABC-4B8D-8D7D-255C6B22A594}" srcOrd="0" destOrd="0" presId="urn:microsoft.com/office/officeart/2005/8/layout/chevron2"/>
    <dgm:cxn modelId="{F9507F53-4015-4D1A-A7BB-F033C1ED4D45}" srcId="{BA74424C-E919-4C74-925A-44637863DBFB}" destId="{95CC928E-FAA7-4657-AB48-175A6318D1A1}" srcOrd="4" destOrd="0" parTransId="{6D044520-5606-45DC-9423-F482737E13E6}" sibTransId="{179DC884-1BB2-42CD-B3D4-B0A7992F2188}"/>
    <dgm:cxn modelId="{AB11EA80-2188-453F-BAAA-3DA83EF47D2A}" srcId="{BA74424C-E919-4C74-925A-44637863DBFB}" destId="{62644EC8-33F8-4792-8C98-61B6F9CC5596}" srcOrd="1" destOrd="0" parTransId="{B6577714-E8B4-4B12-AC4E-90C7FD1DD6BE}" sibTransId="{E76894E8-760B-4981-9106-F4097D3526AC}"/>
    <dgm:cxn modelId="{02280C19-38E2-41E9-950C-8D46E0FC121B}" srcId="{8C51FE9E-FB4F-46E3-8F03-ED4C53A6EE2F}" destId="{65502673-A631-4F0B-A9F5-2A45D2AFF206}" srcOrd="0" destOrd="0" parTransId="{C6F99930-D6EA-4628-989C-BC856BE99F5B}" sibTransId="{319BCC22-F289-4504-94B3-E52C2A36C715}"/>
    <dgm:cxn modelId="{A0274255-662A-4DC1-B9A3-B961D1E0D6CA}" type="presParOf" srcId="{59DAD8CF-6556-429A-9BFE-7EE5AC211389}" destId="{B9031499-1578-4D1B-9D97-E4EE2D7CCA3C}" srcOrd="0" destOrd="0" presId="urn:microsoft.com/office/officeart/2005/8/layout/chevron2"/>
    <dgm:cxn modelId="{58FEFB76-83FE-4E47-AB66-8C1C9C05EBE9}" type="presParOf" srcId="{B9031499-1578-4D1B-9D97-E4EE2D7CCA3C}" destId="{11E4D877-55BB-49B5-9D06-66B9EF5EEE33}" srcOrd="0" destOrd="0" presId="urn:microsoft.com/office/officeart/2005/8/layout/chevron2"/>
    <dgm:cxn modelId="{5A8E029A-172F-499C-B776-EA6FA504C6EE}" type="presParOf" srcId="{B9031499-1578-4D1B-9D97-E4EE2D7CCA3C}" destId="{3460F62C-08DB-4049-9023-F2984642586D}" srcOrd="1" destOrd="0" presId="urn:microsoft.com/office/officeart/2005/8/layout/chevron2"/>
    <dgm:cxn modelId="{45079DD1-9DBC-4835-A5D0-B18A950142A9}" type="presParOf" srcId="{59DAD8CF-6556-429A-9BFE-7EE5AC211389}" destId="{55BA47BD-8A94-40C6-AC57-D244B67D6DD0}" srcOrd="1" destOrd="0" presId="urn:microsoft.com/office/officeart/2005/8/layout/chevron2"/>
    <dgm:cxn modelId="{9E22336A-591A-4D73-9F6D-DF13606A3609}" type="presParOf" srcId="{59DAD8CF-6556-429A-9BFE-7EE5AC211389}" destId="{0317B2E5-2E4C-49E5-AC40-2108CD1ACD34}" srcOrd="2" destOrd="0" presId="urn:microsoft.com/office/officeart/2005/8/layout/chevron2"/>
    <dgm:cxn modelId="{CAE34325-00ED-4A6C-B1C0-EACB362D32EF}" type="presParOf" srcId="{0317B2E5-2E4C-49E5-AC40-2108CD1ACD34}" destId="{587D2985-71BE-4A81-961F-6F5E19140608}" srcOrd="0" destOrd="0" presId="urn:microsoft.com/office/officeart/2005/8/layout/chevron2"/>
    <dgm:cxn modelId="{A80C9517-0E1A-4BCE-81BF-F0E43CBA027B}" type="presParOf" srcId="{0317B2E5-2E4C-49E5-AC40-2108CD1ACD34}" destId="{59C0CBAF-7554-4A13-A3E5-6738C4CDF13B}" srcOrd="1" destOrd="0" presId="urn:microsoft.com/office/officeart/2005/8/layout/chevron2"/>
    <dgm:cxn modelId="{77315060-1F15-44A3-840F-77FC61878F0A}" type="presParOf" srcId="{59DAD8CF-6556-429A-9BFE-7EE5AC211389}" destId="{EA528B4C-DB1B-42CA-A550-3DE1394DEB45}" srcOrd="3" destOrd="0" presId="urn:microsoft.com/office/officeart/2005/8/layout/chevron2"/>
    <dgm:cxn modelId="{6FC6DDBC-F706-42A3-ADDF-FBC5856093E0}" type="presParOf" srcId="{59DAD8CF-6556-429A-9BFE-7EE5AC211389}" destId="{0C72192D-E4B5-4BDE-BE43-B92F8499531D}" srcOrd="4" destOrd="0" presId="urn:microsoft.com/office/officeart/2005/8/layout/chevron2"/>
    <dgm:cxn modelId="{DFD67685-E648-48D1-ACD0-508EBE797450}" type="presParOf" srcId="{0C72192D-E4B5-4BDE-BE43-B92F8499531D}" destId="{A718A1F5-F793-4D56-A55E-B1430D5F466D}" srcOrd="0" destOrd="0" presId="urn:microsoft.com/office/officeart/2005/8/layout/chevron2"/>
    <dgm:cxn modelId="{18CBD82B-6991-4561-8FEB-0B1162E72854}" type="presParOf" srcId="{0C72192D-E4B5-4BDE-BE43-B92F8499531D}" destId="{CD53B829-66EC-4B6F-BE3F-C6D0851A684A}" srcOrd="1" destOrd="0" presId="urn:microsoft.com/office/officeart/2005/8/layout/chevron2"/>
    <dgm:cxn modelId="{925448F5-74ED-47C3-9DAC-8FAD0D9DF950}" type="presParOf" srcId="{59DAD8CF-6556-429A-9BFE-7EE5AC211389}" destId="{55DB2286-A33F-4020-AB2A-F293CE2E35E3}" srcOrd="5" destOrd="0" presId="urn:microsoft.com/office/officeart/2005/8/layout/chevron2"/>
    <dgm:cxn modelId="{E92FBD85-3455-480E-8BC6-B576219690A9}" type="presParOf" srcId="{59DAD8CF-6556-429A-9BFE-7EE5AC211389}" destId="{D9E1B486-D545-4EE8-B721-59B8CCD2C2C7}" srcOrd="6" destOrd="0" presId="urn:microsoft.com/office/officeart/2005/8/layout/chevron2"/>
    <dgm:cxn modelId="{81331C01-3DE6-4511-B33E-2161BB3E1D23}" type="presParOf" srcId="{D9E1B486-D545-4EE8-B721-59B8CCD2C2C7}" destId="{8F370401-2E24-4784-874F-BCB7FD865BC2}" srcOrd="0" destOrd="0" presId="urn:microsoft.com/office/officeart/2005/8/layout/chevron2"/>
    <dgm:cxn modelId="{B6DA98C4-D1B9-470C-BC6C-EB4CD67300E3}" type="presParOf" srcId="{D9E1B486-D545-4EE8-B721-59B8CCD2C2C7}" destId="{E035239C-CB1C-4531-8FFA-41076C9E2AC5}" srcOrd="1" destOrd="0" presId="urn:microsoft.com/office/officeart/2005/8/layout/chevron2"/>
    <dgm:cxn modelId="{D2EDA8CA-FC37-47A6-881D-6A75D2D34DF2}" type="presParOf" srcId="{59DAD8CF-6556-429A-9BFE-7EE5AC211389}" destId="{A8F73D07-6199-4F0E-8E7C-5B93200E9ABF}" srcOrd="7" destOrd="0" presId="urn:microsoft.com/office/officeart/2005/8/layout/chevron2"/>
    <dgm:cxn modelId="{FAE8855A-27F7-4BF8-8C46-1F466028F22C}" type="presParOf" srcId="{59DAD8CF-6556-429A-9BFE-7EE5AC211389}" destId="{29F20B1F-86F2-44EF-939F-833224811047}" srcOrd="8" destOrd="0" presId="urn:microsoft.com/office/officeart/2005/8/layout/chevron2"/>
    <dgm:cxn modelId="{C4531546-7E8A-4882-B8B7-D0472B8B6D64}" type="presParOf" srcId="{29F20B1F-86F2-44EF-939F-833224811047}" destId="{22B889C2-5ABC-4B8D-8D7D-255C6B22A594}" srcOrd="0" destOrd="0" presId="urn:microsoft.com/office/officeart/2005/8/layout/chevron2"/>
    <dgm:cxn modelId="{9031474B-0FDB-4BC9-8C84-C8BAF548819E}" type="presParOf" srcId="{29F20B1F-86F2-44EF-939F-833224811047}" destId="{01011733-3AC9-4E3D-91E1-26098B063A6A}" srcOrd="1" destOrd="0" presId="urn:microsoft.com/office/officeart/2005/8/layout/chevron2"/>
    <dgm:cxn modelId="{66FCA513-8F3D-4DB5-8812-933A658A000B}" type="presParOf" srcId="{59DAD8CF-6556-429A-9BFE-7EE5AC211389}" destId="{9A903390-B735-4D4D-8B1D-6983CE8730E9}" srcOrd="9" destOrd="0" presId="urn:microsoft.com/office/officeart/2005/8/layout/chevron2"/>
    <dgm:cxn modelId="{2F8DA0C5-0F3B-40AC-ACF7-67A5067FB1CA}" type="presParOf" srcId="{59DAD8CF-6556-429A-9BFE-7EE5AC211389}" destId="{5D34722B-BEF7-401B-B4F3-571CD7F15EBD}" srcOrd="10" destOrd="0" presId="urn:microsoft.com/office/officeart/2005/8/layout/chevron2"/>
    <dgm:cxn modelId="{D48E9CB7-48E5-4B1E-A7E7-25A5B02ABF69}" type="presParOf" srcId="{5D34722B-BEF7-401B-B4F3-571CD7F15EBD}" destId="{A419FB3B-451D-4295-8017-2E2BC2DAE504}" srcOrd="0" destOrd="0" presId="urn:microsoft.com/office/officeart/2005/8/layout/chevron2"/>
    <dgm:cxn modelId="{26FA16AA-D848-4B35-90E1-96211C5B4333}" type="presParOf" srcId="{5D34722B-BEF7-401B-B4F3-571CD7F15EBD}" destId="{593CCF59-E876-4556-8BB7-36FF20198AB7}" srcOrd="1" destOrd="0" presId="urn:microsoft.com/office/officeart/2005/8/layout/chevron2"/>
    <dgm:cxn modelId="{9CA3C9DF-D603-4F0A-99E7-980B4E40FF1C}" type="presParOf" srcId="{59DAD8CF-6556-429A-9BFE-7EE5AC211389}" destId="{84AC4450-D853-4922-A9E7-68C78944BF8F}" srcOrd="11" destOrd="0" presId="urn:microsoft.com/office/officeart/2005/8/layout/chevron2"/>
    <dgm:cxn modelId="{9941B303-742E-4C5C-AB9A-AFAFCFA67EDB}" type="presParOf" srcId="{59DAD8CF-6556-429A-9BFE-7EE5AC211389}" destId="{F0F8F96E-28A4-4D9A-ADF6-D4A55A31F79D}" srcOrd="12" destOrd="0" presId="urn:microsoft.com/office/officeart/2005/8/layout/chevron2"/>
    <dgm:cxn modelId="{FF992188-DC86-4595-8FB5-E17F777980B1}" type="presParOf" srcId="{F0F8F96E-28A4-4D9A-ADF6-D4A55A31F79D}" destId="{6A2BF6BE-E6E9-4BA7-830C-92453C01450F}" srcOrd="0" destOrd="0" presId="urn:microsoft.com/office/officeart/2005/8/layout/chevron2"/>
    <dgm:cxn modelId="{A9C02AE6-DD3A-425F-B358-B9AA22A5596F}" type="presParOf" srcId="{F0F8F96E-28A4-4D9A-ADF6-D4A55A31F79D}" destId="{AB6EC5FD-F2DD-41D5-9AFC-05BE51A845E8}" srcOrd="1" destOrd="0" presId="urn:microsoft.com/office/officeart/2005/8/layout/chevron2"/>
    <dgm:cxn modelId="{6C65C1E3-A9F4-4C6C-808B-C43B160EA4D9}" type="presParOf" srcId="{59DAD8CF-6556-429A-9BFE-7EE5AC211389}" destId="{3309C973-AEFD-4CB4-84E3-804C4C7A44E8}" srcOrd="13" destOrd="0" presId="urn:microsoft.com/office/officeart/2005/8/layout/chevron2"/>
    <dgm:cxn modelId="{70BE3D19-C5F8-4896-86F0-9EFE6F32DC0C}" type="presParOf" srcId="{59DAD8CF-6556-429A-9BFE-7EE5AC211389}" destId="{F3C2484F-20D6-42E8-8B93-0EAC1382F3FB}" srcOrd="14" destOrd="0" presId="urn:microsoft.com/office/officeart/2005/8/layout/chevron2"/>
    <dgm:cxn modelId="{361E4E6D-0ACB-4F68-B358-01D6C2222AF9}" type="presParOf" srcId="{F3C2484F-20D6-42E8-8B93-0EAC1382F3FB}" destId="{B4BF5F9A-DC09-474F-8518-B44A1AC8A821}" srcOrd="0" destOrd="0" presId="urn:microsoft.com/office/officeart/2005/8/layout/chevron2"/>
    <dgm:cxn modelId="{8CF222BB-9A6B-4218-A802-A4E2FC694EF7}" type="presParOf" srcId="{F3C2484F-20D6-42E8-8B93-0EAC1382F3FB}" destId="{995C980E-B0BC-4BE0-B919-B37B3043AA9F}" srcOrd="1" destOrd="0" presId="urn:microsoft.com/office/officeart/2005/8/layout/chevron2"/>
  </dgm:cxnLst>
  <dgm:bg/>
  <dgm:whole>
    <a:ln>
      <a:solidFill>
        <a:srgbClr val="025E2B"/>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8BF13BC-C3E6-4CB1-9365-B34AD33F3962}"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AA767BE1-3849-4DCC-B179-00899EF999EF}">
      <dgm:prSet phldrT="[Text]"/>
      <dgm:spPr>
        <a:solidFill>
          <a:srgbClr val="C7A854"/>
        </a:solidFill>
      </dgm:spPr>
      <dgm:t>
        <a:bodyPr/>
        <a:lstStyle/>
        <a:p>
          <a:r>
            <a:rPr lang="en-US" b="1" dirty="0">
              <a:solidFill>
                <a:srgbClr val="005B27"/>
              </a:solidFill>
              <a:latin typeface="Arial" panose="020B0604020202020204" pitchFamily="34" charset="0"/>
              <a:cs typeface="Arial" panose="020B0604020202020204" pitchFamily="34" charset="0"/>
            </a:rPr>
            <a:t>Defining the Regulatory &amp; Governance Framework</a:t>
          </a:r>
        </a:p>
      </dgm:t>
    </dgm:pt>
    <dgm:pt modelId="{991A9472-791B-4739-B23D-1AF3FD1A1887}" type="parTrans" cxnId="{D73173EE-A5DE-48CD-AB82-7269E1D0B1FE}">
      <dgm:prSet/>
      <dgm:spPr/>
      <dgm:t>
        <a:bodyPr/>
        <a:lstStyle/>
        <a:p>
          <a:endParaRPr lang="en-US"/>
        </a:p>
      </dgm:t>
    </dgm:pt>
    <dgm:pt modelId="{5CD62E9A-D1B1-434A-8A7D-ABED4F3BEA01}" type="sibTrans" cxnId="{D73173EE-A5DE-48CD-AB82-7269E1D0B1FE}">
      <dgm:prSet/>
      <dgm:spPr/>
      <dgm:t>
        <a:bodyPr/>
        <a:lstStyle/>
        <a:p>
          <a:endParaRPr lang="en-US"/>
        </a:p>
      </dgm:t>
    </dgm:pt>
    <dgm:pt modelId="{D65BC702-D607-42DB-A049-1CD837D7DFDF}">
      <dgm:prSet phldrT="[Text]" custT="1"/>
      <dgm:spPr>
        <a:solidFill>
          <a:srgbClr val="E2F0D9">
            <a:alpha val="90000"/>
          </a:srgbClr>
        </a:solidFill>
      </dgm:spPr>
      <dgm:t>
        <a:bodyPr/>
        <a:lstStyle/>
        <a:p>
          <a:pPr algn="ctr">
            <a:buNone/>
          </a:pPr>
          <a:r>
            <a:rPr lang="en-US" sz="1600" b="1" u="sng" dirty="0">
              <a:solidFill>
                <a:srgbClr val="005B27"/>
              </a:solidFill>
              <a:latin typeface="Arial" panose="020B0604020202020204" pitchFamily="34" charset="0"/>
              <a:cs typeface="Arial" panose="020B0604020202020204" pitchFamily="34" charset="0"/>
            </a:rPr>
            <a:t>Cabinet approved transmission finance pathway </a:t>
          </a:r>
        </a:p>
        <a:p>
          <a:pPr algn="ctr">
            <a:buNone/>
          </a:pPr>
          <a:endParaRPr lang="en-US" sz="600" b="1" u="sng" dirty="0">
            <a:solidFill>
              <a:srgbClr val="005B27"/>
            </a:solidFill>
            <a:latin typeface="Arial" panose="020B0604020202020204" pitchFamily="34" charset="0"/>
            <a:cs typeface="Arial" panose="020B0604020202020204" pitchFamily="34" charset="0"/>
          </a:endParaRPr>
        </a:p>
        <a:p>
          <a:pPr algn="ctr">
            <a:buNone/>
          </a:pPr>
          <a:r>
            <a:rPr lang="en-US" sz="1400" b="1" u="none" dirty="0">
              <a:solidFill>
                <a:schemeClr val="tx1"/>
              </a:solidFill>
              <a:latin typeface="Arial" panose="020B0604020202020204" pitchFamily="34" charset="0"/>
              <a:cs typeface="Arial" panose="020B0604020202020204" pitchFamily="34" charset="0"/>
            </a:rPr>
            <a:t>December 2023 </a:t>
          </a:r>
        </a:p>
        <a:p>
          <a:pPr algn="ctr">
            <a:buNone/>
          </a:pPr>
          <a:endParaRPr lang="en-US" sz="1600" b="1" u="sng" dirty="0">
            <a:solidFill>
              <a:srgbClr val="005B27"/>
            </a:solidFill>
            <a:latin typeface="Arial" panose="020B0604020202020204" pitchFamily="34" charset="0"/>
            <a:cs typeface="Arial" panose="020B0604020202020204" pitchFamily="34" charset="0"/>
          </a:endParaRPr>
        </a:p>
        <a:p>
          <a:pPr algn="ctr">
            <a:buNone/>
          </a:pPr>
          <a:r>
            <a:rPr lang="en-US" sz="1600" b="1" u="sng" dirty="0">
              <a:solidFill>
                <a:srgbClr val="005B27"/>
              </a:solidFill>
              <a:latin typeface="Arial" panose="020B0604020202020204" pitchFamily="34" charset="0"/>
              <a:cs typeface="Arial" panose="020B0604020202020204" pitchFamily="34" charset="0"/>
            </a:rPr>
            <a:t>Appointment of the National Transmission Company of South Africa (NTCSA) Board</a:t>
          </a:r>
        </a:p>
        <a:p>
          <a:pPr algn="ctr">
            <a:buNone/>
          </a:pPr>
          <a:endParaRPr lang="en-US" sz="1400" b="1" dirty="0">
            <a:solidFill>
              <a:schemeClr val="tx1"/>
            </a:solidFill>
            <a:latin typeface="Arial" panose="020B0604020202020204" pitchFamily="34" charset="0"/>
            <a:cs typeface="Arial" panose="020B0604020202020204" pitchFamily="34" charset="0"/>
          </a:endParaRPr>
        </a:p>
        <a:p>
          <a:pPr algn="ctr">
            <a:buNone/>
          </a:pPr>
          <a:r>
            <a:rPr lang="en-US" sz="1400" b="1" dirty="0">
              <a:solidFill>
                <a:schemeClr val="tx1"/>
              </a:solidFill>
              <a:latin typeface="Arial" panose="020B0604020202020204" pitchFamily="34" charset="0"/>
              <a:cs typeface="Arial" panose="020B0604020202020204" pitchFamily="34" charset="0"/>
            </a:rPr>
            <a:t>The NTCSA Board was appointed in January 2024</a:t>
          </a:r>
        </a:p>
        <a:p>
          <a:pPr algn="ctr">
            <a:buNone/>
          </a:pPr>
          <a:endParaRPr lang="en-US" sz="1050" b="1" dirty="0">
            <a:solidFill>
              <a:schemeClr val="tx1"/>
            </a:solidFill>
            <a:latin typeface="Arial" panose="020B0604020202020204" pitchFamily="34" charset="0"/>
            <a:cs typeface="Arial" panose="020B0604020202020204" pitchFamily="34" charset="0"/>
          </a:endParaRPr>
        </a:p>
        <a:p>
          <a:pPr algn="ctr">
            <a:buNone/>
          </a:pPr>
          <a:r>
            <a:rPr lang="en-US" sz="1400" b="1" i="1" dirty="0">
              <a:solidFill>
                <a:srgbClr val="005B27"/>
              </a:solidFill>
              <a:latin typeface="Arial" panose="020B0604020202020204" pitchFamily="34" charset="0"/>
              <a:cs typeface="Arial" panose="020B0604020202020204" pitchFamily="34" charset="0"/>
            </a:rPr>
            <a:t>The Ministry has deposited its work on transmission finance pathways into the governance processes of the Board</a:t>
          </a:r>
          <a:endParaRPr lang="en-US" sz="1400" i="1" dirty="0">
            <a:solidFill>
              <a:srgbClr val="005B27"/>
            </a:solidFill>
            <a:latin typeface="Arial" panose="020B0604020202020204" pitchFamily="34" charset="0"/>
            <a:cs typeface="Arial" panose="020B0604020202020204" pitchFamily="34" charset="0"/>
          </a:endParaRPr>
        </a:p>
      </dgm:t>
    </dgm:pt>
    <dgm:pt modelId="{38768EC9-B2C6-4534-82E5-CD467FC3A088}" type="parTrans" cxnId="{43F8CBA6-671E-4461-AD41-16D3E35393BE}">
      <dgm:prSet/>
      <dgm:spPr/>
      <dgm:t>
        <a:bodyPr/>
        <a:lstStyle/>
        <a:p>
          <a:endParaRPr lang="en-US"/>
        </a:p>
      </dgm:t>
    </dgm:pt>
    <dgm:pt modelId="{D9B80DE1-126E-4430-B9F8-1260DBF590F3}" type="sibTrans" cxnId="{43F8CBA6-671E-4461-AD41-16D3E35393BE}">
      <dgm:prSet/>
      <dgm:spPr/>
      <dgm:t>
        <a:bodyPr/>
        <a:lstStyle/>
        <a:p>
          <a:endParaRPr lang="en-US"/>
        </a:p>
      </dgm:t>
    </dgm:pt>
    <dgm:pt modelId="{05B86344-6EF5-443F-B81F-A83C3E3704EB}">
      <dgm:prSet phldrT="[Text]" custT="1"/>
      <dgm:spPr>
        <a:solidFill>
          <a:srgbClr val="E2F0D9">
            <a:alpha val="90000"/>
          </a:srgbClr>
        </a:solidFill>
      </dgm:spPr>
      <dgm:t>
        <a:bodyPr/>
        <a:lstStyle/>
        <a:p>
          <a:r>
            <a:rPr lang="en-GB" sz="1600" b="1" u="sng" dirty="0">
              <a:solidFill>
                <a:srgbClr val="005B27"/>
              </a:solidFill>
              <a:latin typeface="Arial" panose="020B0604020202020204" pitchFamily="34" charset="0"/>
              <a:cs typeface="Arial" panose="020B0604020202020204" pitchFamily="34" charset="0"/>
            </a:rPr>
            <a:t>Tariffs </a:t>
          </a:r>
        </a:p>
        <a:p>
          <a:endParaRPr lang="en-GB" sz="1050" b="1" u="sng" dirty="0">
            <a:solidFill>
              <a:srgbClr val="005B27"/>
            </a:solidFill>
            <a:latin typeface="Arial" panose="020B0604020202020204" pitchFamily="34" charset="0"/>
            <a:cs typeface="Arial" panose="020B0604020202020204" pitchFamily="34" charset="0"/>
          </a:endParaRPr>
        </a:p>
        <a:p>
          <a:endParaRPr lang="en-GB" sz="200" b="1" dirty="0">
            <a:solidFill>
              <a:schemeClr val="tx1"/>
            </a:solidFill>
            <a:latin typeface="Arial" panose="020B0604020202020204" pitchFamily="34" charset="0"/>
            <a:cs typeface="Arial" panose="020B0604020202020204" pitchFamily="34" charset="0"/>
          </a:endParaRPr>
        </a:p>
        <a:p>
          <a:r>
            <a:rPr lang="en-US" sz="1100" b="1" dirty="0">
              <a:solidFill>
                <a:schemeClr val="tx1"/>
              </a:solidFill>
              <a:latin typeface="Arial" panose="020B0604020202020204" pitchFamily="34" charset="0"/>
              <a:cs typeface="Arial" panose="020B0604020202020204" pitchFamily="34" charset="0"/>
            </a:rPr>
            <a:t>NERSA approved new tariff methodologies in December 2023 but these are likely to be amended once ERA has passed. </a:t>
          </a:r>
        </a:p>
        <a:p>
          <a:r>
            <a:rPr lang="en-US" sz="1100" b="1" dirty="0">
              <a:solidFill>
                <a:srgbClr val="005B27"/>
              </a:solidFill>
              <a:latin typeface="Arial" panose="020B0604020202020204" pitchFamily="34" charset="0"/>
              <a:cs typeface="Arial" panose="020B0604020202020204" pitchFamily="34" charset="0"/>
            </a:rPr>
            <a:t>Transmission users will be paying transmission charges separately from the energy charges on a MW and/or MWh basis </a:t>
          </a:r>
        </a:p>
        <a:p>
          <a:r>
            <a:rPr lang="en-US" sz="1100" b="1" dirty="0">
              <a:solidFill>
                <a:schemeClr val="tx1"/>
              </a:solidFill>
              <a:latin typeface="Arial" panose="020B0604020202020204" pitchFamily="34" charset="0"/>
              <a:cs typeface="Arial" panose="020B0604020202020204" pitchFamily="34" charset="0"/>
            </a:rPr>
            <a:t>Some form of nodal or zonal pricing may be required given grid constraints with most renewable energy development occurring in the Cape.</a:t>
          </a:r>
        </a:p>
        <a:p>
          <a:r>
            <a:rPr lang="en-US" sz="1100" b="1" dirty="0">
              <a:solidFill>
                <a:srgbClr val="005B27"/>
              </a:solidFill>
              <a:latin typeface="Arial" panose="020B0604020202020204" pitchFamily="34" charset="0"/>
              <a:cs typeface="Arial" panose="020B0604020202020204" pitchFamily="34" charset="0"/>
            </a:rPr>
            <a:t>Cost-benefit analyses will be required to determine the level of price signals versus the development of new lines </a:t>
          </a:r>
        </a:p>
      </dgm:t>
    </dgm:pt>
    <dgm:pt modelId="{B9B6A06D-4662-4335-A4C4-462F8956CCC0}" type="parTrans" cxnId="{2C3CB9AC-8318-4497-9F45-44B3EC78C0F9}">
      <dgm:prSet/>
      <dgm:spPr/>
      <dgm:t>
        <a:bodyPr/>
        <a:lstStyle/>
        <a:p>
          <a:endParaRPr lang="en-US"/>
        </a:p>
      </dgm:t>
    </dgm:pt>
    <dgm:pt modelId="{F3EDA1E3-5ED8-4069-BBE4-F38FFAC5E5CF}" type="sibTrans" cxnId="{2C3CB9AC-8318-4497-9F45-44B3EC78C0F9}">
      <dgm:prSet/>
      <dgm:spPr/>
      <dgm:t>
        <a:bodyPr/>
        <a:lstStyle/>
        <a:p>
          <a:endParaRPr lang="en-US"/>
        </a:p>
      </dgm:t>
    </dgm:pt>
    <dgm:pt modelId="{5EF68F61-922B-4202-869C-FE9FCED20A39}">
      <dgm:prSet phldrT="[Text]"/>
      <dgm:spPr>
        <a:solidFill>
          <a:srgbClr val="005B27"/>
        </a:solidFill>
      </dgm:spPr>
      <dgm:t>
        <a:bodyPr/>
        <a:lstStyle/>
        <a:p>
          <a:endParaRPr lang="en-US"/>
        </a:p>
      </dgm:t>
    </dgm:pt>
    <dgm:pt modelId="{FE9FA560-421E-4E14-959A-0A6676DC23E5}" type="parTrans" cxnId="{DDE7A4FC-DEB6-44BA-9EE9-F5129BA8FC1B}">
      <dgm:prSet/>
      <dgm:spPr/>
      <dgm:t>
        <a:bodyPr/>
        <a:lstStyle/>
        <a:p>
          <a:endParaRPr lang="en-US"/>
        </a:p>
      </dgm:t>
    </dgm:pt>
    <dgm:pt modelId="{0E8B6B23-44BF-4CDD-B035-F3FA254CFB7F}" type="sibTrans" cxnId="{DDE7A4FC-DEB6-44BA-9EE9-F5129BA8FC1B}">
      <dgm:prSet/>
      <dgm:spPr/>
      <dgm:t>
        <a:bodyPr/>
        <a:lstStyle/>
        <a:p>
          <a:endParaRPr lang="en-US"/>
        </a:p>
      </dgm:t>
    </dgm:pt>
    <dgm:pt modelId="{1517A318-FE61-4CC0-92F6-DB183B7DAD55}">
      <dgm:prSet phldrT="[Text]" phldr="1"/>
      <dgm:spPr>
        <a:solidFill>
          <a:srgbClr val="E2F0D9">
            <a:alpha val="90000"/>
          </a:srgbClr>
        </a:solidFill>
      </dgm:spPr>
      <dgm:t>
        <a:bodyPr/>
        <a:lstStyle/>
        <a:p>
          <a:endParaRPr lang="en-US"/>
        </a:p>
      </dgm:t>
    </dgm:pt>
    <dgm:pt modelId="{3B7F999D-1365-4FB1-9B72-C7FA4CD6C7D4}" type="parTrans" cxnId="{9D1E6410-7621-48A9-8630-93D43239BBF3}">
      <dgm:prSet/>
      <dgm:spPr/>
      <dgm:t>
        <a:bodyPr/>
        <a:lstStyle/>
        <a:p>
          <a:endParaRPr lang="en-US"/>
        </a:p>
      </dgm:t>
    </dgm:pt>
    <dgm:pt modelId="{9E112B5E-B57F-49C1-8F56-499312727D62}" type="sibTrans" cxnId="{9D1E6410-7621-48A9-8630-93D43239BBF3}">
      <dgm:prSet/>
      <dgm:spPr/>
      <dgm:t>
        <a:bodyPr/>
        <a:lstStyle/>
        <a:p>
          <a:endParaRPr lang="en-US"/>
        </a:p>
      </dgm:t>
    </dgm:pt>
    <dgm:pt modelId="{73118F4D-EC47-48C7-9E6B-CAE38C0BFA46}">
      <dgm:prSet phldrT="[Text]" phldr="1"/>
      <dgm:spPr>
        <a:solidFill>
          <a:srgbClr val="E2F0D9">
            <a:alpha val="90000"/>
          </a:srgbClr>
        </a:solidFill>
      </dgm:spPr>
      <dgm:t>
        <a:bodyPr/>
        <a:lstStyle/>
        <a:p>
          <a:endParaRPr lang="en-US"/>
        </a:p>
      </dgm:t>
    </dgm:pt>
    <dgm:pt modelId="{B7C6FE64-0AE5-4BEF-B3BD-0F2D75568CA6}" type="parTrans" cxnId="{FCF186A0-4E15-4EDC-B451-C91D0FBB32E8}">
      <dgm:prSet/>
      <dgm:spPr/>
      <dgm:t>
        <a:bodyPr/>
        <a:lstStyle/>
        <a:p>
          <a:endParaRPr lang="en-US"/>
        </a:p>
      </dgm:t>
    </dgm:pt>
    <dgm:pt modelId="{6C10DB79-EDB8-4DB3-AFF7-831813F28BDA}" type="sibTrans" cxnId="{FCF186A0-4E15-4EDC-B451-C91D0FBB32E8}">
      <dgm:prSet/>
      <dgm:spPr/>
      <dgm:t>
        <a:bodyPr/>
        <a:lstStyle/>
        <a:p>
          <a:endParaRPr lang="en-US"/>
        </a:p>
      </dgm:t>
    </dgm:pt>
    <dgm:pt modelId="{2E75FE5A-52A8-4EA7-BD2E-A913D27CFF99}">
      <dgm:prSet phldrT="[Text]"/>
      <dgm:spPr>
        <a:solidFill>
          <a:srgbClr val="C7A854"/>
        </a:solidFill>
      </dgm:spPr>
      <dgm:t>
        <a:bodyPr/>
        <a:lstStyle/>
        <a:p>
          <a:endParaRPr lang="en-US"/>
        </a:p>
      </dgm:t>
    </dgm:pt>
    <dgm:pt modelId="{8CD9A40F-A261-42AC-A354-5C7F2C9EC5D8}" type="parTrans" cxnId="{A624F8F0-640D-4AF8-A4CB-9FB9B81AB19B}">
      <dgm:prSet/>
      <dgm:spPr/>
      <dgm:t>
        <a:bodyPr/>
        <a:lstStyle/>
        <a:p>
          <a:endParaRPr lang="en-US"/>
        </a:p>
      </dgm:t>
    </dgm:pt>
    <dgm:pt modelId="{9A2FBE05-DB8D-4963-B3FE-F1ECDB06BEDC}" type="sibTrans" cxnId="{A624F8F0-640D-4AF8-A4CB-9FB9B81AB19B}">
      <dgm:prSet/>
      <dgm:spPr/>
      <dgm:t>
        <a:bodyPr/>
        <a:lstStyle/>
        <a:p>
          <a:endParaRPr lang="en-US"/>
        </a:p>
      </dgm:t>
    </dgm:pt>
    <dgm:pt modelId="{8098AD2C-BE86-4C89-B34D-679631FF8799}">
      <dgm:prSet phldrT="[Text]"/>
      <dgm:spPr>
        <a:solidFill>
          <a:srgbClr val="005B27"/>
        </a:solidFill>
      </dgm:spPr>
      <dgm:t>
        <a:bodyPr/>
        <a:lstStyle/>
        <a:p>
          <a:endParaRPr lang="en-US"/>
        </a:p>
      </dgm:t>
    </dgm:pt>
    <dgm:pt modelId="{EE4EC4E7-4801-46A8-BB7F-733194875CA7}" type="parTrans" cxnId="{1DF0DD4C-E88E-42F2-B1C0-78AB2A7AE7ED}">
      <dgm:prSet/>
      <dgm:spPr/>
      <dgm:t>
        <a:bodyPr/>
        <a:lstStyle/>
        <a:p>
          <a:endParaRPr lang="en-US"/>
        </a:p>
      </dgm:t>
    </dgm:pt>
    <dgm:pt modelId="{D079DF04-012D-4097-A7D9-B452E9E71C91}" type="sibTrans" cxnId="{1DF0DD4C-E88E-42F2-B1C0-78AB2A7AE7ED}">
      <dgm:prSet/>
      <dgm:spPr/>
      <dgm:t>
        <a:bodyPr/>
        <a:lstStyle/>
        <a:p>
          <a:endParaRPr lang="en-US"/>
        </a:p>
      </dgm:t>
    </dgm:pt>
    <dgm:pt modelId="{4F040C41-0DEE-4E3F-AB3F-09999B1F96CF}">
      <dgm:prSet phldrT="[Text]" custT="1"/>
      <dgm:spPr>
        <a:solidFill>
          <a:srgbClr val="E2F0D9">
            <a:alpha val="90000"/>
          </a:srgbClr>
        </a:solidFill>
      </dgm:spPr>
      <dgm:t>
        <a:bodyPr/>
        <a:lstStyle/>
        <a:p>
          <a:pPr algn="ctr"/>
          <a:r>
            <a:rPr lang="en-US" sz="1600" b="1" u="sng" dirty="0" err="1">
              <a:solidFill>
                <a:srgbClr val="005B27"/>
              </a:solidFill>
              <a:latin typeface="Arial" panose="020B0604020202020204" pitchFamily="34" charset="0"/>
              <a:cs typeface="Arial" panose="020B0604020202020204" pitchFamily="34" charset="0"/>
            </a:rPr>
            <a:t>Licencing</a:t>
          </a:r>
          <a:endParaRPr lang="en-US" sz="1600" b="1" u="sng" dirty="0">
            <a:solidFill>
              <a:srgbClr val="005B27"/>
            </a:solidFill>
            <a:latin typeface="Arial" panose="020B0604020202020204" pitchFamily="34" charset="0"/>
            <a:cs typeface="Arial" panose="020B0604020202020204" pitchFamily="34" charset="0"/>
          </a:endParaRPr>
        </a:p>
        <a:p>
          <a:pPr algn="ctr"/>
          <a:endParaRPr lang="en-US" sz="1400" b="1" dirty="0">
            <a:solidFill>
              <a:srgbClr val="005B27"/>
            </a:solidFill>
            <a:latin typeface="Arial" panose="020B0604020202020204" pitchFamily="34" charset="0"/>
            <a:cs typeface="Arial" panose="020B0604020202020204" pitchFamily="34" charset="0"/>
          </a:endParaRPr>
        </a:p>
        <a:p>
          <a:pPr algn="ctr"/>
          <a:r>
            <a:rPr lang="en-US" sz="1400" b="1" dirty="0">
              <a:solidFill>
                <a:srgbClr val="005B27"/>
              </a:solidFill>
              <a:latin typeface="Arial" panose="020B0604020202020204" pitchFamily="34" charset="0"/>
              <a:cs typeface="Arial" panose="020B0604020202020204" pitchFamily="34" charset="0"/>
            </a:rPr>
            <a:t>NERSA would be approving the overall transmission tariff methodology including the passthrough costs of ITPs. </a:t>
          </a:r>
        </a:p>
        <a:p>
          <a:pPr algn="ctr"/>
          <a:r>
            <a:rPr lang="en-US" sz="600" b="1" dirty="0">
              <a:solidFill>
                <a:srgbClr val="005B27"/>
              </a:solidFill>
              <a:latin typeface="Arial" panose="020B0604020202020204" pitchFamily="34" charset="0"/>
              <a:cs typeface="Arial" panose="020B0604020202020204" pitchFamily="34" charset="0"/>
            </a:rPr>
            <a:t> </a:t>
          </a:r>
          <a:endParaRPr lang="en-US" sz="1400" b="1" dirty="0">
            <a:solidFill>
              <a:srgbClr val="005B27"/>
            </a:solidFill>
            <a:latin typeface="Arial" panose="020B0604020202020204" pitchFamily="34" charset="0"/>
            <a:cs typeface="Arial" panose="020B0604020202020204" pitchFamily="34" charset="0"/>
          </a:endParaRPr>
        </a:p>
        <a:p>
          <a:pPr algn="ctr"/>
          <a:r>
            <a:rPr lang="en-US" sz="1400" b="1" dirty="0">
              <a:solidFill>
                <a:schemeClr val="tx1"/>
              </a:solidFill>
              <a:latin typeface="Arial" panose="020B0604020202020204" pitchFamily="34" charset="0"/>
              <a:cs typeface="Arial" panose="020B0604020202020204" pitchFamily="34" charset="0"/>
            </a:rPr>
            <a:t>Secondary regulations to be developed following ERA will determine NERSA’s role in relation to the TDP (Transmission Development Plan), the selection of lines to be tendered in the short-term and medium-term</a:t>
          </a:r>
          <a:endParaRPr lang="en-GB" sz="1400" dirty="0">
            <a:solidFill>
              <a:srgbClr val="005B27"/>
            </a:solidFill>
            <a:latin typeface="Arial" panose="020B0604020202020204" pitchFamily="34" charset="0"/>
            <a:cs typeface="Arial" panose="020B0604020202020204" pitchFamily="34" charset="0"/>
          </a:endParaRPr>
        </a:p>
      </dgm:t>
    </dgm:pt>
    <dgm:pt modelId="{5FAAB541-AD79-4AC5-A25A-FCA5CD0BBEF4}" type="parTrans" cxnId="{B08055EB-BB92-4920-B27D-F522AD58E8E5}">
      <dgm:prSet/>
      <dgm:spPr/>
      <dgm:t>
        <a:bodyPr/>
        <a:lstStyle/>
        <a:p>
          <a:endParaRPr lang="en-US"/>
        </a:p>
      </dgm:t>
    </dgm:pt>
    <dgm:pt modelId="{D3F8E9D1-A862-4D73-8CFE-AC95BDE7E032}" type="sibTrans" cxnId="{B08055EB-BB92-4920-B27D-F522AD58E8E5}">
      <dgm:prSet/>
      <dgm:spPr/>
      <dgm:t>
        <a:bodyPr/>
        <a:lstStyle/>
        <a:p>
          <a:endParaRPr lang="en-US"/>
        </a:p>
      </dgm:t>
    </dgm:pt>
    <dgm:pt modelId="{16B225A1-787E-4F81-9B91-D3A922498F94}">
      <dgm:prSet phldrT="[Text]" custT="1"/>
      <dgm:spPr>
        <a:solidFill>
          <a:srgbClr val="E2F0D9">
            <a:alpha val="90000"/>
          </a:srgbClr>
        </a:solidFill>
      </dgm:spPr>
      <dgm:t>
        <a:bodyPr/>
        <a:lstStyle/>
        <a:p>
          <a:pPr algn="ctr">
            <a:buFont typeface="Arial" panose="020B0604020202020204" pitchFamily="34" charset="0"/>
            <a:buNone/>
          </a:pPr>
          <a:endParaRPr lang="en-GB" sz="1400" b="1" dirty="0">
            <a:solidFill>
              <a:schemeClr val="tx1"/>
            </a:solidFill>
            <a:latin typeface="Arial" panose="020B0604020202020204" pitchFamily="34" charset="0"/>
            <a:cs typeface="Arial" panose="020B0604020202020204" pitchFamily="34" charset="0"/>
          </a:endParaRPr>
        </a:p>
        <a:p>
          <a:pPr algn="ctr">
            <a:buFont typeface="Arial" panose="020B0604020202020204" pitchFamily="34" charset="0"/>
            <a:buNone/>
          </a:pPr>
          <a:endParaRPr lang="en-GB" sz="1400" b="1" dirty="0">
            <a:solidFill>
              <a:schemeClr val="tx1"/>
            </a:solidFill>
            <a:latin typeface="Arial" panose="020B0604020202020204" pitchFamily="34" charset="0"/>
            <a:cs typeface="Arial" panose="020B0604020202020204" pitchFamily="34" charset="0"/>
          </a:endParaRPr>
        </a:p>
        <a:p>
          <a:pPr algn="ctr">
            <a:buFont typeface="Arial" panose="020B0604020202020204" pitchFamily="34" charset="0"/>
            <a:buNone/>
          </a:pPr>
          <a:endParaRPr lang="en-GB" sz="1400" b="1" dirty="0">
            <a:solidFill>
              <a:schemeClr val="tx1"/>
            </a:solidFill>
            <a:latin typeface="Arial" panose="020B0604020202020204" pitchFamily="34" charset="0"/>
            <a:cs typeface="Arial" panose="020B0604020202020204" pitchFamily="34" charset="0"/>
          </a:endParaRPr>
        </a:p>
        <a:p>
          <a:pPr algn="ctr">
            <a:buFont typeface="Arial" panose="020B0604020202020204" pitchFamily="34" charset="0"/>
            <a:buNone/>
          </a:pPr>
          <a:r>
            <a:rPr lang="en-GB" sz="1600" b="1" u="sng" dirty="0">
              <a:solidFill>
                <a:schemeClr val="tx1"/>
              </a:solidFill>
              <a:latin typeface="Arial" panose="020B0604020202020204" pitchFamily="34" charset="0"/>
              <a:cs typeface="Arial" panose="020B0604020202020204" pitchFamily="34" charset="0"/>
            </a:rPr>
            <a:t>Regulatory Framework</a:t>
          </a:r>
        </a:p>
        <a:p>
          <a:pPr algn="ctr">
            <a:buFont typeface="Arial" panose="020B0604020202020204" pitchFamily="34" charset="0"/>
            <a:buNone/>
          </a:pPr>
          <a:endParaRPr lang="en-GB" sz="1400" b="1" dirty="0">
            <a:solidFill>
              <a:schemeClr val="tx1"/>
            </a:solidFill>
            <a:latin typeface="Arial" panose="020B0604020202020204" pitchFamily="34" charset="0"/>
            <a:cs typeface="Arial" panose="020B0604020202020204" pitchFamily="34" charset="0"/>
          </a:endParaRPr>
        </a:p>
        <a:p>
          <a:pPr algn="ctr">
            <a:buFont typeface="Arial" panose="020B0604020202020204" pitchFamily="34" charset="0"/>
            <a:buNone/>
          </a:pPr>
          <a:r>
            <a:rPr lang="en-GB" sz="1400" b="1" dirty="0">
              <a:solidFill>
                <a:schemeClr val="tx1"/>
              </a:solidFill>
              <a:latin typeface="Arial" panose="020B0604020202020204" pitchFamily="34" charset="0"/>
              <a:cs typeface="Arial" panose="020B0604020202020204" pitchFamily="34" charset="0"/>
            </a:rPr>
            <a:t>Processes to promulgate the Electricity Regulation Amendment Act, following the President’s assenting of the Act into law, are underway.</a:t>
          </a:r>
        </a:p>
        <a:p>
          <a:pPr algn="ctr">
            <a:buFont typeface="Arial" panose="020B0604020202020204" pitchFamily="34" charset="0"/>
            <a:buNone/>
          </a:pPr>
          <a:endParaRPr lang="en-GB" sz="600" b="1" dirty="0">
            <a:solidFill>
              <a:schemeClr val="tx1"/>
            </a:solidFill>
            <a:latin typeface="Arial" panose="020B0604020202020204" pitchFamily="34" charset="0"/>
            <a:cs typeface="Arial" panose="020B0604020202020204" pitchFamily="34" charset="0"/>
          </a:endParaRPr>
        </a:p>
        <a:p>
          <a:pPr algn="ctr">
            <a:buFont typeface="Arial" panose="020B0604020202020204" pitchFamily="34" charset="0"/>
            <a:buNone/>
          </a:pPr>
          <a:r>
            <a:rPr lang="en-GB" sz="1400" b="1" dirty="0">
              <a:solidFill>
                <a:srgbClr val="005B27"/>
              </a:solidFill>
              <a:latin typeface="Arial" panose="020B0604020202020204" pitchFamily="34" charset="0"/>
              <a:cs typeface="Arial" panose="020B0604020202020204" pitchFamily="34" charset="0"/>
            </a:rPr>
            <a:t>The Regulatory Framework for scaling capacity and scaling finance into transmission is currently being defined through the drafting of new Transmission Regulations</a:t>
          </a:r>
        </a:p>
        <a:p>
          <a:pPr algn="ctr">
            <a:buFont typeface="Arial" panose="020B0604020202020204" pitchFamily="34" charset="0"/>
            <a:buNone/>
          </a:pPr>
          <a:endParaRPr lang="en-GB" sz="1400" b="1" dirty="0">
            <a:solidFill>
              <a:srgbClr val="005B27"/>
            </a:solidFill>
            <a:latin typeface="Arial" panose="020B0604020202020204" pitchFamily="34" charset="0"/>
            <a:cs typeface="Arial" panose="020B0604020202020204" pitchFamily="34" charset="0"/>
          </a:endParaRPr>
        </a:p>
        <a:p>
          <a:pPr algn="ctr">
            <a:buFont typeface="Arial" panose="020B0604020202020204" pitchFamily="34" charset="0"/>
            <a:buNone/>
          </a:pPr>
          <a:endParaRPr lang="en-GB" sz="1400" b="1" dirty="0">
            <a:solidFill>
              <a:schemeClr val="tx1"/>
            </a:solidFill>
            <a:latin typeface="Arial" panose="020B0604020202020204" pitchFamily="34" charset="0"/>
            <a:cs typeface="Arial" panose="020B0604020202020204" pitchFamily="34" charset="0"/>
          </a:endParaRPr>
        </a:p>
        <a:p>
          <a:pPr algn="ctr">
            <a:buFont typeface="Arial" panose="020B0604020202020204" pitchFamily="34" charset="0"/>
            <a:buChar char="•"/>
          </a:pPr>
          <a:endParaRPr lang="en-GB" sz="1400" dirty="0">
            <a:solidFill>
              <a:schemeClr val="tx1"/>
            </a:solidFill>
            <a:latin typeface="Arial" panose="020B0604020202020204" pitchFamily="34" charset="0"/>
            <a:cs typeface="Arial" panose="020B0604020202020204" pitchFamily="34" charset="0"/>
          </a:endParaRPr>
        </a:p>
      </dgm:t>
    </dgm:pt>
    <dgm:pt modelId="{B443CB59-DEA0-46A8-916C-D531864FAE88}" type="parTrans" cxnId="{63319E5D-43C7-478C-888D-76AC91E08D23}">
      <dgm:prSet/>
      <dgm:spPr/>
      <dgm:t>
        <a:bodyPr/>
        <a:lstStyle/>
        <a:p>
          <a:endParaRPr lang="en-US"/>
        </a:p>
      </dgm:t>
    </dgm:pt>
    <dgm:pt modelId="{8101C736-6825-4C25-AB79-B25F88D3A8FA}" type="sibTrans" cxnId="{63319E5D-43C7-478C-888D-76AC91E08D23}">
      <dgm:prSet/>
      <dgm:spPr/>
      <dgm:t>
        <a:bodyPr/>
        <a:lstStyle/>
        <a:p>
          <a:endParaRPr lang="en-US"/>
        </a:p>
      </dgm:t>
    </dgm:pt>
    <dgm:pt modelId="{4CEB5BA4-54A8-4490-8492-36DE659CD927}" type="pres">
      <dgm:prSet presAssocID="{18BF13BC-C3E6-4CB1-9365-B34AD33F3962}" presName="composite" presStyleCnt="0">
        <dgm:presLayoutVars>
          <dgm:chMax val="1"/>
          <dgm:dir/>
          <dgm:resizeHandles val="exact"/>
        </dgm:presLayoutVars>
      </dgm:prSet>
      <dgm:spPr/>
      <dgm:t>
        <a:bodyPr/>
        <a:lstStyle/>
        <a:p>
          <a:endParaRPr lang="en-US"/>
        </a:p>
      </dgm:t>
    </dgm:pt>
    <dgm:pt modelId="{6F8DBAEA-5488-4010-BC39-2A658215B0B3}" type="pres">
      <dgm:prSet presAssocID="{AA767BE1-3849-4DCC-B179-00899EF999EF}" presName="roof" presStyleLbl="dkBgShp" presStyleIdx="0" presStyleCnt="2" custScaleY="46443"/>
      <dgm:spPr/>
      <dgm:t>
        <a:bodyPr/>
        <a:lstStyle/>
        <a:p>
          <a:endParaRPr lang="en-US"/>
        </a:p>
      </dgm:t>
    </dgm:pt>
    <dgm:pt modelId="{26227F52-2524-4B35-943E-AF21AC58E987}" type="pres">
      <dgm:prSet presAssocID="{AA767BE1-3849-4DCC-B179-00899EF999EF}" presName="pillars" presStyleCnt="0"/>
      <dgm:spPr/>
    </dgm:pt>
    <dgm:pt modelId="{5B3D2BF7-E84B-49BE-B4F5-A0BE89FEA81D}" type="pres">
      <dgm:prSet presAssocID="{AA767BE1-3849-4DCC-B179-00899EF999EF}" presName="pillar1" presStyleLbl="node1" presStyleIdx="0" presStyleCnt="4" custScaleX="154980" custScaleY="124617">
        <dgm:presLayoutVars>
          <dgm:bulletEnabled val="1"/>
        </dgm:presLayoutVars>
      </dgm:prSet>
      <dgm:spPr/>
      <dgm:t>
        <a:bodyPr/>
        <a:lstStyle/>
        <a:p>
          <a:endParaRPr lang="en-US"/>
        </a:p>
      </dgm:t>
    </dgm:pt>
    <dgm:pt modelId="{079DB57B-A5D3-4D13-A8D7-01F0E12C7A9D}" type="pres">
      <dgm:prSet presAssocID="{16B225A1-787E-4F81-9B91-D3A922498F94}" presName="pillarX" presStyleLbl="node1" presStyleIdx="1" presStyleCnt="4" custScaleX="134671" custScaleY="123649" custLinFactNeighborX="4" custLinFactNeighborY="-291">
        <dgm:presLayoutVars>
          <dgm:bulletEnabled val="1"/>
        </dgm:presLayoutVars>
      </dgm:prSet>
      <dgm:spPr/>
      <dgm:t>
        <a:bodyPr/>
        <a:lstStyle/>
        <a:p>
          <a:endParaRPr lang="en-US"/>
        </a:p>
      </dgm:t>
    </dgm:pt>
    <dgm:pt modelId="{75F9E24E-D56A-44CC-B11F-B417508DCAFF}" type="pres">
      <dgm:prSet presAssocID="{4F040C41-0DEE-4E3F-AB3F-09999B1F96CF}" presName="pillarX" presStyleLbl="node1" presStyleIdx="2" presStyleCnt="4" custScaleX="114534" custScaleY="121188" custLinFactNeighborX="300" custLinFactNeighborY="-1860">
        <dgm:presLayoutVars>
          <dgm:bulletEnabled val="1"/>
        </dgm:presLayoutVars>
      </dgm:prSet>
      <dgm:spPr/>
      <dgm:t>
        <a:bodyPr/>
        <a:lstStyle/>
        <a:p>
          <a:endParaRPr lang="en-US"/>
        </a:p>
      </dgm:t>
    </dgm:pt>
    <dgm:pt modelId="{5B99A434-C205-425F-A180-B310A92BD141}" type="pres">
      <dgm:prSet presAssocID="{05B86344-6EF5-443F-B81F-A83C3E3704EB}" presName="pillarX" presStyleLbl="node1" presStyleIdx="3" presStyleCnt="4" custScaleY="124908">
        <dgm:presLayoutVars>
          <dgm:bulletEnabled val="1"/>
        </dgm:presLayoutVars>
      </dgm:prSet>
      <dgm:spPr/>
      <dgm:t>
        <a:bodyPr/>
        <a:lstStyle/>
        <a:p>
          <a:endParaRPr lang="en-US"/>
        </a:p>
      </dgm:t>
    </dgm:pt>
    <dgm:pt modelId="{37976909-B172-4D91-8A99-E6F8B6EACDEF}" type="pres">
      <dgm:prSet presAssocID="{AA767BE1-3849-4DCC-B179-00899EF999EF}" presName="base" presStyleLbl="dkBgShp" presStyleIdx="1" presStyleCnt="2" custFlipVert="1" custScaleY="91501" custLinFactNeighborX="-543" custLinFactNeighborY="55614"/>
      <dgm:spPr>
        <a:solidFill>
          <a:srgbClr val="005B27"/>
        </a:solidFill>
      </dgm:spPr>
    </dgm:pt>
  </dgm:ptLst>
  <dgm:cxnLst>
    <dgm:cxn modelId="{43F8CBA6-671E-4461-AD41-16D3E35393BE}" srcId="{AA767BE1-3849-4DCC-B179-00899EF999EF}" destId="{D65BC702-D607-42DB-A049-1CD837D7DFDF}" srcOrd="0" destOrd="0" parTransId="{38768EC9-B2C6-4534-82E5-CD467FC3A088}" sibTransId="{D9B80DE1-126E-4430-B9F8-1260DBF590F3}"/>
    <dgm:cxn modelId="{FCF186A0-4E15-4EDC-B451-C91D0FBB32E8}" srcId="{5EF68F61-922B-4202-869C-FE9FCED20A39}" destId="{73118F4D-EC47-48C7-9E6B-CAE38C0BFA46}" srcOrd="1" destOrd="0" parTransId="{B7C6FE64-0AE5-4BEF-B3BD-0F2D75568CA6}" sibTransId="{6C10DB79-EDB8-4DB3-AFF7-831813F28BDA}"/>
    <dgm:cxn modelId="{94732822-852D-43BD-AD99-CE7D854B687C}" type="presOf" srcId="{D65BC702-D607-42DB-A049-1CD837D7DFDF}" destId="{5B3D2BF7-E84B-49BE-B4F5-A0BE89FEA81D}" srcOrd="0" destOrd="0" presId="urn:microsoft.com/office/officeart/2005/8/layout/hList3"/>
    <dgm:cxn modelId="{9D1E6410-7621-48A9-8630-93D43239BBF3}" srcId="{5EF68F61-922B-4202-869C-FE9FCED20A39}" destId="{1517A318-FE61-4CC0-92F6-DB183B7DAD55}" srcOrd="0" destOrd="0" parTransId="{3B7F999D-1365-4FB1-9B72-C7FA4CD6C7D4}" sibTransId="{9E112B5E-B57F-49C1-8F56-499312727D62}"/>
    <dgm:cxn modelId="{D34B3355-6C75-4783-8B05-C3AA42B3D1EA}" type="presOf" srcId="{4F040C41-0DEE-4E3F-AB3F-09999B1F96CF}" destId="{75F9E24E-D56A-44CC-B11F-B417508DCAFF}" srcOrd="0" destOrd="0" presId="urn:microsoft.com/office/officeart/2005/8/layout/hList3"/>
    <dgm:cxn modelId="{640AE0EA-5495-4209-88C7-27B2C519B051}" type="presOf" srcId="{18BF13BC-C3E6-4CB1-9365-B34AD33F3962}" destId="{4CEB5BA4-54A8-4490-8492-36DE659CD927}" srcOrd="0" destOrd="0" presId="urn:microsoft.com/office/officeart/2005/8/layout/hList3"/>
    <dgm:cxn modelId="{1DF0DD4C-E88E-42F2-B1C0-78AB2A7AE7ED}" srcId="{18BF13BC-C3E6-4CB1-9365-B34AD33F3962}" destId="{8098AD2C-BE86-4C89-B34D-679631FF8799}" srcOrd="3" destOrd="0" parTransId="{EE4EC4E7-4801-46A8-BB7F-733194875CA7}" sibTransId="{D079DF04-012D-4097-A7D9-B452E9E71C91}"/>
    <dgm:cxn modelId="{A624F8F0-640D-4AF8-A4CB-9FB9B81AB19B}" srcId="{18BF13BC-C3E6-4CB1-9365-B34AD33F3962}" destId="{2E75FE5A-52A8-4EA7-BD2E-A913D27CFF99}" srcOrd="2" destOrd="0" parTransId="{8CD9A40F-A261-42AC-A354-5C7F2C9EC5D8}" sibTransId="{9A2FBE05-DB8D-4963-B3FE-F1ECDB06BEDC}"/>
    <dgm:cxn modelId="{DDE7A4FC-DEB6-44BA-9EE9-F5129BA8FC1B}" srcId="{18BF13BC-C3E6-4CB1-9365-B34AD33F3962}" destId="{5EF68F61-922B-4202-869C-FE9FCED20A39}" srcOrd="1" destOrd="0" parTransId="{FE9FA560-421E-4E14-959A-0A6676DC23E5}" sibTransId="{0E8B6B23-44BF-4CDD-B035-F3FA254CFB7F}"/>
    <dgm:cxn modelId="{B08055EB-BB92-4920-B27D-F522AD58E8E5}" srcId="{AA767BE1-3849-4DCC-B179-00899EF999EF}" destId="{4F040C41-0DEE-4E3F-AB3F-09999B1F96CF}" srcOrd="2" destOrd="0" parTransId="{5FAAB541-AD79-4AC5-A25A-FCA5CD0BBEF4}" sibTransId="{D3F8E9D1-A862-4D73-8CFE-AC95BDE7E032}"/>
    <dgm:cxn modelId="{D73173EE-A5DE-48CD-AB82-7269E1D0B1FE}" srcId="{18BF13BC-C3E6-4CB1-9365-B34AD33F3962}" destId="{AA767BE1-3849-4DCC-B179-00899EF999EF}" srcOrd="0" destOrd="0" parTransId="{991A9472-791B-4739-B23D-1AF3FD1A1887}" sibTransId="{5CD62E9A-D1B1-434A-8A7D-ABED4F3BEA01}"/>
    <dgm:cxn modelId="{2C3CB9AC-8318-4497-9F45-44B3EC78C0F9}" srcId="{AA767BE1-3849-4DCC-B179-00899EF999EF}" destId="{05B86344-6EF5-443F-B81F-A83C3E3704EB}" srcOrd="3" destOrd="0" parTransId="{B9B6A06D-4662-4335-A4C4-462F8956CCC0}" sibTransId="{F3EDA1E3-5ED8-4069-BBE4-F38FFAC5E5CF}"/>
    <dgm:cxn modelId="{13790767-F845-4B3A-B963-0A61792F5141}" type="presOf" srcId="{05B86344-6EF5-443F-B81F-A83C3E3704EB}" destId="{5B99A434-C205-425F-A180-B310A92BD141}" srcOrd="0" destOrd="0" presId="urn:microsoft.com/office/officeart/2005/8/layout/hList3"/>
    <dgm:cxn modelId="{63319E5D-43C7-478C-888D-76AC91E08D23}" srcId="{AA767BE1-3849-4DCC-B179-00899EF999EF}" destId="{16B225A1-787E-4F81-9B91-D3A922498F94}" srcOrd="1" destOrd="0" parTransId="{B443CB59-DEA0-46A8-916C-D531864FAE88}" sibTransId="{8101C736-6825-4C25-AB79-B25F88D3A8FA}"/>
    <dgm:cxn modelId="{381F3B36-2C1D-4D29-BEBC-85D72D1B4577}" type="presOf" srcId="{AA767BE1-3849-4DCC-B179-00899EF999EF}" destId="{6F8DBAEA-5488-4010-BC39-2A658215B0B3}" srcOrd="0" destOrd="0" presId="urn:microsoft.com/office/officeart/2005/8/layout/hList3"/>
    <dgm:cxn modelId="{23E0ED9E-FA25-4566-97F8-920435DFF732}" type="presOf" srcId="{16B225A1-787E-4F81-9B91-D3A922498F94}" destId="{079DB57B-A5D3-4D13-A8D7-01F0E12C7A9D}" srcOrd="0" destOrd="0" presId="urn:microsoft.com/office/officeart/2005/8/layout/hList3"/>
    <dgm:cxn modelId="{B03FF32E-1F2F-4B80-9AAA-72FD0F19991E}" type="presParOf" srcId="{4CEB5BA4-54A8-4490-8492-36DE659CD927}" destId="{6F8DBAEA-5488-4010-BC39-2A658215B0B3}" srcOrd="0" destOrd="0" presId="urn:microsoft.com/office/officeart/2005/8/layout/hList3"/>
    <dgm:cxn modelId="{8244ADB7-F4C9-4F91-AFEE-BCA6A86E2942}" type="presParOf" srcId="{4CEB5BA4-54A8-4490-8492-36DE659CD927}" destId="{26227F52-2524-4B35-943E-AF21AC58E987}" srcOrd="1" destOrd="0" presId="urn:microsoft.com/office/officeart/2005/8/layout/hList3"/>
    <dgm:cxn modelId="{087A8D54-396C-4595-BB84-21E81B2F89E8}" type="presParOf" srcId="{26227F52-2524-4B35-943E-AF21AC58E987}" destId="{5B3D2BF7-E84B-49BE-B4F5-A0BE89FEA81D}" srcOrd="0" destOrd="0" presId="urn:microsoft.com/office/officeart/2005/8/layout/hList3"/>
    <dgm:cxn modelId="{F806A860-B816-4CA6-B602-69E78B8B52C3}" type="presParOf" srcId="{26227F52-2524-4B35-943E-AF21AC58E987}" destId="{079DB57B-A5D3-4D13-A8D7-01F0E12C7A9D}" srcOrd="1" destOrd="0" presId="urn:microsoft.com/office/officeart/2005/8/layout/hList3"/>
    <dgm:cxn modelId="{02C007E9-57A5-4518-823E-24E7A884F4A8}" type="presParOf" srcId="{26227F52-2524-4B35-943E-AF21AC58E987}" destId="{75F9E24E-D56A-44CC-B11F-B417508DCAFF}" srcOrd="2" destOrd="0" presId="urn:microsoft.com/office/officeart/2005/8/layout/hList3"/>
    <dgm:cxn modelId="{455EA7F1-52DF-4014-9858-1747F2B78ED5}" type="presParOf" srcId="{26227F52-2524-4B35-943E-AF21AC58E987}" destId="{5B99A434-C205-425F-A180-B310A92BD141}" srcOrd="3" destOrd="0" presId="urn:microsoft.com/office/officeart/2005/8/layout/hList3"/>
    <dgm:cxn modelId="{8E522C9D-C3FB-4718-8E47-F0C24BEE4C3A}" type="presParOf" srcId="{4CEB5BA4-54A8-4490-8492-36DE659CD927}" destId="{37976909-B172-4D91-8A99-E6F8B6EACDEF}"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E4D877-55BB-49B5-9D06-66B9EF5EEE33}">
      <dsp:nvSpPr>
        <dsp:cNvPr id="0" name=""/>
        <dsp:cNvSpPr/>
      </dsp:nvSpPr>
      <dsp:spPr>
        <a:xfrm rot="5400000">
          <a:off x="-109958" y="113226"/>
          <a:ext cx="733055" cy="513138"/>
        </a:xfrm>
        <a:prstGeom prst="chevron">
          <a:avLst/>
        </a:prstGeom>
        <a:solidFill>
          <a:srgbClr val="015E1F"/>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rtl="0">
            <a:lnSpc>
              <a:spcPct val="90000"/>
            </a:lnSpc>
            <a:spcBef>
              <a:spcPct val="0"/>
            </a:spcBef>
            <a:spcAft>
              <a:spcPct val="35000"/>
            </a:spcAft>
          </a:pPr>
          <a:endParaRPr lang="en-ZA" sz="900" kern="1200" dirty="0">
            <a:latin typeface="Arial" panose="020B0604020202020204" pitchFamily="34" charset="0"/>
            <a:cs typeface="Arial" panose="020B0604020202020204" pitchFamily="34" charset="0"/>
          </a:endParaRPr>
        </a:p>
      </dsp:txBody>
      <dsp:txXfrm rot="-5400000">
        <a:off x="1" y="259836"/>
        <a:ext cx="513138" cy="219917"/>
      </dsp:txXfrm>
    </dsp:sp>
    <dsp:sp modelId="{3460F62C-08DB-4049-9023-F2984642586D}">
      <dsp:nvSpPr>
        <dsp:cNvPr id="0" name=""/>
        <dsp:cNvSpPr/>
      </dsp:nvSpPr>
      <dsp:spPr>
        <a:xfrm rot="5400000">
          <a:off x="1921524" y="-1405117"/>
          <a:ext cx="476486" cy="3293258"/>
        </a:xfrm>
        <a:prstGeom prst="round2SameRect">
          <a:avLst/>
        </a:prstGeom>
        <a:solidFill>
          <a:schemeClr val="lt1">
            <a:alpha val="90000"/>
            <a:hueOff val="0"/>
            <a:satOff val="0"/>
            <a:lumOff val="0"/>
            <a:alphaOff val="0"/>
          </a:schemeClr>
        </a:solidFill>
        <a:ln w="12700" cap="flat" cmpd="sng" algn="ctr">
          <a:solidFill>
            <a:srgbClr val="025E2B"/>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rtl="0">
            <a:lnSpc>
              <a:spcPct val="90000"/>
            </a:lnSpc>
            <a:spcBef>
              <a:spcPct val="0"/>
            </a:spcBef>
            <a:spcAft>
              <a:spcPct val="15000"/>
            </a:spcAft>
            <a:buChar char="••"/>
          </a:pPr>
          <a:r>
            <a:rPr lang="en-US" sz="1600" kern="1200" dirty="0" smtClean="0">
              <a:latin typeface="Arial" panose="020B0604020202020204" pitchFamily="34" charset="0"/>
              <a:cs typeface="Arial" panose="020B0604020202020204" pitchFamily="34" charset="0"/>
            </a:rPr>
            <a:t>Energy security</a:t>
          </a:r>
          <a:endParaRPr lang="en-ZA" sz="1600" kern="1200" dirty="0">
            <a:latin typeface="Arial" panose="020B0604020202020204" pitchFamily="34" charset="0"/>
            <a:cs typeface="Arial" panose="020B0604020202020204" pitchFamily="34" charset="0"/>
          </a:endParaRPr>
        </a:p>
      </dsp:txBody>
      <dsp:txXfrm rot="-5400000">
        <a:off x="513138" y="26529"/>
        <a:ext cx="3269998" cy="429966"/>
      </dsp:txXfrm>
    </dsp:sp>
    <dsp:sp modelId="{587D2985-71BE-4A81-961F-6F5E19140608}">
      <dsp:nvSpPr>
        <dsp:cNvPr id="0" name=""/>
        <dsp:cNvSpPr/>
      </dsp:nvSpPr>
      <dsp:spPr>
        <a:xfrm rot="5400000">
          <a:off x="-109958" y="760311"/>
          <a:ext cx="733055" cy="513138"/>
        </a:xfrm>
        <a:prstGeom prst="chevron">
          <a:avLst/>
        </a:prstGeom>
        <a:solidFill>
          <a:srgbClr val="015E1F"/>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rtl="0">
            <a:lnSpc>
              <a:spcPct val="90000"/>
            </a:lnSpc>
            <a:spcBef>
              <a:spcPct val="0"/>
            </a:spcBef>
            <a:spcAft>
              <a:spcPct val="35000"/>
            </a:spcAft>
          </a:pPr>
          <a:endParaRPr lang="en-ZA" sz="900" kern="1200" dirty="0">
            <a:latin typeface="Arial" panose="020B0604020202020204" pitchFamily="34" charset="0"/>
            <a:cs typeface="Arial" panose="020B0604020202020204" pitchFamily="34" charset="0"/>
          </a:endParaRPr>
        </a:p>
      </dsp:txBody>
      <dsp:txXfrm rot="-5400000">
        <a:off x="1" y="906921"/>
        <a:ext cx="513138" cy="219917"/>
      </dsp:txXfrm>
    </dsp:sp>
    <dsp:sp modelId="{59C0CBAF-7554-4A13-A3E5-6738C4CDF13B}">
      <dsp:nvSpPr>
        <dsp:cNvPr id="0" name=""/>
        <dsp:cNvSpPr/>
      </dsp:nvSpPr>
      <dsp:spPr>
        <a:xfrm rot="5400000">
          <a:off x="1921524" y="-758032"/>
          <a:ext cx="476486" cy="3293258"/>
        </a:xfrm>
        <a:prstGeom prst="round2SameRect">
          <a:avLst/>
        </a:prstGeom>
        <a:solidFill>
          <a:schemeClr val="lt1">
            <a:alpha val="90000"/>
            <a:hueOff val="0"/>
            <a:satOff val="0"/>
            <a:lumOff val="0"/>
            <a:alphaOff val="0"/>
          </a:schemeClr>
        </a:solidFill>
        <a:ln w="12700" cap="flat" cmpd="sng" algn="ctr">
          <a:solidFill>
            <a:srgbClr val="025E2B"/>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rtl="0">
            <a:lnSpc>
              <a:spcPct val="90000"/>
            </a:lnSpc>
            <a:spcBef>
              <a:spcPct val="0"/>
            </a:spcBef>
            <a:spcAft>
              <a:spcPct val="15000"/>
            </a:spcAft>
            <a:buChar char="••"/>
          </a:pPr>
          <a:r>
            <a:rPr lang="en-US" sz="1600" kern="1200" dirty="0" smtClean="0">
              <a:latin typeface="Arial" panose="020B0604020202020204" pitchFamily="34" charset="0"/>
              <a:cs typeface="Arial" panose="020B0604020202020204" pitchFamily="34" charset="0"/>
            </a:rPr>
            <a:t>Affordable energy supply; </a:t>
          </a:r>
          <a:endParaRPr lang="en-ZA" sz="1600" kern="1200" dirty="0">
            <a:latin typeface="Arial" panose="020B0604020202020204" pitchFamily="34" charset="0"/>
            <a:cs typeface="Arial" panose="020B0604020202020204" pitchFamily="34" charset="0"/>
          </a:endParaRPr>
        </a:p>
      </dsp:txBody>
      <dsp:txXfrm rot="-5400000">
        <a:off x="513138" y="673614"/>
        <a:ext cx="3269998" cy="429966"/>
      </dsp:txXfrm>
    </dsp:sp>
    <dsp:sp modelId="{A718A1F5-F793-4D56-A55E-B1430D5F466D}">
      <dsp:nvSpPr>
        <dsp:cNvPr id="0" name=""/>
        <dsp:cNvSpPr/>
      </dsp:nvSpPr>
      <dsp:spPr>
        <a:xfrm rot="5400000">
          <a:off x="-109958" y="1407397"/>
          <a:ext cx="733055" cy="513138"/>
        </a:xfrm>
        <a:prstGeom prst="chevron">
          <a:avLst/>
        </a:prstGeom>
        <a:solidFill>
          <a:srgbClr val="015E1F"/>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rtl="0">
            <a:lnSpc>
              <a:spcPct val="90000"/>
            </a:lnSpc>
            <a:spcBef>
              <a:spcPct val="0"/>
            </a:spcBef>
            <a:spcAft>
              <a:spcPct val="35000"/>
            </a:spcAft>
          </a:pPr>
          <a:endParaRPr lang="en-ZA" sz="900" kern="1200" dirty="0">
            <a:latin typeface="Arial" panose="020B0604020202020204" pitchFamily="34" charset="0"/>
            <a:cs typeface="Arial" panose="020B0604020202020204" pitchFamily="34" charset="0"/>
          </a:endParaRPr>
        </a:p>
      </dsp:txBody>
      <dsp:txXfrm rot="-5400000">
        <a:off x="1" y="1554007"/>
        <a:ext cx="513138" cy="219917"/>
      </dsp:txXfrm>
    </dsp:sp>
    <dsp:sp modelId="{CD53B829-66EC-4B6F-BE3F-C6D0851A684A}">
      <dsp:nvSpPr>
        <dsp:cNvPr id="0" name=""/>
        <dsp:cNvSpPr/>
      </dsp:nvSpPr>
      <dsp:spPr>
        <a:xfrm rot="5400000">
          <a:off x="1921524" y="-110946"/>
          <a:ext cx="476486" cy="3293258"/>
        </a:xfrm>
        <a:prstGeom prst="round2SameRect">
          <a:avLst/>
        </a:prstGeom>
        <a:solidFill>
          <a:schemeClr val="lt1">
            <a:alpha val="90000"/>
            <a:hueOff val="0"/>
            <a:satOff val="0"/>
            <a:lumOff val="0"/>
            <a:alphaOff val="0"/>
          </a:schemeClr>
        </a:solidFill>
        <a:ln w="12700" cap="flat" cmpd="sng" algn="ctr">
          <a:solidFill>
            <a:srgbClr val="025E2B"/>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rtl="0">
            <a:lnSpc>
              <a:spcPct val="90000"/>
            </a:lnSpc>
            <a:spcBef>
              <a:spcPct val="0"/>
            </a:spcBef>
            <a:spcAft>
              <a:spcPct val="15000"/>
            </a:spcAft>
            <a:buChar char="••"/>
          </a:pPr>
          <a:r>
            <a:rPr lang="en-US" sz="1600" kern="1200" dirty="0" smtClean="0">
              <a:latin typeface="Arial" panose="020B0604020202020204" pitchFamily="34" charset="0"/>
              <a:cs typeface="Arial" panose="020B0604020202020204" pitchFamily="34" charset="0"/>
            </a:rPr>
            <a:t>Diversification of energy sources; </a:t>
          </a:r>
          <a:endParaRPr lang="en-ZA" sz="1600" kern="1200" dirty="0">
            <a:latin typeface="Arial" panose="020B0604020202020204" pitchFamily="34" charset="0"/>
            <a:cs typeface="Arial" panose="020B0604020202020204" pitchFamily="34" charset="0"/>
          </a:endParaRPr>
        </a:p>
      </dsp:txBody>
      <dsp:txXfrm rot="-5400000">
        <a:off x="513138" y="1320700"/>
        <a:ext cx="3269998" cy="429966"/>
      </dsp:txXfrm>
    </dsp:sp>
    <dsp:sp modelId="{8F370401-2E24-4784-874F-BCB7FD865BC2}">
      <dsp:nvSpPr>
        <dsp:cNvPr id="0" name=""/>
        <dsp:cNvSpPr/>
      </dsp:nvSpPr>
      <dsp:spPr>
        <a:xfrm rot="5400000">
          <a:off x="-109958" y="2054483"/>
          <a:ext cx="733055" cy="513138"/>
        </a:xfrm>
        <a:prstGeom prst="chevron">
          <a:avLst/>
        </a:prstGeom>
        <a:solidFill>
          <a:srgbClr val="015E1F"/>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rtl="0">
            <a:lnSpc>
              <a:spcPct val="90000"/>
            </a:lnSpc>
            <a:spcBef>
              <a:spcPct val="0"/>
            </a:spcBef>
            <a:spcAft>
              <a:spcPct val="35000"/>
            </a:spcAft>
          </a:pPr>
          <a:endParaRPr lang="en-ZA" sz="900" kern="1200" dirty="0">
            <a:latin typeface="Arial" panose="020B0604020202020204" pitchFamily="34" charset="0"/>
            <a:cs typeface="Arial" panose="020B0604020202020204" pitchFamily="34" charset="0"/>
          </a:endParaRPr>
        </a:p>
      </dsp:txBody>
      <dsp:txXfrm rot="-5400000">
        <a:off x="1" y="2201093"/>
        <a:ext cx="513138" cy="219917"/>
      </dsp:txXfrm>
    </dsp:sp>
    <dsp:sp modelId="{E035239C-CB1C-4531-8FFA-41076C9E2AC5}">
      <dsp:nvSpPr>
        <dsp:cNvPr id="0" name=""/>
        <dsp:cNvSpPr/>
      </dsp:nvSpPr>
      <dsp:spPr>
        <a:xfrm rot="5400000">
          <a:off x="1921524" y="536138"/>
          <a:ext cx="476486" cy="3293258"/>
        </a:xfrm>
        <a:prstGeom prst="round2SameRect">
          <a:avLst/>
        </a:prstGeom>
        <a:solidFill>
          <a:schemeClr val="lt1">
            <a:alpha val="90000"/>
            <a:hueOff val="0"/>
            <a:satOff val="0"/>
            <a:lumOff val="0"/>
            <a:alphaOff val="0"/>
          </a:schemeClr>
        </a:solidFill>
        <a:ln w="12700" cap="flat" cmpd="sng" algn="ctr">
          <a:solidFill>
            <a:srgbClr val="025E2B"/>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rtl="0">
            <a:lnSpc>
              <a:spcPct val="90000"/>
            </a:lnSpc>
            <a:spcBef>
              <a:spcPct val="0"/>
            </a:spcBef>
            <a:spcAft>
              <a:spcPct val="15000"/>
            </a:spcAft>
            <a:buChar char="••"/>
          </a:pPr>
          <a:r>
            <a:rPr lang="en-US" sz="1600" kern="1200" dirty="0" smtClean="0">
              <a:latin typeface="Arial" panose="020B0604020202020204" pitchFamily="34" charset="0"/>
              <a:cs typeface="Arial" panose="020B0604020202020204" pitchFamily="34" charset="0"/>
            </a:rPr>
            <a:t>Emission reduction; </a:t>
          </a:r>
          <a:endParaRPr lang="en-ZA" sz="1600" kern="1200" dirty="0">
            <a:latin typeface="Arial" panose="020B0604020202020204" pitchFamily="34" charset="0"/>
            <a:cs typeface="Arial" panose="020B0604020202020204" pitchFamily="34" charset="0"/>
          </a:endParaRPr>
        </a:p>
      </dsp:txBody>
      <dsp:txXfrm rot="-5400000">
        <a:off x="513138" y="1967784"/>
        <a:ext cx="3269998" cy="429966"/>
      </dsp:txXfrm>
    </dsp:sp>
    <dsp:sp modelId="{22B889C2-5ABC-4B8D-8D7D-255C6B22A594}">
      <dsp:nvSpPr>
        <dsp:cNvPr id="0" name=""/>
        <dsp:cNvSpPr/>
      </dsp:nvSpPr>
      <dsp:spPr>
        <a:xfrm rot="5400000">
          <a:off x="-109958" y="2701568"/>
          <a:ext cx="733055" cy="513138"/>
        </a:xfrm>
        <a:prstGeom prst="chevron">
          <a:avLst/>
        </a:prstGeom>
        <a:solidFill>
          <a:srgbClr val="015E1F"/>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rtl="0">
            <a:lnSpc>
              <a:spcPct val="90000"/>
            </a:lnSpc>
            <a:spcBef>
              <a:spcPct val="0"/>
            </a:spcBef>
            <a:spcAft>
              <a:spcPct val="35000"/>
            </a:spcAft>
          </a:pPr>
          <a:endParaRPr lang="en-ZA" sz="900" kern="1200" dirty="0">
            <a:latin typeface="Arial" panose="020B0604020202020204" pitchFamily="34" charset="0"/>
            <a:cs typeface="Arial" panose="020B0604020202020204" pitchFamily="34" charset="0"/>
          </a:endParaRPr>
        </a:p>
      </dsp:txBody>
      <dsp:txXfrm rot="-5400000">
        <a:off x="1" y="2848178"/>
        <a:ext cx="513138" cy="219917"/>
      </dsp:txXfrm>
    </dsp:sp>
    <dsp:sp modelId="{01011733-3AC9-4E3D-91E1-26098B063A6A}">
      <dsp:nvSpPr>
        <dsp:cNvPr id="0" name=""/>
        <dsp:cNvSpPr/>
      </dsp:nvSpPr>
      <dsp:spPr>
        <a:xfrm rot="5400000">
          <a:off x="1921524" y="1183224"/>
          <a:ext cx="476486" cy="3293258"/>
        </a:xfrm>
        <a:prstGeom prst="round2SameRect">
          <a:avLst/>
        </a:prstGeom>
        <a:solidFill>
          <a:schemeClr val="lt1">
            <a:alpha val="90000"/>
            <a:hueOff val="0"/>
            <a:satOff val="0"/>
            <a:lumOff val="0"/>
            <a:alphaOff val="0"/>
          </a:schemeClr>
        </a:solidFill>
        <a:ln w="12700" cap="flat" cmpd="sng" algn="ctr">
          <a:solidFill>
            <a:srgbClr val="025E2B"/>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rtl="0">
            <a:lnSpc>
              <a:spcPct val="90000"/>
            </a:lnSpc>
            <a:spcBef>
              <a:spcPct val="0"/>
            </a:spcBef>
            <a:spcAft>
              <a:spcPct val="15000"/>
            </a:spcAft>
            <a:buChar char="••"/>
          </a:pPr>
          <a:r>
            <a:rPr lang="en-US" sz="1600" kern="1200" dirty="0" smtClean="0">
              <a:latin typeface="Arial" panose="020B0604020202020204" pitchFamily="34" charset="0"/>
              <a:cs typeface="Arial" panose="020B0604020202020204" pitchFamily="34" charset="0"/>
            </a:rPr>
            <a:t>Energy efficiency improvement; </a:t>
          </a:r>
          <a:endParaRPr lang="en-ZA" sz="1600" kern="1200" dirty="0">
            <a:latin typeface="Arial" panose="020B0604020202020204" pitchFamily="34" charset="0"/>
            <a:cs typeface="Arial" panose="020B0604020202020204" pitchFamily="34" charset="0"/>
          </a:endParaRPr>
        </a:p>
      </dsp:txBody>
      <dsp:txXfrm rot="-5400000">
        <a:off x="513138" y="2614870"/>
        <a:ext cx="3269998" cy="429966"/>
      </dsp:txXfrm>
    </dsp:sp>
    <dsp:sp modelId="{A419FB3B-451D-4295-8017-2E2BC2DAE504}">
      <dsp:nvSpPr>
        <dsp:cNvPr id="0" name=""/>
        <dsp:cNvSpPr/>
      </dsp:nvSpPr>
      <dsp:spPr>
        <a:xfrm rot="5400000">
          <a:off x="-109958" y="3348654"/>
          <a:ext cx="733055" cy="513138"/>
        </a:xfrm>
        <a:prstGeom prst="chevron">
          <a:avLst/>
        </a:prstGeom>
        <a:solidFill>
          <a:srgbClr val="015E1F"/>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rtl="0">
            <a:lnSpc>
              <a:spcPct val="90000"/>
            </a:lnSpc>
            <a:spcBef>
              <a:spcPct val="0"/>
            </a:spcBef>
            <a:spcAft>
              <a:spcPct val="35000"/>
            </a:spcAft>
          </a:pPr>
          <a:endParaRPr lang="en-ZA" sz="900" kern="1200" dirty="0">
            <a:latin typeface="Arial" panose="020B0604020202020204" pitchFamily="34" charset="0"/>
            <a:cs typeface="Arial" panose="020B0604020202020204" pitchFamily="34" charset="0"/>
          </a:endParaRPr>
        </a:p>
      </dsp:txBody>
      <dsp:txXfrm rot="-5400000">
        <a:off x="1" y="3495264"/>
        <a:ext cx="513138" cy="219917"/>
      </dsp:txXfrm>
    </dsp:sp>
    <dsp:sp modelId="{593CCF59-E876-4556-8BB7-36FF20198AB7}">
      <dsp:nvSpPr>
        <dsp:cNvPr id="0" name=""/>
        <dsp:cNvSpPr/>
      </dsp:nvSpPr>
      <dsp:spPr>
        <a:xfrm rot="5400000">
          <a:off x="1921524" y="1830310"/>
          <a:ext cx="476486" cy="3293258"/>
        </a:xfrm>
        <a:prstGeom prst="round2SameRect">
          <a:avLst/>
        </a:prstGeom>
        <a:solidFill>
          <a:schemeClr val="lt1">
            <a:alpha val="90000"/>
            <a:hueOff val="0"/>
            <a:satOff val="0"/>
            <a:lumOff val="0"/>
            <a:alphaOff val="0"/>
          </a:schemeClr>
        </a:solidFill>
        <a:ln w="12700" cap="flat" cmpd="sng" algn="ctr">
          <a:solidFill>
            <a:srgbClr val="025E2B"/>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rtl="0">
            <a:lnSpc>
              <a:spcPct val="90000"/>
            </a:lnSpc>
            <a:spcBef>
              <a:spcPct val="0"/>
            </a:spcBef>
            <a:spcAft>
              <a:spcPct val="15000"/>
            </a:spcAft>
            <a:buChar char="••"/>
          </a:pPr>
          <a:r>
            <a:rPr lang="en-US" sz="1600" kern="1200" dirty="0" err="1" smtClean="0">
              <a:latin typeface="Arial" panose="020B0604020202020204" pitchFamily="34" charset="0"/>
              <a:cs typeface="Arial" panose="020B0604020202020204" pitchFamily="34" charset="0"/>
            </a:rPr>
            <a:t>Localisation</a:t>
          </a:r>
          <a:r>
            <a:rPr lang="en-US" sz="1600" kern="1200" dirty="0" smtClean="0">
              <a:latin typeface="Arial" panose="020B0604020202020204" pitchFamily="34" charset="0"/>
              <a:cs typeface="Arial" panose="020B0604020202020204" pitchFamily="34" charset="0"/>
            </a:rPr>
            <a:t> and job creation; </a:t>
          </a:r>
          <a:endParaRPr lang="en-ZA" sz="1600" kern="1200" dirty="0">
            <a:latin typeface="Arial" panose="020B0604020202020204" pitchFamily="34" charset="0"/>
            <a:cs typeface="Arial" panose="020B0604020202020204" pitchFamily="34" charset="0"/>
          </a:endParaRPr>
        </a:p>
      </dsp:txBody>
      <dsp:txXfrm rot="-5400000">
        <a:off x="513138" y="3261956"/>
        <a:ext cx="3269998" cy="429966"/>
      </dsp:txXfrm>
    </dsp:sp>
    <dsp:sp modelId="{6A2BF6BE-E6E9-4BA7-830C-92453C01450F}">
      <dsp:nvSpPr>
        <dsp:cNvPr id="0" name=""/>
        <dsp:cNvSpPr/>
      </dsp:nvSpPr>
      <dsp:spPr>
        <a:xfrm rot="5400000">
          <a:off x="-109958" y="3995740"/>
          <a:ext cx="733055" cy="513138"/>
        </a:xfrm>
        <a:prstGeom prst="chevron">
          <a:avLst/>
        </a:prstGeom>
        <a:solidFill>
          <a:srgbClr val="015E1F"/>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rtl="0">
            <a:lnSpc>
              <a:spcPct val="90000"/>
            </a:lnSpc>
            <a:spcBef>
              <a:spcPct val="0"/>
            </a:spcBef>
            <a:spcAft>
              <a:spcPct val="35000"/>
            </a:spcAft>
          </a:pPr>
          <a:endParaRPr lang="en-ZA" sz="900" kern="1200" dirty="0">
            <a:latin typeface="Arial" panose="020B0604020202020204" pitchFamily="34" charset="0"/>
            <a:cs typeface="Arial" panose="020B0604020202020204" pitchFamily="34" charset="0"/>
          </a:endParaRPr>
        </a:p>
      </dsp:txBody>
      <dsp:txXfrm rot="-5400000">
        <a:off x="1" y="4142350"/>
        <a:ext cx="513138" cy="219917"/>
      </dsp:txXfrm>
    </dsp:sp>
    <dsp:sp modelId="{AB6EC5FD-F2DD-41D5-9AFC-05BE51A845E8}">
      <dsp:nvSpPr>
        <dsp:cNvPr id="0" name=""/>
        <dsp:cNvSpPr/>
      </dsp:nvSpPr>
      <dsp:spPr>
        <a:xfrm rot="5400000">
          <a:off x="1921524" y="2477395"/>
          <a:ext cx="476486" cy="3293258"/>
        </a:xfrm>
        <a:prstGeom prst="round2SameRect">
          <a:avLst/>
        </a:prstGeom>
        <a:solidFill>
          <a:schemeClr val="lt1">
            <a:alpha val="90000"/>
            <a:hueOff val="0"/>
            <a:satOff val="0"/>
            <a:lumOff val="0"/>
            <a:alphaOff val="0"/>
          </a:schemeClr>
        </a:solidFill>
        <a:ln w="12700" cap="flat" cmpd="sng" algn="ctr">
          <a:solidFill>
            <a:srgbClr val="025E2B"/>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rtl="0">
            <a:lnSpc>
              <a:spcPct val="90000"/>
            </a:lnSpc>
            <a:spcBef>
              <a:spcPct val="0"/>
            </a:spcBef>
            <a:spcAft>
              <a:spcPct val="15000"/>
            </a:spcAft>
            <a:buChar char="••"/>
          </a:pPr>
          <a:r>
            <a:rPr lang="en-US" sz="1600" kern="1200" dirty="0" smtClean="0">
              <a:latin typeface="Arial" panose="020B0604020202020204" pitchFamily="34" charset="0"/>
              <a:cs typeface="Arial" panose="020B0604020202020204" pitchFamily="34" charset="0"/>
            </a:rPr>
            <a:t>Conservation of water resources; </a:t>
          </a:r>
          <a:endParaRPr lang="en-ZA" sz="1600" kern="1200" dirty="0">
            <a:latin typeface="Arial" panose="020B0604020202020204" pitchFamily="34" charset="0"/>
            <a:cs typeface="Arial" panose="020B0604020202020204" pitchFamily="34" charset="0"/>
          </a:endParaRPr>
        </a:p>
      </dsp:txBody>
      <dsp:txXfrm rot="-5400000">
        <a:off x="513138" y="3909041"/>
        <a:ext cx="3269998" cy="429966"/>
      </dsp:txXfrm>
    </dsp:sp>
    <dsp:sp modelId="{B4BF5F9A-DC09-474F-8518-B44A1AC8A821}">
      <dsp:nvSpPr>
        <dsp:cNvPr id="0" name=""/>
        <dsp:cNvSpPr/>
      </dsp:nvSpPr>
      <dsp:spPr>
        <a:xfrm rot="5400000">
          <a:off x="-109958" y="4642825"/>
          <a:ext cx="733055" cy="513138"/>
        </a:xfrm>
        <a:prstGeom prst="chevron">
          <a:avLst/>
        </a:prstGeom>
        <a:solidFill>
          <a:srgbClr val="015E1F"/>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 tIns="5715" rIns="5715" bIns="5715" numCol="1" spcCol="1270" anchor="ctr" anchorCtr="0">
          <a:noAutofit/>
        </a:bodyPr>
        <a:lstStyle/>
        <a:p>
          <a:pPr lvl="0" algn="ctr" defTabSz="400050" rtl="0">
            <a:lnSpc>
              <a:spcPct val="90000"/>
            </a:lnSpc>
            <a:spcBef>
              <a:spcPct val="0"/>
            </a:spcBef>
            <a:spcAft>
              <a:spcPct val="35000"/>
            </a:spcAft>
          </a:pPr>
          <a:endParaRPr lang="en-ZA" sz="900" kern="1200" dirty="0">
            <a:latin typeface="Arial" panose="020B0604020202020204" pitchFamily="34" charset="0"/>
            <a:cs typeface="Arial" panose="020B0604020202020204" pitchFamily="34" charset="0"/>
          </a:endParaRPr>
        </a:p>
      </dsp:txBody>
      <dsp:txXfrm rot="-5400000">
        <a:off x="1" y="4789435"/>
        <a:ext cx="513138" cy="219917"/>
      </dsp:txXfrm>
    </dsp:sp>
    <dsp:sp modelId="{995C980E-B0BC-4BE0-B919-B37B3043AA9F}">
      <dsp:nvSpPr>
        <dsp:cNvPr id="0" name=""/>
        <dsp:cNvSpPr/>
      </dsp:nvSpPr>
      <dsp:spPr>
        <a:xfrm rot="5400000">
          <a:off x="1921524" y="3124481"/>
          <a:ext cx="476486" cy="3293258"/>
        </a:xfrm>
        <a:prstGeom prst="round2SameRect">
          <a:avLst/>
        </a:prstGeom>
        <a:solidFill>
          <a:schemeClr val="lt1">
            <a:alpha val="90000"/>
            <a:hueOff val="0"/>
            <a:satOff val="0"/>
            <a:lumOff val="0"/>
            <a:alphaOff val="0"/>
          </a:schemeClr>
        </a:solidFill>
        <a:ln w="12700" cap="flat" cmpd="sng" algn="ctr">
          <a:solidFill>
            <a:srgbClr val="025E2B"/>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rtl="0">
            <a:lnSpc>
              <a:spcPct val="90000"/>
            </a:lnSpc>
            <a:spcBef>
              <a:spcPct val="0"/>
            </a:spcBef>
            <a:spcAft>
              <a:spcPct val="15000"/>
            </a:spcAft>
            <a:buChar char="••"/>
          </a:pPr>
          <a:r>
            <a:rPr lang="en-US" sz="1600" kern="1200" dirty="0" smtClean="0">
              <a:latin typeface="Arial" panose="020B0604020202020204" pitchFamily="34" charset="0"/>
              <a:cs typeface="Arial" panose="020B0604020202020204" pitchFamily="34" charset="0"/>
            </a:rPr>
            <a:t>Technology transfer</a:t>
          </a:r>
          <a:endParaRPr lang="en-ZA" sz="1600" kern="1200" dirty="0">
            <a:latin typeface="Arial" panose="020B0604020202020204" pitchFamily="34" charset="0"/>
            <a:cs typeface="Arial" panose="020B0604020202020204" pitchFamily="34" charset="0"/>
          </a:endParaRPr>
        </a:p>
      </dsp:txBody>
      <dsp:txXfrm rot="-5400000">
        <a:off x="513138" y="4556127"/>
        <a:ext cx="3269998" cy="42996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8DBAEA-5488-4010-BC39-2A658215B0B3}">
      <dsp:nvSpPr>
        <dsp:cNvPr id="0" name=""/>
        <dsp:cNvSpPr/>
      </dsp:nvSpPr>
      <dsp:spPr>
        <a:xfrm>
          <a:off x="0" y="172655"/>
          <a:ext cx="11644311" cy="669380"/>
        </a:xfrm>
        <a:prstGeom prst="rect">
          <a:avLst/>
        </a:prstGeom>
        <a:solidFill>
          <a:srgbClr val="C7A854"/>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a:solidFill>
                <a:srgbClr val="005B27"/>
              </a:solidFill>
              <a:latin typeface="Arial" panose="020B0604020202020204" pitchFamily="34" charset="0"/>
              <a:cs typeface="Arial" panose="020B0604020202020204" pitchFamily="34" charset="0"/>
            </a:rPr>
            <a:t>Defining the Regulatory &amp; Governance Framework</a:t>
          </a:r>
        </a:p>
      </dsp:txBody>
      <dsp:txXfrm>
        <a:off x="0" y="172655"/>
        <a:ext cx="11644311" cy="669380"/>
      </dsp:txXfrm>
    </dsp:sp>
    <dsp:sp modelId="{5B3D2BF7-E84B-49BE-B4F5-A0BE89FEA81D}">
      <dsp:nvSpPr>
        <dsp:cNvPr id="0" name=""/>
        <dsp:cNvSpPr/>
      </dsp:nvSpPr>
      <dsp:spPr>
        <a:xfrm>
          <a:off x="2868" y="855450"/>
          <a:ext cx="3577548" cy="3771808"/>
        </a:xfrm>
        <a:prstGeom prst="rect">
          <a:avLst/>
        </a:prstGeom>
        <a:solidFill>
          <a:srgbClr val="E2F0D9">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buNone/>
          </a:pPr>
          <a:r>
            <a:rPr lang="en-US" sz="1600" b="1" u="sng" kern="1200" dirty="0">
              <a:solidFill>
                <a:srgbClr val="005B27"/>
              </a:solidFill>
              <a:latin typeface="Arial" panose="020B0604020202020204" pitchFamily="34" charset="0"/>
              <a:cs typeface="Arial" panose="020B0604020202020204" pitchFamily="34" charset="0"/>
            </a:rPr>
            <a:t>Cabinet approved transmission finance pathway </a:t>
          </a:r>
        </a:p>
        <a:p>
          <a:pPr lvl="0" algn="ctr" defTabSz="711200">
            <a:lnSpc>
              <a:spcPct val="90000"/>
            </a:lnSpc>
            <a:spcBef>
              <a:spcPct val="0"/>
            </a:spcBef>
            <a:spcAft>
              <a:spcPct val="35000"/>
            </a:spcAft>
            <a:buNone/>
          </a:pPr>
          <a:endParaRPr lang="en-US" sz="600" b="1" u="sng" kern="1200" dirty="0">
            <a:solidFill>
              <a:srgbClr val="005B27"/>
            </a:solidFill>
            <a:latin typeface="Arial" panose="020B0604020202020204" pitchFamily="34" charset="0"/>
            <a:cs typeface="Arial" panose="020B0604020202020204" pitchFamily="34" charset="0"/>
          </a:endParaRPr>
        </a:p>
        <a:p>
          <a:pPr lvl="0" algn="ctr" defTabSz="711200">
            <a:lnSpc>
              <a:spcPct val="90000"/>
            </a:lnSpc>
            <a:spcBef>
              <a:spcPct val="0"/>
            </a:spcBef>
            <a:spcAft>
              <a:spcPct val="35000"/>
            </a:spcAft>
            <a:buNone/>
          </a:pPr>
          <a:r>
            <a:rPr lang="en-US" sz="1400" b="1" u="none" kern="1200" dirty="0">
              <a:solidFill>
                <a:schemeClr val="tx1"/>
              </a:solidFill>
              <a:latin typeface="Arial" panose="020B0604020202020204" pitchFamily="34" charset="0"/>
              <a:cs typeface="Arial" panose="020B0604020202020204" pitchFamily="34" charset="0"/>
            </a:rPr>
            <a:t>December 2023 </a:t>
          </a:r>
        </a:p>
        <a:p>
          <a:pPr lvl="0" algn="ctr" defTabSz="711200">
            <a:lnSpc>
              <a:spcPct val="90000"/>
            </a:lnSpc>
            <a:spcBef>
              <a:spcPct val="0"/>
            </a:spcBef>
            <a:spcAft>
              <a:spcPct val="35000"/>
            </a:spcAft>
            <a:buNone/>
          </a:pPr>
          <a:endParaRPr lang="en-US" sz="1600" b="1" u="sng" kern="1200" dirty="0">
            <a:solidFill>
              <a:srgbClr val="005B27"/>
            </a:solidFill>
            <a:latin typeface="Arial" panose="020B0604020202020204" pitchFamily="34" charset="0"/>
            <a:cs typeface="Arial" panose="020B0604020202020204" pitchFamily="34" charset="0"/>
          </a:endParaRPr>
        </a:p>
        <a:p>
          <a:pPr lvl="0" algn="ctr" defTabSz="711200">
            <a:lnSpc>
              <a:spcPct val="90000"/>
            </a:lnSpc>
            <a:spcBef>
              <a:spcPct val="0"/>
            </a:spcBef>
            <a:spcAft>
              <a:spcPct val="35000"/>
            </a:spcAft>
            <a:buNone/>
          </a:pPr>
          <a:r>
            <a:rPr lang="en-US" sz="1600" b="1" u="sng" kern="1200" dirty="0">
              <a:solidFill>
                <a:srgbClr val="005B27"/>
              </a:solidFill>
              <a:latin typeface="Arial" panose="020B0604020202020204" pitchFamily="34" charset="0"/>
              <a:cs typeface="Arial" panose="020B0604020202020204" pitchFamily="34" charset="0"/>
            </a:rPr>
            <a:t>Appointment of the National Transmission Company of South Africa (NTCSA) Board</a:t>
          </a:r>
        </a:p>
        <a:p>
          <a:pPr lvl="0" algn="ctr" defTabSz="711200">
            <a:lnSpc>
              <a:spcPct val="90000"/>
            </a:lnSpc>
            <a:spcBef>
              <a:spcPct val="0"/>
            </a:spcBef>
            <a:spcAft>
              <a:spcPct val="35000"/>
            </a:spcAft>
            <a:buNone/>
          </a:pPr>
          <a:endParaRPr lang="en-US" sz="1400" b="1" kern="1200" dirty="0">
            <a:solidFill>
              <a:schemeClr val="tx1"/>
            </a:solidFill>
            <a:latin typeface="Arial" panose="020B0604020202020204" pitchFamily="34" charset="0"/>
            <a:cs typeface="Arial" panose="020B0604020202020204" pitchFamily="34" charset="0"/>
          </a:endParaRPr>
        </a:p>
        <a:p>
          <a:pPr lvl="0" algn="ctr" defTabSz="711200">
            <a:lnSpc>
              <a:spcPct val="90000"/>
            </a:lnSpc>
            <a:spcBef>
              <a:spcPct val="0"/>
            </a:spcBef>
            <a:spcAft>
              <a:spcPct val="35000"/>
            </a:spcAft>
            <a:buNone/>
          </a:pPr>
          <a:r>
            <a:rPr lang="en-US" sz="1400" b="1" kern="1200" dirty="0">
              <a:solidFill>
                <a:schemeClr val="tx1"/>
              </a:solidFill>
              <a:latin typeface="Arial" panose="020B0604020202020204" pitchFamily="34" charset="0"/>
              <a:cs typeface="Arial" panose="020B0604020202020204" pitchFamily="34" charset="0"/>
            </a:rPr>
            <a:t>The NTCSA Board was appointed in January 2024</a:t>
          </a:r>
        </a:p>
        <a:p>
          <a:pPr lvl="0" algn="ctr" defTabSz="711200">
            <a:lnSpc>
              <a:spcPct val="90000"/>
            </a:lnSpc>
            <a:spcBef>
              <a:spcPct val="0"/>
            </a:spcBef>
            <a:spcAft>
              <a:spcPct val="35000"/>
            </a:spcAft>
            <a:buNone/>
          </a:pPr>
          <a:endParaRPr lang="en-US" sz="1050" b="1" kern="1200" dirty="0">
            <a:solidFill>
              <a:schemeClr val="tx1"/>
            </a:solidFill>
            <a:latin typeface="Arial" panose="020B0604020202020204" pitchFamily="34" charset="0"/>
            <a:cs typeface="Arial" panose="020B0604020202020204" pitchFamily="34" charset="0"/>
          </a:endParaRPr>
        </a:p>
        <a:p>
          <a:pPr lvl="0" algn="ctr" defTabSz="711200">
            <a:lnSpc>
              <a:spcPct val="90000"/>
            </a:lnSpc>
            <a:spcBef>
              <a:spcPct val="0"/>
            </a:spcBef>
            <a:spcAft>
              <a:spcPct val="35000"/>
            </a:spcAft>
            <a:buNone/>
          </a:pPr>
          <a:r>
            <a:rPr lang="en-US" sz="1400" b="1" i="1" kern="1200" dirty="0">
              <a:solidFill>
                <a:srgbClr val="005B27"/>
              </a:solidFill>
              <a:latin typeface="Arial" panose="020B0604020202020204" pitchFamily="34" charset="0"/>
              <a:cs typeface="Arial" panose="020B0604020202020204" pitchFamily="34" charset="0"/>
            </a:rPr>
            <a:t>The Ministry has deposited its work on transmission finance pathways into the governance processes of the Board</a:t>
          </a:r>
          <a:endParaRPr lang="en-US" sz="1400" i="1" kern="1200" dirty="0">
            <a:solidFill>
              <a:srgbClr val="005B27"/>
            </a:solidFill>
            <a:latin typeface="Arial" panose="020B0604020202020204" pitchFamily="34" charset="0"/>
            <a:cs typeface="Arial" panose="020B0604020202020204" pitchFamily="34" charset="0"/>
          </a:endParaRPr>
        </a:p>
      </dsp:txBody>
      <dsp:txXfrm>
        <a:off x="2868" y="855450"/>
        <a:ext cx="3577548" cy="3771808"/>
      </dsp:txXfrm>
    </dsp:sp>
    <dsp:sp modelId="{079DB57B-A5D3-4D13-A8D7-01F0E12C7A9D}">
      <dsp:nvSpPr>
        <dsp:cNvPr id="0" name=""/>
        <dsp:cNvSpPr/>
      </dsp:nvSpPr>
      <dsp:spPr>
        <a:xfrm>
          <a:off x="3580509" y="861291"/>
          <a:ext cx="3108736" cy="3742510"/>
        </a:xfrm>
        <a:prstGeom prst="rect">
          <a:avLst/>
        </a:prstGeom>
        <a:solidFill>
          <a:srgbClr val="E2F0D9">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buFont typeface="Arial" panose="020B0604020202020204" pitchFamily="34" charset="0"/>
            <a:buNone/>
          </a:pPr>
          <a:endParaRPr lang="en-GB" sz="1400" b="1" kern="1200" dirty="0">
            <a:solidFill>
              <a:schemeClr val="tx1"/>
            </a:solidFill>
            <a:latin typeface="Arial" panose="020B0604020202020204" pitchFamily="34" charset="0"/>
            <a:cs typeface="Arial" panose="020B0604020202020204" pitchFamily="34" charset="0"/>
          </a:endParaRPr>
        </a:p>
        <a:p>
          <a:pPr lvl="0" algn="ctr" defTabSz="622300">
            <a:lnSpc>
              <a:spcPct val="90000"/>
            </a:lnSpc>
            <a:spcBef>
              <a:spcPct val="0"/>
            </a:spcBef>
            <a:spcAft>
              <a:spcPct val="35000"/>
            </a:spcAft>
            <a:buFont typeface="Arial" panose="020B0604020202020204" pitchFamily="34" charset="0"/>
            <a:buNone/>
          </a:pPr>
          <a:endParaRPr lang="en-GB" sz="1400" b="1" kern="1200" dirty="0">
            <a:solidFill>
              <a:schemeClr val="tx1"/>
            </a:solidFill>
            <a:latin typeface="Arial" panose="020B0604020202020204" pitchFamily="34" charset="0"/>
            <a:cs typeface="Arial" panose="020B0604020202020204" pitchFamily="34" charset="0"/>
          </a:endParaRPr>
        </a:p>
        <a:p>
          <a:pPr lvl="0" algn="ctr" defTabSz="622300">
            <a:lnSpc>
              <a:spcPct val="90000"/>
            </a:lnSpc>
            <a:spcBef>
              <a:spcPct val="0"/>
            </a:spcBef>
            <a:spcAft>
              <a:spcPct val="35000"/>
            </a:spcAft>
            <a:buFont typeface="Arial" panose="020B0604020202020204" pitchFamily="34" charset="0"/>
            <a:buNone/>
          </a:pPr>
          <a:endParaRPr lang="en-GB" sz="1400" b="1" kern="1200" dirty="0">
            <a:solidFill>
              <a:schemeClr val="tx1"/>
            </a:solidFill>
            <a:latin typeface="Arial" panose="020B0604020202020204" pitchFamily="34" charset="0"/>
            <a:cs typeface="Arial" panose="020B0604020202020204" pitchFamily="34" charset="0"/>
          </a:endParaRPr>
        </a:p>
        <a:p>
          <a:pPr lvl="0" algn="ctr" defTabSz="622300">
            <a:lnSpc>
              <a:spcPct val="90000"/>
            </a:lnSpc>
            <a:spcBef>
              <a:spcPct val="0"/>
            </a:spcBef>
            <a:spcAft>
              <a:spcPct val="35000"/>
            </a:spcAft>
            <a:buFont typeface="Arial" panose="020B0604020202020204" pitchFamily="34" charset="0"/>
            <a:buNone/>
          </a:pPr>
          <a:r>
            <a:rPr lang="en-GB" sz="1600" b="1" u="sng" kern="1200" dirty="0">
              <a:solidFill>
                <a:schemeClr val="tx1"/>
              </a:solidFill>
              <a:latin typeface="Arial" panose="020B0604020202020204" pitchFamily="34" charset="0"/>
              <a:cs typeface="Arial" panose="020B0604020202020204" pitchFamily="34" charset="0"/>
            </a:rPr>
            <a:t>Regulatory Framework</a:t>
          </a:r>
        </a:p>
        <a:p>
          <a:pPr lvl="0" algn="ctr" defTabSz="622300">
            <a:lnSpc>
              <a:spcPct val="90000"/>
            </a:lnSpc>
            <a:spcBef>
              <a:spcPct val="0"/>
            </a:spcBef>
            <a:spcAft>
              <a:spcPct val="35000"/>
            </a:spcAft>
            <a:buFont typeface="Arial" panose="020B0604020202020204" pitchFamily="34" charset="0"/>
            <a:buNone/>
          </a:pPr>
          <a:endParaRPr lang="en-GB" sz="1400" b="1" kern="1200" dirty="0">
            <a:solidFill>
              <a:schemeClr val="tx1"/>
            </a:solidFill>
            <a:latin typeface="Arial" panose="020B0604020202020204" pitchFamily="34" charset="0"/>
            <a:cs typeface="Arial" panose="020B0604020202020204" pitchFamily="34" charset="0"/>
          </a:endParaRPr>
        </a:p>
        <a:p>
          <a:pPr lvl="0" algn="ctr" defTabSz="622300">
            <a:lnSpc>
              <a:spcPct val="90000"/>
            </a:lnSpc>
            <a:spcBef>
              <a:spcPct val="0"/>
            </a:spcBef>
            <a:spcAft>
              <a:spcPct val="35000"/>
            </a:spcAft>
            <a:buFont typeface="Arial" panose="020B0604020202020204" pitchFamily="34" charset="0"/>
            <a:buNone/>
          </a:pPr>
          <a:r>
            <a:rPr lang="en-GB" sz="1400" b="1" kern="1200" dirty="0">
              <a:solidFill>
                <a:schemeClr val="tx1"/>
              </a:solidFill>
              <a:latin typeface="Arial" panose="020B0604020202020204" pitchFamily="34" charset="0"/>
              <a:cs typeface="Arial" panose="020B0604020202020204" pitchFamily="34" charset="0"/>
            </a:rPr>
            <a:t>Processes to promulgate the Electricity Regulation Amendment Act, following the President’s assenting of the Act into law, are underway.</a:t>
          </a:r>
        </a:p>
        <a:p>
          <a:pPr lvl="0" algn="ctr" defTabSz="622300">
            <a:lnSpc>
              <a:spcPct val="90000"/>
            </a:lnSpc>
            <a:spcBef>
              <a:spcPct val="0"/>
            </a:spcBef>
            <a:spcAft>
              <a:spcPct val="35000"/>
            </a:spcAft>
            <a:buFont typeface="Arial" panose="020B0604020202020204" pitchFamily="34" charset="0"/>
            <a:buNone/>
          </a:pPr>
          <a:endParaRPr lang="en-GB" sz="600" b="1" kern="1200" dirty="0">
            <a:solidFill>
              <a:schemeClr val="tx1"/>
            </a:solidFill>
            <a:latin typeface="Arial" panose="020B0604020202020204" pitchFamily="34" charset="0"/>
            <a:cs typeface="Arial" panose="020B0604020202020204" pitchFamily="34" charset="0"/>
          </a:endParaRPr>
        </a:p>
        <a:p>
          <a:pPr lvl="0" algn="ctr" defTabSz="622300">
            <a:lnSpc>
              <a:spcPct val="90000"/>
            </a:lnSpc>
            <a:spcBef>
              <a:spcPct val="0"/>
            </a:spcBef>
            <a:spcAft>
              <a:spcPct val="35000"/>
            </a:spcAft>
            <a:buFont typeface="Arial" panose="020B0604020202020204" pitchFamily="34" charset="0"/>
            <a:buNone/>
          </a:pPr>
          <a:r>
            <a:rPr lang="en-GB" sz="1400" b="1" kern="1200" dirty="0">
              <a:solidFill>
                <a:srgbClr val="005B27"/>
              </a:solidFill>
              <a:latin typeface="Arial" panose="020B0604020202020204" pitchFamily="34" charset="0"/>
              <a:cs typeface="Arial" panose="020B0604020202020204" pitchFamily="34" charset="0"/>
            </a:rPr>
            <a:t>The Regulatory Framework for scaling capacity and scaling finance into transmission is currently being defined through the drafting of new Transmission Regulations</a:t>
          </a:r>
        </a:p>
        <a:p>
          <a:pPr lvl="0" algn="ctr" defTabSz="622300">
            <a:lnSpc>
              <a:spcPct val="90000"/>
            </a:lnSpc>
            <a:spcBef>
              <a:spcPct val="0"/>
            </a:spcBef>
            <a:spcAft>
              <a:spcPct val="35000"/>
            </a:spcAft>
            <a:buFont typeface="Arial" panose="020B0604020202020204" pitchFamily="34" charset="0"/>
            <a:buNone/>
          </a:pPr>
          <a:endParaRPr lang="en-GB" sz="1400" b="1" kern="1200" dirty="0">
            <a:solidFill>
              <a:srgbClr val="005B27"/>
            </a:solidFill>
            <a:latin typeface="Arial" panose="020B0604020202020204" pitchFamily="34" charset="0"/>
            <a:cs typeface="Arial" panose="020B0604020202020204" pitchFamily="34" charset="0"/>
          </a:endParaRPr>
        </a:p>
        <a:p>
          <a:pPr lvl="0" algn="ctr" defTabSz="622300">
            <a:lnSpc>
              <a:spcPct val="90000"/>
            </a:lnSpc>
            <a:spcBef>
              <a:spcPct val="0"/>
            </a:spcBef>
            <a:spcAft>
              <a:spcPct val="35000"/>
            </a:spcAft>
            <a:buFont typeface="Arial" panose="020B0604020202020204" pitchFamily="34" charset="0"/>
            <a:buNone/>
          </a:pPr>
          <a:endParaRPr lang="en-GB" sz="1400" b="1" kern="1200" dirty="0">
            <a:solidFill>
              <a:schemeClr val="tx1"/>
            </a:solidFill>
            <a:latin typeface="Arial" panose="020B0604020202020204" pitchFamily="34" charset="0"/>
            <a:cs typeface="Arial" panose="020B0604020202020204" pitchFamily="34" charset="0"/>
          </a:endParaRPr>
        </a:p>
        <a:p>
          <a:pPr lvl="0" algn="ctr" defTabSz="622300">
            <a:lnSpc>
              <a:spcPct val="90000"/>
            </a:lnSpc>
            <a:spcBef>
              <a:spcPct val="0"/>
            </a:spcBef>
            <a:spcAft>
              <a:spcPct val="35000"/>
            </a:spcAft>
            <a:buFont typeface="Arial" panose="020B0604020202020204" pitchFamily="34" charset="0"/>
            <a:buChar char="•"/>
          </a:pPr>
          <a:endParaRPr lang="en-GB" sz="1400" kern="1200" dirty="0">
            <a:solidFill>
              <a:schemeClr val="tx1"/>
            </a:solidFill>
            <a:latin typeface="Arial" panose="020B0604020202020204" pitchFamily="34" charset="0"/>
            <a:cs typeface="Arial" panose="020B0604020202020204" pitchFamily="34" charset="0"/>
          </a:endParaRPr>
        </a:p>
      </dsp:txBody>
      <dsp:txXfrm>
        <a:off x="3580509" y="861291"/>
        <a:ext cx="3108736" cy="3742510"/>
      </dsp:txXfrm>
    </dsp:sp>
    <dsp:sp modelId="{75F9E24E-D56A-44CC-B11F-B417508DCAFF}">
      <dsp:nvSpPr>
        <dsp:cNvPr id="0" name=""/>
        <dsp:cNvSpPr/>
      </dsp:nvSpPr>
      <dsp:spPr>
        <a:xfrm>
          <a:off x="6696078" y="851046"/>
          <a:ext cx="2643895" cy="3668022"/>
        </a:xfrm>
        <a:prstGeom prst="rect">
          <a:avLst/>
        </a:prstGeom>
        <a:solidFill>
          <a:srgbClr val="E2F0D9">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u="sng" kern="1200" dirty="0" err="1">
              <a:solidFill>
                <a:srgbClr val="005B27"/>
              </a:solidFill>
              <a:latin typeface="Arial" panose="020B0604020202020204" pitchFamily="34" charset="0"/>
              <a:cs typeface="Arial" panose="020B0604020202020204" pitchFamily="34" charset="0"/>
            </a:rPr>
            <a:t>Licencing</a:t>
          </a:r>
          <a:endParaRPr lang="en-US" sz="1600" b="1" u="sng" kern="1200" dirty="0">
            <a:solidFill>
              <a:srgbClr val="005B27"/>
            </a:solidFill>
            <a:latin typeface="Arial" panose="020B0604020202020204" pitchFamily="34" charset="0"/>
            <a:cs typeface="Arial" panose="020B0604020202020204" pitchFamily="34" charset="0"/>
          </a:endParaRPr>
        </a:p>
        <a:p>
          <a:pPr lvl="0" algn="ctr" defTabSz="711200">
            <a:lnSpc>
              <a:spcPct val="90000"/>
            </a:lnSpc>
            <a:spcBef>
              <a:spcPct val="0"/>
            </a:spcBef>
            <a:spcAft>
              <a:spcPct val="35000"/>
            </a:spcAft>
          </a:pPr>
          <a:endParaRPr lang="en-US" sz="1400" b="1" kern="1200" dirty="0">
            <a:solidFill>
              <a:srgbClr val="005B27"/>
            </a:solidFill>
            <a:latin typeface="Arial" panose="020B0604020202020204" pitchFamily="34" charset="0"/>
            <a:cs typeface="Arial" panose="020B0604020202020204" pitchFamily="34" charset="0"/>
          </a:endParaRPr>
        </a:p>
        <a:p>
          <a:pPr lvl="0" algn="ctr" defTabSz="711200">
            <a:lnSpc>
              <a:spcPct val="90000"/>
            </a:lnSpc>
            <a:spcBef>
              <a:spcPct val="0"/>
            </a:spcBef>
            <a:spcAft>
              <a:spcPct val="35000"/>
            </a:spcAft>
          </a:pPr>
          <a:r>
            <a:rPr lang="en-US" sz="1400" b="1" kern="1200" dirty="0">
              <a:solidFill>
                <a:srgbClr val="005B27"/>
              </a:solidFill>
              <a:latin typeface="Arial" panose="020B0604020202020204" pitchFamily="34" charset="0"/>
              <a:cs typeface="Arial" panose="020B0604020202020204" pitchFamily="34" charset="0"/>
            </a:rPr>
            <a:t>NERSA would be approving the overall transmission tariff methodology including the passthrough costs of ITPs. </a:t>
          </a:r>
        </a:p>
        <a:p>
          <a:pPr lvl="0" algn="ctr" defTabSz="711200">
            <a:lnSpc>
              <a:spcPct val="90000"/>
            </a:lnSpc>
            <a:spcBef>
              <a:spcPct val="0"/>
            </a:spcBef>
            <a:spcAft>
              <a:spcPct val="35000"/>
            </a:spcAft>
          </a:pPr>
          <a:r>
            <a:rPr lang="en-US" sz="600" b="1" kern="1200" dirty="0">
              <a:solidFill>
                <a:srgbClr val="005B27"/>
              </a:solidFill>
              <a:latin typeface="Arial" panose="020B0604020202020204" pitchFamily="34" charset="0"/>
              <a:cs typeface="Arial" panose="020B0604020202020204" pitchFamily="34" charset="0"/>
            </a:rPr>
            <a:t> </a:t>
          </a:r>
          <a:endParaRPr lang="en-US" sz="1400" b="1" kern="1200" dirty="0">
            <a:solidFill>
              <a:srgbClr val="005B27"/>
            </a:solidFill>
            <a:latin typeface="Arial" panose="020B0604020202020204" pitchFamily="34" charset="0"/>
            <a:cs typeface="Arial" panose="020B0604020202020204" pitchFamily="34" charset="0"/>
          </a:endParaRPr>
        </a:p>
        <a:p>
          <a:pPr lvl="0" algn="ctr" defTabSz="711200">
            <a:lnSpc>
              <a:spcPct val="90000"/>
            </a:lnSpc>
            <a:spcBef>
              <a:spcPct val="0"/>
            </a:spcBef>
            <a:spcAft>
              <a:spcPct val="35000"/>
            </a:spcAft>
          </a:pPr>
          <a:r>
            <a:rPr lang="en-US" sz="1400" b="1" kern="1200" dirty="0">
              <a:solidFill>
                <a:schemeClr val="tx1"/>
              </a:solidFill>
              <a:latin typeface="Arial" panose="020B0604020202020204" pitchFamily="34" charset="0"/>
              <a:cs typeface="Arial" panose="020B0604020202020204" pitchFamily="34" charset="0"/>
            </a:rPr>
            <a:t>Secondary regulations to be developed following ERA will determine NERSA’s role in relation to the TDP (Transmission Development Plan), the selection of lines to be tendered in the short-term and medium-term</a:t>
          </a:r>
          <a:endParaRPr lang="en-GB" sz="1400" kern="1200" dirty="0">
            <a:solidFill>
              <a:srgbClr val="005B27"/>
            </a:solidFill>
            <a:latin typeface="Arial" panose="020B0604020202020204" pitchFamily="34" charset="0"/>
            <a:cs typeface="Arial" panose="020B0604020202020204" pitchFamily="34" charset="0"/>
          </a:endParaRPr>
        </a:p>
      </dsp:txBody>
      <dsp:txXfrm>
        <a:off x="6696078" y="851046"/>
        <a:ext cx="2643895" cy="3668022"/>
      </dsp:txXfrm>
    </dsp:sp>
    <dsp:sp modelId="{5B99A434-C205-425F-A180-B310A92BD141}">
      <dsp:nvSpPr>
        <dsp:cNvPr id="0" name=""/>
        <dsp:cNvSpPr/>
      </dsp:nvSpPr>
      <dsp:spPr>
        <a:xfrm>
          <a:off x="9333049" y="851046"/>
          <a:ext cx="2308393" cy="3780616"/>
        </a:xfrm>
        <a:prstGeom prst="rect">
          <a:avLst/>
        </a:prstGeom>
        <a:solidFill>
          <a:srgbClr val="E2F0D9">
            <a:alpha val="90000"/>
          </a:srgb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GB" sz="1600" b="1" u="sng" kern="1200" dirty="0">
              <a:solidFill>
                <a:srgbClr val="005B27"/>
              </a:solidFill>
              <a:latin typeface="Arial" panose="020B0604020202020204" pitchFamily="34" charset="0"/>
              <a:cs typeface="Arial" panose="020B0604020202020204" pitchFamily="34" charset="0"/>
            </a:rPr>
            <a:t>Tariffs </a:t>
          </a:r>
        </a:p>
        <a:p>
          <a:pPr lvl="0" algn="ctr" defTabSz="711200">
            <a:lnSpc>
              <a:spcPct val="90000"/>
            </a:lnSpc>
            <a:spcBef>
              <a:spcPct val="0"/>
            </a:spcBef>
            <a:spcAft>
              <a:spcPct val="35000"/>
            </a:spcAft>
          </a:pPr>
          <a:endParaRPr lang="en-GB" sz="1050" b="1" u="sng" kern="1200" dirty="0">
            <a:solidFill>
              <a:srgbClr val="005B27"/>
            </a:solidFill>
            <a:latin typeface="Arial" panose="020B0604020202020204" pitchFamily="34" charset="0"/>
            <a:cs typeface="Arial" panose="020B0604020202020204" pitchFamily="34" charset="0"/>
          </a:endParaRPr>
        </a:p>
        <a:p>
          <a:pPr lvl="0" algn="ctr" defTabSz="711200">
            <a:lnSpc>
              <a:spcPct val="90000"/>
            </a:lnSpc>
            <a:spcBef>
              <a:spcPct val="0"/>
            </a:spcBef>
            <a:spcAft>
              <a:spcPct val="35000"/>
            </a:spcAft>
          </a:pPr>
          <a:endParaRPr lang="en-GB" sz="200" b="1" kern="1200" dirty="0">
            <a:solidFill>
              <a:schemeClr val="tx1"/>
            </a:solidFill>
            <a:latin typeface="Arial" panose="020B0604020202020204" pitchFamily="34" charset="0"/>
            <a:cs typeface="Arial" panose="020B0604020202020204" pitchFamily="34" charset="0"/>
          </a:endParaRPr>
        </a:p>
        <a:p>
          <a:pPr lvl="0" algn="ctr" defTabSz="711200">
            <a:lnSpc>
              <a:spcPct val="90000"/>
            </a:lnSpc>
            <a:spcBef>
              <a:spcPct val="0"/>
            </a:spcBef>
            <a:spcAft>
              <a:spcPct val="35000"/>
            </a:spcAft>
          </a:pPr>
          <a:r>
            <a:rPr lang="en-US" sz="1100" b="1" kern="1200" dirty="0">
              <a:solidFill>
                <a:schemeClr val="tx1"/>
              </a:solidFill>
              <a:latin typeface="Arial" panose="020B0604020202020204" pitchFamily="34" charset="0"/>
              <a:cs typeface="Arial" panose="020B0604020202020204" pitchFamily="34" charset="0"/>
            </a:rPr>
            <a:t>NERSA approved new tariff methodologies in December 2023 but these are likely to be amended once ERA has passed. </a:t>
          </a:r>
        </a:p>
        <a:p>
          <a:pPr lvl="0" algn="ctr" defTabSz="711200">
            <a:lnSpc>
              <a:spcPct val="90000"/>
            </a:lnSpc>
            <a:spcBef>
              <a:spcPct val="0"/>
            </a:spcBef>
            <a:spcAft>
              <a:spcPct val="35000"/>
            </a:spcAft>
          </a:pPr>
          <a:r>
            <a:rPr lang="en-US" sz="1100" b="1" kern="1200" dirty="0">
              <a:solidFill>
                <a:srgbClr val="005B27"/>
              </a:solidFill>
              <a:latin typeface="Arial" panose="020B0604020202020204" pitchFamily="34" charset="0"/>
              <a:cs typeface="Arial" panose="020B0604020202020204" pitchFamily="34" charset="0"/>
            </a:rPr>
            <a:t>Transmission users will be paying transmission charges separately from the energy charges on a MW and/or MWh basis </a:t>
          </a:r>
        </a:p>
        <a:p>
          <a:pPr lvl="0" algn="ctr" defTabSz="711200">
            <a:lnSpc>
              <a:spcPct val="90000"/>
            </a:lnSpc>
            <a:spcBef>
              <a:spcPct val="0"/>
            </a:spcBef>
            <a:spcAft>
              <a:spcPct val="35000"/>
            </a:spcAft>
          </a:pPr>
          <a:r>
            <a:rPr lang="en-US" sz="1100" b="1" kern="1200" dirty="0">
              <a:solidFill>
                <a:schemeClr val="tx1"/>
              </a:solidFill>
              <a:latin typeface="Arial" panose="020B0604020202020204" pitchFamily="34" charset="0"/>
              <a:cs typeface="Arial" panose="020B0604020202020204" pitchFamily="34" charset="0"/>
            </a:rPr>
            <a:t>Some form of nodal or zonal pricing may be required given grid constraints with most renewable energy development occurring in the Cape.</a:t>
          </a:r>
        </a:p>
        <a:p>
          <a:pPr lvl="0" algn="ctr" defTabSz="711200">
            <a:lnSpc>
              <a:spcPct val="90000"/>
            </a:lnSpc>
            <a:spcBef>
              <a:spcPct val="0"/>
            </a:spcBef>
            <a:spcAft>
              <a:spcPct val="35000"/>
            </a:spcAft>
          </a:pPr>
          <a:r>
            <a:rPr lang="en-US" sz="1100" b="1" kern="1200" dirty="0">
              <a:solidFill>
                <a:srgbClr val="005B27"/>
              </a:solidFill>
              <a:latin typeface="Arial" panose="020B0604020202020204" pitchFamily="34" charset="0"/>
              <a:cs typeface="Arial" panose="020B0604020202020204" pitchFamily="34" charset="0"/>
            </a:rPr>
            <a:t>Cost-benefit analyses will be required to determine the level of price signals versus the development of new lines </a:t>
          </a:r>
        </a:p>
      </dsp:txBody>
      <dsp:txXfrm>
        <a:off x="9333049" y="851046"/>
        <a:ext cx="2308393" cy="3780616"/>
      </dsp:txXfrm>
    </dsp:sp>
    <dsp:sp modelId="{37976909-B172-4D91-8A99-E6F8B6EACDEF}">
      <dsp:nvSpPr>
        <dsp:cNvPr id="0" name=""/>
        <dsp:cNvSpPr/>
      </dsp:nvSpPr>
      <dsp:spPr>
        <a:xfrm flipV="1">
          <a:off x="0" y="4456037"/>
          <a:ext cx="11644311" cy="307719"/>
        </a:xfrm>
        <a:prstGeom prst="rect">
          <a:avLst/>
        </a:prstGeom>
        <a:solidFill>
          <a:srgbClr val="005B27"/>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0.87341</cdr:x>
      <cdr:y>0.09585</cdr:y>
    </cdr:from>
    <cdr:to>
      <cdr:x>0.95175</cdr:x>
      <cdr:y>0.10997</cdr:y>
    </cdr:to>
    <cdr:sp macro="" textlink="">
      <cdr:nvSpPr>
        <cdr:cNvPr id="2" name="Flowchart: Punched Tape 1">
          <a:extLst xmlns:a="http://schemas.openxmlformats.org/drawingml/2006/main">
            <a:ext uri="{FF2B5EF4-FFF2-40B4-BE49-F238E27FC236}">
              <a16:creationId xmlns:a16="http://schemas.microsoft.com/office/drawing/2014/main" id="{EA2B7ED8-F07B-D7C6-CFE0-97CB0E8D2D12}"/>
            </a:ext>
          </a:extLst>
        </cdr:cNvPr>
        <cdr:cNvSpPr/>
      </cdr:nvSpPr>
      <cdr:spPr>
        <a:xfrm xmlns:a="http://schemas.openxmlformats.org/drawingml/2006/main">
          <a:off x="4423296" y="336472"/>
          <a:ext cx="396745" cy="49567"/>
        </a:xfrm>
        <a:prstGeom xmlns:a="http://schemas.openxmlformats.org/drawingml/2006/main" prst="flowChartPunchedTape">
          <a:avLst/>
        </a:prstGeom>
      </cdr:spPr>
      <cdr:style>
        <a:lnRef xmlns:a="http://schemas.openxmlformats.org/drawingml/2006/main" idx="2">
          <a:schemeClr val="accent1"/>
        </a:lnRef>
        <a:fillRef xmlns:a="http://schemas.openxmlformats.org/drawingml/2006/main" idx="1">
          <a:schemeClr val="lt1"/>
        </a:fillRef>
        <a:effectRef xmlns:a="http://schemas.openxmlformats.org/drawingml/2006/main" idx="0">
          <a:schemeClr val="accent1"/>
        </a:effectRef>
        <a:fontRef xmlns:a="http://schemas.openxmlformats.org/drawingml/2006/main" idx="minor">
          <a:schemeClr val="dk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0.87211</cdr:x>
      <cdr:y>0.82686</cdr:y>
    </cdr:from>
    <cdr:to>
      <cdr:x>1</cdr:x>
      <cdr:y>0.96579</cdr:y>
    </cdr:to>
    <cdr:sp macro="" textlink="">
      <cdr:nvSpPr>
        <cdr:cNvPr id="3" name="TextBox 2">
          <a:extLst xmlns:a="http://schemas.openxmlformats.org/drawingml/2006/main">
            <a:ext uri="{FF2B5EF4-FFF2-40B4-BE49-F238E27FC236}">
              <a16:creationId xmlns:a16="http://schemas.microsoft.com/office/drawing/2014/main" id="{49FA046B-8C75-892C-A733-DB97D4EA957F}"/>
            </a:ext>
          </a:extLst>
        </cdr:cNvPr>
        <cdr:cNvSpPr txBox="1"/>
      </cdr:nvSpPr>
      <cdr:spPr>
        <a:xfrm xmlns:a="http://schemas.openxmlformats.org/drawingml/2006/main">
          <a:off x="5798163" y="3571826"/>
          <a:ext cx="850286" cy="600140"/>
        </a:xfrm>
        <a:prstGeom xmlns:a="http://schemas.openxmlformats.org/drawingml/2006/main" prst="rect">
          <a:avLst/>
        </a:prstGeom>
        <a:noFill xmlns:a="http://schemas.openxmlformats.org/drawingml/2006/main"/>
      </cdr:spPr>
      <cdr:txBody>
        <a:bodyPr xmlns:a="http://schemas.openxmlformats.org/drawingml/2006/main" vertOverflow="clip" wrap="square" rtlCol="0">
          <a:spAutoFit/>
        </a:bodyPr>
        <a:lstStyle xmlns:a="http://schemas.openxmlformats.org/drawingml/2006/main"/>
        <a:p xmlns:a="http://schemas.openxmlformats.org/drawingml/2006/main">
          <a:pPr>
            <a:buClr>
              <a:schemeClr val="bg1">
                <a:lumMod val="50000"/>
              </a:schemeClr>
            </a:buClr>
          </a:pPr>
          <a:r>
            <a:rPr lang="en-ZA" sz="1200" dirty="0">
              <a:solidFill>
                <a:srgbClr val="C00000"/>
              </a:solidFill>
            </a:rPr>
            <a:t>2050 </a:t>
          </a:r>
          <a:r>
            <a:rPr lang="en-ZA" sz="900" dirty="0">
              <a:solidFill>
                <a:srgbClr val="C00000"/>
              </a:solidFill>
            </a:rPr>
            <a:t>Projection</a:t>
          </a:r>
        </a:p>
        <a:p xmlns:a="http://schemas.openxmlformats.org/drawingml/2006/main">
          <a:pPr>
            <a:buClr>
              <a:schemeClr val="bg1">
                <a:lumMod val="50000"/>
              </a:schemeClr>
            </a:buClr>
          </a:pPr>
          <a:endParaRPr lang="en-ZA" sz="1200" dirty="0">
            <a:solidFill>
              <a:srgbClr val="C00000"/>
            </a:solidFill>
          </a:endParaRPr>
        </a:p>
      </cdr:txBody>
    </cdr:sp>
  </cdr:relSizeAnchor>
  <cdr:relSizeAnchor xmlns:cdr="http://schemas.openxmlformats.org/drawingml/2006/chartDrawing">
    <cdr:from>
      <cdr:x>0.85943</cdr:x>
      <cdr:y>0.07504</cdr:y>
    </cdr:from>
    <cdr:to>
      <cdr:x>0.95257</cdr:x>
      <cdr:y>0.1299</cdr:y>
    </cdr:to>
    <cdr:sp macro="" textlink="">
      <cdr:nvSpPr>
        <cdr:cNvPr id="4" name="TextBox 3">
          <a:extLst xmlns:a="http://schemas.openxmlformats.org/drawingml/2006/main">
            <a:ext uri="{FF2B5EF4-FFF2-40B4-BE49-F238E27FC236}">
              <a16:creationId xmlns:a16="http://schemas.microsoft.com/office/drawing/2014/main" id="{914804EF-F16F-59CE-E571-9CBD4A8B89FE}"/>
            </a:ext>
          </a:extLst>
        </cdr:cNvPr>
        <cdr:cNvSpPr txBox="1"/>
      </cdr:nvSpPr>
      <cdr:spPr>
        <a:xfrm xmlns:a="http://schemas.openxmlformats.org/drawingml/2006/main">
          <a:off x="4352496" y="263421"/>
          <a:ext cx="471698" cy="192581"/>
        </a:xfrm>
        <a:prstGeom xmlns:a="http://schemas.openxmlformats.org/drawingml/2006/main" prst="rect">
          <a:avLst/>
        </a:prstGeom>
        <a:noFill xmlns:a="http://schemas.openxmlformats.org/drawingml/2006/main"/>
      </cdr:spPr>
      <cdr:txBody>
        <a:bodyPr xmlns:a="http://schemas.openxmlformats.org/drawingml/2006/main" vertOverflow="clip" wrap="square" rtlCol="0">
          <a:spAutoFit/>
        </a:bodyPr>
        <a:lstStyle xmlns:a="http://schemas.openxmlformats.org/drawingml/2006/main"/>
        <a:p xmlns:a="http://schemas.openxmlformats.org/drawingml/2006/main">
          <a:pPr marL="285750" indent="-285750">
            <a:buClr>
              <a:schemeClr val="bg1">
                <a:lumMod val="50000"/>
              </a:schemeClr>
            </a:buClr>
            <a:buFont typeface="Wingdings" panose="05000000000000000000" pitchFamily="2" charset="2"/>
            <a:buChar char="§"/>
          </a:pPr>
          <a:endParaRPr lang="en-ZA" sz="1400" dirty="0" err="1"/>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AA9191-BDE9-4F9C-965B-EC53A724B192}" type="datetimeFigureOut">
              <a:rPr lang="en-ZA" smtClean="0"/>
              <a:t>2024/09/13</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ECD427-00C8-4F1B-87B7-A93F90769BDF}" type="slidenum">
              <a:rPr lang="en-ZA" smtClean="0"/>
              <a:t>‹#›</a:t>
            </a:fld>
            <a:endParaRPr lang="en-ZA"/>
          </a:p>
        </p:txBody>
      </p:sp>
    </p:spTree>
    <p:extLst>
      <p:ext uri="{BB962C8B-B14F-4D97-AF65-F5344CB8AC3E}">
        <p14:creationId xmlns:p14="http://schemas.microsoft.com/office/powerpoint/2010/main" val="20996767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8C5E6-8A93-DAF4-F101-66AF5E3359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E4A091-C741-25DE-D284-B5C6B234C1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59EB1E-F25F-CB44-AB50-21369D2A8E77}"/>
              </a:ext>
            </a:extLst>
          </p:cNvPr>
          <p:cNvSpPr>
            <a:spLocks noGrp="1"/>
          </p:cNvSpPr>
          <p:nvPr>
            <p:ph type="body" idx="1"/>
          </p:nvPr>
        </p:nvSpPr>
        <p:spPr/>
        <p:txBody>
          <a:bodyPr/>
          <a:lstStyle/>
          <a:p>
            <a:endParaRPr lang="en-ZA" dirty="0"/>
          </a:p>
        </p:txBody>
      </p:sp>
      <p:sp>
        <p:nvSpPr>
          <p:cNvPr id="4" name="Slide Number Placeholder 3">
            <a:extLst>
              <a:ext uri="{FF2B5EF4-FFF2-40B4-BE49-F238E27FC236}">
                <a16:creationId xmlns:a16="http://schemas.microsoft.com/office/drawing/2014/main" id="{F1C59C6B-8FEA-8BAC-BB2E-5E13A764926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F3E3C4-CDB7-46AF-B1BE-3CE0DADBCFCF}"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062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EF3E3C4-CDB7-46AF-B1BE-3CE0DADBCFCF}" type="slidenum">
              <a:rPr kumimoji="0" lang="en-Z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Z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296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ZA" dirty="0"/>
          </a:p>
        </p:txBody>
      </p:sp>
      <p:sp>
        <p:nvSpPr>
          <p:cNvPr id="4" name="Slide Number Placeholder 3"/>
          <p:cNvSpPr>
            <a:spLocks noGrp="1"/>
          </p:cNvSpPr>
          <p:nvPr>
            <p:ph type="sldNum" sz="quarter" idx="10"/>
          </p:nvPr>
        </p:nvSpPr>
        <p:spPr/>
        <p:txBody>
          <a:bodyPr/>
          <a:lstStyle/>
          <a:p>
            <a:fld id="{D0ECD427-00C8-4F1B-87B7-A93F90769BDF}" type="slidenum">
              <a:rPr lang="en-ZA" smtClean="0"/>
              <a:t>8</a:t>
            </a:fld>
            <a:endParaRPr lang="en-ZA"/>
          </a:p>
        </p:txBody>
      </p:sp>
    </p:spTree>
    <p:extLst>
      <p:ext uri="{BB962C8B-B14F-4D97-AF65-F5344CB8AC3E}">
        <p14:creationId xmlns:p14="http://schemas.microsoft.com/office/powerpoint/2010/main" val="26373592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smtClean="0"/>
              <a:t>Click to edit Master title style</a:t>
            </a:r>
            <a:endParaRPr lang="en-ZA"/>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ZA"/>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FC60BE6-608A-40A0-A5C1-1B700E701E6B}" type="datetime3">
              <a:rPr lang="en-ZA" smtClean="0"/>
              <a:t>13 September 2024</a:t>
            </a:fld>
            <a:endParaRPr lang="en-ZA"/>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ZA"/>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6B5D5807-30D3-4A59-8F1B-BDD1FCC5A120}" type="slidenum">
              <a:rPr lang="en-ZA" smtClean="0"/>
              <a:t>‹#›</a:t>
            </a:fld>
            <a:endParaRPr lang="en-ZA"/>
          </a:p>
        </p:txBody>
      </p:sp>
    </p:spTree>
    <p:extLst>
      <p:ext uri="{BB962C8B-B14F-4D97-AF65-F5344CB8AC3E}">
        <p14:creationId xmlns:p14="http://schemas.microsoft.com/office/powerpoint/2010/main" val="1966669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7610AFB2-DD07-45C5-9E2F-E04BE58FA133}" type="datetime3">
              <a:rPr lang="en-ZA" smtClean="0"/>
              <a:t>13 September 2024</a:t>
            </a:fld>
            <a:endParaRPr lang="en-ZA"/>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ZA"/>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6B5D5807-30D3-4A59-8F1B-BDD1FCC5A120}" type="slidenum">
              <a:rPr lang="en-ZA" smtClean="0"/>
              <a:t>‹#›</a:t>
            </a:fld>
            <a:endParaRPr lang="en-ZA"/>
          </a:p>
        </p:txBody>
      </p:sp>
    </p:spTree>
    <p:extLst>
      <p:ext uri="{BB962C8B-B14F-4D97-AF65-F5344CB8AC3E}">
        <p14:creationId xmlns:p14="http://schemas.microsoft.com/office/powerpoint/2010/main" val="24013551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6BE73CA-0CE2-416E-8128-8499FE42BCB7}" type="datetime3">
              <a:rPr lang="en-ZA" smtClean="0"/>
              <a:t>13 September 2024</a:t>
            </a:fld>
            <a:endParaRPr lang="en-ZA"/>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ZA"/>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6B5D5807-30D3-4A59-8F1B-BDD1FCC5A120}" type="slidenum">
              <a:rPr lang="en-ZA" smtClean="0"/>
              <a:t>‹#›</a:t>
            </a:fld>
            <a:endParaRPr lang="en-ZA"/>
          </a:p>
        </p:txBody>
      </p:sp>
    </p:spTree>
    <p:extLst>
      <p:ext uri="{BB962C8B-B14F-4D97-AF65-F5344CB8AC3E}">
        <p14:creationId xmlns:p14="http://schemas.microsoft.com/office/powerpoint/2010/main" val="3889378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ZA"/>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A13C631F-4457-4508-B125-8906765E1B8A}" type="datetime3">
              <a:rPr lang="en-ZA" smtClean="0"/>
              <a:t>13 September 2024</a:t>
            </a:fld>
            <a:endParaRPr lang="en-ZA"/>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ZA"/>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6B5D5807-30D3-4A59-8F1B-BDD1FCC5A120}" type="slidenum">
              <a:rPr lang="en-ZA" smtClean="0"/>
              <a:t>‹#›</a:t>
            </a:fld>
            <a:endParaRPr lang="en-ZA"/>
          </a:p>
        </p:txBody>
      </p:sp>
    </p:spTree>
    <p:extLst>
      <p:ext uri="{BB962C8B-B14F-4D97-AF65-F5344CB8AC3E}">
        <p14:creationId xmlns:p14="http://schemas.microsoft.com/office/powerpoint/2010/main" val="39701170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smtClean="0"/>
              <a:t>Click to edit Master title style</a:t>
            </a:r>
            <a:endParaRPr lang="en-ZA"/>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654EC526-D2DF-4279-AC60-8934132F1A00}" type="datetime3">
              <a:rPr lang="en-ZA" smtClean="0"/>
              <a:t>13 September 2024</a:t>
            </a:fld>
            <a:endParaRPr lang="en-ZA"/>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ZA"/>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6B5D5807-30D3-4A59-8F1B-BDD1FCC5A120}" type="slidenum">
              <a:rPr lang="en-ZA" smtClean="0"/>
              <a:t>‹#›</a:t>
            </a:fld>
            <a:endParaRPr lang="en-ZA"/>
          </a:p>
        </p:txBody>
      </p:sp>
    </p:spTree>
    <p:extLst>
      <p:ext uri="{BB962C8B-B14F-4D97-AF65-F5344CB8AC3E}">
        <p14:creationId xmlns:p14="http://schemas.microsoft.com/office/powerpoint/2010/main" val="1358392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ZA"/>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44292993-819F-4003-81DC-082AF8E14577}" type="datetime3">
              <a:rPr lang="en-ZA" smtClean="0"/>
              <a:t>13 September 2024</a:t>
            </a:fld>
            <a:endParaRPr lang="en-ZA"/>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ZA"/>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6B5D5807-30D3-4A59-8F1B-BDD1FCC5A120}" type="slidenum">
              <a:rPr lang="en-ZA" smtClean="0"/>
              <a:t>‹#›</a:t>
            </a:fld>
            <a:endParaRPr lang="en-ZA"/>
          </a:p>
        </p:txBody>
      </p:sp>
    </p:spTree>
    <p:extLst>
      <p:ext uri="{BB962C8B-B14F-4D97-AF65-F5344CB8AC3E}">
        <p14:creationId xmlns:p14="http://schemas.microsoft.com/office/powerpoint/2010/main" val="3452585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smtClean="0"/>
              <a:t>Click to edit Master title style</a:t>
            </a:r>
            <a:endParaRPr lang="en-ZA"/>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9E46D734-5D0D-4635-971F-60FE3FF1261B}" type="datetime3">
              <a:rPr lang="en-ZA" smtClean="0"/>
              <a:t>13 September 2024</a:t>
            </a:fld>
            <a:endParaRPr lang="en-ZA"/>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ZA"/>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6B5D5807-30D3-4A59-8F1B-BDD1FCC5A120}" type="slidenum">
              <a:rPr lang="en-ZA" smtClean="0"/>
              <a:t>‹#›</a:t>
            </a:fld>
            <a:endParaRPr lang="en-ZA"/>
          </a:p>
        </p:txBody>
      </p:sp>
    </p:spTree>
    <p:extLst>
      <p:ext uri="{BB962C8B-B14F-4D97-AF65-F5344CB8AC3E}">
        <p14:creationId xmlns:p14="http://schemas.microsoft.com/office/powerpoint/2010/main" val="3124500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ZA"/>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6624C61-5F7B-45BE-9E03-4A6A00236F9F}" type="datetime3">
              <a:rPr lang="en-ZA" smtClean="0"/>
              <a:t>13 September 2024</a:t>
            </a:fld>
            <a:endParaRPr lang="en-ZA"/>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ZA"/>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6B5D5807-30D3-4A59-8F1B-BDD1FCC5A120}" type="slidenum">
              <a:rPr lang="en-ZA" smtClean="0"/>
              <a:t>‹#›</a:t>
            </a:fld>
            <a:endParaRPr lang="en-ZA"/>
          </a:p>
        </p:txBody>
      </p:sp>
    </p:spTree>
    <p:extLst>
      <p:ext uri="{BB962C8B-B14F-4D97-AF65-F5344CB8AC3E}">
        <p14:creationId xmlns:p14="http://schemas.microsoft.com/office/powerpoint/2010/main" val="1979091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8C0E87-0F75-4FEF-AC21-1D56387E5A0E}" type="datetime3">
              <a:rPr lang="en-ZA" smtClean="0"/>
              <a:t>13 September 2024</a:t>
            </a:fld>
            <a:endParaRPr lang="en-ZA"/>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ZA"/>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6B5D5807-30D3-4A59-8F1B-BDD1FCC5A120}" type="slidenum">
              <a:rPr lang="en-ZA" smtClean="0"/>
              <a:t>‹#›</a:t>
            </a:fld>
            <a:endParaRPr lang="en-ZA"/>
          </a:p>
        </p:txBody>
      </p:sp>
    </p:spTree>
    <p:extLst>
      <p:ext uri="{BB962C8B-B14F-4D97-AF65-F5344CB8AC3E}">
        <p14:creationId xmlns:p14="http://schemas.microsoft.com/office/powerpoint/2010/main" val="1553374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smtClean="0"/>
              <a:t>Click to edit Master title style</a:t>
            </a:r>
            <a:endParaRPr lang="en-ZA"/>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7BDAB4F-6084-4BEC-8227-2660B59D1F52}" type="datetime3">
              <a:rPr lang="en-ZA" smtClean="0"/>
              <a:t>13 September 2024</a:t>
            </a:fld>
            <a:endParaRPr lang="en-ZA"/>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ZA"/>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6B5D5807-30D3-4A59-8F1B-BDD1FCC5A120}" type="slidenum">
              <a:rPr lang="en-ZA" smtClean="0"/>
              <a:t>‹#›</a:t>
            </a:fld>
            <a:endParaRPr lang="en-ZA"/>
          </a:p>
        </p:txBody>
      </p:sp>
    </p:spTree>
    <p:extLst>
      <p:ext uri="{BB962C8B-B14F-4D97-AF65-F5344CB8AC3E}">
        <p14:creationId xmlns:p14="http://schemas.microsoft.com/office/powerpoint/2010/main" val="1015165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smtClean="0"/>
              <a:t>Click to edit Master title style</a:t>
            </a:r>
            <a:endParaRPr lang="en-ZA"/>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ZA"/>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573A4A12-E0EE-44BE-8ECC-FE9D798EEC41}" type="datetime3">
              <a:rPr lang="en-ZA" smtClean="0"/>
              <a:t>13 September 2024</a:t>
            </a:fld>
            <a:endParaRPr lang="en-ZA"/>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ZA"/>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6B5D5807-30D3-4A59-8F1B-BDD1FCC5A120}" type="slidenum">
              <a:rPr lang="en-ZA" smtClean="0"/>
              <a:t>‹#›</a:t>
            </a:fld>
            <a:endParaRPr lang="en-ZA"/>
          </a:p>
        </p:txBody>
      </p:sp>
    </p:spTree>
    <p:extLst>
      <p:ext uri="{BB962C8B-B14F-4D97-AF65-F5344CB8AC3E}">
        <p14:creationId xmlns:p14="http://schemas.microsoft.com/office/powerpoint/2010/main" val="2867112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03226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chart" Target="../charts/char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8"/>
          <p:cNvSpPr/>
          <p:nvPr/>
        </p:nvSpPr>
        <p:spPr>
          <a:xfrm rot="5400000">
            <a:off x="5856708" y="532868"/>
            <a:ext cx="471880" cy="12198704"/>
          </a:xfrm>
          <a:custGeom>
            <a:avLst/>
            <a:gdLst>
              <a:gd name="connsiteX0" fmla="*/ 0 w 2114746"/>
              <a:gd name="connsiteY0" fmla="*/ 0 h 6858000"/>
              <a:gd name="connsiteX1" fmla="*/ 2114746 w 2114746"/>
              <a:gd name="connsiteY1" fmla="*/ 0 h 6858000"/>
              <a:gd name="connsiteX2" fmla="*/ 2114746 w 2114746"/>
              <a:gd name="connsiteY2" fmla="*/ 6858000 h 6858000"/>
              <a:gd name="connsiteX3" fmla="*/ 0 w 2114746"/>
              <a:gd name="connsiteY3" fmla="*/ 6858000 h 6858000"/>
              <a:gd name="connsiteX4" fmla="*/ 0 w 2114746"/>
              <a:gd name="connsiteY4" fmla="*/ 0 h 6858000"/>
              <a:gd name="connsiteX0" fmla="*/ 0 w 2114746"/>
              <a:gd name="connsiteY0" fmla="*/ 0 h 6858000"/>
              <a:gd name="connsiteX1" fmla="*/ 2114746 w 2114746"/>
              <a:gd name="connsiteY1" fmla="*/ 0 h 6858000"/>
              <a:gd name="connsiteX2" fmla="*/ 2114746 w 2114746"/>
              <a:gd name="connsiteY2" fmla="*/ 6858000 h 6858000"/>
              <a:gd name="connsiteX3" fmla="*/ 0 w 2114746"/>
              <a:gd name="connsiteY3" fmla="*/ 6858000 h 6858000"/>
              <a:gd name="connsiteX4" fmla="*/ 0 w 2114746"/>
              <a:gd name="connsiteY4" fmla="*/ 0 h 6858000"/>
              <a:gd name="connsiteX0" fmla="*/ 0 w 2114746"/>
              <a:gd name="connsiteY0" fmla="*/ 0 h 6858000"/>
              <a:gd name="connsiteX1" fmla="*/ 2114746 w 2114746"/>
              <a:gd name="connsiteY1" fmla="*/ 0 h 6858000"/>
              <a:gd name="connsiteX2" fmla="*/ 2114746 w 2114746"/>
              <a:gd name="connsiteY2" fmla="*/ 6858000 h 6858000"/>
              <a:gd name="connsiteX3" fmla="*/ 0 w 2114746"/>
              <a:gd name="connsiteY3" fmla="*/ 6858000 h 6858000"/>
              <a:gd name="connsiteX4" fmla="*/ 0 w 2114746"/>
              <a:gd name="connsiteY4" fmla="*/ 0 h 6858000"/>
              <a:gd name="connsiteX0" fmla="*/ 0 w 2114746"/>
              <a:gd name="connsiteY0" fmla="*/ 0 h 6858000"/>
              <a:gd name="connsiteX1" fmla="*/ 2114746 w 2114746"/>
              <a:gd name="connsiteY1" fmla="*/ 0 h 6858000"/>
              <a:gd name="connsiteX2" fmla="*/ 2114746 w 2114746"/>
              <a:gd name="connsiteY2" fmla="*/ 6858000 h 6858000"/>
              <a:gd name="connsiteX3" fmla="*/ 0 w 2114746"/>
              <a:gd name="connsiteY3" fmla="*/ 6858000 h 6858000"/>
              <a:gd name="connsiteX4" fmla="*/ 0 w 2114746"/>
              <a:gd name="connsiteY4" fmla="*/ 0 h 6858000"/>
              <a:gd name="connsiteX0" fmla="*/ 0 w 2114746"/>
              <a:gd name="connsiteY0" fmla="*/ 0 h 6858000"/>
              <a:gd name="connsiteX1" fmla="*/ 2114746 w 2114746"/>
              <a:gd name="connsiteY1" fmla="*/ 0 h 6858000"/>
              <a:gd name="connsiteX2" fmla="*/ 2114746 w 2114746"/>
              <a:gd name="connsiteY2" fmla="*/ 6858000 h 6858000"/>
              <a:gd name="connsiteX3" fmla="*/ 0 w 2114746"/>
              <a:gd name="connsiteY3" fmla="*/ 6858000 h 6858000"/>
              <a:gd name="connsiteX4" fmla="*/ 0 w 2114746"/>
              <a:gd name="connsiteY4" fmla="*/ 0 h 6858000"/>
              <a:gd name="connsiteX0" fmla="*/ 0 w 2114746"/>
              <a:gd name="connsiteY0" fmla="*/ 0 h 6858000"/>
              <a:gd name="connsiteX1" fmla="*/ 2114746 w 2114746"/>
              <a:gd name="connsiteY1" fmla="*/ 0 h 6858000"/>
              <a:gd name="connsiteX2" fmla="*/ 2114746 w 2114746"/>
              <a:gd name="connsiteY2" fmla="*/ 6858000 h 6858000"/>
              <a:gd name="connsiteX3" fmla="*/ 0 w 2114746"/>
              <a:gd name="connsiteY3" fmla="*/ 6858000 h 6858000"/>
              <a:gd name="connsiteX4" fmla="*/ 0 w 2114746"/>
              <a:gd name="connsiteY4" fmla="*/ 0 h 6858000"/>
              <a:gd name="connsiteX0" fmla="*/ 0 w 2114746"/>
              <a:gd name="connsiteY0" fmla="*/ 0 h 6858000"/>
              <a:gd name="connsiteX1" fmla="*/ 2114746 w 2114746"/>
              <a:gd name="connsiteY1" fmla="*/ 0 h 6858000"/>
              <a:gd name="connsiteX2" fmla="*/ 2114746 w 2114746"/>
              <a:gd name="connsiteY2" fmla="*/ 6858000 h 6858000"/>
              <a:gd name="connsiteX3" fmla="*/ 795711 w 2114746"/>
              <a:gd name="connsiteY3" fmla="*/ 6840855 h 6858000"/>
              <a:gd name="connsiteX4" fmla="*/ 0 w 2114746"/>
              <a:gd name="connsiteY4" fmla="*/ 0 h 6858000"/>
              <a:gd name="connsiteX0" fmla="*/ 0 w 2114746"/>
              <a:gd name="connsiteY0" fmla="*/ 0 h 6858000"/>
              <a:gd name="connsiteX1" fmla="*/ 2114746 w 2114746"/>
              <a:gd name="connsiteY1" fmla="*/ 0 h 6858000"/>
              <a:gd name="connsiteX2" fmla="*/ 2114746 w 2114746"/>
              <a:gd name="connsiteY2" fmla="*/ 6858000 h 6858000"/>
              <a:gd name="connsiteX3" fmla="*/ 795711 w 2114746"/>
              <a:gd name="connsiteY3" fmla="*/ 6840855 h 6858000"/>
              <a:gd name="connsiteX4" fmla="*/ 0 w 2114746"/>
              <a:gd name="connsiteY4" fmla="*/ 0 h 6858000"/>
              <a:gd name="connsiteX0" fmla="*/ 0 w 2114746"/>
              <a:gd name="connsiteY0" fmla="*/ 0 h 6858000"/>
              <a:gd name="connsiteX1" fmla="*/ 2114746 w 2114746"/>
              <a:gd name="connsiteY1" fmla="*/ 0 h 6858000"/>
              <a:gd name="connsiteX2" fmla="*/ 2114746 w 2114746"/>
              <a:gd name="connsiteY2" fmla="*/ 6858000 h 6858000"/>
              <a:gd name="connsiteX3" fmla="*/ 795711 w 2114746"/>
              <a:gd name="connsiteY3" fmla="*/ 6840855 h 6858000"/>
              <a:gd name="connsiteX4" fmla="*/ 0 w 2114746"/>
              <a:gd name="connsiteY4" fmla="*/ 0 h 6858000"/>
              <a:gd name="connsiteX0" fmla="*/ 0 w 2114746"/>
              <a:gd name="connsiteY0" fmla="*/ 0 h 6858000"/>
              <a:gd name="connsiteX1" fmla="*/ 2114746 w 2114746"/>
              <a:gd name="connsiteY1" fmla="*/ 0 h 6858000"/>
              <a:gd name="connsiteX2" fmla="*/ 2114746 w 2114746"/>
              <a:gd name="connsiteY2" fmla="*/ 6858000 h 6858000"/>
              <a:gd name="connsiteX3" fmla="*/ 795711 w 2114746"/>
              <a:gd name="connsiteY3" fmla="*/ 6852285 h 6858000"/>
              <a:gd name="connsiteX4" fmla="*/ 0 w 2114746"/>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4746" h="6858000">
                <a:moveTo>
                  <a:pt x="0" y="0"/>
                </a:moveTo>
                <a:lnTo>
                  <a:pt x="2114746" y="0"/>
                </a:lnTo>
                <a:lnTo>
                  <a:pt x="2114746" y="6858000"/>
                </a:lnTo>
                <a:lnTo>
                  <a:pt x="795711" y="6852285"/>
                </a:lnTo>
                <a:cubicBezTo>
                  <a:pt x="3114704" y="3736726"/>
                  <a:pt x="0" y="2286000"/>
                  <a:pt x="0" y="0"/>
                </a:cubicBezTo>
                <a:close/>
              </a:path>
            </a:pathLst>
          </a:custGeom>
          <a:gradFill>
            <a:gsLst>
              <a:gs pos="9000">
                <a:schemeClr val="bg1"/>
              </a:gs>
              <a:gs pos="74000">
                <a:srgbClr val="C7A854"/>
              </a:gs>
              <a:gs pos="83000">
                <a:srgbClr val="C7A854"/>
              </a:gs>
              <a:gs pos="94000">
                <a:srgbClr val="C7A854"/>
              </a:gs>
              <a:gs pos="1000">
                <a:schemeClr val="bg1"/>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Rounded Rectangle 8"/>
          <p:cNvSpPr/>
          <p:nvPr/>
        </p:nvSpPr>
        <p:spPr>
          <a:xfrm rot="2282219">
            <a:off x="13553061" y="6172986"/>
            <a:ext cx="1321709" cy="1370028"/>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42" name="Group 41"/>
          <p:cNvGrpSpPr/>
          <p:nvPr/>
        </p:nvGrpSpPr>
        <p:grpSpPr>
          <a:xfrm>
            <a:off x="88349" y="396783"/>
            <a:ext cx="2157895" cy="1932228"/>
            <a:chOff x="10042064" y="189876"/>
            <a:chExt cx="2132506" cy="2010277"/>
          </a:xfrm>
        </p:grpSpPr>
        <p:pic>
          <p:nvPicPr>
            <p:cNvPr id="43" name="Picture 4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28419" y="189876"/>
              <a:ext cx="1335799" cy="1763255"/>
            </a:xfrm>
            <a:prstGeom prst="rect">
              <a:avLst/>
            </a:prstGeom>
          </p:spPr>
        </p:pic>
        <p:sp>
          <p:nvSpPr>
            <p:cNvPr id="44" name="TextBox 43"/>
            <p:cNvSpPr txBox="1"/>
            <p:nvPr/>
          </p:nvSpPr>
          <p:spPr>
            <a:xfrm>
              <a:off x="10042064" y="1953131"/>
              <a:ext cx="2132506" cy="247022"/>
            </a:xfrm>
            <a:prstGeom prst="rect">
              <a:avLst/>
            </a:prstGeom>
            <a:noFill/>
          </p:spPr>
          <p:txBody>
            <a:bodyPr wrap="square" rtlCol="0">
              <a:spAutoFit/>
            </a:bodyPr>
            <a:lstStyle/>
            <a:p>
              <a:pPr algn="ctr"/>
              <a:endParaRPr lang="en-ZA" sz="1000" b="1" dirty="0">
                <a:latin typeface="Arial" panose="020B0604020202020204" pitchFamily="34" charset="0"/>
                <a:cs typeface="Arial" panose="020B0604020202020204" pitchFamily="34" charset="0"/>
              </a:endParaRPr>
            </a:p>
          </p:txBody>
        </p:sp>
      </p:grpSp>
      <p:pic>
        <p:nvPicPr>
          <p:cNvPr id="41" name="Picture 40"/>
          <p:cNvPicPr>
            <a:picLocks noChangeAspect="1"/>
          </p:cNvPicPr>
          <p:nvPr/>
        </p:nvPicPr>
        <p:blipFill rotWithShape="1">
          <a:blip r:embed="rId3"/>
          <a:srcRect l="2799" t="16451" r="5602" b="3694"/>
          <a:stretch/>
        </p:blipFill>
        <p:spPr>
          <a:xfrm>
            <a:off x="437688" y="0"/>
            <a:ext cx="11754312" cy="6191706"/>
          </a:xfrm>
          <a:custGeom>
            <a:avLst/>
            <a:gdLst>
              <a:gd name="connsiteX0" fmla="*/ 10913012 w 11847612"/>
              <a:gd name="connsiteY0" fmla="*/ 0 h 6623199"/>
              <a:gd name="connsiteX1" fmla="*/ 11847612 w 11847612"/>
              <a:gd name="connsiteY1" fmla="*/ 0 h 6623199"/>
              <a:gd name="connsiteX2" fmla="*/ 11847612 w 11847612"/>
              <a:gd name="connsiteY2" fmla="*/ 1024605 h 6623199"/>
              <a:gd name="connsiteX3" fmla="*/ 9261982 w 11847612"/>
              <a:gd name="connsiteY3" fmla="*/ 5341527 h 6623199"/>
              <a:gd name="connsiteX4" fmla="*/ 8350979 w 11847612"/>
              <a:gd name="connsiteY4" fmla="*/ 5570025 h 6623199"/>
              <a:gd name="connsiteX5" fmla="*/ 8350979 w 11847612"/>
              <a:gd name="connsiteY5" fmla="*/ 5570024 h 6623199"/>
              <a:gd name="connsiteX6" fmla="*/ 8122482 w 11847612"/>
              <a:gd name="connsiteY6" fmla="*/ 4659020 h 6623199"/>
              <a:gd name="connsiteX7" fmla="*/ 9106358 w 11847612"/>
              <a:gd name="connsiteY7" fmla="*/ 0 h 6623199"/>
              <a:gd name="connsiteX8" fmla="*/ 10654649 w 11847612"/>
              <a:gd name="connsiteY8" fmla="*/ 0 h 6623199"/>
              <a:gd name="connsiteX9" fmla="*/ 7315225 w 11847612"/>
              <a:gd name="connsiteY9" fmla="*/ 5575444 h 6623199"/>
              <a:gd name="connsiteX10" fmla="*/ 6404221 w 11847612"/>
              <a:gd name="connsiteY10" fmla="*/ 5803942 h 6623199"/>
              <a:gd name="connsiteX11" fmla="*/ 6404222 w 11847612"/>
              <a:gd name="connsiteY11" fmla="*/ 5803941 h 6623199"/>
              <a:gd name="connsiteX12" fmla="*/ 6175725 w 11847612"/>
              <a:gd name="connsiteY12" fmla="*/ 4892937 h 6623199"/>
              <a:gd name="connsiteX13" fmla="*/ 7223980 w 11847612"/>
              <a:gd name="connsiteY13" fmla="*/ 0 h 6623199"/>
              <a:gd name="connsiteX14" fmla="*/ 8772268 w 11847612"/>
              <a:gd name="connsiteY14" fmla="*/ 0 h 6623199"/>
              <a:gd name="connsiteX15" fmla="*/ 5195599 w 11847612"/>
              <a:gd name="connsiteY15" fmla="*/ 5971549 h 6623199"/>
              <a:gd name="connsiteX16" fmla="*/ 4284593 w 11847612"/>
              <a:gd name="connsiteY16" fmla="*/ 6200045 h 6623199"/>
              <a:gd name="connsiteX17" fmla="*/ 4284595 w 11847612"/>
              <a:gd name="connsiteY17" fmla="*/ 6200045 h 6623199"/>
              <a:gd name="connsiteX18" fmla="*/ 4056098 w 11847612"/>
              <a:gd name="connsiteY18" fmla="*/ 5289041 h 6623199"/>
              <a:gd name="connsiteX19" fmla="*/ 5341601 w 11847612"/>
              <a:gd name="connsiteY19" fmla="*/ 0 h 6623199"/>
              <a:gd name="connsiteX20" fmla="*/ 6889891 w 11847612"/>
              <a:gd name="connsiteY20" fmla="*/ 0 h 6623199"/>
              <a:gd name="connsiteX21" fmla="*/ 3232907 w 11847612"/>
              <a:gd name="connsiteY21" fmla="*/ 6105636 h 6623199"/>
              <a:gd name="connsiteX22" fmla="*/ 2321903 w 11847612"/>
              <a:gd name="connsiteY22" fmla="*/ 6334134 h 6623199"/>
              <a:gd name="connsiteX23" fmla="*/ 2321904 w 11847612"/>
              <a:gd name="connsiteY23" fmla="*/ 6334133 h 6623199"/>
              <a:gd name="connsiteX24" fmla="*/ 2093407 w 11847612"/>
              <a:gd name="connsiteY24" fmla="*/ 5423129 h 6623199"/>
              <a:gd name="connsiteX25" fmla="*/ 3459221 w 11847612"/>
              <a:gd name="connsiteY25" fmla="*/ 0 h 6623199"/>
              <a:gd name="connsiteX26" fmla="*/ 5007513 w 11847612"/>
              <a:gd name="connsiteY26" fmla="*/ 0 h 6623199"/>
              <a:gd name="connsiteX27" fmla="*/ 1233982 w 11847612"/>
              <a:gd name="connsiteY27" fmla="*/ 6300221 h 6623199"/>
              <a:gd name="connsiteX28" fmla="*/ 322978 w 11847612"/>
              <a:gd name="connsiteY28" fmla="*/ 6528719 h 6623199"/>
              <a:gd name="connsiteX29" fmla="*/ 322979 w 11847612"/>
              <a:gd name="connsiteY29" fmla="*/ 6528718 h 6623199"/>
              <a:gd name="connsiteX30" fmla="*/ 94481 w 11847612"/>
              <a:gd name="connsiteY30" fmla="*/ 5617714 h 6623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847612" h="6623199">
                <a:moveTo>
                  <a:pt x="10913012" y="0"/>
                </a:moveTo>
                <a:lnTo>
                  <a:pt x="11847612" y="0"/>
                </a:lnTo>
                <a:lnTo>
                  <a:pt x="11847612" y="1024605"/>
                </a:lnTo>
                <a:lnTo>
                  <a:pt x="9261982" y="5341527"/>
                </a:lnTo>
                <a:cubicBezTo>
                  <a:pt x="9073514" y="5656192"/>
                  <a:pt x="8665642" y="5758494"/>
                  <a:pt x="8350979" y="5570025"/>
                </a:cubicBezTo>
                <a:lnTo>
                  <a:pt x="8350979" y="5570024"/>
                </a:lnTo>
                <a:cubicBezTo>
                  <a:pt x="8036315" y="5381556"/>
                  <a:pt x="7934013" y="4973684"/>
                  <a:pt x="8122482" y="4659020"/>
                </a:cubicBezTo>
                <a:close/>
                <a:moveTo>
                  <a:pt x="9106358" y="0"/>
                </a:moveTo>
                <a:lnTo>
                  <a:pt x="10654649" y="0"/>
                </a:lnTo>
                <a:lnTo>
                  <a:pt x="7315225" y="5575444"/>
                </a:lnTo>
                <a:cubicBezTo>
                  <a:pt x="7126756" y="5890109"/>
                  <a:pt x="6718885" y="5992410"/>
                  <a:pt x="6404221" y="5803942"/>
                </a:cubicBezTo>
                <a:lnTo>
                  <a:pt x="6404222" y="5803941"/>
                </a:lnTo>
                <a:cubicBezTo>
                  <a:pt x="6089558" y="5615472"/>
                  <a:pt x="5987256" y="5207601"/>
                  <a:pt x="6175725" y="4892937"/>
                </a:cubicBezTo>
                <a:close/>
                <a:moveTo>
                  <a:pt x="7223980" y="0"/>
                </a:moveTo>
                <a:lnTo>
                  <a:pt x="8772268" y="0"/>
                </a:lnTo>
                <a:lnTo>
                  <a:pt x="5195599" y="5971549"/>
                </a:lnTo>
                <a:cubicBezTo>
                  <a:pt x="5007129" y="6286212"/>
                  <a:pt x="4599258" y="6388515"/>
                  <a:pt x="4284593" y="6200045"/>
                </a:cubicBezTo>
                <a:lnTo>
                  <a:pt x="4284595" y="6200045"/>
                </a:lnTo>
                <a:cubicBezTo>
                  <a:pt x="3969930" y="6011576"/>
                  <a:pt x="3867628" y="5603705"/>
                  <a:pt x="4056098" y="5289041"/>
                </a:cubicBezTo>
                <a:close/>
                <a:moveTo>
                  <a:pt x="5341601" y="0"/>
                </a:moveTo>
                <a:lnTo>
                  <a:pt x="6889891" y="0"/>
                </a:lnTo>
                <a:lnTo>
                  <a:pt x="3232907" y="6105636"/>
                </a:lnTo>
                <a:cubicBezTo>
                  <a:pt x="3044438" y="6420301"/>
                  <a:pt x="2636567" y="6522603"/>
                  <a:pt x="2321903" y="6334134"/>
                </a:cubicBezTo>
                <a:lnTo>
                  <a:pt x="2321904" y="6334133"/>
                </a:lnTo>
                <a:cubicBezTo>
                  <a:pt x="2007240" y="6145665"/>
                  <a:pt x="1904938" y="5737793"/>
                  <a:pt x="2093407" y="5423129"/>
                </a:cubicBezTo>
                <a:close/>
                <a:moveTo>
                  <a:pt x="3459221" y="0"/>
                </a:moveTo>
                <a:lnTo>
                  <a:pt x="5007513" y="0"/>
                </a:lnTo>
                <a:lnTo>
                  <a:pt x="1233982" y="6300221"/>
                </a:lnTo>
                <a:cubicBezTo>
                  <a:pt x="1045512" y="6614885"/>
                  <a:pt x="637641" y="6717187"/>
                  <a:pt x="322978" y="6528719"/>
                </a:cubicBezTo>
                <a:lnTo>
                  <a:pt x="322979" y="6528718"/>
                </a:lnTo>
                <a:cubicBezTo>
                  <a:pt x="8314" y="6340249"/>
                  <a:pt x="-93988" y="5932378"/>
                  <a:pt x="94481" y="5617714"/>
                </a:cubicBezTo>
                <a:close/>
              </a:path>
            </a:pathLst>
          </a:custGeom>
        </p:spPr>
      </p:pic>
      <p:sp>
        <p:nvSpPr>
          <p:cNvPr id="48" name="TextBox 47"/>
          <p:cNvSpPr txBox="1"/>
          <p:nvPr/>
        </p:nvSpPr>
        <p:spPr>
          <a:xfrm>
            <a:off x="2246244" y="1937200"/>
            <a:ext cx="9342782" cy="594714"/>
          </a:xfrm>
          <a:custGeom>
            <a:avLst/>
            <a:gdLst>
              <a:gd name="connsiteX0" fmla="*/ 0 w 10909632"/>
              <a:gd name="connsiteY0" fmla="*/ 0 h 707886"/>
              <a:gd name="connsiteX1" fmla="*/ 10909632 w 10909632"/>
              <a:gd name="connsiteY1" fmla="*/ 0 h 707886"/>
              <a:gd name="connsiteX2" fmla="*/ 10909632 w 10909632"/>
              <a:gd name="connsiteY2" fmla="*/ 707886 h 707886"/>
              <a:gd name="connsiteX3" fmla="*/ 0 w 10909632"/>
              <a:gd name="connsiteY3" fmla="*/ 707886 h 707886"/>
              <a:gd name="connsiteX4" fmla="*/ 0 w 10909632"/>
              <a:gd name="connsiteY4" fmla="*/ 0 h 707886"/>
              <a:gd name="connsiteX0" fmla="*/ 0 w 11346954"/>
              <a:gd name="connsiteY0" fmla="*/ 0 h 707886"/>
              <a:gd name="connsiteX1" fmla="*/ 11346954 w 11346954"/>
              <a:gd name="connsiteY1" fmla="*/ 0 h 707886"/>
              <a:gd name="connsiteX2" fmla="*/ 10909632 w 11346954"/>
              <a:gd name="connsiteY2" fmla="*/ 707886 h 707886"/>
              <a:gd name="connsiteX3" fmla="*/ 0 w 11346954"/>
              <a:gd name="connsiteY3" fmla="*/ 707886 h 707886"/>
              <a:gd name="connsiteX4" fmla="*/ 0 w 11346954"/>
              <a:gd name="connsiteY4" fmla="*/ 0 h 707886"/>
              <a:gd name="connsiteX0" fmla="*/ 0 w 11346954"/>
              <a:gd name="connsiteY0" fmla="*/ 0 h 707886"/>
              <a:gd name="connsiteX1" fmla="*/ 11346954 w 11346954"/>
              <a:gd name="connsiteY1" fmla="*/ 0 h 707886"/>
              <a:gd name="connsiteX2" fmla="*/ 10909632 w 11346954"/>
              <a:gd name="connsiteY2" fmla="*/ 707886 h 707886"/>
              <a:gd name="connsiteX3" fmla="*/ 35496 w 11346954"/>
              <a:gd name="connsiteY3" fmla="*/ 707886 h 707886"/>
              <a:gd name="connsiteX4" fmla="*/ 0 w 11346954"/>
              <a:gd name="connsiteY4" fmla="*/ 0 h 707886"/>
              <a:gd name="connsiteX0" fmla="*/ 461452 w 11311458"/>
              <a:gd name="connsiteY0" fmla="*/ 24064 h 707886"/>
              <a:gd name="connsiteX1" fmla="*/ 11311458 w 11311458"/>
              <a:gd name="connsiteY1" fmla="*/ 0 h 707886"/>
              <a:gd name="connsiteX2" fmla="*/ 10874136 w 11311458"/>
              <a:gd name="connsiteY2" fmla="*/ 707886 h 707886"/>
              <a:gd name="connsiteX3" fmla="*/ 0 w 11311458"/>
              <a:gd name="connsiteY3" fmla="*/ 707886 h 707886"/>
              <a:gd name="connsiteX4" fmla="*/ 461452 w 11311458"/>
              <a:gd name="connsiteY4" fmla="*/ 24064 h 707886"/>
              <a:gd name="connsiteX0" fmla="*/ 27656 w 11311458"/>
              <a:gd name="connsiteY0" fmla="*/ 36097 h 707886"/>
              <a:gd name="connsiteX1" fmla="*/ 11311458 w 11311458"/>
              <a:gd name="connsiteY1" fmla="*/ 0 h 707886"/>
              <a:gd name="connsiteX2" fmla="*/ 10874136 w 11311458"/>
              <a:gd name="connsiteY2" fmla="*/ 707886 h 707886"/>
              <a:gd name="connsiteX3" fmla="*/ 0 w 11311458"/>
              <a:gd name="connsiteY3" fmla="*/ 707886 h 707886"/>
              <a:gd name="connsiteX4" fmla="*/ 27656 w 11311458"/>
              <a:gd name="connsiteY4" fmla="*/ 36097 h 707886"/>
              <a:gd name="connsiteX0" fmla="*/ 89627 w 11311458"/>
              <a:gd name="connsiteY0" fmla="*/ 84222 h 707886"/>
              <a:gd name="connsiteX1" fmla="*/ 11311458 w 11311458"/>
              <a:gd name="connsiteY1" fmla="*/ 0 h 707886"/>
              <a:gd name="connsiteX2" fmla="*/ 10874136 w 11311458"/>
              <a:gd name="connsiteY2" fmla="*/ 707886 h 707886"/>
              <a:gd name="connsiteX3" fmla="*/ 0 w 11311458"/>
              <a:gd name="connsiteY3" fmla="*/ 707886 h 707886"/>
              <a:gd name="connsiteX4" fmla="*/ 89627 w 11311458"/>
              <a:gd name="connsiteY4" fmla="*/ 84222 h 707886"/>
              <a:gd name="connsiteX0" fmla="*/ 349905 w 11571736"/>
              <a:gd name="connsiteY0" fmla="*/ 84222 h 707886"/>
              <a:gd name="connsiteX1" fmla="*/ 11571736 w 11571736"/>
              <a:gd name="connsiteY1" fmla="*/ 0 h 707886"/>
              <a:gd name="connsiteX2" fmla="*/ 11134414 w 11571736"/>
              <a:gd name="connsiteY2" fmla="*/ 707886 h 707886"/>
              <a:gd name="connsiteX3" fmla="*/ 0 w 11571736"/>
              <a:gd name="connsiteY3" fmla="*/ 635696 h 707886"/>
              <a:gd name="connsiteX4" fmla="*/ 349905 w 11571736"/>
              <a:gd name="connsiteY4" fmla="*/ 84222 h 707886"/>
              <a:gd name="connsiteX0" fmla="*/ 287935 w 11571736"/>
              <a:gd name="connsiteY0" fmla="*/ 84222 h 707886"/>
              <a:gd name="connsiteX1" fmla="*/ 11571736 w 11571736"/>
              <a:gd name="connsiteY1" fmla="*/ 0 h 707886"/>
              <a:gd name="connsiteX2" fmla="*/ 11134414 w 11571736"/>
              <a:gd name="connsiteY2" fmla="*/ 707886 h 707886"/>
              <a:gd name="connsiteX3" fmla="*/ 0 w 11571736"/>
              <a:gd name="connsiteY3" fmla="*/ 635696 h 707886"/>
              <a:gd name="connsiteX4" fmla="*/ 287935 w 11571736"/>
              <a:gd name="connsiteY4" fmla="*/ 84222 h 707886"/>
              <a:gd name="connsiteX0" fmla="*/ 325117 w 11608918"/>
              <a:gd name="connsiteY0" fmla="*/ 84222 h 707886"/>
              <a:gd name="connsiteX1" fmla="*/ 11608918 w 11608918"/>
              <a:gd name="connsiteY1" fmla="*/ 0 h 707886"/>
              <a:gd name="connsiteX2" fmla="*/ 11171596 w 11608918"/>
              <a:gd name="connsiteY2" fmla="*/ 707886 h 707886"/>
              <a:gd name="connsiteX3" fmla="*/ 0 w 11608918"/>
              <a:gd name="connsiteY3" fmla="*/ 635696 h 707886"/>
              <a:gd name="connsiteX4" fmla="*/ 325117 w 11608918"/>
              <a:gd name="connsiteY4" fmla="*/ 84222 h 707886"/>
              <a:gd name="connsiteX0" fmla="*/ 362300 w 11646101"/>
              <a:gd name="connsiteY0" fmla="*/ 84222 h 707886"/>
              <a:gd name="connsiteX1" fmla="*/ 11646101 w 11646101"/>
              <a:gd name="connsiteY1" fmla="*/ 0 h 707886"/>
              <a:gd name="connsiteX2" fmla="*/ 11208779 w 11646101"/>
              <a:gd name="connsiteY2" fmla="*/ 707886 h 707886"/>
              <a:gd name="connsiteX3" fmla="*/ 0 w 11646101"/>
              <a:gd name="connsiteY3" fmla="*/ 659759 h 707886"/>
              <a:gd name="connsiteX4" fmla="*/ 362300 w 11646101"/>
              <a:gd name="connsiteY4" fmla="*/ 84222 h 707886"/>
              <a:gd name="connsiteX0" fmla="*/ 337705 w 11621506"/>
              <a:gd name="connsiteY0" fmla="*/ 84222 h 707886"/>
              <a:gd name="connsiteX1" fmla="*/ 11621506 w 11621506"/>
              <a:gd name="connsiteY1" fmla="*/ 0 h 707886"/>
              <a:gd name="connsiteX2" fmla="*/ 11184184 w 11621506"/>
              <a:gd name="connsiteY2" fmla="*/ 707886 h 707886"/>
              <a:gd name="connsiteX3" fmla="*/ 0 w 11621506"/>
              <a:gd name="connsiteY3" fmla="*/ 683822 h 707886"/>
              <a:gd name="connsiteX4" fmla="*/ 337705 w 11621506"/>
              <a:gd name="connsiteY4" fmla="*/ 84222 h 707886"/>
              <a:gd name="connsiteX0" fmla="*/ 337705 w 11621506"/>
              <a:gd name="connsiteY0" fmla="*/ 84222 h 719916"/>
              <a:gd name="connsiteX1" fmla="*/ 11621506 w 11621506"/>
              <a:gd name="connsiteY1" fmla="*/ 0 h 719916"/>
              <a:gd name="connsiteX2" fmla="*/ 11184184 w 11621506"/>
              <a:gd name="connsiteY2" fmla="*/ 707886 h 719916"/>
              <a:gd name="connsiteX3" fmla="*/ 0 w 11621506"/>
              <a:gd name="connsiteY3" fmla="*/ 719916 h 719916"/>
              <a:gd name="connsiteX4" fmla="*/ 337705 w 11621506"/>
              <a:gd name="connsiteY4" fmla="*/ 84222 h 719916"/>
              <a:gd name="connsiteX0" fmla="*/ 837939 w 12121740"/>
              <a:gd name="connsiteY0" fmla="*/ 84222 h 731949"/>
              <a:gd name="connsiteX1" fmla="*/ 12121740 w 12121740"/>
              <a:gd name="connsiteY1" fmla="*/ 0 h 731949"/>
              <a:gd name="connsiteX2" fmla="*/ 11684418 w 12121740"/>
              <a:gd name="connsiteY2" fmla="*/ 707886 h 731949"/>
              <a:gd name="connsiteX3" fmla="*/ 0 w 12121740"/>
              <a:gd name="connsiteY3" fmla="*/ 731949 h 731949"/>
              <a:gd name="connsiteX4" fmla="*/ 837939 w 12121740"/>
              <a:gd name="connsiteY4" fmla="*/ 84222 h 731949"/>
              <a:gd name="connsiteX0" fmla="*/ 456182 w 12121740"/>
              <a:gd name="connsiteY0" fmla="*/ 72190 h 731949"/>
              <a:gd name="connsiteX1" fmla="*/ 12121740 w 12121740"/>
              <a:gd name="connsiteY1" fmla="*/ 0 h 731949"/>
              <a:gd name="connsiteX2" fmla="*/ 11684418 w 12121740"/>
              <a:gd name="connsiteY2" fmla="*/ 707886 h 731949"/>
              <a:gd name="connsiteX3" fmla="*/ 0 w 12121740"/>
              <a:gd name="connsiteY3" fmla="*/ 731949 h 731949"/>
              <a:gd name="connsiteX4" fmla="*/ 456182 w 12121740"/>
              <a:gd name="connsiteY4" fmla="*/ 72190 h 731949"/>
              <a:gd name="connsiteX0" fmla="*/ 456182 w 12121740"/>
              <a:gd name="connsiteY0" fmla="*/ 72190 h 731949"/>
              <a:gd name="connsiteX1" fmla="*/ 12121740 w 12121740"/>
              <a:gd name="connsiteY1" fmla="*/ 0 h 731949"/>
              <a:gd name="connsiteX2" fmla="*/ 11947700 w 12121740"/>
              <a:gd name="connsiteY2" fmla="*/ 695855 h 731949"/>
              <a:gd name="connsiteX3" fmla="*/ 0 w 12121740"/>
              <a:gd name="connsiteY3" fmla="*/ 731949 h 731949"/>
              <a:gd name="connsiteX4" fmla="*/ 456182 w 12121740"/>
              <a:gd name="connsiteY4" fmla="*/ 72190 h 731949"/>
              <a:gd name="connsiteX0" fmla="*/ 456182 w 12424513"/>
              <a:gd name="connsiteY0" fmla="*/ 36096 h 695855"/>
              <a:gd name="connsiteX1" fmla="*/ 12424513 w 12424513"/>
              <a:gd name="connsiteY1" fmla="*/ 0 h 695855"/>
              <a:gd name="connsiteX2" fmla="*/ 11947700 w 12424513"/>
              <a:gd name="connsiteY2" fmla="*/ 659761 h 695855"/>
              <a:gd name="connsiteX3" fmla="*/ 0 w 12424513"/>
              <a:gd name="connsiteY3" fmla="*/ 695855 h 695855"/>
              <a:gd name="connsiteX4" fmla="*/ 456182 w 12424513"/>
              <a:gd name="connsiteY4" fmla="*/ 36096 h 695855"/>
              <a:gd name="connsiteX0" fmla="*/ 456182 w 12424513"/>
              <a:gd name="connsiteY0" fmla="*/ 36096 h 695855"/>
              <a:gd name="connsiteX1" fmla="*/ 12424513 w 12424513"/>
              <a:gd name="connsiteY1" fmla="*/ 0 h 695855"/>
              <a:gd name="connsiteX2" fmla="*/ 12049645 w 12424513"/>
              <a:gd name="connsiteY2" fmla="*/ 671588 h 695855"/>
              <a:gd name="connsiteX3" fmla="*/ 0 w 12424513"/>
              <a:gd name="connsiteY3" fmla="*/ 695855 h 695855"/>
              <a:gd name="connsiteX4" fmla="*/ 456182 w 12424513"/>
              <a:gd name="connsiteY4" fmla="*/ 36096 h 695855"/>
              <a:gd name="connsiteX0" fmla="*/ 456182 w 12424513"/>
              <a:gd name="connsiteY0" fmla="*/ 47923 h 707682"/>
              <a:gd name="connsiteX1" fmla="*/ 12424513 w 12424513"/>
              <a:gd name="connsiteY1" fmla="*/ 0 h 707682"/>
              <a:gd name="connsiteX2" fmla="*/ 12049645 w 12424513"/>
              <a:gd name="connsiteY2" fmla="*/ 683415 h 707682"/>
              <a:gd name="connsiteX3" fmla="*/ 0 w 12424513"/>
              <a:gd name="connsiteY3" fmla="*/ 707682 h 707682"/>
              <a:gd name="connsiteX4" fmla="*/ 456182 w 12424513"/>
              <a:gd name="connsiteY4" fmla="*/ 47923 h 707682"/>
              <a:gd name="connsiteX0" fmla="*/ 456182 w 12424513"/>
              <a:gd name="connsiteY0" fmla="*/ 47923 h 707682"/>
              <a:gd name="connsiteX1" fmla="*/ 12424513 w 12424513"/>
              <a:gd name="connsiteY1" fmla="*/ 0 h 707682"/>
              <a:gd name="connsiteX2" fmla="*/ 11996776 w 12424513"/>
              <a:gd name="connsiteY2" fmla="*/ 695242 h 707682"/>
              <a:gd name="connsiteX3" fmla="*/ 0 w 12424513"/>
              <a:gd name="connsiteY3" fmla="*/ 707682 h 707682"/>
              <a:gd name="connsiteX4" fmla="*/ 456182 w 12424513"/>
              <a:gd name="connsiteY4" fmla="*/ 47923 h 7076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24513" h="707682">
                <a:moveTo>
                  <a:pt x="456182" y="47923"/>
                </a:moveTo>
                <a:lnTo>
                  <a:pt x="12424513" y="0"/>
                </a:lnTo>
                <a:lnTo>
                  <a:pt x="11996776" y="695242"/>
                </a:lnTo>
                <a:lnTo>
                  <a:pt x="0" y="707682"/>
                </a:lnTo>
                <a:lnTo>
                  <a:pt x="456182" y="47923"/>
                </a:lnTo>
                <a:close/>
              </a:path>
            </a:pathLst>
          </a:custGeom>
          <a:solidFill>
            <a:srgbClr val="C7A854"/>
          </a:solidFill>
          <a:ln w="76200">
            <a:solidFill>
              <a:schemeClr val="bg1"/>
            </a:solidFill>
          </a:ln>
        </p:spPr>
        <p:txBody>
          <a:bodyPr wrap="square" rtlCol="0" anchor="ctr">
            <a:spAutoFit/>
          </a:bodyPr>
          <a:lstStyle/>
          <a:p>
            <a:pPr algn="ctr"/>
            <a:r>
              <a:rPr lang="en-US" sz="3200" b="1" dirty="0" smtClean="0">
                <a:solidFill>
                  <a:srgbClr val="015E1F"/>
                </a:solidFill>
                <a:latin typeface="Arial" panose="020B0604020202020204" pitchFamily="34" charset="0"/>
                <a:cs typeface="Arial" panose="020B0604020202020204" pitchFamily="34" charset="0"/>
              </a:rPr>
              <a:t>MINISTRY FOR ELECTRICITY AND ENERGY </a:t>
            </a:r>
            <a:endParaRPr lang="en-ZA" sz="3200" b="1" dirty="0">
              <a:solidFill>
                <a:srgbClr val="015E1F"/>
              </a:solidFill>
              <a:latin typeface="Arial" panose="020B0604020202020204" pitchFamily="34" charset="0"/>
              <a:cs typeface="Arial" panose="020B0604020202020204" pitchFamily="34" charset="0"/>
            </a:endParaRPr>
          </a:p>
        </p:txBody>
      </p:sp>
      <p:sp>
        <p:nvSpPr>
          <p:cNvPr id="50" name="TextBox 49"/>
          <p:cNvSpPr txBox="1"/>
          <p:nvPr/>
        </p:nvSpPr>
        <p:spPr>
          <a:xfrm>
            <a:off x="1575463" y="2507066"/>
            <a:ext cx="9703683" cy="584775"/>
          </a:xfrm>
          <a:custGeom>
            <a:avLst/>
            <a:gdLst>
              <a:gd name="connsiteX0" fmla="*/ 0 w 9597667"/>
              <a:gd name="connsiteY0" fmla="*/ 0 h 584775"/>
              <a:gd name="connsiteX1" fmla="*/ 9597667 w 9597667"/>
              <a:gd name="connsiteY1" fmla="*/ 0 h 584775"/>
              <a:gd name="connsiteX2" fmla="*/ 9597667 w 9597667"/>
              <a:gd name="connsiteY2" fmla="*/ 584775 h 584775"/>
              <a:gd name="connsiteX3" fmla="*/ 0 w 9597667"/>
              <a:gd name="connsiteY3" fmla="*/ 584775 h 584775"/>
              <a:gd name="connsiteX4" fmla="*/ 0 w 9597667"/>
              <a:gd name="connsiteY4" fmla="*/ 0 h 584775"/>
              <a:gd name="connsiteX0" fmla="*/ 0 w 9597667"/>
              <a:gd name="connsiteY0" fmla="*/ 0 h 604653"/>
              <a:gd name="connsiteX1" fmla="*/ 9597667 w 9597667"/>
              <a:gd name="connsiteY1" fmla="*/ 0 h 604653"/>
              <a:gd name="connsiteX2" fmla="*/ 9150406 w 9597667"/>
              <a:gd name="connsiteY2" fmla="*/ 604653 h 604653"/>
              <a:gd name="connsiteX3" fmla="*/ 0 w 9597667"/>
              <a:gd name="connsiteY3" fmla="*/ 584775 h 604653"/>
              <a:gd name="connsiteX4" fmla="*/ 0 w 9597667"/>
              <a:gd name="connsiteY4" fmla="*/ 0 h 604653"/>
              <a:gd name="connsiteX0" fmla="*/ 447261 w 9597667"/>
              <a:gd name="connsiteY0" fmla="*/ 9939 h 604653"/>
              <a:gd name="connsiteX1" fmla="*/ 9597667 w 9597667"/>
              <a:gd name="connsiteY1" fmla="*/ 0 h 604653"/>
              <a:gd name="connsiteX2" fmla="*/ 9150406 w 9597667"/>
              <a:gd name="connsiteY2" fmla="*/ 604653 h 604653"/>
              <a:gd name="connsiteX3" fmla="*/ 0 w 9597667"/>
              <a:gd name="connsiteY3" fmla="*/ 584775 h 604653"/>
              <a:gd name="connsiteX4" fmla="*/ 447261 w 9597667"/>
              <a:gd name="connsiteY4" fmla="*/ 9939 h 604653"/>
              <a:gd name="connsiteX0" fmla="*/ 387626 w 9538032"/>
              <a:gd name="connsiteY0" fmla="*/ 9939 h 604653"/>
              <a:gd name="connsiteX1" fmla="*/ 9538032 w 9538032"/>
              <a:gd name="connsiteY1" fmla="*/ 0 h 604653"/>
              <a:gd name="connsiteX2" fmla="*/ 9090771 w 9538032"/>
              <a:gd name="connsiteY2" fmla="*/ 604653 h 604653"/>
              <a:gd name="connsiteX3" fmla="*/ 0 w 9538032"/>
              <a:gd name="connsiteY3" fmla="*/ 604653 h 604653"/>
              <a:gd name="connsiteX4" fmla="*/ 387626 w 9538032"/>
              <a:gd name="connsiteY4" fmla="*/ 9939 h 604653"/>
              <a:gd name="connsiteX0" fmla="*/ 310106 w 9460512"/>
              <a:gd name="connsiteY0" fmla="*/ 9939 h 614592"/>
              <a:gd name="connsiteX1" fmla="*/ 9460512 w 9460512"/>
              <a:gd name="connsiteY1" fmla="*/ 0 h 614592"/>
              <a:gd name="connsiteX2" fmla="*/ 9013251 w 9460512"/>
              <a:gd name="connsiteY2" fmla="*/ 604653 h 614592"/>
              <a:gd name="connsiteX3" fmla="*/ 0 w 9460512"/>
              <a:gd name="connsiteY3" fmla="*/ 614592 h 614592"/>
              <a:gd name="connsiteX4" fmla="*/ 310106 w 9460512"/>
              <a:gd name="connsiteY4" fmla="*/ 9939 h 614592"/>
              <a:gd name="connsiteX0" fmla="*/ 310106 w 9460512"/>
              <a:gd name="connsiteY0" fmla="*/ 9939 h 614592"/>
              <a:gd name="connsiteX1" fmla="*/ 9460512 w 9460512"/>
              <a:gd name="connsiteY1" fmla="*/ 0 h 614592"/>
              <a:gd name="connsiteX2" fmla="*/ 9119842 w 9460512"/>
              <a:gd name="connsiteY2" fmla="*/ 594714 h 614592"/>
              <a:gd name="connsiteX3" fmla="*/ 0 w 9460512"/>
              <a:gd name="connsiteY3" fmla="*/ 614592 h 614592"/>
              <a:gd name="connsiteX4" fmla="*/ 310106 w 9460512"/>
              <a:gd name="connsiteY4" fmla="*/ 9939 h 6145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460512" h="614592">
                <a:moveTo>
                  <a:pt x="310106" y="9939"/>
                </a:moveTo>
                <a:lnTo>
                  <a:pt x="9460512" y="0"/>
                </a:lnTo>
                <a:lnTo>
                  <a:pt x="9119842" y="594714"/>
                </a:lnTo>
                <a:lnTo>
                  <a:pt x="0" y="614592"/>
                </a:lnTo>
                <a:lnTo>
                  <a:pt x="310106" y="9939"/>
                </a:lnTo>
                <a:close/>
              </a:path>
            </a:pathLst>
          </a:custGeom>
          <a:solidFill>
            <a:schemeClr val="bg1"/>
          </a:solidFill>
          <a:ln w="3175">
            <a:noFill/>
          </a:ln>
        </p:spPr>
        <p:txBody>
          <a:bodyPr wrap="square" rtlCol="0">
            <a:spAutoFit/>
          </a:bodyPr>
          <a:lstStyle/>
          <a:p>
            <a:pPr algn="ctr"/>
            <a:r>
              <a:rPr lang="en-US" sz="3200" b="1" dirty="0" smtClean="0">
                <a:solidFill>
                  <a:srgbClr val="015E1F"/>
                </a:solidFill>
                <a:latin typeface="Arial" panose="020B0604020202020204" pitchFamily="34" charset="0"/>
                <a:cs typeface="Arial" panose="020B0604020202020204" pitchFamily="34" charset="0"/>
              </a:rPr>
              <a:t>ADDRESS TO NEDLAC </a:t>
            </a:r>
            <a:endParaRPr lang="en-ZA" sz="3200" dirty="0">
              <a:solidFill>
                <a:srgbClr val="015E1F"/>
              </a:solidFill>
              <a:latin typeface="Arial" panose="020B0604020202020204" pitchFamily="34" charset="0"/>
              <a:cs typeface="Arial" panose="020B0604020202020204" pitchFamily="34" charset="0"/>
            </a:endParaRPr>
          </a:p>
        </p:txBody>
      </p:sp>
      <p:sp>
        <p:nvSpPr>
          <p:cNvPr id="3" name="Rectangle 2"/>
          <p:cNvSpPr/>
          <p:nvPr/>
        </p:nvSpPr>
        <p:spPr>
          <a:xfrm>
            <a:off x="5353878" y="5567222"/>
            <a:ext cx="6096000" cy="1031051"/>
          </a:xfrm>
          <a:prstGeom prst="rect">
            <a:avLst/>
          </a:prstGeom>
        </p:spPr>
        <p:txBody>
          <a:bodyPr>
            <a:spAutoFit/>
          </a:bodyPr>
          <a:lstStyle/>
          <a:p>
            <a:pPr algn="r"/>
            <a:r>
              <a:rPr lang="en-GB" sz="2000" b="1" dirty="0">
                <a:solidFill>
                  <a:srgbClr val="015E1F"/>
                </a:solidFill>
                <a:latin typeface="Arial" panose="020B0604020202020204" pitchFamily="34" charset="0"/>
                <a:cs typeface="Arial" panose="020B0604020202020204" pitchFamily="34" charset="0"/>
              </a:rPr>
              <a:t>DR KGOSIENTSHO RAMOKGOPA (MP)</a:t>
            </a:r>
          </a:p>
          <a:p>
            <a:pPr algn="r"/>
            <a:r>
              <a:rPr lang="en-GB" dirty="0">
                <a:solidFill>
                  <a:srgbClr val="015E1F"/>
                </a:solidFill>
                <a:latin typeface="Arial" panose="020B0604020202020204" pitchFamily="34" charset="0"/>
                <a:cs typeface="Arial" panose="020B0604020202020204" pitchFamily="34" charset="0"/>
              </a:rPr>
              <a:t>Minister of Electricity and Energy </a:t>
            </a:r>
          </a:p>
          <a:p>
            <a:pPr algn="r"/>
            <a:endParaRPr lang="en-GB" sz="500" dirty="0">
              <a:solidFill>
                <a:srgbClr val="015E1F"/>
              </a:solidFill>
              <a:latin typeface="Arial" panose="020B0604020202020204" pitchFamily="34" charset="0"/>
              <a:cs typeface="Arial" panose="020B0604020202020204" pitchFamily="34" charset="0"/>
            </a:endParaRPr>
          </a:p>
          <a:p>
            <a:pPr algn="r"/>
            <a:r>
              <a:rPr lang="en-GB" dirty="0" smtClean="0">
                <a:solidFill>
                  <a:srgbClr val="015E1F"/>
                </a:solidFill>
                <a:latin typeface="Arial" panose="020B0604020202020204" pitchFamily="34" charset="0"/>
                <a:cs typeface="Arial" panose="020B0604020202020204" pitchFamily="34" charset="0"/>
              </a:rPr>
              <a:t>13 September 2024</a:t>
            </a:r>
            <a:endParaRPr lang="en-GB" dirty="0">
              <a:solidFill>
                <a:srgbClr val="015E1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9052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2"/>
          <a:srcRect l="2799" t="16451" r="5602" b="3694"/>
          <a:stretch/>
        </p:blipFill>
        <p:spPr>
          <a:xfrm>
            <a:off x="145588" y="352792"/>
            <a:ext cx="11754312" cy="6191706"/>
          </a:xfrm>
          <a:custGeom>
            <a:avLst/>
            <a:gdLst>
              <a:gd name="connsiteX0" fmla="*/ 10913012 w 11847612"/>
              <a:gd name="connsiteY0" fmla="*/ 0 h 6623199"/>
              <a:gd name="connsiteX1" fmla="*/ 11847612 w 11847612"/>
              <a:gd name="connsiteY1" fmla="*/ 0 h 6623199"/>
              <a:gd name="connsiteX2" fmla="*/ 11847612 w 11847612"/>
              <a:gd name="connsiteY2" fmla="*/ 1024605 h 6623199"/>
              <a:gd name="connsiteX3" fmla="*/ 9261982 w 11847612"/>
              <a:gd name="connsiteY3" fmla="*/ 5341527 h 6623199"/>
              <a:gd name="connsiteX4" fmla="*/ 8350979 w 11847612"/>
              <a:gd name="connsiteY4" fmla="*/ 5570025 h 6623199"/>
              <a:gd name="connsiteX5" fmla="*/ 8350979 w 11847612"/>
              <a:gd name="connsiteY5" fmla="*/ 5570024 h 6623199"/>
              <a:gd name="connsiteX6" fmla="*/ 8122482 w 11847612"/>
              <a:gd name="connsiteY6" fmla="*/ 4659020 h 6623199"/>
              <a:gd name="connsiteX7" fmla="*/ 9106358 w 11847612"/>
              <a:gd name="connsiteY7" fmla="*/ 0 h 6623199"/>
              <a:gd name="connsiteX8" fmla="*/ 10654649 w 11847612"/>
              <a:gd name="connsiteY8" fmla="*/ 0 h 6623199"/>
              <a:gd name="connsiteX9" fmla="*/ 7315225 w 11847612"/>
              <a:gd name="connsiteY9" fmla="*/ 5575444 h 6623199"/>
              <a:gd name="connsiteX10" fmla="*/ 6404221 w 11847612"/>
              <a:gd name="connsiteY10" fmla="*/ 5803942 h 6623199"/>
              <a:gd name="connsiteX11" fmla="*/ 6404222 w 11847612"/>
              <a:gd name="connsiteY11" fmla="*/ 5803941 h 6623199"/>
              <a:gd name="connsiteX12" fmla="*/ 6175725 w 11847612"/>
              <a:gd name="connsiteY12" fmla="*/ 4892937 h 6623199"/>
              <a:gd name="connsiteX13" fmla="*/ 7223980 w 11847612"/>
              <a:gd name="connsiteY13" fmla="*/ 0 h 6623199"/>
              <a:gd name="connsiteX14" fmla="*/ 8772268 w 11847612"/>
              <a:gd name="connsiteY14" fmla="*/ 0 h 6623199"/>
              <a:gd name="connsiteX15" fmla="*/ 5195599 w 11847612"/>
              <a:gd name="connsiteY15" fmla="*/ 5971549 h 6623199"/>
              <a:gd name="connsiteX16" fmla="*/ 4284593 w 11847612"/>
              <a:gd name="connsiteY16" fmla="*/ 6200045 h 6623199"/>
              <a:gd name="connsiteX17" fmla="*/ 4284595 w 11847612"/>
              <a:gd name="connsiteY17" fmla="*/ 6200045 h 6623199"/>
              <a:gd name="connsiteX18" fmla="*/ 4056098 w 11847612"/>
              <a:gd name="connsiteY18" fmla="*/ 5289041 h 6623199"/>
              <a:gd name="connsiteX19" fmla="*/ 5341601 w 11847612"/>
              <a:gd name="connsiteY19" fmla="*/ 0 h 6623199"/>
              <a:gd name="connsiteX20" fmla="*/ 6889891 w 11847612"/>
              <a:gd name="connsiteY20" fmla="*/ 0 h 6623199"/>
              <a:gd name="connsiteX21" fmla="*/ 3232907 w 11847612"/>
              <a:gd name="connsiteY21" fmla="*/ 6105636 h 6623199"/>
              <a:gd name="connsiteX22" fmla="*/ 2321903 w 11847612"/>
              <a:gd name="connsiteY22" fmla="*/ 6334134 h 6623199"/>
              <a:gd name="connsiteX23" fmla="*/ 2321904 w 11847612"/>
              <a:gd name="connsiteY23" fmla="*/ 6334133 h 6623199"/>
              <a:gd name="connsiteX24" fmla="*/ 2093407 w 11847612"/>
              <a:gd name="connsiteY24" fmla="*/ 5423129 h 6623199"/>
              <a:gd name="connsiteX25" fmla="*/ 3459221 w 11847612"/>
              <a:gd name="connsiteY25" fmla="*/ 0 h 6623199"/>
              <a:gd name="connsiteX26" fmla="*/ 5007513 w 11847612"/>
              <a:gd name="connsiteY26" fmla="*/ 0 h 6623199"/>
              <a:gd name="connsiteX27" fmla="*/ 1233982 w 11847612"/>
              <a:gd name="connsiteY27" fmla="*/ 6300221 h 6623199"/>
              <a:gd name="connsiteX28" fmla="*/ 322978 w 11847612"/>
              <a:gd name="connsiteY28" fmla="*/ 6528719 h 6623199"/>
              <a:gd name="connsiteX29" fmla="*/ 322979 w 11847612"/>
              <a:gd name="connsiteY29" fmla="*/ 6528718 h 6623199"/>
              <a:gd name="connsiteX30" fmla="*/ 94481 w 11847612"/>
              <a:gd name="connsiteY30" fmla="*/ 5617714 h 6623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847612" h="6623199">
                <a:moveTo>
                  <a:pt x="10913012" y="0"/>
                </a:moveTo>
                <a:lnTo>
                  <a:pt x="11847612" y="0"/>
                </a:lnTo>
                <a:lnTo>
                  <a:pt x="11847612" y="1024605"/>
                </a:lnTo>
                <a:lnTo>
                  <a:pt x="9261982" y="5341527"/>
                </a:lnTo>
                <a:cubicBezTo>
                  <a:pt x="9073514" y="5656192"/>
                  <a:pt x="8665642" y="5758494"/>
                  <a:pt x="8350979" y="5570025"/>
                </a:cubicBezTo>
                <a:lnTo>
                  <a:pt x="8350979" y="5570024"/>
                </a:lnTo>
                <a:cubicBezTo>
                  <a:pt x="8036315" y="5381556"/>
                  <a:pt x="7934013" y="4973684"/>
                  <a:pt x="8122482" y="4659020"/>
                </a:cubicBezTo>
                <a:close/>
                <a:moveTo>
                  <a:pt x="9106358" y="0"/>
                </a:moveTo>
                <a:lnTo>
                  <a:pt x="10654649" y="0"/>
                </a:lnTo>
                <a:lnTo>
                  <a:pt x="7315225" y="5575444"/>
                </a:lnTo>
                <a:cubicBezTo>
                  <a:pt x="7126756" y="5890109"/>
                  <a:pt x="6718885" y="5992410"/>
                  <a:pt x="6404221" y="5803942"/>
                </a:cubicBezTo>
                <a:lnTo>
                  <a:pt x="6404222" y="5803941"/>
                </a:lnTo>
                <a:cubicBezTo>
                  <a:pt x="6089558" y="5615472"/>
                  <a:pt x="5987256" y="5207601"/>
                  <a:pt x="6175725" y="4892937"/>
                </a:cubicBezTo>
                <a:close/>
                <a:moveTo>
                  <a:pt x="7223980" y="0"/>
                </a:moveTo>
                <a:lnTo>
                  <a:pt x="8772268" y="0"/>
                </a:lnTo>
                <a:lnTo>
                  <a:pt x="5195599" y="5971549"/>
                </a:lnTo>
                <a:cubicBezTo>
                  <a:pt x="5007129" y="6286212"/>
                  <a:pt x="4599258" y="6388515"/>
                  <a:pt x="4284593" y="6200045"/>
                </a:cubicBezTo>
                <a:lnTo>
                  <a:pt x="4284595" y="6200045"/>
                </a:lnTo>
                <a:cubicBezTo>
                  <a:pt x="3969930" y="6011576"/>
                  <a:pt x="3867628" y="5603705"/>
                  <a:pt x="4056098" y="5289041"/>
                </a:cubicBezTo>
                <a:close/>
                <a:moveTo>
                  <a:pt x="5341601" y="0"/>
                </a:moveTo>
                <a:lnTo>
                  <a:pt x="6889891" y="0"/>
                </a:lnTo>
                <a:lnTo>
                  <a:pt x="3232907" y="6105636"/>
                </a:lnTo>
                <a:cubicBezTo>
                  <a:pt x="3044438" y="6420301"/>
                  <a:pt x="2636567" y="6522603"/>
                  <a:pt x="2321903" y="6334134"/>
                </a:cubicBezTo>
                <a:lnTo>
                  <a:pt x="2321904" y="6334133"/>
                </a:lnTo>
                <a:cubicBezTo>
                  <a:pt x="2007240" y="6145665"/>
                  <a:pt x="1904938" y="5737793"/>
                  <a:pt x="2093407" y="5423129"/>
                </a:cubicBezTo>
                <a:close/>
                <a:moveTo>
                  <a:pt x="3459221" y="0"/>
                </a:moveTo>
                <a:lnTo>
                  <a:pt x="5007513" y="0"/>
                </a:lnTo>
                <a:lnTo>
                  <a:pt x="1233982" y="6300221"/>
                </a:lnTo>
                <a:cubicBezTo>
                  <a:pt x="1045512" y="6614885"/>
                  <a:pt x="637641" y="6717187"/>
                  <a:pt x="322978" y="6528719"/>
                </a:cubicBezTo>
                <a:lnTo>
                  <a:pt x="322979" y="6528718"/>
                </a:lnTo>
                <a:cubicBezTo>
                  <a:pt x="8314" y="6340249"/>
                  <a:pt x="-93988" y="5932378"/>
                  <a:pt x="94481" y="5617714"/>
                </a:cubicBezTo>
                <a:close/>
              </a:path>
            </a:pathLst>
          </a:custGeom>
        </p:spPr>
      </p:pic>
      <p:grpSp>
        <p:nvGrpSpPr>
          <p:cNvPr id="2" name="Group 1"/>
          <p:cNvGrpSpPr/>
          <p:nvPr/>
        </p:nvGrpSpPr>
        <p:grpSpPr>
          <a:xfrm>
            <a:off x="237544" y="352792"/>
            <a:ext cx="1648366" cy="1321904"/>
            <a:chOff x="10042064" y="189876"/>
            <a:chExt cx="2132506" cy="2010277"/>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28419" y="189876"/>
              <a:ext cx="1335799" cy="1763255"/>
            </a:xfrm>
            <a:prstGeom prst="rect">
              <a:avLst/>
            </a:prstGeom>
          </p:spPr>
        </p:pic>
        <p:sp>
          <p:nvSpPr>
            <p:cNvPr id="4" name="TextBox 3"/>
            <p:cNvSpPr txBox="1"/>
            <p:nvPr/>
          </p:nvSpPr>
          <p:spPr>
            <a:xfrm>
              <a:off x="10042064" y="1953131"/>
              <a:ext cx="2132506" cy="247022"/>
            </a:xfrm>
            <a:prstGeom prst="rect">
              <a:avLst/>
            </a:prstGeom>
            <a:noFill/>
          </p:spPr>
          <p:txBody>
            <a:bodyPr wrap="square" rtlCol="0">
              <a:spAutoFit/>
            </a:bodyPr>
            <a:lstStyle/>
            <a:p>
              <a:pPr algn="ctr"/>
              <a:endParaRPr lang="en-ZA" sz="1000" b="1" dirty="0">
                <a:latin typeface="Arial" panose="020B0604020202020204" pitchFamily="34" charset="0"/>
                <a:cs typeface="Arial" panose="020B0604020202020204" pitchFamily="34" charset="0"/>
              </a:endParaRPr>
            </a:p>
          </p:txBody>
        </p:sp>
      </p:grpSp>
      <p:sp>
        <p:nvSpPr>
          <p:cNvPr id="5" name="TextBox 4"/>
          <p:cNvSpPr txBox="1"/>
          <p:nvPr/>
        </p:nvSpPr>
        <p:spPr>
          <a:xfrm>
            <a:off x="145588" y="2701321"/>
            <a:ext cx="11940650" cy="769441"/>
          </a:xfrm>
          <a:prstGeom prst="rect">
            <a:avLst/>
          </a:prstGeom>
          <a:solidFill>
            <a:srgbClr val="015E1F"/>
          </a:solidFill>
          <a:ln w="225425">
            <a:solidFill>
              <a:schemeClr val="bg1"/>
            </a:solidFill>
          </a:ln>
        </p:spPr>
        <p:txBody>
          <a:bodyPr wrap="square" rtlCol="0">
            <a:spAutoFit/>
          </a:bodyPr>
          <a:lstStyle/>
          <a:p>
            <a:pPr algn="ctr"/>
            <a:r>
              <a:rPr lang="en-US" sz="4400" dirty="0" smtClean="0">
                <a:solidFill>
                  <a:srgbClr val="C7A854"/>
                </a:solidFill>
                <a:latin typeface="Impact" panose="020B0806030902050204" pitchFamily="34" charset="0"/>
                <a:cs typeface="Arial" panose="020B0604020202020204" pitchFamily="34" charset="0"/>
              </a:rPr>
              <a:t>NUCLEAR INITIATIVES</a:t>
            </a:r>
            <a:endParaRPr lang="en-ZA" sz="4400" dirty="0">
              <a:solidFill>
                <a:srgbClr val="C7A854"/>
              </a:solidFill>
              <a:latin typeface="Impact" panose="020B0806030902050204" pitchFamily="34" charset="0"/>
              <a:cs typeface="Arial" panose="020B0604020202020204" pitchFamily="34" charset="0"/>
            </a:endParaRPr>
          </a:p>
        </p:txBody>
      </p:sp>
      <p:sp>
        <p:nvSpPr>
          <p:cNvPr id="18" name="TextBox 43"/>
          <p:cNvSpPr txBox="1"/>
          <p:nvPr/>
        </p:nvSpPr>
        <p:spPr>
          <a:xfrm>
            <a:off x="-664680" y="5574327"/>
            <a:ext cx="2272295" cy="2333123"/>
          </a:xfrm>
          <a:prstGeom prst="rect">
            <a:avLst/>
          </a:prstGeom>
        </p:spPr>
        <p:txBody>
          <a:bodyPr lIns="50800" tIns="50800" rIns="50800" bIns="50800" rtlCol="0" anchor="ctr"/>
          <a:lstStyle/>
          <a:p>
            <a:pPr marL="0" lvl="0" indent="0" algn="ctr">
              <a:lnSpc>
                <a:spcPts val="2859"/>
              </a:lnSpc>
              <a:spcBef>
                <a:spcPct val="0"/>
              </a:spcBef>
            </a:pPr>
            <a:endParaRPr/>
          </a:p>
        </p:txBody>
      </p:sp>
    </p:spTree>
    <p:extLst>
      <p:ext uri="{BB962C8B-B14F-4D97-AF65-F5344CB8AC3E}">
        <p14:creationId xmlns:p14="http://schemas.microsoft.com/office/powerpoint/2010/main" val="223144045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0751" y="198783"/>
            <a:ext cx="1412351" cy="1124180"/>
            <a:chOff x="10042064" y="189876"/>
            <a:chExt cx="2132506" cy="2010277"/>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28419" y="189876"/>
              <a:ext cx="1335799" cy="1763255"/>
            </a:xfrm>
            <a:prstGeom prst="rect">
              <a:avLst/>
            </a:prstGeom>
          </p:spPr>
        </p:pic>
        <p:sp>
          <p:nvSpPr>
            <p:cNvPr id="4" name="TextBox 3"/>
            <p:cNvSpPr txBox="1"/>
            <p:nvPr/>
          </p:nvSpPr>
          <p:spPr>
            <a:xfrm>
              <a:off x="10042064" y="1953131"/>
              <a:ext cx="2132506" cy="247022"/>
            </a:xfrm>
            <a:prstGeom prst="rect">
              <a:avLst/>
            </a:prstGeom>
            <a:noFill/>
          </p:spPr>
          <p:txBody>
            <a:bodyPr wrap="square" rtlCol="0">
              <a:spAutoFit/>
            </a:bodyPr>
            <a:lstStyle/>
            <a:p>
              <a:pPr algn="ctr"/>
              <a:endParaRPr lang="en-ZA" sz="1000" b="1" dirty="0">
                <a:latin typeface="Arial" panose="020B0604020202020204" pitchFamily="34" charset="0"/>
                <a:cs typeface="Arial" panose="020B0604020202020204" pitchFamily="34" charset="0"/>
              </a:endParaRPr>
            </a:p>
          </p:txBody>
        </p:sp>
      </p:grpSp>
      <p:sp>
        <p:nvSpPr>
          <p:cNvPr id="5" name="TextBox 4"/>
          <p:cNvSpPr txBox="1"/>
          <p:nvPr/>
        </p:nvSpPr>
        <p:spPr>
          <a:xfrm>
            <a:off x="1371600" y="198782"/>
            <a:ext cx="10605052" cy="523220"/>
          </a:xfrm>
          <a:prstGeom prst="rect">
            <a:avLst/>
          </a:prstGeom>
          <a:solidFill>
            <a:srgbClr val="C7A854"/>
          </a:solidFill>
        </p:spPr>
        <p:txBody>
          <a:bodyPr wrap="square" rtlCol="0">
            <a:spAutoFit/>
          </a:bodyPr>
          <a:lstStyle/>
          <a:p>
            <a:r>
              <a:rPr lang="en-US" sz="2800" b="1" dirty="0" smtClean="0">
                <a:solidFill>
                  <a:srgbClr val="02602C"/>
                </a:solidFill>
                <a:latin typeface="Arial" panose="020B0604020202020204" pitchFamily="34" charset="0"/>
                <a:cs typeface="Arial" panose="020B0604020202020204" pitchFamily="34" charset="0"/>
              </a:rPr>
              <a:t>GLOBAL NUCLEAR FOOTPRINT </a:t>
            </a:r>
            <a:endParaRPr lang="en-ZA" sz="2800" b="1" dirty="0">
              <a:solidFill>
                <a:srgbClr val="02602C"/>
              </a:solidFill>
              <a:latin typeface="Arial" panose="020B0604020202020204" pitchFamily="34" charset="0"/>
              <a:cs typeface="Arial" panose="020B0604020202020204" pitchFamily="34" charset="0"/>
            </a:endParaRPr>
          </a:p>
        </p:txBody>
      </p:sp>
      <p:sp>
        <p:nvSpPr>
          <p:cNvPr id="7" name="TextBox 6"/>
          <p:cNvSpPr txBox="1"/>
          <p:nvPr/>
        </p:nvSpPr>
        <p:spPr>
          <a:xfrm>
            <a:off x="1371600" y="709682"/>
            <a:ext cx="10584180" cy="461665"/>
          </a:xfrm>
          <a:prstGeom prst="rect">
            <a:avLst/>
          </a:prstGeom>
          <a:noFill/>
          <a:ln>
            <a:solidFill>
              <a:srgbClr val="C7A854"/>
            </a:solidFill>
          </a:ln>
        </p:spPr>
        <p:txBody>
          <a:bodyPr wrap="square" rtlCol="0">
            <a:spAutoFit/>
          </a:bodyPr>
          <a:lstStyle/>
          <a:p>
            <a:r>
              <a:rPr lang="en-US" sz="2400" dirty="0" smtClean="0">
                <a:solidFill>
                  <a:srgbClr val="015E1F"/>
                </a:solidFill>
                <a:latin typeface="Arial" panose="020B0604020202020204" pitchFamily="34" charset="0"/>
                <a:cs typeface="Arial" panose="020B0604020202020204" pitchFamily="34" charset="0"/>
              </a:rPr>
              <a:t>Nuclear has made a significant contribution to global </a:t>
            </a:r>
            <a:r>
              <a:rPr lang="en-US" sz="2400" dirty="0" err="1" smtClean="0">
                <a:solidFill>
                  <a:srgbClr val="015E1F"/>
                </a:solidFill>
                <a:latin typeface="Arial" panose="020B0604020202020204" pitchFamily="34" charset="0"/>
                <a:cs typeface="Arial" panose="020B0604020202020204" pitchFamily="34" charset="0"/>
              </a:rPr>
              <a:t>decarbonisation</a:t>
            </a:r>
            <a:r>
              <a:rPr lang="en-US" sz="2400" dirty="0" smtClean="0">
                <a:solidFill>
                  <a:srgbClr val="015E1F"/>
                </a:solidFill>
                <a:latin typeface="Arial" panose="020B0604020202020204" pitchFamily="34" charset="0"/>
                <a:cs typeface="Arial" panose="020B0604020202020204" pitchFamily="34" charset="0"/>
              </a:rPr>
              <a:t> </a:t>
            </a:r>
            <a:endParaRPr lang="en-ZA" sz="2400" dirty="0">
              <a:solidFill>
                <a:srgbClr val="015E1F"/>
              </a:solidFill>
              <a:latin typeface="Arial" panose="020B0604020202020204" pitchFamily="34" charset="0"/>
              <a:cs typeface="Arial" panose="020B0604020202020204" pitchFamily="34" charset="0"/>
            </a:endParaRPr>
          </a:p>
        </p:txBody>
      </p:sp>
      <p:sp>
        <p:nvSpPr>
          <p:cNvPr id="9" name="Slide Number Placeholder 8"/>
          <p:cNvSpPr>
            <a:spLocks noGrp="1"/>
          </p:cNvSpPr>
          <p:nvPr>
            <p:ph type="sldNum" sz="quarter" idx="4294967295"/>
          </p:nvPr>
        </p:nvSpPr>
        <p:spPr>
          <a:xfrm>
            <a:off x="9212580" y="6436036"/>
            <a:ext cx="2743200" cy="365125"/>
          </a:xfrm>
          <a:prstGeom prst="rect">
            <a:avLst/>
          </a:prstGeom>
        </p:spPr>
        <p:txBody>
          <a:bodyPr/>
          <a:lstStyle/>
          <a:p>
            <a:pPr algn="r"/>
            <a:fld id="{6B5D5807-30D3-4A59-8F1B-BDD1FCC5A120}" type="slidenum">
              <a:rPr lang="en-ZA" smtClean="0">
                <a:latin typeface="Arial" panose="020B0604020202020204" pitchFamily="34" charset="0"/>
                <a:cs typeface="Arial" panose="020B0604020202020204" pitchFamily="34" charset="0"/>
              </a:rPr>
              <a:pPr algn="r"/>
              <a:t>11</a:t>
            </a:fld>
            <a:endParaRPr lang="en-ZA" dirty="0">
              <a:latin typeface="Arial" panose="020B0604020202020204" pitchFamily="34" charset="0"/>
              <a:cs typeface="Arial" panose="020B0604020202020204" pitchFamily="34" charset="0"/>
            </a:endParaRPr>
          </a:p>
        </p:txBody>
      </p:sp>
      <p:sp>
        <p:nvSpPr>
          <p:cNvPr id="18" name="TextBox 43"/>
          <p:cNvSpPr txBox="1"/>
          <p:nvPr/>
        </p:nvSpPr>
        <p:spPr>
          <a:xfrm>
            <a:off x="-664680" y="5574327"/>
            <a:ext cx="2272295" cy="2333123"/>
          </a:xfrm>
          <a:prstGeom prst="rect">
            <a:avLst/>
          </a:prstGeom>
        </p:spPr>
        <p:txBody>
          <a:bodyPr lIns="50800" tIns="50800" rIns="50800" bIns="50800" rtlCol="0" anchor="ctr"/>
          <a:lstStyle/>
          <a:p>
            <a:pPr marL="0" lvl="0" indent="0" algn="ctr">
              <a:lnSpc>
                <a:spcPts val="2859"/>
              </a:lnSpc>
              <a:spcBef>
                <a:spcPct val="0"/>
              </a:spcBef>
            </a:pPr>
            <a:endParaRPr/>
          </a:p>
        </p:txBody>
      </p:sp>
      <p:pic>
        <p:nvPicPr>
          <p:cNvPr id="11" name="Picture 10">
            <a:extLst>
              <a:ext uri="{FF2B5EF4-FFF2-40B4-BE49-F238E27FC236}">
                <a16:creationId xmlns:a16="http://schemas.microsoft.com/office/drawing/2014/main" id="{776280D0-061C-48FF-905D-E9ABA8A6FF25}"/>
              </a:ext>
            </a:extLst>
          </p:cNvPr>
          <p:cNvPicPr>
            <a:picLocks noChangeAspect="1"/>
          </p:cNvPicPr>
          <p:nvPr/>
        </p:nvPicPr>
        <p:blipFill>
          <a:blip r:embed="rId3"/>
          <a:stretch>
            <a:fillRect/>
          </a:stretch>
        </p:blipFill>
        <p:spPr>
          <a:xfrm>
            <a:off x="178442" y="1232902"/>
            <a:ext cx="8618717" cy="5568259"/>
          </a:xfrm>
          <a:prstGeom prst="rect">
            <a:avLst/>
          </a:prstGeom>
        </p:spPr>
      </p:pic>
      <p:sp>
        <p:nvSpPr>
          <p:cNvPr id="12" name="Rectangle 11"/>
          <p:cNvSpPr/>
          <p:nvPr/>
        </p:nvSpPr>
        <p:spPr>
          <a:xfrm>
            <a:off x="8921165" y="1201538"/>
            <a:ext cx="3055487" cy="5632311"/>
          </a:xfrm>
          <a:prstGeom prst="rect">
            <a:avLst/>
          </a:prstGeom>
          <a:solidFill>
            <a:srgbClr val="C7A854"/>
          </a:solidFill>
        </p:spPr>
        <p:txBody>
          <a:bodyPr wrap="square">
            <a:spAutoFit/>
          </a:bodyPr>
          <a:lstStyle/>
          <a:p>
            <a:pPr algn="ctr"/>
            <a:r>
              <a:rPr lang="en-US" sz="2000" b="1" dirty="0">
                <a:solidFill>
                  <a:srgbClr val="076230"/>
                </a:solidFill>
                <a:latin typeface="Arial" panose="020B0604020202020204" pitchFamily="34" charset="0"/>
                <a:cs typeface="Arial" panose="020B0604020202020204" pitchFamily="34" charset="0"/>
              </a:rPr>
              <a:t>Nuclear </a:t>
            </a:r>
            <a:r>
              <a:rPr lang="en-US" sz="2000" b="1" dirty="0" smtClean="0">
                <a:solidFill>
                  <a:srgbClr val="076230"/>
                </a:solidFill>
                <a:latin typeface="Arial" panose="020B0604020202020204" pitchFamily="34" charset="0"/>
                <a:cs typeface="Arial" panose="020B0604020202020204" pitchFamily="34" charset="0"/>
              </a:rPr>
              <a:t>solves the energy trilemma</a:t>
            </a:r>
          </a:p>
          <a:p>
            <a:endParaRPr lang="en-US" sz="1600" dirty="0">
              <a:solidFill>
                <a:srgbClr val="07623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900" b="1" dirty="0">
                <a:solidFill>
                  <a:srgbClr val="076230"/>
                </a:solidFill>
                <a:latin typeface="Arial" panose="020B0604020202020204" pitchFamily="34" charset="0"/>
                <a:cs typeface="Arial" panose="020B0604020202020204" pitchFamily="34" charset="0"/>
              </a:rPr>
              <a:t>Baseload</a:t>
            </a:r>
            <a:r>
              <a:rPr lang="en-US" sz="1900" dirty="0">
                <a:solidFill>
                  <a:srgbClr val="076230"/>
                </a:solidFill>
                <a:latin typeface="Arial" panose="020B0604020202020204" pitchFamily="34" charset="0"/>
                <a:cs typeface="Arial" panose="020B0604020202020204" pitchFamily="34" charset="0"/>
              </a:rPr>
              <a:t> – as </a:t>
            </a:r>
            <a:r>
              <a:rPr lang="en-US" sz="1900" dirty="0" smtClean="0">
                <a:solidFill>
                  <a:srgbClr val="076230"/>
                </a:solidFill>
                <a:latin typeface="Arial" panose="020B0604020202020204" pitchFamily="34" charset="0"/>
                <a:cs typeface="Arial" panose="020B0604020202020204" pitchFamily="34" charset="0"/>
              </a:rPr>
              <a:t>a source </a:t>
            </a:r>
            <a:r>
              <a:rPr lang="en-US" sz="1900" dirty="0">
                <a:solidFill>
                  <a:srgbClr val="076230"/>
                </a:solidFill>
                <a:latin typeface="Arial" panose="020B0604020202020204" pitchFamily="34" charset="0"/>
                <a:cs typeface="Arial" panose="020B0604020202020204" pitchFamily="34" charset="0"/>
              </a:rPr>
              <a:t>for development. ALL industrialised countries have grown on the back of baseload power </a:t>
            </a:r>
            <a:r>
              <a:rPr lang="en-US" sz="1900" dirty="0" smtClean="0">
                <a:solidFill>
                  <a:srgbClr val="076230"/>
                </a:solidFill>
                <a:latin typeface="Arial" panose="020B0604020202020204" pitchFamily="34" charset="0"/>
                <a:cs typeface="Arial" panose="020B0604020202020204" pitchFamily="34" charset="0"/>
              </a:rPr>
              <a:t>supply</a:t>
            </a:r>
          </a:p>
          <a:p>
            <a:pPr marL="285750" indent="-285750">
              <a:buFont typeface="Arial" panose="020B0604020202020204" pitchFamily="34" charset="0"/>
              <a:buChar char="•"/>
            </a:pPr>
            <a:endParaRPr lang="en-US" sz="1900" dirty="0">
              <a:solidFill>
                <a:srgbClr val="07623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900" dirty="0">
                <a:solidFill>
                  <a:srgbClr val="076230"/>
                </a:solidFill>
                <a:latin typeface="Arial" panose="020B0604020202020204" pitchFamily="34" charset="0"/>
                <a:cs typeface="Arial" panose="020B0604020202020204" pitchFamily="34" charset="0"/>
              </a:rPr>
              <a:t>Environmental compliance – </a:t>
            </a:r>
            <a:r>
              <a:rPr lang="en-US" sz="1900" b="1" dirty="0">
                <a:solidFill>
                  <a:srgbClr val="076230"/>
                </a:solidFill>
                <a:latin typeface="Arial" panose="020B0604020202020204" pitchFamily="34" charset="0"/>
                <a:cs typeface="Arial" panose="020B0604020202020204" pitchFamily="34" charset="0"/>
              </a:rPr>
              <a:t>nuclear is </a:t>
            </a:r>
            <a:r>
              <a:rPr lang="en-US" sz="1900" b="1" dirty="0" smtClean="0">
                <a:solidFill>
                  <a:srgbClr val="076230"/>
                </a:solidFill>
                <a:latin typeface="Arial" panose="020B0604020202020204" pitchFamily="34" charset="0"/>
                <a:cs typeface="Arial" panose="020B0604020202020204" pitchFamily="34" charset="0"/>
              </a:rPr>
              <a:t>clean</a:t>
            </a:r>
            <a:r>
              <a:rPr lang="en-US" sz="1900" dirty="0" smtClean="0">
                <a:solidFill>
                  <a:srgbClr val="076230"/>
                </a:solidFill>
                <a:latin typeface="Arial" panose="020B0604020202020204" pitchFamily="34" charset="0"/>
                <a:cs typeface="Arial" panose="020B0604020202020204" pitchFamily="34" charset="0"/>
              </a:rPr>
              <a:t>; it </a:t>
            </a:r>
            <a:r>
              <a:rPr lang="en-US" sz="1900" dirty="0">
                <a:solidFill>
                  <a:srgbClr val="076230"/>
                </a:solidFill>
                <a:latin typeface="Arial" panose="020B0604020202020204" pitchFamily="34" charset="0"/>
                <a:cs typeface="Arial" panose="020B0604020202020204" pitchFamily="34" charset="0"/>
              </a:rPr>
              <a:t>does not have greenhouse </a:t>
            </a:r>
            <a:r>
              <a:rPr lang="en-US" sz="1900" dirty="0" smtClean="0">
                <a:solidFill>
                  <a:srgbClr val="076230"/>
                </a:solidFill>
                <a:latin typeface="Arial" panose="020B0604020202020204" pitchFamily="34" charset="0"/>
                <a:cs typeface="Arial" panose="020B0604020202020204" pitchFamily="34" charset="0"/>
              </a:rPr>
              <a:t>emissions</a:t>
            </a:r>
          </a:p>
          <a:p>
            <a:pPr marL="285750" indent="-285750">
              <a:buFont typeface="Arial" panose="020B0604020202020204" pitchFamily="34" charset="0"/>
              <a:buChar char="•"/>
            </a:pPr>
            <a:endParaRPr lang="en-US" sz="1900" dirty="0">
              <a:solidFill>
                <a:srgbClr val="07623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900" dirty="0">
                <a:solidFill>
                  <a:srgbClr val="076230"/>
                </a:solidFill>
                <a:latin typeface="Arial" panose="020B0604020202020204" pitchFamily="34" charset="0"/>
                <a:cs typeface="Arial" panose="020B0604020202020204" pitchFamily="34" charset="0"/>
              </a:rPr>
              <a:t>Affordability – </a:t>
            </a:r>
            <a:r>
              <a:rPr lang="en-US" sz="1900" b="1" dirty="0">
                <a:solidFill>
                  <a:srgbClr val="076230"/>
                </a:solidFill>
                <a:latin typeface="Arial" panose="020B0604020202020204" pitchFamily="34" charset="0"/>
                <a:cs typeface="Arial" panose="020B0604020202020204" pitchFamily="34" charset="0"/>
              </a:rPr>
              <a:t>cheapest form </a:t>
            </a:r>
            <a:r>
              <a:rPr lang="en-US" sz="1900" dirty="0">
                <a:solidFill>
                  <a:srgbClr val="076230"/>
                </a:solidFill>
                <a:latin typeface="Arial" panose="020B0604020202020204" pitchFamily="34" charset="0"/>
                <a:cs typeface="Arial" panose="020B0604020202020204" pitchFamily="34" charset="0"/>
              </a:rPr>
              <a:t>of baseload </a:t>
            </a:r>
          </a:p>
        </p:txBody>
      </p:sp>
    </p:spTree>
    <p:extLst>
      <p:ext uri="{BB962C8B-B14F-4D97-AF65-F5344CB8AC3E}">
        <p14:creationId xmlns:p14="http://schemas.microsoft.com/office/powerpoint/2010/main" val="5704048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0751" y="198783"/>
            <a:ext cx="1412351" cy="1124180"/>
            <a:chOff x="10042064" y="189876"/>
            <a:chExt cx="2132506" cy="2010277"/>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28419" y="189876"/>
              <a:ext cx="1335799" cy="1763255"/>
            </a:xfrm>
            <a:prstGeom prst="rect">
              <a:avLst/>
            </a:prstGeom>
          </p:spPr>
        </p:pic>
        <p:sp>
          <p:nvSpPr>
            <p:cNvPr id="4" name="TextBox 3"/>
            <p:cNvSpPr txBox="1"/>
            <p:nvPr/>
          </p:nvSpPr>
          <p:spPr>
            <a:xfrm>
              <a:off x="10042064" y="1953131"/>
              <a:ext cx="2132506" cy="247022"/>
            </a:xfrm>
            <a:prstGeom prst="rect">
              <a:avLst/>
            </a:prstGeom>
            <a:noFill/>
          </p:spPr>
          <p:txBody>
            <a:bodyPr wrap="square" rtlCol="0">
              <a:spAutoFit/>
            </a:bodyPr>
            <a:lstStyle/>
            <a:p>
              <a:pPr algn="ctr"/>
              <a:endParaRPr lang="en-ZA" sz="1000" b="1" dirty="0">
                <a:latin typeface="Arial" panose="020B0604020202020204" pitchFamily="34" charset="0"/>
                <a:cs typeface="Arial" panose="020B0604020202020204" pitchFamily="34" charset="0"/>
              </a:endParaRPr>
            </a:p>
          </p:txBody>
        </p:sp>
      </p:grpSp>
      <p:sp>
        <p:nvSpPr>
          <p:cNvPr id="5" name="TextBox 4"/>
          <p:cNvSpPr txBox="1"/>
          <p:nvPr/>
        </p:nvSpPr>
        <p:spPr>
          <a:xfrm>
            <a:off x="1371600" y="198782"/>
            <a:ext cx="10605052" cy="523220"/>
          </a:xfrm>
          <a:prstGeom prst="rect">
            <a:avLst/>
          </a:prstGeom>
          <a:solidFill>
            <a:srgbClr val="015E1F"/>
          </a:solidFill>
        </p:spPr>
        <p:txBody>
          <a:bodyPr wrap="square" rtlCol="0">
            <a:spAutoFit/>
          </a:bodyPr>
          <a:lstStyle/>
          <a:p>
            <a:r>
              <a:rPr lang="en-US" sz="2800" b="1" dirty="0" smtClean="0">
                <a:solidFill>
                  <a:schemeClr val="bg1"/>
                </a:solidFill>
                <a:latin typeface="Arial" panose="020B0604020202020204" pitchFamily="34" charset="0"/>
                <a:cs typeface="Arial" panose="020B0604020202020204" pitchFamily="34" charset="0"/>
              </a:rPr>
              <a:t>GLOBAL NUCLEARFOOTPRINT BY REGION </a:t>
            </a:r>
            <a:endParaRPr lang="en-ZA" sz="2800" b="1" dirty="0">
              <a:solidFill>
                <a:schemeClr val="bg1"/>
              </a:solidFill>
              <a:latin typeface="Arial" panose="020B0604020202020204" pitchFamily="34" charset="0"/>
              <a:cs typeface="Arial" panose="020B0604020202020204" pitchFamily="34" charset="0"/>
            </a:endParaRPr>
          </a:p>
        </p:txBody>
      </p:sp>
      <p:sp>
        <p:nvSpPr>
          <p:cNvPr id="7" name="TextBox 6"/>
          <p:cNvSpPr txBox="1"/>
          <p:nvPr/>
        </p:nvSpPr>
        <p:spPr>
          <a:xfrm>
            <a:off x="1371600" y="700057"/>
            <a:ext cx="10584180" cy="461665"/>
          </a:xfrm>
          <a:prstGeom prst="rect">
            <a:avLst/>
          </a:prstGeom>
          <a:noFill/>
          <a:ln>
            <a:solidFill>
              <a:srgbClr val="015E1F"/>
            </a:solidFill>
          </a:ln>
        </p:spPr>
        <p:txBody>
          <a:bodyPr wrap="square" rtlCol="0">
            <a:spAutoFit/>
          </a:bodyPr>
          <a:lstStyle/>
          <a:p>
            <a:r>
              <a:rPr lang="en-US" sz="2400" dirty="0" smtClean="0">
                <a:solidFill>
                  <a:srgbClr val="015E1F"/>
                </a:solidFill>
                <a:latin typeface="Arial" panose="020B0604020202020204" pitchFamily="34" charset="0"/>
                <a:cs typeface="Arial" panose="020B0604020202020204" pitchFamily="34" charset="0"/>
              </a:rPr>
              <a:t>Nuclear Power </a:t>
            </a:r>
            <a:r>
              <a:rPr lang="en-US" sz="2400" b="1" dirty="0" smtClean="0">
                <a:solidFill>
                  <a:srgbClr val="015E1F"/>
                </a:solidFill>
                <a:latin typeface="Arial" panose="020B0604020202020204" pitchFamily="34" charset="0"/>
                <a:cs typeface="Arial" panose="020B0604020202020204" pitchFamily="34" charset="0"/>
              </a:rPr>
              <a:t>Plants in operation </a:t>
            </a:r>
            <a:endParaRPr lang="en-ZA" sz="2400" b="1" dirty="0">
              <a:solidFill>
                <a:srgbClr val="015E1F"/>
              </a:solidFill>
              <a:latin typeface="Arial" panose="020B0604020202020204" pitchFamily="34" charset="0"/>
              <a:cs typeface="Arial" panose="020B0604020202020204" pitchFamily="34" charset="0"/>
            </a:endParaRPr>
          </a:p>
        </p:txBody>
      </p:sp>
      <p:sp>
        <p:nvSpPr>
          <p:cNvPr id="18" name="TextBox 43"/>
          <p:cNvSpPr txBox="1"/>
          <p:nvPr/>
        </p:nvSpPr>
        <p:spPr>
          <a:xfrm>
            <a:off x="-664680" y="5574327"/>
            <a:ext cx="2272295" cy="2333123"/>
          </a:xfrm>
          <a:prstGeom prst="rect">
            <a:avLst/>
          </a:prstGeom>
        </p:spPr>
        <p:txBody>
          <a:bodyPr lIns="50800" tIns="50800" rIns="50800" bIns="50800" rtlCol="0" anchor="ctr"/>
          <a:lstStyle/>
          <a:p>
            <a:pPr marL="0" lvl="0" indent="0" algn="ctr">
              <a:lnSpc>
                <a:spcPts val="2859"/>
              </a:lnSpc>
              <a:spcBef>
                <a:spcPct val="0"/>
              </a:spcBef>
            </a:pPr>
            <a:endParaRPr/>
          </a:p>
        </p:txBody>
      </p:sp>
      <p:graphicFrame>
        <p:nvGraphicFramePr>
          <p:cNvPr id="19" name="Chart 18"/>
          <p:cNvGraphicFramePr>
            <a:graphicFrameLocks/>
          </p:cNvGraphicFramePr>
          <p:nvPr>
            <p:extLst>
              <p:ext uri="{D42A27DB-BD31-4B8C-83A1-F6EECF244321}">
                <p14:modId xmlns:p14="http://schemas.microsoft.com/office/powerpoint/2010/main" val="582284027"/>
              </p:ext>
            </p:extLst>
          </p:nvPr>
        </p:nvGraphicFramePr>
        <p:xfrm>
          <a:off x="471466" y="1346065"/>
          <a:ext cx="10427762" cy="4941920"/>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p:cNvSpPr/>
          <p:nvPr/>
        </p:nvSpPr>
        <p:spPr>
          <a:xfrm>
            <a:off x="591331" y="6195329"/>
            <a:ext cx="3716082" cy="276999"/>
          </a:xfrm>
          <a:prstGeom prst="rect">
            <a:avLst/>
          </a:prstGeom>
        </p:spPr>
        <p:txBody>
          <a:bodyPr wrap="none">
            <a:spAutoFit/>
          </a:bodyPr>
          <a:lstStyle/>
          <a:p>
            <a:r>
              <a:rPr lang="en-ZA" sz="1200" dirty="0" smtClean="0">
                <a:solidFill>
                  <a:srgbClr val="333333"/>
                </a:solidFill>
                <a:latin typeface="Arial" panose="020B0604020202020204" pitchFamily="34" charset="0"/>
              </a:rPr>
              <a:t>Source: PRIS </a:t>
            </a:r>
            <a:r>
              <a:rPr lang="en-ZA" sz="1200" dirty="0">
                <a:solidFill>
                  <a:srgbClr val="333333"/>
                </a:solidFill>
                <a:latin typeface="Arial" panose="020B0604020202020204" pitchFamily="34" charset="0"/>
              </a:rPr>
              <a:t>database. Last update on 2024-09-10</a:t>
            </a:r>
            <a:endParaRPr lang="en-ZA" sz="1200" dirty="0"/>
          </a:p>
        </p:txBody>
      </p:sp>
    </p:spTree>
    <p:extLst>
      <p:ext uri="{BB962C8B-B14F-4D97-AF65-F5344CB8AC3E}">
        <p14:creationId xmlns:p14="http://schemas.microsoft.com/office/powerpoint/2010/main" val="2759936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0751" y="198783"/>
            <a:ext cx="1412351" cy="1124180"/>
            <a:chOff x="10042064" y="189876"/>
            <a:chExt cx="2132506" cy="2010277"/>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28419" y="189876"/>
              <a:ext cx="1335799" cy="1763255"/>
            </a:xfrm>
            <a:prstGeom prst="rect">
              <a:avLst/>
            </a:prstGeom>
          </p:spPr>
        </p:pic>
        <p:sp>
          <p:nvSpPr>
            <p:cNvPr id="4" name="TextBox 3"/>
            <p:cNvSpPr txBox="1"/>
            <p:nvPr/>
          </p:nvSpPr>
          <p:spPr>
            <a:xfrm>
              <a:off x="10042064" y="1953131"/>
              <a:ext cx="2132506" cy="247022"/>
            </a:xfrm>
            <a:prstGeom prst="rect">
              <a:avLst/>
            </a:prstGeom>
            <a:noFill/>
          </p:spPr>
          <p:txBody>
            <a:bodyPr wrap="square" rtlCol="0">
              <a:spAutoFit/>
            </a:bodyPr>
            <a:lstStyle/>
            <a:p>
              <a:pPr algn="ctr"/>
              <a:endParaRPr lang="en-ZA" sz="1000" b="1" dirty="0">
                <a:latin typeface="Arial" panose="020B0604020202020204" pitchFamily="34" charset="0"/>
                <a:cs typeface="Arial" panose="020B0604020202020204" pitchFamily="34" charset="0"/>
              </a:endParaRPr>
            </a:p>
          </p:txBody>
        </p:sp>
      </p:grpSp>
      <p:sp>
        <p:nvSpPr>
          <p:cNvPr id="5" name="TextBox 4"/>
          <p:cNvSpPr txBox="1"/>
          <p:nvPr/>
        </p:nvSpPr>
        <p:spPr>
          <a:xfrm>
            <a:off x="1371600" y="198782"/>
            <a:ext cx="10605052" cy="523220"/>
          </a:xfrm>
          <a:prstGeom prst="rect">
            <a:avLst/>
          </a:prstGeom>
          <a:solidFill>
            <a:srgbClr val="015E1F"/>
          </a:solidFill>
        </p:spPr>
        <p:txBody>
          <a:bodyPr wrap="square" rtlCol="0">
            <a:spAutoFit/>
          </a:bodyPr>
          <a:lstStyle/>
          <a:p>
            <a:r>
              <a:rPr lang="en-US" sz="2800" b="1" smtClean="0">
                <a:solidFill>
                  <a:schemeClr val="bg1"/>
                </a:solidFill>
                <a:latin typeface="Arial" panose="020B0604020202020204" pitchFamily="34" charset="0"/>
                <a:cs typeface="Arial" panose="020B0604020202020204" pitchFamily="34" charset="0"/>
              </a:rPr>
              <a:t>GLOBAL NUCLEARFOOT PRINT </a:t>
            </a:r>
            <a:r>
              <a:rPr lang="en-US" sz="2800" b="1" dirty="0" smtClean="0">
                <a:solidFill>
                  <a:schemeClr val="bg1"/>
                </a:solidFill>
                <a:latin typeface="Arial" panose="020B0604020202020204" pitchFamily="34" charset="0"/>
                <a:cs typeface="Arial" panose="020B0604020202020204" pitchFamily="34" charset="0"/>
              </a:rPr>
              <a:t>BY REGION </a:t>
            </a:r>
            <a:endParaRPr lang="en-ZA" sz="2800" b="1" dirty="0">
              <a:solidFill>
                <a:schemeClr val="bg1"/>
              </a:solidFill>
              <a:latin typeface="Arial" panose="020B0604020202020204" pitchFamily="34" charset="0"/>
              <a:cs typeface="Arial" panose="020B0604020202020204" pitchFamily="34" charset="0"/>
            </a:endParaRPr>
          </a:p>
        </p:txBody>
      </p:sp>
      <p:sp>
        <p:nvSpPr>
          <p:cNvPr id="7" name="TextBox 6"/>
          <p:cNvSpPr txBox="1"/>
          <p:nvPr/>
        </p:nvSpPr>
        <p:spPr>
          <a:xfrm>
            <a:off x="1371600" y="700057"/>
            <a:ext cx="10584180" cy="461665"/>
          </a:xfrm>
          <a:prstGeom prst="rect">
            <a:avLst/>
          </a:prstGeom>
          <a:noFill/>
          <a:ln>
            <a:solidFill>
              <a:srgbClr val="015E1F"/>
            </a:solidFill>
          </a:ln>
        </p:spPr>
        <p:txBody>
          <a:bodyPr wrap="square" rtlCol="0">
            <a:spAutoFit/>
          </a:bodyPr>
          <a:lstStyle/>
          <a:p>
            <a:r>
              <a:rPr lang="en-US" sz="2400" dirty="0" smtClean="0">
                <a:solidFill>
                  <a:srgbClr val="015E1F"/>
                </a:solidFill>
                <a:latin typeface="Arial" panose="020B0604020202020204" pitchFamily="34" charset="0"/>
                <a:cs typeface="Arial" panose="020B0604020202020204" pitchFamily="34" charset="0"/>
              </a:rPr>
              <a:t>Nuclear Power </a:t>
            </a:r>
            <a:r>
              <a:rPr lang="en-US" sz="2400" b="1" dirty="0" smtClean="0">
                <a:solidFill>
                  <a:srgbClr val="015E1F"/>
                </a:solidFill>
                <a:latin typeface="Arial" panose="020B0604020202020204" pitchFamily="34" charset="0"/>
                <a:cs typeface="Arial" panose="020B0604020202020204" pitchFamily="34" charset="0"/>
              </a:rPr>
              <a:t>Plants in Construction </a:t>
            </a:r>
            <a:endParaRPr lang="en-ZA" sz="2400" b="1" dirty="0">
              <a:solidFill>
                <a:srgbClr val="015E1F"/>
              </a:solidFill>
              <a:latin typeface="Arial" panose="020B0604020202020204" pitchFamily="34" charset="0"/>
              <a:cs typeface="Arial" panose="020B0604020202020204" pitchFamily="34" charset="0"/>
            </a:endParaRPr>
          </a:p>
        </p:txBody>
      </p:sp>
      <p:sp>
        <p:nvSpPr>
          <p:cNvPr id="18" name="TextBox 43"/>
          <p:cNvSpPr txBox="1"/>
          <p:nvPr/>
        </p:nvSpPr>
        <p:spPr>
          <a:xfrm>
            <a:off x="-664680" y="5574327"/>
            <a:ext cx="2272295" cy="2333123"/>
          </a:xfrm>
          <a:prstGeom prst="rect">
            <a:avLst/>
          </a:prstGeom>
        </p:spPr>
        <p:txBody>
          <a:bodyPr lIns="50800" tIns="50800" rIns="50800" bIns="50800" rtlCol="0" anchor="ctr"/>
          <a:lstStyle/>
          <a:p>
            <a:pPr marL="0" lvl="0" indent="0" algn="ctr">
              <a:lnSpc>
                <a:spcPts val="2859"/>
              </a:lnSpc>
              <a:spcBef>
                <a:spcPct val="0"/>
              </a:spcBef>
            </a:pPr>
            <a:endParaRPr/>
          </a:p>
        </p:txBody>
      </p:sp>
      <p:graphicFrame>
        <p:nvGraphicFramePr>
          <p:cNvPr id="11" name="Chart 10"/>
          <p:cNvGraphicFramePr>
            <a:graphicFrameLocks/>
          </p:cNvGraphicFramePr>
          <p:nvPr>
            <p:extLst>
              <p:ext uri="{D42A27DB-BD31-4B8C-83A1-F6EECF244321}">
                <p14:modId xmlns:p14="http://schemas.microsoft.com/office/powerpoint/2010/main" val="2976790625"/>
              </p:ext>
            </p:extLst>
          </p:nvPr>
        </p:nvGraphicFramePr>
        <p:xfrm>
          <a:off x="578070" y="1346065"/>
          <a:ext cx="11298620" cy="525443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838547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0751" y="198783"/>
            <a:ext cx="1412351" cy="1124180"/>
            <a:chOff x="10042064" y="189876"/>
            <a:chExt cx="2132506" cy="2010277"/>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28419" y="189876"/>
              <a:ext cx="1335799" cy="1763255"/>
            </a:xfrm>
            <a:prstGeom prst="rect">
              <a:avLst/>
            </a:prstGeom>
          </p:spPr>
        </p:pic>
        <p:sp>
          <p:nvSpPr>
            <p:cNvPr id="4" name="TextBox 3"/>
            <p:cNvSpPr txBox="1"/>
            <p:nvPr/>
          </p:nvSpPr>
          <p:spPr>
            <a:xfrm>
              <a:off x="10042064" y="1953131"/>
              <a:ext cx="2132506" cy="247022"/>
            </a:xfrm>
            <a:prstGeom prst="rect">
              <a:avLst/>
            </a:prstGeom>
            <a:noFill/>
          </p:spPr>
          <p:txBody>
            <a:bodyPr wrap="square" rtlCol="0">
              <a:spAutoFit/>
            </a:bodyPr>
            <a:lstStyle/>
            <a:p>
              <a:pPr algn="ctr"/>
              <a:endParaRPr lang="en-ZA" sz="1000" b="1" dirty="0">
                <a:latin typeface="Arial" panose="020B0604020202020204" pitchFamily="34" charset="0"/>
                <a:cs typeface="Arial" panose="020B0604020202020204" pitchFamily="34" charset="0"/>
              </a:endParaRPr>
            </a:p>
          </p:txBody>
        </p:sp>
      </p:grpSp>
      <p:sp>
        <p:nvSpPr>
          <p:cNvPr id="5" name="TextBox 4"/>
          <p:cNvSpPr txBox="1"/>
          <p:nvPr/>
        </p:nvSpPr>
        <p:spPr>
          <a:xfrm>
            <a:off x="1371600" y="198782"/>
            <a:ext cx="10605052" cy="523220"/>
          </a:xfrm>
          <a:prstGeom prst="rect">
            <a:avLst/>
          </a:prstGeom>
          <a:solidFill>
            <a:srgbClr val="C7A854"/>
          </a:solidFill>
        </p:spPr>
        <p:txBody>
          <a:bodyPr wrap="square" rtlCol="0">
            <a:spAutoFit/>
          </a:bodyPr>
          <a:lstStyle/>
          <a:p>
            <a:r>
              <a:rPr lang="en-US" sz="2800" b="1" dirty="0" smtClean="0">
                <a:solidFill>
                  <a:srgbClr val="02602C"/>
                </a:solidFill>
                <a:latin typeface="Arial" panose="020B0604020202020204" pitchFamily="34" charset="0"/>
                <a:cs typeface="Arial" panose="020B0604020202020204" pitchFamily="34" charset="0"/>
              </a:rPr>
              <a:t>NUCLEAR ENERGY: CLEAN BASELOAD </a:t>
            </a:r>
            <a:endParaRPr lang="en-ZA" sz="2800" b="1" dirty="0">
              <a:solidFill>
                <a:srgbClr val="02602C"/>
              </a:solidFill>
              <a:latin typeface="Arial" panose="020B0604020202020204" pitchFamily="34" charset="0"/>
              <a:cs typeface="Arial" panose="020B0604020202020204" pitchFamily="34" charset="0"/>
            </a:endParaRPr>
          </a:p>
        </p:txBody>
      </p:sp>
      <p:sp>
        <p:nvSpPr>
          <p:cNvPr id="7" name="TextBox 6"/>
          <p:cNvSpPr txBox="1"/>
          <p:nvPr/>
        </p:nvSpPr>
        <p:spPr>
          <a:xfrm>
            <a:off x="1371600" y="709682"/>
            <a:ext cx="10605052" cy="461665"/>
          </a:xfrm>
          <a:prstGeom prst="rect">
            <a:avLst/>
          </a:prstGeom>
          <a:noFill/>
          <a:ln>
            <a:solidFill>
              <a:srgbClr val="C7A854"/>
            </a:solidFill>
          </a:ln>
        </p:spPr>
        <p:txBody>
          <a:bodyPr wrap="square" rtlCol="0">
            <a:spAutoFit/>
          </a:bodyPr>
          <a:lstStyle/>
          <a:p>
            <a:r>
              <a:rPr lang="en-US" sz="2400" b="1" dirty="0">
                <a:solidFill>
                  <a:srgbClr val="015E1F"/>
                </a:solidFill>
                <a:latin typeface="Arial" panose="020B0604020202020204" pitchFamily="34" charset="0"/>
                <a:cs typeface="Arial" panose="020B0604020202020204" pitchFamily="34" charset="0"/>
              </a:rPr>
              <a:t>Energy is the backbone and catalyst for growth in any economy </a:t>
            </a:r>
            <a:endParaRPr lang="en-ZA" sz="2400" b="1" dirty="0">
              <a:solidFill>
                <a:srgbClr val="015E1F"/>
              </a:solidFill>
              <a:latin typeface="Arial" panose="020B0604020202020204" pitchFamily="34" charset="0"/>
              <a:cs typeface="Arial" panose="020B0604020202020204" pitchFamily="34" charset="0"/>
            </a:endParaRPr>
          </a:p>
        </p:txBody>
      </p:sp>
      <p:sp>
        <p:nvSpPr>
          <p:cNvPr id="18" name="TextBox 43"/>
          <p:cNvSpPr txBox="1"/>
          <p:nvPr/>
        </p:nvSpPr>
        <p:spPr>
          <a:xfrm>
            <a:off x="-664680" y="5574327"/>
            <a:ext cx="2272295" cy="2333123"/>
          </a:xfrm>
          <a:prstGeom prst="rect">
            <a:avLst/>
          </a:prstGeom>
        </p:spPr>
        <p:txBody>
          <a:bodyPr lIns="50800" tIns="50800" rIns="50800" bIns="50800" rtlCol="0" anchor="ctr"/>
          <a:lstStyle/>
          <a:p>
            <a:pPr marL="0" lvl="0" indent="0" algn="ctr">
              <a:lnSpc>
                <a:spcPts val="2859"/>
              </a:lnSpc>
              <a:spcBef>
                <a:spcPct val="0"/>
              </a:spcBef>
            </a:pPr>
            <a:endParaRPr/>
          </a:p>
        </p:txBody>
      </p:sp>
      <p:grpSp>
        <p:nvGrpSpPr>
          <p:cNvPr id="11" name="Group 10"/>
          <p:cNvGrpSpPr/>
          <p:nvPr/>
        </p:nvGrpSpPr>
        <p:grpSpPr>
          <a:xfrm>
            <a:off x="6127024" y="1386618"/>
            <a:ext cx="2750632" cy="4801746"/>
            <a:chOff x="783383" y="1970501"/>
            <a:chExt cx="2040441" cy="4185444"/>
          </a:xfrm>
        </p:grpSpPr>
        <p:sp>
          <p:nvSpPr>
            <p:cNvPr id="12" name="Freeform: Shape 23">
              <a:extLst>
                <a:ext uri="{FF2B5EF4-FFF2-40B4-BE49-F238E27FC236}">
                  <a16:creationId xmlns:a16="http://schemas.microsoft.com/office/drawing/2014/main" id="{2D08BAB5-C2E1-4345-B0FB-2466C8D705C6}"/>
                </a:ext>
              </a:extLst>
            </p:cNvPr>
            <p:cNvSpPr/>
            <p:nvPr/>
          </p:nvSpPr>
          <p:spPr>
            <a:xfrm rot="16200000">
              <a:off x="851581" y="4506569"/>
              <a:ext cx="669380" cy="756273"/>
            </a:xfrm>
            <a:custGeom>
              <a:avLst/>
              <a:gdLst>
                <a:gd name="connsiteX0" fmla="*/ 1172913 w 2345826"/>
                <a:gd name="connsiteY0" fmla="*/ 0 h 2649945"/>
                <a:gd name="connsiteX1" fmla="*/ 2345826 w 2345826"/>
                <a:gd name="connsiteY1" fmla="*/ 1172913 h 2649945"/>
                <a:gd name="connsiteX2" fmla="*/ 1521702 w 2345826"/>
                <a:gd name="connsiteY2" fmla="*/ 2293094 h 2649945"/>
                <a:gd name="connsiteX3" fmla="*/ 1520205 w 2345826"/>
                <a:gd name="connsiteY3" fmla="*/ 2293479 h 2649945"/>
                <a:gd name="connsiteX4" fmla="*/ 1172914 w 2345826"/>
                <a:gd name="connsiteY4" fmla="*/ 2649945 h 2649945"/>
                <a:gd name="connsiteX5" fmla="*/ 825623 w 2345826"/>
                <a:gd name="connsiteY5" fmla="*/ 2293480 h 2649945"/>
                <a:gd name="connsiteX6" fmla="*/ 824125 w 2345826"/>
                <a:gd name="connsiteY6" fmla="*/ 2293094 h 2649945"/>
                <a:gd name="connsiteX7" fmla="*/ 0 w 2345826"/>
                <a:gd name="connsiteY7" fmla="*/ 1172913 h 2649945"/>
                <a:gd name="connsiteX8" fmla="*/ 1172913 w 2345826"/>
                <a:gd name="connsiteY8" fmla="*/ 0 h 264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826" h="2649945">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ound Same Side Corner Rectangle 12"/>
            <p:cNvSpPr/>
            <p:nvPr/>
          </p:nvSpPr>
          <p:spPr>
            <a:xfrm>
              <a:off x="783383" y="1970501"/>
              <a:ext cx="2040441" cy="1803429"/>
            </a:xfrm>
            <a:prstGeom prst="round2Same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5" name="Freeform 14"/>
            <p:cNvSpPr/>
            <p:nvPr/>
          </p:nvSpPr>
          <p:spPr>
            <a:xfrm flipH="1" flipV="1">
              <a:off x="783383" y="2634532"/>
              <a:ext cx="2040441" cy="3521413"/>
            </a:xfrm>
            <a:custGeom>
              <a:avLst/>
              <a:gdLst>
                <a:gd name="connsiteX0" fmla="*/ 2712378 w 2712378"/>
                <a:gd name="connsiteY0" fmla="*/ 3811712 h 3811712"/>
                <a:gd name="connsiteX1" fmla="*/ 2100536 w 2712378"/>
                <a:gd name="connsiteY1" fmla="*/ 3811712 h 3811712"/>
                <a:gd name="connsiteX2" fmla="*/ 2107441 w 2712378"/>
                <a:gd name="connsiteY2" fmla="*/ 3766157 h 3811712"/>
                <a:gd name="connsiteX3" fmla="*/ 2111340 w 2712378"/>
                <a:gd name="connsiteY3" fmla="*/ 3688422 h 3811712"/>
                <a:gd name="connsiteX4" fmla="*/ 1356189 w 2712378"/>
                <a:gd name="connsiteY4" fmla="*/ 2928134 h 3811712"/>
                <a:gd name="connsiteX5" fmla="*/ 601038 w 2712378"/>
                <a:gd name="connsiteY5" fmla="*/ 3688422 h 3811712"/>
                <a:gd name="connsiteX6" fmla="*/ 604937 w 2712378"/>
                <a:gd name="connsiteY6" fmla="*/ 3766157 h 3811712"/>
                <a:gd name="connsiteX7" fmla="*/ 611842 w 2712378"/>
                <a:gd name="connsiteY7" fmla="*/ 3811712 h 3811712"/>
                <a:gd name="connsiteX8" fmla="*/ 0 w 2712378"/>
                <a:gd name="connsiteY8" fmla="*/ 3811712 h 3811712"/>
                <a:gd name="connsiteX9" fmla="*/ 0 w 2712378"/>
                <a:gd name="connsiteY9" fmla="*/ 452072 h 3811712"/>
                <a:gd name="connsiteX10" fmla="*/ 452072 w 2712378"/>
                <a:gd name="connsiteY10" fmla="*/ 0 h 3811712"/>
                <a:gd name="connsiteX11" fmla="*/ 2260306 w 2712378"/>
                <a:gd name="connsiteY11" fmla="*/ 0 h 3811712"/>
                <a:gd name="connsiteX12" fmla="*/ 2712378 w 2712378"/>
                <a:gd name="connsiteY12" fmla="*/ 452072 h 381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12378" h="3811712">
                  <a:moveTo>
                    <a:pt x="2712378" y="3811712"/>
                  </a:moveTo>
                  <a:lnTo>
                    <a:pt x="2100536" y="3811712"/>
                  </a:lnTo>
                  <a:lnTo>
                    <a:pt x="2107441" y="3766157"/>
                  </a:lnTo>
                  <a:cubicBezTo>
                    <a:pt x="2110019" y="3740598"/>
                    <a:pt x="2111340" y="3714665"/>
                    <a:pt x="2111340" y="3688422"/>
                  </a:cubicBezTo>
                  <a:cubicBezTo>
                    <a:pt x="2111340" y="3268527"/>
                    <a:pt x="1773247" y="2928134"/>
                    <a:pt x="1356189" y="2928134"/>
                  </a:cubicBezTo>
                  <a:cubicBezTo>
                    <a:pt x="939131" y="2928134"/>
                    <a:pt x="601038" y="3268527"/>
                    <a:pt x="601038" y="3688422"/>
                  </a:cubicBezTo>
                  <a:cubicBezTo>
                    <a:pt x="601038" y="3714665"/>
                    <a:pt x="602359" y="3740598"/>
                    <a:pt x="604937" y="3766157"/>
                  </a:cubicBezTo>
                  <a:lnTo>
                    <a:pt x="611842" y="3811712"/>
                  </a:lnTo>
                  <a:lnTo>
                    <a:pt x="0" y="3811712"/>
                  </a:lnTo>
                  <a:lnTo>
                    <a:pt x="0" y="452072"/>
                  </a:lnTo>
                  <a:cubicBezTo>
                    <a:pt x="0" y="202400"/>
                    <a:pt x="202400" y="0"/>
                    <a:pt x="452072" y="0"/>
                  </a:cubicBezTo>
                  <a:lnTo>
                    <a:pt x="2260306" y="0"/>
                  </a:lnTo>
                  <a:cubicBezTo>
                    <a:pt x="2509978" y="0"/>
                    <a:pt x="2712378" y="202400"/>
                    <a:pt x="2712378" y="452072"/>
                  </a:cubicBezTo>
                  <a:close/>
                </a:path>
              </a:pathLst>
            </a:custGeom>
            <a:solidFill>
              <a:schemeClr val="bg1"/>
            </a:solidFill>
            <a:ln>
              <a:solidFill>
                <a:schemeClr val="bg1"/>
              </a:solidFill>
            </a:ln>
            <a:effectLst>
              <a:outerShdw blurRad="127000" sx="107000" sy="107000" algn="ctr" rotWithShape="0">
                <a:schemeClr val="tx1">
                  <a:alpha val="2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7" name="TextBox 16"/>
            <p:cNvSpPr txBox="1"/>
            <p:nvPr/>
          </p:nvSpPr>
          <p:spPr>
            <a:xfrm>
              <a:off x="808134" y="3562935"/>
              <a:ext cx="1981159" cy="2494944"/>
            </a:xfrm>
            <a:prstGeom prst="rect">
              <a:avLst/>
            </a:prstGeom>
            <a:noFill/>
          </p:spPr>
          <p:txBody>
            <a:bodyPr wrap="square" rtlCol="0">
              <a:spAutoFit/>
            </a:bodyPr>
            <a:lstStyle/>
            <a:p>
              <a:pPr algn="just"/>
              <a:r>
                <a:rPr lang="en-US" dirty="0" smtClean="0">
                  <a:solidFill>
                    <a:srgbClr val="025E2B"/>
                  </a:solidFill>
                  <a:latin typeface="Arial" panose="020B0604020202020204" pitchFamily="34" charset="0"/>
                  <a:cs typeface="Arial" panose="020B0604020202020204" pitchFamily="34" charset="0"/>
                </a:rPr>
                <a:t>South </a:t>
              </a:r>
              <a:r>
                <a:rPr lang="en-US" dirty="0">
                  <a:solidFill>
                    <a:srgbClr val="025E2B"/>
                  </a:solidFill>
                  <a:latin typeface="Arial" panose="020B0604020202020204" pitchFamily="34" charset="0"/>
                  <a:cs typeface="Arial" panose="020B0604020202020204" pitchFamily="34" charset="0"/>
                </a:rPr>
                <a:t>Africa has </a:t>
              </a:r>
              <a:r>
                <a:rPr lang="en-US" b="1" dirty="0">
                  <a:solidFill>
                    <a:srgbClr val="025E2B"/>
                  </a:solidFill>
                  <a:latin typeface="Arial" panose="020B0604020202020204" pitchFamily="34" charset="0"/>
                  <a:cs typeface="Arial" panose="020B0604020202020204" pitchFamily="34" charset="0"/>
                </a:rPr>
                <a:t>significant Uranium natural resources </a:t>
              </a:r>
              <a:r>
                <a:rPr lang="en-US" dirty="0">
                  <a:solidFill>
                    <a:srgbClr val="025E2B"/>
                  </a:solidFill>
                  <a:latin typeface="Arial" panose="020B0604020202020204" pitchFamily="34" charset="0"/>
                  <a:cs typeface="Arial" panose="020B0604020202020204" pitchFamily="34" charset="0"/>
                </a:rPr>
                <a:t>(Estimated 6% of the world total</a:t>
              </a:r>
              <a:r>
                <a:rPr lang="en-US" dirty="0" smtClean="0">
                  <a:solidFill>
                    <a:srgbClr val="025E2B"/>
                  </a:solidFill>
                  <a:latin typeface="Arial" panose="020B0604020202020204" pitchFamily="34" charset="0"/>
                  <a:cs typeface="Arial" panose="020B0604020202020204" pitchFamily="34" charset="0"/>
                </a:rPr>
                <a:t>).</a:t>
              </a:r>
            </a:p>
            <a:p>
              <a:pPr algn="just"/>
              <a:endParaRPr lang="en-US" dirty="0" smtClean="0">
                <a:solidFill>
                  <a:srgbClr val="025E2B"/>
                </a:solidFill>
                <a:latin typeface="Arial" panose="020B0604020202020204" pitchFamily="34" charset="0"/>
                <a:cs typeface="Arial" panose="020B0604020202020204" pitchFamily="34" charset="0"/>
              </a:endParaRPr>
            </a:p>
            <a:p>
              <a:pPr algn="just"/>
              <a:r>
                <a:rPr lang="en-US" dirty="0">
                  <a:solidFill>
                    <a:srgbClr val="025E2B"/>
                  </a:solidFill>
                  <a:latin typeface="Arial" panose="020B0604020202020204" pitchFamily="34" charset="0"/>
                  <a:cs typeface="Arial" panose="020B0604020202020204" pitchFamily="34" charset="0"/>
                </a:rPr>
                <a:t>South Africa produced 6000 tons of Uranium per annum between </a:t>
              </a:r>
              <a:r>
                <a:rPr lang="en-US" dirty="0" smtClean="0">
                  <a:solidFill>
                    <a:srgbClr val="025E2B"/>
                  </a:solidFill>
                  <a:latin typeface="Arial" panose="020B0604020202020204" pitchFamily="34" charset="0"/>
                  <a:cs typeface="Arial" panose="020B0604020202020204" pitchFamily="34" charset="0"/>
                </a:rPr>
                <a:t>1982-1985.</a:t>
              </a:r>
            </a:p>
          </p:txBody>
        </p:sp>
      </p:grpSp>
      <p:grpSp>
        <p:nvGrpSpPr>
          <p:cNvPr id="55" name="Group 54">
            <a:extLst>
              <a:ext uri="{FF2B5EF4-FFF2-40B4-BE49-F238E27FC236}">
                <a16:creationId xmlns:a16="http://schemas.microsoft.com/office/drawing/2014/main" id="{C51151C1-6FDE-4C34-9FBE-CADAFDA2DA6A}"/>
              </a:ext>
            </a:extLst>
          </p:cNvPr>
          <p:cNvGrpSpPr/>
          <p:nvPr/>
        </p:nvGrpSpPr>
        <p:grpSpPr>
          <a:xfrm>
            <a:off x="7054007" y="1903297"/>
            <a:ext cx="896669" cy="922316"/>
            <a:chOff x="7718425" y="3248025"/>
            <a:chExt cx="360363" cy="361951"/>
          </a:xfrm>
          <a:solidFill>
            <a:srgbClr val="C7A854"/>
          </a:solidFill>
          <a:effectLst/>
        </p:grpSpPr>
        <p:sp>
          <p:nvSpPr>
            <p:cNvPr id="56" name="Freeform 63">
              <a:extLst>
                <a:ext uri="{FF2B5EF4-FFF2-40B4-BE49-F238E27FC236}">
                  <a16:creationId xmlns:a16="http://schemas.microsoft.com/office/drawing/2014/main" id="{EECDC7A6-E89C-4ED6-BCDF-121301E2E17F}"/>
                </a:ext>
              </a:extLst>
            </p:cNvPr>
            <p:cNvSpPr>
              <a:spLocks/>
            </p:cNvSpPr>
            <p:nvPr/>
          </p:nvSpPr>
          <p:spPr bwMode="auto">
            <a:xfrm>
              <a:off x="7718425" y="3248025"/>
              <a:ext cx="360363" cy="331788"/>
            </a:xfrm>
            <a:custGeom>
              <a:avLst/>
              <a:gdLst>
                <a:gd name="T0" fmla="*/ 20 w 96"/>
                <a:gd name="T1" fmla="*/ 88 h 88"/>
                <a:gd name="T2" fmla="*/ 8 w 96"/>
                <a:gd name="T3" fmla="*/ 75 h 88"/>
                <a:gd name="T4" fmla="*/ 17 w 96"/>
                <a:gd name="T5" fmla="*/ 65 h 88"/>
                <a:gd name="T6" fmla="*/ 2 w 96"/>
                <a:gd name="T7" fmla="*/ 56 h 88"/>
                <a:gd name="T8" fmla="*/ 0 w 96"/>
                <a:gd name="T9" fmla="*/ 42 h 88"/>
                <a:gd name="T10" fmla="*/ 13 w 96"/>
                <a:gd name="T11" fmla="*/ 40 h 88"/>
                <a:gd name="T12" fmla="*/ 8 w 96"/>
                <a:gd name="T13" fmla="*/ 23 h 88"/>
                <a:gd name="T14" fmla="*/ 8 w 96"/>
                <a:gd name="T15" fmla="*/ 20 h 88"/>
                <a:gd name="T16" fmla="*/ 23 w 96"/>
                <a:gd name="T17" fmla="*/ 8 h 88"/>
                <a:gd name="T18" fmla="*/ 40 w 96"/>
                <a:gd name="T19" fmla="*/ 13 h 88"/>
                <a:gd name="T20" fmla="*/ 42 w 96"/>
                <a:gd name="T21" fmla="*/ 0 h 88"/>
                <a:gd name="T22" fmla="*/ 56 w 96"/>
                <a:gd name="T23" fmla="*/ 2 h 88"/>
                <a:gd name="T24" fmla="*/ 65 w 96"/>
                <a:gd name="T25" fmla="*/ 17 h 88"/>
                <a:gd name="T26" fmla="*/ 76 w 96"/>
                <a:gd name="T27" fmla="*/ 8 h 88"/>
                <a:gd name="T28" fmla="*/ 88 w 96"/>
                <a:gd name="T29" fmla="*/ 21 h 88"/>
                <a:gd name="T30" fmla="*/ 79 w 96"/>
                <a:gd name="T31" fmla="*/ 31 h 88"/>
                <a:gd name="T32" fmla="*/ 94 w 96"/>
                <a:gd name="T33" fmla="*/ 40 h 88"/>
                <a:gd name="T34" fmla="*/ 96 w 96"/>
                <a:gd name="T35" fmla="*/ 54 h 88"/>
                <a:gd name="T36" fmla="*/ 83 w 96"/>
                <a:gd name="T37" fmla="*/ 56 h 88"/>
                <a:gd name="T38" fmla="*/ 88 w 96"/>
                <a:gd name="T39" fmla="*/ 73 h 88"/>
                <a:gd name="T40" fmla="*/ 76 w 96"/>
                <a:gd name="T41" fmla="*/ 88 h 88"/>
                <a:gd name="T42" fmla="*/ 64 w 96"/>
                <a:gd name="T43" fmla="*/ 78 h 88"/>
                <a:gd name="T44" fmla="*/ 67 w 96"/>
                <a:gd name="T45" fmla="*/ 76 h 88"/>
                <a:gd name="T46" fmla="*/ 83 w 96"/>
                <a:gd name="T47" fmla="*/ 75 h 88"/>
                <a:gd name="T48" fmla="*/ 75 w 96"/>
                <a:gd name="T49" fmla="*/ 65 h 88"/>
                <a:gd name="T50" fmla="*/ 81 w 96"/>
                <a:gd name="T51" fmla="*/ 52 h 88"/>
                <a:gd name="T52" fmla="*/ 92 w 96"/>
                <a:gd name="T53" fmla="*/ 44 h 88"/>
                <a:gd name="T54" fmla="*/ 79 w 96"/>
                <a:gd name="T55" fmla="*/ 42 h 88"/>
                <a:gd name="T56" fmla="*/ 76 w 96"/>
                <a:gd name="T57" fmla="*/ 29 h 88"/>
                <a:gd name="T58" fmla="*/ 75 w 96"/>
                <a:gd name="T59" fmla="*/ 13 h 88"/>
                <a:gd name="T60" fmla="*/ 65 w 96"/>
                <a:gd name="T61" fmla="*/ 21 h 88"/>
                <a:gd name="T62" fmla="*/ 52 w 96"/>
                <a:gd name="T63" fmla="*/ 15 h 88"/>
                <a:gd name="T64" fmla="*/ 44 w 96"/>
                <a:gd name="T65" fmla="*/ 4 h 88"/>
                <a:gd name="T66" fmla="*/ 42 w 96"/>
                <a:gd name="T67" fmla="*/ 17 h 88"/>
                <a:gd name="T68" fmla="*/ 29 w 96"/>
                <a:gd name="T69" fmla="*/ 20 h 88"/>
                <a:gd name="T70" fmla="*/ 13 w 96"/>
                <a:gd name="T71" fmla="*/ 21 h 88"/>
                <a:gd name="T72" fmla="*/ 21 w 96"/>
                <a:gd name="T73" fmla="*/ 31 h 88"/>
                <a:gd name="T74" fmla="*/ 15 w 96"/>
                <a:gd name="T75" fmla="*/ 44 h 88"/>
                <a:gd name="T76" fmla="*/ 4 w 96"/>
                <a:gd name="T77" fmla="*/ 52 h 88"/>
                <a:gd name="T78" fmla="*/ 17 w 96"/>
                <a:gd name="T79" fmla="*/ 54 h 88"/>
                <a:gd name="T80" fmla="*/ 20 w 96"/>
                <a:gd name="T81" fmla="*/ 67 h 88"/>
                <a:gd name="T82" fmla="*/ 21 w 96"/>
                <a:gd name="T83" fmla="*/ 83 h 88"/>
                <a:gd name="T84" fmla="*/ 32 w 96"/>
                <a:gd name="T85" fmla="*/ 76 h 88"/>
                <a:gd name="T86" fmla="*/ 23 w 96"/>
                <a:gd name="T87" fmla="*/ 8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6" h="88">
                  <a:moveTo>
                    <a:pt x="21" y="88"/>
                  </a:moveTo>
                  <a:cubicBezTo>
                    <a:pt x="21" y="88"/>
                    <a:pt x="20" y="88"/>
                    <a:pt x="20" y="88"/>
                  </a:cubicBezTo>
                  <a:cubicBezTo>
                    <a:pt x="8" y="76"/>
                    <a:pt x="8" y="76"/>
                    <a:pt x="8" y="76"/>
                  </a:cubicBezTo>
                  <a:cubicBezTo>
                    <a:pt x="8" y="76"/>
                    <a:pt x="8" y="75"/>
                    <a:pt x="8" y="75"/>
                  </a:cubicBezTo>
                  <a:cubicBezTo>
                    <a:pt x="8" y="74"/>
                    <a:pt x="8" y="74"/>
                    <a:pt x="8" y="73"/>
                  </a:cubicBezTo>
                  <a:cubicBezTo>
                    <a:pt x="17" y="65"/>
                    <a:pt x="17" y="65"/>
                    <a:pt x="17" y="65"/>
                  </a:cubicBezTo>
                  <a:cubicBezTo>
                    <a:pt x="15" y="63"/>
                    <a:pt x="14" y="59"/>
                    <a:pt x="13" y="56"/>
                  </a:cubicBezTo>
                  <a:cubicBezTo>
                    <a:pt x="2" y="56"/>
                    <a:pt x="2" y="56"/>
                    <a:pt x="2" y="56"/>
                  </a:cubicBezTo>
                  <a:cubicBezTo>
                    <a:pt x="1" y="56"/>
                    <a:pt x="0" y="55"/>
                    <a:pt x="0" y="54"/>
                  </a:cubicBezTo>
                  <a:cubicBezTo>
                    <a:pt x="0" y="42"/>
                    <a:pt x="0" y="42"/>
                    <a:pt x="0" y="42"/>
                  </a:cubicBezTo>
                  <a:cubicBezTo>
                    <a:pt x="0" y="41"/>
                    <a:pt x="1" y="40"/>
                    <a:pt x="2" y="40"/>
                  </a:cubicBezTo>
                  <a:cubicBezTo>
                    <a:pt x="13" y="40"/>
                    <a:pt x="13" y="40"/>
                    <a:pt x="13" y="40"/>
                  </a:cubicBezTo>
                  <a:cubicBezTo>
                    <a:pt x="14" y="37"/>
                    <a:pt x="15" y="33"/>
                    <a:pt x="17" y="31"/>
                  </a:cubicBezTo>
                  <a:cubicBezTo>
                    <a:pt x="8" y="23"/>
                    <a:pt x="8" y="23"/>
                    <a:pt x="8" y="23"/>
                  </a:cubicBezTo>
                  <a:cubicBezTo>
                    <a:pt x="8" y="22"/>
                    <a:pt x="8" y="22"/>
                    <a:pt x="8" y="21"/>
                  </a:cubicBezTo>
                  <a:cubicBezTo>
                    <a:pt x="8" y="21"/>
                    <a:pt x="8" y="20"/>
                    <a:pt x="8" y="20"/>
                  </a:cubicBezTo>
                  <a:cubicBezTo>
                    <a:pt x="20" y="8"/>
                    <a:pt x="20" y="8"/>
                    <a:pt x="20" y="8"/>
                  </a:cubicBezTo>
                  <a:cubicBezTo>
                    <a:pt x="20" y="8"/>
                    <a:pt x="22" y="8"/>
                    <a:pt x="23" y="8"/>
                  </a:cubicBezTo>
                  <a:cubicBezTo>
                    <a:pt x="31" y="17"/>
                    <a:pt x="31" y="17"/>
                    <a:pt x="31" y="17"/>
                  </a:cubicBezTo>
                  <a:cubicBezTo>
                    <a:pt x="33" y="15"/>
                    <a:pt x="37" y="14"/>
                    <a:pt x="40" y="13"/>
                  </a:cubicBezTo>
                  <a:cubicBezTo>
                    <a:pt x="40" y="2"/>
                    <a:pt x="40" y="2"/>
                    <a:pt x="40" y="2"/>
                  </a:cubicBezTo>
                  <a:cubicBezTo>
                    <a:pt x="40" y="1"/>
                    <a:pt x="41" y="0"/>
                    <a:pt x="42" y="0"/>
                  </a:cubicBezTo>
                  <a:cubicBezTo>
                    <a:pt x="54" y="0"/>
                    <a:pt x="54" y="0"/>
                    <a:pt x="54" y="0"/>
                  </a:cubicBezTo>
                  <a:cubicBezTo>
                    <a:pt x="55" y="0"/>
                    <a:pt x="56" y="1"/>
                    <a:pt x="56" y="2"/>
                  </a:cubicBezTo>
                  <a:cubicBezTo>
                    <a:pt x="56" y="13"/>
                    <a:pt x="56" y="13"/>
                    <a:pt x="56" y="13"/>
                  </a:cubicBezTo>
                  <a:cubicBezTo>
                    <a:pt x="59" y="14"/>
                    <a:pt x="63" y="15"/>
                    <a:pt x="65" y="17"/>
                  </a:cubicBezTo>
                  <a:cubicBezTo>
                    <a:pt x="73" y="8"/>
                    <a:pt x="73" y="8"/>
                    <a:pt x="73" y="8"/>
                  </a:cubicBezTo>
                  <a:cubicBezTo>
                    <a:pt x="74" y="8"/>
                    <a:pt x="75" y="8"/>
                    <a:pt x="76" y="8"/>
                  </a:cubicBezTo>
                  <a:cubicBezTo>
                    <a:pt x="88" y="20"/>
                    <a:pt x="88" y="20"/>
                    <a:pt x="88" y="20"/>
                  </a:cubicBezTo>
                  <a:cubicBezTo>
                    <a:pt x="88" y="20"/>
                    <a:pt x="88" y="21"/>
                    <a:pt x="88" y="21"/>
                  </a:cubicBezTo>
                  <a:cubicBezTo>
                    <a:pt x="88" y="22"/>
                    <a:pt x="88" y="22"/>
                    <a:pt x="88" y="23"/>
                  </a:cubicBezTo>
                  <a:cubicBezTo>
                    <a:pt x="79" y="31"/>
                    <a:pt x="79" y="31"/>
                    <a:pt x="79" y="31"/>
                  </a:cubicBezTo>
                  <a:cubicBezTo>
                    <a:pt x="81" y="33"/>
                    <a:pt x="82" y="37"/>
                    <a:pt x="83" y="40"/>
                  </a:cubicBezTo>
                  <a:cubicBezTo>
                    <a:pt x="94" y="40"/>
                    <a:pt x="94" y="40"/>
                    <a:pt x="94" y="40"/>
                  </a:cubicBezTo>
                  <a:cubicBezTo>
                    <a:pt x="95" y="40"/>
                    <a:pt x="96" y="41"/>
                    <a:pt x="96" y="42"/>
                  </a:cubicBezTo>
                  <a:cubicBezTo>
                    <a:pt x="96" y="54"/>
                    <a:pt x="96" y="54"/>
                    <a:pt x="96" y="54"/>
                  </a:cubicBezTo>
                  <a:cubicBezTo>
                    <a:pt x="96" y="55"/>
                    <a:pt x="95" y="56"/>
                    <a:pt x="94" y="56"/>
                  </a:cubicBezTo>
                  <a:cubicBezTo>
                    <a:pt x="83" y="56"/>
                    <a:pt x="83" y="56"/>
                    <a:pt x="83" y="56"/>
                  </a:cubicBezTo>
                  <a:cubicBezTo>
                    <a:pt x="82" y="59"/>
                    <a:pt x="81" y="63"/>
                    <a:pt x="79" y="65"/>
                  </a:cubicBezTo>
                  <a:cubicBezTo>
                    <a:pt x="88" y="73"/>
                    <a:pt x="88" y="73"/>
                    <a:pt x="88" y="73"/>
                  </a:cubicBezTo>
                  <a:cubicBezTo>
                    <a:pt x="88" y="74"/>
                    <a:pt x="88" y="76"/>
                    <a:pt x="88" y="76"/>
                  </a:cubicBezTo>
                  <a:cubicBezTo>
                    <a:pt x="76" y="88"/>
                    <a:pt x="76" y="88"/>
                    <a:pt x="76" y="88"/>
                  </a:cubicBezTo>
                  <a:cubicBezTo>
                    <a:pt x="76" y="88"/>
                    <a:pt x="74" y="88"/>
                    <a:pt x="73" y="88"/>
                  </a:cubicBezTo>
                  <a:cubicBezTo>
                    <a:pt x="64" y="78"/>
                    <a:pt x="64" y="78"/>
                    <a:pt x="64" y="78"/>
                  </a:cubicBezTo>
                  <a:cubicBezTo>
                    <a:pt x="63" y="78"/>
                    <a:pt x="63" y="76"/>
                    <a:pt x="64" y="76"/>
                  </a:cubicBezTo>
                  <a:cubicBezTo>
                    <a:pt x="65" y="75"/>
                    <a:pt x="66" y="75"/>
                    <a:pt x="67" y="76"/>
                  </a:cubicBezTo>
                  <a:cubicBezTo>
                    <a:pt x="75" y="83"/>
                    <a:pt x="75" y="83"/>
                    <a:pt x="75" y="83"/>
                  </a:cubicBezTo>
                  <a:cubicBezTo>
                    <a:pt x="83" y="75"/>
                    <a:pt x="83" y="75"/>
                    <a:pt x="83" y="75"/>
                  </a:cubicBezTo>
                  <a:cubicBezTo>
                    <a:pt x="76" y="67"/>
                    <a:pt x="76" y="67"/>
                    <a:pt x="76" y="67"/>
                  </a:cubicBezTo>
                  <a:cubicBezTo>
                    <a:pt x="75" y="66"/>
                    <a:pt x="75" y="65"/>
                    <a:pt x="75" y="65"/>
                  </a:cubicBezTo>
                  <a:cubicBezTo>
                    <a:pt x="77" y="62"/>
                    <a:pt x="79" y="56"/>
                    <a:pt x="79" y="54"/>
                  </a:cubicBezTo>
                  <a:cubicBezTo>
                    <a:pt x="79" y="53"/>
                    <a:pt x="80" y="52"/>
                    <a:pt x="81" y="52"/>
                  </a:cubicBezTo>
                  <a:cubicBezTo>
                    <a:pt x="92" y="52"/>
                    <a:pt x="92" y="52"/>
                    <a:pt x="92" y="52"/>
                  </a:cubicBezTo>
                  <a:cubicBezTo>
                    <a:pt x="92" y="44"/>
                    <a:pt x="92" y="44"/>
                    <a:pt x="92" y="44"/>
                  </a:cubicBezTo>
                  <a:cubicBezTo>
                    <a:pt x="81" y="44"/>
                    <a:pt x="81" y="44"/>
                    <a:pt x="81" y="44"/>
                  </a:cubicBezTo>
                  <a:cubicBezTo>
                    <a:pt x="80" y="44"/>
                    <a:pt x="79" y="43"/>
                    <a:pt x="79" y="42"/>
                  </a:cubicBezTo>
                  <a:cubicBezTo>
                    <a:pt x="79" y="40"/>
                    <a:pt x="77" y="34"/>
                    <a:pt x="75" y="31"/>
                  </a:cubicBezTo>
                  <a:cubicBezTo>
                    <a:pt x="75" y="31"/>
                    <a:pt x="75" y="30"/>
                    <a:pt x="76" y="29"/>
                  </a:cubicBezTo>
                  <a:cubicBezTo>
                    <a:pt x="83" y="21"/>
                    <a:pt x="83" y="21"/>
                    <a:pt x="83" y="21"/>
                  </a:cubicBezTo>
                  <a:cubicBezTo>
                    <a:pt x="75" y="13"/>
                    <a:pt x="75" y="13"/>
                    <a:pt x="75" y="13"/>
                  </a:cubicBezTo>
                  <a:cubicBezTo>
                    <a:pt x="67" y="20"/>
                    <a:pt x="67" y="20"/>
                    <a:pt x="67" y="20"/>
                  </a:cubicBezTo>
                  <a:cubicBezTo>
                    <a:pt x="66" y="21"/>
                    <a:pt x="65" y="21"/>
                    <a:pt x="65" y="21"/>
                  </a:cubicBezTo>
                  <a:cubicBezTo>
                    <a:pt x="62" y="19"/>
                    <a:pt x="57" y="18"/>
                    <a:pt x="54" y="17"/>
                  </a:cubicBezTo>
                  <a:cubicBezTo>
                    <a:pt x="53" y="17"/>
                    <a:pt x="52" y="16"/>
                    <a:pt x="52" y="15"/>
                  </a:cubicBezTo>
                  <a:cubicBezTo>
                    <a:pt x="52" y="4"/>
                    <a:pt x="52" y="4"/>
                    <a:pt x="52" y="4"/>
                  </a:cubicBezTo>
                  <a:cubicBezTo>
                    <a:pt x="44" y="4"/>
                    <a:pt x="44" y="4"/>
                    <a:pt x="44" y="4"/>
                  </a:cubicBezTo>
                  <a:cubicBezTo>
                    <a:pt x="44" y="15"/>
                    <a:pt x="44" y="15"/>
                    <a:pt x="44" y="15"/>
                  </a:cubicBezTo>
                  <a:cubicBezTo>
                    <a:pt x="44" y="16"/>
                    <a:pt x="43" y="17"/>
                    <a:pt x="42" y="17"/>
                  </a:cubicBezTo>
                  <a:cubicBezTo>
                    <a:pt x="39" y="18"/>
                    <a:pt x="34" y="19"/>
                    <a:pt x="31" y="21"/>
                  </a:cubicBezTo>
                  <a:cubicBezTo>
                    <a:pt x="31" y="21"/>
                    <a:pt x="30" y="21"/>
                    <a:pt x="29" y="20"/>
                  </a:cubicBezTo>
                  <a:cubicBezTo>
                    <a:pt x="21" y="13"/>
                    <a:pt x="21" y="13"/>
                    <a:pt x="21" y="13"/>
                  </a:cubicBezTo>
                  <a:cubicBezTo>
                    <a:pt x="13" y="21"/>
                    <a:pt x="13" y="21"/>
                    <a:pt x="13" y="21"/>
                  </a:cubicBezTo>
                  <a:cubicBezTo>
                    <a:pt x="20" y="29"/>
                    <a:pt x="20" y="29"/>
                    <a:pt x="20" y="29"/>
                  </a:cubicBezTo>
                  <a:cubicBezTo>
                    <a:pt x="21" y="30"/>
                    <a:pt x="21" y="31"/>
                    <a:pt x="21" y="31"/>
                  </a:cubicBezTo>
                  <a:cubicBezTo>
                    <a:pt x="19" y="34"/>
                    <a:pt x="17" y="40"/>
                    <a:pt x="17" y="42"/>
                  </a:cubicBezTo>
                  <a:cubicBezTo>
                    <a:pt x="17" y="43"/>
                    <a:pt x="16" y="44"/>
                    <a:pt x="15" y="44"/>
                  </a:cubicBezTo>
                  <a:cubicBezTo>
                    <a:pt x="4" y="44"/>
                    <a:pt x="4" y="44"/>
                    <a:pt x="4" y="44"/>
                  </a:cubicBezTo>
                  <a:cubicBezTo>
                    <a:pt x="4" y="52"/>
                    <a:pt x="4" y="52"/>
                    <a:pt x="4" y="52"/>
                  </a:cubicBezTo>
                  <a:cubicBezTo>
                    <a:pt x="15" y="52"/>
                    <a:pt x="15" y="52"/>
                    <a:pt x="15" y="52"/>
                  </a:cubicBezTo>
                  <a:cubicBezTo>
                    <a:pt x="16" y="52"/>
                    <a:pt x="17" y="53"/>
                    <a:pt x="17" y="54"/>
                  </a:cubicBezTo>
                  <a:cubicBezTo>
                    <a:pt x="17" y="56"/>
                    <a:pt x="19" y="62"/>
                    <a:pt x="21" y="65"/>
                  </a:cubicBezTo>
                  <a:cubicBezTo>
                    <a:pt x="21" y="65"/>
                    <a:pt x="21" y="66"/>
                    <a:pt x="20" y="67"/>
                  </a:cubicBezTo>
                  <a:cubicBezTo>
                    <a:pt x="13" y="75"/>
                    <a:pt x="13" y="75"/>
                    <a:pt x="13" y="75"/>
                  </a:cubicBezTo>
                  <a:cubicBezTo>
                    <a:pt x="21" y="83"/>
                    <a:pt x="21" y="83"/>
                    <a:pt x="21" y="83"/>
                  </a:cubicBezTo>
                  <a:cubicBezTo>
                    <a:pt x="29" y="76"/>
                    <a:pt x="29" y="76"/>
                    <a:pt x="29" y="76"/>
                  </a:cubicBezTo>
                  <a:cubicBezTo>
                    <a:pt x="30" y="75"/>
                    <a:pt x="31" y="75"/>
                    <a:pt x="32" y="76"/>
                  </a:cubicBezTo>
                  <a:cubicBezTo>
                    <a:pt x="33" y="76"/>
                    <a:pt x="33" y="78"/>
                    <a:pt x="32" y="78"/>
                  </a:cubicBezTo>
                  <a:cubicBezTo>
                    <a:pt x="23" y="88"/>
                    <a:pt x="23" y="88"/>
                    <a:pt x="23" y="88"/>
                  </a:cubicBezTo>
                  <a:cubicBezTo>
                    <a:pt x="22" y="88"/>
                    <a:pt x="22" y="88"/>
                    <a:pt x="21"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7" name="Freeform 64">
              <a:extLst>
                <a:ext uri="{FF2B5EF4-FFF2-40B4-BE49-F238E27FC236}">
                  <a16:creationId xmlns:a16="http://schemas.microsoft.com/office/drawing/2014/main" id="{86FB7764-BFD9-4BCC-8478-54C8E6947EE6}"/>
                </a:ext>
              </a:extLst>
            </p:cNvPr>
            <p:cNvSpPr>
              <a:spLocks/>
            </p:cNvSpPr>
            <p:nvPr/>
          </p:nvSpPr>
          <p:spPr bwMode="auto">
            <a:xfrm>
              <a:off x="7869238" y="3549650"/>
              <a:ext cx="60325" cy="15875"/>
            </a:xfrm>
            <a:custGeom>
              <a:avLst/>
              <a:gdLst>
                <a:gd name="T0" fmla="*/ 14 w 16"/>
                <a:gd name="T1" fmla="*/ 4 h 4"/>
                <a:gd name="T2" fmla="*/ 2 w 16"/>
                <a:gd name="T3" fmla="*/ 4 h 4"/>
                <a:gd name="T4" fmla="*/ 0 w 16"/>
                <a:gd name="T5" fmla="*/ 2 h 4"/>
                <a:gd name="T6" fmla="*/ 2 w 16"/>
                <a:gd name="T7" fmla="*/ 0 h 4"/>
                <a:gd name="T8" fmla="*/ 14 w 16"/>
                <a:gd name="T9" fmla="*/ 0 h 4"/>
                <a:gd name="T10" fmla="*/ 16 w 16"/>
                <a:gd name="T11" fmla="*/ 2 h 4"/>
                <a:gd name="T12" fmla="*/ 14 w 16"/>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6" h="4">
                  <a:moveTo>
                    <a:pt x="14" y="4"/>
                  </a:moveTo>
                  <a:cubicBezTo>
                    <a:pt x="2" y="4"/>
                    <a:pt x="2" y="4"/>
                    <a:pt x="2" y="4"/>
                  </a:cubicBezTo>
                  <a:cubicBezTo>
                    <a:pt x="1" y="4"/>
                    <a:pt x="0" y="3"/>
                    <a:pt x="0" y="2"/>
                  </a:cubicBezTo>
                  <a:cubicBezTo>
                    <a:pt x="0" y="1"/>
                    <a:pt x="1" y="0"/>
                    <a:pt x="2" y="0"/>
                  </a:cubicBezTo>
                  <a:cubicBezTo>
                    <a:pt x="14" y="0"/>
                    <a:pt x="14" y="0"/>
                    <a:pt x="14" y="0"/>
                  </a:cubicBezTo>
                  <a:cubicBezTo>
                    <a:pt x="15" y="0"/>
                    <a:pt x="16" y="1"/>
                    <a:pt x="16" y="2"/>
                  </a:cubicBezTo>
                  <a:cubicBezTo>
                    <a:pt x="16" y="3"/>
                    <a:pt x="15" y="4"/>
                    <a:pt x="14"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8" name="Freeform 65">
              <a:extLst>
                <a:ext uri="{FF2B5EF4-FFF2-40B4-BE49-F238E27FC236}">
                  <a16:creationId xmlns:a16="http://schemas.microsoft.com/office/drawing/2014/main" id="{93235A6C-C0DF-42C5-94B9-D8B6DE452E9B}"/>
                </a:ext>
              </a:extLst>
            </p:cNvPr>
            <p:cNvSpPr>
              <a:spLocks/>
            </p:cNvSpPr>
            <p:nvPr/>
          </p:nvSpPr>
          <p:spPr bwMode="auto">
            <a:xfrm>
              <a:off x="7869238" y="3579813"/>
              <a:ext cx="60325" cy="30163"/>
            </a:xfrm>
            <a:custGeom>
              <a:avLst/>
              <a:gdLst>
                <a:gd name="T0" fmla="*/ 14 w 16"/>
                <a:gd name="T1" fmla="*/ 0 h 8"/>
                <a:gd name="T2" fmla="*/ 2 w 16"/>
                <a:gd name="T3" fmla="*/ 0 h 8"/>
                <a:gd name="T4" fmla="*/ 0 w 16"/>
                <a:gd name="T5" fmla="*/ 2 h 8"/>
                <a:gd name="T6" fmla="*/ 2 w 16"/>
                <a:gd name="T7" fmla="*/ 4 h 8"/>
                <a:gd name="T8" fmla="*/ 6 w 16"/>
                <a:gd name="T9" fmla="*/ 4 h 8"/>
                <a:gd name="T10" fmla="*/ 6 w 16"/>
                <a:gd name="T11" fmla="*/ 6 h 8"/>
                <a:gd name="T12" fmla="*/ 8 w 16"/>
                <a:gd name="T13" fmla="*/ 8 h 8"/>
                <a:gd name="T14" fmla="*/ 10 w 16"/>
                <a:gd name="T15" fmla="*/ 6 h 8"/>
                <a:gd name="T16" fmla="*/ 10 w 16"/>
                <a:gd name="T17" fmla="*/ 4 h 8"/>
                <a:gd name="T18" fmla="*/ 14 w 16"/>
                <a:gd name="T19" fmla="*/ 4 h 8"/>
                <a:gd name="T20" fmla="*/ 16 w 16"/>
                <a:gd name="T21" fmla="*/ 2 h 8"/>
                <a:gd name="T22" fmla="*/ 14 w 16"/>
                <a:gd name="T2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 h="8">
                  <a:moveTo>
                    <a:pt x="14" y="0"/>
                  </a:moveTo>
                  <a:cubicBezTo>
                    <a:pt x="2" y="0"/>
                    <a:pt x="2" y="0"/>
                    <a:pt x="2" y="0"/>
                  </a:cubicBezTo>
                  <a:cubicBezTo>
                    <a:pt x="1" y="0"/>
                    <a:pt x="0" y="1"/>
                    <a:pt x="0" y="2"/>
                  </a:cubicBezTo>
                  <a:cubicBezTo>
                    <a:pt x="0" y="3"/>
                    <a:pt x="1" y="4"/>
                    <a:pt x="2" y="4"/>
                  </a:cubicBezTo>
                  <a:cubicBezTo>
                    <a:pt x="6" y="4"/>
                    <a:pt x="6" y="4"/>
                    <a:pt x="6" y="4"/>
                  </a:cubicBezTo>
                  <a:cubicBezTo>
                    <a:pt x="6" y="6"/>
                    <a:pt x="6" y="6"/>
                    <a:pt x="6" y="6"/>
                  </a:cubicBezTo>
                  <a:cubicBezTo>
                    <a:pt x="6" y="7"/>
                    <a:pt x="7" y="8"/>
                    <a:pt x="8" y="8"/>
                  </a:cubicBezTo>
                  <a:cubicBezTo>
                    <a:pt x="9" y="8"/>
                    <a:pt x="10" y="7"/>
                    <a:pt x="10" y="6"/>
                  </a:cubicBezTo>
                  <a:cubicBezTo>
                    <a:pt x="10" y="4"/>
                    <a:pt x="10" y="4"/>
                    <a:pt x="10" y="4"/>
                  </a:cubicBezTo>
                  <a:cubicBezTo>
                    <a:pt x="14" y="4"/>
                    <a:pt x="14" y="4"/>
                    <a:pt x="14" y="4"/>
                  </a:cubicBezTo>
                  <a:cubicBezTo>
                    <a:pt x="15" y="4"/>
                    <a:pt x="16" y="3"/>
                    <a:pt x="16" y="2"/>
                  </a:cubicBezTo>
                  <a:cubicBezTo>
                    <a:pt x="16" y="1"/>
                    <a:pt x="15" y="0"/>
                    <a:pt x="1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9" name="Freeform 66">
              <a:extLst>
                <a:ext uri="{FF2B5EF4-FFF2-40B4-BE49-F238E27FC236}">
                  <a16:creationId xmlns:a16="http://schemas.microsoft.com/office/drawing/2014/main" id="{1D23970A-668A-4688-A4B9-46E0A8F573A1}"/>
                </a:ext>
              </a:extLst>
            </p:cNvPr>
            <p:cNvSpPr>
              <a:spLocks/>
            </p:cNvSpPr>
            <p:nvPr/>
          </p:nvSpPr>
          <p:spPr bwMode="auto">
            <a:xfrm>
              <a:off x="7805738" y="3338513"/>
              <a:ext cx="187325" cy="196850"/>
            </a:xfrm>
            <a:custGeom>
              <a:avLst/>
              <a:gdLst>
                <a:gd name="T0" fmla="*/ 25 w 50"/>
                <a:gd name="T1" fmla="*/ 0 h 52"/>
                <a:gd name="T2" fmla="*/ 0 w 50"/>
                <a:gd name="T3" fmla="*/ 24 h 52"/>
                <a:gd name="T4" fmla="*/ 17 w 50"/>
                <a:gd name="T5" fmla="*/ 47 h 52"/>
                <a:gd name="T6" fmla="*/ 17 w 50"/>
                <a:gd name="T7" fmla="*/ 50 h 52"/>
                <a:gd name="T8" fmla="*/ 19 w 50"/>
                <a:gd name="T9" fmla="*/ 52 h 52"/>
                <a:gd name="T10" fmla="*/ 31 w 50"/>
                <a:gd name="T11" fmla="*/ 52 h 52"/>
                <a:gd name="T12" fmla="*/ 33 w 50"/>
                <a:gd name="T13" fmla="*/ 50 h 52"/>
                <a:gd name="T14" fmla="*/ 33 w 50"/>
                <a:gd name="T15" fmla="*/ 47 h 52"/>
                <a:gd name="T16" fmla="*/ 50 w 50"/>
                <a:gd name="T17" fmla="*/ 24 h 52"/>
                <a:gd name="T18" fmla="*/ 25 w 50"/>
                <a:gd name="T1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52">
                  <a:moveTo>
                    <a:pt x="25" y="0"/>
                  </a:moveTo>
                  <a:cubicBezTo>
                    <a:pt x="11" y="0"/>
                    <a:pt x="0" y="11"/>
                    <a:pt x="0" y="24"/>
                  </a:cubicBezTo>
                  <a:cubicBezTo>
                    <a:pt x="0" y="34"/>
                    <a:pt x="7" y="43"/>
                    <a:pt x="17" y="47"/>
                  </a:cubicBezTo>
                  <a:cubicBezTo>
                    <a:pt x="17" y="50"/>
                    <a:pt x="17" y="50"/>
                    <a:pt x="17" y="50"/>
                  </a:cubicBezTo>
                  <a:cubicBezTo>
                    <a:pt x="17" y="51"/>
                    <a:pt x="18" y="52"/>
                    <a:pt x="19" y="52"/>
                  </a:cubicBezTo>
                  <a:cubicBezTo>
                    <a:pt x="31" y="52"/>
                    <a:pt x="31" y="52"/>
                    <a:pt x="31" y="52"/>
                  </a:cubicBezTo>
                  <a:cubicBezTo>
                    <a:pt x="32" y="52"/>
                    <a:pt x="33" y="51"/>
                    <a:pt x="33" y="50"/>
                  </a:cubicBezTo>
                  <a:cubicBezTo>
                    <a:pt x="33" y="47"/>
                    <a:pt x="33" y="47"/>
                    <a:pt x="33" y="47"/>
                  </a:cubicBezTo>
                  <a:cubicBezTo>
                    <a:pt x="43" y="43"/>
                    <a:pt x="50" y="34"/>
                    <a:pt x="50" y="24"/>
                  </a:cubicBezTo>
                  <a:cubicBezTo>
                    <a:pt x="50" y="11"/>
                    <a:pt x="39" y="0"/>
                    <a:pt x="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60" name="Group 59"/>
          <p:cNvGrpSpPr/>
          <p:nvPr/>
        </p:nvGrpSpPr>
        <p:grpSpPr>
          <a:xfrm>
            <a:off x="9103798" y="1386618"/>
            <a:ext cx="2768399" cy="4839859"/>
            <a:chOff x="776794" y="1970501"/>
            <a:chExt cx="2053621" cy="4218666"/>
          </a:xfrm>
        </p:grpSpPr>
        <p:sp>
          <p:nvSpPr>
            <p:cNvPr id="61" name="Freeform: Shape 23">
              <a:extLst>
                <a:ext uri="{FF2B5EF4-FFF2-40B4-BE49-F238E27FC236}">
                  <a16:creationId xmlns:a16="http://schemas.microsoft.com/office/drawing/2014/main" id="{2D08BAB5-C2E1-4345-B0FB-2466C8D705C6}"/>
                </a:ext>
              </a:extLst>
            </p:cNvPr>
            <p:cNvSpPr/>
            <p:nvPr/>
          </p:nvSpPr>
          <p:spPr>
            <a:xfrm rot="16200000">
              <a:off x="851581" y="4506569"/>
              <a:ext cx="669380" cy="756273"/>
            </a:xfrm>
            <a:custGeom>
              <a:avLst/>
              <a:gdLst>
                <a:gd name="connsiteX0" fmla="*/ 1172913 w 2345826"/>
                <a:gd name="connsiteY0" fmla="*/ 0 h 2649945"/>
                <a:gd name="connsiteX1" fmla="*/ 2345826 w 2345826"/>
                <a:gd name="connsiteY1" fmla="*/ 1172913 h 2649945"/>
                <a:gd name="connsiteX2" fmla="*/ 1521702 w 2345826"/>
                <a:gd name="connsiteY2" fmla="*/ 2293094 h 2649945"/>
                <a:gd name="connsiteX3" fmla="*/ 1520205 w 2345826"/>
                <a:gd name="connsiteY3" fmla="*/ 2293479 h 2649945"/>
                <a:gd name="connsiteX4" fmla="*/ 1172914 w 2345826"/>
                <a:gd name="connsiteY4" fmla="*/ 2649945 h 2649945"/>
                <a:gd name="connsiteX5" fmla="*/ 825623 w 2345826"/>
                <a:gd name="connsiteY5" fmla="*/ 2293480 h 2649945"/>
                <a:gd name="connsiteX6" fmla="*/ 824125 w 2345826"/>
                <a:gd name="connsiteY6" fmla="*/ 2293094 h 2649945"/>
                <a:gd name="connsiteX7" fmla="*/ 0 w 2345826"/>
                <a:gd name="connsiteY7" fmla="*/ 1172913 h 2649945"/>
                <a:gd name="connsiteX8" fmla="*/ 1172913 w 2345826"/>
                <a:gd name="connsiteY8" fmla="*/ 0 h 264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826" h="2649945">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62" name="Round Same Side Corner Rectangle 61"/>
            <p:cNvSpPr/>
            <p:nvPr/>
          </p:nvSpPr>
          <p:spPr>
            <a:xfrm>
              <a:off x="789974" y="1970501"/>
              <a:ext cx="2040441" cy="1803429"/>
            </a:xfrm>
            <a:prstGeom prst="round2Same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3" name="Freeform 62"/>
            <p:cNvSpPr/>
            <p:nvPr/>
          </p:nvSpPr>
          <p:spPr>
            <a:xfrm flipH="1" flipV="1">
              <a:off x="776794" y="2667754"/>
              <a:ext cx="2040441" cy="3521413"/>
            </a:xfrm>
            <a:custGeom>
              <a:avLst/>
              <a:gdLst>
                <a:gd name="connsiteX0" fmla="*/ 2712378 w 2712378"/>
                <a:gd name="connsiteY0" fmla="*/ 3811712 h 3811712"/>
                <a:gd name="connsiteX1" fmla="*/ 2100536 w 2712378"/>
                <a:gd name="connsiteY1" fmla="*/ 3811712 h 3811712"/>
                <a:gd name="connsiteX2" fmla="*/ 2107441 w 2712378"/>
                <a:gd name="connsiteY2" fmla="*/ 3766157 h 3811712"/>
                <a:gd name="connsiteX3" fmla="*/ 2111340 w 2712378"/>
                <a:gd name="connsiteY3" fmla="*/ 3688422 h 3811712"/>
                <a:gd name="connsiteX4" fmla="*/ 1356189 w 2712378"/>
                <a:gd name="connsiteY4" fmla="*/ 2928134 h 3811712"/>
                <a:gd name="connsiteX5" fmla="*/ 601038 w 2712378"/>
                <a:gd name="connsiteY5" fmla="*/ 3688422 h 3811712"/>
                <a:gd name="connsiteX6" fmla="*/ 604937 w 2712378"/>
                <a:gd name="connsiteY6" fmla="*/ 3766157 h 3811712"/>
                <a:gd name="connsiteX7" fmla="*/ 611842 w 2712378"/>
                <a:gd name="connsiteY7" fmla="*/ 3811712 h 3811712"/>
                <a:gd name="connsiteX8" fmla="*/ 0 w 2712378"/>
                <a:gd name="connsiteY8" fmla="*/ 3811712 h 3811712"/>
                <a:gd name="connsiteX9" fmla="*/ 0 w 2712378"/>
                <a:gd name="connsiteY9" fmla="*/ 452072 h 3811712"/>
                <a:gd name="connsiteX10" fmla="*/ 452072 w 2712378"/>
                <a:gd name="connsiteY10" fmla="*/ 0 h 3811712"/>
                <a:gd name="connsiteX11" fmla="*/ 2260306 w 2712378"/>
                <a:gd name="connsiteY11" fmla="*/ 0 h 3811712"/>
                <a:gd name="connsiteX12" fmla="*/ 2712378 w 2712378"/>
                <a:gd name="connsiteY12" fmla="*/ 452072 h 381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12378" h="3811712">
                  <a:moveTo>
                    <a:pt x="2712378" y="3811712"/>
                  </a:moveTo>
                  <a:lnTo>
                    <a:pt x="2100536" y="3811712"/>
                  </a:lnTo>
                  <a:lnTo>
                    <a:pt x="2107441" y="3766157"/>
                  </a:lnTo>
                  <a:cubicBezTo>
                    <a:pt x="2110019" y="3740598"/>
                    <a:pt x="2111340" y="3714665"/>
                    <a:pt x="2111340" y="3688422"/>
                  </a:cubicBezTo>
                  <a:cubicBezTo>
                    <a:pt x="2111340" y="3268527"/>
                    <a:pt x="1773247" y="2928134"/>
                    <a:pt x="1356189" y="2928134"/>
                  </a:cubicBezTo>
                  <a:cubicBezTo>
                    <a:pt x="939131" y="2928134"/>
                    <a:pt x="601038" y="3268527"/>
                    <a:pt x="601038" y="3688422"/>
                  </a:cubicBezTo>
                  <a:cubicBezTo>
                    <a:pt x="601038" y="3714665"/>
                    <a:pt x="602359" y="3740598"/>
                    <a:pt x="604937" y="3766157"/>
                  </a:cubicBezTo>
                  <a:lnTo>
                    <a:pt x="611842" y="3811712"/>
                  </a:lnTo>
                  <a:lnTo>
                    <a:pt x="0" y="3811712"/>
                  </a:lnTo>
                  <a:lnTo>
                    <a:pt x="0" y="452072"/>
                  </a:lnTo>
                  <a:cubicBezTo>
                    <a:pt x="0" y="202400"/>
                    <a:pt x="202400" y="0"/>
                    <a:pt x="452072" y="0"/>
                  </a:cubicBezTo>
                  <a:lnTo>
                    <a:pt x="2260306" y="0"/>
                  </a:lnTo>
                  <a:cubicBezTo>
                    <a:pt x="2509978" y="0"/>
                    <a:pt x="2712378" y="202400"/>
                    <a:pt x="2712378" y="452072"/>
                  </a:cubicBezTo>
                  <a:close/>
                </a:path>
              </a:pathLst>
            </a:custGeom>
            <a:solidFill>
              <a:schemeClr val="bg1"/>
            </a:solidFill>
            <a:ln>
              <a:solidFill>
                <a:schemeClr val="bg1"/>
              </a:solidFill>
            </a:ln>
            <a:effectLst>
              <a:outerShdw blurRad="127000" sx="107000" sy="107000" algn="ctr" rotWithShape="0">
                <a:schemeClr val="tx1">
                  <a:alpha val="2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64" name="TextBox 63"/>
            <p:cNvSpPr txBox="1"/>
            <p:nvPr/>
          </p:nvSpPr>
          <p:spPr>
            <a:xfrm>
              <a:off x="808135" y="3533805"/>
              <a:ext cx="1967298" cy="2012052"/>
            </a:xfrm>
            <a:prstGeom prst="rect">
              <a:avLst/>
            </a:prstGeom>
            <a:noFill/>
          </p:spPr>
          <p:txBody>
            <a:bodyPr wrap="square" rtlCol="0">
              <a:spAutoFit/>
            </a:bodyPr>
            <a:lstStyle/>
            <a:p>
              <a:pPr algn="just"/>
              <a:r>
                <a:rPr lang="en-US" dirty="0" smtClean="0">
                  <a:solidFill>
                    <a:srgbClr val="025E2B"/>
                  </a:solidFill>
                  <a:latin typeface="Arial" panose="020B0604020202020204" pitchFamily="34" charset="0"/>
                  <a:cs typeface="Arial" panose="020B0604020202020204" pitchFamily="34" charset="0"/>
                </a:rPr>
                <a:t>Uranium extraction and beneficiation  presents </a:t>
              </a:r>
              <a:r>
                <a:rPr lang="en-US" b="1" dirty="0" smtClean="0">
                  <a:solidFill>
                    <a:srgbClr val="025E2B"/>
                  </a:solidFill>
                  <a:latin typeface="Arial" panose="020B0604020202020204" pitchFamily="34" charset="0"/>
                  <a:cs typeface="Arial" panose="020B0604020202020204" pitchFamily="34" charset="0"/>
                </a:rPr>
                <a:t>significant opportunity for beneficiation and industrialization</a:t>
              </a:r>
            </a:p>
            <a:p>
              <a:pPr algn="just"/>
              <a:endParaRPr lang="en-US" b="1" dirty="0">
                <a:solidFill>
                  <a:srgbClr val="025E2B"/>
                </a:solidFill>
                <a:latin typeface="Arial" panose="020B0604020202020204" pitchFamily="34" charset="0"/>
                <a:cs typeface="Arial" panose="020B0604020202020204" pitchFamily="34" charset="0"/>
              </a:endParaRPr>
            </a:p>
            <a:p>
              <a:pPr algn="just"/>
              <a:r>
                <a:rPr lang="en-US" b="1" dirty="0" smtClean="0">
                  <a:solidFill>
                    <a:srgbClr val="025E2B"/>
                  </a:solidFill>
                  <a:latin typeface="Arial" panose="020B0604020202020204" pitchFamily="34" charset="0"/>
                  <a:cs typeface="Arial" panose="020B0604020202020204" pitchFamily="34" charset="0"/>
                </a:rPr>
                <a:t> </a:t>
              </a:r>
              <a:endParaRPr lang="en-ZA" b="1" dirty="0">
                <a:solidFill>
                  <a:srgbClr val="025E2B"/>
                </a:solidFill>
                <a:latin typeface="Arial" panose="020B0604020202020204" pitchFamily="34" charset="0"/>
                <a:cs typeface="Arial" panose="020B0604020202020204" pitchFamily="34" charset="0"/>
              </a:endParaRPr>
            </a:p>
          </p:txBody>
        </p:sp>
      </p:grpSp>
      <p:grpSp>
        <p:nvGrpSpPr>
          <p:cNvPr id="65" name="Group 64">
            <a:extLst>
              <a:ext uri="{FF2B5EF4-FFF2-40B4-BE49-F238E27FC236}">
                <a16:creationId xmlns:a16="http://schemas.microsoft.com/office/drawing/2014/main" id="{C51151C1-6FDE-4C34-9FBE-CADAFDA2DA6A}"/>
              </a:ext>
            </a:extLst>
          </p:cNvPr>
          <p:cNvGrpSpPr/>
          <p:nvPr/>
        </p:nvGrpSpPr>
        <p:grpSpPr>
          <a:xfrm>
            <a:off x="10048547" y="1903297"/>
            <a:ext cx="896669" cy="922316"/>
            <a:chOff x="7718425" y="3248025"/>
            <a:chExt cx="360363" cy="361951"/>
          </a:xfrm>
          <a:solidFill>
            <a:srgbClr val="C7A854"/>
          </a:solidFill>
          <a:effectLst/>
        </p:grpSpPr>
        <p:sp>
          <p:nvSpPr>
            <p:cNvPr id="66" name="Freeform 63">
              <a:extLst>
                <a:ext uri="{FF2B5EF4-FFF2-40B4-BE49-F238E27FC236}">
                  <a16:creationId xmlns:a16="http://schemas.microsoft.com/office/drawing/2014/main" id="{EECDC7A6-E89C-4ED6-BCDF-121301E2E17F}"/>
                </a:ext>
              </a:extLst>
            </p:cNvPr>
            <p:cNvSpPr>
              <a:spLocks/>
            </p:cNvSpPr>
            <p:nvPr/>
          </p:nvSpPr>
          <p:spPr bwMode="auto">
            <a:xfrm>
              <a:off x="7718425" y="3248025"/>
              <a:ext cx="360363" cy="331788"/>
            </a:xfrm>
            <a:custGeom>
              <a:avLst/>
              <a:gdLst>
                <a:gd name="T0" fmla="*/ 20 w 96"/>
                <a:gd name="T1" fmla="*/ 88 h 88"/>
                <a:gd name="T2" fmla="*/ 8 w 96"/>
                <a:gd name="T3" fmla="*/ 75 h 88"/>
                <a:gd name="T4" fmla="*/ 17 w 96"/>
                <a:gd name="T5" fmla="*/ 65 h 88"/>
                <a:gd name="T6" fmla="*/ 2 w 96"/>
                <a:gd name="T7" fmla="*/ 56 h 88"/>
                <a:gd name="T8" fmla="*/ 0 w 96"/>
                <a:gd name="T9" fmla="*/ 42 h 88"/>
                <a:gd name="T10" fmla="*/ 13 w 96"/>
                <a:gd name="T11" fmla="*/ 40 h 88"/>
                <a:gd name="T12" fmla="*/ 8 w 96"/>
                <a:gd name="T13" fmla="*/ 23 h 88"/>
                <a:gd name="T14" fmla="*/ 8 w 96"/>
                <a:gd name="T15" fmla="*/ 20 h 88"/>
                <a:gd name="T16" fmla="*/ 23 w 96"/>
                <a:gd name="T17" fmla="*/ 8 h 88"/>
                <a:gd name="T18" fmla="*/ 40 w 96"/>
                <a:gd name="T19" fmla="*/ 13 h 88"/>
                <a:gd name="T20" fmla="*/ 42 w 96"/>
                <a:gd name="T21" fmla="*/ 0 h 88"/>
                <a:gd name="T22" fmla="*/ 56 w 96"/>
                <a:gd name="T23" fmla="*/ 2 h 88"/>
                <a:gd name="T24" fmla="*/ 65 w 96"/>
                <a:gd name="T25" fmla="*/ 17 h 88"/>
                <a:gd name="T26" fmla="*/ 76 w 96"/>
                <a:gd name="T27" fmla="*/ 8 h 88"/>
                <a:gd name="T28" fmla="*/ 88 w 96"/>
                <a:gd name="T29" fmla="*/ 21 h 88"/>
                <a:gd name="T30" fmla="*/ 79 w 96"/>
                <a:gd name="T31" fmla="*/ 31 h 88"/>
                <a:gd name="T32" fmla="*/ 94 w 96"/>
                <a:gd name="T33" fmla="*/ 40 h 88"/>
                <a:gd name="T34" fmla="*/ 96 w 96"/>
                <a:gd name="T35" fmla="*/ 54 h 88"/>
                <a:gd name="T36" fmla="*/ 83 w 96"/>
                <a:gd name="T37" fmla="*/ 56 h 88"/>
                <a:gd name="T38" fmla="*/ 88 w 96"/>
                <a:gd name="T39" fmla="*/ 73 h 88"/>
                <a:gd name="T40" fmla="*/ 76 w 96"/>
                <a:gd name="T41" fmla="*/ 88 h 88"/>
                <a:gd name="T42" fmla="*/ 64 w 96"/>
                <a:gd name="T43" fmla="*/ 78 h 88"/>
                <a:gd name="T44" fmla="*/ 67 w 96"/>
                <a:gd name="T45" fmla="*/ 76 h 88"/>
                <a:gd name="T46" fmla="*/ 83 w 96"/>
                <a:gd name="T47" fmla="*/ 75 h 88"/>
                <a:gd name="T48" fmla="*/ 75 w 96"/>
                <a:gd name="T49" fmla="*/ 65 h 88"/>
                <a:gd name="T50" fmla="*/ 81 w 96"/>
                <a:gd name="T51" fmla="*/ 52 h 88"/>
                <a:gd name="T52" fmla="*/ 92 w 96"/>
                <a:gd name="T53" fmla="*/ 44 h 88"/>
                <a:gd name="T54" fmla="*/ 79 w 96"/>
                <a:gd name="T55" fmla="*/ 42 h 88"/>
                <a:gd name="T56" fmla="*/ 76 w 96"/>
                <a:gd name="T57" fmla="*/ 29 h 88"/>
                <a:gd name="T58" fmla="*/ 75 w 96"/>
                <a:gd name="T59" fmla="*/ 13 h 88"/>
                <a:gd name="T60" fmla="*/ 65 w 96"/>
                <a:gd name="T61" fmla="*/ 21 h 88"/>
                <a:gd name="T62" fmla="*/ 52 w 96"/>
                <a:gd name="T63" fmla="*/ 15 h 88"/>
                <a:gd name="T64" fmla="*/ 44 w 96"/>
                <a:gd name="T65" fmla="*/ 4 h 88"/>
                <a:gd name="T66" fmla="*/ 42 w 96"/>
                <a:gd name="T67" fmla="*/ 17 h 88"/>
                <a:gd name="T68" fmla="*/ 29 w 96"/>
                <a:gd name="T69" fmla="*/ 20 h 88"/>
                <a:gd name="T70" fmla="*/ 13 w 96"/>
                <a:gd name="T71" fmla="*/ 21 h 88"/>
                <a:gd name="T72" fmla="*/ 21 w 96"/>
                <a:gd name="T73" fmla="*/ 31 h 88"/>
                <a:gd name="T74" fmla="*/ 15 w 96"/>
                <a:gd name="T75" fmla="*/ 44 h 88"/>
                <a:gd name="T76" fmla="*/ 4 w 96"/>
                <a:gd name="T77" fmla="*/ 52 h 88"/>
                <a:gd name="T78" fmla="*/ 17 w 96"/>
                <a:gd name="T79" fmla="*/ 54 h 88"/>
                <a:gd name="T80" fmla="*/ 20 w 96"/>
                <a:gd name="T81" fmla="*/ 67 h 88"/>
                <a:gd name="T82" fmla="*/ 21 w 96"/>
                <a:gd name="T83" fmla="*/ 83 h 88"/>
                <a:gd name="T84" fmla="*/ 32 w 96"/>
                <a:gd name="T85" fmla="*/ 76 h 88"/>
                <a:gd name="T86" fmla="*/ 23 w 96"/>
                <a:gd name="T87" fmla="*/ 8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6" h="88">
                  <a:moveTo>
                    <a:pt x="21" y="88"/>
                  </a:moveTo>
                  <a:cubicBezTo>
                    <a:pt x="21" y="88"/>
                    <a:pt x="20" y="88"/>
                    <a:pt x="20" y="88"/>
                  </a:cubicBezTo>
                  <a:cubicBezTo>
                    <a:pt x="8" y="76"/>
                    <a:pt x="8" y="76"/>
                    <a:pt x="8" y="76"/>
                  </a:cubicBezTo>
                  <a:cubicBezTo>
                    <a:pt x="8" y="76"/>
                    <a:pt x="8" y="75"/>
                    <a:pt x="8" y="75"/>
                  </a:cubicBezTo>
                  <a:cubicBezTo>
                    <a:pt x="8" y="74"/>
                    <a:pt x="8" y="74"/>
                    <a:pt x="8" y="73"/>
                  </a:cubicBezTo>
                  <a:cubicBezTo>
                    <a:pt x="17" y="65"/>
                    <a:pt x="17" y="65"/>
                    <a:pt x="17" y="65"/>
                  </a:cubicBezTo>
                  <a:cubicBezTo>
                    <a:pt x="15" y="63"/>
                    <a:pt x="14" y="59"/>
                    <a:pt x="13" y="56"/>
                  </a:cubicBezTo>
                  <a:cubicBezTo>
                    <a:pt x="2" y="56"/>
                    <a:pt x="2" y="56"/>
                    <a:pt x="2" y="56"/>
                  </a:cubicBezTo>
                  <a:cubicBezTo>
                    <a:pt x="1" y="56"/>
                    <a:pt x="0" y="55"/>
                    <a:pt x="0" y="54"/>
                  </a:cubicBezTo>
                  <a:cubicBezTo>
                    <a:pt x="0" y="42"/>
                    <a:pt x="0" y="42"/>
                    <a:pt x="0" y="42"/>
                  </a:cubicBezTo>
                  <a:cubicBezTo>
                    <a:pt x="0" y="41"/>
                    <a:pt x="1" y="40"/>
                    <a:pt x="2" y="40"/>
                  </a:cubicBezTo>
                  <a:cubicBezTo>
                    <a:pt x="13" y="40"/>
                    <a:pt x="13" y="40"/>
                    <a:pt x="13" y="40"/>
                  </a:cubicBezTo>
                  <a:cubicBezTo>
                    <a:pt x="14" y="37"/>
                    <a:pt x="15" y="33"/>
                    <a:pt x="17" y="31"/>
                  </a:cubicBezTo>
                  <a:cubicBezTo>
                    <a:pt x="8" y="23"/>
                    <a:pt x="8" y="23"/>
                    <a:pt x="8" y="23"/>
                  </a:cubicBezTo>
                  <a:cubicBezTo>
                    <a:pt x="8" y="22"/>
                    <a:pt x="8" y="22"/>
                    <a:pt x="8" y="21"/>
                  </a:cubicBezTo>
                  <a:cubicBezTo>
                    <a:pt x="8" y="21"/>
                    <a:pt x="8" y="20"/>
                    <a:pt x="8" y="20"/>
                  </a:cubicBezTo>
                  <a:cubicBezTo>
                    <a:pt x="20" y="8"/>
                    <a:pt x="20" y="8"/>
                    <a:pt x="20" y="8"/>
                  </a:cubicBezTo>
                  <a:cubicBezTo>
                    <a:pt x="20" y="8"/>
                    <a:pt x="22" y="8"/>
                    <a:pt x="23" y="8"/>
                  </a:cubicBezTo>
                  <a:cubicBezTo>
                    <a:pt x="31" y="17"/>
                    <a:pt x="31" y="17"/>
                    <a:pt x="31" y="17"/>
                  </a:cubicBezTo>
                  <a:cubicBezTo>
                    <a:pt x="33" y="15"/>
                    <a:pt x="37" y="14"/>
                    <a:pt x="40" y="13"/>
                  </a:cubicBezTo>
                  <a:cubicBezTo>
                    <a:pt x="40" y="2"/>
                    <a:pt x="40" y="2"/>
                    <a:pt x="40" y="2"/>
                  </a:cubicBezTo>
                  <a:cubicBezTo>
                    <a:pt x="40" y="1"/>
                    <a:pt x="41" y="0"/>
                    <a:pt x="42" y="0"/>
                  </a:cubicBezTo>
                  <a:cubicBezTo>
                    <a:pt x="54" y="0"/>
                    <a:pt x="54" y="0"/>
                    <a:pt x="54" y="0"/>
                  </a:cubicBezTo>
                  <a:cubicBezTo>
                    <a:pt x="55" y="0"/>
                    <a:pt x="56" y="1"/>
                    <a:pt x="56" y="2"/>
                  </a:cubicBezTo>
                  <a:cubicBezTo>
                    <a:pt x="56" y="13"/>
                    <a:pt x="56" y="13"/>
                    <a:pt x="56" y="13"/>
                  </a:cubicBezTo>
                  <a:cubicBezTo>
                    <a:pt x="59" y="14"/>
                    <a:pt x="63" y="15"/>
                    <a:pt x="65" y="17"/>
                  </a:cubicBezTo>
                  <a:cubicBezTo>
                    <a:pt x="73" y="8"/>
                    <a:pt x="73" y="8"/>
                    <a:pt x="73" y="8"/>
                  </a:cubicBezTo>
                  <a:cubicBezTo>
                    <a:pt x="74" y="8"/>
                    <a:pt x="75" y="8"/>
                    <a:pt x="76" y="8"/>
                  </a:cubicBezTo>
                  <a:cubicBezTo>
                    <a:pt x="88" y="20"/>
                    <a:pt x="88" y="20"/>
                    <a:pt x="88" y="20"/>
                  </a:cubicBezTo>
                  <a:cubicBezTo>
                    <a:pt x="88" y="20"/>
                    <a:pt x="88" y="21"/>
                    <a:pt x="88" y="21"/>
                  </a:cubicBezTo>
                  <a:cubicBezTo>
                    <a:pt x="88" y="22"/>
                    <a:pt x="88" y="22"/>
                    <a:pt x="88" y="23"/>
                  </a:cubicBezTo>
                  <a:cubicBezTo>
                    <a:pt x="79" y="31"/>
                    <a:pt x="79" y="31"/>
                    <a:pt x="79" y="31"/>
                  </a:cubicBezTo>
                  <a:cubicBezTo>
                    <a:pt x="81" y="33"/>
                    <a:pt x="82" y="37"/>
                    <a:pt x="83" y="40"/>
                  </a:cubicBezTo>
                  <a:cubicBezTo>
                    <a:pt x="94" y="40"/>
                    <a:pt x="94" y="40"/>
                    <a:pt x="94" y="40"/>
                  </a:cubicBezTo>
                  <a:cubicBezTo>
                    <a:pt x="95" y="40"/>
                    <a:pt x="96" y="41"/>
                    <a:pt x="96" y="42"/>
                  </a:cubicBezTo>
                  <a:cubicBezTo>
                    <a:pt x="96" y="54"/>
                    <a:pt x="96" y="54"/>
                    <a:pt x="96" y="54"/>
                  </a:cubicBezTo>
                  <a:cubicBezTo>
                    <a:pt x="96" y="55"/>
                    <a:pt x="95" y="56"/>
                    <a:pt x="94" y="56"/>
                  </a:cubicBezTo>
                  <a:cubicBezTo>
                    <a:pt x="83" y="56"/>
                    <a:pt x="83" y="56"/>
                    <a:pt x="83" y="56"/>
                  </a:cubicBezTo>
                  <a:cubicBezTo>
                    <a:pt x="82" y="59"/>
                    <a:pt x="81" y="63"/>
                    <a:pt x="79" y="65"/>
                  </a:cubicBezTo>
                  <a:cubicBezTo>
                    <a:pt x="88" y="73"/>
                    <a:pt x="88" y="73"/>
                    <a:pt x="88" y="73"/>
                  </a:cubicBezTo>
                  <a:cubicBezTo>
                    <a:pt x="88" y="74"/>
                    <a:pt x="88" y="76"/>
                    <a:pt x="88" y="76"/>
                  </a:cubicBezTo>
                  <a:cubicBezTo>
                    <a:pt x="76" y="88"/>
                    <a:pt x="76" y="88"/>
                    <a:pt x="76" y="88"/>
                  </a:cubicBezTo>
                  <a:cubicBezTo>
                    <a:pt x="76" y="88"/>
                    <a:pt x="74" y="88"/>
                    <a:pt x="73" y="88"/>
                  </a:cubicBezTo>
                  <a:cubicBezTo>
                    <a:pt x="64" y="78"/>
                    <a:pt x="64" y="78"/>
                    <a:pt x="64" y="78"/>
                  </a:cubicBezTo>
                  <a:cubicBezTo>
                    <a:pt x="63" y="78"/>
                    <a:pt x="63" y="76"/>
                    <a:pt x="64" y="76"/>
                  </a:cubicBezTo>
                  <a:cubicBezTo>
                    <a:pt x="65" y="75"/>
                    <a:pt x="66" y="75"/>
                    <a:pt x="67" y="76"/>
                  </a:cubicBezTo>
                  <a:cubicBezTo>
                    <a:pt x="75" y="83"/>
                    <a:pt x="75" y="83"/>
                    <a:pt x="75" y="83"/>
                  </a:cubicBezTo>
                  <a:cubicBezTo>
                    <a:pt x="83" y="75"/>
                    <a:pt x="83" y="75"/>
                    <a:pt x="83" y="75"/>
                  </a:cubicBezTo>
                  <a:cubicBezTo>
                    <a:pt x="76" y="67"/>
                    <a:pt x="76" y="67"/>
                    <a:pt x="76" y="67"/>
                  </a:cubicBezTo>
                  <a:cubicBezTo>
                    <a:pt x="75" y="66"/>
                    <a:pt x="75" y="65"/>
                    <a:pt x="75" y="65"/>
                  </a:cubicBezTo>
                  <a:cubicBezTo>
                    <a:pt x="77" y="62"/>
                    <a:pt x="79" y="56"/>
                    <a:pt x="79" y="54"/>
                  </a:cubicBezTo>
                  <a:cubicBezTo>
                    <a:pt x="79" y="53"/>
                    <a:pt x="80" y="52"/>
                    <a:pt x="81" y="52"/>
                  </a:cubicBezTo>
                  <a:cubicBezTo>
                    <a:pt x="92" y="52"/>
                    <a:pt x="92" y="52"/>
                    <a:pt x="92" y="52"/>
                  </a:cubicBezTo>
                  <a:cubicBezTo>
                    <a:pt x="92" y="44"/>
                    <a:pt x="92" y="44"/>
                    <a:pt x="92" y="44"/>
                  </a:cubicBezTo>
                  <a:cubicBezTo>
                    <a:pt x="81" y="44"/>
                    <a:pt x="81" y="44"/>
                    <a:pt x="81" y="44"/>
                  </a:cubicBezTo>
                  <a:cubicBezTo>
                    <a:pt x="80" y="44"/>
                    <a:pt x="79" y="43"/>
                    <a:pt x="79" y="42"/>
                  </a:cubicBezTo>
                  <a:cubicBezTo>
                    <a:pt x="79" y="40"/>
                    <a:pt x="77" y="34"/>
                    <a:pt x="75" y="31"/>
                  </a:cubicBezTo>
                  <a:cubicBezTo>
                    <a:pt x="75" y="31"/>
                    <a:pt x="75" y="30"/>
                    <a:pt x="76" y="29"/>
                  </a:cubicBezTo>
                  <a:cubicBezTo>
                    <a:pt x="83" y="21"/>
                    <a:pt x="83" y="21"/>
                    <a:pt x="83" y="21"/>
                  </a:cubicBezTo>
                  <a:cubicBezTo>
                    <a:pt x="75" y="13"/>
                    <a:pt x="75" y="13"/>
                    <a:pt x="75" y="13"/>
                  </a:cubicBezTo>
                  <a:cubicBezTo>
                    <a:pt x="67" y="20"/>
                    <a:pt x="67" y="20"/>
                    <a:pt x="67" y="20"/>
                  </a:cubicBezTo>
                  <a:cubicBezTo>
                    <a:pt x="66" y="21"/>
                    <a:pt x="65" y="21"/>
                    <a:pt x="65" y="21"/>
                  </a:cubicBezTo>
                  <a:cubicBezTo>
                    <a:pt x="62" y="19"/>
                    <a:pt x="57" y="18"/>
                    <a:pt x="54" y="17"/>
                  </a:cubicBezTo>
                  <a:cubicBezTo>
                    <a:pt x="53" y="17"/>
                    <a:pt x="52" y="16"/>
                    <a:pt x="52" y="15"/>
                  </a:cubicBezTo>
                  <a:cubicBezTo>
                    <a:pt x="52" y="4"/>
                    <a:pt x="52" y="4"/>
                    <a:pt x="52" y="4"/>
                  </a:cubicBezTo>
                  <a:cubicBezTo>
                    <a:pt x="44" y="4"/>
                    <a:pt x="44" y="4"/>
                    <a:pt x="44" y="4"/>
                  </a:cubicBezTo>
                  <a:cubicBezTo>
                    <a:pt x="44" y="15"/>
                    <a:pt x="44" y="15"/>
                    <a:pt x="44" y="15"/>
                  </a:cubicBezTo>
                  <a:cubicBezTo>
                    <a:pt x="44" y="16"/>
                    <a:pt x="43" y="17"/>
                    <a:pt x="42" y="17"/>
                  </a:cubicBezTo>
                  <a:cubicBezTo>
                    <a:pt x="39" y="18"/>
                    <a:pt x="34" y="19"/>
                    <a:pt x="31" y="21"/>
                  </a:cubicBezTo>
                  <a:cubicBezTo>
                    <a:pt x="31" y="21"/>
                    <a:pt x="30" y="21"/>
                    <a:pt x="29" y="20"/>
                  </a:cubicBezTo>
                  <a:cubicBezTo>
                    <a:pt x="21" y="13"/>
                    <a:pt x="21" y="13"/>
                    <a:pt x="21" y="13"/>
                  </a:cubicBezTo>
                  <a:cubicBezTo>
                    <a:pt x="13" y="21"/>
                    <a:pt x="13" y="21"/>
                    <a:pt x="13" y="21"/>
                  </a:cubicBezTo>
                  <a:cubicBezTo>
                    <a:pt x="20" y="29"/>
                    <a:pt x="20" y="29"/>
                    <a:pt x="20" y="29"/>
                  </a:cubicBezTo>
                  <a:cubicBezTo>
                    <a:pt x="21" y="30"/>
                    <a:pt x="21" y="31"/>
                    <a:pt x="21" y="31"/>
                  </a:cubicBezTo>
                  <a:cubicBezTo>
                    <a:pt x="19" y="34"/>
                    <a:pt x="17" y="40"/>
                    <a:pt x="17" y="42"/>
                  </a:cubicBezTo>
                  <a:cubicBezTo>
                    <a:pt x="17" y="43"/>
                    <a:pt x="16" y="44"/>
                    <a:pt x="15" y="44"/>
                  </a:cubicBezTo>
                  <a:cubicBezTo>
                    <a:pt x="4" y="44"/>
                    <a:pt x="4" y="44"/>
                    <a:pt x="4" y="44"/>
                  </a:cubicBezTo>
                  <a:cubicBezTo>
                    <a:pt x="4" y="52"/>
                    <a:pt x="4" y="52"/>
                    <a:pt x="4" y="52"/>
                  </a:cubicBezTo>
                  <a:cubicBezTo>
                    <a:pt x="15" y="52"/>
                    <a:pt x="15" y="52"/>
                    <a:pt x="15" y="52"/>
                  </a:cubicBezTo>
                  <a:cubicBezTo>
                    <a:pt x="16" y="52"/>
                    <a:pt x="17" y="53"/>
                    <a:pt x="17" y="54"/>
                  </a:cubicBezTo>
                  <a:cubicBezTo>
                    <a:pt x="17" y="56"/>
                    <a:pt x="19" y="62"/>
                    <a:pt x="21" y="65"/>
                  </a:cubicBezTo>
                  <a:cubicBezTo>
                    <a:pt x="21" y="65"/>
                    <a:pt x="21" y="66"/>
                    <a:pt x="20" y="67"/>
                  </a:cubicBezTo>
                  <a:cubicBezTo>
                    <a:pt x="13" y="75"/>
                    <a:pt x="13" y="75"/>
                    <a:pt x="13" y="75"/>
                  </a:cubicBezTo>
                  <a:cubicBezTo>
                    <a:pt x="21" y="83"/>
                    <a:pt x="21" y="83"/>
                    <a:pt x="21" y="83"/>
                  </a:cubicBezTo>
                  <a:cubicBezTo>
                    <a:pt x="29" y="76"/>
                    <a:pt x="29" y="76"/>
                    <a:pt x="29" y="76"/>
                  </a:cubicBezTo>
                  <a:cubicBezTo>
                    <a:pt x="30" y="75"/>
                    <a:pt x="31" y="75"/>
                    <a:pt x="32" y="76"/>
                  </a:cubicBezTo>
                  <a:cubicBezTo>
                    <a:pt x="33" y="76"/>
                    <a:pt x="33" y="78"/>
                    <a:pt x="32" y="78"/>
                  </a:cubicBezTo>
                  <a:cubicBezTo>
                    <a:pt x="23" y="88"/>
                    <a:pt x="23" y="88"/>
                    <a:pt x="23" y="88"/>
                  </a:cubicBezTo>
                  <a:cubicBezTo>
                    <a:pt x="22" y="88"/>
                    <a:pt x="22" y="88"/>
                    <a:pt x="21"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7" name="Freeform 64">
              <a:extLst>
                <a:ext uri="{FF2B5EF4-FFF2-40B4-BE49-F238E27FC236}">
                  <a16:creationId xmlns:a16="http://schemas.microsoft.com/office/drawing/2014/main" id="{86FB7764-BFD9-4BCC-8478-54C8E6947EE6}"/>
                </a:ext>
              </a:extLst>
            </p:cNvPr>
            <p:cNvSpPr>
              <a:spLocks/>
            </p:cNvSpPr>
            <p:nvPr/>
          </p:nvSpPr>
          <p:spPr bwMode="auto">
            <a:xfrm>
              <a:off x="7869238" y="3549650"/>
              <a:ext cx="60325" cy="15875"/>
            </a:xfrm>
            <a:custGeom>
              <a:avLst/>
              <a:gdLst>
                <a:gd name="T0" fmla="*/ 14 w 16"/>
                <a:gd name="T1" fmla="*/ 4 h 4"/>
                <a:gd name="T2" fmla="*/ 2 w 16"/>
                <a:gd name="T3" fmla="*/ 4 h 4"/>
                <a:gd name="T4" fmla="*/ 0 w 16"/>
                <a:gd name="T5" fmla="*/ 2 h 4"/>
                <a:gd name="T6" fmla="*/ 2 w 16"/>
                <a:gd name="T7" fmla="*/ 0 h 4"/>
                <a:gd name="T8" fmla="*/ 14 w 16"/>
                <a:gd name="T9" fmla="*/ 0 h 4"/>
                <a:gd name="T10" fmla="*/ 16 w 16"/>
                <a:gd name="T11" fmla="*/ 2 h 4"/>
                <a:gd name="T12" fmla="*/ 14 w 16"/>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6" h="4">
                  <a:moveTo>
                    <a:pt x="14" y="4"/>
                  </a:moveTo>
                  <a:cubicBezTo>
                    <a:pt x="2" y="4"/>
                    <a:pt x="2" y="4"/>
                    <a:pt x="2" y="4"/>
                  </a:cubicBezTo>
                  <a:cubicBezTo>
                    <a:pt x="1" y="4"/>
                    <a:pt x="0" y="3"/>
                    <a:pt x="0" y="2"/>
                  </a:cubicBezTo>
                  <a:cubicBezTo>
                    <a:pt x="0" y="1"/>
                    <a:pt x="1" y="0"/>
                    <a:pt x="2" y="0"/>
                  </a:cubicBezTo>
                  <a:cubicBezTo>
                    <a:pt x="14" y="0"/>
                    <a:pt x="14" y="0"/>
                    <a:pt x="14" y="0"/>
                  </a:cubicBezTo>
                  <a:cubicBezTo>
                    <a:pt x="15" y="0"/>
                    <a:pt x="16" y="1"/>
                    <a:pt x="16" y="2"/>
                  </a:cubicBezTo>
                  <a:cubicBezTo>
                    <a:pt x="16" y="3"/>
                    <a:pt x="15" y="4"/>
                    <a:pt x="14"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8" name="Freeform 65">
              <a:extLst>
                <a:ext uri="{FF2B5EF4-FFF2-40B4-BE49-F238E27FC236}">
                  <a16:creationId xmlns:a16="http://schemas.microsoft.com/office/drawing/2014/main" id="{93235A6C-C0DF-42C5-94B9-D8B6DE452E9B}"/>
                </a:ext>
              </a:extLst>
            </p:cNvPr>
            <p:cNvSpPr>
              <a:spLocks/>
            </p:cNvSpPr>
            <p:nvPr/>
          </p:nvSpPr>
          <p:spPr bwMode="auto">
            <a:xfrm>
              <a:off x="7869238" y="3579813"/>
              <a:ext cx="60325" cy="30163"/>
            </a:xfrm>
            <a:custGeom>
              <a:avLst/>
              <a:gdLst>
                <a:gd name="T0" fmla="*/ 14 w 16"/>
                <a:gd name="T1" fmla="*/ 0 h 8"/>
                <a:gd name="T2" fmla="*/ 2 w 16"/>
                <a:gd name="T3" fmla="*/ 0 h 8"/>
                <a:gd name="T4" fmla="*/ 0 w 16"/>
                <a:gd name="T5" fmla="*/ 2 h 8"/>
                <a:gd name="T6" fmla="*/ 2 w 16"/>
                <a:gd name="T7" fmla="*/ 4 h 8"/>
                <a:gd name="T8" fmla="*/ 6 w 16"/>
                <a:gd name="T9" fmla="*/ 4 h 8"/>
                <a:gd name="T10" fmla="*/ 6 w 16"/>
                <a:gd name="T11" fmla="*/ 6 h 8"/>
                <a:gd name="T12" fmla="*/ 8 w 16"/>
                <a:gd name="T13" fmla="*/ 8 h 8"/>
                <a:gd name="T14" fmla="*/ 10 w 16"/>
                <a:gd name="T15" fmla="*/ 6 h 8"/>
                <a:gd name="T16" fmla="*/ 10 w 16"/>
                <a:gd name="T17" fmla="*/ 4 h 8"/>
                <a:gd name="T18" fmla="*/ 14 w 16"/>
                <a:gd name="T19" fmla="*/ 4 h 8"/>
                <a:gd name="T20" fmla="*/ 16 w 16"/>
                <a:gd name="T21" fmla="*/ 2 h 8"/>
                <a:gd name="T22" fmla="*/ 14 w 16"/>
                <a:gd name="T2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 h="8">
                  <a:moveTo>
                    <a:pt x="14" y="0"/>
                  </a:moveTo>
                  <a:cubicBezTo>
                    <a:pt x="2" y="0"/>
                    <a:pt x="2" y="0"/>
                    <a:pt x="2" y="0"/>
                  </a:cubicBezTo>
                  <a:cubicBezTo>
                    <a:pt x="1" y="0"/>
                    <a:pt x="0" y="1"/>
                    <a:pt x="0" y="2"/>
                  </a:cubicBezTo>
                  <a:cubicBezTo>
                    <a:pt x="0" y="3"/>
                    <a:pt x="1" y="4"/>
                    <a:pt x="2" y="4"/>
                  </a:cubicBezTo>
                  <a:cubicBezTo>
                    <a:pt x="6" y="4"/>
                    <a:pt x="6" y="4"/>
                    <a:pt x="6" y="4"/>
                  </a:cubicBezTo>
                  <a:cubicBezTo>
                    <a:pt x="6" y="6"/>
                    <a:pt x="6" y="6"/>
                    <a:pt x="6" y="6"/>
                  </a:cubicBezTo>
                  <a:cubicBezTo>
                    <a:pt x="6" y="7"/>
                    <a:pt x="7" y="8"/>
                    <a:pt x="8" y="8"/>
                  </a:cubicBezTo>
                  <a:cubicBezTo>
                    <a:pt x="9" y="8"/>
                    <a:pt x="10" y="7"/>
                    <a:pt x="10" y="6"/>
                  </a:cubicBezTo>
                  <a:cubicBezTo>
                    <a:pt x="10" y="4"/>
                    <a:pt x="10" y="4"/>
                    <a:pt x="10" y="4"/>
                  </a:cubicBezTo>
                  <a:cubicBezTo>
                    <a:pt x="14" y="4"/>
                    <a:pt x="14" y="4"/>
                    <a:pt x="14" y="4"/>
                  </a:cubicBezTo>
                  <a:cubicBezTo>
                    <a:pt x="15" y="4"/>
                    <a:pt x="16" y="3"/>
                    <a:pt x="16" y="2"/>
                  </a:cubicBezTo>
                  <a:cubicBezTo>
                    <a:pt x="16" y="1"/>
                    <a:pt x="15" y="0"/>
                    <a:pt x="1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9" name="Freeform 66">
              <a:extLst>
                <a:ext uri="{FF2B5EF4-FFF2-40B4-BE49-F238E27FC236}">
                  <a16:creationId xmlns:a16="http://schemas.microsoft.com/office/drawing/2014/main" id="{1D23970A-668A-4688-A4B9-46E0A8F573A1}"/>
                </a:ext>
              </a:extLst>
            </p:cNvPr>
            <p:cNvSpPr>
              <a:spLocks/>
            </p:cNvSpPr>
            <p:nvPr/>
          </p:nvSpPr>
          <p:spPr bwMode="auto">
            <a:xfrm>
              <a:off x="7805738" y="3338513"/>
              <a:ext cx="187325" cy="196850"/>
            </a:xfrm>
            <a:custGeom>
              <a:avLst/>
              <a:gdLst>
                <a:gd name="T0" fmla="*/ 25 w 50"/>
                <a:gd name="T1" fmla="*/ 0 h 52"/>
                <a:gd name="T2" fmla="*/ 0 w 50"/>
                <a:gd name="T3" fmla="*/ 24 h 52"/>
                <a:gd name="T4" fmla="*/ 17 w 50"/>
                <a:gd name="T5" fmla="*/ 47 h 52"/>
                <a:gd name="T6" fmla="*/ 17 w 50"/>
                <a:gd name="T7" fmla="*/ 50 h 52"/>
                <a:gd name="T8" fmla="*/ 19 w 50"/>
                <a:gd name="T9" fmla="*/ 52 h 52"/>
                <a:gd name="T10" fmla="*/ 31 w 50"/>
                <a:gd name="T11" fmla="*/ 52 h 52"/>
                <a:gd name="T12" fmla="*/ 33 w 50"/>
                <a:gd name="T13" fmla="*/ 50 h 52"/>
                <a:gd name="T14" fmla="*/ 33 w 50"/>
                <a:gd name="T15" fmla="*/ 47 h 52"/>
                <a:gd name="T16" fmla="*/ 50 w 50"/>
                <a:gd name="T17" fmla="*/ 24 h 52"/>
                <a:gd name="T18" fmla="*/ 25 w 50"/>
                <a:gd name="T1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52">
                  <a:moveTo>
                    <a:pt x="25" y="0"/>
                  </a:moveTo>
                  <a:cubicBezTo>
                    <a:pt x="11" y="0"/>
                    <a:pt x="0" y="11"/>
                    <a:pt x="0" y="24"/>
                  </a:cubicBezTo>
                  <a:cubicBezTo>
                    <a:pt x="0" y="34"/>
                    <a:pt x="7" y="43"/>
                    <a:pt x="17" y="47"/>
                  </a:cubicBezTo>
                  <a:cubicBezTo>
                    <a:pt x="17" y="50"/>
                    <a:pt x="17" y="50"/>
                    <a:pt x="17" y="50"/>
                  </a:cubicBezTo>
                  <a:cubicBezTo>
                    <a:pt x="17" y="51"/>
                    <a:pt x="18" y="52"/>
                    <a:pt x="19" y="52"/>
                  </a:cubicBezTo>
                  <a:cubicBezTo>
                    <a:pt x="31" y="52"/>
                    <a:pt x="31" y="52"/>
                    <a:pt x="31" y="52"/>
                  </a:cubicBezTo>
                  <a:cubicBezTo>
                    <a:pt x="32" y="52"/>
                    <a:pt x="33" y="51"/>
                    <a:pt x="33" y="50"/>
                  </a:cubicBezTo>
                  <a:cubicBezTo>
                    <a:pt x="33" y="47"/>
                    <a:pt x="33" y="47"/>
                    <a:pt x="33" y="47"/>
                  </a:cubicBezTo>
                  <a:cubicBezTo>
                    <a:pt x="43" y="43"/>
                    <a:pt x="50" y="34"/>
                    <a:pt x="50" y="24"/>
                  </a:cubicBezTo>
                  <a:cubicBezTo>
                    <a:pt x="50" y="11"/>
                    <a:pt x="39" y="0"/>
                    <a:pt x="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70" name="Group 69"/>
          <p:cNvGrpSpPr/>
          <p:nvPr/>
        </p:nvGrpSpPr>
        <p:grpSpPr>
          <a:xfrm>
            <a:off x="3031512" y="1386617"/>
            <a:ext cx="2757571" cy="4806988"/>
            <a:chOff x="776794" y="1999153"/>
            <a:chExt cx="2045589" cy="4190014"/>
          </a:xfrm>
        </p:grpSpPr>
        <p:sp>
          <p:nvSpPr>
            <p:cNvPr id="71" name="Freeform: Shape 23">
              <a:extLst>
                <a:ext uri="{FF2B5EF4-FFF2-40B4-BE49-F238E27FC236}">
                  <a16:creationId xmlns:a16="http://schemas.microsoft.com/office/drawing/2014/main" id="{2D08BAB5-C2E1-4345-B0FB-2466C8D705C6}"/>
                </a:ext>
              </a:extLst>
            </p:cNvPr>
            <p:cNvSpPr/>
            <p:nvPr/>
          </p:nvSpPr>
          <p:spPr>
            <a:xfrm rot="16200000">
              <a:off x="851581" y="4506569"/>
              <a:ext cx="669380" cy="756273"/>
            </a:xfrm>
            <a:custGeom>
              <a:avLst/>
              <a:gdLst>
                <a:gd name="connsiteX0" fmla="*/ 1172913 w 2345826"/>
                <a:gd name="connsiteY0" fmla="*/ 0 h 2649945"/>
                <a:gd name="connsiteX1" fmla="*/ 2345826 w 2345826"/>
                <a:gd name="connsiteY1" fmla="*/ 1172913 h 2649945"/>
                <a:gd name="connsiteX2" fmla="*/ 1521702 w 2345826"/>
                <a:gd name="connsiteY2" fmla="*/ 2293094 h 2649945"/>
                <a:gd name="connsiteX3" fmla="*/ 1520205 w 2345826"/>
                <a:gd name="connsiteY3" fmla="*/ 2293479 h 2649945"/>
                <a:gd name="connsiteX4" fmla="*/ 1172914 w 2345826"/>
                <a:gd name="connsiteY4" fmla="*/ 2649945 h 2649945"/>
                <a:gd name="connsiteX5" fmla="*/ 825623 w 2345826"/>
                <a:gd name="connsiteY5" fmla="*/ 2293480 h 2649945"/>
                <a:gd name="connsiteX6" fmla="*/ 824125 w 2345826"/>
                <a:gd name="connsiteY6" fmla="*/ 2293094 h 2649945"/>
                <a:gd name="connsiteX7" fmla="*/ 0 w 2345826"/>
                <a:gd name="connsiteY7" fmla="*/ 1172913 h 2649945"/>
                <a:gd name="connsiteX8" fmla="*/ 1172913 w 2345826"/>
                <a:gd name="connsiteY8" fmla="*/ 0 h 264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826" h="2649945">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2" name="Round Same Side Corner Rectangle 71"/>
            <p:cNvSpPr/>
            <p:nvPr/>
          </p:nvSpPr>
          <p:spPr>
            <a:xfrm>
              <a:off x="781942" y="1999153"/>
              <a:ext cx="2040441" cy="1803429"/>
            </a:xfrm>
            <a:prstGeom prst="round2Same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3" name="Freeform 72"/>
            <p:cNvSpPr/>
            <p:nvPr/>
          </p:nvSpPr>
          <p:spPr>
            <a:xfrm flipH="1" flipV="1">
              <a:off x="776794" y="2667754"/>
              <a:ext cx="2040441" cy="3521413"/>
            </a:xfrm>
            <a:custGeom>
              <a:avLst/>
              <a:gdLst>
                <a:gd name="connsiteX0" fmla="*/ 2712378 w 2712378"/>
                <a:gd name="connsiteY0" fmla="*/ 3811712 h 3811712"/>
                <a:gd name="connsiteX1" fmla="*/ 2100536 w 2712378"/>
                <a:gd name="connsiteY1" fmla="*/ 3811712 h 3811712"/>
                <a:gd name="connsiteX2" fmla="*/ 2107441 w 2712378"/>
                <a:gd name="connsiteY2" fmla="*/ 3766157 h 3811712"/>
                <a:gd name="connsiteX3" fmla="*/ 2111340 w 2712378"/>
                <a:gd name="connsiteY3" fmla="*/ 3688422 h 3811712"/>
                <a:gd name="connsiteX4" fmla="*/ 1356189 w 2712378"/>
                <a:gd name="connsiteY4" fmla="*/ 2928134 h 3811712"/>
                <a:gd name="connsiteX5" fmla="*/ 601038 w 2712378"/>
                <a:gd name="connsiteY5" fmla="*/ 3688422 h 3811712"/>
                <a:gd name="connsiteX6" fmla="*/ 604937 w 2712378"/>
                <a:gd name="connsiteY6" fmla="*/ 3766157 h 3811712"/>
                <a:gd name="connsiteX7" fmla="*/ 611842 w 2712378"/>
                <a:gd name="connsiteY7" fmla="*/ 3811712 h 3811712"/>
                <a:gd name="connsiteX8" fmla="*/ 0 w 2712378"/>
                <a:gd name="connsiteY8" fmla="*/ 3811712 h 3811712"/>
                <a:gd name="connsiteX9" fmla="*/ 0 w 2712378"/>
                <a:gd name="connsiteY9" fmla="*/ 452072 h 3811712"/>
                <a:gd name="connsiteX10" fmla="*/ 452072 w 2712378"/>
                <a:gd name="connsiteY10" fmla="*/ 0 h 3811712"/>
                <a:gd name="connsiteX11" fmla="*/ 2260306 w 2712378"/>
                <a:gd name="connsiteY11" fmla="*/ 0 h 3811712"/>
                <a:gd name="connsiteX12" fmla="*/ 2712378 w 2712378"/>
                <a:gd name="connsiteY12" fmla="*/ 452072 h 381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12378" h="3811712">
                  <a:moveTo>
                    <a:pt x="2712378" y="3811712"/>
                  </a:moveTo>
                  <a:lnTo>
                    <a:pt x="2100536" y="3811712"/>
                  </a:lnTo>
                  <a:lnTo>
                    <a:pt x="2107441" y="3766157"/>
                  </a:lnTo>
                  <a:cubicBezTo>
                    <a:pt x="2110019" y="3740598"/>
                    <a:pt x="2111340" y="3714665"/>
                    <a:pt x="2111340" y="3688422"/>
                  </a:cubicBezTo>
                  <a:cubicBezTo>
                    <a:pt x="2111340" y="3268527"/>
                    <a:pt x="1773247" y="2928134"/>
                    <a:pt x="1356189" y="2928134"/>
                  </a:cubicBezTo>
                  <a:cubicBezTo>
                    <a:pt x="939131" y="2928134"/>
                    <a:pt x="601038" y="3268527"/>
                    <a:pt x="601038" y="3688422"/>
                  </a:cubicBezTo>
                  <a:cubicBezTo>
                    <a:pt x="601038" y="3714665"/>
                    <a:pt x="602359" y="3740598"/>
                    <a:pt x="604937" y="3766157"/>
                  </a:cubicBezTo>
                  <a:lnTo>
                    <a:pt x="611842" y="3811712"/>
                  </a:lnTo>
                  <a:lnTo>
                    <a:pt x="0" y="3811712"/>
                  </a:lnTo>
                  <a:lnTo>
                    <a:pt x="0" y="452072"/>
                  </a:lnTo>
                  <a:cubicBezTo>
                    <a:pt x="0" y="202400"/>
                    <a:pt x="202400" y="0"/>
                    <a:pt x="452072" y="0"/>
                  </a:cubicBezTo>
                  <a:lnTo>
                    <a:pt x="2260306" y="0"/>
                  </a:lnTo>
                  <a:cubicBezTo>
                    <a:pt x="2509978" y="0"/>
                    <a:pt x="2712378" y="202400"/>
                    <a:pt x="2712378" y="452072"/>
                  </a:cubicBezTo>
                  <a:close/>
                </a:path>
              </a:pathLst>
            </a:custGeom>
            <a:solidFill>
              <a:schemeClr val="bg1"/>
            </a:solidFill>
            <a:ln>
              <a:solidFill>
                <a:schemeClr val="bg1"/>
              </a:solidFill>
            </a:ln>
            <a:effectLst>
              <a:outerShdw blurRad="127000" sx="107000" sy="107000" algn="ctr" rotWithShape="0">
                <a:schemeClr val="tx1">
                  <a:alpha val="2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4" name="TextBox 73"/>
            <p:cNvSpPr txBox="1"/>
            <p:nvPr/>
          </p:nvSpPr>
          <p:spPr>
            <a:xfrm>
              <a:off x="808135" y="3562457"/>
              <a:ext cx="2009100" cy="2494945"/>
            </a:xfrm>
            <a:prstGeom prst="rect">
              <a:avLst/>
            </a:prstGeom>
            <a:noFill/>
          </p:spPr>
          <p:txBody>
            <a:bodyPr wrap="square" rtlCol="0">
              <a:spAutoFit/>
            </a:bodyPr>
            <a:lstStyle/>
            <a:p>
              <a:pPr algn="just"/>
              <a:r>
                <a:rPr lang="en-US" dirty="0">
                  <a:solidFill>
                    <a:srgbClr val="025E2B"/>
                  </a:solidFill>
                  <a:latin typeface="Arial" panose="020B0604020202020204" pitchFamily="34" charset="0"/>
                  <a:cs typeface="Arial" panose="020B0604020202020204" pitchFamily="34" charset="0"/>
                </a:rPr>
                <a:t>Clean baseload power opens up </a:t>
              </a:r>
              <a:r>
                <a:rPr lang="en-US" b="1" dirty="0">
                  <a:solidFill>
                    <a:srgbClr val="025E2B"/>
                  </a:solidFill>
                  <a:latin typeface="Arial" panose="020B0604020202020204" pitchFamily="34" charset="0"/>
                  <a:cs typeface="Arial" panose="020B0604020202020204" pitchFamily="34" charset="0"/>
                </a:rPr>
                <a:t>opportunities for collaboration with ESG-sensitive </a:t>
              </a:r>
              <a:r>
                <a:rPr lang="en-US" dirty="0">
                  <a:solidFill>
                    <a:srgbClr val="025E2B"/>
                  </a:solidFill>
                  <a:latin typeface="Arial" panose="020B0604020202020204" pitchFamily="34" charset="0"/>
                  <a:cs typeface="Arial" panose="020B0604020202020204" pitchFamily="34" charset="0"/>
                </a:rPr>
                <a:t>partners while </a:t>
              </a:r>
              <a:r>
                <a:rPr lang="en-US" b="1" dirty="0">
                  <a:solidFill>
                    <a:srgbClr val="025E2B"/>
                  </a:solidFill>
                  <a:latin typeface="Arial" panose="020B0604020202020204" pitchFamily="34" charset="0"/>
                  <a:cs typeface="Arial" panose="020B0604020202020204" pitchFamily="34" charset="0"/>
                </a:rPr>
                <a:t>ensuring security of </a:t>
              </a:r>
              <a:r>
                <a:rPr lang="en-US" b="1" dirty="0" smtClean="0">
                  <a:solidFill>
                    <a:srgbClr val="025E2B"/>
                  </a:solidFill>
                  <a:latin typeface="Arial" panose="020B0604020202020204" pitchFamily="34" charset="0"/>
                  <a:cs typeface="Arial" panose="020B0604020202020204" pitchFamily="34" charset="0"/>
                </a:rPr>
                <a:t>supply. </a:t>
              </a:r>
              <a:r>
                <a:rPr lang="en-US" dirty="0" smtClean="0">
                  <a:solidFill>
                    <a:srgbClr val="025E2B"/>
                  </a:solidFill>
                  <a:latin typeface="Arial" panose="020B0604020202020204" pitchFamily="34" charset="0"/>
                  <a:cs typeface="Arial" panose="020B0604020202020204" pitchFamily="34" charset="0"/>
                </a:rPr>
                <a:t>Socio-economic </a:t>
              </a:r>
              <a:r>
                <a:rPr lang="en-US" dirty="0">
                  <a:solidFill>
                    <a:srgbClr val="025E2B"/>
                  </a:solidFill>
                  <a:latin typeface="Arial" panose="020B0604020202020204" pitchFamily="34" charset="0"/>
                  <a:cs typeface="Arial" panose="020B0604020202020204" pitchFamily="34" charset="0"/>
                </a:rPr>
                <a:t>considerations ensure </a:t>
              </a:r>
              <a:r>
                <a:rPr lang="en-US" b="1" dirty="0">
                  <a:solidFill>
                    <a:srgbClr val="025E2B"/>
                  </a:solidFill>
                  <a:latin typeface="Arial" panose="020B0604020202020204" pitchFamily="34" charset="0"/>
                  <a:cs typeface="Arial" panose="020B0604020202020204" pitchFamily="34" charset="0"/>
                </a:rPr>
                <a:t>energy justice and a better life </a:t>
              </a:r>
              <a:r>
                <a:rPr lang="en-US" dirty="0">
                  <a:solidFill>
                    <a:srgbClr val="025E2B"/>
                  </a:solidFill>
                  <a:latin typeface="Arial" panose="020B0604020202020204" pitchFamily="34" charset="0"/>
                  <a:cs typeface="Arial" panose="020B0604020202020204" pitchFamily="34" charset="0"/>
                </a:rPr>
                <a:t>for the people </a:t>
              </a:r>
            </a:p>
          </p:txBody>
        </p:sp>
      </p:grpSp>
      <p:grpSp>
        <p:nvGrpSpPr>
          <p:cNvPr id="75" name="Group 74">
            <a:extLst>
              <a:ext uri="{FF2B5EF4-FFF2-40B4-BE49-F238E27FC236}">
                <a16:creationId xmlns:a16="http://schemas.microsoft.com/office/drawing/2014/main" id="{C51151C1-6FDE-4C34-9FBE-CADAFDA2DA6A}"/>
              </a:ext>
            </a:extLst>
          </p:cNvPr>
          <p:cNvGrpSpPr/>
          <p:nvPr/>
        </p:nvGrpSpPr>
        <p:grpSpPr>
          <a:xfrm>
            <a:off x="3976261" y="1903297"/>
            <a:ext cx="896669" cy="922316"/>
            <a:chOff x="7718425" y="3248025"/>
            <a:chExt cx="360363" cy="361951"/>
          </a:xfrm>
          <a:solidFill>
            <a:srgbClr val="C7A854"/>
          </a:solidFill>
          <a:effectLst/>
        </p:grpSpPr>
        <p:sp>
          <p:nvSpPr>
            <p:cNvPr id="76" name="Freeform 63">
              <a:extLst>
                <a:ext uri="{FF2B5EF4-FFF2-40B4-BE49-F238E27FC236}">
                  <a16:creationId xmlns:a16="http://schemas.microsoft.com/office/drawing/2014/main" id="{EECDC7A6-E89C-4ED6-BCDF-121301E2E17F}"/>
                </a:ext>
              </a:extLst>
            </p:cNvPr>
            <p:cNvSpPr>
              <a:spLocks/>
            </p:cNvSpPr>
            <p:nvPr/>
          </p:nvSpPr>
          <p:spPr bwMode="auto">
            <a:xfrm>
              <a:off x="7718425" y="3248025"/>
              <a:ext cx="360363" cy="331788"/>
            </a:xfrm>
            <a:custGeom>
              <a:avLst/>
              <a:gdLst>
                <a:gd name="T0" fmla="*/ 20 w 96"/>
                <a:gd name="T1" fmla="*/ 88 h 88"/>
                <a:gd name="T2" fmla="*/ 8 w 96"/>
                <a:gd name="T3" fmla="*/ 75 h 88"/>
                <a:gd name="T4" fmla="*/ 17 w 96"/>
                <a:gd name="T5" fmla="*/ 65 h 88"/>
                <a:gd name="T6" fmla="*/ 2 w 96"/>
                <a:gd name="T7" fmla="*/ 56 h 88"/>
                <a:gd name="T8" fmla="*/ 0 w 96"/>
                <a:gd name="T9" fmla="*/ 42 h 88"/>
                <a:gd name="T10" fmla="*/ 13 w 96"/>
                <a:gd name="T11" fmla="*/ 40 h 88"/>
                <a:gd name="T12" fmla="*/ 8 w 96"/>
                <a:gd name="T13" fmla="*/ 23 h 88"/>
                <a:gd name="T14" fmla="*/ 8 w 96"/>
                <a:gd name="T15" fmla="*/ 20 h 88"/>
                <a:gd name="T16" fmla="*/ 23 w 96"/>
                <a:gd name="T17" fmla="*/ 8 h 88"/>
                <a:gd name="T18" fmla="*/ 40 w 96"/>
                <a:gd name="T19" fmla="*/ 13 h 88"/>
                <a:gd name="T20" fmla="*/ 42 w 96"/>
                <a:gd name="T21" fmla="*/ 0 h 88"/>
                <a:gd name="T22" fmla="*/ 56 w 96"/>
                <a:gd name="T23" fmla="*/ 2 h 88"/>
                <a:gd name="T24" fmla="*/ 65 w 96"/>
                <a:gd name="T25" fmla="*/ 17 h 88"/>
                <a:gd name="T26" fmla="*/ 76 w 96"/>
                <a:gd name="T27" fmla="*/ 8 h 88"/>
                <a:gd name="T28" fmla="*/ 88 w 96"/>
                <a:gd name="T29" fmla="*/ 21 h 88"/>
                <a:gd name="T30" fmla="*/ 79 w 96"/>
                <a:gd name="T31" fmla="*/ 31 h 88"/>
                <a:gd name="T32" fmla="*/ 94 w 96"/>
                <a:gd name="T33" fmla="*/ 40 h 88"/>
                <a:gd name="T34" fmla="*/ 96 w 96"/>
                <a:gd name="T35" fmla="*/ 54 h 88"/>
                <a:gd name="T36" fmla="*/ 83 w 96"/>
                <a:gd name="T37" fmla="*/ 56 h 88"/>
                <a:gd name="T38" fmla="*/ 88 w 96"/>
                <a:gd name="T39" fmla="*/ 73 h 88"/>
                <a:gd name="T40" fmla="*/ 76 w 96"/>
                <a:gd name="T41" fmla="*/ 88 h 88"/>
                <a:gd name="T42" fmla="*/ 64 w 96"/>
                <a:gd name="T43" fmla="*/ 78 h 88"/>
                <a:gd name="T44" fmla="*/ 67 w 96"/>
                <a:gd name="T45" fmla="*/ 76 h 88"/>
                <a:gd name="T46" fmla="*/ 83 w 96"/>
                <a:gd name="T47" fmla="*/ 75 h 88"/>
                <a:gd name="T48" fmla="*/ 75 w 96"/>
                <a:gd name="T49" fmla="*/ 65 h 88"/>
                <a:gd name="T50" fmla="*/ 81 w 96"/>
                <a:gd name="T51" fmla="*/ 52 h 88"/>
                <a:gd name="T52" fmla="*/ 92 w 96"/>
                <a:gd name="T53" fmla="*/ 44 h 88"/>
                <a:gd name="T54" fmla="*/ 79 w 96"/>
                <a:gd name="T55" fmla="*/ 42 h 88"/>
                <a:gd name="T56" fmla="*/ 76 w 96"/>
                <a:gd name="T57" fmla="*/ 29 h 88"/>
                <a:gd name="T58" fmla="*/ 75 w 96"/>
                <a:gd name="T59" fmla="*/ 13 h 88"/>
                <a:gd name="T60" fmla="*/ 65 w 96"/>
                <a:gd name="T61" fmla="*/ 21 h 88"/>
                <a:gd name="T62" fmla="*/ 52 w 96"/>
                <a:gd name="T63" fmla="*/ 15 h 88"/>
                <a:gd name="T64" fmla="*/ 44 w 96"/>
                <a:gd name="T65" fmla="*/ 4 h 88"/>
                <a:gd name="T66" fmla="*/ 42 w 96"/>
                <a:gd name="T67" fmla="*/ 17 h 88"/>
                <a:gd name="T68" fmla="*/ 29 w 96"/>
                <a:gd name="T69" fmla="*/ 20 h 88"/>
                <a:gd name="T70" fmla="*/ 13 w 96"/>
                <a:gd name="T71" fmla="*/ 21 h 88"/>
                <a:gd name="T72" fmla="*/ 21 w 96"/>
                <a:gd name="T73" fmla="*/ 31 h 88"/>
                <a:gd name="T74" fmla="*/ 15 w 96"/>
                <a:gd name="T75" fmla="*/ 44 h 88"/>
                <a:gd name="T76" fmla="*/ 4 w 96"/>
                <a:gd name="T77" fmla="*/ 52 h 88"/>
                <a:gd name="T78" fmla="*/ 17 w 96"/>
                <a:gd name="T79" fmla="*/ 54 h 88"/>
                <a:gd name="T80" fmla="*/ 20 w 96"/>
                <a:gd name="T81" fmla="*/ 67 h 88"/>
                <a:gd name="T82" fmla="*/ 21 w 96"/>
                <a:gd name="T83" fmla="*/ 83 h 88"/>
                <a:gd name="T84" fmla="*/ 32 w 96"/>
                <a:gd name="T85" fmla="*/ 76 h 88"/>
                <a:gd name="T86" fmla="*/ 23 w 96"/>
                <a:gd name="T87" fmla="*/ 8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6" h="88">
                  <a:moveTo>
                    <a:pt x="21" y="88"/>
                  </a:moveTo>
                  <a:cubicBezTo>
                    <a:pt x="21" y="88"/>
                    <a:pt x="20" y="88"/>
                    <a:pt x="20" y="88"/>
                  </a:cubicBezTo>
                  <a:cubicBezTo>
                    <a:pt x="8" y="76"/>
                    <a:pt x="8" y="76"/>
                    <a:pt x="8" y="76"/>
                  </a:cubicBezTo>
                  <a:cubicBezTo>
                    <a:pt x="8" y="76"/>
                    <a:pt x="8" y="75"/>
                    <a:pt x="8" y="75"/>
                  </a:cubicBezTo>
                  <a:cubicBezTo>
                    <a:pt x="8" y="74"/>
                    <a:pt x="8" y="74"/>
                    <a:pt x="8" y="73"/>
                  </a:cubicBezTo>
                  <a:cubicBezTo>
                    <a:pt x="17" y="65"/>
                    <a:pt x="17" y="65"/>
                    <a:pt x="17" y="65"/>
                  </a:cubicBezTo>
                  <a:cubicBezTo>
                    <a:pt x="15" y="63"/>
                    <a:pt x="14" y="59"/>
                    <a:pt x="13" y="56"/>
                  </a:cubicBezTo>
                  <a:cubicBezTo>
                    <a:pt x="2" y="56"/>
                    <a:pt x="2" y="56"/>
                    <a:pt x="2" y="56"/>
                  </a:cubicBezTo>
                  <a:cubicBezTo>
                    <a:pt x="1" y="56"/>
                    <a:pt x="0" y="55"/>
                    <a:pt x="0" y="54"/>
                  </a:cubicBezTo>
                  <a:cubicBezTo>
                    <a:pt x="0" y="42"/>
                    <a:pt x="0" y="42"/>
                    <a:pt x="0" y="42"/>
                  </a:cubicBezTo>
                  <a:cubicBezTo>
                    <a:pt x="0" y="41"/>
                    <a:pt x="1" y="40"/>
                    <a:pt x="2" y="40"/>
                  </a:cubicBezTo>
                  <a:cubicBezTo>
                    <a:pt x="13" y="40"/>
                    <a:pt x="13" y="40"/>
                    <a:pt x="13" y="40"/>
                  </a:cubicBezTo>
                  <a:cubicBezTo>
                    <a:pt x="14" y="37"/>
                    <a:pt x="15" y="33"/>
                    <a:pt x="17" y="31"/>
                  </a:cubicBezTo>
                  <a:cubicBezTo>
                    <a:pt x="8" y="23"/>
                    <a:pt x="8" y="23"/>
                    <a:pt x="8" y="23"/>
                  </a:cubicBezTo>
                  <a:cubicBezTo>
                    <a:pt x="8" y="22"/>
                    <a:pt x="8" y="22"/>
                    <a:pt x="8" y="21"/>
                  </a:cubicBezTo>
                  <a:cubicBezTo>
                    <a:pt x="8" y="21"/>
                    <a:pt x="8" y="20"/>
                    <a:pt x="8" y="20"/>
                  </a:cubicBezTo>
                  <a:cubicBezTo>
                    <a:pt x="20" y="8"/>
                    <a:pt x="20" y="8"/>
                    <a:pt x="20" y="8"/>
                  </a:cubicBezTo>
                  <a:cubicBezTo>
                    <a:pt x="20" y="8"/>
                    <a:pt x="22" y="8"/>
                    <a:pt x="23" y="8"/>
                  </a:cubicBezTo>
                  <a:cubicBezTo>
                    <a:pt x="31" y="17"/>
                    <a:pt x="31" y="17"/>
                    <a:pt x="31" y="17"/>
                  </a:cubicBezTo>
                  <a:cubicBezTo>
                    <a:pt x="33" y="15"/>
                    <a:pt x="37" y="14"/>
                    <a:pt x="40" y="13"/>
                  </a:cubicBezTo>
                  <a:cubicBezTo>
                    <a:pt x="40" y="2"/>
                    <a:pt x="40" y="2"/>
                    <a:pt x="40" y="2"/>
                  </a:cubicBezTo>
                  <a:cubicBezTo>
                    <a:pt x="40" y="1"/>
                    <a:pt x="41" y="0"/>
                    <a:pt x="42" y="0"/>
                  </a:cubicBezTo>
                  <a:cubicBezTo>
                    <a:pt x="54" y="0"/>
                    <a:pt x="54" y="0"/>
                    <a:pt x="54" y="0"/>
                  </a:cubicBezTo>
                  <a:cubicBezTo>
                    <a:pt x="55" y="0"/>
                    <a:pt x="56" y="1"/>
                    <a:pt x="56" y="2"/>
                  </a:cubicBezTo>
                  <a:cubicBezTo>
                    <a:pt x="56" y="13"/>
                    <a:pt x="56" y="13"/>
                    <a:pt x="56" y="13"/>
                  </a:cubicBezTo>
                  <a:cubicBezTo>
                    <a:pt x="59" y="14"/>
                    <a:pt x="63" y="15"/>
                    <a:pt x="65" y="17"/>
                  </a:cubicBezTo>
                  <a:cubicBezTo>
                    <a:pt x="73" y="8"/>
                    <a:pt x="73" y="8"/>
                    <a:pt x="73" y="8"/>
                  </a:cubicBezTo>
                  <a:cubicBezTo>
                    <a:pt x="74" y="8"/>
                    <a:pt x="75" y="8"/>
                    <a:pt x="76" y="8"/>
                  </a:cubicBezTo>
                  <a:cubicBezTo>
                    <a:pt x="88" y="20"/>
                    <a:pt x="88" y="20"/>
                    <a:pt x="88" y="20"/>
                  </a:cubicBezTo>
                  <a:cubicBezTo>
                    <a:pt x="88" y="20"/>
                    <a:pt x="88" y="21"/>
                    <a:pt x="88" y="21"/>
                  </a:cubicBezTo>
                  <a:cubicBezTo>
                    <a:pt x="88" y="22"/>
                    <a:pt x="88" y="22"/>
                    <a:pt x="88" y="23"/>
                  </a:cubicBezTo>
                  <a:cubicBezTo>
                    <a:pt x="79" y="31"/>
                    <a:pt x="79" y="31"/>
                    <a:pt x="79" y="31"/>
                  </a:cubicBezTo>
                  <a:cubicBezTo>
                    <a:pt x="81" y="33"/>
                    <a:pt x="82" y="37"/>
                    <a:pt x="83" y="40"/>
                  </a:cubicBezTo>
                  <a:cubicBezTo>
                    <a:pt x="94" y="40"/>
                    <a:pt x="94" y="40"/>
                    <a:pt x="94" y="40"/>
                  </a:cubicBezTo>
                  <a:cubicBezTo>
                    <a:pt x="95" y="40"/>
                    <a:pt x="96" y="41"/>
                    <a:pt x="96" y="42"/>
                  </a:cubicBezTo>
                  <a:cubicBezTo>
                    <a:pt x="96" y="54"/>
                    <a:pt x="96" y="54"/>
                    <a:pt x="96" y="54"/>
                  </a:cubicBezTo>
                  <a:cubicBezTo>
                    <a:pt x="96" y="55"/>
                    <a:pt x="95" y="56"/>
                    <a:pt x="94" y="56"/>
                  </a:cubicBezTo>
                  <a:cubicBezTo>
                    <a:pt x="83" y="56"/>
                    <a:pt x="83" y="56"/>
                    <a:pt x="83" y="56"/>
                  </a:cubicBezTo>
                  <a:cubicBezTo>
                    <a:pt x="82" y="59"/>
                    <a:pt x="81" y="63"/>
                    <a:pt x="79" y="65"/>
                  </a:cubicBezTo>
                  <a:cubicBezTo>
                    <a:pt x="88" y="73"/>
                    <a:pt x="88" y="73"/>
                    <a:pt x="88" y="73"/>
                  </a:cubicBezTo>
                  <a:cubicBezTo>
                    <a:pt x="88" y="74"/>
                    <a:pt x="88" y="76"/>
                    <a:pt x="88" y="76"/>
                  </a:cubicBezTo>
                  <a:cubicBezTo>
                    <a:pt x="76" y="88"/>
                    <a:pt x="76" y="88"/>
                    <a:pt x="76" y="88"/>
                  </a:cubicBezTo>
                  <a:cubicBezTo>
                    <a:pt x="76" y="88"/>
                    <a:pt x="74" y="88"/>
                    <a:pt x="73" y="88"/>
                  </a:cubicBezTo>
                  <a:cubicBezTo>
                    <a:pt x="64" y="78"/>
                    <a:pt x="64" y="78"/>
                    <a:pt x="64" y="78"/>
                  </a:cubicBezTo>
                  <a:cubicBezTo>
                    <a:pt x="63" y="78"/>
                    <a:pt x="63" y="76"/>
                    <a:pt x="64" y="76"/>
                  </a:cubicBezTo>
                  <a:cubicBezTo>
                    <a:pt x="65" y="75"/>
                    <a:pt x="66" y="75"/>
                    <a:pt x="67" y="76"/>
                  </a:cubicBezTo>
                  <a:cubicBezTo>
                    <a:pt x="75" y="83"/>
                    <a:pt x="75" y="83"/>
                    <a:pt x="75" y="83"/>
                  </a:cubicBezTo>
                  <a:cubicBezTo>
                    <a:pt x="83" y="75"/>
                    <a:pt x="83" y="75"/>
                    <a:pt x="83" y="75"/>
                  </a:cubicBezTo>
                  <a:cubicBezTo>
                    <a:pt x="76" y="67"/>
                    <a:pt x="76" y="67"/>
                    <a:pt x="76" y="67"/>
                  </a:cubicBezTo>
                  <a:cubicBezTo>
                    <a:pt x="75" y="66"/>
                    <a:pt x="75" y="65"/>
                    <a:pt x="75" y="65"/>
                  </a:cubicBezTo>
                  <a:cubicBezTo>
                    <a:pt x="77" y="62"/>
                    <a:pt x="79" y="56"/>
                    <a:pt x="79" y="54"/>
                  </a:cubicBezTo>
                  <a:cubicBezTo>
                    <a:pt x="79" y="53"/>
                    <a:pt x="80" y="52"/>
                    <a:pt x="81" y="52"/>
                  </a:cubicBezTo>
                  <a:cubicBezTo>
                    <a:pt x="92" y="52"/>
                    <a:pt x="92" y="52"/>
                    <a:pt x="92" y="52"/>
                  </a:cubicBezTo>
                  <a:cubicBezTo>
                    <a:pt x="92" y="44"/>
                    <a:pt x="92" y="44"/>
                    <a:pt x="92" y="44"/>
                  </a:cubicBezTo>
                  <a:cubicBezTo>
                    <a:pt x="81" y="44"/>
                    <a:pt x="81" y="44"/>
                    <a:pt x="81" y="44"/>
                  </a:cubicBezTo>
                  <a:cubicBezTo>
                    <a:pt x="80" y="44"/>
                    <a:pt x="79" y="43"/>
                    <a:pt x="79" y="42"/>
                  </a:cubicBezTo>
                  <a:cubicBezTo>
                    <a:pt x="79" y="40"/>
                    <a:pt x="77" y="34"/>
                    <a:pt x="75" y="31"/>
                  </a:cubicBezTo>
                  <a:cubicBezTo>
                    <a:pt x="75" y="31"/>
                    <a:pt x="75" y="30"/>
                    <a:pt x="76" y="29"/>
                  </a:cubicBezTo>
                  <a:cubicBezTo>
                    <a:pt x="83" y="21"/>
                    <a:pt x="83" y="21"/>
                    <a:pt x="83" y="21"/>
                  </a:cubicBezTo>
                  <a:cubicBezTo>
                    <a:pt x="75" y="13"/>
                    <a:pt x="75" y="13"/>
                    <a:pt x="75" y="13"/>
                  </a:cubicBezTo>
                  <a:cubicBezTo>
                    <a:pt x="67" y="20"/>
                    <a:pt x="67" y="20"/>
                    <a:pt x="67" y="20"/>
                  </a:cubicBezTo>
                  <a:cubicBezTo>
                    <a:pt x="66" y="21"/>
                    <a:pt x="65" y="21"/>
                    <a:pt x="65" y="21"/>
                  </a:cubicBezTo>
                  <a:cubicBezTo>
                    <a:pt x="62" y="19"/>
                    <a:pt x="57" y="18"/>
                    <a:pt x="54" y="17"/>
                  </a:cubicBezTo>
                  <a:cubicBezTo>
                    <a:pt x="53" y="17"/>
                    <a:pt x="52" y="16"/>
                    <a:pt x="52" y="15"/>
                  </a:cubicBezTo>
                  <a:cubicBezTo>
                    <a:pt x="52" y="4"/>
                    <a:pt x="52" y="4"/>
                    <a:pt x="52" y="4"/>
                  </a:cubicBezTo>
                  <a:cubicBezTo>
                    <a:pt x="44" y="4"/>
                    <a:pt x="44" y="4"/>
                    <a:pt x="44" y="4"/>
                  </a:cubicBezTo>
                  <a:cubicBezTo>
                    <a:pt x="44" y="15"/>
                    <a:pt x="44" y="15"/>
                    <a:pt x="44" y="15"/>
                  </a:cubicBezTo>
                  <a:cubicBezTo>
                    <a:pt x="44" y="16"/>
                    <a:pt x="43" y="17"/>
                    <a:pt x="42" y="17"/>
                  </a:cubicBezTo>
                  <a:cubicBezTo>
                    <a:pt x="39" y="18"/>
                    <a:pt x="34" y="19"/>
                    <a:pt x="31" y="21"/>
                  </a:cubicBezTo>
                  <a:cubicBezTo>
                    <a:pt x="31" y="21"/>
                    <a:pt x="30" y="21"/>
                    <a:pt x="29" y="20"/>
                  </a:cubicBezTo>
                  <a:cubicBezTo>
                    <a:pt x="21" y="13"/>
                    <a:pt x="21" y="13"/>
                    <a:pt x="21" y="13"/>
                  </a:cubicBezTo>
                  <a:cubicBezTo>
                    <a:pt x="13" y="21"/>
                    <a:pt x="13" y="21"/>
                    <a:pt x="13" y="21"/>
                  </a:cubicBezTo>
                  <a:cubicBezTo>
                    <a:pt x="20" y="29"/>
                    <a:pt x="20" y="29"/>
                    <a:pt x="20" y="29"/>
                  </a:cubicBezTo>
                  <a:cubicBezTo>
                    <a:pt x="21" y="30"/>
                    <a:pt x="21" y="31"/>
                    <a:pt x="21" y="31"/>
                  </a:cubicBezTo>
                  <a:cubicBezTo>
                    <a:pt x="19" y="34"/>
                    <a:pt x="17" y="40"/>
                    <a:pt x="17" y="42"/>
                  </a:cubicBezTo>
                  <a:cubicBezTo>
                    <a:pt x="17" y="43"/>
                    <a:pt x="16" y="44"/>
                    <a:pt x="15" y="44"/>
                  </a:cubicBezTo>
                  <a:cubicBezTo>
                    <a:pt x="4" y="44"/>
                    <a:pt x="4" y="44"/>
                    <a:pt x="4" y="44"/>
                  </a:cubicBezTo>
                  <a:cubicBezTo>
                    <a:pt x="4" y="52"/>
                    <a:pt x="4" y="52"/>
                    <a:pt x="4" y="52"/>
                  </a:cubicBezTo>
                  <a:cubicBezTo>
                    <a:pt x="15" y="52"/>
                    <a:pt x="15" y="52"/>
                    <a:pt x="15" y="52"/>
                  </a:cubicBezTo>
                  <a:cubicBezTo>
                    <a:pt x="16" y="52"/>
                    <a:pt x="17" y="53"/>
                    <a:pt x="17" y="54"/>
                  </a:cubicBezTo>
                  <a:cubicBezTo>
                    <a:pt x="17" y="56"/>
                    <a:pt x="19" y="62"/>
                    <a:pt x="21" y="65"/>
                  </a:cubicBezTo>
                  <a:cubicBezTo>
                    <a:pt x="21" y="65"/>
                    <a:pt x="21" y="66"/>
                    <a:pt x="20" y="67"/>
                  </a:cubicBezTo>
                  <a:cubicBezTo>
                    <a:pt x="13" y="75"/>
                    <a:pt x="13" y="75"/>
                    <a:pt x="13" y="75"/>
                  </a:cubicBezTo>
                  <a:cubicBezTo>
                    <a:pt x="21" y="83"/>
                    <a:pt x="21" y="83"/>
                    <a:pt x="21" y="83"/>
                  </a:cubicBezTo>
                  <a:cubicBezTo>
                    <a:pt x="29" y="76"/>
                    <a:pt x="29" y="76"/>
                    <a:pt x="29" y="76"/>
                  </a:cubicBezTo>
                  <a:cubicBezTo>
                    <a:pt x="30" y="75"/>
                    <a:pt x="31" y="75"/>
                    <a:pt x="32" y="76"/>
                  </a:cubicBezTo>
                  <a:cubicBezTo>
                    <a:pt x="33" y="76"/>
                    <a:pt x="33" y="78"/>
                    <a:pt x="32" y="78"/>
                  </a:cubicBezTo>
                  <a:cubicBezTo>
                    <a:pt x="23" y="88"/>
                    <a:pt x="23" y="88"/>
                    <a:pt x="23" y="88"/>
                  </a:cubicBezTo>
                  <a:cubicBezTo>
                    <a:pt x="22" y="88"/>
                    <a:pt x="22" y="88"/>
                    <a:pt x="21"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7" name="Freeform 64">
              <a:extLst>
                <a:ext uri="{FF2B5EF4-FFF2-40B4-BE49-F238E27FC236}">
                  <a16:creationId xmlns:a16="http://schemas.microsoft.com/office/drawing/2014/main" id="{86FB7764-BFD9-4BCC-8478-54C8E6947EE6}"/>
                </a:ext>
              </a:extLst>
            </p:cNvPr>
            <p:cNvSpPr>
              <a:spLocks/>
            </p:cNvSpPr>
            <p:nvPr/>
          </p:nvSpPr>
          <p:spPr bwMode="auto">
            <a:xfrm>
              <a:off x="7869238" y="3549650"/>
              <a:ext cx="60325" cy="15875"/>
            </a:xfrm>
            <a:custGeom>
              <a:avLst/>
              <a:gdLst>
                <a:gd name="T0" fmla="*/ 14 w 16"/>
                <a:gd name="T1" fmla="*/ 4 h 4"/>
                <a:gd name="T2" fmla="*/ 2 w 16"/>
                <a:gd name="T3" fmla="*/ 4 h 4"/>
                <a:gd name="T4" fmla="*/ 0 w 16"/>
                <a:gd name="T5" fmla="*/ 2 h 4"/>
                <a:gd name="T6" fmla="*/ 2 w 16"/>
                <a:gd name="T7" fmla="*/ 0 h 4"/>
                <a:gd name="T8" fmla="*/ 14 w 16"/>
                <a:gd name="T9" fmla="*/ 0 h 4"/>
                <a:gd name="T10" fmla="*/ 16 w 16"/>
                <a:gd name="T11" fmla="*/ 2 h 4"/>
                <a:gd name="T12" fmla="*/ 14 w 16"/>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6" h="4">
                  <a:moveTo>
                    <a:pt x="14" y="4"/>
                  </a:moveTo>
                  <a:cubicBezTo>
                    <a:pt x="2" y="4"/>
                    <a:pt x="2" y="4"/>
                    <a:pt x="2" y="4"/>
                  </a:cubicBezTo>
                  <a:cubicBezTo>
                    <a:pt x="1" y="4"/>
                    <a:pt x="0" y="3"/>
                    <a:pt x="0" y="2"/>
                  </a:cubicBezTo>
                  <a:cubicBezTo>
                    <a:pt x="0" y="1"/>
                    <a:pt x="1" y="0"/>
                    <a:pt x="2" y="0"/>
                  </a:cubicBezTo>
                  <a:cubicBezTo>
                    <a:pt x="14" y="0"/>
                    <a:pt x="14" y="0"/>
                    <a:pt x="14" y="0"/>
                  </a:cubicBezTo>
                  <a:cubicBezTo>
                    <a:pt x="15" y="0"/>
                    <a:pt x="16" y="1"/>
                    <a:pt x="16" y="2"/>
                  </a:cubicBezTo>
                  <a:cubicBezTo>
                    <a:pt x="16" y="3"/>
                    <a:pt x="15" y="4"/>
                    <a:pt x="14"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8" name="Freeform 65">
              <a:extLst>
                <a:ext uri="{FF2B5EF4-FFF2-40B4-BE49-F238E27FC236}">
                  <a16:creationId xmlns:a16="http://schemas.microsoft.com/office/drawing/2014/main" id="{93235A6C-C0DF-42C5-94B9-D8B6DE452E9B}"/>
                </a:ext>
              </a:extLst>
            </p:cNvPr>
            <p:cNvSpPr>
              <a:spLocks/>
            </p:cNvSpPr>
            <p:nvPr/>
          </p:nvSpPr>
          <p:spPr bwMode="auto">
            <a:xfrm>
              <a:off x="7869238" y="3579813"/>
              <a:ext cx="60325" cy="30163"/>
            </a:xfrm>
            <a:custGeom>
              <a:avLst/>
              <a:gdLst>
                <a:gd name="T0" fmla="*/ 14 w 16"/>
                <a:gd name="T1" fmla="*/ 0 h 8"/>
                <a:gd name="T2" fmla="*/ 2 w 16"/>
                <a:gd name="T3" fmla="*/ 0 h 8"/>
                <a:gd name="T4" fmla="*/ 0 w 16"/>
                <a:gd name="T5" fmla="*/ 2 h 8"/>
                <a:gd name="T6" fmla="*/ 2 w 16"/>
                <a:gd name="T7" fmla="*/ 4 h 8"/>
                <a:gd name="T8" fmla="*/ 6 w 16"/>
                <a:gd name="T9" fmla="*/ 4 h 8"/>
                <a:gd name="T10" fmla="*/ 6 w 16"/>
                <a:gd name="T11" fmla="*/ 6 h 8"/>
                <a:gd name="T12" fmla="*/ 8 w 16"/>
                <a:gd name="T13" fmla="*/ 8 h 8"/>
                <a:gd name="T14" fmla="*/ 10 w 16"/>
                <a:gd name="T15" fmla="*/ 6 h 8"/>
                <a:gd name="T16" fmla="*/ 10 w 16"/>
                <a:gd name="T17" fmla="*/ 4 h 8"/>
                <a:gd name="T18" fmla="*/ 14 w 16"/>
                <a:gd name="T19" fmla="*/ 4 h 8"/>
                <a:gd name="T20" fmla="*/ 16 w 16"/>
                <a:gd name="T21" fmla="*/ 2 h 8"/>
                <a:gd name="T22" fmla="*/ 14 w 16"/>
                <a:gd name="T2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 h="8">
                  <a:moveTo>
                    <a:pt x="14" y="0"/>
                  </a:moveTo>
                  <a:cubicBezTo>
                    <a:pt x="2" y="0"/>
                    <a:pt x="2" y="0"/>
                    <a:pt x="2" y="0"/>
                  </a:cubicBezTo>
                  <a:cubicBezTo>
                    <a:pt x="1" y="0"/>
                    <a:pt x="0" y="1"/>
                    <a:pt x="0" y="2"/>
                  </a:cubicBezTo>
                  <a:cubicBezTo>
                    <a:pt x="0" y="3"/>
                    <a:pt x="1" y="4"/>
                    <a:pt x="2" y="4"/>
                  </a:cubicBezTo>
                  <a:cubicBezTo>
                    <a:pt x="6" y="4"/>
                    <a:pt x="6" y="4"/>
                    <a:pt x="6" y="4"/>
                  </a:cubicBezTo>
                  <a:cubicBezTo>
                    <a:pt x="6" y="6"/>
                    <a:pt x="6" y="6"/>
                    <a:pt x="6" y="6"/>
                  </a:cubicBezTo>
                  <a:cubicBezTo>
                    <a:pt x="6" y="7"/>
                    <a:pt x="7" y="8"/>
                    <a:pt x="8" y="8"/>
                  </a:cubicBezTo>
                  <a:cubicBezTo>
                    <a:pt x="9" y="8"/>
                    <a:pt x="10" y="7"/>
                    <a:pt x="10" y="6"/>
                  </a:cubicBezTo>
                  <a:cubicBezTo>
                    <a:pt x="10" y="4"/>
                    <a:pt x="10" y="4"/>
                    <a:pt x="10" y="4"/>
                  </a:cubicBezTo>
                  <a:cubicBezTo>
                    <a:pt x="14" y="4"/>
                    <a:pt x="14" y="4"/>
                    <a:pt x="14" y="4"/>
                  </a:cubicBezTo>
                  <a:cubicBezTo>
                    <a:pt x="15" y="4"/>
                    <a:pt x="16" y="3"/>
                    <a:pt x="16" y="2"/>
                  </a:cubicBezTo>
                  <a:cubicBezTo>
                    <a:pt x="16" y="1"/>
                    <a:pt x="15" y="0"/>
                    <a:pt x="1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9" name="Freeform 66">
              <a:extLst>
                <a:ext uri="{FF2B5EF4-FFF2-40B4-BE49-F238E27FC236}">
                  <a16:creationId xmlns:a16="http://schemas.microsoft.com/office/drawing/2014/main" id="{1D23970A-668A-4688-A4B9-46E0A8F573A1}"/>
                </a:ext>
              </a:extLst>
            </p:cNvPr>
            <p:cNvSpPr>
              <a:spLocks/>
            </p:cNvSpPr>
            <p:nvPr/>
          </p:nvSpPr>
          <p:spPr bwMode="auto">
            <a:xfrm>
              <a:off x="7805738" y="3338513"/>
              <a:ext cx="187325" cy="196850"/>
            </a:xfrm>
            <a:custGeom>
              <a:avLst/>
              <a:gdLst>
                <a:gd name="T0" fmla="*/ 25 w 50"/>
                <a:gd name="T1" fmla="*/ 0 h 52"/>
                <a:gd name="T2" fmla="*/ 0 w 50"/>
                <a:gd name="T3" fmla="*/ 24 h 52"/>
                <a:gd name="T4" fmla="*/ 17 w 50"/>
                <a:gd name="T5" fmla="*/ 47 h 52"/>
                <a:gd name="T6" fmla="*/ 17 w 50"/>
                <a:gd name="T7" fmla="*/ 50 h 52"/>
                <a:gd name="T8" fmla="*/ 19 w 50"/>
                <a:gd name="T9" fmla="*/ 52 h 52"/>
                <a:gd name="T10" fmla="*/ 31 w 50"/>
                <a:gd name="T11" fmla="*/ 52 h 52"/>
                <a:gd name="T12" fmla="*/ 33 w 50"/>
                <a:gd name="T13" fmla="*/ 50 h 52"/>
                <a:gd name="T14" fmla="*/ 33 w 50"/>
                <a:gd name="T15" fmla="*/ 47 h 52"/>
                <a:gd name="T16" fmla="*/ 50 w 50"/>
                <a:gd name="T17" fmla="*/ 24 h 52"/>
                <a:gd name="T18" fmla="*/ 25 w 50"/>
                <a:gd name="T1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52">
                  <a:moveTo>
                    <a:pt x="25" y="0"/>
                  </a:moveTo>
                  <a:cubicBezTo>
                    <a:pt x="11" y="0"/>
                    <a:pt x="0" y="11"/>
                    <a:pt x="0" y="24"/>
                  </a:cubicBezTo>
                  <a:cubicBezTo>
                    <a:pt x="0" y="34"/>
                    <a:pt x="7" y="43"/>
                    <a:pt x="17" y="47"/>
                  </a:cubicBezTo>
                  <a:cubicBezTo>
                    <a:pt x="17" y="50"/>
                    <a:pt x="17" y="50"/>
                    <a:pt x="17" y="50"/>
                  </a:cubicBezTo>
                  <a:cubicBezTo>
                    <a:pt x="17" y="51"/>
                    <a:pt x="18" y="52"/>
                    <a:pt x="19" y="52"/>
                  </a:cubicBezTo>
                  <a:cubicBezTo>
                    <a:pt x="31" y="52"/>
                    <a:pt x="31" y="52"/>
                    <a:pt x="31" y="52"/>
                  </a:cubicBezTo>
                  <a:cubicBezTo>
                    <a:pt x="32" y="52"/>
                    <a:pt x="33" y="51"/>
                    <a:pt x="33" y="50"/>
                  </a:cubicBezTo>
                  <a:cubicBezTo>
                    <a:pt x="33" y="47"/>
                    <a:pt x="33" y="47"/>
                    <a:pt x="33" y="47"/>
                  </a:cubicBezTo>
                  <a:cubicBezTo>
                    <a:pt x="43" y="43"/>
                    <a:pt x="50" y="34"/>
                    <a:pt x="50" y="24"/>
                  </a:cubicBezTo>
                  <a:cubicBezTo>
                    <a:pt x="50" y="11"/>
                    <a:pt x="39" y="0"/>
                    <a:pt x="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6" name="TextBox 5"/>
          <p:cNvSpPr txBox="1"/>
          <p:nvPr/>
        </p:nvSpPr>
        <p:spPr>
          <a:xfrm>
            <a:off x="107606" y="1525549"/>
            <a:ext cx="2693799" cy="4247317"/>
          </a:xfrm>
          <a:prstGeom prst="rect">
            <a:avLst/>
          </a:prstGeom>
          <a:noFill/>
        </p:spPr>
        <p:txBody>
          <a:bodyPr wrap="square" rtlCol="0">
            <a:spAutoFit/>
          </a:bodyPr>
          <a:lstStyle/>
          <a:p>
            <a:pPr algn="r"/>
            <a:r>
              <a:rPr lang="en-US" sz="2700" dirty="0" smtClean="0">
                <a:solidFill>
                  <a:srgbClr val="025E2B"/>
                </a:solidFill>
                <a:latin typeface="Arial" panose="020B0604020202020204" pitchFamily="34" charset="0"/>
                <a:cs typeface="Arial" panose="020B0604020202020204" pitchFamily="34" charset="0"/>
              </a:rPr>
              <a:t>The carbon border adjustment mechanism will </a:t>
            </a:r>
            <a:r>
              <a:rPr lang="en-US" sz="2700" b="1" dirty="0" smtClean="0">
                <a:solidFill>
                  <a:srgbClr val="025E2B"/>
                </a:solidFill>
                <a:latin typeface="Arial" panose="020B0604020202020204" pitchFamily="34" charset="0"/>
                <a:cs typeface="Arial" panose="020B0604020202020204" pitchFamily="34" charset="0"/>
              </a:rPr>
              <a:t>increasingly require clean base load</a:t>
            </a:r>
            <a:r>
              <a:rPr lang="en-US" sz="2700" dirty="0" smtClean="0">
                <a:solidFill>
                  <a:srgbClr val="025E2B"/>
                </a:solidFill>
                <a:latin typeface="Arial" panose="020B0604020202020204" pitchFamily="34" charset="0"/>
                <a:cs typeface="Arial" panose="020B0604020202020204" pitchFamily="34" charset="0"/>
              </a:rPr>
              <a:t> to maintain access to global markets </a:t>
            </a:r>
            <a:endParaRPr lang="en-ZA" sz="2700" dirty="0">
              <a:solidFill>
                <a:srgbClr val="025E2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118005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0751" y="198783"/>
            <a:ext cx="1412351" cy="1124180"/>
            <a:chOff x="10042064" y="189876"/>
            <a:chExt cx="2132506" cy="2010277"/>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28419" y="189876"/>
              <a:ext cx="1335799" cy="1763255"/>
            </a:xfrm>
            <a:prstGeom prst="rect">
              <a:avLst/>
            </a:prstGeom>
          </p:spPr>
        </p:pic>
        <p:sp>
          <p:nvSpPr>
            <p:cNvPr id="4" name="TextBox 3"/>
            <p:cNvSpPr txBox="1"/>
            <p:nvPr/>
          </p:nvSpPr>
          <p:spPr>
            <a:xfrm>
              <a:off x="10042064" y="1953131"/>
              <a:ext cx="2132506" cy="247022"/>
            </a:xfrm>
            <a:prstGeom prst="rect">
              <a:avLst/>
            </a:prstGeom>
            <a:noFill/>
          </p:spPr>
          <p:txBody>
            <a:bodyPr wrap="square" rtlCol="0">
              <a:spAutoFit/>
            </a:bodyPr>
            <a:lstStyle/>
            <a:p>
              <a:pPr algn="ctr"/>
              <a:endParaRPr lang="en-ZA" sz="1000" b="1" dirty="0">
                <a:latin typeface="Arial" panose="020B0604020202020204" pitchFamily="34" charset="0"/>
                <a:cs typeface="Arial" panose="020B0604020202020204" pitchFamily="34" charset="0"/>
              </a:endParaRPr>
            </a:p>
          </p:txBody>
        </p:sp>
      </p:grpSp>
      <p:sp>
        <p:nvSpPr>
          <p:cNvPr id="5" name="TextBox 4"/>
          <p:cNvSpPr txBox="1"/>
          <p:nvPr/>
        </p:nvSpPr>
        <p:spPr>
          <a:xfrm>
            <a:off x="1371600" y="198782"/>
            <a:ext cx="10605052" cy="523220"/>
          </a:xfrm>
          <a:prstGeom prst="rect">
            <a:avLst/>
          </a:prstGeom>
          <a:solidFill>
            <a:srgbClr val="C7A854"/>
          </a:solidFill>
        </p:spPr>
        <p:txBody>
          <a:bodyPr wrap="square" rtlCol="0">
            <a:spAutoFit/>
          </a:bodyPr>
          <a:lstStyle/>
          <a:p>
            <a:r>
              <a:rPr lang="en-US" sz="2800" b="1" dirty="0" smtClean="0">
                <a:solidFill>
                  <a:srgbClr val="02602C"/>
                </a:solidFill>
                <a:latin typeface="Arial" panose="020B0604020202020204" pitchFamily="34" charset="0"/>
                <a:cs typeface="Arial" panose="020B0604020202020204" pitchFamily="34" charset="0"/>
              </a:rPr>
              <a:t>GLOBAL ACCEPTANCE OF NUCLEAR ENERGY </a:t>
            </a:r>
            <a:endParaRPr lang="en-ZA" sz="2800" b="1" dirty="0">
              <a:solidFill>
                <a:srgbClr val="02602C"/>
              </a:solidFill>
              <a:latin typeface="Arial" panose="020B0604020202020204" pitchFamily="34" charset="0"/>
              <a:cs typeface="Arial" panose="020B0604020202020204" pitchFamily="34" charset="0"/>
            </a:endParaRPr>
          </a:p>
        </p:txBody>
      </p:sp>
      <p:sp>
        <p:nvSpPr>
          <p:cNvPr id="7" name="TextBox 6"/>
          <p:cNvSpPr txBox="1"/>
          <p:nvPr/>
        </p:nvSpPr>
        <p:spPr>
          <a:xfrm>
            <a:off x="1371600" y="709682"/>
            <a:ext cx="10605052" cy="461665"/>
          </a:xfrm>
          <a:prstGeom prst="rect">
            <a:avLst/>
          </a:prstGeom>
          <a:noFill/>
          <a:ln>
            <a:solidFill>
              <a:srgbClr val="C7A854"/>
            </a:solidFill>
          </a:ln>
        </p:spPr>
        <p:txBody>
          <a:bodyPr wrap="square" rtlCol="0">
            <a:spAutoFit/>
          </a:bodyPr>
          <a:lstStyle/>
          <a:p>
            <a:r>
              <a:rPr lang="en-US" sz="2400" b="1" dirty="0" smtClean="0">
                <a:solidFill>
                  <a:srgbClr val="015E1F"/>
                </a:solidFill>
                <a:latin typeface="Arial" panose="020B0604020202020204" pitchFamily="34" charset="0"/>
                <a:cs typeface="Arial" panose="020B0604020202020204" pitchFamily="34" charset="0"/>
              </a:rPr>
              <a:t>Nuclear continues to gain acceptance as a clear source of baseload.</a:t>
            </a:r>
            <a:endParaRPr lang="en-ZA" sz="2400" b="1" dirty="0">
              <a:solidFill>
                <a:srgbClr val="015E1F"/>
              </a:solidFill>
              <a:latin typeface="Arial" panose="020B0604020202020204" pitchFamily="34" charset="0"/>
              <a:cs typeface="Arial" panose="020B0604020202020204" pitchFamily="34" charset="0"/>
            </a:endParaRPr>
          </a:p>
        </p:txBody>
      </p:sp>
      <p:grpSp>
        <p:nvGrpSpPr>
          <p:cNvPr id="39" name="Group 38"/>
          <p:cNvGrpSpPr/>
          <p:nvPr/>
        </p:nvGrpSpPr>
        <p:grpSpPr>
          <a:xfrm>
            <a:off x="575209" y="1879247"/>
            <a:ext cx="414000" cy="424800"/>
            <a:chOff x="5013434" y="1942902"/>
            <a:chExt cx="800728" cy="800730"/>
          </a:xfrm>
        </p:grpSpPr>
        <p:sp>
          <p:nvSpPr>
            <p:cNvPr id="40" name="Rectangle: Rounded Corners 51">
              <a:extLst>
                <a:ext uri="{FF2B5EF4-FFF2-40B4-BE49-F238E27FC236}">
                  <a16:creationId xmlns:a16="http://schemas.microsoft.com/office/drawing/2014/main" id="{8F415CCD-72FD-4F4F-9DAB-F6F6114BAE5E}"/>
                </a:ext>
              </a:extLst>
            </p:cNvPr>
            <p:cNvSpPr/>
            <p:nvPr/>
          </p:nvSpPr>
          <p:spPr>
            <a:xfrm rot="2700000">
              <a:off x="5013433" y="1942903"/>
              <a:ext cx="800730" cy="800728"/>
            </a:xfrm>
            <a:prstGeom prst="roundRect">
              <a:avLst/>
            </a:prstGeom>
            <a:solidFill>
              <a:srgbClr val="9C4C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nvGrpSpPr>
            <p:cNvPr id="41" name="Group 40">
              <a:extLst>
                <a:ext uri="{FF2B5EF4-FFF2-40B4-BE49-F238E27FC236}">
                  <a16:creationId xmlns:a16="http://schemas.microsoft.com/office/drawing/2014/main" id="{4A307710-2151-43D9-9046-1EA2E802B3B8}"/>
                </a:ext>
              </a:extLst>
            </p:cNvPr>
            <p:cNvGrpSpPr/>
            <p:nvPr/>
          </p:nvGrpSpPr>
          <p:grpSpPr>
            <a:xfrm>
              <a:off x="5231166" y="2160635"/>
              <a:ext cx="365264" cy="365264"/>
              <a:chOff x="3390900" y="3970338"/>
              <a:chExt cx="361950" cy="361950"/>
            </a:xfrm>
            <a:solidFill>
              <a:schemeClr val="bg1"/>
            </a:solidFill>
          </p:grpSpPr>
          <p:sp>
            <p:nvSpPr>
              <p:cNvPr id="42" name="Freeform 50">
                <a:extLst>
                  <a:ext uri="{FF2B5EF4-FFF2-40B4-BE49-F238E27FC236}">
                    <a16:creationId xmlns:a16="http://schemas.microsoft.com/office/drawing/2014/main" id="{9FB1451B-2368-4E32-99A6-E7A9FDB30BA7}"/>
                  </a:ext>
                </a:extLst>
              </p:cNvPr>
              <p:cNvSpPr>
                <a:spLocks/>
              </p:cNvSpPr>
              <p:nvPr/>
            </p:nvSpPr>
            <p:spPr bwMode="auto">
              <a:xfrm>
                <a:off x="3616325" y="4137025"/>
                <a:ext cx="123825" cy="104775"/>
              </a:xfrm>
              <a:custGeom>
                <a:avLst/>
                <a:gdLst>
                  <a:gd name="T0" fmla="*/ 31 w 33"/>
                  <a:gd name="T1" fmla="*/ 14 h 28"/>
                  <a:gd name="T2" fmla="*/ 0 w 33"/>
                  <a:gd name="T3" fmla="*/ 0 h 28"/>
                  <a:gd name="T4" fmla="*/ 0 w 33"/>
                  <a:gd name="T5" fmla="*/ 22 h 28"/>
                  <a:gd name="T6" fmla="*/ 15 w 33"/>
                  <a:gd name="T7" fmla="*/ 28 h 28"/>
                  <a:gd name="T8" fmla="*/ 16 w 33"/>
                  <a:gd name="T9" fmla="*/ 28 h 28"/>
                  <a:gd name="T10" fmla="*/ 32 w 33"/>
                  <a:gd name="T11" fmla="*/ 20 h 28"/>
                  <a:gd name="T12" fmla="*/ 33 w 33"/>
                  <a:gd name="T13" fmla="*/ 18 h 28"/>
                  <a:gd name="T14" fmla="*/ 31 w 33"/>
                  <a:gd name="T15" fmla="*/ 14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28">
                    <a:moveTo>
                      <a:pt x="31" y="14"/>
                    </a:moveTo>
                    <a:cubicBezTo>
                      <a:pt x="0" y="0"/>
                      <a:pt x="0" y="0"/>
                      <a:pt x="0" y="0"/>
                    </a:cubicBezTo>
                    <a:cubicBezTo>
                      <a:pt x="0" y="22"/>
                      <a:pt x="0" y="22"/>
                      <a:pt x="0" y="22"/>
                    </a:cubicBezTo>
                    <a:cubicBezTo>
                      <a:pt x="4" y="25"/>
                      <a:pt x="9" y="28"/>
                      <a:pt x="15" y="28"/>
                    </a:cubicBezTo>
                    <a:cubicBezTo>
                      <a:pt x="15" y="28"/>
                      <a:pt x="15" y="28"/>
                      <a:pt x="16" y="28"/>
                    </a:cubicBezTo>
                    <a:cubicBezTo>
                      <a:pt x="21" y="28"/>
                      <a:pt x="27" y="25"/>
                      <a:pt x="32" y="20"/>
                    </a:cubicBezTo>
                    <a:cubicBezTo>
                      <a:pt x="32" y="20"/>
                      <a:pt x="33" y="19"/>
                      <a:pt x="33" y="18"/>
                    </a:cubicBezTo>
                    <a:cubicBezTo>
                      <a:pt x="33" y="16"/>
                      <a:pt x="32" y="15"/>
                      <a:pt x="31"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Arial" panose="020B0604020202020204" pitchFamily="34" charset="0"/>
                  <a:cs typeface="Arial" panose="020B0604020202020204" pitchFamily="34" charset="0"/>
                </a:endParaRPr>
              </a:p>
            </p:txBody>
          </p:sp>
          <p:sp>
            <p:nvSpPr>
              <p:cNvPr id="43" name="Freeform 51">
                <a:extLst>
                  <a:ext uri="{FF2B5EF4-FFF2-40B4-BE49-F238E27FC236}">
                    <a16:creationId xmlns:a16="http://schemas.microsoft.com/office/drawing/2014/main" id="{C6C043A1-722A-47B9-80A8-117A397098F0}"/>
                  </a:ext>
                </a:extLst>
              </p:cNvPr>
              <p:cNvSpPr>
                <a:spLocks/>
              </p:cNvSpPr>
              <p:nvPr/>
            </p:nvSpPr>
            <p:spPr bwMode="auto">
              <a:xfrm>
                <a:off x="3541713" y="3970338"/>
                <a:ext cx="90488" cy="139700"/>
              </a:xfrm>
              <a:custGeom>
                <a:avLst/>
                <a:gdLst>
                  <a:gd name="T0" fmla="*/ 8 w 24"/>
                  <a:gd name="T1" fmla="*/ 30 h 37"/>
                  <a:gd name="T2" fmla="*/ 19 w 24"/>
                  <a:gd name="T3" fmla="*/ 37 h 37"/>
                  <a:gd name="T4" fmla="*/ 21 w 24"/>
                  <a:gd name="T5" fmla="*/ 14 h 37"/>
                  <a:gd name="T6" fmla="*/ 6 w 24"/>
                  <a:gd name="T7" fmla="*/ 1 h 37"/>
                  <a:gd name="T8" fmla="*/ 3 w 24"/>
                  <a:gd name="T9" fmla="*/ 1 h 37"/>
                  <a:gd name="T10" fmla="*/ 0 w 24"/>
                  <a:gd name="T11" fmla="*/ 4 h 37"/>
                  <a:gd name="T12" fmla="*/ 0 w 24"/>
                  <a:gd name="T13" fmla="*/ 33 h 37"/>
                  <a:gd name="T14" fmla="*/ 8 w 24"/>
                  <a:gd name="T15" fmla="*/ 30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37">
                    <a:moveTo>
                      <a:pt x="8" y="30"/>
                    </a:moveTo>
                    <a:cubicBezTo>
                      <a:pt x="13" y="30"/>
                      <a:pt x="17" y="33"/>
                      <a:pt x="19" y="37"/>
                    </a:cubicBezTo>
                    <a:cubicBezTo>
                      <a:pt x="21" y="31"/>
                      <a:pt x="24" y="22"/>
                      <a:pt x="21" y="14"/>
                    </a:cubicBezTo>
                    <a:cubicBezTo>
                      <a:pt x="18" y="8"/>
                      <a:pt x="14" y="3"/>
                      <a:pt x="6" y="1"/>
                    </a:cubicBezTo>
                    <a:cubicBezTo>
                      <a:pt x="5" y="0"/>
                      <a:pt x="4" y="0"/>
                      <a:pt x="3" y="1"/>
                    </a:cubicBezTo>
                    <a:cubicBezTo>
                      <a:pt x="2" y="1"/>
                      <a:pt x="0" y="2"/>
                      <a:pt x="0" y="4"/>
                    </a:cubicBezTo>
                    <a:cubicBezTo>
                      <a:pt x="0" y="33"/>
                      <a:pt x="0" y="33"/>
                      <a:pt x="0" y="33"/>
                    </a:cubicBezTo>
                    <a:cubicBezTo>
                      <a:pt x="2" y="31"/>
                      <a:pt x="5" y="30"/>
                      <a:pt x="8"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Arial" panose="020B0604020202020204" pitchFamily="34" charset="0"/>
                  <a:cs typeface="Arial" panose="020B0604020202020204" pitchFamily="34" charset="0"/>
                </a:endParaRPr>
              </a:p>
            </p:txBody>
          </p:sp>
          <p:sp>
            <p:nvSpPr>
              <p:cNvPr id="44" name="Freeform 52">
                <a:extLst>
                  <a:ext uri="{FF2B5EF4-FFF2-40B4-BE49-F238E27FC236}">
                    <a16:creationId xmlns:a16="http://schemas.microsoft.com/office/drawing/2014/main" id="{A43DC5ED-CADA-4946-AE3F-4BD45B5E3BF6}"/>
                  </a:ext>
                </a:extLst>
              </p:cNvPr>
              <p:cNvSpPr>
                <a:spLocks/>
              </p:cNvSpPr>
              <p:nvPr/>
            </p:nvSpPr>
            <p:spPr bwMode="auto">
              <a:xfrm>
                <a:off x="3398838" y="4117975"/>
                <a:ext cx="128588" cy="109538"/>
              </a:xfrm>
              <a:custGeom>
                <a:avLst/>
                <a:gdLst>
                  <a:gd name="T0" fmla="*/ 34 w 34"/>
                  <a:gd name="T1" fmla="*/ 3 h 29"/>
                  <a:gd name="T2" fmla="*/ 34 w 34"/>
                  <a:gd name="T3" fmla="*/ 2 h 29"/>
                  <a:gd name="T4" fmla="*/ 8 w 34"/>
                  <a:gd name="T5" fmla="*/ 6 h 29"/>
                  <a:gd name="T6" fmla="*/ 0 w 34"/>
                  <a:gd name="T7" fmla="*/ 25 h 29"/>
                  <a:gd name="T8" fmla="*/ 1 w 34"/>
                  <a:gd name="T9" fmla="*/ 28 h 29"/>
                  <a:gd name="T10" fmla="*/ 4 w 34"/>
                  <a:gd name="T11" fmla="*/ 29 h 29"/>
                  <a:gd name="T12" fmla="*/ 5 w 34"/>
                  <a:gd name="T13" fmla="*/ 29 h 29"/>
                  <a:gd name="T14" fmla="*/ 34 w 34"/>
                  <a:gd name="T15" fmla="*/ 18 h 29"/>
                  <a:gd name="T16" fmla="*/ 34 w 34"/>
                  <a:gd name="T17" fmla="*/ 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29">
                    <a:moveTo>
                      <a:pt x="34" y="3"/>
                    </a:moveTo>
                    <a:cubicBezTo>
                      <a:pt x="34" y="3"/>
                      <a:pt x="34" y="2"/>
                      <a:pt x="34" y="2"/>
                    </a:cubicBezTo>
                    <a:cubicBezTo>
                      <a:pt x="25" y="0"/>
                      <a:pt x="15" y="1"/>
                      <a:pt x="8" y="6"/>
                    </a:cubicBezTo>
                    <a:cubicBezTo>
                      <a:pt x="3" y="10"/>
                      <a:pt x="0" y="17"/>
                      <a:pt x="0" y="25"/>
                    </a:cubicBezTo>
                    <a:cubicBezTo>
                      <a:pt x="0" y="26"/>
                      <a:pt x="0" y="27"/>
                      <a:pt x="1" y="28"/>
                    </a:cubicBezTo>
                    <a:cubicBezTo>
                      <a:pt x="2" y="29"/>
                      <a:pt x="3" y="29"/>
                      <a:pt x="4" y="29"/>
                    </a:cubicBezTo>
                    <a:cubicBezTo>
                      <a:pt x="4" y="29"/>
                      <a:pt x="5" y="29"/>
                      <a:pt x="5" y="29"/>
                    </a:cubicBezTo>
                    <a:cubicBezTo>
                      <a:pt x="34" y="18"/>
                      <a:pt x="34" y="18"/>
                      <a:pt x="34" y="18"/>
                    </a:cubicBezTo>
                    <a:lnTo>
                      <a:pt x="34"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Arial" panose="020B0604020202020204" pitchFamily="34" charset="0"/>
                  <a:cs typeface="Arial" panose="020B0604020202020204" pitchFamily="34" charset="0"/>
                </a:endParaRPr>
              </a:p>
            </p:txBody>
          </p:sp>
          <p:sp>
            <p:nvSpPr>
              <p:cNvPr id="45" name="Freeform 53">
                <a:extLst>
                  <a:ext uri="{FF2B5EF4-FFF2-40B4-BE49-F238E27FC236}">
                    <a16:creationId xmlns:a16="http://schemas.microsoft.com/office/drawing/2014/main" id="{0E9B82B2-C0FA-487E-BA91-1BE7C11EACF1}"/>
                  </a:ext>
                </a:extLst>
              </p:cNvPr>
              <p:cNvSpPr>
                <a:spLocks/>
              </p:cNvSpPr>
              <p:nvPr/>
            </p:nvSpPr>
            <p:spPr bwMode="auto">
              <a:xfrm>
                <a:off x="3390900" y="4098925"/>
                <a:ext cx="361950" cy="233363"/>
              </a:xfrm>
              <a:custGeom>
                <a:avLst/>
                <a:gdLst>
                  <a:gd name="T0" fmla="*/ 94 w 96"/>
                  <a:gd name="T1" fmla="*/ 58 h 62"/>
                  <a:gd name="T2" fmla="*/ 56 w 96"/>
                  <a:gd name="T3" fmla="*/ 58 h 62"/>
                  <a:gd name="T4" fmla="*/ 56 w 96"/>
                  <a:gd name="T5" fmla="*/ 8 h 62"/>
                  <a:gd name="T6" fmla="*/ 48 w 96"/>
                  <a:gd name="T7" fmla="*/ 0 h 62"/>
                  <a:gd name="T8" fmla="*/ 40 w 96"/>
                  <a:gd name="T9" fmla="*/ 8 h 62"/>
                  <a:gd name="T10" fmla="*/ 40 w 96"/>
                  <a:gd name="T11" fmla="*/ 58 h 62"/>
                  <a:gd name="T12" fmla="*/ 2 w 96"/>
                  <a:gd name="T13" fmla="*/ 58 h 62"/>
                  <a:gd name="T14" fmla="*/ 0 w 96"/>
                  <a:gd name="T15" fmla="*/ 60 h 62"/>
                  <a:gd name="T16" fmla="*/ 2 w 96"/>
                  <a:gd name="T17" fmla="*/ 62 h 62"/>
                  <a:gd name="T18" fmla="*/ 94 w 96"/>
                  <a:gd name="T19" fmla="*/ 62 h 62"/>
                  <a:gd name="T20" fmla="*/ 96 w 96"/>
                  <a:gd name="T21" fmla="*/ 60 h 62"/>
                  <a:gd name="T22" fmla="*/ 94 w 96"/>
                  <a:gd name="T23" fmla="*/ 58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6" h="62">
                    <a:moveTo>
                      <a:pt x="94" y="58"/>
                    </a:moveTo>
                    <a:cubicBezTo>
                      <a:pt x="56" y="58"/>
                      <a:pt x="56" y="58"/>
                      <a:pt x="56" y="58"/>
                    </a:cubicBezTo>
                    <a:cubicBezTo>
                      <a:pt x="56" y="8"/>
                      <a:pt x="56" y="8"/>
                      <a:pt x="56" y="8"/>
                    </a:cubicBezTo>
                    <a:cubicBezTo>
                      <a:pt x="56" y="4"/>
                      <a:pt x="52" y="0"/>
                      <a:pt x="48" y="0"/>
                    </a:cubicBezTo>
                    <a:cubicBezTo>
                      <a:pt x="44" y="0"/>
                      <a:pt x="40" y="4"/>
                      <a:pt x="40" y="8"/>
                    </a:cubicBezTo>
                    <a:cubicBezTo>
                      <a:pt x="40" y="58"/>
                      <a:pt x="40" y="58"/>
                      <a:pt x="40" y="58"/>
                    </a:cubicBezTo>
                    <a:cubicBezTo>
                      <a:pt x="2" y="58"/>
                      <a:pt x="2" y="58"/>
                      <a:pt x="2" y="58"/>
                    </a:cubicBezTo>
                    <a:cubicBezTo>
                      <a:pt x="1" y="58"/>
                      <a:pt x="0" y="59"/>
                      <a:pt x="0" y="60"/>
                    </a:cubicBezTo>
                    <a:cubicBezTo>
                      <a:pt x="0" y="61"/>
                      <a:pt x="1" y="62"/>
                      <a:pt x="2" y="62"/>
                    </a:cubicBezTo>
                    <a:cubicBezTo>
                      <a:pt x="94" y="62"/>
                      <a:pt x="94" y="62"/>
                      <a:pt x="94" y="62"/>
                    </a:cubicBezTo>
                    <a:cubicBezTo>
                      <a:pt x="95" y="62"/>
                      <a:pt x="96" y="61"/>
                      <a:pt x="96" y="60"/>
                    </a:cubicBezTo>
                    <a:cubicBezTo>
                      <a:pt x="96" y="59"/>
                      <a:pt x="95" y="58"/>
                      <a:pt x="94"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Arial" panose="020B0604020202020204" pitchFamily="34" charset="0"/>
                  <a:cs typeface="Arial" panose="020B0604020202020204" pitchFamily="34" charset="0"/>
                </a:endParaRPr>
              </a:p>
            </p:txBody>
          </p:sp>
        </p:grpSp>
      </p:grpSp>
      <p:sp>
        <p:nvSpPr>
          <p:cNvPr id="46" name="TextBox 45">
            <a:extLst>
              <a:ext uri="{FF2B5EF4-FFF2-40B4-BE49-F238E27FC236}">
                <a16:creationId xmlns:a16="http://schemas.microsoft.com/office/drawing/2014/main" id="{8A0A468E-3820-4C83-9312-43C79D0958CD}"/>
              </a:ext>
            </a:extLst>
          </p:cNvPr>
          <p:cNvSpPr txBox="1"/>
          <p:nvPr/>
        </p:nvSpPr>
        <p:spPr>
          <a:xfrm>
            <a:off x="1166055" y="1478367"/>
            <a:ext cx="10731085" cy="1384995"/>
          </a:xfrm>
          <a:prstGeom prst="rect">
            <a:avLst/>
          </a:prstGeom>
          <a:noFill/>
          <a:ln>
            <a:noFill/>
          </a:ln>
        </p:spPr>
        <p:txBody>
          <a:bodyPr wrap="square" lIns="0" tIns="0" rIns="0" bIns="0" rtlCol="0" anchor="ctr">
            <a:spAutoFit/>
          </a:bodyPr>
          <a:lstStyle/>
          <a:p>
            <a:pPr algn="just"/>
            <a:r>
              <a:rPr lang="en-US" dirty="0">
                <a:solidFill>
                  <a:schemeClr val="tx1">
                    <a:lumMod val="75000"/>
                    <a:lumOff val="25000"/>
                  </a:schemeClr>
                </a:solidFill>
                <a:latin typeface="Arial" panose="020B0604020202020204" pitchFamily="34" charset="0"/>
                <a:cs typeface="Arial" panose="020B0604020202020204" pitchFamily="34" charset="0"/>
              </a:rPr>
              <a:t>COP 28, held in Dubai, December 2023 and the Subsequent Nuclear Energy Summit in Brussels, March 2024 High-level representatives from various countries emphasized the importance of using nuclear power to achieve energy security, climate goals and drive sustainable development. Increased financing, workforce development and more proactive support to nuclear newcomer countries were identified as key to long-term success.</a:t>
            </a:r>
          </a:p>
        </p:txBody>
      </p:sp>
      <p:grpSp>
        <p:nvGrpSpPr>
          <p:cNvPr id="47" name="Group 46"/>
          <p:cNvGrpSpPr/>
          <p:nvPr/>
        </p:nvGrpSpPr>
        <p:grpSpPr>
          <a:xfrm>
            <a:off x="582286" y="3269713"/>
            <a:ext cx="415584" cy="423824"/>
            <a:chOff x="3334796" y="1942903"/>
            <a:chExt cx="800728" cy="800730"/>
          </a:xfrm>
        </p:grpSpPr>
        <p:sp>
          <p:nvSpPr>
            <p:cNvPr id="48" name="Rectangle: Rounded Corners 50">
              <a:extLst>
                <a:ext uri="{FF2B5EF4-FFF2-40B4-BE49-F238E27FC236}">
                  <a16:creationId xmlns:a16="http://schemas.microsoft.com/office/drawing/2014/main" id="{D95101AF-49B4-4CC8-987E-2D7D291172B0}"/>
                </a:ext>
              </a:extLst>
            </p:cNvPr>
            <p:cNvSpPr/>
            <p:nvPr/>
          </p:nvSpPr>
          <p:spPr>
            <a:xfrm rot="2700000">
              <a:off x="3334795" y="1942904"/>
              <a:ext cx="800730" cy="800728"/>
            </a:xfrm>
            <a:prstGeom prst="roundRect">
              <a:avLst/>
            </a:prstGeom>
            <a:solidFill>
              <a:srgbClr val="C7A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nvGrpSpPr>
            <p:cNvPr id="49" name="Group 48">
              <a:extLst>
                <a:ext uri="{FF2B5EF4-FFF2-40B4-BE49-F238E27FC236}">
                  <a16:creationId xmlns:a16="http://schemas.microsoft.com/office/drawing/2014/main" id="{03C5FCCF-8CBF-453D-9E71-31D6D6F1CED3}"/>
                </a:ext>
              </a:extLst>
            </p:cNvPr>
            <p:cNvGrpSpPr/>
            <p:nvPr/>
          </p:nvGrpSpPr>
          <p:grpSpPr>
            <a:xfrm>
              <a:off x="3598185" y="2160636"/>
              <a:ext cx="273950" cy="365264"/>
              <a:chOff x="2714625" y="3970338"/>
              <a:chExt cx="271463" cy="361950"/>
            </a:xfrm>
            <a:solidFill>
              <a:schemeClr val="bg1"/>
            </a:solidFill>
          </p:grpSpPr>
          <p:sp>
            <p:nvSpPr>
              <p:cNvPr id="50" name="Freeform 61">
                <a:extLst>
                  <a:ext uri="{FF2B5EF4-FFF2-40B4-BE49-F238E27FC236}">
                    <a16:creationId xmlns:a16="http://schemas.microsoft.com/office/drawing/2014/main" id="{00B97109-B935-4951-8862-B843E45C333B}"/>
                  </a:ext>
                </a:extLst>
              </p:cNvPr>
              <p:cNvSpPr>
                <a:spLocks/>
              </p:cNvSpPr>
              <p:nvPr/>
            </p:nvSpPr>
            <p:spPr bwMode="auto">
              <a:xfrm>
                <a:off x="2714625" y="3970338"/>
                <a:ext cx="180975" cy="331788"/>
              </a:xfrm>
              <a:custGeom>
                <a:avLst/>
                <a:gdLst>
                  <a:gd name="T0" fmla="*/ 14 w 48"/>
                  <a:gd name="T1" fmla="*/ 84 h 88"/>
                  <a:gd name="T2" fmla="*/ 4 w 48"/>
                  <a:gd name="T3" fmla="*/ 74 h 88"/>
                  <a:gd name="T4" fmla="*/ 4 w 48"/>
                  <a:gd name="T5" fmla="*/ 22 h 88"/>
                  <a:gd name="T6" fmla="*/ 14 w 48"/>
                  <a:gd name="T7" fmla="*/ 12 h 88"/>
                  <a:gd name="T8" fmla="*/ 41 w 48"/>
                  <a:gd name="T9" fmla="*/ 12 h 88"/>
                  <a:gd name="T10" fmla="*/ 37 w 48"/>
                  <a:gd name="T11" fmla="*/ 17 h 88"/>
                  <a:gd name="T12" fmla="*/ 37 w 48"/>
                  <a:gd name="T13" fmla="*/ 19 h 88"/>
                  <a:gd name="T14" fmla="*/ 38 w 48"/>
                  <a:gd name="T15" fmla="*/ 20 h 88"/>
                  <a:gd name="T16" fmla="*/ 39 w 48"/>
                  <a:gd name="T17" fmla="*/ 19 h 88"/>
                  <a:gd name="T18" fmla="*/ 47 w 48"/>
                  <a:gd name="T19" fmla="*/ 11 h 88"/>
                  <a:gd name="T20" fmla="*/ 47 w 48"/>
                  <a:gd name="T21" fmla="*/ 9 h 88"/>
                  <a:gd name="T22" fmla="*/ 39 w 48"/>
                  <a:gd name="T23" fmla="*/ 1 h 88"/>
                  <a:gd name="T24" fmla="*/ 37 w 48"/>
                  <a:gd name="T25" fmla="*/ 1 h 88"/>
                  <a:gd name="T26" fmla="*/ 37 w 48"/>
                  <a:gd name="T27" fmla="*/ 3 h 88"/>
                  <a:gd name="T28" fmla="*/ 41 w 48"/>
                  <a:gd name="T29" fmla="*/ 8 h 88"/>
                  <a:gd name="T30" fmla="*/ 14 w 48"/>
                  <a:gd name="T31" fmla="*/ 8 h 88"/>
                  <a:gd name="T32" fmla="*/ 0 w 48"/>
                  <a:gd name="T33" fmla="*/ 22 h 88"/>
                  <a:gd name="T34" fmla="*/ 0 w 48"/>
                  <a:gd name="T35" fmla="*/ 74 h 88"/>
                  <a:gd name="T36" fmla="*/ 14 w 48"/>
                  <a:gd name="T37" fmla="*/ 88 h 88"/>
                  <a:gd name="T38" fmla="*/ 16 w 48"/>
                  <a:gd name="T39" fmla="*/ 86 h 88"/>
                  <a:gd name="T40" fmla="*/ 14 w 48"/>
                  <a:gd name="T41" fmla="*/ 8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 h="88">
                    <a:moveTo>
                      <a:pt x="14" y="84"/>
                    </a:moveTo>
                    <a:cubicBezTo>
                      <a:pt x="8" y="84"/>
                      <a:pt x="4" y="80"/>
                      <a:pt x="4" y="74"/>
                    </a:cubicBezTo>
                    <a:cubicBezTo>
                      <a:pt x="4" y="22"/>
                      <a:pt x="4" y="22"/>
                      <a:pt x="4" y="22"/>
                    </a:cubicBezTo>
                    <a:cubicBezTo>
                      <a:pt x="4" y="17"/>
                      <a:pt x="8" y="12"/>
                      <a:pt x="14" y="12"/>
                    </a:cubicBezTo>
                    <a:cubicBezTo>
                      <a:pt x="41" y="12"/>
                      <a:pt x="41" y="12"/>
                      <a:pt x="41" y="12"/>
                    </a:cubicBezTo>
                    <a:cubicBezTo>
                      <a:pt x="37" y="17"/>
                      <a:pt x="37" y="17"/>
                      <a:pt x="37" y="17"/>
                    </a:cubicBezTo>
                    <a:cubicBezTo>
                      <a:pt x="36" y="17"/>
                      <a:pt x="36" y="19"/>
                      <a:pt x="37" y="19"/>
                    </a:cubicBezTo>
                    <a:cubicBezTo>
                      <a:pt x="37" y="20"/>
                      <a:pt x="37" y="20"/>
                      <a:pt x="38" y="20"/>
                    </a:cubicBezTo>
                    <a:cubicBezTo>
                      <a:pt x="39" y="20"/>
                      <a:pt x="39" y="20"/>
                      <a:pt x="39" y="19"/>
                    </a:cubicBezTo>
                    <a:cubicBezTo>
                      <a:pt x="47" y="11"/>
                      <a:pt x="47" y="11"/>
                      <a:pt x="47" y="11"/>
                    </a:cubicBezTo>
                    <a:cubicBezTo>
                      <a:pt x="48" y="11"/>
                      <a:pt x="48" y="9"/>
                      <a:pt x="47" y="9"/>
                    </a:cubicBezTo>
                    <a:cubicBezTo>
                      <a:pt x="39" y="1"/>
                      <a:pt x="39" y="1"/>
                      <a:pt x="39" y="1"/>
                    </a:cubicBezTo>
                    <a:cubicBezTo>
                      <a:pt x="39" y="0"/>
                      <a:pt x="37" y="0"/>
                      <a:pt x="37" y="1"/>
                    </a:cubicBezTo>
                    <a:cubicBezTo>
                      <a:pt x="36" y="1"/>
                      <a:pt x="36" y="3"/>
                      <a:pt x="37" y="3"/>
                    </a:cubicBezTo>
                    <a:cubicBezTo>
                      <a:pt x="41" y="8"/>
                      <a:pt x="41" y="8"/>
                      <a:pt x="41" y="8"/>
                    </a:cubicBezTo>
                    <a:cubicBezTo>
                      <a:pt x="14" y="8"/>
                      <a:pt x="14" y="8"/>
                      <a:pt x="14" y="8"/>
                    </a:cubicBezTo>
                    <a:cubicBezTo>
                      <a:pt x="6" y="8"/>
                      <a:pt x="0" y="14"/>
                      <a:pt x="0" y="22"/>
                    </a:cubicBezTo>
                    <a:cubicBezTo>
                      <a:pt x="0" y="74"/>
                      <a:pt x="0" y="74"/>
                      <a:pt x="0" y="74"/>
                    </a:cubicBezTo>
                    <a:cubicBezTo>
                      <a:pt x="0" y="82"/>
                      <a:pt x="6" y="88"/>
                      <a:pt x="14" y="88"/>
                    </a:cubicBezTo>
                    <a:cubicBezTo>
                      <a:pt x="15" y="88"/>
                      <a:pt x="16" y="87"/>
                      <a:pt x="16" y="86"/>
                    </a:cubicBezTo>
                    <a:cubicBezTo>
                      <a:pt x="16" y="85"/>
                      <a:pt x="15" y="84"/>
                      <a:pt x="14"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Arial" panose="020B0604020202020204" pitchFamily="34" charset="0"/>
                  <a:cs typeface="Arial" panose="020B0604020202020204" pitchFamily="34" charset="0"/>
                </a:endParaRPr>
              </a:p>
            </p:txBody>
          </p:sp>
          <p:sp>
            <p:nvSpPr>
              <p:cNvPr id="51" name="Freeform 62">
                <a:extLst>
                  <a:ext uri="{FF2B5EF4-FFF2-40B4-BE49-F238E27FC236}">
                    <a16:creationId xmlns:a16="http://schemas.microsoft.com/office/drawing/2014/main" id="{6E8AA2C9-6323-43A3-9A8A-606C4B105F67}"/>
                  </a:ext>
                </a:extLst>
              </p:cNvPr>
              <p:cNvSpPr>
                <a:spLocks/>
              </p:cNvSpPr>
              <p:nvPr/>
            </p:nvSpPr>
            <p:spPr bwMode="auto">
              <a:xfrm>
                <a:off x="2805113" y="4000500"/>
                <a:ext cx="180975" cy="331788"/>
              </a:xfrm>
              <a:custGeom>
                <a:avLst/>
                <a:gdLst>
                  <a:gd name="T0" fmla="*/ 34 w 48"/>
                  <a:gd name="T1" fmla="*/ 0 h 88"/>
                  <a:gd name="T2" fmla="*/ 32 w 48"/>
                  <a:gd name="T3" fmla="*/ 2 h 88"/>
                  <a:gd name="T4" fmla="*/ 34 w 48"/>
                  <a:gd name="T5" fmla="*/ 4 h 88"/>
                  <a:gd name="T6" fmla="*/ 44 w 48"/>
                  <a:gd name="T7" fmla="*/ 14 h 88"/>
                  <a:gd name="T8" fmla="*/ 44 w 48"/>
                  <a:gd name="T9" fmla="*/ 66 h 88"/>
                  <a:gd name="T10" fmla="*/ 34 w 48"/>
                  <a:gd name="T11" fmla="*/ 76 h 88"/>
                  <a:gd name="T12" fmla="*/ 7 w 48"/>
                  <a:gd name="T13" fmla="*/ 76 h 88"/>
                  <a:gd name="T14" fmla="*/ 11 w 48"/>
                  <a:gd name="T15" fmla="*/ 71 h 88"/>
                  <a:gd name="T16" fmla="*/ 11 w 48"/>
                  <a:gd name="T17" fmla="*/ 69 h 88"/>
                  <a:gd name="T18" fmla="*/ 9 w 48"/>
                  <a:gd name="T19" fmla="*/ 69 h 88"/>
                  <a:gd name="T20" fmla="*/ 1 w 48"/>
                  <a:gd name="T21" fmla="*/ 77 h 88"/>
                  <a:gd name="T22" fmla="*/ 1 w 48"/>
                  <a:gd name="T23" fmla="*/ 79 h 88"/>
                  <a:gd name="T24" fmla="*/ 9 w 48"/>
                  <a:gd name="T25" fmla="*/ 87 h 88"/>
                  <a:gd name="T26" fmla="*/ 10 w 48"/>
                  <a:gd name="T27" fmla="*/ 88 h 88"/>
                  <a:gd name="T28" fmla="*/ 11 w 48"/>
                  <a:gd name="T29" fmla="*/ 87 h 88"/>
                  <a:gd name="T30" fmla="*/ 11 w 48"/>
                  <a:gd name="T31" fmla="*/ 85 h 88"/>
                  <a:gd name="T32" fmla="*/ 7 w 48"/>
                  <a:gd name="T33" fmla="*/ 80 h 88"/>
                  <a:gd name="T34" fmla="*/ 34 w 48"/>
                  <a:gd name="T35" fmla="*/ 80 h 88"/>
                  <a:gd name="T36" fmla="*/ 48 w 48"/>
                  <a:gd name="T37" fmla="*/ 66 h 88"/>
                  <a:gd name="T38" fmla="*/ 48 w 48"/>
                  <a:gd name="T39" fmla="*/ 14 h 88"/>
                  <a:gd name="T40" fmla="*/ 34 w 48"/>
                  <a:gd name="T41"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 h="88">
                    <a:moveTo>
                      <a:pt x="34" y="0"/>
                    </a:moveTo>
                    <a:cubicBezTo>
                      <a:pt x="33" y="0"/>
                      <a:pt x="32" y="1"/>
                      <a:pt x="32" y="2"/>
                    </a:cubicBezTo>
                    <a:cubicBezTo>
                      <a:pt x="32" y="3"/>
                      <a:pt x="33" y="4"/>
                      <a:pt x="34" y="4"/>
                    </a:cubicBezTo>
                    <a:cubicBezTo>
                      <a:pt x="40" y="4"/>
                      <a:pt x="44" y="9"/>
                      <a:pt x="44" y="14"/>
                    </a:cubicBezTo>
                    <a:cubicBezTo>
                      <a:pt x="44" y="66"/>
                      <a:pt x="44" y="66"/>
                      <a:pt x="44" y="66"/>
                    </a:cubicBezTo>
                    <a:cubicBezTo>
                      <a:pt x="44" y="72"/>
                      <a:pt x="40" y="76"/>
                      <a:pt x="34" y="76"/>
                    </a:cubicBezTo>
                    <a:cubicBezTo>
                      <a:pt x="7" y="76"/>
                      <a:pt x="7" y="76"/>
                      <a:pt x="7" y="76"/>
                    </a:cubicBezTo>
                    <a:cubicBezTo>
                      <a:pt x="11" y="71"/>
                      <a:pt x="11" y="71"/>
                      <a:pt x="11" y="71"/>
                    </a:cubicBezTo>
                    <a:cubicBezTo>
                      <a:pt x="12" y="71"/>
                      <a:pt x="12" y="69"/>
                      <a:pt x="11" y="69"/>
                    </a:cubicBezTo>
                    <a:cubicBezTo>
                      <a:pt x="11" y="68"/>
                      <a:pt x="9" y="68"/>
                      <a:pt x="9" y="69"/>
                    </a:cubicBezTo>
                    <a:cubicBezTo>
                      <a:pt x="1" y="77"/>
                      <a:pt x="1" y="77"/>
                      <a:pt x="1" y="77"/>
                    </a:cubicBezTo>
                    <a:cubicBezTo>
                      <a:pt x="0" y="77"/>
                      <a:pt x="0" y="79"/>
                      <a:pt x="1" y="79"/>
                    </a:cubicBezTo>
                    <a:cubicBezTo>
                      <a:pt x="9" y="87"/>
                      <a:pt x="9" y="87"/>
                      <a:pt x="9" y="87"/>
                    </a:cubicBezTo>
                    <a:cubicBezTo>
                      <a:pt x="9" y="88"/>
                      <a:pt x="9" y="88"/>
                      <a:pt x="10" y="88"/>
                    </a:cubicBezTo>
                    <a:cubicBezTo>
                      <a:pt x="11" y="88"/>
                      <a:pt x="11" y="88"/>
                      <a:pt x="11" y="87"/>
                    </a:cubicBezTo>
                    <a:cubicBezTo>
                      <a:pt x="12" y="87"/>
                      <a:pt x="12" y="85"/>
                      <a:pt x="11" y="85"/>
                    </a:cubicBezTo>
                    <a:cubicBezTo>
                      <a:pt x="7" y="80"/>
                      <a:pt x="7" y="80"/>
                      <a:pt x="7" y="80"/>
                    </a:cubicBezTo>
                    <a:cubicBezTo>
                      <a:pt x="34" y="80"/>
                      <a:pt x="34" y="80"/>
                      <a:pt x="34" y="80"/>
                    </a:cubicBezTo>
                    <a:cubicBezTo>
                      <a:pt x="42" y="80"/>
                      <a:pt x="48" y="74"/>
                      <a:pt x="48" y="66"/>
                    </a:cubicBezTo>
                    <a:cubicBezTo>
                      <a:pt x="48" y="14"/>
                      <a:pt x="48" y="14"/>
                      <a:pt x="48" y="14"/>
                    </a:cubicBezTo>
                    <a:cubicBezTo>
                      <a:pt x="48" y="6"/>
                      <a:pt x="42" y="0"/>
                      <a:pt x="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Arial" panose="020B0604020202020204" pitchFamily="34" charset="0"/>
                  <a:cs typeface="Arial" panose="020B0604020202020204" pitchFamily="34" charset="0"/>
                </a:endParaRPr>
              </a:p>
            </p:txBody>
          </p:sp>
          <p:sp>
            <p:nvSpPr>
              <p:cNvPr id="52" name="Freeform 63">
                <a:extLst>
                  <a:ext uri="{FF2B5EF4-FFF2-40B4-BE49-F238E27FC236}">
                    <a16:creationId xmlns:a16="http://schemas.microsoft.com/office/drawing/2014/main" id="{8DA5A6C9-8BDF-4CAD-988F-B9D2C7349D02}"/>
                  </a:ext>
                </a:extLst>
              </p:cNvPr>
              <p:cNvSpPr>
                <a:spLocks noEditPoints="1"/>
              </p:cNvSpPr>
              <p:nvPr/>
            </p:nvSpPr>
            <p:spPr bwMode="auto">
              <a:xfrm>
                <a:off x="2790825" y="4060825"/>
                <a:ext cx="120650" cy="180975"/>
              </a:xfrm>
              <a:custGeom>
                <a:avLst/>
                <a:gdLst>
                  <a:gd name="T0" fmla="*/ 32 w 32"/>
                  <a:gd name="T1" fmla="*/ 46 h 48"/>
                  <a:gd name="T2" fmla="*/ 32 w 32"/>
                  <a:gd name="T3" fmla="*/ 10 h 48"/>
                  <a:gd name="T4" fmla="*/ 30 w 32"/>
                  <a:gd name="T5" fmla="*/ 8 h 48"/>
                  <a:gd name="T6" fmla="*/ 24 w 32"/>
                  <a:gd name="T7" fmla="*/ 8 h 48"/>
                  <a:gd name="T8" fmla="*/ 24 w 32"/>
                  <a:gd name="T9" fmla="*/ 2 h 48"/>
                  <a:gd name="T10" fmla="*/ 22 w 32"/>
                  <a:gd name="T11" fmla="*/ 0 h 48"/>
                  <a:gd name="T12" fmla="*/ 10 w 32"/>
                  <a:gd name="T13" fmla="*/ 0 h 48"/>
                  <a:gd name="T14" fmla="*/ 8 w 32"/>
                  <a:gd name="T15" fmla="*/ 2 h 48"/>
                  <a:gd name="T16" fmla="*/ 8 w 32"/>
                  <a:gd name="T17" fmla="*/ 8 h 48"/>
                  <a:gd name="T18" fmla="*/ 2 w 32"/>
                  <a:gd name="T19" fmla="*/ 8 h 48"/>
                  <a:gd name="T20" fmla="*/ 0 w 32"/>
                  <a:gd name="T21" fmla="*/ 10 h 48"/>
                  <a:gd name="T22" fmla="*/ 0 w 32"/>
                  <a:gd name="T23" fmla="*/ 46 h 48"/>
                  <a:gd name="T24" fmla="*/ 2 w 32"/>
                  <a:gd name="T25" fmla="*/ 48 h 48"/>
                  <a:gd name="T26" fmla="*/ 30 w 32"/>
                  <a:gd name="T27" fmla="*/ 48 h 48"/>
                  <a:gd name="T28" fmla="*/ 32 w 32"/>
                  <a:gd name="T29" fmla="*/ 46 h 48"/>
                  <a:gd name="T30" fmla="*/ 23 w 32"/>
                  <a:gd name="T31" fmla="*/ 27 h 48"/>
                  <a:gd name="T32" fmla="*/ 13 w 32"/>
                  <a:gd name="T33" fmla="*/ 38 h 48"/>
                  <a:gd name="T34" fmla="*/ 12 w 32"/>
                  <a:gd name="T35" fmla="*/ 38 h 48"/>
                  <a:gd name="T36" fmla="*/ 11 w 32"/>
                  <a:gd name="T37" fmla="*/ 38 h 48"/>
                  <a:gd name="T38" fmla="*/ 11 w 32"/>
                  <a:gd name="T39" fmla="*/ 35 h 48"/>
                  <a:gd name="T40" fmla="*/ 17 w 32"/>
                  <a:gd name="T41" fmla="*/ 28 h 48"/>
                  <a:gd name="T42" fmla="*/ 10 w 32"/>
                  <a:gd name="T43" fmla="*/ 28 h 48"/>
                  <a:gd name="T44" fmla="*/ 8 w 32"/>
                  <a:gd name="T45" fmla="*/ 27 h 48"/>
                  <a:gd name="T46" fmla="*/ 9 w 32"/>
                  <a:gd name="T47" fmla="*/ 25 h 48"/>
                  <a:gd name="T48" fmla="*/ 19 w 32"/>
                  <a:gd name="T49" fmla="*/ 15 h 48"/>
                  <a:gd name="T50" fmla="*/ 21 w 32"/>
                  <a:gd name="T51" fmla="*/ 15 h 48"/>
                  <a:gd name="T52" fmla="*/ 21 w 32"/>
                  <a:gd name="T53" fmla="*/ 18 h 48"/>
                  <a:gd name="T54" fmla="*/ 15 w 32"/>
                  <a:gd name="T55" fmla="*/ 24 h 48"/>
                  <a:gd name="T56" fmla="*/ 22 w 32"/>
                  <a:gd name="T57" fmla="*/ 24 h 48"/>
                  <a:gd name="T58" fmla="*/ 24 w 32"/>
                  <a:gd name="T59" fmla="*/ 25 h 48"/>
                  <a:gd name="T60" fmla="*/ 23 w 32"/>
                  <a:gd name="T61" fmla="*/ 2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2" h="48">
                    <a:moveTo>
                      <a:pt x="32" y="46"/>
                    </a:moveTo>
                    <a:cubicBezTo>
                      <a:pt x="32" y="10"/>
                      <a:pt x="32" y="10"/>
                      <a:pt x="32" y="10"/>
                    </a:cubicBezTo>
                    <a:cubicBezTo>
                      <a:pt x="32" y="9"/>
                      <a:pt x="31" y="8"/>
                      <a:pt x="30" y="8"/>
                    </a:cubicBezTo>
                    <a:cubicBezTo>
                      <a:pt x="24" y="8"/>
                      <a:pt x="24" y="8"/>
                      <a:pt x="24" y="8"/>
                    </a:cubicBezTo>
                    <a:cubicBezTo>
                      <a:pt x="24" y="2"/>
                      <a:pt x="24" y="2"/>
                      <a:pt x="24" y="2"/>
                    </a:cubicBezTo>
                    <a:cubicBezTo>
                      <a:pt x="24" y="1"/>
                      <a:pt x="23" y="0"/>
                      <a:pt x="22" y="0"/>
                    </a:cubicBezTo>
                    <a:cubicBezTo>
                      <a:pt x="10" y="0"/>
                      <a:pt x="10" y="0"/>
                      <a:pt x="10" y="0"/>
                    </a:cubicBezTo>
                    <a:cubicBezTo>
                      <a:pt x="9" y="0"/>
                      <a:pt x="8" y="1"/>
                      <a:pt x="8" y="2"/>
                    </a:cubicBezTo>
                    <a:cubicBezTo>
                      <a:pt x="8" y="8"/>
                      <a:pt x="8" y="8"/>
                      <a:pt x="8" y="8"/>
                    </a:cubicBezTo>
                    <a:cubicBezTo>
                      <a:pt x="2" y="8"/>
                      <a:pt x="2" y="8"/>
                      <a:pt x="2" y="8"/>
                    </a:cubicBezTo>
                    <a:cubicBezTo>
                      <a:pt x="1" y="8"/>
                      <a:pt x="0" y="9"/>
                      <a:pt x="0" y="10"/>
                    </a:cubicBezTo>
                    <a:cubicBezTo>
                      <a:pt x="0" y="46"/>
                      <a:pt x="0" y="46"/>
                      <a:pt x="0" y="46"/>
                    </a:cubicBezTo>
                    <a:cubicBezTo>
                      <a:pt x="0" y="47"/>
                      <a:pt x="1" y="48"/>
                      <a:pt x="2" y="48"/>
                    </a:cubicBezTo>
                    <a:cubicBezTo>
                      <a:pt x="30" y="48"/>
                      <a:pt x="30" y="48"/>
                      <a:pt x="30" y="48"/>
                    </a:cubicBezTo>
                    <a:cubicBezTo>
                      <a:pt x="31" y="48"/>
                      <a:pt x="32" y="47"/>
                      <a:pt x="32" y="46"/>
                    </a:cubicBezTo>
                    <a:close/>
                    <a:moveTo>
                      <a:pt x="23" y="27"/>
                    </a:moveTo>
                    <a:cubicBezTo>
                      <a:pt x="13" y="38"/>
                      <a:pt x="13" y="38"/>
                      <a:pt x="13" y="38"/>
                    </a:cubicBezTo>
                    <a:cubicBezTo>
                      <a:pt x="13" y="38"/>
                      <a:pt x="13" y="38"/>
                      <a:pt x="12" y="38"/>
                    </a:cubicBezTo>
                    <a:cubicBezTo>
                      <a:pt x="11" y="38"/>
                      <a:pt x="11" y="38"/>
                      <a:pt x="11" y="38"/>
                    </a:cubicBezTo>
                    <a:cubicBezTo>
                      <a:pt x="10" y="37"/>
                      <a:pt x="10" y="36"/>
                      <a:pt x="11" y="35"/>
                    </a:cubicBezTo>
                    <a:cubicBezTo>
                      <a:pt x="17" y="28"/>
                      <a:pt x="17" y="28"/>
                      <a:pt x="17" y="28"/>
                    </a:cubicBezTo>
                    <a:cubicBezTo>
                      <a:pt x="10" y="28"/>
                      <a:pt x="10" y="28"/>
                      <a:pt x="10" y="28"/>
                    </a:cubicBezTo>
                    <a:cubicBezTo>
                      <a:pt x="9" y="28"/>
                      <a:pt x="8" y="28"/>
                      <a:pt x="8" y="27"/>
                    </a:cubicBezTo>
                    <a:cubicBezTo>
                      <a:pt x="8" y="26"/>
                      <a:pt x="8" y="25"/>
                      <a:pt x="9" y="25"/>
                    </a:cubicBezTo>
                    <a:cubicBezTo>
                      <a:pt x="19" y="15"/>
                      <a:pt x="19" y="15"/>
                      <a:pt x="19" y="15"/>
                    </a:cubicBezTo>
                    <a:cubicBezTo>
                      <a:pt x="19" y="14"/>
                      <a:pt x="21" y="14"/>
                      <a:pt x="21" y="15"/>
                    </a:cubicBezTo>
                    <a:cubicBezTo>
                      <a:pt x="22" y="16"/>
                      <a:pt x="22" y="17"/>
                      <a:pt x="21" y="18"/>
                    </a:cubicBezTo>
                    <a:cubicBezTo>
                      <a:pt x="15" y="24"/>
                      <a:pt x="15" y="24"/>
                      <a:pt x="15" y="24"/>
                    </a:cubicBezTo>
                    <a:cubicBezTo>
                      <a:pt x="22" y="24"/>
                      <a:pt x="22" y="24"/>
                      <a:pt x="22" y="24"/>
                    </a:cubicBezTo>
                    <a:cubicBezTo>
                      <a:pt x="23" y="24"/>
                      <a:pt x="24" y="25"/>
                      <a:pt x="24" y="25"/>
                    </a:cubicBezTo>
                    <a:cubicBezTo>
                      <a:pt x="24" y="26"/>
                      <a:pt x="24" y="27"/>
                      <a:pt x="23"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Arial" panose="020B0604020202020204" pitchFamily="34" charset="0"/>
                  <a:cs typeface="Arial" panose="020B0604020202020204" pitchFamily="34" charset="0"/>
                </a:endParaRPr>
              </a:p>
            </p:txBody>
          </p:sp>
        </p:grpSp>
      </p:grpSp>
      <p:cxnSp>
        <p:nvCxnSpPr>
          <p:cNvPr id="54" name="Straight Connector 53"/>
          <p:cNvCxnSpPr/>
          <p:nvPr/>
        </p:nvCxnSpPr>
        <p:spPr>
          <a:xfrm flipV="1">
            <a:off x="792311" y="2940632"/>
            <a:ext cx="11206506" cy="30767"/>
          </a:xfrm>
          <a:prstGeom prst="line">
            <a:avLst/>
          </a:prstGeom>
          <a:ln>
            <a:solidFill>
              <a:srgbClr val="015E1F"/>
            </a:solidFill>
          </a:ln>
        </p:spPr>
        <p:style>
          <a:lnRef idx="1">
            <a:schemeClr val="accent1"/>
          </a:lnRef>
          <a:fillRef idx="0">
            <a:schemeClr val="accent1"/>
          </a:fillRef>
          <a:effectRef idx="0">
            <a:schemeClr val="accent1"/>
          </a:effectRef>
          <a:fontRef idx="minor">
            <a:schemeClr val="tx1"/>
          </a:fontRef>
        </p:style>
      </p:cxnSp>
      <p:cxnSp>
        <p:nvCxnSpPr>
          <p:cNvPr id="80" name="Straight Connector 79"/>
          <p:cNvCxnSpPr/>
          <p:nvPr/>
        </p:nvCxnSpPr>
        <p:spPr>
          <a:xfrm flipV="1">
            <a:off x="782352" y="3920843"/>
            <a:ext cx="11153750" cy="25199"/>
          </a:xfrm>
          <a:prstGeom prst="line">
            <a:avLst/>
          </a:prstGeom>
          <a:ln>
            <a:solidFill>
              <a:srgbClr val="015E1F"/>
            </a:solidFill>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8A0A468E-3820-4C83-9312-43C79D0958CD}"/>
              </a:ext>
            </a:extLst>
          </p:cNvPr>
          <p:cNvSpPr txBox="1"/>
          <p:nvPr/>
        </p:nvSpPr>
        <p:spPr>
          <a:xfrm>
            <a:off x="1187053" y="3192372"/>
            <a:ext cx="10614870" cy="553998"/>
          </a:xfrm>
          <a:prstGeom prst="rect">
            <a:avLst/>
          </a:prstGeom>
          <a:noFill/>
          <a:ln>
            <a:noFill/>
          </a:ln>
        </p:spPr>
        <p:txBody>
          <a:bodyPr wrap="square" lIns="0" tIns="0" rIns="0" bIns="0" rtlCol="0" anchor="ctr">
            <a:spAutoFit/>
          </a:bodyPr>
          <a:lstStyle/>
          <a:p>
            <a:pPr algn="just"/>
            <a:r>
              <a:rPr lang="en-US" dirty="0">
                <a:solidFill>
                  <a:schemeClr val="tx1">
                    <a:lumMod val="75000"/>
                    <a:lumOff val="25000"/>
                  </a:schemeClr>
                </a:solidFill>
                <a:latin typeface="Arial" panose="020B0604020202020204" pitchFamily="34" charset="0"/>
                <a:cs typeface="Arial" panose="020B0604020202020204" pitchFamily="34" charset="0"/>
              </a:rPr>
              <a:t>The  EU included in its energy policies the green taxonomy on nuclear which is aimed at supporting a range of low-carbon technologies while addressing the associated environmental and safety concerns.</a:t>
            </a:r>
          </a:p>
        </p:txBody>
      </p:sp>
      <p:grpSp>
        <p:nvGrpSpPr>
          <p:cNvPr id="82" name="Group 81"/>
          <p:cNvGrpSpPr/>
          <p:nvPr/>
        </p:nvGrpSpPr>
        <p:grpSpPr>
          <a:xfrm>
            <a:off x="556667" y="4216694"/>
            <a:ext cx="414000" cy="424800"/>
            <a:chOff x="5013434" y="1942902"/>
            <a:chExt cx="800728" cy="800730"/>
          </a:xfrm>
        </p:grpSpPr>
        <p:sp>
          <p:nvSpPr>
            <p:cNvPr id="83" name="Rectangle: Rounded Corners 51">
              <a:extLst>
                <a:ext uri="{FF2B5EF4-FFF2-40B4-BE49-F238E27FC236}">
                  <a16:creationId xmlns:a16="http://schemas.microsoft.com/office/drawing/2014/main" id="{8F415CCD-72FD-4F4F-9DAB-F6F6114BAE5E}"/>
                </a:ext>
              </a:extLst>
            </p:cNvPr>
            <p:cNvSpPr/>
            <p:nvPr/>
          </p:nvSpPr>
          <p:spPr>
            <a:xfrm rot="2700000">
              <a:off x="5013433" y="1942903"/>
              <a:ext cx="800730" cy="800728"/>
            </a:xfrm>
            <a:prstGeom prst="roundRect">
              <a:avLst/>
            </a:prstGeom>
            <a:solidFill>
              <a:srgbClr val="9C4C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nvGrpSpPr>
            <p:cNvPr id="84" name="Group 83">
              <a:extLst>
                <a:ext uri="{FF2B5EF4-FFF2-40B4-BE49-F238E27FC236}">
                  <a16:creationId xmlns:a16="http://schemas.microsoft.com/office/drawing/2014/main" id="{4A307710-2151-43D9-9046-1EA2E802B3B8}"/>
                </a:ext>
              </a:extLst>
            </p:cNvPr>
            <p:cNvGrpSpPr/>
            <p:nvPr/>
          </p:nvGrpSpPr>
          <p:grpSpPr>
            <a:xfrm>
              <a:off x="5231166" y="2160635"/>
              <a:ext cx="365264" cy="365264"/>
              <a:chOff x="3390900" y="3970338"/>
              <a:chExt cx="361950" cy="361950"/>
            </a:xfrm>
            <a:solidFill>
              <a:schemeClr val="bg1"/>
            </a:solidFill>
          </p:grpSpPr>
          <p:sp>
            <p:nvSpPr>
              <p:cNvPr id="85" name="Freeform 50">
                <a:extLst>
                  <a:ext uri="{FF2B5EF4-FFF2-40B4-BE49-F238E27FC236}">
                    <a16:creationId xmlns:a16="http://schemas.microsoft.com/office/drawing/2014/main" id="{9FB1451B-2368-4E32-99A6-E7A9FDB30BA7}"/>
                  </a:ext>
                </a:extLst>
              </p:cNvPr>
              <p:cNvSpPr>
                <a:spLocks/>
              </p:cNvSpPr>
              <p:nvPr/>
            </p:nvSpPr>
            <p:spPr bwMode="auto">
              <a:xfrm>
                <a:off x="3616325" y="4137025"/>
                <a:ext cx="123825" cy="104775"/>
              </a:xfrm>
              <a:custGeom>
                <a:avLst/>
                <a:gdLst>
                  <a:gd name="T0" fmla="*/ 31 w 33"/>
                  <a:gd name="T1" fmla="*/ 14 h 28"/>
                  <a:gd name="T2" fmla="*/ 0 w 33"/>
                  <a:gd name="T3" fmla="*/ 0 h 28"/>
                  <a:gd name="T4" fmla="*/ 0 w 33"/>
                  <a:gd name="T5" fmla="*/ 22 h 28"/>
                  <a:gd name="T6" fmla="*/ 15 w 33"/>
                  <a:gd name="T7" fmla="*/ 28 h 28"/>
                  <a:gd name="T8" fmla="*/ 16 w 33"/>
                  <a:gd name="T9" fmla="*/ 28 h 28"/>
                  <a:gd name="T10" fmla="*/ 32 w 33"/>
                  <a:gd name="T11" fmla="*/ 20 h 28"/>
                  <a:gd name="T12" fmla="*/ 33 w 33"/>
                  <a:gd name="T13" fmla="*/ 18 h 28"/>
                  <a:gd name="T14" fmla="*/ 31 w 33"/>
                  <a:gd name="T15" fmla="*/ 14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 h="28">
                    <a:moveTo>
                      <a:pt x="31" y="14"/>
                    </a:moveTo>
                    <a:cubicBezTo>
                      <a:pt x="0" y="0"/>
                      <a:pt x="0" y="0"/>
                      <a:pt x="0" y="0"/>
                    </a:cubicBezTo>
                    <a:cubicBezTo>
                      <a:pt x="0" y="22"/>
                      <a:pt x="0" y="22"/>
                      <a:pt x="0" y="22"/>
                    </a:cubicBezTo>
                    <a:cubicBezTo>
                      <a:pt x="4" y="25"/>
                      <a:pt x="9" y="28"/>
                      <a:pt x="15" y="28"/>
                    </a:cubicBezTo>
                    <a:cubicBezTo>
                      <a:pt x="15" y="28"/>
                      <a:pt x="15" y="28"/>
                      <a:pt x="16" y="28"/>
                    </a:cubicBezTo>
                    <a:cubicBezTo>
                      <a:pt x="21" y="28"/>
                      <a:pt x="27" y="25"/>
                      <a:pt x="32" y="20"/>
                    </a:cubicBezTo>
                    <a:cubicBezTo>
                      <a:pt x="32" y="20"/>
                      <a:pt x="33" y="19"/>
                      <a:pt x="33" y="18"/>
                    </a:cubicBezTo>
                    <a:cubicBezTo>
                      <a:pt x="33" y="16"/>
                      <a:pt x="32" y="15"/>
                      <a:pt x="31"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Arial" panose="020B0604020202020204" pitchFamily="34" charset="0"/>
                  <a:cs typeface="Arial" panose="020B0604020202020204" pitchFamily="34" charset="0"/>
                </a:endParaRPr>
              </a:p>
            </p:txBody>
          </p:sp>
          <p:sp>
            <p:nvSpPr>
              <p:cNvPr id="86" name="Freeform 51">
                <a:extLst>
                  <a:ext uri="{FF2B5EF4-FFF2-40B4-BE49-F238E27FC236}">
                    <a16:creationId xmlns:a16="http://schemas.microsoft.com/office/drawing/2014/main" id="{C6C043A1-722A-47B9-80A8-117A397098F0}"/>
                  </a:ext>
                </a:extLst>
              </p:cNvPr>
              <p:cNvSpPr>
                <a:spLocks/>
              </p:cNvSpPr>
              <p:nvPr/>
            </p:nvSpPr>
            <p:spPr bwMode="auto">
              <a:xfrm>
                <a:off x="3541713" y="3970338"/>
                <a:ext cx="90488" cy="139700"/>
              </a:xfrm>
              <a:custGeom>
                <a:avLst/>
                <a:gdLst>
                  <a:gd name="T0" fmla="*/ 8 w 24"/>
                  <a:gd name="T1" fmla="*/ 30 h 37"/>
                  <a:gd name="T2" fmla="*/ 19 w 24"/>
                  <a:gd name="T3" fmla="*/ 37 h 37"/>
                  <a:gd name="T4" fmla="*/ 21 w 24"/>
                  <a:gd name="T5" fmla="*/ 14 h 37"/>
                  <a:gd name="T6" fmla="*/ 6 w 24"/>
                  <a:gd name="T7" fmla="*/ 1 h 37"/>
                  <a:gd name="T8" fmla="*/ 3 w 24"/>
                  <a:gd name="T9" fmla="*/ 1 h 37"/>
                  <a:gd name="T10" fmla="*/ 0 w 24"/>
                  <a:gd name="T11" fmla="*/ 4 h 37"/>
                  <a:gd name="T12" fmla="*/ 0 w 24"/>
                  <a:gd name="T13" fmla="*/ 33 h 37"/>
                  <a:gd name="T14" fmla="*/ 8 w 24"/>
                  <a:gd name="T15" fmla="*/ 30 h 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37">
                    <a:moveTo>
                      <a:pt x="8" y="30"/>
                    </a:moveTo>
                    <a:cubicBezTo>
                      <a:pt x="13" y="30"/>
                      <a:pt x="17" y="33"/>
                      <a:pt x="19" y="37"/>
                    </a:cubicBezTo>
                    <a:cubicBezTo>
                      <a:pt x="21" y="31"/>
                      <a:pt x="24" y="22"/>
                      <a:pt x="21" y="14"/>
                    </a:cubicBezTo>
                    <a:cubicBezTo>
                      <a:pt x="18" y="8"/>
                      <a:pt x="14" y="3"/>
                      <a:pt x="6" y="1"/>
                    </a:cubicBezTo>
                    <a:cubicBezTo>
                      <a:pt x="5" y="0"/>
                      <a:pt x="4" y="0"/>
                      <a:pt x="3" y="1"/>
                    </a:cubicBezTo>
                    <a:cubicBezTo>
                      <a:pt x="2" y="1"/>
                      <a:pt x="0" y="2"/>
                      <a:pt x="0" y="4"/>
                    </a:cubicBezTo>
                    <a:cubicBezTo>
                      <a:pt x="0" y="33"/>
                      <a:pt x="0" y="33"/>
                      <a:pt x="0" y="33"/>
                    </a:cubicBezTo>
                    <a:cubicBezTo>
                      <a:pt x="2" y="31"/>
                      <a:pt x="5" y="30"/>
                      <a:pt x="8" y="3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Arial" panose="020B0604020202020204" pitchFamily="34" charset="0"/>
                  <a:cs typeface="Arial" panose="020B0604020202020204" pitchFamily="34" charset="0"/>
                </a:endParaRPr>
              </a:p>
            </p:txBody>
          </p:sp>
          <p:sp>
            <p:nvSpPr>
              <p:cNvPr id="87" name="Freeform 52">
                <a:extLst>
                  <a:ext uri="{FF2B5EF4-FFF2-40B4-BE49-F238E27FC236}">
                    <a16:creationId xmlns:a16="http://schemas.microsoft.com/office/drawing/2014/main" id="{A43DC5ED-CADA-4946-AE3F-4BD45B5E3BF6}"/>
                  </a:ext>
                </a:extLst>
              </p:cNvPr>
              <p:cNvSpPr>
                <a:spLocks/>
              </p:cNvSpPr>
              <p:nvPr/>
            </p:nvSpPr>
            <p:spPr bwMode="auto">
              <a:xfrm>
                <a:off x="3398838" y="4117975"/>
                <a:ext cx="128588" cy="109538"/>
              </a:xfrm>
              <a:custGeom>
                <a:avLst/>
                <a:gdLst>
                  <a:gd name="T0" fmla="*/ 34 w 34"/>
                  <a:gd name="T1" fmla="*/ 3 h 29"/>
                  <a:gd name="T2" fmla="*/ 34 w 34"/>
                  <a:gd name="T3" fmla="*/ 2 h 29"/>
                  <a:gd name="T4" fmla="*/ 8 w 34"/>
                  <a:gd name="T5" fmla="*/ 6 h 29"/>
                  <a:gd name="T6" fmla="*/ 0 w 34"/>
                  <a:gd name="T7" fmla="*/ 25 h 29"/>
                  <a:gd name="T8" fmla="*/ 1 w 34"/>
                  <a:gd name="T9" fmla="*/ 28 h 29"/>
                  <a:gd name="T10" fmla="*/ 4 w 34"/>
                  <a:gd name="T11" fmla="*/ 29 h 29"/>
                  <a:gd name="T12" fmla="*/ 5 w 34"/>
                  <a:gd name="T13" fmla="*/ 29 h 29"/>
                  <a:gd name="T14" fmla="*/ 34 w 34"/>
                  <a:gd name="T15" fmla="*/ 18 h 29"/>
                  <a:gd name="T16" fmla="*/ 34 w 34"/>
                  <a:gd name="T17" fmla="*/ 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29">
                    <a:moveTo>
                      <a:pt x="34" y="3"/>
                    </a:moveTo>
                    <a:cubicBezTo>
                      <a:pt x="34" y="3"/>
                      <a:pt x="34" y="2"/>
                      <a:pt x="34" y="2"/>
                    </a:cubicBezTo>
                    <a:cubicBezTo>
                      <a:pt x="25" y="0"/>
                      <a:pt x="15" y="1"/>
                      <a:pt x="8" y="6"/>
                    </a:cubicBezTo>
                    <a:cubicBezTo>
                      <a:pt x="3" y="10"/>
                      <a:pt x="0" y="17"/>
                      <a:pt x="0" y="25"/>
                    </a:cubicBezTo>
                    <a:cubicBezTo>
                      <a:pt x="0" y="26"/>
                      <a:pt x="0" y="27"/>
                      <a:pt x="1" y="28"/>
                    </a:cubicBezTo>
                    <a:cubicBezTo>
                      <a:pt x="2" y="29"/>
                      <a:pt x="3" y="29"/>
                      <a:pt x="4" y="29"/>
                    </a:cubicBezTo>
                    <a:cubicBezTo>
                      <a:pt x="4" y="29"/>
                      <a:pt x="5" y="29"/>
                      <a:pt x="5" y="29"/>
                    </a:cubicBezTo>
                    <a:cubicBezTo>
                      <a:pt x="34" y="18"/>
                      <a:pt x="34" y="18"/>
                      <a:pt x="34" y="18"/>
                    </a:cubicBezTo>
                    <a:lnTo>
                      <a:pt x="34"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Arial" panose="020B0604020202020204" pitchFamily="34" charset="0"/>
                  <a:cs typeface="Arial" panose="020B0604020202020204" pitchFamily="34" charset="0"/>
                </a:endParaRPr>
              </a:p>
            </p:txBody>
          </p:sp>
          <p:sp>
            <p:nvSpPr>
              <p:cNvPr id="88" name="Freeform 53">
                <a:extLst>
                  <a:ext uri="{FF2B5EF4-FFF2-40B4-BE49-F238E27FC236}">
                    <a16:creationId xmlns:a16="http://schemas.microsoft.com/office/drawing/2014/main" id="{0E9B82B2-C0FA-487E-BA91-1BE7C11EACF1}"/>
                  </a:ext>
                </a:extLst>
              </p:cNvPr>
              <p:cNvSpPr>
                <a:spLocks/>
              </p:cNvSpPr>
              <p:nvPr/>
            </p:nvSpPr>
            <p:spPr bwMode="auto">
              <a:xfrm>
                <a:off x="3390900" y="4098925"/>
                <a:ext cx="361950" cy="233363"/>
              </a:xfrm>
              <a:custGeom>
                <a:avLst/>
                <a:gdLst>
                  <a:gd name="T0" fmla="*/ 94 w 96"/>
                  <a:gd name="T1" fmla="*/ 58 h 62"/>
                  <a:gd name="T2" fmla="*/ 56 w 96"/>
                  <a:gd name="T3" fmla="*/ 58 h 62"/>
                  <a:gd name="T4" fmla="*/ 56 w 96"/>
                  <a:gd name="T5" fmla="*/ 8 h 62"/>
                  <a:gd name="T6" fmla="*/ 48 w 96"/>
                  <a:gd name="T7" fmla="*/ 0 h 62"/>
                  <a:gd name="T8" fmla="*/ 40 w 96"/>
                  <a:gd name="T9" fmla="*/ 8 h 62"/>
                  <a:gd name="T10" fmla="*/ 40 w 96"/>
                  <a:gd name="T11" fmla="*/ 58 h 62"/>
                  <a:gd name="T12" fmla="*/ 2 w 96"/>
                  <a:gd name="T13" fmla="*/ 58 h 62"/>
                  <a:gd name="T14" fmla="*/ 0 w 96"/>
                  <a:gd name="T15" fmla="*/ 60 h 62"/>
                  <a:gd name="T16" fmla="*/ 2 w 96"/>
                  <a:gd name="T17" fmla="*/ 62 h 62"/>
                  <a:gd name="T18" fmla="*/ 94 w 96"/>
                  <a:gd name="T19" fmla="*/ 62 h 62"/>
                  <a:gd name="T20" fmla="*/ 96 w 96"/>
                  <a:gd name="T21" fmla="*/ 60 h 62"/>
                  <a:gd name="T22" fmla="*/ 94 w 96"/>
                  <a:gd name="T23" fmla="*/ 58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6" h="62">
                    <a:moveTo>
                      <a:pt x="94" y="58"/>
                    </a:moveTo>
                    <a:cubicBezTo>
                      <a:pt x="56" y="58"/>
                      <a:pt x="56" y="58"/>
                      <a:pt x="56" y="58"/>
                    </a:cubicBezTo>
                    <a:cubicBezTo>
                      <a:pt x="56" y="8"/>
                      <a:pt x="56" y="8"/>
                      <a:pt x="56" y="8"/>
                    </a:cubicBezTo>
                    <a:cubicBezTo>
                      <a:pt x="56" y="4"/>
                      <a:pt x="52" y="0"/>
                      <a:pt x="48" y="0"/>
                    </a:cubicBezTo>
                    <a:cubicBezTo>
                      <a:pt x="44" y="0"/>
                      <a:pt x="40" y="4"/>
                      <a:pt x="40" y="8"/>
                    </a:cubicBezTo>
                    <a:cubicBezTo>
                      <a:pt x="40" y="58"/>
                      <a:pt x="40" y="58"/>
                      <a:pt x="40" y="58"/>
                    </a:cubicBezTo>
                    <a:cubicBezTo>
                      <a:pt x="2" y="58"/>
                      <a:pt x="2" y="58"/>
                      <a:pt x="2" y="58"/>
                    </a:cubicBezTo>
                    <a:cubicBezTo>
                      <a:pt x="1" y="58"/>
                      <a:pt x="0" y="59"/>
                      <a:pt x="0" y="60"/>
                    </a:cubicBezTo>
                    <a:cubicBezTo>
                      <a:pt x="0" y="61"/>
                      <a:pt x="1" y="62"/>
                      <a:pt x="2" y="62"/>
                    </a:cubicBezTo>
                    <a:cubicBezTo>
                      <a:pt x="94" y="62"/>
                      <a:pt x="94" y="62"/>
                      <a:pt x="94" y="62"/>
                    </a:cubicBezTo>
                    <a:cubicBezTo>
                      <a:pt x="95" y="62"/>
                      <a:pt x="96" y="61"/>
                      <a:pt x="96" y="60"/>
                    </a:cubicBezTo>
                    <a:cubicBezTo>
                      <a:pt x="96" y="59"/>
                      <a:pt x="95" y="58"/>
                      <a:pt x="94"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Arial" panose="020B0604020202020204" pitchFamily="34" charset="0"/>
                  <a:cs typeface="Arial" panose="020B0604020202020204" pitchFamily="34" charset="0"/>
                </a:endParaRPr>
              </a:p>
            </p:txBody>
          </p:sp>
        </p:grpSp>
      </p:grpSp>
      <p:sp>
        <p:nvSpPr>
          <p:cNvPr id="89" name="TextBox 88">
            <a:extLst>
              <a:ext uri="{FF2B5EF4-FFF2-40B4-BE49-F238E27FC236}">
                <a16:creationId xmlns:a16="http://schemas.microsoft.com/office/drawing/2014/main" id="{8A0A468E-3820-4C83-9312-43C79D0958CD}"/>
              </a:ext>
            </a:extLst>
          </p:cNvPr>
          <p:cNvSpPr txBox="1"/>
          <p:nvPr/>
        </p:nvSpPr>
        <p:spPr>
          <a:xfrm>
            <a:off x="1260087" y="4224667"/>
            <a:ext cx="10731085" cy="553998"/>
          </a:xfrm>
          <a:prstGeom prst="rect">
            <a:avLst/>
          </a:prstGeom>
          <a:noFill/>
          <a:ln>
            <a:noFill/>
          </a:ln>
        </p:spPr>
        <p:txBody>
          <a:bodyPr wrap="square" lIns="0" tIns="0" rIns="0" bIns="0" rtlCol="0" anchor="ctr">
            <a:spAutoFit/>
          </a:bodyPr>
          <a:lstStyle/>
          <a:p>
            <a:pPr algn="just"/>
            <a:r>
              <a:rPr lang="en-US" dirty="0">
                <a:solidFill>
                  <a:schemeClr val="tx1">
                    <a:lumMod val="75000"/>
                    <a:lumOff val="25000"/>
                  </a:schemeClr>
                </a:solidFill>
                <a:latin typeface="Arial" panose="020B0604020202020204" pitchFamily="34" charset="0"/>
                <a:cs typeface="Arial" panose="020B0604020202020204" pitchFamily="34" charset="0"/>
              </a:rPr>
              <a:t>The global trend reflects an increased acceptance of nuclear as a clean Baseload Power source and its role in achieving sustainable energy systems and addressing climate change</a:t>
            </a:r>
          </a:p>
        </p:txBody>
      </p:sp>
      <p:grpSp>
        <p:nvGrpSpPr>
          <p:cNvPr id="90" name="Group 89"/>
          <p:cNvGrpSpPr/>
          <p:nvPr/>
        </p:nvGrpSpPr>
        <p:grpSpPr>
          <a:xfrm>
            <a:off x="597609" y="5257947"/>
            <a:ext cx="415584" cy="423824"/>
            <a:chOff x="3334796" y="1942903"/>
            <a:chExt cx="800728" cy="800730"/>
          </a:xfrm>
        </p:grpSpPr>
        <p:sp>
          <p:nvSpPr>
            <p:cNvPr id="91" name="Rectangle: Rounded Corners 50">
              <a:extLst>
                <a:ext uri="{FF2B5EF4-FFF2-40B4-BE49-F238E27FC236}">
                  <a16:creationId xmlns:a16="http://schemas.microsoft.com/office/drawing/2014/main" id="{D95101AF-49B4-4CC8-987E-2D7D291172B0}"/>
                </a:ext>
              </a:extLst>
            </p:cNvPr>
            <p:cNvSpPr/>
            <p:nvPr/>
          </p:nvSpPr>
          <p:spPr>
            <a:xfrm rot="2700000">
              <a:off x="3334795" y="1942904"/>
              <a:ext cx="800730" cy="800728"/>
            </a:xfrm>
            <a:prstGeom prst="roundRect">
              <a:avLst/>
            </a:prstGeom>
            <a:solidFill>
              <a:srgbClr val="C7A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nvGrpSpPr>
            <p:cNvPr id="92" name="Group 91">
              <a:extLst>
                <a:ext uri="{FF2B5EF4-FFF2-40B4-BE49-F238E27FC236}">
                  <a16:creationId xmlns:a16="http://schemas.microsoft.com/office/drawing/2014/main" id="{03C5FCCF-8CBF-453D-9E71-31D6D6F1CED3}"/>
                </a:ext>
              </a:extLst>
            </p:cNvPr>
            <p:cNvGrpSpPr/>
            <p:nvPr/>
          </p:nvGrpSpPr>
          <p:grpSpPr>
            <a:xfrm>
              <a:off x="3598185" y="2160636"/>
              <a:ext cx="273950" cy="365264"/>
              <a:chOff x="2714625" y="3970338"/>
              <a:chExt cx="271463" cy="361950"/>
            </a:xfrm>
            <a:solidFill>
              <a:schemeClr val="bg1"/>
            </a:solidFill>
          </p:grpSpPr>
          <p:sp>
            <p:nvSpPr>
              <p:cNvPr id="93" name="Freeform 61">
                <a:extLst>
                  <a:ext uri="{FF2B5EF4-FFF2-40B4-BE49-F238E27FC236}">
                    <a16:creationId xmlns:a16="http://schemas.microsoft.com/office/drawing/2014/main" id="{00B97109-B935-4951-8862-B843E45C333B}"/>
                  </a:ext>
                </a:extLst>
              </p:cNvPr>
              <p:cNvSpPr>
                <a:spLocks/>
              </p:cNvSpPr>
              <p:nvPr/>
            </p:nvSpPr>
            <p:spPr bwMode="auto">
              <a:xfrm>
                <a:off x="2714625" y="3970338"/>
                <a:ext cx="180975" cy="331788"/>
              </a:xfrm>
              <a:custGeom>
                <a:avLst/>
                <a:gdLst>
                  <a:gd name="T0" fmla="*/ 14 w 48"/>
                  <a:gd name="T1" fmla="*/ 84 h 88"/>
                  <a:gd name="T2" fmla="*/ 4 w 48"/>
                  <a:gd name="T3" fmla="*/ 74 h 88"/>
                  <a:gd name="T4" fmla="*/ 4 w 48"/>
                  <a:gd name="T5" fmla="*/ 22 h 88"/>
                  <a:gd name="T6" fmla="*/ 14 w 48"/>
                  <a:gd name="T7" fmla="*/ 12 h 88"/>
                  <a:gd name="T8" fmla="*/ 41 w 48"/>
                  <a:gd name="T9" fmla="*/ 12 h 88"/>
                  <a:gd name="T10" fmla="*/ 37 w 48"/>
                  <a:gd name="T11" fmla="*/ 17 h 88"/>
                  <a:gd name="T12" fmla="*/ 37 w 48"/>
                  <a:gd name="T13" fmla="*/ 19 h 88"/>
                  <a:gd name="T14" fmla="*/ 38 w 48"/>
                  <a:gd name="T15" fmla="*/ 20 h 88"/>
                  <a:gd name="T16" fmla="*/ 39 w 48"/>
                  <a:gd name="T17" fmla="*/ 19 h 88"/>
                  <a:gd name="T18" fmla="*/ 47 w 48"/>
                  <a:gd name="T19" fmla="*/ 11 h 88"/>
                  <a:gd name="T20" fmla="*/ 47 w 48"/>
                  <a:gd name="T21" fmla="*/ 9 h 88"/>
                  <a:gd name="T22" fmla="*/ 39 w 48"/>
                  <a:gd name="T23" fmla="*/ 1 h 88"/>
                  <a:gd name="T24" fmla="*/ 37 w 48"/>
                  <a:gd name="T25" fmla="*/ 1 h 88"/>
                  <a:gd name="T26" fmla="*/ 37 w 48"/>
                  <a:gd name="T27" fmla="*/ 3 h 88"/>
                  <a:gd name="T28" fmla="*/ 41 w 48"/>
                  <a:gd name="T29" fmla="*/ 8 h 88"/>
                  <a:gd name="T30" fmla="*/ 14 w 48"/>
                  <a:gd name="T31" fmla="*/ 8 h 88"/>
                  <a:gd name="T32" fmla="*/ 0 w 48"/>
                  <a:gd name="T33" fmla="*/ 22 h 88"/>
                  <a:gd name="T34" fmla="*/ 0 w 48"/>
                  <a:gd name="T35" fmla="*/ 74 h 88"/>
                  <a:gd name="T36" fmla="*/ 14 w 48"/>
                  <a:gd name="T37" fmla="*/ 88 h 88"/>
                  <a:gd name="T38" fmla="*/ 16 w 48"/>
                  <a:gd name="T39" fmla="*/ 86 h 88"/>
                  <a:gd name="T40" fmla="*/ 14 w 48"/>
                  <a:gd name="T41" fmla="*/ 84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 h="88">
                    <a:moveTo>
                      <a:pt x="14" y="84"/>
                    </a:moveTo>
                    <a:cubicBezTo>
                      <a:pt x="8" y="84"/>
                      <a:pt x="4" y="80"/>
                      <a:pt x="4" y="74"/>
                    </a:cubicBezTo>
                    <a:cubicBezTo>
                      <a:pt x="4" y="22"/>
                      <a:pt x="4" y="22"/>
                      <a:pt x="4" y="22"/>
                    </a:cubicBezTo>
                    <a:cubicBezTo>
                      <a:pt x="4" y="17"/>
                      <a:pt x="8" y="12"/>
                      <a:pt x="14" y="12"/>
                    </a:cubicBezTo>
                    <a:cubicBezTo>
                      <a:pt x="41" y="12"/>
                      <a:pt x="41" y="12"/>
                      <a:pt x="41" y="12"/>
                    </a:cubicBezTo>
                    <a:cubicBezTo>
                      <a:pt x="37" y="17"/>
                      <a:pt x="37" y="17"/>
                      <a:pt x="37" y="17"/>
                    </a:cubicBezTo>
                    <a:cubicBezTo>
                      <a:pt x="36" y="17"/>
                      <a:pt x="36" y="19"/>
                      <a:pt x="37" y="19"/>
                    </a:cubicBezTo>
                    <a:cubicBezTo>
                      <a:pt x="37" y="20"/>
                      <a:pt x="37" y="20"/>
                      <a:pt x="38" y="20"/>
                    </a:cubicBezTo>
                    <a:cubicBezTo>
                      <a:pt x="39" y="20"/>
                      <a:pt x="39" y="20"/>
                      <a:pt x="39" y="19"/>
                    </a:cubicBezTo>
                    <a:cubicBezTo>
                      <a:pt x="47" y="11"/>
                      <a:pt x="47" y="11"/>
                      <a:pt x="47" y="11"/>
                    </a:cubicBezTo>
                    <a:cubicBezTo>
                      <a:pt x="48" y="11"/>
                      <a:pt x="48" y="9"/>
                      <a:pt x="47" y="9"/>
                    </a:cubicBezTo>
                    <a:cubicBezTo>
                      <a:pt x="39" y="1"/>
                      <a:pt x="39" y="1"/>
                      <a:pt x="39" y="1"/>
                    </a:cubicBezTo>
                    <a:cubicBezTo>
                      <a:pt x="39" y="0"/>
                      <a:pt x="37" y="0"/>
                      <a:pt x="37" y="1"/>
                    </a:cubicBezTo>
                    <a:cubicBezTo>
                      <a:pt x="36" y="1"/>
                      <a:pt x="36" y="3"/>
                      <a:pt x="37" y="3"/>
                    </a:cubicBezTo>
                    <a:cubicBezTo>
                      <a:pt x="41" y="8"/>
                      <a:pt x="41" y="8"/>
                      <a:pt x="41" y="8"/>
                    </a:cubicBezTo>
                    <a:cubicBezTo>
                      <a:pt x="14" y="8"/>
                      <a:pt x="14" y="8"/>
                      <a:pt x="14" y="8"/>
                    </a:cubicBezTo>
                    <a:cubicBezTo>
                      <a:pt x="6" y="8"/>
                      <a:pt x="0" y="14"/>
                      <a:pt x="0" y="22"/>
                    </a:cubicBezTo>
                    <a:cubicBezTo>
                      <a:pt x="0" y="74"/>
                      <a:pt x="0" y="74"/>
                      <a:pt x="0" y="74"/>
                    </a:cubicBezTo>
                    <a:cubicBezTo>
                      <a:pt x="0" y="82"/>
                      <a:pt x="6" y="88"/>
                      <a:pt x="14" y="88"/>
                    </a:cubicBezTo>
                    <a:cubicBezTo>
                      <a:pt x="15" y="88"/>
                      <a:pt x="16" y="87"/>
                      <a:pt x="16" y="86"/>
                    </a:cubicBezTo>
                    <a:cubicBezTo>
                      <a:pt x="16" y="85"/>
                      <a:pt x="15" y="84"/>
                      <a:pt x="14"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Arial" panose="020B0604020202020204" pitchFamily="34" charset="0"/>
                  <a:cs typeface="Arial" panose="020B0604020202020204" pitchFamily="34" charset="0"/>
                </a:endParaRPr>
              </a:p>
            </p:txBody>
          </p:sp>
          <p:sp>
            <p:nvSpPr>
              <p:cNvPr id="94" name="Freeform 62">
                <a:extLst>
                  <a:ext uri="{FF2B5EF4-FFF2-40B4-BE49-F238E27FC236}">
                    <a16:creationId xmlns:a16="http://schemas.microsoft.com/office/drawing/2014/main" id="{6E8AA2C9-6323-43A3-9A8A-606C4B105F67}"/>
                  </a:ext>
                </a:extLst>
              </p:cNvPr>
              <p:cNvSpPr>
                <a:spLocks/>
              </p:cNvSpPr>
              <p:nvPr/>
            </p:nvSpPr>
            <p:spPr bwMode="auto">
              <a:xfrm>
                <a:off x="2805113" y="4000500"/>
                <a:ext cx="180975" cy="331788"/>
              </a:xfrm>
              <a:custGeom>
                <a:avLst/>
                <a:gdLst>
                  <a:gd name="T0" fmla="*/ 34 w 48"/>
                  <a:gd name="T1" fmla="*/ 0 h 88"/>
                  <a:gd name="T2" fmla="*/ 32 w 48"/>
                  <a:gd name="T3" fmla="*/ 2 h 88"/>
                  <a:gd name="T4" fmla="*/ 34 w 48"/>
                  <a:gd name="T5" fmla="*/ 4 h 88"/>
                  <a:gd name="T6" fmla="*/ 44 w 48"/>
                  <a:gd name="T7" fmla="*/ 14 h 88"/>
                  <a:gd name="T8" fmla="*/ 44 w 48"/>
                  <a:gd name="T9" fmla="*/ 66 h 88"/>
                  <a:gd name="T10" fmla="*/ 34 w 48"/>
                  <a:gd name="T11" fmla="*/ 76 h 88"/>
                  <a:gd name="T12" fmla="*/ 7 w 48"/>
                  <a:gd name="T13" fmla="*/ 76 h 88"/>
                  <a:gd name="T14" fmla="*/ 11 w 48"/>
                  <a:gd name="T15" fmla="*/ 71 h 88"/>
                  <a:gd name="T16" fmla="*/ 11 w 48"/>
                  <a:gd name="T17" fmla="*/ 69 h 88"/>
                  <a:gd name="T18" fmla="*/ 9 w 48"/>
                  <a:gd name="T19" fmla="*/ 69 h 88"/>
                  <a:gd name="T20" fmla="*/ 1 w 48"/>
                  <a:gd name="T21" fmla="*/ 77 h 88"/>
                  <a:gd name="T22" fmla="*/ 1 w 48"/>
                  <a:gd name="T23" fmla="*/ 79 h 88"/>
                  <a:gd name="T24" fmla="*/ 9 w 48"/>
                  <a:gd name="T25" fmla="*/ 87 h 88"/>
                  <a:gd name="T26" fmla="*/ 10 w 48"/>
                  <a:gd name="T27" fmla="*/ 88 h 88"/>
                  <a:gd name="T28" fmla="*/ 11 w 48"/>
                  <a:gd name="T29" fmla="*/ 87 h 88"/>
                  <a:gd name="T30" fmla="*/ 11 w 48"/>
                  <a:gd name="T31" fmla="*/ 85 h 88"/>
                  <a:gd name="T32" fmla="*/ 7 w 48"/>
                  <a:gd name="T33" fmla="*/ 80 h 88"/>
                  <a:gd name="T34" fmla="*/ 34 w 48"/>
                  <a:gd name="T35" fmla="*/ 80 h 88"/>
                  <a:gd name="T36" fmla="*/ 48 w 48"/>
                  <a:gd name="T37" fmla="*/ 66 h 88"/>
                  <a:gd name="T38" fmla="*/ 48 w 48"/>
                  <a:gd name="T39" fmla="*/ 14 h 88"/>
                  <a:gd name="T40" fmla="*/ 34 w 48"/>
                  <a:gd name="T41" fmla="*/ 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8" h="88">
                    <a:moveTo>
                      <a:pt x="34" y="0"/>
                    </a:moveTo>
                    <a:cubicBezTo>
                      <a:pt x="33" y="0"/>
                      <a:pt x="32" y="1"/>
                      <a:pt x="32" y="2"/>
                    </a:cubicBezTo>
                    <a:cubicBezTo>
                      <a:pt x="32" y="3"/>
                      <a:pt x="33" y="4"/>
                      <a:pt x="34" y="4"/>
                    </a:cubicBezTo>
                    <a:cubicBezTo>
                      <a:pt x="40" y="4"/>
                      <a:pt x="44" y="9"/>
                      <a:pt x="44" y="14"/>
                    </a:cubicBezTo>
                    <a:cubicBezTo>
                      <a:pt x="44" y="66"/>
                      <a:pt x="44" y="66"/>
                      <a:pt x="44" y="66"/>
                    </a:cubicBezTo>
                    <a:cubicBezTo>
                      <a:pt x="44" y="72"/>
                      <a:pt x="40" y="76"/>
                      <a:pt x="34" y="76"/>
                    </a:cubicBezTo>
                    <a:cubicBezTo>
                      <a:pt x="7" y="76"/>
                      <a:pt x="7" y="76"/>
                      <a:pt x="7" y="76"/>
                    </a:cubicBezTo>
                    <a:cubicBezTo>
                      <a:pt x="11" y="71"/>
                      <a:pt x="11" y="71"/>
                      <a:pt x="11" y="71"/>
                    </a:cubicBezTo>
                    <a:cubicBezTo>
                      <a:pt x="12" y="71"/>
                      <a:pt x="12" y="69"/>
                      <a:pt x="11" y="69"/>
                    </a:cubicBezTo>
                    <a:cubicBezTo>
                      <a:pt x="11" y="68"/>
                      <a:pt x="9" y="68"/>
                      <a:pt x="9" y="69"/>
                    </a:cubicBezTo>
                    <a:cubicBezTo>
                      <a:pt x="1" y="77"/>
                      <a:pt x="1" y="77"/>
                      <a:pt x="1" y="77"/>
                    </a:cubicBezTo>
                    <a:cubicBezTo>
                      <a:pt x="0" y="77"/>
                      <a:pt x="0" y="79"/>
                      <a:pt x="1" y="79"/>
                    </a:cubicBezTo>
                    <a:cubicBezTo>
                      <a:pt x="9" y="87"/>
                      <a:pt x="9" y="87"/>
                      <a:pt x="9" y="87"/>
                    </a:cubicBezTo>
                    <a:cubicBezTo>
                      <a:pt x="9" y="88"/>
                      <a:pt x="9" y="88"/>
                      <a:pt x="10" y="88"/>
                    </a:cubicBezTo>
                    <a:cubicBezTo>
                      <a:pt x="11" y="88"/>
                      <a:pt x="11" y="88"/>
                      <a:pt x="11" y="87"/>
                    </a:cubicBezTo>
                    <a:cubicBezTo>
                      <a:pt x="12" y="87"/>
                      <a:pt x="12" y="85"/>
                      <a:pt x="11" y="85"/>
                    </a:cubicBezTo>
                    <a:cubicBezTo>
                      <a:pt x="7" y="80"/>
                      <a:pt x="7" y="80"/>
                      <a:pt x="7" y="80"/>
                    </a:cubicBezTo>
                    <a:cubicBezTo>
                      <a:pt x="34" y="80"/>
                      <a:pt x="34" y="80"/>
                      <a:pt x="34" y="80"/>
                    </a:cubicBezTo>
                    <a:cubicBezTo>
                      <a:pt x="42" y="80"/>
                      <a:pt x="48" y="74"/>
                      <a:pt x="48" y="66"/>
                    </a:cubicBezTo>
                    <a:cubicBezTo>
                      <a:pt x="48" y="14"/>
                      <a:pt x="48" y="14"/>
                      <a:pt x="48" y="14"/>
                    </a:cubicBezTo>
                    <a:cubicBezTo>
                      <a:pt x="48" y="6"/>
                      <a:pt x="42" y="0"/>
                      <a:pt x="3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Arial" panose="020B0604020202020204" pitchFamily="34" charset="0"/>
                  <a:cs typeface="Arial" panose="020B0604020202020204" pitchFamily="34" charset="0"/>
                </a:endParaRPr>
              </a:p>
            </p:txBody>
          </p:sp>
          <p:sp>
            <p:nvSpPr>
              <p:cNvPr id="95" name="Freeform 63">
                <a:extLst>
                  <a:ext uri="{FF2B5EF4-FFF2-40B4-BE49-F238E27FC236}">
                    <a16:creationId xmlns:a16="http://schemas.microsoft.com/office/drawing/2014/main" id="{8DA5A6C9-8BDF-4CAD-988F-B9D2C7349D02}"/>
                  </a:ext>
                </a:extLst>
              </p:cNvPr>
              <p:cNvSpPr>
                <a:spLocks noEditPoints="1"/>
              </p:cNvSpPr>
              <p:nvPr/>
            </p:nvSpPr>
            <p:spPr bwMode="auto">
              <a:xfrm>
                <a:off x="2790825" y="4060825"/>
                <a:ext cx="120650" cy="180975"/>
              </a:xfrm>
              <a:custGeom>
                <a:avLst/>
                <a:gdLst>
                  <a:gd name="T0" fmla="*/ 32 w 32"/>
                  <a:gd name="T1" fmla="*/ 46 h 48"/>
                  <a:gd name="T2" fmla="*/ 32 w 32"/>
                  <a:gd name="T3" fmla="*/ 10 h 48"/>
                  <a:gd name="T4" fmla="*/ 30 w 32"/>
                  <a:gd name="T5" fmla="*/ 8 h 48"/>
                  <a:gd name="T6" fmla="*/ 24 w 32"/>
                  <a:gd name="T7" fmla="*/ 8 h 48"/>
                  <a:gd name="T8" fmla="*/ 24 w 32"/>
                  <a:gd name="T9" fmla="*/ 2 h 48"/>
                  <a:gd name="T10" fmla="*/ 22 w 32"/>
                  <a:gd name="T11" fmla="*/ 0 h 48"/>
                  <a:gd name="T12" fmla="*/ 10 w 32"/>
                  <a:gd name="T13" fmla="*/ 0 h 48"/>
                  <a:gd name="T14" fmla="*/ 8 w 32"/>
                  <a:gd name="T15" fmla="*/ 2 h 48"/>
                  <a:gd name="T16" fmla="*/ 8 w 32"/>
                  <a:gd name="T17" fmla="*/ 8 h 48"/>
                  <a:gd name="T18" fmla="*/ 2 w 32"/>
                  <a:gd name="T19" fmla="*/ 8 h 48"/>
                  <a:gd name="T20" fmla="*/ 0 w 32"/>
                  <a:gd name="T21" fmla="*/ 10 h 48"/>
                  <a:gd name="T22" fmla="*/ 0 w 32"/>
                  <a:gd name="T23" fmla="*/ 46 h 48"/>
                  <a:gd name="T24" fmla="*/ 2 w 32"/>
                  <a:gd name="T25" fmla="*/ 48 h 48"/>
                  <a:gd name="T26" fmla="*/ 30 w 32"/>
                  <a:gd name="T27" fmla="*/ 48 h 48"/>
                  <a:gd name="T28" fmla="*/ 32 w 32"/>
                  <a:gd name="T29" fmla="*/ 46 h 48"/>
                  <a:gd name="T30" fmla="*/ 23 w 32"/>
                  <a:gd name="T31" fmla="*/ 27 h 48"/>
                  <a:gd name="T32" fmla="*/ 13 w 32"/>
                  <a:gd name="T33" fmla="*/ 38 h 48"/>
                  <a:gd name="T34" fmla="*/ 12 w 32"/>
                  <a:gd name="T35" fmla="*/ 38 h 48"/>
                  <a:gd name="T36" fmla="*/ 11 w 32"/>
                  <a:gd name="T37" fmla="*/ 38 h 48"/>
                  <a:gd name="T38" fmla="*/ 11 w 32"/>
                  <a:gd name="T39" fmla="*/ 35 h 48"/>
                  <a:gd name="T40" fmla="*/ 17 w 32"/>
                  <a:gd name="T41" fmla="*/ 28 h 48"/>
                  <a:gd name="T42" fmla="*/ 10 w 32"/>
                  <a:gd name="T43" fmla="*/ 28 h 48"/>
                  <a:gd name="T44" fmla="*/ 8 w 32"/>
                  <a:gd name="T45" fmla="*/ 27 h 48"/>
                  <a:gd name="T46" fmla="*/ 9 w 32"/>
                  <a:gd name="T47" fmla="*/ 25 h 48"/>
                  <a:gd name="T48" fmla="*/ 19 w 32"/>
                  <a:gd name="T49" fmla="*/ 15 h 48"/>
                  <a:gd name="T50" fmla="*/ 21 w 32"/>
                  <a:gd name="T51" fmla="*/ 15 h 48"/>
                  <a:gd name="T52" fmla="*/ 21 w 32"/>
                  <a:gd name="T53" fmla="*/ 18 h 48"/>
                  <a:gd name="T54" fmla="*/ 15 w 32"/>
                  <a:gd name="T55" fmla="*/ 24 h 48"/>
                  <a:gd name="T56" fmla="*/ 22 w 32"/>
                  <a:gd name="T57" fmla="*/ 24 h 48"/>
                  <a:gd name="T58" fmla="*/ 24 w 32"/>
                  <a:gd name="T59" fmla="*/ 25 h 48"/>
                  <a:gd name="T60" fmla="*/ 23 w 32"/>
                  <a:gd name="T61" fmla="*/ 2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2" h="48">
                    <a:moveTo>
                      <a:pt x="32" y="46"/>
                    </a:moveTo>
                    <a:cubicBezTo>
                      <a:pt x="32" y="10"/>
                      <a:pt x="32" y="10"/>
                      <a:pt x="32" y="10"/>
                    </a:cubicBezTo>
                    <a:cubicBezTo>
                      <a:pt x="32" y="9"/>
                      <a:pt x="31" y="8"/>
                      <a:pt x="30" y="8"/>
                    </a:cubicBezTo>
                    <a:cubicBezTo>
                      <a:pt x="24" y="8"/>
                      <a:pt x="24" y="8"/>
                      <a:pt x="24" y="8"/>
                    </a:cubicBezTo>
                    <a:cubicBezTo>
                      <a:pt x="24" y="2"/>
                      <a:pt x="24" y="2"/>
                      <a:pt x="24" y="2"/>
                    </a:cubicBezTo>
                    <a:cubicBezTo>
                      <a:pt x="24" y="1"/>
                      <a:pt x="23" y="0"/>
                      <a:pt x="22" y="0"/>
                    </a:cubicBezTo>
                    <a:cubicBezTo>
                      <a:pt x="10" y="0"/>
                      <a:pt x="10" y="0"/>
                      <a:pt x="10" y="0"/>
                    </a:cubicBezTo>
                    <a:cubicBezTo>
                      <a:pt x="9" y="0"/>
                      <a:pt x="8" y="1"/>
                      <a:pt x="8" y="2"/>
                    </a:cubicBezTo>
                    <a:cubicBezTo>
                      <a:pt x="8" y="8"/>
                      <a:pt x="8" y="8"/>
                      <a:pt x="8" y="8"/>
                    </a:cubicBezTo>
                    <a:cubicBezTo>
                      <a:pt x="2" y="8"/>
                      <a:pt x="2" y="8"/>
                      <a:pt x="2" y="8"/>
                    </a:cubicBezTo>
                    <a:cubicBezTo>
                      <a:pt x="1" y="8"/>
                      <a:pt x="0" y="9"/>
                      <a:pt x="0" y="10"/>
                    </a:cubicBezTo>
                    <a:cubicBezTo>
                      <a:pt x="0" y="46"/>
                      <a:pt x="0" y="46"/>
                      <a:pt x="0" y="46"/>
                    </a:cubicBezTo>
                    <a:cubicBezTo>
                      <a:pt x="0" y="47"/>
                      <a:pt x="1" y="48"/>
                      <a:pt x="2" y="48"/>
                    </a:cubicBezTo>
                    <a:cubicBezTo>
                      <a:pt x="30" y="48"/>
                      <a:pt x="30" y="48"/>
                      <a:pt x="30" y="48"/>
                    </a:cubicBezTo>
                    <a:cubicBezTo>
                      <a:pt x="31" y="48"/>
                      <a:pt x="32" y="47"/>
                      <a:pt x="32" y="46"/>
                    </a:cubicBezTo>
                    <a:close/>
                    <a:moveTo>
                      <a:pt x="23" y="27"/>
                    </a:moveTo>
                    <a:cubicBezTo>
                      <a:pt x="13" y="38"/>
                      <a:pt x="13" y="38"/>
                      <a:pt x="13" y="38"/>
                    </a:cubicBezTo>
                    <a:cubicBezTo>
                      <a:pt x="13" y="38"/>
                      <a:pt x="13" y="38"/>
                      <a:pt x="12" y="38"/>
                    </a:cubicBezTo>
                    <a:cubicBezTo>
                      <a:pt x="11" y="38"/>
                      <a:pt x="11" y="38"/>
                      <a:pt x="11" y="38"/>
                    </a:cubicBezTo>
                    <a:cubicBezTo>
                      <a:pt x="10" y="37"/>
                      <a:pt x="10" y="36"/>
                      <a:pt x="11" y="35"/>
                    </a:cubicBezTo>
                    <a:cubicBezTo>
                      <a:pt x="17" y="28"/>
                      <a:pt x="17" y="28"/>
                      <a:pt x="17" y="28"/>
                    </a:cubicBezTo>
                    <a:cubicBezTo>
                      <a:pt x="10" y="28"/>
                      <a:pt x="10" y="28"/>
                      <a:pt x="10" y="28"/>
                    </a:cubicBezTo>
                    <a:cubicBezTo>
                      <a:pt x="9" y="28"/>
                      <a:pt x="8" y="28"/>
                      <a:pt x="8" y="27"/>
                    </a:cubicBezTo>
                    <a:cubicBezTo>
                      <a:pt x="8" y="26"/>
                      <a:pt x="8" y="25"/>
                      <a:pt x="9" y="25"/>
                    </a:cubicBezTo>
                    <a:cubicBezTo>
                      <a:pt x="19" y="15"/>
                      <a:pt x="19" y="15"/>
                      <a:pt x="19" y="15"/>
                    </a:cubicBezTo>
                    <a:cubicBezTo>
                      <a:pt x="19" y="14"/>
                      <a:pt x="21" y="14"/>
                      <a:pt x="21" y="15"/>
                    </a:cubicBezTo>
                    <a:cubicBezTo>
                      <a:pt x="22" y="16"/>
                      <a:pt x="22" y="17"/>
                      <a:pt x="21" y="18"/>
                    </a:cubicBezTo>
                    <a:cubicBezTo>
                      <a:pt x="15" y="24"/>
                      <a:pt x="15" y="24"/>
                      <a:pt x="15" y="24"/>
                    </a:cubicBezTo>
                    <a:cubicBezTo>
                      <a:pt x="22" y="24"/>
                      <a:pt x="22" y="24"/>
                      <a:pt x="22" y="24"/>
                    </a:cubicBezTo>
                    <a:cubicBezTo>
                      <a:pt x="23" y="24"/>
                      <a:pt x="24" y="25"/>
                      <a:pt x="24" y="25"/>
                    </a:cubicBezTo>
                    <a:cubicBezTo>
                      <a:pt x="24" y="26"/>
                      <a:pt x="24" y="27"/>
                      <a:pt x="23" y="2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latin typeface="Arial" panose="020B0604020202020204" pitchFamily="34" charset="0"/>
                  <a:cs typeface="Arial" panose="020B0604020202020204" pitchFamily="34" charset="0"/>
                </a:endParaRPr>
              </a:p>
            </p:txBody>
          </p:sp>
        </p:grpSp>
      </p:grpSp>
      <p:cxnSp>
        <p:nvCxnSpPr>
          <p:cNvPr id="96" name="Straight Connector 95"/>
          <p:cNvCxnSpPr/>
          <p:nvPr/>
        </p:nvCxnSpPr>
        <p:spPr>
          <a:xfrm flipV="1">
            <a:off x="886343" y="4964118"/>
            <a:ext cx="11206506" cy="30767"/>
          </a:xfrm>
          <a:prstGeom prst="line">
            <a:avLst/>
          </a:prstGeom>
          <a:ln>
            <a:solidFill>
              <a:srgbClr val="015E1F"/>
            </a:solidFill>
          </a:ln>
        </p:spPr>
        <p:style>
          <a:lnRef idx="1">
            <a:schemeClr val="accent1"/>
          </a:lnRef>
          <a:fillRef idx="0">
            <a:schemeClr val="accent1"/>
          </a:fillRef>
          <a:effectRef idx="0">
            <a:schemeClr val="accent1"/>
          </a:effectRef>
          <a:fontRef idx="minor">
            <a:schemeClr val="tx1"/>
          </a:fontRef>
        </p:style>
      </p:cxnSp>
      <p:cxnSp>
        <p:nvCxnSpPr>
          <p:cNvPr id="97" name="Straight Connector 96"/>
          <p:cNvCxnSpPr/>
          <p:nvPr/>
        </p:nvCxnSpPr>
        <p:spPr>
          <a:xfrm flipV="1">
            <a:off x="805401" y="5938761"/>
            <a:ext cx="11271511" cy="17016"/>
          </a:xfrm>
          <a:prstGeom prst="line">
            <a:avLst/>
          </a:prstGeom>
          <a:ln>
            <a:solidFill>
              <a:srgbClr val="015E1F"/>
            </a:solidFill>
          </a:ln>
        </p:spPr>
        <p:style>
          <a:lnRef idx="1">
            <a:schemeClr val="accent1"/>
          </a:lnRef>
          <a:fillRef idx="0">
            <a:schemeClr val="accent1"/>
          </a:fillRef>
          <a:effectRef idx="0">
            <a:schemeClr val="accent1"/>
          </a:effectRef>
          <a:fontRef idx="minor">
            <a:schemeClr val="tx1"/>
          </a:fontRef>
        </p:style>
      </p:cxnSp>
      <p:sp>
        <p:nvSpPr>
          <p:cNvPr id="98" name="TextBox 97">
            <a:extLst>
              <a:ext uri="{FF2B5EF4-FFF2-40B4-BE49-F238E27FC236}">
                <a16:creationId xmlns:a16="http://schemas.microsoft.com/office/drawing/2014/main" id="{8A0A468E-3820-4C83-9312-43C79D0958CD}"/>
              </a:ext>
            </a:extLst>
          </p:cNvPr>
          <p:cNvSpPr txBox="1"/>
          <p:nvPr/>
        </p:nvSpPr>
        <p:spPr>
          <a:xfrm>
            <a:off x="1327863" y="5210290"/>
            <a:ext cx="10614870" cy="553998"/>
          </a:xfrm>
          <a:prstGeom prst="rect">
            <a:avLst/>
          </a:prstGeom>
          <a:noFill/>
          <a:ln>
            <a:noFill/>
          </a:ln>
        </p:spPr>
        <p:txBody>
          <a:bodyPr wrap="square" lIns="0" tIns="0" rIns="0" bIns="0" rtlCol="0" anchor="ctr">
            <a:spAutoFit/>
          </a:bodyPr>
          <a:lstStyle/>
          <a:p>
            <a:pPr algn="just"/>
            <a:r>
              <a:rPr lang="en-US" dirty="0">
                <a:solidFill>
                  <a:schemeClr val="tx1">
                    <a:lumMod val="75000"/>
                    <a:lumOff val="25000"/>
                  </a:schemeClr>
                </a:solidFill>
                <a:latin typeface="Arial" panose="020B0604020202020204" pitchFamily="34" charset="0"/>
                <a:cs typeface="Arial" panose="020B0604020202020204" pitchFamily="34" charset="0"/>
              </a:rPr>
              <a:t>The  EU included in its energy policies the green taxonomy on nuclear which is aimed at supporting a range of low-carbon technologies while addressing the associated environmental and safety concerns.</a:t>
            </a:r>
          </a:p>
        </p:txBody>
      </p:sp>
    </p:spTree>
    <p:extLst>
      <p:ext uri="{BB962C8B-B14F-4D97-AF65-F5344CB8AC3E}">
        <p14:creationId xmlns:p14="http://schemas.microsoft.com/office/powerpoint/2010/main" val="17992207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2"/>
          <a:srcRect l="2799" t="16451" r="5602" b="3694"/>
          <a:stretch/>
        </p:blipFill>
        <p:spPr>
          <a:xfrm>
            <a:off x="145588" y="352792"/>
            <a:ext cx="11754312" cy="6191706"/>
          </a:xfrm>
          <a:custGeom>
            <a:avLst/>
            <a:gdLst>
              <a:gd name="connsiteX0" fmla="*/ 10913012 w 11847612"/>
              <a:gd name="connsiteY0" fmla="*/ 0 h 6623199"/>
              <a:gd name="connsiteX1" fmla="*/ 11847612 w 11847612"/>
              <a:gd name="connsiteY1" fmla="*/ 0 h 6623199"/>
              <a:gd name="connsiteX2" fmla="*/ 11847612 w 11847612"/>
              <a:gd name="connsiteY2" fmla="*/ 1024605 h 6623199"/>
              <a:gd name="connsiteX3" fmla="*/ 9261982 w 11847612"/>
              <a:gd name="connsiteY3" fmla="*/ 5341527 h 6623199"/>
              <a:gd name="connsiteX4" fmla="*/ 8350979 w 11847612"/>
              <a:gd name="connsiteY4" fmla="*/ 5570025 h 6623199"/>
              <a:gd name="connsiteX5" fmla="*/ 8350979 w 11847612"/>
              <a:gd name="connsiteY5" fmla="*/ 5570024 h 6623199"/>
              <a:gd name="connsiteX6" fmla="*/ 8122482 w 11847612"/>
              <a:gd name="connsiteY6" fmla="*/ 4659020 h 6623199"/>
              <a:gd name="connsiteX7" fmla="*/ 9106358 w 11847612"/>
              <a:gd name="connsiteY7" fmla="*/ 0 h 6623199"/>
              <a:gd name="connsiteX8" fmla="*/ 10654649 w 11847612"/>
              <a:gd name="connsiteY8" fmla="*/ 0 h 6623199"/>
              <a:gd name="connsiteX9" fmla="*/ 7315225 w 11847612"/>
              <a:gd name="connsiteY9" fmla="*/ 5575444 h 6623199"/>
              <a:gd name="connsiteX10" fmla="*/ 6404221 w 11847612"/>
              <a:gd name="connsiteY10" fmla="*/ 5803942 h 6623199"/>
              <a:gd name="connsiteX11" fmla="*/ 6404222 w 11847612"/>
              <a:gd name="connsiteY11" fmla="*/ 5803941 h 6623199"/>
              <a:gd name="connsiteX12" fmla="*/ 6175725 w 11847612"/>
              <a:gd name="connsiteY12" fmla="*/ 4892937 h 6623199"/>
              <a:gd name="connsiteX13" fmla="*/ 7223980 w 11847612"/>
              <a:gd name="connsiteY13" fmla="*/ 0 h 6623199"/>
              <a:gd name="connsiteX14" fmla="*/ 8772268 w 11847612"/>
              <a:gd name="connsiteY14" fmla="*/ 0 h 6623199"/>
              <a:gd name="connsiteX15" fmla="*/ 5195599 w 11847612"/>
              <a:gd name="connsiteY15" fmla="*/ 5971549 h 6623199"/>
              <a:gd name="connsiteX16" fmla="*/ 4284593 w 11847612"/>
              <a:gd name="connsiteY16" fmla="*/ 6200045 h 6623199"/>
              <a:gd name="connsiteX17" fmla="*/ 4284595 w 11847612"/>
              <a:gd name="connsiteY17" fmla="*/ 6200045 h 6623199"/>
              <a:gd name="connsiteX18" fmla="*/ 4056098 w 11847612"/>
              <a:gd name="connsiteY18" fmla="*/ 5289041 h 6623199"/>
              <a:gd name="connsiteX19" fmla="*/ 5341601 w 11847612"/>
              <a:gd name="connsiteY19" fmla="*/ 0 h 6623199"/>
              <a:gd name="connsiteX20" fmla="*/ 6889891 w 11847612"/>
              <a:gd name="connsiteY20" fmla="*/ 0 h 6623199"/>
              <a:gd name="connsiteX21" fmla="*/ 3232907 w 11847612"/>
              <a:gd name="connsiteY21" fmla="*/ 6105636 h 6623199"/>
              <a:gd name="connsiteX22" fmla="*/ 2321903 w 11847612"/>
              <a:gd name="connsiteY22" fmla="*/ 6334134 h 6623199"/>
              <a:gd name="connsiteX23" fmla="*/ 2321904 w 11847612"/>
              <a:gd name="connsiteY23" fmla="*/ 6334133 h 6623199"/>
              <a:gd name="connsiteX24" fmla="*/ 2093407 w 11847612"/>
              <a:gd name="connsiteY24" fmla="*/ 5423129 h 6623199"/>
              <a:gd name="connsiteX25" fmla="*/ 3459221 w 11847612"/>
              <a:gd name="connsiteY25" fmla="*/ 0 h 6623199"/>
              <a:gd name="connsiteX26" fmla="*/ 5007513 w 11847612"/>
              <a:gd name="connsiteY26" fmla="*/ 0 h 6623199"/>
              <a:gd name="connsiteX27" fmla="*/ 1233982 w 11847612"/>
              <a:gd name="connsiteY27" fmla="*/ 6300221 h 6623199"/>
              <a:gd name="connsiteX28" fmla="*/ 322978 w 11847612"/>
              <a:gd name="connsiteY28" fmla="*/ 6528719 h 6623199"/>
              <a:gd name="connsiteX29" fmla="*/ 322979 w 11847612"/>
              <a:gd name="connsiteY29" fmla="*/ 6528718 h 6623199"/>
              <a:gd name="connsiteX30" fmla="*/ 94481 w 11847612"/>
              <a:gd name="connsiteY30" fmla="*/ 5617714 h 6623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847612" h="6623199">
                <a:moveTo>
                  <a:pt x="10913012" y="0"/>
                </a:moveTo>
                <a:lnTo>
                  <a:pt x="11847612" y="0"/>
                </a:lnTo>
                <a:lnTo>
                  <a:pt x="11847612" y="1024605"/>
                </a:lnTo>
                <a:lnTo>
                  <a:pt x="9261982" y="5341527"/>
                </a:lnTo>
                <a:cubicBezTo>
                  <a:pt x="9073514" y="5656192"/>
                  <a:pt x="8665642" y="5758494"/>
                  <a:pt x="8350979" y="5570025"/>
                </a:cubicBezTo>
                <a:lnTo>
                  <a:pt x="8350979" y="5570024"/>
                </a:lnTo>
                <a:cubicBezTo>
                  <a:pt x="8036315" y="5381556"/>
                  <a:pt x="7934013" y="4973684"/>
                  <a:pt x="8122482" y="4659020"/>
                </a:cubicBezTo>
                <a:close/>
                <a:moveTo>
                  <a:pt x="9106358" y="0"/>
                </a:moveTo>
                <a:lnTo>
                  <a:pt x="10654649" y="0"/>
                </a:lnTo>
                <a:lnTo>
                  <a:pt x="7315225" y="5575444"/>
                </a:lnTo>
                <a:cubicBezTo>
                  <a:pt x="7126756" y="5890109"/>
                  <a:pt x="6718885" y="5992410"/>
                  <a:pt x="6404221" y="5803942"/>
                </a:cubicBezTo>
                <a:lnTo>
                  <a:pt x="6404222" y="5803941"/>
                </a:lnTo>
                <a:cubicBezTo>
                  <a:pt x="6089558" y="5615472"/>
                  <a:pt x="5987256" y="5207601"/>
                  <a:pt x="6175725" y="4892937"/>
                </a:cubicBezTo>
                <a:close/>
                <a:moveTo>
                  <a:pt x="7223980" y="0"/>
                </a:moveTo>
                <a:lnTo>
                  <a:pt x="8772268" y="0"/>
                </a:lnTo>
                <a:lnTo>
                  <a:pt x="5195599" y="5971549"/>
                </a:lnTo>
                <a:cubicBezTo>
                  <a:pt x="5007129" y="6286212"/>
                  <a:pt x="4599258" y="6388515"/>
                  <a:pt x="4284593" y="6200045"/>
                </a:cubicBezTo>
                <a:lnTo>
                  <a:pt x="4284595" y="6200045"/>
                </a:lnTo>
                <a:cubicBezTo>
                  <a:pt x="3969930" y="6011576"/>
                  <a:pt x="3867628" y="5603705"/>
                  <a:pt x="4056098" y="5289041"/>
                </a:cubicBezTo>
                <a:close/>
                <a:moveTo>
                  <a:pt x="5341601" y="0"/>
                </a:moveTo>
                <a:lnTo>
                  <a:pt x="6889891" y="0"/>
                </a:lnTo>
                <a:lnTo>
                  <a:pt x="3232907" y="6105636"/>
                </a:lnTo>
                <a:cubicBezTo>
                  <a:pt x="3044438" y="6420301"/>
                  <a:pt x="2636567" y="6522603"/>
                  <a:pt x="2321903" y="6334134"/>
                </a:cubicBezTo>
                <a:lnTo>
                  <a:pt x="2321904" y="6334133"/>
                </a:lnTo>
                <a:cubicBezTo>
                  <a:pt x="2007240" y="6145665"/>
                  <a:pt x="1904938" y="5737793"/>
                  <a:pt x="2093407" y="5423129"/>
                </a:cubicBezTo>
                <a:close/>
                <a:moveTo>
                  <a:pt x="3459221" y="0"/>
                </a:moveTo>
                <a:lnTo>
                  <a:pt x="5007513" y="0"/>
                </a:lnTo>
                <a:lnTo>
                  <a:pt x="1233982" y="6300221"/>
                </a:lnTo>
                <a:cubicBezTo>
                  <a:pt x="1045512" y="6614885"/>
                  <a:pt x="637641" y="6717187"/>
                  <a:pt x="322978" y="6528719"/>
                </a:cubicBezTo>
                <a:lnTo>
                  <a:pt x="322979" y="6528718"/>
                </a:lnTo>
                <a:cubicBezTo>
                  <a:pt x="8314" y="6340249"/>
                  <a:pt x="-93988" y="5932378"/>
                  <a:pt x="94481" y="5617714"/>
                </a:cubicBezTo>
                <a:close/>
              </a:path>
            </a:pathLst>
          </a:custGeom>
        </p:spPr>
      </p:pic>
      <p:grpSp>
        <p:nvGrpSpPr>
          <p:cNvPr id="2" name="Group 1"/>
          <p:cNvGrpSpPr/>
          <p:nvPr/>
        </p:nvGrpSpPr>
        <p:grpSpPr>
          <a:xfrm>
            <a:off x="237544" y="352792"/>
            <a:ext cx="1648366" cy="1321904"/>
            <a:chOff x="10042064" y="189876"/>
            <a:chExt cx="2132506" cy="2010277"/>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28419" y="189876"/>
              <a:ext cx="1335799" cy="1763255"/>
            </a:xfrm>
            <a:prstGeom prst="rect">
              <a:avLst/>
            </a:prstGeom>
          </p:spPr>
        </p:pic>
        <p:sp>
          <p:nvSpPr>
            <p:cNvPr id="4" name="TextBox 3"/>
            <p:cNvSpPr txBox="1"/>
            <p:nvPr/>
          </p:nvSpPr>
          <p:spPr>
            <a:xfrm>
              <a:off x="10042064" y="1953131"/>
              <a:ext cx="2132506" cy="247022"/>
            </a:xfrm>
            <a:prstGeom prst="rect">
              <a:avLst/>
            </a:prstGeom>
            <a:noFill/>
          </p:spPr>
          <p:txBody>
            <a:bodyPr wrap="square" rtlCol="0">
              <a:spAutoFit/>
            </a:bodyPr>
            <a:lstStyle/>
            <a:p>
              <a:pPr algn="ctr"/>
              <a:endParaRPr lang="en-ZA" sz="1000" b="1" dirty="0">
                <a:latin typeface="Arial" panose="020B0604020202020204" pitchFamily="34" charset="0"/>
                <a:cs typeface="Arial" panose="020B0604020202020204" pitchFamily="34" charset="0"/>
              </a:endParaRPr>
            </a:p>
          </p:txBody>
        </p:sp>
      </p:grpSp>
      <p:sp>
        <p:nvSpPr>
          <p:cNvPr id="5" name="TextBox 4"/>
          <p:cNvSpPr txBox="1"/>
          <p:nvPr/>
        </p:nvSpPr>
        <p:spPr>
          <a:xfrm>
            <a:off x="145588" y="2701321"/>
            <a:ext cx="11940650" cy="769441"/>
          </a:xfrm>
          <a:prstGeom prst="rect">
            <a:avLst/>
          </a:prstGeom>
          <a:solidFill>
            <a:srgbClr val="015E1F"/>
          </a:solidFill>
          <a:ln w="225425">
            <a:solidFill>
              <a:schemeClr val="bg1"/>
            </a:solidFill>
          </a:ln>
        </p:spPr>
        <p:txBody>
          <a:bodyPr wrap="square" rtlCol="0">
            <a:spAutoFit/>
          </a:bodyPr>
          <a:lstStyle/>
          <a:p>
            <a:pPr algn="ctr"/>
            <a:r>
              <a:rPr lang="en-US" sz="4400" dirty="0" smtClean="0">
                <a:solidFill>
                  <a:srgbClr val="C7A854"/>
                </a:solidFill>
                <a:latin typeface="Impact" panose="020B0806030902050204" pitchFamily="34" charset="0"/>
                <a:cs typeface="Arial" panose="020B0604020202020204" pitchFamily="34" charset="0"/>
              </a:rPr>
              <a:t>NECOM: UPDATE AND REVISED STRUCTURE </a:t>
            </a:r>
            <a:endParaRPr lang="en-ZA" sz="4400" dirty="0">
              <a:solidFill>
                <a:srgbClr val="C7A854"/>
              </a:solidFill>
              <a:latin typeface="Impact" panose="020B0806030902050204" pitchFamily="34" charset="0"/>
              <a:cs typeface="Arial" panose="020B0604020202020204" pitchFamily="34" charset="0"/>
            </a:endParaRPr>
          </a:p>
        </p:txBody>
      </p:sp>
      <p:sp>
        <p:nvSpPr>
          <p:cNvPr id="18" name="TextBox 43"/>
          <p:cNvSpPr txBox="1"/>
          <p:nvPr/>
        </p:nvSpPr>
        <p:spPr>
          <a:xfrm>
            <a:off x="-664680" y="5574327"/>
            <a:ext cx="2272295" cy="2333123"/>
          </a:xfrm>
          <a:prstGeom prst="rect">
            <a:avLst/>
          </a:prstGeom>
        </p:spPr>
        <p:txBody>
          <a:bodyPr lIns="50800" tIns="50800" rIns="50800" bIns="50800" rtlCol="0" anchor="ctr"/>
          <a:lstStyle/>
          <a:p>
            <a:pPr marL="0" lvl="0" indent="0" algn="ctr">
              <a:lnSpc>
                <a:spcPts val="2859"/>
              </a:lnSpc>
              <a:spcBef>
                <a:spcPct val="0"/>
              </a:spcBef>
            </a:pPr>
            <a:endParaRPr/>
          </a:p>
        </p:txBody>
      </p:sp>
    </p:spTree>
    <p:extLst>
      <p:ext uri="{BB962C8B-B14F-4D97-AF65-F5344CB8AC3E}">
        <p14:creationId xmlns:p14="http://schemas.microsoft.com/office/powerpoint/2010/main" val="33738077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0751" y="198783"/>
            <a:ext cx="1412351" cy="1124180"/>
            <a:chOff x="10042064" y="189876"/>
            <a:chExt cx="2132506" cy="2010277"/>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28419" y="189876"/>
              <a:ext cx="1335799" cy="1763255"/>
            </a:xfrm>
            <a:prstGeom prst="rect">
              <a:avLst/>
            </a:prstGeom>
          </p:spPr>
        </p:pic>
        <p:sp>
          <p:nvSpPr>
            <p:cNvPr id="4" name="TextBox 3"/>
            <p:cNvSpPr txBox="1"/>
            <p:nvPr/>
          </p:nvSpPr>
          <p:spPr>
            <a:xfrm>
              <a:off x="10042064" y="1953131"/>
              <a:ext cx="2132506" cy="247022"/>
            </a:xfrm>
            <a:prstGeom prst="rect">
              <a:avLst/>
            </a:prstGeom>
            <a:noFill/>
          </p:spPr>
          <p:txBody>
            <a:bodyPr wrap="square" rtlCol="0">
              <a:spAutoFit/>
            </a:bodyPr>
            <a:lstStyle/>
            <a:p>
              <a:pPr algn="ctr"/>
              <a:endParaRPr lang="en-ZA" sz="1000" b="1" dirty="0">
                <a:latin typeface="Arial" panose="020B0604020202020204" pitchFamily="34" charset="0"/>
                <a:cs typeface="Arial" panose="020B0604020202020204" pitchFamily="34" charset="0"/>
              </a:endParaRPr>
            </a:p>
          </p:txBody>
        </p:sp>
      </p:grpSp>
      <p:sp>
        <p:nvSpPr>
          <p:cNvPr id="5" name="TextBox 4"/>
          <p:cNvSpPr txBox="1"/>
          <p:nvPr/>
        </p:nvSpPr>
        <p:spPr>
          <a:xfrm>
            <a:off x="1371600" y="198782"/>
            <a:ext cx="10605052" cy="523220"/>
          </a:xfrm>
          <a:prstGeom prst="rect">
            <a:avLst/>
          </a:prstGeom>
          <a:solidFill>
            <a:srgbClr val="C7A854"/>
          </a:solidFill>
        </p:spPr>
        <p:txBody>
          <a:bodyPr wrap="square" rtlCol="0">
            <a:spAutoFit/>
          </a:bodyPr>
          <a:lstStyle/>
          <a:p>
            <a:r>
              <a:rPr lang="en-US" sz="2800" b="1" dirty="0" smtClean="0">
                <a:solidFill>
                  <a:srgbClr val="02602C"/>
                </a:solidFill>
                <a:latin typeface="Arial" panose="020B0604020202020204" pitchFamily="34" charset="0"/>
                <a:cs typeface="Arial" panose="020B0604020202020204" pitchFamily="34" charset="0"/>
              </a:rPr>
              <a:t>NECOM OVERALL PROGRESS SUMMARY:</a:t>
            </a:r>
            <a:endParaRPr lang="en-US" sz="2800" b="1" dirty="0">
              <a:solidFill>
                <a:srgbClr val="02602C"/>
              </a:solidFill>
              <a:latin typeface="Arial" panose="020B0604020202020204" pitchFamily="34" charset="0"/>
              <a:cs typeface="Arial" panose="020B0604020202020204" pitchFamily="34" charset="0"/>
            </a:endParaRPr>
          </a:p>
        </p:txBody>
      </p:sp>
      <p:sp>
        <p:nvSpPr>
          <p:cNvPr id="7" name="TextBox 6"/>
          <p:cNvSpPr txBox="1"/>
          <p:nvPr/>
        </p:nvSpPr>
        <p:spPr>
          <a:xfrm>
            <a:off x="1371600" y="709682"/>
            <a:ext cx="10605052" cy="461665"/>
          </a:xfrm>
          <a:prstGeom prst="rect">
            <a:avLst/>
          </a:prstGeom>
          <a:noFill/>
          <a:ln>
            <a:solidFill>
              <a:srgbClr val="C7A854"/>
            </a:solidFill>
          </a:ln>
        </p:spPr>
        <p:txBody>
          <a:bodyPr wrap="square" rtlCol="0">
            <a:spAutoFit/>
          </a:bodyPr>
          <a:lstStyle/>
          <a:p>
            <a:r>
              <a:rPr lang="en-US" sz="2400" b="1" dirty="0" smtClean="0">
                <a:solidFill>
                  <a:srgbClr val="015E1F"/>
                </a:solidFill>
                <a:latin typeface="Arial" panose="020B0604020202020204" pitchFamily="34" charset="0"/>
                <a:cs typeface="Arial" panose="020B0604020202020204" pitchFamily="34" charset="0"/>
              </a:rPr>
              <a:t>As at September 2024</a:t>
            </a:r>
            <a:endParaRPr lang="en-ZA" sz="2400" b="1" dirty="0">
              <a:solidFill>
                <a:srgbClr val="015E1F"/>
              </a:solidFill>
              <a:latin typeface="Arial" panose="020B0604020202020204" pitchFamily="34" charset="0"/>
              <a:cs typeface="Arial" panose="020B0604020202020204" pitchFamily="34" charset="0"/>
            </a:endParaRPr>
          </a:p>
        </p:txBody>
      </p:sp>
      <p:sp>
        <p:nvSpPr>
          <p:cNvPr id="18" name="TextBox 43"/>
          <p:cNvSpPr txBox="1"/>
          <p:nvPr/>
        </p:nvSpPr>
        <p:spPr>
          <a:xfrm>
            <a:off x="-664680" y="5574327"/>
            <a:ext cx="2272295" cy="2333123"/>
          </a:xfrm>
          <a:prstGeom prst="rect">
            <a:avLst/>
          </a:prstGeom>
        </p:spPr>
        <p:txBody>
          <a:bodyPr lIns="50800" tIns="50800" rIns="50800" bIns="50800" rtlCol="0" anchor="ctr"/>
          <a:lstStyle/>
          <a:p>
            <a:pPr marL="0" lvl="0" indent="0" algn="ctr">
              <a:lnSpc>
                <a:spcPts val="2859"/>
              </a:lnSpc>
              <a:spcBef>
                <a:spcPct val="0"/>
              </a:spcBef>
            </a:pPr>
            <a:endParaRPr/>
          </a:p>
        </p:txBody>
      </p:sp>
      <p:grpSp>
        <p:nvGrpSpPr>
          <p:cNvPr id="10" name="Group 9"/>
          <p:cNvGrpSpPr/>
          <p:nvPr/>
        </p:nvGrpSpPr>
        <p:grpSpPr>
          <a:xfrm>
            <a:off x="1371600" y="1322963"/>
            <a:ext cx="10605052" cy="5281351"/>
            <a:chOff x="965578" y="1758752"/>
            <a:chExt cx="9231615" cy="4755501"/>
          </a:xfrm>
        </p:grpSpPr>
        <p:cxnSp>
          <p:nvCxnSpPr>
            <p:cNvPr id="50" name="Google Shape;162;p6"/>
            <p:cNvCxnSpPr/>
            <p:nvPr/>
          </p:nvCxnSpPr>
          <p:spPr>
            <a:xfrm>
              <a:off x="5373000" y="5852552"/>
              <a:ext cx="1419367" cy="0"/>
            </a:xfrm>
            <a:prstGeom prst="straightConnector1">
              <a:avLst/>
            </a:prstGeom>
            <a:noFill/>
            <a:ln w="9525" cap="rnd" cmpd="sng">
              <a:solidFill>
                <a:schemeClr val="accent3"/>
              </a:solidFill>
              <a:prstDash val="dash"/>
              <a:round/>
              <a:headEnd type="none" w="sm" len="sm"/>
              <a:tailEnd type="oval" w="med" len="med"/>
            </a:ln>
          </p:spPr>
        </p:cxnSp>
        <p:cxnSp>
          <p:nvCxnSpPr>
            <p:cNvPr id="51" name="Google Shape;163;p6"/>
            <p:cNvCxnSpPr/>
            <p:nvPr/>
          </p:nvCxnSpPr>
          <p:spPr>
            <a:xfrm>
              <a:off x="5892367" y="3984136"/>
              <a:ext cx="900000" cy="0"/>
            </a:xfrm>
            <a:prstGeom prst="straightConnector1">
              <a:avLst/>
            </a:prstGeom>
            <a:noFill/>
            <a:ln w="9525" cap="rnd" cmpd="sng">
              <a:solidFill>
                <a:schemeClr val="accent3"/>
              </a:solidFill>
              <a:prstDash val="dash"/>
              <a:round/>
              <a:headEnd type="none" w="sm" len="sm"/>
              <a:tailEnd type="oval" w="med" len="med"/>
            </a:ln>
          </p:spPr>
        </p:cxnSp>
        <p:cxnSp>
          <p:nvCxnSpPr>
            <p:cNvPr id="52" name="Google Shape;164;p6"/>
            <p:cNvCxnSpPr/>
            <p:nvPr/>
          </p:nvCxnSpPr>
          <p:spPr>
            <a:xfrm>
              <a:off x="5892367" y="4628927"/>
              <a:ext cx="900000" cy="0"/>
            </a:xfrm>
            <a:prstGeom prst="straightConnector1">
              <a:avLst/>
            </a:prstGeom>
            <a:noFill/>
            <a:ln w="9525" cap="rnd" cmpd="sng">
              <a:solidFill>
                <a:schemeClr val="accent3"/>
              </a:solidFill>
              <a:prstDash val="dash"/>
              <a:round/>
              <a:headEnd type="none" w="sm" len="sm"/>
              <a:tailEnd type="oval" w="med" len="med"/>
            </a:ln>
          </p:spPr>
        </p:cxnSp>
        <p:cxnSp>
          <p:nvCxnSpPr>
            <p:cNvPr id="53" name="Google Shape;165;p6"/>
            <p:cNvCxnSpPr/>
            <p:nvPr/>
          </p:nvCxnSpPr>
          <p:spPr>
            <a:xfrm>
              <a:off x="5892367" y="5212760"/>
              <a:ext cx="900000" cy="0"/>
            </a:xfrm>
            <a:prstGeom prst="straightConnector1">
              <a:avLst/>
            </a:prstGeom>
            <a:noFill/>
            <a:ln w="9525" cap="rnd" cmpd="sng">
              <a:solidFill>
                <a:schemeClr val="accent3"/>
              </a:solidFill>
              <a:prstDash val="dash"/>
              <a:round/>
              <a:headEnd type="none" w="sm" len="sm"/>
              <a:tailEnd type="oval" w="med" len="med"/>
            </a:ln>
          </p:spPr>
        </p:cxnSp>
        <p:cxnSp>
          <p:nvCxnSpPr>
            <p:cNvPr id="54" name="Google Shape;166;p6"/>
            <p:cNvCxnSpPr/>
            <p:nvPr/>
          </p:nvCxnSpPr>
          <p:spPr>
            <a:xfrm>
              <a:off x="5712367" y="3482867"/>
              <a:ext cx="1080000" cy="0"/>
            </a:xfrm>
            <a:prstGeom prst="straightConnector1">
              <a:avLst/>
            </a:prstGeom>
            <a:noFill/>
            <a:ln w="9525" cap="rnd" cmpd="sng">
              <a:solidFill>
                <a:schemeClr val="accent3"/>
              </a:solidFill>
              <a:prstDash val="dash"/>
              <a:round/>
              <a:headEnd type="none" w="sm" len="sm"/>
              <a:tailEnd type="oval" w="med" len="med"/>
            </a:ln>
          </p:spPr>
        </p:cxnSp>
        <p:sp>
          <p:nvSpPr>
            <p:cNvPr id="80" name="Google Shape;167;p6"/>
            <p:cNvSpPr/>
            <p:nvPr/>
          </p:nvSpPr>
          <p:spPr>
            <a:xfrm>
              <a:off x="8311243" y="5221860"/>
              <a:ext cx="1885950" cy="719111"/>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000"/>
                <a:buFont typeface="Arial"/>
                <a:buNone/>
                <a:tabLst/>
                <a:defRPr/>
              </a:pPr>
              <a:endParaRPr kumimoji="0" sz="1000" b="0" i="0" u="none" strike="noStrike" kern="0" cap="none" spc="0" normalizeH="0" baseline="0" noProof="0">
                <a:ln>
                  <a:noFill/>
                </a:ln>
                <a:solidFill>
                  <a:srgbClr val="FFFFFF"/>
                </a:solidFill>
                <a:effectLst/>
                <a:uLnTx/>
                <a:uFillTx/>
                <a:latin typeface="Arial"/>
                <a:ea typeface="Arial"/>
                <a:cs typeface="Arial"/>
                <a:sym typeface="Arial"/>
              </a:endParaRPr>
            </a:p>
          </p:txBody>
        </p:sp>
        <p:graphicFrame>
          <p:nvGraphicFramePr>
            <p:cNvPr id="82" name="Google Shape;169;p6"/>
            <p:cNvGraphicFramePr/>
            <p:nvPr>
              <p:extLst>
                <p:ext uri="{D42A27DB-BD31-4B8C-83A1-F6EECF244321}">
                  <p14:modId xmlns:p14="http://schemas.microsoft.com/office/powerpoint/2010/main" val="1674195724"/>
                </p:ext>
              </p:extLst>
            </p:nvPr>
          </p:nvGraphicFramePr>
          <p:xfrm>
            <a:off x="965578" y="2798671"/>
            <a:ext cx="5538615" cy="3451889"/>
          </p:xfrm>
          <a:graphic>
            <a:graphicData uri="http://schemas.openxmlformats.org/drawingml/2006/chart">
              <c:chart xmlns:c="http://schemas.openxmlformats.org/drawingml/2006/chart" xmlns:r="http://schemas.openxmlformats.org/officeDocument/2006/relationships" r:id="rId3"/>
            </a:graphicData>
          </a:graphic>
        </p:graphicFrame>
        <p:sp>
          <p:nvSpPr>
            <p:cNvPr id="83" name="Google Shape;170;p6"/>
            <p:cNvSpPr/>
            <p:nvPr/>
          </p:nvSpPr>
          <p:spPr>
            <a:xfrm>
              <a:off x="1528788" y="2260959"/>
              <a:ext cx="1277716" cy="429886"/>
            </a:xfrm>
            <a:prstGeom prst="rect">
              <a:avLst/>
            </a:prstGeom>
            <a:solidFill>
              <a:srgbClr val="DDDDDD"/>
            </a:solidFill>
            <a:ln w="25400" cap="flat" cmpd="sng">
              <a:solidFill>
                <a:srgbClr val="DDDDD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Open Sans"/>
                <a:ea typeface="Open Sans"/>
                <a:cs typeface="Open Sans"/>
                <a:sym typeface="Open Sans"/>
              </a:endParaRPr>
            </a:p>
          </p:txBody>
        </p:sp>
        <p:grpSp>
          <p:nvGrpSpPr>
            <p:cNvPr id="84" name="Google Shape;171;p6"/>
            <p:cNvGrpSpPr/>
            <p:nvPr/>
          </p:nvGrpSpPr>
          <p:grpSpPr>
            <a:xfrm rot="5400000">
              <a:off x="2841966" y="2772506"/>
              <a:ext cx="3050542" cy="3285079"/>
              <a:chOff x="2965298" y="2181091"/>
              <a:chExt cx="3213404" cy="3213402"/>
            </a:xfrm>
          </p:grpSpPr>
          <p:sp>
            <p:nvSpPr>
              <p:cNvPr id="85" name="Google Shape;172;p6"/>
              <p:cNvSpPr/>
              <p:nvPr/>
            </p:nvSpPr>
            <p:spPr>
              <a:xfrm>
                <a:off x="2965298" y="2181091"/>
                <a:ext cx="3213404" cy="3213402"/>
              </a:xfrm>
              <a:prstGeom prst="blockArc">
                <a:avLst>
                  <a:gd name="adj1" fmla="val 11719029"/>
                  <a:gd name="adj2" fmla="val 16200004"/>
                  <a:gd name="adj3" fmla="val 2113"/>
                </a:avLst>
              </a:prstGeom>
              <a:solidFill>
                <a:srgbClr val="7F7F7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sp>
            <p:nvSpPr>
              <p:cNvPr id="86" name="Google Shape;173;p6"/>
              <p:cNvSpPr/>
              <p:nvPr/>
            </p:nvSpPr>
            <p:spPr>
              <a:xfrm>
                <a:off x="2965298" y="2181091"/>
                <a:ext cx="3213404" cy="3213402"/>
              </a:xfrm>
              <a:prstGeom prst="blockArc">
                <a:avLst>
                  <a:gd name="adj1" fmla="val 15521141"/>
                  <a:gd name="adj2" fmla="val 20244190"/>
                  <a:gd name="adj3" fmla="val 2114"/>
                </a:avLst>
              </a:prstGeom>
              <a:solidFill>
                <a:srgbClr val="7F7F7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000000"/>
                  </a:solidFill>
                  <a:effectLst/>
                  <a:uLnTx/>
                  <a:uFillTx/>
                  <a:latin typeface="Open Sans"/>
                  <a:ea typeface="Open Sans"/>
                  <a:cs typeface="Open Sans"/>
                  <a:sym typeface="Open Sans"/>
                </a:endParaRPr>
              </a:p>
            </p:txBody>
          </p:sp>
        </p:grpSp>
        <p:sp>
          <p:nvSpPr>
            <p:cNvPr id="87" name="Google Shape;174;p6"/>
            <p:cNvSpPr/>
            <p:nvPr/>
          </p:nvSpPr>
          <p:spPr>
            <a:xfrm>
              <a:off x="4896133" y="2913446"/>
              <a:ext cx="384525" cy="390546"/>
            </a:xfrm>
            <a:prstGeom prst="ellipse">
              <a:avLst/>
            </a:prstGeom>
            <a:solidFill>
              <a:srgbClr val="0989B1"/>
            </a:solidFill>
            <a:ln w="57150" cap="flat" cmpd="sng">
              <a:solidFill>
                <a:schemeClr val="lt1"/>
              </a:solidFill>
              <a:prstDash val="solid"/>
              <a:round/>
              <a:headEnd type="none" w="sm" len="sm"/>
              <a:tailEnd type="none" w="sm" len="sm"/>
            </a:ln>
            <a:effectLst>
              <a:outerShdw blurRad="50800" dist="38100" algn="l" rotWithShape="0">
                <a:srgbClr val="000000">
                  <a:alpha val="40000"/>
                </a:srgbClr>
              </a:outerShdw>
            </a:effectLst>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400"/>
                <a:buFont typeface="Arial"/>
                <a:buNone/>
                <a:tabLst/>
                <a:defRPr/>
              </a:pPr>
              <a:endParaRPr kumimoji="0" sz="1400" b="1" i="0" u="none" strike="noStrike" kern="0" cap="none" spc="0" normalizeH="0" baseline="0" noProof="0">
                <a:ln>
                  <a:noFill/>
                </a:ln>
                <a:solidFill>
                  <a:srgbClr val="FFFFFF"/>
                </a:solidFill>
                <a:effectLst/>
                <a:uLnTx/>
                <a:uFillTx/>
                <a:latin typeface="Open Sans"/>
                <a:ea typeface="Open Sans"/>
                <a:cs typeface="Open Sans"/>
                <a:sym typeface="Open Sans"/>
              </a:endParaRPr>
            </a:p>
          </p:txBody>
        </p:sp>
        <p:sp>
          <p:nvSpPr>
            <p:cNvPr id="88" name="Google Shape;175;p6"/>
            <p:cNvSpPr/>
            <p:nvPr/>
          </p:nvSpPr>
          <p:spPr>
            <a:xfrm>
              <a:off x="5515121" y="4997017"/>
              <a:ext cx="384395" cy="390545"/>
            </a:xfrm>
            <a:prstGeom prst="ellipse">
              <a:avLst/>
            </a:prstGeom>
            <a:solidFill>
              <a:srgbClr val="FF0000"/>
            </a:solidFill>
            <a:ln w="57150" cap="flat" cmpd="sng">
              <a:solidFill>
                <a:schemeClr val="lt1"/>
              </a:solidFill>
              <a:prstDash val="solid"/>
              <a:round/>
              <a:headEnd type="none" w="sm" len="sm"/>
              <a:tailEnd type="none" w="sm" len="sm"/>
            </a:ln>
            <a:effectLst>
              <a:outerShdw blurRad="50800" dist="38100" algn="l" rotWithShape="0">
                <a:srgbClr val="000000">
                  <a:alpha val="40000"/>
                </a:srgbClr>
              </a:outerShdw>
            </a:effectLst>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400"/>
                <a:buFont typeface="Arial"/>
                <a:buNone/>
                <a:tabLst/>
                <a:defRPr/>
              </a:pPr>
              <a:endParaRPr kumimoji="0" sz="1400" b="1" i="0" u="none" strike="noStrike" kern="0" cap="none" spc="0" normalizeH="0" baseline="0" noProof="0">
                <a:ln>
                  <a:noFill/>
                </a:ln>
                <a:solidFill>
                  <a:srgbClr val="FFFFFF"/>
                </a:solidFill>
                <a:effectLst/>
                <a:uLnTx/>
                <a:uFillTx/>
                <a:latin typeface="Open Sans"/>
                <a:ea typeface="Open Sans"/>
                <a:cs typeface="Open Sans"/>
                <a:sym typeface="Open Sans"/>
              </a:endParaRPr>
            </a:p>
          </p:txBody>
        </p:sp>
        <p:sp>
          <p:nvSpPr>
            <p:cNvPr id="89" name="Google Shape;179;p6"/>
            <p:cNvSpPr/>
            <p:nvPr/>
          </p:nvSpPr>
          <p:spPr>
            <a:xfrm>
              <a:off x="5057200" y="5495938"/>
              <a:ext cx="384395" cy="390545"/>
            </a:xfrm>
            <a:prstGeom prst="ellipse">
              <a:avLst/>
            </a:prstGeom>
            <a:solidFill>
              <a:srgbClr val="DDDDDD"/>
            </a:solidFill>
            <a:ln w="57150" cap="flat" cmpd="sng">
              <a:solidFill>
                <a:schemeClr val="lt1"/>
              </a:solidFill>
              <a:prstDash val="solid"/>
              <a:round/>
              <a:headEnd type="none" w="sm" len="sm"/>
              <a:tailEnd type="none" w="sm" len="sm"/>
            </a:ln>
            <a:effectLst>
              <a:outerShdw blurRad="50800" dist="38100" algn="l" rotWithShape="0">
                <a:srgbClr val="000000">
                  <a:alpha val="40000"/>
                </a:srgbClr>
              </a:outerShdw>
            </a:effectLst>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400"/>
                <a:buFont typeface="Arial"/>
                <a:buNone/>
                <a:tabLst/>
                <a:defRPr/>
              </a:pPr>
              <a:endParaRPr kumimoji="0" sz="1400" b="1" i="0" u="none" strike="noStrike" kern="0" cap="none" spc="0" normalizeH="0" baseline="0" noProof="0">
                <a:ln>
                  <a:noFill/>
                </a:ln>
                <a:solidFill>
                  <a:srgbClr val="FFFFFF"/>
                </a:solidFill>
                <a:effectLst/>
                <a:uLnTx/>
                <a:uFillTx/>
                <a:latin typeface="Open Sans"/>
                <a:ea typeface="Open Sans"/>
                <a:cs typeface="Open Sans"/>
                <a:sym typeface="Open Sans"/>
              </a:endParaRPr>
            </a:p>
          </p:txBody>
        </p:sp>
        <p:sp>
          <p:nvSpPr>
            <p:cNvPr id="90" name="Google Shape;181;p6"/>
            <p:cNvSpPr txBox="1"/>
            <p:nvPr/>
          </p:nvSpPr>
          <p:spPr>
            <a:xfrm>
              <a:off x="6811590" y="2830222"/>
              <a:ext cx="3314434" cy="387949"/>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100" b="1" i="0" u="none" strike="noStrike" kern="0" cap="none" spc="0" normalizeH="0" baseline="0" noProof="0" dirty="0">
                  <a:ln>
                    <a:noFill/>
                  </a:ln>
                  <a:solidFill>
                    <a:srgbClr val="000000"/>
                  </a:solidFill>
                  <a:effectLst/>
                  <a:uLnTx/>
                  <a:uFillTx/>
                  <a:latin typeface="Arial"/>
                  <a:ea typeface="Arial"/>
                  <a:cs typeface="Arial"/>
                  <a:sym typeface="Arial"/>
                </a:rPr>
                <a:t>21</a:t>
              </a:r>
              <a:r>
                <a:rPr kumimoji="0" lang="en-US" sz="1100" b="0" i="0" u="none" strike="noStrike" kern="0" cap="none" spc="0" normalizeH="0" baseline="0" noProof="0" dirty="0">
                  <a:ln>
                    <a:noFill/>
                  </a:ln>
                  <a:solidFill>
                    <a:srgbClr val="000000"/>
                  </a:solidFill>
                  <a:effectLst/>
                  <a:uLnTx/>
                  <a:uFillTx/>
                  <a:latin typeface="Arial"/>
                  <a:ea typeface="Arial"/>
                  <a:cs typeface="Arial"/>
                  <a:sym typeface="Arial"/>
                </a:rPr>
                <a:t> actions completed</a:t>
              </a:r>
              <a:endParaRPr kumimoji="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100" b="0" i="1" u="none" strike="noStrike" kern="0" cap="none" spc="0" normalizeH="0" baseline="0" noProof="0" dirty="0">
                  <a:ln>
                    <a:noFill/>
                  </a:ln>
                  <a:solidFill>
                    <a:srgbClr val="000000"/>
                  </a:solidFill>
                  <a:effectLst/>
                  <a:uLnTx/>
                  <a:uFillTx/>
                  <a:latin typeface="Arial"/>
                  <a:cs typeface="Arial"/>
                  <a:sym typeface="Arial"/>
                </a:rPr>
                <a:t>21</a:t>
              </a:r>
              <a:r>
                <a:rPr kumimoji="0" lang="en-US" sz="1100" b="0" i="1" u="none" strike="noStrike" kern="0" cap="none" spc="0" normalizeH="0" baseline="0" noProof="0" dirty="0">
                  <a:ln>
                    <a:noFill/>
                  </a:ln>
                  <a:solidFill>
                    <a:srgbClr val="000000"/>
                  </a:solidFill>
                  <a:effectLst/>
                  <a:uLnTx/>
                  <a:uFillTx/>
                  <a:latin typeface="Arial"/>
                  <a:ea typeface="Arial"/>
                  <a:cs typeface="Arial"/>
                  <a:sym typeface="Arial"/>
                </a:rPr>
                <a:t> actions completed</a:t>
              </a:r>
              <a:endParaRPr kumimoji="0" sz="1100" b="0" i="1"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91" name="Google Shape;182;p6"/>
            <p:cNvSpPr txBox="1"/>
            <p:nvPr/>
          </p:nvSpPr>
          <p:spPr>
            <a:xfrm>
              <a:off x="6811590" y="3350961"/>
              <a:ext cx="3314434" cy="387949"/>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100" b="1" i="0" u="none" strike="noStrike" kern="0" cap="none" spc="0" normalizeH="0" baseline="0" noProof="0" dirty="0">
                  <a:ln>
                    <a:noFill/>
                  </a:ln>
                  <a:solidFill>
                    <a:srgbClr val="000000"/>
                  </a:solidFill>
                  <a:effectLst/>
                  <a:uLnTx/>
                  <a:uFillTx/>
                  <a:latin typeface="Arial"/>
                  <a:ea typeface="Arial"/>
                  <a:cs typeface="Arial"/>
                  <a:sym typeface="Arial"/>
                </a:rPr>
                <a:t>11 </a:t>
              </a:r>
              <a:r>
                <a:rPr kumimoji="0" lang="en-US" sz="1100" b="0" i="0" u="none" strike="noStrike" kern="0" cap="none" spc="0" normalizeH="0" baseline="0" noProof="0" dirty="0">
                  <a:ln>
                    <a:noFill/>
                  </a:ln>
                  <a:solidFill>
                    <a:srgbClr val="000000"/>
                  </a:solidFill>
                  <a:effectLst/>
                  <a:uLnTx/>
                  <a:uFillTx/>
                  <a:latin typeface="Arial"/>
                  <a:ea typeface="Arial"/>
                  <a:cs typeface="Arial"/>
                  <a:sym typeface="Arial"/>
                </a:rPr>
                <a:t>actions on track</a:t>
              </a:r>
              <a:endParaRPr kumimoji="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100" b="0" i="1" u="none" strike="noStrike" kern="0" cap="none" spc="0" normalizeH="0" baseline="0" noProof="0" dirty="0">
                  <a:ln>
                    <a:noFill/>
                  </a:ln>
                  <a:solidFill>
                    <a:srgbClr val="000000"/>
                  </a:solidFill>
                  <a:effectLst/>
                  <a:uLnTx/>
                  <a:uFillTx/>
                  <a:latin typeface="Arial"/>
                  <a:cs typeface="Arial"/>
                  <a:sym typeface="Arial"/>
                </a:rPr>
                <a:t>12</a:t>
              </a:r>
              <a:r>
                <a:rPr kumimoji="0" lang="en-US" sz="1100" b="0" i="1" u="none" strike="noStrike" kern="0" cap="none" spc="0" normalizeH="0" baseline="0" noProof="0" dirty="0">
                  <a:ln>
                    <a:noFill/>
                  </a:ln>
                  <a:solidFill>
                    <a:srgbClr val="000000"/>
                  </a:solidFill>
                  <a:effectLst/>
                  <a:uLnTx/>
                  <a:uFillTx/>
                  <a:latin typeface="Arial"/>
                  <a:ea typeface="Arial"/>
                  <a:cs typeface="Arial"/>
                  <a:sym typeface="Arial"/>
                </a:rPr>
                <a:t> actions on track</a:t>
              </a:r>
              <a:r>
                <a:rPr kumimoji="0" lang="en-US" sz="1100" b="0" i="0" u="none" strike="noStrike" kern="0" cap="none" spc="0" normalizeH="0" baseline="0" noProof="0" dirty="0">
                  <a:ln>
                    <a:noFill/>
                  </a:ln>
                  <a:solidFill>
                    <a:srgbClr val="000000"/>
                  </a:solidFill>
                  <a:effectLst/>
                  <a:uLnTx/>
                  <a:uFillTx/>
                  <a:latin typeface="Arial"/>
                  <a:ea typeface="Arial"/>
                  <a:cs typeface="Arial"/>
                  <a:sym typeface="Arial"/>
                </a:rPr>
                <a:t> </a:t>
              </a:r>
              <a:endParaRPr kumimoji="0" b="0" i="0" u="none" strike="noStrike" kern="0" cap="none" spc="0" normalizeH="0" baseline="0" noProof="0" dirty="0">
                <a:ln>
                  <a:noFill/>
                </a:ln>
                <a:solidFill>
                  <a:srgbClr val="000000"/>
                </a:solidFill>
                <a:effectLst/>
                <a:uLnTx/>
                <a:uFillTx/>
                <a:latin typeface="Arial"/>
                <a:cs typeface="Arial"/>
                <a:sym typeface="Arial"/>
              </a:endParaRPr>
            </a:p>
          </p:txBody>
        </p:sp>
        <p:sp>
          <p:nvSpPr>
            <p:cNvPr id="92" name="Google Shape;183;p6"/>
            <p:cNvSpPr txBox="1"/>
            <p:nvPr/>
          </p:nvSpPr>
          <p:spPr>
            <a:xfrm>
              <a:off x="6804291" y="3808861"/>
              <a:ext cx="3321733" cy="387949"/>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100" b="1" i="0" u="none" strike="noStrike" kern="0" cap="none" spc="0" normalizeH="0" baseline="0" noProof="0" dirty="0">
                  <a:ln>
                    <a:noFill/>
                  </a:ln>
                  <a:solidFill>
                    <a:srgbClr val="000000"/>
                  </a:solidFill>
                  <a:effectLst/>
                  <a:uLnTx/>
                  <a:uFillTx/>
                  <a:latin typeface="Arial"/>
                  <a:cs typeface="Arial"/>
                  <a:sym typeface="Arial"/>
                </a:rPr>
                <a:t>8</a:t>
              </a:r>
              <a:r>
                <a:rPr kumimoji="0" lang="en-US" sz="1100" b="1" i="0" u="none" strike="noStrike" kern="0" cap="none" spc="0" normalizeH="0" baseline="0" noProof="0" dirty="0" smtClean="0">
                  <a:ln>
                    <a:noFill/>
                  </a:ln>
                  <a:solidFill>
                    <a:srgbClr val="000000"/>
                  </a:solidFill>
                  <a:effectLst/>
                  <a:uLnTx/>
                  <a:uFillTx/>
                  <a:latin typeface="Arial"/>
                  <a:ea typeface="Arial"/>
                  <a:cs typeface="Arial"/>
                  <a:sym typeface="Arial"/>
                </a:rPr>
                <a:t> </a:t>
              </a:r>
              <a:r>
                <a:rPr kumimoji="0" lang="en-US" sz="1100" b="0" i="0" u="none" strike="noStrike" kern="0" cap="none" spc="0" normalizeH="0" baseline="0" noProof="0" dirty="0">
                  <a:ln>
                    <a:noFill/>
                  </a:ln>
                  <a:solidFill>
                    <a:srgbClr val="000000"/>
                  </a:solidFill>
                  <a:effectLst/>
                  <a:uLnTx/>
                  <a:uFillTx/>
                  <a:latin typeface="Arial"/>
                  <a:ea typeface="Arial"/>
                  <a:cs typeface="Arial"/>
                  <a:sym typeface="Arial"/>
                </a:rPr>
                <a:t>actions progressing with no intervention needed</a:t>
              </a:r>
              <a:endParaRPr kumimoji="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100" b="0" i="1" u="none" strike="noStrike" kern="0" cap="none" spc="0" normalizeH="0" baseline="0" noProof="0" dirty="0">
                  <a:ln>
                    <a:noFill/>
                  </a:ln>
                  <a:solidFill>
                    <a:srgbClr val="000000"/>
                  </a:solidFill>
                  <a:effectLst/>
                  <a:uLnTx/>
                  <a:uFillTx/>
                  <a:latin typeface="Arial"/>
                  <a:ea typeface="Arial"/>
                  <a:cs typeface="Arial"/>
                  <a:sym typeface="Arial"/>
                </a:rPr>
                <a:t>7 actions progressing with delays</a:t>
              </a:r>
              <a:endParaRPr kumimoji="0" sz="1100" b="0" i="1"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93" name="Google Shape;184;p6"/>
            <p:cNvSpPr txBox="1"/>
            <p:nvPr/>
          </p:nvSpPr>
          <p:spPr>
            <a:xfrm>
              <a:off x="6777529" y="4431885"/>
              <a:ext cx="3348495" cy="387949"/>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100" b="1" i="0" u="none" strike="noStrike" kern="0" cap="none" spc="0" normalizeH="0" baseline="0" noProof="0" dirty="0">
                  <a:ln>
                    <a:noFill/>
                  </a:ln>
                  <a:solidFill>
                    <a:srgbClr val="000000"/>
                  </a:solidFill>
                  <a:effectLst/>
                  <a:uLnTx/>
                  <a:uFillTx/>
                  <a:latin typeface="Arial"/>
                  <a:cs typeface="Arial"/>
                  <a:sym typeface="Arial"/>
                </a:rPr>
                <a:t>8</a:t>
              </a:r>
              <a:r>
                <a:rPr kumimoji="0" lang="en-US" sz="1100" b="1" i="0" u="none" strike="noStrike" kern="0" cap="none" spc="0" normalizeH="0" baseline="0" noProof="0" dirty="0">
                  <a:ln>
                    <a:noFill/>
                  </a:ln>
                  <a:solidFill>
                    <a:srgbClr val="000000"/>
                  </a:solidFill>
                  <a:effectLst/>
                  <a:uLnTx/>
                  <a:uFillTx/>
                  <a:latin typeface="Arial"/>
                  <a:ea typeface="Arial"/>
                  <a:cs typeface="Arial"/>
                  <a:sym typeface="Arial"/>
                </a:rPr>
                <a:t> </a:t>
              </a:r>
              <a:r>
                <a:rPr kumimoji="0" lang="en-US" sz="1100" b="0" i="0" u="none" strike="noStrike" kern="0" cap="none" spc="0" normalizeH="0" baseline="0" noProof="0" dirty="0">
                  <a:ln>
                    <a:noFill/>
                  </a:ln>
                  <a:solidFill>
                    <a:srgbClr val="000000"/>
                  </a:solidFill>
                  <a:effectLst/>
                  <a:uLnTx/>
                  <a:uFillTx/>
                  <a:latin typeface="Arial"/>
                  <a:ea typeface="Arial"/>
                  <a:cs typeface="Arial"/>
                  <a:sym typeface="Arial"/>
                </a:rPr>
                <a:t>actions off-track and requiring intervention</a:t>
              </a:r>
              <a:endParaRPr kumimoji="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100" b="0" i="1" u="none" strike="noStrike" kern="0" cap="none" spc="0" normalizeH="0" baseline="0" noProof="0" dirty="0">
                  <a:ln>
                    <a:noFill/>
                  </a:ln>
                  <a:solidFill>
                    <a:srgbClr val="000000"/>
                  </a:solidFill>
                  <a:effectLst/>
                  <a:uLnTx/>
                  <a:uFillTx/>
                  <a:latin typeface="Arial"/>
                  <a:cs typeface="Arial"/>
                  <a:sym typeface="Arial"/>
                </a:rPr>
                <a:t>9</a:t>
              </a:r>
              <a:r>
                <a:rPr kumimoji="0" lang="en-US" sz="1100" b="0" i="1" u="none" strike="noStrike" kern="0" cap="none" spc="0" normalizeH="0" baseline="0" noProof="0" dirty="0">
                  <a:ln>
                    <a:noFill/>
                  </a:ln>
                  <a:solidFill>
                    <a:srgbClr val="000000"/>
                  </a:solidFill>
                  <a:effectLst/>
                  <a:uLnTx/>
                  <a:uFillTx/>
                  <a:latin typeface="Arial"/>
                  <a:ea typeface="Arial"/>
                  <a:cs typeface="Arial"/>
                  <a:sym typeface="Arial"/>
                </a:rPr>
                <a:t> actions off-track and requiring intervention</a:t>
              </a:r>
              <a:endParaRPr kumimoji="0" sz="11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94" name="Google Shape;185;p6"/>
            <p:cNvSpPr txBox="1"/>
            <p:nvPr/>
          </p:nvSpPr>
          <p:spPr>
            <a:xfrm>
              <a:off x="6811590" y="5720679"/>
              <a:ext cx="3314434" cy="387949"/>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100" b="1" i="0" u="none" strike="noStrike" kern="0" cap="none" spc="0" normalizeH="0" baseline="0" noProof="0" dirty="0">
                  <a:ln>
                    <a:noFill/>
                  </a:ln>
                  <a:solidFill>
                    <a:srgbClr val="000000"/>
                  </a:solidFill>
                  <a:effectLst/>
                  <a:uLnTx/>
                  <a:uFillTx/>
                  <a:latin typeface="Arial"/>
                  <a:ea typeface="Arial"/>
                  <a:cs typeface="Arial"/>
                  <a:sym typeface="Arial"/>
                </a:rPr>
                <a:t>0 </a:t>
              </a:r>
              <a:r>
                <a:rPr kumimoji="0" lang="en-US" sz="1100" b="0" i="0" u="none" strike="noStrike" kern="0" cap="none" spc="0" normalizeH="0" baseline="0" noProof="0" dirty="0">
                  <a:ln>
                    <a:noFill/>
                  </a:ln>
                  <a:solidFill>
                    <a:srgbClr val="000000"/>
                  </a:solidFill>
                  <a:effectLst/>
                  <a:uLnTx/>
                  <a:uFillTx/>
                  <a:latin typeface="Arial"/>
                  <a:ea typeface="Arial"/>
                  <a:cs typeface="Arial"/>
                  <a:sym typeface="Arial"/>
                </a:rPr>
                <a:t>actions not started</a:t>
              </a:r>
              <a:endParaRPr kumimoji="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0" i="1" u="none" strike="noStrike" kern="0" cap="none" spc="0" normalizeH="0" baseline="0" noProof="0" dirty="0">
                  <a:ln>
                    <a:noFill/>
                  </a:ln>
                  <a:solidFill>
                    <a:srgbClr val="000000"/>
                  </a:solidFill>
                  <a:effectLst/>
                  <a:uLnTx/>
                  <a:uFillTx/>
                  <a:latin typeface="Arial"/>
                  <a:ea typeface="Arial"/>
                  <a:cs typeface="Arial"/>
                  <a:sym typeface="Arial"/>
                </a:rPr>
                <a:t>0 actions not started</a:t>
              </a:r>
              <a:endParaRPr kumimoji="0" b="0" i="0" u="none" strike="noStrike" kern="0" cap="none" spc="0" normalizeH="0" baseline="0" noProof="0" dirty="0">
                <a:ln>
                  <a:noFill/>
                </a:ln>
                <a:solidFill>
                  <a:srgbClr val="000000"/>
                </a:solidFill>
                <a:effectLst/>
                <a:uLnTx/>
                <a:uFillTx/>
                <a:latin typeface="Arial"/>
                <a:cs typeface="Arial"/>
                <a:sym typeface="Arial"/>
              </a:endParaRPr>
            </a:p>
          </p:txBody>
        </p:sp>
        <p:sp>
          <p:nvSpPr>
            <p:cNvPr id="95" name="Google Shape;186;p6"/>
            <p:cNvSpPr/>
            <p:nvPr/>
          </p:nvSpPr>
          <p:spPr>
            <a:xfrm>
              <a:off x="4439601" y="1758752"/>
              <a:ext cx="1295668" cy="454991"/>
            </a:xfrm>
            <a:prstGeom prst="rect">
              <a:avLst/>
            </a:prstGeom>
            <a:noFill/>
            <a:ln w="2540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US" sz="900" b="0" i="0" u="none" strike="noStrike" kern="0" cap="none" spc="0" normalizeH="0" baseline="0" noProof="0">
                  <a:ln>
                    <a:noFill/>
                  </a:ln>
                  <a:solidFill>
                    <a:srgbClr val="000000"/>
                  </a:solidFill>
                  <a:effectLst/>
                  <a:uLnTx/>
                  <a:uFillTx/>
                  <a:latin typeface="Arial"/>
                  <a:ea typeface="Arial"/>
                  <a:cs typeface="Arial"/>
                  <a:sym typeface="Arial"/>
                </a:rPr>
                <a:t>On track</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 name="Google Shape;187;p6"/>
            <p:cNvSpPr/>
            <p:nvPr/>
          </p:nvSpPr>
          <p:spPr>
            <a:xfrm>
              <a:off x="8832752" y="1758752"/>
              <a:ext cx="1293272" cy="444730"/>
            </a:xfrm>
            <a:prstGeom prst="rect">
              <a:avLst/>
            </a:prstGeom>
            <a:noFill/>
            <a:ln w="2540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US" sz="900" b="0" i="0" u="none" strike="noStrike" kern="0" cap="none" spc="0" normalizeH="0" baseline="0" noProof="0">
                  <a:ln>
                    <a:noFill/>
                  </a:ln>
                  <a:solidFill>
                    <a:srgbClr val="000000"/>
                  </a:solidFill>
                  <a:effectLst/>
                  <a:uLnTx/>
                  <a:uFillTx/>
                  <a:latin typeface="Arial"/>
                  <a:ea typeface="Arial"/>
                  <a:cs typeface="Arial"/>
                  <a:sym typeface="Arial"/>
                </a:rPr>
                <a:t>Critical challenges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 name="Google Shape;188;p6"/>
            <p:cNvSpPr/>
            <p:nvPr/>
          </p:nvSpPr>
          <p:spPr>
            <a:xfrm>
              <a:off x="7368367" y="1758752"/>
              <a:ext cx="1295668" cy="453228"/>
            </a:xfrm>
            <a:prstGeom prst="rect">
              <a:avLst/>
            </a:prstGeom>
            <a:noFill/>
            <a:ln w="2540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US" sz="900" b="0" i="0" u="none" strike="noStrike" kern="0" cap="none" spc="0" normalizeH="0" baseline="0" noProof="0">
                  <a:ln>
                    <a:noFill/>
                  </a:ln>
                  <a:solidFill>
                    <a:srgbClr val="000000"/>
                  </a:solidFill>
                  <a:effectLst/>
                  <a:uLnTx/>
                  <a:uFillTx/>
                  <a:latin typeface="Arial"/>
                  <a:ea typeface="Arial"/>
                  <a:cs typeface="Arial"/>
                  <a:sym typeface="Arial"/>
                </a:rPr>
                <a:t>Off track, intervention needed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 name="Google Shape;189;p6"/>
            <p:cNvSpPr/>
            <p:nvPr/>
          </p:nvSpPr>
          <p:spPr>
            <a:xfrm>
              <a:off x="5903984" y="1758752"/>
              <a:ext cx="1295668" cy="453228"/>
            </a:xfrm>
            <a:prstGeom prst="rect">
              <a:avLst/>
            </a:prstGeom>
            <a:noFill/>
            <a:ln w="2540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US" sz="900" b="0" i="0" u="none" strike="noStrike" kern="0" cap="none" spc="0" normalizeH="0" baseline="0" noProof="0">
                  <a:ln>
                    <a:noFill/>
                  </a:ln>
                  <a:solidFill>
                    <a:srgbClr val="000000"/>
                  </a:solidFill>
                  <a:effectLst/>
                  <a:uLnTx/>
                  <a:uFillTx/>
                  <a:latin typeface="Arial"/>
                  <a:ea typeface="Arial"/>
                  <a:cs typeface="Arial"/>
                  <a:sym typeface="Arial"/>
                </a:rPr>
                <a:t>Some delays, no intervention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 name="Google Shape;190;p6"/>
            <p:cNvSpPr/>
            <p:nvPr/>
          </p:nvSpPr>
          <p:spPr>
            <a:xfrm>
              <a:off x="1510835" y="1758752"/>
              <a:ext cx="1295668" cy="454991"/>
            </a:xfrm>
            <a:prstGeom prst="rect">
              <a:avLst/>
            </a:prstGeom>
            <a:noFill/>
            <a:ln w="2540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US" sz="900" b="0" i="0" u="none" strike="noStrike" kern="0" cap="none" spc="0" normalizeH="0" baseline="0" noProof="0">
                  <a:ln>
                    <a:noFill/>
                  </a:ln>
                  <a:solidFill>
                    <a:srgbClr val="000000"/>
                  </a:solidFill>
                  <a:effectLst/>
                  <a:uLnTx/>
                  <a:uFillTx/>
                  <a:latin typeface="Arial"/>
                  <a:ea typeface="Arial"/>
                  <a:cs typeface="Arial"/>
                  <a:sym typeface="Arial"/>
                </a:rPr>
                <a:t>Not yet commenced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 name="Google Shape;191;p6"/>
            <p:cNvSpPr/>
            <p:nvPr/>
          </p:nvSpPr>
          <p:spPr>
            <a:xfrm>
              <a:off x="2975218" y="1758752"/>
              <a:ext cx="1295668" cy="454991"/>
            </a:xfrm>
            <a:prstGeom prst="rect">
              <a:avLst/>
            </a:prstGeom>
            <a:noFill/>
            <a:ln w="2540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900"/>
                <a:buFont typeface="Arial"/>
                <a:buNone/>
                <a:tabLst/>
                <a:defRPr/>
              </a:pPr>
              <a:r>
                <a:rPr kumimoji="0" lang="en-US" sz="900" b="0" i="0" u="none" strike="noStrike" kern="0" cap="none" spc="0" normalizeH="0" baseline="0" noProof="0">
                  <a:ln>
                    <a:noFill/>
                  </a:ln>
                  <a:solidFill>
                    <a:srgbClr val="000000"/>
                  </a:solidFill>
                  <a:effectLst/>
                  <a:uLnTx/>
                  <a:uFillTx/>
                  <a:latin typeface="Arial"/>
                  <a:ea typeface="Arial"/>
                  <a:cs typeface="Arial"/>
                  <a:sym typeface="Arial"/>
                </a:rPr>
                <a:t>Completed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 name="Google Shape;192;p6"/>
            <p:cNvSpPr/>
            <p:nvPr/>
          </p:nvSpPr>
          <p:spPr>
            <a:xfrm>
              <a:off x="5390600" y="3278646"/>
              <a:ext cx="384525" cy="390546"/>
            </a:xfrm>
            <a:prstGeom prst="ellipse">
              <a:avLst/>
            </a:prstGeom>
            <a:solidFill>
              <a:srgbClr val="549E39"/>
            </a:solidFill>
            <a:ln w="57150" cap="flat" cmpd="sng">
              <a:solidFill>
                <a:schemeClr val="lt1"/>
              </a:solidFill>
              <a:prstDash val="solid"/>
              <a:round/>
              <a:headEnd type="none" w="sm" len="sm"/>
              <a:tailEnd type="none" w="sm" len="sm"/>
            </a:ln>
            <a:effectLst>
              <a:outerShdw blurRad="50800" dist="38100" algn="l" rotWithShape="0">
                <a:srgbClr val="000000">
                  <a:alpha val="40000"/>
                </a:srgbClr>
              </a:outerShdw>
            </a:effectLst>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400"/>
                <a:buFont typeface="Arial"/>
                <a:buNone/>
                <a:tabLst/>
                <a:defRPr/>
              </a:pPr>
              <a:endParaRPr kumimoji="0" sz="1400" b="1" i="0" u="none" strike="noStrike" kern="0" cap="none" spc="0" normalizeH="0" baseline="0" noProof="0">
                <a:ln>
                  <a:noFill/>
                </a:ln>
                <a:solidFill>
                  <a:srgbClr val="FFFFFF"/>
                </a:solidFill>
                <a:effectLst/>
                <a:uLnTx/>
                <a:uFillTx/>
                <a:latin typeface="Open Sans"/>
                <a:ea typeface="Open Sans"/>
                <a:cs typeface="Open Sans"/>
                <a:sym typeface="Open Sans"/>
              </a:endParaRPr>
            </a:p>
          </p:txBody>
        </p:sp>
        <p:cxnSp>
          <p:nvCxnSpPr>
            <p:cNvPr id="102" name="Google Shape;193;p6"/>
            <p:cNvCxnSpPr/>
            <p:nvPr/>
          </p:nvCxnSpPr>
          <p:spPr>
            <a:xfrm flipH="1">
              <a:off x="6993302" y="6502161"/>
              <a:ext cx="1500791" cy="12092"/>
            </a:xfrm>
            <a:prstGeom prst="straightConnector1">
              <a:avLst/>
            </a:prstGeom>
            <a:noFill/>
            <a:ln w="19050" cap="flat" cmpd="sng">
              <a:solidFill>
                <a:schemeClr val="lt2"/>
              </a:solidFill>
              <a:prstDash val="dot"/>
              <a:round/>
              <a:headEnd type="oval" w="med" len="med"/>
              <a:tailEnd type="none" w="sm" len="sm"/>
            </a:ln>
          </p:spPr>
        </p:cxnSp>
        <p:sp>
          <p:nvSpPr>
            <p:cNvPr id="103" name="Google Shape;194;p6"/>
            <p:cNvSpPr txBox="1"/>
            <p:nvPr/>
          </p:nvSpPr>
          <p:spPr>
            <a:xfrm>
              <a:off x="6792367" y="5007704"/>
              <a:ext cx="3333657" cy="692794"/>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100" b="1" i="0" u="none" strike="noStrike" kern="0" cap="none" spc="0" normalizeH="0" baseline="0" noProof="0" dirty="0">
                  <a:ln>
                    <a:noFill/>
                  </a:ln>
                  <a:solidFill>
                    <a:srgbClr val="000000"/>
                  </a:solidFill>
                  <a:effectLst/>
                  <a:uLnTx/>
                  <a:uFillTx/>
                  <a:latin typeface="Arial"/>
                  <a:cs typeface="Arial"/>
                  <a:sym typeface="Arial"/>
                </a:rPr>
                <a:t>2</a:t>
              </a:r>
              <a:r>
                <a:rPr kumimoji="0" lang="en-US" sz="1100" b="1" i="0" u="none" strike="noStrike" kern="0" cap="none" spc="0" normalizeH="0" baseline="0" noProof="0" dirty="0" smtClean="0">
                  <a:ln>
                    <a:noFill/>
                  </a:ln>
                  <a:solidFill>
                    <a:srgbClr val="000000"/>
                  </a:solidFill>
                  <a:effectLst/>
                  <a:uLnTx/>
                  <a:uFillTx/>
                  <a:latin typeface="Arial"/>
                  <a:ea typeface="Arial"/>
                  <a:cs typeface="Arial"/>
                  <a:sym typeface="Arial"/>
                </a:rPr>
                <a:t> </a:t>
              </a:r>
              <a:r>
                <a:rPr kumimoji="0" lang="en-US" sz="1100" b="0" i="0" u="none" strike="noStrike" kern="0" cap="none" spc="0" normalizeH="0" baseline="0" noProof="0" dirty="0">
                  <a:ln>
                    <a:noFill/>
                  </a:ln>
                  <a:solidFill>
                    <a:srgbClr val="000000"/>
                  </a:solidFill>
                  <a:effectLst/>
                  <a:uLnTx/>
                  <a:uFillTx/>
                  <a:latin typeface="Arial"/>
                  <a:ea typeface="Arial"/>
                  <a:cs typeface="Arial"/>
                  <a:sym typeface="Arial"/>
                </a:rPr>
                <a:t>actions facing critical challenges (may not materialize)</a:t>
              </a:r>
              <a:endParaRPr kumimoji="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100" b="0" i="1" u="none" strike="noStrike" kern="0" cap="none" spc="0" normalizeH="0" baseline="0" noProof="0" dirty="0">
                  <a:ln>
                    <a:noFill/>
                  </a:ln>
                  <a:solidFill>
                    <a:srgbClr val="000000"/>
                  </a:solidFill>
                  <a:effectLst/>
                  <a:uLnTx/>
                  <a:uFillTx/>
                  <a:latin typeface="Arial"/>
                  <a:cs typeface="Arial"/>
                  <a:sym typeface="Arial"/>
                </a:rPr>
                <a:t>1</a:t>
              </a:r>
              <a:r>
                <a:rPr kumimoji="0" lang="en-US" sz="1100" b="1" i="1" u="none" strike="noStrike" kern="0" cap="none" spc="0" normalizeH="0" baseline="0" noProof="0" dirty="0">
                  <a:ln>
                    <a:noFill/>
                  </a:ln>
                  <a:solidFill>
                    <a:srgbClr val="000000"/>
                  </a:solidFill>
                  <a:effectLst/>
                  <a:uLnTx/>
                  <a:uFillTx/>
                  <a:latin typeface="Arial"/>
                  <a:ea typeface="Arial"/>
                  <a:cs typeface="Arial"/>
                  <a:sym typeface="Arial"/>
                </a:rPr>
                <a:t> </a:t>
              </a:r>
              <a:r>
                <a:rPr kumimoji="0" lang="en-US" sz="1100" b="0" i="1" u="none" strike="noStrike" kern="0" cap="none" spc="0" normalizeH="0" baseline="0" noProof="0" dirty="0">
                  <a:ln>
                    <a:noFill/>
                  </a:ln>
                  <a:solidFill>
                    <a:srgbClr val="000000"/>
                  </a:solidFill>
                  <a:effectLst/>
                  <a:uLnTx/>
                  <a:uFillTx/>
                  <a:latin typeface="Arial"/>
                  <a:ea typeface="Arial"/>
                  <a:cs typeface="Arial"/>
                  <a:sym typeface="Arial"/>
                </a:rPr>
                <a:t>actions facing critical challenges (may not materialize)</a:t>
              </a:r>
              <a:endParaRPr kumimoji="0" sz="1100" b="1" i="1"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104" name="Google Shape;195;p6"/>
            <p:cNvSpPr/>
            <p:nvPr/>
          </p:nvSpPr>
          <p:spPr>
            <a:xfrm>
              <a:off x="2999668" y="2260959"/>
              <a:ext cx="1277716" cy="429886"/>
            </a:xfrm>
            <a:prstGeom prst="rect">
              <a:avLst/>
            </a:prstGeom>
            <a:solidFill>
              <a:srgbClr val="0989B1"/>
            </a:solidFill>
            <a:ln w="25400" cap="flat" cmpd="sng">
              <a:solidFill>
                <a:srgbClr val="0989B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Open Sans"/>
                <a:ea typeface="Open Sans"/>
                <a:cs typeface="Open Sans"/>
                <a:sym typeface="Open Sans"/>
              </a:endParaRPr>
            </a:p>
          </p:txBody>
        </p:sp>
        <p:sp>
          <p:nvSpPr>
            <p:cNvPr id="105" name="Google Shape;196;p6"/>
            <p:cNvSpPr/>
            <p:nvPr/>
          </p:nvSpPr>
          <p:spPr>
            <a:xfrm>
              <a:off x="7386319" y="2260959"/>
              <a:ext cx="1277716" cy="429886"/>
            </a:xfrm>
            <a:prstGeom prst="rect">
              <a:avLst/>
            </a:prstGeom>
            <a:pattFill prst="dkDnDiag">
              <a:fgClr>
                <a:srgbClr val="FFFF00"/>
              </a:fgClr>
              <a:bgClr>
                <a:srgbClr val="FF0000"/>
              </a:bgClr>
            </a:patt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Open Sans"/>
                <a:ea typeface="Open Sans"/>
                <a:cs typeface="Open Sans"/>
                <a:sym typeface="Open Sans"/>
              </a:endParaRPr>
            </a:p>
          </p:txBody>
        </p:sp>
        <p:sp>
          <p:nvSpPr>
            <p:cNvPr id="106" name="Google Shape;197;p6"/>
            <p:cNvSpPr/>
            <p:nvPr/>
          </p:nvSpPr>
          <p:spPr>
            <a:xfrm>
              <a:off x="4449163" y="2260959"/>
              <a:ext cx="1277716" cy="429886"/>
            </a:xfrm>
            <a:prstGeom prst="rect">
              <a:avLst/>
            </a:prstGeom>
            <a:solidFill>
              <a:srgbClr val="549E39"/>
            </a:solidFill>
            <a:ln w="25400" cap="flat" cmpd="sng">
              <a:solidFill>
                <a:srgbClr val="549E3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Open Sans"/>
                <a:ea typeface="Open Sans"/>
                <a:cs typeface="Open Sans"/>
                <a:sym typeface="Open Sans"/>
              </a:endParaRPr>
            </a:p>
          </p:txBody>
        </p:sp>
        <p:sp>
          <p:nvSpPr>
            <p:cNvPr id="107" name="Google Shape;198;p6"/>
            <p:cNvSpPr/>
            <p:nvPr/>
          </p:nvSpPr>
          <p:spPr>
            <a:xfrm>
              <a:off x="8848308" y="2260959"/>
              <a:ext cx="1277716" cy="429886"/>
            </a:xfrm>
            <a:prstGeom prst="rect">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a:ln>
                  <a:noFill/>
                </a:ln>
                <a:solidFill>
                  <a:srgbClr val="FFFFFF"/>
                </a:solidFill>
                <a:effectLst/>
                <a:uLnTx/>
                <a:uFillTx/>
                <a:latin typeface="Open Sans"/>
                <a:ea typeface="Open Sans"/>
                <a:cs typeface="Open Sans"/>
                <a:sym typeface="Open Sans"/>
              </a:endParaRPr>
            </a:p>
          </p:txBody>
        </p:sp>
        <p:sp>
          <p:nvSpPr>
            <p:cNvPr id="108" name="Google Shape;199;p6"/>
            <p:cNvSpPr/>
            <p:nvPr/>
          </p:nvSpPr>
          <p:spPr>
            <a:xfrm>
              <a:off x="5923576" y="2260959"/>
              <a:ext cx="1277716" cy="429886"/>
            </a:xfrm>
            <a:prstGeom prst="rect">
              <a:avLst/>
            </a:prstGeom>
            <a:pattFill prst="dkUpDiag">
              <a:fgClr>
                <a:srgbClr val="FFFF00"/>
              </a:fgClr>
              <a:bgClr>
                <a:srgbClr val="00B050"/>
              </a:bgClr>
            </a:patt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dirty="0">
                <a:ln>
                  <a:noFill/>
                </a:ln>
                <a:solidFill>
                  <a:srgbClr val="FFFFFF"/>
                </a:solidFill>
                <a:effectLst/>
                <a:uLnTx/>
                <a:uFillTx/>
                <a:latin typeface="Open Sans"/>
                <a:ea typeface="Open Sans"/>
                <a:cs typeface="Open Sans"/>
                <a:sym typeface="Open Sans"/>
              </a:endParaRPr>
            </a:p>
          </p:txBody>
        </p:sp>
        <p:cxnSp>
          <p:nvCxnSpPr>
            <p:cNvPr id="109" name="Google Shape;200;p6"/>
            <p:cNvCxnSpPr/>
            <p:nvPr/>
          </p:nvCxnSpPr>
          <p:spPr>
            <a:xfrm>
              <a:off x="5243343" y="2958280"/>
              <a:ext cx="1584000" cy="0"/>
            </a:xfrm>
            <a:prstGeom prst="straightConnector1">
              <a:avLst/>
            </a:prstGeom>
            <a:noFill/>
            <a:ln w="9525" cap="rnd" cmpd="sng">
              <a:solidFill>
                <a:schemeClr val="accent3"/>
              </a:solidFill>
              <a:prstDash val="dash"/>
              <a:round/>
              <a:headEnd type="none" w="sm" len="sm"/>
              <a:tailEnd type="oval" w="med" len="med"/>
            </a:ln>
          </p:spPr>
        </p:cxnSp>
        <p:sp>
          <p:nvSpPr>
            <p:cNvPr id="110" name="Google Shape;419;p72">
              <a:extLst>
                <a:ext uri="{FF2B5EF4-FFF2-40B4-BE49-F238E27FC236}">
                  <a16:creationId xmlns:a16="http://schemas.microsoft.com/office/drawing/2014/main" id="{3ABBA54D-4524-2365-589D-2C769F594243}"/>
                </a:ext>
              </a:extLst>
            </p:cNvPr>
            <p:cNvSpPr/>
            <p:nvPr/>
          </p:nvSpPr>
          <p:spPr>
            <a:xfrm>
              <a:off x="5782182" y="4441547"/>
              <a:ext cx="369807" cy="390545"/>
            </a:xfrm>
            <a:prstGeom prst="ellipse">
              <a:avLst/>
            </a:prstGeom>
            <a:pattFill prst="wdUpDiag">
              <a:fgClr>
                <a:srgbClr val="FF0000"/>
              </a:fgClr>
              <a:bgClr>
                <a:srgbClr val="FFFF00"/>
              </a:bgClr>
            </a:pattFill>
            <a:ln w="57150" cap="flat" cmpd="sng">
              <a:solidFill>
                <a:schemeClr val="lt1"/>
              </a:solidFill>
              <a:prstDash val="solid"/>
              <a:round/>
              <a:headEnd type="none" w="sm" len="sm"/>
              <a:tailEnd type="none" w="sm" len="sm"/>
            </a:ln>
            <a:effectLst>
              <a:outerShdw blurRad="50800" dist="38100" algn="l" rotWithShape="0">
                <a:srgbClr val="000000">
                  <a:alpha val="40000"/>
                </a:srgbClr>
              </a:outerShdw>
            </a:effectLst>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200"/>
                <a:buFont typeface="Arial"/>
                <a:buNone/>
                <a:tabLst/>
                <a:defRPr/>
              </a:pPr>
              <a:endParaRPr kumimoji="0" sz="1200" b="1"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sp>
          <p:nvSpPr>
            <p:cNvPr id="111" name="Google Shape;423;p72">
              <a:extLst>
                <a:ext uri="{FF2B5EF4-FFF2-40B4-BE49-F238E27FC236}">
                  <a16:creationId xmlns:a16="http://schemas.microsoft.com/office/drawing/2014/main" id="{CAC46591-4655-52F3-9BA3-DA623103A9AC}"/>
                </a:ext>
              </a:extLst>
            </p:cNvPr>
            <p:cNvSpPr/>
            <p:nvPr/>
          </p:nvSpPr>
          <p:spPr>
            <a:xfrm>
              <a:off x="5657488" y="3778993"/>
              <a:ext cx="384395" cy="390545"/>
            </a:xfrm>
            <a:prstGeom prst="ellipse">
              <a:avLst/>
            </a:prstGeom>
            <a:pattFill prst="wdDnDiag">
              <a:fgClr>
                <a:srgbClr val="549E39"/>
              </a:fgClr>
              <a:bgClr>
                <a:srgbClr val="FFFF00"/>
              </a:bgClr>
            </a:pattFill>
            <a:ln w="57150" cap="flat" cmpd="sng">
              <a:solidFill>
                <a:schemeClr val="lt1"/>
              </a:solidFill>
              <a:prstDash val="solid"/>
              <a:round/>
              <a:headEnd type="none" w="sm" len="sm"/>
              <a:tailEnd type="none" w="sm" len="sm"/>
            </a:ln>
            <a:effectLst>
              <a:outerShdw blurRad="50800" dist="38100" algn="l" rotWithShape="0">
                <a:srgbClr val="000000">
                  <a:alpha val="40000"/>
                </a:srgbClr>
              </a:outerShdw>
            </a:effectLst>
          </p:spPr>
          <p:txBody>
            <a:bodyPr spcFirstLastPara="1" wrap="square" lIns="0" tIns="0" rIns="0" bIns="0" anchor="ctr" anchorCtr="0">
              <a:noAutofit/>
            </a:bodyPr>
            <a:lstStyle/>
            <a:p>
              <a:pPr marL="0" marR="0" lvl="0" indent="0" algn="ctr" defTabSz="914400" rtl="0" eaLnBrk="1" fontAlgn="auto" latinLnBrk="0" hangingPunct="1">
                <a:lnSpc>
                  <a:spcPct val="90000"/>
                </a:lnSpc>
                <a:spcBef>
                  <a:spcPts val="0"/>
                </a:spcBef>
                <a:spcAft>
                  <a:spcPts val="0"/>
                </a:spcAft>
                <a:buClr>
                  <a:srgbClr val="FFFFFF"/>
                </a:buClr>
                <a:buSzPts val="1400"/>
                <a:buFont typeface="Arial"/>
                <a:buNone/>
                <a:tabLst/>
                <a:defRPr/>
              </a:pPr>
              <a:endParaRPr kumimoji="0" sz="1400" b="1" i="0" u="none" strike="noStrike" kern="0" cap="none" spc="0" normalizeH="0" baseline="0" noProof="0" dirty="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sym typeface="Arial"/>
              </a:endParaRPr>
            </a:p>
          </p:txBody>
        </p:sp>
      </p:grpSp>
    </p:spTree>
    <p:extLst>
      <p:ext uri="{BB962C8B-B14F-4D97-AF65-F5344CB8AC3E}">
        <p14:creationId xmlns:p14="http://schemas.microsoft.com/office/powerpoint/2010/main" val="16371873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0751" y="198783"/>
            <a:ext cx="1412351" cy="1124180"/>
            <a:chOff x="10042064" y="189876"/>
            <a:chExt cx="2132506" cy="2010277"/>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28419" y="189876"/>
              <a:ext cx="1335799" cy="1763255"/>
            </a:xfrm>
            <a:prstGeom prst="rect">
              <a:avLst/>
            </a:prstGeom>
          </p:spPr>
        </p:pic>
        <p:sp>
          <p:nvSpPr>
            <p:cNvPr id="4" name="TextBox 3"/>
            <p:cNvSpPr txBox="1"/>
            <p:nvPr/>
          </p:nvSpPr>
          <p:spPr>
            <a:xfrm>
              <a:off x="10042064" y="1953131"/>
              <a:ext cx="2132506" cy="247022"/>
            </a:xfrm>
            <a:prstGeom prst="rect">
              <a:avLst/>
            </a:prstGeom>
            <a:noFill/>
          </p:spPr>
          <p:txBody>
            <a:bodyPr wrap="square" rtlCol="0">
              <a:spAutoFit/>
            </a:bodyPr>
            <a:lstStyle/>
            <a:p>
              <a:pPr algn="ctr"/>
              <a:endParaRPr lang="en-ZA" sz="1000" b="1" dirty="0">
                <a:latin typeface="Arial" panose="020B0604020202020204" pitchFamily="34" charset="0"/>
                <a:cs typeface="Arial" panose="020B0604020202020204" pitchFamily="34" charset="0"/>
              </a:endParaRPr>
            </a:p>
          </p:txBody>
        </p:sp>
      </p:grpSp>
      <p:sp>
        <p:nvSpPr>
          <p:cNvPr id="5" name="TextBox 4"/>
          <p:cNvSpPr txBox="1"/>
          <p:nvPr/>
        </p:nvSpPr>
        <p:spPr>
          <a:xfrm>
            <a:off x="1371600" y="198782"/>
            <a:ext cx="10605052" cy="523220"/>
          </a:xfrm>
          <a:prstGeom prst="rect">
            <a:avLst/>
          </a:prstGeom>
          <a:solidFill>
            <a:srgbClr val="C7A854"/>
          </a:solidFill>
        </p:spPr>
        <p:txBody>
          <a:bodyPr wrap="square" rtlCol="0">
            <a:spAutoFit/>
          </a:bodyPr>
          <a:lstStyle/>
          <a:p>
            <a:r>
              <a:rPr lang="en-US" sz="2800" b="1" dirty="0" smtClean="0">
                <a:solidFill>
                  <a:srgbClr val="02602C"/>
                </a:solidFill>
                <a:latin typeface="Arial" panose="020B0604020202020204" pitchFamily="34" charset="0"/>
                <a:cs typeface="Arial" panose="020B0604020202020204" pitchFamily="34" charset="0"/>
              </a:rPr>
              <a:t>REVISED NECOM STRUCTURE</a:t>
            </a:r>
            <a:endParaRPr lang="en-US" sz="2800" b="1" dirty="0">
              <a:solidFill>
                <a:srgbClr val="02602C"/>
              </a:solidFill>
              <a:latin typeface="Arial" panose="020B0604020202020204" pitchFamily="34" charset="0"/>
              <a:cs typeface="Arial" panose="020B0604020202020204" pitchFamily="34" charset="0"/>
            </a:endParaRPr>
          </a:p>
        </p:txBody>
      </p:sp>
      <p:sp>
        <p:nvSpPr>
          <p:cNvPr id="7" name="TextBox 6"/>
          <p:cNvSpPr txBox="1"/>
          <p:nvPr/>
        </p:nvSpPr>
        <p:spPr>
          <a:xfrm>
            <a:off x="1371600" y="709682"/>
            <a:ext cx="10605052" cy="461665"/>
          </a:xfrm>
          <a:prstGeom prst="rect">
            <a:avLst/>
          </a:prstGeom>
          <a:noFill/>
          <a:ln>
            <a:solidFill>
              <a:srgbClr val="C7A854"/>
            </a:solidFill>
          </a:ln>
        </p:spPr>
        <p:txBody>
          <a:bodyPr wrap="square" rtlCol="0">
            <a:spAutoFit/>
          </a:bodyPr>
          <a:lstStyle/>
          <a:p>
            <a:r>
              <a:rPr lang="en-US" sz="2400" b="1" dirty="0">
                <a:solidFill>
                  <a:srgbClr val="015E1F"/>
                </a:solidFill>
                <a:latin typeface="Arial" panose="020B0604020202020204" pitchFamily="34" charset="0"/>
                <a:cs typeface="Arial" panose="020B0604020202020204" pitchFamily="34" charset="0"/>
              </a:rPr>
              <a:t>Objectives, KPI’s and Focus areas </a:t>
            </a:r>
            <a:endParaRPr lang="en-ZA" sz="2400" b="1" dirty="0">
              <a:solidFill>
                <a:srgbClr val="015E1F"/>
              </a:solidFill>
              <a:latin typeface="Arial" panose="020B0604020202020204" pitchFamily="34" charset="0"/>
              <a:cs typeface="Arial" panose="020B0604020202020204" pitchFamily="34" charset="0"/>
            </a:endParaRPr>
          </a:p>
        </p:txBody>
      </p:sp>
      <p:sp>
        <p:nvSpPr>
          <p:cNvPr id="18" name="TextBox 43"/>
          <p:cNvSpPr txBox="1"/>
          <p:nvPr/>
        </p:nvSpPr>
        <p:spPr>
          <a:xfrm>
            <a:off x="-664680" y="5574327"/>
            <a:ext cx="2272295" cy="2333123"/>
          </a:xfrm>
          <a:prstGeom prst="rect">
            <a:avLst/>
          </a:prstGeom>
        </p:spPr>
        <p:txBody>
          <a:bodyPr lIns="50800" tIns="50800" rIns="50800" bIns="50800" rtlCol="0" anchor="ctr"/>
          <a:lstStyle/>
          <a:p>
            <a:pPr marL="0" lvl="0" indent="0" algn="ctr">
              <a:lnSpc>
                <a:spcPts val="2859"/>
              </a:lnSpc>
              <a:spcBef>
                <a:spcPct val="0"/>
              </a:spcBef>
            </a:pPr>
            <a:endParaRPr/>
          </a:p>
        </p:txBody>
      </p:sp>
      <p:pic>
        <p:nvPicPr>
          <p:cNvPr id="6" name="Picture 5"/>
          <p:cNvPicPr>
            <a:picLocks noChangeAspect="1"/>
          </p:cNvPicPr>
          <p:nvPr/>
        </p:nvPicPr>
        <p:blipFill>
          <a:blip r:embed="rId3"/>
          <a:stretch>
            <a:fillRect/>
          </a:stretch>
        </p:blipFill>
        <p:spPr>
          <a:xfrm>
            <a:off x="1055047" y="1322963"/>
            <a:ext cx="10613492" cy="5196275"/>
          </a:xfrm>
          <a:prstGeom prst="rect">
            <a:avLst/>
          </a:prstGeom>
        </p:spPr>
      </p:pic>
    </p:spTree>
    <p:extLst>
      <p:ext uri="{BB962C8B-B14F-4D97-AF65-F5344CB8AC3E}">
        <p14:creationId xmlns:p14="http://schemas.microsoft.com/office/powerpoint/2010/main" val="37784486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0751" y="198783"/>
            <a:ext cx="1412351" cy="1124180"/>
            <a:chOff x="10042064" y="189876"/>
            <a:chExt cx="2132506" cy="2010277"/>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28419" y="189876"/>
              <a:ext cx="1335799" cy="1763255"/>
            </a:xfrm>
            <a:prstGeom prst="rect">
              <a:avLst/>
            </a:prstGeom>
          </p:spPr>
        </p:pic>
        <p:sp>
          <p:nvSpPr>
            <p:cNvPr id="4" name="TextBox 3"/>
            <p:cNvSpPr txBox="1"/>
            <p:nvPr/>
          </p:nvSpPr>
          <p:spPr>
            <a:xfrm>
              <a:off x="10042064" y="1953131"/>
              <a:ext cx="2132506" cy="247022"/>
            </a:xfrm>
            <a:prstGeom prst="rect">
              <a:avLst/>
            </a:prstGeom>
            <a:noFill/>
          </p:spPr>
          <p:txBody>
            <a:bodyPr wrap="square" rtlCol="0">
              <a:spAutoFit/>
            </a:bodyPr>
            <a:lstStyle/>
            <a:p>
              <a:pPr algn="ctr"/>
              <a:endParaRPr lang="en-ZA" sz="1000" b="1" dirty="0">
                <a:latin typeface="Arial" panose="020B0604020202020204" pitchFamily="34" charset="0"/>
                <a:cs typeface="Arial" panose="020B0604020202020204" pitchFamily="34" charset="0"/>
              </a:endParaRPr>
            </a:p>
          </p:txBody>
        </p:sp>
      </p:grpSp>
      <p:sp>
        <p:nvSpPr>
          <p:cNvPr id="5" name="TextBox 4"/>
          <p:cNvSpPr txBox="1"/>
          <p:nvPr/>
        </p:nvSpPr>
        <p:spPr>
          <a:xfrm>
            <a:off x="1371600" y="198782"/>
            <a:ext cx="10605052" cy="523220"/>
          </a:xfrm>
          <a:prstGeom prst="rect">
            <a:avLst/>
          </a:prstGeom>
          <a:solidFill>
            <a:srgbClr val="C7A854"/>
          </a:solidFill>
        </p:spPr>
        <p:txBody>
          <a:bodyPr wrap="square" rtlCol="0">
            <a:spAutoFit/>
          </a:bodyPr>
          <a:lstStyle/>
          <a:p>
            <a:r>
              <a:rPr lang="en-US" sz="2800" b="1" dirty="0" smtClean="0">
                <a:solidFill>
                  <a:srgbClr val="02602C"/>
                </a:solidFill>
                <a:latin typeface="Arial" panose="020B0604020202020204" pitchFamily="34" charset="0"/>
                <a:cs typeface="Arial" panose="020B0604020202020204" pitchFamily="34" charset="0"/>
              </a:rPr>
              <a:t>REVISED NECOM STRUCTURE</a:t>
            </a:r>
            <a:endParaRPr lang="en-US" sz="2800" b="1" dirty="0">
              <a:solidFill>
                <a:srgbClr val="02602C"/>
              </a:solidFill>
              <a:latin typeface="Arial" panose="020B0604020202020204" pitchFamily="34" charset="0"/>
              <a:cs typeface="Arial" panose="020B0604020202020204" pitchFamily="34" charset="0"/>
            </a:endParaRPr>
          </a:p>
        </p:txBody>
      </p:sp>
      <p:sp>
        <p:nvSpPr>
          <p:cNvPr id="7" name="TextBox 6"/>
          <p:cNvSpPr txBox="1"/>
          <p:nvPr/>
        </p:nvSpPr>
        <p:spPr>
          <a:xfrm>
            <a:off x="1371600" y="709682"/>
            <a:ext cx="10605052" cy="461665"/>
          </a:xfrm>
          <a:prstGeom prst="rect">
            <a:avLst/>
          </a:prstGeom>
          <a:noFill/>
          <a:ln>
            <a:solidFill>
              <a:srgbClr val="C7A854"/>
            </a:solidFill>
          </a:ln>
        </p:spPr>
        <p:txBody>
          <a:bodyPr wrap="square" rtlCol="0">
            <a:spAutoFit/>
          </a:bodyPr>
          <a:lstStyle/>
          <a:p>
            <a:r>
              <a:rPr lang="en-US" sz="2400" b="1" dirty="0">
                <a:solidFill>
                  <a:srgbClr val="015E1F"/>
                </a:solidFill>
                <a:latin typeface="Arial" panose="020B0604020202020204" pitchFamily="34" charset="0"/>
                <a:cs typeface="Arial" panose="020B0604020202020204" pitchFamily="34" charset="0"/>
              </a:rPr>
              <a:t>Objectives, KPI’s and Focus areas </a:t>
            </a:r>
            <a:endParaRPr lang="en-ZA" sz="2400" b="1" dirty="0">
              <a:solidFill>
                <a:srgbClr val="015E1F"/>
              </a:solidFill>
              <a:latin typeface="Arial" panose="020B0604020202020204" pitchFamily="34" charset="0"/>
              <a:cs typeface="Arial" panose="020B0604020202020204" pitchFamily="34" charset="0"/>
            </a:endParaRPr>
          </a:p>
        </p:txBody>
      </p:sp>
      <p:sp>
        <p:nvSpPr>
          <p:cNvPr id="18" name="TextBox 43"/>
          <p:cNvSpPr txBox="1"/>
          <p:nvPr/>
        </p:nvSpPr>
        <p:spPr>
          <a:xfrm>
            <a:off x="-664680" y="5574327"/>
            <a:ext cx="2272295" cy="2333123"/>
          </a:xfrm>
          <a:prstGeom prst="rect">
            <a:avLst/>
          </a:prstGeom>
        </p:spPr>
        <p:txBody>
          <a:bodyPr lIns="50800" tIns="50800" rIns="50800" bIns="50800" rtlCol="0" anchor="ctr"/>
          <a:lstStyle/>
          <a:p>
            <a:pPr marL="0" lvl="0" indent="0" algn="ctr">
              <a:lnSpc>
                <a:spcPts val="2859"/>
              </a:lnSpc>
              <a:spcBef>
                <a:spcPct val="0"/>
              </a:spcBef>
            </a:pPr>
            <a:endParaRPr/>
          </a:p>
        </p:txBody>
      </p:sp>
      <p:pic>
        <p:nvPicPr>
          <p:cNvPr id="6" name="Picture 5"/>
          <p:cNvPicPr>
            <a:picLocks noChangeAspect="1"/>
          </p:cNvPicPr>
          <p:nvPr/>
        </p:nvPicPr>
        <p:blipFill>
          <a:blip r:embed="rId3"/>
          <a:stretch>
            <a:fillRect/>
          </a:stretch>
        </p:blipFill>
        <p:spPr>
          <a:xfrm>
            <a:off x="1371600" y="1423648"/>
            <a:ext cx="10407992" cy="5006784"/>
          </a:xfrm>
          <a:prstGeom prst="rect">
            <a:avLst/>
          </a:prstGeom>
        </p:spPr>
      </p:pic>
    </p:spTree>
    <p:extLst>
      <p:ext uri="{BB962C8B-B14F-4D97-AF65-F5344CB8AC3E}">
        <p14:creationId xmlns:p14="http://schemas.microsoft.com/office/powerpoint/2010/main" val="4677930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2"/>
          <a:srcRect l="2799" t="16451" r="5602" b="3694"/>
          <a:stretch/>
        </p:blipFill>
        <p:spPr>
          <a:xfrm>
            <a:off x="145588" y="352792"/>
            <a:ext cx="11754312" cy="6191706"/>
          </a:xfrm>
          <a:custGeom>
            <a:avLst/>
            <a:gdLst>
              <a:gd name="connsiteX0" fmla="*/ 10913012 w 11847612"/>
              <a:gd name="connsiteY0" fmla="*/ 0 h 6623199"/>
              <a:gd name="connsiteX1" fmla="*/ 11847612 w 11847612"/>
              <a:gd name="connsiteY1" fmla="*/ 0 h 6623199"/>
              <a:gd name="connsiteX2" fmla="*/ 11847612 w 11847612"/>
              <a:gd name="connsiteY2" fmla="*/ 1024605 h 6623199"/>
              <a:gd name="connsiteX3" fmla="*/ 9261982 w 11847612"/>
              <a:gd name="connsiteY3" fmla="*/ 5341527 h 6623199"/>
              <a:gd name="connsiteX4" fmla="*/ 8350979 w 11847612"/>
              <a:gd name="connsiteY4" fmla="*/ 5570025 h 6623199"/>
              <a:gd name="connsiteX5" fmla="*/ 8350979 w 11847612"/>
              <a:gd name="connsiteY5" fmla="*/ 5570024 h 6623199"/>
              <a:gd name="connsiteX6" fmla="*/ 8122482 w 11847612"/>
              <a:gd name="connsiteY6" fmla="*/ 4659020 h 6623199"/>
              <a:gd name="connsiteX7" fmla="*/ 9106358 w 11847612"/>
              <a:gd name="connsiteY7" fmla="*/ 0 h 6623199"/>
              <a:gd name="connsiteX8" fmla="*/ 10654649 w 11847612"/>
              <a:gd name="connsiteY8" fmla="*/ 0 h 6623199"/>
              <a:gd name="connsiteX9" fmla="*/ 7315225 w 11847612"/>
              <a:gd name="connsiteY9" fmla="*/ 5575444 h 6623199"/>
              <a:gd name="connsiteX10" fmla="*/ 6404221 w 11847612"/>
              <a:gd name="connsiteY10" fmla="*/ 5803942 h 6623199"/>
              <a:gd name="connsiteX11" fmla="*/ 6404222 w 11847612"/>
              <a:gd name="connsiteY11" fmla="*/ 5803941 h 6623199"/>
              <a:gd name="connsiteX12" fmla="*/ 6175725 w 11847612"/>
              <a:gd name="connsiteY12" fmla="*/ 4892937 h 6623199"/>
              <a:gd name="connsiteX13" fmla="*/ 7223980 w 11847612"/>
              <a:gd name="connsiteY13" fmla="*/ 0 h 6623199"/>
              <a:gd name="connsiteX14" fmla="*/ 8772268 w 11847612"/>
              <a:gd name="connsiteY14" fmla="*/ 0 h 6623199"/>
              <a:gd name="connsiteX15" fmla="*/ 5195599 w 11847612"/>
              <a:gd name="connsiteY15" fmla="*/ 5971549 h 6623199"/>
              <a:gd name="connsiteX16" fmla="*/ 4284593 w 11847612"/>
              <a:gd name="connsiteY16" fmla="*/ 6200045 h 6623199"/>
              <a:gd name="connsiteX17" fmla="*/ 4284595 w 11847612"/>
              <a:gd name="connsiteY17" fmla="*/ 6200045 h 6623199"/>
              <a:gd name="connsiteX18" fmla="*/ 4056098 w 11847612"/>
              <a:gd name="connsiteY18" fmla="*/ 5289041 h 6623199"/>
              <a:gd name="connsiteX19" fmla="*/ 5341601 w 11847612"/>
              <a:gd name="connsiteY19" fmla="*/ 0 h 6623199"/>
              <a:gd name="connsiteX20" fmla="*/ 6889891 w 11847612"/>
              <a:gd name="connsiteY20" fmla="*/ 0 h 6623199"/>
              <a:gd name="connsiteX21" fmla="*/ 3232907 w 11847612"/>
              <a:gd name="connsiteY21" fmla="*/ 6105636 h 6623199"/>
              <a:gd name="connsiteX22" fmla="*/ 2321903 w 11847612"/>
              <a:gd name="connsiteY22" fmla="*/ 6334134 h 6623199"/>
              <a:gd name="connsiteX23" fmla="*/ 2321904 w 11847612"/>
              <a:gd name="connsiteY23" fmla="*/ 6334133 h 6623199"/>
              <a:gd name="connsiteX24" fmla="*/ 2093407 w 11847612"/>
              <a:gd name="connsiteY24" fmla="*/ 5423129 h 6623199"/>
              <a:gd name="connsiteX25" fmla="*/ 3459221 w 11847612"/>
              <a:gd name="connsiteY25" fmla="*/ 0 h 6623199"/>
              <a:gd name="connsiteX26" fmla="*/ 5007513 w 11847612"/>
              <a:gd name="connsiteY26" fmla="*/ 0 h 6623199"/>
              <a:gd name="connsiteX27" fmla="*/ 1233982 w 11847612"/>
              <a:gd name="connsiteY27" fmla="*/ 6300221 h 6623199"/>
              <a:gd name="connsiteX28" fmla="*/ 322978 w 11847612"/>
              <a:gd name="connsiteY28" fmla="*/ 6528719 h 6623199"/>
              <a:gd name="connsiteX29" fmla="*/ 322979 w 11847612"/>
              <a:gd name="connsiteY29" fmla="*/ 6528718 h 6623199"/>
              <a:gd name="connsiteX30" fmla="*/ 94481 w 11847612"/>
              <a:gd name="connsiteY30" fmla="*/ 5617714 h 6623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847612" h="6623199">
                <a:moveTo>
                  <a:pt x="10913012" y="0"/>
                </a:moveTo>
                <a:lnTo>
                  <a:pt x="11847612" y="0"/>
                </a:lnTo>
                <a:lnTo>
                  <a:pt x="11847612" y="1024605"/>
                </a:lnTo>
                <a:lnTo>
                  <a:pt x="9261982" y="5341527"/>
                </a:lnTo>
                <a:cubicBezTo>
                  <a:pt x="9073514" y="5656192"/>
                  <a:pt x="8665642" y="5758494"/>
                  <a:pt x="8350979" y="5570025"/>
                </a:cubicBezTo>
                <a:lnTo>
                  <a:pt x="8350979" y="5570024"/>
                </a:lnTo>
                <a:cubicBezTo>
                  <a:pt x="8036315" y="5381556"/>
                  <a:pt x="7934013" y="4973684"/>
                  <a:pt x="8122482" y="4659020"/>
                </a:cubicBezTo>
                <a:close/>
                <a:moveTo>
                  <a:pt x="9106358" y="0"/>
                </a:moveTo>
                <a:lnTo>
                  <a:pt x="10654649" y="0"/>
                </a:lnTo>
                <a:lnTo>
                  <a:pt x="7315225" y="5575444"/>
                </a:lnTo>
                <a:cubicBezTo>
                  <a:pt x="7126756" y="5890109"/>
                  <a:pt x="6718885" y="5992410"/>
                  <a:pt x="6404221" y="5803942"/>
                </a:cubicBezTo>
                <a:lnTo>
                  <a:pt x="6404222" y="5803941"/>
                </a:lnTo>
                <a:cubicBezTo>
                  <a:pt x="6089558" y="5615472"/>
                  <a:pt x="5987256" y="5207601"/>
                  <a:pt x="6175725" y="4892937"/>
                </a:cubicBezTo>
                <a:close/>
                <a:moveTo>
                  <a:pt x="7223980" y="0"/>
                </a:moveTo>
                <a:lnTo>
                  <a:pt x="8772268" y="0"/>
                </a:lnTo>
                <a:lnTo>
                  <a:pt x="5195599" y="5971549"/>
                </a:lnTo>
                <a:cubicBezTo>
                  <a:pt x="5007129" y="6286212"/>
                  <a:pt x="4599258" y="6388515"/>
                  <a:pt x="4284593" y="6200045"/>
                </a:cubicBezTo>
                <a:lnTo>
                  <a:pt x="4284595" y="6200045"/>
                </a:lnTo>
                <a:cubicBezTo>
                  <a:pt x="3969930" y="6011576"/>
                  <a:pt x="3867628" y="5603705"/>
                  <a:pt x="4056098" y="5289041"/>
                </a:cubicBezTo>
                <a:close/>
                <a:moveTo>
                  <a:pt x="5341601" y="0"/>
                </a:moveTo>
                <a:lnTo>
                  <a:pt x="6889891" y="0"/>
                </a:lnTo>
                <a:lnTo>
                  <a:pt x="3232907" y="6105636"/>
                </a:lnTo>
                <a:cubicBezTo>
                  <a:pt x="3044438" y="6420301"/>
                  <a:pt x="2636567" y="6522603"/>
                  <a:pt x="2321903" y="6334134"/>
                </a:cubicBezTo>
                <a:lnTo>
                  <a:pt x="2321904" y="6334133"/>
                </a:lnTo>
                <a:cubicBezTo>
                  <a:pt x="2007240" y="6145665"/>
                  <a:pt x="1904938" y="5737793"/>
                  <a:pt x="2093407" y="5423129"/>
                </a:cubicBezTo>
                <a:close/>
                <a:moveTo>
                  <a:pt x="3459221" y="0"/>
                </a:moveTo>
                <a:lnTo>
                  <a:pt x="5007513" y="0"/>
                </a:lnTo>
                <a:lnTo>
                  <a:pt x="1233982" y="6300221"/>
                </a:lnTo>
                <a:cubicBezTo>
                  <a:pt x="1045512" y="6614885"/>
                  <a:pt x="637641" y="6717187"/>
                  <a:pt x="322978" y="6528719"/>
                </a:cubicBezTo>
                <a:lnTo>
                  <a:pt x="322979" y="6528718"/>
                </a:lnTo>
                <a:cubicBezTo>
                  <a:pt x="8314" y="6340249"/>
                  <a:pt x="-93988" y="5932378"/>
                  <a:pt x="94481" y="5617714"/>
                </a:cubicBezTo>
                <a:close/>
              </a:path>
            </a:pathLst>
          </a:custGeom>
        </p:spPr>
      </p:pic>
      <p:grpSp>
        <p:nvGrpSpPr>
          <p:cNvPr id="2" name="Group 1"/>
          <p:cNvGrpSpPr/>
          <p:nvPr/>
        </p:nvGrpSpPr>
        <p:grpSpPr>
          <a:xfrm>
            <a:off x="237544" y="352792"/>
            <a:ext cx="1648366" cy="1321904"/>
            <a:chOff x="10042064" y="189876"/>
            <a:chExt cx="2132506" cy="2010277"/>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28419" y="189876"/>
              <a:ext cx="1335799" cy="1763255"/>
            </a:xfrm>
            <a:prstGeom prst="rect">
              <a:avLst/>
            </a:prstGeom>
          </p:spPr>
        </p:pic>
        <p:sp>
          <p:nvSpPr>
            <p:cNvPr id="4" name="TextBox 3"/>
            <p:cNvSpPr txBox="1"/>
            <p:nvPr/>
          </p:nvSpPr>
          <p:spPr>
            <a:xfrm>
              <a:off x="10042064" y="1953131"/>
              <a:ext cx="2132506" cy="247022"/>
            </a:xfrm>
            <a:prstGeom prst="rect">
              <a:avLst/>
            </a:prstGeom>
            <a:noFill/>
          </p:spPr>
          <p:txBody>
            <a:bodyPr wrap="square" rtlCol="0">
              <a:spAutoFit/>
            </a:bodyPr>
            <a:lstStyle/>
            <a:p>
              <a:pPr algn="ctr"/>
              <a:endParaRPr lang="en-ZA" sz="1000" b="1" dirty="0">
                <a:latin typeface="Arial" panose="020B0604020202020204" pitchFamily="34" charset="0"/>
                <a:cs typeface="Arial" panose="020B0604020202020204" pitchFamily="34" charset="0"/>
              </a:endParaRPr>
            </a:p>
          </p:txBody>
        </p:sp>
      </p:grpSp>
      <p:sp>
        <p:nvSpPr>
          <p:cNvPr id="5" name="TextBox 4"/>
          <p:cNvSpPr txBox="1"/>
          <p:nvPr/>
        </p:nvSpPr>
        <p:spPr>
          <a:xfrm>
            <a:off x="145588" y="2701321"/>
            <a:ext cx="11940650" cy="830997"/>
          </a:xfrm>
          <a:prstGeom prst="rect">
            <a:avLst/>
          </a:prstGeom>
          <a:solidFill>
            <a:srgbClr val="015E1F"/>
          </a:solidFill>
          <a:ln w="225425">
            <a:solidFill>
              <a:schemeClr val="bg1"/>
            </a:solidFill>
          </a:ln>
        </p:spPr>
        <p:txBody>
          <a:bodyPr wrap="square" rtlCol="0">
            <a:spAutoFit/>
          </a:bodyPr>
          <a:lstStyle/>
          <a:p>
            <a:pPr algn="ctr"/>
            <a:r>
              <a:rPr lang="en-US" sz="4800" dirty="0" smtClean="0">
                <a:solidFill>
                  <a:srgbClr val="C7A854"/>
                </a:solidFill>
                <a:latin typeface="Impact" panose="020B0806030902050204" pitchFamily="34" charset="0"/>
                <a:cs typeface="Arial" panose="020B0604020202020204" pitchFamily="34" charset="0"/>
              </a:rPr>
              <a:t>INTEGRATED ENERGY PLANNING </a:t>
            </a:r>
            <a:endParaRPr lang="en-ZA" sz="4800" dirty="0">
              <a:solidFill>
                <a:srgbClr val="C7A854"/>
              </a:solidFill>
              <a:latin typeface="Impact" panose="020B0806030902050204" pitchFamily="34" charset="0"/>
              <a:cs typeface="Arial" panose="020B0604020202020204" pitchFamily="34" charset="0"/>
            </a:endParaRPr>
          </a:p>
        </p:txBody>
      </p:sp>
      <p:sp>
        <p:nvSpPr>
          <p:cNvPr id="18" name="TextBox 43"/>
          <p:cNvSpPr txBox="1"/>
          <p:nvPr/>
        </p:nvSpPr>
        <p:spPr>
          <a:xfrm>
            <a:off x="-664680" y="5574327"/>
            <a:ext cx="2272295" cy="2333123"/>
          </a:xfrm>
          <a:prstGeom prst="rect">
            <a:avLst/>
          </a:prstGeom>
        </p:spPr>
        <p:txBody>
          <a:bodyPr lIns="50800" tIns="50800" rIns="50800" bIns="50800" rtlCol="0" anchor="ctr"/>
          <a:lstStyle/>
          <a:p>
            <a:pPr marL="0" lvl="0" indent="0" algn="ctr">
              <a:lnSpc>
                <a:spcPts val="2859"/>
              </a:lnSpc>
              <a:spcBef>
                <a:spcPct val="0"/>
              </a:spcBef>
            </a:pPr>
            <a:endParaRPr/>
          </a:p>
        </p:txBody>
      </p:sp>
    </p:spTree>
    <p:extLst>
      <p:ext uri="{BB962C8B-B14F-4D97-AF65-F5344CB8AC3E}">
        <p14:creationId xmlns:p14="http://schemas.microsoft.com/office/powerpoint/2010/main" val="358820770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ounded Rectangle 8"/>
          <p:cNvSpPr/>
          <p:nvPr/>
        </p:nvSpPr>
        <p:spPr>
          <a:xfrm rot="2282219">
            <a:off x="13553061" y="6172986"/>
            <a:ext cx="1321709" cy="1370028"/>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grpSp>
        <p:nvGrpSpPr>
          <p:cNvPr id="42" name="Group 41"/>
          <p:cNvGrpSpPr/>
          <p:nvPr/>
        </p:nvGrpSpPr>
        <p:grpSpPr>
          <a:xfrm>
            <a:off x="83193" y="379690"/>
            <a:ext cx="2157895" cy="1932228"/>
            <a:chOff x="10042064" y="189876"/>
            <a:chExt cx="2132506" cy="2010277"/>
          </a:xfrm>
        </p:grpSpPr>
        <p:pic>
          <p:nvPicPr>
            <p:cNvPr id="43" name="Picture 4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28419" y="189876"/>
              <a:ext cx="1335799" cy="1763255"/>
            </a:xfrm>
            <a:prstGeom prst="rect">
              <a:avLst/>
            </a:prstGeom>
          </p:spPr>
        </p:pic>
        <p:sp>
          <p:nvSpPr>
            <p:cNvPr id="44" name="TextBox 43"/>
            <p:cNvSpPr txBox="1"/>
            <p:nvPr/>
          </p:nvSpPr>
          <p:spPr>
            <a:xfrm>
              <a:off x="10042064" y="1953131"/>
              <a:ext cx="2132506" cy="247022"/>
            </a:xfrm>
            <a:prstGeom prst="rect">
              <a:avLst/>
            </a:prstGeom>
            <a:noFill/>
          </p:spPr>
          <p:txBody>
            <a:bodyPr wrap="square" rtlCol="0">
              <a:spAutoFit/>
            </a:bodyPr>
            <a:lstStyle/>
            <a:p>
              <a:pPr algn="ctr"/>
              <a:endParaRPr lang="en-ZA" sz="1000" b="1" dirty="0">
                <a:latin typeface="Arial" panose="020B0604020202020204" pitchFamily="34" charset="0"/>
                <a:cs typeface="Arial" panose="020B0604020202020204" pitchFamily="34" charset="0"/>
              </a:endParaRPr>
            </a:p>
          </p:txBody>
        </p:sp>
      </p:grpSp>
      <p:pic>
        <p:nvPicPr>
          <p:cNvPr id="41" name="Picture 40"/>
          <p:cNvPicPr>
            <a:picLocks noChangeAspect="1"/>
          </p:cNvPicPr>
          <p:nvPr/>
        </p:nvPicPr>
        <p:blipFill>
          <a:blip r:embed="rId3"/>
          <a:srcRect l="2825" b="3694"/>
          <a:stretch>
            <a:fillRect/>
          </a:stretch>
        </p:blipFill>
        <p:spPr>
          <a:xfrm>
            <a:off x="550332" y="0"/>
            <a:ext cx="11631507" cy="5911275"/>
          </a:xfrm>
          <a:custGeom>
            <a:avLst/>
            <a:gdLst>
              <a:gd name="connsiteX0" fmla="*/ 10913012 w 11847612"/>
              <a:gd name="connsiteY0" fmla="*/ 0 h 6623199"/>
              <a:gd name="connsiteX1" fmla="*/ 11847612 w 11847612"/>
              <a:gd name="connsiteY1" fmla="*/ 0 h 6623199"/>
              <a:gd name="connsiteX2" fmla="*/ 11847612 w 11847612"/>
              <a:gd name="connsiteY2" fmla="*/ 1024605 h 6623199"/>
              <a:gd name="connsiteX3" fmla="*/ 9261982 w 11847612"/>
              <a:gd name="connsiteY3" fmla="*/ 5341527 h 6623199"/>
              <a:gd name="connsiteX4" fmla="*/ 8350979 w 11847612"/>
              <a:gd name="connsiteY4" fmla="*/ 5570025 h 6623199"/>
              <a:gd name="connsiteX5" fmla="*/ 8350979 w 11847612"/>
              <a:gd name="connsiteY5" fmla="*/ 5570024 h 6623199"/>
              <a:gd name="connsiteX6" fmla="*/ 8122482 w 11847612"/>
              <a:gd name="connsiteY6" fmla="*/ 4659020 h 6623199"/>
              <a:gd name="connsiteX7" fmla="*/ 9106358 w 11847612"/>
              <a:gd name="connsiteY7" fmla="*/ 0 h 6623199"/>
              <a:gd name="connsiteX8" fmla="*/ 10654649 w 11847612"/>
              <a:gd name="connsiteY8" fmla="*/ 0 h 6623199"/>
              <a:gd name="connsiteX9" fmla="*/ 7315225 w 11847612"/>
              <a:gd name="connsiteY9" fmla="*/ 5575444 h 6623199"/>
              <a:gd name="connsiteX10" fmla="*/ 6404221 w 11847612"/>
              <a:gd name="connsiteY10" fmla="*/ 5803942 h 6623199"/>
              <a:gd name="connsiteX11" fmla="*/ 6404222 w 11847612"/>
              <a:gd name="connsiteY11" fmla="*/ 5803941 h 6623199"/>
              <a:gd name="connsiteX12" fmla="*/ 6175725 w 11847612"/>
              <a:gd name="connsiteY12" fmla="*/ 4892937 h 6623199"/>
              <a:gd name="connsiteX13" fmla="*/ 7223980 w 11847612"/>
              <a:gd name="connsiteY13" fmla="*/ 0 h 6623199"/>
              <a:gd name="connsiteX14" fmla="*/ 8772268 w 11847612"/>
              <a:gd name="connsiteY14" fmla="*/ 0 h 6623199"/>
              <a:gd name="connsiteX15" fmla="*/ 5195599 w 11847612"/>
              <a:gd name="connsiteY15" fmla="*/ 5971549 h 6623199"/>
              <a:gd name="connsiteX16" fmla="*/ 4284593 w 11847612"/>
              <a:gd name="connsiteY16" fmla="*/ 6200045 h 6623199"/>
              <a:gd name="connsiteX17" fmla="*/ 4284595 w 11847612"/>
              <a:gd name="connsiteY17" fmla="*/ 6200045 h 6623199"/>
              <a:gd name="connsiteX18" fmla="*/ 4056098 w 11847612"/>
              <a:gd name="connsiteY18" fmla="*/ 5289041 h 6623199"/>
              <a:gd name="connsiteX19" fmla="*/ 5341601 w 11847612"/>
              <a:gd name="connsiteY19" fmla="*/ 0 h 6623199"/>
              <a:gd name="connsiteX20" fmla="*/ 6889891 w 11847612"/>
              <a:gd name="connsiteY20" fmla="*/ 0 h 6623199"/>
              <a:gd name="connsiteX21" fmla="*/ 3232907 w 11847612"/>
              <a:gd name="connsiteY21" fmla="*/ 6105636 h 6623199"/>
              <a:gd name="connsiteX22" fmla="*/ 2321903 w 11847612"/>
              <a:gd name="connsiteY22" fmla="*/ 6334134 h 6623199"/>
              <a:gd name="connsiteX23" fmla="*/ 2321904 w 11847612"/>
              <a:gd name="connsiteY23" fmla="*/ 6334133 h 6623199"/>
              <a:gd name="connsiteX24" fmla="*/ 2093407 w 11847612"/>
              <a:gd name="connsiteY24" fmla="*/ 5423129 h 6623199"/>
              <a:gd name="connsiteX25" fmla="*/ 3459221 w 11847612"/>
              <a:gd name="connsiteY25" fmla="*/ 0 h 6623199"/>
              <a:gd name="connsiteX26" fmla="*/ 5007513 w 11847612"/>
              <a:gd name="connsiteY26" fmla="*/ 0 h 6623199"/>
              <a:gd name="connsiteX27" fmla="*/ 1233982 w 11847612"/>
              <a:gd name="connsiteY27" fmla="*/ 6300221 h 6623199"/>
              <a:gd name="connsiteX28" fmla="*/ 322978 w 11847612"/>
              <a:gd name="connsiteY28" fmla="*/ 6528719 h 6623199"/>
              <a:gd name="connsiteX29" fmla="*/ 322979 w 11847612"/>
              <a:gd name="connsiteY29" fmla="*/ 6528718 h 6623199"/>
              <a:gd name="connsiteX30" fmla="*/ 94481 w 11847612"/>
              <a:gd name="connsiteY30" fmla="*/ 5617714 h 6623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847612" h="6623199">
                <a:moveTo>
                  <a:pt x="10913012" y="0"/>
                </a:moveTo>
                <a:lnTo>
                  <a:pt x="11847612" y="0"/>
                </a:lnTo>
                <a:lnTo>
                  <a:pt x="11847612" y="1024605"/>
                </a:lnTo>
                <a:lnTo>
                  <a:pt x="9261982" y="5341527"/>
                </a:lnTo>
                <a:cubicBezTo>
                  <a:pt x="9073514" y="5656192"/>
                  <a:pt x="8665642" y="5758494"/>
                  <a:pt x="8350979" y="5570025"/>
                </a:cubicBezTo>
                <a:lnTo>
                  <a:pt x="8350979" y="5570024"/>
                </a:lnTo>
                <a:cubicBezTo>
                  <a:pt x="8036315" y="5381556"/>
                  <a:pt x="7934013" y="4973684"/>
                  <a:pt x="8122482" y="4659020"/>
                </a:cubicBezTo>
                <a:close/>
                <a:moveTo>
                  <a:pt x="9106358" y="0"/>
                </a:moveTo>
                <a:lnTo>
                  <a:pt x="10654649" y="0"/>
                </a:lnTo>
                <a:lnTo>
                  <a:pt x="7315225" y="5575444"/>
                </a:lnTo>
                <a:cubicBezTo>
                  <a:pt x="7126756" y="5890109"/>
                  <a:pt x="6718885" y="5992410"/>
                  <a:pt x="6404221" y="5803942"/>
                </a:cubicBezTo>
                <a:lnTo>
                  <a:pt x="6404222" y="5803941"/>
                </a:lnTo>
                <a:cubicBezTo>
                  <a:pt x="6089558" y="5615472"/>
                  <a:pt x="5987256" y="5207601"/>
                  <a:pt x="6175725" y="4892937"/>
                </a:cubicBezTo>
                <a:close/>
                <a:moveTo>
                  <a:pt x="7223980" y="0"/>
                </a:moveTo>
                <a:lnTo>
                  <a:pt x="8772268" y="0"/>
                </a:lnTo>
                <a:lnTo>
                  <a:pt x="5195599" y="5971549"/>
                </a:lnTo>
                <a:cubicBezTo>
                  <a:pt x="5007129" y="6286212"/>
                  <a:pt x="4599258" y="6388515"/>
                  <a:pt x="4284593" y="6200045"/>
                </a:cubicBezTo>
                <a:lnTo>
                  <a:pt x="4284595" y="6200045"/>
                </a:lnTo>
                <a:cubicBezTo>
                  <a:pt x="3969930" y="6011576"/>
                  <a:pt x="3867628" y="5603705"/>
                  <a:pt x="4056098" y="5289041"/>
                </a:cubicBezTo>
                <a:close/>
                <a:moveTo>
                  <a:pt x="5341601" y="0"/>
                </a:moveTo>
                <a:lnTo>
                  <a:pt x="6889891" y="0"/>
                </a:lnTo>
                <a:lnTo>
                  <a:pt x="3232907" y="6105636"/>
                </a:lnTo>
                <a:cubicBezTo>
                  <a:pt x="3044438" y="6420301"/>
                  <a:pt x="2636567" y="6522603"/>
                  <a:pt x="2321903" y="6334134"/>
                </a:cubicBezTo>
                <a:lnTo>
                  <a:pt x="2321904" y="6334133"/>
                </a:lnTo>
                <a:cubicBezTo>
                  <a:pt x="2007240" y="6145665"/>
                  <a:pt x="1904938" y="5737793"/>
                  <a:pt x="2093407" y="5423129"/>
                </a:cubicBezTo>
                <a:close/>
                <a:moveTo>
                  <a:pt x="3459221" y="0"/>
                </a:moveTo>
                <a:lnTo>
                  <a:pt x="5007513" y="0"/>
                </a:lnTo>
                <a:lnTo>
                  <a:pt x="1233982" y="6300221"/>
                </a:lnTo>
                <a:cubicBezTo>
                  <a:pt x="1045512" y="6614885"/>
                  <a:pt x="637641" y="6717187"/>
                  <a:pt x="322978" y="6528719"/>
                </a:cubicBezTo>
                <a:lnTo>
                  <a:pt x="322979" y="6528718"/>
                </a:lnTo>
                <a:cubicBezTo>
                  <a:pt x="8314" y="6340249"/>
                  <a:pt x="-93988" y="5932378"/>
                  <a:pt x="94481" y="5617714"/>
                </a:cubicBezTo>
                <a:close/>
              </a:path>
            </a:pathLst>
          </a:custGeom>
        </p:spPr>
      </p:pic>
      <p:sp>
        <p:nvSpPr>
          <p:cNvPr id="48" name="TextBox 47"/>
          <p:cNvSpPr txBox="1"/>
          <p:nvPr/>
        </p:nvSpPr>
        <p:spPr>
          <a:xfrm>
            <a:off x="1711369" y="2691607"/>
            <a:ext cx="9309431" cy="737704"/>
          </a:xfrm>
          <a:custGeom>
            <a:avLst/>
            <a:gdLst>
              <a:gd name="connsiteX0" fmla="*/ 0 w 10909632"/>
              <a:gd name="connsiteY0" fmla="*/ 0 h 707886"/>
              <a:gd name="connsiteX1" fmla="*/ 10909632 w 10909632"/>
              <a:gd name="connsiteY1" fmla="*/ 0 h 707886"/>
              <a:gd name="connsiteX2" fmla="*/ 10909632 w 10909632"/>
              <a:gd name="connsiteY2" fmla="*/ 707886 h 707886"/>
              <a:gd name="connsiteX3" fmla="*/ 0 w 10909632"/>
              <a:gd name="connsiteY3" fmla="*/ 707886 h 707886"/>
              <a:gd name="connsiteX4" fmla="*/ 0 w 10909632"/>
              <a:gd name="connsiteY4" fmla="*/ 0 h 707886"/>
              <a:gd name="connsiteX0" fmla="*/ 0 w 11346954"/>
              <a:gd name="connsiteY0" fmla="*/ 0 h 707886"/>
              <a:gd name="connsiteX1" fmla="*/ 11346954 w 11346954"/>
              <a:gd name="connsiteY1" fmla="*/ 0 h 707886"/>
              <a:gd name="connsiteX2" fmla="*/ 10909632 w 11346954"/>
              <a:gd name="connsiteY2" fmla="*/ 707886 h 707886"/>
              <a:gd name="connsiteX3" fmla="*/ 0 w 11346954"/>
              <a:gd name="connsiteY3" fmla="*/ 707886 h 707886"/>
              <a:gd name="connsiteX4" fmla="*/ 0 w 11346954"/>
              <a:gd name="connsiteY4" fmla="*/ 0 h 707886"/>
              <a:gd name="connsiteX0" fmla="*/ 685403 w 11346954"/>
              <a:gd name="connsiteY0" fmla="*/ 0 h 707886"/>
              <a:gd name="connsiteX1" fmla="*/ 11346954 w 11346954"/>
              <a:gd name="connsiteY1" fmla="*/ 0 h 707886"/>
              <a:gd name="connsiteX2" fmla="*/ 10909632 w 11346954"/>
              <a:gd name="connsiteY2" fmla="*/ 707886 h 707886"/>
              <a:gd name="connsiteX3" fmla="*/ 0 w 11346954"/>
              <a:gd name="connsiteY3" fmla="*/ 707886 h 707886"/>
              <a:gd name="connsiteX4" fmla="*/ 685403 w 11346954"/>
              <a:gd name="connsiteY4" fmla="*/ 0 h 707886"/>
              <a:gd name="connsiteX0" fmla="*/ 565157 w 11226708"/>
              <a:gd name="connsiteY0" fmla="*/ 0 h 707886"/>
              <a:gd name="connsiteX1" fmla="*/ 11226708 w 11226708"/>
              <a:gd name="connsiteY1" fmla="*/ 0 h 707886"/>
              <a:gd name="connsiteX2" fmla="*/ 10789386 w 11226708"/>
              <a:gd name="connsiteY2" fmla="*/ 707886 h 707886"/>
              <a:gd name="connsiteX3" fmla="*/ 0 w 11226708"/>
              <a:gd name="connsiteY3" fmla="*/ 707886 h 707886"/>
              <a:gd name="connsiteX4" fmla="*/ 565157 w 11226708"/>
              <a:gd name="connsiteY4" fmla="*/ 0 h 707886"/>
              <a:gd name="connsiteX0" fmla="*/ 565157 w 11262781"/>
              <a:gd name="connsiteY0" fmla="*/ 0 h 707886"/>
              <a:gd name="connsiteX1" fmla="*/ 11262781 w 11262781"/>
              <a:gd name="connsiteY1" fmla="*/ 19878 h 707886"/>
              <a:gd name="connsiteX2" fmla="*/ 10789386 w 11262781"/>
              <a:gd name="connsiteY2" fmla="*/ 707886 h 707886"/>
              <a:gd name="connsiteX3" fmla="*/ 0 w 11262781"/>
              <a:gd name="connsiteY3" fmla="*/ 707886 h 707886"/>
              <a:gd name="connsiteX4" fmla="*/ 565157 w 11262781"/>
              <a:gd name="connsiteY4" fmla="*/ 0 h 707886"/>
              <a:gd name="connsiteX0" fmla="*/ 565157 w 11262781"/>
              <a:gd name="connsiteY0" fmla="*/ 0 h 717825"/>
              <a:gd name="connsiteX1" fmla="*/ 11262781 w 11262781"/>
              <a:gd name="connsiteY1" fmla="*/ 19878 h 717825"/>
              <a:gd name="connsiteX2" fmla="*/ 10753313 w 11262781"/>
              <a:gd name="connsiteY2" fmla="*/ 717825 h 717825"/>
              <a:gd name="connsiteX3" fmla="*/ 0 w 11262781"/>
              <a:gd name="connsiteY3" fmla="*/ 707886 h 717825"/>
              <a:gd name="connsiteX4" fmla="*/ 565157 w 11262781"/>
              <a:gd name="connsiteY4" fmla="*/ 0 h 717825"/>
              <a:gd name="connsiteX0" fmla="*/ 565157 w 11262781"/>
              <a:gd name="connsiteY0" fmla="*/ 0 h 737704"/>
              <a:gd name="connsiteX1" fmla="*/ 11262781 w 11262781"/>
              <a:gd name="connsiteY1" fmla="*/ 19878 h 737704"/>
              <a:gd name="connsiteX2" fmla="*/ 10693191 w 11262781"/>
              <a:gd name="connsiteY2" fmla="*/ 737704 h 737704"/>
              <a:gd name="connsiteX3" fmla="*/ 0 w 11262781"/>
              <a:gd name="connsiteY3" fmla="*/ 707886 h 737704"/>
              <a:gd name="connsiteX4" fmla="*/ 565157 w 11262781"/>
              <a:gd name="connsiteY4" fmla="*/ 0 h 737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62781" h="737704">
                <a:moveTo>
                  <a:pt x="565157" y="0"/>
                </a:moveTo>
                <a:lnTo>
                  <a:pt x="11262781" y="19878"/>
                </a:lnTo>
                <a:lnTo>
                  <a:pt x="10693191" y="737704"/>
                </a:lnTo>
                <a:lnTo>
                  <a:pt x="0" y="707886"/>
                </a:lnTo>
                <a:lnTo>
                  <a:pt x="565157" y="0"/>
                </a:lnTo>
                <a:close/>
              </a:path>
            </a:pathLst>
          </a:custGeom>
          <a:solidFill>
            <a:srgbClr val="C7A854"/>
          </a:solidFill>
          <a:ln w="76200">
            <a:noFill/>
          </a:ln>
        </p:spPr>
        <p:txBody>
          <a:bodyPr wrap="square" rtlCol="0" anchor="ctr">
            <a:spAutoFit/>
          </a:bodyPr>
          <a:lstStyle/>
          <a:p>
            <a:pPr algn="ctr"/>
            <a:r>
              <a:rPr lang="en-US" sz="4000" b="1" dirty="0" smtClean="0">
                <a:solidFill>
                  <a:srgbClr val="015E1F"/>
                </a:solidFill>
                <a:latin typeface="Arial" panose="020B0604020202020204" pitchFamily="34" charset="0"/>
                <a:cs typeface="Arial" panose="020B0604020202020204" pitchFamily="34" charset="0"/>
              </a:rPr>
              <a:t>THANK YOU</a:t>
            </a:r>
            <a:endParaRPr lang="en-ZA" sz="4000" b="1" dirty="0">
              <a:solidFill>
                <a:srgbClr val="015E1F"/>
              </a:solidFill>
              <a:latin typeface="Arial" panose="020B0604020202020204" pitchFamily="34" charset="0"/>
              <a:cs typeface="Arial" panose="020B0604020202020204" pitchFamily="34" charset="0"/>
            </a:endParaRPr>
          </a:p>
        </p:txBody>
      </p:sp>
      <p:sp>
        <p:nvSpPr>
          <p:cNvPr id="8" name="Rectangle 18"/>
          <p:cNvSpPr/>
          <p:nvPr/>
        </p:nvSpPr>
        <p:spPr>
          <a:xfrm rot="5400000">
            <a:off x="5950083" y="616086"/>
            <a:ext cx="374030" cy="12338404"/>
          </a:xfrm>
          <a:custGeom>
            <a:avLst/>
            <a:gdLst>
              <a:gd name="connsiteX0" fmla="*/ 0 w 2114746"/>
              <a:gd name="connsiteY0" fmla="*/ 0 h 6858000"/>
              <a:gd name="connsiteX1" fmla="*/ 2114746 w 2114746"/>
              <a:gd name="connsiteY1" fmla="*/ 0 h 6858000"/>
              <a:gd name="connsiteX2" fmla="*/ 2114746 w 2114746"/>
              <a:gd name="connsiteY2" fmla="*/ 6858000 h 6858000"/>
              <a:gd name="connsiteX3" fmla="*/ 0 w 2114746"/>
              <a:gd name="connsiteY3" fmla="*/ 6858000 h 6858000"/>
              <a:gd name="connsiteX4" fmla="*/ 0 w 2114746"/>
              <a:gd name="connsiteY4" fmla="*/ 0 h 6858000"/>
              <a:gd name="connsiteX0" fmla="*/ 0 w 2114746"/>
              <a:gd name="connsiteY0" fmla="*/ 0 h 6858000"/>
              <a:gd name="connsiteX1" fmla="*/ 2114746 w 2114746"/>
              <a:gd name="connsiteY1" fmla="*/ 0 h 6858000"/>
              <a:gd name="connsiteX2" fmla="*/ 2114746 w 2114746"/>
              <a:gd name="connsiteY2" fmla="*/ 6858000 h 6858000"/>
              <a:gd name="connsiteX3" fmla="*/ 0 w 2114746"/>
              <a:gd name="connsiteY3" fmla="*/ 6858000 h 6858000"/>
              <a:gd name="connsiteX4" fmla="*/ 0 w 2114746"/>
              <a:gd name="connsiteY4" fmla="*/ 0 h 6858000"/>
              <a:gd name="connsiteX0" fmla="*/ 0 w 2114746"/>
              <a:gd name="connsiteY0" fmla="*/ 0 h 6858000"/>
              <a:gd name="connsiteX1" fmla="*/ 2114746 w 2114746"/>
              <a:gd name="connsiteY1" fmla="*/ 0 h 6858000"/>
              <a:gd name="connsiteX2" fmla="*/ 2114746 w 2114746"/>
              <a:gd name="connsiteY2" fmla="*/ 6858000 h 6858000"/>
              <a:gd name="connsiteX3" fmla="*/ 0 w 2114746"/>
              <a:gd name="connsiteY3" fmla="*/ 6858000 h 6858000"/>
              <a:gd name="connsiteX4" fmla="*/ 0 w 2114746"/>
              <a:gd name="connsiteY4" fmla="*/ 0 h 6858000"/>
              <a:gd name="connsiteX0" fmla="*/ 0 w 2114746"/>
              <a:gd name="connsiteY0" fmla="*/ 0 h 6858000"/>
              <a:gd name="connsiteX1" fmla="*/ 2114746 w 2114746"/>
              <a:gd name="connsiteY1" fmla="*/ 0 h 6858000"/>
              <a:gd name="connsiteX2" fmla="*/ 2114746 w 2114746"/>
              <a:gd name="connsiteY2" fmla="*/ 6858000 h 6858000"/>
              <a:gd name="connsiteX3" fmla="*/ 0 w 2114746"/>
              <a:gd name="connsiteY3" fmla="*/ 6858000 h 6858000"/>
              <a:gd name="connsiteX4" fmla="*/ 0 w 2114746"/>
              <a:gd name="connsiteY4" fmla="*/ 0 h 6858000"/>
              <a:gd name="connsiteX0" fmla="*/ 0 w 2114746"/>
              <a:gd name="connsiteY0" fmla="*/ 0 h 6858000"/>
              <a:gd name="connsiteX1" fmla="*/ 2114746 w 2114746"/>
              <a:gd name="connsiteY1" fmla="*/ 0 h 6858000"/>
              <a:gd name="connsiteX2" fmla="*/ 2114746 w 2114746"/>
              <a:gd name="connsiteY2" fmla="*/ 6858000 h 6858000"/>
              <a:gd name="connsiteX3" fmla="*/ 0 w 2114746"/>
              <a:gd name="connsiteY3" fmla="*/ 6858000 h 6858000"/>
              <a:gd name="connsiteX4" fmla="*/ 0 w 2114746"/>
              <a:gd name="connsiteY4" fmla="*/ 0 h 6858000"/>
              <a:gd name="connsiteX0" fmla="*/ 0 w 2114746"/>
              <a:gd name="connsiteY0" fmla="*/ 0 h 6858000"/>
              <a:gd name="connsiteX1" fmla="*/ 2114746 w 2114746"/>
              <a:gd name="connsiteY1" fmla="*/ 0 h 6858000"/>
              <a:gd name="connsiteX2" fmla="*/ 2114746 w 2114746"/>
              <a:gd name="connsiteY2" fmla="*/ 6858000 h 6858000"/>
              <a:gd name="connsiteX3" fmla="*/ 0 w 2114746"/>
              <a:gd name="connsiteY3" fmla="*/ 6858000 h 6858000"/>
              <a:gd name="connsiteX4" fmla="*/ 0 w 2114746"/>
              <a:gd name="connsiteY4" fmla="*/ 0 h 6858000"/>
              <a:gd name="connsiteX0" fmla="*/ 0 w 2114746"/>
              <a:gd name="connsiteY0" fmla="*/ 0 h 6858000"/>
              <a:gd name="connsiteX1" fmla="*/ 2114746 w 2114746"/>
              <a:gd name="connsiteY1" fmla="*/ 0 h 6858000"/>
              <a:gd name="connsiteX2" fmla="*/ 2114746 w 2114746"/>
              <a:gd name="connsiteY2" fmla="*/ 6858000 h 6858000"/>
              <a:gd name="connsiteX3" fmla="*/ 795711 w 2114746"/>
              <a:gd name="connsiteY3" fmla="*/ 6840855 h 6858000"/>
              <a:gd name="connsiteX4" fmla="*/ 0 w 2114746"/>
              <a:gd name="connsiteY4" fmla="*/ 0 h 6858000"/>
              <a:gd name="connsiteX0" fmla="*/ 0 w 2114746"/>
              <a:gd name="connsiteY0" fmla="*/ 0 h 6858000"/>
              <a:gd name="connsiteX1" fmla="*/ 2114746 w 2114746"/>
              <a:gd name="connsiteY1" fmla="*/ 0 h 6858000"/>
              <a:gd name="connsiteX2" fmla="*/ 2114746 w 2114746"/>
              <a:gd name="connsiteY2" fmla="*/ 6858000 h 6858000"/>
              <a:gd name="connsiteX3" fmla="*/ 795711 w 2114746"/>
              <a:gd name="connsiteY3" fmla="*/ 6840855 h 6858000"/>
              <a:gd name="connsiteX4" fmla="*/ 0 w 2114746"/>
              <a:gd name="connsiteY4" fmla="*/ 0 h 6858000"/>
              <a:gd name="connsiteX0" fmla="*/ 0 w 2114746"/>
              <a:gd name="connsiteY0" fmla="*/ 0 h 6858000"/>
              <a:gd name="connsiteX1" fmla="*/ 2114746 w 2114746"/>
              <a:gd name="connsiteY1" fmla="*/ 0 h 6858000"/>
              <a:gd name="connsiteX2" fmla="*/ 2114746 w 2114746"/>
              <a:gd name="connsiteY2" fmla="*/ 6858000 h 6858000"/>
              <a:gd name="connsiteX3" fmla="*/ 795711 w 2114746"/>
              <a:gd name="connsiteY3" fmla="*/ 6840855 h 6858000"/>
              <a:gd name="connsiteX4" fmla="*/ 0 w 2114746"/>
              <a:gd name="connsiteY4" fmla="*/ 0 h 6858000"/>
              <a:gd name="connsiteX0" fmla="*/ 0 w 2114746"/>
              <a:gd name="connsiteY0" fmla="*/ 0 h 6858000"/>
              <a:gd name="connsiteX1" fmla="*/ 2114746 w 2114746"/>
              <a:gd name="connsiteY1" fmla="*/ 0 h 6858000"/>
              <a:gd name="connsiteX2" fmla="*/ 2114746 w 2114746"/>
              <a:gd name="connsiteY2" fmla="*/ 6858000 h 6858000"/>
              <a:gd name="connsiteX3" fmla="*/ 795711 w 2114746"/>
              <a:gd name="connsiteY3" fmla="*/ 6852285 h 6858000"/>
              <a:gd name="connsiteX4" fmla="*/ 0 w 2114746"/>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4746" h="6858000">
                <a:moveTo>
                  <a:pt x="0" y="0"/>
                </a:moveTo>
                <a:lnTo>
                  <a:pt x="2114746" y="0"/>
                </a:lnTo>
                <a:lnTo>
                  <a:pt x="2114746" y="6858000"/>
                </a:lnTo>
                <a:lnTo>
                  <a:pt x="795711" y="6852285"/>
                </a:lnTo>
                <a:cubicBezTo>
                  <a:pt x="3114704" y="3736726"/>
                  <a:pt x="0" y="2286000"/>
                  <a:pt x="0" y="0"/>
                </a:cubicBezTo>
                <a:close/>
              </a:path>
            </a:pathLst>
          </a:custGeom>
          <a:gradFill flip="none" rotWithShape="1">
            <a:gsLst>
              <a:gs pos="9000">
                <a:schemeClr val="bg1"/>
              </a:gs>
              <a:gs pos="74000">
                <a:srgbClr val="C7A854"/>
              </a:gs>
              <a:gs pos="83000">
                <a:srgbClr val="C7A854"/>
              </a:gs>
              <a:gs pos="94000">
                <a:srgbClr val="C7A854"/>
              </a:gs>
              <a:gs pos="1000">
                <a:schemeClr val="bg1"/>
              </a:gs>
            </a:gsLst>
            <a:path path="circle">
              <a:fillToRect l="50000" t="50000" r="50000" b="50000"/>
            </a:path>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val="25706863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0751" y="198783"/>
            <a:ext cx="1412351" cy="1124180"/>
            <a:chOff x="10042064" y="189876"/>
            <a:chExt cx="2132506" cy="2010277"/>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28419" y="189876"/>
              <a:ext cx="1335799" cy="1763255"/>
            </a:xfrm>
            <a:prstGeom prst="rect">
              <a:avLst/>
            </a:prstGeom>
          </p:spPr>
        </p:pic>
        <p:sp>
          <p:nvSpPr>
            <p:cNvPr id="4" name="TextBox 3"/>
            <p:cNvSpPr txBox="1"/>
            <p:nvPr/>
          </p:nvSpPr>
          <p:spPr>
            <a:xfrm>
              <a:off x="10042064" y="1953131"/>
              <a:ext cx="2132506" cy="247022"/>
            </a:xfrm>
            <a:prstGeom prst="rect">
              <a:avLst/>
            </a:prstGeom>
            <a:noFill/>
          </p:spPr>
          <p:txBody>
            <a:bodyPr wrap="square" rtlCol="0">
              <a:spAutoFit/>
            </a:bodyPr>
            <a:lstStyle/>
            <a:p>
              <a:pPr algn="ctr"/>
              <a:endParaRPr lang="en-ZA" sz="1000" b="1" dirty="0">
                <a:latin typeface="Arial" panose="020B0604020202020204" pitchFamily="34" charset="0"/>
                <a:cs typeface="Arial" panose="020B0604020202020204" pitchFamily="34" charset="0"/>
              </a:endParaRPr>
            </a:p>
          </p:txBody>
        </p:sp>
      </p:grpSp>
      <p:sp>
        <p:nvSpPr>
          <p:cNvPr id="5" name="TextBox 4"/>
          <p:cNvSpPr txBox="1"/>
          <p:nvPr/>
        </p:nvSpPr>
        <p:spPr>
          <a:xfrm>
            <a:off x="1371600" y="198782"/>
            <a:ext cx="10605052" cy="461665"/>
          </a:xfrm>
          <a:prstGeom prst="rect">
            <a:avLst/>
          </a:prstGeom>
          <a:solidFill>
            <a:srgbClr val="C7A854"/>
          </a:solidFill>
        </p:spPr>
        <p:txBody>
          <a:bodyPr wrap="square" rtlCol="0">
            <a:spAutoFit/>
          </a:bodyPr>
          <a:lstStyle/>
          <a:p>
            <a:r>
              <a:rPr lang="en-US" sz="2400" b="1" dirty="0">
                <a:solidFill>
                  <a:srgbClr val="02602C"/>
                </a:solidFill>
                <a:latin typeface="Arial" panose="020B0604020202020204" pitchFamily="34" charset="0"/>
                <a:cs typeface="Arial" panose="020B0604020202020204" pitchFamily="34" charset="0"/>
              </a:rPr>
              <a:t>INTEGRATED ENERGY PLAN </a:t>
            </a:r>
            <a:endParaRPr lang="en-ZA" sz="2400" b="1" dirty="0">
              <a:solidFill>
                <a:srgbClr val="02602C"/>
              </a:solidFill>
              <a:latin typeface="Arial" panose="020B0604020202020204" pitchFamily="34" charset="0"/>
              <a:cs typeface="Arial" panose="020B0604020202020204" pitchFamily="34" charset="0"/>
            </a:endParaRPr>
          </a:p>
        </p:txBody>
      </p:sp>
      <p:sp>
        <p:nvSpPr>
          <p:cNvPr id="7" name="TextBox 6"/>
          <p:cNvSpPr txBox="1"/>
          <p:nvPr/>
        </p:nvSpPr>
        <p:spPr>
          <a:xfrm>
            <a:off x="1371600" y="709682"/>
            <a:ext cx="10584180" cy="369332"/>
          </a:xfrm>
          <a:prstGeom prst="rect">
            <a:avLst/>
          </a:prstGeom>
          <a:noFill/>
          <a:ln>
            <a:solidFill>
              <a:srgbClr val="C7A854"/>
            </a:solidFill>
          </a:ln>
        </p:spPr>
        <p:txBody>
          <a:bodyPr wrap="square" rtlCol="0">
            <a:spAutoFit/>
          </a:bodyPr>
          <a:lstStyle/>
          <a:p>
            <a:r>
              <a:rPr lang="en-US" dirty="0">
                <a:solidFill>
                  <a:srgbClr val="015E1F"/>
                </a:solidFill>
                <a:latin typeface="Arial" panose="020B0604020202020204" pitchFamily="34" charset="0"/>
                <a:cs typeface="Arial" panose="020B0604020202020204" pitchFamily="34" charset="0"/>
              </a:rPr>
              <a:t>KEY OBJECTIVES OF THE IEP</a:t>
            </a:r>
            <a:endParaRPr lang="en-US" sz="2400" dirty="0">
              <a:solidFill>
                <a:srgbClr val="015E1F"/>
              </a:solidFill>
              <a:latin typeface="Arial" panose="020B0604020202020204" pitchFamily="34" charset="0"/>
              <a:cs typeface="Arial" panose="020B0604020202020204" pitchFamily="34" charset="0"/>
            </a:endParaRPr>
          </a:p>
        </p:txBody>
      </p:sp>
      <p:sp>
        <p:nvSpPr>
          <p:cNvPr id="53" name="Rectangle 52">
            <a:extLst>
              <a:ext uri="{FF2B5EF4-FFF2-40B4-BE49-F238E27FC236}">
                <a16:creationId xmlns:a16="http://schemas.microsoft.com/office/drawing/2014/main" id="{BC9C9D4C-8C1E-401F-961D-626950AC9D25}"/>
              </a:ext>
            </a:extLst>
          </p:cNvPr>
          <p:cNvSpPr/>
          <p:nvPr/>
        </p:nvSpPr>
        <p:spPr>
          <a:xfrm>
            <a:off x="4573979" y="5113298"/>
            <a:ext cx="1879093" cy="302856"/>
          </a:xfrm>
          <a:prstGeom prst="rect">
            <a:avLst/>
          </a:prstGeom>
          <a:solidFill>
            <a:srgbClr val="F79646">
              <a:lumMod val="75000"/>
            </a:srgbClr>
          </a:solidFill>
          <a:ln w="9525" cap="flat" cmpd="sng" algn="ctr">
            <a:noFill/>
            <a:prstDash val="solid"/>
          </a:ln>
          <a:effectLst>
            <a:outerShdw blurRad="40000" dist="23000" dir="5400000" rotWithShape="0">
              <a:srgbClr val="000000">
                <a:alpha val="35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120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All primary energy carriers</a:t>
            </a:r>
          </a:p>
        </p:txBody>
      </p:sp>
      <p:sp>
        <p:nvSpPr>
          <p:cNvPr id="55" name="Rounded Rectangle 116">
            <a:extLst>
              <a:ext uri="{FF2B5EF4-FFF2-40B4-BE49-F238E27FC236}">
                <a16:creationId xmlns:a16="http://schemas.microsoft.com/office/drawing/2014/main" id="{6DCBCDCB-C88C-49B8-89DE-CDC4F073E132}"/>
              </a:ext>
            </a:extLst>
          </p:cNvPr>
          <p:cNvSpPr/>
          <p:nvPr/>
        </p:nvSpPr>
        <p:spPr>
          <a:xfrm>
            <a:off x="4147610" y="1234451"/>
            <a:ext cx="8044390" cy="454728"/>
          </a:xfrm>
          <a:prstGeom prst="roundRect">
            <a:avLst/>
          </a:prstGeom>
          <a:solidFill>
            <a:srgbClr val="015E1F"/>
          </a:soli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anchor="ctr"/>
          <a:lstStyle/>
          <a:p>
            <a:pPr lvl="0" algn="ctr" defTabSz="457200">
              <a:defRPr/>
            </a:pPr>
            <a:r>
              <a:rPr lang="en-ZA" sz="2800" b="1" kern="0" dirty="0">
                <a:solidFill>
                  <a:prstClr val="white"/>
                </a:solidFill>
              </a:rPr>
              <a:t>INTEGRATED ENERGY PLAN MAKEUP</a:t>
            </a:r>
          </a:p>
        </p:txBody>
      </p:sp>
      <p:sp>
        <p:nvSpPr>
          <p:cNvPr id="57" name="Up Arrow 118">
            <a:extLst>
              <a:ext uri="{FF2B5EF4-FFF2-40B4-BE49-F238E27FC236}">
                <a16:creationId xmlns:a16="http://schemas.microsoft.com/office/drawing/2014/main" id="{3D4AB428-5264-4497-B3FD-FDB2546086C7}"/>
              </a:ext>
            </a:extLst>
          </p:cNvPr>
          <p:cNvSpPr/>
          <p:nvPr/>
        </p:nvSpPr>
        <p:spPr>
          <a:xfrm>
            <a:off x="4147610" y="1897116"/>
            <a:ext cx="2731833" cy="1375119"/>
          </a:xfrm>
          <a:prstGeom prst="upArrow">
            <a:avLst>
              <a:gd name="adj1" fmla="val 69289"/>
              <a:gd name="adj2" fmla="val 39286"/>
            </a:avLst>
          </a:prstGeom>
          <a:solidFill>
            <a:srgbClr val="F79646">
              <a:lumMod val="75000"/>
            </a:srgbClr>
          </a:solidFill>
          <a:ln w="9525" cap="flat" cmpd="sng" algn="ctr">
            <a:noFill/>
            <a:prstDash val="solid"/>
          </a:ln>
          <a:effectLst>
            <a:outerShdw blurRad="40000" dist="23000" dir="5400000" rotWithShape="0">
              <a:srgbClr val="000000">
                <a:alpha val="35000"/>
              </a:srgbClr>
            </a:outerShdw>
          </a:effectLst>
        </p:spPr>
        <p:txBody>
          <a:bodyPr anchor="ctr"/>
          <a:lstStyle/>
          <a:p>
            <a:pPr marL="171450" marR="0" lvl="0" indent="-171450" algn="l" defTabSz="457200" rtl="0" eaLnBrk="1" fontAlgn="auto" latinLnBrk="0" hangingPunct="1">
              <a:lnSpc>
                <a:spcPct val="100000"/>
              </a:lnSpc>
              <a:spcBef>
                <a:spcPts val="0"/>
              </a:spcBef>
              <a:spcAft>
                <a:spcPts val="0"/>
              </a:spcAft>
              <a:buClrTx/>
              <a:buSzTx/>
              <a:buFont typeface="Arial" pitchFamily="34" charset="0"/>
              <a:buChar char="•"/>
              <a:tabLst/>
              <a:defRPr/>
            </a:pPr>
            <a:endParaRPr kumimoji="0" lang="en-ZA" sz="1200" b="0" i="0" u="none" strike="noStrike" kern="0" cap="none" spc="0" normalizeH="0" baseline="0" noProof="0" dirty="0">
              <a:ln>
                <a:noFill/>
              </a:ln>
              <a:solidFill>
                <a:prstClr val="white"/>
              </a:solidFill>
              <a:effectLst/>
              <a:uLnTx/>
              <a:uFillTx/>
              <a:latin typeface="Calibri"/>
              <a:ea typeface="+mn-ea"/>
              <a:cs typeface="+mn-cs"/>
            </a:endParaRPr>
          </a:p>
        </p:txBody>
      </p:sp>
      <p:sp>
        <p:nvSpPr>
          <p:cNvPr id="58" name="Rectangle 57">
            <a:extLst>
              <a:ext uri="{FF2B5EF4-FFF2-40B4-BE49-F238E27FC236}">
                <a16:creationId xmlns:a16="http://schemas.microsoft.com/office/drawing/2014/main" id="{C303B874-A73B-4ADF-971F-25BC4C70C586}"/>
              </a:ext>
            </a:extLst>
          </p:cNvPr>
          <p:cNvSpPr/>
          <p:nvPr/>
        </p:nvSpPr>
        <p:spPr>
          <a:xfrm>
            <a:off x="4581639" y="3294913"/>
            <a:ext cx="1879093" cy="480451"/>
          </a:xfrm>
          <a:prstGeom prst="rect">
            <a:avLst/>
          </a:prstGeom>
          <a:solidFill>
            <a:schemeClr val="accent1">
              <a:lumMod val="60000"/>
              <a:lumOff val="40000"/>
            </a:schemeClr>
          </a:solidFill>
          <a:ln w="9525" cap="flat" cmpd="sng" algn="ctr">
            <a:noFill/>
            <a:prstDash val="solid"/>
          </a:ln>
          <a:effectLst>
            <a:outerShdw blurRad="40000" dist="23000" dir="5400000" rotWithShape="0">
              <a:srgbClr val="000000">
                <a:alpha val="35000"/>
              </a:srgbClr>
            </a:outerShdw>
          </a:effectLst>
        </p:spPr>
        <p:txBody>
          <a:bodyPr anchor="ct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ZA" sz="1600" b="1" i="0" u="none" strike="noStrike" kern="0" cap="none" spc="0" normalizeH="0" baseline="0" noProof="0" dirty="0">
                <a:ln>
                  <a:noFill/>
                </a:ln>
                <a:solidFill>
                  <a:schemeClr val="accent6">
                    <a:lumMod val="50000"/>
                  </a:schemeClr>
                </a:solidFill>
                <a:effectLst/>
                <a:uLnTx/>
                <a:uFillTx/>
                <a:latin typeface="Arial" panose="020B0604020202020204" pitchFamily="34" charset="0"/>
                <a:cs typeface="Arial" panose="020B0604020202020204" pitchFamily="34" charset="0"/>
              </a:rPr>
              <a:t>Electricity Plan</a:t>
            </a:r>
          </a:p>
        </p:txBody>
      </p:sp>
      <p:sp>
        <p:nvSpPr>
          <p:cNvPr id="59" name="Up Arrow 120">
            <a:extLst>
              <a:ext uri="{FF2B5EF4-FFF2-40B4-BE49-F238E27FC236}">
                <a16:creationId xmlns:a16="http://schemas.microsoft.com/office/drawing/2014/main" id="{C0443981-B9BF-4F9A-9C2C-73DC6B9B8B68}"/>
              </a:ext>
            </a:extLst>
          </p:cNvPr>
          <p:cNvSpPr/>
          <p:nvPr/>
        </p:nvSpPr>
        <p:spPr>
          <a:xfrm>
            <a:off x="6899868" y="1935953"/>
            <a:ext cx="2733536" cy="1378943"/>
          </a:xfrm>
          <a:prstGeom prst="upArrow">
            <a:avLst>
              <a:gd name="adj1" fmla="val 69289"/>
              <a:gd name="adj2" fmla="val 38842"/>
            </a:avLst>
          </a:prstGeom>
          <a:solidFill>
            <a:srgbClr val="F79646">
              <a:lumMod val="75000"/>
              <a:alpha val="60000"/>
            </a:srgbClr>
          </a:solidFill>
          <a:ln w="9525" cap="flat" cmpd="sng" algn="ctr">
            <a:noFill/>
            <a:prstDash val="solid"/>
          </a:ln>
          <a:effectLst>
            <a:outerShdw blurRad="40000" dist="23000" dir="5400000" rotWithShape="0">
              <a:srgbClr val="000000">
                <a:alpha val="35000"/>
              </a:srgbClr>
            </a:outerShdw>
          </a:effectLst>
        </p:spPr>
        <p:txBody>
          <a:bodyPr anchor="ctr"/>
          <a:lstStyle/>
          <a:p>
            <a:pPr marL="171450" marR="0" lvl="0" indent="-171450" algn="l" defTabSz="457200" rtl="0" eaLnBrk="1" fontAlgn="auto" latinLnBrk="0" hangingPunct="1">
              <a:lnSpc>
                <a:spcPct val="100000"/>
              </a:lnSpc>
              <a:spcBef>
                <a:spcPts val="0"/>
              </a:spcBef>
              <a:spcAft>
                <a:spcPts val="0"/>
              </a:spcAft>
              <a:buClrTx/>
              <a:buSzTx/>
              <a:buFont typeface="Arial" pitchFamily="34" charset="0"/>
              <a:buChar char="•"/>
              <a:tabLst/>
              <a:defRPr/>
            </a:pPr>
            <a:endParaRPr kumimoji="0" lang="en-ZA" sz="1200" b="0" i="0" u="none" strike="noStrike" kern="0" cap="none" spc="0" normalizeH="0" baseline="0" noProof="0" dirty="0">
              <a:ln>
                <a:noFill/>
              </a:ln>
              <a:solidFill>
                <a:prstClr val="white"/>
              </a:solidFill>
              <a:effectLst/>
              <a:uLnTx/>
              <a:uFillTx/>
              <a:latin typeface="Calibri"/>
              <a:ea typeface="+mn-ea"/>
              <a:cs typeface="+mn-cs"/>
            </a:endParaRPr>
          </a:p>
        </p:txBody>
      </p:sp>
      <p:sp>
        <p:nvSpPr>
          <p:cNvPr id="60" name="Rectangle 59">
            <a:extLst>
              <a:ext uri="{FF2B5EF4-FFF2-40B4-BE49-F238E27FC236}">
                <a16:creationId xmlns:a16="http://schemas.microsoft.com/office/drawing/2014/main" id="{73E9F035-1702-4B0F-B00C-4E8040AF572F}"/>
              </a:ext>
            </a:extLst>
          </p:cNvPr>
          <p:cNvSpPr/>
          <p:nvPr/>
        </p:nvSpPr>
        <p:spPr>
          <a:xfrm>
            <a:off x="7319474" y="3337575"/>
            <a:ext cx="1881603" cy="529118"/>
          </a:xfrm>
          <a:prstGeom prst="rect">
            <a:avLst/>
          </a:prstGeom>
          <a:solidFill>
            <a:schemeClr val="accent1">
              <a:lumMod val="75000"/>
              <a:alpha val="60000"/>
            </a:schemeClr>
          </a:solidFill>
          <a:ln w="9525" cap="flat" cmpd="sng" algn="ctr">
            <a:noFill/>
            <a:prstDash val="solid"/>
          </a:ln>
          <a:effectLst>
            <a:outerShdw blurRad="40000" dist="23000" dir="5400000" rotWithShape="0">
              <a:srgbClr val="000000">
                <a:alpha val="35000"/>
              </a:srgbClr>
            </a:outerShdw>
          </a:effectLst>
        </p:spPr>
        <p:txBody>
          <a:bodyPr anchor="ct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ZA" sz="1600" b="1" i="0" u="none" strike="noStrike" kern="0" cap="none" spc="0" normalizeH="0" baseline="0" noProof="0" dirty="0" smtClean="0">
                <a:ln>
                  <a:noFill/>
                </a:ln>
                <a:solidFill>
                  <a:schemeClr val="accent6">
                    <a:lumMod val="50000"/>
                  </a:schemeClr>
                </a:solidFill>
                <a:effectLst/>
                <a:uLnTx/>
                <a:uFillTx/>
                <a:latin typeface="Arial" panose="020B0604020202020204" pitchFamily="34" charset="0"/>
                <a:cs typeface="Arial" panose="020B0604020202020204" pitchFamily="34" charset="0"/>
              </a:rPr>
              <a:t>Liquid Fuel</a:t>
            </a:r>
            <a:r>
              <a:rPr kumimoji="0" lang="en-ZA" sz="1600" b="1" i="0" u="none" strike="noStrike" kern="0" cap="none" spc="0" normalizeH="0" noProof="0" dirty="0" smtClean="0">
                <a:ln>
                  <a:noFill/>
                </a:ln>
                <a:solidFill>
                  <a:schemeClr val="accent6">
                    <a:lumMod val="50000"/>
                  </a:schemeClr>
                </a:solidFill>
                <a:effectLst/>
                <a:uLnTx/>
                <a:uFillTx/>
                <a:latin typeface="Arial" panose="020B0604020202020204" pitchFamily="34" charset="0"/>
                <a:cs typeface="Arial" panose="020B0604020202020204" pitchFamily="34" charset="0"/>
              </a:rPr>
              <a:t> </a:t>
            </a:r>
            <a:r>
              <a:rPr kumimoji="0" lang="en-ZA" sz="1600" b="1" i="0" u="none" strike="noStrike" kern="0" cap="none" spc="0" normalizeH="0" baseline="0" noProof="0" dirty="0" smtClean="0">
                <a:ln>
                  <a:noFill/>
                </a:ln>
                <a:solidFill>
                  <a:schemeClr val="accent6">
                    <a:lumMod val="50000"/>
                  </a:schemeClr>
                </a:solidFill>
                <a:effectLst/>
                <a:uLnTx/>
                <a:uFillTx/>
                <a:latin typeface="Arial" panose="020B0604020202020204" pitchFamily="34" charset="0"/>
                <a:cs typeface="Arial" panose="020B0604020202020204" pitchFamily="34" charset="0"/>
              </a:rPr>
              <a:t>Plan</a:t>
            </a:r>
            <a:endParaRPr kumimoji="0" lang="en-ZA" sz="1600" b="1" i="0" u="none" strike="noStrike" kern="0" cap="none" spc="0" normalizeH="0" baseline="0" noProof="0" dirty="0">
              <a:ln>
                <a:noFill/>
              </a:ln>
              <a:solidFill>
                <a:schemeClr val="accent6">
                  <a:lumMod val="50000"/>
                </a:schemeClr>
              </a:solidFill>
              <a:effectLst/>
              <a:uLnTx/>
              <a:uFillTx/>
              <a:latin typeface="Arial" panose="020B0604020202020204" pitchFamily="34" charset="0"/>
              <a:cs typeface="Arial" panose="020B0604020202020204" pitchFamily="34" charset="0"/>
            </a:endParaRPr>
          </a:p>
        </p:txBody>
      </p:sp>
      <p:sp>
        <p:nvSpPr>
          <p:cNvPr id="61" name="Up Arrow 122">
            <a:extLst>
              <a:ext uri="{FF2B5EF4-FFF2-40B4-BE49-F238E27FC236}">
                <a16:creationId xmlns:a16="http://schemas.microsoft.com/office/drawing/2014/main" id="{059B27B2-8DC2-4547-8DCE-C97600FDDFA1}"/>
              </a:ext>
            </a:extLst>
          </p:cNvPr>
          <p:cNvSpPr/>
          <p:nvPr/>
        </p:nvSpPr>
        <p:spPr>
          <a:xfrm>
            <a:off x="9633404" y="1930936"/>
            <a:ext cx="2731834" cy="1334881"/>
          </a:xfrm>
          <a:prstGeom prst="upArrow">
            <a:avLst>
              <a:gd name="adj1" fmla="val 69289"/>
              <a:gd name="adj2" fmla="val 38354"/>
            </a:avLst>
          </a:prstGeom>
          <a:solidFill>
            <a:srgbClr val="F79646">
              <a:lumMod val="60000"/>
              <a:lumOff val="40000"/>
            </a:srgbClr>
          </a:solidFill>
          <a:ln w="9525" cap="flat" cmpd="sng" algn="ctr">
            <a:noFill/>
            <a:prstDash val="solid"/>
          </a:ln>
          <a:effectLst>
            <a:outerShdw blurRad="40000" dist="23000" dir="5400000" rotWithShape="0">
              <a:srgbClr val="000000">
                <a:alpha val="35000"/>
              </a:srgbClr>
            </a:outerShdw>
          </a:effectLst>
        </p:spPr>
        <p:txBody>
          <a:bodyPr anchor="ctr"/>
          <a:lstStyle/>
          <a:p>
            <a:pPr marL="171450" marR="0" lvl="0" indent="-171450" algn="l" defTabSz="457200" rtl="0" eaLnBrk="1" fontAlgn="auto" latinLnBrk="0" hangingPunct="1">
              <a:lnSpc>
                <a:spcPct val="100000"/>
              </a:lnSpc>
              <a:spcBef>
                <a:spcPts val="0"/>
              </a:spcBef>
              <a:spcAft>
                <a:spcPts val="0"/>
              </a:spcAft>
              <a:buClrTx/>
              <a:buSzTx/>
              <a:buFont typeface="Arial" pitchFamily="34" charset="0"/>
              <a:buChar char="•"/>
              <a:tabLst/>
              <a:defRPr/>
            </a:pPr>
            <a:endParaRPr kumimoji="0" lang="en-ZA" sz="1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2" name="Rectangle 61">
            <a:extLst>
              <a:ext uri="{FF2B5EF4-FFF2-40B4-BE49-F238E27FC236}">
                <a16:creationId xmlns:a16="http://schemas.microsoft.com/office/drawing/2014/main" id="{068D307F-5DB9-4DBF-BB5D-F022F00EFABA}"/>
              </a:ext>
            </a:extLst>
          </p:cNvPr>
          <p:cNvSpPr/>
          <p:nvPr/>
        </p:nvSpPr>
        <p:spPr>
          <a:xfrm>
            <a:off x="10060626" y="3294913"/>
            <a:ext cx="1879093" cy="508473"/>
          </a:xfrm>
          <a:prstGeom prst="rect">
            <a:avLst/>
          </a:prstGeom>
          <a:solidFill>
            <a:schemeClr val="accent1">
              <a:lumMod val="60000"/>
              <a:lumOff val="40000"/>
            </a:schemeClr>
          </a:solidFill>
          <a:ln w="9525" cap="flat" cmpd="sng" algn="ctr">
            <a:noFill/>
            <a:prstDash val="solid"/>
          </a:ln>
          <a:effectLst>
            <a:outerShdw blurRad="40000" dist="23000" dir="5400000" rotWithShape="0">
              <a:srgbClr val="000000">
                <a:alpha val="35000"/>
              </a:srgbClr>
            </a:outerShdw>
          </a:effectLst>
        </p:spPr>
        <p:txBody>
          <a:bodyPr anchor="ct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ZA" sz="1600" b="1" i="0" u="none" strike="noStrike" kern="0" cap="none" spc="0" normalizeH="0" baseline="0" noProof="0" dirty="0">
                <a:ln>
                  <a:noFill/>
                </a:ln>
                <a:solidFill>
                  <a:schemeClr val="accent6">
                    <a:lumMod val="50000"/>
                  </a:schemeClr>
                </a:solidFill>
                <a:effectLst/>
                <a:uLnTx/>
                <a:uFillTx/>
                <a:latin typeface="Arial" panose="020B0604020202020204" pitchFamily="34" charset="0"/>
                <a:cs typeface="Arial" panose="020B0604020202020204" pitchFamily="34" charset="0"/>
              </a:rPr>
              <a:t>Gas Master Plan</a:t>
            </a:r>
          </a:p>
        </p:txBody>
      </p:sp>
      <p:sp>
        <p:nvSpPr>
          <p:cNvPr id="63" name="TextBox 62">
            <a:extLst>
              <a:ext uri="{FF2B5EF4-FFF2-40B4-BE49-F238E27FC236}">
                <a16:creationId xmlns:a16="http://schemas.microsoft.com/office/drawing/2014/main" id="{652130C0-237B-46A3-8173-BB5A9D6ECDFB}"/>
              </a:ext>
            </a:extLst>
          </p:cNvPr>
          <p:cNvSpPr txBox="1"/>
          <p:nvPr/>
        </p:nvSpPr>
        <p:spPr>
          <a:xfrm>
            <a:off x="4573979" y="3810618"/>
            <a:ext cx="1879093" cy="1200329"/>
          </a:xfrm>
          <a:prstGeom prst="rect">
            <a:avLst/>
          </a:prstGeom>
          <a:solidFill>
            <a:srgbClr val="F79646">
              <a:lumMod val="75000"/>
            </a:srgbClr>
          </a:solidFill>
        </p:spPr>
        <p:txBody>
          <a:bodyPr>
            <a:spAutoFit/>
          </a:bodyPr>
          <a:lstStyle/>
          <a:p>
            <a:pPr marL="171450" marR="0" lvl="0" indent="-171450" algn="l" defTabSz="457200" rtl="0" eaLnBrk="1" fontAlgn="auto" latinLnBrk="0" hangingPunct="1">
              <a:lnSpc>
                <a:spcPct val="100000"/>
              </a:lnSpc>
              <a:spcBef>
                <a:spcPts val="0"/>
              </a:spcBef>
              <a:spcAft>
                <a:spcPts val="0"/>
              </a:spcAft>
              <a:buClrTx/>
              <a:buSzTx/>
              <a:buFont typeface="Arial" pitchFamily="34" charset="0"/>
              <a:buChar char="•"/>
              <a:tabLst/>
              <a:defRPr/>
            </a:pPr>
            <a:r>
              <a:rPr kumimoji="0" lang="en-ZA" sz="1200" b="0" i="0" u="none" strike="noStrike" kern="0" cap="none" spc="0" normalizeH="0" baseline="0" noProof="0" dirty="0">
                <a:ln>
                  <a:noFill/>
                </a:ln>
                <a:solidFill>
                  <a:prstClr val="black"/>
                </a:solidFill>
                <a:effectLst/>
                <a:uLnTx/>
                <a:uFillTx/>
                <a:latin typeface="Calibri"/>
                <a:ea typeface="+mn-ea"/>
                <a:cs typeface="+mn-cs"/>
              </a:rPr>
              <a:t>Electricity generation build plan</a:t>
            </a:r>
          </a:p>
          <a:p>
            <a:pPr marL="171450" marR="0" lvl="0" indent="-171450" algn="l" defTabSz="457200" rtl="0" eaLnBrk="1" fontAlgn="auto" latinLnBrk="0" hangingPunct="1">
              <a:lnSpc>
                <a:spcPct val="100000"/>
              </a:lnSpc>
              <a:spcBef>
                <a:spcPts val="0"/>
              </a:spcBef>
              <a:spcAft>
                <a:spcPts val="0"/>
              </a:spcAft>
              <a:buClrTx/>
              <a:buSzTx/>
              <a:buFont typeface="Arial" pitchFamily="34" charset="0"/>
              <a:buChar char="•"/>
              <a:tabLst/>
              <a:defRPr/>
            </a:pPr>
            <a:r>
              <a:rPr kumimoji="0" lang="en-ZA" sz="1200" b="0" i="0" u="none" strike="noStrike" kern="0" cap="none" spc="0" normalizeH="0" baseline="0" noProof="0" dirty="0">
                <a:ln>
                  <a:noFill/>
                </a:ln>
                <a:solidFill>
                  <a:prstClr val="black"/>
                </a:solidFill>
                <a:effectLst/>
                <a:uLnTx/>
                <a:uFillTx/>
                <a:latin typeface="Calibri"/>
                <a:ea typeface="+mn-ea"/>
                <a:cs typeface="+mn-cs"/>
              </a:rPr>
              <a:t>Transmission build plan</a:t>
            </a:r>
          </a:p>
          <a:p>
            <a:pPr marL="171450" marR="0" lvl="0" indent="-171450" algn="l" defTabSz="457200" rtl="0" eaLnBrk="1" fontAlgn="auto" latinLnBrk="0" hangingPunct="1">
              <a:lnSpc>
                <a:spcPct val="100000"/>
              </a:lnSpc>
              <a:spcBef>
                <a:spcPts val="0"/>
              </a:spcBef>
              <a:spcAft>
                <a:spcPts val="0"/>
              </a:spcAft>
              <a:buClrTx/>
              <a:buSzTx/>
              <a:buFont typeface="Arial" pitchFamily="34" charset="0"/>
              <a:buChar char="•"/>
              <a:tabLst/>
              <a:defRPr/>
            </a:pPr>
            <a:r>
              <a:rPr kumimoji="0" lang="en-ZA" sz="1200" b="0" i="0" u="none" strike="noStrike" kern="0" cap="none" spc="0" normalizeH="0" baseline="0" noProof="0" dirty="0">
                <a:ln>
                  <a:noFill/>
                </a:ln>
                <a:solidFill>
                  <a:prstClr val="black"/>
                </a:solidFill>
                <a:effectLst/>
                <a:uLnTx/>
                <a:uFillTx/>
                <a:latin typeface="Calibri"/>
                <a:ea typeface="+mn-ea"/>
                <a:cs typeface="+mn-cs"/>
              </a:rPr>
              <a:t>System Adequacy</a:t>
            </a:r>
          </a:p>
          <a:p>
            <a:pPr marL="171450" marR="0" lvl="0" indent="-171450" algn="l" defTabSz="457200" rtl="0" eaLnBrk="1" fontAlgn="auto" latinLnBrk="0" hangingPunct="1">
              <a:lnSpc>
                <a:spcPct val="100000"/>
              </a:lnSpc>
              <a:spcBef>
                <a:spcPts val="0"/>
              </a:spcBef>
              <a:spcAft>
                <a:spcPts val="0"/>
              </a:spcAft>
              <a:buClrTx/>
              <a:buSzTx/>
              <a:buFont typeface="Arial" pitchFamily="34" charset="0"/>
              <a:buChar char="•"/>
              <a:tabLst/>
              <a:defRPr/>
            </a:pPr>
            <a:r>
              <a:rPr kumimoji="0" lang="en-ZA" sz="1200" b="0" i="0" u="none" strike="noStrike" kern="0" cap="none" spc="0" normalizeH="0" baseline="0" noProof="0" dirty="0">
                <a:ln>
                  <a:noFill/>
                </a:ln>
                <a:solidFill>
                  <a:prstClr val="black"/>
                </a:solidFill>
                <a:effectLst/>
                <a:uLnTx/>
                <a:uFillTx/>
                <a:latin typeface="Calibri"/>
                <a:ea typeface="+mn-ea"/>
                <a:cs typeface="+mn-cs"/>
              </a:rPr>
              <a:t>Electricity Price </a:t>
            </a:r>
            <a:r>
              <a:rPr kumimoji="0" lang="en-ZA" sz="1200" b="0" i="0" u="none" strike="noStrike" kern="0" cap="none" spc="0" normalizeH="0" baseline="0" noProof="0" dirty="0" smtClean="0">
                <a:ln>
                  <a:noFill/>
                </a:ln>
                <a:solidFill>
                  <a:prstClr val="black"/>
                </a:solidFill>
                <a:effectLst/>
                <a:uLnTx/>
                <a:uFillTx/>
                <a:latin typeface="Calibri"/>
                <a:ea typeface="+mn-ea"/>
                <a:cs typeface="+mn-cs"/>
              </a:rPr>
              <a:t>Path</a:t>
            </a:r>
          </a:p>
          <a:p>
            <a:pPr marL="171450" marR="0" lvl="0" indent="-171450" algn="l" defTabSz="457200" rtl="0" eaLnBrk="1" fontAlgn="auto" latinLnBrk="0" hangingPunct="1">
              <a:lnSpc>
                <a:spcPct val="100000"/>
              </a:lnSpc>
              <a:spcBef>
                <a:spcPts val="0"/>
              </a:spcBef>
              <a:spcAft>
                <a:spcPts val="0"/>
              </a:spcAft>
              <a:buClrTx/>
              <a:buSzTx/>
              <a:buFont typeface="Arial" pitchFamily="34" charset="0"/>
              <a:buChar char="•"/>
              <a:tabLst/>
              <a:defRPr/>
            </a:pPr>
            <a:endParaRPr kumimoji="0" lang="en-ZA" sz="1200" b="0" i="0" u="none" strike="noStrike" kern="0" cap="none" spc="0" normalizeH="0" baseline="0" noProof="0" dirty="0">
              <a:ln>
                <a:noFill/>
              </a:ln>
              <a:solidFill>
                <a:prstClr val="black"/>
              </a:solidFill>
              <a:effectLst/>
              <a:uLnTx/>
              <a:uFillTx/>
              <a:latin typeface="Calibri"/>
              <a:ea typeface="+mn-ea"/>
              <a:cs typeface="+mn-cs"/>
            </a:endParaRPr>
          </a:p>
        </p:txBody>
      </p:sp>
      <p:sp>
        <p:nvSpPr>
          <p:cNvPr id="64" name="TextBox 63">
            <a:extLst>
              <a:ext uri="{FF2B5EF4-FFF2-40B4-BE49-F238E27FC236}">
                <a16:creationId xmlns:a16="http://schemas.microsoft.com/office/drawing/2014/main" id="{252C971A-84C1-4C08-A422-A44A350215CD}"/>
              </a:ext>
            </a:extLst>
          </p:cNvPr>
          <p:cNvSpPr txBox="1"/>
          <p:nvPr/>
        </p:nvSpPr>
        <p:spPr>
          <a:xfrm>
            <a:off x="7321984" y="3866693"/>
            <a:ext cx="1879093" cy="1187729"/>
          </a:xfrm>
          <a:prstGeom prst="rect">
            <a:avLst/>
          </a:prstGeom>
          <a:solidFill>
            <a:srgbClr val="F79646">
              <a:lumMod val="75000"/>
              <a:alpha val="60000"/>
            </a:srgbClr>
          </a:solidFill>
          <a:ln w="9525" cap="flat" cmpd="sng" algn="ctr">
            <a:noFill/>
            <a:prstDash val="solid"/>
          </a:ln>
          <a:effectLst>
            <a:outerShdw blurRad="40000" dist="23000" dir="5400000" rotWithShape="0">
              <a:srgbClr val="000000">
                <a:alpha val="35000"/>
              </a:srgbClr>
            </a:outerShdw>
          </a:effectLst>
        </p:spPr>
        <p:txBody>
          <a:bodyPr anchor="ctr"/>
          <a:lstStyle>
            <a:defPPr>
              <a:defRPr lang="en-US"/>
            </a:defPPr>
            <a:lvl1pPr marL="171450" lvl="0" indent="-171450">
              <a:buFont typeface="Arial" pitchFamily="34" charset="0"/>
              <a:buChar char="•"/>
              <a:defRPr sz="1200">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171450" marR="0" lvl="0" indent="-171450" algn="l" defTabSz="457200" rtl="0" eaLnBrk="1" fontAlgn="auto" latinLnBrk="0" hangingPunct="1">
              <a:lnSpc>
                <a:spcPct val="100000"/>
              </a:lnSpc>
              <a:spcBef>
                <a:spcPts val="0"/>
              </a:spcBef>
              <a:spcAft>
                <a:spcPts val="0"/>
              </a:spcAft>
              <a:buClrTx/>
              <a:buSzTx/>
              <a:buFont typeface="Arial" pitchFamily="34" charset="0"/>
              <a:buChar char="•"/>
              <a:tabLst/>
              <a:defRPr/>
            </a:pPr>
            <a:r>
              <a:rPr kumimoji="0" lang="en-ZA" sz="1200" b="0" i="0" u="none" strike="noStrike" kern="0" cap="none" spc="0" normalizeH="0" baseline="0" noProof="0" dirty="0">
                <a:ln>
                  <a:noFill/>
                </a:ln>
                <a:solidFill>
                  <a:prstClr val="black"/>
                </a:solidFill>
                <a:effectLst/>
                <a:uLnTx/>
                <a:uFillTx/>
                <a:latin typeface="Calibri"/>
                <a:ea typeface="+mn-ea"/>
                <a:cs typeface="+mn-cs"/>
              </a:rPr>
              <a:t>Liquid Fuel Supply Options</a:t>
            </a:r>
          </a:p>
          <a:p>
            <a:pPr marL="171450" marR="0" lvl="0" indent="-171450" algn="l" defTabSz="457200" rtl="0" eaLnBrk="1" fontAlgn="auto" latinLnBrk="0" hangingPunct="1">
              <a:lnSpc>
                <a:spcPct val="100000"/>
              </a:lnSpc>
              <a:spcBef>
                <a:spcPts val="0"/>
              </a:spcBef>
              <a:spcAft>
                <a:spcPts val="0"/>
              </a:spcAft>
              <a:buClrTx/>
              <a:buSzTx/>
              <a:buFont typeface="Arial" pitchFamily="34" charset="0"/>
              <a:buChar char="•"/>
              <a:tabLst/>
              <a:defRPr/>
            </a:pPr>
            <a:r>
              <a:rPr kumimoji="0" lang="en-ZA" sz="1200" b="0" i="0" u="none" strike="noStrike" kern="0" cap="none" spc="0" normalizeH="0" baseline="0" noProof="0" dirty="0">
                <a:ln>
                  <a:noFill/>
                </a:ln>
                <a:solidFill>
                  <a:prstClr val="black"/>
                </a:solidFill>
                <a:effectLst/>
                <a:uLnTx/>
                <a:uFillTx/>
                <a:latin typeface="Calibri"/>
                <a:ea typeface="+mn-ea"/>
                <a:cs typeface="+mn-cs"/>
              </a:rPr>
              <a:t>Liquid fuel supply infrastructure</a:t>
            </a:r>
          </a:p>
          <a:p>
            <a:pPr marL="171450" marR="0" lvl="0" indent="-171450" algn="l" defTabSz="457200" rtl="0" eaLnBrk="1" fontAlgn="auto" latinLnBrk="0" hangingPunct="1">
              <a:lnSpc>
                <a:spcPct val="100000"/>
              </a:lnSpc>
              <a:spcBef>
                <a:spcPts val="0"/>
              </a:spcBef>
              <a:spcAft>
                <a:spcPts val="0"/>
              </a:spcAft>
              <a:buClrTx/>
              <a:buSzTx/>
              <a:buFont typeface="Arial" pitchFamily="34" charset="0"/>
              <a:buChar char="•"/>
              <a:tabLst/>
              <a:defRPr/>
            </a:pPr>
            <a:r>
              <a:rPr kumimoji="0" lang="en-ZA" sz="1200" b="0" i="0" u="none" strike="noStrike" kern="0" cap="none" spc="0" normalizeH="0" baseline="0" noProof="0" dirty="0">
                <a:ln>
                  <a:noFill/>
                </a:ln>
                <a:solidFill>
                  <a:prstClr val="black"/>
                </a:solidFill>
                <a:effectLst/>
                <a:uLnTx/>
                <a:uFillTx/>
                <a:latin typeface="Calibri"/>
                <a:ea typeface="+mn-ea"/>
                <a:cs typeface="+mn-cs"/>
              </a:rPr>
              <a:t>Location and logistics</a:t>
            </a:r>
          </a:p>
        </p:txBody>
      </p:sp>
      <p:sp>
        <p:nvSpPr>
          <p:cNvPr id="65" name="TextBox 64">
            <a:extLst>
              <a:ext uri="{FF2B5EF4-FFF2-40B4-BE49-F238E27FC236}">
                <a16:creationId xmlns:a16="http://schemas.microsoft.com/office/drawing/2014/main" id="{0A49D2E8-2864-4B17-ADB0-DE0F16540DE1}"/>
              </a:ext>
            </a:extLst>
          </p:cNvPr>
          <p:cNvSpPr txBox="1"/>
          <p:nvPr/>
        </p:nvSpPr>
        <p:spPr>
          <a:xfrm>
            <a:off x="10064031" y="3866693"/>
            <a:ext cx="1879093" cy="1187729"/>
          </a:xfrm>
          <a:prstGeom prst="rect">
            <a:avLst/>
          </a:prstGeom>
          <a:solidFill>
            <a:srgbClr val="F79646">
              <a:lumMod val="60000"/>
              <a:lumOff val="40000"/>
            </a:srgbClr>
          </a:solidFill>
          <a:ln w="9525" cap="flat" cmpd="sng" algn="ctr">
            <a:noFill/>
            <a:prstDash val="solid"/>
          </a:ln>
          <a:effectLst>
            <a:outerShdw blurRad="40000" dist="23000" dir="5400000" rotWithShape="0">
              <a:srgbClr val="000000">
                <a:alpha val="35000"/>
              </a:srgbClr>
            </a:outerShdw>
          </a:effectLst>
        </p:spPr>
        <p:txBody>
          <a:bodyPr anchor="ctr"/>
          <a:lstStyle>
            <a:defPPr>
              <a:defRPr lang="en-US"/>
            </a:defPPr>
            <a:lvl1pPr marL="171450" lvl="0" indent="-171450">
              <a:buFont typeface="Arial" pitchFamily="34" charset="0"/>
              <a:buChar char="•"/>
              <a:defRPr sz="1200">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171450" marR="0" lvl="0" indent="-171450" algn="l" defTabSz="457200" rtl="0" eaLnBrk="1" fontAlgn="auto" latinLnBrk="0" hangingPunct="1">
              <a:lnSpc>
                <a:spcPct val="100000"/>
              </a:lnSpc>
              <a:spcBef>
                <a:spcPts val="0"/>
              </a:spcBef>
              <a:spcAft>
                <a:spcPts val="0"/>
              </a:spcAft>
              <a:buClrTx/>
              <a:buSzTx/>
              <a:buFont typeface="Arial" pitchFamily="34" charset="0"/>
              <a:buChar char="•"/>
              <a:tabLst/>
              <a:defRPr/>
            </a:pPr>
            <a:r>
              <a:rPr kumimoji="0" lang="en-ZA" sz="1200" b="0" i="0" u="none" strike="noStrike" kern="0" cap="none" spc="0" normalizeH="0" baseline="0" noProof="0" dirty="0">
                <a:ln>
                  <a:noFill/>
                </a:ln>
                <a:solidFill>
                  <a:prstClr val="black"/>
                </a:solidFill>
                <a:effectLst/>
                <a:uLnTx/>
                <a:uFillTx/>
                <a:latin typeface="Calibri"/>
                <a:ea typeface="+mn-ea"/>
                <a:cs typeface="+mn-cs"/>
              </a:rPr>
              <a:t>Gas development scenarios</a:t>
            </a:r>
          </a:p>
          <a:p>
            <a:pPr marL="171450" marR="0" lvl="0" indent="-171450" algn="l" defTabSz="457200" rtl="0" eaLnBrk="1" fontAlgn="auto" latinLnBrk="0" hangingPunct="1">
              <a:lnSpc>
                <a:spcPct val="100000"/>
              </a:lnSpc>
              <a:spcBef>
                <a:spcPts val="0"/>
              </a:spcBef>
              <a:spcAft>
                <a:spcPts val="0"/>
              </a:spcAft>
              <a:buClrTx/>
              <a:buSzTx/>
              <a:buFont typeface="Arial" pitchFamily="34" charset="0"/>
              <a:buChar char="•"/>
              <a:tabLst/>
              <a:defRPr/>
            </a:pPr>
            <a:r>
              <a:rPr kumimoji="0" lang="en-ZA" sz="1200" b="0" i="0" u="none" strike="noStrike" kern="0" cap="none" spc="0" normalizeH="0" baseline="0" noProof="0" dirty="0">
                <a:ln>
                  <a:noFill/>
                </a:ln>
                <a:solidFill>
                  <a:prstClr val="black"/>
                </a:solidFill>
                <a:effectLst/>
                <a:uLnTx/>
                <a:uFillTx/>
                <a:latin typeface="Calibri"/>
                <a:ea typeface="+mn-ea"/>
                <a:cs typeface="+mn-cs"/>
              </a:rPr>
              <a:t>Gas price scenarios</a:t>
            </a:r>
          </a:p>
          <a:p>
            <a:pPr marL="171450" marR="0" lvl="0" indent="-171450" algn="l" defTabSz="457200" rtl="0" eaLnBrk="1" fontAlgn="auto" latinLnBrk="0" hangingPunct="1">
              <a:lnSpc>
                <a:spcPct val="100000"/>
              </a:lnSpc>
              <a:spcBef>
                <a:spcPts val="0"/>
              </a:spcBef>
              <a:spcAft>
                <a:spcPts val="0"/>
              </a:spcAft>
              <a:buClrTx/>
              <a:buSzTx/>
              <a:buFont typeface="Arial" pitchFamily="34" charset="0"/>
              <a:buChar char="•"/>
              <a:tabLst/>
              <a:defRPr/>
            </a:pPr>
            <a:r>
              <a:rPr kumimoji="0" lang="en-ZA" sz="1200" b="0" i="0" u="none" strike="noStrike" kern="0" cap="none" spc="0" normalizeH="0" baseline="0" noProof="0" dirty="0">
                <a:ln>
                  <a:noFill/>
                </a:ln>
                <a:solidFill>
                  <a:prstClr val="black"/>
                </a:solidFill>
                <a:effectLst/>
                <a:uLnTx/>
                <a:uFillTx/>
                <a:latin typeface="Calibri"/>
                <a:ea typeface="+mn-ea"/>
                <a:cs typeface="+mn-cs"/>
              </a:rPr>
              <a:t>Gas supply and infrastructure</a:t>
            </a:r>
          </a:p>
          <a:p>
            <a:pPr marL="171450" marR="0" lvl="0" indent="-171450" algn="l" defTabSz="457200" rtl="0" eaLnBrk="1" fontAlgn="auto" latinLnBrk="0" hangingPunct="1">
              <a:lnSpc>
                <a:spcPct val="100000"/>
              </a:lnSpc>
              <a:spcBef>
                <a:spcPts val="0"/>
              </a:spcBef>
              <a:spcAft>
                <a:spcPts val="0"/>
              </a:spcAft>
              <a:buClrTx/>
              <a:buSzTx/>
              <a:buFont typeface="Arial" pitchFamily="34" charset="0"/>
              <a:buChar char="•"/>
              <a:tabLst/>
              <a:defRPr/>
            </a:pPr>
            <a:r>
              <a:rPr kumimoji="0" lang="en-ZA" sz="1200" b="0" i="0" u="none" strike="noStrike" kern="0" cap="none" spc="0" normalizeH="0" baseline="0" noProof="0" dirty="0">
                <a:ln>
                  <a:noFill/>
                </a:ln>
                <a:solidFill>
                  <a:prstClr val="black"/>
                </a:solidFill>
                <a:effectLst/>
                <a:uLnTx/>
                <a:uFillTx/>
                <a:latin typeface="Calibri"/>
                <a:ea typeface="+mn-ea"/>
                <a:cs typeface="+mn-cs"/>
              </a:rPr>
              <a:t>Demand location</a:t>
            </a:r>
          </a:p>
        </p:txBody>
      </p:sp>
      <p:sp>
        <p:nvSpPr>
          <p:cNvPr id="66" name="TextBox 65">
            <a:extLst>
              <a:ext uri="{FF2B5EF4-FFF2-40B4-BE49-F238E27FC236}">
                <a16:creationId xmlns:a16="http://schemas.microsoft.com/office/drawing/2014/main" id="{5A364171-8CAD-43D7-A42E-0876B060AB99}"/>
              </a:ext>
            </a:extLst>
          </p:cNvPr>
          <p:cNvSpPr txBox="1"/>
          <p:nvPr/>
        </p:nvSpPr>
        <p:spPr>
          <a:xfrm>
            <a:off x="4166432" y="4218266"/>
            <a:ext cx="461986" cy="517922"/>
          </a:xfrm>
          <a:prstGeom prst="rect">
            <a:avLst/>
          </a:prstGeom>
          <a:noFill/>
        </p:spPr>
        <p:txBody>
          <a:bodyPr vert="vert270"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ZA" sz="1600" b="1" i="0" u="none" strike="noStrike" kern="1200" cap="none" spc="0" normalizeH="0" baseline="0" noProof="0" dirty="0">
                <a:ln>
                  <a:noFill/>
                </a:ln>
                <a:solidFill>
                  <a:prstClr val="black"/>
                </a:solidFill>
                <a:effectLst/>
                <a:uLnTx/>
                <a:uFillTx/>
                <a:latin typeface="Calibri"/>
                <a:ea typeface="+mn-ea"/>
                <a:cs typeface="+mn-cs"/>
              </a:rPr>
              <a:t>SCOPE</a:t>
            </a:r>
          </a:p>
        </p:txBody>
      </p:sp>
      <p:sp>
        <p:nvSpPr>
          <p:cNvPr id="67" name="TextBox 66">
            <a:extLst>
              <a:ext uri="{FF2B5EF4-FFF2-40B4-BE49-F238E27FC236}">
                <a16:creationId xmlns:a16="http://schemas.microsoft.com/office/drawing/2014/main" id="{E9DE5FED-1C77-4E71-86B9-BB6366F63E71}"/>
              </a:ext>
            </a:extLst>
          </p:cNvPr>
          <p:cNvSpPr txBox="1"/>
          <p:nvPr/>
        </p:nvSpPr>
        <p:spPr>
          <a:xfrm>
            <a:off x="3904531" y="2309632"/>
            <a:ext cx="677108" cy="1644544"/>
          </a:xfrm>
          <a:prstGeom prst="rect">
            <a:avLst/>
          </a:prstGeom>
          <a:noFill/>
        </p:spPr>
        <p:txBody>
          <a:bodyPr vert="vert270"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1600" b="1" i="0" u="none" strike="noStrike" kern="1200" cap="none" spc="0" normalizeH="0" baseline="0" noProof="0" dirty="0">
                <a:ln>
                  <a:noFill/>
                </a:ln>
                <a:solidFill>
                  <a:prstClr val="black"/>
                </a:solidFill>
                <a:effectLst/>
                <a:uLnTx/>
                <a:uFillTx/>
                <a:latin typeface="Calibri"/>
                <a:ea typeface="+mn-ea"/>
                <a:cs typeface="+mn-cs"/>
              </a:rPr>
              <a:t>KEY</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1600" b="1" i="0" u="none" strike="noStrike" kern="1200" cap="none" spc="0" normalizeH="0" baseline="0" noProof="0" dirty="0">
                <a:ln>
                  <a:noFill/>
                </a:ln>
                <a:solidFill>
                  <a:prstClr val="black"/>
                </a:solidFill>
                <a:effectLst/>
                <a:uLnTx/>
                <a:uFillTx/>
                <a:latin typeface="Calibri"/>
                <a:ea typeface="+mn-ea"/>
                <a:cs typeface="+mn-cs"/>
              </a:rPr>
              <a:t>PARAMETERS</a:t>
            </a:r>
          </a:p>
        </p:txBody>
      </p:sp>
      <p:sp>
        <p:nvSpPr>
          <p:cNvPr id="68" name="Rectangle 67">
            <a:extLst>
              <a:ext uri="{FF2B5EF4-FFF2-40B4-BE49-F238E27FC236}">
                <a16:creationId xmlns:a16="http://schemas.microsoft.com/office/drawing/2014/main" id="{8335385B-ABA8-4637-99D9-C95EC7EFAFB5}"/>
              </a:ext>
            </a:extLst>
          </p:cNvPr>
          <p:cNvSpPr/>
          <p:nvPr/>
        </p:nvSpPr>
        <p:spPr>
          <a:xfrm>
            <a:off x="7320625" y="5161430"/>
            <a:ext cx="1879093" cy="296784"/>
          </a:xfrm>
          <a:prstGeom prst="rect">
            <a:avLst/>
          </a:prstGeom>
          <a:solidFill>
            <a:srgbClr val="F79646">
              <a:lumMod val="75000"/>
              <a:alpha val="60000"/>
            </a:srgbClr>
          </a:solidFill>
          <a:ln w="9525" cap="flat" cmpd="sng" algn="ctr">
            <a:noFill/>
            <a:prstDash val="solid"/>
          </a:ln>
          <a:effectLst>
            <a:outerShdw blurRad="40000" dist="23000" dir="5400000" rotWithShape="0">
              <a:srgbClr val="000000">
                <a:alpha val="35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120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All primary energy carriers</a:t>
            </a:r>
          </a:p>
        </p:txBody>
      </p:sp>
      <p:sp>
        <p:nvSpPr>
          <p:cNvPr id="69" name="Rectangle 68">
            <a:extLst>
              <a:ext uri="{FF2B5EF4-FFF2-40B4-BE49-F238E27FC236}">
                <a16:creationId xmlns:a16="http://schemas.microsoft.com/office/drawing/2014/main" id="{7154E1FE-47BE-439D-BDA0-F06C4FF53CA6}"/>
              </a:ext>
            </a:extLst>
          </p:cNvPr>
          <p:cNvSpPr/>
          <p:nvPr/>
        </p:nvSpPr>
        <p:spPr>
          <a:xfrm>
            <a:off x="10059267" y="5176714"/>
            <a:ext cx="1879093" cy="280225"/>
          </a:xfrm>
          <a:prstGeom prst="rect">
            <a:avLst/>
          </a:prstGeom>
          <a:solidFill>
            <a:srgbClr val="F79646">
              <a:lumMod val="60000"/>
              <a:lumOff val="40000"/>
            </a:srgbClr>
          </a:solidFill>
          <a:ln w="9525" cap="flat" cmpd="sng" algn="ctr">
            <a:noFill/>
            <a:prstDash val="solid"/>
          </a:ln>
          <a:effectLst>
            <a:outerShdw blurRad="40000" dist="23000" dir="5400000" rotWithShape="0">
              <a:srgbClr val="000000">
                <a:alpha val="35000"/>
              </a:srgbClr>
            </a:outerShdw>
          </a:effectLst>
        </p:spPr>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ZA" sz="1200" i="0" u="none" strike="noStrike" kern="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Indigenous and imported gas</a:t>
            </a:r>
          </a:p>
        </p:txBody>
      </p:sp>
      <p:sp>
        <p:nvSpPr>
          <p:cNvPr id="70" name="TextBox 69">
            <a:extLst>
              <a:ext uri="{FF2B5EF4-FFF2-40B4-BE49-F238E27FC236}">
                <a16:creationId xmlns:a16="http://schemas.microsoft.com/office/drawing/2014/main" id="{BCAD2741-C2BE-4748-BC6F-6C52ECFEB935}"/>
              </a:ext>
            </a:extLst>
          </p:cNvPr>
          <p:cNvSpPr txBox="1"/>
          <p:nvPr/>
        </p:nvSpPr>
        <p:spPr>
          <a:xfrm>
            <a:off x="4789588" y="5540066"/>
            <a:ext cx="1486277" cy="430887"/>
          </a:xfrm>
          <a:prstGeom prst="rect">
            <a:avLst/>
          </a:prstGeom>
          <a:noFill/>
          <a:ln w="22225">
            <a:solidFill>
              <a:srgbClr val="00B050"/>
            </a:solidFill>
            <a:prstDash val="sys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highlight>
                  <a:srgbClr val="00FF00"/>
                </a:highlight>
                <a:uLnTx/>
                <a:uFillTx/>
                <a:latin typeface="Calibri" panose="020F0502020204030204"/>
                <a:ea typeface="+mn-ea"/>
                <a:cs typeface="+mn-cs"/>
              </a:rPr>
              <a:t>IRP2024</a:t>
            </a:r>
          </a:p>
        </p:txBody>
      </p:sp>
      <p:sp>
        <p:nvSpPr>
          <p:cNvPr id="71" name="TextBox 70">
            <a:extLst>
              <a:ext uri="{FF2B5EF4-FFF2-40B4-BE49-F238E27FC236}">
                <a16:creationId xmlns:a16="http://schemas.microsoft.com/office/drawing/2014/main" id="{1D864F46-2EB7-4D89-A441-0C90288AC3C3}"/>
              </a:ext>
            </a:extLst>
          </p:cNvPr>
          <p:cNvSpPr txBox="1"/>
          <p:nvPr/>
        </p:nvSpPr>
        <p:spPr>
          <a:xfrm>
            <a:off x="10187790" y="5540065"/>
            <a:ext cx="1620346" cy="430887"/>
          </a:xfrm>
          <a:prstGeom prst="rect">
            <a:avLst/>
          </a:prstGeom>
          <a:noFill/>
          <a:ln w="22225">
            <a:solidFill>
              <a:srgbClr val="00B050"/>
            </a:solidFill>
            <a:prstDash val="sys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highlight>
                  <a:srgbClr val="00FF00"/>
                </a:highlight>
                <a:uLnTx/>
                <a:uFillTx/>
                <a:latin typeface="Calibri" panose="020F0502020204030204"/>
                <a:ea typeface="+mn-ea"/>
                <a:cs typeface="+mn-cs"/>
              </a:rPr>
              <a:t>GMP 2024</a:t>
            </a:r>
          </a:p>
        </p:txBody>
      </p:sp>
      <p:sp>
        <p:nvSpPr>
          <p:cNvPr id="72" name="TextBox 71">
            <a:extLst>
              <a:ext uri="{FF2B5EF4-FFF2-40B4-BE49-F238E27FC236}">
                <a16:creationId xmlns:a16="http://schemas.microsoft.com/office/drawing/2014/main" id="{F7BBC3CA-2FC8-42C0-B40F-09972ED9BFCE}"/>
              </a:ext>
            </a:extLst>
          </p:cNvPr>
          <p:cNvSpPr txBox="1"/>
          <p:nvPr/>
        </p:nvSpPr>
        <p:spPr>
          <a:xfrm>
            <a:off x="7725234" y="5540066"/>
            <a:ext cx="1081556" cy="430887"/>
          </a:xfrm>
          <a:prstGeom prst="rect">
            <a:avLst/>
          </a:prstGeom>
          <a:noFill/>
          <a:ln w="22225">
            <a:solidFill>
              <a:srgbClr val="FF0000"/>
            </a:solidFill>
            <a:prstDash val="sysDash"/>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Calibri" panose="020F0502020204030204"/>
                <a:ea typeface="+mn-ea"/>
                <a:cs typeface="+mn-cs"/>
              </a:rPr>
              <a:t>LFMP</a:t>
            </a:r>
          </a:p>
        </p:txBody>
      </p:sp>
      <p:sp>
        <p:nvSpPr>
          <p:cNvPr id="73" name="Slide Number Placeholder 3">
            <a:extLst>
              <a:ext uri="{FF2B5EF4-FFF2-40B4-BE49-F238E27FC236}">
                <a16:creationId xmlns:a16="http://schemas.microsoft.com/office/drawing/2014/main" id="{B92B038B-64B4-22E0-3265-3041DD4D6F43}"/>
              </a:ext>
            </a:extLst>
          </p:cNvPr>
          <p:cNvSpPr>
            <a:spLocks noGrp="1"/>
          </p:cNvSpPr>
          <p:nvPr>
            <p:ph type="sldNum" sz="quarter" idx="12"/>
          </p:nvPr>
        </p:nvSpPr>
        <p:spPr>
          <a:xfrm>
            <a:off x="8983594" y="7094624"/>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1D07FA-F1FA-499D-926C-C65FBF151797}" type="slidenum">
              <a:rPr kumimoji="0" lang="en-Z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ZA"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TextBox 5"/>
          <p:cNvSpPr txBox="1"/>
          <p:nvPr/>
        </p:nvSpPr>
        <p:spPr>
          <a:xfrm>
            <a:off x="7360638" y="2256572"/>
            <a:ext cx="1879092" cy="1015663"/>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Technology Costs (Capital, O&amp;M)</a:t>
            </a:r>
          </a:p>
          <a:p>
            <a:r>
              <a:rPr lang="en-US" sz="1000" dirty="0">
                <a:latin typeface="Arial" panose="020B0604020202020204" pitchFamily="34" charset="0"/>
                <a:cs typeface="Arial" panose="020B0604020202020204" pitchFamily="34" charset="0"/>
              </a:rPr>
              <a:t>Plant performance</a:t>
            </a:r>
          </a:p>
          <a:p>
            <a:r>
              <a:rPr lang="en-US" sz="1000" dirty="0">
                <a:latin typeface="Arial" panose="020B0604020202020204" pitchFamily="34" charset="0"/>
                <a:cs typeface="Arial" panose="020B0604020202020204" pitchFamily="34" charset="0"/>
              </a:rPr>
              <a:t>Plant operational life</a:t>
            </a:r>
          </a:p>
          <a:p>
            <a:r>
              <a:rPr lang="en-US" sz="1000" dirty="0">
                <a:latin typeface="Arial" panose="020B0604020202020204" pitchFamily="34" charset="0"/>
                <a:cs typeface="Arial" panose="020B0604020202020204" pitchFamily="34" charset="0"/>
              </a:rPr>
              <a:t>Production slates</a:t>
            </a:r>
          </a:p>
          <a:p>
            <a:r>
              <a:rPr lang="en-US" sz="1000" dirty="0">
                <a:latin typeface="Arial" panose="020B0604020202020204" pitchFamily="34" charset="0"/>
                <a:cs typeface="Arial" panose="020B0604020202020204" pitchFamily="34" charset="0"/>
              </a:rPr>
              <a:t>Other technology parameters</a:t>
            </a:r>
          </a:p>
        </p:txBody>
      </p:sp>
      <p:sp>
        <p:nvSpPr>
          <p:cNvPr id="83" name="TextBox 82"/>
          <p:cNvSpPr txBox="1"/>
          <p:nvPr/>
        </p:nvSpPr>
        <p:spPr>
          <a:xfrm>
            <a:off x="4610835" y="2361871"/>
            <a:ext cx="1879092" cy="861774"/>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Technology Costs (Capital, O&amp;M)</a:t>
            </a:r>
          </a:p>
          <a:p>
            <a:r>
              <a:rPr lang="en-US" sz="1000" dirty="0">
                <a:latin typeface="Arial" panose="020B0604020202020204" pitchFamily="34" charset="0"/>
                <a:cs typeface="Arial" panose="020B0604020202020204" pitchFamily="34" charset="0"/>
              </a:rPr>
              <a:t>Plant performance</a:t>
            </a:r>
          </a:p>
          <a:p>
            <a:r>
              <a:rPr lang="en-US" sz="1000" dirty="0">
                <a:latin typeface="Arial" panose="020B0604020202020204" pitchFamily="34" charset="0"/>
                <a:cs typeface="Arial" panose="020B0604020202020204" pitchFamily="34" charset="0"/>
              </a:rPr>
              <a:t>Plant operational life</a:t>
            </a:r>
          </a:p>
          <a:p>
            <a:r>
              <a:rPr lang="en-US" sz="1000" dirty="0">
                <a:latin typeface="Arial" panose="020B0604020202020204" pitchFamily="34" charset="0"/>
                <a:cs typeface="Arial" panose="020B0604020202020204" pitchFamily="34" charset="0"/>
              </a:rPr>
              <a:t>Other technology parameters</a:t>
            </a:r>
          </a:p>
        </p:txBody>
      </p:sp>
      <p:sp>
        <p:nvSpPr>
          <p:cNvPr id="84" name="TextBox 83"/>
          <p:cNvSpPr txBox="1"/>
          <p:nvPr/>
        </p:nvSpPr>
        <p:spPr>
          <a:xfrm>
            <a:off x="10114600" y="2309632"/>
            <a:ext cx="1879092" cy="861774"/>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Infrastructure &amp; Technology Costs (Capital, O&amp;M)</a:t>
            </a:r>
          </a:p>
          <a:p>
            <a:r>
              <a:rPr lang="en-US" sz="1000" dirty="0">
                <a:latin typeface="Arial" panose="020B0604020202020204" pitchFamily="34" charset="0"/>
                <a:cs typeface="Arial" panose="020B0604020202020204" pitchFamily="34" charset="0"/>
              </a:rPr>
              <a:t>Molecules source</a:t>
            </a:r>
          </a:p>
          <a:p>
            <a:r>
              <a:rPr lang="en-US" sz="1000" dirty="0">
                <a:latin typeface="Arial" panose="020B0604020202020204" pitchFamily="34" charset="0"/>
                <a:cs typeface="Arial" panose="020B0604020202020204" pitchFamily="34" charset="0"/>
              </a:rPr>
              <a:t>Molecules costs.</a:t>
            </a:r>
          </a:p>
          <a:p>
            <a:r>
              <a:rPr lang="en-US" sz="1000" dirty="0">
                <a:latin typeface="Arial" panose="020B0604020202020204" pitchFamily="34" charset="0"/>
                <a:cs typeface="Arial" panose="020B0604020202020204" pitchFamily="34" charset="0"/>
              </a:rPr>
              <a:t>Anchor demand &amp; </a:t>
            </a:r>
            <a:r>
              <a:rPr lang="en-US" sz="1000" dirty="0" smtClean="0">
                <a:latin typeface="Arial" panose="020B0604020202020204" pitchFamily="34" charset="0"/>
                <a:cs typeface="Arial" panose="020B0604020202020204" pitchFamily="34" charset="0"/>
              </a:rPr>
              <a:t>volume</a:t>
            </a:r>
            <a:endParaRPr lang="en-US" sz="1000" dirty="0">
              <a:latin typeface="Arial" panose="020B0604020202020204" pitchFamily="34" charset="0"/>
              <a:cs typeface="Arial" panose="020B0604020202020204" pitchFamily="34" charset="0"/>
            </a:endParaRPr>
          </a:p>
        </p:txBody>
      </p:sp>
      <p:graphicFrame>
        <p:nvGraphicFramePr>
          <p:cNvPr id="10" name="Diagram 9"/>
          <p:cNvGraphicFramePr/>
          <p:nvPr>
            <p:extLst>
              <p:ext uri="{D42A27DB-BD31-4B8C-83A1-F6EECF244321}">
                <p14:modId xmlns:p14="http://schemas.microsoft.com/office/powerpoint/2010/main" val="351831206"/>
              </p:ext>
            </p:extLst>
          </p:nvPr>
        </p:nvGraphicFramePr>
        <p:xfrm>
          <a:off x="120237" y="1290634"/>
          <a:ext cx="3806397" cy="52691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821617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2"/>
          <a:srcRect l="2799" t="16451" r="5602" b="3694"/>
          <a:stretch/>
        </p:blipFill>
        <p:spPr>
          <a:xfrm>
            <a:off x="145588" y="352792"/>
            <a:ext cx="11754312" cy="6191706"/>
          </a:xfrm>
          <a:custGeom>
            <a:avLst/>
            <a:gdLst>
              <a:gd name="connsiteX0" fmla="*/ 10913012 w 11847612"/>
              <a:gd name="connsiteY0" fmla="*/ 0 h 6623199"/>
              <a:gd name="connsiteX1" fmla="*/ 11847612 w 11847612"/>
              <a:gd name="connsiteY1" fmla="*/ 0 h 6623199"/>
              <a:gd name="connsiteX2" fmla="*/ 11847612 w 11847612"/>
              <a:gd name="connsiteY2" fmla="*/ 1024605 h 6623199"/>
              <a:gd name="connsiteX3" fmla="*/ 9261982 w 11847612"/>
              <a:gd name="connsiteY3" fmla="*/ 5341527 h 6623199"/>
              <a:gd name="connsiteX4" fmla="*/ 8350979 w 11847612"/>
              <a:gd name="connsiteY4" fmla="*/ 5570025 h 6623199"/>
              <a:gd name="connsiteX5" fmla="*/ 8350979 w 11847612"/>
              <a:gd name="connsiteY5" fmla="*/ 5570024 h 6623199"/>
              <a:gd name="connsiteX6" fmla="*/ 8122482 w 11847612"/>
              <a:gd name="connsiteY6" fmla="*/ 4659020 h 6623199"/>
              <a:gd name="connsiteX7" fmla="*/ 9106358 w 11847612"/>
              <a:gd name="connsiteY7" fmla="*/ 0 h 6623199"/>
              <a:gd name="connsiteX8" fmla="*/ 10654649 w 11847612"/>
              <a:gd name="connsiteY8" fmla="*/ 0 h 6623199"/>
              <a:gd name="connsiteX9" fmla="*/ 7315225 w 11847612"/>
              <a:gd name="connsiteY9" fmla="*/ 5575444 h 6623199"/>
              <a:gd name="connsiteX10" fmla="*/ 6404221 w 11847612"/>
              <a:gd name="connsiteY10" fmla="*/ 5803942 h 6623199"/>
              <a:gd name="connsiteX11" fmla="*/ 6404222 w 11847612"/>
              <a:gd name="connsiteY11" fmla="*/ 5803941 h 6623199"/>
              <a:gd name="connsiteX12" fmla="*/ 6175725 w 11847612"/>
              <a:gd name="connsiteY12" fmla="*/ 4892937 h 6623199"/>
              <a:gd name="connsiteX13" fmla="*/ 7223980 w 11847612"/>
              <a:gd name="connsiteY13" fmla="*/ 0 h 6623199"/>
              <a:gd name="connsiteX14" fmla="*/ 8772268 w 11847612"/>
              <a:gd name="connsiteY14" fmla="*/ 0 h 6623199"/>
              <a:gd name="connsiteX15" fmla="*/ 5195599 w 11847612"/>
              <a:gd name="connsiteY15" fmla="*/ 5971549 h 6623199"/>
              <a:gd name="connsiteX16" fmla="*/ 4284593 w 11847612"/>
              <a:gd name="connsiteY16" fmla="*/ 6200045 h 6623199"/>
              <a:gd name="connsiteX17" fmla="*/ 4284595 w 11847612"/>
              <a:gd name="connsiteY17" fmla="*/ 6200045 h 6623199"/>
              <a:gd name="connsiteX18" fmla="*/ 4056098 w 11847612"/>
              <a:gd name="connsiteY18" fmla="*/ 5289041 h 6623199"/>
              <a:gd name="connsiteX19" fmla="*/ 5341601 w 11847612"/>
              <a:gd name="connsiteY19" fmla="*/ 0 h 6623199"/>
              <a:gd name="connsiteX20" fmla="*/ 6889891 w 11847612"/>
              <a:gd name="connsiteY20" fmla="*/ 0 h 6623199"/>
              <a:gd name="connsiteX21" fmla="*/ 3232907 w 11847612"/>
              <a:gd name="connsiteY21" fmla="*/ 6105636 h 6623199"/>
              <a:gd name="connsiteX22" fmla="*/ 2321903 w 11847612"/>
              <a:gd name="connsiteY22" fmla="*/ 6334134 h 6623199"/>
              <a:gd name="connsiteX23" fmla="*/ 2321904 w 11847612"/>
              <a:gd name="connsiteY23" fmla="*/ 6334133 h 6623199"/>
              <a:gd name="connsiteX24" fmla="*/ 2093407 w 11847612"/>
              <a:gd name="connsiteY24" fmla="*/ 5423129 h 6623199"/>
              <a:gd name="connsiteX25" fmla="*/ 3459221 w 11847612"/>
              <a:gd name="connsiteY25" fmla="*/ 0 h 6623199"/>
              <a:gd name="connsiteX26" fmla="*/ 5007513 w 11847612"/>
              <a:gd name="connsiteY26" fmla="*/ 0 h 6623199"/>
              <a:gd name="connsiteX27" fmla="*/ 1233982 w 11847612"/>
              <a:gd name="connsiteY27" fmla="*/ 6300221 h 6623199"/>
              <a:gd name="connsiteX28" fmla="*/ 322978 w 11847612"/>
              <a:gd name="connsiteY28" fmla="*/ 6528719 h 6623199"/>
              <a:gd name="connsiteX29" fmla="*/ 322979 w 11847612"/>
              <a:gd name="connsiteY29" fmla="*/ 6528718 h 6623199"/>
              <a:gd name="connsiteX30" fmla="*/ 94481 w 11847612"/>
              <a:gd name="connsiteY30" fmla="*/ 5617714 h 6623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847612" h="6623199">
                <a:moveTo>
                  <a:pt x="10913012" y="0"/>
                </a:moveTo>
                <a:lnTo>
                  <a:pt x="11847612" y="0"/>
                </a:lnTo>
                <a:lnTo>
                  <a:pt x="11847612" y="1024605"/>
                </a:lnTo>
                <a:lnTo>
                  <a:pt x="9261982" y="5341527"/>
                </a:lnTo>
                <a:cubicBezTo>
                  <a:pt x="9073514" y="5656192"/>
                  <a:pt x="8665642" y="5758494"/>
                  <a:pt x="8350979" y="5570025"/>
                </a:cubicBezTo>
                <a:lnTo>
                  <a:pt x="8350979" y="5570024"/>
                </a:lnTo>
                <a:cubicBezTo>
                  <a:pt x="8036315" y="5381556"/>
                  <a:pt x="7934013" y="4973684"/>
                  <a:pt x="8122482" y="4659020"/>
                </a:cubicBezTo>
                <a:close/>
                <a:moveTo>
                  <a:pt x="9106358" y="0"/>
                </a:moveTo>
                <a:lnTo>
                  <a:pt x="10654649" y="0"/>
                </a:lnTo>
                <a:lnTo>
                  <a:pt x="7315225" y="5575444"/>
                </a:lnTo>
                <a:cubicBezTo>
                  <a:pt x="7126756" y="5890109"/>
                  <a:pt x="6718885" y="5992410"/>
                  <a:pt x="6404221" y="5803942"/>
                </a:cubicBezTo>
                <a:lnTo>
                  <a:pt x="6404222" y="5803941"/>
                </a:lnTo>
                <a:cubicBezTo>
                  <a:pt x="6089558" y="5615472"/>
                  <a:pt x="5987256" y="5207601"/>
                  <a:pt x="6175725" y="4892937"/>
                </a:cubicBezTo>
                <a:close/>
                <a:moveTo>
                  <a:pt x="7223980" y="0"/>
                </a:moveTo>
                <a:lnTo>
                  <a:pt x="8772268" y="0"/>
                </a:lnTo>
                <a:lnTo>
                  <a:pt x="5195599" y="5971549"/>
                </a:lnTo>
                <a:cubicBezTo>
                  <a:pt x="5007129" y="6286212"/>
                  <a:pt x="4599258" y="6388515"/>
                  <a:pt x="4284593" y="6200045"/>
                </a:cubicBezTo>
                <a:lnTo>
                  <a:pt x="4284595" y="6200045"/>
                </a:lnTo>
                <a:cubicBezTo>
                  <a:pt x="3969930" y="6011576"/>
                  <a:pt x="3867628" y="5603705"/>
                  <a:pt x="4056098" y="5289041"/>
                </a:cubicBezTo>
                <a:close/>
                <a:moveTo>
                  <a:pt x="5341601" y="0"/>
                </a:moveTo>
                <a:lnTo>
                  <a:pt x="6889891" y="0"/>
                </a:lnTo>
                <a:lnTo>
                  <a:pt x="3232907" y="6105636"/>
                </a:lnTo>
                <a:cubicBezTo>
                  <a:pt x="3044438" y="6420301"/>
                  <a:pt x="2636567" y="6522603"/>
                  <a:pt x="2321903" y="6334134"/>
                </a:cubicBezTo>
                <a:lnTo>
                  <a:pt x="2321904" y="6334133"/>
                </a:lnTo>
                <a:cubicBezTo>
                  <a:pt x="2007240" y="6145665"/>
                  <a:pt x="1904938" y="5737793"/>
                  <a:pt x="2093407" y="5423129"/>
                </a:cubicBezTo>
                <a:close/>
                <a:moveTo>
                  <a:pt x="3459221" y="0"/>
                </a:moveTo>
                <a:lnTo>
                  <a:pt x="5007513" y="0"/>
                </a:lnTo>
                <a:lnTo>
                  <a:pt x="1233982" y="6300221"/>
                </a:lnTo>
                <a:cubicBezTo>
                  <a:pt x="1045512" y="6614885"/>
                  <a:pt x="637641" y="6717187"/>
                  <a:pt x="322978" y="6528719"/>
                </a:cubicBezTo>
                <a:lnTo>
                  <a:pt x="322979" y="6528718"/>
                </a:lnTo>
                <a:cubicBezTo>
                  <a:pt x="8314" y="6340249"/>
                  <a:pt x="-93988" y="5932378"/>
                  <a:pt x="94481" y="5617714"/>
                </a:cubicBezTo>
                <a:close/>
              </a:path>
            </a:pathLst>
          </a:custGeom>
        </p:spPr>
      </p:pic>
      <p:grpSp>
        <p:nvGrpSpPr>
          <p:cNvPr id="2" name="Group 1"/>
          <p:cNvGrpSpPr/>
          <p:nvPr/>
        </p:nvGrpSpPr>
        <p:grpSpPr>
          <a:xfrm>
            <a:off x="237544" y="352792"/>
            <a:ext cx="1648366" cy="1321904"/>
            <a:chOff x="10042064" y="189876"/>
            <a:chExt cx="2132506" cy="2010277"/>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28419" y="189876"/>
              <a:ext cx="1335799" cy="1763255"/>
            </a:xfrm>
            <a:prstGeom prst="rect">
              <a:avLst/>
            </a:prstGeom>
          </p:spPr>
        </p:pic>
        <p:sp>
          <p:nvSpPr>
            <p:cNvPr id="4" name="TextBox 3"/>
            <p:cNvSpPr txBox="1"/>
            <p:nvPr/>
          </p:nvSpPr>
          <p:spPr>
            <a:xfrm>
              <a:off x="10042064" y="1953131"/>
              <a:ext cx="2132506" cy="247022"/>
            </a:xfrm>
            <a:prstGeom prst="rect">
              <a:avLst/>
            </a:prstGeom>
            <a:noFill/>
          </p:spPr>
          <p:txBody>
            <a:bodyPr wrap="square" rtlCol="0">
              <a:spAutoFit/>
            </a:bodyPr>
            <a:lstStyle/>
            <a:p>
              <a:pPr algn="ctr"/>
              <a:endParaRPr lang="en-ZA" sz="1000" b="1" dirty="0">
                <a:latin typeface="Arial" panose="020B0604020202020204" pitchFamily="34" charset="0"/>
                <a:cs typeface="Arial" panose="020B0604020202020204" pitchFamily="34" charset="0"/>
              </a:endParaRPr>
            </a:p>
          </p:txBody>
        </p:sp>
      </p:grpSp>
      <p:sp>
        <p:nvSpPr>
          <p:cNvPr id="5" name="TextBox 4"/>
          <p:cNvSpPr txBox="1"/>
          <p:nvPr/>
        </p:nvSpPr>
        <p:spPr>
          <a:xfrm>
            <a:off x="145588" y="2701321"/>
            <a:ext cx="11940650" cy="830997"/>
          </a:xfrm>
          <a:prstGeom prst="rect">
            <a:avLst/>
          </a:prstGeom>
          <a:solidFill>
            <a:srgbClr val="015E1F"/>
          </a:solidFill>
          <a:ln w="225425">
            <a:solidFill>
              <a:schemeClr val="bg1"/>
            </a:solidFill>
          </a:ln>
        </p:spPr>
        <p:txBody>
          <a:bodyPr wrap="square" rtlCol="0">
            <a:spAutoFit/>
          </a:bodyPr>
          <a:lstStyle/>
          <a:p>
            <a:pPr algn="ctr"/>
            <a:r>
              <a:rPr lang="en-US" sz="4800" dirty="0" smtClean="0">
                <a:solidFill>
                  <a:srgbClr val="C7A854"/>
                </a:solidFill>
                <a:latin typeface="Impact" panose="020B0806030902050204" pitchFamily="34" charset="0"/>
                <a:cs typeface="Arial" panose="020B0604020202020204" pitchFamily="34" charset="0"/>
              </a:rPr>
              <a:t>TRANSMISSION EXPANSION AND MODERNISAITON</a:t>
            </a:r>
            <a:endParaRPr lang="en-ZA" sz="4800" dirty="0">
              <a:solidFill>
                <a:srgbClr val="C7A854"/>
              </a:solidFill>
              <a:latin typeface="Impact" panose="020B0806030902050204" pitchFamily="34" charset="0"/>
              <a:cs typeface="Arial" panose="020B0604020202020204" pitchFamily="34" charset="0"/>
            </a:endParaRPr>
          </a:p>
        </p:txBody>
      </p:sp>
      <p:sp>
        <p:nvSpPr>
          <p:cNvPr id="18" name="TextBox 43"/>
          <p:cNvSpPr txBox="1"/>
          <p:nvPr/>
        </p:nvSpPr>
        <p:spPr>
          <a:xfrm>
            <a:off x="-664680" y="5574327"/>
            <a:ext cx="2272295" cy="2333123"/>
          </a:xfrm>
          <a:prstGeom prst="rect">
            <a:avLst/>
          </a:prstGeom>
        </p:spPr>
        <p:txBody>
          <a:bodyPr lIns="50800" tIns="50800" rIns="50800" bIns="50800" rtlCol="0" anchor="ctr"/>
          <a:lstStyle/>
          <a:p>
            <a:pPr marL="0" lvl="0" indent="0" algn="ctr">
              <a:lnSpc>
                <a:spcPts val="2859"/>
              </a:lnSpc>
              <a:spcBef>
                <a:spcPct val="0"/>
              </a:spcBef>
            </a:pPr>
            <a:endParaRPr/>
          </a:p>
        </p:txBody>
      </p:sp>
    </p:spTree>
    <p:extLst>
      <p:ext uri="{BB962C8B-B14F-4D97-AF65-F5344CB8AC3E}">
        <p14:creationId xmlns:p14="http://schemas.microsoft.com/office/powerpoint/2010/main" val="30037707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27261-9014-CFF6-5B4D-448CD48BCC6A}"/>
            </a:ext>
          </a:extLst>
        </p:cNvPr>
        <p:cNvGrpSpPr/>
        <p:nvPr/>
      </p:nvGrpSpPr>
      <p:grpSpPr>
        <a:xfrm>
          <a:off x="0" y="0"/>
          <a:ext cx="0" cy="0"/>
          <a:chOff x="0" y="0"/>
          <a:chExt cx="0" cy="0"/>
        </a:xfrm>
      </p:grpSpPr>
      <p:sp>
        <p:nvSpPr>
          <p:cNvPr id="23" name="Footer Placeholder 14">
            <a:extLst>
              <a:ext uri="{FF2B5EF4-FFF2-40B4-BE49-F238E27FC236}">
                <a16:creationId xmlns:a16="http://schemas.microsoft.com/office/drawing/2014/main" id="{C4F85B0A-C1F3-A9F8-49A1-668763D8CBE7}"/>
              </a:ext>
            </a:extLst>
          </p:cNvPr>
          <p:cNvSpPr txBox="1">
            <a:spLocks/>
          </p:cNvSpPr>
          <p:nvPr/>
        </p:nvSpPr>
        <p:spPr>
          <a:xfrm>
            <a:off x="120042" y="6414756"/>
            <a:ext cx="119338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a:ln>
                  <a:noFill/>
                </a:ln>
                <a:solidFill>
                  <a:srgbClr val="005B27"/>
                </a:solidFill>
                <a:effectLst/>
                <a:uLnTx/>
                <a:uFillTx/>
                <a:latin typeface="Arial" panose="020B0604020202020204" pitchFamily="34" charset="0"/>
                <a:ea typeface="+mn-ea"/>
                <a:cs typeface="Arial" panose="020B0604020202020204" pitchFamily="34" charset="0"/>
              </a:rPr>
              <a:t>ILLUMINATING FINANCING &amp; FUNDING PATHWAYS FOR TRANSMISSION INFRASTRUCTURE DEVELOPMENT </a:t>
            </a:r>
          </a:p>
        </p:txBody>
      </p:sp>
      <p:cxnSp>
        <p:nvCxnSpPr>
          <p:cNvPr id="24" name="Gerader Verbinder 23">
            <a:extLst>
              <a:ext uri="{FF2B5EF4-FFF2-40B4-BE49-F238E27FC236}">
                <a16:creationId xmlns:a16="http://schemas.microsoft.com/office/drawing/2014/main" id="{90EC2993-9203-BEE7-7E18-20F91F3A3AD5}"/>
              </a:ext>
            </a:extLst>
          </p:cNvPr>
          <p:cNvCxnSpPr>
            <a:cxnSpLocks/>
          </p:cNvCxnSpPr>
          <p:nvPr/>
        </p:nvCxnSpPr>
        <p:spPr>
          <a:xfrm flipH="1">
            <a:off x="295275" y="6549693"/>
            <a:ext cx="2076450" cy="0"/>
          </a:xfrm>
          <a:prstGeom prst="line">
            <a:avLst/>
          </a:prstGeom>
          <a:ln w="15875">
            <a:solidFill>
              <a:srgbClr val="005B27"/>
            </a:solidFill>
          </a:ln>
        </p:spPr>
        <p:style>
          <a:lnRef idx="1">
            <a:schemeClr val="accent1"/>
          </a:lnRef>
          <a:fillRef idx="0">
            <a:schemeClr val="accent1"/>
          </a:fillRef>
          <a:effectRef idx="0">
            <a:schemeClr val="accent1"/>
          </a:effectRef>
          <a:fontRef idx="minor">
            <a:schemeClr val="tx1"/>
          </a:fontRef>
        </p:style>
      </p:cxnSp>
      <p:cxnSp>
        <p:nvCxnSpPr>
          <p:cNvPr id="25" name="Gerader Verbinder 24">
            <a:extLst>
              <a:ext uri="{FF2B5EF4-FFF2-40B4-BE49-F238E27FC236}">
                <a16:creationId xmlns:a16="http://schemas.microsoft.com/office/drawing/2014/main" id="{C3C3377A-0F4C-BB43-9A84-214E1867518A}"/>
              </a:ext>
            </a:extLst>
          </p:cNvPr>
          <p:cNvCxnSpPr>
            <a:cxnSpLocks/>
          </p:cNvCxnSpPr>
          <p:nvPr/>
        </p:nvCxnSpPr>
        <p:spPr>
          <a:xfrm flipH="1">
            <a:off x="9705975" y="6549693"/>
            <a:ext cx="1819275" cy="0"/>
          </a:xfrm>
          <a:prstGeom prst="line">
            <a:avLst/>
          </a:prstGeom>
          <a:ln w="15875">
            <a:solidFill>
              <a:srgbClr val="005B27"/>
            </a:solidFill>
          </a:ln>
        </p:spPr>
        <p:style>
          <a:lnRef idx="1">
            <a:schemeClr val="accent1"/>
          </a:lnRef>
          <a:fillRef idx="0">
            <a:schemeClr val="accent1"/>
          </a:fillRef>
          <a:effectRef idx="0">
            <a:schemeClr val="accent1"/>
          </a:effectRef>
          <a:fontRef idx="minor">
            <a:schemeClr val="tx1"/>
          </a:fontRef>
        </p:style>
      </p:cxnSp>
      <p:sp>
        <p:nvSpPr>
          <p:cNvPr id="26" name="Slide Number Placeholder 13">
            <a:extLst>
              <a:ext uri="{FF2B5EF4-FFF2-40B4-BE49-F238E27FC236}">
                <a16:creationId xmlns:a16="http://schemas.microsoft.com/office/drawing/2014/main" id="{17074224-7B59-E3D4-40B0-E19225E5488E}"/>
              </a:ext>
            </a:extLst>
          </p:cNvPr>
          <p:cNvSpPr txBox="1">
            <a:spLocks/>
          </p:cNvSpPr>
          <p:nvPr/>
        </p:nvSpPr>
        <p:spPr>
          <a:xfrm>
            <a:off x="11525250" y="6400138"/>
            <a:ext cx="546708"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66B4F660-D939-4DB6-9781-1CA4AA157FB0}" type="slidenum">
              <a:rPr kumimoji="0" lang="en-US" sz="1050" b="1" i="0" u="none" strike="noStrike" kern="1200" cap="none" spc="0" normalizeH="0" baseline="0" noProof="0" smtClean="0">
                <a:ln>
                  <a:noFill/>
                </a:ln>
                <a:solidFill>
                  <a:srgbClr val="005B27"/>
                </a:solidFill>
                <a:effectLst/>
                <a:uLnTx/>
                <a:uFillTx/>
                <a:latin typeface="Arial  "/>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en-US" sz="1050" b="1" i="0" u="none" strike="noStrike" kern="1200" cap="none" spc="0" normalizeH="0" baseline="0" noProof="0">
              <a:ln>
                <a:noFill/>
              </a:ln>
              <a:solidFill>
                <a:srgbClr val="005B27"/>
              </a:solidFill>
              <a:effectLst/>
              <a:uLnTx/>
              <a:uFillTx/>
              <a:latin typeface="Arial  "/>
              <a:ea typeface="+mn-ea"/>
              <a:cs typeface="+mn-cs"/>
            </a:endParaRPr>
          </a:p>
        </p:txBody>
      </p:sp>
      <p:grpSp>
        <p:nvGrpSpPr>
          <p:cNvPr id="29" name="Group 6">
            <a:extLst>
              <a:ext uri="{FF2B5EF4-FFF2-40B4-BE49-F238E27FC236}">
                <a16:creationId xmlns:a16="http://schemas.microsoft.com/office/drawing/2014/main" id="{A31F8BD8-76E1-D541-703A-EE66F174BB35}"/>
              </a:ext>
            </a:extLst>
          </p:cNvPr>
          <p:cNvGrpSpPr/>
          <p:nvPr/>
        </p:nvGrpSpPr>
        <p:grpSpPr>
          <a:xfrm>
            <a:off x="6169036" y="2129061"/>
            <a:ext cx="6400551" cy="4483912"/>
            <a:chOff x="1235585" y="705832"/>
            <a:chExt cx="9121101" cy="6460913"/>
          </a:xfrm>
        </p:grpSpPr>
        <p:pic>
          <p:nvPicPr>
            <p:cNvPr id="30" name="Picture 4">
              <a:extLst>
                <a:ext uri="{FF2B5EF4-FFF2-40B4-BE49-F238E27FC236}">
                  <a16:creationId xmlns:a16="http://schemas.microsoft.com/office/drawing/2014/main" id="{83A309EF-F1F6-325C-5C58-4552E82F557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85" b="100000" l="9795" r="97948"/>
                      </a14:imgEffect>
                      <a14:imgEffect>
                        <a14:brightnessContrast bright="-20000"/>
                      </a14:imgEffect>
                    </a14:imgLayer>
                  </a14:imgProps>
                </a:ext>
              </a:extLst>
            </a:blip>
            <a:stretch>
              <a:fillRect/>
            </a:stretch>
          </p:blipFill>
          <p:spPr>
            <a:xfrm>
              <a:off x="1235585" y="705832"/>
              <a:ext cx="9121101" cy="6460913"/>
            </a:xfrm>
            <a:prstGeom prst="rect">
              <a:avLst/>
            </a:prstGeom>
          </p:spPr>
        </p:pic>
        <p:sp>
          <p:nvSpPr>
            <p:cNvPr id="31" name="Rectangle 5">
              <a:extLst>
                <a:ext uri="{FF2B5EF4-FFF2-40B4-BE49-F238E27FC236}">
                  <a16:creationId xmlns:a16="http://schemas.microsoft.com/office/drawing/2014/main" id="{7E9A6AEA-14F1-C11C-18B4-EDD762486404}"/>
                </a:ext>
              </a:extLst>
            </p:cNvPr>
            <p:cNvSpPr/>
            <p:nvPr/>
          </p:nvSpPr>
          <p:spPr>
            <a:xfrm>
              <a:off x="7145517" y="1698235"/>
              <a:ext cx="2304957" cy="1913734"/>
            </a:xfrm>
            <a:prstGeom prst="rect">
              <a:avLst/>
            </a:prstGeom>
            <a:noFill/>
            <a:ln w="38100" cap="flat" cmpd="sng" algn="ctr">
              <a:solidFill>
                <a:srgbClr val="FF0000"/>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srgbClr val="4472C4"/>
                </a:solidFill>
                <a:effectLst/>
                <a:uLnTx/>
                <a:uFillTx/>
                <a:latin typeface="Calibri" panose="020F0502020204030204"/>
                <a:ea typeface="+mn-ea"/>
                <a:cs typeface="+mn-cs"/>
              </a:endParaRPr>
            </a:p>
          </p:txBody>
        </p:sp>
      </p:grpSp>
      <p:sp>
        <p:nvSpPr>
          <p:cNvPr id="33" name="TextBox 13">
            <a:extLst>
              <a:ext uri="{FF2B5EF4-FFF2-40B4-BE49-F238E27FC236}">
                <a16:creationId xmlns:a16="http://schemas.microsoft.com/office/drawing/2014/main" id="{3792B841-322C-9F6A-2FA1-B93ABF589B98}"/>
              </a:ext>
            </a:extLst>
          </p:cNvPr>
          <p:cNvSpPr txBox="1"/>
          <p:nvPr/>
        </p:nvSpPr>
        <p:spPr>
          <a:xfrm>
            <a:off x="308940" y="1468153"/>
            <a:ext cx="3762122" cy="1449628"/>
          </a:xfrm>
          <a:prstGeom prst="rect">
            <a:avLst/>
          </a:prstGeom>
          <a:solidFill>
            <a:srgbClr val="C7A854"/>
          </a:solidFill>
          <a:ln>
            <a:solidFill>
              <a:srgbClr val="005B27"/>
            </a:solidFill>
          </a:ln>
        </p:spPr>
        <p:txBody>
          <a:bodyPr wrap="square">
            <a:spAutoFit/>
          </a:bodyPr>
          <a:lstStyle/>
          <a:p>
            <a:pPr marL="0" marR="0" lvl="0" indent="0" algn="ctr" defTabSz="914400" rtl="0" eaLnBrk="1" fontAlgn="auto" latinLnBrk="0" hangingPunct="1">
              <a:lnSpc>
                <a:spcPct val="90000"/>
              </a:lnSpc>
              <a:spcBef>
                <a:spcPts val="1000"/>
              </a:spcBef>
              <a:spcAft>
                <a:spcPts val="0"/>
              </a:spcAft>
              <a:buClr>
                <a:srgbClr val="2A4F1C"/>
              </a:buClr>
              <a:buSzPts val="2000"/>
              <a:buFont typeface="Arial"/>
              <a:buNone/>
              <a:tabLst/>
              <a:defRPr/>
            </a:pPr>
            <a:r>
              <a:rPr kumimoji="0" lang="en-US" sz="1400" b="0" i="0" u="none" strike="noStrike" kern="1200" cap="none" spc="0" normalizeH="0" baseline="0" noProof="0" dirty="0">
                <a:ln>
                  <a:noFill/>
                </a:ln>
                <a:solidFill>
                  <a:srgbClr val="005B27"/>
                </a:solidFill>
                <a:effectLst/>
                <a:uLnTx/>
                <a:uFillTx/>
                <a:latin typeface="Calibri"/>
                <a:ea typeface="Calibri"/>
                <a:cs typeface="Calibri"/>
                <a:sym typeface="Calibri"/>
              </a:rPr>
              <a:t>A </a:t>
            </a:r>
            <a:r>
              <a:rPr kumimoji="0" lang="en-US" sz="1400" b="0" i="0" u="none" strike="noStrike" kern="1200" cap="none" spc="0" normalizeH="0" baseline="0" noProof="0" dirty="0">
                <a:ln>
                  <a:noFill/>
                </a:ln>
                <a:solidFill>
                  <a:srgbClr val="005B27"/>
                </a:solidFill>
                <a:effectLst/>
                <a:uLnTx/>
                <a:uFillTx/>
                <a:latin typeface="Arial" panose="020B0604020202020204" pitchFamily="34" charset="0"/>
                <a:ea typeface="Calibri"/>
                <a:cs typeface="Arial" panose="020B0604020202020204" pitchFamily="34" charset="0"/>
                <a:sym typeface="Calibri"/>
              </a:rPr>
              <a:t>survey of project developers conducted by Eskom and the South African Wind Energy Association (SAWEA), and the South African Photovoltaic Industry Association (SAPVIA) shows that </a:t>
            </a:r>
            <a:r>
              <a:rPr kumimoji="0" lang="en-US" sz="1400" b="1" i="0" u="none" strike="noStrike" kern="1200" cap="none" spc="0" normalizeH="0" baseline="0" noProof="0" dirty="0">
                <a:ln>
                  <a:noFill/>
                </a:ln>
                <a:solidFill>
                  <a:srgbClr val="005B27"/>
                </a:solidFill>
                <a:effectLst/>
                <a:uLnTx/>
                <a:uFillTx/>
                <a:latin typeface="Arial" panose="020B0604020202020204" pitchFamily="34" charset="0"/>
                <a:ea typeface="Calibri"/>
                <a:cs typeface="Arial" panose="020B0604020202020204" pitchFamily="34" charset="0"/>
                <a:sym typeface="Calibri"/>
              </a:rPr>
              <a:t>66 GW of wind and solar projects are in development</a:t>
            </a:r>
            <a:r>
              <a:rPr kumimoji="0" lang="en-US" sz="1400" b="0" i="0" u="none" strike="noStrike" kern="1200" cap="none" spc="0" normalizeH="0" baseline="0" noProof="0" dirty="0">
                <a:ln>
                  <a:noFill/>
                </a:ln>
                <a:solidFill>
                  <a:srgbClr val="005B27"/>
                </a:solidFill>
                <a:effectLst/>
                <a:uLnTx/>
                <a:uFillTx/>
                <a:latin typeface="Arial" panose="020B0604020202020204" pitchFamily="34" charset="0"/>
                <a:ea typeface="Calibri"/>
                <a:cs typeface="Arial" panose="020B0604020202020204" pitchFamily="34" charset="0"/>
                <a:sym typeface="Calibri"/>
              </a:rPr>
              <a:t> </a:t>
            </a:r>
            <a:r>
              <a:rPr kumimoji="0" lang="en-US" sz="1400" b="1" i="0" u="none" strike="noStrike" kern="1200" cap="none" spc="0" normalizeH="0" baseline="0" noProof="0" dirty="0">
                <a:ln>
                  <a:noFill/>
                </a:ln>
                <a:solidFill>
                  <a:srgbClr val="005B27"/>
                </a:solidFill>
                <a:effectLst/>
                <a:uLnTx/>
                <a:uFillTx/>
                <a:latin typeface="Arial" panose="020B0604020202020204" pitchFamily="34" charset="0"/>
                <a:ea typeface="Calibri"/>
                <a:cs typeface="Arial" panose="020B0604020202020204" pitchFamily="34" charset="0"/>
                <a:sym typeface="Calibri"/>
              </a:rPr>
              <a:t>across the country.</a:t>
            </a:r>
          </a:p>
        </p:txBody>
      </p:sp>
      <p:sp>
        <p:nvSpPr>
          <p:cNvPr id="34" name="TextBox 13">
            <a:extLst>
              <a:ext uri="{FF2B5EF4-FFF2-40B4-BE49-F238E27FC236}">
                <a16:creationId xmlns:a16="http://schemas.microsoft.com/office/drawing/2014/main" id="{131A54D2-AD2F-0038-8797-7F6EE3874C4D}"/>
              </a:ext>
            </a:extLst>
          </p:cNvPr>
          <p:cNvSpPr txBox="1"/>
          <p:nvPr/>
        </p:nvSpPr>
        <p:spPr>
          <a:xfrm>
            <a:off x="4632781" y="4922062"/>
            <a:ext cx="2510969" cy="1449628"/>
          </a:xfrm>
          <a:prstGeom prst="rect">
            <a:avLst/>
          </a:prstGeom>
          <a:solidFill>
            <a:srgbClr val="005B27"/>
          </a:solidFill>
          <a:ln>
            <a:solidFill>
              <a:srgbClr val="C7A854"/>
            </a:solidFill>
          </a:ln>
        </p:spPr>
        <p:txBody>
          <a:bodyPr wrap="square">
            <a:spAutoFit/>
          </a:bodyPr>
          <a:lstStyle/>
          <a:p>
            <a:pPr marL="0" marR="0" lvl="0" indent="0" algn="ctr" defTabSz="914400" rtl="0" eaLnBrk="1" fontAlgn="auto" latinLnBrk="0" hangingPunct="1">
              <a:lnSpc>
                <a:spcPct val="90000"/>
              </a:lnSpc>
              <a:spcBef>
                <a:spcPts val="1000"/>
              </a:spcBef>
              <a:spcAft>
                <a:spcPts val="0"/>
              </a:spcAft>
              <a:buClr>
                <a:srgbClr val="2A4F1C"/>
              </a:buClr>
              <a:buSzPts val="2000"/>
              <a:buFont typeface="Arial"/>
              <a:buNone/>
              <a:tabLst/>
              <a:defRPr/>
            </a:pPr>
            <a:r>
              <a:rPr kumimoji="0" lang="en-US" sz="1400" b="0" i="0" u="none" strike="noStrike" kern="1200" cap="none" spc="0" normalizeH="0" baseline="0" noProof="0" dirty="0">
                <a:ln>
                  <a:noFill/>
                </a:ln>
                <a:solidFill>
                  <a:prstClr val="white"/>
                </a:solidFill>
                <a:effectLst/>
                <a:uLnTx/>
                <a:uFillTx/>
                <a:latin typeface="Arial" panose="020B0604020202020204" pitchFamily="34" charset="0"/>
                <a:ea typeface="Calibri"/>
                <a:cs typeface="Arial" panose="020B0604020202020204" pitchFamily="34" charset="0"/>
                <a:sym typeface="Calibri"/>
              </a:rPr>
              <a:t>This demonstrates a robust pipeline of private sector investment in new-generation capacity. </a:t>
            </a:r>
            <a:r>
              <a:rPr kumimoji="0" lang="en-US" sz="1400" b="1" i="0" u="none" strike="noStrike" kern="1200" cap="none" spc="0" normalizeH="0" baseline="0" noProof="0" dirty="0">
                <a:ln>
                  <a:noFill/>
                </a:ln>
                <a:solidFill>
                  <a:prstClr val="white"/>
                </a:solidFill>
                <a:effectLst/>
                <a:uLnTx/>
                <a:uFillTx/>
                <a:latin typeface="Arial" panose="020B0604020202020204" pitchFamily="34" charset="0"/>
                <a:ea typeface="Calibri"/>
                <a:cs typeface="Arial" panose="020B0604020202020204" pitchFamily="34" charset="0"/>
                <a:sym typeface="Calibri"/>
              </a:rPr>
              <a:t>Strengthening the transmission network will be key to enabling this investment.</a:t>
            </a:r>
          </a:p>
        </p:txBody>
      </p:sp>
      <p:grpSp>
        <p:nvGrpSpPr>
          <p:cNvPr id="2" name="Group 1">
            <a:extLst>
              <a:ext uri="{FF2B5EF4-FFF2-40B4-BE49-F238E27FC236}">
                <a16:creationId xmlns:a16="http://schemas.microsoft.com/office/drawing/2014/main" id="{190D9CFC-7D36-EC13-B5AA-08992500E66E}"/>
              </a:ext>
            </a:extLst>
          </p:cNvPr>
          <p:cNvGrpSpPr/>
          <p:nvPr/>
        </p:nvGrpSpPr>
        <p:grpSpPr>
          <a:xfrm>
            <a:off x="4219940" y="1252098"/>
            <a:ext cx="6048019" cy="1850714"/>
            <a:chOff x="111760" y="1839848"/>
            <a:chExt cx="9216858" cy="4861071"/>
          </a:xfrm>
        </p:grpSpPr>
        <p:pic>
          <p:nvPicPr>
            <p:cNvPr id="4" name="Picture 3">
              <a:extLst>
                <a:ext uri="{FF2B5EF4-FFF2-40B4-BE49-F238E27FC236}">
                  <a16:creationId xmlns:a16="http://schemas.microsoft.com/office/drawing/2014/main" id="{D4F5B39D-46B1-456E-AC18-E76C02C49709}"/>
                </a:ext>
              </a:extLst>
            </p:cNvPr>
            <p:cNvPicPr>
              <a:picLocks noChangeAspect="1"/>
            </p:cNvPicPr>
            <p:nvPr/>
          </p:nvPicPr>
          <p:blipFill rotWithShape="1">
            <a:blip r:embed="rId5"/>
            <a:srcRect l="15469" t="33124" r="39140" b="12500"/>
            <a:stretch/>
          </p:blipFill>
          <p:spPr>
            <a:xfrm>
              <a:off x="111760" y="1839848"/>
              <a:ext cx="9216858" cy="4861071"/>
            </a:xfrm>
            <a:prstGeom prst="rect">
              <a:avLst/>
            </a:prstGeom>
            <a:ln>
              <a:solidFill>
                <a:srgbClr val="005B27"/>
              </a:solidFill>
            </a:ln>
          </p:spPr>
        </p:pic>
        <p:sp>
          <p:nvSpPr>
            <p:cNvPr id="5" name="Rectangle: Rounded Corners 8">
              <a:extLst>
                <a:ext uri="{FF2B5EF4-FFF2-40B4-BE49-F238E27FC236}">
                  <a16:creationId xmlns:a16="http://schemas.microsoft.com/office/drawing/2014/main" id="{01C46E6F-5E3C-F900-1776-44CDCB61B5FA}"/>
                </a:ext>
              </a:extLst>
            </p:cNvPr>
            <p:cNvSpPr/>
            <p:nvPr/>
          </p:nvSpPr>
          <p:spPr>
            <a:xfrm>
              <a:off x="940435" y="4995030"/>
              <a:ext cx="3895726" cy="1257300"/>
            </a:xfrm>
            <a:prstGeom prst="roundRect">
              <a:avLst/>
            </a:prstGeom>
            <a:noFill/>
            <a:ln w="19050">
              <a:solidFill>
                <a:srgbClr val="005B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Rectangle: Rounded Corners 9">
              <a:extLst>
                <a:ext uri="{FF2B5EF4-FFF2-40B4-BE49-F238E27FC236}">
                  <a16:creationId xmlns:a16="http://schemas.microsoft.com/office/drawing/2014/main" id="{FA58A933-4B32-68E3-D802-6B8DCF496093}"/>
                </a:ext>
              </a:extLst>
            </p:cNvPr>
            <p:cNvSpPr/>
            <p:nvPr/>
          </p:nvSpPr>
          <p:spPr>
            <a:xfrm>
              <a:off x="4702810" y="1866508"/>
              <a:ext cx="4309856" cy="3509522"/>
            </a:xfrm>
            <a:prstGeom prst="roundRect">
              <a:avLst/>
            </a:prstGeom>
            <a:noFill/>
            <a:ln w="28575">
              <a:solidFill>
                <a:srgbClr val="005B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E34D547F-E94F-2EE4-A845-C1F1F3DC300E}"/>
                </a:ext>
              </a:extLst>
            </p:cNvPr>
            <p:cNvSpPr txBox="1"/>
            <p:nvPr/>
          </p:nvSpPr>
          <p:spPr>
            <a:xfrm rot="20499804" flipH="1">
              <a:off x="1462405" y="5026915"/>
              <a:ext cx="1487806" cy="686560"/>
            </a:xfrm>
            <a:prstGeom prst="rect">
              <a:avLst/>
            </a:prstGeom>
            <a:noFill/>
            <a:ln w="19050">
              <a:solidFill>
                <a:srgbClr val="005B27"/>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FFFFFF">
                    <a:lumMod val="50000"/>
                  </a:srgbClr>
                </a:buClr>
                <a:buSzTx/>
                <a:buFontTx/>
                <a:buNone/>
                <a:tabLst/>
                <a:defRPr/>
              </a:pPr>
              <a:r>
                <a:rPr kumimoji="0" lang="en-US" sz="1000" b="1" i="0" u="none" strike="noStrike" kern="1200" cap="none" spc="0" normalizeH="0" baseline="0" noProof="0" dirty="0">
                  <a:ln>
                    <a:noFill/>
                  </a:ln>
                  <a:solidFill>
                    <a:srgbClr val="025E2B"/>
                  </a:solidFill>
                  <a:effectLst/>
                  <a:uLnTx/>
                  <a:uFillTx/>
                  <a:latin typeface="Arial" panose="020B0604020202020204"/>
                  <a:ea typeface="+mn-ea"/>
                  <a:cs typeface="+mn-cs"/>
                </a:rPr>
                <a:t>4,347km</a:t>
              </a:r>
              <a:endParaRPr kumimoji="0" lang="en-ZA" sz="1000" b="1" i="0" u="none" strike="noStrike" kern="1200" cap="none" spc="0" normalizeH="0" baseline="0" noProof="0" dirty="0">
                <a:ln>
                  <a:noFill/>
                </a:ln>
                <a:solidFill>
                  <a:srgbClr val="025E2B"/>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2A9E00BD-BE0A-A0C1-2BEA-25871AB03523}"/>
                </a:ext>
              </a:extLst>
            </p:cNvPr>
            <p:cNvSpPr txBox="1"/>
            <p:nvPr/>
          </p:nvSpPr>
          <p:spPr>
            <a:xfrm rot="18996707" flipH="1">
              <a:off x="6005831" y="3374299"/>
              <a:ext cx="1487806" cy="624144"/>
            </a:xfrm>
            <a:prstGeom prst="rect">
              <a:avLst/>
            </a:prstGeom>
            <a:noFill/>
            <a:ln>
              <a:solidFill>
                <a:srgbClr val="005B27"/>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FFFFFF">
                    <a:lumMod val="50000"/>
                  </a:srgbClr>
                </a:buClr>
                <a:buSzTx/>
                <a:buFontTx/>
                <a:buNone/>
                <a:tabLst/>
                <a:defRPr/>
              </a:pPr>
              <a:r>
                <a:rPr kumimoji="0" lang="en-US" sz="900" b="1" i="0" u="none" strike="noStrike" kern="1200" cap="none" spc="0" normalizeH="0" baseline="0" noProof="0" dirty="0">
                  <a:ln>
                    <a:noFill/>
                  </a:ln>
                  <a:solidFill>
                    <a:srgbClr val="025E2B"/>
                  </a:solidFill>
                  <a:effectLst/>
                  <a:uLnTx/>
                  <a:uFillTx/>
                  <a:latin typeface="Arial" panose="020B0604020202020204"/>
                  <a:ea typeface="+mn-ea"/>
                  <a:cs typeface="+mn-cs"/>
                </a:rPr>
                <a:t>14,218km</a:t>
              </a:r>
              <a:endParaRPr kumimoji="0" lang="en-ZA" sz="900" b="1" i="0" u="none" strike="noStrike" kern="1200" cap="none" spc="0" normalizeH="0" baseline="0" noProof="0" dirty="0">
                <a:ln>
                  <a:noFill/>
                </a:ln>
                <a:solidFill>
                  <a:srgbClr val="025E2B"/>
                </a:solidFill>
                <a:effectLst/>
                <a:uLnTx/>
                <a:uFillTx/>
                <a:latin typeface="Arial" panose="020B0604020202020204"/>
                <a:ea typeface="+mn-ea"/>
                <a:cs typeface="+mn-cs"/>
              </a:endParaRPr>
            </a:p>
          </p:txBody>
        </p:sp>
      </p:grpSp>
      <p:grpSp>
        <p:nvGrpSpPr>
          <p:cNvPr id="9" name="Group 8">
            <a:extLst>
              <a:ext uri="{FF2B5EF4-FFF2-40B4-BE49-F238E27FC236}">
                <a16:creationId xmlns:a16="http://schemas.microsoft.com/office/drawing/2014/main" id="{4BC6E352-F8CA-9799-0550-AB687A6050B2}"/>
              </a:ext>
            </a:extLst>
          </p:cNvPr>
          <p:cNvGrpSpPr/>
          <p:nvPr/>
        </p:nvGrpSpPr>
        <p:grpSpPr>
          <a:xfrm>
            <a:off x="4632781" y="3164741"/>
            <a:ext cx="2429935" cy="1605172"/>
            <a:chOff x="-1745240" y="1964771"/>
            <a:chExt cx="2329355" cy="850528"/>
          </a:xfrm>
          <a:effectLst>
            <a:outerShdw blurRad="50800" dist="38100" dir="5400000" algn="t" rotWithShape="0">
              <a:prstClr val="black">
                <a:alpha val="20000"/>
              </a:prstClr>
            </a:outerShdw>
          </a:effectLst>
        </p:grpSpPr>
        <p:sp>
          <p:nvSpPr>
            <p:cNvPr id="10" name="Rectangle 9">
              <a:extLst>
                <a:ext uri="{FF2B5EF4-FFF2-40B4-BE49-F238E27FC236}">
                  <a16:creationId xmlns:a16="http://schemas.microsoft.com/office/drawing/2014/main" id="{364F3D0A-9AE1-9D71-D859-EA4E69CD7D14}"/>
                </a:ext>
              </a:extLst>
            </p:cNvPr>
            <p:cNvSpPr/>
            <p:nvPr/>
          </p:nvSpPr>
          <p:spPr>
            <a:xfrm>
              <a:off x="-1745240" y="1964771"/>
              <a:ext cx="2329355" cy="592759"/>
            </a:xfrm>
            <a:prstGeom prst="rect">
              <a:avLst/>
            </a:prstGeom>
            <a:solidFill>
              <a:srgbClr val="DCBE4C"/>
            </a:solidFill>
            <a:ln>
              <a:solidFill>
                <a:srgbClr val="005B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12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dirty="0">
                  <a:ln>
                    <a:noFill/>
                  </a:ln>
                  <a:solidFill>
                    <a:srgbClr val="025E2B"/>
                  </a:solidFill>
                  <a:effectLst/>
                  <a:uLnTx/>
                  <a:uFillTx/>
                  <a:latin typeface="Arial" panose="020B0604020202020204" pitchFamily="34" charset="0"/>
                  <a:ea typeface="+mn-ea"/>
                  <a:cs typeface="Arial" panose="020B0604020202020204" pitchFamily="34" charset="0"/>
                </a:rPr>
                <a:t>325% increase in t</a:t>
              </a:r>
              <a:r>
                <a:rPr kumimoji="0" lang="en-US" sz="1400" b="1" i="0" u="none" strike="noStrike" kern="1200" cap="none" spc="0" normalizeH="0" baseline="0" noProof="0" dirty="0" err="1">
                  <a:ln>
                    <a:noFill/>
                  </a:ln>
                  <a:solidFill>
                    <a:srgbClr val="025E2B"/>
                  </a:solidFill>
                  <a:effectLst/>
                  <a:uLnTx/>
                  <a:uFillTx/>
                  <a:latin typeface="Arial" panose="020B0604020202020204" pitchFamily="34" charset="0"/>
                  <a:ea typeface="+mn-ea"/>
                  <a:cs typeface="Arial" panose="020B0604020202020204" pitchFamily="34" charset="0"/>
                </a:rPr>
                <a:t>ransmission</a:t>
              </a:r>
              <a:r>
                <a:rPr kumimoji="0" lang="en-US" sz="1400" b="1" i="0" u="none" strike="noStrike" kern="1200" cap="none" spc="0" normalizeH="0" baseline="0" noProof="0" dirty="0">
                  <a:ln>
                    <a:noFill/>
                  </a:ln>
                  <a:solidFill>
                    <a:srgbClr val="025E2B"/>
                  </a:solidFill>
                  <a:effectLst/>
                  <a:uLnTx/>
                  <a:uFillTx/>
                  <a:latin typeface="Arial" panose="020B0604020202020204" pitchFamily="34" charset="0"/>
                  <a:ea typeface="+mn-ea"/>
                  <a:cs typeface="Arial" panose="020B0604020202020204" pitchFamily="34" charset="0"/>
                </a:rPr>
                <a:t> infrastructure required over the next 10-years</a:t>
              </a:r>
            </a:p>
            <a:p>
              <a:pPr marL="0" marR="0" lvl="0" indent="0" algn="ctr" defTabSz="914400" rtl="0" eaLnBrk="1" fontAlgn="auto" latinLnBrk="0" hangingPunct="1">
                <a:lnSpc>
                  <a:spcPct val="100000"/>
                </a:lnSpc>
                <a:spcBef>
                  <a:spcPts val="600"/>
                </a:spcBef>
                <a:spcAft>
                  <a:spcPts val="0"/>
                </a:spcAft>
                <a:buClrTx/>
                <a:buSzTx/>
                <a:buFontTx/>
                <a:buNone/>
                <a:tabLst/>
                <a:defRPr/>
              </a:pPr>
              <a:endParaRPr kumimoji="0" lang="en-US" sz="3200" b="1" i="0" u="none" strike="noStrike" kern="1200" cap="none" spc="0" normalizeH="0" baseline="0" noProof="0" dirty="0">
                <a:ln>
                  <a:noFill/>
                </a:ln>
                <a:solidFill>
                  <a:srgbClr val="025E2B"/>
                </a:solidFill>
                <a:effectLst/>
                <a:uLnTx/>
                <a:uFillTx/>
                <a:latin typeface="Arial" panose="020B0604020202020204" pitchFamily="34" charset="0"/>
                <a:ea typeface="+mn-ea"/>
                <a:cs typeface="Arial" panose="020B0604020202020204" pitchFamily="34" charset="0"/>
              </a:endParaRPr>
            </a:p>
          </p:txBody>
        </p:sp>
        <p:sp>
          <p:nvSpPr>
            <p:cNvPr id="11" name="Rectangle 10">
              <a:extLst>
                <a:ext uri="{FF2B5EF4-FFF2-40B4-BE49-F238E27FC236}">
                  <a16:creationId xmlns:a16="http://schemas.microsoft.com/office/drawing/2014/main" id="{68B7D282-7D35-92EE-94BF-DA1BE08892DC}"/>
                </a:ext>
              </a:extLst>
            </p:cNvPr>
            <p:cNvSpPr/>
            <p:nvPr/>
          </p:nvSpPr>
          <p:spPr>
            <a:xfrm>
              <a:off x="-1745240" y="2562596"/>
              <a:ext cx="2329355" cy="252703"/>
            </a:xfrm>
            <a:prstGeom prst="rect">
              <a:avLst/>
            </a:prstGeom>
            <a:solidFill>
              <a:schemeClr val="bg1"/>
            </a:solidFill>
            <a:ln>
              <a:solidFill>
                <a:srgbClr val="005B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14 218 circuit km is 43% of current </a:t>
              </a:r>
              <a:br>
                <a:rPr kumimoji="0" lang="en-US" sz="11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br>
              <a:r>
                <a:rPr kumimoji="0" lang="en-US" sz="1100" b="1" i="0" u="none" strike="noStrike" kern="1200" cap="none" spc="0" normalizeH="0" baseline="0" noProof="0" dirty="0">
                  <a:ln>
                    <a:noFill/>
                  </a:ln>
                  <a:solidFill>
                    <a:prstClr val="black">
                      <a:lumMod val="75000"/>
                      <a:lumOff val="25000"/>
                    </a:prstClr>
                  </a:solidFill>
                  <a:effectLst/>
                  <a:uLnTx/>
                  <a:uFillTx/>
                  <a:latin typeface="Arial" panose="020B0604020202020204" pitchFamily="34" charset="0"/>
                  <a:ea typeface="+mn-ea"/>
                  <a:cs typeface="Arial" panose="020B0604020202020204" pitchFamily="34" charset="0"/>
                </a:rPr>
                <a:t>33 000 circuit km</a:t>
              </a:r>
            </a:p>
          </p:txBody>
        </p:sp>
      </p:grpSp>
      <p:pic>
        <p:nvPicPr>
          <p:cNvPr id="3" name="Picture 2">
            <a:extLst>
              <a:ext uri="{FF2B5EF4-FFF2-40B4-BE49-F238E27FC236}">
                <a16:creationId xmlns:a16="http://schemas.microsoft.com/office/drawing/2014/main" id="{283916BE-D833-8CBB-0822-1AE9CF5AD088}"/>
              </a:ext>
            </a:extLst>
          </p:cNvPr>
          <p:cNvPicPr>
            <a:picLocks noChangeAspect="1"/>
          </p:cNvPicPr>
          <p:nvPr/>
        </p:nvPicPr>
        <p:blipFill rotWithShape="1">
          <a:blip r:embed="rId6"/>
          <a:srcRect t="5950"/>
          <a:stretch/>
        </p:blipFill>
        <p:spPr>
          <a:xfrm>
            <a:off x="57512" y="3345805"/>
            <a:ext cx="4412130" cy="2990197"/>
          </a:xfrm>
          <a:prstGeom prst="rect">
            <a:avLst/>
          </a:prstGeom>
        </p:spPr>
      </p:pic>
      <p:grpSp>
        <p:nvGrpSpPr>
          <p:cNvPr id="12" name="Group 11">
            <a:extLst>
              <a:ext uri="{FF2B5EF4-FFF2-40B4-BE49-F238E27FC236}">
                <a16:creationId xmlns:a16="http://schemas.microsoft.com/office/drawing/2014/main" id="{F8206D7C-AF3D-C1F0-2EB4-BB437A86CEB0}"/>
              </a:ext>
            </a:extLst>
          </p:cNvPr>
          <p:cNvGrpSpPr/>
          <p:nvPr/>
        </p:nvGrpSpPr>
        <p:grpSpPr>
          <a:xfrm>
            <a:off x="96676" y="135477"/>
            <a:ext cx="1408390" cy="1202588"/>
            <a:chOff x="10042064" y="189876"/>
            <a:chExt cx="2132506" cy="2010277"/>
          </a:xfrm>
        </p:grpSpPr>
        <p:pic>
          <p:nvPicPr>
            <p:cNvPr id="13" name="Picture 12">
              <a:extLst>
                <a:ext uri="{FF2B5EF4-FFF2-40B4-BE49-F238E27FC236}">
                  <a16:creationId xmlns:a16="http://schemas.microsoft.com/office/drawing/2014/main" id="{79384989-CB19-6A3C-65C7-5B05F1E28B6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528419" y="189876"/>
              <a:ext cx="1335799" cy="1763255"/>
            </a:xfrm>
            <a:prstGeom prst="rect">
              <a:avLst/>
            </a:prstGeom>
          </p:spPr>
        </p:pic>
        <p:sp>
          <p:nvSpPr>
            <p:cNvPr id="14" name="TextBox 13">
              <a:extLst>
                <a:ext uri="{FF2B5EF4-FFF2-40B4-BE49-F238E27FC236}">
                  <a16:creationId xmlns:a16="http://schemas.microsoft.com/office/drawing/2014/main" id="{33C0929B-975D-94D6-BAB5-14B55AC91563}"/>
                </a:ext>
              </a:extLst>
            </p:cNvPr>
            <p:cNvSpPr txBox="1"/>
            <p:nvPr/>
          </p:nvSpPr>
          <p:spPr>
            <a:xfrm>
              <a:off x="10042064" y="1953131"/>
              <a:ext cx="2132506" cy="24702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15" name="TextBox 14">
            <a:extLst>
              <a:ext uri="{FF2B5EF4-FFF2-40B4-BE49-F238E27FC236}">
                <a16:creationId xmlns:a16="http://schemas.microsoft.com/office/drawing/2014/main" id="{BEEF6EE7-ACF7-788B-E57B-248F31261235}"/>
              </a:ext>
            </a:extLst>
          </p:cNvPr>
          <p:cNvSpPr txBox="1"/>
          <p:nvPr/>
        </p:nvSpPr>
        <p:spPr>
          <a:xfrm>
            <a:off x="1531917" y="135477"/>
            <a:ext cx="9855221" cy="523220"/>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2800" b="1" i="0" u="none" strike="noStrike" kern="1200" cap="none" spc="0" normalizeH="0" baseline="0" noProof="0" dirty="0">
                <a:ln>
                  <a:noFill/>
                </a:ln>
                <a:solidFill>
                  <a:srgbClr val="015E1F"/>
                </a:solidFill>
                <a:effectLst/>
                <a:uLnTx/>
                <a:uFillTx/>
                <a:latin typeface="Arial" panose="020B0604020202020204" pitchFamily="34" charset="0"/>
                <a:ea typeface="+mn-ea"/>
                <a:cs typeface="Arial" panose="020B0604020202020204" pitchFamily="34" charset="0"/>
              </a:rPr>
              <a:t>TRANSMISSION PRIORITY CORRIDORS </a:t>
            </a:r>
          </a:p>
        </p:txBody>
      </p:sp>
      <p:sp>
        <p:nvSpPr>
          <p:cNvPr id="16" name="TextBox 15">
            <a:extLst>
              <a:ext uri="{FF2B5EF4-FFF2-40B4-BE49-F238E27FC236}">
                <a16:creationId xmlns:a16="http://schemas.microsoft.com/office/drawing/2014/main" id="{50F2EB4B-A67C-8571-4095-DB1A001FA6FE}"/>
              </a:ext>
            </a:extLst>
          </p:cNvPr>
          <p:cNvSpPr txBox="1"/>
          <p:nvPr/>
        </p:nvSpPr>
        <p:spPr>
          <a:xfrm>
            <a:off x="1585620" y="637274"/>
            <a:ext cx="10494620" cy="400110"/>
          </a:xfrm>
          <a:prstGeom prst="rect">
            <a:avLst/>
          </a:prstGeom>
          <a:solidFill>
            <a:srgbClr val="005B27"/>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AVAILABLE GRID CAPACITY ACCORDING TO GCCA* 2024</a:t>
            </a:r>
          </a:p>
        </p:txBody>
      </p:sp>
    </p:spTree>
    <p:extLst>
      <p:ext uri="{BB962C8B-B14F-4D97-AF65-F5344CB8AC3E}">
        <p14:creationId xmlns:p14="http://schemas.microsoft.com/office/powerpoint/2010/main" val="1469582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122387" y="986908"/>
            <a:ext cx="9931500" cy="746358"/>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5B27"/>
                </a:solidFill>
                <a:effectLst/>
                <a:uLnTx/>
                <a:uFillTx/>
                <a:latin typeface="Arial" panose="020B0604020202020204" pitchFamily="34" charset="0"/>
                <a:ea typeface="+mn-ea"/>
                <a:cs typeface="Arial" panose="020B0604020202020204" pitchFamily="34" charset="0"/>
              </a:rPr>
              <a:t>The most suitable model for South Africa must ensure that the national grid continues with oversight from government with robust regulation by NERSA</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050" b="1" i="0" u="none" strike="noStrike" kern="1200" cap="none" spc="0" normalizeH="0" baseline="0" noProof="0" dirty="0">
              <a:ln>
                <a:noFill/>
              </a:ln>
              <a:solidFill>
                <a:srgbClr val="005B27"/>
              </a:solidFill>
              <a:effectLst/>
              <a:uLnTx/>
              <a:uFillTx/>
              <a:latin typeface="Arial" panose="020B0604020202020204" pitchFamily="34" charset="0"/>
              <a:ea typeface="+mn-ea"/>
              <a:cs typeface="Arial" panose="020B0604020202020204" pitchFamily="34" charset="0"/>
            </a:endParaRPr>
          </a:p>
        </p:txBody>
      </p:sp>
      <p:graphicFrame>
        <p:nvGraphicFramePr>
          <p:cNvPr id="2" name="Diagram 1">
            <a:extLst>
              <a:ext uri="{FF2B5EF4-FFF2-40B4-BE49-F238E27FC236}">
                <a16:creationId xmlns:a16="http://schemas.microsoft.com/office/drawing/2014/main" id="{DB37B7D1-EF92-F0CF-AFCA-2F4C824E4FAA}"/>
              </a:ext>
            </a:extLst>
          </p:cNvPr>
          <p:cNvGraphicFramePr/>
          <p:nvPr>
            <p:extLst/>
          </p:nvPr>
        </p:nvGraphicFramePr>
        <p:xfrm>
          <a:off x="295275" y="1610436"/>
          <a:ext cx="11644311" cy="48043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8" name="Gerader Verbinder 7">
            <a:extLst>
              <a:ext uri="{FF2B5EF4-FFF2-40B4-BE49-F238E27FC236}">
                <a16:creationId xmlns:a16="http://schemas.microsoft.com/office/drawing/2014/main" id="{B5F0721D-4A74-05DB-9EFD-C54CAA67820D}"/>
              </a:ext>
            </a:extLst>
          </p:cNvPr>
          <p:cNvCxnSpPr>
            <a:cxnSpLocks/>
          </p:cNvCxnSpPr>
          <p:nvPr/>
        </p:nvCxnSpPr>
        <p:spPr>
          <a:xfrm flipH="1">
            <a:off x="9820274" y="6549693"/>
            <a:ext cx="1766887" cy="0"/>
          </a:xfrm>
          <a:prstGeom prst="line">
            <a:avLst/>
          </a:prstGeom>
          <a:ln w="15875">
            <a:solidFill>
              <a:srgbClr val="005B27"/>
            </a:solidFill>
          </a:ln>
        </p:spPr>
        <p:style>
          <a:lnRef idx="1">
            <a:schemeClr val="accent1"/>
          </a:lnRef>
          <a:fillRef idx="0">
            <a:schemeClr val="accent1"/>
          </a:fillRef>
          <a:effectRef idx="0">
            <a:schemeClr val="accent1"/>
          </a:effectRef>
          <a:fontRef idx="minor">
            <a:schemeClr val="tx1"/>
          </a:fontRef>
        </p:style>
      </p:cxnSp>
      <p:sp>
        <p:nvSpPr>
          <p:cNvPr id="6" name="Footer Placeholder 14">
            <a:extLst>
              <a:ext uri="{FF2B5EF4-FFF2-40B4-BE49-F238E27FC236}">
                <a16:creationId xmlns:a16="http://schemas.microsoft.com/office/drawing/2014/main" id="{475E9AE2-47B5-B072-7770-92340475B203}"/>
              </a:ext>
            </a:extLst>
          </p:cNvPr>
          <p:cNvSpPr txBox="1">
            <a:spLocks/>
          </p:cNvSpPr>
          <p:nvPr/>
        </p:nvSpPr>
        <p:spPr>
          <a:xfrm>
            <a:off x="120042" y="6414756"/>
            <a:ext cx="119338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050" b="1" i="0" u="none" strike="noStrike" kern="1200" cap="none" spc="0" normalizeH="0" baseline="0" noProof="0">
                <a:ln>
                  <a:noFill/>
                </a:ln>
                <a:solidFill>
                  <a:srgbClr val="005B27"/>
                </a:solidFill>
                <a:effectLst/>
                <a:uLnTx/>
                <a:uFillTx/>
                <a:latin typeface="Arial" panose="020B0604020202020204" pitchFamily="34" charset="0"/>
                <a:ea typeface="+mn-ea"/>
                <a:cs typeface="Arial" panose="020B0604020202020204" pitchFamily="34" charset="0"/>
              </a:rPr>
              <a:t>ILLUMINATING FINANCING &amp; FUNDING PATHWAYS FOR TRANSMISSION INFRASTRUCTURE DEVELOPMENT </a:t>
            </a:r>
          </a:p>
        </p:txBody>
      </p:sp>
      <p:cxnSp>
        <p:nvCxnSpPr>
          <p:cNvPr id="7" name="Gerader Verbinder 6">
            <a:extLst>
              <a:ext uri="{FF2B5EF4-FFF2-40B4-BE49-F238E27FC236}">
                <a16:creationId xmlns:a16="http://schemas.microsoft.com/office/drawing/2014/main" id="{DA02A2A7-607E-47BC-80D2-2AE9CAA67980}"/>
              </a:ext>
            </a:extLst>
          </p:cNvPr>
          <p:cNvCxnSpPr>
            <a:cxnSpLocks/>
          </p:cNvCxnSpPr>
          <p:nvPr/>
        </p:nvCxnSpPr>
        <p:spPr>
          <a:xfrm flipH="1">
            <a:off x="295275" y="6549693"/>
            <a:ext cx="2076450" cy="0"/>
          </a:xfrm>
          <a:prstGeom prst="line">
            <a:avLst/>
          </a:prstGeom>
          <a:ln w="15875">
            <a:solidFill>
              <a:srgbClr val="005B27"/>
            </a:solidFill>
          </a:ln>
        </p:spPr>
        <p:style>
          <a:lnRef idx="1">
            <a:schemeClr val="accent1"/>
          </a:lnRef>
          <a:fillRef idx="0">
            <a:schemeClr val="accent1"/>
          </a:fillRef>
          <a:effectRef idx="0">
            <a:schemeClr val="accent1"/>
          </a:effectRef>
          <a:fontRef idx="minor">
            <a:schemeClr val="tx1"/>
          </a:fontRef>
        </p:style>
      </p:cxnSp>
      <p:cxnSp>
        <p:nvCxnSpPr>
          <p:cNvPr id="10" name="Gerader Verbinder 9">
            <a:extLst>
              <a:ext uri="{FF2B5EF4-FFF2-40B4-BE49-F238E27FC236}">
                <a16:creationId xmlns:a16="http://schemas.microsoft.com/office/drawing/2014/main" id="{3399868E-7FD6-A8E0-3425-AE70554B9C9A}"/>
              </a:ext>
            </a:extLst>
          </p:cNvPr>
          <p:cNvCxnSpPr>
            <a:cxnSpLocks/>
          </p:cNvCxnSpPr>
          <p:nvPr/>
        </p:nvCxnSpPr>
        <p:spPr>
          <a:xfrm flipH="1">
            <a:off x="9705975" y="6549693"/>
            <a:ext cx="1819275" cy="0"/>
          </a:xfrm>
          <a:prstGeom prst="line">
            <a:avLst/>
          </a:prstGeom>
          <a:ln w="15875">
            <a:solidFill>
              <a:srgbClr val="005B27"/>
            </a:solidFill>
          </a:ln>
        </p:spPr>
        <p:style>
          <a:lnRef idx="1">
            <a:schemeClr val="accent1"/>
          </a:lnRef>
          <a:fillRef idx="0">
            <a:schemeClr val="accent1"/>
          </a:fillRef>
          <a:effectRef idx="0">
            <a:schemeClr val="accent1"/>
          </a:effectRef>
          <a:fontRef idx="minor">
            <a:schemeClr val="tx1"/>
          </a:fontRef>
        </p:style>
      </p:cxnSp>
      <p:sp>
        <p:nvSpPr>
          <p:cNvPr id="12" name="Slide Number Placeholder 13">
            <a:extLst>
              <a:ext uri="{FF2B5EF4-FFF2-40B4-BE49-F238E27FC236}">
                <a16:creationId xmlns:a16="http://schemas.microsoft.com/office/drawing/2014/main" id="{BEBAA581-CCC4-476E-6063-5A7BB1242E7D}"/>
              </a:ext>
            </a:extLst>
          </p:cNvPr>
          <p:cNvSpPr txBox="1">
            <a:spLocks/>
          </p:cNvSpPr>
          <p:nvPr/>
        </p:nvSpPr>
        <p:spPr>
          <a:xfrm>
            <a:off x="11525250" y="6400138"/>
            <a:ext cx="546708"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fld id="{66B4F660-D939-4DB6-9781-1CA4AA157FB0}" type="slidenum">
              <a:rPr kumimoji="0" lang="en-US" sz="1050" b="1" i="0" u="none" strike="noStrike" kern="1200" cap="none" spc="0" normalizeH="0" baseline="0" noProof="0" smtClean="0">
                <a:ln>
                  <a:noFill/>
                </a:ln>
                <a:solidFill>
                  <a:srgbClr val="005B27"/>
                </a:solidFill>
                <a:effectLst/>
                <a:uLnTx/>
                <a:uFillTx/>
                <a:latin typeface="Arial  "/>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en-US" sz="1050" b="1" i="0" u="none" strike="noStrike" kern="1200" cap="none" spc="0" normalizeH="0" baseline="0" noProof="0">
              <a:ln>
                <a:noFill/>
              </a:ln>
              <a:solidFill>
                <a:srgbClr val="005B27"/>
              </a:solidFill>
              <a:effectLst/>
              <a:uLnTx/>
              <a:uFillTx/>
              <a:latin typeface="Arial  "/>
              <a:ea typeface="+mn-ea"/>
              <a:cs typeface="+mn-cs"/>
            </a:endParaRPr>
          </a:p>
        </p:txBody>
      </p:sp>
      <p:sp>
        <p:nvSpPr>
          <p:cNvPr id="13" name="TextBox 8">
            <a:extLst>
              <a:ext uri="{FF2B5EF4-FFF2-40B4-BE49-F238E27FC236}">
                <a16:creationId xmlns:a16="http://schemas.microsoft.com/office/drawing/2014/main" id="{312403F1-4C7A-FD2A-8C75-44D934971F07}"/>
              </a:ext>
            </a:extLst>
          </p:cNvPr>
          <p:cNvSpPr txBox="1"/>
          <p:nvPr/>
        </p:nvSpPr>
        <p:spPr>
          <a:xfrm>
            <a:off x="1703665" y="125743"/>
            <a:ext cx="10235921" cy="707886"/>
          </a:xfrm>
          <a:prstGeom prst="rect">
            <a:avLst/>
          </a:prstGeom>
          <a:solidFill>
            <a:srgbClr val="005B27"/>
          </a:solidFill>
          <a:ln>
            <a:solidFill>
              <a:srgbClr val="005B27"/>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ENABLING SOUTH AFRICA’S ENERGY SECURITY THROUGH </a:t>
            </a:r>
            <a:r>
              <a:rPr kumimoji="0" lang="en-US" sz="2000" b="1"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rPr>
              <a:t>PUBLIC/PRIVATE </a:t>
            </a: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SECTOR PARTICIPATION – DECEMBER 2023 CABINET </a:t>
            </a:r>
            <a:r>
              <a:rPr lang="en-US" sz="2000" b="1" dirty="0">
                <a:solidFill>
                  <a:prstClr val="white"/>
                </a:solidFill>
                <a:latin typeface="Arial" panose="020B0604020202020204" pitchFamily="34" charset="0"/>
                <a:cs typeface="Arial" panose="020B0604020202020204" pitchFamily="34" charset="0"/>
              </a:rPr>
              <a:t>APPROVED</a:t>
            </a: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SOLUTION</a:t>
            </a:r>
            <a:endParaRPr kumimoji="0" lang="en-ZA" sz="2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nvGrpSpPr>
          <p:cNvPr id="14" name="Group 13">
            <a:extLst>
              <a:ext uri="{FF2B5EF4-FFF2-40B4-BE49-F238E27FC236}">
                <a16:creationId xmlns:a16="http://schemas.microsoft.com/office/drawing/2014/main" id="{F8206D7C-AF3D-C1F0-2EB4-BB437A86CEB0}"/>
              </a:ext>
            </a:extLst>
          </p:cNvPr>
          <p:cNvGrpSpPr/>
          <p:nvPr/>
        </p:nvGrpSpPr>
        <p:grpSpPr>
          <a:xfrm>
            <a:off x="295275" y="232335"/>
            <a:ext cx="1408390" cy="1202588"/>
            <a:chOff x="10042064" y="189876"/>
            <a:chExt cx="2132506" cy="2010277"/>
          </a:xfrm>
        </p:grpSpPr>
        <p:pic>
          <p:nvPicPr>
            <p:cNvPr id="15" name="Picture 14">
              <a:extLst>
                <a:ext uri="{FF2B5EF4-FFF2-40B4-BE49-F238E27FC236}">
                  <a16:creationId xmlns:a16="http://schemas.microsoft.com/office/drawing/2014/main" id="{79384989-CB19-6A3C-65C7-5B05F1E28B6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528419" y="189876"/>
              <a:ext cx="1335799" cy="1763255"/>
            </a:xfrm>
            <a:prstGeom prst="rect">
              <a:avLst/>
            </a:prstGeom>
          </p:spPr>
        </p:pic>
        <p:sp>
          <p:nvSpPr>
            <p:cNvPr id="16" name="TextBox 15">
              <a:extLst>
                <a:ext uri="{FF2B5EF4-FFF2-40B4-BE49-F238E27FC236}">
                  <a16:creationId xmlns:a16="http://schemas.microsoft.com/office/drawing/2014/main" id="{33C0929B-975D-94D6-BAB5-14B55AC91563}"/>
                </a:ext>
              </a:extLst>
            </p:cNvPr>
            <p:cNvSpPr txBox="1"/>
            <p:nvPr/>
          </p:nvSpPr>
          <p:spPr>
            <a:xfrm>
              <a:off x="10042064" y="1953131"/>
              <a:ext cx="2132506" cy="24702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2293863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2"/>
          <a:srcRect l="2799" t="16451" r="5602" b="3694"/>
          <a:stretch/>
        </p:blipFill>
        <p:spPr>
          <a:xfrm>
            <a:off x="145588" y="352792"/>
            <a:ext cx="11754312" cy="6191706"/>
          </a:xfrm>
          <a:custGeom>
            <a:avLst/>
            <a:gdLst>
              <a:gd name="connsiteX0" fmla="*/ 10913012 w 11847612"/>
              <a:gd name="connsiteY0" fmla="*/ 0 h 6623199"/>
              <a:gd name="connsiteX1" fmla="*/ 11847612 w 11847612"/>
              <a:gd name="connsiteY1" fmla="*/ 0 h 6623199"/>
              <a:gd name="connsiteX2" fmla="*/ 11847612 w 11847612"/>
              <a:gd name="connsiteY2" fmla="*/ 1024605 h 6623199"/>
              <a:gd name="connsiteX3" fmla="*/ 9261982 w 11847612"/>
              <a:gd name="connsiteY3" fmla="*/ 5341527 h 6623199"/>
              <a:gd name="connsiteX4" fmla="*/ 8350979 w 11847612"/>
              <a:gd name="connsiteY4" fmla="*/ 5570025 h 6623199"/>
              <a:gd name="connsiteX5" fmla="*/ 8350979 w 11847612"/>
              <a:gd name="connsiteY5" fmla="*/ 5570024 h 6623199"/>
              <a:gd name="connsiteX6" fmla="*/ 8122482 w 11847612"/>
              <a:gd name="connsiteY6" fmla="*/ 4659020 h 6623199"/>
              <a:gd name="connsiteX7" fmla="*/ 9106358 w 11847612"/>
              <a:gd name="connsiteY7" fmla="*/ 0 h 6623199"/>
              <a:gd name="connsiteX8" fmla="*/ 10654649 w 11847612"/>
              <a:gd name="connsiteY8" fmla="*/ 0 h 6623199"/>
              <a:gd name="connsiteX9" fmla="*/ 7315225 w 11847612"/>
              <a:gd name="connsiteY9" fmla="*/ 5575444 h 6623199"/>
              <a:gd name="connsiteX10" fmla="*/ 6404221 w 11847612"/>
              <a:gd name="connsiteY10" fmla="*/ 5803942 h 6623199"/>
              <a:gd name="connsiteX11" fmla="*/ 6404222 w 11847612"/>
              <a:gd name="connsiteY11" fmla="*/ 5803941 h 6623199"/>
              <a:gd name="connsiteX12" fmla="*/ 6175725 w 11847612"/>
              <a:gd name="connsiteY12" fmla="*/ 4892937 h 6623199"/>
              <a:gd name="connsiteX13" fmla="*/ 7223980 w 11847612"/>
              <a:gd name="connsiteY13" fmla="*/ 0 h 6623199"/>
              <a:gd name="connsiteX14" fmla="*/ 8772268 w 11847612"/>
              <a:gd name="connsiteY14" fmla="*/ 0 h 6623199"/>
              <a:gd name="connsiteX15" fmla="*/ 5195599 w 11847612"/>
              <a:gd name="connsiteY15" fmla="*/ 5971549 h 6623199"/>
              <a:gd name="connsiteX16" fmla="*/ 4284593 w 11847612"/>
              <a:gd name="connsiteY16" fmla="*/ 6200045 h 6623199"/>
              <a:gd name="connsiteX17" fmla="*/ 4284595 w 11847612"/>
              <a:gd name="connsiteY17" fmla="*/ 6200045 h 6623199"/>
              <a:gd name="connsiteX18" fmla="*/ 4056098 w 11847612"/>
              <a:gd name="connsiteY18" fmla="*/ 5289041 h 6623199"/>
              <a:gd name="connsiteX19" fmla="*/ 5341601 w 11847612"/>
              <a:gd name="connsiteY19" fmla="*/ 0 h 6623199"/>
              <a:gd name="connsiteX20" fmla="*/ 6889891 w 11847612"/>
              <a:gd name="connsiteY20" fmla="*/ 0 h 6623199"/>
              <a:gd name="connsiteX21" fmla="*/ 3232907 w 11847612"/>
              <a:gd name="connsiteY21" fmla="*/ 6105636 h 6623199"/>
              <a:gd name="connsiteX22" fmla="*/ 2321903 w 11847612"/>
              <a:gd name="connsiteY22" fmla="*/ 6334134 h 6623199"/>
              <a:gd name="connsiteX23" fmla="*/ 2321904 w 11847612"/>
              <a:gd name="connsiteY23" fmla="*/ 6334133 h 6623199"/>
              <a:gd name="connsiteX24" fmla="*/ 2093407 w 11847612"/>
              <a:gd name="connsiteY24" fmla="*/ 5423129 h 6623199"/>
              <a:gd name="connsiteX25" fmla="*/ 3459221 w 11847612"/>
              <a:gd name="connsiteY25" fmla="*/ 0 h 6623199"/>
              <a:gd name="connsiteX26" fmla="*/ 5007513 w 11847612"/>
              <a:gd name="connsiteY26" fmla="*/ 0 h 6623199"/>
              <a:gd name="connsiteX27" fmla="*/ 1233982 w 11847612"/>
              <a:gd name="connsiteY27" fmla="*/ 6300221 h 6623199"/>
              <a:gd name="connsiteX28" fmla="*/ 322978 w 11847612"/>
              <a:gd name="connsiteY28" fmla="*/ 6528719 h 6623199"/>
              <a:gd name="connsiteX29" fmla="*/ 322979 w 11847612"/>
              <a:gd name="connsiteY29" fmla="*/ 6528718 h 6623199"/>
              <a:gd name="connsiteX30" fmla="*/ 94481 w 11847612"/>
              <a:gd name="connsiteY30" fmla="*/ 5617714 h 66231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847612" h="6623199">
                <a:moveTo>
                  <a:pt x="10913012" y="0"/>
                </a:moveTo>
                <a:lnTo>
                  <a:pt x="11847612" y="0"/>
                </a:lnTo>
                <a:lnTo>
                  <a:pt x="11847612" y="1024605"/>
                </a:lnTo>
                <a:lnTo>
                  <a:pt x="9261982" y="5341527"/>
                </a:lnTo>
                <a:cubicBezTo>
                  <a:pt x="9073514" y="5656192"/>
                  <a:pt x="8665642" y="5758494"/>
                  <a:pt x="8350979" y="5570025"/>
                </a:cubicBezTo>
                <a:lnTo>
                  <a:pt x="8350979" y="5570024"/>
                </a:lnTo>
                <a:cubicBezTo>
                  <a:pt x="8036315" y="5381556"/>
                  <a:pt x="7934013" y="4973684"/>
                  <a:pt x="8122482" y="4659020"/>
                </a:cubicBezTo>
                <a:close/>
                <a:moveTo>
                  <a:pt x="9106358" y="0"/>
                </a:moveTo>
                <a:lnTo>
                  <a:pt x="10654649" y="0"/>
                </a:lnTo>
                <a:lnTo>
                  <a:pt x="7315225" y="5575444"/>
                </a:lnTo>
                <a:cubicBezTo>
                  <a:pt x="7126756" y="5890109"/>
                  <a:pt x="6718885" y="5992410"/>
                  <a:pt x="6404221" y="5803942"/>
                </a:cubicBezTo>
                <a:lnTo>
                  <a:pt x="6404222" y="5803941"/>
                </a:lnTo>
                <a:cubicBezTo>
                  <a:pt x="6089558" y="5615472"/>
                  <a:pt x="5987256" y="5207601"/>
                  <a:pt x="6175725" y="4892937"/>
                </a:cubicBezTo>
                <a:close/>
                <a:moveTo>
                  <a:pt x="7223980" y="0"/>
                </a:moveTo>
                <a:lnTo>
                  <a:pt x="8772268" y="0"/>
                </a:lnTo>
                <a:lnTo>
                  <a:pt x="5195599" y="5971549"/>
                </a:lnTo>
                <a:cubicBezTo>
                  <a:pt x="5007129" y="6286212"/>
                  <a:pt x="4599258" y="6388515"/>
                  <a:pt x="4284593" y="6200045"/>
                </a:cubicBezTo>
                <a:lnTo>
                  <a:pt x="4284595" y="6200045"/>
                </a:lnTo>
                <a:cubicBezTo>
                  <a:pt x="3969930" y="6011576"/>
                  <a:pt x="3867628" y="5603705"/>
                  <a:pt x="4056098" y="5289041"/>
                </a:cubicBezTo>
                <a:close/>
                <a:moveTo>
                  <a:pt x="5341601" y="0"/>
                </a:moveTo>
                <a:lnTo>
                  <a:pt x="6889891" y="0"/>
                </a:lnTo>
                <a:lnTo>
                  <a:pt x="3232907" y="6105636"/>
                </a:lnTo>
                <a:cubicBezTo>
                  <a:pt x="3044438" y="6420301"/>
                  <a:pt x="2636567" y="6522603"/>
                  <a:pt x="2321903" y="6334134"/>
                </a:cubicBezTo>
                <a:lnTo>
                  <a:pt x="2321904" y="6334133"/>
                </a:lnTo>
                <a:cubicBezTo>
                  <a:pt x="2007240" y="6145665"/>
                  <a:pt x="1904938" y="5737793"/>
                  <a:pt x="2093407" y="5423129"/>
                </a:cubicBezTo>
                <a:close/>
                <a:moveTo>
                  <a:pt x="3459221" y="0"/>
                </a:moveTo>
                <a:lnTo>
                  <a:pt x="5007513" y="0"/>
                </a:lnTo>
                <a:lnTo>
                  <a:pt x="1233982" y="6300221"/>
                </a:lnTo>
                <a:cubicBezTo>
                  <a:pt x="1045512" y="6614885"/>
                  <a:pt x="637641" y="6717187"/>
                  <a:pt x="322978" y="6528719"/>
                </a:cubicBezTo>
                <a:lnTo>
                  <a:pt x="322979" y="6528718"/>
                </a:lnTo>
                <a:cubicBezTo>
                  <a:pt x="8314" y="6340249"/>
                  <a:pt x="-93988" y="5932378"/>
                  <a:pt x="94481" y="5617714"/>
                </a:cubicBezTo>
                <a:close/>
              </a:path>
            </a:pathLst>
          </a:custGeom>
        </p:spPr>
      </p:pic>
      <p:grpSp>
        <p:nvGrpSpPr>
          <p:cNvPr id="2" name="Group 1"/>
          <p:cNvGrpSpPr/>
          <p:nvPr/>
        </p:nvGrpSpPr>
        <p:grpSpPr>
          <a:xfrm>
            <a:off x="237544" y="352792"/>
            <a:ext cx="1648366" cy="1321904"/>
            <a:chOff x="10042064" y="189876"/>
            <a:chExt cx="2132506" cy="2010277"/>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28419" y="189876"/>
              <a:ext cx="1335799" cy="1763255"/>
            </a:xfrm>
            <a:prstGeom prst="rect">
              <a:avLst/>
            </a:prstGeom>
          </p:spPr>
        </p:pic>
        <p:sp>
          <p:nvSpPr>
            <p:cNvPr id="4" name="TextBox 3"/>
            <p:cNvSpPr txBox="1"/>
            <p:nvPr/>
          </p:nvSpPr>
          <p:spPr>
            <a:xfrm>
              <a:off x="10042064" y="1953131"/>
              <a:ext cx="2132506" cy="247022"/>
            </a:xfrm>
            <a:prstGeom prst="rect">
              <a:avLst/>
            </a:prstGeom>
            <a:noFill/>
          </p:spPr>
          <p:txBody>
            <a:bodyPr wrap="square" rtlCol="0">
              <a:spAutoFit/>
            </a:bodyPr>
            <a:lstStyle/>
            <a:p>
              <a:pPr algn="ctr"/>
              <a:endParaRPr lang="en-ZA" sz="1000" b="1" dirty="0">
                <a:latin typeface="Arial" panose="020B0604020202020204" pitchFamily="34" charset="0"/>
                <a:cs typeface="Arial" panose="020B0604020202020204" pitchFamily="34" charset="0"/>
              </a:endParaRPr>
            </a:p>
          </p:txBody>
        </p:sp>
      </p:grpSp>
      <p:sp>
        <p:nvSpPr>
          <p:cNvPr id="5" name="TextBox 4"/>
          <p:cNvSpPr txBox="1"/>
          <p:nvPr/>
        </p:nvSpPr>
        <p:spPr>
          <a:xfrm>
            <a:off x="145588" y="2701321"/>
            <a:ext cx="11940650" cy="769441"/>
          </a:xfrm>
          <a:prstGeom prst="rect">
            <a:avLst/>
          </a:prstGeom>
          <a:solidFill>
            <a:srgbClr val="015E1F"/>
          </a:solidFill>
          <a:ln w="225425">
            <a:solidFill>
              <a:schemeClr val="bg1"/>
            </a:solidFill>
          </a:ln>
        </p:spPr>
        <p:txBody>
          <a:bodyPr wrap="square" rtlCol="0">
            <a:spAutoFit/>
          </a:bodyPr>
          <a:lstStyle/>
          <a:p>
            <a:pPr algn="ctr"/>
            <a:r>
              <a:rPr lang="en-US" sz="4400" dirty="0" smtClean="0">
                <a:solidFill>
                  <a:srgbClr val="C7A854"/>
                </a:solidFill>
                <a:latin typeface="Impact" panose="020B0806030902050204" pitchFamily="34" charset="0"/>
                <a:cs typeface="Arial" panose="020B0604020202020204" pitchFamily="34" charset="0"/>
              </a:rPr>
              <a:t>DISTRIBUTION REFORM AND ENERGY PRICING POLICY</a:t>
            </a:r>
            <a:endParaRPr lang="en-ZA" sz="4400" dirty="0">
              <a:solidFill>
                <a:srgbClr val="C7A854"/>
              </a:solidFill>
              <a:latin typeface="Impact" panose="020B0806030902050204" pitchFamily="34" charset="0"/>
              <a:cs typeface="Arial" panose="020B0604020202020204" pitchFamily="34" charset="0"/>
            </a:endParaRPr>
          </a:p>
        </p:txBody>
      </p:sp>
      <p:sp>
        <p:nvSpPr>
          <p:cNvPr id="18" name="TextBox 43"/>
          <p:cNvSpPr txBox="1"/>
          <p:nvPr/>
        </p:nvSpPr>
        <p:spPr>
          <a:xfrm>
            <a:off x="-664680" y="5574327"/>
            <a:ext cx="2272295" cy="2333123"/>
          </a:xfrm>
          <a:prstGeom prst="rect">
            <a:avLst/>
          </a:prstGeom>
        </p:spPr>
        <p:txBody>
          <a:bodyPr lIns="50800" tIns="50800" rIns="50800" bIns="50800" rtlCol="0" anchor="ctr"/>
          <a:lstStyle/>
          <a:p>
            <a:pPr marL="0" lvl="0" indent="0" algn="ctr">
              <a:lnSpc>
                <a:spcPts val="2859"/>
              </a:lnSpc>
              <a:spcBef>
                <a:spcPct val="0"/>
              </a:spcBef>
            </a:pPr>
            <a:endParaRPr/>
          </a:p>
        </p:txBody>
      </p:sp>
    </p:spTree>
    <p:extLst>
      <p:ext uri="{BB962C8B-B14F-4D97-AF65-F5344CB8AC3E}">
        <p14:creationId xmlns:p14="http://schemas.microsoft.com/office/powerpoint/2010/main" val="41792689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0751" y="198783"/>
            <a:ext cx="1412351" cy="1124180"/>
            <a:chOff x="10042063" y="189876"/>
            <a:chExt cx="2132506" cy="2010277"/>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28419" y="189876"/>
              <a:ext cx="1335799" cy="1763255"/>
            </a:xfrm>
            <a:prstGeom prst="rect">
              <a:avLst/>
            </a:prstGeom>
          </p:spPr>
        </p:pic>
        <p:sp>
          <p:nvSpPr>
            <p:cNvPr id="4" name="TextBox 3"/>
            <p:cNvSpPr txBox="1"/>
            <p:nvPr/>
          </p:nvSpPr>
          <p:spPr>
            <a:xfrm>
              <a:off x="10042063" y="1953131"/>
              <a:ext cx="2132506" cy="247022"/>
            </a:xfrm>
            <a:prstGeom prst="rect">
              <a:avLst/>
            </a:prstGeom>
            <a:noFill/>
          </p:spPr>
          <p:txBody>
            <a:bodyPr wrap="square" rtlCol="0">
              <a:spAutoFit/>
            </a:bodyPr>
            <a:lstStyle/>
            <a:p>
              <a:pPr algn="ctr"/>
              <a:endParaRPr lang="en-ZA" sz="1000" b="1" dirty="0">
                <a:latin typeface="Arial" panose="020B0604020202020204" pitchFamily="34" charset="0"/>
                <a:cs typeface="Arial" panose="020B0604020202020204" pitchFamily="34" charset="0"/>
              </a:endParaRPr>
            </a:p>
          </p:txBody>
        </p:sp>
      </p:grpSp>
      <p:sp>
        <p:nvSpPr>
          <p:cNvPr id="5" name="TextBox 4"/>
          <p:cNvSpPr txBox="1"/>
          <p:nvPr/>
        </p:nvSpPr>
        <p:spPr>
          <a:xfrm>
            <a:off x="1371600" y="198782"/>
            <a:ext cx="10605052" cy="523220"/>
          </a:xfrm>
          <a:prstGeom prst="rect">
            <a:avLst/>
          </a:prstGeom>
          <a:solidFill>
            <a:srgbClr val="015E1F"/>
          </a:solidFill>
        </p:spPr>
        <p:txBody>
          <a:bodyPr wrap="square" rtlCol="0">
            <a:spAutoFit/>
          </a:bodyPr>
          <a:lstStyle/>
          <a:p>
            <a:r>
              <a:rPr lang="en-US" sz="2800" b="1" dirty="0" smtClean="0">
                <a:solidFill>
                  <a:schemeClr val="bg1"/>
                </a:solidFill>
                <a:latin typeface="Arial" panose="020B0604020202020204" pitchFamily="34" charset="0"/>
                <a:cs typeface="Arial" panose="020B0604020202020204" pitchFamily="34" charset="0"/>
              </a:rPr>
              <a:t>PROBLEM STATEMENT – QUANTITATIVE </a:t>
            </a:r>
            <a:endParaRPr lang="en-ZA" sz="2800" b="1" dirty="0">
              <a:solidFill>
                <a:schemeClr val="bg1"/>
              </a:solidFill>
              <a:latin typeface="Arial" panose="020B0604020202020204" pitchFamily="34" charset="0"/>
              <a:cs typeface="Arial" panose="020B0604020202020204" pitchFamily="34" charset="0"/>
            </a:endParaRPr>
          </a:p>
        </p:txBody>
      </p:sp>
      <p:sp>
        <p:nvSpPr>
          <p:cNvPr id="7" name="TextBox 6"/>
          <p:cNvSpPr txBox="1"/>
          <p:nvPr/>
        </p:nvSpPr>
        <p:spPr>
          <a:xfrm>
            <a:off x="1371600" y="700057"/>
            <a:ext cx="10584180" cy="461665"/>
          </a:xfrm>
          <a:prstGeom prst="rect">
            <a:avLst/>
          </a:prstGeom>
          <a:noFill/>
          <a:ln>
            <a:solidFill>
              <a:srgbClr val="015E1F"/>
            </a:solidFill>
          </a:ln>
        </p:spPr>
        <p:txBody>
          <a:bodyPr wrap="square" rtlCol="0">
            <a:spAutoFit/>
          </a:bodyPr>
          <a:lstStyle/>
          <a:p>
            <a:r>
              <a:rPr lang="en-US" sz="2400" dirty="0">
                <a:solidFill>
                  <a:srgbClr val="015E1F"/>
                </a:solidFill>
                <a:latin typeface="Arial" panose="020B0604020202020204" pitchFamily="34" charset="0"/>
                <a:cs typeface="Arial" panose="020B0604020202020204" pitchFamily="34" charset="0"/>
              </a:rPr>
              <a:t>The Distribution industry faces numerous systemic challenges</a:t>
            </a:r>
            <a:endParaRPr lang="en-ZA" sz="2400" dirty="0">
              <a:solidFill>
                <a:srgbClr val="015E1F"/>
              </a:solidFill>
              <a:latin typeface="Arial" panose="020B0604020202020204" pitchFamily="34" charset="0"/>
              <a:cs typeface="Arial" panose="020B0604020202020204" pitchFamily="34" charset="0"/>
            </a:endParaRPr>
          </a:p>
        </p:txBody>
      </p:sp>
      <p:sp>
        <p:nvSpPr>
          <p:cNvPr id="18" name="TextBox 43"/>
          <p:cNvSpPr txBox="1"/>
          <p:nvPr/>
        </p:nvSpPr>
        <p:spPr>
          <a:xfrm>
            <a:off x="-640412" y="5472235"/>
            <a:ext cx="2272295" cy="2333123"/>
          </a:xfrm>
          <a:prstGeom prst="rect">
            <a:avLst/>
          </a:prstGeom>
        </p:spPr>
        <p:txBody>
          <a:bodyPr lIns="50800" tIns="50800" rIns="50800" bIns="50800" rtlCol="0" anchor="ctr"/>
          <a:lstStyle/>
          <a:p>
            <a:pPr marL="0" lvl="0" indent="0" algn="ctr">
              <a:lnSpc>
                <a:spcPts val="2859"/>
              </a:lnSpc>
              <a:spcBef>
                <a:spcPct val="0"/>
              </a:spcBef>
            </a:pPr>
            <a:endParaRPr/>
          </a:p>
        </p:txBody>
      </p:sp>
      <p:graphicFrame>
        <p:nvGraphicFramePr>
          <p:cNvPr id="40" name="Content Placeholder 6">
            <a:extLst>
              <a:ext uri="{FF2B5EF4-FFF2-40B4-BE49-F238E27FC236}">
                <a16:creationId xmlns:a16="http://schemas.microsoft.com/office/drawing/2014/main" id="{DF201ADE-8B5A-F202-8810-F3CEF54FC070}"/>
              </a:ext>
            </a:extLst>
          </p:cNvPr>
          <p:cNvGraphicFramePr>
            <a:graphicFrameLocks/>
          </p:cNvGraphicFramePr>
          <p:nvPr>
            <p:extLst/>
          </p:nvPr>
        </p:nvGraphicFramePr>
        <p:xfrm>
          <a:off x="1371600" y="3271573"/>
          <a:ext cx="5663475" cy="3558503"/>
        </p:xfrm>
        <a:graphic>
          <a:graphicData uri="http://schemas.openxmlformats.org/drawingml/2006/chart">
            <c:chart xmlns:c="http://schemas.openxmlformats.org/drawingml/2006/chart" xmlns:r="http://schemas.openxmlformats.org/officeDocument/2006/relationships" r:id="rId4"/>
          </a:graphicData>
        </a:graphic>
      </p:graphicFrame>
      <p:sp>
        <p:nvSpPr>
          <p:cNvPr id="54" name="Rectangle 53">
            <a:extLst>
              <a:ext uri="{FF2B5EF4-FFF2-40B4-BE49-F238E27FC236}">
                <a16:creationId xmlns:a16="http://schemas.microsoft.com/office/drawing/2014/main" id="{56103A32-0676-657D-3A1D-3310443F1DF7}"/>
              </a:ext>
            </a:extLst>
          </p:cNvPr>
          <p:cNvSpPr/>
          <p:nvPr/>
        </p:nvSpPr>
        <p:spPr>
          <a:xfrm>
            <a:off x="6248396" y="3059197"/>
            <a:ext cx="410902" cy="27843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55" name="Rectangle 54">
            <a:extLst>
              <a:ext uri="{FF2B5EF4-FFF2-40B4-BE49-F238E27FC236}">
                <a16:creationId xmlns:a16="http://schemas.microsoft.com/office/drawing/2014/main" id="{1968C63E-2FA5-7B9D-0EA9-748917D9DD9F}"/>
              </a:ext>
            </a:extLst>
          </p:cNvPr>
          <p:cNvSpPr/>
          <p:nvPr/>
        </p:nvSpPr>
        <p:spPr>
          <a:xfrm>
            <a:off x="6246439" y="3455106"/>
            <a:ext cx="410902" cy="2836187"/>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56" name="TextBox 55">
            <a:extLst>
              <a:ext uri="{FF2B5EF4-FFF2-40B4-BE49-F238E27FC236}">
                <a16:creationId xmlns:a16="http://schemas.microsoft.com/office/drawing/2014/main" id="{E178C480-D76F-10E7-A93B-8440E2181DD5}"/>
              </a:ext>
            </a:extLst>
          </p:cNvPr>
          <p:cNvSpPr txBox="1"/>
          <p:nvPr/>
        </p:nvSpPr>
        <p:spPr>
          <a:xfrm>
            <a:off x="6195369" y="4006826"/>
            <a:ext cx="538223" cy="261610"/>
          </a:xfrm>
          <a:prstGeom prst="rect">
            <a:avLst/>
          </a:prstGeom>
          <a:noFill/>
        </p:spPr>
        <p:txBody>
          <a:bodyPr wrap="square" rtlCol="0">
            <a:spAutoFit/>
          </a:bodyPr>
          <a:lstStyle/>
          <a:p>
            <a:pPr>
              <a:buClr>
                <a:schemeClr val="bg1">
                  <a:lumMod val="50000"/>
                </a:schemeClr>
              </a:buClr>
            </a:pPr>
            <a:r>
              <a:rPr lang="en-ZA" sz="1100" b="1" dirty="0">
                <a:solidFill>
                  <a:schemeClr val="bg1"/>
                </a:solidFill>
                <a:latin typeface="Arial" panose="020B0604020202020204" pitchFamily="34" charset="0"/>
                <a:cs typeface="Arial" panose="020B0604020202020204" pitchFamily="34" charset="0"/>
              </a:rPr>
              <a:t>3195</a:t>
            </a:r>
            <a:r>
              <a:rPr lang="en-ZA" sz="1100" b="1" baseline="30000" dirty="0">
                <a:solidFill>
                  <a:schemeClr val="bg1"/>
                </a:solidFill>
                <a:latin typeface="Arial" panose="020B0604020202020204" pitchFamily="34" charset="0"/>
                <a:cs typeface="Arial" panose="020B0604020202020204" pitchFamily="34" charset="0"/>
              </a:rPr>
              <a:t>*</a:t>
            </a:r>
            <a:endParaRPr lang="en-ZA" sz="1000" b="1" baseline="30000" dirty="0">
              <a:solidFill>
                <a:schemeClr val="bg1"/>
              </a:solidFill>
              <a:latin typeface="Arial" panose="020B0604020202020204" pitchFamily="34" charset="0"/>
              <a:cs typeface="Arial" panose="020B0604020202020204" pitchFamily="34" charset="0"/>
            </a:endParaRPr>
          </a:p>
        </p:txBody>
      </p:sp>
      <p:grpSp>
        <p:nvGrpSpPr>
          <p:cNvPr id="6" name="Group 5"/>
          <p:cNvGrpSpPr/>
          <p:nvPr/>
        </p:nvGrpSpPr>
        <p:grpSpPr>
          <a:xfrm>
            <a:off x="7141945" y="2770961"/>
            <a:ext cx="4884046" cy="4059115"/>
            <a:chOff x="6852107" y="2510349"/>
            <a:chExt cx="5173884" cy="4319728"/>
          </a:xfrm>
        </p:grpSpPr>
        <p:sp>
          <p:nvSpPr>
            <p:cNvPr id="48" name="Rectangle: Rounded Corners 7">
              <a:extLst>
                <a:ext uri="{FF2B5EF4-FFF2-40B4-BE49-F238E27FC236}">
                  <a16:creationId xmlns:a16="http://schemas.microsoft.com/office/drawing/2014/main" id="{3B3DD46D-02A6-11AE-BEF3-060AC6B4EAF0}"/>
                </a:ext>
              </a:extLst>
            </p:cNvPr>
            <p:cNvSpPr/>
            <p:nvPr/>
          </p:nvSpPr>
          <p:spPr>
            <a:xfrm>
              <a:off x="6963296" y="2821794"/>
              <a:ext cx="2286000" cy="1007347"/>
            </a:xfrm>
            <a:prstGeom prst="roundRect">
              <a:avLst/>
            </a:prstGeom>
            <a:solidFill>
              <a:srgbClr val="C7A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solidFill>
                    <a:srgbClr val="015E1F"/>
                  </a:solidFill>
                  <a:latin typeface="Arial" panose="020B0604020202020204" pitchFamily="34" charset="0"/>
                  <a:cs typeface="Arial" panose="020B0604020202020204" pitchFamily="34" charset="0"/>
                </a:rPr>
                <a:t>Unrelenting debt growth</a:t>
              </a:r>
            </a:p>
          </p:txBody>
        </p:sp>
        <p:sp>
          <p:nvSpPr>
            <p:cNvPr id="49" name="Rectangle: Rounded Corners 8">
              <a:extLst>
                <a:ext uri="{FF2B5EF4-FFF2-40B4-BE49-F238E27FC236}">
                  <a16:creationId xmlns:a16="http://schemas.microsoft.com/office/drawing/2014/main" id="{E9374795-A25E-5311-7C87-621F9C1AFCA5}"/>
                </a:ext>
              </a:extLst>
            </p:cNvPr>
            <p:cNvSpPr/>
            <p:nvPr/>
          </p:nvSpPr>
          <p:spPr>
            <a:xfrm>
              <a:off x="9623154" y="2821794"/>
              <a:ext cx="2286000" cy="1007347"/>
            </a:xfrm>
            <a:prstGeom prst="roundRect">
              <a:avLst/>
            </a:prstGeom>
            <a:solidFill>
              <a:srgbClr val="C7A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solidFill>
                    <a:srgbClr val="015E1F"/>
                  </a:solidFill>
                  <a:latin typeface="Arial" panose="020B0604020202020204" pitchFamily="34" charset="0"/>
                  <a:cs typeface="Arial" panose="020B0604020202020204" pitchFamily="34" charset="0"/>
                </a:rPr>
                <a:t>Current levers:</a:t>
              </a:r>
            </a:p>
            <a:p>
              <a:pPr marL="285750" indent="-285750">
                <a:buFontTx/>
                <a:buChar char="-"/>
              </a:pPr>
              <a:r>
                <a:rPr lang="en-ZA" sz="1400" dirty="0">
                  <a:solidFill>
                    <a:srgbClr val="015E1F"/>
                  </a:solidFill>
                  <a:latin typeface="Arial" panose="020B0604020202020204" pitchFamily="34" charset="0"/>
                  <a:cs typeface="Arial" panose="020B0604020202020204" pitchFamily="34" charset="0"/>
                </a:rPr>
                <a:t>IRFA</a:t>
              </a:r>
            </a:p>
            <a:p>
              <a:pPr marL="285750" indent="-285750">
                <a:buFontTx/>
                <a:buChar char="-"/>
              </a:pPr>
              <a:r>
                <a:rPr lang="en-ZA" sz="1400" dirty="0">
                  <a:solidFill>
                    <a:srgbClr val="015E1F"/>
                  </a:solidFill>
                  <a:latin typeface="Arial" panose="020B0604020202020204" pitchFamily="34" charset="0"/>
                  <a:cs typeface="Arial" panose="020B0604020202020204" pitchFamily="34" charset="0"/>
                </a:rPr>
                <a:t>NT Debt relief</a:t>
              </a:r>
            </a:p>
            <a:p>
              <a:pPr marL="285750" indent="-285750">
                <a:buFontTx/>
                <a:buChar char="-"/>
              </a:pPr>
              <a:r>
                <a:rPr lang="en-ZA" sz="1400" dirty="0">
                  <a:solidFill>
                    <a:srgbClr val="015E1F"/>
                  </a:solidFill>
                  <a:latin typeface="Arial" panose="020B0604020202020204" pitchFamily="34" charset="0"/>
                  <a:cs typeface="Arial" panose="020B0604020202020204" pitchFamily="34" charset="0"/>
                </a:rPr>
                <a:t>NMD management</a:t>
              </a:r>
            </a:p>
          </p:txBody>
        </p:sp>
        <p:sp>
          <p:nvSpPr>
            <p:cNvPr id="50" name="Rectangle: Rounded Corners 9">
              <a:extLst>
                <a:ext uri="{FF2B5EF4-FFF2-40B4-BE49-F238E27FC236}">
                  <a16:creationId xmlns:a16="http://schemas.microsoft.com/office/drawing/2014/main" id="{F2AA4974-7F67-448C-9FB0-63F8677CFDE0}"/>
                </a:ext>
              </a:extLst>
            </p:cNvPr>
            <p:cNvSpPr/>
            <p:nvPr/>
          </p:nvSpPr>
          <p:spPr>
            <a:xfrm>
              <a:off x="6963296" y="4162524"/>
              <a:ext cx="2286000" cy="1007347"/>
            </a:xfrm>
            <a:prstGeom prst="roundRect">
              <a:avLst/>
            </a:prstGeom>
            <a:solidFill>
              <a:srgbClr val="C7A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solidFill>
                    <a:srgbClr val="015E1F"/>
                  </a:solidFill>
                  <a:latin typeface="Arial" panose="020B0604020202020204" pitchFamily="34" charset="0"/>
                  <a:cs typeface="Arial" panose="020B0604020202020204" pitchFamily="34" charset="0"/>
                </a:rPr>
                <a:t>Bigger metros are defaulting</a:t>
              </a:r>
            </a:p>
          </p:txBody>
        </p:sp>
        <p:sp>
          <p:nvSpPr>
            <p:cNvPr id="51" name="Rectangle: Rounded Corners 10">
              <a:extLst>
                <a:ext uri="{FF2B5EF4-FFF2-40B4-BE49-F238E27FC236}">
                  <a16:creationId xmlns:a16="http://schemas.microsoft.com/office/drawing/2014/main" id="{0BD5B28D-6CD6-2709-05B9-52F4B7A52271}"/>
                </a:ext>
              </a:extLst>
            </p:cNvPr>
            <p:cNvSpPr/>
            <p:nvPr/>
          </p:nvSpPr>
          <p:spPr>
            <a:xfrm>
              <a:off x="9623154" y="4162524"/>
              <a:ext cx="2286000" cy="1007347"/>
            </a:xfrm>
            <a:prstGeom prst="roundRect">
              <a:avLst/>
            </a:prstGeom>
            <a:solidFill>
              <a:srgbClr val="C7A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solidFill>
                    <a:srgbClr val="015E1F"/>
                  </a:solidFill>
                  <a:latin typeface="Arial" panose="020B0604020202020204" pitchFamily="34" charset="0"/>
                  <a:cs typeface="Arial" panose="020B0604020202020204" pitchFamily="34" charset="0"/>
                </a:rPr>
                <a:t>Collateral damage to the South African economy</a:t>
              </a:r>
            </a:p>
          </p:txBody>
        </p:sp>
        <p:sp>
          <p:nvSpPr>
            <p:cNvPr id="52" name="Rectangle: Rounded Corners 11">
              <a:extLst>
                <a:ext uri="{FF2B5EF4-FFF2-40B4-BE49-F238E27FC236}">
                  <a16:creationId xmlns:a16="http://schemas.microsoft.com/office/drawing/2014/main" id="{A1528A36-9926-0261-44A6-87916D507987}"/>
                </a:ext>
              </a:extLst>
            </p:cNvPr>
            <p:cNvSpPr/>
            <p:nvPr/>
          </p:nvSpPr>
          <p:spPr>
            <a:xfrm>
              <a:off x="6963296" y="5524521"/>
              <a:ext cx="2286000" cy="1007347"/>
            </a:xfrm>
            <a:prstGeom prst="roundRect">
              <a:avLst/>
            </a:prstGeom>
            <a:solidFill>
              <a:srgbClr val="C7A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dirty="0">
                  <a:solidFill>
                    <a:srgbClr val="015E1F"/>
                  </a:solidFill>
                  <a:latin typeface="Arial" panose="020B0604020202020204" pitchFamily="34" charset="0"/>
                  <a:cs typeface="Arial" panose="020B0604020202020204" pitchFamily="34" charset="0"/>
                </a:rPr>
                <a:t>Significant impact to paying customers</a:t>
              </a:r>
            </a:p>
          </p:txBody>
        </p:sp>
        <p:sp>
          <p:nvSpPr>
            <p:cNvPr id="53" name="Rectangle: Rounded Corners 12">
              <a:extLst>
                <a:ext uri="{FF2B5EF4-FFF2-40B4-BE49-F238E27FC236}">
                  <a16:creationId xmlns:a16="http://schemas.microsoft.com/office/drawing/2014/main" id="{E97D6603-1EA7-0158-E385-D59B65E79F2E}"/>
                </a:ext>
              </a:extLst>
            </p:cNvPr>
            <p:cNvSpPr/>
            <p:nvPr/>
          </p:nvSpPr>
          <p:spPr>
            <a:xfrm>
              <a:off x="9623154" y="5524521"/>
              <a:ext cx="2286000" cy="1007347"/>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000" dirty="0">
                  <a:solidFill>
                    <a:schemeClr val="bg1"/>
                  </a:solidFill>
                  <a:latin typeface="Arial" panose="020B0604020202020204" pitchFamily="34" charset="0"/>
                  <a:cs typeface="Arial" panose="020B0604020202020204" pitchFamily="34" charset="0"/>
                </a:rPr>
                <a:t>Industry </a:t>
              </a:r>
            </a:p>
            <a:p>
              <a:pPr algn="ctr"/>
              <a:r>
                <a:rPr lang="en-ZA" sz="2000" dirty="0">
                  <a:solidFill>
                    <a:schemeClr val="bg1"/>
                  </a:solidFill>
                  <a:latin typeface="Arial" panose="020B0604020202020204" pitchFamily="34" charset="0"/>
                  <a:cs typeface="Arial" panose="020B0604020202020204" pitchFamily="34" charset="0"/>
                </a:rPr>
                <a:t>self-destruction!</a:t>
              </a:r>
            </a:p>
          </p:txBody>
        </p:sp>
        <p:sp>
          <p:nvSpPr>
            <p:cNvPr id="57" name="Rectangle 56">
              <a:extLst>
                <a:ext uri="{FF2B5EF4-FFF2-40B4-BE49-F238E27FC236}">
                  <a16:creationId xmlns:a16="http://schemas.microsoft.com/office/drawing/2014/main" id="{5D638CA5-9B19-A859-CE8A-30FE1185D777}"/>
                </a:ext>
              </a:extLst>
            </p:cNvPr>
            <p:cNvSpPr/>
            <p:nvPr/>
          </p:nvSpPr>
          <p:spPr>
            <a:xfrm>
              <a:off x="6852107" y="2510349"/>
              <a:ext cx="5173884" cy="431972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solidFill>
                  <a:srgbClr val="015E1F"/>
                </a:solidFill>
              </a:endParaRPr>
            </a:p>
          </p:txBody>
        </p:sp>
      </p:grpSp>
      <p:sp>
        <p:nvSpPr>
          <p:cNvPr id="59" name="Rectangle: Rounded Corners 18">
            <a:extLst>
              <a:ext uri="{FF2B5EF4-FFF2-40B4-BE49-F238E27FC236}">
                <a16:creationId xmlns:a16="http://schemas.microsoft.com/office/drawing/2014/main" id="{AB621F03-6676-6D9E-B29D-DFCFDDDA7928}"/>
              </a:ext>
            </a:extLst>
          </p:cNvPr>
          <p:cNvSpPr/>
          <p:nvPr/>
        </p:nvSpPr>
        <p:spPr>
          <a:xfrm>
            <a:off x="139363" y="1241122"/>
            <a:ext cx="5888219" cy="360513"/>
          </a:xfrm>
          <a:prstGeom prst="roundRect">
            <a:avLst/>
          </a:prstGeom>
          <a:solidFill>
            <a:srgbClr val="C7A854"/>
          </a:solidFill>
          <a:ln>
            <a:no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srgbClr val="015E1F"/>
                </a:solidFill>
                <a:effectLst/>
                <a:uLnTx/>
                <a:uFillTx/>
                <a:latin typeface="Arial" panose="020B0604020202020204" pitchFamily="34" charset="0"/>
                <a:cs typeface="Arial" panose="020B0604020202020204" pitchFamily="34" charset="0"/>
              </a:rPr>
              <a:t>Major Challenges</a:t>
            </a:r>
          </a:p>
        </p:txBody>
      </p:sp>
      <p:sp>
        <p:nvSpPr>
          <p:cNvPr id="60" name="Rectangle: Rounded Corners 19">
            <a:extLst>
              <a:ext uri="{FF2B5EF4-FFF2-40B4-BE49-F238E27FC236}">
                <a16:creationId xmlns:a16="http://schemas.microsoft.com/office/drawing/2014/main" id="{3C62918E-D210-B655-96C8-0E172A1A5CA7}"/>
              </a:ext>
            </a:extLst>
          </p:cNvPr>
          <p:cNvSpPr/>
          <p:nvPr/>
        </p:nvSpPr>
        <p:spPr>
          <a:xfrm>
            <a:off x="6119044" y="1241122"/>
            <a:ext cx="5961249" cy="345244"/>
          </a:xfrm>
          <a:prstGeom prst="roundRect">
            <a:avLst/>
          </a:prstGeom>
          <a:solidFill>
            <a:srgbClr val="C7A854"/>
          </a:solidFill>
          <a:ln>
            <a:noFill/>
          </a:ln>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ZA" sz="1800" b="1" i="0" u="none" strike="noStrike" kern="1200" cap="none" spc="0" normalizeH="0" baseline="0" noProof="0" dirty="0">
                <a:ln>
                  <a:noFill/>
                </a:ln>
                <a:solidFill>
                  <a:srgbClr val="015E1F"/>
                </a:solidFill>
                <a:effectLst/>
                <a:uLnTx/>
                <a:uFillTx/>
                <a:latin typeface="Arial" panose="020B0604020202020204" pitchFamily="34" charset="0"/>
                <a:cs typeface="Arial" panose="020B0604020202020204" pitchFamily="34" charset="0"/>
              </a:rPr>
              <a:t>Other Priority Areas</a:t>
            </a:r>
          </a:p>
        </p:txBody>
      </p:sp>
      <p:sp>
        <p:nvSpPr>
          <p:cNvPr id="61" name="Rectangle: Rounded Corners 20">
            <a:extLst>
              <a:ext uri="{FF2B5EF4-FFF2-40B4-BE49-F238E27FC236}">
                <a16:creationId xmlns:a16="http://schemas.microsoft.com/office/drawing/2014/main" id="{76071724-FE9F-05B4-F2D9-DD81AF8CD76C}"/>
              </a:ext>
            </a:extLst>
          </p:cNvPr>
          <p:cNvSpPr/>
          <p:nvPr/>
        </p:nvSpPr>
        <p:spPr>
          <a:xfrm>
            <a:off x="196399" y="1628896"/>
            <a:ext cx="2176955" cy="1960733"/>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smtClean="0">
                <a:solidFill>
                  <a:srgbClr val="015E1F"/>
                </a:solidFill>
                <a:latin typeface="Arial" panose="020B0604020202020204" pitchFamily="34" charset="0"/>
                <a:cs typeface="Arial" panose="020B0604020202020204" pitchFamily="34" charset="0"/>
              </a:rPr>
              <a:t>Municipal Debt </a:t>
            </a:r>
            <a:endParaRPr kumimoji="0" lang="en-ZA" sz="1400" b="1" i="0" u="none" strike="noStrike" kern="1200" cap="none" spc="0" normalizeH="0" baseline="0" noProof="0" dirty="0">
              <a:ln>
                <a:noFill/>
              </a:ln>
              <a:solidFill>
                <a:srgbClr val="015E1F"/>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100" b="1" i="0" u="none" strike="noStrike" kern="1200" cap="none" spc="0" normalizeH="0" baseline="0" noProof="0" dirty="0" smtClean="0">
              <a:ln>
                <a:noFill/>
              </a:ln>
              <a:solidFill>
                <a:srgbClr val="015E1F"/>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400" b="1" i="0" u="none" strike="noStrike" kern="1200" cap="none" spc="0" normalizeH="0" baseline="0" noProof="0" dirty="0" smtClean="0">
                <a:ln>
                  <a:noFill/>
                </a:ln>
                <a:solidFill>
                  <a:srgbClr val="015E1F"/>
                </a:solidFill>
                <a:effectLst/>
                <a:uLnTx/>
                <a:uFillTx/>
                <a:latin typeface="Arial" panose="020B0604020202020204" pitchFamily="34" charset="0"/>
                <a:cs typeface="Arial" panose="020B0604020202020204" pitchFamily="34" charset="0"/>
              </a:rPr>
              <a:t>R78Bn</a:t>
            </a:r>
            <a:r>
              <a:rPr kumimoji="0" lang="en-ZA" sz="1400" b="0" i="0" u="none" strike="noStrike" kern="1200" cap="none" spc="0" normalizeH="0" baseline="0" noProof="0" dirty="0" smtClean="0">
                <a:ln>
                  <a:noFill/>
                </a:ln>
                <a:solidFill>
                  <a:srgbClr val="015E1F"/>
                </a:solidFill>
                <a:effectLst/>
                <a:uLnTx/>
                <a:uFillTx/>
                <a:latin typeface="Arial" panose="020B0604020202020204" pitchFamily="34" charset="0"/>
                <a:cs typeface="Arial" panose="020B0604020202020204" pitchFamily="34" charset="0"/>
              </a:rPr>
              <a:t> </a:t>
            </a:r>
            <a:r>
              <a:rPr kumimoji="0" lang="en-ZA" sz="1400" b="0" i="0" u="none" strike="noStrike" kern="1200" cap="none" spc="0" normalizeH="0" baseline="0" noProof="0" dirty="0">
                <a:ln>
                  <a:noFill/>
                </a:ln>
                <a:solidFill>
                  <a:srgbClr val="015E1F"/>
                </a:solidFill>
                <a:effectLst/>
                <a:uLnTx/>
                <a:uFillTx/>
                <a:latin typeface="Arial" panose="020B0604020202020204" pitchFamily="34" charset="0"/>
                <a:cs typeface="Arial" panose="020B0604020202020204" pitchFamily="34" charset="0"/>
              </a:rPr>
              <a:t>in arrear debt (May </a:t>
            </a:r>
            <a:r>
              <a:rPr kumimoji="0" lang="en-ZA" sz="1400" b="0" i="0" u="none" strike="noStrike" kern="1200" cap="none" spc="0" normalizeH="0" baseline="0" noProof="0" dirty="0" smtClean="0">
                <a:ln>
                  <a:noFill/>
                </a:ln>
                <a:solidFill>
                  <a:srgbClr val="015E1F"/>
                </a:solidFill>
                <a:effectLst/>
                <a:uLnTx/>
                <a:uFillTx/>
                <a:latin typeface="Arial" panose="020B0604020202020204" pitchFamily="34" charset="0"/>
                <a:cs typeface="Arial" panose="020B0604020202020204" pitchFamily="34" charset="0"/>
              </a:rPr>
              <a:t>2024</a:t>
            </a:r>
            <a:r>
              <a:rPr kumimoji="0" lang="en-ZA" sz="1400" b="0" i="0" u="none" strike="noStrike" kern="1200" cap="none" spc="0" normalizeH="0" baseline="0" noProof="0" dirty="0">
                <a:ln>
                  <a:noFill/>
                </a:ln>
                <a:solidFill>
                  <a:srgbClr val="015E1F"/>
                </a:solidFill>
                <a:effectLst/>
                <a:uLnTx/>
                <a:uFillTx/>
                <a:latin typeface="Arial" panose="020B0604020202020204" pitchFamily="34" charset="0"/>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smtClean="0">
                <a:ln>
                  <a:noFill/>
                </a:ln>
                <a:solidFill>
                  <a:srgbClr val="015E1F"/>
                </a:solidFill>
                <a:effectLst/>
                <a:uLnTx/>
                <a:uFillTx/>
                <a:latin typeface="Arial" panose="020B0604020202020204" pitchFamily="34" charset="0"/>
                <a:cs typeface="Arial" panose="020B0604020202020204" pitchFamily="34" charset="0"/>
              </a:rPr>
              <a:t>(</a:t>
            </a:r>
            <a:r>
              <a:rPr kumimoji="0" lang="en-US" sz="1050" b="0" i="0" u="none" strike="noStrike" kern="1200" cap="none" spc="0" normalizeH="0" baseline="0" noProof="0" dirty="0" err="1" smtClean="0">
                <a:ln>
                  <a:noFill/>
                </a:ln>
                <a:solidFill>
                  <a:srgbClr val="015E1F"/>
                </a:solidFill>
                <a:effectLst/>
                <a:uLnTx/>
                <a:uFillTx/>
                <a:latin typeface="Arial" panose="020B0604020202020204" pitchFamily="34" charset="0"/>
                <a:cs typeface="Arial" panose="020B0604020202020204" pitchFamily="34" charset="0"/>
              </a:rPr>
              <a:t>Munics</a:t>
            </a:r>
            <a:r>
              <a:rPr kumimoji="0" lang="en-US" sz="1050" b="0" i="0" u="none" strike="noStrike" kern="1200" cap="none" spc="0" normalizeH="0" noProof="0" dirty="0" smtClean="0">
                <a:ln>
                  <a:noFill/>
                </a:ln>
                <a:solidFill>
                  <a:srgbClr val="015E1F"/>
                </a:solidFill>
                <a:effectLst/>
                <a:uLnTx/>
                <a:uFillTx/>
                <a:latin typeface="Arial" panose="020B0604020202020204" pitchFamily="34" charset="0"/>
                <a:cs typeface="Arial" panose="020B0604020202020204" pitchFamily="34" charset="0"/>
              </a:rPr>
              <a:t> to Eskom)</a:t>
            </a:r>
          </a:p>
          <a:p>
            <a:pPr>
              <a:defRPr/>
            </a:pPr>
            <a:endParaRPr lang="en-US" sz="1050" b="1" baseline="0" dirty="0" smtClean="0">
              <a:solidFill>
                <a:srgbClr val="015E1F"/>
              </a:solidFill>
              <a:latin typeface="Arial" panose="020B0604020202020204" pitchFamily="34" charset="0"/>
              <a:cs typeface="Arial" panose="020B0604020202020204" pitchFamily="34" charset="0"/>
            </a:endParaRPr>
          </a:p>
          <a:p>
            <a:pPr>
              <a:defRPr/>
            </a:pPr>
            <a:r>
              <a:rPr lang="en-US" sz="1400" b="1" baseline="0" dirty="0" smtClean="0">
                <a:solidFill>
                  <a:srgbClr val="015E1F"/>
                </a:solidFill>
                <a:latin typeface="Arial" panose="020B0604020202020204" pitchFamily="34" charset="0"/>
                <a:cs typeface="Arial" panose="020B0604020202020204" pitchFamily="34" charset="0"/>
              </a:rPr>
              <a:t>R347.6Bn </a:t>
            </a:r>
            <a:r>
              <a:rPr lang="en-US" sz="1400" dirty="0" smtClean="0">
                <a:solidFill>
                  <a:srgbClr val="015E1F"/>
                </a:solidFill>
                <a:latin typeface="Arial" panose="020B0604020202020204" pitchFamily="34" charset="0"/>
                <a:cs typeface="Arial" panose="020B0604020202020204" pitchFamily="34" charset="0"/>
              </a:rPr>
              <a:t>- Owed </a:t>
            </a:r>
            <a:r>
              <a:rPr lang="en-US" sz="1400" dirty="0">
                <a:solidFill>
                  <a:srgbClr val="015E1F"/>
                </a:solidFill>
                <a:latin typeface="Arial" panose="020B0604020202020204" pitchFamily="34" charset="0"/>
                <a:cs typeface="Arial" panose="020B0604020202020204" pitchFamily="34" charset="0"/>
              </a:rPr>
              <a:t>to </a:t>
            </a:r>
            <a:r>
              <a:rPr lang="en-US" sz="1400" dirty="0" err="1" smtClean="0">
                <a:solidFill>
                  <a:srgbClr val="015E1F"/>
                </a:solidFill>
                <a:latin typeface="Arial" panose="020B0604020202020204" pitchFamily="34" charset="0"/>
                <a:cs typeface="Arial" panose="020B0604020202020204" pitchFamily="34" charset="0"/>
              </a:rPr>
              <a:t>Munics</a:t>
            </a:r>
            <a:r>
              <a:rPr lang="en-US" sz="1400" dirty="0" smtClean="0">
                <a:solidFill>
                  <a:srgbClr val="015E1F"/>
                </a:solidFill>
                <a:latin typeface="Arial" panose="020B0604020202020204" pitchFamily="34" charset="0"/>
                <a:cs typeface="Arial" panose="020B0604020202020204" pitchFamily="34" charset="0"/>
              </a:rPr>
              <a:t> (March ’24) </a:t>
            </a:r>
          </a:p>
          <a:p>
            <a:pPr>
              <a:defRPr/>
            </a:pPr>
            <a:r>
              <a:rPr lang="en-US" sz="1050" dirty="0" err="1" smtClean="0">
                <a:solidFill>
                  <a:srgbClr val="015E1F"/>
                </a:solidFill>
                <a:latin typeface="Arial" panose="020B0604020202020204" pitchFamily="34" charset="0"/>
                <a:cs typeface="Arial" panose="020B0604020202020204" pitchFamily="34" charset="0"/>
              </a:rPr>
              <a:t>Gvt</a:t>
            </a:r>
            <a:r>
              <a:rPr lang="en-US" sz="1050" dirty="0" smtClean="0">
                <a:solidFill>
                  <a:srgbClr val="015E1F"/>
                </a:solidFill>
                <a:latin typeface="Arial" panose="020B0604020202020204" pitchFamily="34" charset="0"/>
                <a:cs typeface="Arial" panose="020B0604020202020204" pitchFamily="34" charset="0"/>
              </a:rPr>
              <a:t>, Business and </a:t>
            </a:r>
            <a:r>
              <a:rPr lang="en-US" sz="1050" dirty="0" err="1" smtClean="0">
                <a:solidFill>
                  <a:srgbClr val="015E1F"/>
                </a:solidFill>
                <a:latin typeface="Arial" panose="020B0604020202020204" pitchFamily="34" charset="0"/>
                <a:cs typeface="Arial" panose="020B0604020202020204" pitchFamily="34" charset="0"/>
              </a:rPr>
              <a:t>H’holds</a:t>
            </a:r>
            <a:endParaRPr lang="en-US" sz="1000" dirty="0">
              <a:solidFill>
                <a:srgbClr val="015E1F"/>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50" b="1" i="0" u="none" strike="noStrike" kern="1200" cap="none" spc="0" normalizeH="0" baseline="0" noProof="0" dirty="0">
              <a:ln>
                <a:noFill/>
              </a:ln>
              <a:solidFill>
                <a:srgbClr val="015E1F"/>
              </a:solidFill>
              <a:effectLst/>
              <a:uLnTx/>
              <a:uFillTx/>
              <a:latin typeface="Arial" panose="020B0604020202020204" pitchFamily="34" charset="0"/>
              <a:cs typeface="Arial" panose="020B0604020202020204" pitchFamily="34" charset="0"/>
            </a:endParaRPr>
          </a:p>
        </p:txBody>
      </p:sp>
      <p:sp>
        <p:nvSpPr>
          <p:cNvPr id="62" name="Rectangle: Rounded Corners 21">
            <a:extLst>
              <a:ext uri="{FF2B5EF4-FFF2-40B4-BE49-F238E27FC236}">
                <a16:creationId xmlns:a16="http://schemas.microsoft.com/office/drawing/2014/main" id="{1F88905D-CDE5-F0B5-8C43-B814F6B99B23}"/>
              </a:ext>
            </a:extLst>
          </p:cNvPr>
          <p:cNvSpPr/>
          <p:nvPr/>
        </p:nvSpPr>
        <p:spPr>
          <a:xfrm>
            <a:off x="2483646" y="1668421"/>
            <a:ext cx="1552653" cy="86669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50" b="1" i="0" u="none" strike="noStrike" kern="1200" cap="none" spc="0" normalizeH="0" baseline="0" noProof="0" dirty="0">
                <a:ln>
                  <a:noFill/>
                </a:ln>
                <a:solidFill>
                  <a:srgbClr val="015E1F"/>
                </a:solidFill>
                <a:effectLst/>
                <a:uLnTx/>
                <a:uFillTx/>
                <a:latin typeface="Arial" panose="020B0604020202020204" pitchFamily="34" charset="0"/>
                <a:cs typeface="Arial" panose="020B0604020202020204" pitchFamily="34" charset="0"/>
              </a:rPr>
              <a:t>Losses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 b="1" i="0" u="none" strike="noStrike" kern="1200" cap="none" spc="0" normalizeH="0" baseline="0" noProof="0" dirty="0">
              <a:ln>
                <a:noFill/>
              </a:ln>
              <a:solidFill>
                <a:srgbClr val="015E1F"/>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700" b="1" i="0" u="none" strike="noStrike" kern="1200" cap="none" spc="0" normalizeH="0" baseline="0" noProof="0" dirty="0">
              <a:ln>
                <a:noFill/>
              </a:ln>
              <a:solidFill>
                <a:srgbClr val="015E1F"/>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900" b="1" i="0" u="none" strike="noStrike" kern="1200" cap="none" spc="0" normalizeH="0" baseline="0" noProof="0" dirty="0" smtClean="0">
                <a:ln>
                  <a:noFill/>
                </a:ln>
                <a:solidFill>
                  <a:srgbClr val="015E1F"/>
                </a:solidFill>
                <a:effectLst/>
                <a:uLnTx/>
                <a:uFillTx/>
                <a:latin typeface="Arial" panose="020B0604020202020204" pitchFamily="34" charset="0"/>
                <a:cs typeface="Arial" panose="020B0604020202020204" pitchFamily="34" charset="0"/>
              </a:rPr>
              <a:t>Non-technical: </a:t>
            </a:r>
            <a:r>
              <a:rPr kumimoji="0" lang="en-ZA" sz="900" b="1" i="0" u="none" strike="noStrike" kern="1200" cap="none" spc="0" normalizeH="0" baseline="0" noProof="0" dirty="0">
                <a:ln>
                  <a:noFill/>
                </a:ln>
                <a:solidFill>
                  <a:srgbClr val="015E1F"/>
                </a:solidFill>
                <a:effectLst/>
                <a:uLnTx/>
                <a:uFillTx/>
                <a:latin typeface="Arial" panose="020B0604020202020204" pitchFamily="34" charset="0"/>
                <a:cs typeface="Arial" panose="020B0604020202020204" pitchFamily="34" charset="0"/>
              </a:rPr>
              <a:t>High theft</a:t>
            </a:r>
          </a:p>
          <a:p>
            <a:pPr marL="0" marR="0" lvl="0" indent="0" algn="l" defTabSz="914400" rtl="0" eaLnBrk="1" fontAlgn="auto" latinLnBrk="0" hangingPunct="1">
              <a:lnSpc>
                <a:spcPct val="100000"/>
              </a:lnSpc>
              <a:spcBef>
                <a:spcPts val="0"/>
              </a:spcBef>
              <a:spcAft>
                <a:spcPts val="0"/>
              </a:spcAft>
              <a:buClrTx/>
              <a:buSzTx/>
              <a:buFontTx/>
              <a:buNone/>
              <a:tabLst/>
              <a:defRPr/>
            </a:pPr>
            <a:r>
              <a:rPr lang="en-ZA" sz="900" b="1" dirty="0">
                <a:solidFill>
                  <a:srgbClr val="015E1F"/>
                </a:solidFill>
                <a:latin typeface="Arial" panose="020B0604020202020204" pitchFamily="34" charset="0"/>
                <a:cs typeface="Arial" panose="020B0604020202020204" pitchFamily="34" charset="0"/>
              </a:rPr>
              <a:t>Technical losses</a:t>
            </a:r>
            <a:endParaRPr kumimoji="0" lang="en-ZA" sz="900" b="1" i="0" u="none" strike="noStrike" kern="1200" cap="none" spc="0" normalizeH="0" baseline="0" noProof="0" dirty="0">
              <a:ln>
                <a:noFill/>
              </a:ln>
              <a:solidFill>
                <a:srgbClr val="015E1F"/>
              </a:solidFill>
              <a:effectLst/>
              <a:uLnTx/>
              <a:uFillTx/>
              <a:latin typeface="Arial" panose="020B0604020202020204" pitchFamily="34" charset="0"/>
              <a:cs typeface="Arial" panose="020B0604020202020204" pitchFamily="34" charset="0"/>
            </a:endParaRPr>
          </a:p>
        </p:txBody>
      </p:sp>
      <p:sp>
        <p:nvSpPr>
          <p:cNvPr id="63" name="Rectangle: Rounded Corners 22">
            <a:extLst>
              <a:ext uri="{FF2B5EF4-FFF2-40B4-BE49-F238E27FC236}">
                <a16:creationId xmlns:a16="http://schemas.microsoft.com/office/drawing/2014/main" id="{1443ECDD-8244-E3E5-62D7-5F763F342488}"/>
              </a:ext>
            </a:extLst>
          </p:cNvPr>
          <p:cNvSpPr/>
          <p:nvPr/>
        </p:nvSpPr>
        <p:spPr>
          <a:xfrm>
            <a:off x="6517661" y="1668421"/>
            <a:ext cx="1552653" cy="86669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50" b="1" i="0" u="none" strike="noStrike" kern="1200" cap="none" spc="0" normalizeH="0" baseline="0" noProof="0" dirty="0">
                <a:ln>
                  <a:noFill/>
                </a:ln>
                <a:solidFill>
                  <a:srgbClr val="015E1F"/>
                </a:solidFill>
                <a:effectLst/>
                <a:uLnTx/>
                <a:uFillTx/>
                <a:latin typeface="Arial" panose="020B0604020202020204" pitchFamily="34" charset="0"/>
                <a:cs typeface="Arial" panose="020B0604020202020204" pitchFamily="34" charset="0"/>
              </a:rPr>
              <a:t>Customer Experience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400" b="1" dirty="0">
              <a:solidFill>
                <a:srgbClr val="015E1F"/>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050" b="1" dirty="0">
                <a:solidFill>
                  <a:srgbClr val="015E1F"/>
                </a:solidFill>
                <a:latin typeface="Arial" panose="020B0604020202020204" pitchFamily="34" charset="0"/>
                <a:cs typeface="Arial" panose="020B0604020202020204" pitchFamily="34" charset="0"/>
              </a:rPr>
              <a:t>Customer Delight Indices</a:t>
            </a:r>
            <a:r>
              <a:rPr lang="en-ZA" sz="1100" b="1" dirty="0">
                <a:solidFill>
                  <a:srgbClr val="015E1F"/>
                </a:solidFill>
                <a:latin typeface="Arial" panose="020B0604020202020204" pitchFamily="34" charset="0"/>
                <a:cs typeface="Arial" panose="020B0604020202020204" pitchFamily="34" charset="0"/>
              </a:rPr>
              <a:t> </a:t>
            </a:r>
            <a:r>
              <a:rPr kumimoji="0" lang="en-ZA" sz="800" b="0" i="0" u="none" strike="noStrike" kern="1200" cap="none" spc="0" normalizeH="0" baseline="0" noProof="0" dirty="0">
                <a:ln>
                  <a:noFill/>
                </a:ln>
                <a:solidFill>
                  <a:srgbClr val="015E1F"/>
                </a:solidFill>
                <a:effectLst/>
                <a:uLnTx/>
                <a:uFillTx/>
                <a:latin typeface="Arial" panose="020B0604020202020204" pitchFamily="34" charset="0"/>
                <a:cs typeface="Arial" panose="020B0604020202020204" pitchFamily="34" charset="0"/>
              </a:rPr>
              <a:t>exceeding target</a:t>
            </a:r>
            <a:endParaRPr kumimoji="0" lang="en-ZA" sz="1050" b="1" i="0" u="none" strike="noStrike" kern="1200" cap="none" spc="0" normalizeH="0" baseline="0" noProof="0" dirty="0">
              <a:ln>
                <a:noFill/>
              </a:ln>
              <a:solidFill>
                <a:srgbClr val="015E1F"/>
              </a:solidFill>
              <a:effectLst/>
              <a:uLnTx/>
              <a:uFillTx/>
              <a:latin typeface="Arial" panose="020B0604020202020204" pitchFamily="34" charset="0"/>
              <a:cs typeface="Arial" panose="020B0604020202020204" pitchFamily="34" charset="0"/>
            </a:endParaRPr>
          </a:p>
        </p:txBody>
      </p:sp>
      <p:sp>
        <p:nvSpPr>
          <p:cNvPr id="64" name="Rectangle: Rounded Corners 23">
            <a:extLst>
              <a:ext uri="{FF2B5EF4-FFF2-40B4-BE49-F238E27FC236}">
                <a16:creationId xmlns:a16="http://schemas.microsoft.com/office/drawing/2014/main" id="{4189B926-D9F4-BDD5-B3A9-3E18FC8809FA}"/>
              </a:ext>
            </a:extLst>
          </p:cNvPr>
          <p:cNvSpPr/>
          <p:nvPr/>
        </p:nvSpPr>
        <p:spPr>
          <a:xfrm>
            <a:off x="8533460" y="1668421"/>
            <a:ext cx="1552653" cy="86669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50" b="1" i="0" u="none" strike="noStrike" kern="1200" cap="none" spc="0" normalizeH="0" baseline="0" noProof="0" dirty="0">
                <a:ln>
                  <a:noFill/>
                </a:ln>
                <a:solidFill>
                  <a:srgbClr val="015E1F"/>
                </a:solidFill>
                <a:effectLst/>
                <a:uLnTx/>
                <a:uFillTx/>
                <a:latin typeface="Arial" panose="020B0604020202020204" pitchFamily="34" charset="0"/>
                <a:cs typeface="Arial" panose="020B0604020202020204" pitchFamily="34" charset="0"/>
              </a:rPr>
              <a:t>Grid Health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050" b="1" dirty="0">
              <a:solidFill>
                <a:srgbClr val="015E1F"/>
              </a:solidFill>
              <a:latin typeface="Arial" panose="020B0604020202020204" pitchFamily="34" charset="0"/>
              <a:cs typeface="Arial" panose="020B0604020202020204" pitchFamily="34" charset="0"/>
            </a:endParaRPr>
          </a:p>
          <a:p>
            <a:pPr>
              <a:defRPr/>
            </a:pPr>
            <a:r>
              <a:rPr lang="en-ZA" sz="1050" b="1" dirty="0">
                <a:solidFill>
                  <a:srgbClr val="015E1F"/>
                </a:solidFill>
                <a:latin typeface="Arial" panose="020B0604020202020204" pitchFamily="34" charset="0"/>
                <a:cs typeface="Arial" panose="020B0604020202020204" pitchFamily="34" charset="0"/>
              </a:rPr>
              <a:t>SAIDI and SAIFI</a:t>
            </a:r>
          </a:p>
          <a:p>
            <a:pPr>
              <a:defRPr/>
            </a:pPr>
            <a:r>
              <a:rPr kumimoji="0" lang="en-ZA" sz="800" b="0" i="0" u="none" strike="noStrike" kern="1200" cap="none" spc="0" normalizeH="0" baseline="0" noProof="0" dirty="0">
                <a:ln>
                  <a:noFill/>
                </a:ln>
                <a:solidFill>
                  <a:srgbClr val="015E1F"/>
                </a:solidFill>
                <a:effectLst/>
                <a:uLnTx/>
                <a:uFillTx/>
                <a:latin typeface="Arial" panose="020B0604020202020204" pitchFamily="34" charset="0"/>
                <a:cs typeface="Arial" panose="020B0604020202020204" pitchFamily="34" charset="0"/>
              </a:rPr>
              <a:t>better than tolerance limits</a:t>
            </a:r>
            <a:endParaRPr kumimoji="0" lang="en-ZA" sz="1050" b="1" i="0" u="none" strike="noStrike" kern="1200" cap="none" spc="0" normalizeH="0" baseline="0" noProof="0" dirty="0">
              <a:ln>
                <a:noFill/>
              </a:ln>
              <a:solidFill>
                <a:srgbClr val="015E1F"/>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50" b="1" i="0" u="none" strike="noStrike" kern="1200" cap="none" spc="0" normalizeH="0" baseline="0" noProof="0" dirty="0">
              <a:ln>
                <a:noFill/>
              </a:ln>
              <a:solidFill>
                <a:srgbClr val="DDDDDD">
                  <a:lumMod val="10000"/>
                </a:srgbClr>
              </a:solidFill>
              <a:effectLst/>
              <a:uLnTx/>
              <a:uFillTx/>
              <a:latin typeface="Arial" panose="020B0604020202020204" pitchFamily="34" charset="0"/>
              <a:cs typeface="Arial" panose="020B0604020202020204" pitchFamily="34" charset="0"/>
            </a:endParaRPr>
          </a:p>
        </p:txBody>
      </p:sp>
      <p:sp>
        <p:nvSpPr>
          <p:cNvPr id="65" name="Rectangle: Rounded Corners 24">
            <a:extLst>
              <a:ext uri="{FF2B5EF4-FFF2-40B4-BE49-F238E27FC236}">
                <a16:creationId xmlns:a16="http://schemas.microsoft.com/office/drawing/2014/main" id="{39AFD678-3134-769F-0887-0B6A746BF1FE}"/>
              </a:ext>
            </a:extLst>
          </p:cNvPr>
          <p:cNvSpPr/>
          <p:nvPr/>
        </p:nvSpPr>
        <p:spPr>
          <a:xfrm>
            <a:off x="4460376" y="1668421"/>
            <a:ext cx="1552653" cy="86669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50" b="1" i="0" u="none" strike="noStrike" kern="1200" cap="none" spc="0" normalizeH="0" baseline="0" noProof="0" dirty="0">
                <a:ln>
                  <a:noFill/>
                </a:ln>
                <a:solidFill>
                  <a:srgbClr val="015E1F"/>
                </a:solidFill>
                <a:effectLst/>
                <a:uLnTx/>
                <a:uFillTx/>
                <a:latin typeface="Arial" panose="020B0604020202020204" pitchFamily="34" charset="0"/>
                <a:cs typeface="Arial" panose="020B0604020202020204" pitchFamily="34" charset="0"/>
              </a:rPr>
              <a:t>Declining Sales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300" b="1" i="0" u="none" strike="noStrike" kern="1200" cap="none" spc="0" normalizeH="0" baseline="0" noProof="0" dirty="0">
              <a:ln>
                <a:noFill/>
              </a:ln>
              <a:solidFill>
                <a:srgbClr val="015E1F"/>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100" b="1" dirty="0">
              <a:solidFill>
                <a:srgbClr val="015E1F"/>
              </a:solidFill>
              <a:latin typeface="Arial" panose="020B0604020202020204" pitchFamily="34" charset="0"/>
              <a:cs typeface="Arial" panose="020B0604020202020204" pitchFamily="34" charset="0"/>
            </a:endParaRPr>
          </a:p>
          <a:p>
            <a:pPr>
              <a:defRPr/>
            </a:pPr>
            <a:r>
              <a:rPr lang="en-ZA" sz="900" b="1" dirty="0">
                <a:solidFill>
                  <a:srgbClr val="015E1F"/>
                </a:solidFill>
                <a:latin typeface="Arial" panose="020B0604020202020204" pitchFamily="34" charset="0"/>
                <a:cs typeface="Arial" panose="020B0604020202020204" pitchFamily="34" charset="0"/>
              </a:rPr>
              <a:t>Grid defection</a:t>
            </a:r>
          </a:p>
          <a:p>
            <a:pPr>
              <a:defRPr/>
            </a:pPr>
            <a:r>
              <a:rPr lang="en-ZA" sz="900" b="1" dirty="0">
                <a:solidFill>
                  <a:srgbClr val="015E1F"/>
                </a:solidFill>
                <a:latin typeface="Arial" panose="020B0604020202020204" pitchFamily="34" charset="0"/>
                <a:cs typeface="Arial" panose="020B0604020202020204" pitchFamily="34" charset="0"/>
              </a:rPr>
              <a:t>Economic impact</a:t>
            </a:r>
          </a:p>
        </p:txBody>
      </p:sp>
      <p:grpSp>
        <p:nvGrpSpPr>
          <p:cNvPr id="66" name="Group 65">
            <a:extLst>
              <a:ext uri="{FF2B5EF4-FFF2-40B4-BE49-F238E27FC236}">
                <a16:creationId xmlns:a16="http://schemas.microsoft.com/office/drawing/2014/main" id="{3D8380A0-A97D-0D7F-BD8C-B992DDD5F850}"/>
              </a:ext>
            </a:extLst>
          </p:cNvPr>
          <p:cNvGrpSpPr/>
          <p:nvPr/>
        </p:nvGrpSpPr>
        <p:grpSpPr>
          <a:xfrm>
            <a:off x="7773613" y="1680329"/>
            <a:ext cx="274320" cy="274320"/>
            <a:chOff x="10386061" y="3332480"/>
            <a:chExt cx="365760" cy="365760"/>
          </a:xfrm>
        </p:grpSpPr>
        <p:sp>
          <p:nvSpPr>
            <p:cNvPr id="87" name="Oval 86">
              <a:extLst>
                <a:ext uri="{FF2B5EF4-FFF2-40B4-BE49-F238E27FC236}">
                  <a16:creationId xmlns:a16="http://schemas.microsoft.com/office/drawing/2014/main" id="{D05747B5-D522-CB65-47F8-04569231AB48}"/>
                </a:ext>
              </a:extLst>
            </p:cNvPr>
            <p:cNvSpPr/>
            <p:nvPr/>
          </p:nvSpPr>
          <p:spPr>
            <a:xfrm>
              <a:off x="10386061" y="3332480"/>
              <a:ext cx="365760" cy="36576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400" b="0" i="0" u="none" strike="noStrike" kern="1200" cap="none" spc="0" normalizeH="0" baseline="0" noProof="0" dirty="0">
                <a:ln>
                  <a:noFill/>
                </a:ln>
                <a:solidFill>
                  <a:srgbClr val="FFFFFF"/>
                </a:solidFill>
                <a:effectLst/>
                <a:uLnTx/>
                <a:uFillTx/>
                <a:latin typeface="Gill Sans MT" panose="020B0502020104020203" pitchFamily="34" charset="0"/>
              </a:endParaRPr>
            </a:p>
          </p:txBody>
        </p:sp>
        <p:sp>
          <p:nvSpPr>
            <p:cNvPr id="88" name="Oval 87">
              <a:extLst>
                <a:ext uri="{FF2B5EF4-FFF2-40B4-BE49-F238E27FC236}">
                  <a16:creationId xmlns:a16="http://schemas.microsoft.com/office/drawing/2014/main" id="{222B418B-D634-4F0F-72CE-6EF041634D9E}"/>
                </a:ext>
              </a:extLst>
            </p:cNvPr>
            <p:cNvSpPr/>
            <p:nvPr/>
          </p:nvSpPr>
          <p:spPr>
            <a:xfrm>
              <a:off x="10477501" y="3396269"/>
              <a:ext cx="182880" cy="2438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100" b="1" i="0" u="none" strike="noStrike" kern="1200" cap="none" spc="0" normalizeH="0" baseline="0" noProof="0" dirty="0">
                <a:ln>
                  <a:noFill/>
                </a:ln>
                <a:solidFill>
                  <a:srgbClr val="0466C9"/>
                </a:solidFill>
                <a:effectLst/>
                <a:uLnTx/>
                <a:uFillTx/>
                <a:latin typeface="Gill Sans MT" panose="020B0502020104020203" pitchFamily="34" charset="0"/>
              </a:endParaRPr>
            </a:p>
          </p:txBody>
        </p:sp>
        <p:cxnSp>
          <p:nvCxnSpPr>
            <p:cNvPr id="89" name="Straight Arrow Connector 88">
              <a:extLst>
                <a:ext uri="{FF2B5EF4-FFF2-40B4-BE49-F238E27FC236}">
                  <a16:creationId xmlns:a16="http://schemas.microsoft.com/office/drawing/2014/main" id="{E02DDD2E-661C-6AFC-BF62-3DA3C017DA1A}"/>
                </a:ext>
              </a:extLst>
            </p:cNvPr>
            <p:cNvCxnSpPr/>
            <p:nvPr/>
          </p:nvCxnSpPr>
          <p:spPr>
            <a:xfrm flipV="1">
              <a:off x="10571769" y="3381001"/>
              <a:ext cx="0" cy="243840"/>
            </a:xfrm>
            <a:prstGeom prst="straightConnector1">
              <a:avLst/>
            </a:prstGeom>
            <a:ln w="19050">
              <a:solidFill>
                <a:schemeClr val="accent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nvGrpSpPr>
          <p:cNvPr id="67" name="Group 66">
            <a:extLst>
              <a:ext uri="{FF2B5EF4-FFF2-40B4-BE49-F238E27FC236}">
                <a16:creationId xmlns:a16="http://schemas.microsoft.com/office/drawing/2014/main" id="{50B89CC6-98C1-3D6B-50B4-0AF96C3FD1CB}"/>
              </a:ext>
            </a:extLst>
          </p:cNvPr>
          <p:cNvGrpSpPr/>
          <p:nvPr/>
        </p:nvGrpSpPr>
        <p:grpSpPr>
          <a:xfrm>
            <a:off x="9791104" y="1685074"/>
            <a:ext cx="274320" cy="274320"/>
            <a:chOff x="10386061" y="3332480"/>
            <a:chExt cx="365760" cy="365760"/>
          </a:xfrm>
        </p:grpSpPr>
        <p:sp>
          <p:nvSpPr>
            <p:cNvPr id="84" name="Oval 83">
              <a:extLst>
                <a:ext uri="{FF2B5EF4-FFF2-40B4-BE49-F238E27FC236}">
                  <a16:creationId xmlns:a16="http://schemas.microsoft.com/office/drawing/2014/main" id="{8B44212C-C408-C8D8-FF2A-9EFF2797D6A5}"/>
                </a:ext>
              </a:extLst>
            </p:cNvPr>
            <p:cNvSpPr/>
            <p:nvPr/>
          </p:nvSpPr>
          <p:spPr>
            <a:xfrm>
              <a:off x="10386061" y="3332480"/>
              <a:ext cx="365760" cy="36576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400" b="0" i="0" u="none" strike="noStrike" kern="1200" cap="none" spc="0" normalizeH="0" baseline="0" noProof="0" dirty="0">
                <a:ln>
                  <a:noFill/>
                </a:ln>
                <a:solidFill>
                  <a:srgbClr val="FFFFFF"/>
                </a:solidFill>
                <a:effectLst/>
                <a:uLnTx/>
                <a:uFillTx/>
                <a:latin typeface="Gill Sans MT" panose="020B0502020104020203" pitchFamily="34" charset="0"/>
              </a:endParaRPr>
            </a:p>
          </p:txBody>
        </p:sp>
        <p:sp>
          <p:nvSpPr>
            <p:cNvPr id="85" name="Oval 84">
              <a:extLst>
                <a:ext uri="{FF2B5EF4-FFF2-40B4-BE49-F238E27FC236}">
                  <a16:creationId xmlns:a16="http://schemas.microsoft.com/office/drawing/2014/main" id="{E47034A9-C068-3AFF-183B-FC9144899215}"/>
                </a:ext>
              </a:extLst>
            </p:cNvPr>
            <p:cNvSpPr/>
            <p:nvPr/>
          </p:nvSpPr>
          <p:spPr>
            <a:xfrm>
              <a:off x="10480040" y="3393164"/>
              <a:ext cx="182880" cy="2438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100" b="1" i="0" u="none" strike="noStrike" kern="1200" cap="none" spc="0" normalizeH="0" baseline="0" noProof="0" dirty="0">
                <a:ln>
                  <a:noFill/>
                </a:ln>
                <a:solidFill>
                  <a:srgbClr val="0466C9"/>
                </a:solidFill>
                <a:effectLst/>
                <a:uLnTx/>
                <a:uFillTx/>
                <a:latin typeface="Gill Sans MT" panose="020B0502020104020203" pitchFamily="34" charset="0"/>
              </a:endParaRPr>
            </a:p>
          </p:txBody>
        </p:sp>
        <p:cxnSp>
          <p:nvCxnSpPr>
            <p:cNvPr id="86" name="Straight Arrow Connector 85">
              <a:extLst>
                <a:ext uri="{FF2B5EF4-FFF2-40B4-BE49-F238E27FC236}">
                  <a16:creationId xmlns:a16="http://schemas.microsoft.com/office/drawing/2014/main" id="{3D1FE379-5932-5312-B4D1-8C8A9A0CEA83}"/>
                </a:ext>
              </a:extLst>
            </p:cNvPr>
            <p:cNvCxnSpPr>
              <a:cxnSpLocks/>
            </p:cNvCxnSpPr>
            <p:nvPr/>
          </p:nvCxnSpPr>
          <p:spPr>
            <a:xfrm rot="5400000" flipV="1">
              <a:off x="10580981" y="3415088"/>
              <a:ext cx="0" cy="207264"/>
            </a:xfrm>
            <a:prstGeom prst="straightConnector1">
              <a:avLst/>
            </a:prstGeom>
            <a:ln w="19050">
              <a:solidFill>
                <a:srgbClr val="CC8212"/>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grpSp>
        <p:nvGrpSpPr>
          <p:cNvPr id="68" name="Group 67">
            <a:extLst>
              <a:ext uri="{FF2B5EF4-FFF2-40B4-BE49-F238E27FC236}">
                <a16:creationId xmlns:a16="http://schemas.microsoft.com/office/drawing/2014/main" id="{CAE2E915-C211-8082-B4A4-B6F022D799B8}"/>
              </a:ext>
            </a:extLst>
          </p:cNvPr>
          <p:cNvGrpSpPr/>
          <p:nvPr/>
        </p:nvGrpSpPr>
        <p:grpSpPr>
          <a:xfrm>
            <a:off x="1876687" y="1728171"/>
            <a:ext cx="274320" cy="274320"/>
            <a:chOff x="1901522" y="1807149"/>
            <a:chExt cx="365760" cy="365760"/>
          </a:xfrm>
        </p:grpSpPr>
        <p:sp>
          <p:nvSpPr>
            <p:cNvPr id="81" name="Oval 80">
              <a:extLst>
                <a:ext uri="{FF2B5EF4-FFF2-40B4-BE49-F238E27FC236}">
                  <a16:creationId xmlns:a16="http://schemas.microsoft.com/office/drawing/2014/main" id="{074CBFC5-912B-8A32-C965-4ED678558BC5}"/>
                </a:ext>
              </a:extLst>
            </p:cNvPr>
            <p:cNvSpPr/>
            <p:nvPr/>
          </p:nvSpPr>
          <p:spPr>
            <a:xfrm>
              <a:off x="1901522" y="1807149"/>
              <a:ext cx="365760" cy="365760"/>
            </a:xfrm>
            <a:prstGeom prst="ellipse">
              <a:avLst/>
            </a:prstGeom>
            <a:solidFill>
              <a:srgbClr val="A32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400" b="0" i="0" u="none" strike="noStrike" kern="1200" cap="none" spc="0" normalizeH="0" baseline="0" noProof="0" dirty="0">
                <a:ln>
                  <a:noFill/>
                </a:ln>
                <a:solidFill>
                  <a:srgbClr val="FFFFFF"/>
                </a:solidFill>
                <a:effectLst/>
                <a:uLnTx/>
                <a:uFillTx/>
                <a:latin typeface="Gill Sans MT" panose="020B0502020104020203" pitchFamily="34" charset="0"/>
              </a:endParaRPr>
            </a:p>
          </p:txBody>
        </p:sp>
        <p:sp>
          <p:nvSpPr>
            <p:cNvPr id="82" name="Oval 81">
              <a:extLst>
                <a:ext uri="{FF2B5EF4-FFF2-40B4-BE49-F238E27FC236}">
                  <a16:creationId xmlns:a16="http://schemas.microsoft.com/office/drawing/2014/main" id="{2F92D93C-00A5-C4E4-82F7-7B3A5F610E18}"/>
                </a:ext>
              </a:extLst>
            </p:cNvPr>
            <p:cNvSpPr/>
            <p:nvPr/>
          </p:nvSpPr>
          <p:spPr>
            <a:xfrm>
              <a:off x="1984779" y="1870938"/>
              <a:ext cx="182880" cy="2438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100" b="1" i="0" u="none" strike="noStrike" kern="1200" cap="none" spc="0" normalizeH="0" baseline="0" noProof="0" dirty="0">
                <a:ln>
                  <a:noFill/>
                </a:ln>
                <a:solidFill>
                  <a:srgbClr val="0466C9"/>
                </a:solidFill>
                <a:effectLst/>
                <a:uLnTx/>
                <a:uFillTx/>
                <a:latin typeface="Gill Sans MT" panose="020B0502020104020203" pitchFamily="34" charset="0"/>
              </a:endParaRPr>
            </a:p>
          </p:txBody>
        </p:sp>
        <p:cxnSp>
          <p:nvCxnSpPr>
            <p:cNvPr id="83" name="Straight Arrow Connector 82">
              <a:extLst>
                <a:ext uri="{FF2B5EF4-FFF2-40B4-BE49-F238E27FC236}">
                  <a16:creationId xmlns:a16="http://schemas.microsoft.com/office/drawing/2014/main" id="{C4F95E88-D55D-DE04-A005-E9E694C472E7}"/>
                </a:ext>
              </a:extLst>
            </p:cNvPr>
            <p:cNvCxnSpPr/>
            <p:nvPr/>
          </p:nvCxnSpPr>
          <p:spPr>
            <a:xfrm flipV="1">
              <a:off x="2079047" y="1855670"/>
              <a:ext cx="0" cy="243840"/>
            </a:xfrm>
            <a:prstGeom prst="straightConnector1">
              <a:avLst/>
            </a:prstGeom>
            <a:ln w="19050">
              <a:solidFill>
                <a:srgbClr val="A32E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sp>
        <p:nvSpPr>
          <p:cNvPr id="69" name="Oval 68">
            <a:extLst>
              <a:ext uri="{FF2B5EF4-FFF2-40B4-BE49-F238E27FC236}">
                <a16:creationId xmlns:a16="http://schemas.microsoft.com/office/drawing/2014/main" id="{E064174C-F3D8-027A-6867-3C8FEEE7A7FC}"/>
              </a:ext>
            </a:extLst>
          </p:cNvPr>
          <p:cNvSpPr/>
          <p:nvPr/>
        </p:nvSpPr>
        <p:spPr>
          <a:xfrm>
            <a:off x="5748238" y="1719109"/>
            <a:ext cx="274320" cy="274320"/>
          </a:xfrm>
          <a:prstGeom prst="ellipse">
            <a:avLst/>
          </a:prstGeom>
          <a:solidFill>
            <a:srgbClr val="A32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400" b="0" i="0" u="none" strike="noStrike" kern="1200" cap="none" spc="0" normalizeH="0" baseline="0" noProof="0" dirty="0">
              <a:ln>
                <a:noFill/>
              </a:ln>
              <a:solidFill>
                <a:srgbClr val="FFFFFF"/>
              </a:solidFill>
              <a:effectLst/>
              <a:uLnTx/>
              <a:uFillTx/>
              <a:latin typeface="Gill Sans MT" panose="020B0502020104020203" pitchFamily="34" charset="0"/>
            </a:endParaRPr>
          </a:p>
        </p:txBody>
      </p:sp>
      <p:sp>
        <p:nvSpPr>
          <p:cNvPr id="70" name="Oval 69">
            <a:extLst>
              <a:ext uri="{FF2B5EF4-FFF2-40B4-BE49-F238E27FC236}">
                <a16:creationId xmlns:a16="http://schemas.microsoft.com/office/drawing/2014/main" id="{DAAEC30E-4B36-4CE2-34A5-26D024EFBFBC}"/>
              </a:ext>
            </a:extLst>
          </p:cNvPr>
          <p:cNvSpPr/>
          <p:nvPr/>
        </p:nvSpPr>
        <p:spPr>
          <a:xfrm>
            <a:off x="5809888" y="1764829"/>
            <a:ext cx="151020" cy="1828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100" b="1" i="0" u="none" strike="noStrike" kern="1200" cap="none" spc="0" normalizeH="0" baseline="0" noProof="0" dirty="0">
              <a:ln>
                <a:noFill/>
              </a:ln>
              <a:solidFill>
                <a:srgbClr val="0466C9"/>
              </a:solidFill>
              <a:effectLst/>
              <a:uLnTx/>
              <a:uFillTx/>
              <a:latin typeface="Gill Sans MT" panose="020B0502020104020203" pitchFamily="34" charset="0"/>
            </a:endParaRPr>
          </a:p>
        </p:txBody>
      </p:sp>
      <p:cxnSp>
        <p:nvCxnSpPr>
          <p:cNvPr id="71" name="Straight Arrow Connector 70">
            <a:extLst>
              <a:ext uri="{FF2B5EF4-FFF2-40B4-BE49-F238E27FC236}">
                <a16:creationId xmlns:a16="http://schemas.microsoft.com/office/drawing/2014/main" id="{1EABF3FB-EAC3-7F5C-E7F0-9E590FED3836}"/>
              </a:ext>
            </a:extLst>
          </p:cNvPr>
          <p:cNvCxnSpPr>
            <a:cxnSpLocks/>
          </p:cNvCxnSpPr>
          <p:nvPr/>
        </p:nvCxnSpPr>
        <p:spPr>
          <a:xfrm>
            <a:off x="5878265" y="1764829"/>
            <a:ext cx="0" cy="182880"/>
          </a:xfrm>
          <a:prstGeom prst="straightConnector1">
            <a:avLst/>
          </a:prstGeom>
          <a:ln w="19050">
            <a:solidFill>
              <a:srgbClr val="A32E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nvGrpSpPr>
          <p:cNvPr id="72" name="Group 71">
            <a:extLst>
              <a:ext uri="{FF2B5EF4-FFF2-40B4-BE49-F238E27FC236}">
                <a16:creationId xmlns:a16="http://schemas.microsoft.com/office/drawing/2014/main" id="{96156DFC-F0F2-836C-5D2D-104D455ACC26}"/>
              </a:ext>
            </a:extLst>
          </p:cNvPr>
          <p:cNvGrpSpPr/>
          <p:nvPr/>
        </p:nvGrpSpPr>
        <p:grpSpPr>
          <a:xfrm>
            <a:off x="3715753" y="1719109"/>
            <a:ext cx="274320" cy="274320"/>
            <a:chOff x="1901522" y="1807149"/>
            <a:chExt cx="365760" cy="365760"/>
          </a:xfrm>
        </p:grpSpPr>
        <p:sp>
          <p:nvSpPr>
            <p:cNvPr id="78" name="Oval 77">
              <a:extLst>
                <a:ext uri="{FF2B5EF4-FFF2-40B4-BE49-F238E27FC236}">
                  <a16:creationId xmlns:a16="http://schemas.microsoft.com/office/drawing/2014/main" id="{CB504F48-54F1-94E2-CA97-49785BDF29C4}"/>
                </a:ext>
              </a:extLst>
            </p:cNvPr>
            <p:cNvSpPr/>
            <p:nvPr/>
          </p:nvSpPr>
          <p:spPr>
            <a:xfrm>
              <a:off x="1901522" y="1807149"/>
              <a:ext cx="365760" cy="365760"/>
            </a:xfrm>
            <a:prstGeom prst="ellipse">
              <a:avLst/>
            </a:prstGeom>
            <a:solidFill>
              <a:srgbClr val="A32E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400" b="0" i="0" u="none" strike="noStrike" kern="1200" cap="none" spc="0" normalizeH="0" baseline="0" noProof="0" dirty="0">
                <a:ln>
                  <a:noFill/>
                </a:ln>
                <a:solidFill>
                  <a:srgbClr val="FFFFFF"/>
                </a:solidFill>
                <a:effectLst/>
                <a:uLnTx/>
                <a:uFillTx/>
                <a:latin typeface="Gill Sans MT" panose="020B0502020104020203" pitchFamily="34" charset="0"/>
              </a:endParaRPr>
            </a:p>
          </p:txBody>
        </p:sp>
        <p:sp>
          <p:nvSpPr>
            <p:cNvPr id="79" name="Oval 78">
              <a:extLst>
                <a:ext uri="{FF2B5EF4-FFF2-40B4-BE49-F238E27FC236}">
                  <a16:creationId xmlns:a16="http://schemas.microsoft.com/office/drawing/2014/main" id="{9F2F65A9-B7AB-4469-530D-6EF830494881}"/>
                </a:ext>
              </a:extLst>
            </p:cNvPr>
            <p:cNvSpPr/>
            <p:nvPr/>
          </p:nvSpPr>
          <p:spPr>
            <a:xfrm>
              <a:off x="1992962" y="1870938"/>
              <a:ext cx="182880" cy="2438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100" b="1" i="0" u="none" strike="noStrike" kern="1200" cap="none" spc="0" normalizeH="0" baseline="0" noProof="0" dirty="0">
                <a:ln>
                  <a:noFill/>
                </a:ln>
                <a:solidFill>
                  <a:srgbClr val="0466C9"/>
                </a:solidFill>
                <a:effectLst/>
                <a:uLnTx/>
                <a:uFillTx/>
                <a:latin typeface="Gill Sans MT" panose="020B0502020104020203" pitchFamily="34" charset="0"/>
              </a:endParaRPr>
            </a:p>
          </p:txBody>
        </p:sp>
        <p:cxnSp>
          <p:nvCxnSpPr>
            <p:cNvPr id="80" name="Straight Arrow Connector 79">
              <a:extLst>
                <a:ext uri="{FF2B5EF4-FFF2-40B4-BE49-F238E27FC236}">
                  <a16:creationId xmlns:a16="http://schemas.microsoft.com/office/drawing/2014/main" id="{F6D8ED55-D4B3-5661-9477-6C651236550A}"/>
                </a:ext>
              </a:extLst>
            </p:cNvPr>
            <p:cNvCxnSpPr/>
            <p:nvPr/>
          </p:nvCxnSpPr>
          <p:spPr>
            <a:xfrm flipV="1">
              <a:off x="2087230" y="1863853"/>
              <a:ext cx="0" cy="243840"/>
            </a:xfrm>
            <a:prstGeom prst="straightConnector1">
              <a:avLst/>
            </a:prstGeom>
            <a:ln w="19050">
              <a:solidFill>
                <a:srgbClr val="A32E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sp>
        <p:nvSpPr>
          <p:cNvPr id="73" name="Rectangle: Rounded Corners 32">
            <a:extLst>
              <a:ext uri="{FF2B5EF4-FFF2-40B4-BE49-F238E27FC236}">
                <a16:creationId xmlns:a16="http://schemas.microsoft.com/office/drawing/2014/main" id="{76BF826B-3E82-AF9B-070D-C9059A9AFAA5}"/>
              </a:ext>
            </a:extLst>
          </p:cNvPr>
          <p:cNvSpPr/>
          <p:nvPr/>
        </p:nvSpPr>
        <p:spPr>
          <a:xfrm>
            <a:off x="10555912" y="1668421"/>
            <a:ext cx="1552653" cy="866692"/>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ZA" sz="1050" b="1" i="0" u="none" strike="noStrike" kern="1200" cap="none" spc="0" normalizeH="0" baseline="0" noProof="0" dirty="0">
                <a:ln>
                  <a:noFill/>
                </a:ln>
                <a:solidFill>
                  <a:srgbClr val="015E1F"/>
                </a:solidFill>
                <a:effectLst/>
                <a:uLnTx/>
                <a:uFillTx/>
                <a:latin typeface="Arial" panose="020B0604020202020204" pitchFamily="34" charset="0"/>
                <a:cs typeface="Arial" panose="020B0604020202020204" pitchFamily="34" charset="0"/>
              </a:rPr>
              <a:t>Human Capital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200" b="1" dirty="0">
              <a:solidFill>
                <a:srgbClr val="015E1F"/>
              </a:solidFill>
              <a:latin typeface="Arial" panose="020B0604020202020204" pitchFamily="34" charset="0"/>
              <a:cs typeface="Arial" panose="020B0604020202020204" pitchFamily="34" charset="0"/>
            </a:endParaRPr>
          </a:p>
          <a:p>
            <a:pPr>
              <a:defRPr/>
            </a:pPr>
            <a:r>
              <a:rPr lang="en-ZA" sz="1050" b="1" dirty="0">
                <a:solidFill>
                  <a:srgbClr val="015E1F"/>
                </a:solidFill>
                <a:latin typeface="Arial" panose="020B0604020202020204" pitchFamily="34" charset="0"/>
                <a:cs typeface="Arial" panose="020B0604020202020204" pitchFamily="34" charset="0"/>
              </a:rPr>
              <a:t>People Health Index </a:t>
            </a:r>
            <a:r>
              <a:rPr kumimoji="0" lang="en-ZA" sz="800" b="0" i="0" u="none" strike="noStrike" kern="1200" cap="none" spc="0" normalizeH="0" baseline="0" noProof="0" dirty="0">
                <a:ln>
                  <a:noFill/>
                </a:ln>
                <a:solidFill>
                  <a:srgbClr val="015E1F"/>
                </a:solidFill>
                <a:effectLst/>
                <a:uLnTx/>
                <a:uFillTx/>
                <a:latin typeface="Arial" panose="020B0604020202020204" pitchFamily="34" charset="0"/>
                <a:cs typeface="Arial" panose="020B0604020202020204" pitchFamily="34" charset="0"/>
              </a:rPr>
              <a:t>exceeding target</a:t>
            </a:r>
            <a:endParaRPr kumimoji="0" lang="en-ZA" sz="800" b="1" i="0" u="none" strike="noStrike" kern="1200" cap="none" spc="0" normalizeH="0" baseline="0" noProof="0" dirty="0">
              <a:ln>
                <a:noFill/>
              </a:ln>
              <a:solidFill>
                <a:srgbClr val="015E1F"/>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200" b="1" i="0" u="none" strike="noStrike" kern="1200" cap="none" spc="0" normalizeH="0" baseline="0" noProof="0" dirty="0">
              <a:ln>
                <a:noFill/>
              </a:ln>
              <a:solidFill>
                <a:srgbClr val="DDDDDD">
                  <a:lumMod val="10000"/>
                </a:srgbClr>
              </a:solidFill>
              <a:effectLst/>
              <a:uLnTx/>
              <a:uFillTx/>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200" b="1" dirty="0">
              <a:solidFill>
                <a:srgbClr val="DDDDDD">
                  <a:lumMod val="10000"/>
                </a:srgbClr>
              </a:solidFill>
              <a:latin typeface="Arial" panose="020B0604020202020204" pitchFamily="34" charset="0"/>
              <a:cs typeface="Arial" panose="020B0604020202020204" pitchFamily="34" charset="0"/>
            </a:endParaRPr>
          </a:p>
        </p:txBody>
      </p:sp>
      <p:grpSp>
        <p:nvGrpSpPr>
          <p:cNvPr id="74" name="Group 73">
            <a:extLst>
              <a:ext uri="{FF2B5EF4-FFF2-40B4-BE49-F238E27FC236}">
                <a16:creationId xmlns:a16="http://schemas.microsoft.com/office/drawing/2014/main" id="{982DFE4B-5A69-823E-D83B-FE7C0F2BD4D7}"/>
              </a:ext>
            </a:extLst>
          </p:cNvPr>
          <p:cNvGrpSpPr/>
          <p:nvPr/>
        </p:nvGrpSpPr>
        <p:grpSpPr>
          <a:xfrm>
            <a:off x="11805973" y="1684614"/>
            <a:ext cx="274320" cy="274320"/>
            <a:chOff x="10386061" y="3332480"/>
            <a:chExt cx="365760" cy="365760"/>
          </a:xfrm>
        </p:grpSpPr>
        <p:sp>
          <p:nvSpPr>
            <p:cNvPr id="75" name="Oval 74">
              <a:extLst>
                <a:ext uri="{FF2B5EF4-FFF2-40B4-BE49-F238E27FC236}">
                  <a16:creationId xmlns:a16="http://schemas.microsoft.com/office/drawing/2014/main" id="{45E80263-A448-A9B2-210E-3303ECF9DA68}"/>
                </a:ext>
              </a:extLst>
            </p:cNvPr>
            <p:cNvSpPr/>
            <p:nvPr/>
          </p:nvSpPr>
          <p:spPr>
            <a:xfrm>
              <a:off x="10386061" y="3332480"/>
              <a:ext cx="365760" cy="36576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400" b="0" i="0" u="none" strike="noStrike" kern="1200" cap="none" spc="0" normalizeH="0" baseline="0" noProof="0" dirty="0">
                <a:ln>
                  <a:noFill/>
                </a:ln>
                <a:solidFill>
                  <a:srgbClr val="FFFFFF"/>
                </a:solidFill>
                <a:effectLst/>
                <a:uLnTx/>
                <a:uFillTx/>
                <a:latin typeface="Gill Sans MT" panose="020B0502020104020203" pitchFamily="34" charset="0"/>
              </a:endParaRPr>
            </a:p>
          </p:txBody>
        </p:sp>
        <p:sp>
          <p:nvSpPr>
            <p:cNvPr id="76" name="Oval 75">
              <a:extLst>
                <a:ext uri="{FF2B5EF4-FFF2-40B4-BE49-F238E27FC236}">
                  <a16:creationId xmlns:a16="http://schemas.microsoft.com/office/drawing/2014/main" id="{581D31A7-EDC9-9F44-9708-EF751F07C767}"/>
                </a:ext>
              </a:extLst>
            </p:cNvPr>
            <p:cNvSpPr/>
            <p:nvPr/>
          </p:nvSpPr>
          <p:spPr>
            <a:xfrm>
              <a:off x="10477501" y="3396269"/>
              <a:ext cx="182880" cy="2438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ZA" sz="1100" b="1" i="0" u="none" strike="noStrike" kern="1200" cap="none" spc="0" normalizeH="0" baseline="0" noProof="0" dirty="0">
                <a:ln>
                  <a:noFill/>
                </a:ln>
                <a:solidFill>
                  <a:srgbClr val="0466C9"/>
                </a:solidFill>
                <a:effectLst/>
                <a:uLnTx/>
                <a:uFillTx/>
                <a:latin typeface="Gill Sans MT" panose="020B0502020104020203" pitchFamily="34" charset="0"/>
              </a:endParaRPr>
            </a:p>
          </p:txBody>
        </p:sp>
        <p:cxnSp>
          <p:nvCxnSpPr>
            <p:cNvPr id="77" name="Straight Arrow Connector 76">
              <a:extLst>
                <a:ext uri="{FF2B5EF4-FFF2-40B4-BE49-F238E27FC236}">
                  <a16:creationId xmlns:a16="http://schemas.microsoft.com/office/drawing/2014/main" id="{87CF541C-52D9-31DC-3EFF-246FA09F76E7}"/>
                </a:ext>
              </a:extLst>
            </p:cNvPr>
            <p:cNvCxnSpPr/>
            <p:nvPr/>
          </p:nvCxnSpPr>
          <p:spPr>
            <a:xfrm flipV="1">
              <a:off x="10571769" y="3381001"/>
              <a:ext cx="0" cy="243840"/>
            </a:xfrm>
            <a:prstGeom prst="straightConnector1">
              <a:avLst/>
            </a:prstGeom>
            <a:ln w="19050">
              <a:solidFill>
                <a:schemeClr val="accent6"/>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grpSp>
      <p:sp>
        <p:nvSpPr>
          <p:cNvPr id="90" name="TextBox 89">
            <a:extLst>
              <a:ext uri="{FF2B5EF4-FFF2-40B4-BE49-F238E27FC236}">
                <a16:creationId xmlns:a16="http://schemas.microsoft.com/office/drawing/2014/main" id="{3B00BFCD-2944-387B-9E1A-F6226F67E327}"/>
              </a:ext>
            </a:extLst>
          </p:cNvPr>
          <p:cNvSpPr txBox="1"/>
          <p:nvPr/>
        </p:nvSpPr>
        <p:spPr>
          <a:xfrm>
            <a:off x="2483647" y="3629724"/>
            <a:ext cx="2347646" cy="338554"/>
          </a:xfrm>
          <a:prstGeom prst="rect">
            <a:avLst/>
          </a:prstGeom>
          <a:noFill/>
          <a:ln>
            <a:noFill/>
          </a:ln>
        </p:spPr>
        <p:txBody>
          <a:bodyPr wrap="square" rtlCol="0">
            <a:spAutoFit/>
          </a:bodyPr>
          <a:lstStyle/>
          <a:p>
            <a:pPr>
              <a:buClr>
                <a:schemeClr val="bg1">
                  <a:lumMod val="50000"/>
                </a:schemeClr>
              </a:buClr>
            </a:pPr>
            <a:r>
              <a:rPr lang="en-ZA" sz="800" dirty="0">
                <a:solidFill>
                  <a:schemeClr val="tx2"/>
                </a:solidFill>
              </a:rPr>
              <a:t>* Based </a:t>
            </a:r>
            <a:r>
              <a:rPr lang="en-ZA" sz="800" dirty="0" smtClean="0">
                <a:solidFill>
                  <a:schemeClr val="tx2"/>
                </a:solidFill>
              </a:rPr>
              <a:t>on a 20</a:t>
            </a:r>
            <a:r>
              <a:rPr lang="en-ZA" sz="800" dirty="0">
                <a:solidFill>
                  <a:schemeClr val="tx2"/>
                </a:solidFill>
              </a:rPr>
              <a:t>% upswing from NT intervention and 10% growth </a:t>
            </a:r>
            <a:r>
              <a:rPr lang="en-ZA" sz="800" dirty="0" smtClean="0">
                <a:solidFill>
                  <a:schemeClr val="tx2"/>
                </a:solidFill>
              </a:rPr>
              <a:t>on the  </a:t>
            </a:r>
            <a:r>
              <a:rPr lang="en-ZA" sz="800" dirty="0">
                <a:solidFill>
                  <a:schemeClr val="tx2"/>
                </a:solidFill>
              </a:rPr>
              <a:t>remaining debt</a:t>
            </a:r>
          </a:p>
        </p:txBody>
      </p:sp>
    </p:spTree>
    <p:extLst>
      <p:ext uri="{BB962C8B-B14F-4D97-AF65-F5344CB8AC3E}">
        <p14:creationId xmlns:p14="http://schemas.microsoft.com/office/powerpoint/2010/main" val="41922556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40751" y="198783"/>
            <a:ext cx="1412351" cy="1124180"/>
            <a:chOff x="10042064" y="189876"/>
            <a:chExt cx="2132506" cy="2010277"/>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28419" y="189876"/>
              <a:ext cx="1335799" cy="1763255"/>
            </a:xfrm>
            <a:prstGeom prst="rect">
              <a:avLst/>
            </a:prstGeom>
          </p:spPr>
        </p:pic>
        <p:sp>
          <p:nvSpPr>
            <p:cNvPr id="4" name="TextBox 3"/>
            <p:cNvSpPr txBox="1"/>
            <p:nvPr/>
          </p:nvSpPr>
          <p:spPr>
            <a:xfrm>
              <a:off x="10042064" y="1953131"/>
              <a:ext cx="2132506" cy="247022"/>
            </a:xfrm>
            <a:prstGeom prst="rect">
              <a:avLst/>
            </a:prstGeom>
            <a:noFill/>
          </p:spPr>
          <p:txBody>
            <a:bodyPr wrap="square" rtlCol="0">
              <a:spAutoFit/>
            </a:bodyPr>
            <a:lstStyle/>
            <a:p>
              <a:pPr algn="ctr"/>
              <a:endParaRPr lang="en-ZA" sz="1000" b="1" dirty="0">
                <a:latin typeface="Arial" panose="020B0604020202020204" pitchFamily="34" charset="0"/>
                <a:cs typeface="Arial" panose="020B0604020202020204" pitchFamily="34" charset="0"/>
              </a:endParaRPr>
            </a:p>
          </p:txBody>
        </p:sp>
      </p:grpSp>
      <p:sp>
        <p:nvSpPr>
          <p:cNvPr id="5" name="TextBox 4"/>
          <p:cNvSpPr txBox="1"/>
          <p:nvPr/>
        </p:nvSpPr>
        <p:spPr>
          <a:xfrm>
            <a:off x="1371600" y="198782"/>
            <a:ext cx="10605052" cy="523220"/>
          </a:xfrm>
          <a:prstGeom prst="rect">
            <a:avLst/>
          </a:prstGeom>
          <a:solidFill>
            <a:srgbClr val="C7A854"/>
          </a:solidFill>
        </p:spPr>
        <p:txBody>
          <a:bodyPr wrap="square" rtlCol="0">
            <a:spAutoFit/>
          </a:bodyPr>
          <a:lstStyle/>
          <a:p>
            <a:r>
              <a:rPr lang="en-US" sz="2800" b="1" dirty="0">
                <a:solidFill>
                  <a:srgbClr val="02602C"/>
                </a:solidFill>
                <a:latin typeface="Arial" panose="020B0604020202020204" pitchFamily="34" charset="0"/>
                <a:cs typeface="Arial" panose="020B0604020202020204" pitchFamily="34" charset="0"/>
              </a:rPr>
              <a:t>REVIEWING THE EPP </a:t>
            </a:r>
            <a:endParaRPr lang="en-ZA" sz="2800" b="1" dirty="0">
              <a:solidFill>
                <a:srgbClr val="02602C"/>
              </a:solidFill>
              <a:latin typeface="Arial" panose="020B0604020202020204" pitchFamily="34" charset="0"/>
              <a:cs typeface="Arial" panose="020B0604020202020204" pitchFamily="34" charset="0"/>
            </a:endParaRPr>
          </a:p>
        </p:txBody>
      </p:sp>
      <p:sp>
        <p:nvSpPr>
          <p:cNvPr id="7" name="TextBox 6"/>
          <p:cNvSpPr txBox="1"/>
          <p:nvPr/>
        </p:nvSpPr>
        <p:spPr>
          <a:xfrm>
            <a:off x="1371600" y="709682"/>
            <a:ext cx="10605052" cy="461665"/>
          </a:xfrm>
          <a:prstGeom prst="rect">
            <a:avLst/>
          </a:prstGeom>
          <a:noFill/>
          <a:ln>
            <a:solidFill>
              <a:srgbClr val="C7A854"/>
            </a:solidFill>
          </a:ln>
        </p:spPr>
        <p:txBody>
          <a:bodyPr wrap="square" rtlCol="0">
            <a:spAutoFit/>
          </a:bodyPr>
          <a:lstStyle/>
          <a:p>
            <a:r>
              <a:rPr lang="en-US" sz="2400" b="1" dirty="0">
                <a:solidFill>
                  <a:srgbClr val="015E1F"/>
                </a:solidFill>
                <a:latin typeface="Arial" panose="020B0604020202020204" pitchFamily="34" charset="0"/>
                <a:cs typeface="Arial" panose="020B0604020202020204" pitchFamily="34" charset="0"/>
              </a:rPr>
              <a:t>Ensuring affordability and increasing access to electricity</a:t>
            </a:r>
            <a:endParaRPr lang="en-ZA" sz="2400" b="1" dirty="0">
              <a:solidFill>
                <a:srgbClr val="015E1F"/>
              </a:solidFill>
              <a:latin typeface="Arial" panose="020B0604020202020204" pitchFamily="34" charset="0"/>
              <a:cs typeface="Arial" panose="020B0604020202020204" pitchFamily="34" charset="0"/>
            </a:endParaRPr>
          </a:p>
        </p:txBody>
      </p:sp>
      <p:sp>
        <p:nvSpPr>
          <p:cNvPr id="18" name="TextBox 43"/>
          <p:cNvSpPr txBox="1"/>
          <p:nvPr/>
        </p:nvSpPr>
        <p:spPr>
          <a:xfrm>
            <a:off x="-664680" y="5574327"/>
            <a:ext cx="2272295" cy="2333123"/>
          </a:xfrm>
          <a:prstGeom prst="rect">
            <a:avLst/>
          </a:prstGeom>
        </p:spPr>
        <p:txBody>
          <a:bodyPr lIns="50800" tIns="50800" rIns="50800" bIns="50800" rtlCol="0" anchor="ctr"/>
          <a:lstStyle/>
          <a:p>
            <a:pPr marL="0" lvl="0" indent="0" algn="ctr">
              <a:lnSpc>
                <a:spcPts val="2859"/>
              </a:lnSpc>
              <a:spcBef>
                <a:spcPct val="0"/>
              </a:spcBef>
            </a:pPr>
            <a:endParaRPr/>
          </a:p>
        </p:txBody>
      </p:sp>
      <p:grpSp>
        <p:nvGrpSpPr>
          <p:cNvPr id="11" name="Group 10"/>
          <p:cNvGrpSpPr/>
          <p:nvPr/>
        </p:nvGrpSpPr>
        <p:grpSpPr>
          <a:xfrm>
            <a:off x="6127024" y="1386618"/>
            <a:ext cx="2750632" cy="5272600"/>
            <a:chOff x="783383" y="1970501"/>
            <a:chExt cx="2040441" cy="4185444"/>
          </a:xfrm>
        </p:grpSpPr>
        <p:sp>
          <p:nvSpPr>
            <p:cNvPr id="12" name="Freeform: Shape 23">
              <a:extLst>
                <a:ext uri="{FF2B5EF4-FFF2-40B4-BE49-F238E27FC236}">
                  <a16:creationId xmlns:a16="http://schemas.microsoft.com/office/drawing/2014/main" id="{2D08BAB5-C2E1-4345-B0FB-2466C8D705C6}"/>
                </a:ext>
              </a:extLst>
            </p:cNvPr>
            <p:cNvSpPr/>
            <p:nvPr/>
          </p:nvSpPr>
          <p:spPr>
            <a:xfrm rot="16200000">
              <a:off x="851581" y="4506569"/>
              <a:ext cx="669380" cy="756273"/>
            </a:xfrm>
            <a:custGeom>
              <a:avLst/>
              <a:gdLst>
                <a:gd name="connsiteX0" fmla="*/ 1172913 w 2345826"/>
                <a:gd name="connsiteY0" fmla="*/ 0 h 2649945"/>
                <a:gd name="connsiteX1" fmla="*/ 2345826 w 2345826"/>
                <a:gd name="connsiteY1" fmla="*/ 1172913 h 2649945"/>
                <a:gd name="connsiteX2" fmla="*/ 1521702 w 2345826"/>
                <a:gd name="connsiteY2" fmla="*/ 2293094 h 2649945"/>
                <a:gd name="connsiteX3" fmla="*/ 1520205 w 2345826"/>
                <a:gd name="connsiteY3" fmla="*/ 2293479 h 2649945"/>
                <a:gd name="connsiteX4" fmla="*/ 1172914 w 2345826"/>
                <a:gd name="connsiteY4" fmla="*/ 2649945 h 2649945"/>
                <a:gd name="connsiteX5" fmla="*/ 825623 w 2345826"/>
                <a:gd name="connsiteY5" fmla="*/ 2293480 h 2649945"/>
                <a:gd name="connsiteX6" fmla="*/ 824125 w 2345826"/>
                <a:gd name="connsiteY6" fmla="*/ 2293094 h 2649945"/>
                <a:gd name="connsiteX7" fmla="*/ 0 w 2345826"/>
                <a:gd name="connsiteY7" fmla="*/ 1172913 h 2649945"/>
                <a:gd name="connsiteX8" fmla="*/ 1172913 w 2345826"/>
                <a:gd name="connsiteY8" fmla="*/ 0 h 264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826" h="2649945">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ound Same Side Corner Rectangle 12"/>
            <p:cNvSpPr/>
            <p:nvPr/>
          </p:nvSpPr>
          <p:spPr>
            <a:xfrm>
              <a:off x="783383" y="1970501"/>
              <a:ext cx="2040441" cy="1803429"/>
            </a:xfrm>
            <a:prstGeom prst="round2Same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5" name="Freeform 14"/>
            <p:cNvSpPr/>
            <p:nvPr/>
          </p:nvSpPr>
          <p:spPr>
            <a:xfrm flipH="1" flipV="1">
              <a:off x="783383" y="2634532"/>
              <a:ext cx="2040441" cy="3521413"/>
            </a:xfrm>
            <a:custGeom>
              <a:avLst/>
              <a:gdLst>
                <a:gd name="connsiteX0" fmla="*/ 2712378 w 2712378"/>
                <a:gd name="connsiteY0" fmla="*/ 3811712 h 3811712"/>
                <a:gd name="connsiteX1" fmla="*/ 2100536 w 2712378"/>
                <a:gd name="connsiteY1" fmla="*/ 3811712 h 3811712"/>
                <a:gd name="connsiteX2" fmla="*/ 2107441 w 2712378"/>
                <a:gd name="connsiteY2" fmla="*/ 3766157 h 3811712"/>
                <a:gd name="connsiteX3" fmla="*/ 2111340 w 2712378"/>
                <a:gd name="connsiteY3" fmla="*/ 3688422 h 3811712"/>
                <a:gd name="connsiteX4" fmla="*/ 1356189 w 2712378"/>
                <a:gd name="connsiteY4" fmla="*/ 2928134 h 3811712"/>
                <a:gd name="connsiteX5" fmla="*/ 601038 w 2712378"/>
                <a:gd name="connsiteY5" fmla="*/ 3688422 h 3811712"/>
                <a:gd name="connsiteX6" fmla="*/ 604937 w 2712378"/>
                <a:gd name="connsiteY6" fmla="*/ 3766157 h 3811712"/>
                <a:gd name="connsiteX7" fmla="*/ 611842 w 2712378"/>
                <a:gd name="connsiteY7" fmla="*/ 3811712 h 3811712"/>
                <a:gd name="connsiteX8" fmla="*/ 0 w 2712378"/>
                <a:gd name="connsiteY8" fmla="*/ 3811712 h 3811712"/>
                <a:gd name="connsiteX9" fmla="*/ 0 w 2712378"/>
                <a:gd name="connsiteY9" fmla="*/ 452072 h 3811712"/>
                <a:gd name="connsiteX10" fmla="*/ 452072 w 2712378"/>
                <a:gd name="connsiteY10" fmla="*/ 0 h 3811712"/>
                <a:gd name="connsiteX11" fmla="*/ 2260306 w 2712378"/>
                <a:gd name="connsiteY11" fmla="*/ 0 h 3811712"/>
                <a:gd name="connsiteX12" fmla="*/ 2712378 w 2712378"/>
                <a:gd name="connsiteY12" fmla="*/ 452072 h 381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12378" h="3811712">
                  <a:moveTo>
                    <a:pt x="2712378" y="3811712"/>
                  </a:moveTo>
                  <a:lnTo>
                    <a:pt x="2100536" y="3811712"/>
                  </a:lnTo>
                  <a:lnTo>
                    <a:pt x="2107441" y="3766157"/>
                  </a:lnTo>
                  <a:cubicBezTo>
                    <a:pt x="2110019" y="3740598"/>
                    <a:pt x="2111340" y="3714665"/>
                    <a:pt x="2111340" y="3688422"/>
                  </a:cubicBezTo>
                  <a:cubicBezTo>
                    <a:pt x="2111340" y="3268527"/>
                    <a:pt x="1773247" y="2928134"/>
                    <a:pt x="1356189" y="2928134"/>
                  </a:cubicBezTo>
                  <a:cubicBezTo>
                    <a:pt x="939131" y="2928134"/>
                    <a:pt x="601038" y="3268527"/>
                    <a:pt x="601038" y="3688422"/>
                  </a:cubicBezTo>
                  <a:cubicBezTo>
                    <a:pt x="601038" y="3714665"/>
                    <a:pt x="602359" y="3740598"/>
                    <a:pt x="604937" y="3766157"/>
                  </a:cubicBezTo>
                  <a:lnTo>
                    <a:pt x="611842" y="3811712"/>
                  </a:lnTo>
                  <a:lnTo>
                    <a:pt x="0" y="3811712"/>
                  </a:lnTo>
                  <a:lnTo>
                    <a:pt x="0" y="452072"/>
                  </a:lnTo>
                  <a:cubicBezTo>
                    <a:pt x="0" y="202400"/>
                    <a:pt x="202400" y="0"/>
                    <a:pt x="452072" y="0"/>
                  </a:cubicBezTo>
                  <a:lnTo>
                    <a:pt x="2260306" y="0"/>
                  </a:lnTo>
                  <a:cubicBezTo>
                    <a:pt x="2509978" y="0"/>
                    <a:pt x="2712378" y="202400"/>
                    <a:pt x="2712378" y="452072"/>
                  </a:cubicBezTo>
                  <a:close/>
                </a:path>
              </a:pathLst>
            </a:custGeom>
            <a:solidFill>
              <a:schemeClr val="bg1"/>
            </a:solidFill>
            <a:ln>
              <a:solidFill>
                <a:schemeClr val="bg1"/>
              </a:solidFill>
            </a:ln>
            <a:effectLst>
              <a:outerShdw blurRad="127000" sx="107000" sy="107000" algn="ctr" rotWithShape="0">
                <a:schemeClr val="tx1">
                  <a:alpha val="2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17" name="TextBox 16"/>
            <p:cNvSpPr txBox="1"/>
            <p:nvPr/>
          </p:nvSpPr>
          <p:spPr>
            <a:xfrm>
              <a:off x="842665" y="3608169"/>
              <a:ext cx="1981159" cy="2418730"/>
            </a:xfrm>
            <a:prstGeom prst="rect">
              <a:avLst/>
            </a:prstGeom>
            <a:noFill/>
          </p:spPr>
          <p:txBody>
            <a:bodyPr wrap="square" rtlCol="0">
              <a:spAutoFit/>
            </a:bodyPr>
            <a:lstStyle/>
            <a:p>
              <a:r>
                <a:rPr lang="en-US" sz="1600" dirty="0">
                  <a:solidFill>
                    <a:srgbClr val="025E2B"/>
                  </a:solidFill>
                  <a:latin typeface="Arial" panose="020B0604020202020204" pitchFamily="34" charset="0"/>
                  <a:cs typeface="Arial" panose="020B0604020202020204" pitchFamily="34" charset="0"/>
                </a:rPr>
                <a:t>NERSA process is transparent and ensures that electricity is supplied at the cheapest possible cost to the consumer. </a:t>
              </a:r>
            </a:p>
            <a:p>
              <a:endParaRPr lang="en-US" sz="1600" dirty="0">
                <a:solidFill>
                  <a:srgbClr val="025E2B"/>
                </a:solidFill>
                <a:latin typeface="Arial" panose="020B0604020202020204" pitchFamily="34" charset="0"/>
                <a:cs typeface="Arial" panose="020B0604020202020204" pitchFamily="34" charset="0"/>
              </a:endParaRPr>
            </a:p>
            <a:p>
              <a:r>
                <a:rPr lang="en-US" sz="1600" dirty="0">
                  <a:solidFill>
                    <a:srgbClr val="025E2B"/>
                  </a:solidFill>
                  <a:latin typeface="Arial" panose="020B0604020202020204" pitchFamily="34" charset="0"/>
                  <a:cs typeface="Arial" panose="020B0604020202020204" pitchFamily="34" charset="0"/>
                </a:rPr>
                <a:t>In addition, in part due to socioeconomic considerations, a lower WACC is applied by NERSA thereby directly influencing tariffs</a:t>
              </a:r>
            </a:p>
          </p:txBody>
        </p:sp>
      </p:grpSp>
      <p:grpSp>
        <p:nvGrpSpPr>
          <p:cNvPr id="55" name="Group 54">
            <a:extLst>
              <a:ext uri="{FF2B5EF4-FFF2-40B4-BE49-F238E27FC236}">
                <a16:creationId xmlns:a16="http://schemas.microsoft.com/office/drawing/2014/main" id="{C51151C1-6FDE-4C34-9FBE-CADAFDA2DA6A}"/>
              </a:ext>
            </a:extLst>
          </p:cNvPr>
          <p:cNvGrpSpPr/>
          <p:nvPr/>
        </p:nvGrpSpPr>
        <p:grpSpPr>
          <a:xfrm>
            <a:off x="7054007" y="1903297"/>
            <a:ext cx="896669" cy="922316"/>
            <a:chOff x="7718425" y="3248025"/>
            <a:chExt cx="360363" cy="361951"/>
          </a:xfrm>
          <a:solidFill>
            <a:srgbClr val="C7A854"/>
          </a:solidFill>
          <a:effectLst/>
        </p:grpSpPr>
        <p:sp>
          <p:nvSpPr>
            <p:cNvPr id="56" name="Freeform 63">
              <a:extLst>
                <a:ext uri="{FF2B5EF4-FFF2-40B4-BE49-F238E27FC236}">
                  <a16:creationId xmlns:a16="http://schemas.microsoft.com/office/drawing/2014/main" id="{EECDC7A6-E89C-4ED6-BCDF-121301E2E17F}"/>
                </a:ext>
              </a:extLst>
            </p:cNvPr>
            <p:cNvSpPr>
              <a:spLocks/>
            </p:cNvSpPr>
            <p:nvPr/>
          </p:nvSpPr>
          <p:spPr bwMode="auto">
            <a:xfrm>
              <a:off x="7718425" y="3248025"/>
              <a:ext cx="360363" cy="331788"/>
            </a:xfrm>
            <a:custGeom>
              <a:avLst/>
              <a:gdLst>
                <a:gd name="T0" fmla="*/ 20 w 96"/>
                <a:gd name="T1" fmla="*/ 88 h 88"/>
                <a:gd name="T2" fmla="*/ 8 w 96"/>
                <a:gd name="T3" fmla="*/ 75 h 88"/>
                <a:gd name="T4" fmla="*/ 17 w 96"/>
                <a:gd name="T5" fmla="*/ 65 h 88"/>
                <a:gd name="T6" fmla="*/ 2 w 96"/>
                <a:gd name="T7" fmla="*/ 56 h 88"/>
                <a:gd name="T8" fmla="*/ 0 w 96"/>
                <a:gd name="T9" fmla="*/ 42 h 88"/>
                <a:gd name="T10" fmla="*/ 13 w 96"/>
                <a:gd name="T11" fmla="*/ 40 h 88"/>
                <a:gd name="T12" fmla="*/ 8 w 96"/>
                <a:gd name="T13" fmla="*/ 23 h 88"/>
                <a:gd name="T14" fmla="*/ 8 w 96"/>
                <a:gd name="T15" fmla="*/ 20 h 88"/>
                <a:gd name="T16" fmla="*/ 23 w 96"/>
                <a:gd name="T17" fmla="*/ 8 h 88"/>
                <a:gd name="T18" fmla="*/ 40 w 96"/>
                <a:gd name="T19" fmla="*/ 13 h 88"/>
                <a:gd name="T20" fmla="*/ 42 w 96"/>
                <a:gd name="T21" fmla="*/ 0 h 88"/>
                <a:gd name="T22" fmla="*/ 56 w 96"/>
                <a:gd name="T23" fmla="*/ 2 h 88"/>
                <a:gd name="T24" fmla="*/ 65 w 96"/>
                <a:gd name="T25" fmla="*/ 17 h 88"/>
                <a:gd name="T26" fmla="*/ 76 w 96"/>
                <a:gd name="T27" fmla="*/ 8 h 88"/>
                <a:gd name="T28" fmla="*/ 88 w 96"/>
                <a:gd name="T29" fmla="*/ 21 h 88"/>
                <a:gd name="T30" fmla="*/ 79 w 96"/>
                <a:gd name="T31" fmla="*/ 31 h 88"/>
                <a:gd name="T32" fmla="*/ 94 w 96"/>
                <a:gd name="T33" fmla="*/ 40 h 88"/>
                <a:gd name="T34" fmla="*/ 96 w 96"/>
                <a:gd name="T35" fmla="*/ 54 h 88"/>
                <a:gd name="T36" fmla="*/ 83 w 96"/>
                <a:gd name="T37" fmla="*/ 56 h 88"/>
                <a:gd name="T38" fmla="*/ 88 w 96"/>
                <a:gd name="T39" fmla="*/ 73 h 88"/>
                <a:gd name="T40" fmla="*/ 76 w 96"/>
                <a:gd name="T41" fmla="*/ 88 h 88"/>
                <a:gd name="T42" fmla="*/ 64 w 96"/>
                <a:gd name="T43" fmla="*/ 78 h 88"/>
                <a:gd name="T44" fmla="*/ 67 w 96"/>
                <a:gd name="T45" fmla="*/ 76 h 88"/>
                <a:gd name="T46" fmla="*/ 83 w 96"/>
                <a:gd name="T47" fmla="*/ 75 h 88"/>
                <a:gd name="T48" fmla="*/ 75 w 96"/>
                <a:gd name="T49" fmla="*/ 65 h 88"/>
                <a:gd name="T50" fmla="*/ 81 w 96"/>
                <a:gd name="T51" fmla="*/ 52 h 88"/>
                <a:gd name="T52" fmla="*/ 92 w 96"/>
                <a:gd name="T53" fmla="*/ 44 h 88"/>
                <a:gd name="T54" fmla="*/ 79 w 96"/>
                <a:gd name="T55" fmla="*/ 42 h 88"/>
                <a:gd name="T56" fmla="*/ 76 w 96"/>
                <a:gd name="T57" fmla="*/ 29 h 88"/>
                <a:gd name="T58" fmla="*/ 75 w 96"/>
                <a:gd name="T59" fmla="*/ 13 h 88"/>
                <a:gd name="T60" fmla="*/ 65 w 96"/>
                <a:gd name="T61" fmla="*/ 21 h 88"/>
                <a:gd name="T62" fmla="*/ 52 w 96"/>
                <a:gd name="T63" fmla="*/ 15 h 88"/>
                <a:gd name="T64" fmla="*/ 44 w 96"/>
                <a:gd name="T65" fmla="*/ 4 h 88"/>
                <a:gd name="T66" fmla="*/ 42 w 96"/>
                <a:gd name="T67" fmla="*/ 17 h 88"/>
                <a:gd name="T68" fmla="*/ 29 w 96"/>
                <a:gd name="T69" fmla="*/ 20 h 88"/>
                <a:gd name="T70" fmla="*/ 13 w 96"/>
                <a:gd name="T71" fmla="*/ 21 h 88"/>
                <a:gd name="T72" fmla="*/ 21 w 96"/>
                <a:gd name="T73" fmla="*/ 31 h 88"/>
                <a:gd name="T74" fmla="*/ 15 w 96"/>
                <a:gd name="T75" fmla="*/ 44 h 88"/>
                <a:gd name="T76" fmla="*/ 4 w 96"/>
                <a:gd name="T77" fmla="*/ 52 h 88"/>
                <a:gd name="T78" fmla="*/ 17 w 96"/>
                <a:gd name="T79" fmla="*/ 54 h 88"/>
                <a:gd name="T80" fmla="*/ 20 w 96"/>
                <a:gd name="T81" fmla="*/ 67 h 88"/>
                <a:gd name="T82" fmla="*/ 21 w 96"/>
                <a:gd name="T83" fmla="*/ 83 h 88"/>
                <a:gd name="T84" fmla="*/ 32 w 96"/>
                <a:gd name="T85" fmla="*/ 76 h 88"/>
                <a:gd name="T86" fmla="*/ 23 w 96"/>
                <a:gd name="T87" fmla="*/ 8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6" h="88">
                  <a:moveTo>
                    <a:pt x="21" y="88"/>
                  </a:moveTo>
                  <a:cubicBezTo>
                    <a:pt x="21" y="88"/>
                    <a:pt x="20" y="88"/>
                    <a:pt x="20" y="88"/>
                  </a:cubicBezTo>
                  <a:cubicBezTo>
                    <a:pt x="8" y="76"/>
                    <a:pt x="8" y="76"/>
                    <a:pt x="8" y="76"/>
                  </a:cubicBezTo>
                  <a:cubicBezTo>
                    <a:pt x="8" y="76"/>
                    <a:pt x="8" y="75"/>
                    <a:pt x="8" y="75"/>
                  </a:cubicBezTo>
                  <a:cubicBezTo>
                    <a:pt x="8" y="74"/>
                    <a:pt x="8" y="74"/>
                    <a:pt x="8" y="73"/>
                  </a:cubicBezTo>
                  <a:cubicBezTo>
                    <a:pt x="17" y="65"/>
                    <a:pt x="17" y="65"/>
                    <a:pt x="17" y="65"/>
                  </a:cubicBezTo>
                  <a:cubicBezTo>
                    <a:pt x="15" y="63"/>
                    <a:pt x="14" y="59"/>
                    <a:pt x="13" y="56"/>
                  </a:cubicBezTo>
                  <a:cubicBezTo>
                    <a:pt x="2" y="56"/>
                    <a:pt x="2" y="56"/>
                    <a:pt x="2" y="56"/>
                  </a:cubicBezTo>
                  <a:cubicBezTo>
                    <a:pt x="1" y="56"/>
                    <a:pt x="0" y="55"/>
                    <a:pt x="0" y="54"/>
                  </a:cubicBezTo>
                  <a:cubicBezTo>
                    <a:pt x="0" y="42"/>
                    <a:pt x="0" y="42"/>
                    <a:pt x="0" y="42"/>
                  </a:cubicBezTo>
                  <a:cubicBezTo>
                    <a:pt x="0" y="41"/>
                    <a:pt x="1" y="40"/>
                    <a:pt x="2" y="40"/>
                  </a:cubicBezTo>
                  <a:cubicBezTo>
                    <a:pt x="13" y="40"/>
                    <a:pt x="13" y="40"/>
                    <a:pt x="13" y="40"/>
                  </a:cubicBezTo>
                  <a:cubicBezTo>
                    <a:pt x="14" y="37"/>
                    <a:pt x="15" y="33"/>
                    <a:pt x="17" y="31"/>
                  </a:cubicBezTo>
                  <a:cubicBezTo>
                    <a:pt x="8" y="23"/>
                    <a:pt x="8" y="23"/>
                    <a:pt x="8" y="23"/>
                  </a:cubicBezTo>
                  <a:cubicBezTo>
                    <a:pt x="8" y="22"/>
                    <a:pt x="8" y="22"/>
                    <a:pt x="8" y="21"/>
                  </a:cubicBezTo>
                  <a:cubicBezTo>
                    <a:pt x="8" y="21"/>
                    <a:pt x="8" y="20"/>
                    <a:pt x="8" y="20"/>
                  </a:cubicBezTo>
                  <a:cubicBezTo>
                    <a:pt x="20" y="8"/>
                    <a:pt x="20" y="8"/>
                    <a:pt x="20" y="8"/>
                  </a:cubicBezTo>
                  <a:cubicBezTo>
                    <a:pt x="20" y="8"/>
                    <a:pt x="22" y="8"/>
                    <a:pt x="23" y="8"/>
                  </a:cubicBezTo>
                  <a:cubicBezTo>
                    <a:pt x="31" y="17"/>
                    <a:pt x="31" y="17"/>
                    <a:pt x="31" y="17"/>
                  </a:cubicBezTo>
                  <a:cubicBezTo>
                    <a:pt x="33" y="15"/>
                    <a:pt x="37" y="14"/>
                    <a:pt x="40" y="13"/>
                  </a:cubicBezTo>
                  <a:cubicBezTo>
                    <a:pt x="40" y="2"/>
                    <a:pt x="40" y="2"/>
                    <a:pt x="40" y="2"/>
                  </a:cubicBezTo>
                  <a:cubicBezTo>
                    <a:pt x="40" y="1"/>
                    <a:pt x="41" y="0"/>
                    <a:pt x="42" y="0"/>
                  </a:cubicBezTo>
                  <a:cubicBezTo>
                    <a:pt x="54" y="0"/>
                    <a:pt x="54" y="0"/>
                    <a:pt x="54" y="0"/>
                  </a:cubicBezTo>
                  <a:cubicBezTo>
                    <a:pt x="55" y="0"/>
                    <a:pt x="56" y="1"/>
                    <a:pt x="56" y="2"/>
                  </a:cubicBezTo>
                  <a:cubicBezTo>
                    <a:pt x="56" y="13"/>
                    <a:pt x="56" y="13"/>
                    <a:pt x="56" y="13"/>
                  </a:cubicBezTo>
                  <a:cubicBezTo>
                    <a:pt x="59" y="14"/>
                    <a:pt x="63" y="15"/>
                    <a:pt x="65" y="17"/>
                  </a:cubicBezTo>
                  <a:cubicBezTo>
                    <a:pt x="73" y="8"/>
                    <a:pt x="73" y="8"/>
                    <a:pt x="73" y="8"/>
                  </a:cubicBezTo>
                  <a:cubicBezTo>
                    <a:pt x="74" y="8"/>
                    <a:pt x="75" y="8"/>
                    <a:pt x="76" y="8"/>
                  </a:cubicBezTo>
                  <a:cubicBezTo>
                    <a:pt x="88" y="20"/>
                    <a:pt x="88" y="20"/>
                    <a:pt x="88" y="20"/>
                  </a:cubicBezTo>
                  <a:cubicBezTo>
                    <a:pt x="88" y="20"/>
                    <a:pt x="88" y="21"/>
                    <a:pt x="88" y="21"/>
                  </a:cubicBezTo>
                  <a:cubicBezTo>
                    <a:pt x="88" y="22"/>
                    <a:pt x="88" y="22"/>
                    <a:pt x="88" y="23"/>
                  </a:cubicBezTo>
                  <a:cubicBezTo>
                    <a:pt x="79" y="31"/>
                    <a:pt x="79" y="31"/>
                    <a:pt x="79" y="31"/>
                  </a:cubicBezTo>
                  <a:cubicBezTo>
                    <a:pt x="81" y="33"/>
                    <a:pt x="82" y="37"/>
                    <a:pt x="83" y="40"/>
                  </a:cubicBezTo>
                  <a:cubicBezTo>
                    <a:pt x="94" y="40"/>
                    <a:pt x="94" y="40"/>
                    <a:pt x="94" y="40"/>
                  </a:cubicBezTo>
                  <a:cubicBezTo>
                    <a:pt x="95" y="40"/>
                    <a:pt x="96" y="41"/>
                    <a:pt x="96" y="42"/>
                  </a:cubicBezTo>
                  <a:cubicBezTo>
                    <a:pt x="96" y="54"/>
                    <a:pt x="96" y="54"/>
                    <a:pt x="96" y="54"/>
                  </a:cubicBezTo>
                  <a:cubicBezTo>
                    <a:pt x="96" y="55"/>
                    <a:pt x="95" y="56"/>
                    <a:pt x="94" y="56"/>
                  </a:cubicBezTo>
                  <a:cubicBezTo>
                    <a:pt x="83" y="56"/>
                    <a:pt x="83" y="56"/>
                    <a:pt x="83" y="56"/>
                  </a:cubicBezTo>
                  <a:cubicBezTo>
                    <a:pt x="82" y="59"/>
                    <a:pt x="81" y="63"/>
                    <a:pt x="79" y="65"/>
                  </a:cubicBezTo>
                  <a:cubicBezTo>
                    <a:pt x="88" y="73"/>
                    <a:pt x="88" y="73"/>
                    <a:pt x="88" y="73"/>
                  </a:cubicBezTo>
                  <a:cubicBezTo>
                    <a:pt x="88" y="74"/>
                    <a:pt x="88" y="76"/>
                    <a:pt x="88" y="76"/>
                  </a:cubicBezTo>
                  <a:cubicBezTo>
                    <a:pt x="76" y="88"/>
                    <a:pt x="76" y="88"/>
                    <a:pt x="76" y="88"/>
                  </a:cubicBezTo>
                  <a:cubicBezTo>
                    <a:pt x="76" y="88"/>
                    <a:pt x="74" y="88"/>
                    <a:pt x="73" y="88"/>
                  </a:cubicBezTo>
                  <a:cubicBezTo>
                    <a:pt x="64" y="78"/>
                    <a:pt x="64" y="78"/>
                    <a:pt x="64" y="78"/>
                  </a:cubicBezTo>
                  <a:cubicBezTo>
                    <a:pt x="63" y="78"/>
                    <a:pt x="63" y="76"/>
                    <a:pt x="64" y="76"/>
                  </a:cubicBezTo>
                  <a:cubicBezTo>
                    <a:pt x="65" y="75"/>
                    <a:pt x="66" y="75"/>
                    <a:pt x="67" y="76"/>
                  </a:cubicBezTo>
                  <a:cubicBezTo>
                    <a:pt x="75" y="83"/>
                    <a:pt x="75" y="83"/>
                    <a:pt x="75" y="83"/>
                  </a:cubicBezTo>
                  <a:cubicBezTo>
                    <a:pt x="83" y="75"/>
                    <a:pt x="83" y="75"/>
                    <a:pt x="83" y="75"/>
                  </a:cubicBezTo>
                  <a:cubicBezTo>
                    <a:pt x="76" y="67"/>
                    <a:pt x="76" y="67"/>
                    <a:pt x="76" y="67"/>
                  </a:cubicBezTo>
                  <a:cubicBezTo>
                    <a:pt x="75" y="66"/>
                    <a:pt x="75" y="65"/>
                    <a:pt x="75" y="65"/>
                  </a:cubicBezTo>
                  <a:cubicBezTo>
                    <a:pt x="77" y="62"/>
                    <a:pt x="79" y="56"/>
                    <a:pt x="79" y="54"/>
                  </a:cubicBezTo>
                  <a:cubicBezTo>
                    <a:pt x="79" y="53"/>
                    <a:pt x="80" y="52"/>
                    <a:pt x="81" y="52"/>
                  </a:cubicBezTo>
                  <a:cubicBezTo>
                    <a:pt x="92" y="52"/>
                    <a:pt x="92" y="52"/>
                    <a:pt x="92" y="52"/>
                  </a:cubicBezTo>
                  <a:cubicBezTo>
                    <a:pt x="92" y="44"/>
                    <a:pt x="92" y="44"/>
                    <a:pt x="92" y="44"/>
                  </a:cubicBezTo>
                  <a:cubicBezTo>
                    <a:pt x="81" y="44"/>
                    <a:pt x="81" y="44"/>
                    <a:pt x="81" y="44"/>
                  </a:cubicBezTo>
                  <a:cubicBezTo>
                    <a:pt x="80" y="44"/>
                    <a:pt x="79" y="43"/>
                    <a:pt x="79" y="42"/>
                  </a:cubicBezTo>
                  <a:cubicBezTo>
                    <a:pt x="79" y="40"/>
                    <a:pt x="77" y="34"/>
                    <a:pt x="75" y="31"/>
                  </a:cubicBezTo>
                  <a:cubicBezTo>
                    <a:pt x="75" y="31"/>
                    <a:pt x="75" y="30"/>
                    <a:pt x="76" y="29"/>
                  </a:cubicBezTo>
                  <a:cubicBezTo>
                    <a:pt x="83" y="21"/>
                    <a:pt x="83" y="21"/>
                    <a:pt x="83" y="21"/>
                  </a:cubicBezTo>
                  <a:cubicBezTo>
                    <a:pt x="75" y="13"/>
                    <a:pt x="75" y="13"/>
                    <a:pt x="75" y="13"/>
                  </a:cubicBezTo>
                  <a:cubicBezTo>
                    <a:pt x="67" y="20"/>
                    <a:pt x="67" y="20"/>
                    <a:pt x="67" y="20"/>
                  </a:cubicBezTo>
                  <a:cubicBezTo>
                    <a:pt x="66" y="21"/>
                    <a:pt x="65" y="21"/>
                    <a:pt x="65" y="21"/>
                  </a:cubicBezTo>
                  <a:cubicBezTo>
                    <a:pt x="62" y="19"/>
                    <a:pt x="57" y="18"/>
                    <a:pt x="54" y="17"/>
                  </a:cubicBezTo>
                  <a:cubicBezTo>
                    <a:pt x="53" y="17"/>
                    <a:pt x="52" y="16"/>
                    <a:pt x="52" y="15"/>
                  </a:cubicBezTo>
                  <a:cubicBezTo>
                    <a:pt x="52" y="4"/>
                    <a:pt x="52" y="4"/>
                    <a:pt x="52" y="4"/>
                  </a:cubicBezTo>
                  <a:cubicBezTo>
                    <a:pt x="44" y="4"/>
                    <a:pt x="44" y="4"/>
                    <a:pt x="44" y="4"/>
                  </a:cubicBezTo>
                  <a:cubicBezTo>
                    <a:pt x="44" y="15"/>
                    <a:pt x="44" y="15"/>
                    <a:pt x="44" y="15"/>
                  </a:cubicBezTo>
                  <a:cubicBezTo>
                    <a:pt x="44" y="16"/>
                    <a:pt x="43" y="17"/>
                    <a:pt x="42" y="17"/>
                  </a:cubicBezTo>
                  <a:cubicBezTo>
                    <a:pt x="39" y="18"/>
                    <a:pt x="34" y="19"/>
                    <a:pt x="31" y="21"/>
                  </a:cubicBezTo>
                  <a:cubicBezTo>
                    <a:pt x="31" y="21"/>
                    <a:pt x="30" y="21"/>
                    <a:pt x="29" y="20"/>
                  </a:cubicBezTo>
                  <a:cubicBezTo>
                    <a:pt x="21" y="13"/>
                    <a:pt x="21" y="13"/>
                    <a:pt x="21" y="13"/>
                  </a:cubicBezTo>
                  <a:cubicBezTo>
                    <a:pt x="13" y="21"/>
                    <a:pt x="13" y="21"/>
                    <a:pt x="13" y="21"/>
                  </a:cubicBezTo>
                  <a:cubicBezTo>
                    <a:pt x="20" y="29"/>
                    <a:pt x="20" y="29"/>
                    <a:pt x="20" y="29"/>
                  </a:cubicBezTo>
                  <a:cubicBezTo>
                    <a:pt x="21" y="30"/>
                    <a:pt x="21" y="31"/>
                    <a:pt x="21" y="31"/>
                  </a:cubicBezTo>
                  <a:cubicBezTo>
                    <a:pt x="19" y="34"/>
                    <a:pt x="17" y="40"/>
                    <a:pt x="17" y="42"/>
                  </a:cubicBezTo>
                  <a:cubicBezTo>
                    <a:pt x="17" y="43"/>
                    <a:pt x="16" y="44"/>
                    <a:pt x="15" y="44"/>
                  </a:cubicBezTo>
                  <a:cubicBezTo>
                    <a:pt x="4" y="44"/>
                    <a:pt x="4" y="44"/>
                    <a:pt x="4" y="44"/>
                  </a:cubicBezTo>
                  <a:cubicBezTo>
                    <a:pt x="4" y="52"/>
                    <a:pt x="4" y="52"/>
                    <a:pt x="4" y="52"/>
                  </a:cubicBezTo>
                  <a:cubicBezTo>
                    <a:pt x="15" y="52"/>
                    <a:pt x="15" y="52"/>
                    <a:pt x="15" y="52"/>
                  </a:cubicBezTo>
                  <a:cubicBezTo>
                    <a:pt x="16" y="52"/>
                    <a:pt x="17" y="53"/>
                    <a:pt x="17" y="54"/>
                  </a:cubicBezTo>
                  <a:cubicBezTo>
                    <a:pt x="17" y="56"/>
                    <a:pt x="19" y="62"/>
                    <a:pt x="21" y="65"/>
                  </a:cubicBezTo>
                  <a:cubicBezTo>
                    <a:pt x="21" y="65"/>
                    <a:pt x="21" y="66"/>
                    <a:pt x="20" y="67"/>
                  </a:cubicBezTo>
                  <a:cubicBezTo>
                    <a:pt x="13" y="75"/>
                    <a:pt x="13" y="75"/>
                    <a:pt x="13" y="75"/>
                  </a:cubicBezTo>
                  <a:cubicBezTo>
                    <a:pt x="21" y="83"/>
                    <a:pt x="21" y="83"/>
                    <a:pt x="21" y="83"/>
                  </a:cubicBezTo>
                  <a:cubicBezTo>
                    <a:pt x="29" y="76"/>
                    <a:pt x="29" y="76"/>
                    <a:pt x="29" y="76"/>
                  </a:cubicBezTo>
                  <a:cubicBezTo>
                    <a:pt x="30" y="75"/>
                    <a:pt x="31" y="75"/>
                    <a:pt x="32" y="76"/>
                  </a:cubicBezTo>
                  <a:cubicBezTo>
                    <a:pt x="33" y="76"/>
                    <a:pt x="33" y="78"/>
                    <a:pt x="32" y="78"/>
                  </a:cubicBezTo>
                  <a:cubicBezTo>
                    <a:pt x="23" y="88"/>
                    <a:pt x="23" y="88"/>
                    <a:pt x="23" y="88"/>
                  </a:cubicBezTo>
                  <a:cubicBezTo>
                    <a:pt x="22" y="88"/>
                    <a:pt x="22" y="88"/>
                    <a:pt x="21"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7" name="Freeform 64">
              <a:extLst>
                <a:ext uri="{FF2B5EF4-FFF2-40B4-BE49-F238E27FC236}">
                  <a16:creationId xmlns:a16="http://schemas.microsoft.com/office/drawing/2014/main" id="{86FB7764-BFD9-4BCC-8478-54C8E6947EE6}"/>
                </a:ext>
              </a:extLst>
            </p:cNvPr>
            <p:cNvSpPr>
              <a:spLocks/>
            </p:cNvSpPr>
            <p:nvPr/>
          </p:nvSpPr>
          <p:spPr bwMode="auto">
            <a:xfrm>
              <a:off x="7869238" y="3549650"/>
              <a:ext cx="60325" cy="15875"/>
            </a:xfrm>
            <a:custGeom>
              <a:avLst/>
              <a:gdLst>
                <a:gd name="T0" fmla="*/ 14 w 16"/>
                <a:gd name="T1" fmla="*/ 4 h 4"/>
                <a:gd name="T2" fmla="*/ 2 w 16"/>
                <a:gd name="T3" fmla="*/ 4 h 4"/>
                <a:gd name="T4" fmla="*/ 0 w 16"/>
                <a:gd name="T5" fmla="*/ 2 h 4"/>
                <a:gd name="T6" fmla="*/ 2 w 16"/>
                <a:gd name="T7" fmla="*/ 0 h 4"/>
                <a:gd name="T8" fmla="*/ 14 w 16"/>
                <a:gd name="T9" fmla="*/ 0 h 4"/>
                <a:gd name="T10" fmla="*/ 16 w 16"/>
                <a:gd name="T11" fmla="*/ 2 h 4"/>
                <a:gd name="T12" fmla="*/ 14 w 16"/>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6" h="4">
                  <a:moveTo>
                    <a:pt x="14" y="4"/>
                  </a:moveTo>
                  <a:cubicBezTo>
                    <a:pt x="2" y="4"/>
                    <a:pt x="2" y="4"/>
                    <a:pt x="2" y="4"/>
                  </a:cubicBezTo>
                  <a:cubicBezTo>
                    <a:pt x="1" y="4"/>
                    <a:pt x="0" y="3"/>
                    <a:pt x="0" y="2"/>
                  </a:cubicBezTo>
                  <a:cubicBezTo>
                    <a:pt x="0" y="1"/>
                    <a:pt x="1" y="0"/>
                    <a:pt x="2" y="0"/>
                  </a:cubicBezTo>
                  <a:cubicBezTo>
                    <a:pt x="14" y="0"/>
                    <a:pt x="14" y="0"/>
                    <a:pt x="14" y="0"/>
                  </a:cubicBezTo>
                  <a:cubicBezTo>
                    <a:pt x="15" y="0"/>
                    <a:pt x="16" y="1"/>
                    <a:pt x="16" y="2"/>
                  </a:cubicBezTo>
                  <a:cubicBezTo>
                    <a:pt x="16" y="3"/>
                    <a:pt x="15" y="4"/>
                    <a:pt x="14"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8" name="Freeform 65">
              <a:extLst>
                <a:ext uri="{FF2B5EF4-FFF2-40B4-BE49-F238E27FC236}">
                  <a16:creationId xmlns:a16="http://schemas.microsoft.com/office/drawing/2014/main" id="{93235A6C-C0DF-42C5-94B9-D8B6DE452E9B}"/>
                </a:ext>
              </a:extLst>
            </p:cNvPr>
            <p:cNvSpPr>
              <a:spLocks/>
            </p:cNvSpPr>
            <p:nvPr/>
          </p:nvSpPr>
          <p:spPr bwMode="auto">
            <a:xfrm>
              <a:off x="7869238" y="3579813"/>
              <a:ext cx="60325" cy="30163"/>
            </a:xfrm>
            <a:custGeom>
              <a:avLst/>
              <a:gdLst>
                <a:gd name="T0" fmla="*/ 14 w 16"/>
                <a:gd name="T1" fmla="*/ 0 h 8"/>
                <a:gd name="T2" fmla="*/ 2 w 16"/>
                <a:gd name="T3" fmla="*/ 0 h 8"/>
                <a:gd name="T4" fmla="*/ 0 w 16"/>
                <a:gd name="T5" fmla="*/ 2 h 8"/>
                <a:gd name="T6" fmla="*/ 2 w 16"/>
                <a:gd name="T7" fmla="*/ 4 h 8"/>
                <a:gd name="T8" fmla="*/ 6 w 16"/>
                <a:gd name="T9" fmla="*/ 4 h 8"/>
                <a:gd name="T10" fmla="*/ 6 w 16"/>
                <a:gd name="T11" fmla="*/ 6 h 8"/>
                <a:gd name="T12" fmla="*/ 8 w 16"/>
                <a:gd name="T13" fmla="*/ 8 h 8"/>
                <a:gd name="T14" fmla="*/ 10 w 16"/>
                <a:gd name="T15" fmla="*/ 6 h 8"/>
                <a:gd name="T16" fmla="*/ 10 w 16"/>
                <a:gd name="T17" fmla="*/ 4 h 8"/>
                <a:gd name="T18" fmla="*/ 14 w 16"/>
                <a:gd name="T19" fmla="*/ 4 h 8"/>
                <a:gd name="T20" fmla="*/ 16 w 16"/>
                <a:gd name="T21" fmla="*/ 2 h 8"/>
                <a:gd name="T22" fmla="*/ 14 w 16"/>
                <a:gd name="T2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 h="8">
                  <a:moveTo>
                    <a:pt x="14" y="0"/>
                  </a:moveTo>
                  <a:cubicBezTo>
                    <a:pt x="2" y="0"/>
                    <a:pt x="2" y="0"/>
                    <a:pt x="2" y="0"/>
                  </a:cubicBezTo>
                  <a:cubicBezTo>
                    <a:pt x="1" y="0"/>
                    <a:pt x="0" y="1"/>
                    <a:pt x="0" y="2"/>
                  </a:cubicBezTo>
                  <a:cubicBezTo>
                    <a:pt x="0" y="3"/>
                    <a:pt x="1" y="4"/>
                    <a:pt x="2" y="4"/>
                  </a:cubicBezTo>
                  <a:cubicBezTo>
                    <a:pt x="6" y="4"/>
                    <a:pt x="6" y="4"/>
                    <a:pt x="6" y="4"/>
                  </a:cubicBezTo>
                  <a:cubicBezTo>
                    <a:pt x="6" y="6"/>
                    <a:pt x="6" y="6"/>
                    <a:pt x="6" y="6"/>
                  </a:cubicBezTo>
                  <a:cubicBezTo>
                    <a:pt x="6" y="7"/>
                    <a:pt x="7" y="8"/>
                    <a:pt x="8" y="8"/>
                  </a:cubicBezTo>
                  <a:cubicBezTo>
                    <a:pt x="9" y="8"/>
                    <a:pt x="10" y="7"/>
                    <a:pt x="10" y="6"/>
                  </a:cubicBezTo>
                  <a:cubicBezTo>
                    <a:pt x="10" y="4"/>
                    <a:pt x="10" y="4"/>
                    <a:pt x="10" y="4"/>
                  </a:cubicBezTo>
                  <a:cubicBezTo>
                    <a:pt x="14" y="4"/>
                    <a:pt x="14" y="4"/>
                    <a:pt x="14" y="4"/>
                  </a:cubicBezTo>
                  <a:cubicBezTo>
                    <a:pt x="15" y="4"/>
                    <a:pt x="16" y="3"/>
                    <a:pt x="16" y="2"/>
                  </a:cubicBezTo>
                  <a:cubicBezTo>
                    <a:pt x="16" y="1"/>
                    <a:pt x="15" y="0"/>
                    <a:pt x="1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9" name="Freeform 66">
              <a:extLst>
                <a:ext uri="{FF2B5EF4-FFF2-40B4-BE49-F238E27FC236}">
                  <a16:creationId xmlns:a16="http://schemas.microsoft.com/office/drawing/2014/main" id="{1D23970A-668A-4688-A4B9-46E0A8F573A1}"/>
                </a:ext>
              </a:extLst>
            </p:cNvPr>
            <p:cNvSpPr>
              <a:spLocks/>
            </p:cNvSpPr>
            <p:nvPr/>
          </p:nvSpPr>
          <p:spPr bwMode="auto">
            <a:xfrm>
              <a:off x="7805738" y="3338513"/>
              <a:ext cx="187325" cy="196850"/>
            </a:xfrm>
            <a:custGeom>
              <a:avLst/>
              <a:gdLst>
                <a:gd name="T0" fmla="*/ 25 w 50"/>
                <a:gd name="T1" fmla="*/ 0 h 52"/>
                <a:gd name="T2" fmla="*/ 0 w 50"/>
                <a:gd name="T3" fmla="*/ 24 h 52"/>
                <a:gd name="T4" fmla="*/ 17 w 50"/>
                <a:gd name="T5" fmla="*/ 47 h 52"/>
                <a:gd name="T6" fmla="*/ 17 w 50"/>
                <a:gd name="T7" fmla="*/ 50 h 52"/>
                <a:gd name="T8" fmla="*/ 19 w 50"/>
                <a:gd name="T9" fmla="*/ 52 h 52"/>
                <a:gd name="T10" fmla="*/ 31 w 50"/>
                <a:gd name="T11" fmla="*/ 52 h 52"/>
                <a:gd name="T12" fmla="*/ 33 w 50"/>
                <a:gd name="T13" fmla="*/ 50 h 52"/>
                <a:gd name="T14" fmla="*/ 33 w 50"/>
                <a:gd name="T15" fmla="*/ 47 h 52"/>
                <a:gd name="T16" fmla="*/ 50 w 50"/>
                <a:gd name="T17" fmla="*/ 24 h 52"/>
                <a:gd name="T18" fmla="*/ 25 w 50"/>
                <a:gd name="T1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52">
                  <a:moveTo>
                    <a:pt x="25" y="0"/>
                  </a:moveTo>
                  <a:cubicBezTo>
                    <a:pt x="11" y="0"/>
                    <a:pt x="0" y="11"/>
                    <a:pt x="0" y="24"/>
                  </a:cubicBezTo>
                  <a:cubicBezTo>
                    <a:pt x="0" y="34"/>
                    <a:pt x="7" y="43"/>
                    <a:pt x="17" y="47"/>
                  </a:cubicBezTo>
                  <a:cubicBezTo>
                    <a:pt x="17" y="50"/>
                    <a:pt x="17" y="50"/>
                    <a:pt x="17" y="50"/>
                  </a:cubicBezTo>
                  <a:cubicBezTo>
                    <a:pt x="17" y="51"/>
                    <a:pt x="18" y="52"/>
                    <a:pt x="19" y="52"/>
                  </a:cubicBezTo>
                  <a:cubicBezTo>
                    <a:pt x="31" y="52"/>
                    <a:pt x="31" y="52"/>
                    <a:pt x="31" y="52"/>
                  </a:cubicBezTo>
                  <a:cubicBezTo>
                    <a:pt x="32" y="52"/>
                    <a:pt x="33" y="51"/>
                    <a:pt x="33" y="50"/>
                  </a:cubicBezTo>
                  <a:cubicBezTo>
                    <a:pt x="33" y="47"/>
                    <a:pt x="33" y="47"/>
                    <a:pt x="33" y="47"/>
                  </a:cubicBezTo>
                  <a:cubicBezTo>
                    <a:pt x="43" y="43"/>
                    <a:pt x="50" y="34"/>
                    <a:pt x="50" y="24"/>
                  </a:cubicBezTo>
                  <a:cubicBezTo>
                    <a:pt x="50" y="11"/>
                    <a:pt x="39" y="0"/>
                    <a:pt x="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60" name="Group 59"/>
          <p:cNvGrpSpPr/>
          <p:nvPr/>
        </p:nvGrpSpPr>
        <p:grpSpPr>
          <a:xfrm>
            <a:off x="9103798" y="1386618"/>
            <a:ext cx="2768399" cy="5999092"/>
            <a:chOff x="776794" y="1970501"/>
            <a:chExt cx="2053621" cy="4844183"/>
          </a:xfrm>
        </p:grpSpPr>
        <p:sp>
          <p:nvSpPr>
            <p:cNvPr id="61" name="Freeform: Shape 23">
              <a:extLst>
                <a:ext uri="{FF2B5EF4-FFF2-40B4-BE49-F238E27FC236}">
                  <a16:creationId xmlns:a16="http://schemas.microsoft.com/office/drawing/2014/main" id="{2D08BAB5-C2E1-4345-B0FB-2466C8D705C6}"/>
                </a:ext>
              </a:extLst>
            </p:cNvPr>
            <p:cNvSpPr/>
            <p:nvPr/>
          </p:nvSpPr>
          <p:spPr>
            <a:xfrm rot="16200000">
              <a:off x="851581" y="4506569"/>
              <a:ext cx="669380" cy="756273"/>
            </a:xfrm>
            <a:custGeom>
              <a:avLst/>
              <a:gdLst>
                <a:gd name="connsiteX0" fmla="*/ 1172913 w 2345826"/>
                <a:gd name="connsiteY0" fmla="*/ 0 h 2649945"/>
                <a:gd name="connsiteX1" fmla="*/ 2345826 w 2345826"/>
                <a:gd name="connsiteY1" fmla="*/ 1172913 h 2649945"/>
                <a:gd name="connsiteX2" fmla="*/ 1521702 w 2345826"/>
                <a:gd name="connsiteY2" fmla="*/ 2293094 h 2649945"/>
                <a:gd name="connsiteX3" fmla="*/ 1520205 w 2345826"/>
                <a:gd name="connsiteY3" fmla="*/ 2293479 h 2649945"/>
                <a:gd name="connsiteX4" fmla="*/ 1172914 w 2345826"/>
                <a:gd name="connsiteY4" fmla="*/ 2649945 h 2649945"/>
                <a:gd name="connsiteX5" fmla="*/ 825623 w 2345826"/>
                <a:gd name="connsiteY5" fmla="*/ 2293480 h 2649945"/>
                <a:gd name="connsiteX6" fmla="*/ 824125 w 2345826"/>
                <a:gd name="connsiteY6" fmla="*/ 2293094 h 2649945"/>
                <a:gd name="connsiteX7" fmla="*/ 0 w 2345826"/>
                <a:gd name="connsiteY7" fmla="*/ 1172913 h 2649945"/>
                <a:gd name="connsiteX8" fmla="*/ 1172913 w 2345826"/>
                <a:gd name="connsiteY8" fmla="*/ 0 h 264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826" h="2649945">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endParaRPr lang="en-US"/>
            </a:p>
          </p:txBody>
        </p:sp>
        <p:sp>
          <p:nvSpPr>
            <p:cNvPr id="62" name="Round Same Side Corner Rectangle 61"/>
            <p:cNvSpPr/>
            <p:nvPr/>
          </p:nvSpPr>
          <p:spPr>
            <a:xfrm>
              <a:off x="789974" y="1970501"/>
              <a:ext cx="2040441" cy="1803429"/>
            </a:xfrm>
            <a:prstGeom prst="round2Same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ZA"/>
            </a:p>
          </p:txBody>
        </p:sp>
        <p:sp>
          <p:nvSpPr>
            <p:cNvPr id="63" name="Freeform 62"/>
            <p:cNvSpPr/>
            <p:nvPr/>
          </p:nvSpPr>
          <p:spPr>
            <a:xfrm flipH="1" flipV="1">
              <a:off x="776794" y="2667754"/>
              <a:ext cx="2040441" cy="3521413"/>
            </a:xfrm>
            <a:custGeom>
              <a:avLst/>
              <a:gdLst>
                <a:gd name="connsiteX0" fmla="*/ 2712378 w 2712378"/>
                <a:gd name="connsiteY0" fmla="*/ 3811712 h 3811712"/>
                <a:gd name="connsiteX1" fmla="*/ 2100536 w 2712378"/>
                <a:gd name="connsiteY1" fmla="*/ 3811712 h 3811712"/>
                <a:gd name="connsiteX2" fmla="*/ 2107441 w 2712378"/>
                <a:gd name="connsiteY2" fmla="*/ 3766157 h 3811712"/>
                <a:gd name="connsiteX3" fmla="*/ 2111340 w 2712378"/>
                <a:gd name="connsiteY3" fmla="*/ 3688422 h 3811712"/>
                <a:gd name="connsiteX4" fmla="*/ 1356189 w 2712378"/>
                <a:gd name="connsiteY4" fmla="*/ 2928134 h 3811712"/>
                <a:gd name="connsiteX5" fmla="*/ 601038 w 2712378"/>
                <a:gd name="connsiteY5" fmla="*/ 3688422 h 3811712"/>
                <a:gd name="connsiteX6" fmla="*/ 604937 w 2712378"/>
                <a:gd name="connsiteY6" fmla="*/ 3766157 h 3811712"/>
                <a:gd name="connsiteX7" fmla="*/ 611842 w 2712378"/>
                <a:gd name="connsiteY7" fmla="*/ 3811712 h 3811712"/>
                <a:gd name="connsiteX8" fmla="*/ 0 w 2712378"/>
                <a:gd name="connsiteY8" fmla="*/ 3811712 h 3811712"/>
                <a:gd name="connsiteX9" fmla="*/ 0 w 2712378"/>
                <a:gd name="connsiteY9" fmla="*/ 452072 h 3811712"/>
                <a:gd name="connsiteX10" fmla="*/ 452072 w 2712378"/>
                <a:gd name="connsiteY10" fmla="*/ 0 h 3811712"/>
                <a:gd name="connsiteX11" fmla="*/ 2260306 w 2712378"/>
                <a:gd name="connsiteY11" fmla="*/ 0 h 3811712"/>
                <a:gd name="connsiteX12" fmla="*/ 2712378 w 2712378"/>
                <a:gd name="connsiteY12" fmla="*/ 452072 h 381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12378" h="3811712">
                  <a:moveTo>
                    <a:pt x="2712378" y="3811712"/>
                  </a:moveTo>
                  <a:lnTo>
                    <a:pt x="2100536" y="3811712"/>
                  </a:lnTo>
                  <a:lnTo>
                    <a:pt x="2107441" y="3766157"/>
                  </a:lnTo>
                  <a:cubicBezTo>
                    <a:pt x="2110019" y="3740598"/>
                    <a:pt x="2111340" y="3714665"/>
                    <a:pt x="2111340" y="3688422"/>
                  </a:cubicBezTo>
                  <a:cubicBezTo>
                    <a:pt x="2111340" y="3268527"/>
                    <a:pt x="1773247" y="2928134"/>
                    <a:pt x="1356189" y="2928134"/>
                  </a:cubicBezTo>
                  <a:cubicBezTo>
                    <a:pt x="939131" y="2928134"/>
                    <a:pt x="601038" y="3268527"/>
                    <a:pt x="601038" y="3688422"/>
                  </a:cubicBezTo>
                  <a:cubicBezTo>
                    <a:pt x="601038" y="3714665"/>
                    <a:pt x="602359" y="3740598"/>
                    <a:pt x="604937" y="3766157"/>
                  </a:cubicBezTo>
                  <a:lnTo>
                    <a:pt x="611842" y="3811712"/>
                  </a:lnTo>
                  <a:lnTo>
                    <a:pt x="0" y="3811712"/>
                  </a:lnTo>
                  <a:lnTo>
                    <a:pt x="0" y="452072"/>
                  </a:lnTo>
                  <a:cubicBezTo>
                    <a:pt x="0" y="202400"/>
                    <a:pt x="202400" y="0"/>
                    <a:pt x="452072" y="0"/>
                  </a:cubicBezTo>
                  <a:lnTo>
                    <a:pt x="2260306" y="0"/>
                  </a:lnTo>
                  <a:cubicBezTo>
                    <a:pt x="2509978" y="0"/>
                    <a:pt x="2712378" y="202400"/>
                    <a:pt x="2712378" y="452072"/>
                  </a:cubicBezTo>
                  <a:close/>
                </a:path>
              </a:pathLst>
            </a:custGeom>
            <a:solidFill>
              <a:schemeClr val="bg1"/>
            </a:solidFill>
            <a:ln>
              <a:solidFill>
                <a:schemeClr val="bg1"/>
              </a:solidFill>
            </a:ln>
            <a:effectLst>
              <a:outerShdw blurRad="127000" sx="107000" sy="107000" algn="ctr" rotWithShape="0">
                <a:schemeClr val="tx1">
                  <a:alpha val="2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ZA"/>
            </a:p>
          </p:txBody>
        </p:sp>
        <p:sp>
          <p:nvSpPr>
            <p:cNvPr id="64" name="TextBox 63"/>
            <p:cNvSpPr txBox="1"/>
            <p:nvPr/>
          </p:nvSpPr>
          <p:spPr>
            <a:xfrm>
              <a:off x="808135" y="3559003"/>
              <a:ext cx="1967298" cy="3255681"/>
            </a:xfrm>
            <a:prstGeom prst="rect">
              <a:avLst/>
            </a:prstGeom>
            <a:noFill/>
          </p:spPr>
          <p:txBody>
            <a:bodyPr wrap="square" rtlCol="0">
              <a:spAutoFit/>
            </a:bodyPr>
            <a:lstStyle/>
            <a:p>
              <a:r>
                <a:rPr lang="en-US" sz="1600" dirty="0">
                  <a:solidFill>
                    <a:srgbClr val="025E2B"/>
                  </a:solidFill>
                  <a:latin typeface="Arial" panose="020B0604020202020204" pitchFamily="34" charset="0"/>
                  <a:cs typeface="Arial" panose="020B0604020202020204" pitchFamily="34" charset="0"/>
                </a:rPr>
                <a:t>Electricity tariffs need to ensure that the country’s economy remains competitive and that these tariffs do not contribute to structural inflation or make people worse-off.</a:t>
              </a:r>
            </a:p>
            <a:p>
              <a:endParaRPr lang="en-US" sz="1600" dirty="0">
                <a:solidFill>
                  <a:srgbClr val="025E2B"/>
                </a:solidFill>
                <a:latin typeface="Arial" panose="020B0604020202020204" pitchFamily="34" charset="0"/>
                <a:cs typeface="Arial" panose="020B0604020202020204" pitchFamily="34" charset="0"/>
              </a:endParaRPr>
            </a:p>
            <a:p>
              <a:r>
                <a:rPr lang="en-US" sz="1600" dirty="0">
                  <a:solidFill>
                    <a:srgbClr val="025E2B"/>
                  </a:solidFill>
                  <a:latin typeface="Arial" panose="020B0604020202020204" pitchFamily="34" charset="0"/>
                  <a:cs typeface="Arial" panose="020B0604020202020204" pitchFamily="34" charset="0"/>
                </a:rPr>
                <a:t>Regulated pricing is necessary in a small market with multiple different energy carriers supplying electricity.</a:t>
              </a:r>
            </a:p>
            <a:p>
              <a:endParaRPr lang="en-US" sz="1600" dirty="0">
                <a:solidFill>
                  <a:srgbClr val="025E2B"/>
                </a:solidFill>
                <a:latin typeface="Arial" panose="020B0604020202020204" pitchFamily="34" charset="0"/>
                <a:cs typeface="Arial" panose="020B0604020202020204" pitchFamily="34" charset="0"/>
              </a:endParaRPr>
            </a:p>
            <a:p>
              <a:endParaRPr lang="en-US" sz="1600" b="1" dirty="0">
                <a:solidFill>
                  <a:srgbClr val="025E2B"/>
                </a:solidFill>
                <a:latin typeface="Arial" panose="020B0604020202020204" pitchFamily="34" charset="0"/>
                <a:cs typeface="Arial" panose="020B0604020202020204" pitchFamily="34" charset="0"/>
              </a:endParaRPr>
            </a:p>
            <a:p>
              <a:r>
                <a:rPr lang="en-US" sz="1600" b="1" dirty="0">
                  <a:solidFill>
                    <a:srgbClr val="025E2B"/>
                  </a:solidFill>
                  <a:latin typeface="Arial" panose="020B0604020202020204" pitchFamily="34" charset="0"/>
                  <a:cs typeface="Arial" panose="020B0604020202020204" pitchFamily="34" charset="0"/>
                </a:rPr>
                <a:t> </a:t>
              </a:r>
              <a:endParaRPr lang="en-ZA" sz="1600" b="1" dirty="0">
                <a:solidFill>
                  <a:srgbClr val="025E2B"/>
                </a:solidFill>
                <a:latin typeface="Arial" panose="020B0604020202020204" pitchFamily="34" charset="0"/>
                <a:cs typeface="Arial" panose="020B0604020202020204" pitchFamily="34" charset="0"/>
              </a:endParaRPr>
            </a:p>
          </p:txBody>
        </p:sp>
      </p:grpSp>
      <p:grpSp>
        <p:nvGrpSpPr>
          <p:cNvPr id="65" name="Group 64">
            <a:extLst>
              <a:ext uri="{FF2B5EF4-FFF2-40B4-BE49-F238E27FC236}">
                <a16:creationId xmlns:a16="http://schemas.microsoft.com/office/drawing/2014/main" id="{C51151C1-6FDE-4C34-9FBE-CADAFDA2DA6A}"/>
              </a:ext>
            </a:extLst>
          </p:cNvPr>
          <p:cNvGrpSpPr/>
          <p:nvPr/>
        </p:nvGrpSpPr>
        <p:grpSpPr>
          <a:xfrm>
            <a:off x="10048547" y="1903297"/>
            <a:ext cx="896669" cy="922316"/>
            <a:chOff x="7718425" y="3248025"/>
            <a:chExt cx="360363" cy="361951"/>
          </a:xfrm>
          <a:solidFill>
            <a:srgbClr val="C7A854"/>
          </a:solidFill>
          <a:effectLst/>
        </p:grpSpPr>
        <p:sp>
          <p:nvSpPr>
            <p:cNvPr id="66" name="Freeform 63">
              <a:extLst>
                <a:ext uri="{FF2B5EF4-FFF2-40B4-BE49-F238E27FC236}">
                  <a16:creationId xmlns:a16="http://schemas.microsoft.com/office/drawing/2014/main" id="{EECDC7A6-E89C-4ED6-BCDF-121301E2E17F}"/>
                </a:ext>
              </a:extLst>
            </p:cNvPr>
            <p:cNvSpPr>
              <a:spLocks/>
            </p:cNvSpPr>
            <p:nvPr/>
          </p:nvSpPr>
          <p:spPr bwMode="auto">
            <a:xfrm>
              <a:off x="7718425" y="3248025"/>
              <a:ext cx="360363" cy="331788"/>
            </a:xfrm>
            <a:custGeom>
              <a:avLst/>
              <a:gdLst>
                <a:gd name="T0" fmla="*/ 20 w 96"/>
                <a:gd name="T1" fmla="*/ 88 h 88"/>
                <a:gd name="T2" fmla="*/ 8 w 96"/>
                <a:gd name="T3" fmla="*/ 75 h 88"/>
                <a:gd name="T4" fmla="*/ 17 w 96"/>
                <a:gd name="T5" fmla="*/ 65 h 88"/>
                <a:gd name="T6" fmla="*/ 2 w 96"/>
                <a:gd name="T7" fmla="*/ 56 h 88"/>
                <a:gd name="T8" fmla="*/ 0 w 96"/>
                <a:gd name="T9" fmla="*/ 42 h 88"/>
                <a:gd name="T10" fmla="*/ 13 w 96"/>
                <a:gd name="T11" fmla="*/ 40 h 88"/>
                <a:gd name="T12" fmla="*/ 8 w 96"/>
                <a:gd name="T13" fmla="*/ 23 h 88"/>
                <a:gd name="T14" fmla="*/ 8 w 96"/>
                <a:gd name="T15" fmla="*/ 20 h 88"/>
                <a:gd name="T16" fmla="*/ 23 w 96"/>
                <a:gd name="T17" fmla="*/ 8 h 88"/>
                <a:gd name="T18" fmla="*/ 40 w 96"/>
                <a:gd name="T19" fmla="*/ 13 h 88"/>
                <a:gd name="T20" fmla="*/ 42 w 96"/>
                <a:gd name="T21" fmla="*/ 0 h 88"/>
                <a:gd name="T22" fmla="*/ 56 w 96"/>
                <a:gd name="T23" fmla="*/ 2 h 88"/>
                <a:gd name="T24" fmla="*/ 65 w 96"/>
                <a:gd name="T25" fmla="*/ 17 h 88"/>
                <a:gd name="T26" fmla="*/ 76 w 96"/>
                <a:gd name="T27" fmla="*/ 8 h 88"/>
                <a:gd name="T28" fmla="*/ 88 w 96"/>
                <a:gd name="T29" fmla="*/ 21 h 88"/>
                <a:gd name="T30" fmla="*/ 79 w 96"/>
                <a:gd name="T31" fmla="*/ 31 h 88"/>
                <a:gd name="T32" fmla="*/ 94 w 96"/>
                <a:gd name="T33" fmla="*/ 40 h 88"/>
                <a:gd name="T34" fmla="*/ 96 w 96"/>
                <a:gd name="T35" fmla="*/ 54 h 88"/>
                <a:gd name="T36" fmla="*/ 83 w 96"/>
                <a:gd name="T37" fmla="*/ 56 h 88"/>
                <a:gd name="T38" fmla="*/ 88 w 96"/>
                <a:gd name="T39" fmla="*/ 73 h 88"/>
                <a:gd name="T40" fmla="*/ 76 w 96"/>
                <a:gd name="T41" fmla="*/ 88 h 88"/>
                <a:gd name="T42" fmla="*/ 64 w 96"/>
                <a:gd name="T43" fmla="*/ 78 h 88"/>
                <a:gd name="T44" fmla="*/ 67 w 96"/>
                <a:gd name="T45" fmla="*/ 76 h 88"/>
                <a:gd name="T46" fmla="*/ 83 w 96"/>
                <a:gd name="T47" fmla="*/ 75 h 88"/>
                <a:gd name="T48" fmla="*/ 75 w 96"/>
                <a:gd name="T49" fmla="*/ 65 h 88"/>
                <a:gd name="T50" fmla="*/ 81 w 96"/>
                <a:gd name="T51" fmla="*/ 52 h 88"/>
                <a:gd name="T52" fmla="*/ 92 w 96"/>
                <a:gd name="T53" fmla="*/ 44 h 88"/>
                <a:gd name="T54" fmla="*/ 79 w 96"/>
                <a:gd name="T55" fmla="*/ 42 h 88"/>
                <a:gd name="T56" fmla="*/ 76 w 96"/>
                <a:gd name="T57" fmla="*/ 29 h 88"/>
                <a:gd name="T58" fmla="*/ 75 w 96"/>
                <a:gd name="T59" fmla="*/ 13 h 88"/>
                <a:gd name="T60" fmla="*/ 65 w 96"/>
                <a:gd name="T61" fmla="*/ 21 h 88"/>
                <a:gd name="T62" fmla="*/ 52 w 96"/>
                <a:gd name="T63" fmla="*/ 15 h 88"/>
                <a:gd name="T64" fmla="*/ 44 w 96"/>
                <a:gd name="T65" fmla="*/ 4 h 88"/>
                <a:gd name="T66" fmla="*/ 42 w 96"/>
                <a:gd name="T67" fmla="*/ 17 h 88"/>
                <a:gd name="T68" fmla="*/ 29 w 96"/>
                <a:gd name="T69" fmla="*/ 20 h 88"/>
                <a:gd name="T70" fmla="*/ 13 w 96"/>
                <a:gd name="T71" fmla="*/ 21 h 88"/>
                <a:gd name="T72" fmla="*/ 21 w 96"/>
                <a:gd name="T73" fmla="*/ 31 h 88"/>
                <a:gd name="T74" fmla="*/ 15 w 96"/>
                <a:gd name="T75" fmla="*/ 44 h 88"/>
                <a:gd name="T76" fmla="*/ 4 w 96"/>
                <a:gd name="T77" fmla="*/ 52 h 88"/>
                <a:gd name="T78" fmla="*/ 17 w 96"/>
                <a:gd name="T79" fmla="*/ 54 h 88"/>
                <a:gd name="T80" fmla="*/ 20 w 96"/>
                <a:gd name="T81" fmla="*/ 67 h 88"/>
                <a:gd name="T82" fmla="*/ 21 w 96"/>
                <a:gd name="T83" fmla="*/ 83 h 88"/>
                <a:gd name="T84" fmla="*/ 32 w 96"/>
                <a:gd name="T85" fmla="*/ 76 h 88"/>
                <a:gd name="T86" fmla="*/ 23 w 96"/>
                <a:gd name="T87" fmla="*/ 8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6" h="88">
                  <a:moveTo>
                    <a:pt x="21" y="88"/>
                  </a:moveTo>
                  <a:cubicBezTo>
                    <a:pt x="21" y="88"/>
                    <a:pt x="20" y="88"/>
                    <a:pt x="20" y="88"/>
                  </a:cubicBezTo>
                  <a:cubicBezTo>
                    <a:pt x="8" y="76"/>
                    <a:pt x="8" y="76"/>
                    <a:pt x="8" y="76"/>
                  </a:cubicBezTo>
                  <a:cubicBezTo>
                    <a:pt x="8" y="76"/>
                    <a:pt x="8" y="75"/>
                    <a:pt x="8" y="75"/>
                  </a:cubicBezTo>
                  <a:cubicBezTo>
                    <a:pt x="8" y="74"/>
                    <a:pt x="8" y="74"/>
                    <a:pt x="8" y="73"/>
                  </a:cubicBezTo>
                  <a:cubicBezTo>
                    <a:pt x="17" y="65"/>
                    <a:pt x="17" y="65"/>
                    <a:pt x="17" y="65"/>
                  </a:cubicBezTo>
                  <a:cubicBezTo>
                    <a:pt x="15" y="63"/>
                    <a:pt x="14" y="59"/>
                    <a:pt x="13" y="56"/>
                  </a:cubicBezTo>
                  <a:cubicBezTo>
                    <a:pt x="2" y="56"/>
                    <a:pt x="2" y="56"/>
                    <a:pt x="2" y="56"/>
                  </a:cubicBezTo>
                  <a:cubicBezTo>
                    <a:pt x="1" y="56"/>
                    <a:pt x="0" y="55"/>
                    <a:pt x="0" y="54"/>
                  </a:cubicBezTo>
                  <a:cubicBezTo>
                    <a:pt x="0" y="42"/>
                    <a:pt x="0" y="42"/>
                    <a:pt x="0" y="42"/>
                  </a:cubicBezTo>
                  <a:cubicBezTo>
                    <a:pt x="0" y="41"/>
                    <a:pt x="1" y="40"/>
                    <a:pt x="2" y="40"/>
                  </a:cubicBezTo>
                  <a:cubicBezTo>
                    <a:pt x="13" y="40"/>
                    <a:pt x="13" y="40"/>
                    <a:pt x="13" y="40"/>
                  </a:cubicBezTo>
                  <a:cubicBezTo>
                    <a:pt x="14" y="37"/>
                    <a:pt x="15" y="33"/>
                    <a:pt x="17" y="31"/>
                  </a:cubicBezTo>
                  <a:cubicBezTo>
                    <a:pt x="8" y="23"/>
                    <a:pt x="8" y="23"/>
                    <a:pt x="8" y="23"/>
                  </a:cubicBezTo>
                  <a:cubicBezTo>
                    <a:pt x="8" y="22"/>
                    <a:pt x="8" y="22"/>
                    <a:pt x="8" y="21"/>
                  </a:cubicBezTo>
                  <a:cubicBezTo>
                    <a:pt x="8" y="21"/>
                    <a:pt x="8" y="20"/>
                    <a:pt x="8" y="20"/>
                  </a:cubicBezTo>
                  <a:cubicBezTo>
                    <a:pt x="20" y="8"/>
                    <a:pt x="20" y="8"/>
                    <a:pt x="20" y="8"/>
                  </a:cubicBezTo>
                  <a:cubicBezTo>
                    <a:pt x="20" y="8"/>
                    <a:pt x="22" y="8"/>
                    <a:pt x="23" y="8"/>
                  </a:cubicBezTo>
                  <a:cubicBezTo>
                    <a:pt x="31" y="17"/>
                    <a:pt x="31" y="17"/>
                    <a:pt x="31" y="17"/>
                  </a:cubicBezTo>
                  <a:cubicBezTo>
                    <a:pt x="33" y="15"/>
                    <a:pt x="37" y="14"/>
                    <a:pt x="40" y="13"/>
                  </a:cubicBezTo>
                  <a:cubicBezTo>
                    <a:pt x="40" y="2"/>
                    <a:pt x="40" y="2"/>
                    <a:pt x="40" y="2"/>
                  </a:cubicBezTo>
                  <a:cubicBezTo>
                    <a:pt x="40" y="1"/>
                    <a:pt x="41" y="0"/>
                    <a:pt x="42" y="0"/>
                  </a:cubicBezTo>
                  <a:cubicBezTo>
                    <a:pt x="54" y="0"/>
                    <a:pt x="54" y="0"/>
                    <a:pt x="54" y="0"/>
                  </a:cubicBezTo>
                  <a:cubicBezTo>
                    <a:pt x="55" y="0"/>
                    <a:pt x="56" y="1"/>
                    <a:pt x="56" y="2"/>
                  </a:cubicBezTo>
                  <a:cubicBezTo>
                    <a:pt x="56" y="13"/>
                    <a:pt x="56" y="13"/>
                    <a:pt x="56" y="13"/>
                  </a:cubicBezTo>
                  <a:cubicBezTo>
                    <a:pt x="59" y="14"/>
                    <a:pt x="63" y="15"/>
                    <a:pt x="65" y="17"/>
                  </a:cubicBezTo>
                  <a:cubicBezTo>
                    <a:pt x="73" y="8"/>
                    <a:pt x="73" y="8"/>
                    <a:pt x="73" y="8"/>
                  </a:cubicBezTo>
                  <a:cubicBezTo>
                    <a:pt x="74" y="8"/>
                    <a:pt x="75" y="8"/>
                    <a:pt x="76" y="8"/>
                  </a:cubicBezTo>
                  <a:cubicBezTo>
                    <a:pt x="88" y="20"/>
                    <a:pt x="88" y="20"/>
                    <a:pt x="88" y="20"/>
                  </a:cubicBezTo>
                  <a:cubicBezTo>
                    <a:pt x="88" y="20"/>
                    <a:pt x="88" y="21"/>
                    <a:pt x="88" y="21"/>
                  </a:cubicBezTo>
                  <a:cubicBezTo>
                    <a:pt x="88" y="22"/>
                    <a:pt x="88" y="22"/>
                    <a:pt x="88" y="23"/>
                  </a:cubicBezTo>
                  <a:cubicBezTo>
                    <a:pt x="79" y="31"/>
                    <a:pt x="79" y="31"/>
                    <a:pt x="79" y="31"/>
                  </a:cubicBezTo>
                  <a:cubicBezTo>
                    <a:pt x="81" y="33"/>
                    <a:pt x="82" y="37"/>
                    <a:pt x="83" y="40"/>
                  </a:cubicBezTo>
                  <a:cubicBezTo>
                    <a:pt x="94" y="40"/>
                    <a:pt x="94" y="40"/>
                    <a:pt x="94" y="40"/>
                  </a:cubicBezTo>
                  <a:cubicBezTo>
                    <a:pt x="95" y="40"/>
                    <a:pt x="96" y="41"/>
                    <a:pt x="96" y="42"/>
                  </a:cubicBezTo>
                  <a:cubicBezTo>
                    <a:pt x="96" y="54"/>
                    <a:pt x="96" y="54"/>
                    <a:pt x="96" y="54"/>
                  </a:cubicBezTo>
                  <a:cubicBezTo>
                    <a:pt x="96" y="55"/>
                    <a:pt x="95" y="56"/>
                    <a:pt x="94" y="56"/>
                  </a:cubicBezTo>
                  <a:cubicBezTo>
                    <a:pt x="83" y="56"/>
                    <a:pt x="83" y="56"/>
                    <a:pt x="83" y="56"/>
                  </a:cubicBezTo>
                  <a:cubicBezTo>
                    <a:pt x="82" y="59"/>
                    <a:pt x="81" y="63"/>
                    <a:pt x="79" y="65"/>
                  </a:cubicBezTo>
                  <a:cubicBezTo>
                    <a:pt x="88" y="73"/>
                    <a:pt x="88" y="73"/>
                    <a:pt x="88" y="73"/>
                  </a:cubicBezTo>
                  <a:cubicBezTo>
                    <a:pt x="88" y="74"/>
                    <a:pt x="88" y="76"/>
                    <a:pt x="88" y="76"/>
                  </a:cubicBezTo>
                  <a:cubicBezTo>
                    <a:pt x="76" y="88"/>
                    <a:pt x="76" y="88"/>
                    <a:pt x="76" y="88"/>
                  </a:cubicBezTo>
                  <a:cubicBezTo>
                    <a:pt x="76" y="88"/>
                    <a:pt x="74" y="88"/>
                    <a:pt x="73" y="88"/>
                  </a:cubicBezTo>
                  <a:cubicBezTo>
                    <a:pt x="64" y="78"/>
                    <a:pt x="64" y="78"/>
                    <a:pt x="64" y="78"/>
                  </a:cubicBezTo>
                  <a:cubicBezTo>
                    <a:pt x="63" y="78"/>
                    <a:pt x="63" y="76"/>
                    <a:pt x="64" y="76"/>
                  </a:cubicBezTo>
                  <a:cubicBezTo>
                    <a:pt x="65" y="75"/>
                    <a:pt x="66" y="75"/>
                    <a:pt x="67" y="76"/>
                  </a:cubicBezTo>
                  <a:cubicBezTo>
                    <a:pt x="75" y="83"/>
                    <a:pt x="75" y="83"/>
                    <a:pt x="75" y="83"/>
                  </a:cubicBezTo>
                  <a:cubicBezTo>
                    <a:pt x="83" y="75"/>
                    <a:pt x="83" y="75"/>
                    <a:pt x="83" y="75"/>
                  </a:cubicBezTo>
                  <a:cubicBezTo>
                    <a:pt x="76" y="67"/>
                    <a:pt x="76" y="67"/>
                    <a:pt x="76" y="67"/>
                  </a:cubicBezTo>
                  <a:cubicBezTo>
                    <a:pt x="75" y="66"/>
                    <a:pt x="75" y="65"/>
                    <a:pt x="75" y="65"/>
                  </a:cubicBezTo>
                  <a:cubicBezTo>
                    <a:pt x="77" y="62"/>
                    <a:pt x="79" y="56"/>
                    <a:pt x="79" y="54"/>
                  </a:cubicBezTo>
                  <a:cubicBezTo>
                    <a:pt x="79" y="53"/>
                    <a:pt x="80" y="52"/>
                    <a:pt x="81" y="52"/>
                  </a:cubicBezTo>
                  <a:cubicBezTo>
                    <a:pt x="92" y="52"/>
                    <a:pt x="92" y="52"/>
                    <a:pt x="92" y="52"/>
                  </a:cubicBezTo>
                  <a:cubicBezTo>
                    <a:pt x="92" y="44"/>
                    <a:pt x="92" y="44"/>
                    <a:pt x="92" y="44"/>
                  </a:cubicBezTo>
                  <a:cubicBezTo>
                    <a:pt x="81" y="44"/>
                    <a:pt x="81" y="44"/>
                    <a:pt x="81" y="44"/>
                  </a:cubicBezTo>
                  <a:cubicBezTo>
                    <a:pt x="80" y="44"/>
                    <a:pt x="79" y="43"/>
                    <a:pt x="79" y="42"/>
                  </a:cubicBezTo>
                  <a:cubicBezTo>
                    <a:pt x="79" y="40"/>
                    <a:pt x="77" y="34"/>
                    <a:pt x="75" y="31"/>
                  </a:cubicBezTo>
                  <a:cubicBezTo>
                    <a:pt x="75" y="31"/>
                    <a:pt x="75" y="30"/>
                    <a:pt x="76" y="29"/>
                  </a:cubicBezTo>
                  <a:cubicBezTo>
                    <a:pt x="83" y="21"/>
                    <a:pt x="83" y="21"/>
                    <a:pt x="83" y="21"/>
                  </a:cubicBezTo>
                  <a:cubicBezTo>
                    <a:pt x="75" y="13"/>
                    <a:pt x="75" y="13"/>
                    <a:pt x="75" y="13"/>
                  </a:cubicBezTo>
                  <a:cubicBezTo>
                    <a:pt x="67" y="20"/>
                    <a:pt x="67" y="20"/>
                    <a:pt x="67" y="20"/>
                  </a:cubicBezTo>
                  <a:cubicBezTo>
                    <a:pt x="66" y="21"/>
                    <a:pt x="65" y="21"/>
                    <a:pt x="65" y="21"/>
                  </a:cubicBezTo>
                  <a:cubicBezTo>
                    <a:pt x="62" y="19"/>
                    <a:pt x="57" y="18"/>
                    <a:pt x="54" y="17"/>
                  </a:cubicBezTo>
                  <a:cubicBezTo>
                    <a:pt x="53" y="17"/>
                    <a:pt x="52" y="16"/>
                    <a:pt x="52" y="15"/>
                  </a:cubicBezTo>
                  <a:cubicBezTo>
                    <a:pt x="52" y="4"/>
                    <a:pt x="52" y="4"/>
                    <a:pt x="52" y="4"/>
                  </a:cubicBezTo>
                  <a:cubicBezTo>
                    <a:pt x="44" y="4"/>
                    <a:pt x="44" y="4"/>
                    <a:pt x="44" y="4"/>
                  </a:cubicBezTo>
                  <a:cubicBezTo>
                    <a:pt x="44" y="15"/>
                    <a:pt x="44" y="15"/>
                    <a:pt x="44" y="15"/>
                  </a:cubicBezTo>
                  <a:cubicBezTo>
                    <a:pt x="44" y="16"/>
                    <a:pt x="43" y="17"/>
                    <a:pt x="42" y="17"/>
                  </a:cubicBezTo>
                  <a:cubicBezTo>
                    <a:pt x="39" y="18"/>
                    <a:pt x="34" y="19"/>
                    <a:pt x="31" y="21"/>
                  </a:cubicBezTo>
                  <a:cubicBezTo>
                    <a:pt x="31" y="21"/>
                    <a:pt x="30" y="21"/>
                    <a:pt x="29" y="20"/>
                  </a:cubicBezTo>
                  <a:cubicBezTo>
                    <a:pt x="21" y="13"/>
                    <a:pt x="21" y="13"/>
                    <a:pt x="21" y="13"/>
                  </a:cubicBezTo>
                  <a:cubicBezTo>
                    <a:pt x="13" y="21"/>
                    <a:pt x="13" y="21"/>
                    <a:pt x="13" y="21"/>
                  </a:cubicBezTo>
                  <a:cubicBezTo>
                    <a:pt x="20" y="29"/>
                    <a:pt x="20" y="29"/>
                    <a:pt x="20" y="29"/>
                  </a:cubicBezTo>
                  <a:cubicBezTo>
                    <a:pt x="21" y="30"/>
                    <a:pt x="21" y="31"/>
                    <a:pt x="21" y="31"/>
                  </a:cubicBezTo>
                  <a:cubicBezTo>
                    <a:pt x="19" y="34"/>
                    <a:pt x="17" y="40"/>
                    <a:pt x="17" y="42"/>
                  </a:cubicBezTo>
                  <a:cubicBezTo>
                    <a:pt x="17" y="43"/>
                    <a:pt x="16" y="44"/>
                    <a:pt x="15" y="44"/>
                  </a:cubicBezTo>
                  <a:cubicBezTo>
                    <a:pt x="4" y="44"/>
                    <a:pt x="4" y="44"/>
                    <a:pt x="4" y="44"/>
                  </a:cubicBezTo>
                  <a:cubicBezTo>
                    <a:pt x="4" y="52"/>
                    <a:pt x="4" y="52"/>
                    <a:pt x="4" y="52"/>
                  </a:cubicBezTo>
                  <a:cubicBezTo>
                    <a:pt x="15" y="52"/>
                    <a:pt x="15" y="52"/>
                    <a:pt x="15" y="52"/>
                  </a:cubicBezTo>
                  <a:cubicBezTo>
                    <a:pt x="16" y="52"/>
                    <a:pt x="17" y="53"/>
                    <a:pt x="17" y="54"/>
                  </a:cubicBezTo>
                  <a:cubicBezTo>
                    <a:pt x="17" y="56"/>
                    <a:pt x="19" y="62"/>
                    <a:pt x="21" y="65"/>
                  </a:cubicBezTo>
                  <a:cubicBezTo>
                    <a:pt x="21" y="65"/>
                    <a:pt x="21" y="66"/>
                    <a:pt x="20" y="67"/>
                  </a:cubicBezTo>
                  <a:cubicBezTo>
                    <a:pt x="13" y="75"/>
                    <a:pt x="13" y="75"/>
                    <a:pt x="13" y="75"/>
                  </a:cubicBezTo>
                  <a:cubicBezTo>
                    <a:pt x="21" y="83"/>
                    <a:pt x="21" y="83"/>
                    <a:pt x="21" y="83"/>
                  </a:cubicBezTo>
                  <a:cubicBezTo>
                    <a:pt x="29" y="76"/>
                    <a:pt x="29" y="76"/>
                    <a:pt x="29" y="76"/>
                  </a:cubicBezTo>
                  <a:cubicBezTo>
                    <a:pt x="30" y="75"/>
                    <a:pt x="31" y="75"/>
                    <a:pt x="32" y="76"/>
                  </a:cubicBezTo>
                  <a:cubicBezTo>
                    <a:pt x="33" y="76"/>
                    <a:pt x="33" y="78"/>
                    <a:pt x="32" y="78"/>
                  </a:cubicBezTo>
                  <a:cubicBezTo>
                    <a:pt x="23" y="88"/>
                    <a:pt x="23" y="88"/>
                    <a:pt x="23" y="88"/>
                  </a:cubicBezTo>
                  <a:cubicBezTo>
                    <a:pt x="22" y="88"/>
                    <a:pt x="22" y="88"/>
                    <a:pt x="21"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7" name="Freeform 64">
              <a:extLst>
                <a:ext uri="{FF2B5EF4-FFF2-40B4-BE49-F238E27FC236}">
                  <a16:creationId xmlns:a16="http://schemas.microsoft.com/office/drawing/2014/main" id="{86FB7764-BFD9-4BCC-8478-54C8E6947EE6}"/>
                </a:ext>
              </a:extLst>
            </p:cNvPr>
            <p:cNvSpPr>
              <a:spLocks/>
            </p:cNvSpPr>
            <p:nvPr/>
          </p:nvSpPr>
          <p:spPr bwMode="auto">
            <a:xfrm>
              <a:off x="7869238" y="3549650"/>
              <a:ext cx="60325" cy="15875"/>
            </a:xfrm>
            <a:custGeom>
              <a:avLst/>
              <a:gdLst>
                <a:gd name="T0" fmla="*/ 14 w 16"/>
                <a:gd name="T1" fmla="*/ 4 h 4"/>
                <a:gd name="T2" fmla="*/ 2 w 16"/>
                <a:gd name="T3" fmla="*/ 4 h 4"/>
                <a:gd name="T4" fmla="*/ 0 w 16"/>
                <a:gd name="T5" fmla="*/ 2 h 4"/>
                <a:gd name="T6" fmla="*/ 2 w 16"/>
                <a:gd name="T7" fmla="*/ 0 h 4"/>
                <a:gd name="T8" fmla="*/ 14 w 16"/>
                <a:gd name="T9" fmla="*/ 0 h 4"/>
                <a:gd name="T10" fmla="*/ 16 w 16"/>
                <a:gd name="T11" fmla="*/ 2 h 4"/>
                <a:gd name="T12" fmla="*/ 14 w 16"/>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6" h="4">
                  <a:moveTo>
                    <a:pt x="14" y="4"/>
                  </a:moveTo>
                  <a:cubicBezTo>
                    <a:pt x="2" y="4"/>
                    <a:pt x="2" y="4"/>
                    <a:pt x="2" y="4"/>
                  </a:cubicBezTo>
                  <a:cubicBezTo>
                    <a:pt x="1" y="4"/>
                    <a:pt x="0" y="3"/>
                    <a:pt x="0" y="2"/>
                  </a:cubicBezTo>
                  <a:cubicBezTo>
                    <a:pt x="0" y="1"/>
                    <a:pt x="1" y="0"/>
                    <a:pt x="2" y="0"/>
                  </a:cubicBezTo>
                  <a:cubicBezTo>
                    <a:pt x="14" y="0"/>
                    <a:pt x="14" y="0"/>
                    <a:pt x="14" y="0"/>
                  </a:cubicBezTo>
                  <a:cubicBezTo>
                    <a:pt x="15" y="0"/>
                    <a:pt x="16" y="1"/>
                    <a:pt x="16" y="2"/>
                  </a:cubicBezTo>
                  <a:cubicBezTo>
                    <a:pt x="16" y="3"/>
                    <a:pt x="15" y="4"/>
                    <a:pt x="14"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8" name="Freeform 65">
              <a:extLst>
                <a:ext uri="{FF2B5EF4-FFF2-40B4-BE49-F238E27FC236}">
                  <a16:creationId xmlns:a16="http://schemas.microsoft.com/office/drawing/2014/main" id="{93235A6C-C0DF-42C5-94B9-D8B6DE452E9B}"/>
                </a:ext>
              </a:extLst>
            </p:cNvPr>
            <p:cNvSpPr>
              <a:spLocks/>
            </p:cNvSpPr>
            <p:nvPr/>
          </p:nvSpPr>
          <p:spPr bwMode="auto">
            <a:xfrm>
              <a:off x="7869238" y="3579813"/>
              <a:ext cx="60325" cy="30163"/>
            </a:xfrm>
            <a:custGeom>
              <a:avLst/>
              <a:gdLst>
                <a:gd name="T0" fmla="*/ 14 w 16"/>
                <a:gd name="T1" fmla="*/ 0 h 8"/>
                <a:gd name="T2" fmla="*/ 2 w 16"/>
                <a:gd name="T3" fmla="*/ 0 h 8"/>
                <a:gd name="T4" fmla="*/ 0 w 16"/>
                <a:gd name="T5" fmla="*/ 2 h 8"/>
                <a:gd name="T6" fmla="*/ 2 w 16"/>
                <a:gd name="T7" fmla="*/ 4 h 8"/>
                <a:gd name="T8" fmla="*/ 6 w 16"/>
                <a:gd name="T9" fmla="*/ 4 h 8"/>
                <a:gd name="T10" fmla="*/ 6 w 16"/>
                <a:gd name="T11" fmla="*/ 6 h 8"/>
                <a:gd name="T12" fmla="*/ 8 w 16"/>
                <a:gd name="T13" fmla="*/ 8 h 8"/>
                <a:gd name="T14" fmla="*/ 10 w 16"/>
                <a:gd name="T15" fmla="*/ 6 h 8"/>
                <a:gd name="T16" fmla="*/ 10 w 16"/>
                <a:gd name="T17" fmla="*/ 4 h 8"/>
                <a:gd name="T18" fmla="*/ 14 w 16"/>
                <a:gd name="T19" fmla="*/ 4 h 8"/>
                <a:gd name="T20" fmla="*/ 16 w 16"/>
                <a:gd name="T21" fmla="*/ 2 h 8"/>
                <a:gd name="T22" fmla="*/ 14 w 16"/>
                <a:gd name="T2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 h="8">
                  <a:moveTo>
                    <a:pt x="14" y="0"/>
                  </a:moveTo>
                  <a:cubicBezTo>
                    <a:pt x="2" y="0"/>
                    <a:pt x="2" y="0"/>
                    <a:pt x="2" y="0"/>
                  </a:cubicBezTo>
                  <a:cubicBezTo>
                    <a:pt x="1" y="0"/>
                    <a:pt x="0" y="1"/>
                    <a:pt x="0" y="2"/>
                  </a:cubicBezTo>
                  <a:cubicBezTo>
                    <a:pt x="0" y="3"/>
                    <a:pt x="1" y="4"/>
                    <a:pt x="2" y="4"/>
                  </a:cubicBezTo>
                  <a:cubicBezTo>
                    <a:pt x="6" y="4"/>
                    <a:pt x="6" y="4"/>
                    <a:pt x="6" y="4"/>
                  </a:cubicBezTo>
                  <a:cubicBezTo>
                    <a:pt x="6" y="6"/>
                    <a:pt x="6" y="6"/>
                    <a:pt x="6" y="6"/>
                  </a:cubicBezTo>
                  <a:cubicBezTo>
                    <a:pt x="6" y="7"/>
                    <a:pt x="7" y="8"/>
                    <a:pt x="8" y="8"/>
                  </a:cubicBezTo>
                  <a:cubicBezTo>
                    <a:pt x="9" y="8"/>
                    <a:pt x="10" y="7"/>
                    <a:pt x="10" y="6"/>
                  </a:cubicBezTo>
                  <a:cubicBezTo>
                    <a:pt x="10" y="4"/>
                    <a:pt x="10" y="4"/>
                    <a:pt x="10" y="4"/>
                  </a:cubicBezTo>
                  <a:cubicBezTo>
                    <a:pt x="14" y="4"/>
                    <a:pt x="14" y="4"/>
                    <a:pt x="14" y="4"/>
                  </a:cubicBezTo>
                  <a:cubicBezTo>
                    <a:pt x="15" y="4"/>
                    <a:pt x="16" y="3"/>
                    <a:pt x="16" y="2"/>
                  </a:cubicBezTo>
                  <a:cubicBezTo>
                    <a:pt x="16" y="1"/>
                    <a:pt x="15" y="0"/>
                    <a:pt x="1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69" name="Freeform 66">
              <a:extLst>
                <a:ext uri="{FF2B5EF4-FFF2-40B4-BE49-F238E27FC236}">
                  <a16:creationId xmlns:a16="http://schemas.microsoft.com/office/drawing/2014/main" id="{1D23970A-668A-4688-A4B9-46E0A8F573A1}"/>
                </a:ext>
              </a:extLst>
            </p:cNvPr>
            <p:cNvSpPr>
              <a:spLocks/>
            </p:cNvSpPr>
            <p:nvPr/>
          </p:nvSpPr>
          <p:spPr bwMode="auto">
            <a:xfrm>
              <a:off x="7805738" y="3338513"/>
              <a:ext cx="187325" cy="196850"/>
            </a:xfrm>
            <a:custGeom>
              <a:avLst/>
              <a:gdLst>
                <a:gd name="T0" fmla="*/ 25 w 50"/>
                <a:gd name="T1" fmla="*/ 0 h 52"/>
                <a:gd name="T2" fmla="*/ 0 w 50"/>
                <a:gd name="T3" fmla="*/ 24 h 52"/>
                <a:gd name="T4" fmla="*/ 17 w 50"/>
                <a:gd name="T5" fmla="*/ 47 h 52"/>
                <a:gd name="T6" fmla="*/ 17 w 50"/>
                <a:gd name="T7" fmla="*/ 50 h 52"/>
                <a:gd name="T8" fmla="*/ 19 w 50"/>
                <a:gd name="T9" fmla="*/ 52 h 52"/>
                <a:gd name="T10" fmla="*/ 31 w 50"/>
                <a:gd name="T11" fmla="*/ 52 h 52"/>
                <a:gd name="T12" fmla="*/ 33 w 50"/>
                <a:gd name="T13" fmla="*/ 50 h 52"/>
                <a:gd name="T14" fmla="*/ 33 w 50"/>
                <a:gd name="T15" fmla="*/ 47 h 52"/>
                <a:gd name="T16" fmla="*/ 50 w 50"/>
                <a:gd name="T17" fmla="*/ 24 h 52"/>
                <a:gd name="T18" fmla="*/ 25 w 50"/>
                <a:gd name="T1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52">
                  <a:moveTo>
                    <a:pt x="25" y="0"/>
                  </a:moveTo>
                  <a:cubicBezTo>
                    <a:pt x="11" y="0"/>
                    <a:pt x="0" y="11"/>
                    <a:pt x="0" y="24"/>
                  </a:cubicBezTo>
                  <a:cubicBezTo>
                    <a:pt x="0" y="34"/>
                    <a:pt x="7" y="43"/>
                    <a:pt x="17" y="47"/>
                  </a:cubicBezTo>
                  <a:cubicBezTo>
                    <a:pt x="17" y="50"/>
                    <a:pt x="17" y="50"/>
                    <a:pt x="17" y="50"/>
                  </a:cubicBezTo>
                  <a:cubicBezTo>
                    <a:pt x="17" y="51"/>
                    <a:pt x="18" y="52"/>
                    <a:pt x="19" y="52"/>
                  </a:cubicBezTo>
                  <a:cubicBezTo>
                    <a:pt x="31" y="52"/>
                    <a:pt x="31" y="52"/>
                    <a:pt x="31" y="52"/>
                  </a:cubicBezTo>
                  <a:cubicBezTo>
                    <a:pt x="32" y="52"/>
                    <a:pt x="33" y="51"/>
                    <a:pt x="33" y="50"/>
                  </a:cubicBezTo>
                  <a:cubicBezTo>
                    <a:pt x="33" y="47"/>
                    <a:pt x="33" y="47"/>
                    <a:pt x="33" y="47"/>
                  </a:cubicBezTo>
                  <a:cubicBezTo>
                    <a:pt x="43" y="43"/>
                    <a:pt x="50" y="34"/>
                    <a:pt x="50" y="24"/>
                  </a:cubicBezTo>
                  <a:cubicBezTo>
                    <a:pt x="50" y="11"/>
                    <a:pt x="39" y="0"/>
                    <a:pt x="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nvGrpSpPr>
          <p:cNvPr id="70" name="Group 69"/>
          <p:cNvGrpSpPr/>
          <p:nvPr/>
        </p:nvGrpSpPr>
        <p:grpSpPr>
          <a:xfrm>
            <a:off x="3031512" y="1386617"/>
            <a:ext cx="2782053" cy="5272602"/>
            <a:chOff x="776794" y="1999153"/>
            <a:chExt cx="2063750" cy="4190014"/>
          </a:xfrm>
        </p:grpSpPr>
        <p:sp>
          <p:nvSpPr>
            <p:cNvPr id="71" name="Freeform: Shape 23">
              <a:extLst>
                <a:ext uri="{FF2B5EF4-FFF2-40B4-BE49-F238E27FC236}">
                  <a16:creationId xmlns:a16="http://schemas.microsoft.com/office/drawing/2014/main" id="{2D08BAB5-C2E1-4345-B0FB-2466C8D705C6}"/>
                </a:ext>
              </a:extLst>
            </p:cNvPr>
            <p:cNvSpPr/>
            <p:nvPr/>
          </p:nvSpPr>
          <p:spPr>
            <a:xfrm rot="16200000">
              <a:off x="851581" y="4506569"/>
              <a:ext cx="669380" cy="756273"/>
            </a:xfrm>
            <a:custGeom>
              <a:avLst/>
              <a:gdLst>
                <a:gd name="connsiteX0" fmla="*/ 1172913 w 2345826"/>
                <a:gd name="connsiteY0" fmla="*/ 0 h 2649945"/>
                <a:gd name="connsiteX1" fmla="*/ 2345826 w 2345826"/>
                <a:gd name="connsiteY1" fmla="*/ 1172913 h 2649945"/>
                <a:gd name="connsiteX2" fmla="*/ 1521702 w 2345826"/>
                <a:gd name="connsiteY2" fmla="*/ 2293094 h 2649945"/>
                <a:gd name="connsiteX3" fmla="*/ 1520205 w 2345826"/>
                <a:gd name="connsiteY3" fmla="*/ 2293479 h 2649945"/>
                <a:gd name="connsiteX4" fmla="*/ 1172914 w 2345826"/>
                <a:gd name="connsiteY4" fmla="*/ 2649945 h 2649945"/>
                <a:gd name="connsiteX5" fmla="*/ 825623 w 2345826"/>
                <a:gd name="connsiteY5" fmla="*/ 2293480 h 2649945"/>
                <a:gd name="connsiteX6" fmla="*/ 824125 w 2345826"/>
                <a:gd name="connsiteY6" fmla="*/ 2293094 h 2649945"/>
                <a:gd name="connsiteX7" fmla="*/ 0 w 2345826"/>
                <a:gd name="connsiteY7" fmla="*/ 1172913 h 2649945"/>
                <a:gd name="connsiteX8" fmla="*/ 1172913 w 2345826"/>
                <a:gd name="connsiteY8" fmla="*/ 0 h 26499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45826" h="2649945">
                  <a:moveTo>
                    <a:pt x="1172913" y="0"/>
                  </a:moveTo>
                  <a:cubicBezTo>
                    <a:pt x="1820695" y="0"/>
                    <a:pt x="2345826" y="525131"/>
                    <a:pt x="2345826" y="1172913"/>
                  </a:cubicBezTo>
                  <a:cubicBezTo>
                    <a:pt x="2345826" y="1699236"/>
                    <a:pt x="1999158" y="2144590"/>
                    <a:pt x="1521702" y="2293094"/>
                  </a:cubicBezTo>
                  <a:lnTo>
                    <a:pt x="1520205" y="2293479"/>
                  </a:lnTo>
                  <a:lnTo>
                    <a:pt x="1172914" y="2649945"/>
                  </a:lnTo>
                  <a:lnTo>
                    <a:pt x="825623" y="2293480"/>
                  </a:lnTo>
                  <a:lnTo>
                    <a:pt x="824125" y="2293094"/>
                  </a:lnTo>
                  <a:cubicBezTo>
                    <a:pt x="346669" y="2144590"/>
                    <a:pt x="0" y="1699236"/>
                    <a:pt x="0" y="1172913"/>
                  </a:cubicBezTo>
                  <a:cubicBezTo>
                    <a:pt x="0" y="525131"/>
                    <a:pt x="525131" y="0"/>
                    <a:pt x="1172913" y="0"/>
                  </a:cubicBezTo>
                  <a:close/>
                </a:path>
              </a:pathLst>
            </a:cu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2" name="Round Same Side Corner Rectangle 71"/>
            <p:cNvSpPr/>
            <p:nvPr/>
          </p:nvSpPr>
          <p:spPr>
            <a:xfrm>
              <a:off x="781942" y="1999153"/>
              <a:ext cx="2040441" cy="1803429"/>
            </a:xfrm>
            <a:prstGeom prst="round2SameRect">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3" name="Freeform 72"/>
            <p:cNvSpPr/>
            <p:nvPr/>
          </p:nvSpPr>
          <p:spPr>
            <a:xfrm flipH="1" flipV="1">
              <a:off x="776794" y="2667754"/>
              <a:ext cx="2040441" cy="3521413"/>
            </a:xfrm>
            <a:custGeom>
              <a:avLst/>
              <a:gdLst>
                <a:gd name="connsiteX0" fmla="*/ 2712378 w 2712378"/>
                <a:gd name="connsiteY0" fmla="*/ 3811712 h 3811712"/>
                <a:gd name="connsiteX1" fmla="*/ 2100536 w 2712378"/>
                <a:gd name="connsiteY1" fmla="*/ 3811712 h 3811712"/>
                <a:gd name="connsiteX2" fmla="*/ 2107441 w 2712378"/>
                <a:gd name="connsiteY2" fmla="*/ 3766157 h 3811712"/>
                <a:gd name="connsiteX3" fmla="*/ 2111340 w 2712378"/>
                <a:gd name="connsiteY3" fmla="*/ 3688422 h 3811712"/>
                <a:gd name="connsiteX4" fmla="*/ 1356189 w 2712378"/>
                <a:gd name="connsiteY4" fmla="*/ 2928134 h 3811712"/>
                <a:gd name="connsiteX5" fmla="*/ 601038 w 2712378"/>
                <a:gd name="connsiteY5" fmla="*/ 3688422 h 3811712"/>
                <a:gd name="connsiteX6" fmla="*/ 604937 w 2712378"/>
                <a:gd name="connsiteY6" fmla="*/ 3766157 h 3811712"/>
                <a:gd name="connsiteX7" fmla="*/ 611842 w 2712378"/>
                <a:gd name="connsiteY7" fmla="*/ 3811712 h 3811712"/>
                <a:gd name="connsiteX8" fmla="*/ 0 w 2712378"/>
                <a:gd name="connsiteY8" fmla="*/ 3811712 h 3811712"/>
                <a:gd name="connsiteX9" fmla="*/ 0 w 2712378"/>
                <a:gd name="connsiteY9" fmla="*/ 452072 h 3811712"/>
                <a:gd name="connsiteX10" fmla="*/ 452072 w 2712378"/>
                <a:gd name="connsiteY10" fmla="*/ 0 h 3811712"/>
                <a:gd name="connsiteX11" fmla="*/ 2260306 w 2712378"/>
                <a:gd name="connsiteY11" fmla="*/ 0 h 3811712"/>
                <a:gd name="connsiteX12" fmla="*/ 2712378 w 2712378"/>
                <a:gd name="connsiteY12" fmla="*/ 452072 h 3811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12378" h="3811712">
                  <a:moveTo>
                    <a:pt x="2712378" y="3811712"/>
                  </a:moveTo>
                  <a:lnTo>
                    <a:pt x="2100536" y="3811712"/>
                  </a:lnTo>
                  <a:lnTo>
                    <a:pt x="2107441" y="3766157"/>
                  </a:lnTo>
                  <a:cubicBezTo>
                    <a:pt x="2110019" y="3740598"/>
                    <a:pt x="2111340" y="3714665"/>
                    <a:pt x="2111340" y="3688422"/>
                  </a:cubicBezTo>
                  <a:cubicBezTo>
                    <a:pt x="2111340" y="3268527"/>
                    <a:pt x="1773247" y="2928134"/>
                    <a:pt x="1356189" y="2928134"/>
                  </a:cubicBezTo>
                  <a:cubicBezTo>
                    <a:pt x="939131" y="2928134"/>
                    <a:pt x="601038" y="3268527"/>
                    <a:pt x="601038" y="3688422"/>
                  </a:cubicBezTo>
                  <a:cubicBezTo>
                    <a:pt x="601038" y="3714665"/>
                    <a:pt x="602359" y="3740598"/>
                    <a:pt x="604937" y="3766157"/>
                  </a:cubicBezTo>
                  <a:lnTo>
                    <a:pt x="611842" y="3811712"/>
                  </a:lnTo>
                  <a:lnTo>
                    <a:pt x="0" y="3811712"/>
                  </a:lnTo>
                  <a:lnTo>
                    <a:pt x="0" y="452072"/>
                  </a:lnTo>
                  <a:cubicBezTo>
                    <a:pt x="0" y="202400"/>
                    <a:pt x="202400" y="0"/>
                    <a:pt x="452072" y="0"/>
                  </a:cubicBezTo>
                  <a:lnTo>
                    <a:pt x="2260306" y="0"/>
                  </a:lnTo>
                  <a:cubicBezTo>
                    <a:pt x="2509978" y="0"/>
                    <a:pt x="2712378" y="202400"/>
                    <a:pt x="2712378" y="452072"/>
                  </a:cubicBezTo>
                  <a:close/>
                </a:path>
              </a:pathLst>
            </a:custGeom>
            <a:solidFill>
              <a:schemeClr val="bg1"/>
            </a:solidFill>
            <a:ln>
              <a:solidFill>
                <a:schemeClr val="bg1"/>
              </a:solidFill>
            </a:ln>
            <a:effectLst>
              <a:outerShdw blurRad="127000" sx="107000" sy="107000" algn="ctr" rotWithShape="0">
                <a:schemeClr val="tx1">
                  <a:alpha val="2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4" name="TextBox 73"/>
            <p:cNvSpPr txBox="1"/>
            <p:nvPr/>
          </p:nvSpPr>
          <p:spPr>
            <a:xfrm>
              <a:off x="831444" y="3622187"/>
              <a:ext cx="2009100" cy="2225704"/>
            </a:xfrm>
            <a:prstGeom prst="rect">
              <a:avLst/>
            </a:prstGeom>
            <a:noFill/>
          </p:spPr>
          <p:txBody>
            <a:bodyPr wrap="square" rtlCol="0">
              <a:spAutoFit/>
            </a:bodyPr>
            <a:lstStyle/>
            <a:p>
              <a:r>
                <a:rPr lang="en-US" sz="1600" dirty="0">
                  <a:solidFill>
                    <a:srgbClr val="025E2B"/>
                  </a:solidFill>
                  <a:latin typeface="Arial" panose="020B0604020202020204" pitchFamily="34" charset="0"/>
                  <a:cs typeface="Arial" panose="020B0604020202020204" pitchFamily="34" charset="0"/>
                </a:rPr>
                <a:t>Improving security of supply of electricity towards ensuring a more competitive market and in the long-run reduced real generation costs</a:t>
              </a:r>
            </a:p>
            <a:p>
              <a:endParaRPr lang="en-US" sz="1600" dirty="0">
                <a:solidFill>
                  <a:srgbClr val="025E2B"/>
                </a:solidFill>
                <a:latin typeface="Arial" panose="020B0604020202020204" pitchFamily="34" charset="0"/>
                <a:cs typeface="Arial" panose="020B0604020202020204" pitchFamily="34" charset="0"/>
              </a:endParaRPr>
            </a:p>
            <a:p>
              <a:r>
                <a:rPr lang="en-US" sz="1600" dirty="0">
                  <a:solidFill>
                    <a:srgbClr val="025E2B"/>
                  </a:solidFill>
                  <a:latin typeface="Arial" panose="020B0604020202020204" pitchFamily="34" charset="0"/>
                  <a:cs typeface="Arial" panose="020B0604020202020204" pitchFamily="34" charset="0"/>
                </a:rPr>
                <a:t>Socio-economic considerations ensure </a:t>
              </a:r>
              <a:r>
                <a:rPr lang="en-US" sz="1600" b="1" dirty="0">
                  <a:solidFill>
                    <a:srgbClr val="025E2B"/>
                  </a:solidFill>
                  <a:latin typeface="Arial" panose="020B0604020202020204" pitchFamily="34" charset="0"/>
                  <a:cs typeface="Arial" panose="020B0604020202020204" pitchFamily="34" charset="0"/>
                </a:rPr>
                <a:t>energy justice and a better life </a:t>
              </a:r>
              <a:r>
                <a:rPr lang="en-US" sz="1600" dirty="0">
                  <a:solidFill>
                    <a:srgbClr val="025E2B"/>
                  </a:solidFill>
                  <a:latin typeface="Arial" panose="020B0604020202020204" pitchFamily="34" charset="0"/>
                  <a:cs typeface="Arial" panose="020B0604020202020204" pitchFamily="34" charset="0"/>
                </a:rPr>
                <a:t>for all </a:t>
              </a:r>
            </a:p>
          </p:txBody>
        </p:sp>
      </p:grpSp>
      <p:grpSp>
        <p:nvGrpSpPr>
          <p:cNvPr id="75" name="Group 74">
            <a:extLst>
              <a:ext uri="{FF2B5EF4-FFF2-40B4-BE49-F238E27FC236}">
                <a16:creationId xmlns:a16="http://schemas.microsoft.com/office/drawing/2014/main" id="{C51151C1-6FDE-4C34-9FBE-CADAFDA2DA6A}"/>
              </a:ext>
            </a:extLst>
          </p:cNvPr>
          <p:cNvGrpSpPr/>
          <p:nvPr/>
        </p:nvGrpSpPr>
        <p:grpSpPr>
          <a:xfrm>
            <a:off x="3976261" y="1903297"/>
            <a:ext cx="896669" cy="922316"/>
            <a:chOff x="7718425" y="3248025"/>
            <a:chExt cx="360363" cy="361951"/>
          </a:xfrm>
          <a:solidFill>
            <a:srgbClr val="C7A854"/>
          </a:solidFill>
          <a:effectLst/>
        </p:grpSpPr>
        <p:sp>
          <p:nvSpPr>
            <p:cNvPr id="76" name="Freeform 63">
              <a:extLst>
                <a:ext uri="{FF2B5EF4-FFF2-40B4-BE49-F238E27FC236}">
                  <a16:creationId xmlns:a16="http://schemas.microsoft.com/office/drawing/2014/main" id="{EECDC7A6-E89C-4ED6-BCDF-121301E2E17F}"/>
                </a:ext>
              </a:extLst>
            </p:cNvPr>
            <p:cNvSpPr>
              <a:spLocks/>
            </p:cNvSpPr>
            <p:nvPr/>
          </p:nvSpPr>
          <p:spPr bwMode="auto">
            <a:xfrm>
              <a:off x="7718425" y="3248025"/>
              <a:ext cx="360363" cy="331788"/>
            </a:xfrm>
            <a:custGeom>
              <a:avLst/>
              <a:gdLst>
                <a:gd name="T0" fmla="*/ 20 w 96"/>
                <a:gd name="T1" fmla="*/ 88 h 88"/>
                <a:gd name="T2" fmla="*/ 8 w 96"/>
                <a:gd name="T3" fmla="*/ 75 h 88"/>
                <a:gd name="T4" fmla="*/ 17 w 96"/>
                <a:gd name="T5" fmla="*/ 65 h 88"/>
                <a:gd name="T6" fmla="*/ 2 w 96"/>
                <a:gd name="T7" fmla="*/ 56 h 88"/>
                <a:gd name="T8" fmla="*/ 0 w 96"/>
                <a:gd name="T9" fmla="*/ 42 h 88"/>
                <a:gd name="T10" fmla="*/ 13 w 96"/>
                <a:gd name="T11" fmla="*/ 40 h 88"/>
                <a:gd name="T12" fmla="*/ 8 w 96"/>
                <a:gd name="T13" fmla="*/ 23 h 88"/>
                <a:gd name="T14" fmla="*/ 8 w 96"/>
                <a:gd name="T15" fmla="*/ 20 h 88"/>
                <a:gd name="T16" fmla="*/ 23 w 96"/>
                <a:gd name="T17" fmla="*/ 8 h 88"/>
                <a:gd name="T18" fmla="*/ 40 w 96"/>
                <a:gd name="T19" fmla="*/ 13 h 88"/>
                <a:gd name="T20" fmla="*/ 42 w 96"/>
                <a:gd name="T21" fmla="*/ 0 h 88"/>
                <a:gd name="T22" fmla="*/ 56 w 96"/>
                <a:gd name="T23" fmla="*/ 2 h 88"/>
                <a:gd name="T24" fmla="*/ 65 w 96"/>
                <a:gd name="T25" fmla="*/ 17 h 88"/>
                <a:gd name="T26" fmla="*/ 76 w 96"/>
                <a:gd name="T27" fmla="*/ 8 h 88"/>
                <a:gd name="T28" fmla="*/ 88 w 96"/>
                <a:gd name="T29" fmla="*/ 21 h 88"/>
                <a:gd name="T30" fmla="*/ 79 w 96"/>
                <a:gd name="T31" fmla="*/ 31 h 88"/>
                <a:gd name="T32" fmla="*/ 94 w 96"/>
                <a:gd name="T33" fmla="*/ 40 h 88"/>
                <a:gd name="T34" fmla="*/ 96 w 96"/>
                <a:gd name="T35" fmla="*/ 54 h 88"/>
                <a:gd name="T36" fmla="*/ 83 w 96"/>
                <a:gd name="T37" fmla="*/ 56 h 88"/>
                <a:gd name="T38" fmla="*/ 88 w 96"/>
                <a:gd name="T39" fmla="*/ 73 h 88"/>
                <a:gd name="T40" fmla="*/ 76 w 96"/>
                <a:gd name="T41" fmla="*/ 88 h 88"/>
                <a:gd name="T42" fmla="*/ 64 w 96"/>
                <a:gd name="T43" fmla="*/ 78 h 88"/>
                <a:gd name="T44" fmla="*/ 67 w 96"/>
                <a:gd name="T45" fmla="*/ 76 h 88"/>
                <a:gd name="T46" fmla="*/ 83 w 96"/>
                <a:gd name="T47" fmla="*/ 75 h 88"/>
                <a:gd name="T48" fmla="*/ 75 w 96"/>
                <a:gd name="T49" fmla="*/ 65 h 88"/>
                <a:gd name="T50" fmla="*/ 81 w 96"/>
                <a:gd name="T51" fmla="*/ 52 h 88"/>
                <a:gd name="T52" fmla="*/ 92 w 96"/>
                <a:gd name="T53" fmla="*/ 44 h 88"/>
                <a:gd name="T54" fmla="*/ 79 w 96"/>
                <a:gd name="T55" fmla="*/ 42 h 88"/>
                <a:gd name="T56" fmla="*/ 76 w 96"/>
                <a:gd name="T57" fmla="*/ 29 h 88"/>
                <a:gd name="T58" fmla="*/ 75 w 96"/>
                <a:gd name="T59" fmla="*/ 13 h 88"/>
                <a:gd name="T60" fmla="*/ 65 w 96"/>
                <a:gd name="T61" fmla="*/ 21 h 88"/>
                <a:gd name="T62" fmla="*/ 52 w 96"/>
                <a:gd name="T63" fmla="*/ 15 h 88"/>
                <a:gd name="T64" fmla="*/ 44 w 96"/>
                <a:gd name="T65" fmla="*/ 4 h 88"/>
                <a:gd name="T66" fmla="*/ 42 w 96"/>
                <a:gd name="T67" fmla="*/ 17 h 88"/>
                <a:gd name="T68" fmla="*/ 29 w 96"/>
                <a:gd name="T69" fmla="*/ 20 h 88"/>
                <a:gd name="T70" fmla="*/ 13 w 96"/>
                <a:gd name="T71" fmla="*/ 21 h 88"/>
                <a:gd name="T72" fmla="*/ 21 w 96"/>
                <a:gd name="T73" fmla="*/ 31 h 88"/>
                <a:gd name="T74" fmla="*/ 15 w 96"/>
                <a:gd name="T75" fmla="*/ 44 h 88"/>
                <a:gd name="T76" fmla="*/ 4 w 96"/>
                <a:gd name="T77" fmla="*/ 52 h 88"/>
                <a:gd name="T78" fmla="*/ 17 w 96"/>
                <a:gd name="T79" fmla="*/ 54 h 88"/>
                <a:gd name="T80" fmla="*/ 20 w 96"/>
                <a:gd name="T81" fmla="*/ 67 h 88"/>
                <a:gd name="T82" fmla="*/ 21 w 96"/>
                <a:gd name="T83" fmla="*/ 83 h 88"/>
                <a:gd name="T84" fmla="*/ 32 w 96"/>
                <a:gd name="T85" fmla="*/ 76 h 88"/>
                <a:gd name="T86" fmla="*/ 23 w 96"/>
                <a:gd name="T87" fmla="*/ 8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96" h="88">
                  <a:moveTo>
                    <a:pt x="21" y="88"/>
                  </a:moveTo>
                  <a:cubicBezTo>
                    <a:pt x="21" y="88"/>
                    <a:pt x="20" y="88"/>
                    <a:pt x="20" y="88"/>
                  </a:cubicBezTo>
                  <a:cubicBezTo>
                    <a:pt x="8" y="76"/>
                    <a:pt x="8" y="76"/>
                    <a:pt x="8" y="76"/>
                  </a:cubicBezTo>
                  <a:cubicBezTo>
                    <a:pt x="8" y="76"/>
                    <a:pt x="8" y="75"/>
                    <a:pt x="8" y="75"/>
                  </a:cubicBezTo>
                  <a:cubicBezTo>
                    <a:pt x="8" y="74"/>
                    <a:pt x="8" y="74"/>
                    <a:pt x="8" y="73"/>
                  </a:cubicBezTo>
                  <a:cubicBezTo>
                    <a:pt x="17" y="65"/>
                    <a:pt x="17" y="65"/>
                    <a:pt x="17" y="65"/>
                  </a:cubicBezTo>
                  <a:cubicBezTo>
                    <a:pt x="15" y="63"/>
                    <a:pt x="14" y="59"/>
                    <a:pt x="13" y="56"/>
                  </a:cubicBezTo>
                  <a:cubicBezTo>
                    <a:pt x="2" y="56"/>
                    <a:pt x="2" y="56"/>
                    <a:pt x="2" y="56"/>
                  </a:cubicBezTo>
                  <a:cubicBezTo>
                    <a:pt x="1" y="56"/>
                    <a:pt x="0" y="55"/>
                    <a:pt x="0" y="54"/>
                  </a:cubicBezTo>
                  <a:cubicBezTo>
                    <a:pt x="0" y="42"/>
                    <a:pt x="0" y="42"/>
                    <a:pt x="0" y="42"/>
                  </a:cubicBezTo>
                  <a:cubicBezTo>
                    <a:pt x="0" y="41"/>
                    <a:pt x="1" y="40"/>
                    <a:pt x="2" y="40"/>
                  </a:cubicBezTo>
                  <a:cubicBezTo>
                    <a:pt x="13" y="40"/>
                    <a:pt x="13" y="40"/>
                    <a:pt x="13" y="40"/>
                  </a:cubicBezTo>
                  <a:cubicBezTo>
                    <a:pt x="14" y="37"/>
                    <a:pt x="15" y="33"/>
                    <a:pt x="17" y="31"/>
                  </a:cubicBezTo>
                  <a:cubicBezTo>
                    <a:pt x="8" y="23"/>
                    <a:pt x="8" y="23"/>
                    <a:pt x="8" y="23"/>
                  </a:cubicBezTo>
                  <a:cubicBezTo>
                    <a:pt x="8" y="22"/>
                    <a:pt x="8" y="22"/>
                    <a:pt x="8" y="21"/>
                  </a:cubicBezTo>
                  <a:cubicBezTo>
                    <a:pt x="8" y="21"/>
                    <a:pt x="8" y="20"/>
                    <a:pt x="8" y="20"/>
                  </a:cubicBezTo>
                  <a:cubicBezTo>
                    <a:pt x="20" y="8"/>
                    <a:pt x="20" y="8"/>
                    <a:pt x="20" y="8"/>
                  </a:cubicBezTo>
                  <a:cubicBezTo>
                    <a:pt x="20" y="8"/>
                    <a:pt x="22" y="8"/>
                    <a:pt x="23" y="8"/>
                  </a:cubicBezTo>
                  <a:cubicBezTo>
                    <a:pt x="31" y="17"/>
                    <a:pt x="31" y="17"/>
                    <a:pt x="31" y="17"/>
                  </a:cubicBezTo>
                  <a:cubicBezTo>
                    <a:pt x="33" y="15"/>
                    <a:pt x="37" y="14"/>
                    <a:pt x="40" y="13"/>
                  </a:cubicBezTo>
                  <a:cubicBezTo>
                    <a:pt x="40" y="2"/>
                    <a:pt x="40" y="2"/>
                    <a:pt x="40" y="2"/>
                  </a:cubicBezTo>
                  <a:cubicBezTo>
                    <a:pt x="40" y="1"/>
                    <a:pt x="41" y="0"/>
                    <a:pt x="42" y="0"/>
                  </a:cubicBezTo>
                  <a:cubicBezTo>
                    <a:pt x="54" y="0"/>
                    <a:pt x="54" y="0"/>
                    <a:pt x="54" y="0"/>
                  </a:cubicBezTo>
                  <a:cubicBezTo>
                    <a:pt x="55" y="0"/>
                    <a:pt x="56" y="1"/>
                    <a:pt x="56" y="2"/>
                  </a:cubicBezTo>
                  <a:cubicBezTo>
                    <a:pt x="56" y="13"/>
                    <a:pt x="56" y="13"/>
                    <a:pt x="56" y="13"/>
                  </a:cubicBezTo>
                  <a:cubicBezTo>
                    <a:pt x="59" y="14"/>
                    <a:pt x="63" y="15"/>
                    <a:pt x="65" y="17"/>
                  </a:cubicBezTo>
                  <a:cubicBezTo>
                    <a:pt x="73" y="8"/>
                    <a:pt x="73" y="8"/>
                    <a:pt x="73" y="8"/>
                  </a:cubicBezTo>
                  <a:cubicBezTo>
                    <a:pt x="74" y="8"/>
                    <a:pt x="75" y="8"/>
                    <a:pt x="76" y="8"/>
                  </a:cubicBezTo>
                  <a:cubicBezTo>
                    <a:pt x="88" y="20"/>
                    <a:pt x="88" y="20"/>
                    <a:pt x="88" y="20"/>
                  </a:cubicBezTo>
                  <a:cubicBezTo>
                    <a:pt x="88" y="20"/>
                    <a:pt x="88" y="21"/>
                    <a:pt x="88" y="21"/>
                  </a:cubicBezTo>
                  <a:cubicBezTo>
                    <a:pt x="88" y="22"/>
                    <a:pt x="88" y="22"/>
                    <a:pt x="88" y="23"/>
                  </a:cubicBezTo>
                  <a:cubicBezTo>
                    <a:pt x="79" y="31"/>
                    <a:pt x="79" y="31"/>
                    <a:pt x="79" y="31"/>
                  </a:cubicBezTo>
                  <a:cubicBezTo>
                    <a:pt x="81" y="33"/>
                    <a:pt x="82" y="37"/>
                    <a:pt x="83" y="40"/>
                  </a:cubicBezTo>
                  <a:cubicBezTo>
                    <a:pt x="94" y="40"/>
                    <a:pt x="94" y="40"/>
                    <a:pt x="94" y="40"/>
                  </a:cubicBezTo>
                  <a:cubicBezTo>
                    <a:pt x="95" y="40"/>
                    <a:pt x="96" y="41"/>
                    <a:pt x="96" y="42"/>
                  </a:cubicBezTo>
                  <a:cubicBezTo>
                    <a:pt x="96" y="54"/>
                    <a:pt x="96" y="54"/>
                    <a:pt x="96" y="54"/>
                  </a:cubicBezTo>
                  <a:cubicBezTo>
                    <a:pt x="96" y="55"/>
                    <a:pt x="95" y="56"/>
                    <a:pt x="94" y="56"/>
                  </a:cubicBezTo>
                  <a:cubicBezTo>
                    <a:pt x="83" y="56"/>
                    <a:pt x="83" y="56"/>
                    <a:pt x="83" y="56"/>
                  </a:cubicBezTo>
                  <a:cubicBezTo>
                    <a:pt x="82" y="59"/>
                    <a:pt x="81" y="63"/>
                    <a:pt x="79" y="65"/>
                  </a:cubicBezTo>
                  <a:cubicBezTo>
                    <a:pt x="88" y="73"/>
                    <a:pt x="88" y="73"/>
                    <a:pt x="88" y="73"/>
                  </a:cubicBezTo>
                  <a:cubicBezTo>
                    <a:pt x="88" y="74"/>
                    <a:pt x="88" y="76"/>
                    <a:pt x="88" y="76"/>
                  </a:cubicBezTo>
                  <a:cubicBezTo>
                    <a:pt x="76" y="88"/>
                    <a:pt x="76" y="88"/>
                    <a:pt x="76" y="88"/>
                  </a:cubicBezTo>
                  <a:cubicBezTo>
                    <a:pt x="76" y="88"/>
                    <a:pt x="74" y="88"/>
                    <a:pt x="73" y="88"/>
                  </a:cubicBezTo>
                  <a:cubicBezTo>
                    <a:pt x="64" y="78"/>
                    <a:pt x="64" y="78"/>
                    <a:pt x="64" y="78"/>
                  </a:cubicBezTo>
                  <a:cubicBezTo>
                    <a:pt x="63" y="78"/>
                    <a:pt x="63" y="76"/>
                    <a:pt x="64" y="76"/>
                  </a:cubicBezTo>
                  <a:cubicBezTo>
                    <a:pt x="65" y="75"/>
                    <a:pt x="66" y="75"/>
                    <a:pt x="67" y="76"/>
                  </a:cubicBezTo>
                  <a:cubicBezTo>
                    <a:pt x="75" y="83"/>
                    <a:pt x="75" y="83"/>
                    <a:pt x="75" y="83"/>
                  </a:cubicBezTo>
                  <a:cubicBezTo>
                    <a:pt x="83" y="75"/>
                    <a:pt x="83" y="75"/>
                    <a:pt x="83" y="75"/>
                  </a:cubicBezTo>
                  <a:cubicBezTo>
                    <a:pt x="76" y="67"/>
                    <a:pt x="76" y="67"/>
                    <a:pt x="76" y="67"/>
                  </a:cubicBezTo>
                  <a:cubicBezTo>
                    <a:pt x="75" y="66"/>
                    <a:pt x="75" y="65"/>
                    <a:pt x="75" y="65"/>
                  </a:cubicBezTo>
                  <a:cubicBezTo>
                    <a:pt x="77" y="62"/>
                    <a:pt x="79" y="56"/>
                    <a:pt x="79" y="54"/>
                  </a:cubicBezTo>
                  <a:cubicBezTo>
                    <a:pt x="79" y="53"/>
                    <a:pt x="80" y="52"/>
                    <a:pt x="81" y="52"/>
                  </a:cubicBezTo>
                  <a:cubicBezTo>
                    <a:pt x="92" y="52"/>
                    <a:pt x="92" y="52"/>
                    <a:pt x="92" y="52"/>
                  </a:cubicBezTo>
                  <a:cubicBezTo>
                    <a:pt x="92" y="44"/>
                    <a:pt x="92" y="44"/>
                    <a:pt x="92" y="44"/>
                  </a:cubicBezTo>
                  <a:cubicBezTo>
                    <a:pt x="81" y="44"/>
                    <a:pt x="81" y="44"/>
                    <a:pt x="81" y="44"/>
                  </a:cubicBezTo>
                  <a:cubicBezTo>
                    <a:pt x="80" y="44"/>
                    <a:pt x="79" y="43"/>
                    <a:pt x="79" y="42"/>
                  </a:cubicBezTo>
                  <a:cubicBezTo>
                    <a:pt x="79" y="40"/>
                    <a:pt x="77" y="34"/>
                    <a:pt x="75" y="31"/>
                  </a:cubicBezTo>
                  <a:cubicBezTo>
                    <a:pt x="75" y="31"/>
                    <a:pt x="75" y="30"/>
                    <a:pt x="76" y="29"/>
                  </a:cubicBezTo>
                  <a:cubicBezTo>
                    <a:pt x="83" y="21"/>
                    <a:pt x="83" y="21"/>
                    <a:pt x="83" y="21"/>
                  </a:cubicBezTo>
                  <a:cubicBezTo>
                    <a:pt x="75" y="13"/>
                    <a:pt x="75" y="13"/>
                    <a:pt x="75" y="13"/>
                  </a:cubicBezTo>
                  <a:cubicBezTo>
                    <a:pt x="67" y="20"/>
                    <a:pt x="67" y="20"/>
                    <a:pt x="67" y="20"/>
                  </a:cubicBezTo>
                  <a:cubicBezTo>
                    <a:pt x="66" y="21"/>
                    <a:pt x="65" y="21"/>
                    <a:pt x="65" y="21"/>
                  </a:cubicBezTo>
                  <a:cubicBezTo>
                    <a:pt x="62" y="19"/>
                    <a:pt x="57" y="18"/>
                    <a:pt x="54" y="17"/>
                  </a:cubicBezTo>
                  <a:cubicBezTo>
                    <a:pt x="53" y="17"/>
                    <a:pt x="52" y="16"/>
                    <a:pt x="52" y="15"/>
                  </a:cubicBezTo>
                  <a:cubicBezTo>
                    <a:pt x="52" y="4"/>
                    <a:pt x="52" y="4"/>
                    <a:pt x="52" y="4"/>
                  </a:cubicBezTo>
                  <a:cubicBezTo>
                    <a:pt x="44" y="4"/>
                    <a:pt x="44" y="4"/>
                    <a:pt x="44" y="4"/>
                  </a:cubicBezTo>
                  <a:cubicBezTo>
                    <a:pt x="44" y="15"/>
                    <a:pt x="44" y="15"/>
                    <a:pt x="44" y="15"/>
                  </a:cubicBezTo>
                  <a:cubicBezTo>
                    <a:pt x="44" y="16"/>
                    <a:pt x="43" y="17"/>
                    <a:pt x="42" y="17"/>
                  </a:cubicBezTo>
                  <a:cubicBezTo>
                    <a:pt x="39" y="18"/>
                    <a:pt x="34" y="19"/>
                    <a:pt x="31" y="21"/>
                  </a:cubicBezTo>
                  <a:cubicBezTo>
                    <a:pt x="31" y="21"/>
                    <a:pt x="30" y="21"/>
                    <a:pt x="29" y="20"/>
                  </a:cubicBezTo>
                  <a:cubicBezTo>
                    <a:pt x="21" y="13"/>
                    <a:pt x="21" y="13"/>
                    <a:pt x="21" y="13"/>
                  </a:cubicBezTo>
                  <a:cubicBezTo>
                    <a:pt x="13" y="21"/>
                    <a:pt x="13" y="21"/>
                    <a:pt x="13" y="21"/>
                  </a:cubicBezTo>
                  <a:cubicBezTo>
                    <a:pt x="20" y="29"/>
                    <a:pt x="20" y="29"/>
                    <a:pt x="20" y="29"/>
                  </a:cubicBezTo>
                  <a:cubicBezTo>
                    <a:pt x="21" y="30"/>
                    <a:pt x="21" y="31"/>
                    <a:pt x="21" y="31"/>
                  </a:cubicBezTo>
                  <a:cubicBezTo>
                    <a:pt x="19" y="34"/>
                    <a:pt x="17" y="40"/>
                    <a:pt x="17" y="42"/>
                  </a:cubicBezTo>
                  <a:cubicBezTo>
                    <a:pt x="17" y="43"/>
                    <a:pt x="16" y="44"/>
                    <a:pt x="15" y="44"/>
                  </a:cubicBezTo>
                  <a:cubicBezTo>
                    <a:pt x="4" y="44"/>
                    <a:pt x="4" y="44"/>
                    <a:pt x="4" y="44"/>
                  </a:cubicBezTo>
                  <a:cubicBezTo>
                    <a:pt x="4" y="52"/>
                    <a:pt x="4" y="52"/>
                    <a:pt x="4" y="52"/>
                  </a:cubicBezTo>
                  <a:cubicBezTo>
                    <a:pt x="15" y="52"/>
                    <a:pt x="15" y="52"/>
                    <a:pt x="15" y="52"/>
                  </a:cubicBezTo>
                  <a:cubicBezTo>
                    <a:pt x="16" y="52"/>
                    <a:pt x="17" y="53"/>
                    <a:pt x="17" y="54"/>
                  </a:cubicBezTo>
                  <a:cubicBezTo>
                    <a:pt x="17" y="56"/>
                    <a:pt x="19" y="62"/>
                    <a:pt x="21" y="65"/>
                  </a:cubicBezTo>
                  <a:cubicBezTo>
                    <a:pt x="21" y="65"/>
                    <a:pt x="21" y="66"/>
                    <a:pt x="20" y="67"/>
                  </a:cubicBezTo>
                  <a:cubicBezTo>
                    <a:pt x="13" y="75"/>
                    <a:pt x="13" y="75"/>
                    <a:pt x="13" y="75"/>
                  </a:cubicBezTo>
                  <a:cubicBezTo>
                    <a:pt x="21" y="83"/>
                    <a:pt x="21" y="83"/>
                    <a:pt x="21" y="83"/>
                  </a:cubicBezTo>
                  <a:cubicBezTo>
                    <a:pt x="29" y="76"/>
                    <a:pt x="29" y="76"/>
                    <a:pt x="29" y="76"/>
                  </a:cubicBezTo>
                  <a:cubicBezTo>
                    <a:pt x="30" y="75"/>
                    <a:pt x="31" y="75"/>
                    <a:pt x="32" y="76"/>
                  </a:cubicBezTo>
                  <a:cubicBezTo>
                    <a:pt x="33" y="76"/>
                    <a:pt x="33" y="78"/>
                    <a:pt x="32" y="78"/>
                  </a:cubicBezTo>
                  <a:cubicBezTo>
                    <a:pt x="23" y="88"/>
                    <a:pt x="23" y="88"/>
                    <a:pt x="23" y="88"/>
                  </a:cubicBezTo>
                  <a:cubicBezTo>
                    <a:pt x="22" y="88"/>
                    <a:pt x="22" y="88"/>
                    <a:pt x="21" y="8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7" name="Freeform 64">
              <a:extLst>
                <a:ext uri="{FF2B5EF4-FFF2-40B4-BE49-F238E27FC236}">
                  <a16:creationId xmlns:a16="http://schemas.microsoft.com/office/drawing/2014/main" id="{86FB7764-BFD9-4BCC-8478-54C8E6947EE6}"/>
                </a:ext>
              </a:extLst>
            </p:cNvPr>
            <p:cNvSpPr>
              <a:spLocks/>
            </p:cNvSpPr>
            <p:nvPr/>
          </p:nvSpPr>
          <p:spPr bwMode="auto">
            <a:xfrm>
              <a:off x="7869238" y="3549650"/>
              <a:ext cx="60325" cy="15875"/>
            </a:xfrm>
            <a:custGeom>
              <a:avLst/>
              <a:gdLst>
                <a:gd name="T0" fmla="*/ 14 w 16"/>
                <a:gd name="T1" fmla="*/ 4 h 4"/>
                <a:gd name="T2" fmla="*/ 2 w 16"/>
                <a:gd name="T3" fmla="*/ 4 h 4"/>
                <a:gd name="T4" fmla="*/ 0 w 16"/>
                <a:gd name="T5" fmla="*/ 2 h 4"/>
                <a:gd name="T6" fmla="*/ 2 w 16"/>
                <a:gd name="T7" fmla="*/ 0 h 4"/>
                <a:gd name="T8" fmla="*/ 14 w 16"/>
                <a:gd name="T9" fmla="*/ 0 h 4"/>
                <a:gd name="T10" fmla="*/ 16 w 16"/>
                <a:gd name="T11" fmla="*/ 2 h 4"/>
                <a:gd name="T12" fmla="*/ 14 w 16"/>
                <a:gd name="T13" fmla="*/ 4 h 4"/>
              </a:gdLst>
              <a:ahLst/>
              <a:cxnLst>
                <a:cxn ang="0">
                  <a:pos x="T0" y="T1"/>
                </a:cxn>
                <a:cxn ang="0">
                  <a:pos x="T2" y="T3"/>
                </a:cxn>
                <a:cxn ang="0">
                  <a:pos x="T4" y="T5"/>
                </a:cxn>
                <a:cxn ang="0">
                  <a:pos x="T6" y="T7"/>
                </a:cxn>
                <a:cxn ang="0">
                  <a:pos x="T8" y="T9"/>
                </a:cxn>
                <a:cxn ang="0">
                  <a:pos x="T10" y="T11"/>
                </a:cxn>
                <a:cxn ang="0">
                  <a:pos x="T12" y="T13"/>
                </a:cxn>
              </a:cxnLst>
              <a:rect l="0" t="0" r="r" b="b"/>
              <a:pathLst>
                <a:path w="16" h="4">
                  <a:moveTo>
                    <a:pt x="14" y="4"/>
                  </a:moveTo>
                  <a:cubicBezTo>
                    <a:pt x="2" y="4"/>
                    <a:pt x="2" y="4"/>
                    <a:pt x="2" y="4"/>
                  </a:cubicBezTo>
                  <a:cubicBezTo>
                    <a:pt x="1" y="4"/>
                    <a:pt x="0" y="3"/>
                    <a:pt x="0" y="2"/>
                  </a:cubicBezTo>
                  <a:cubicBezTo>
                    <a:pt x="0" y="1"/>
                    <a:pt x="1" y="0"/>
                    <a:pt x="2" y="0"/>
                  </a:cubicBezTo>
                  <a:cubicBezTo>
                    <a:pt x="14" y="0"/>
                    <a:pt x="14" y="0"/>
                    <a:pt x="14" y="0"/>
                  </a:cubicBezTo>
                  <a:cubicBezTo>
                    <a:pt x="15" y="0"/>
                    <a:pt x="16" y="1"/>
                    <a:pt x="16" y="2"/>
                  </a:cubicBezTo>
                  <a:cubicBezTo>
                    <a:pt x="16" y="3"/>
                    <a:pt x="15" y="4"/>
                    <a:pt x="14"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8" name="Freeform 65">
              <a:extLst>
                <a:ext uri="{FF2B5EF4-FFF2-40B4-BE49-F238E27FC236}">
                  <a16:creationId xmlns:a16="http://schemas.microsoft.com/office/drawing/2014/main" id="{93235A6C-C0DF-42C5-94B9-D8B6DE452E9B}"/>
                </a:ext>
              </a:extLst>
            </p:cNvPr>
            <p:cNvSpPr>
              <a:spLocks/>
            </p:cNvSpPr>
            <p:nvPr/>
          </p:nvSpPr>
          <p:spPr bwMode="auto">
            <a:xfrm>
              <a:off x="7869238" y="3579813"/>
              <a:ext cx="60325" cy="30163"/>
            </a:xfrm>
            <a:custGeom>
              <a:avLst/>
              <a:gdLst>
                <a:gd name="T0" fmla="*/ 14 w 16"/>
                <a:gd name="T1" fmla="*/ 0 h 8"/>
                <a:gd name="T2" fmla="*/ 2 w 16"/>
                <a:gd name="T3" fmla="*/ 0 h 8"/>
                <a:gd name="T4" fmla="*/ 0 w 16"/>
                <a:gd name="T5" fmla="*/ 2 h 8"/>
                <a:gd name="T6" fmla="*/ 2 w 16"/>
                <a:gd name="T7" fmla="*/ 4 h 8"/>
                <a:gd name="T8" fmla="*/ 6 w 16"/>
                <a:gd name="T9" fmla="*/ 4 h 8"/>
                <a:gd name="T10" fmla="*/ 6 w 16"/>
                <a:gd name="T11" fmla="*/ 6 h 8"/>
                <a:gd name="T12" fmla="*/ 8 w 16"/>
                <a:gd name="T13" fmla="*/ 8 h 8"/>
                <a:gd name="T14" fmla="*/ 10 w 16"/>
                <a:gd name="T15" fmla="*/ 6 h 8"/>
                <a:gd name="T16" fmla="*/ 10 w 16"/>
                <a:gd name="T17" fmla="*/ 4 h 8"/>
                <a:gd name="T18" fmla="*/ 14 w 16"/>
                <a:gd name="T19" fmla="*/ 4 h 8"/>
                <a:gd name="T20" fmla="*/ 16 w 16"/>
                <a:gd name="T21" fmla="*/ 2 h 8"/>
                <a:gd name="T22" fmla="*/ 14 w 16"/>
                <a:gd name="T23"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 h="8">
                  <a:moveTo>
                    <a:pt x="14" y="0"/>
                  </a:moveTo>
                  <a:cubicBezTo>
                    <a:pt x="2" y="0"/>
                    <a:pt x="2" y="0"/>
                    <a:pt x="2" y="0"/>
                  </a:cubicBezTo>
                  <a:cubicBezTo>
                    <a:pt x="1" y="0"/>
                    <a:pt x="0" y="1"/>
                    <a:pt x="0" y="2"/>
                  </a:cubicBezTo>
                  <a:cubicBezTo>
                    <a:pt x="0" y="3"/>
                    <a:pt x="1" y="4"/>
                    <a:pt x="2" y="4"/>
                  </a:cubicBezTo>
                  <a:cubicBezTo>
                    <a:pt x="6" y="4"/>
                    <a:pt x="6" y="4"/>
                    <a:pt x="6" y="4"/>
                  </a:cubicBezTo>
                  <a:cubicBezTo>
                    <a:pt x="6" y="6"/>
                    <a:pt x="6" y="6"/>
                    <a:pt x="6" y="6"/>
                  </a:cubicBezTo>
                  <a:cubicBezTo>
                    <a:pt x="6" y="7"/>
                    <a:pt x="7" y="8"/>
                    <a:pt x="8" y="8"/>
                  </a:cubicBezTo>
                  <a:cubicBezTo>
                    <a:pt x="9" y="8"/>
                    <a:pt x="10" y="7"/>
                    <a:pt x="10" y="6"/>
                  </a:cubicBezTo>
                  <a:cubicBezTo>
                    <a:pt x="10" y="4"/>
                    <a:pt x="10" y="4"/>
                    <a:pt x="10" y="4"/>
                  </a:cubicBezTo>
                  <a:cubicBezTo>
                    <a:pt x="14" y="4"/>
                    <a:pt x="14" y="4"/>
                    <a:pt x="14" y="4"/>
                  </a:cubicBezTo>
                  <a:cubicBezTo>
                    <a:pt x="15" y="4"/>
                    <a:pt x="16" y="3"/>
                    <a:pt x="16" y="2"/>
                  </a:cubicBezTo>
                  <a:cubicBezTo>
                    <a:pt x="16" y="1"/>
                    <a:pt x="15" y="0"/>
                    <a:pt x="1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79" name="Freeform 66">
              <a:extLst>
                <a:ext uri="{FF2B5EF4-FFF2-40B4-BE49-F238E27FC236}">
                  <a16:creationId xmlns:a16="http://schemas.microsoft.com/office/drawing/2014/main" id="{1D23970A-668A-4688-A4B9-46E0A8F573A1}"/>
                </a:ext>
              </a:extLst>
            </p:cNvPr>
            <p:cNvSpPr>
              <a:spLocks/>
            </p:cNvSpPr>
            <p:nvPr/>
          </p:nvSpPr>
          <p:spPr bwMode="auto">
            <a:xfrm>
              <a:off x="7805738" y="3338513"/>
              <a:ext cx="187325" cy="196850"/>
            </a:xfrm>
            <a:custGeom>
              <a:avLst/>
              <a:gdLst>
                <a:gd name="T0" fmla="*/ 25 w 50"/>
                <a:gd name="T1" fmla="*/ 0 h 52"/>
                <a:gd name="T2" fmla="*/ 0 w 50"/>
                <a:gd name="T3" fmla="*/ 24 h 52"/>
                <a:gd name="T4" fmla="*/ 17 w 50"/>
                <a:gd name="T5" fmla="*/ 47 h 52"/>
                <a:gd name="T6" fmla="*/ 17 w 50"/>
                <a:gd name="T7" fmla="*/ 50 h 52"/>
                <a:gd name="T8" fmla="*/ 19 w 50"/>
                <a:gd name="T9" fmla="*/ 52 h 52"/>
                <a:gd name="T10" fmla="*/ 31 w 50"/>
                <a:gd name="T11" fmla="*/ 52 h 52"/>
                <a:gd name="T12" fmla="*/ 33 w 50"/>
                <a:gd name="T13" fmla="*/ 50 h 52"/>
                <a:gd name="T14" fmla="*/ 33 w 50"/>
                <a:gd name="T15" fmla="*/ 47 h 52"/>
                <a:gd name="T16" fmla="*/ 50 w 50"/>
                <a:gd name="T17" fmla="*/ 24 h 52"/>
                <a:gd name="T18" fmla="*/ 25 w 50"/>
                <a:gd name="T19"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0" h="52">
                  <a:moveTo>
                    <a:pt x="25" y="0"/>
                  </a:moveTo>
                  <a:cubicBezTo>
                    <a:pt x="11" y="0"/>
                    <a:pt x="0" y="11"/>
                    <a:pt x="0" y="24"/>
                  </a:cubicBezTo>
                  <a:cubicBezTo>
                    <a:pt x="0" y="34"/>
                    <a:pt x="7" y="43"/>
                    <a:pt x="17" y="47"/>
                  </a:cubicBezTo>
                  <a:cubicBezTo>
                    <a:pt x="17" y="50"/>
                    <a:pt x="17" y="50"/>
                    <a:pt x="17" y="50"/>
                  </a:cubicBezTo>
                  <a:cubicBezTo>
                    <a:pt x="17" y="51"/>
                    <a:pt x="18" y="52"/>
                    <a:pt x="19" y="52"/>
                  </a:cubicBezTo>
                  <a:cubicBezTo>
                    <a:pt x="31" y="52"/>
                    <a:pt x="31" y="52"/>
                    <a:pt x="31" y="52"/>
                  </a:cubicBezTo>
                  <a:cubicBezTo>
                    <a:pt x="32" y="52"/>
                    <a:pt x="33" y="51"/>
                    <a:pt x="33" y="50"/>
                  </a:cubicBezTo>
                  <a:cubicBezTo>
                    <a:pt x="33" y="47"/>
                    <a:pt x="33" y="47"/>
                    <a:pt x="33" y="47"/>
                  </a:cubicBezTo>
                  <a:cubicBezTo>
                    <a:pt x="43" y="43"/>
                    <a:pt x="50" y="34"/>
                    <a:pt x="50" y="24"/>
                  </a:cubicBezTo>
                  <a:cubicBezTo>
                    <a:pt x="50" y="11"/>
                    <a:pt x="39" y="0"/>
                    <a:pt x="2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sp>
        <p:nvSpPr>
          <p:cNvPr id="39" name="TextBox 38">
            <a:extLst>
              <a:ext uri="{FF2B5EF4-FFF2-40B4-BE49-F238E27FC236}">
                <a16:creationId xmlns:a16="http://schemas.microsoft.com/office/drawing/2014/main" id="{B369A4C2-11D3-4BE0-9F4A-4E07EED68CCA}"/>
              </a:ext>
            </a:extLst>
          </p:cNvPr>
          <p:cNvSpPr txBox="1"/>
          <p:nvPr/>
        </p:nvSpPr>
        <p:spPr>
          <a:xfrm>
            <a:off x="191546" y="1491594"/>
            <a:ext cx="2656859" cy="5078313"/>
          </a:xfrm>
          <a:prstGeom prst="rect">
            <a:avLst/>
          </a:prstGeom>
          <a:solidFill>
            <a:srgbClr val="C7A854"/>
          </a:solidFill>
        </p:spPr>
        <p:txBody>
          <a:bodyPr wrap="square" rtlCol="0">
            <a:spAutoFit/>
          </a:bodyPr>
          <a:lstStyle/>
          <a:p>
            <a:pPr marL="285750" indent="-285750">
              <a:buFont typeface="Arial" panose="020B0604020202020204" pitchFamily="34" charset="0"/>
              <a:buChar char="•"/>
            </a:pPr>
            <a:r>
              <a:rPr lang="en-US" dirty="0">
                <a:solidFill>
                  <a:srgbClr val="025E2B"/>
                </a:solidFill>
                <a:latin typeface="Arial" panose="020B0604020202020204" pitchFamily="34" charset="0"/>
                <a:cs typeface="Arial" panose="020B0604020202020204" pitchFamily="34" charset="0"/>
              </a:rPr>
              <a:t>The highest increase in electricity tariffs is at municipal level and not at the Eskom level</a:t>
            </a:r>
          </a:p>
          <a:p>
            <a:endParaRPr lang="en-US" dirty="0">
              <a:solidFill>
                <a:srgbClr val="025E2B"/>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solidFill>
                  <a:srgbClr val="025E2B"/>
                </a:solidFill>
                <a:latin typeface="Arial" panose="020B0604020202020204" pitchFamily="34" charset="0"/>
                <a:cs typeface="Arial" panose="020B0604020202020204" pitchFamily="34" charset="0"/>
              </a:rPr>
              <a:t>Reducing energy poverty without damaging municipal revenue streams</a:t>
            </a:r>
          </a:p>
          <a:p>
            <a:endParaRPr lang="en-US" dirty="0">
              <a:solidFill>
                <a:srgbClr val="025E2B"/>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dirty="0">
                <a:solidFill>
                  <a:srgbClr val="025E2B"/>
                </a:solidFill>
                <a:latin typeface="Arial" panose="020B0604020202020204" pitchFamily="34" charset="0"/>
                <a:cs typeface="Arial" panose="020B0604020202020204" pitchFamily="34" charset="0"/>
              </a:rPr>
              <a:t>The Ministry will lead the review of the EPP, which will be </a:t>
            </a:r>
            <a:r>
              <a:rPr lang="en-US" dirty="0" err="1">
                <a:solidFill>
                  <a:srgbClr val="025E2B"/>
                </a:solidFill>
                <a:latin typeface="Arial" panose="020B0604020202020204" pitchFamily="34" charset="0"/>
                <a:cs typeface="Arial" panose="020B0604020202020204" pitchFamily="34" charset="0"/>
              </a:rPr>
              <a:t>finalised</a:t>
            </a:r>
            <a:r>
              <a:rPr lang="en-US" dirty="0">
                <a:solidFill>
                  <a:srgbClr val="025E2B"/>
                </a:solidFill>
                <a:latin typeface="Arial" panose="020B0604020202020204" pitchFamily="34" charset="0"/>
                <a:cs typeface="Arial" panose="020B0604020202020204" pitchFamily="34" charset="0"/>
              </a:rPr>
              <a:t> for extensive consultation in early 2025 </a:t>
            </a:r>
          </a:p>
        </p:txBody>
      </p:sp>
    </p:spTree>
    <p:extLst>
      <p:ext uri="{BB962C8B-B14F-4D97-AF65-F5344CB8AC3E}">
        <p14:creationId xmlns:p14="http://schemas.microsoft.com/office/powerpoint/2010/main" val="27102776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IN-PPT DECK" id="{9167B400-88E5-4EFE-9B01-2302F8FAE2B9}" vid="{263E41CC-A825-4FBC-ADCE-4B6668755CC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MIN-PPT DECK</Template>
  <TotalTime>440</TotalTime>
  <Words>1388</Words>
  <Application>Microsoft Office PowerPoint</Application>
  <PresentationFormat>Widescreen</PresentationFormat>
  <Paragraphs>246</Paragraphs>
  <Slides>20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Arial</vt:lpstr>
      <vt:lpstr>Arial  </vt:lpstr>
      <vt:lpstr>Calibri</vt:lpstr>
      <vt:lpstr>Calibri Light</vt:lpstr>
      <vt:lpstr>Gill Sans MT</vt:lpstr>
      <vt:lpstr>Impact</vt:lpstr>
      <vt:lpstr>Open Sans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Subesh Pillay</dc:creator>
  <cp:lastModifiedBy>Subesh Pillay</cp:lastModifiedBy>
  <cp:revision>37</cp:revision>
  <dcterms:created xsi:type="dcterms:W3CDTF">2024-09-11T11:23:50Z</dcterms:created>
  <dcterms:modified xsi:type="dcterms:W3CDTF">2024-09-13T06:21:22Z</dcterms:modified>
</cp:coreProperties>
</file>