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60" r:id="rId4"/>
    <p:sldMasterId id="2147484034" r:id="rId5"/>
    <p:sldMasterId id="2147485768" r:id="rId6"/>
  </p:sldMasterIdLst>
  <p:notesMasterIdLst>
    <p:notesMasterId r:id="rId98"/>
  </p:notesMasterIdLst>
  <p:handoutMasterIdLst>
    <p:handoutMasterId r:id="rId99"/>
  </p:handoutMasterIdLst>
  <p:sldIdLst>
    <p:sldId id="277" r:id="rId7"/>
    <p:sldId id="386" r:id="rId8"/>
    <p:sldId id="387" r:id="rId9"/>
    <p:sldId id="508" r:id="rId10"/>
    <p:sldId id="397" r:id="rId11"/>
    <p:sldId id="1332" r:id="rId12"/>
    <p:sldId id="1339" r:id="rId13"/>
    <p:sldId id="501" r:id="rId14"/>
    <p:sldId id="1342" r:id="rId15"/>
    <p:sldId id="398" r:id="rId16"/>
    <p:sldId id="506" r:id="rId17"/>
    <p:sldId id="571" r:id="rId18"/>
    <p:sldId id="1343" r:id="rId19"/>
    <p:sldId id="1288" r:id="rId20"/>
    <p:sldId id="1291" r:id="rId21"/>
    <p:sldId id="1344" r:id="rId22"/>
    <p:sldId id="570" r:id="rId23"/>
    <p:sldId id="1286" r:id="rId24"/>
    <p:sldId id="1353" r:id="rId25"/>
    <p:sldId id="1354" r:id="rId26"/>
    <p:sldId id="1340" r:id="rId27"/>
    <p:sldId id="1333" r:id="rId28"/>
    <p:sldId id="1341" r:id="rId29"/>
    <p:sldId id="1385" r:id="rId30"/>
    <p:sldId id="1386" r:id="rId31"/>
    <p:sldId id="509" r:id="rId32"/>
    <p:sldId id="1335" r:id="rId33"/>
    <p:sldId id="1355" r:id="rId34"/>
    <p:sldId id="1364" r:id="rId35"/>
    <p:sldId id="1337" r:id="rId36"/>
    <p:sldId id="1350" r:id="rId37"/>
    <p:sldId id="512" r:id="rId38"/>
    <p:sldId id="1297" r:id="rId39"/>
    <p:sldId id="514" r:id="rId40"/>
    <p:sldId id="510" r:id="rId41"/>
    <p:sldId id="517" r:id="rId42"/>
    <p:sldId id="556" r:id="rId43"/>
    <p:sldId id="433" r:id="rId44"/>
    <p:sldId id="453" r:id="rId45"/>
    <p:sldId id="565" r:id="rId46"/>
    <p:sldId id="1301" r:id="rId47"/>
    <p:sldId id="574" r:id="rId48"/>
    <p:sldId id="552" r:id="rId49"/>
    <p:sldId id="572" r:id="rId50"/>
    <p:sldId id="554" r:id="rId51"/>
    <p:sldId id="400" r:id="rId52"/>
    <p:sldId id="401" r:id="rId53"/>
    <p:sldId id="411" r:id="rId54"/>
    <p:sldId id="1302" r:id="rId55"/>
    <p:sldId id="1304" r:id="rId56"/>
    <p:sldId id="1305" r:id="rId57"/>
    <p:sldId id="1306" r:id="rId58"/>
    <p:sldId id="1307" r:id="rId59"/>
    <p:sldId id="575" r:id="rId60"/>
    <p:sldId id="1308" r:id="rId61"/>
    <p:sldId id="1243" r:id="rId62"/>
    <p:sldId id="1309" r:id="rId63"/>
    <p:sldId id="1311" r:id="rId64"/>
    <p:sldId id="1362" r:id="rId65"/>
    <p:sldId id="1365" r:id="rId66"/>
    <p:sldId id="1367" r:id="rId67"/>
    <p:sldId id="1368" r:id="rId68"/>
    <p:sldId id="1369" r:id="rId69"/>
    <p:sldId id="1370" r:id="rId70"/>
    <p:sldId id="428" r:id="rId71"/>
    <p:sldId id="1312" r:id="rId72"/>
    <p:sldId id="1313" r:id="rId73"/>
    <p:sldId id="430" r:id="rId74"/>
    <p:sldId id="432" r:id="rId75"/>
    <p:sldId id="1345" r:id="rId76"/>
    <p:sldId id="1346" r:id="rId77"/>
    <p:sldId id="1329" r:id="rId78"/>
    <p:sldId id="436" r:id="rId79"/>
    <p:sldId id="1314" r:id="rId80"/>
    <p:sldId id="1315" r:id="rId81"/>
    <p:sldId id="543" r:id="rId82"/>
    <p:sldId id="544" r:id="rId83"/>
    <p:sldId id="1379" r:id="rId84"/>
    <p:sldId id="1380" r:id="rId85"/>
    <p:sldId id="1388" r:id="rId86"/>
    <p:sldId id="1382" r:id="rId87"/>
    <p:sldId id="1383" r:id="rId88"/>
    <p:sldId id="488" r:id="rId89"/>
    <p:sldId id="1371" r:id="rId90"/>
    <p:sldId id="1372" r:id="rId91"/>
    <p:sldId id="1373" r:id="rId92"/>
    <p:sldId id="1374" r:id="rId93"/>
    <p:sldId id="1375" r:id="rId94"/>
    <p:sldId id="449" r:id="rId95"/>
    <p:sldId id="1363" r:id="rId96"/>
    <p:sldId id="1330" r:id="rId97"/>
  </p:sldIdLst>
  <p:sldSz cx="9144000" cy="6858000" type="screen4x3"/>
  <p:notesSz cx="6797675" cy="9926638"/>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ulelwa Pono" initials="BP" lastIdx="2" clrIdx="0">
    <p:extLst>
      <p:ext uri="{19B8F6BF-5375-455C-9EA6-DF929625EA0E}">
        <p15:presenceInfo xmlns:p15="http://schemas.microsoft.com/office/powerpoint/2012/main" userId="S-1-5-21-1923691539-1885758327-2165829093-103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CDCDDE"/>
    <a:srgbClr val="9292B8"/>
    <a:srgbClr val="E8E8EF"/>
    <a:srgbClr val="0066CC"/>
    <a:srgbClr val="A8CF8D"/>
    <a:srgbClr val="3399FF"/>
    <a:srgbClr val="A5A5C3"/>
    <a:srgbClr val="33CC33"/>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72" autoAdjust="0"/>
    <p:restoredTop sz="95097" autoAdjust="0"/>
  </p:normalViewPr>
  <p:slideViewPr>
    <p:cSldViewPr>
      <p:cViewPr>
        <p:scale>
          <a:sx n="70" d="100"/>
          <a:sy n="70" d="100"/>
        </p:scale>
        <p:origin x="1790" y="27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12343"/>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viewProps" Target="viewProps.xml"/><Relationship Id="rId5" Type="http://schemas.openxmlformats.org/officeDocument/2006/relationships/slideMaster" Target="slideMasters/slideMaster2.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handoutMaster" Target="handoutMasters/handoutMaster1.xml"/><Relationship Id="rId10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commentAuthors" Target="commentAuthor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notesMaster" Target="notesMasters/notesMaster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pPr>
              <a:defRPr/>
            </a:pPr>
            <a:endParaRPr lang="en-ZA" dirty="0"/>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pPr>
              <a:defRPr/>
            </a:pPr>
            <a:fld id="{B696A62D-AB72-480C-A10E-627CA5B8F380}" type="datetimeFigureOut">
              <a:rPr lang="en-ZA"/>
              <a:pPr>
                <a:defRPr/>
              </a:pPr>
              <a:t>2024/10/15</a:t>
            </a:fld>
            <a:endParaRPr lang="en-ZA" dirty="0"/>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pPr>
              <a:defRPr/>
            </a:pPr>
            <a:endParaRPr lang="en-ZA"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1403C3E1-1D54-4D2F-A0E8-BF6877B3A657}" type="slidenum">
              <a:rPr lang="en-ZA" altLang="en-US"/>
              <a:pPr>
                <a:defRPr/>
              </a:pPr>
              <a:t>‹#›</a:t>
            </a:fld>
            <a:endParaRPr lang="en-ZA"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5659" cy="4963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charset="0"/>
                <a:ea typeface="ＭＳ Ｐゴシック" pitchFamily="-96" charset="-128"/>
              </a:defRPr>
            </a:lvl1pPr>
          </a:lstStyle>
          <a:p>
            <a:pPr>
              <a:defRPr/>
            </a:pPr>
            <a:endParaRPr lang="en-US" dirty="0"/>
          </a:p>
        </p:txBody>
      </p:sp>
      <p:sp>
        <p:nvSpPr>
          <p:cNvPr id="6147" name="Rectangle 3"/>
          <p:cNvSpPr>
            <a:spLocks noGrp="1" noChangeArrowheads="1"/>
          </p:cNvSpPr>
          <p:nvPr>
            <p:ph type="dt" idx="1"/>
          </p:nvPr>
        </p:nvSpPr>
        <p:spPr bwMode="auto">
          <a:xfrm>
            <a:off x="3852016" y="0"/>
            <a:ext cx="2945659" cy="4963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pitchFamily="-96" charset="-128"/>
              </a:defRPr>
            </a:lvl1pPr>
          </a:lstStyle>
          <a:p>
            <a:pPr>
              <a:defRPr/>
            </a:pPr>
            <a:endParaRPr lang="en-US" dirty="0"/>
          </a:p>
        </p:txBody>
      </p:sp>
      <p:sp>
        <p:nvSpPr>
          <p:cNvPr id="1536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06357" y="4715153"/>
            <a:ext cx="4984962" cy="44669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0" name="Rectangle 6"/>
          <p:cNvSpPr>
            <a:spLocks noGrp="1" noChangeArrowheads="1"/>
          </p:cNvSpPr>
          <p:nvPr>
            <p:ph type="ftr" sz="quarter" idx="4"/>
          </p:nvPr>
        </p:nvSpPr>
        <p:spPr bwMode="auto">
          <a:xfrm>
            <a:off x="0" y="9430306"/>
            <a:ext cx="2945659" cy="49633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charset="0"/>
                <a:ea typeface="ＭＳ Ｐゴシック" pitchFamily="-96" charset="-128"/>
              </a:defRPr>
            </a:lvl1pPr>
          </a:lstStyle>
          <a:p>
            <a:pPr>
              <a:defRPr/>
            </a:pPr>
            <a:endParaRPr lang="en-US" dirty="0"/>
          </a:p>
        </p:txBody>
      </p:sp>
      <p:sp>
        <p:nvSpPr>
          <p:cNvPr id="6151" name="Rectangle 7"/>
          <p:cNvSpPr>
            <a:spLocks noGrp="1" noChangeArrowheads="1"/>
          </p:cNvSpPr>
          <p:nvPr>
            <p:ph type="sldNum" sz="quarter" idx="5"/>
          </p:nvPr>
        </p:nvSpPr>
        <p:spPr bwMode="auto">
          <a:xfrm>
            <a:off x="3852016" y="9430306"/>
            <a:ext cx="2945659" cy="49633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pPr>
              <a:defRPr/>
            </a:pPr>
            <a:fld id="{D4E51ABE-5C40-4E3B-B625-361BF21A43C5}"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96"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96"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96"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96"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96"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2595D7D-F2ED-431D-9D63-7B28F502D593}" type="slidenum">
              <a:rPr lang="en-US" altLang="en-US" sz="1200" smtClean="0">
                <a:solidFill>
                  <a:srgbClr val="000000"/>
                </a:solidFill>
              </a:rPr>
              <a:pPr/>
              <a:t>1</a:t>
            </a:fld>
            <a:endParaRPr lang="en-US" altLang="en-US" sz="1200" dirty="0">
              <a:solidFill>
                <a:srgbClr val="000000"/>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50CE8699-B7E3-6F11-B889-AC6AC91C7A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defTabSz="931863">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defTabSz="931863">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defTabSz="931863">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defTabSz="931863">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DBCCFEE3-18CB-4E11-8EC1-0D820C3B7FAB}" type="slidenum">
              <a:rPr lang="en-US" altLang="en-US" smtClean="0"/>
              <a:pPr>
                <a:spcBef>
                  <a:spcPct val="0"/>
                </a:spcBef>
              </a:pPr>
              <a:t>44</a:t>
            </a:fld>
            <a:endParaRPr lang="en-US" altLang="en-US" dirty="0"/>
          </a:p>
        </p:txBody>
      </p:sp>
      <p:sp>
        <p:nvSpPr>
          <p:cNvPr id="20483" name="Rectangle 2">
            <a:extLst>
              <a:ext uri="{FF2B5EF4-FFF2-40B4-BE49-F238E27FC236}">
                <a16:creationId xmlns:a16="http://schemas.microsoft.com/office/drawing/2014/main" id="{0CF80BED-9FD5-3F40-DD0B-F3921ADF7528}"/>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1808DCC1-0C07-F035-E805-B4CCA28413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4A5438D-3119-486C-9E04-94FB0607A6F1}" type="slidenum">
              <a:rPr lang="en-US" altLang="en-US" sz="1200" smtClean="0"/>
              <a:pPr/>
              <a:t>45</a:t>
            </a:fld>
            <a:endParaRPr lang="en-US" altLang="en-US" sz="1200" dirty="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898489" y="5120147"/>
            <a:ext cx="4940903" cy="484785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1704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DC2B44C5-932E-F6E7-8BEF-AABF9B3468B7}"/>
              </a:ext>
            </a:extLst>
          </p:cNvPr>
          <p:cNvSpPr>
            <a:spLocks noGrp="1" noRot="1" noChangeAspect="1" noTextEdit="1"/>
          </p:cNvSpPr>
          <p:nvPr>
            <p:ph type="sldImg"/>
          </p:nvPr>
        </p:nvSpPr>
        <p:spPr>
          <a:ln/>
        </p:spPr>
      </p:sp>
      <p:sp>
        <p:nvSpPr>
          <p:cNvPr id="27651" name="Slide Number Placeholder 3">
            <a:extLst>
              <a:ext uri="{FF2B5EF4-FFF2-40B4-BE49-F238E27FC236}">
                <a16:creationId xmlns:a16="http://schemas.microsoft.com/office/drawing/2014/main" id="{6531E92A-605B-296A-C74F-62A05832274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539F9959-3916-4A50-A6F4-59B96A1142B1}" type="slidenum">
              <a:rPr lang="en-US" altLang="en-US" sz="1200"/>
              <a:pPr/>
              <a:t>56</a:t>
            </a:fld>
            <a:endParaRPr lang="en-US" altLang="en-US" sz="1200" dirty="0"/>
          </a:p>
        </p:txBody>
      </p:sp>
      <p:sp>
        <p:nvSpPr>
          <p:cNvPr id="27652" name="Notes Placeholder 1">
            <a:extLst>
              <a:ext uri="{FF2B5EF4-FFF2-40B4-BE49-F238E27FC236}">
                <a16:creationId xmlns:a16="http://schemas.microsoft.com/office/drawing/2014/main" id="{EB4C8B48-FD0B-8C0C-81A2-B9CD8327A0A4}"/>
              </a:ext>
            </a:extLst>
          </p:cNvPr>
          <p:cNvSpPr>
            <a:spLocks noGrp="1"/>
          </p:cNvSpPr>
          <p:nvPr/>
        </p:nvSpPr>
        <p:spPr bwMode="auto">
          <a:xfrm>
            <a:off x="926814" y="4763408"/>
            <a:ext cx="5095109" cy="4511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617" tIns="45309" rIns="90617" bIns="45309"/>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endParaRPr lang="en-ZA" altLang="en-US" dirty="0"/>
          </a:p>
        </p:txBody>
      </p:sp>
      <p:sp>
        <p:nvSpPr>
          <p:cNvPr id="27653" name="Notes Placeholder 1">
            <a:extLst>
              <a:ext uri="{FF2B5EF4-FFF2-40B4-BE49-F238E27FC236}">
                <a16:creationId xmlns:a16="http://schemas.microsoft.com/office/drawing/2014/main" id="{441929D5-8021-3394-59CE-54F2488557C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4488" indent="-344488" eaLnBrk="1" hangingPunct="1">
              <a:buFont typeface="Calibri" panose="020F0502020204030204" pitchFamily="34" charset="0"/>
              <a:buAutoNum type="arabicPeriod"/>
            </a:pPr>
            <a:endParaRPr lang="en-ZA" altLang="en-US" b="1" dirty="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D4E51ABE-5C40-4E3B-B625-361BF21A43C5}" type="slidenum">
              <a:rPr lang="en-US" altLang="en-US" smtClean="0"/>
              <a:pPr>
                <a:defRPr/>
              </a:pPr>
              <a:t>61</a:t>
            </a:fld>
            <a:endParaRPr lang="en-US" altLang="en-US" dirty="0"/>
          </a:p>
        </p:txBody>
      </p:sp>
    </p:spTree>
    <p:extLst>
      <p:ext uri="{BB962C8B-B14F-4D97-AF65-F5344CB8AC3E}">
        <p14:creationId xmlns:p14="http://schemas.microsoft.com/office/powerpoint/2010/main" val="374585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a:extLst>
              <a:ext uri="{FF2B5EF4-FFF2-40B4-BE49-F238E27FC236}">
                <a16:creationId xmlns:a16="http://schemas.microsoft.com/office/drawing/2014/main" id="{D68B7DE7-DE0A-BE30-B17C-CDCB5B9FB43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MS PGothic" panose="020B0600070205080204" pitchFamily="34" charset="-128"/>
              </a:defRPr>
            </a:lvl1pPr>
            <a:lvl2pPr marL="742950" indent="-285750" defTabSz="931863">
              <a:defRPr sz="2400">
                <a:solidFill>
                  <a:schemeClr val="tx1"/>
                </a:solidFill>
                <a:latin typeface="Arial" panose="020B0604020202020204" pitchFamily="34" charset="0"/>
                <a:ea typeface="MS PGothic" panose="020B0600070205080204" pitchFamily="34" charset="-128"/>
              </a:defRPr>
            </a:lvl2pPr>
            <a:lvl3pPr marL="1143000" indent="-228600" defTabSz="931863">
              <a:defRPr sz="2400">
                <a:solidFill>
                  <a:schemeClr val="tx1"/>
                </a:solidFill>
                <a:latin typeface="Arial" panose="020B0604020202020204" pitchFamily="34" charset="0"/>
                <a:ea typeface="MS PGothic" panose="020B0600070205080204" pitchFamily="34" charset="-128"/>
              </a:defRPr>
            </a:lvl3pPr>
            <a:lvl4pPr marL="1600200" indent="-228600" defTabSz="931863">
              <a:defRPr sz="2400">
                <a:solidFill>
                  <a:schemeClr val="tx1"/>
                </a:solidFill>
                <a:latin typeface="Arial" panose="020B0604020202020204" pitchFamily="34" charset="0"/>
                <a:ea typeface="MS PGothic" panose="020B0600070205080204" pitchFamily="34" charset="-128"/>
              </a:defRPr>
            </a:lvl4pPr>
            <a:lvl5pPr marL="2057400" indent="-228600" defTabSz="931863">
              <a:defRPr sz="2400">
                <a:solidFill>
                  <a:schemeClr val="tx1"/>
                </a:solidFill>
                <a:latin typeface="Arial" panose="020B0604020202020204" pitchFamily="34" charset="0"/>
                <a:ea typeface="MS PGothic"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99C2F605-6B4A-4F33-80C6-1C9DE6B2A7AF}" type="slidenum">
              <a:rPr lang="en-US" altLang="en-US" sz="1200"/>
              <a:pPr/>
              <a:t>85</a:t>
            </a:fld>
            <a:endParaRPr lang="en-US" altLang="en-US" sz="1200" dirty="0"/>
          </a:p>
        </p:txBody>
      </p:sp>
      <p:sp>
        <p:nvSpPr>
          <p:cNvPr id="172035" name="Rectangle 2">
            <a:extLst>
              <a:ext uri="{FF2B5EF4-FFF2-40B4-BE49-F238E27FC236}">
                <a16:creationId xmlns:a16="http://schemas.microsoft.com/office/drawing/2014/main" id="{F7355227-0289-EEFC-D7D5-983CB9D89622}"/>
              </a:ext>
            </a:extLst>
          </p:cNvPr>
          <p:cNvSpPr>
            <a:spLocks noGrp="1" noRot="1" noChangeAspect="1" noChangeArrowheads="1" noTextEdit="1"/>
          </p:cNvSpPr>
          <p:nvPr>
            <p:ph type="sldImg"/>
          </p:nvPr>
        </p:nvSpPr>
        <p:spPr>
          <a:ln/>
        </p:spPr>
      </p:sp>
      <p:sp>
        <p:nvSpPr>
          <p:cNvPr id="172036" name="Rectangle 3">
            <a:extLst>
              <a:ext uri="{FF2B5EF4-FFF2-40B4-BE49-F238E27FC236}">
                <a16:creationId xmlns:a16="http://schemas.microsoft.com/office/drawing/2014/main" id="{0C50FE0B-794F-F939-AF94-0C02295A6B53}"/>
              </a:ext>
            </a:extLst>
          </p:cNvPr>
          <p:cNvSpPr>
            <a:spLocks noGrp="1" noChangeArrowheads="1"/>
          </p:cNvSpPr>
          <p:nvPr>
            <p:ph type="body" idx="1"/>
          </p:nvPr>
        </p:nvSpPr>
        <p:spPr>
          <a:xfrm>
            <a:off x="904784" y="5149444"/>
            <a:ext cx="4973946" cy="48719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0722929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a:extLst>
              <a:ext uri="{FF2B5EF4-FFF2-40B4-BE49-F238E27FC236}">
                <a16:creationId xmlns:a16="http://schemas.microsoft.com/office/drawing/2014/main" id="{D68B7DE7-DE0A-BE30-B17C-CDCB5B9FB43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MS PGothic" panose="020B0600070205080204" pitchFamily="34" charset="-128"/>
              </a:defRPr>
            </a:lvl1pPr>
            <a:lvl2pPr marL="742950" indent="-285750" defTabSz="931863">
              <a:defRPr sz="2400">
                <a:solidFill>
                  <a:schemeClr val="tx1"/>
                </a:solidFill>
                <a:latin typeface="Arial" panose="020B0604020202020204" pitchFamily="34" charset="0"/>
                <a:ea typeface="MS PGothic" panose="020B0600070205080204" pitchFamily="34" charset="-128"/>
              </a:defRPr>
            </a:lvl2pPr>
            <a:lvl3pPr marL="1143000" indent="-228600" defTabSz="931863">
              <a:defRPr sz="2400">
                <a:solidFill>
                  <a:schemeClr val="tx1"/>
                </a:solidFill>
                <a:latin typeface="Arial" panose="020B0604020202020204" pitchFamily="34" charset="0"/>
                <a:ea typeface="MS PGothic" panose="020B0600070205080204" pitchFamily="34" charset="-128"/>
              </a:defRPr>
            </a:lvl3pPr>
            <a:lvl4pPr marL="1600200" indent="-228600" defTabSz="931863">
              <a:defRPr sz="2400">
                <a:solidFill>
                  <a:schemeClr val="tx1"/>
                </a:solidFill>
                <a:latin typeface="Arial" panose="020B0604020202020204" pitchFamily="34" charset="0"/>
                <a:ea typeface="MS PGothic" panose="020B0600070205080204" pitchFamily="34" charset="-128"/>
              </a:defRPr>
            </a:lvl4pPr>
            <a:lvl5pPr marL="2057400" indent="-228600" defTabSz="931863">
              <a:defRPr sz="2400">
                <a:solidFill>
                  <a:schemeClr val="tx1"/>
                </a:solidFill>
                <a:latin typeface="Arial" panose="020B0604020202020204" pitchFamily="34" charset="0"/>
                <a:ea typeface="MS PGothic"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99C2F605-6B4A-4F33-80C6-1C9DE6B2A7AF}" type="slidenum">
              <a:rPr lang="en-US" altLang="en-US" sz="1200"/>
              <a:pPr/>
              <a:t>86</a:t>
            </a:fld>
            <a:endParaRPr lang="en-US" altLang="en-US" sz="1200" dirty="0"/>
          </a:p>
        </p:txBody>
      </p:sp>
      <p:sp>
        <p:nvSpPr>
          <p:cNvPr id="172035" name="Rectangle 2">
            <a:extLst>
              <a:ext uri="{FF2B5EF4-FFF2-40B4-BE49-F238E27FC236}">
                <a16:creationId xmlns:a16="http://schemas.microsoft.com/office/drawing/2014/main" id="{F7355227-0289-EEFC-D7D5-983CB9D89622}"/>
              </a:ext>
            </a:extLst>
          </p:cNvPr>
          <p:cNvSpPr>
            <a:spLocks noGrp="1" noRot="1" noChangeAspect="1" noChangeArrowheads="1" noTextEdit="1"/>
          </p:cNvSpPr>
          <p:nvPr>
            <p:ph type="sldImg"/>
          </p:nvPr>
        </p:nvSpPr>
        <p:spPr>
          <a:ln/>
        </p:spPr>
      </p:sp>
      <p:sp>
        <p:nvSpPr>
          <p:cNvPr id="172036" name="Rectangle 3">
            <a:extLst>
              <a:ext uri="{FF2B5EF4-FFF2-40B4-BE49-F238E27FC236}">
                <a16:creationId xmlns:a16="http://schemas.microsoft.com/office/drawing/2014/main" id="{0C50FE0B-794F-F939-AF94-0C02295A6B53}"/>
              </a:ext>
            </a:extLst>
          </p:cNvPr>
          <p:cNvSpPr>
            <a:spLocks noGrp="1" noChangeArrowheads="1"/>
          </p:cNvSpPr>
          <p:nvPr>
            <p:ph type="body" idx="1"/>
          </p:nvPr>
        </p:nvSpPr>
        <p:spPr>
          <a:xfrm>
            <a:off x="904784" y="5149444"/>
            <a:ext cx="4973946" cy="48719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184543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D4E51ABE-5C40-4E3B-B625-361BF21A43C5}" type="slidenum">
              <a:rPr lang="en-US" altLang="en-US" smtClean="0"/>
              <a:pPr>
                <a:defRPr/>
              </a:pPr>
              <a:t>88</a:t>
            </a:fld>
            <a:endParaRPr lang="en-US" altLang="en-US" dirty="0"/>
          </a:p>
        </p:txBody>
      </p:sp>
    </p:spTree>
    <p:extLst>
      <p:ext uri="{BB962C8B-B14F-4D97-AF65-F5344CB8AC3E}">
        <p14:creationId xmlns:p14="http://schemas.microsoft.com/office/powerpoint/2010/main" val="1041261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24A2355-F77D-4340-96CE-F9BD5DF6E1C7}" type="slidenum">
              <a:rPr lang="en-US" altLang="en-US" sz="1200" smtClean="0"/>
              <a:pPr/>
              <a:t>91</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14457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D4E51ABE-5C40-4E3B-B625-361BF21A43C5}" type="slidenum">
              <a:rPr lang="en-US" altLang="en-US" smtClean="0"/>
              <a:pPr>
                <a:defRPr/>
              </a:pPr>
              <a:t>11</a:t>
            </a:fld>
            <a:endParaRPr lang="en-US" altLang="en-US" dirty="0"/>
          </a:p>
        </p:txBody>
      </p:sp>
    </p:spTree>
    <p:extLst>
      <p:ext uri="{BB962C8B-B14F-4D97-AF65-F5344CB8AC3E}">
        <p14:creationId xmlns:p14="http://schemas.microsoft.com/office/powerpoint/2010/main" val="1971618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a:extLst>
              <a:ext uri="{FF2B5EF4-FFF2-40B4-BE49-F238E27FC236}">
                <a16:creationId xmlns:a16="http://schemas.microsoft.com/office/drawing/2014/main" id="{D68B7DE7-DE0A-BE30-B17C-CDCB5B9FB43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MS PGothic" panose="020B0600070205080204" pitchFamily="34" charset="-128"/>
              </a:defRPr>
            </a:lvl1pPr>
            <a:lvl2pPr marL="742950" indent="-285750" defTabSz="931863">
              <a:defRPr sz="2400">
                <a:solidFill>
                  <a:schemeClr val="tx1"/>
                </a:solidFill>
                <a:latin typeface="Arial" panose="020B0604020202020204" pitchFamily="34" charset="0"/>
                <a:ea typeface="MS PGothic" panose="020B0600070205080204" pitchFamily="34" charset="-128"/>
              </a:defRPr>
            </a:lvl2pPr>
            <a:lvl3pPr marL="1143000" indent="-228600" defTabSz="931863">
              <a:defRPr sz="2400">
                <a:solidFill>
                  <a:schemeClr val="tx1"/>
                </a:solidFill>
                <a:latin typeface="Arial" panose="020B0604020202020204" pitchFamily="34" charset="0"/>
                <a:ea typeface="MS PGothic" panose="020B0600070205080204" pitchFamily="34" charset="-128"/>
              </a:defRPr>
            </a:lvl3pPr>
            <a:lvl4pPr marL="1600200" indent="-228600" defTabSz="931863">
              <a:defRPr sz="2400">
                <a:solidFill>
                  <a:schemeClr val="tx1"/>
                </a:solidFill>
                <a:latin typeface="Arial" panose="020B0604020202020204" pitchFamily="34" charset="0"/>
                <a:ea typeface="MS PGothic" panose="020B0600070205080204" pitchFamily="34" charset="-128"/>
              </a:defRPr>
            </a:lvl4pPr>
            <a:lvl5pPr marL="2057400" indent="-228600" defTabSz="931863">
              <a:defRPr sz="2400">
                <a:solidFill>
                  <a:schemeClr val="tx1"/>
                </a:solidFill>
                <a:latin typeface="Arial" panose="020B0604020202020204" pitchFamily="34" charset="0"/>
                <a:ea typeface="MS PGothic"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99C2F605-6B4A-4F33-80C6-1C9DE6B2A7AF}" type="slidenum">
              <a:rPr lang="en-US" altLang="en-US" sz="1200"/>
              <a:pPr/>
              <a:t>28</a:t>
            </a:fld>
            <a:endParaRPr lang="en-US" altLang="en-US" sz="1200" dirty="0"/>
          </a:p>
        </p:txBody>
      </p:sp>
      <p:sp>
        <p:nvSpPr>
          <p:cNvPr id="172035" name="Rectangle 2">
            <a:extLst>
              <a:ext uri="{FF2B5EF4-FFF2-40B4-BE49-F238E27FC236}">
                <a16:creationId xmlns:a16="http://schemas.microsoft.com/office/drawing/2014/main" id="{F7355227-0289-EEFC-D7D5-983CB9D89622}"/>
              </a:ext>
            </a:extLst>
          </p:cNvPr>
          <p:cNvSpPr>
            <a:spLocks noGrp="1" noRot="1" noChangeAspect="1" noChangeArrowheads="1" noTextEdit="1"/>
          </p:cNvSpPr>
          <p:nvPr>
            <p:ph type="sldImg"/>
          </p:nvPr>
        </p:nvSpPr>
        <p:spPr>
          <a:ln/>
        </p:spPr>
      </p:sp>
      <p:sp>
        <p:nvSpPr>
          <p:cNvPr id="172036" name="Rectangle 3">
            <a:extLst>
              <a:ext uri="{FF2B5EF4-FFF2-40B4-BE49-F238E27FC236}">
                <a16:creationId xmlns:a16="http://schemas.microsoft.com/office/drawing/2014/main" id="{0C50FE0B-794F-F939-AF94-0C02295A6B53}"/>
              </a:ext>
            </a:extLst>
          </p:cNvPr>
          <p:cNvSpPr>
            <a:spLocks noGrp="1" noChangeArrowheads="1"/>
          </p:cNvSpPr>
          <p:nvPr>
            <p:ph type="body" idx="1"/>
          </p:nvPr>
        </p:nvSpPr>
        <p:spPr>
          <a:xfrm>
            <a:off x="904784" y="5149444"/>
            <a:ext cx="4973946" cy="48719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193110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a:extLst>
              <a:ext uri="{FF2B5EF4-FFF2-40B4-BE49-F238E27FC236}">
                <a16:creationId xmlns:a16="http://schemas.microsoft.com/office/drawing/2014/main" id="{D68B7DE7-DE0A-BE30-B17C-CDCB5B9FB43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MS PGothic" panose="020B0600070205080204" pitchFamily="34" charset="-128"/>
              </a:defRPr>
            </a:lvl1pPr>
            <a:lvl2pPr marL="742950" indent="-285750" defTabSz="931863">
              <a:defRPr sz="2400">
                <a:solidFill>
                  <a:schemeClr val="tx1"/>
                </a:solidFill>
                <a:latin typeface="Arial" panose="020B0604020202020204" pitchFamily="34" charset="0"/>
                <a:ea typeface="MS PGothic" panose="020B0600070205080204" pitchFamily="34" charset="-128"/>
              </a:defRPr>
            </a:lvl2pPr>
            <a:lvl3pPr marL="1143000" indent="-228600" defTabSz="931863">
              <a:defRPr sz="2400">
                <a:solidFill>
                  <a:schemeClr val="tx1"/>
                </a:solidFill>
                <a:latin typeface="Arial" panose="020B0604020202020204" pitchFamily="34" charset="0"/>
                <a:ea typeface="MS PGothic" panose="020B0600070205080204" pitchFamily="34" charset="-128"/>
              </a:defRPr>
            </a:lvl3pPr>
            <a:lvl4pPr marL="1600200" indent="-228600" defTabSz="931863">
              <a:defRPr sz="2400">
                <a:solidFill>
                  <a:schemeClr val="tx1"/>
                </a:solidFill>
                <a:latin typeface="Arial" panose="020B0604020202020204" pitchFamily="34" charset="0"/>
                <a:ea typeface="MS PGothic" panose="020B0600070205080204" pitchFamily="34" charset="-128"/>
              </a:defRPr>
            </a:lvl4pPr>
            <a:lvl5pPr marL="2057400" indent="-228600" defTabSz="931863">
              <a:defRPr sz="2400">
                <a:solidFill>
                  <a:schemeClr val="tx1"/>
                </a:solidFill>
                <a:latin typeface="Arial" panose="020B0604020202020204" pitchFamily="34" charset="0"/>
                <a:ea typeface="MS PGothic"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99C2F605-6B4A-4F33-80C6-1C9DE6B2A7AF}" type="slidenum">
              <a:rPr lang="en-US" altLang="en-US" sz="1200"/>
              <a:pPr/>
              <a:t>29</a:t>
            </a:fld>
            <a:endParaRPr lang="en-US" altLang="en-US" sz="1200" dirty="0"/>
          </a:p>
        </p:txBody>
      </p:sp>
      <p:sp>
        <p:nvSpPr>
          <p:cNvPr id="172035" name="Rectangle 2">
            <a:extLst>
              <a:ext uri="{FF2B5EF4-FFF2-40B4-BE49-F238E27FC236}">
                <a16:creationId xmlns:a16="http://schemas.microsoft.com/office/drawing/2014/main" id="{F7355227-0289-EEFC-D7D5-983CB9D89622}"/>
              </a:ext>
            </a:extLst>
          </p:cNvPr>
          <p:cNvSpPr>
            <a:spLocks noGrp="1" noRot="1" noChangeAspect="1" noChangeArrowheads="1" noTextEdit="1"/>
          </p:cNvSpPr>
          <p:nvPr>
            <p:ph type="sldImg"/>
          </p:nvPr>
        </p:nvSpPr>
        <p:spPr>
          <a:ln/>
        </p:spPr>
      </p:sp>
      <p:sp>
        <p:nvSpPr>
          <p:cNvPr id="172036" name="Rectangle 3">
            <a:extLst>
              <a:ext uri="{FF2B5EF4-FFF2-40B4-BE49-F238E27FC236}">
                <a16:creationId xmlns:a16="http://schemas.microsoft.com/office/drawing/2014/main" id="{0C50FE0B-794F-F939-AF94-0C02295A6B53}"/>
              </a:ext>
            </a:extLst>
          </p:cNvPr>
          <p:cNvSpPr>
            <a:spLocks noGrp="1" noChangeArrowheads="1"/>
          </p:cNvSpPr>
          <p:nvPr>
            <p:ph type="body" idx="1"/>
          </p:nvPr>
        </p:nvSpPr>
        <p:spPr>
          <a:xfrm>
            <a:off x="904784" y="5149444"/>
            <a:ext cx="4973946" cy="48719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893295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D4E51ABE-5C40-4E3B-B625-361BF21A43C5}" type="slidenum">
              <a:rPr lang="en-US" altLang="en-US" smtClean="0"/>
              <a:pPr>
                <a:defRPr/>
              </a:pPr>
              <a:t>31</a:t>
            </a:fld>
            <a:endParaRPr lang="en-US" altLang="en-US" dirty="0"/>
          </a:p>
        </p:txBody>
      </p:sp>
    </p:spTree>
    <p:extLst>
      <p:ext uri="{BB962C8B-B14F-4D97-AF65-F5344CB8AC3E}">
        <p14:creationId xmlns:p14="http://schemas.microsoft.com/office/powerpoint/2010/main" val="3481613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24A2355-F77D-4340-96CE-F9BD5DF6E1C7}" type="slidenum">
              <a:rPr lang="en-US" altLang="en-US" sz="1200" smtClean="0"/>
              <a:pPr/>
              <a:t>34</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44C65254-2C7B-4A14-DC2E-B73AA6B2D2D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defTabSz="931863">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defTabSz="931863">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defTabSz="931863">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defTabSz="931863">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BBCD5F2D-520A-485A-BFAC-B421FC01409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31863" rtl="0" eaLnBrk="0" fontAlgn="base" latinLnBrk="0" hangingPunct="0">
                <a:lnSpc>
                  <a:spcPct val="100000"/>
                </a:lnSpc>
                <a:spcBef>
                  <a:spcPct val="0"/>
                </a:spcBef>
                <a:spcAft>
                  <a:spcPct val="0"/>
                </a:spcAft>
                <a:buClrTx/>
                <a:buSzTx/>
                <a:buFontTx/>
                <a:buNone/>
                <a:tabLst/>
                <a:defRPr/>
              </a:pPr>
              <a:t>38</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0243" name="Rectangle 2">
            <a:extLst>
              <a:ext uri="{FF2B5EF4-FFF2-40B4-BE49-F238E27FC236}">
                <a16:creationId xmlns:a16="http://schemas.microsoft.com/office/drawing/2014/main" id="{2C48E42C-72EB-A6F3-0B02-1A52844B3946}"/>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1B6D42AD-DD49-0710-2B07-B9D0E254D1B9}"/>
              </a:ext>
            </a:extLst>
          </p:cNvPr>
          <p:cNvSpPr>
            <a:spLocks noGrp="1" noChangeArrowheads="1"/>
          </p:cNvSpPr>
          <p:nvPr>
            <p:ph type="body" idx="1"/>
          </p:nvPr>
        </p:nvSpPr>
        <p:spPr>
          <a:xfrm>
            <a:off x="926814" y="4796153"/>
            <a:ext cx="5095109" cy="453936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3AA51E1D-89C8-39B1-62BC-029DCF3EE2D3}"/>
              </a:ext>
            </a:extLst>
          </p:cNvPr>
          <p:cNvSpPr>
            <a:spLocks noGrp="1" noRot="1" noChangeAspect="1" noTextEdit="1"/>
          </p:cNvSpPr>
          <p:nvPr>
            <p:ph type="sldImg"/>
          </p:nvPr>
        </p:nvSpPr>
        <p:spPr>
          <a:ln/>
        </p:spPr>
      </p:sp>
      <p:sp>
        <p:nvSpPr>
          <p:cNvPr id="89091" name="Notes Placeholder 2">
            <a:extLst>
              <a:ext uri="{FF2B5EF4-FFF2-40B4-BE49-F238E27FC236}">
                <a16:creationId xmlns:a16="http://schemas.microsoft.com/office/drawing/2014/main" id="{C0180307-266C-EB29-EB13-9D70ABA4E0E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ZA" altLang="en-US" dirty="0">
              <a:latin typeface="Arial" panose="020B0604020202020204" pitchFamily="34" charset="0"/>
            </a:endParaRPr>
          </a:p>
        </p:txBody>
      </p:sp>
      <p:sp>
        <p:nvSpPr>
          <p:cNvPr id="89092" name="Slide Number Placeholder 3">
            <a:extLst>
              <a:ext uri="{FF2B5EF4-FFF2-40B4-BE49-F238E27FC236}">
                <a16:creationId xmlns:a16="http://schemas.microsoft.com/office/drawing/2014/main" id="{FDAA580F-CDC7-0FB2-4FCB-8EAEED24853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78843BD-21B9-48E8-80A9-9C7C96CAAF83}"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424236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E40F698C-1EE6-E201-2C4E-9407F64FA19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defTabSz="931863">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defTabSz="931863">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defTabSz="931863">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defTabSz="931863">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43C71D78-766B-4F72-B118-99AB3DD808D2}" type="slidenum">
              <a:rPr lang="en-US" altLang="en-US" smtClean="0"/>
              <a:pPr>
                <a:spcBef>
                  <a:spcPct val="0"/>
                </a:spcBef>
              </a:pPr>
              <a:t>42</a:t>
            </a:fld>
            <a:endParaRPr lang="en-US" altLang="en-US" dirty="0"/>
          </a:p>
        </p:txBody>
      </p:sp>
      <p:sp>
        <p:nvSpPr>
          <p:cNvPr id="13315" name="Rectangle 2">
            <a:extLst>
              <a:ext uri="{FF2B5EF4-FFF2-40B4-BE49-F238E27FC236}">
                <a16:creationId xmlns:a16="http://schemas.microsoft.com/office/drawing/2014/main" id="{EE12BB9F-0260-F8AB-453E-CBE1233C9A7B}"/>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EC0CC0C2-C810-695A-0A03-E2013BF88F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US" altLang="en-US"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2"/>
          <p:cNvGrpSpPr>
            <a:grpSpLocks/>
          </p:cNvGrpSpPr>
          <p:nvPr/>
        </p:nvGrpSpPr>
        <p:grpSpPr bwMode="auto">
          <a:xfrm>
            <a:off x="0" y="0"/>
            <a:ext cx="9144000" cy="6858000"/>
            <a:chOff x="0" y="0"/>
            <a:chExt cx="9144677" cy="6858000"/>
          </a:xfrm>
        </p:grpSpPr>
        <p:pic>
          <p:nvPicPr>
            <p:cNvPr id="5" name="Picture 13" descr="SD-PanelTitle-R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516175" y="1520825"/>
              <a:ext cx="6112328" cy="381793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7" name="Picture 15" descr="HDRibbonTitle-UniformTrim.png"/>
            <p:cNvPicPr>
              <a:picLocks noChangeAspect="1"/>
            </p:cNvPicPr>
            <p:nvPr/>
          </p:nvPicPr>
          <p:blipFill>
            <a:blip r:embed="rId3">
              <a:extLst>
                <a:ext uri="{28A0092B-C50C-407E-A947-70E740481C1C}">
                  <a14:useLocalDpi xmlns:a14="http://schemas.microsoft.com/office/drawing/2010/main" val="0"/>
                </a:ext>
              </a:extLst>
            </a:blip>
            <a:srcRect l="-2" r="47958"/>
            <a:stretch>
              <a:fillRect/>
            </a:stretch>
          </p:blipFill>
          <p:spPr bwMode="auto">
            <a:xfrm>
              <a:off x="0" y="3128434"/>
              <a:ext cx="1664208"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958"/>
            <a:stretch>
              <a:fillRect/>
            </a:stretch>
          </p:blipFill>
          <p:spPr bwMode="auto">
            <a:xfrm>
              <a:off x="7480469" y="3128434"/>
              <a:ext cx="1664208"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8"/>
          <p:cNvCxnSpPr/>
          <p:nvPr/>
        </p:nvCxnSpPr>
        <p:spPr>
          <a:xfrm>
            <a:off x="2019300" y="3471863"/>
            <a:ext cx="511333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Date Placeholder 3"/>
          <p:cNvSpPr>
            <a:spLocks noGrp="1"/>
          </p:cNvSpPr>
          <p:nvPr>
            <p:ph type="dt" sz="half" idx="10"/>
          </p:nvPr>
        </p:nvSpPr>
        <p:spPr>
          <a:xfrm>
            <a:off x="6065838" y="5054600"/>
            <a:ext cx="673100" cy="279400"/>
          </a:xfrm>
        </p:spPr>
        <p:txBody>
          <a:bodyPr/>
          <a:lstStyle>
            <a:lvl1pPr>
              <a:defRPr/>
            </a:lvl1pPr>
          </a:lstStyle>
          <a:p>
            <a:pPr>
              <a:defRPr/>
            </a:pPr>
            <a:endParaRPr lang="en-US" dirty="0"/>
          </a:p>
        </p:txBody>
      </p:sp>
      <p:sp>
        <p:nvSpPr>
          <p:cNvPr id="11" name="Footer Placeholder 4"/>
          <p:cNvSpPr>
            <a:spLocks noGrp="1"/>
          </p:cNvSpPr>
          <p:nvPr>
            <p:ph type="ftr" sz="quarter" idx="11"/>
          </p:nvPr>
        </p:nvSpPr>
        <p:spPr>
          <a:xfrm>
            <a:off x="1922463" y="5054600"/>
            <a:ext cx="4064000" cy="279400"/>
          </a:xfrm>
        </p:spPr>
        <p:txBody>
          <a:bodyPr/>
          <a:lstStyle>
            <a:lvl1pPr>
              <a:defRPr/>
            </a:lvl1pPr>
          </a:lstStyle>
          <a:p>
            <a:pPr>
              <a:defRPr/>
            </a:pPr>
            <a:endParaRPr lang="en-US" dirty="0"/>
          </a:p>
        </p:txBody>
      </p:sp>
      <p:sp>
        <p:nvSpPr>
          <p:cNvPr id="12" name="Slide Number Placeholder 5"/>
          <p:cNvSpPr>
            <a:spLocks noGrp="1"/>
          </p:cNvSpPr>
          <p:nvPr>
            <p:ph type="sldNum" sz="quarter" idx="12"/>
          </p:nvPr>
        </p:nvSpPr>
        <p:spPr>
          <a:xfrm>
            <a:off x="6816725" y="5054600"/>
            <a:ext cx="414338" cy="279400"/>
          </a:xfrm>
        </p:spPr>
        <p:txBody>
          <a:bodyPr/>
          <a:lstStyle>
            <a:lvl1pPr>
              <a:defRPr/>
            </a:lvl1pPr>
          </a:lstStyle>
          <a:p>
            <a:pPr>
              <a:defRPr/>
            </a:pPr>
            <a:fld id="{2DE777E9-1967-4BD5-9BC6-BE8598370394}" type="slidenum">
              <a:rPr lang="en-US" altLang="en-US"/>
              <a:pPr>
                <a:defRPr/>
              </a:pPr>
              <a:t>‹#›</a:t>
            </a:fld>
            <a:endParaRPr lang="en-US" altLang="en-US" dirty="0"/>
          </a:p>
        </p:txBody>
      </p:sp>
    </p:spTree>
    <p:extLst>
      <p:ext uri="{BB962C8B-B14F-4D97-AF65-F5344CB8AC3E}">
        <p14:creationId xmlns:p14="http://schemas.microsoft.com/office/powerpoint/2010/main" val="3559513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dirty="0"/>
              <a:t>Click icon to add picture</a:t>
            </a:r>
          </a:p>
        </p:txBody>
      </p:sp>
      <p:sp>
        <p:nvSpPr>
          <p:cNvPr id="4" name="Text Placeholder 3"/>
          <p:cNvSpPr>
            <a:spLocks noGrp="1"/>
          </p:cNvSpPr>
          <p:nvPr>
            <p:ph type="body" sz="half" idx="2"/>
          </p:nvPr>
        </p:nvSpPr>
        <p:spPr>
          <a:xfrm>
            <a:off x="1176866" y="5382153"/>
            <a:ext cx="6798734" cy="49371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18099EF4-2D22-4C13-8FE5-372F7F85CD8B}" type="slidenum">
              <a:rPr lang="en-US" altLang="en-US"/>
              <a:pPr>
                <a:defRPr/>
              </a:pPr>
              <a:t>‹#›</a:t>
            </a:fld>
            <a:endParaRPr lang="en-US" altLang="en-US" dirty="0"/>
          </a:p>
        </p:txBody>
      </p:sp>
    </p:spTree>
    <p:extLst>
      <p:ext uri="{BB962C8B-B14F-4D97-AF65-F5344CB8AC3E}">
        <p14:creationId xmlns:p14="http://schemas.microsoft.com/office/powerpoint/2010/main" val="49052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cxnSp>
        <p:nvCxnSpPr>
          <p:cNvPr id="4" name="Straight Connector 3"/>
          <p:cNvCxnSpPr/>
          <p:nvPr/>
        </p:nvCxnSpPr>
        <p:spPr>
          <a:xfrm>
            <a:off x="1277938" y="4140200"/>
            <a:ext cx="660717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06873"/>
            <a:ext cx="6798734" cy="3097860"/>
          </a:xfrm>
        </p:spPr>
        <p:txBody>
          <a:bodyP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0F091C33-610A-45FD-A685-4713D3232C65}" type="slidenum">
              <a:rPr lang="en-US" altLang="en-US"/>
              <a:pPr>
                <a:defRPr/>
              </a:pPr>
              <a:t>‹#›</a:t>
            </a:fld>
            <a:endParaRPr lang="en-US" altLang="en-US" dirty="0"/>
          </a:p>
        </p:txBody>
      </p:sp>
    </p:spTree>
    <p:extLst>
      <p:ext uri="{BB962C8B-B14F-4D97-AF65-F5344CB8AC3E}">
        <p14:creationId xmlns:p14="http://schemas.microsoft.com/office/powerpoint/2010/main" val="4341189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849313" y="904875"/>
            <a:ext cx="457200" cy="585788"/>
          </a:xfrm>
          <a:prstGeom prst="rect">
            <a:avLst/>
          </a:prstGeom>
          <a:noFill/>
          <a:ln>
            <a:noFill/>
          </a:ln>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defRPr/>
            </a:pPr>
            <a:r>
              <a:rPr lang="en-US" altLang="en-US" sz="7200" dirty="0"/>
              <a:t>“</a:t>
            </a:r>
          </a:p>
        </p:txBody>
      </p:sp>
      <p:sp>
        <p:nvSpPr>
          <p:cNvPr id="6" name="TextBox 5"/>
          <p:cNvSpPr txBox="1">
            <a:spLocks noChangeArrowheads="1"/>
          </p:cNvSpPr>
          <p:nvPr/>
        </p:nvSpPr>
        <p:spPr bwMode="auto">
          <a:xfrm>
            <a:off x="7634288" y="2827338"/>
            <a:ext cx="457200" cy="585787"/>
          </a:xfrm>
          <a:prstGeom prst="rect">
            <a:avLst/>
          </a:prstGeom>
          <a:noFill/>
          <a:ln>
            <a:noFill/>
          </a:ln>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defRPr/>
            </a:pPr>
            <a:r>
              <a:rPr lang="en-US" altLang="en-US" sz="7200" dirty="0"/>
              <a:t>”</a:t>
            </a:r>
          </a:p>
        </p:txBody>
      </p:sp>
      <p:cxnSp>
        <p:nvCxnSpPr>
          <p:cNvPr id="7" name="Straight Connector 6"/>
          <p:cNvCxnSpPr/>
          <p:nvPr/>
        </p:nvCxnSpPr>
        <p:spPr>
          <a:xfrm>
            <a:off x="1277938" y="4140200"/>
            <a:ext cx="659606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34333" y="982132"/>
            <a:ext cx="6400250" cy="2370668"/>
          </a:xfrm>
        </p:spPr>
        <p:txBody>
          <a:bodyP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Date Placeholder 3"/>
          <p:cNvSpPr>
            <a:spLocks noGrp="1"/>
          </p:cNvSpPr>
          <p:nvPr>
            <p:ph type="dt" sz="half" idx="14"/>
          </p:nvPr>
        </p:nvSpPr>
        <p:spPr/>
        <p:txBody>
          <a:bodyPr/>
          <a:lstStyle>
            <a:lvl1pPr>
              <a:defRPr/>
            </a:lvl1pPr>
          </a:lstStyle>
          <a:p>
            <a:pPr>
              <a:defRPr/>
            </a:pPr>
            <a:endParaRPr lang="en-US" dirty="0"/>
          </a:p>
        </p:txBody>
      </p:sp>
      <p:sp>
        <p:nvSpPr>
          <p:cNvPr id="9" name="Footer Placeholder 4"/>
          <p:cNvSpPr>
            <a:spLocks noGrp="1"/>
          </p:cNvSpPr>
          <p:nvPr>
            <p:ph type="ftr" sz="quarter" idx="15"/>
          </p:nvPr>
        </p:nvSpPr>
        <p:spPr/>
        <p:txBody>
          <a:bodyPr/>
          <a:lstStyle>
            <a:lvl1pPr>
              <a:defRPr/>
            </a:lvl1pPr>
          </a:lstStyle>
          <a:p>
            <a:pPr>
              <a:defRPr/>
            </a:pPr>
            <a:endParaRPr lang="en-US" dirty="0"/>
          </a:p>
        </p:txBody>
      </p:sp>
      <p:sp>
        <p:nvSpPr>
          <p:cNvPr id="11" name="Slide Number Placeholder 5"/>
          <p:cNvSpPr>
            <a:spLocks noGrp="1"/>
          </p:cNvSpPr>
          <p:nvPr>
            <p:ph type="sldNum" sz="quarter" idx="16"/>
          </p:nvPr>
        </p:nvSpPr>
        <p:spPr/>
        <p:txBody>
          <a:bodyPr/>
          <a:lstStyle>
            <a:lvl1pPr>
              <a:defRPr/>
            </a:lvl1pPr>
          </a:lstStyle>
          <a:p>
            <a:pPr>
              <a:defRPr/>
            </a:pPr>
            <a:fld id="{B0DB18D7-BC36-40B8-9FD1-A4169F6B0649}" type="slidenum">
              <a:rPr lang="en-US" altLang="en-US"/>
              <a:pPr>
                <a:defRPr/>
              </a:pPr>
              <a:t>‹#›</a:t>
            </a:fld>
            <a:endParaRPr lang="en-US" altLang="en-US" dirty="0"/>
          </a:p>
        </p:txBody>
      </p:sp>
    </p:spTree>
    <p:extLst>
      <p:ext uri="{BB962C8B-B14F-4D97-AF65-F5344CB8AC3E}">
        <p14:creationId xmlns:p14="http://schemas.microsoft.com/office/powerpoint/2010/main" val="3043410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E33E22F-BE53-41E6-8B1E-0260A5DDD408}" type="slidenum">
              <a:rPr lang="en-US" altLang="en-US"/>
              <a:pPr>
                <a:defRPr/>
              </a:pPr>
              <a:t>‹#›</a:t>
            </a:fld>
            <a:endParaRPr lang="en-US" altLang="en-US" dirty="0"/>
          </a:p>
        </p:txBody>
      </p:sp>
    </p:spTree>
    <p:extLst>
      <p:ext uri="{BB962C8B-B14F-4D97-AF65-F5344CB8AC3E}">
        <p14:creationId xmlns:p14="http://schemas.microsoft.com/office/powerpoint/2010/main" val="17196150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877888" y="896938"/>
            <a:ext cx="457200" cy="584200"/>
          </a:xfrm>
          <a:prstGeom prst="rect">
            <a:avLst/>
          </a:prstGeom>
          <a:noFill/>
          <a:ln>
            <a:noFill/>
          </a:ln>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defRPr/>
            </a:pPr>
            <a:r>
              <a:rPr lang="en-US" altLang="en-US" sz="8000" dirty="0"/>
              <a:t>“</a:t>
            </a:r>
          </a:p>
        </p:txBody>
      </p:sp>
      <p:sp>
        <p:nvSpPr>
          <p:cNvPr id="6" name="TextBox 5"/>
          <p:cNvSpPr txBox="1">
            <a:spLocks noChangeArrowheads="1"/>
          </p:cNvSpPr>
          <p:nvPr/>
        </p:nvSpPr>
        <p:spPr bwMode="auto">
          <a:xfrm>
            <a:off x="7650163" y="2608263"/>
            <a:ext cx="457200" cy="584200"/>
          </a:xfrm>
          <a:prstGeom prst="rect">
            <a:avLst/>
          </a:prstGeom>
          <a:noFill/>
          <a:ln>
            <a:noFill/>
          </a:ln>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defRPr/>
            </a:pPr>
            <a:r>
              <a:rPr lang="en-US" altLang="en-US" sz="8000" dirty="0"/>
              <a:t>”</a:t>
            </a:r>
          </a:p>
        </p:txBody>
      </p:sp>
      <p:cxnSp>
        <p:nvCxnSpPr>
          <p:cNvPr id="7" name="Straight Connector 6"/>
          <p:cNvCxnSpPr/>
          <p:nvPr/>
        </p:nvCxnSpPr>
        <p:spPr>
          <a:xfrm>
            <a:off x="1277938" y="3429000"/>
            <a:ext cx="659606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09416" y="982132"/>
            <a:ext cx="6325168" cy="2243668"/>
          </a:xfrm>
        </p:spPr>
        <p:txBody>
          <a:bodyPr>
            <a:normAutofit/>
          </a:bodyPr>
          <a:lstStyle>
            <a:lvl1pPr algn="ctr">
              <a:defRPr sz="3200" b="0" cap="none">
                <a:solidFill>
                  <a:schemeClr val="tx1"/>
                </a:solidFill>
              </a:defRPr>
            </a:lvl1pPr>
          </a:lstStyle>
          <a:p>
            <a:r>
              <a:rPr lang="en-US"/>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5" y="4529667"/>
            <a:ext cx="6798736" cy="1346200"/>
          </a:xfrm>
        </p:spPr>
        <p:txBody>
          <a:bodyPr>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Date Placeholder 3"/>
          <p:cNvSpPr>
            <a:spLocks noGrp="1"/>
          </p:cNvSpPr>
          <p:nvPr>
            <p:ph type="dt" sz="half" idx="14"/>
          </p:nvPr>
        </p:nvSpPr>
        <p:spPr/>
        <p:txBody>
          <a:bodyPr/>
          <a:lstStyle>
            <a:lvl1pPr>
              <a:defRPr/>
            </a:lvl1pPr>
          </a:lstStyle>
          <a:p>
            <a:pPr>
              <a:defRPr/>
            </a:pPr>
            <a:endParaRPr lang="en-US" dirty="0"/>
          </a:p>
        </p:txBody>
      </p:sp>
      <p:sp>
        <p:nvSpPr>
          <p:cNvPr id="9" name="Footer Placeholder 4"/>
          <p:cNvSpPr>
            <a:spLocks noGrp="1"/>
          </p:cNvSpPr>
          <p:nvPr>
            <p:ph type="ftr" sz="quarter" idx="15"/>
          </p:nvPr>
        </p:nvSpPr>
        <p:spPr/>
        <p:txBody>
          <a:bodyPr/>
          <a:lstStyle>
            <a:lvl1pPr>
              <a:defRPr/>
            </a:lvl1pPr>
          </a:lstStyle>
          <a:p>
            <a:pPr>
              <a:defRPr/>
            </a:pPr>
            <a:endParaRPr lang="en-US" dirty="0"/>
          </a:p>
        </p:txBody>
      </p:sp>
      <p:sp>
        <p:nvSpPr>
          <p:cNvPr id="10" name="Slide Number Placeholder 5"/>
          <p:cNvSpPr>
            <a:spLocks noGrp="1"/>
          </p:cNvSpPr>
          <p:nvPr>
            <p:ph type="sldNum" sz="quarter" idx="16"/>
          </p:nvPr>
        </p:nvSpPr>
        <p:spPr/>
        <p:txBody>
          <a:bodyPr/>
          <a:lstStyle>
            <a:lvl1pPr>
              <a:defRPr/>
            </a:lvl1pPr>
          </a:lstStyle>
          <a:p>
            <a:pPr>
              <a:defRPr/>
            </a:pPr>
            <a:fld id="{BB55E593-9904-4845-A847-08046177C351}" type="slidenum">
              <a:rPr lang="en-US" altLang="en-US"/>
              <a:pPr>
                <a:defRPr/>
              </a:pPr>
              <a:t>‹#›</a:t>
            </a:fld>
            <a:endParaRPr lang="en-US" altLang="en-US" dirty="0"/>
          </a:p>
        </p:txBody>
      </p:sp>
    </p:spTree>
    <p:extLst>
      <p:ext uri="{BB962C8B-B14F-4D97-AF65-F5344CB8AC3E}">
        <p14:creationId xmlns:p14="http://schemas.microsoft.com/office/powerpoint/2010/main" val="1121294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cxnSp>
        <p:nvCxnSpPr>
          <p:cNvPr id="5" name="Straight Connector 4"/>
          <p:cNvCxnSpPr/>
          <p:nvPr/>
        </p:nvCxnSpPr>
        <p:spPr>
          <a:xfrm>
            <a:off x="1277938" y="3429000"/>
            <a:ext cx="660717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5" y="982131"/>
            <a:ext cx="6798734" cy="2294467"/>
          </a:xfrm>
        </p:spPr>
        <p:txBody>
          <a:bodyPr rtlCol="0">
            <a:normAutofit/>
          </a:bodyPr>
          <a:lstStyle>
            <a:lvl1pPr>
              <a:defRPr lang="en-US" sz="3200" b="0" dirty="0"/>
            </a:lvl1pPr>
          </a:lstStyle>
          <a:p>
            <a:pPr lvl="0"/>
            <a:r>
              <a:rPr lang="en-US"/>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6" y="4470400"/>
            <a:ext cx="6798734" cy="1405467"/>
          </a:xfrm>
        </p:spPr>
        <p:txBody>
          <a:bodyPr>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Date Placeholder 3"/>
          <p:cNvSpPr>
            <a:spLocks noGrp="1"/>
          </p:cNvSpPr>
          <p:nvPr>
            <p:ph type="dt" sz="half" idx="14"/>
          </p:nvPr>
        </p:nvSpPr>
        <p:spPr/>
        <p:txBody>
          <a:bodyPr/>
          <a:lstStyle>
            <a:lvl1pPr>
              <a:defRPr/>
            </a:lvl1pPr>
          </a:lstStyle>
          <a:p>
            <a:pPr>
              <a:defRPr/>
            </a:pP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en-US" dirty="0"/>
          </a:p>
        </p:txBody>
      </p:sp>
      <p:sp>
        <p:nvSpPr>
          <p:cNvPr id="8" name="Slide Number Placeholder 5"/>
          <p:cNvSpPr>
            <a:spLocks noGrp="1"/>
          </p:cNvSpPr>
          <p:nvPr>
            <p:ph type="sldNum" sz="quarter" idx="16"/>
          </p:nvPr>
        </p:nvSpPr>
        <p:spPr/>
        <p:txBody>
          <a:bodyPr/>
          <a:lstStyle>
            <a:lvl1pPr>
              <a:defRPr/>
            </a:lvl1pPr>
          </a:lstStyle>
          <a:p>
            <a:pPr>
              <a:defRPr/>
            </a:pPr>
            <a:fld id="{3966AD7F-859E-4601-8140-6464BDDDF051}" type="slidenum">
              <a:rPr lang="en-US" altLang="en-US"/>
              <a:pPr>
                <a:defRPr/>
              </a:pPr>
              <a:t>‹#›</a:t>
            </a:fld>
            <a:endParaRPr lang="en-US" altLang="en-US" dirty="0"/>
          </a:p>
        </p:txBody>
      </p:sp>
    </p:spTree>
    <p:extLst>
      <p:ext uri="{BB962C8B-B14F-4D97-AF65-F5344CB8AC3E}">
        <p14:creationId xmlns:p14="http://schemas.microsoft.com/office/powerpoint/2010/main" val="553784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p:cNvCxnSpPr/>
          <p:nvPr/>
        </p:nvCxnSpPr>
        <p:spPr>
          <a:xfrm>
            <a:off x="1277938" y="2354263"/>
            <a:ext cx="660717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C94A6A4D-750D-4070-A1E0-CB3AAFBC98C6}" type="slidenum">
              <a:rPr lang="en-US" altLang="en-US"/>
              <a:pPr>
                <a:defRPr/>
              </a:pPr>
              <a:t>‹#›</a:t>
            </a:fld>
            <a:endParaRPr lang="en-US" altLang="en-US" dirty="0"/>
          </a:p>
        </p:txBody>
      </p:sp>
    </p:spTree>
    <p:extLst>
      <p:ext uri="{BB962C8B-B14F-4D97-AF65-F5344CB8AC3E}">
        <p14:creationId xmlns:p14="http://schemas.microsoft.com/office/powerpoint/2010/main" val="27176690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cxnSp>
        <p:nvCxnSpPr>
          <p:cNvPr id="4" name="Straight Connector 3"/>
          <p:cNvCxnSpPr/>
          <p:nvPr/>
        </p:nvCxnSpPr>
        <p:spPr>
          <a:xfrm>
            <a:off x="6245225" y="906463"/>
            <a:ext cx="0" cy="4968875"/>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C732DE5E-16C3-4D69-8149-F8F8196ECE36}" type="slidenum">
              <a:rPr lang="en-US" altLang="en-US"/>
              <a:pPr>
                <a:defRPr/>
              </a:pPr>
              <a:t>‹#›</a:t>
            </a:fld>
            <a:endParaRPr lang="en-US" altLang="en-US" dirty="0"/>
          </a:p>
        </p:txBody>
      </p:sp>
    </p:spTree>
    <p:extLst>
      <p:ext uri="{BB962C8B-B14F-4D97-AF65-F5344CB8AC3E}">
        <p14:creationId xmlns:p14="http://schemas.microsoft.com/office/powerpoint/2010/main" val="16788766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Tree>
    <p:extLst>
      <p:ext uri="{BB962C8B-B14F-4D97-AF65-F5344CB8AC3E}">
        <p14:creationId xmlns:p14="http://schemas.microsoft.com/office/powerpoint/2010/main" val="6781271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ZA"/>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06053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C4954B8-9A7D-4FF4-9A11-94CE42B6D753}" type="slidenum">
              <a:rPr lang="en-US" altLang="en-US"/>
              <a:pPr>
                <a:defRPr/>
              </a:pPr>
              <a:t>‹#›</a:t>
            </a:fld>
            <a:endParaRPr lang="en-US" altLang="en-US" dirty="0"/>
          </a:p>
        </p:txBody>
      </p:sp>
    </p:spTree>
    <p:extLst>
      <p:ext uri="{BB962C8B-B14F-4D97-AF65-F5344CB8AC3E}">
        <p14:creationId xmlns:p14="http://schemas.microsoft.com/office/powerpoint/2010/main" val="16658917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5377064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ZA"/>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8160367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1859297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ZA"/>
          </a:p>
        </p:txBody>
      </p:sp>
    </p:spTree>
    <p:extLst>
      <p:ext uri="{BB962C8B-B14F-4D97-AF65-F5344CB8AC3E}">
        <p14:creationId xmlns:p14="http://schemas.microsoft.com/office/powerpoint/2010/main" val="488063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89237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259065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944944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0310537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975780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
        <p:nvSpPr>
          <p:cNvPr id="4" name="Rectangle 10">
            <a:extLst>
              <a:ext uri="{FF2B5EF4-FFF2-40B4-BE49-F238E27FC236}">
                <a16:creationId xmlns:a16="http://schemas.microsoft.com/office/drawing/2014/main" id="{BF453CB0-05F8-6893-B794-A5B23DA91ECA}"/>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5" name="Rectangle 11">
            <a:extLst>
              <a:ext uri="{FF2B5EF4-FFF2-40B4-BE49-F238E27FC236}">
                <a16:creationId xmlns:a16="http://schemas.microsoft.com/office/drawing/2014/main" id="{687CEF56-EBDD-D629-5BBE-C07813456D1F}"/>
              </a:ext>
            </a:extLst>
          </p:cNvPr>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2">
            <a:extLst>
              <a:ext uri="{FF2B5EF4-FFF2-40B4-BE49-F238E27FC236}">
                <a16:creationId xmlns:a16="http://schemas.microsoft.com/office/drawing/2014/main" id="{0D785983-E3DE-FC79-E01D-D53276504CBE}"/>
              </a:ext>
            </a:extLst>
          </p:cNvPr>
          <p:cNvSpPr>
            <a:spLocks noGrp="1" noChangeArrowheads="1"/>
          </p:cNvSpPr>
          <p:nvPr>
            <p:ph type="sldNum" sz="quarter" idx="12"/>
          </p:nvPr>
        </p:nvSpPr>
        <p:spPr>
          <a:ln/>
        </p:spPr>
        <p:txBody>
          <a:bodyPr/>
          <a:lstStyle>
            <a:lvl1pPr>
              <a:defRPr/>
            </a:lvl1pPr>
          </a:lstStyle>
          <a:p>
            <a:pPr>
              <a:defRPr/>
            </a:pPr>
            <a:fld id="{2298E621-C53D-4196-B1FD-8A1A1DA6177C}" type="slidenum">
              <a:rPr lang="en-US" altLang="en-US"/>
              <a:pPr>
                <a:defRPr/>
              </a:pPr>
              <a:t>‹#›</a:t>
            </a:fld>
            <a:endParaRPr lang="en-US" altLang="en-US" dirty="0"/>
          </a:p>
        </p:txBody>
      </p:sp>
    </p:spTree>
    <p:extLst>
      <p:ext uri="{BB962C8B-B14F-4D97-AF65-F5344CB8AC3E}">
        <p14:creationId xmlns:p14="http://schemas.microsoft.com/office/powerpoint/2010/main" val="2708395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3"/>
          <p:cNvCxnSpPr/>
          <p:nvPr/>
        </p:nvCxnSpPr>
        <p:spPr>
          <a:xfrm>
            <a:off x="1277938" y="3598863"/>
            <a:ext cx="659606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B82CF7B2-E6CB-4F28-8975-912F252D90DA}" type="slidenum">
              <a:rPr lang="en-US" altLang="en-US"/>
              <a:pPr>
                <a:defRPr/>
              </a:pPr>
              <a:t>‹#›</a:t>
            </a:fld>
            <a:endParaRPr lang="en-US" altLang="en-US" dirty="0"/>
          </a:p>
        </p:txBody>
      </p:sp>
    </p:spTree>
    <p:extLst>
      <p:ext uri="{BB962C8B-B14F-4D97-AF65-F5344CB8AC3E}">
        <p14:creationId xmlns:p14="http://schemas.microsoft.com/office/powerpoint/2010/main" val="35300025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10">
            <a:extLst>
              <a:ext uri="{FF2B5EF4-FFF2-40B4-BE49-F238E27FC236}">
                <a16:creationId xmlns:a16="http://schemas.microsoft.com/office/drawing/2014/main" id="{3FDFC6F5-3F30-7C63-A6CD-1FA1A4E37174}"/>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5" name="Rectangle 11">
            <a:extLst>
              <a:ext uri="{FF2B5EF4-FFF2-40B4-BE49-F238E27FC236}">
                <a16:creationId xmlns:a16="http://schemas.microsoft.com/office/drawing/2014/main" id="{67956F3B-97A6-62A6-0F84-DF927C17EFE0}"/>
              </a:ext>
            </a:extLst>
          </p:cNvPr>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2">
            <a:extLst>
              <a:ext uri="{FF2B5EF4-FFF2-40B4-BE49-F238E27FC236}">
                <a16:creationId xmlns:a16="http://schemas.microsoft.com/office/drawing/2014/main" id="{3BED09F4-E724-79A8-5A4D-A315019B4A61}"/>
              </a:ext>
            </a:extLst>
          </p:cNvPr>
          <p:cNvSpPr>
            <a:spLocks noGrp="1" noChangeArrowheads="1"/>
          </p:cNvSpPr>
          <p:nvPr>
            <p:ph type="sldNum" sz="quarter" idx="12"/>
          </p:nvPr>
        </p:nvSpPr>
        <p:spPr>
          <a:ln/>
        </p:spPr>
        <p:txBody>
          <a:bodyPr/>
          <a:lstStyle>
            <a:lvl1pPr>
              <a:defRPr/>
            </a:lvl1pPr>
          </a:lstStyle>
          <a:p>
            <a:pPr>
              <a:defRPr/>
            </a:pPr>
            <a:fld id="{19739EAD-04A0-477A-A144-1F747E554820}" type="slidenum">
              <a:rPr lang="en-US" altLang="en-US"/>
              <a:pPr>
                <a:defRPr/>
              </a:pPr>
              <a:t>‹#›</a:t>
            </a:fld>
            <a:endParaRPr lang="en-US" altLang="en-US" dirty="0"/>
          </a:p>
        </p:txBody>
      </p:sp>
    </p:spTree>
    <p:extLst>
      <p:ext uri="{BB962C8B-B14F-4D97-AF65-F5344CB8AC3E}">
        <p14:creationId xmlns:p14="http://schemas.microsoft.com/office/powerpoint/2010/main" val="790560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
            <a:extLst>
              <a:ext uri="{FF2B5EF4-FFF2-40B4-BE49-F238E27FC236}">
                <a16:creationId xmlns:a16="http://schemas.microsoft.com/office/drawing/2014/main" id="{22FB5E9E-6905-EA5C-5C96-CD3C979060EF}"/>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5" name="Rectangle 11">
            <a:extLst>
              <a:ext uri="{FF2B5EF4-FFF2-40B4-BE49-F238E27FC236}">
                <a16:creationId xmlns:a16="http://schemas.microsoft.com/office/drawing/2014/main" id="{FF0A0D53-A753-BB35-83B8-C0950621AACE}"/>
              </a:ext>
            </a:extLst>
          </p:cNvPr>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2">
            <a:extLst>
              <a:ext uri="{FF2B5EF4-FFF2-40B4-BE49-F238E27FC236}">
                <a16:creationId xmlns:a16="http://schemas.microsoft.com/office/drawing/2014/main" id="{DEDEBAF4-4739-584E-9561-DA13A14E4E2A}"/>
              </a:ext>
            </a:extLst>
          </p:cNvPr>
          <p:cNvSpPr>
            <a:spLocks noGrp="1" noChangeArrowheads="1"/>
          </p:cNvSpPr>
          <p:nvPr>
            <p:ph type="sldNum" sz="quarter" idx="12"/>
          </p:nvPr>
        </p:nvSpPr>
        <p:spPr>
          <a:ln/>
        </p:spPr>
        <p:txBody>
          <a:bodyPr/>
          <a:lstStyle>
            <a:lvl1pPr>
              <a:defRPr/>
            </a:lvl1pPr>
          </a:lstStyle>
          <a:p>
            <a:pPr>
              <a:defRPr/>
            </a:pPr>
            <a:fld id="{BBEC6A60-C033-458E-8A9B-FD2A9D76B756}" type="slidenum">
              <a:rPr lang="en-US" altLang="en-US"/>
              <a:pPr>
                <a:defRPr/>
              </a:pPr>
              <a:t>‹#›</a:t>
            </a:fld>
            <a:endParaRPr lang="en-US" altLang="en-US" dirty="0"/>
          </a:p>
        </p:txBody>
      </p:sp>
    </p:spTree>
    <p:extLst>
      <p:ext uri="{BB962C8B-B14F-4D97-AF65-F5344CB8AC3E}">
        <p14:creationId xmlns:p14="http://schemas.microsoft.com/office/powerpoint/2010/main" val="12149975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57200" y="2276475"/>
            <a:ext cx="4038600" cy="3849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2276475"/>
            <a:ext cx="4038600" cy="3849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Rectangle 10">
            <a:extLst>
              <a:ext uri="{FF2B5EF4-FFF2-40B4-BE49-F238E27FC236}">
                <a16:creationId xmlns:a16="http://schemas.microsoft.com/office/drawing/2014/main" id="{D66BCCDA-EA94-A07B-305A-EC650F0CFAA8}"/>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6" name="Rectangle 11">
            <a:extLst>
              <a:ext uri="{FF2B5EF4-FFF2-40B4-BE49-F238E27FC236}">
                <a16:creationId xmlns:a16="http://schemas.microsoft.com/office/drawing/2014/main" id="{48D4BB20-7468-AB1D-1FEA-9FF9C4D8967C}"/>
              </a:ext>
            </a:extLst>
          </p:cNvPr>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2">
            <a:extLst>
              <a:ext uri="{FF2B5EF4-FFF2-40B4-BE49-F238E27FC236}">
                <a16:creationId xmlns:a16="http://schemas.microsoft.com/office/drawing/2014/main" id="{9768E3EF-3ED5-F9D9-71BC-BD6FC8AF64A2}"/>
              </a:ext>
            </a:extLst>
          </p:cNvPr>
          <p:cNvSpPr>
            <a:spLocks noGrp="1" noChangeArrowheads="1"/>
          </p:cNvSpPr>
          <p:nvPr>
            <p:ph type="sldNum" sz="quarter" idx="12"/>
          </p:nvPr>
        </p:nvSpPr>
        <p:spPr>
          <a:ln/>
        </p:spPr>
        <p:txBody>
          <a:bodyPr/>
          <a:lstStyle>
            <a:lvl1pPr>
              <a:defRPr/>
            </a:lvl1pPr>
          </a:lstStyle>
          <a:p>
            <a:pPr>
              <a:defRPr/>
            </a:pPr>
            <a:fld id="{6494F030-224D-4D54-A5ED-6C7F7658C027}" type="slidenum">
              <a:rPr lang="en-US" altLang="en-US"/>
              <a:pPr>
                <a:defRPr/>
              </a:pPr>
              <a:t>‹#›</a:t>
            </a:fld>
            <a:endParaRPr lang="en-US" altLang="en-US" dirty="0"/>
          </a:p>
        </p:txBody>
      </p:sp>
    </p:spTree>
    <p:extLst>
      <p:ext uri="{BB962C8B-B14F-4D97-AF65-F5344CB8AC3E}">
        <p14:creationId xmlns:p14="http://schemas.microsoft.com/office/powerpoint/2010/main" val="4197536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Rectangle 10">
            <a:extLst>
              <a:ext uri="{FF2B5EF4-FFF2-40B4-BE49-F238E27FC236}">
                <a16:creationId xmlns:a16="http://schemas.microsoft.com/office/drawing/2014/main" id="{FD1A1BAE-CB4A-C55E-189C-DB396CF37BC8}"/>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8" name="Rectangle 11">
            <a:extLst>
              <a:ext uri="{FF2B5EF4-FFF2-40B4-BE49-F238E27FC236}">
                <a16:creationId xmlns:a16="http://schemas.microsoft.com/office/drawing/2014/main" id="{74F0CDDC-7470-59C9-D5FC-EAC217B28B99}"/>
              </a:ext>
            </a:extLst>
          </p:cNvPr>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12">
            <a:extLst>
              <a:ext uri="{FF2B5EF4-FFF2-40B4-BE49-F238E27FC236}">
                <a16:creationId xmlns:a16="http://schemas.microsoft.com/office/drawing/2014/main" id="{CEE4AB35-F637-0DF5-BDAF-6D8452FB54C6}"/>
              </a:ext>
            </a:extLst>
          </p:cNvPr>
          <p:cNvSpPr>
            <a:spLocks noGrp="1" noChangeArrowheads="1"/>
          </p:cNvSpPr>
          <p:nvPr>
            <p:ph type="sldNum" sz="quarter" idx="12"/>
          </p:nvPr>
        </p:nvSpPr>
        <p:spPr>
          <a:ln/>
        </p:spPr>
        <p:txBody>
          <a:bodyPr/>
          <a:lstStyle>
            <a:lvl1pPr>
              <a:defRPr/>
            </a:lvl1pPr>
          </a:lstStyle>
          <a:p>
            <a:pPr>
              <a:defRPr/>
            </a:pPr>
            <a:fld id="{E05D5754-E434-472E-B3BD-095D74DD0BFB}" type="slidenum">
              <a:rPr lang="en-US" altLang="en-US"/>
              <a:pPr>
                <a:defRPr/>
              </a:pPr>
              <a:t>‹#›</a:t>
            </a:fld>
            <a:endParaRPr lang="en-US" altLang="en-US" dirty="0"/>
          </a:p>
        </p:txBody>
      </p:sp>
    </p:spTree>
    <p:extLst>
      <p:ext uri="{BB962C8B-B14F-4D97-AF65-F5344CB8AC3E}">
        <p14:creationId xmlns:p14="http://schemas.microsoft.com/office/powerpoint/2010/main" val="6694562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Rectangle 10">
            <a:extLst>
              <a:ext uri="{FF2B5EF4-FFF2-40B4-BE49-F238E27FC236}">
                <a16:creationId xmlns:a16="http://schemas.microsoft.com/office/drawing/2014/main" id="{A2AE52A8-DEE5-D0D5-DD3E-3DBE04C9AE50}"/>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4" name="Rectangle 11">
            <a:extLst>
              <a:ext uri="{FF2B5EF4-FFF2-40B4-BE49-F238E27FC236}">
                <a16:creationId xmlns:a16="http://schemas.microsoft.com/office/drawing/2014/main" id="{D4B00137-4058-6159-7FF7-7DDF6C6AA60B}"/>
              </a:ext>
            </a:extLst>
          </p:cNvPr>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12">
            <a:extLst>
              <a:ext uri="{FF2B5EF4-FFF2-40B4-BE49-F238E27FC236}">
                <a16:creationId xmlns:a16="http://schemas.microsoft.com/office/drawing/2014/main" id="{E1783375-E93A-B54A-594B-0966D8B51256}"/>
              </a:ext>
            </a:extLst>
          </p:cNvPr>
          <p:cNvSpPr>
            <a:spLocks noGrp="1" noChangeArrowheads="1"/>
          </p:cNvSpPr>
          <p:nvPr>
            <p:ph type="sldNum" sz="quarter" idx="12"/>
          </p:nvPr>
        </p:nvSpPr>
        <p:spPr>
          <a:ln/>
        </p:spPr>
        <p:txBody>
          <a:bodyPr/>
          <a:lstStyle>
            <a:lvl1pPr>
              <a:defRPr/>
            </a:lvl1pPr>
          </a:lstStyle>
          <a:p>
            <a:pPr>
              <a:defRPr/>
            </a:pPr>
            <a:fld id="{016DB124-D663-4AF7-BA5A-14319A4EC7CE}" type="slidenum">
              <a:rPr lang="en-US" altLang="en-US"/>
              <a:pPr>
                <a:defRPr/>
              </a:pPr>
              <a:t>‹#›</a:t>
            </a:fld>
            <a:endParaRPr lang="en-US" altLang="en-US" dirty="0"/>
          </a:p>
        </p:txBody>
      </p:sp>
    </p:spTree>
    <p:extLst>
      <p:ext uri="{BB962C8B-B14F-4D97-AF65-F5344CB8AC3E}">
        <p14:creationId xmlns:p14="http://schemas.microsoft.com/office/powerpoint/2010/main" val="8096202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1A8CE79B-5E93-8BE5-7EFA-6DBB6BD2A86A}"/>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3" name="Rectangle 11">
            <a:extLst>
              <a:ext uri="{FF2B5EF4-FFF2-40B4-BE49-F238E27FC236}">
                <a16:creationId xmlns:a16="http://schemas.microsoft.com/office/drawing/2014/main" id="{9CD99DC3-4E7E-5577-C020-F48980F3F615}"/>
              </a:ext>
            </a:extLst>
          </p:cNvPr>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12">
            <a:extLst>
              <a:ext uri="{FF2B5EF4-FFF2-40B4-BE49-F238E27FC236}">
                <a16:creationId xmlns:a16="http://schemas.microsoft.com/office/drawing/2014/main" id="{C0F2B50A-4E06-B322-DA3E-25C23697E6DE}"/>
              </a:ext>
            </a:extLst>
          </p:cNvPr>
          <p:cNvSpPr>
            <a:spLocks noGrp="1" noChangeArrowheads="1"/>
          </p:cNvSpPr>
          <p:nvPr>
            <p:ph type="sldNum" sz="quarter" idx="12"/>
          </p:nvPr>
        </p:nvSpPr>
        <p:spPr>
          <a:ln/>
        </p:spPr>
        <p:txBody>
          <a:bodyPr/>
          <a:lstStyle>
            <a:lvl1pPr>
              <a:defRPr/>
            </a:lvl1pPr>
          </a:lstStyle>
          <a:p>
            <a:pPr>
              <a:defRPr/>
            </a:pPr>
            <a:fld id="{DAB9993A-9FAF-418D-BA5E-D5C4CCBDA4F8}" type="slidenum">
              <a:rPr lang="en-US" altLang="en-US"/>
              <a:pPr>
                <a:defRPr/>
              </a:pPr>
              <a:t>‹#›</a:t>
            </a:fld>
            <a:endParaRPr lang="en-US" altLang="en-US" dirty="0"/>
          </a:p>
        </p:txBody>
      </p:sp>
    </p:spTree>
    <p:extLst>
      <p:ext uri="{BB962C8B-B14F-4D97-AF65-F5344CB8AC3E}">
        <p14:creationId xmlns:p14="http://schemas.microsoft.com/office/powerpoint/2010/main" val="30416903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
            <a:extLst>
              <a:ext uri="{FF2B5EF4-FFF2-40B4-BE49-F238E27FC236}">
                <a16:creationId xmlns:a16="http://schemas.microsoft.com/office/drawing/2014/main" id="{9B534542-6145-3107-E5E9-15DEB3B16DD0}"/>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6" name="Rectangle 11">
            <a:extLst>
              <a:ext uri="{FF2B5EF4-FFF2-40B4-BE49-F238E27FC236}">
                <a16:creationId xmlns:a16="http://schemas.microsoft.com/office/drawing/2014/main" id="{0932DB12-BF63-C396-F6BC-0D6FCEF83BEC}"/>
              </a:ext>
            </a:extLst>
          </p:cNvPr>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2">
            <a:extLst>
              <a:ext uri="{FF2B5EF4-FFF2-40B4-BE49-F238E27FC236}">
                <a16:creationId xmlns:a16="http://schemas.microsoft.com/office/drawing/2014/main" id="{604B71B4-BDF3-3178-2F0E-695E9B2F9160}"/>
              </a:ext>
            </a:extLst>
          </p:cNvPr>
          <p:cNvSpPr>
            <a:spLocks noGrp="1" noChangeArrowheads="1"/>
          </p:cNvSpPr>
          <p:nvPr>
            <p:ph type="sldNum" sz="quarter" idx="12"/>
          </p:nvPr>
        </p:nvSpPr>
        <p:spPr>
          <a:ln/>
        </p:spPr>
        <p:txBody>
          <a:bodyPr/>
          <a:lstStyle>
            <a:lvl1pPr>
              <a:defRPr/>
            </a:lvl1pPr>
          </a:lstStyle>
          <a:p>
            <a:pPr>
              <a:defRPr/>
            </a:pPr>
            <a:fld id="{C3D02255-74F5-4CCC-97B2-A52FE160AF50}" type="slidenum">
              <a:rPr lang="en-US" altLang="en-US"/>
              <a:pPr>
                <a:defRPr/>
              </a:pPr>
              <a:t>‹#›</a:t>
            </a:fld>
            <a:endParaRPr lang="en-US" altLang="en-US" dirty="0"/>
          </a:p>
        </p:txBody>
      </p:sp>
    </p:spTree>
    <p:extLst>
      <p:ext uri="{BB962C8B-B14F-4D97-AF65-F5344CB8AC3E}">
        <p14:creationId xmlns:p14="http://schemas.microsoft.com/office/powerpoint/2010/main" val="17893319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
            <a:extLst>
              <a:ext uri="{FF2B5EF4-FFF2-40B4-BE49-F238E27FC236}">
                <a16:creationId xmlns:a16="http://schemas.microsoft.com/office/drawing/2014/main" id="{D1E95964-4098-FA63-8CE1-A40B30E71119}"/>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6" name="Rectangle 11">
            <a:extLst>
              <a:ext uri="{FF2B5EF4-FFF2-40B4-BE49-F238E27FC236}">
                <a16:creationId xmlns:a16="http://schemas.microsoft.com/office/drawing/2014/main" id="{258F39FC-8E28-6366-F670-B10B0FEA2CFE}"/>
              </a:ext>
            </a:extLst>
          </p:cNvPr>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2">
            <a:extLst>
              <a:ext uri="{FF2B5EF4-FFF2-40B4-BE49-F238E27FC236}">
                <a16:creationId xmlns:a16="http://schemas.microsoft.com/office/drawing/2014/main" id="{6E545390-0262-9CE3-F1BD-110231FF74B5}"/>
              </a:ext>
            </a:extLst>
          </p:cNvPr>
          <p:cNvSpPr>
            <a:spLocks noGrp="1" noChangeArrowheads="1"/>
          </p:cNvSpPr>
          <p:nvPr>
            <p:ph type="sldNum" sz="quarter" idx="12"/>
          </p:nvPr>
        </p:nvSpPr>
        <p:spPr>
          <a:ln/>
        </p:spPr>
        <p:txBody>
          <a:bodyPr/>
          <a:lstStyle>
            <a:lvl1pPr>
              <a:defRPr/>
            </a:lvl1pPr>
          </a:lstStyle>
          <a:p>
            <a:pPr>
              <a:defRPr/>
            </a:pPr>
            <a:fld id="{EAD1619F-1F82-4F23-945C-870991EC2D5B}" type="slidenum">
              <a:rPr lang="en-US" altLang="en-US"/>
              <a:pPr>
                <a:defRPr/>
              </a:pPr>
              <a:t>‹#›</a:t>
            </a:fld>
            <a:endParaRPr lang="en-US" altLang="en-US" dirty="0"/>
          </a:p>
        </p:txBody>
      </p:sp>
    </p:spTree>
    <p:extLst>
      <p:ext uri="{BB962C8B-B14F-4D97-AF65-F5344CB8AC3E}">
        <p14:creationId xmlns:p14="http://schemas.microsoft.com/office/powerpoint/2010/main" val="6472859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10">
            <a:extLst>
              <a:ext uri="{FF2B5EF4-FFF2-40B4-BE49-F238E27FC236}">
                <a16:creationId xmlns:a16="http://schemas.microsoft.com/office/drawing/2014/main" id="{F82332DE-C7D8-8112-67CF-F5B006B6198D}"/>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5" name="Rectangle 11">
            <a:extLst>
              <a:ext uri="{FF2B5EF4-FFF2-40B4-BE49-F238E27FC236}">
                <a16:creationId xmlns:a16="http://schemas.microsoft.com/office/drawing/2014/main" id="{F4162864-CC72-502C-34C6-A93ECB3BB06B}"/>
              </a:ext>
            </a:extLst>
          </p:cNvPr>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2">
            <a:extLst>
              <a:ext uri="{FF2B5EF4-FFF2-40B4-BE49-F238E27FC236}">
                <a16:creationId xmlns:a16="http://schemas.microsoft.com/office/drawing/2014/main" id="{8EBADAA5-29EE-9E75-5565-C662D3F73F6D}"/>
              </a:ext>
            </a:extLst>
          </p:cNvPr>
          <p:cNvSpPr>
            <a:spLocks noGrp="1" noChangeArrowheads="1"/>
          </p:cNvSpPr>
          <p:nvPr>
            <p:ph type="sldNum" sz="quarter" idx="12"/>
          </p:nvPr>
        </p:nvSpPr>
        <p:spPr>
          <a:ln/>
        </p:spPr>
        <p:txBody>
          <a:bodyPr/>
          <a:lstStyle>
            <a:lvl1pPr>
              <a:defRPr/>
            </a:lvl1pPr>
          </a:lstStyle>
          <a:p>
            <a:pPr>
              <a:defRPr/>
            </a:pPr>
            <a:fld id="{F47703C9-06BD-45E1-9E3B-BD89635866CA}" type="slidenum">
              <a:rPr lang="en-US" altLang="en-US"/>
              <a:pPr>
                <a:defRPr/>
              </a:pPr>
              <a:t>‹#›</a:t>
            </a:fld>
            <a:endParaRPr lang="en-US" altLang="en-US" dirty="0"/>
          </a:p>
        </p:txBody>
      </p:sp>
    </p:spTree>
    <p:extLst>
      <p:ext uri="{BB962C8B-B14F-4D97-AF65-F5344CB8AC3E}">
        <p14:creationId xmlns:p14="http://schemas.microsoft.com/office/powerpoint/2010/main" val="16022194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25538"/>
            <a:ext cx="2057400" cy="50006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200" y="1125538"/>
            <a:ext cx="6019800" cy="50006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10">
            <a:extLst>
              <a:ext uri="{FF2B5EF4-FFF2-40B4-BE49-F238E27FC236}">
                <a16:creationId xmlns:a16="http://schemas.microsoft.com/office/drawing/2014/main" id="{84827001-829C-F17E-22FC-34B8349E67C5}"/>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5" name="Rectangle 11">
            <a:extLst>
              <a:ext uri="{FF2B5EF4-FFF2-40B4-BE49-F238E27FC236}">
                <a16:creationId xmlns:a16="http://schemas.microsoft.com/office/drawing/2014/main" id="{D68F688B-A5B7-B060-F441-CA3AA3734E99}"/>
              </a:ext>
            </a:extLst>
          </p:cNvPr>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2">
            <a:extLst>
              <a:ext uri="{FF2B5EF4-FFF2-40B4-BE49-F238E27FC236}">
                <a16:creationId xmlns:a16="http://schemas.microsoft.com/office/drawing/2014/main" id="{FFBDBEBD-F1E4-F3EC-2183-D6028D0C739E}"/>
              </a:ext>
            </a:extLst>
          </p:cNvPr>
          <p:cNvSpPr>
            <a:spLocks noGrp="1" noChangeArrowheads="1"/>
          </p:cNvSpPr>
          <p:nvPr>
            <p:ph type="sldNum" sz="quarter" idx="12"/>
          </p:nvPr>
        </p:nvSpPr>
        <p:spPr>
          <a:ln/>
        </p:spPr>
        <p:txBody>
          <a:bodyPr/>
          <a:lstStyle>
            <a:lvl1pPr>
              <a:defRPr/>
            </a:lvl1pPr>
          </a:lstStyle>
          <a:p>
            <a:pPr>
              <a:defRPr/>
            </a:pPr>
            <a:fld id="{935E09CA-CE53-421C-9EA4-9EC6EC4FCD5C}" type="slidenum">
              <a:rPr lang="en-US" altLang="en-US"/>
              <a:pPr>
                <a:defRPr/>
              </a:pPr>
              <a:t>‹#›</a:t>
            </a:fld>
            <a:endParaRPr lang="en-US" altLang="en-US" dirty="0"/>
          </a:p>
        </p:txBody>
      </p:sp>
    </p:spTree>
    <p:extLst>
      <p:ext uri="{BB962C8B-B14F-4D97-AF65-F5344CB8AC3E}">
        <p14:creationId xmlns:p14="http://schemas.microsoft.com/office/powerpoint/2010/main" val="401399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p:nvCxnSpPr>
        <p:spPr>
          <a:xfrm>
            <a:off x="1277938" y="2355850"/>
            <a:ext cx="659606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p:cNvSpPr>
            <a:spLocks noGrp="1"/>
          </p:cNvSpPr>
          <p:nvPr>
            <p:ph type="dt" sz="half" idx="10"/>
          </p:nvPr>
        </p:nvSpPr>
        <p:spPr/>
        <p:txBody>
          <a:bodyPr/>
          <a:lstStyle>
            <a:lvl1pPr>
              <a:defRPr/>
            </a:lvl1pPr>
          </a:lstStyle>
          <a:p>
            <a:pPr>
              <a:defRPr/>
            </a:pPr>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dirty="0"/>
          </a:p>
        </p:txBody>
      </p:sp>
      <p:sp>
        <p:nvSpPr>
          <p:cNvPr id="8" name="Slide Number Placeholder 6"/>
          <p:cNvSpPr>
            <a:spLocks noGrp="1"/>
          </p:cNvSpPr>
          <p:nvPr>
            <p:ph type="sldNum" sz="quarter" idx="12"/>
          </p:nvPr>
        </p:nvSpPr>
        <p:spPr/>
        <p:txBody>
          <a:bodyPr/>
          <a:lstStyle>
            <a:lvl1pPr>
              <a:defRPr/>
            </a:lvl1pPr>
          </a:lstStyle>
          <a:p>
            <a:pPr>
              <a:defRPr/>
            </a:pPr>
            <a:fld id="{98E2C79F-F559-4FAA-96F6-2C70AF564ACD}" type="slidenum">
              <a:rPr lang="en-US" altLang="en-US"/>
              <a:pPr>
                <a:defRPr/>
              </a:pPr>
              <a:t>‹#›</a:t>
            </a:fld>
            <a:endParaRPr lang="en-US" altLang="en-US" dirty="0"/>
          </a:p>
        </p:txBody>
      </p:sp>
    </p:spTree>
    <p:extLst>
      <p:ext uri="{BB962C8B-B14F-4D97-AF65-F5344CB8AC3E}">
        <p14:creationId xmlns:p14="http://schemas.microsoft.com/office/powerpoint/2010/main" val="18361873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125538"/>
            <a:ext cx="8229600" cy="854075"/>
          </a:xfrm>
        </p:spPr>
        <p:txBody>
          <a:bodyPr/>
          <a:lstStyle/>
          <a:p>
            <a:r>
              <a:rPr lang="en-US"/>
              <a:t>Click to edit Master title style</a:t>
            </a:r>
            <a:endParaRPr lang="en-ZA"/>
          </a:p>
        </p:txBody>
      </p:sp>
      <p:sp>
        <p:nvSpPr>
          <p:cNvPr id="3" name="Table Placeholder 2"/>
          <p:cNvSpPr>
            <a:spLocks noGrp="1"/>
          </p:cNvSpPr>
          <p:nvPr>
            <p:ph type="tbl" idx="1"/>
          </p:nvPr>
        </p:nvSpPr>
        <p:spPr>
          <a:xfrm>
            <a:off x="457200" y="2276475"/>
            <a:ext cx="8229600" cy="3849688"/>
          </a:xfrm>
        </p:spPr>
        <p:txBody>
          <a:bodyPr/>
          <a:lstStyle/>
          <a:p>
            <a:pPr lvl="0"/>
            <a:endParaRPr lang="en-ZA" noProof="0" dirty="0"/>
          </a:p>
        </p:txBody>
      </p:sp>
      <p:sp>
        <p:nvSpPr>
          <p:cNvPr id="4" name="Rectangle 10">
            <a:extLst>
              <a:ext uri="{FF2B5EF4-FFF2-40B4-BE49-F238E27FC236}">
                <a16:creationId xmlns:a16="http://schemas.microsoft.com/office/drawing/2014/main" id="{6B640F14-1746-D55D-8E56-B0AE0FE91872}"/>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5" name="Rectangle 11">
            <a:extLst>
              <a:ext uri="{FF2B5EF4-FFF2-40B4-BE49-F238E27FC236}">
                <a16:creationId xmlns:a16="http://schemas.microsoft.com/office/drawing/2014/main" id="{10D480BF-CA77-9C84-40B7-C3950E3DF4E0}"/>
              </a:ext>
            </a:extLst>
          </p:cNvPr>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2">
            <a:extLst>
              <a:ext uri="{FF2B5EF4-FFF2-40B4-BE49-F238E27FC236}">
                <a16:creationId xmlns:a16="http://schemas.microsoft.com/office/drawing/2014/main" id="{EE46E4DD-AE74-DC67-0C55-656419FC781B}"/>
              </a:ext>
            </a:extLst>
          </p:cNvPr>
          <p:cNvSpPr>
            <a:spLocks noGrp="1" noChangeArrowheads="1"/>
          </p:cNvSpPr>
          <p:nvPr>
            <p:ph type="sldNum" sz="quarter" idx="12"/>
          </p:nvPr>
        </p:nvSpPr>
        <p:spPr>
          <a:ln/>
        </p:spPr>
        <p:txBody>
          <a:bodyPr/>
          <a:lstStyle>
            <a:lvl1pPr>
              <a:defRPr/>
            </a:lvl1pPr>
          </a:lstStyle>
          <a:p>
            <a:pPr>
              <a:defRPr/>
            </a:pPr>
            <a:fld id="{34A242D0-204A-47F3-9B6D-0F40571AD972}" type="slidenum">
              <a:rPr lang="en-US" altLang="en-US"/>
              <a:pPr>
                <a:defRPr/>
              </a:pPr>
              <a:t>‹#›</a:t>
            </a:fld>
            <a:endParaRPr lang="en-US" altLang="en-US" dirty="0"/>
          </a:p>
        </p:txBody>
      </p:sp>
    </p:spTree>
    <p:extLst>
      <p:ext uri="{BB962C8B-B14F-4D97-AF65-F5344CB8AC3E}">
        <p14:creationId xmlns:p14="http://schemas.microsoft.com/office/powerpoint/2010/main" val="1905781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a:off x="1277938" y="2354263"/>
            <a:ext cx="659606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p:cNvSpPr>
            <a:spLocks noGrp="1"/>
          </p:cNvSpPr>
          <p:nvPr>
            <p:ph type="dt" sz="half" idx="10"/>
          </p:nvPr>
        </p:nvSpPr>
        <p:spPr/>
        <p:txBody>
          <a:bodyPr/>
          <a:lstStyle>
            <a:lvl1pPr>
              <a:defRPr/>
            </a:lvl1pPr>
          </a:lstStyle>
          <a:p>
            <a:pPr>
              <a:defRPr/>
            </a:pPr>
            <a:endParaRPr lang="en-US" dirty="0"/>
          </a:p>
        </p:txBody>
      </p:sp>
      <p:sp>
        <p:nvSpPr>
          <p:cNvPr id="9" name="Footer Placeholder 7"/>
          <p:cNvSpPr>
            <a:spLocks noGrp="1"/>
          </p:cNvSpPr>
          <p:nvPr>
            <p:ph type="ftr" sz="quarter" idx="11"/>
          </p:nvPr>
        </p:nvSpPr>
        <p:spPr/>
        <p:txBody>
          <a:bodyPr/>
          <a:lstStyle>
            <a:lvl1pPr>
              <a:defRPr/>
            </a:lvl1pPr>
          </a:lstStyle>
          <a:p>
            <a:pPr>
              <a:defRPr/>
            </a:pPr>
            <a:endParaRPr lang="en-US" dirty="0"/>
          </a:p>
        </p:txBody>
      </p:sp>
      <p:sp>
        <p:nvSpPr>
          <p:cNvPr id="10" name="Slide Number Placeholder 8"/>
          <p:cNvSpPr>
            <a:spLocks noGrp="1"/>
          </p:cNvSpPr>
          <p:nvPr>
            <p:ph type="sldNum" sz="quarter" idx="12"/>
          </p:nvPr>
        </p:nvSpPr>
        <p:spPr/>
        <p:txBody>
          <a:bodyPr/>
          <a:lstStyle>
            <a:lvl1pPr>
              <a:defRPr/>
            </a:lvl1pPr>
          </a:lstStyle>
          <a:p>
            <a:pPr>
              <a:defRPr/>
            </a:pPr>
            <a:fld id="{F637BE5B-09D0-4661-900B-B41B018FE995}" type="slidenum">
              <a:rPr lang="en-US" altLang="en-US"/>
              <a:pPr>
                <a:defRPr/>
              </a:pPr>
              <a:t>‹#›</a:t>
            </a:fld>
            <a:endParaRPr lang="en-US" altLang="en-US" dirty="0"/>
          </a:p>
        </p:txBody>
      </p:sp>
    </p:spTree>
    <p:extLst>
      <p:ext uri="{BB962C8B-B14F-4D97-AF65-F5344CB8AC3E}">
        <p14:creationId xmlns:p14="http://schemas.microsoft.com/office/powerpoint/2010/main" val="2547474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p:cNvCxnSpPr/>
          <p:nvPr/>
        </p:nvCxnSpPr>
        <p:spPr>
          <a:xfrm>
            <a:off x="1277938" y="2354263"/>
            <a:ext cx="659606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4" name="Date Placeholder 2"/>
          <p:cNvSpPr>
            <a:spLocks noGrp="1"/>
          </p:cNvSpPr>
          <p:nvPr>
            <p:ph type="dt" sz="half" idx="10"/>
          </p:nvPr>
        </p:nvSpPr>
        <p:spPr/>
        <p:txBody>
          <a:bodyPr/>
          <a:lstStyle>
            <a:lvl1pPr>
              <a:defRPr/>
            </a:lvl1pPr>
          </a:lstStyle>
          <a:p>
            <a:pPr>
              <a:defRPr/>
            </a:pPr>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
        <p:nvSpPr>
          <p:cNvPr id="6" name="Slide Number Placeholder 4"/>
          <p:cNvSpPr>
            <a:spLocks noGrp="1"/>
          </p:cNvSpPr>
          <p:nvPr>
            <p:ph type="sldNum" sz="quarter" idx="12"/>
          </p:nvPr>
        </p:nvSpPr>
        <p:spPr/>
        <p:txBody>
          <a:bodyPr/>
          <a:lstStyle>
            <a:lvl1pPr>
              <a:defRPr/>
            </a:lvl1pPr>
          </a:lstStyle>
          <a:p>
            <a:pPr>
              <a:defRPr/>
            </a:pPr>
            <a:fld id="{5CE092DB-7511-4672-A430-70E06C85E698}" type="slidenum">
              <a:rPr lang="en-US" altLang="en-US"/>
              <a:pPr>
                <a:defRPr/>
              </a:pPr>
              <a:t>‹#›</a:t>
            </a:fld>
            <a:endParaRPr lang="en-US" altLang="en-US" dirty="0"/>
          </a:p>
        </p:txBody>
      </p:sp>
    </p:spTree>
    <p:extLst>
      <p:ext uri="{BB962C8B-B14F-4D97-AF65-F5344CB8AC3E}">
        <p14:creationId xmlns:p14="http://schemas.microsoft.com/office/powerpoint/2010/main" val="806428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B6504DB0-6E45-4BAB-BD50-35CC0893503F}" type="slidenum">
              <a:rPr lang="en-US" altLang="en-US"/>
              <a:pPr>
                <a:defRPr/>
              </a:pPr>
              <a:t>‹#›</a:t>
            </a:fld>
            <a:endParaRPr lang="en-US" altLang="en-US" dirty="0"/>
          </a:p>
        </p:txBody>
      </p:sp>
    </p:spTree>
    <p:extLst>
      <p:ext uri="{BB962C8B-B14F-4D97-AF65-F5344CB8AC3E}">
        <p14:creationId xmlns:p14="http://schemas.microsoft.com/office/powerpoint/2010/main" val="2662404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p:cNvCxnSpPr/>
          <p:nvPr/>
        </p:nvCxnSpPr>
        <p:spPr>
          <a:xfrm>
            <a:off x="1277938" y="2913063"/>
            <a:ext cx="23336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p:cNvSpPr>
            <a:spLocks noGrp="1"/>
          </p:cNvSpPr>
          <p:nvPr>
            <p:ph type="dt" sz="half" idx="10"/>
          </p:nvPr>
        </p:nvSpPr>
        <p:spPr/>
        <p:txBody>
          <a:bodyPr/>
          <a:lstStyle>
            <a:lvl1pPr>
              <a:defRPr/>
            </a:lvl1pPr>
          </a:lstStyle>
          <a:p>
            <a:pPr>
              <a:defRPr/>
            </a:pPr>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dirty="0"/>
          </a:p>
        </p:txBody>
      </p:sp>
      <p:sp>
        <p:nvSpPr>
          <p:cNvPr id="8" name="Slide Number Placeholder 6"/>
          <p:cNvSpPr>
            <a:spLocks noGrp="1"/>
          </p:cNvSpPr>
          <p:nvPr>
            <p:ph type="sldNum" sz="quarter" idx="12"/>
          </p:nvPr>
        </p:nvSpPr>
        <p:spPr/>
        <p:txBody>
          <a:bodyPr/>
          <a:lstStyle>
            <a:lvl1pPr>
              <a:defRPr/>
            </a:lvl1pPr>
          </a:lstStyle>
          <a:p>
            <a:pPr>
              <a:defRPr/>
            </a:pPr>
            <a:fld id="{F5134612-A4E8-4C7E-BAD0-DD8ED4CC6316}" type="slidenum">
              <a:rPr lang="en-US" altLang="en-US"/>
              <a:pPr>
                <a:defRPr/>
              </a:pPr>
              <a:t>‹#›</a:t>
            </a:fld>
            <a:endParaRPr lang="en-US" altLang="en-US" dirty="0"/>
          </a:p>
        </p:txBody>
      </p:sp>
    </p:spTree>
    <p:extLst>
      <p:ext uri="{BB962C8B-B14F-4D97-AF65-F5344CB8AC3E}">
        <p14:creationId xmlns:p14="http://schemas.microsoft.com/office/powerpoint/2010/main" val="180485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dirty="0"/>
              <a:t>Click icon to add picture</a:t>
            </a:r>
          </a:p>
        </p:txBody>
      </p:sp>
      <p:sp>
        <p:nvSpPr>
          <p:cNvPr id="4" name="Text Placeholder 3"/>
          <p:cNvSpPr>
            <a:spLocks noGrp="1"/>
          </p:cNvSpPr>
          <p:nvPr>
            <p:ph type="body" sz="half" idx="2"/>
          </p:nvPr>
        </p:nvSpPr>
        <p:spPr>
          <a:xfrm>
            <a:off x="1176865" y="3255432"/>
            <a:ext cx="363220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6FF52A6-35CE-49D8-9472-D58D91E36D1F}" type="slidenum">
              <a:rPr lang="en-US" altLang="en-US"/>
              <a:pPr>
                <a:defRPr/>
              </a:pPr>
              <a:t>‹#›</a:t>
            </a:fld>
            <a:endParaRPr lang="en-US" altLang="en-US" dirty="0"/>
          </a:p>
        </p:txBody>
      </p:sp>
    </p:spTree>
    <p:extLst>
      <p:ext uri="{BB962C8B-B14F-4D97-AF65-F5344CB8AC3E}">
        <p14:creationId xmlns:p14="http://schemas.microsoft.com/office/powerpoint/2010/main" val="494230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4.jpe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9151938" cy="6858000"/>
            <a:chOff x="0" y="0"/>
            <a:chExt cx="9152467" cy="6858000"/>
          </a:xfrm>
        </p:grpSpPr>
        <p:pic>
          <p:nvPicPr>
            <p:cNvPr id="1033" name="Picture 7" descr="SD-PanelContent.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554070" y="542925"/>
              <a:ext cx="8039565" cy="5756275"/>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5"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l="2" r="14240"/>
            <a:stretch>
              <a:fillRect/>
            </a:stretch>
          </p:blipFill>
          <p:spPr bwMode="auto">
            <a:xfrm>
              <a:off x="0" y="3128434"/>
              <a:ext cx="685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l="2" r="14240"/>
            <a:stretch>
              <a:fillRect/>
            </a:stretch>
          </p:blipFill>
          <p:spPr bwMode="auto">
            <a:xfrm>
              <a:off x="8466667" y="3128434"/>
              <a:ext cx="685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176338" y="915988"/>
            <a:ext cx="6799262"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p:cNvSpPr>
            <a:spLocks noGrp="1"/>
          </p:cNvSpPr>
          <p:nvPr>
            <p:ph type="body" idx="1"/>
          </p:nvPr>
        </p:nvSpPr>
        <p:spPr bwMode="auto">
          <a:xfrm>
            <a:off x="1176338" y="2490788"/>
            <a:ext cx="6799262"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356350" y="5961063"/>
            <a:ext cx="114935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endParaRPr lang="en-US" dirty="0"/>
          </a:p>
        </p:txBody>
      </p:sp>
      <p:sp>
        <p:nvSpPr>
          <p:cNvPr id="5" name="Footer Placeholder 4"/>
          <p:cNvSpPr>
            <a:spLocks noGrp="1"/>
          </p:cNvSpPr>
          <p:nvPr>
            <p:ph type="ftr" sz="quarter" idx="3"/>
          </p:nvPr>
        </p:nvSpPr>
        <p:spPr>
          <a:xfrm>
            <a:off x="1176338" y="5961063"/>
            <a:ext cx="51054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a:defRPr/>
            </a:pPr>
            <a:endParaRPr lang="en-US" dirty="0"/>
          </a:p>
        </p:txBody>
      </p:sp>
      <p:sp>
        <p:nvSpPr>
          <p:cNvPr id="6" name="Slide Number Placeholder 5"/>
          <p:cNvSpPr>
            <a:spLocks noGrp="1"/>
          </p:cNvSpPr>
          <p:nvPr>
            <p:ph type="sldNum" sz="quarter" idx="4"/>
          </p:nvPr>
        </p:nvSpPr>
        <p:spPr>
          <a:xfrm>
            <a:off x="7580313" y="5961063"/>
            <a:ext cx="395287"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a:defRPr/>
            </a:pPr>
            <a:fld id="{76D40EB2-C47C-446B-ABC5-5849C433656D}" type="slidenum">
              <a:rPr lang="en-US" altLang="en-US"/>
              <a:pPr>
                <a:defRPr/>
              </a:pPr>
              <a:t>‹#›</a:t>
            </a:fld>
            <a:endParaRPr lang="en-US" altLang="en-US" dirty="0"/>
          </a:p>
        </p:txBody>
      </p:sp>
      <p:pic>
        <p:nvPicPr>
          <p:cNvPr id="1032" name="Picture 7" descr="pptblank"/>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756" r:id="rId1"/>
    <p:sldLayoutId id="2147485740" r:id="rId2"/>
    <p:sldLayoutId id="2147485757" r:id="rId3"/>
    <p:sldLayoutId id="2147485758" r:id="rId4"/>
    <p:sldLayoutId id="2147485759" r:id="rId5"/>
    <p:sldLayoutId id="2147485760" r:id="rId6"/>
    <p:sldLayoutId id="2147485741" r:id="rId7"/>
    <p:sldLayoutId id="2147485761" r:id="rId8"/>
    <p:sldLayoutId id="2147485742" r:id="rId9"/>
    <p:sldLayoutId id="2147485743" r:id="rId10"/>
    <p:sldLayoutId id="2147485762" r:id="rId11"/>
    <p:sldLayoutId id="2147485763" r:id="rId12"/>
    <p:sldLayoutId id="2147485744" r:id="rId13"/>
    <p:sldLayoutId id="2147485764" r:id="rId14"/>
    <p:sldLayoutId id="2147485765" r:id="rId15"/>
    <p:sldLayoutId id="2147485766" r:id="rId16"/>
    <p:sldLayoutId id="2147485767" r:id="rId17"/>
  </p:sldLayoutIdLst>
  <p:hf sldNum="0" hdr="0" ftr="0" dt="0"/>
  <p:txStyles>
    <p:titleStyle>
      <a:lvl1pPr algn="ctr" defTabSz="457200" rtl="0" eaLnBrk="0" fontAlgn="base" hangingPunct="0">
        <a:spcBef>
          <a:spcPct val="0"/>
        </a:spcBef>
        <a:spcAft>
          <a:spcPct val="0"/>
        </a:spcAft>
        <a:defRPr sz="40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000">
          <a:solidFill>
            <a:srgbClr val="262626"/>
          </a:solidFill>
          <a:latin typeface="Garamond" panose="02020404030301010803" pitchFamily="18" charset="0"/>
        </a:defRPr>
      </a:lvl2pPr>
      <a:lvl3pPr algn="ctr" defTabSz="457200" rtl="0" eaLnBrk="0" fontAlgn="base" hangingPunct="0">
        <a:spcBef>
          <a:spcPct val="0"/>
        </a:spcBef>
        <a:spcAft>
          <a:spcPct val="0"/>
        </a:spcAft>
        <a:defRPr sz="4000">
          <a:solidFill>
            <a:srgbClr val="262626"/>
          </a:solidFill>
          <a:latin typeface="Garamond" panose="02020404030301010803" pitchFamily="18" charset="0"/>
        </a:defRPr>
      </a:lvl3pPr>
      <a:lvl4pPr algn="ctr" defTabSz="457200" rtl="0" eaLnBrk="0" fontAlgn="base" hangingPunct="0">
        <a:spcBef>
          <a:spcPct val="0"/>
        </a:spcBef>
        <a:spcAft>
          <a:spcPct val="0"/>
        </a:spcAft>
        <a:defRPr sz="4000">
          <a:solidFill>
            <a:srgbClr val="262626"/>
          </a:solidFill>
          <a:latin typeface="Garamond" panose="02020404030301010803" pitchFamily="18" charset="0"/>
        </a:defRPr>
      </a:lvl4pPr>
      <a:lvl5pPr algn="ctr" defTabSz="457200" rtl="0" eaLnBrk="0" fontAlgn="base" hangingPunct="0">
        <a:spcBef>
          <a:spcPct val="0"/>
        </a:spcBef>
        <a:spcAft>
          <a:spcPct val="0"/>
        </a:spcAft>
        <a:defRPr sz="40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7" descr="pptblank"/>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745" r:id="rId1"/>
    <p:sldLayoutId id="2147485746" r:id="rId2"/>
    <p:sldLayoutId id="2147485747" r:id="rId3"/>
    <p:sldLayoutId id="2147485748" r:id="rId4"/>
    <p:sldLayoutId id="2147485749" r:id="rId5"/>
    <p:sldLayoutId id="2147485750" r:id="rId6"/>
    <p:sldLayoutId id="2147485751" r:id="rId7"/>
    <p:sldLayoutId id="2147485752" r:id="rId8"/>
    <p:sldLayoutId id="2147485753" r:id="rId9"/>
    <p:sldLayoutId id="2147485754" r:id="rId10"/>
    <p:sldLayoutId id="2147485755" r:id="rId11"/>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pptblank">
            <a:extLst>
              <a:ext uri="{FF2B5EF4-FFF2-40B4-BE49-F238E27FC236}">
                <a16:creationId xmlns:a16="http://schemas.microsoft.com/office/drawing/2014/main" id="{9D011785-5C2C-A929-91AE-A0F30817C346}"/>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8">
            <a:extLst>
              <a:ext uri="{FF2B5EF4-FFF2-40B4-BE49-F238E27FC236}">
                <a16:creationId xmlns:a16="http://schemas.microsoft.com/office/drawing/2014/main" id="{28445CAA-AF6A-11A0-1E09-91B0338DEFFC}"/>
              </a:ext>
            </a:extLst>
          </p:cNvPr>
          <p:cNvSpPr>
            <a:spLocks noGrp="1" noChangeArrowheads="1"/>
          </p:cNvSpPr>
          <p:nvPr>
            <p:ph type="title"/>
          </p:nvPr>
        </p:nvSpPr>
        <p:spPr bwMode="auto">
          <a:xfrm>
            <a:off x="457200" y="1125538"/>
            <a:ext cx="82296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9">
            <a:extLst>
              <a:ext uri="{FF2B5EF4-FFF2-40B4-BE49-F238E27FC236}">
                <a16:creationId xmlns:a16="http://schemas.microsoft.com/office/drawing/2014/main" id="{DE0A0BE1-4D52-CA3F-55DF-AC459DFA8D15}"/>
              </a:ext>
            </a:extLst>
          </p:cNvPr>
          <p:cNvSpPr>
            <a:spLocks noGrp="1" noChangeArrowheads="1"/>
          </p:cNvSpPr>
          <p:nvPr>
            <p:ph type="body" idx="1"/>
          </p:nvPr>
        </p:nvSpPr>
        <p:spPr bwMode="auto">
          <a:xfrm>
            <a:off x="457200" y="2276475"/>
            <a:ext cx="8229600" cy="384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4" name="Rectangle 10">
            <a:extLst>
              <a:ext uri="{FF2B5EF4-FFF2-40B4-BE49-F238E27FC236}">
                <a16:creationId xmlns:a16="http://schemas.microsoft.com/office/drawing/2014/main" id="{223E36C5-7D42-5B7E-D3C5-773F1CC89574}"/>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atin typeface="Arial" charset="0"/>
                <a:ea typeface="MS PGothic" pitchFamily="34" charset="-128"/>
                <a:cs typeface="+mn-cs"/>
              </a:defRPr>
            </a:lvl1pPr>
          </a:lstStyle>
          <a:p>
            <a:pPr>
              <a:defRPr/>
            </a:pPr>
            <a:endParaRPr lang="en-US" dirty="0"/>
          </a:p>
        </p:txBody>
      </p:sp>
      <p:sp>
        <p:nvSpPr>
          <p:cNvPr id="1035" name="Rectangle 11">
            <a:extLst>
              <a:ext uri="{FF2B5EF4-FFF2-40B4-BE49-F238E27FC236}">
                <a16:creationId xmlns:a16="http://schemas.microsoft.com/office/drawing/2014/main" id="{9601DD8D-A35C-27F4-7D06-FAA0A011C494}"/>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Arial" charset="0"/>
                <a:ea typeface="MS PGothic" pitchFamily="34" charset="-128"/>
                <a:cs typeface="+mn-cs"/>
              </a:defRPr>
            </a:lvl1pPr>
          </a:lstStyle>
          <a:p>
            <a:pPr>
              <a:defRPr/>
            </a:pPr>
            <a:endParaRPr lang="en-US" dirty="0"/>
          </a:p>
        </p:txBody>
      </p:sp>
      <p:sp>
        <p:nvSpPr>
          <p:cNvPr id="1036" name="Rectangle 12">
            <a:extLst>
              <a:ext uri="{FF2B5EF4-FFF2-40B4-BE49-F238E27FC236}">
                <a16:creationId xmlns:a16="http://schemas.microsoft.com/office/drawing/2014/main" id="{6A57C609-9ACA-3480-2584-228171AB551F}"/>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Arial" panose="020B0604020202020204" pitchFamily="34" charset="0"/>
              </a:defRPr>
            </a:lvl1pPr>
          </a:lstStyle>
          <a:p>
            <a:pPr>
              <a:defRPr/>
            </a:pPr>
            <a:fld id="{E0EBC69E-88D7-4AAC-BFAD-64DF3510AF75}" type="slidenum">
              <a:rPr lang="en-US" altLang="en-US"/>
              <a:pPr>
                <a:defRPr/>
              </a:pPr>
              <a:t>‹#›</a:t>
            </a:fld>
            <a:endParaRPr lang="en-US" altLang="en-US" dirty="0"/>
          </a:p>
        </p:txBody>
      </p:sp>
    </p:spTree>
    <p:extLst>
      <p:ext uri="{BB962C8B-B14F-4D97-AF65-F5344CB8AC3E}">
        <p14:creationId xmlns:p14="http://schemas.microsoft.com/office/powerpoint/2010/main" val="2601149854"/>
      </p:ext>
    </p:extLst>
  </p:cSld>
  <p:clrMap bg1="lt1" tx1="dk1" bg2="lt2" tx2="dk2" accent1="accent1" accent2="accent2" accent3="accent3" accent4="accent4" accent5="accent5" accent6="accent6" hlink="hlink" folHlink="folHlink"/>
  <p:sldLayoutIdLst>
    <p:sldLayoutId id="2147485769" r:id="rId1"/>
    <p:sldLayoutId id="2147485770" r:id="rId2"/>
    <p:sldLayoutId id="2147485771" r:id="rId3"/>
    <p:sldLayoutId id="2147485772" r:id="rId4"/>
    <p:sldLayoutId id="2147485773" r:id="rId5"/>
    <p:sldLayoutId id="2147485774" r:id="rId6"/>
    <p:sldLayoutId id="2147485775" r:id="rId7"/>
    <p:sldLayoutId id="2147485776" r:id="rId8"/>
    <p:sldLayoutId id="2147485777" r:id="rId9"/>
    <p:sldLayoutId id="2147485778" r:id="rId10"/>
    <p:sldLayoutId id="2147485779" r:id="rId11"/>
    <p:sldLayoutId id="2147485780" r:id="rId12"/>
  </p:sldLayoutIdLst>
  <p:hf sldNum="0" hdr="0" ftr="0" dt="0"/>
  <p:txStyles>
    <p:titleStyle>
      <a:lvl1pPr algn="ctr" rtl="0" eaLnBrk="0" fontAlgn="base" hangingPunct="0">
        <a:spcBef>
          <a:spcPct val="0"/>
        </a:spcBef>
        <a:spcAft>
          <a:spcPct val="0"/>
        </a:spcAft>
        <a:defRPr sz="4000">
          <a:solidFill>
            <a:schemeClr val="tx2"/>
          </a:solidFill>
          <a:latin typeface="+mj-lt"/>
          <a:ea typeface="MS PGothic" panose="020B0600070205080204" pitchFamily="34" charset="-128"/>
          <a:cs typeface="+mj-cs"/>
        </a:defRPr>
      </a:lvl1pPr>
      <a:lvl2pPr algn="ctr" rtl="0" eaLnBrk="0" fontAlgn="base" hangingPunct="0">
        <a:spcBef>
          <a:spcPct val="0"/>
        </a:spcBef>
        <a:spcAft>
          <a:spcPct val="0"/>
        </a:spcAft>
        <a:defRPr sz="4000">
          <a:solidFill>
            <a:schemeClr val="tx2"/>
          </a:solidFill>
          <a:latin typeface="Arial" charset="0"/>
          <a:ea typeface="MS PGothic" panose="020B0600070205080204" pitchFamily="34" charset="-128"/>
        </a:defRPr>
      </a:lvl2pPr>
      <a:lvl3pPr algn="ctr" rtl="0" eaLnBrk="0" fontAlgn="base" hangingPunct="0">
        <a:spcBef>
          <a:spcPct val="0"/>
        </a:spcBef>
        <a:spcAft>
          <a:spcPct val="0"/>
        </a:spcAft>
        <a:defRPr sz="4000">
          <a:solidFill>
            <a:schemeClr val="tx2"/>
          </a:solidFill>
          <a:latin typeface="Arial" charset="0"/>
          <a:ea typeface="MS PGothic" panose="020B0600070205080204" pitchFamily="34" charset="-128"/>
        </a:defRPr>
      </a:lvl3pPr>
      <a:lvl4pPr algn="ctr" rtl="0" eaLnBrk="0" fontAlgn="base" hangingPunct="0">
        <a:spcBef>
          <a:spcPct val="0"/>
        </a:spcBef>
        <a:spcAft>
          <a:spcPct val="0"/>
        </a:spcAft>
        <a:defRPr sz="4000">
          <a:solidFill>
            <a:schemeClr val="tx2"/>
          </a:solidFill>
          <a:latin typeface="Arial" charset="0"/>
          <a:ea typeface="MS PGothic" panose="020B0600070205080204" pitchFamily="34" charset="-128"/>
        </a:defRPr>
      </a:lvl4pPr>
      <a:lvl5pPr algn="ctr" rtl="0" eaLnBrk="0" fontAlgn="base" hangingPunct="0">
        <a:spcBef>
          <a:spcPct val="0"/>
        </a:spcBef>
        <a:spcAft>
          <a:spcPct val="0"/>
        </a:spcAft>
        <a:defRPr sz="4000">
          <a:solidFill>
            <a:schemeClr val="tx2"/>
          </a:solidFill>
          <a:latin typeface="Arial" charset="0"/>
          <a:ea typeface="MS PGothic" panose="020B0600070205080204" pitchFamily="34" charset="-128"/>
        </a:defRPr>
      </a:lvl5pPr>
      <a:lvl6pPr marL="457200" algn="ctr" rtl="0" fontAlgn="base">
        <a:spcBef>
          <a:spcPct val="0"/>
        </a:spcBef>
        <a:spcAft>
          <a:spcPct val="0"/>
        </a:spcAft>
        <a:defRPr sz="4000">
          <a:solidFill>
            <a:schemeClr val="tx2"/>
          </a:solidFill>
          <a:latin typeface="Arial" charset="0"/>
          <a:ea typeface="MS PGothic" pitchFamily="34" charset="-128"/>
        </a:defRPr>
      </a:lvl6pPr>
      <a:lvl7pPr marL="914400" algn="ctr" rtl="0" fontAlgn="base">
        <a:spcBef>
          <a:spcPct val="0"/>
        </a:spcBef>
        <a:spcAft>
          <a:spcPct val="0"/>
        </a:spcAft>
        <a:defRPr sz="4000">
          <a:solidFill>
            <a:schemeClr val="tx2"/>
          </a:solidFill>
          <a:latin typeface="Arial" charset="0"/>
          <a:ea typeface="MS PGothic" pitchFamily="34" charset="-128"/>
        </a:defRPr>
      </a:lvl7pPr>
      <a:lvl8pPr marL="1371600" algn="ctr" rtl="0" fontAlgn="base">
        <a:spcBef>
          <a:spcPct val="0"/>
        </a:spcBef>
        <a:spcAft>
          <a:spcPct val="0"/>
        </a:spcAft>
        <a:defRPr sz="4000">
          <a:solidFill>
            <a:schemeClr val="tx2"/>
          </a:solidFill>
          <a:latin typeface="Arial" charset="0"/>
          <a:ea typeface="MS PGothic" pitchFamily="34" charset="-128"/>
        </a:defRPr>
      </a:lvl8pPr>
      <a:lvl9pPr marL="1828800" algn="ctr" rtl="0" fontAlgn="base">
        <a:spcBef>
          <a:spcPct val="0"/>
        </a:spcBef>
        <a:spcAft>
          <a:spcPct val="0"/>
        </a:spcAft>
        <a:defRPr sz="4000">
          <a:solidFill>
            <a:schemeClr val="tx2"/>
          </a:solidFill>
          <a:latin typeface="Arial" charset="0"/>
          <a:ea typeface="MS PGothic" pitchFamily="34" charset="-128"/>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info@nersa.org.za"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wmf"/><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9.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1.xml.rels><?xml version="1.0" encoding="UTF-8" standalone="yes"?>
<Relationships xmlns="http://schemas.openxmlformats.org/package/2006/relationships"><Relationship Id="rId3" Type="http://schemas.openxmlformats.org/officeDocument/2006/relationships/hyperlink" Target="mailto:info@nersa.org.za" TargetMode="External"/><Relationship Id="rId2" Type="http://schemas.openxmlformats.org/officeDocument/2006/relationships/notesSlide" Target="../notesSlides/notesSlide17.xml"/><Relationship Id="rId1" Type="http://schemas.openxmlformats.org/officeDocument/2006/relationships/slideLayout" Target="../slideLayouts/slideLayout19.xml"/><Relationship Id="rId5" Type="http://schemas.openxmlformats.org/officeDocument/2006/relationships/image" Target="../media/image14.wmf"/><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2" descr="pptnotex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3" y="27384"/>
            <a:ext cx="9144000" cy="6858000"/>
          </a:xfrm>
          <a:prstGeom prst="rect">
            <a:avLst/>
          </a:prstGeom>
          <a:solidFill>
            <a:srgbClr val="B9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TextBox 7">
            <a:extLst>
              <a:ext uri="{FF2B5EF4-FFF2-40B4-BE49-F238E27FC236}">
                <a16:creationId xmlns:a16="http://schemas.microsoft.com/office/drawing/2014/main" id="{1BD55E37-2BFF-A215-E5A8-8774EC05C5DD}"/>
              </a:ext>
            </a:extLst>
          </p:cNvPr>
          <p:cNvSpPr txBox="1">
            <a:spLocks noChangeArrowheads="1"/>
          </p:cNvSpPr>
          <p:nvPr/>
        </p:nvSpPr>
        <p:spPr bwMode="auto">
          <a:xfrm>
            <a:off x="468313" y="6011863"/>
            <a:ext cx="727233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US" altLang="en-US" sz="1600" b="1" dirty="0">
                <a:cs typeface="Arial" panose="020B0604020202020204" pitchFamily="34" charset="0"/>
              </a:rPr>
              <a:t>PRESENTATION BY NERSA CHAIRPERSON, MR THEMBANI BUKULA,</a:t>
            </a:r>
          </a:p>
          <a:p>
            <a:pPr algn="ctr" eaLnBrk="1" hangingPunct="1">
              <a:spcBef>
                <a:spcPct val="0"/>
              </a:spcBef>
              <a:buFontTx/>
              <a:buNone/>
            </a:pPr>
            <a:r>
              <a:rPr lang="en-US" altLang="en-US" sz="1600" b="1" dirty="0">
                <a:cs typeface="Arial" panose="020B0604020202020204" pitchFamily="34" charset="0"/>
              </a:rPr>
              <a:t>16 OCTOBER 2024</a:t>
            </a:r>
            <a:endParaRPr lang="en-ZA" altLang="en-US" sz="1600" b="1" dirty="0">
              <a:cs typeface="Arial" panose="020B0604020202020204" pitchFamily="34" charset="0"/>
            </a:endParaRPr>
          </a:p>
        </p:txBody>
      </p:sp>
      <p:sp>
        <p:nvSpPr>
          <p:cNvPr id="3" name="Text Box 4">
            <a:extLst>
              <a:ext uri="{FF2B5EF4-FFF2-40B4-BE49-F238E27FC236}">
                <a16:creationId xmlns:a16="http://schemas.microsoft.com/office/drawing/2014/main" id="{A26F6FEA-732A-D2A9-54EC-F8D089DEA66A}"/>
              </a:ext>
            </a:extLst>
          </p:cNvPr>
          <p:cNvSpPr txBox="1">
            <a:spLocks noChangeArrowheads="1"/>
          </p:cNvSpPr>
          <p:nvPr/>
        </p:nvSpPr>
        <p:spPr bwMode="auto">
          <a:xfrm>
            <a:off x="35496" y="1338734"/>
            <a:ext cx="8352928"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FontTx/>
              <a:buNone/>
            </a:pPr>
            <a:r>
              <a:rPr lang="en-US" altLang="en-US" sz="2300" b="1" dirty="0">
                <a:cs typeface="Arial" panose="020B0604020202020204" pitchFamily="34" charset="0"/>
              </a:rPr>
              <a:t>NERSA PRESENTATION OF ITS ANNUAL REPORT FOR 2023/24 AT THE PORTFOLIO COMMITTEE ON ELECTRICITY AND ENERGY (PCEE)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179388" y="1190625"/>
            <a:ext cx="8229600" cy="5095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600" b="1" kern="0" dirty="0">
                <a:solidFill>
                  <a:srgbClr val="000000"/>
                </a:solidFill>
                <a:latin typeface="Arial"/>
                <a:ea typeface="ＭＳ Ｐゴシック"/>
              </a:rPr>
              <a:t>Key achievements – Regulatory activities (1)</a:t>
            </a:r>
          </a:p>
        </p:txBody>
      </p:sp>
      <p:sp>
        <p:nvSpPr>
          <p:cNvPr id="3" name="Content Placeholder 2">
            <a:extLst>
              <a:ext uri="{FF2B5EF4-FFF2-40B4-BE49-F238E27FC236}">
                <a16:creationId xmlns:a16="http://schemas.microsoft.com/office/drawing/2014/main" id="{814D2677-D18E-1886-AEB6-DB45802F6BA5}"/>
              </a:ext>
            </a:extLst>
          </p:cNvPr>
          <p:cNvSpPr txBox="1">
            <a:spLocks/>
          </p:cNvSpPr>
          <p:nvPr/>
        </p:nvSpPr>
        <p:spPr bwMode="auto">
          <a:xfrm>
            <a:off x="395536" y="1844824"/>
            <a:ext cx="8013452" cy="4248472"/>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1" indent="0" algn="just" eaLnBrk="1" hangingPunct="1">
              <a:buNone/>
              <a:defRPr/>
            </a:pPr>
            <a:r>
              <a:rPr lang="en-ZA" altLang="en-US" sz="1400" b="1" kern="0" dirty="0">
                <a:solidFill>
                  <a:schemeClr val="tx1">
                    <a:lumMod val="95000"/>
                    <a:lumOff val="5000"/>
                  </a:schemeClr>
                </a:solidFill>
                <a:latin typeface="Arial"/>
                <a:ea typeface="ＭＳ Ｐゴシック"/>
              </a:rPr>
              <a:t>A. Electricity Regulation</a:t>
            </a:r>
          </a:p>
          <a:p>
            <a:pPr marL="0" lvl="1" indent="0" algn="just" eaLnBrk="1" hangingPunct="1">
              <a:buNone/>
              <a:defRPr/>
            </a:pPr>
            <a:endParaRPr lang="en-ZA" altLang="en-US" sz="700" b="1" kern="0" dirty="0">
              <a:solidFill>
                <a:schemeClr val="tx1">
                  <a:lumMod val="95000"/>
                  <a:lumOff val="5000"/>
                </a:schemeClr>
              </a:solidFill>
              <a:latin typeface="Arial"/>
              <a:ea typeface="ＭＳ Ｐゴシック"/>
            </a:endParaRPr>
          </a:p>
          <a:p>
            <a:pPr marL="271463" lvl="1" indent="-271463" algn="just" eaLnBrk="1" hangingPunct="1">
              <a:spcBef>
                <a:spcPts val="384"/>
              </a:spcBef>
              <a:buFont typeface="+mj-lt"/>
              <a:buAutoNum type="arabicPeriod"/>
              <a:defRPr/>
            </a:pPr>
            <a:r>
              <a:rPr lang="en-ZA" altLang="en-US" sz="1400" kern="0" dirty="0">
                <a:solidFill>
                  <a:schemeClr val="tx1">
                    <a:lumMod val="95000"/>
                    <a:lumOff val="5000"/>
                  </a:schemeClr>
                </a:solidFill>
                <a:latin typeface="Arial"/>
                <a:ea typeface="ＭＳ Ｐゴシック"/>
              </a:rPr>
              <a:t>Approved the following:</a:t>
            </a:r>
          </a:p>
          <a:p>
            <a:pPr marL="614362" lvl="3" indent="-342900" algn="just" eaLnBrk="1" hangingPunct="1">
              <a:spcBef>
                <a:spcPts val="384"/>
              </a:spcBef>
              <a:buFont typeface="+mj-lt"/>
              <a:buAutoNum type="alphaLcParenR"/>
              <a:defRPr/>
            </a:pPr>
            <a:r>
              <a:rPr lang="en-ZA" sz="1400" kern="0" dirty="0">
                <a:latin typeface="Arial" panose="020B0604020202020204" pitchFamily="34" charset="0"/>
                <a:ea typeface="ＭＳ Ｐゴシック"/>
                <a:cs typeface="Arial" panose="020B0604020202020204" pitchFamily="34" charset="0"/>
              </a:rPr>
              <a:t>Issuance of 3 licences to the National Transmission Company of South Africa (NTCSA). namely transmission, import export and trading licences.</a:t>
            </a:r>
          </a:p>
          <a:p>
            <a:pPr marL="614362" lvl="3" indent="-342900" algn="just" eaLnBrk="1" hangingPunct="1">
              <a:spcBef>
                <a:spcPts val="384"/>
              </a:spcBef>
              <a:buFont typeface="+mj-lt"/>
              <a:buAutoNum type="alphaLcParenR"/>
              <a:defRPr/>
            </a:pPr>
            <a:r>
              <a:rPr lang="en-ZA" sz="1400" kern="0" dirty="0">
                <a:latin typeface="Arial" panose="020B0604020202020204" pitchFamily="34" charset="0"/>
                <a:ea typeface="ＭＳ Ｐゴシック"/>
                <a:cs typeface="Arial" panose="020B0604020202020204" pitchFamily="34" charset="0"/>
              </a:rPr>
              <a:t>48 Licence applications </a:t>
            </a:r>
            <a:r>
              <a:rPr lang="en-ZA" sz="1400" kern="0" dirty="0">
                <a:latin typeface="Arial"/>
                <a:ea typeface="ＭＳ Ｐゴシック"/>
              </a:rPr>
              <a:t>amended </a:t>
            </a:r>
            <a:r>
              <a:rPr lang="en-ZA" sz="1400" kern="0" dirty="0">
                <a:latin typeface="Arial" panose="020B0604020202020204" pitchFamily="34" charset="0"/>
                <a:ea typeface="ＭＳ Ｐゴシック"/>
                <a:cs typeface="Arial" panose="020B0604020202020204" pitchFamily="34" charset="0"/>
              </a:rPr>
              <a:t>within 120 working days.</a:t>
            </a:r>
          </a:p>
          <a:p>
            <a:pPr marL="614362" lvl="3" indent="-342900" algn="just" eaLnBrk="1" hangingPunct="1">
              <a:spcBef>
                <a:spcPts val="384"/>
              </a:spcBef>
              <a:buFont typeface="+mj-lt"/>
              <a:buAutoNum type="alphaLcParenR"/>
              <a:defRPr/>
            </a:pP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6 Licence applications for electricity generation facilities, mostly from the preferred bidders of the Renewable Energy Independent Power Producer Procurement (</a:t>
            </a:r>
            <a:r>
              <a:rPr lang="en-ZA" altLang="en-US" sz="1400" kern="0" dirty="0" err="1">
                <a:solidFill>
                  <a:schemeClr val="tx1">
                    <a:lumMod val="95000"/>
                    <a:lumOff val="5000"/>
                  </a:schemeClr>
                </a:solidFill>
                <a:latin typeface="Arial" panose="020B0604020202020204" pitchFamily="34" charset="0"/>
                <a:ea typeface="ＭＳ Ｐゴシック"/>
                <a:cs typeface="Arial" panose="020B0604020202020204" pitchFamily="34" charset="0"/>
              </a:rPr>
              <a:t>REIPPP</a:t>
            </a: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 Programme bid window 6 were approved in terms of t</a:t>
            </a:r>
            <a:r>
              <a:rPr lang="en-ZA" altLang="en-US" sz="1400" kern="0" dirty="0">
                <a:latin typeface="Arial" panose="020B0604020202020204" pitchFamily="34" charset="0"/>
                <a:ea typeface="ＭＳ Ｐゴシック"/>
                <a:cs typeface="Arial" panose="020B0604020202020204" pitchFamily="34" charset="0"/>
              </a:rPr>
              <a:t>he Electricity Regulation Act of 2006 (ERA). </a:t>
            </a:r>
          </a:p>
          <a:p>
            <a:pPr marL="857250" lvl="2" indent="-457200" algn="just" eaLnBrk="1" hangingPunct="1">
              <a:buFont typeface="+mj-lt"/>
              <a:buAutoNum type="alphaLcParenR"/>
              <a:defRPr/>
            </a:pPr>
            <a:endParaRPr lang="en-ZA" altLang="en-US" sz="700" kern="0" dirty="0">
              <a:solidFill>
                <a:srgbClr val="0070C0"/>
              </a:solidFill>
              <a:latin typeface="Arial"/>
              <a:ea typeface="ＭＳ Ｐゴシック"/>
            </a:endParaRPr>
          </a:p>
          <a:p>
            <a:pPr marL="0" lvl="1" indent="0" algn="just" eaLnBrk="1" hangingPunct="1">
              <a:buAutoNum type="arabicPeriod"/>
              <a:defRPr/>
            </a:pPr>
            <a:r>
              <a:rPr lang="en-ZA" altLang="en-US" sz="1400" kern="0" dirty="0">
                <a:latin typeface="Arial"/>
                <a:ea typeface="ＭＳ Ｐゴシック"/>
              </a:rPr>
              <a:t>  Achieved  the following:</a:t>
            </a:r>
          </a:p>
          <a:p>
            <a:pPr marL="614362" lvl="3" indent="-342900" algn="just" eaLnBrk="1" hangingPunct="1">
              <a:spcBef>
                <a:spcPts val="384"/>
              </a:spcBef>
              <a:buFont typeface="+mj-lt"/>
              <a:buAutoNum type="alphaLcParenR"/>
              <a:defRPr/>
            </a:pPr>
            <a:r>
              <a:rPr lang="en-US" altLang="en-US" sz="1400" kern="0" dirty="0">
                <a:latin typeface="Arial"/>
                <a:ea typeface="ＭＳ Ｐゴシック"/>
              </a:rPr>
              <a:t>62/57 (</a:t>
            </a:r>
            <a:r>
              <a:rPr lang="en-US" altLang="en-US" sz="1400" kern="0" dirty="0">
                <a:latin typeface="Arial" panose="020B0604020202020204" pitchFamily="34" charset="0"/>
                <a:ea typeface="ＭＳ Ｐゴシック"/>
                <a:cs typeface="Arial" panose="020B0604020202020204" pitchFamily="34" charset="0"/>
              </a:rPr>
              <a:t>109%) of distribution compliance audits executed (conducted five more compliance audits than planned).</a:t>
            </a:r>
            <a:endParaRPr lang="en-ZA" altLang="en-US" sz="1400" kern="0" dirty="0">
              <a:latin typeface="Arial" panose="020B0604020202020204" pitchFamily="34" charset="0"/>
              <a:ea typeface="ＭＳ Ｐゴシック"/>
              <a:cs typeface="Arial" panose="020B0604020202020204" pitchFamily="34" charset="0"/>
            </a:endParaRPr>
          </a:p>
          <a:p>
            <a:pPr marL="614362" lvl="3" indent="-342900" algn="just" eaLnBrk="1" hangingPunct="1">
              <a:spcBef>
                <a:spcPts val="384"/>
              </a:spcBef>
              <a:buFont typeface="+mj-lt"/>
              <a:buAutoNum type="alphaLcParenR"/>
              <a:defRPr/>
            </a:pPr>
            <a:r>
              <a:rPr lang="en-GB" sz="1400" kern="0" dirty="0">
                <a:latin typeface="Arial" panose="020B0604020202020204" pitchFamily="34" charset="0"/>
                <a:ea typeface="ＭＳ Ｐゴシック"/>
                <a:cs typeface="Arial" panose="020B0604020202020204" pitchFamily="34" charset="0"/>
              </a:rPr>
              <a:t>34/35 (97%) </a:t>
            </a:r>
            <a:r>
              <a:rPr lang="en-GB" sz="1400" dirty="0">
                <a:latin typeface="Arial" panose="020B0604020202020204" pitchFamily="34" charset="0"/>
                <a:ea typeface="Calibri" panose="020F0502020204030204" pitchFamily="34" charset="0"/>
              </a:rPr>
              <a:t>of the planned enforcement licence conditions</a:t>
            </a:r>
            <a:r>
              <a:rPr lang="en-GB" sz="1400" kern="0" dirty="0">
                <a:latin typeface="Arial" panose="020B0604020202020204" pitchFamily="34" charset="0"/>
                <a:ea typeface="ＭＳ Ｐゴシック"/>
                <a:cs typeface="Arial" panose="020B0604020202020204" pitchFamily="34" charset="0"/>
              </a:rPr>
              <a:t> for distribution, transmission and generation were executed in the local municipalities.</a:t>
            </a:r>
          </a:p>
          <a:p>
            <a:pPr marL="400050" lvl="2" indent="0" algn="just" eaLnBrk="1" hangingPunct="1">
              <a:buNone/>
              <a:defRPr/>
            </a:pPr>
            <a:endParaRPr lang="en-GB" altLang="en-US" sz="700" kern="0" dirty="0">
              <a:latin typeface="Arial" panose="020B0604020202020204" pitchFamily="34" charset="0"/>
              <a:ea typeface="ＭＳ Ｐゴシック"/>
            </a:endParaRPr>
          </a:p>
          <a:p>
            <a:pPr marL="0" lvl="1" indent="0" algn="just" eaLnBrk="1" hangingPunct="1">
              <a:buNone/>
              <a:defRPr/>
            </a:pPr>
            <a:r>
              <a:rPr lang="en-GB" altLang="en-US" sz="1400" kern="0" dirty="0">
                <a:latin typeface="Arial" panose="020B0604020202020204" pitchFamily="34" charset="0"/>
                <a:ea typeface="ＭＳ Ｐゴシック"/>
              </a:rPr>
              <a:t>3.   </a:t>
            </a:r>
            <a:r>
              <a:rPr lang="en-ZA" altLang="en-US" sz="1400" kern="0" dirty="0">
                <a:latin typeface="Arial"/>
                <a:ea typeface="ＭＳ Ｐゴシック"/>
              </a:rPr>
              <a:t>Approved the following:</a:t>
            </a:r>
          </a:p>
          <a:p>
            <a:pPr marL="614362" lvl="3" indent="-342900" algn="just" eaLnBrk="1" hangingPunct="1">
              <a:spcBef>
                <a:spcPts val="384"/>
              </a:spcBef>
              <a:buFont typeface="+mj-lt"/>
              <a:buAutoNum type="alphaLcParenR"/>
              <a:defRPr/>
            </a:pPr>
            <a:r>
              <a:rPr lang="en-GB" sz="1400" kern="0" dirty="0">
                <a:latin typeface="Arial" panose="020B0604020202020204" pitchFamily="34" charset="0"/>
                <a:ea typeface="ＭＳ Ｐゴシック"/>
                <a:cs typeface="Arial" panose="020B0604020202020204" pitchFamily="34" charset="0"/>
              </a:rPr>
              <a:t>4  Reports on distribution, transmission, and generation audits.</a:t>
            </a:r>
          </a:p>
          <a:p>
            <a:pPr marL="614362" lvl="3" indent="-342900" algn="just" eaLnBrk="1" hangingPunct="1">
              <a:spcBef>
                <a:spcPts val="384"/>
              </a:spcBef>
              <a:buFont typeface="+mj-lt"/>
              <a:buAutoNum type="alphaLcParenR"/>
              <a:defRPr/>
            </a:pPr>
            <a:r>
              <a:rPr lang="en-US" altLang="en-US" sz="1400" kern="0" dirty="0">
                <a:latin typeface="Arial" panose="020B0604020202020204" pitchFamily="34" charset="0"/>
                <a:ea typeface="ＭＳ Ｐゴシック"/>
                <a:cs typeface="Arial" panose="020B0604020202020204" pitchFamily="34" charset="0"/>
              </a:rPr>
              <a:t>4 Reports on the distribution, transmission and generation of the non-compliance findings.</a:t>
            </a:r>
          </a:p>
          <a:p>
            <a:pPr marL="614362" lvl="3" indent="-342900" algn="just" eaLnBrk="1" hangingPunct="1">
              <a:spcBef>
                <a:spcPts val="384"/>
              </a:spcBef>
              <a:buFont typeface="+mj-lt"/>
              <a:buAutoNum type="alphaLcParenR"/>
              <a:defRPr/>
            </a:pPr>
            <a:r>
              <a:rPr lang="en-US"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4 Quarterly reports on engagements with c</a:t>
            </a: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ustomers and stakeholders </a:t>
            </a:r>
            <a:endParaRPr lang="en-ZA" altLang="en-US" sz="1400" kern="0" dirty="0">
              <a:solidFill>
                <a:schemeClr val="tx1">
                  <a:lumMod val="95000"/>
                  <a:lumOff val="5000"/>
                </a:schemeClr>
              </a:solidFill>
              <a:latin typeface="Arial"/>
              <a:ea typeface="ＭＳ Ｐゴシック"/>
            </a:endParaRPr>
          </a:p>
        </p:txBody>
      </p:sp>
      <p:sp>
        <p:nvSpPr>
          <p:cNvPr id="5" name="TextBox 4">
            <a:extLst>
              <a:ext uri="{FF2B5EF4-FFF2-40B4-BE49-F238E27FC236}">
                <a16:creationId xmlns:a16="http://schemas.microsoft.com/office/drawing/2014/main" id="{60219077-C0E7-6005-6351-64F96D529591}"/>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10</a:t>
            </a:fld>
            <a:endParaRPr lang="en-ZA"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4AFA99A5-327E-A55E-7B15-645017FFE679}"/>
              </a:ext>
            </a:extLst>
          </p:cNvPr>
          <p:cNvSpPr txBox="1">
            <a:spLocks/>
          </p:cNvSpPr>
          <p:nvPr/>
        </p:nvSpPr>
        <p:spPr bwMode="auto">
          <a:xfrm>
            <a:off x="395535" y="1844824"/>
            <a:ext cx="8229599" cy="4248472"/>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1" indent="0" algn="just" eaLnBrk="1" hangingPunct="1">
              <a:spcBef>
                <a:spcPts val="384"/>
              </a:spcBef>
              <a:buNone/>
              <a:defRPr/>
            </a:pPr>
            <a:r>
              <a:rPr lang="en-ZA" altLang="en-US" sz="1400" b="1" kern="0" dirty="0">
                <a:latin typeface="Arial" panose="020B0604020202020204" pitchFamily="34" charset="0"/>
                <a:ea typeface="ＭＳ Ｐゴシック"/>
                <a:cs typeface="Arial" panose="020B0604020202020204" pitchFamily="34" charset="0"/>
              </a:rPr>
              <a:t>B. Piped-Gas Regulation</a:t>
            </a:r>
          </a:p>
          <a:p>
            <a:pPr marL="0" lvl="1" indent="0" algn="just" eaLnBrk="1" hangingPunct="1">
              <a:spcBef>
                <a:spcPts val="384"/>
              </a:spcBef>
              <a:buNone/>
              <a:defRPr/>
            </a:pPr>
            <a:endParaRPr lang="en-ZA" altLang="en-US" sz="700" b="1" kern="0" dirty="0">
              <a:latin typeface="Arial" panose="020B0604020202020204" pitchFamily="34" charset="0"/>
              <a:ea typeface="ＭＳ Ｐゴシック"/>
              <a:cs typeface="Arial" panose="020B0604020202020204" pitchFamily="34" charset="0"/>
            </a:endParaRPr>
          </a:p>
          <a:p>
            <a:pPr marL="271463" lvl="1" indent="-271463" algn="just" eaLnBrk="1" hangingPunct="1">
              <a:spcBef>
                <a:spcPts val="384"/>
              </a:spcBef>
              <a:buFont typeface="+mj-lt"/>
              <a:buAutoNum type="arabicPeriod"/>
              <a:defRPr/>
            </a:pPr>
            <a:r>
              <a:rPr lang="en-ZA" altLang="en-US" sz="1400" kern="0" dirty="0">
                <a:latin typeface="Arial" panose="020B0604020202020204" pitchFamily="34" charset="0"/>
                <a:ea typeface="ＭＳ Ｐゴシック"/>
                <a:cs typeface="Arial" panose="020B0604020202020204" pitchFamily="34" charset="0"/>
              </a:rPr>
              <a:t>Approved the following:</a:t>
            </a:r>
          </a:p>
          <a:p>
            <a:pPr marL="614362" lvl="3" indent="-342900" algn="just" eaLnBrk="1" hangingPunct="1">
              <a:spcBef>
                <a:spcPts val="384"/>
              </a:spcBef>
              <a:buFont typeface="+mj-lt"/>
              <a:buAutoNum type="alphaLcParenR"/>
              <a:defRPr/>
            </a:pPr>
            <a:r>
              <a:rPr lang="en-ZA" altLang="en-US" sz="1400" kern="0" dirty="0">
                <a:latin typeface="Arial" panose="020B0604020202020204" pitchFamily="34" charset="0"/>
                <a:ea typeface="ＭＳ Ｐゴシック"/>
                <a:cs typeface="Arial" panose="020B0604020202020204" pitchFamily="34" charset="0"/>
              </a:rPr>
              <a:t>12/12 (100%) applications for maximum prices of gas.</a:t>
            </a:r>
          </a:p>
          <a:p>
            <a:pPr marL="614362" lvl="3" indent="-342900" algn="just" eaLnBrk="1" hangingPunct="1">
              <a:spcBef>
                <a:spcPts val="384"/>
              </a:spcBef>
              <a:buFont typeface="+mj-lt"/>
              <a:buAutoNum type="alphaLcParenR"/>
              <a:defRPr/>
            </a:pPr>
            <a:r>
              <a:rPr lang="en-US" altLang="en-US" sz="1400" kern="0" dirty="0">
                <a:latin typeface="Arial" panose="020B0604020202020204" pitchFamily="34" charset="0"/>
                <a:ea typeface="ＭＳ Ｐゴシック"/>
                <a:cs typeface="Arial" panose="020B0604020202020204" pitchFamily="34" charset="0"/>
              </a:rPr>
              <a:t>3 applications on transmission tariffs. </a:t>
            </a:r>
            <a:endParaRPr lang="en-ZA" altLang="en-US" sz="1400" kern="0" dirty="0">
              <a:latin typeface="Arial" panose="020B0604020202020204" pitchFamily="34" charset="0"/>
              <a:ea typeface="ＭＳ Ｐゴシック"/>
              <a:cs typeface="Arial" panose="020B0604020202020204" pitchFamily="34" charset="0"/>
            </a:endParaRPr>
          </a:p>
          <a:p>
            <a:pPr marL="614362" lvl="3" indent="-342900" algn="just" eaLnBrk="1" hangingPunct="1">
              <a:spcBef>
                <a:spcPts val="384"/>
              </a:spcBef>
              <a:buFont typeface="+mj-lt"/>
              <a:buAutoNum type="alphaLcParenR"/>
              <a:defRPr/>
            </a:pPr>
            <a:r>
              <a:rPr lang="en-ZA" altLang="en-US" sz="1400" kern="0" dirty="0">
                <a:latin typeface="Arial" panose="020B0604020202020204" pitchFamily="34" charset="0"/>
                <a:ea typeface="ＭＳ Ｐゴシック"/>
                <a:cs typeface="Arial" panose="020B0604020202020204" pitchFamily="34" charset="0"/>
              </a:rPr>
              <a:t>5 applications for licences to construct and operate gas facilities and trade in gas.</a:t>
            </a:r>
          </a:p>
          <a:p>
            <a:pPr marL="614362" lvl="3" indent="-342900" algn="just" eaLnBrk="1" hangingPunct="1">
              <a:spcBef>
                <a:spcPts val="384"/>
              </a:spcBef>
              <a:buFont typeface="+mj-lt"/>
              <a:buAutoNum type="alphaLcParenR"/>
              <a:defRPr/>
            </a:pPr>
            <a:r>
              <a:rPr lang="en-ZA" sz="1400" kern="0" dirty="0">
                <a:latin typeface="Arial" panose="020B0604020202020204" pitchFamily="34" charset="0"/>
                <a:ea typeface="ＭＳ Ｐゴシック"/>
                <a:cs typeface="Arial" panose="020B0604020202020204" pitchFamily="34" charset="0"/>
              </a:rPr>
              <a:t>3 applications for amendment of licence applications.</a:t>
            </a:r>
          </a:p>
          <a:p>
            <a:pPr marL="614362" lvl="3" indent="-342900" algn="just" eaLnBrk="1" hangingPunct="1">
              <a:spcBef>
                <a:spcPts val="384"/>
              </a:spcBef>
              <a:buFont typeface="+mj-lt"/>
              <a:buAutoNum type="alphaLcParenR"/>
              <a:defRPr/>
            </a:pPr>
            <a:r>
              <a:rPr lang="en-ZA" altLang="en-US" sz="1400" kern="0" dirty="0">
                <a:latin typeface="Arial" panose="020B0604020202020204" pitchFamily="34" charset="0"/>
                <a:ea typeface="ＭＳ Ｐゴシック"/>
                <a:cs typeface="Arial" panose="020B0604020202020204" pitchFamily="34" charset="0"/>
              </a:rPr>
              <a:t>11/11 (100%) monitoring reports per licensee on the implementation of Maximum Prices.</a:t>
            </a:r>
          </a:p>
          <a:p>
            <a:pPr marL="857250" lvl="3" indent="0" algn="just" eaLnBrk="1" hangingPunct="1">
              <a:spcBef>
                <a:spcPts val="384"/>
              </a:spcBef>
              <a:buNone/>
              <a:defRPr/>
            </a:pPr>
            <a:endParaRPr lang="en-US" altLang="en-US" sz="1400" kern="0" dirty="0">
              <a:latin typeface="Arial" panose="020B0604020202020204" pitchFamily="34" charset="0"/>
              <a:ea typeface="ＭＳ Ｐゴシック"/>
              <a:cs typeface="Arial" panose="020B0604020202020204" pitchFamily="34" charset="0"/>
            </a:endParaRPr>
          </a:p>
          <a:p>
            <a:pPr marL="271463" lvl="1" indent="-271463" algn="just" eaLnBrk="1" hangingPunct="1">
              <a:spcBef>
                <a:spcPts val="384"/>
              </a:spcBef>
              <a:buFont typeface="+mj-lt"/>
              <a:buAutoNum type="arabicPeriod"/>
              <a:defRPr/>
            </a:pPr>
            <a:r>
              <a:rPr lang="en-US" altLang="en-US" sz="1400" kern="0" dirty="0">
                <a:latin typeface="Arial" panose="020B0604020202020204" pitchFamily="34" charset="0"/>
                <a:ea typeface="ＭＳ Ｐゴシック"/>
                <a:cs typeface="Arial" panose="020B0604020202020204" pitchFamily="34" charset="0"/>
              </a:rPr>
              <a:t>Approved or noted the following:</a:t>
            </a:r>
          </a:p>
          <a:p>
            <a:pPr marL="614362" lvl="3" indent="-342900" algn="just" eaLnBrk="1" hangingPunct="1">
              <a:spcBef>
                <a:spcPts val="384"/>
              </a:spcBef>
              <a:buFont typeface="+mj-lt"/>
              <a:buAutoNum type="alphaLcParenR"/>
              <a:defRPr/>
            </a:pPr>
            <a:r>
              <a:rPr lang="en-US" sz="1400" kern="0" dirty="0">
                <a:latin typeface="Arial" panose="020B0604020202020204" pitchFamily="34" charset="0"/>
                <a:ea typeface="ＭＳ Ｐゴシック"/>
                <a:cs typeface="Arial" panose="020B0604020202020204" pitchFamily="34" charset="0"/>
              </a:rPr>
              <a:t>4 quarterly calculations of the ROMPCO tariff for gas volumes below 120 million Gigajoule were noted. </a:t>
            </a:r>
            <a:endParaRPr lang="en-GB" sz="1400" kern="0" dirty="0">
              <a:latin typeface="Arial" panose="020B0604020202020204" pitchFamily="34" charset="0"/>
              <a:ea typeface="ＭＳ Ｐゴシック"/>
              <a:cs typeface="Arial" panose="020B0604020202020204" pitchFamily="34" charset="0"/>
            </a:endParaRPr>
          </a:p>
          <a:p>
            <a:pPr marL="614362" lvl="3" indent="-342900" algn="just" eaLnBrk="1" hangingPunct="1">
              <a:spcBef>
                <a:spcPts val="384"/>
              </a:spcBef>
              <a:buFont typeface="+mj-lt"/>
              <a:buAutoNum type="alphaLcParenR"/>
              <a:defRPr/>
            </a:pPr>
            <a:r>
              <a:rPr lang="en-GB" sz="1400" kern="0" dirty="0">
                <a:latin typeface="Arial" panose="020B0604020202020204" pitchFamily="34" charset="0"/>
                <a:ea typeface="ＭＳ Ｐゴシック"/>
                <a:cs typeface="Arial" panose="020B0604020202020204" pitchFamily="34" charset="0"/>
              </a:rPr>
              <a:t>12 monthly reports on volumes of gas transported from Mozambique to SA were noted.</a:t>
            </a:r>
          </a:p>
          <a:p>
            <a:pPr marL="614362" lvl="3" indent="-342900" algn="just" eaLnBrk="1" hangingPunct="1">
              <a:spcBef>
                <a:spcPts val="384"/>
              </a:spcBef>
              <a:buFont typeface="+mj-lt"/>
              <a:buAutoNum type="alphaLcParenR"/>
              <a:defRPr/>
            </a:pPr>
            <a:r>
              <a:rPr lang="en-ZA" sz="1400" kern="0" dirty="0">
                <a:latin typeface="Arial" panose="020B0604020202020204" pitchFamily="34" charset="0"/>
                <a:ea typeface="ＭＳ Ｐゴシック"/>
                <a:cs typeface="Arial" panose="020B0604020202020204" pitchFamily="34" charset="0"/>
              </a:rPr>
              <a:t>3 monitoring reports on compliance with licence conditions were noted.</a:t>
            </a:r>
          </a:p>
          <a:p>
            <a:pPr marL="614362" lvl="3" indent="-342900" algn="just" eaLnBrk="1" hangingPunct="1">
              <a:spcBef>
                <a:spcPts val="384"/>
              </a:spcBef>
              <a:buFont typeface="+mj-lt"/>
              <a:buAutoNum type="alphaLcParenR"/>
              <a:defRPr/>
            </a:pPr>
            <a:r>
              <a:rPr lang="en-GB" sz="1400" kern="0" dirty="0">
                <a:latin typeface="Arial" panose="020B0604020202020204" pitchFamily="34" charset="0"/>
                <a:ea typeface="ＭＳ Ｐゴシック"/>
                <a:cs typeface="Arial" panose="020B0604020202020204" pitchFamily="34" charset="0"/>
              </a:rPr>
              <a:t>3 monitoring reports </a:t>
            </a:r>
            <a:r>
              <a:rPr lang="en-ZA" sz="1400" kern="0" dirty="0">
                <a:latin typeface="Arial" panose="020B0604020202020204" pitchFamily="34" charset="0"/>
                <a:ea typeface="ＭＳ Ｐゴシック"/>
                <a:cs typeface="Arial" panose="020B0604020202020204" pitchFamily="34" charset="0"/>
              </a:rPr>
              <a:t>on the implementation of transmission tariffs were noted.</a:t>
            </a:r>
          </a:p>
          <a:p>
            <a:pPr marL="614362" lvl="3" indent="-342900" algn="just" eaLnBrk="1" hangingPunct="1">
              <a:spcBef>
                <a:spcPts val="384"/>
              </a:spcBef>
              <a:buFont typeface="+mj-lt"/>
              <a:buAutoNum type="alphaLcParenR"/>
              <a:defRPr/>
            </a:pPr>
            <a:r>
              <a:rPr lang="en-ZA" sz="1400" kern="0" dirty="0">
                <a:latin typeface="Arial" panose="020B0604020202020204" pitchFamily="34" charset="0"/>
                <a:ea typeface="ＭＳ Ｐゴシック"/>
                <a:cs typeface="Arial" panose="020B0604020202020204" pitchFamily="34" charset="0"/>
              </a:rPr>
              <a:t>3 reports on the developments in new gas sources in South Africa and neighbouring countries were noted.</a:t>
            </a:r>
            <a:endParaRPr lang="en-US" altLang="en-US" sz="1400" kern="0" dirty="0">
              <a:latin typeface="Arial" panose="020B0604020202020204" pitchFamily="34" charset="0"/>
              <a:ea typeface="ＭＳ Ｐゴシック"/>
              <a:cs typeface="Arial" panose="020B0604020202020204" pitchFamily="34" charset="0"/>
            </a:endParaRPr>
          </a:p>
          <a:p>
            <a:pPr marL="271463" lvl="1" indent="-271463" algn="just" eaLnBrk="1" hangingPunct="1">
              <a:spcBef>
                <a:spcPts val="384"/>
              </a:spcBef>
              <a:buFont typeface="+mj-lt"/>
              <a:buAutoNum type="arabicPeriod"/>
              <a:defRPr/>
            </a:pPr>
            <a:endParaRPr lang="en-ZA" altLang="en-US" sz="1400" kern="0" dirty="0">
              <a:latin typeface="Arial" panose="020B0604020202020204" pitchFamily="34" charset="0"/>
              <a:ea typeface="ＭＳ Ｐゴシック"/>
              <a:cs typeface="Arial" panose="020B0604020202020204" pitchFamily="34" charset="0"/>
            </a:endParaRPr>
          </a:p>
        </p:txBody>
      </p:sp>
      <p:sp>
        <p:nvSpPr>
          <p:cNvPr id="3" name="Title 1">
            <a:extLst>
              <a:ext uri="{FF2B5EF4-FFF2-40B4-BE49-F238E27FC236}">
                <a16:creationId xmlns:a16="http://schemas.microsoft.com/office/drawing/2014/main" id="{F31E5BB9-2F89-B9F1-7667-C3887FCECA09}"/>
              </a:ext>
            </a:extLst>
          </p:cNvPr>
          <p:cNvSpPr txBox="1">
            <a:spLocks/>
          </p:cNvSpPr>
          <p:nvPr/>
        </p:nvSpPr>
        <p:spPr bwMode="auto">
          <a:xfrm>
            <a:off x="179388" y="1190625"/>
            <a:ext cx="8229600" cy="5095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600" b="1" kern="0" dirty="0">
                <a:solidFill>
                  <a:srgbClr val="000000"/>
                </a:solidFill>
                <a:latin typeface="Arial"/>
                <a:ea typeface="ＭＳ Ｐゴシック"/>
              </a:rPr>
              <a:t>Key achievements – Regulatory activities (2)</a:t>
            </a:r>
          </a:p>
        </p:txBody>
      </p:sp>
      <p:sp>
        <p:nvSpPr>
          <p:cNvPr id="5" name="TextBox 4">
            <a:extLst>
              <a:ext uri="{FF2B5EF4-FFF2-40B4-BE49-F238E27FC236}">
                <a16:creationId xmlns:a16="http://schemas.microsoft.com/office/drawing/2014/main" id="{9363C9D7-9305-2348-A380-AF4FE89B267B}"/>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11</a:t>
            </a:fld>
            <a:endParaRPr lang="en-ZA"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5AAEA7B-65DF-68D1-F480-92391C926791}"/>
              </a:ext>
            </a:extLst>
          </p:cNvPr>
          <p:cNvSpPr txBox="1">
            <a:spLocks/>
          </p:cNvSpPr>
          <p:nvPr/>
        </p:nvSpPr>
        <p:spPr bwMode="auto">
          <a:xfrm>
            <a:off x="395535" y="1844824"/>
            <a:ext cx="8229599" cy="4941168"/>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1" indent="0" algn="just" eaLnBrk="1" hangingPunct="1">
              <a:spcBef>
                <a:spcPts val="384"/>
              </a:spcBef>
              <a:buNone/>
              <a:defRPr/>
            </a:pPr>
            <a:r>
              <a:rPr lang="en-ZA" altLang="en-US" sz="1400" b="1" kern="0" dirty="0">
                <a:latin typeface="Arial" panose="020B0604020202020204" pitchFamily="34" charset="0"/>
                <a:ea typeface="ＭＳ Ｐゴシック"/>
                <a:cs typeface="Arial" panose="020B0604020202020204" pitchFamily="34" charset="0"/>
              </a:rPr>
              <a:t>C. Petroleum Pipelines Regulation</a:t>
            </a:r>
          </a:p>
          <a:p>
            <a:pPr marL="0" lvl="1" indent="0" algn="just" eaLnBrk="1" hangingPunct="1">
              <a:spcBef>
                <a:spcPts val="384"/>
              </a:spcBef>
              <a:buNone/>
              <a:defRPr/>
            </a:pPr>
            <a:endParaRPr lang="en-ZA" altLang="en-US" sz="700" b="1" kern="0" dirty="0">
              <a:latin typeface="Arial" panose="020B0604020202020204" pitchFamily="34" charset="0"/>
              <a:ea typeface="ＭＳ Ｐゴシック"/>
              <a:cs typeface="Arial" panose="020B0604020202020204" pitchFamily="34" charset="0"/>
            </a:endParaRPr>
          </a:p>
          <a:p>
            <a:pPr marL="271463" lvl="1" indent="-271463" algn="just" eaLnBrk="1" hangingPunct="1">
              <a:spcBef>
                <a:spcPts val="384"/>
              </a:spcBef>
              <a:buFont typeface="+mj-lt"/>
              <a:buAutoNum type="arabicPeriod"/>
              <a:defRPr/>
            </a:pP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The </a:t>
            </a:r>
            <a:r>
              <a:rPr lang="en-ZA" altLang="en-US" sz="1400" kern="0" dirty="0">
                <a:latin typeface="Arial" panose="020B0604020202020204" pitchFamily="34" charset="0"/>
                <a:ea typeface="ＭＳ Ｐゴシック"/>
                <a:cs typeface="Arial" panose="020B0604020202020204" pitchFamily="34" charset="0"/>
              </a:rPr>
              <a:t>Energy Regulator approved the following applications:</a:t>
            </a:r>
          </a:p>
          <a:p>
            <a:pPr marL="614362" lvl="3" indent="-342900" algn="just" eaLnBrk="1" hangingPunct="1">
              <a:spcBef>
                <a:spcPts val="384"/>
              </a:spcBef>
              <a:buFont typeface="+mj-lt"/>
              <a:buAutoNum type="alphaLcParenR"/>
              <a:defRPr/>
            </a:pPr>
            <a:r>
              <a:rPr lang="en-US" altLang="en-US" sz="1400" kern="0" dirty="0">
                <a:latin typeface="Arial" panose="020B0604020202020204" pitchFamily="34" charset="0"/>
                <a:ea typeface="ＭＳ Ｐゴシック"/>
                <a:cs typeface="Arial" panose="020B0604020202020204" pitchFamily="34" charset="0"/>
              </a:rPr>
              <a:t>35 storage, loading and pipeline facilities tariff applications and 4 were not approved</a:t>
            </a:r>
          </a:p>
          <a:p>
            <a:pPr marL="614362" lvl="3" indent="-342900" algn="just" eaLnBrk="1" hangingPunct="1">
              <a:spcBef>
                <a:spcPts val="384"/>
              </a:spcBef>
              <a:buFont typeface="+mj-lt"/>
              <a:buAutoNum type="alphaLcParenR"/>
              <a:defRPr/>
            </a:pPr>
            <a:r>
              <a:rPr lang="en-US" altLang="en-US" sz="1400" kern="0" dirty="0">
                <a:latin typeface="Arial" panose="020B0604020202020204" pitchFamily="34" charset="0"/>
                <a:ea typeface="ＭＳ Ｐゴシック"/>
                <a:cs typeface="Arial" panose="020B0604020202020204" pitchFamily="34" charset="0"/>
              </a:rPr>
              <a:t>4 complete licence applications</a:t>
            </a:r>
          </a:p>
          <a:p>
            <a:pPr marL="1071562" lvl="4" indent="-342900" algn="just" eaLnBrk="1" hangingPunct="1">
              <a:spcBef>
                <a:spcPts val="384"/>
              </a:spcBef>
              <a:buFont typeface="Arial" panose="020B0604020202020204" pitchFamily="34" charset="0"/>
              <a:buChar char="•"/>
              <a:defRPr/>
            </a:pPr>
            <a:r>
              <a:rPr lang="en-ZA" sz="1400" kern="0" dirty="0">
                <a:latin typeface="Arial" panose="020B0604020202020204" pitchFamily="34" charset="0"/>
                <a:ea typeface="ＭＳ Ｐゴシック"/>
                <a:cs typeface="Arial" panose="020B0604020202020204" pitchFamily="34" charset="0"/>
              </a:rPr>
              <a:t>1 to construct marine loading facility and associated petroleum pipelines </a:t>
            </a:r>
          </a:p>
          <a:p>
            <a:pPr marL="1071562" lvl="4" indent="-342900" algn="just" eaLnBrk="1" hangingPunct="1">
              <a:spcBef>
                <a:spcPts val="384"/>
              </a:spcBef>
              <a:buFont typeface="Arial" panose="020B0604020202020204" pitchFamily="34" charset="0"/>
              <a:buChar char="•"/>
              <a:defRPr/>
            </a:pPr>
            <a:r>
              <a:rPr lang="en-ZA" sz="1400" kern="0" dirty="0">
                <a:latin typeface="Arial" panose="020B0604020202020204" pitchFamily="34" charset="0"/>
                <a:ea typeface="ＭＳ Ｐゴシック"/>
                <a:cs typeface="Arial" panose="020B0604020202020204" pitchFamily="34" charset="0"/>
              </a:rPr>
              <a:t>3 to operate a storage facility </a:t>
            </a:r>
            <a:endParaRPr lang="en-ZA" altLang="en-US" sz="1400" kern="0" dirty="0">
              <a:latin typeface="Arial" panose="020B0604020202020204" pitchFamily="34" charset="0"/>
              <a:ea typeface="ＭＳ Ｐゴシック"/>
              <a:cs typeface="Arial" panose="020B0604020202020204" pitchFamily="34" charset="0"/>
            </a:endParaRPr>
          </a:p>
          <a:p>
            <a:pPr marL="614362" lvl="3" indent="-342900" algn="just" eaLnBrk="1" hangingPunct="1">
              <a:spcBef>
                <a:spcPts val="384"/>
              </a:spcBef>
              <a:buFont typeface="+mj-lt"/>
              <a:buAutoNum type="alphaLcParenR"/>
              <a:defRPr/>
            </a:pPr>
            <a:r>
              <a:rPr lang="en-ZA" altLang="en-US" sz="1400" kern="0" dirty="0">
                <a:latin typeface="Arial" panose="020B0604020202020204" pitchFamily="34" charset="0"/>
                <a:ea typeface="ＭＳ Ｐゴシック"/>
                <a:cs typeface="Arial" panose="020B0604020202020204" pitchFamily="34" charset="0"/>
              </a:rPr>
              <a:t>13 applications for licence amendments / revocations</a:t>
            </a:r>
          </a:p>
          <a:p>
            <a:pPr marL="1071562" lvl="4" indent="-342900" algn="just" eaLnBrk="1" hangingPunct="1">
              <a:spcBef>
                <a:spcPts val="384"/>
              </a:spcBef>
              <a:buFont typeface="Arial" panose="020B0604020202020204" pitchFamily="34" charset="0"/>
              <a:buChar char="•"/>
              <a:defRPr/>
            </a:pPr>
            <a:r>
              <a:rPr lang="en-ZA" sz="1400" kern="0" dirty="0">
                <a:latin typeface="Arial" panose="020B0604020202020204" pitchFamily="34" charset="0"/>
                <a:ea typeface="ＭＳ Ｐゴシック"/>
                <a:cs typeface="Arial" panose="020B0604020202020204" pitchFamily="34" charset="0"/>
              </a:rPr>
              <a:t>7 amendments (either extension of construction timelines or additional capacity)</a:t>
            </a:r>
          </a:p>
          <a:p>
            <a:pPr marL="1071562" lvl="4" indent="-342900" algn="just" eaLnBrk="1" hangingPunct="1">
              <a:spcBef>
                <a:spcPts val="384"/>
              </a:spcBef>
              <a:buFont typeface="Arial" panose="020B0604020202020204" pitchFamily="34" charset="0"/>
              <a:buChar char="•"/>
              <a:defRPr/>
            </a:pPr>
            <a:r>
              <a:rPr lang="en-ZA" sz="1400" kern="0" dirty="0">
                <a:latin typeface="Arial" panose="020B0604020202020204" pitchFamily="34" charset="0"/>
                <a:ea typeface="ＭＳ Ｐゴシック"/>
                <a:cs typeface="Arial" panose="020B0604020202020204" pitchFamily="34" charset="0"/>
              </a:rPr>
              <a:t>6 revocations (mainly due to change of ownership)</a:t>
            </a:r>
          </a:p>
          <a:p>
            <a:pPr marL="628650" lvl="3" indent="0" algn="just" eaLnBrk="1" hangingPunct="1">
              <a:spcBef>
                <a:spcPts val="384"/>
              </a:spcBef>
              <a:buNone/>
              <a:defRPr/>
            </a:pPr>
            <a:endParaRPr lang="en-ZA" altLang="en-US" sz="700" kern="0" dirty="0">
              <a:latin typeface="Arial" panose="020B0604020202020204" pitchFamily="34" charset="0"/>
              <a:ea typeface="ＭＳ Ｐゴシック"/>
              <a:cs typeface="Arial" panose="020B0604020202020204" pitchFamily="34" charset="0"/>
            </a:endParaRPr>
          </a:p>
          <a:p>
            <a:pPr marL="271463" lvl="1" indent="-271463" algn="just" eaLnBrk="1" hangingPunct="1">
              <a:spcBef>
                <a:spcPts val="384"/>
              </a:spcBef>
              <a:buFont typeface="+mj-lt"/>
              <a:buAutoNum type="arabicPeriod"/>
              <a:defRPr/>
            </a:pPr>
            <a:r>
              <a:rPr lang="en-ZA" altLang="en-US" sz="1400" kern="0" dirty="0">
                <a:latin typeface="Arial" panose="020B0604020202020204" pitchFamily="34" charset="0"/>
                <a:ea typeface="ＭＳ Ｐゴシック"/>
                <a:cs typeface="Arial" panose="020B0604020202020204" pitchFamily="34" charset="0"/>
              </a:rPr>
              <a:t>The following reports were noted by the </a:t>
            </a:r>
            <a:r>
              <a:rPr lang="en-US" altLang="en-US" sz="1400" kern="0" dirty="0">
                <a:latin typeface="Arial" panose="020B0604020202020204" pitchFamily="34" charset="0"/>
                <a:ea typeface="ＭＳ Ｐゴシック"/>
                <a:cs typeface="Arial" panose="020B0604020202020204" pitchFamily="34" charset="0"/>
              </a:rPr>
              <a:t>PPS and </a:t>
            </a:r>
            <a:r>
              <a:rPr lang="en-ZA" altLang="en-US" sz="1400" kern="0" dirty="0">
                <a:latin typeface="Arial" panose="020B0604020202020204" pitchFamily="34" charset="0"/>
                <a:ea typeface="ＭＳ Ｐゴシック"/>
                <a:cs typeface="Arial" panose="020B0604020202020204" pitchFamily="34" charset="0"/>
              </a:rPr>
              <a:t>Energy Regulator:</a:t>
            </a:r>
          </a:p>
          <a:p>
            <a:pPr marL="614362" lvl="3" indent="-342900" algn="just" eaLnBrk="1" hangingPunct="1">
              <a:spcBef>
                <a:spcPts val="384"/>
              </a:spcBef>
              <a:buFont typeface="+mj-lt"/>
              <a:buAutoNum type="alphaLcParenR"/>
              <a:defRPr/>
            </a:pPr>
            <a:r>
              <a:rPr lang="en-ZA" altLang="en-US" sz="1400" kern="0" dirty="0">
                <a:latin typeface="Arial" panose="020B0604020202020204" pitchFamily="34" charset="0"/>
                <a:ea typeface="ＭＳ Ｐゴシック"/>
                <a:cs typeface="Arial" panose="020B0604020202020204" pitchFamily="34" charset="0"/>
              </a:rPr>
              <a:t>2 reports on trends regarding utilisation of storage facilities and third-party access </a:t>
            </a:r>
          </a:p>
          <a:p>
            <a:pPr marL="614362" lvl="3" indent="-342900" algn="just" eaLnBrk="1" hangingPunct="1">
              <a:spcBef>
                <a:spcPts val="384"/>
              </a:spcBef>
              <a:buFont typeface="+mj-lt"/>
              <a:buAutoNum type="alphaLcParenR"/>
              <a:defRPr/>
            </a:pPr>
            <a:r>
              <a:rPr lang="en-US" altLang="en-US" sz="1400" kern="0" dirty="0">
                <a:latin typeface="Arial" panose="020B0604020202020204" pitchFamily="34" charset="0"/>
                <a:ea typeface="ＭＳ Ｐゴシック"/>
                <a:cs typeface="Arial" panose="020B0604020202020204" pitchFamily="34" charset="0"/>
              </a:rPr>
              <a:t>2 reports on the inland security of supply </a:t>
            </a:r>
          </a:p>
          <a:p>
            <a:pPr marL="614362" lvl="3" indent="-342900" algn="just" eaLnBrk="1" hangingPunct="1">
              <a:spcBef>
                <a:spcPts val="384"/>
              </a:spcBef>
              <a:buFont typeface="+mj-lt"/>
              <a:buAutoNum type="alphaLcParenR"/>
              <a:defRPr/>
            </a:pPr>
            <a:r>
              <a:rPr lang="en-ZA" sz="1400" kern="0" dirty="0">
                <a:latin typeface="Arial" panose="020B0604020202020204" pitchFamily="34" charset="0"/>
                <a:ea typeface="ＭＳ Ｐゴシック"/>
                <a:cs typeface="Arial" panose="020B0604020202020204" pitchFamily="34" charset="0"/>
              </a:rPr>
              <a:t>2 reports on the construction of new facilities </a:t>
            </a:r>
          </a:p>
          <a:p>
            <a:pPr marL="614362" lvl="3" indent="-342900" algn="just" eaLnBrk="1" hangingPunct="1">
              <a:spcBef>
                <a:spcPts val="384"/>
              </a:spcBef>
              <a:buFont typeface="+mj-lt"/>
              <a:buAutoNum type="alphaLcParenR"/>
              <a:defRPr/>
            </a:pPr>
            <a:r>
              <a:rPr lang="en-ZA" sz="1400" kern="0" dirty="0">
                <a:latin typeface="Arial" panose="020B0604020202020204" pitchFamily="34" charset="0"/>
                <a:ea typeface="ＭＳ Ｐゴシック"/>
                <a:cs typeface="Arial" panose="020B0604020202020204" pitchFamily="34" charset="0"/>
              </a:rPr>
              <a:t>2 reports on licensees’ compliance with statutory reporting requirements </a:t>
            </a:r>
          </a:p>
          <a:p>
            <a:pPr marL="614362" lvl="3" indent="-342900" algn="just" eaLnBrk="1" hangingPunct="1">
              <a:spcBef>
                <a:spcPts val="384"/>
              </a:spcBef>
              <a:buFont typeface="+mj-lt"/>
              <a:buAutoNum type="alphaLcParenR"/>
              <a:defRPr/>
            </a:pPr>
            <a:r>
              <a:rPr lang="en-ZA" sz="1400" kern="0" dirty="0">
                <a:latin typeface="Arial" panose="020B0604020202020204" pitchFamily="34" charset="0"/>
                <a:ea typeface="ＭＳ Ｐゴシック"/>
                <a:cs typeface="Arial" panose="020B0604020202020204" pitchFamily="34" charset="0"/>
              </a:rPr>
              <a:t>1 Report on investigations done into suspected unlicensed activities </a:t>
            </a:r>
          </a:p>
          <a:p>
            <a:pPr marL="614362" lvl="3" indent="-342900" algn="just" eaLnBrk="1" hangingPunct="1">
              <a:spcBef>
                <a:spcPts val="384"/>
              </a:spcBef>
              <a:buFont typeface="+mj-lt"/>
              <a:buAutoNum type="alphaLcParenR"/>
              <a:defRPr/>
            </a:pPr>
            <a:r>
              <a:rPr lang="en-ZA" sz="1400" kern="0" dirty="0">
                <a:latin typeface="Arial" panose="020B0604020202020204" pitchFamily="34" charset="0"/>
                <a:ea typeface="ＭＳ Ｐゴシック"/>
                <a:cs typeface="Arial" panose="020B0604020202020204" pitchFamily="34" charset="0"/>
              </a:rPr>
              <a:t>1 Complaints lodged against NERSA licensees </a:t>
            </a:r>
          </a:p>
          <a:p>
            <a:pPr marL="271462" lvl="3" indent="0" algn="just" eaLnBrk="1" hangingPunct="1">
              <a:spcBef>
                <a:spcPts val="384"/>
              </a:spcBef>
              <a:buNone/>
              <a:defRPr/>
            </a:pPr>
            <a:endParaRPr lang="en-ZA"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614362" lvl="3" indent="-342900" algn="just" eaLnBrk="1" hangingPunct="1">
              <a:spcBef>
                <a:spcPts val="384"/>
              </a:spcBef>
              <a:buFont typeface="+mj-lt"/>
              <a:buAutoNum type="alphaLcParenR"/>
              <a:defRPr/>
            </a:pPr>
            <a:endPar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p:txBody>
      </p:sp>
      <p:sp>
        <p:nvSpPr>
          <p:cNvPr id="3" name="Title 1">
            <a:extLst>
              <a:ext uri="{FF2B5EF4-FFF2-40B4-BE49-F238E27FC236}">
                <a16:creationId xmlns:a16="http://schemas.microsoft.com/office/drawing/2014/main" id="{FFE1EA06-ED20-62C4-67F3-947F5D5E196E}"/>
              </a:ext>
            </a:extLst>
          </p:cNvPr>
          <p:cNvSpPr txBox="1">
            <a:spLocks/>
          </p:cNvSpPr>
          <p:nvPr/>
        </p:nvSpPr>
        <p:spPr bwMode="auto">
          <a:xfrm>
            <a:off x="179388" y="1190625"/>
            <a:ext cx="8229600" cy="5095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600" b="1" kern="0" dirty="0">
                <a:solidFill>
                  <a:srgbClr val="000000"/>
                </a:solidFill>
                <a:latin typeface="Arial"/>
                <a:ea typeface="ＭＳ Ｐゴシック"/>
              </a:rPr>
              <a:t>Key achievements – Regulatory activities (3)</a:t>
            </a:r>
          </a:p>
        </p:txBody>
      </p:sp>
      <p:sp>
        <p:nvSpPr>
          <p:cNvPr id="5" name="TextBox 4">
            <a:extLst>
              <a:ext uri="{FF2B5EF4-FFF2-40B4-BE49-F238E27FC236}">
                <a16:creationId xmlns:a16="http://schemas.microsoft.com/office/drawing/2014/main" id="{080E5F16-EFDC-CD9A-3C59-1AD466663498}"/>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12</a:t>
            </a:fld>
            <a:endParaRPr lang="en-ZA" sz="1200" dirty="0"/>
          </a:p>
        </p:txBody>
      </p:sp>
    </p:spTree>
    <p:extLst>
      <p:ext uri="{BB962C8B-B14F-4D97-AF65-F5344CB8AC3E}">
        <p14:creationId xmlns:p14="http://schemas.microsoft.com/office/powerpoint/2010/main" val="744999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323850" y="3429000"/>
            <a:ext cx="8496622" cy="1296144"/>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eaLnBrk="1" hangingPunct="1">
              <a:defRPr/>
            </a:pPr>
            <a:r>
              <a:rPr lang="en-US" altLang="en-US" sz="4000" b="1" kern="0" dirty="0">
                <a:solidFill>
                  <a:schemeClr val="tx1"/>
                </a:solidFill>
                <a:latin typeface="Arial (Headings)"/>
                <a:ea typeface="ＭＳ Ｐゴシック"/>
              </a:rPr>
              <a:t>2.1.2 Key achievements: Organisational activities</a:t>
            </a:r>
          </a:p>
        </p:txBody>
      </p:sp>
      <p:sp>
        <p:nvSpPr>
          <p:cNvPr id="4" name="TextBox 3">
            <a:extLst>
              <a:ext uri="{FF2B5EF4-FFF2-40B4-BE49-F238E27FC236}">
                <a16:creationId xmlns:a16="http://schemas.microsoft.com/office/drawing/2014/main" id="{83AB86E1-6EB1-3E16-D736-4C7208FE8013}"/>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13</a:t>
            </a:fld>
            <a:endParaRPr lang="en-ZA" sz="1200" dirty="0"/>
          </a:p>
        </p:txBody>
      </p:sp>
    </p:spTree>
    <p:extLst>
      <p:ext uri="{BB962C8B-B14F-4D97-AF65-F5344CB8AC3E}">
        <p14:creationId xmlns:p14="http://schemas.microsoft.com/office/powerpoint/2010/main" val="868491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5EAC458-494D-A0FB-294A-62E880DF8B28}"/>
              </a:ext>
            </a:extLst>
          </p:cNvPr>
          <p:cNvSpPr txBox="1">
            <a:spLocks/>
          </p:cNvSpPr>
          <p:nvPr/>
        </p:nvSpPr>
        <p:spPr bwMode="auto">
          <a:xfrm>
            <a:off x="179388" y="1190625"/>
            <a:ext cx="8229600" cy="5095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600" b="1" kern="0" dirty="0">
                <a:solidFill>
                  <a:srgbClr val="000000"/>
                </a:solidFill>
                <a:latin typeface="Arial"/>
                <a:ea typeface="ＭＳ Ｐゴシック"/>
              </a:rPr>
              <a:t>Key achievements – Organisational activities (1)</a:t>
            </a:r>
          </a:p>
        </p:txBody>
      </p:sp>
      <p:sp>
        <p:nvSpPr>
          <p:cNvPr id="6" name="Content Placeholder 2">
            <a:extLst>
              <a:ext uri="{FF2B5EF4-FFF2-40B4-BE49-F238E27FC236}">
                <a16:creationId xmlns:a16="http://schemas.microsoft.com/office/drawing/2014/main" id="{63CFC0F2-ED1C-463B-D8B9-E0E6DA48258B}"/>
              </a:ext>
            </a:extLst>
          </p:cNvPr>
          <p:cNvSpPr txBox="1">
            <a:spLocks/>
          </p:cNvSpPr>
          <p:nvPr/>
        </p:nvSpPr>
        <p:spPr bwMode="auto">
          <a:xfrm>
            <a:off x="179512" y="1772816"/>
            <a:ext cx="7704856" cy="288776"/>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1" indent="0" algn="just" eaLnBrk="1" hangingPunct="1">
              <a:spcBef>
                <a:spcPts val="384"/>
              </a:spcBef>
              <a:spcAft>
                <a:spcPts val="0"/>
              </a:spcAft>
              <a:buNone/>
              <a:tabLst>
                <a:tab pos="266700" algn="l"/>
              </a:tabLst>
              <a:defRPr/>
            </a:pPr>
            <a:r>
              <a:rPr kumimoji="0" lang="en-ZA" altLang="en-US" sz="1400" b="1" i="0" u="none" strike="noStrike" kern="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rPr>
              <a:t>A. Human Resource Management (1)</a:t>
            </a:r>
            <a:endPar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p:txBody>
      </p:sp>
      <p:sp>
        <p:nvSpPr>
          <p:cNvPr id="7" name="Content Placeholder 2">
            <a:extLst>
              <a:ext uri="{FF2B5EF4-FFF2-40B4-BE49-F238E27FC236}">
                <a16:creationId xmlns:a16="http://schemas.microsoft.com/office/drawing/2014/main" id="{85D54925-D881-0C8A-48B8-D51CD7427283}"/>
              </a:ext>
            </a:extLst>
          </p:cNvPr>
          <p:cNvSpPr txBox="1">
            <a:spLocks/>
          </p:cNvSpPr>
          <p:nvPr/>
        </p:nvSpPr>
        <p:spPr bwMode="auto">
          <a:xfrm>
            <a:off x="395535" y="2132856"/>
            <a:ext cx="8229599" cy="4248472"/>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71463" lvl="1" indent="-271463" algn="just" eaLnBrk="1" hangingPunct="1">
              <a:spcBef>
                <a:spcPts val="384"/>
              </a:spcBef>
              <a:buFont typeface="+mj-lt"/>
              <a:buAutoNum type="arabicPeriod"/>
              <a:defRPr/>
            </a:pPr>
            <a:endParaRPr lang="en-ZA" altLang="en-US" sz="7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271463" lvl="1" indent="-271463" algn="just" eaLnBrk="1" hangingPunct="1">
              <a:spcBef>
                <a:spcPts val="384"/>
              </a:spcBef>
              <a:buFont typeface="+mj-lt"/>
              <a:buAutoNum type="arabicPeriod"/>
              <a:defRPr/>
            </a:pP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Achieved a vacancy rate of </a:t>
            </a:r>
            <a:r>
              <a:rPr lang="en-ZA" altLang="en-US" sz="1400" b="1" kern="0" dirty="0">
                <a:solidFill>
                  <a:schemeClr val="tx1">
                    <a:lumMod val="95000"/>
                    <a:lumOff val="5000"/>
                  </a:schemeClr>
                </a:solidFill>
                <a:latin typeface="Arial" panose="020B0604020202020204" pitchFamily="34" charset="0"/>
                <a:ea typeface="ＭＳ Ｐゴシック"/>
                <a:cs typeface="Arial" panose="020B0604020202020204" pitchFamily="34" charset="0"/>
              </a:rPr>
              <a:t>5.9%</a:t>
            </a: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 </a:t>
            </a:r>
            <a:r>
              <a:rPr lang="en-US"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compared to a 5.5% vacancy rate in the same period for 2022/23.</a:t>
            </a:r>
          </a:p>
          <a:p>
            <a:pPr marL="271463" lvl="1" indent="-271463" algn="just" eaLnBrk="1" hangingPunct="1">
              <a:spcBef>
                <a:spcPts val="384"/>
              </a:spcBef>
              <a:buFont typeface="+mj-lt"/>
              <a:buAutoNum type="arabicPeriod"/>
              <a:defRPr/>
            </a:pPr>
            <a:endParaRPr lang="en-US" altLang="en-US" sz="7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271463" lvl="1" indent="-271463" algn="just" eaLnBrk="1" hangingPunct="1">
              <a:spcBef>
                <a:spcPts val="384"/>
              </a:spcBef>
              <a:buFont typeface="+mj-lt"/>
              <a:buAutoNum type="arabicPeriod"/>
              <a:defRPr/>
            </a:pP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Staff strength = 236 employees  </a:t>
            </a:r>
          </a:p>
          <a:p>
            <a:pPr marL="614362" lvl="3" indent="-342900" algn="just" eaLnBrk="1" hangingPunct="1">
              <a:spcBef>
                <a:spcPts val="384"/>
              </a:spcBef>
              <a:buFont typeface="+mj-lt"/>
              <a:buAutoNum type="alphaLcParenR"/>
              <a:defRPr/>
            </a:pP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16 (5.9%) vacancies by the end of the review period.</a:t>
            </a:r>
          </a:p>
          <a:p>
            <a:pPr marL="614362" lvl="3" indent="-342900" algn="just" eaLnBrk="1" hangingPunct="1">
              <a:spcBef>
                <a:spcPts val="384"/>
              </a:spcBef>
              <a:buFont typeface="+mj-lt"/>
              <a:buAutoNum type="alphaLcParenR"/>
              <a:defRPr/>
            </a:pPr>
            <a:endParaRPr lang="en-ZA" altLang="en-US" sz="7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271463" lvl="1" indent="-271463" algn="just" eaLnBrk="1" hangingPunct="1">
              <a:spcBef>
                <a:spcPts val="384"/>
              </a:spcBef>
              <a:buFont typeface="+mj-lt"/>
              <a:buAutoNum type="arabicPeriod"/>
              <a:defRPr/>
            </a:pPr>
            <a:r>
              <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Finalised the Operating Model Review project</a:t>
            </a:r>
          </a:p>
          <a:p>
            <a:pPr marL="614362" lvl="3" indent="-342900" algn="just" eaLnBrk="1" hangingPunct="1">
              <a:spcBef>
                <a:spcPts val="384"/>
              </a:spcBef>
              <a:buFont typeface="+mj-lt"/>
              <a:buAutoNum type="alphaLcParenR"/>
              <a:defRPr/>
            </a:pPr>
            <a:r>
              <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Aimed to optimize business processes, resource allocation, and the organisational structure in order to enhance efficiency, effectiveness and alignment with strategic goals. </a:t>
            </a:r>
          </a:p>
          <a:p>
            <a:pPr marL="614362" lvl="3" indent="-342900" algn="just" eaLnBrk="1" hangingPunct="1">
              <a:spcBef>
                <a:spcPts val="384"/>
              </a:spcBef>
              <a:buFont typeface="+mj-lt"/>
              <a:buAutoNum type="alphaLcParenR"/>
              <a:defRPr/>
            </a:pPr>
            <a:r>
              <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The next phase of the project will be the implementation of the recommendations of the Operating Model Review.</a:t>
            </a:r>
          </a:p>
          <a:p>
            <a:pPr marL="614362" lvl="3" indent="-342900" algn="just" eaLnBrk="1" hangingPunct="1">
              <a:spcBef>
                <a:spcPts val="384"/>
              </a:spcBef>
              <a:buFont typeface="+mj-lt"/>
              <a:buAutoNum type="alphaLcParenR"/>
              <a:defRPr/>
            </a:pPr>
            <a:endParaRPr lang="en-ZA" altLang="en-US" sz="7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271463" lvl="1" indent="-271463" algn="just" eaLnBrk="1" hangingPunct="1">
              <a:spcBef>
                <a:spcPts val="384"/>
              </a:spcBef>
              <a:buFont typeface="+mj-lt"/>
              <a:buAutoNum type="arabicPeriod"/>
              <a:defRPr/>
            </a:pP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Conducted an organisational culture assessment.</a:t>
            </a:r>
          </a:p>
          <a:p>
            <a:pPr marL="614362" lvl="3" indent="-342900" algn="just" eaLnBrk="1" hangingPunct="1">
              <a:spcBef>
                <a:spcPts val="384"/>
              </a:spcBef>
              <a:buFont typeface="+mj-lt"/>
              <a:buAutoNum type="alphaLcParenR"/>
              <a:defRPr/>
            </a:pPr>
            <a:r>
              <a:rPr lang="en-US"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Provided management with valuable insights into the current state of the organisational culture, enabling them to make informed decisions and take actions that foster a positive and productive work environment.</a:t>
            </a:r>
            <a:endPar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p:txBody>
      </p:sp>
      <p:sp>
        <p:nvSpPr>
          <p:cNvPr id="3" name="TextBox 2">
            <a:extLst>
              <a:ext uri="{FF2B5EF4-FFF2-40B4-BE49-F238E27FC236}">
                <a16:creationId xmlns:a16="http://schemas.microsoft.com/office/drawing/2014/main" id="{F4920128-AA8F-F3F3-355B-EA1421AA0521}"/>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14</a:t>
            </a:fld>
            <a:endParaRPr lang="en-ZA" sz="1200" dirty="0"/>
          </a:p>
        </p:txBody>
      </p:sp>
    </p:spTree>
    <p:extLst>
      <p:ext uri="{BB962C8B-B14F-4D97-AF65-F5344CB8AC3E}">
        <p14:creationId xmlns:p14="http://schemas.microsoft.com/office/powerpoint/2010/main" val="2333383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5EAC458-494D-A0FB-294A-62E880DF8B28}"/>
              </a:ext>
            </a:extLst>
          </p:cNvPr>
          <p:cNvSpPr txBox="1">
            <a:spLocks/>
          </p:cNvSpPr>
          <p:nvPr/>
        </p:nvSpPr>
        <p:spPr bwMode="auto">
          <a:xfrm>
            <a:off x="179388" y="1190625"/>
            <a:ext cx="8229600" cy="5095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600" b="1" kern="0" dirty="0">
                <a:solidFill>
                  <a:srgbClr val="000000"/>
                </a:solidFill>
                <a:latin typeface="Arial"/>
                <a:ea typeface="ＭＳ Ｐゴシック"/>
              </a:rPr>
              <a:t>Key achievements – Organisational activities (2)</a:t>
            </a:r>
          </a:p>
        </p:txBody>
      </p:sp>
      <p:sp>
        <p:nvSpPr>
          <p:cNvPr id="6" name="Content Placeholder 2">
            <a:extLst>
              <a:ext uri="{FF2B5EF4-FFF2-40B4-BE49-F238E27FC236}">
                <a16:creationId xmlns:a16="http://schemas.microsoft.com/office/drawing/2014/main" id="{63CFC0F2-ED1C-463B-D8B9-E0E6DA48258B}"/>
              </a:ext>
            </a:extLst>
          </p:cNvPr>
          <p:cNvSpPr txBox="1">
            <a:spLocks/>
          </p:cNvSpPr>
          <p:nvPr/>
        </p:nvSpPr>
        <p:spPr bwMode="auto">
          <a:xfrm>
            <a:off x="179512" y="1772816"/>
            <a:ext cx="7704856" cy="288776"/>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1" indent="0" algn="just" eaLnBrk="1" hangingPunct="1">
              <a:spcBef>
                <a:spcPts val="384"/>
              </a:spcBef>
              <a:spcAft>
                <a:spcPts val="0"/>
              </a:spcAft>
              <a:buNone/>
              <a:tabLst>
                <a:tab pos="266700" algn="l"/>
              </a:tabLst>
              <a:defRPr/>
            </a:pPr>
            <a:r>
              <a:rPr lang="en-US" sz="1400" b="1" kern="0" dirty="0">
                <a:latin typeface="Arial" panose="020B0604020202020204" pitchFamily="34" charset="0"/>
                <a:ea typeface="ＭＳ Ｐゴシック"/>
                <a:cs typeface="Arial" panose="020B0604020202020204" pitchFamily="34" charset="0"/>
              </a:rPr>
              <a:t>A. </a:t>
            </a:r>
            <a:r>
              <a:rPr kumimoji="0" lang="en-ZA" altLang="en-US" sz="1400" b="1" i="0" u="none" strike="noStrike" kern="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rPr>
              <a:t>Human Resource Management (2)</a:t>
            </a:r>
            <a:endPar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p:txBody>
      </p:sp>
      <p:sp>
        <p:nvSpPr>
          <p:cNvPr id="7" name="Content Placeholder 2">
            <a:extLst>
              <a:ext uri="{FF2B5EF4-FFF2-40B4-BE49-F238E27FC236}">
                <a16:creationId xmlns:a16="http://schemas.microsoft.com/office/drawing/2014/main" id="{85D54925-D881-0C8A-48B8-D51CD7427283}"/>
              </a:ext>
            </a:extLst>
          </p:cNvPr>
          <p:cNvSpPr txBox="1">
            <a:spLocks/>
          </p:cNvSpPr>
          <p:nvPr/>
        </p:nvSpPr>
        <p:spPr bwMode="auto">
          <a:xfrm>
            <a:off x="395535" y="2132856"/>
            <a:ext cx="8229599" cy="4248472"/>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71463" lvl="1" indent="-271463" algn="just" eaLnBrk="1" hangingPunct="1">
              <a:spcBef>
                <a:spcPts val="384"/>
              </a:spcBef>
              <a:buFont typeface="+mj-lt"/>
              <a:buAutoNum type="arabicPeriod"/>
              <a:defRPr/>
            </a:pPr>
            <a:endParaRPr lang="en-ZA" altLang="en-US" sz="7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266700" lvl="1" indent="-266700" algn="just" eaLnBrk="1" hangingPunct="1">
              <a:spcBef>
                <a:spcPts val="384"/>
              </a:spcBef>
              <a:buFont typeface="+mj-lt"/>
              <a:buAutoNum type="arabicPeriod" startAt="5"/>
              <a:defRPr/>
            </a:pPr>
            <a:r>
              <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NERSA talent management initiatives continued the implementation of the technical regulatory training programme:</a:t>
            </a:r>
          </a:p>
          <a:p>
            <a:pPr marL="614362" lvl="3" indent="-342900" algn="just" eaLnBrk="1" hangingPunct="1">
              <a:spcBef>
                <a:spcPts val="384"/>
              </a:spcBef>
              <a:buFont typeface="+mj-lt"/>
              <a:buAutoNum type="alphaLcParenR"/>
              <a:defRPr/>
            </a:pPr>
            <a:r>
              <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Aimed at deploying a learning and development strategy geared at building and cultivating a high-performance and highly engaged workforce.</a:t>
            </a:r>
          </a:p>
          <a:p>
            <a:pPr marL="614362" lvl="3" indent="-342900" algn="just" eaLnBrk="1" hangingPunct="1">
              <a:spcBef>
                <a:spcPts val="384"/>
              </a:spcBef>
              <a:buFont typeface="+mj-lt"/>
              <a:buAutoNum type="alphaLcParenR"/>
              <a:defRPr/>
            </a:pPr>
            <a:r>
              <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Aimed to ensure the capacitation and upskilling of roles in the Regulatory Divisions, which is expected to result in excellence, professionalism and innovation</a:t>
            </a:r>
            <a:r>
              <a:rPr lang="en-ZA"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 within NERSA.</a:t>
            </a:r>
            <a:endPar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271463" lvl="1" indent="-271463" algn="just" eaLnBrk="1" hangingPunct="1">
              <a:spcBef>
                <a:spcPts val="384"/>
              </a:spcBef>
              <a:buFont typeface="+mj-lt"/>
              <a:buAutoNum type="arabicPeriod"/>
              <a:defRPr/>
            </a:pPr>
            <a:endParaRPr lang="en-US"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p:txBody>
      </p:sp>
      <p:sp>
        <p:nvSpPr>
          <p:cNvPr id="10" name="Content Placeholder 2">
            <a:extLst>
              <a:ext uri="{FF2B5EF4-FFF2-40B4-BE49-F238E27FC236}">
                <a16:creationId xmlns:a16="http://schemas.microsoft.com/office/drawing/2014/main" id="{F4CD51CB-8308-CB53-1283-509A46F3ADAF}"/>
              </a:ext>
            </a:extLst>
          </p:cNvPr>
          <p:cNvSpPr txBox="1">
            <a:spLocks/>
          </p:cNvSpPr>
          <p:nvPr/>
        </p:nvSpPr>
        <p:spPr bwMode="auto">
          <a:xfrm>
            <a:off x="395535" y="4293096"/>
            <a:ext cx="8229599" cy="1224136"/>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71463" lvl="1" indent="-271463" algn="just" eaLnBrk="1" hangingPunct="1">
              <a:spcBef>
                <a:spcPts val="384"/>
              </a:spcBef>
              <a:buFont typeface="+mj-lt"/>
              <a:buAutoNum type="arabicPeriod"/>
              <a:defRPr/>
            </a:pPr>
            <a:endParaRPr lang="en-ZA" altLang="en-US" sz="7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614362" lvl="3" indent="-342900" algn="just" eaLnBrk="1" hangingPunct="1">
              <a:spcBef>
                <a:spcPts val="384"/>
              </a:spcBef>
              <a:buFont typeface="+mj-lt"/>
              <a:buAutoNum type="alphaLcParenR"/>
              <a:defRPr/>
            </a:pP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Continued to be an active member of the Regional Electricity Regulators Association (RERA) and the African Forum for Utility Regulators (AFUR). </a:t>
            </a:r>
          </a:p>
          <a:p>
            <a:pPr marL="614362" lvl="3" indent="-342900" algn="just" eaLnBrk="1" hangingPunct="1">
              <a:spcBef>
                <a:spcPts val="384"/>
              </a:spcBef>
              <a:buFont typeface="+mj-lt"/>
              <a:buAutoNum type="alphaLcParenR"/>
              <a:defRPr/>
            </a:pP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NERSA presented a paper on market reforms at the AFUR Conference of 2023.</a:t>
            </a:r>
          </a:p>
          <a:p>
            <a:pPr marL="271463" lvl="1" indent="-271463" algn="just" eaLnBrk="1" hangingPunct="1">
              <a:spcBef>
                <a:spcPts val="384"/>
              </a:spcBef>
              <a:buFont typeface="+mj-lt"/>
              <a:buAutoNum type="arabicPeriod"/>
              <a:defRPr/>
            </a:pPr>
            <a:endParaRPr lang="en-US"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p:txBody>
      </p:sp>
      <p:sp>
        <p:nvSpPr>
          <p:cNvPr id="11" name="Content Placeholder 2">
            <a:extLst>
              <a:ext uri="{FF2B5EF4-FFF2-40B4-BE49-F238E27FC236}">
                <a16:creationId xmlns:a16="http://schemas.microsoft.com/office/drawing/2014/main" id="{F73F1CDE-2325-936D-AA1E-33FDC32ADB06}"/>
              </a:ext>
            </a:extLst>
          </p:cNvPr>
          <p:cNvSpPr txBox="1">
            <a:spLocks/>
          </p:cNvSpPr>
          <p:nvPr/>
        </p:nvSpPr>
        <p:spPr bwMode="auto">
          <a:xfrm>
            <a:off x="179512" y="3933056"/>
            <a:ext cx="7704856" cy="288776"/>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1" indent="0" algn="just" eaLnBrk="1" hangingPunct="1">
              <a:spcBef>
                <a:spcPts val="384"/>
              </a:spcBef>
              <a:buNone/>
              <a:defRPr/>
            </a:pPr>
            <a:r>
              <a:rPr lang="en-ZA" sz="1400" b="1" kern="0" dirty="0">
                <a:solidFill>
                  <a:schemeClr val="tx1">
                    <a:lumMod val="95000"/>
                    <a:lumOff val="5000"/>
                  </a:schemeClr>
                </a:solidFill>
                <a:latin typeface="Arial" panose="020B0604020202020204" pitchFamily="34" charset="0"/>
                <a:ea typeface="ＭＳ Ｐゴシック"/>
                <a:cs typeface="Arial" panose="020B0604020202020204" pitchFamily="34" charset="0"/>
              </a:rPr>
              <a:t>B. International Coordination and Partnerships</a:t>
            </a:r>
          </a:p>
          <a:p>
            <a:pPr marL="0" marR="0" lvl="1" indent="0" algn="just" defTabSz="914400" rtl="0" eaLnBrk="1" fontAlgn="base" latinLnBrk="0" hangingPunct="1">
              <a:lnSpc>
                <a:spcPct val="100000"/>
              </a:lnSpc>
              <a:spcBef>
                <a:spcPts val="384"/>
              </a:spcBef>
              <a:spcAft>
                <a:spcPct val="0"/>
              </a:spcAft>
              <a:buClrTx/>
              <a:buSzTx/>
              <a:buFontTx/>
              <a:buNone/>
              <a:tabLst/>
              <a:defRPr/>
            </a:pPr>
            <a:endParaRPr kumimoji="0" lang="en-ZA" altLang="en-US" sz="1400" b="1" i="0" u="none" strike="noStrike" kern="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endParaRPr>
          </a:p>
          <a:p>
            <a:pPr marL="0" lvl="1" indent="0" algn="just" eaLnBrk="1" hangingPunct="1">
              <a:spcBef>
                <a:spcPts val="384"/>
              </a:spcBef>
              <a:spcAft>
                <a:spcPts val="0"/>
              </a:spcAft>
              <a:buNone/>
              <a:tabLst>
                <a:tab pos="266700" algn="l"/>
              </a:tabLst>
              <a:defRPr/>
            </a:pPr>
            <a:endPar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p:txBody>
      </p:sp>
      <p:sp>
        <p:nvSpPr>
          <p:cNvPr id="3" name="TextBox 2">
            <a:extLst>
              <a:ext uri="{FF2B5EF4-FFF2-40B4-BE49-F238E27FC236}">
                <a16:creationId xmlns:a16="http://schemas.microsoft.com/office/drawing/2014/main" id="{EF3AE0CD-CA3C-D1A3-FF81-59CDF01A654C}"/>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15</a:t>
            </a:fld>
            <a:endParaRPr lang="en-ZA" sz="1200" dirty="0"/>
          </a:p>
        </p:txBody>
      </p:sp>
    </p:spTree>
    <p:extLst>
      <p:ext uri="{BB962C8B-B14F-4D97-AF65-F5344CB8AC3E}">
        <p14:creationId xmlns:p14="http://schemas.microsoft.com/office/powerpoint/2010/main" val="258726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323850" y="3429000"/>
            <a:ext cx="8496622" cy="1296144"/>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eaLnBrk="1" hangingPunct="1">
              <a:defRPr/>
            </a:pPr>
            <a:r>
              <a:rPr lang="en-US" altLang="en-US" sz="4000" b="1" kern="0" dirty="0">
                <a:solidFill>
                  <a:schemeClr val="tx1"/>
                </a:solidFill>
                <a:latin typeface="Arial (Headings)"/>
                <a:ea typeface="ＭＳ Ｐゴシック"/>
              </a:rPr>
              <a:t>2.1.3 Key achievements:</a:t>
            </a:r>
          </a:p>
          <a:p>
            <a:pPr eaLnBrk="1" hangingPunct="1">
              <a:defRPr/>
            </a:pPr>
            <a:r>
              <a:rPr lang="en-US" altLang="en-US" sz="4000" b="1" kern="0" dirty="0">
                <a:solidFill>
                  <a:schemeClr val="tx1"/>
                </a:solidFill>
                <a:latin typeface="Arial (Headings)"/>
                <a:ea typeface="ＭＳ Ｐゴシック"/>
              </a:rPr>
              <a:t>Financial performance</a:t>
            </a:r>
          </a:p>
        </p:txBody>
      </p:sp>
      <p:sp>
        <p:nvSpPr>
          <p:cNvPr id="4" name="TextBox 3">
            <a:extLst>
              <a:ext uri="{FF2B5EF4-FFF2-40B4-BE49-F238E27FC236}">
                <a16:creationId xmlns:a16="http://schemas.microsoft.com/office/drawing/2014/main" id="{0EDD09B8-A97A-6501-514E-B39D77A6B25C}"/>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16</a:t>
            </a:fld>
            <a:endParaRPr lang="en-ZA" sz="1200" dirty="0"/>
          </a:p>
        </p:txBody>
      </p:sp>
    </p:spTree>
    <p:extLst>
      <p:ext uri="{BB962C8B-B14F-4D97-AF65-F5344CB8AC3E}">
        <p14:creationId xmlns:p14="http://schemas.microsoft.com/office/powerpoint/2010/main" val="2510055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CB1B4F-7E87-B075-EF0B-1CA75C3936D8}"/>
              </a:ext>
            </a:extLst>
          </p:cNvPr>
          <p:cNvSpPr txBox="1">
            <a:spLocks/>
          </p:cNvSpPr>
          <p:nvPr/>
        </p:nvSpPr>
        <p:spPr bwMode="auto">
          <a:xfrm>
            <a:off x="395535" y="1916832"/>
            <a:ext cx="8928993" cy="4248472"/>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71463" marR="911860" lvl="1" indent="-271463" algn="just" eaLnBrk="1" hangingPunct="1">
              <a:spcBef>
                <a:spcPts val="384"/>
              </a:spcBef>
              <a:spcAft>
                <a:spcPts val="0"/>
              </a:spcAft>
              <a:buFont typeface="+mj-lt"/>
              <a:buAutoNum type="arabicPeriod"/>
              <a:defRPr/>
            </a:pPr>
            <a:r>
              <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Revenue was under-recovered by R4,4 million due to lower-than-expected volumes in electricity and petroleum pipelines.</a:t>
            </a:r>
          </a:p>
          <a:p>
            <a:pPr marL="271463" marR="911860" lvl="1" indent="-271463" algn="just" eaLnBrk="1" hangingPunct="1">
              <a:spcBef>
                <a:spcPts val="384"/>
              </a:spcBef>
              <a:spcAft>
                <a:spcPts val="0"/>
              </a:spcAft>
              <a:buFont typeface="+mj-lt"/>
              <a:buAutoNum type="arabicPeriod"/>
              <a:defRPr/>
            </a:pPr>
            <a:r>
              <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Employment costs were below budget due to vacancies.</a:t>
            </a:r>
          </a:p>
          <a:p>
            <a:pPr marL="271463" marR="911860" lvl="1" indent="-271463" algn="just" eaLnBrk="1" hangingPunct="1">
              <a:spcBef>
                <a:spcPts val="384"/>
              </a:spcBef>
              <a:spcAft>
                <a:spcPts val="0"/>
              </a:spcAft>
              <a:buFont typeface="+mj-lt"/>
              <a:buAutoNum type="arabicPeriod"/>
              <a:defRPr/>
            </a:pPr>
            <a:r>
              <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Operating expenditure was below budget due to fewer travel engagements than expected.</a:t>
            </a:r>
          </a:p>
          <a:p>
            <a:pPr marL="271463" marR="911860" lvl="1" indent="-271463" algn="just" eaLnBrk="1" hangingPunct="1">
              <a:spcBef>
                <a:spcPts val="384"/>
              </a:spcBef>
              <a:spcAft>
                <a:spcPts val="0"/>
              </a:spcAft>
              <a:buFont typeface="+mj-lt"/>
              <a:buAutoNum type="arabicPeriod"/>
              <a:defRPr/>
            </a:pPr>
            <a:r>
              <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Net deficit/ utilisation of reserves were lower than expected due to expenditure coming in below budget.</a:t>
            </a:r>
            <a:endParaRPr lang="en-ZA"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271463" marR="911860" lvl="1" indent="-271463" algn="just" eaLnBrk="1" hangingPunct="1">
              <a:spcBef>
                <a:spcPts val="384"/>
              </a:spcBef>
              <a:spcAft>
                <a:spcPts val="0"/>
              </a:spcAft>
              <a:buFont typeface="+mj-lt"/>
              <a:buAutoNum type="arabicPeriod"/>
              <a:defRPr/>
            </a:pPr>
            <a:endPar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614362" lvl="3" indent="-342900" algn="just" eaLnBrk="1" hangingPunct="1">
              <a:spcBef>
                <a:spcPts val="384"/>
              </a:spcBef>
              <a:buFont typeface="+mj-lt"/>
              <a:buAutoNum type="alphaLcParenR"/>
              <a:defRPr/>
            </a:pPr>
            <a:endPar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p:txBody>
      </p:sp>
      <p:pic>
        <p:nvPicPr>
          <p:cNvPr id="5" name="Picture 4">
            <a:extLst>
              <a:ext uri="{FF2B5EF4-FFF2-40B4-BE49-F238E27FC236}">
                <a16:creationId xmlns:a16="http://schemas.microsoft.com/office/drawing/2014/main" id="{812722EC-ED18-BCFB-64C9-FAB80CE1945C}"/>
              </a:ext>
            </a:extLst>
          </p:cNvPr>
          <p:cNvPicPr>
            <a:picLocks noChangeAspect="1"/>
          </p:cNvPicPr>
          <p:nvPr/>
        </p:nvPicPr>
        <p:blipFill>
          <a:blip r:embed="rId2"/>
          <a:stretch>
            <a:fillRect/>
          </a:stretch>
        </p:blipFill>
        <p:spPr>
          <a:xfrm>
            <a:off x="755576" y="3501007"/>
            <a:ext cx="7418309" cy="2952923"/>
          </a:xfrm>
          <a:prstGeom prst="rect">
            <a:avLst/>
          </a:prstGeom>
        </p:spPr>
      </p:pic>
      <p:sp>
        <p:nvSpPr>
          <p:cNvPr id="2" name="Title 1">
            <a:extLst>
              <a:ext uri="{FF2B5EF4-FFF2-40B4-BE49-F238E27FC236}">
                <a16:creationId xmlns:a16="http://schemas.microsoft.com/office/drawing/2014/main" id="{6DE9F982-696D-4820-AFD9-B7EF8D1DB22B}"/>
              </a:ext>
            </a:extLst>
          </p:cNvPr>
          <p:cNvSpPr txBox="1">
            <a:spLocks/>
          </p:cNvSpPr>
          <p:nvPr/>
        </p:nvSpPr>
        <p:spPr bwMode="auto">
          <a:xfrm>
            <a:off x="179388" y="1190625"/>
            <a:ext cx="8229600" cy="5095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600" b="1" kern="0" dirty="0">
                <a:solidFill>
                  <a:srgbClr val="000000"/>
                </a:solidFill>
                <a:latin typeface="Arial"/>
                <a:ea typeface="ＭＳ Ｐゴシック"/>
              </a:rPr>
              <a:t>Key achievements – Financial performance (1)</a:t>
            </a:r>
          </a:p>
        </p:txBody>
      </p:sp>
      <p:sp>
        <p:nvSpPr>
          <p:cNvPr id="6" name="TextBox 5">
            <a:extLst>
              <a:ext uri="{FF2B5EF4-FFF2-40B4-BE49-F238E27FC236}">
                <a16:creationId xmlns:a16="http://schemas.microsoft.com/office/drawing/2014/main" id="{726329E7-C635-971B-CE49-E62939514DB5}"/>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17</a:t>
            </a:fld>
            <a:endParaRPr lang="en-ZA" sz="1200" dirty="0"/>
          </a:p>
        </p:txBody>
      </p:sp>
    </p:spTree>
    <p:extLst>
      <p:ext uri="{BB962C8B-B14F-4D97-AF65-F5344CB8AC3E}">
        <p14:creationId xmlns:p14="http://schemas.microsoft.com/office/powerpoint/2010/main" val="1003420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CB1B4F-7E87-B075-EF0B-1CA75C3936D8}"/>
              </a:ext>
            </a:extLst>
          </p:cNvPr>
          <p:cNvSpPr txBox="1">
            <a:spLocks/>
          </p:cNvSpPr>
          <p:nvPr/>
        </p:nvSpPr>
        <p:spPr bwMode="auto">
          <a:xfrm>
            <a:off x="395535" y="1988840"/>
            <a:ext cx="8928993" cy="4248472"/>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71463" marR="911860" lvl="1" indent="-271463" algn="just" eaLnBrk="1" hangingPunct="1">
              <a:spcBef>
                <a:spcPts val="384"/>
              </a:spcBef>
              <a:spcAft>
                <a:spcPts val="0"/>
              </a:spcAft>
              <a:buFont typeface="+mj-lt"/>
              <a:buAutoNum type="arabicPeriod"/>
              <a:defRPr/>
            </a:pPr>
            <a:r>
              <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The financial position as at 31 March 2024, was a positive net asset value of R207 million. </a:t>
            </a:r>
          </a:p>
          <a:p>
            <a:pPr marL="271463" marR="911860" lvl="1" indent="-271463" algn="just" eaLnBrk="1" hangingPunct="1">
              <a:spcBef>
                <a:spcPts val="384"/>
              </a:spcBef>
              <a:spcAft>
                <a:spcPts val="0"/>
              </a:spcAft>
              <a:buFont typeface="+mj-lt"/>
              <a:buAutoNum type="arabicPeriod"/>
              <a:defRPr/>
            </a:pPr>
            <a:r>
              <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This was mainly due to cash reserves of R122 million included in current assets invested in the </a:t>
            </a:r>
            <a:r>
              <a:rPr lang="en-US" sz="1400" kern="0" dirty="0">
                <a:latin typeface="Arial" panose="020B0604020202020204" pitchFamily="34" charset="0"/>
                <a:ea typeface="ＭＳ Ｐゴシック"/>
                <a:cs typeface="Arial" panose="020B0604020202020204" pitchFamily="34" charset="0"/>
              </a:rPr>
              <a:t>SA Reserve Bank’s Corporation for Public Deposits account. </a:t>
            </a:r>
          </a:p>
          <a:p>
            <a:pPr marL="271463" marR="911860" lvl="1" indent="-271463" algn="just" eaLnBrk="1" hangingPunct="1">
              <a:spcBef>
                <a:spcPts val="384"/>
              </a:spcBef>
              <a:spcAft>
                <a:spcPts val="0"/>
              </a:spcAft>
              <a:buFont typeface="+mj-lt"/>
              <a:buAutoNum type="arabicPeriod"/>
              <a:defRPr/>
            </a:pPr>
            <a:r>
              <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The current ratio was at 2.4 where there are sufficient assets to cover current liabilities.</a:t>
            </a:r>
          </a:p>
          <a:p>
            <a:pPr marL="614362" lvl="3" indent="-342900" algn="just" eaLnBrk="1" hangingPunct="1">
              <a:spcBef>
                <a:spcPts val="384"/>
              </a:spcBef>
              <a:buFont typeface="+mj-lt"/>
              <a:buAutoNum type="alphaLcParenR"/>
              <a:defRPr/>
            </a:pPr>
            <a:endPar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p:txBody>
      </p:sp>
      <p:pic>
        <p:nvPicPr>
          <p:cNvPr id="4" name="Picture 3">
            <a:extLst>
              <a:ext uri="{FF2B5EF4-FFF2-40B4-BE49-F238E27FC236}">
                <a16:creationId xmlns:a16="http://schemas.microsoft.com/office/drawing/2014/main" id="{8C6E03E3-042C-B5E7-090B-59B0B9E24EC2}"/>
              </a:ext>
            </a:extLst>
          </p:cNvPr>
          <p:cNvPicPr>
            <a:picLocks noChangeAspect="1"/>
          </p:cNvPicPr>
          <p:nvPr/>
        </p:nvPicPr>
        <p:blipFill>
          <a:blip r:embed="rId2"/>
          <a:stretch>
            <a:fillRect/>
          </a:stretch>
        </p:blipFill>
        <p:spPr>
          <a:xfrm>
            <a:off x="683568" y="3212976"/>
            <a:ext cx="7417445" cy="3024336"/>
          </a:xfrm>
          <a:prstGeom prst="rect">
            <a:avLst/>
          </a:prstGeom>
        </p:spPr>
      </p:pic>
      <p:sp>
        <p:nvSpPr>
          <p:cNvPr id="5" name="Title 1">
            <a:extLst>
              <a:ext uri="{FF2B5EF4-FFF2-40B4-BE49-F238E27FC236}">
                <a16:creationId xmlns:a16="http://schemas.microsoft.com/office/drawing/2014/main" id="{188D7C84-DBA5-515E-2A6A-D6D06E6F82DF}"/>
              </a:ext>
            </a:extLst>
          </p:cNvPr>
          <p:cNvSpPr txBox="1">
            <a:spLocks/>
          </p:cNvSpPr>
          <p:nvPr/>
        </p:nvSpPr>
        <p:spPr bwMode="auto">
          <a:xfrm>
            <a:off x="179388" y="1190625"/>
            <a:ext cx="8229600" cy="5095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600" b="1" kern="0" dirty="0">
                <a:solidFill>
                  <a:srgbClr val="000000"/>
                </a:solidFill>
                <a:latin typeface="Arial"/>
                <a:ea typeface="ＭＳ Ｐゴシック"/>
              </a:rPr>
              <a:t>Key achievements – Financial performance (2)</a:t>
            </a:r>
          </a:p>
        </p:txBody>
      </p:sp>
      <p:sp>
        <p:nvSpPr>
          <p:cNvPr id="6" name="TextBox 5">
            <a:extLst>
              <a:ext uri="{FF2B5EF4-FFF2-40B4-BE49-F238E27FC236}">
                <a16:creationId xmlns:a16="http://schemas.microsoft.com/office/drawing/2014/main" id="{8BB9731E-5C1B-753B-3447-A7A18B33265E}"/>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18</a:t>
            </a:fld>
            <a:endParaRPr lang="en-ZA" sz="1200" dirty="0"/>
          </a:p>
        </p:txBody>
      </p:sp>
    </p:spTree>
    <p:extLst>
      <p:ext uri="{BB962C8B-B14F-4D97-AF65-F5344CB8AC3E}">
        <p14:creationId xmlns:p14="http://schemas.microsoft.com/office/powerpoint/2010/main" val="3832400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D06FF3C-8EA6-208E-0DDF-6B57471D0C55}"/>
              </a:ext>
            </a:extLst>
          </p:cNvPr>
          <p:cNvSpPr txBox="1">
            <a:spLocks/>
          </p:cNvSpPr>
          <p:nvPr/>
        </p:nvSpPr>
        <p:spPr bwMode="auto">
          <a:xfrm>
            <a:off x="179388" y="1190625"/>
            <a:ext cx="8229600" cy="5095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600" b="1" kern="0" dirty="0">
                <a:solidFill>
                  <a:srgbClr val="000000"/>
                </a:solidFill>
                <a:latin typeface="Arial"/>
                <a:ea typeface="ＭＳ Ｐゴシック"/>
              </a:rPr>
              <a:t>Key achievements – Financial performance (3)</a:t>
            </a:r>
          </a:p>
        </p:txBody>
      </p:sp>
      <p:pic>
        <p:nvPicPr>
          <p:cNvPr id="14" name="Picture 13">
            <a:extLst>
              <a:ext uri="{FF2B5EF4-FFF2-40B4-BE49-F238E27FC236}">
                <a16:creationId xmlns:a16="http://schemas.microsoft.com/office/drawing/2014/main" id="{FFD279D0-11D7-0214-29FC-00ABBBD1BEC8}"/>
              </a:ext>
            </a:extLst>
          </p:cNvPr>
          <p:cNvPicPr>
            <a:picLocks noChangeAspect="1"/>
          </p:cNvPicPr>
          <p:nvPr/>
        </p:nvPicPr>
        <p:blipFill>
          <a:blip r:embed="rId2"/>
          <a:stretch>
            <a:fillRect/>
          </a:stretch>
        </p:blipFill>
        <p:spPr>
          <a:xfrm>
            <a:off x="683524" y="4293096"/>
            <a:ext cx="7704900" cy="1368152"/>
          </a:xfrm>
          <a:prstGeom prst="rect">
            <a:avLst/>
          </a:prstGeom>
        </p:spPr>
      </p:pic>
      <p:sp>
        <p:nvSpPr>
          <p:cNvPr id="2" name="Content Placeholder 2">
            <a:extLst>
              <a:ext uri="{FF2B5EF4-FFF2-40B4-BE49-F238E27FC236}">
                <a16:creationId xmlns:a16="http://schemas.microsoft.com/office/drawing/2014/main" id="{C7C9DA83-0B36-4F8B-C16D-DF0EC1921DA4}"/>
              </a:ext>
            </a:extLst>
          </p:cNvPr>
          <p:cNvSpPr txBox="1">
            <a:spLocks/>
          </p:cNvSpPr>
          <p:nvPr/>
        </p:nvSpPr>
        <p:spPr bwMode="auto">
          <a:xfrm>
            <a:off x="395535" y="1988840"/>
            <a:ext cx="8013453" cy="2160240"/>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marR="911860" lvl="1" indent="0" algn="just" eaLnBrk="1" hangingPunct="1">
              <a:spcBef>
                <a:spcPts val="384"/>
              </a:spcBef>
              <a:spcAft>
                <a:spcPts val="0"/>
              </a:spcAft>
              <a:buNone/>
              <a:defRPr/>
            </a:pPr>
            <a:r>
              <a:rPr lang="en-US" sz="1400" b="1" dirty="0">
                <a:latin typeface="Arial" panose="020B0604020202020204" pitchFamily="34" charset="0"/>
                <a:cs typeface="Arial" panose="020B0604020202020204" pitchFamily="34" charset="0"/>
              </a:rPr>
              <a:t>Revenue collection challenges</a:t>
            </a:r>
          </a:p>
          <a:p>
            <a:pPr algn="just"/>
            <a:endParaRPr lang="en-US" sz="700" dirty="0">
              <a:latin typeface="Arial" panose="020B0604020202020204" pitchFamily="34" charset="0"/>
              <a:cs typeface="Arial" panose="020B0604020202020204" pitchFamily="34" charset="0"/>
            </a:endParaRPr>
          </a:p>
          <a:p>
            <a:pPr algn="just">
              <a:buFont typeface="+mj-lt"/>
              <a:buAutoNum type="arabicPeriod"/>
            </a:pPr>
            <a:r>
              <a:rPr lang="en-US" sz="1400" dirty="0">
                <a:latin typeface="Arial" panose="020B0604020202020204" pitchFamily="34" charset="0"/>
                <a:cs typeface="Arial" panose="020B0604020202020204" pitchFamily="34" charset="0"/>
              </a:rPr>
              <a:t>Actual volumes reported were lower than expected which affected revenue collection in 2023/24. </a:t>
            </a:r>
          </a:p>
          <a:p>
            <a:pPr algn="just">
              <a:buFont typeface="+mj-lt"/>
              <a:buAutoNum type="arabicPeriod"/>
            </a:pPr>
            <a:r>
              <a:rPr lang="en-US" sz="1400" dirty="0">
                <a:latin typeface="Arial" panose="020B0604020202020204" pitchFamily="34" charset="0"/>
                <a:cs typeface="Arial" panose="020B0604020202020204" pitchFamily="34" charset="0"/>
              </a:rPr>
              <a:t>Electricity generation volumes were 4.3% below budget due to load shedding implemented in 2023 calendar year.</a:t>
            </a:r>
          </a:p>
          <a:p>
            <a:pPr algn="just">
              <a:buFont typeface="+mj-lt"/>
              <a:buAutoNum type="arabicPeriod"/>
            </a:pPr>
            <a:r>
              <a:rPr lang="en-US" sz="1400" dirty="0">
                <a:latin typeface="Arial" panose="020B0604020202020204" pitchFamily="34" charset="0"/>
                <a:cs typeface="Arial" panose="020B0604020202020204" pitchFamily="34" charset="0"/>
              </a:rPr>
              <a:t>Piped gas volumes were above budget by 11.3% due to increase in demand on gas imports</a:t>
            </a:r>
          </a:p>
          <a:p>
            <a:pPr algn="just">
              <a:buFont typeface="+mj-lt"/>
              <a:buAutoNum type="arabicPeriod"/>
            </a:pPr>
            <a:r>
              <a:rPr lang="en-US" sz="1400" dirty="0">
                <a:latin typeface="Arial" panose="020B0604020202020204" pitchFamily="34" charset="0"/>
                <a:cs typeface="Arial" panose="020B0604020202020204" pitchFamily="34" charset="0"/>
              </a:rPr>
              <a:t>Petroleum pipeline volumes were significantly lower than expected by 7% due to maintenance shut down on one of the refinery plants which affected export volumes</a:t>
            </a:r>
          </a:p>
          <a:p>
            <a:pPr marL="271463" marR="911860" lvl="1" indent="-271463" algn="just" eaLnBrk="1" hangingPunct="1">
              <a:spcBef>
                <a:spcPts val="384"/>
              </a:spcBef>
              <a:spcAft>
                <a:spcPts val="0"/>
              </a:spcAft>
              <a:buFont typeface="+mj-lt"/>
              <a:buAutoNum type="arabicPeriod"/>
              <a:defRPr/>
            </a:pPr>
            <a:endPar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271463" marR="911860" lvl="1" indent="-271463" algn="just" eaLnBrk="1" hangingPunct="1">
              <a:spcBef>
                <a:spcPts val="384"/>
              </a:spcBef>
              <a:spcAft>
                <a:spcPts val="0"/>
              </a:spcAft>
              <a:buFont typeface="+mj-lt"/>
              <a:buAutoNum type="arabicPeriod"/>
              <a:defRPr/>
            </a:pPr>
            <a:endPar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271463" marR="911860" lvl="1" indent="-271463" algn="just" eaLnBrk="1" hangingPunct="1">
              <a:spcBef>
                <a:spcPts val="384"/>
              </a:spcBef>
              <a:spcAft>
                <a:spcPts val="0"/>
              </a:spcAft>
              <a:buFont typeface="+mj-lt"/>
              <a:buAutoNum type="arabicPeriod"/>
              <a:defRPr/>
            </a:pPr>
            <a:endPar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271463" marR="911860" lvl="1" indent="-271463" algn="just" eaLnBrk="1" hangingPunct="1">
              <a:spcBef>
                <a:spcPts val="384"/>
              </a:spcBef>
              <a:spcAft>
                <a:spcPts val="0"/>
              </a:spcAft>
              <a:buFont typeface="+mj-lt"/>
              <a:buAutoNum type="arabicPeriod"/>
              <a:defRPr/>
            </a:pPr>
            <a:r>
              <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a:t>
            </a:r>
          </a:p>
          <a:p>
            <a:pPr marL="614362" lvl="3" indent="-342900" algn="just" eaLnBrk="1" hangingPunct="1">
              <a:spcBef>
                <a:spcPts val="384"/>
              </a:spcBef>
              <a:buFont typeface="+mj-lt"/>
              <a:buAutoNum type="alphaLcParenR"/>
              <a:defRPr/>
            </a:pPr>
            <a:endPar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p:txBody>
      </p:sp>
      <p:sp>
        <p:nvSpPr>
          <p:cNvPr id="5" name="TextBox 4">
            <a:extLst>
              <a:ext uri="{FF2B5EF4-FFF2-40B4-BE49-F238E27FC236}">
                <a16:creationId xmlns:a16="http://schemas.microsoft.com/office/drawing/2014/main" id="{7EA840FD-CC81-7653-4456-FA9F49CDCEBD}"/>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19</a:t>
            </a:fld>
            <a:endParaRPr lang="en-ZA" sz="1200" dirty="0"/>
          </a:p>
        </p:txBody>
      </p:sp>
    </p:spTree>
    <p:extLst>
      <p:ext uri="{BB962C8B-B14F-4D97-AF65-F5344CB8AC3E}">
        <p14:creationId xmlns:p14="http://schemas.microsoft.com/office/powerpoint/2010/main" val="3542118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txBox="1">
            <a:spLocks noChangeArrowheads="1"/>
          </p:cNvSpPr>
          <p:nvPr/>
        </p:nvSpPr>
        <p:spPr>
          <a:xfrm>
            <a:off x="4763" y="1859806"/>
            <a:ext cx="8528050" cy="4881562"/>
          </a:xfrm>
          <a:prstGeom prst="rect">
            <a:avLst/>
          </a:prstGeom>
        </p:spPr>
        <p:txBody>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200" indent="0" algn="ctr" rtl="0" eaLnBrk="0" fontAlgn="base" hangingPunct="0">
              <a:spcBef>
                <a:spcPct val="20000"/>
              </a:spcBef>
              <a:spcAft>
                <a:spcPct val="0"/>
              </a:spcAft>
              <a:buNone/>
              <a:defRPr sz="2800">
                <a:solidFill>
                  <a:schemeClr val="tx1"/>
                </a:solidFill>
                <a:latin typeface="+mn-lt"/>
                <a:ea typeface="+mn-ea"/>
              </a:defRPr>
            </a:lvl2pPr>
            <a:lvl3pPr marL="914400" indent="0" algn="ctr" rtl="0" eaLnBrk="0" fontAlgn="base" hangingPunct="0">
              <a:spcBef>
                <a:spcPct val="20000"/>
              </a:spcBef>
              <a:spcAft>
                <a:spcPct val="0"/>
              </a:spcAft>
              <a:buNone/>
              <a:defRPr sz="2400">
                <a:solidFill>
                  <a:schemeClr val="tx1"/>
                </a:solidFill>
                <a:latin typeface="+mn-lt"/>
                <a:ea typeface="+mn-ea"/>
              </a:defRPr>
            </a:lvl3pPr>
            <a:lvl4pPr marL="1371600" indent="0" algn="ctr" rtl="0" eaLnBrk="0" fontAlgn="base" hangingPunct="0">
              <a:spcBef>
                <a:spcPct val="20000"/>
              </a:spcBef>
              <a:spcAft>
                <a:spcPct val="0"/>
              </a:spcAft>
              <a:buNone/>
              <a:defRPr sz="2000">
                <a:solidFill>
                  <a:schemeClr val="tx1"/>
                </a:solidFill>
                <a:latin typeface="+mn-lt"/>
                <a:ea typeface="+mn-ea"/>
              </a:defRPr>
            </a:lvl4pPr>
            <a:lvl5pPr marL="1828800" indent="0" algn="ctr" rtl="0" eaLnBrk="0" fontAlgn="base" hangingPunct="0">
              <a:spcBef>
                <a:spcPct val="20000"/>
              </a:spcBef>
              <a:spcAft>
                <a:spcPct val="0"/>
              </a:spcAft>
              <a:buNone/>
              <a:defRPr sz="2000">
                <a:solidFill>
                  <a:schemeClr val="tx1"/>
                </a:solidFill>
                <a:latin typeface="+mn-lt"/>
                <a:ea typeface="+mn-ea"/>
              </a:defRPr>
            </a:lvl5pPr>
            <a:lvl6pPr marL="2286000" indent="0" algn="ctr" rtl="0" fontAlgn="base">
              <a:spcBef>
                <a:spcPct val="20000"/>
              </a:spcBef>
              <a:spcAft>
                <a:spcPct val="0"/>
              </a:spcAft>
              <a:buNone/>
              <a:defRPr sz="2000">
                <a:solidFill>
                  <a:schemeClr val="tx1"/>
                </a:solidFill>
                <a:latin typeface="+mn-lt"/>
                <a:ea typeface="+mn-ea"/>
              </a:defRPr>
            </a:lvl6pPr>
            <a:lvl7pPr marL="2743200" indent="0" algn="ctr" rtl="0" fontAlgn="base">
              <a:spcBef>
                <a:spcPct val="20000"/>
              </a:spcBef>
              <a:spcAft>
                <a:spcPct val="0"/>
              </a:spcAft>
              <a:buNone/>
              <a:defRPr sz="2000">
                <a:solidFill>
                  <a:schemeClr val="tx1"/>
                </a:solidFill>
                <a:latin typeface="+mn-lt"/>
                <a:ea typeface="+mn-ea"/>
              </a:defRPr>
            </a:lvl7pPr>
            <a:lvl8pPr marL="3200400" indent="0" algn="ctr" rtl="0" fontAlgn="base">
              <a:spcBef>
                <a:spcPct val="20000"/>
              </a:spcBef>
              <a:spcAft>
                <a:spcPct val="0"/>
              </a:spcAft>
              <a:buNone/>
              <a:defRPr sz="2000">
                <a:solidFill>
                  <a:schemeClr val="tx1"/>
                </a:solidFill>
                <a:latin typeface="+mn-lt"/>
                <a:ea typeface="+mn-ea"/>
              </a:defRPr>
            </a:lvl8pPr>
            <a:lvl9pPr marL="3657600" indent="0" algn="ctr" rtl="0" fontAlgn="base">
              <a:spcBef>
                <a:spcPct val="20000"/>
              </a:spcBef>
              <a:spcAft>
                <a:spcPct val="0"/>
              </a:spcAft>
              <a:buNone/>
              <a:defRPr sz="2000">
                <a:solidFill>
                  <a:schemeClr val="tx1"/>
                </a:solidFill>
                <a:latin typeface="+mn-lt"/>
                <a:ea typeface="+mn-ea"/>
              </a:defRPr>
            </a:lvl9pPr>
          </a:lstStyle>
          <a:p>
            <a:pPr marL="457200" indent="-457200" algn="just" eaLnBrk="1" hangingPunct="1">
              <a:spcBef>
                <a:spcPts val="0"/>
              </a:spcBef>
              <a:spcAft>
                <a:spcPts val="1200"/>
              </a:spcAft>
              <a:buFont typeface="+mj-lt"/>
              <a:buAutoNum type="alphaUcPeriod"/>
              <a:defRPr/>
            </a:pPr>
            <a:r>
              <a:rPr lang="en-GB" altLang="en-US" sz="1600" b="1" kern="0" dirty="0">
                <a:solidFill>
                  <a:srgbClr val="000000"/>
                </a:solidFill>
                <a:latin typeface="Arial"/>
                <a:ea typeface="ＭＳ Ｐゴシック"/>
              </a:rPr>
              <a:t>Executive Summary of detailed presentation</a:t>
            </a:r>
          </a:p>
          <a:p>
            <a:pPr marL="800100" lvl="1" indent="-342900" algn="just" eaLnBrk="1" hangingPunct="1">
              <a:spcBef>
                <a:spcPts val="0"/>
              </a:spcBef>
              <a:spcAft>
                <a:spcPts val="1200"/>
              </a:spcAft>
              <a:buFont typeface="+mj-lt"/>
              <a:buAutoNum type="arabicPeriod"/>
              <a:defRPr/>
            </a:pPr>
            <a:r>
              <a:rPr lang="en-GB" altLang="en-US" sz="1600" kern="0" dirty="0">
                <a:solidFill>
                  <a:srgbClr val="000000"/>
                </a:solidFill>
                <a:latin typeface="Arial"/>
                <a:ea typeface="ＭＳ Ｐゴシック"/>
              </a:rPr>
              <a:t>Introduction</a:t>
            </a:r>
          </a:p>
          <a:p>
            <a:pPr marL="800100" lvl="1" indent="-342900" algn="just" eaLnBrk="1" hangingPunct="1">
              <a:spcBef>
                <a:spcPts val="0"/>
              </a:spcBef>
              <a:spcAft>
                <a:spcPts val="1200"/>
              </a:spcAft>
              <a:buFont typeface="+mj-lt"/>
              <a:buAutoNum type="arabicPeriod"/>
              <a:defRPr/>
            </a:pPr>
            <a:r>
              <a:rPr lang="en-GB" altLang="en-US" sz="1600" kern="0" dirty="0">
                <a:solidFill>
                  <a:srgbClr val="000000"/>
                </a:solidFill>
                <a:latin typeface="Arial"/>
                <a:ea typeface="ＭＳ Ｐゴシック"/>
              </a:rPr>
              <a:t>Overview of performance in 2023/24</a:t>
            </a:r>
          </a:p>
          <a:p>
            <a:pPr lvl="2" algn="just" eaLnBrk="1" hangingPunct="1">
              <a:spcBef>
                <a:spcPts val="0"/>
              </a:spcBef>
              <a:spcAft>
                <a:spcPts val="1200"/>
              </a:spcAft>
              <a:defRPr/>
            </a:pPr>
            <a:r>
              <a:rPr lang="en-GB" altLang="en-US" sz="1600" kern="0" dirty="0">
                <a:latin typeface="Arial"/>
                <a:ea typeface="ＭＳ Ｐゴシック"/>
              </a:rPr>
              <a:t>2.1 Key achievements</a:t>
            </a:r>
          </a:p>
          <a:p>
            <a:pPr lvl="3" algn="just" eaLnBrk="1" hangingPunct="1">
              <a:spcBef>
                <a:spcPts val="0"/>
              </a:spcBef>
              <a:spcAft>
                <a:spcPts val="1200"/>
              </a:spcAft>
              <a:defRPr/>
            </a:pPr>
            <a:r>
              <a:rPr lang="en-GB" altLang="en-US" sz="1600" kern="0" dirty="0">
                <a:latin typeface="Arial"/>
                <a:ea typeface="ＭＳ Ｐゴシック"/>
              </a:rPr>
              <a:t>2.1.1 Regulatory activities</a:t>
            </a:r>
          </a:p>
          <a:p>
            <a:pPr lvl="3" algn="just" eaLnBrk="1" hangingPunct="1">
              <a:spcBef>
                <a:spcPts val="0"/>
              </a:spcBef>
              <a:spcAft>
                <a:spcPts val="1200"/>
              </a:spcAft>
              <a:defRPr/>
            </a:pPr>
            <a:r>
              <a:rPr lang="en-GB" altLang="en-US" sz="1600" kern="0" dirty="0">
                <a:latin typeface="Arial"/>
                <a:ea typeface="ＭＳ Ｐゴシック"/>
              </a:rPr>
              <a:t>2.1.2 Organisational activities</a:t>
            </a:r>
          </a:p>
          <a:p>
            <a:pPr lvl="3" algn="just" eaLnBrk="1" hangingPunct="1">
              <a:spcBef>
                <a:spcPts val="0"/>
              </a:spcBef>
              <a:spcAft>
                <a:spcPts val="1200"/>
              </a:spcAft>
              <a:defRPr/>
            </a:pPr>
            <a:r>
              <a:rPr lang="en-GB" altLang="en-US" sz="1600" kern="0" dirty="0">
                <a:latin typeface="Arial"/>
                <a:ea typeface="ＭＳ Ｐゴシック"/>
              </a:rPr>
              <a:t>2.1.3 Financial performance</a:t>
            </a:r>
          </a:p>
          <a:p>
            <a:pPr lvl="2" algn="just" eaLnBrk="1" hangingPunct="1">
              <a:spcBef>
                <a:spcPts val="0"/>
              </a:spcBef>
              <a:spcAft>
                <a:spcPts val="1200"/>
              </a:spcAft>
              <a:defRPr/>
            </a:pPr>
            <a:r>
              <a:rPr lang="en-GB" altLang="en-US" sz="1600" kern="0" dirty="0">
                <a:latin typeface="Arial"/>
                <a:ea typeface="ＭＳ Ｐゴシック"/>
              </a:rPr>
              <a:t>2.2 Planned targets not met</a:t>
            </a:r>
          </a:p>
          <a:p>
            <a:pPr lvl="2" algn="just" eaLnBrk="1" hangingPunct="1">
              <a:spcBef>
                <a:spcPts val="0"/>
              </a:spcBef>
              <a:spcAft>
                <a:spcPts val="1200"/>
              </a:spcAft>
              <a:defRPr/>
            </a:pPr>
            <a:r>
              <a:rPr lang="en-GB" altLang="en-US" sz="1600" kern="0" dirty="0">
                <a:latin typeface="Arial"/>
                <a:ea typeface="ＭＳ Ｐゴシック"/>
              </a:rPr>
              <a:t>2.3 Auditor General of South Africa (AGSA) report</a:t>
            </a:r>
          </a:p>
          <a:p>
            <a:pPr marL="800100" lvl="1" indent="-342900" algn="just" eaLnBrk="1" hangingPunct="1">
              <a:spcBef>
                <a:spcPts val="0"/>
              </a:spcBef>
              <a:spcAft>
                <a:spcPts val="1200"/>
              </a:spcAft>
              <a:buFont typeface="+mj-lt"/>
              <a:buAutoNum type="arabicPeriod"/>
              <a:defRPr/>
            </a:pPr>
            <a:r>
              <a:rPr lang="en-ZA" altLang="en-US" sz="1600" kern="0" dirty="0">
                <a:latin typeface="Arial"/>
                <a:ea typeface="ＭＳ Ｐゴシック"/>
              </a:rPr>
              <a:t>Main challenges for the 2023/24 financial year</a:t>
            </a:r>
          </a:p>
          <a:p>
            <a:pPr marL="800100" lvl="1" indent="-342900" algn="just" eaLnBrk="1" hangingPunct="1">
              <a:spcBef>
                <a:spcPts val="0"/>
              </a:spcBef>
              <a:spcAft>
                <a:spcPts val="1200"/>
              </a:spcAft>
              <a:buFont typeface="+mj-lt"/>
              <a:buAutoNum type="arabicPeriod"/>
              <a:defRPr/>
            </a:pPr>
            <a:r>
              <a:rPr lang="en-ZA" altLang="en-US" sz="1600" kern="0" dirty="0">
                <a:solidFill>
                  <a:srgbClr val="000000"/>
                </a:solidFill>
                <a:latin typeface="Arial"/>
                <a:ea typeface="ＭＳ Ｐゴシック"/>
              </a:rPr>
              <a:t>Conclusion</a:t>
            </a:r>
          </a:p>
          <a:p>
            <a:pPr lvl="1" indent="-457200" algn="just" eaLnBrk="1" hangingPunct="1">
              <a:spcBef>
                <a:spcPts val="0"/>
              </a:spcBef>
              <a:spcAft>
                <a:spcPts val="1200"/>
              </a:spcAft>
              <a:buFont typeface="+mj-lt"/>
              <a:buAutoNum type="alphaUcPeriod" startAt="2"/>
              <a:defRPr/>
            </a:pPr>
            <a:r>
              <a:rPr lang="en-GB" altLang="en-US" sz="1600" b="1" kern="0" dirty="0">
                <a:solidFill>
                  <a:srgbClr val="000000"/>
                </a:solidFill>
                <a:latin typeface="Arial"/>
                <a:ea typeface="ＭＳ Ｐゴシック"/>
              </a:rPr>
              <a:t>Detailed presentation on organisational performance (from slide </a:t>
            </a:r>
            <a:r>
              <a:rPr lang="en-GB" altLang="en-US" sz="1600" b="1" kern="0" dirty="0">
                <a:latin typeface="Arial"/>
                <a:ea typeface="ＭＳ Ｐゴシック"/>
              </a:rPr>
              <a:t>34 - 90</a:t>
            </a:r>
            <a:r>
              <a:rPr lang="en-GB" altLang="en-US" sz="1600" b="1" kern="0" dirty="0">
                <a:solidFill>
                  <a:srgbClr val="000000"/>
                </a:solidFill>
                <a:latin typeface="Arial"/>
                <a:ea typeface="ＭＳ Ｐゴシック"/>
              </a:rPr>
              <a:t>)</a:t>
            </a:r>
          </a:p>
          <a:p>
            <a:pPr lvl="1" algn="just" eaLnBrk="1" hangingPunct="1">
              <a:spcBef>
                <a:spcPts val="0"/>
              </a:spcBef>
              <a:spcAft>
                <a:spcPts val="1200"/>
              </a:spcAft>
              <a:defRPr/>
            </a:pPr>
            <a:endParaRPr lang="en-ZA" altLang="en-US" sz="1600" kern="0" dirty="0">
              <a:solidFill>
                <a:srgbClr val="000000"/>
              </a:solidFill>
              <a:latin typeface="Arial"/>
              <a:ea typeface="ＭＳ Ｐゴシック"/>
            </a:endParaRPr>
          </a:p>
          <a:p>
            <a:pPr algn="just" eaLnBrk="1" hangingPunct="1">
              <a:spcBef>
                <a:spcPts val="0"/>
              </a:spcBef>
              <a:spcAft>
                <a:spcPts val="1200"/>
              </a:spcAft>
              <a:defRPr/>
            </a:pPr>
            <a:endParaRPr lang="en-GB" altLang="en-US" sz="1600" kern="0" dirty="0">
              <a:solidFill>
                <a:srgbClr val="000000"/>
              </a:solidFill>
              <a:latin typeface="Arial"/>
              <a:ea typeface="ＭＳ Ｐゴシック"/>
            </a:endParaRPr>
          </a:p>
        </p:txBody>
      </p:sp>
      <p:sp>
        <p:nvSpPr>
          <p:cNvPr id="2" name="Rectangle 2">
            <a:extLst>
              <a:ext uri="{FF2B5EF4-FFF2-40B4-BE49-F238E27FC236}">
                <a16:creationId xmlns:a16="http://schemas.microsoft.com/office/drawing/2014/main" id="{4E281242-F12E-FAB5-945C-E1CFF6A1998A}"/>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kern="0" dirty="0">
                <a:solidFill>
                  <a:srgbClr val="000000"/>
                </a:solidFill>
                <a:latin typeface="Arial"/>
                <a:ea typeface="ＭＳ Ｐゴシック"/>
              </a:rPr>
              <a:t>Presentation Outline</a:t>
            </a:r>
            <a:endParaRPr lang="en-US" altLang="en-US" sz="2600"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F07DEA30-EA89-7D92-5F51-DB434103424D}"/>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2</a:t>
            </a:fld>
            <a:endParaRPr lang="en-ZA"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D06FF3C-8EA6-208E-0DDF-6B57471D0C55}"/>
              </a:ext>
            </a:extLst>
          </p:cNvPr>
          <p:cNvSpPr txBox="1">
            <a:spLocks/>
          </p:cNvSpPr>
          <p:nvPr/>
        </p:nvSpPr>
        <p:spPr bwMode="auto">
          <a:xfrm>
            <a:off x="179388" y="1190625"/>
            <a:ext cx="8229600" cy="5095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600" b="1" kern="0" dirty="0">
                <a:solidFill>
                  <a:srgbClr val="000000"/>
                </a:solidFill>
                <a:latin typeface="Arial"/>
                <a:ea typeface="ＭＳ Ｐゴシック"/>
              </a:rPr>
              <a:t>Key achievements – Financial performance (4)</a:t>
            </a:r>
          </a:p>
        </p:txBody>
      </p:sp>
      <p:pic>
        <p:nvPicPr>
          <p:cNvPr id="15" name="Picture 14">
            <a:extLst>
              <a:ext uri="{FF2B5EF4-FFF2-40B4-BE49-F238E27FC236}">
                <a16:creationId xmlns:a16="http://schemas.microsoft.com/office/drawing/2014/main" id="{AA531469-C37C-A26C-85CB-D3A9A30BDE28}"/>
              </a:ext>
            </a:extLst>
          </p:cNvPr>
          <p:cNvPicPr>
            <a:picLocks noChangeAspect="1"/>
          </p:cNvPicPr>
          <p:nvPr/>
        </p:nvPicPr>
        <p:blipFill>
          <a:blip r:embed="rId2"/>
          <a:stretch>
            <a:fillRect/>
          </a:stretch>
        </p:blipFill>
        <p:spPr>
          <a:xfrm>
            <a:off x="536136" y="3933056"/>
            <a:ext cx="7996304" cy="2067092"/>
          </a:xfrm>
          <a:prstGeom prst="rect">
            <a:avLst/>
          </a:prstGeom>
        </p:spPr>
      </p:pic>
      <p:sp>
        <p:nvSpPr>
          <p:cNvPr id="2" name="Content Placeholder 2">
            <a:extLst>
              <a:ext uri="{FF2B5EF4-FFF2-40B4-BE49-F238E27FC236}">
                <a16:creationId xmlns:a16="http://schemas.microsoft.com/office/drawing/2014/main" id="{402C9CF9-8536-E3A1-8AAA-9DF1972DA483}"/>
              </a:ext>
            </a:extLst>
          </p:cNvPr>
          <p:cNvSpPr txBox="1">
            <a:spLocks/>
          </p:cNvSpPr>
          <p:nvPr/>
        </p:nvSpPr>
        <p:spPr bwMode="auto">
          <a:xfrm>
            <a:off x="395535" y="1988840"/>
            <a:ext cx="8013453" cy="2160240"/>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marR="911860" lvl="1" indent="0" algn="just" eaLnBrk="1" hangingPunct="1">
              <a:spcBef>
                <a:spcPts val="384"/>
              </a:spcBef>
              <a:spcAft>
                <a:spcPts val="0"/>
              </a:spcAft>
              <a:buNone/>
              <a:defRPr/>
            </a:pPr>
            <a:r>
              <a:rPr lang="en-US" sz="1400" b="1" dirty="0">
                <a:latin typeface="Arial" panose="020B0604020202020204" pitchFamily="34" charset="0"/>
                <a:cs typeface="Arial" panose="020B0604020202020204" pitchFamily="34" charset="0"/>
              </a:rPr>
              <a:t>Revenue collection challenges</a:t>
            </a:r>
          </a:p>
          <a:p>
            <a:pPr algn="just"/>
            <a:endParaRPr lang="en-US" sz="700" dirty="0">
              <a:latin typeface="Arial" panose="020B0604020202020204" pitchFamily="34" charset="0"/>
              <a:cs typeface="Arial" panose="020B0604020202020204" pitchFamily="34" charset="0"/>
            </a:endParaRPr>
          </a:p>
          <a:p>
            <a:pPr algn="just">
              <a:buFont typeface="+mj-lt"/>
              <a:buAutoNum type="arabicPeriod"/>
            </a:pPr>
            <a:r>
              <a:rPr lang="en-US" sz="1400" dirty="0">
                <a:latin typeface="Arial" panose="020B0604020202020204" pitchFamily="34" charset="0"/>
                <a:cs typeface="Arial" panose="020B0604020202020204" pitchFamily="34" charset="0"/>
              </a:rPr>
              <a:t>Decline in volumes remains a challenge in the budget in forecast years.</a:t>
            </a:r>
          </a:p>
          <a:p>
            <a:pPr algn="just">
              <a:buFont typeface="+mj-lt"/>
              <a:buAutoNum type="arabicPeriod"/>
            </a:pPr>
            <a:r>
              <a:rPr lang="en-US" sz="1400" dirty="0">
                <a:latin typeface="Arial" panose="020B0604020202020204" pitchFamily="34" charset="0"/>
                <a:cs typeface="Arial" panose="020B0604020202020204" pitchFamily="34" charset="0"/>
              </a:rPr>
              <a:t>Electricity generation volumes are projected to decline further in 2026/27</a:t>
            </a:r>
          </a:p>
          <a:p>
            <a:pPr algn="just">
              <a:buFont typeface="+mj-lt"/>
              <a:buAutoNum type="arabicPeriod"/>
            </a:pPr>
            <a:r>
              <a:rPr lang="en-US" sz="1400" dirty="0">
                <a:latin typeface="Arial" panose="020B0604020202020204" pitchFamily="34" charset="0"/>
                <a:cs typeface="Arial" panose="020B0604020202020204" pitchFamily="34" charset="0"/>
              </a:rPr>
              <a:t>Piped gas volumes are projected to decline significantly from 2026/27 due to possible depletion of gas reserves</a:t>
            </a:r>
          </a:p>
          <a:p>
            <a:pPr algn="just">
              <a:buFont typeface="+mj-lt"/>
              <a:buAutoNum type="arabicPeriod"/>
            </a:pPr>
            <a:r>
              <a:rPr lang="en-US" sz="1400" dirty="0">
                <a:latin typeface="Arial" panose="020B0604020202020204" pitchFamily="34" charset="0"/>
                <a:cs typeface="Arial" panose="020B0604020202020204" pitchFamily="34" charset="0"/>
              </a:rPr>
              <a:t>Petroleum pipeline volumes are remaining stagnant due to less product imports through pipelines and possibly closure of refineries</a:t>
            </a:r>
            <a:endParaRPr 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614362" lvl="3" indent="-342900" algn="just" eaLnBrk="1" hangingPunct="1">
              <a:spcBef>
                <a:spcPts val="384"/>
              </a:spcBef>
              <a:buFont typeface="+mj-lt"/>
              <a:buAutoNum type="alphaLcParenR"/>
              <a:defRPr/>
            </a:pPr>
            <a:endPar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p:txBody>
      </p:sp>
      <p:sp>
        <p:nvSpPr>
          <p:cNvPr id="5" name="TextBox 4">
            <a:extLst>
              <a:ext uri="{FF2B5EF4-FFF2-40B4-BE49-F238E27FC236}">
                <a16:creationId xmlns:a16="http://schemas.microsoft.com/office/drawing/2014/main" id="{C1FA20DC-736B-9419-323A-EA92FE2B6005}"/>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20</a:t>
            </a:fld>
            <a:endParaRPr lang="en-ZA" sz="1200" dirty="0"/>
          </a:p>
        </p:txBody>
      </p:sp>
    </p:spTree>
    <p:extLst>
      <p:ext uri="{BB962C8B-B14F-4D97-AF65-F5344CB8AC3E}">
        <p14:creationId xmlns:p14="http://schemas.microsoft.com/office/powerpoint/2010/main" val="31347673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323850" y="3573016"/>
            <a:ext cx="8496622" cy="7920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eaLnBrk="1" hangingPunct="1">
              <a:defRPr/>
            </a:pPr>
            <a:r>
              <a:rPr lang="en-US" altLang="en-US" sz="4000" b="1" kern="0" dirty="0">
                <a:solidFill>
                  <a:schemeClr val="tx1"/>
                </a:solidFill>
                <a:latin typeface="Arial (Headings)"/>
                <a:ea typeface="ＭＳ Ｐゴシック"/>
              </a:rPr>
              <a:t>2.2 Planned targets not met </a:t>
            </a:r>
          </a:p>
        </p:txBody>
      </p:sp>
      <p:sp>
        <p:nvSpPr>
          <p:cNvPr id="4" name="TextBox 3">
            <a:extLst>
              <a:ext uri="{FF2B5EF4-FFF2-40B4-BE49-F238E27FC236}">
                <a16:creationId xmlns:a16="http://schemas.microsoft.com/office/drawing/2014/main" id="{CFAF280E-2682-5D7C-174E-B026087D01B5}"/>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21</a:t>
            </a:fld>
            <a:endParaRPr lang="en-ZA" sz="1200" dirty="0"/>
          </a:p>
        </p:txBody>
      </p:sp>
    </p:spTree>
    <p:extLst>
      <p:ext uri="{BB962C8B-B14F-4D97-AF65-F5344CB8AC3E}">
        <p14:creationId xmlns:p14="http://schemas.microsoft.com/office/powerpoint/2010/main" val="425038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60C212-A51A-2861-FE0F-7F49520DFC4E}"/>
              </a:ext>
            </a:extLst>
          </p:cNvPr>
          <p:cNvSpPr txBox="1">
            <a:spLocks/>
          </p:cNvSpPr>
          <p:nvPr/>
        </p:nvSpPr>
        <p:spPr bwMode="auto">
          <a:xfrm>
            <a:off x="179388" y="1190625"/>
            <a:ext cx="8229600" cy="5095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600" b="1" kern="0" dirty="0">
                <a:solidFill>
                  <a:srgbClr val="000000"/>
                </a:solidFill>
                <a:latin typeface="Arial"/>
                <a:ea typeface="ＭＳ Ｐゴシック"/>
              </a:rPr>
              <a:t>Planned targets not met</a:t>
            </a:r>
          </a:p>
        </p:txBody>
      </p:sp>
      <p:graphicFrame>
        <p:nvGraphicFramePr>
          <p:cNvPr id="12" name="Table 11">
            <a:extLst>
              <a:ext uri="{FF2B5EF4-FFF2-40B4-BE49-F238E27FC236}">
                <a16:creationId xmlns:a16="http://schemas.microsoft.com/office/drawing/2014/main" id="{5D0546C6-62FF-9CD0-8F36-3F5680E0DA23}"/>
              </a:ext>
            </a:extLst>
          </p:cNvPr>
          <p:cNvGraphicFramePr>
            <a:graphicFrameLocks noGrp="1"/>
          </p:cNvGraphicFramePr>
          <p:nvPr>
            <p:extLst>
              <p:ext uri="{D42A27DB-BD31-4B8C-83A1-F6EECF244321}">
                <p14:modId xmlns:p14="http://schemas.microsoft.com/office/powerpoint/2010/main" val="3560781319"/>
              </p:ext>
            </p:extLst>
          </p:nvPr>
        </p:nvGraphicFramePr>
        <p:xfrm>
          <a:off x="257585" y="1772816"/>
          <a:ext cx="7843428" cy="4664057"/>
        </p:xfrm>
        <a:graphic>
          <a:graphicData uri="http://schemas.openxmlformats.org/drawingml/2006/table">
            <a:tbl>
              <a:tblPr firstRow="1" bandRow="1"/>
              <a:tblGrid>
                <a:gridCol w="2614476">
                  <a:extLst>
                    <a:ext uri="{9D8B030D-6E8A-4147-A177-3AD203B41FA5}">
                      <a16:colId xmlns:a16="http://schemas.microsoft.com/office/drawing/2014/main" val="20000"/>
                    </a:ext>
                  </a:extLst>
                </a:gridCol>
                <a:gridCol w="2614476">
                  <a:extLst>
                    <a:ext uri="{9D8B030D-6E8A-4147-A177-3AD203B41FA5}">
                      <a16:colId xmlns:a16="http://schemas.microsoft.com/office/drawing/2014/main" val="20001"/>
                    </a:ext>
                  </a:extLst>
                </a:gridCol>
                <a:gridCol w="2614476">
                  <a:extLst>
                    <a:ext uri="{9D8B030D-6E8A-4147-A177-3AD203B41FA5}">
                      <a16:colId xmlns:a16="http://schemas.microsoft.com/office/drawing/2014/main" val="3521699925"/>
                    </a:ext>
                  </a:extLst>
                </a:gridCol>
              </a:tblGrid>
              <a:tr h="503000">
                <a:tc>
                  <a:txBody>
                    <a:bodyPr/>
                    <a:lstStyle/>
                    <a:p>
                      <a:pPr algn="ctr"/>
                      <a:r>
                        <a:rPr lang="en-US" sz="1400" b="1" dirty="0">
                          <a:solidFill>
                            <a:schemeClr val="bg1"/>
                          </a:solidFill>
                          <a:latin typeface="Arial" panose="020B0604020202020204" pitchFamily="34" charset="0"/>
                          <a:cs typeface="Arial" panose="020B0604020202020204" pitchFamily="34" charset="0"/>
                        </a:rPr>
                        <a:t>Targets not met</a:t>
                      </a:r>
                      <a:endParaRPr lang="en-ZA" sz="1400" b="1" dirty="0">
                        <a:solidFill>
                          <a:schemeClr val="bg1"/>
                        </a:solidFill>
                        <a:latin typeface="Arial" panose="020B0604020202020204" pitchFamily="34" charset="0"/>
                        <a:cs typeface="Arial" panose="020B0604020202020204" pitchFamily="34" charset="0"/>
                      </a:endParaRPr>
                    </a:p>
                  </a:txBody>
                  <a:tcP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333399"/>
                    </a:solidFill>
                  </a:tcPr>
                </a:tc>
                <a:tc>
                  <a:txBody>
                    <a:bodyPr/>
                    <a:lstStyle/>
                    <a:p>
                      <a:pPr algn="ctr"/>
                      <a:r>
                        <a:rPr lang="en-US" sz="1400" b="1" dirty="0">
                          <a:solidFill>
                            <a:schemeClr val="bg1"/>
                          </a:solidFill>
                          <a:latin typeface="Arial" panose="020B0604020202020204" pitchFamily="34" charset="0"/>
                          <a:cs typeface="Arial" panose="020B0604020202020204" pitchFamily="34" charset="0"/>
                        </a:rPr>
                        <a:t>Reason for not  meeting targets</a:t>
                      </a:r>
                      <a:endParaRPr lang="en-ZA" sz="1400" b="1" dirty="0">
                        <a:solidFill>
                          <a:schemeClr val="bg1"/>
                        </a:solidFill>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333399"/>
                    </a:solidFill>
                  </a:tcPr>
                </a:tc>
                <a:tc>
                  <a:txBody>
                    <a:bodyPr/>
                    <a:lstStyle/>
                    <a:p>
                      <a:pPr algn="ctr"/>
                      <a:r>
                        <a:rPr lang="en-US" sz="1400" b="1" dirty="0">
                          <a:solidFill>
                            <a:schemeClr val="bg1"/>
                          </a:solidFill>
                          <a:latin typeface="Arial" panose="020B0604020202020204" pitchFamily="34" charset="0"/>
                          <a:cs typeface="Arial" panose="020B0604020202020204" pitchFamily="34" charset="0"/>
                        </a:rPr>
                        <a:t>Proposed solution</a:t>
                      </a:r>
                      <a:endParaRPr lang="en-ZA" sz="1400" b="1" dirty="0">
                        <a:solidFill>
                          <a:schemeClr val="bg1"/>
                        </a:solidFill>
                        <a:latin typeface="Arial" panose="020B0604020202020204" pitchFamily="34" charset="0"/>
                        <a:cs typeface="Arial" panose="020B0604020202020204" pitchFamily="34" charset="0"/>
                      </a:endParaRP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333399"/>
                    </a:solidFill>
                  </a:tcPr>
                </a:tc>
                <a:extLst>
                  <a:ext uri="{0D108BD9-81ED-4DB2-BD59-A6C34878D82A}">
                    <a16:rowId xmlns:a16="http://schemas.microsoft.com/office/drawing/2014/main" val="10000"/>
                  </a:ext>
                </a:extLst>
              </a:tr>
              <a:tr h="2712522">
                <a:tc>
                  <a:txBody>
                    <a:bodyPr/>
                    <a:lstStyle/>
                    <a:p>
                      <a:pPr algn="just">
                        <a:lnSpc>
                          <a:spcPct val="107000"/>
                        </a:lnSpc>
                        <a:spcAft>
                          <a:spcPts val="0"/>
                        </a:spcAft>
                      </a:pPr>
                      <a:r>
                        <a:rPr lang="en-ZA" sz="14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Of the 80% - targeted tools and systems for a changing electricity industry reviewed</a:t>
                      </a:r>
                      <a:r>
                        <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14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and developed planned only 70% was achieved</a:t>
                      </a:r>
                      <a:endParaRPr lang="en-ZA"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71460" marR="71460" marT="35730" marB="35730">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333399">
                        <a:tint val="40000"/>
                      </a:srgbClr>
                    </a:solidFill>
                  </a:tcPr>
                </a:tc>
                <a:tc>
                  <a:txBody>
                    <a:bodyPr/>
                    <a:lstStyle/>
                    <a:p>
                      <a:pPr algn="just">
                        <a:lnSpc>
                          <a:spcPct val="107000"/>
                        </a:lnSpc>
                        <a:spcAft>
                          <a:spcPts val="0"/>
                        </a:spcAft>
                      </a:pPr>
                      <a:r>
                        <a:rPr lang="en-ZA" sz="14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outcome of the industry</a:t>
                      </a:r>
                      <a:r>
                        <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14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Stakeholder consultations was </a:t>
                      </a:r>
                      <a:r>
                        <a:rPr lang="en-US" sz="14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that there is still a </a:t>
                      </a:r>
                      <a:r>
                        <a:rPr lang="en-ZA" sz="14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need for further consultations to</a:t>
                      </a:r>
                      <a:r>
                        <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14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deal with legal implications of the proposed amendments and other technical issues that have</a:t>
                      </a:r>
                      <a:r>
                        <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14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emerged in the process. Therefore, the GCAC is not</a:t>
                      </a:r>
                      <a:r>
                        <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14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 a position to recommend the amendments to NERSA for approval</a:t>
                      </a:r>
                      <a:endParaRPr lang="en-ZA"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71460" marR="71460" marT="35730" marB="3573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333399">
                        <a:tint val="40000"/>
                      </a:srgbClr>
                    </a:solidFill>
                  </a:tcPr>
                </a:tc>
                <a:tc>
                  <a:txBody>
                    <a:bodyPr/>
                    <a:lstStyle/>
                    <a:p>
                      <a:pPr algn="just">
                        <a:lnSpc>
                          <a:spcPct val="107000"/>
                        </a:lnSpc>
                        <a:spcAft>
                          <a:spcPts val="0"/>
                        </a:spcAft>
                      </a:pPr>
                      <a:r>
                        <a:rPr lang="en-GB" sz="14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project plan to be revised to cater for more stakeholder consultation meetings and</a:t>
                      </a:r>
                      <a:r>
                        <a:rPr lang="en-GB" sz="1400" b="1"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GB" sz="14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consistently communicate with the Grid Code secretariat for timely arrangements of these meetings</a:t>
                      </a:r>
                      <a:endParaRPr lang="en-ZA"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71460" marR="71460" marT="35730" marB="35730">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333399">
                        <a:tint val="40000"/>
                      </a:srgbClr>
                    </a:solidFill>
                  </a:tcPr>
                </a:tc>
                <a:extLst>
                  <a:ext uri="{0D108BD9-81ED-4DB2-BD59-A6C34878D82A}">
                    <a16:rowId xmlns:a16="http://schemas.microsoft.com/office/drawing/2014/main" val="3872350295"/>
                  </a:ext>
                </a:extLst>
              </a:tr>
              <a:tr h="1104957">
                <a:tc>
                  <a:txBody>
                    <a:bodyPr/>
                    <a:lstStyle/>
                    <a:p>
                      <a:pPr algn="just">
                        <a:lnSpc>
                          <a:spcPct val="107000"/>
                        </a:lnSpc>
                        <a:spcAft>
                          <a:spcPts val="0"/>
                        </a:spcAft>
                      </a:pPr>
                      <a:r>
                        <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2% of people with disabilities employed was planned and only 1%</a:t>
                      </a:r>
                      <a:r>
                        <a:rPr lang="en-GB" sz="140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was achieved</a:t>
                      </a:r>
                      <a:endParaRPr lang="en-ZA"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71460" marR="71460" marT="35730" marB="3573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333399">
                        <a:tint val="20000"/>
                      </a:srgbClr>
                    </a:solidFill>
                  </a:tcPr>
                </a:tc>
                <a:tc>
                  <a:txBody>
                    <a:bodyPr/>
                    <a:lstStyle/>
                    <a:p>
                      <a:pPr algn="just"/>
                      <a:r>
                        <a:rPr lang="en-ZA" sz="1400" b="0" i="0" u="none" strike="noStrike" baseline="0" dirty="0">
                          <a:solidFill>
                            <a:schemeClr val="tx1"/>
                          </a:solidFill>
                          <a:latin typeface="Arial" panose="020B0604020202020204" pitchFamily="34" charset="0"/>
                          <a:cs typeface="Arial" panose="020B0604020202020204" pitchFamily="34" charset="0"/>
                        </a:rPr>
                        <a:t>There were two terminations (due to retirement and resignation) of employees with disabilities during the third quarter: One due to retirement and one due to medical</a:t>
                      </a:r>
                      <a:endParaRPr lang="en-ZA"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71460" marR="71460" marT="35730" marB="3573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333399">
                        <a:tint val="20000"/>
                      </a:srgbClr>
                    </a:solidFill>
                  </a:tcPr>
                </a:tc>
                <a:tc>
                  <a:txBody>
                    <a:bodyPr/>
                    <a:lstStyle/>
                    <a:p>
                      <a:pPr algn="just">
                        <a:lnSpc>
                          <a:spcPct val="107000"/>
                        </a:lnSpc>
                        <a:spcAft>
                          <a:spcPts val="0"/>
                        </a:spcAft>
                      </a:pPr>
                      <a:r>
                        <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a:t>
                      </a:r>
                      <a:r>
                        <a:rPr lang="en-ZA" sz="140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recruitment process will place specific focus on the recruitment of people with disabilities in 2024/25</a:t>
                      </a:r>
                      <a:endParaRPr lang="en-ZA"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71460" marR="71460" marT="35730" marB="35730">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333399">
                        <a:tint val="20000"/>
                      </a:srgbClr>
                    </a:solidFill>
                  </a:tcPr>
                </a:tc>
                <a:extLst>
                  <a:ext uri="{0D108BD9-81ED-4DB2-BD59-A6C34878D82A}">
                    <a16:rowId xmlns:a16="http://schemas.microsoft.com/office/drawing/2014/main" val="3354244800"/>
                  </a:ext>
                </a:extLst>
              </a:tr>
            </a:tbl>
          </a:graphicData>
        </a:graphic>
      </p:graphicFrame>
      <p:sp>
        <p:nvSpPr>
          <p:cNvPr id="3" name="TextBox 2">
            <a:extLst>
              <a:ext uri="{FF2B5EF4-FFF2-40B4-BE49-F238E27FC236}">
                <a16:creationId xmlns:a16="http://schemas.microsoft.com/office/drawing/2014/main" id="{FBA9E4CF-004F-EEE3-5FBD-482A7D9B731D}"/>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22</a:t>
            </a:fld>
            <a:endParaRPr lang="en-ZA" sz="1200" dirty="0"/>
          </a:p>
        </p:txBody>
      </p:sp>
    </p:spTree>
    <p:extLst>
      <p:ext uri="{BB962C8B-B14F-4D97-AF65-F5344CB8AC3E}">
        <p14:creationId xmlns:p14="http://schemas.microsoft.com/office/powerpoint/2010/main" val="1126428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323850" y="3429000"/>
            <a:ext cx="8496622" cy="7920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eaLnBrk="1" hangingPunct="1">
              <a:defRPr/>
            </a:pPr>
            <a:r>
              <a:rPr lang="en-US" altLang="en-US" sz="4000" b="1" kern="0" dirty="0">
                <a:solidFill>
                  <a:schemeClr val="tx1"/>
                </a:solidFill>
                <a:latin typeface="Arial" panose="020B0604020202020204" pitchFamily="34" charset="0"/>
                <a:ea typeface="ＭＳ Ｐゴシック"/>
                <a:cs typeface="Arial" panose="020B0604020202020204" pitchFamily="34" charset="0"/>
              </a:rPr>
              <a:t>2.3  </a:t>
            </a:r>
            <a:r>
              <a:rPr lang="en-GB" altLang="en-US" sz="4000" b="1" kern="0" dirty="0">
                <a:solidFill>
                  <a:schemeClr val="tx1"/>
                </a:solidFill>
                <a:latin typeface="Arial" panose="020B0604020202020204" pitchFamily="34" charset="0"/>
                <a:ea typeface="ＭＳ Ｐゴシック"/>
                <a:cs typeface="Arial" panose="020B0604020202020204" pitchFamily="34" charset="0"/>
              </a:rPr>
              <a:t>Auditor General of South Africa (AGSA) report</a:t>
            </a:r>
          </a:p>
          <a:p>
            <a:pPr eaLnBrk="1" hangingPunct="1">
              <a:defRPr/>
            </a:pPr>
            <a:endParaRPr lang="en-US" altLang="en-US" sz="4000" b="1" kern="0" dirty="0">
              <a:solidFill>
                <a:schemeClr val="tx1"/>
              </a:solidFill>
              <a:latin typeface="Arial" panose="020B0604020202020204" pitchFamily="34" charset="0"/>
              <a:ea typeface="ＭＳ Ｐゴシック"/>
              <a:cs typeface="Arial" panose="020B0604020202020204" pitchFamily="34" charset="0"/>
            </a:endParaRPr>
          </a:p>
        </p:txBody>
      </p:sp>
      <p:sp>
        <p:nvSpPr>
          <p:cNvPr id="4" name="TextBox 3">
            <a:extLst>
              <a:ext uri="{FF2B5EF4-FFF2-40B4-BE49-F238E27FC236}">
                <a16:creationId xmlns:a16="http://schemas.microsoft.com/office/drawing/2014/main" id="{28D3FD79-9E5C-F79F-32E1-92CDB842CF5D}"/>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23</a:t>
            </a:fld>
            <a:endParaRPr lang="en-ZA" sz="1200" dirty="0"/>
          </a:p>
        </p:txBody>
      </p:sp>
    </p:spTree>
    <p:extLst>
      <p:ext uri="{BB962C8B-B14F-4D97-AF65-F5344CB8AC3E}">
        <p14:creationId xmlns:p14="http://schemas.microsoft.com/office/powerpoint/2010/main" val="3081484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4C8C4B-DA8C-F3C2-0955-DEFD555FDEF5}"/>
              </a:ext>
            </a:extLst>
          </p:cNvPr>
          <p:cNvSpPr txBox="1">
            <a:spLocks noChangeArrowheads="1"/>
          </p:cNvSpPr>
          <p:nvPr/>
        </p:nvSpPr>
        <p:spPr bwMode="auto">
          <a:xfrm>
            <a:off x="303213" y="1772816"/>
            <a:ext cx="8013203" cy="5688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96"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96"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a:lstStyle>
          <a:p>
            <a:pPr marL="0" lvl="1" indent="0" algn="just" eaLnBrk="1" hangingPunct="1">
              <a:spcBef>
                <a:spcPts val="384"/>
              </a:spcBef>
              <a:buNone/>
              <a:defRPr/>
            </a:pPr>
            <a:endParaRPr lang="en-US" sz="1400" b="1" kern="0" dirty="0">
              <a:latin typeface="Arial" panose="020B0604020202020204" pitchFamily="34" charset="0"/>
              <a:ea typeface="ＭＳ Ｐゴシック"/>
              <a:cs typeface="Arial" panose="020B0604020202020204" pitchFamily="34" charset="0"/>
            </a:endParaRPr>
          </a:p>
          <a:p>
            <a:pPr marL="0" lvl="1" indent="0" algn="just" eaLnBrk="1" hangingPunct="1">
              <a:spcBef>
                <a:spcPts val="384"/>
              </a:spcBef>
              <a:buNone/>
              <a:defRPr/>
            </a:pPr>
            <a:r>
              <a:rPr lang="en-US" sz="1400" b="1" kern="0" dirty="0">
                <a:latin typeface="Arial" panose="020B0604020202020204" pitchFamily="34" charset="0"/>
                <a:ea typeface="ＭＳ Ｐゴシック"/>
                <a:cs typeface="Arial" panose="020B0604020202020204" pitchFamily="34" charset="0"/>
              </a:rPr>
              <a:t>Annual Financial Statements</a:t>
            </a:r>
          </a:p>
          <a:p>
            <a:pPr marL="0" lvl="1" indent="0" algn="just" eaLnBrk="1" hangingPunct="1">
              <a:spcBef>
                <a:spcPts val="384"/>
              </a:spcBef>
              <a:buNone/>
              <a:defRPr/>
            </a:pPr>
            <a:endParaRPr lang="en-US" sz="1400" b="1" kern="0" dirty="0">
              <a:latin typeface="Arial" panose="020B0604020202020204" pitchFamily="34" charset="0"/>
              <a:ea typeface="ＭＳ Ｐゴシック"/>
              <a:cs typeface="Arial" panose="020B0604020202020204" pitchFamily="34" charset="0"/>
            </a:endParaRPr>
          </a:p>
          <a:p>
            <a:pPr marL="0" lvl="1" indent="0" algn="just" eaLnBrk="1" hangingPunct="1">
              <a:spcBef>
                <a:spcPts val="384"/>
              </a:spcBef>
              <a:buNone/>
              <a:defRPr/>
            </a:pPr>
            <a:endParaRPr lang="en-US" sz="200" b="1" kern="0" dirty="0">
              <a:latin typeface="Arial" panose="020B0604020202020204" pitchFamily="34" charset="0"/>
              <a:ea typeface="ＭＳ Ｐゴシック"/>
              <a:cs typeface="Arial" panose="020B0604020202020204" pitchFamily="34" charset="0"/>
            </a:endParaRPr>
          </a:p>
          <a:p>
            <a:pPr marL="271463" marR="911860" lvl="1" indent="-271463" algn="just" eaLnBrk="1" hangingPunct="1">
              <a:spcBef>
                <a:spcPts val="0"/>
              </a:spcBef>
              <a:spcAft>
                <a:spcPts val="0"/>
              </a:spcAft>
              <a:buFont typeface="+mj-lt"/>
              <a:buAutoNum type="arabicPeriod"/>
              <a:defRPr/>
            </a:pPr>
            <a:r>
              <a:rPr lang="en-US" sz="1400" kern="0" dirty="0">
                <a:latin typeface="Arial" panose="020B0604020202020204" pitchFamily="34" charset="0"/>
                <a:ea typeface="ＭＳ Ｐゴシック"/>
                <a:cs typeface="Arial" panose="020B0604020202020204" pitchFamily="34" charset="0"/>
              </a:rPr>
              <a:t>Audit Outcome – Annual Financial Statements</a:t>
            </a:r>
          </a:p>
          <a:p>
            <a:pPr marL="614362" marR="911860" lvl="3" indent="-342900" algn="just" eaLnBrk="1" hangingPunct="1">
              <a:spcBef>
                <a:spcPts val="0"/>
              </a:spcBef>
              <a:spcAft>
                <a:spcPts val="0"/>
              </a:spcAft>
              <a:buFont typeface="Arial" panose="020B0604020202020204" pitchFamily="34" charset="0"/>
              <a:buChar char="•"/>
              <a:defRPr/>
            </a:pPr>
            <a:r>
              <a:rPr lang="en-US" sz="1400" kern="0" dirty="0">
                <a:latin typeface="Arial" panose="020B0604020202020204" pitchFamily="34" charset="0"/>
                <a:ea typeface="ＭＳ Ｐゴシック"/>
                <a:cs typeface="Arial" panose="020B0604020202020204" pitchFamily="34" charset="0"/>
              </a:rPr>
              <a:t>Unqualified opinion – with no findings (Clean Audit)</a:t>
            </a:r>
          </a:p>
          <a:p>
            <a:pPr marL="614362" marR="911860" lvl="3" indent="-342900" algn="just" eaLnBrk="1" hangingPunct="1">
              <a:spcBef>
                <a:spcPts val="0"/>
              </a:spcBef>
              <a:spcAft>
                <a:spcPts val="0"/>
              </a:spcAft>
              <a:buFont typeface="+mj-lt"/>
              <a:buAutoNum type="alphaLcParenR"/>
              <a:defRPr/>
            </a:pPr>
            <a:endParaRPr lang="en-US" sz="700" kern="0" dirty="0">
              <a:latin typeface="Arial" panose="020B0604020202020204" pitchFamily="34" charset="0"/>
              <a:ea typeface="ＭＳ Ｐゴシック"/>
              <a:cs typeface="Arial" panose="020B0604020202020204" pitchFamily="34" charset="0"/>
            </a:endParaRPr>
          </a:p>
          <a:p>
            <a:pPr marL="271463" marR="911860" lvl="1" indent="-271463" algn="just" eaLnBrk="1" hangingPunct="1">
              <a:spcBef>
                <a:spcPts val="0"/>
              </a:spcBef>
              <a:spcAft>
                <a:spcPts val="0"/>
              </a:spcAft>
              <a:buFont typeface="+mj-lt"/>
              <a:buAutoNum type="arabicPeriod"/>
              <a:defRPr/>
            </a:pPr>
            <a:r>
              <a:rPr lang="en-US" sz="1400" kern="0" dirty="0">
                <a:latin typeface="Arial" panose="020B0604020202020204" pitchFamily="34" charset="0"/>
                <a:ea typeface="ＭＳ Ｐゴシック"/>
                <a:cs typeface="Arial" panose="020B0604020202020204" pitchFamily="34" charset="0"/>
              </a:rPr>
              <a:t>Irregular Fruitless and Wasteful Expenditure</a:t>
            </a:r>
          </a:p>
          <a:p>
            <a:pPr marL="612775" marR="911860" lvl="3" indent="-342900" algn="just" eaLnBrk="1" hangingPunct="1">
              <a:spcBef>
                <a:spcPts val="0"/>
              </a:spcBef>
              <a:spcAft>
                <a:spcPts val="0"/>
              </a:spcAft>
              <a:buFont typeface="Arial" panose="020B0604020202020204" pitchFamily="34" charset="0"/>
              <a:buChar char="•"/>
              <a:defRPr/>
            </a:pPr>
            <a:r>
              <a:rPr lang="en-US" sz="1400" kern="0" dirty="0">
                <a:latin typeface="Arial" panose="020B0604020202020204" pitchFamily="34" charset="0"/>
                <a:ea typeface="ＭＳ Ｐゴシック"/>
                <a:cs typeface="Arial" panose="020B0604020202020204" pitchFamily="34" charset="0"/>
              </a:rPr>
              <a:t>None reported for 2023/24</a:t>
            </a:r>
          </a:p>
          <a:p>
            <a:pPr marL="612775" marR="911860" lvl="3" indent="-342900" algn="just" eaLnBrk="1" hangingPunct="1">
              <a:spcBef>
                <a:spcPts val="0"/>
              </a:spcBef>
              <a:spcAft>
                <a:spcPts val="0"/>
              </a:spcAft>
              <a:buFont typeface="Arial" panose="020B0604020202020204" pitchFamily="34" charset="0"/>
              <a:buChar char="•"/>
              <a:defRPr/>
            </a:pPr>
            <a:endParaRPr lang="en-US" sz="1400" kern="0" dirty="0">
              <a:latin typeface="Arial" panose="020B0604020202020204" pitchFamily="34" charset="0"/>
              <a:ea typeface="ＭＳ Ｐゴシック"/>
              <a:cs typeface="Arial" panose="020B0604020202020204" pitchFamily="34" charset="0"/>
            </a:endParaRPr>
          </a:p>
          <a:p>
            <a:pPr marL="271463" marR="911860" lvl="1" indent="-271463" algn="just" eaLnBrk="1" hangingPunct="1">
              <a:spcBef>
                <a:spcPts val="0"/>
              </a:spcBef>
              <a:spcAft>
                <a:spcPts val="0"/>
              </a:spcAft>
              <a:buFont typeface="+mj-lt"/>
              <a:buAutoNum type="arabicPeriod"/>
              <a:defRPr/>
            </a:pPr>
            <a:r>
              <a:rPr lang="en-US" sz="1400" kern="0" dirty="0">
                <a:latin typeface="Arial" panose="020B0604020202020204" pitchFamily="34" charset="0"/>
                <a:ea typeface="ＭＳ Ｐゴシック"/>
                <a:cs typeface="Arial" panose="020B0604020202020204" pitchFamily="34" charset="0"/>
              </a:rPr>
              <a:t>NERSA has had unqualified audits for the last 5 years</a:t>
            </a:r>
          </a:p>
          <a:p>
            <a:pPr marL="612775" marR="911860" lvl="3" indent="-342900" algn="just" eaLnBrk="1" hangingPunct="1">
              <a:spcBef>
                <a:spcPts val="0"/>
              </a:spcBef>
              <a:spcAft>
                <a:spcPts val="0"/>
              </a:spcAft>
              <a:buFont typeface="Arial" panose="020B0604020202020204" pitchFamily="34" charset="0"/>
              <a:buChar char="•"/>
              <a:defRPr/>
            </a:pPr>
            <a:endParaRPr lang="en-US" sz="1400" kern="0" dirty="0">
              <a:latin typeface="Arial" panose="020B0604020202020204" pitchFamily="34" charset="0"/>
              <a:ea typeface="ＭＳ Ｐゴシック"/>
              <a:cs typeface="Arial" panose="020B0604020202020204" pitchFamily="34" charset="0"/>
            </a:endParaRPr>
          </a:p>
          <a:p>
            <a:pPr marL="614362" marR="911860" lvl="3" indent="-342900" algn="just" eaLnBrk="1" hangingPunct="1">
              <a:spcBef>
                <a:spcPts val="0"/>
              </a:spcBef>
              <a:spcAft>
                <a:spcPts val="0"/>
              </a:spcAft>
              <a:buFont typeface="+mj-lt"/>
              <a:buAutoNum type="alphaLcParenR"/>
              <a:defRPr/>
            </a:pPr>
            <a:endParaRPr lang="en-US" sz="700" kern="0" dirty="0">
              <a:latin typeface="Arial" panose="020B0604020202020204" pitchFamily="34" charset="0"/>
              <a:ea typeface="ＭＳ Ｐゴシック"/>
              <a:cs typeface="Arial" panose="020B0604020202020204" pitchFamily="34" charset="0"/>
            </a:endParaRPr>
          </a:p>
          <a:p>
            <a:pPr algn="just" eaLnBrk="1" hangingPunct="1">
              <a:spcBef>
                <a:spcPts val="0"/>
              </a:spcBef>
              <a:spcAft>
                <a:spcPts val="1200"/>
              </a:spcAft>
              <a:buFont typeface="+mj-lt"/>
              <a:buAutoNum type="arabicPeriod"/>
              <a:defRPr/>
            </a:pPr>
            <a:endParaRPr lang="en-US" altLang="en-US" sz="14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endParaRPr>
          </a:p>
          <a:p>
            <a:pPr algn="just" eaLnBrk="1" hangingPunct="1">
              <a:spcBef>
                <a:spcPts val="0"/>
              </a:spcBef>
              <a:spcAft>
                <a:spcPts val="1200"/>
              </a:spcAft>
              <a:buFont typeface="+mj-lt"/>
              <a:buAutoNum type="arabicPeriod"/>
              <a:defRPr/>
            </a:pPr>
            <a:endParaRPr lang="en-US" altLang="en-US" sz="14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5" name="Title 1">
            <a:extLst>
              <a:ext uri="{FF2B5EF4-FFF2-40B4-BE49-F238E27FC236}">
                <a16:creationId xmlns:a16="http://schemas.microsoft.com/office/drawing/2014/main" id="{A7EC6C9B-B3A9-C97F-009F-CF6C7A6E8DAE}"/>
              </a:ext>
            </a:extLst>
          </p:cNvPr>
          <p:cNvSpPr txBox="1">
            <a:spLocks/>
          </p:cNvSpPr>
          <p:nvPr/>
        </p:nvSpPr>
        <p:spPr bwMode="auto">
          <a:xfrm>
            <a:off x="35496" y="1190625"/>
            <a:ext cx="8229600" cy="5095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600" b="1" kern="0">
                <a:solidFill>
                  <a:srgbClr val="000000"/>
                </a:solidFill>
                <a:latin typeface="Arial"/>
                <a:ea typeface="ＭＳ Ｐゴシック"/>
              </a:rPr>
              <a:t>2023/24 Auditor General of South Africa Report (1) </a:t>
            </a:r>
            <a:endParaRPr lang="en-ZA" altLang="en-US" sz="2600" b="1" kern="0" dirty="0">
              <a:solidFill>
                <a:srgbClr val="000000"/>
              </a:solidFill>
              <a:latin typeface="Arial"/>
              <a:ea typeface="ＭＳ Ｐゴシック"/>
            </a:endParaRPr>
          </a:p>
        </p:txBody>
      </p:sp>
      <p:pic>
        <p:nvPicPr>
          <p:cNvPr id="3" name="Picture 2">
            <a:extLst>
              <a:ext uri="{FF2B5EF4-FFF2-40B4-BE49-F238E27FC236}">
                <a16:creationId xmlns:a16="http://schemas.microsoft.com/office/drawing/2014/main" id="{E489E927-EB3B-C617-72AB-CF1D83AA83ED}"/>
              </a:ext>
            </a:extLst>
          </p:cNvPr>
          <p:cNvPicPr>
            <a:picLocks noChangeAspect="1"/>
          </p:cNvPicPr>
          <p:nvPr/>
        </p:nvPicPr>
        <p:blipFill>
          <a:blip r:embed="rId2"/>
          <a:stretch>
            <a:fillRect/>
          </a:stretch>
        </p:blipFill>
        <p:spPr>
          <a:xfrm>
            <a:off x="683568" y="4221088"/>
            <a:ext cx="4703665" cy="2232248"/>
          </a:xfrm>
          <a:prstGeom prst="rect">
            <a:avLst/>
          </a:prstGeom>
        </p:spPr>
      </p:pic>
      <p:sp>
        <p:nvSpPr>
          <p:cNvPr id="6" name="TextBox 5">
            <a:extLst>
              <a:ext uri="{FF2B5EF4-FFF2-40B4-BE49-F238E27FC236}">
                <a16:creationId xmlns:a16="http://schemas.microsoft.com/office/drawing/2014/main" id="{1BACADFE-B1BE-0858-C5AC-714B6A951C7D}"/>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24</a:t>
            </a:fld>
            <a:endParaRPr lang="en-ZA" sz="1200" dirty="0"/>
          </a:p>
        </p:txBody>
      </p:sp>
    </p:spTree>
    <p:extLst>
      <p:ext uri="{BB962C8B-B14F-4D97-AF65-F5344CB8AC3E}">
        <p14:creationId xmlns:p14="http://schemas.microsoft.com/office/powerpoint/2010/main" val="2503471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4C8C4B-DA8C-F3C2-0955-DEFD555FDEF5}"/>
              </a:ext>
            </a:extLst>
          </p:cNvPr>
          <p:cNvSpPr txBox="1">
            <a:spLocks noChangeArrowheads="1"/>
          </p:cNvSpPr>
          <p:nvPr/>
        </p:nvSpPr>
        <p:spPr bwMode="auto">
          <a:xfrm>
            <a:off x="303214" y="1772816"/>
            <a:ext cx="8229600" cy="496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96"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96"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a:lstStyle>
          <a:p>
            <a:pPr marL="0" lvl="1" indent="0" algn="just" eaLnBrk="1" hangingPunct="1">
              <a:spcBef>
                <a:spcPts val="384"/>
              </a:spcBef>
              <a:buNone/>
              <a:defRPr/>
            </a:pPr>
            <a:endParaRPr lang="en-US" sz="1400" b="1" kern="0" dirty="0">
              <a:latin typeface="Arial" panose="020B0604020202020204" pitchFamily="34" charset="0"/>
              <a:ea typeface="ＭＳ Ｐゴシック"/>
              <a:cs typeface="Arial" panose="020B0604020202020204" pitchFamily="34" charset="0"/>
            </a:endParaRPr>
          </a:p>
          <a:p>
            <a:pPr marL="0" lvl="1" indent="0" algn="just" eaLnBrk="1" hangingPunct="1">
              <a:spcBef>
                <a:spcPts val="384"/>
              </a:spcBef>
              <a:buNone/>
              <a:defRPr/>
            </a:pPr>
            <a:r>
              <a:rPr lang="en-US" sz="1400" b="1" kern="0" dirty="0">
                <a:latin typeface="Arial" panose="020B0604020202020204" pitchFamily="34" charset="0"/>
                <a:ea typeface="ＭＳ Ｐゴシック"/>
                <a:cs typeface="Arial" panose="020B0604020202020204" pitchFamily="34" charset="0"/>
              </a:rPr>
              <a:t> </a:t>
            </a:r>
            <a:endParaRPr lang="en-US" sz="200" b="1" kern="0" dirty="0">
              <a:latin typeface="Arial" panose="020B0604020202020204" pitchFamily="34" charset="0"/>
              <a:ea typeface="ＭＳ Ｐゴシック"/>
              <a:cs typeface="Arial" panose="020B0604020202020204" pitchFamily="34" charset="0"/>
            </a:endParaRPr>
          </a:p>
          <a:p>
            <a:pPr marL="342900" marR="911860" lvl="1" indent="-342900" algn="just" eaLnBrk="1" hangingPunct="1">
              <a:spcBef>
                <a:spcPts val="0"/>
              </a:spcBef>
              <a:spcAft>
                <a:spcPts val="0"/>
              </a:spcAft>
              <a:buFont typeface="+mj-lt"/>
              <a:buAutoNum type="arabicPeriod" startAt="4"/>
              <a:defRPr/>
            </a:pPr>
            <a:r>
              <a:rPr lang="en-US" sz="1400" kern="0" dirty="0">
                <a:latin typeface="Arial" panose="020B0604020202020204" pitchFamily="34" charset="0"/>
                <a:ea typeface="ＭＳ Ｐゴシック"/>
                <a:cs typeface="Arial" panose="020B0604020202020204" pitchFamily="34" charset="0"/>
              </a:rPr>
              <a:t>Audit Outcome – Performance information</a:t>
            </a:r>
          </a:p>
          <a:p>
            <a:pPr marL="614362" marR="911860" lvl="3" indent="-342900" algn="just" eaLnBrk="1" hangingPunct="1">
              <a:spcBef>
                <a:spcPts val="0"/>
              </a:spcBef>
              <a:spcAft>
                <a:spcPts val="0"/>
              </a:spcAft>
              <a:buFont typeface="Arial" panose="020B0604020202020204" pitchFamily="34" charset="0"/>
              <a:buChar char="•"/>
              <a:defRPr/>
            </a:pPr>
            <a:endParaRPr lang="en-US" sz="700" kern="0" dirty="0">
              <a:latin typeface="Arial" panose="020B0604020202020204" pitchFamily="34" charset="0"/>
              <a:ea typeface="ＭＳ Ｐゴシック"/>
              <a:cs typeface="Arial" panose="020B0604020202020204" pitchFamily="34" charset="0"/>
            </a:endParaRPr>
          </a:p>
          <a:p>
            <a:pPr marL="612775" marR="911860" lvl="3" indent="-342900" algn="just" eaLnBrk="1" hangingPunct="1">
              <a:spcBef>
                <a:spcPts val="0"/>
              </a:spcBef>
              <a:spcAft>
                <a:spcPts val="0"/>
              </a:spcAft>
              <a:buFont typeface="Arial" panose="020B0604020202020204" pitchFamily="34" charset="0"/>
              <a:buChar char="•"/>
              <a:defRPr/>
            </a:pPr>
            <a:r>
              <a:rPr lang="en-US" altLang="en-US" sz="1400" kern="0" dirty="0">
                <a:latin typeface="Arial" panose="020B0604020202020204" pitchFamily="34" charset="0"/>
                <a:ea typeface="ＭＳ Ｐゴシック"/>
                <a:cs typeface="Arial" panose="020B0604020202020204" pitchFamily="34" charset="0"/>
              </a:rPr>
              <a:t>Unqualified opinion – with material findings. The 12 material findings made by the AG were all under Sub-Programme 1: Electricity Industry Regulator (EIR). These can be categorised into the following areas:</a:t>
            </a:r>
          </a:p>
          <a:p>
            <a:pPr marL="612775" marR="911860" lvl="3" indent="-342900" algn="just" eaLnBrk="1" hangingPunct="1">
              <a:spcBef>
                <a:spcPts val="0"/>
              </a:spcBef>
              <a:spcAft>
                <a:spcPts val="0"/>
              </a:spcAft>
              <a:buFont typeface="Arial" panose="020B0604020202020204" pitchFamily="34" charset="0"/>
              <a:buChar char="•"/>
              <a:defRPr/>
            </a:pPr>
            <a:endParaRPr lang="en-US" altLang="en-US" sz="700" kern="0" dirty="0">
              <a:latin typeface="Arial" panose="020B0604020202020204" pitchFamily="34" charset="0"/>
              <a:ea typeface="ＭＳ Ｐゴシック"/>
              <a:cs typeface="Arial" panose="020B0604020202020204" pitchFamily="34" charset="0"/>
            </a:endParaRPr>
          </a:p>
          <a:p>
            <a:pPr marL="933450" lvl="2" indent="-261938" algn="just" eaLnBrk="1" hangingPunct="1">
              <a:spcBef>
                <a:spcPts val="0"/>
              </a:spcBef>
              <a:spcAft>
                <a:spcPts val="0"/>
              </a:spcAft>
              <a:buFontTx/>
              <a:buChar char="-"/>
              <a:defRPr/>
            </a:pPr>
            <a:r>
              <a:rPr lang="en-US" altLang="en-US" sz="14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rPr>
              <a:t>Missing targets or key performance indicators (KPIs) related to one of the core functions, that is “enforcement performance and compliance and taking appropriate steps in case of non-performance”. The Electricity Division is developing relevant indicators to address the findings. These will be effected in the 2024/25 APP and future plans.</a:t>
            </a:r>
          </a:p>
          <a:p>
            <a:pPr marL="933450" lvl="2" indent="-261938" algn="just" eaLnBrk="1" hangingPunct="1">
              <a:spcBef>
                <a:spcPts val="0"/>
              </a:spcBef>
              <a:spcAft>
                <a:spcPts val="0"/>
              </a:spcAft>
              <a:buFontTx/>
              <a:buChar char="-"/>
              <a:defRPr/>
            </a:pPr>
            <a:endParaRPr lang="en-US" altLang="en-US" sz="7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endParaRPr>
          </a:p>
          <a:p>
            <a:pPr marL="933450" lvl="2" indent="-261938" algn="just" eaLnBrk="1" hangingPunct="1">
              <a:spcBef>
                <a:spcPts val="0"/>
              </a:spcBef>
              <a:spcAft>
                <a:spcPts val="0"/>
              </a:spcAft>
              <a:buFontTx/>
              <a:buChar char="-"/>
              <a:defRPr/>
            </a:pPr>
            <a:r>
              <a:rPr lang="en-US" altLang="en-US" sz="14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rPr>
              <a:t>Reliability and consistency owing to insufficient evidence provided to support achievement. The licensing, customer education and dispute resolution portal is being developed through NERSA’s ICT as part of the automation of NERSA systems. </a:t>
            </a:r>
          </a:p>
          <a:p>
            <a:pPr marL="933450" lvl="2" indent="-261938" algn="just" eaLnBrk="1" hangingPunct="1">
              <a:spcBef>
                <a:spcPts val="0"/>
              </a:spcBef>
              <a:spcAft>
                <a:spcPts val="0"/>
              </a:spcAft>
              <a:buFontTx/>
              <a:buChar char="-"/>
              <a:defRPr/>
            </a:pPr>
            <a:endParaRPr lang="en-US" altLang="en-US" sz="7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endParaRPr>
          </a:p>
          <a:p>
            <a:pPr marL="933450" lvl="2" indent="-261938" algn="just" eaLnBrk="1" hangingPunct="1">
              <a:spcBef>
                <a:spcPts val="0"/>
              </a:spcBef>
              <a:spcAft>
                <a:spcPts val="0"/>
              </a:spcAft>
              <a:buFontTx/>
              <a:buChar char="-"/>
              <a:defRPr/>
            </a:pPr>
            <a:r>
              <a:rPr lang="en-US" altLang="en-US" sz="14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rPr>
              <a:t>Consistency and measurability of 3 key performance indicators. The finding has been addressed by reviewing and updating the affected KPIs and their TIDs in the 2024/25 APP.</a:t>
            </a:r>
          </a:p>
          <a:p>
            <a:pPr marL="933450" lvl="2" indent="-261938" algn="just" eaLnBrk="1" hangingPunct="1">
              <a:spcBef>
                <a:spcPts val="0"/>
              </a:spcBef>
              <a:spcAft>
                <a:spcPts val="0"/>
              </a:spcAft>
              <a:buFontTx/>
              <a:buChar char="-"/>
              <a:defRPr/>
            </a:pPr>
            <a:endParaRPr lang="en-US" altLang="en-US" sz="7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endParaRPr>
          </a:p>
          <a:p>
            <a:pPr marL="933450" lvl="2" indent="-261938" algn="just" eaLnBrk="1" hangingPunct="1">
              <a:spcBef>
                <a:spcPts val="0"/>
              </a:spcBef>
              <a:spcAft>
                <a:spcPts val="0"/>
              </a:spcAft>
              <a:buFontTx/>
              <a:buChar char="-"/>
              <a:defRPr/>
            </a:pPr>
            <a:r>
              <a:rPr lang="en-US" altLang="en-US" sz="14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rPr>
              <a:t>Output indicators not accurately reported and adjusted in the annual performance report. This APR was updated before the audit process concluded.</a:t>
            </a:r>
          </a:p>
          <a:p>
            <a:pPr algn="just" eaLnBrk="1" hangingPunct="1">
              <a:spcBef>
                <a:spcPts val="0"/>
              </a:spcBef>
              <a:spcAft>
                <a:spcPts val="1200"/>
              </a:spcAft>
              <a:buFont typeface="+mj-lt"/>
              <a:buAutoNum type="arabicPeriod"/>
              <a:defRPr/>
            </a:pPr>
            <a:endParaRPr lang="en-US" altLang="en-US" sz="14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endParaRPr>
          </a:p>
          <a:p>
            <a:pPr algn="just" eaLnBrk="1" hangingPunct="1">
              <a:spcBef>
                <a:spcPts val="0"/>
              </a:spcBef>
              <a:spcAft>
                <a:spcPts val="1200"/>
              </a:spcAft>
              <a:buFont typeface="+mj-lt"/>
              <a:buAutoNum type="arabicPeriod"/>
              <a:defRPr/>
            </a:pPr>
            <a:endParaRPr lang="en-US" altLang="en-US" sz="14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3" name="Title 1">
            <a:extLst>
              <a:ext uri="{FF2B5EF4-FFF2-40B4-BE49-F238E27FC236}">
                <a16:creationId xmlns:a16="http://schemas.microsoft.com/office/drawing/2014/main" id="{ABBFB6E2-8B66-17BC-4191-056D364AFFF8}"/>
              </a:ext>
            </a:extLst>
          </p:cNvPr>
          <p:cNvSpPr txBox="1">
            <a:spLocks/>
          </p:cNvSpPr>
          <p:nvPr/>
        </p:nvSpPr>
        <p:spPr bwMode="auto">
          <a:xfrm>
            <a:off x="35496" y="1190625"/>
            <a:ext cx="8229600" cy="5095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600" b="1" kern="0" dirty="0">
                <a:solidFill>
                  <a:srgbClr val="000000"/>
                </a:solidFill>
                <a:latin typeface="Arial"/>
                <a:ea typeface="ＭＳ Ｐゴシック"/>
              </a:rPr>
              <a:t>2023/24 Auditor General of South Africa Report (2) </a:t>
            </a:r>
          </a:p>
        </p:txBody>
      </p:sp>
      <p:sp>
        <p:nvSpPr>
          <p:cNvPr id="5" name="TextBox 4">
            <a:extLst>
              <a:ext uri="{FF2B5EF4-FFF2-40B4-BE49-F238E27FC236}">
                <a16:creationId xmlns:a16="http://schemas.microsoft.com/office/drawing/2014/main" id="{EDF63309-B300-526F-2680-82B7018726DC}"/>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25</a:t>
            </a:fld>
            <a:endParaRPr lang="en-ZA" sz="1200" dirty="0"/>
          </a:p>
        </p:txBody>
      </p:sp>
    </p:spTree>
    <p:extLst>
      <p:ext uri="{BB962C8B-B14F-4D97-AF65-F5344CB8AC3E}">
        <p14:creationId xmlns:p14="http://schemas.microsoft.com/office/powerpoint/2010/main" val="4013841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2171D32A-8651-79A3-5ADC-3802D21D130D}"/>
              </a:ext>
            </a:extLst>
          </p:cNvPr>
          <p:cNvSpPr txBox="1">
            <a:spLocks noChangeArrowheads="1"/>
          </p:cNvSpPr>
          <p:nvPr/>
        </p:nvSpPr>
        <p:spPr bwMode="auto">
          <a:xfrm>
            <a:off x="323850" y="3284984"/>
            <a:ext cx="8496622" cy="1368351"/>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marL="542925" indent="-542925" eaLnBrk="1" hangingPunct="1">
              <a:buFont typeface="+mj-lt"/>
              <a:buAutoNum type="arabicPeriod" startAt="3"/>
              <a:defRPr/>
            </a:pPr>
            <a:r>
              <a:rPr lang="en-ZA" altLang="en-US" sz="4000" b="1" kern="0" dirty="0">
                <a:solidFill>
                  <a:srgbClr val="000000"/>
                </a:solidFill>
                <a:latin typeface="Arial"/>
                <a:ea typeface="ＭＳ Ｐゴシック"/>
              </a:rPr>
              <a:t>Main challenges for the 2023/24 financial year</a:t>
            </a:r>
            <a:endParaRPr lang="en-US" altLang="en-US" sz="4000" b="1" kern="0" dirty="0">
              <a:solidFill>
                <a:srgbClr val="000000"/>
              </a:solidFill>
              <a:latin typeface="Arial (Headings)"/>
              <a:ea typeface="ＭＳ Ｐゴシック"/>
            </a:endParaRPr>
          </a:p>
        </p:txBody>
      </p:sp>
      <p:sp>
        <p:nvSpPr>
          <p:cNvPr id="3" name="TextBox 2">
            <a:extLst>
              <a:ext uri="{FF2B5EF4-FFF2-40B4-BE49-F238E27FC236}">
                <a16:creationId xmlns:a16="http://schemas.microsoft.com/office/drawing/2014/main" id="{086715F0-0299-601E-9785-8B3241DE729C}"/>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26</a:t>
            </a:fld>
            <a:endParaRPr lang="en-ZA"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F2805CA3-3996-DEBF-AA6B-A1C86ACAC0E1}"/>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kern="0" dirty="0">
                <a:solidFill>
                  <a:srgbClr val="000000"/>
                </a:solidFill>
                <a:latin typeface="Arial"/>
                <a:ea typeface="ＭＳ Ｐゴシック"/>
              </a:rPr>
              <a:t>Main challenges for the 2023/24 (1)</a:t>
            </a:r>
            <a:endParaRPr lang="en-US" altLang="en-US" sz="2600" b="1" dirty="0">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EAD9AC18-E923-F81E-612E-4A07E7EB361D}"/>
              </a:ext>
            </a:extLst>
          </p:cNvPr>
          <p:cNvGraphicFramePr>
            <a:graphicFrameLocks noGrp="1"/>
          </p:cNvGraphicFramePr>
          <p:nvPr>
            <p:extLst>
              <p:ext uri="{D42A27DB-BD31-4B8C-83A1-F6EECF244321}">
                <p14:modId xmlns:p14="http://schemas.microsoft.com/office/powerpoint/2010/main" val="2857100213"/>
              </p:ext>
            </p:extLst>
          </p:nvPr>
        </p:nvGraphicFramePr>
        <p:xfrm>
          <a:off x="250180" y="2060848"/>
          <a:ext cx="8210252" cy="3092655"/>
        </p:xfrm>
        <a:graphic>
          <a:graphicData uri="http://schemas.openxmlformats.org/drawingml/2006/table">
            <a:tbl>
              <a:tblPr firstRow="1" bandRow="1">
                <a:tableStyleId>{21E4AEA4-8DFA-4A89-87EB-49C32662AFE0}</a:tableStyleId>
              </a:tblPr>
              <a:tblGrid>
                <a:gridCol w="4134795">
                  <a:extLst>
                    <a:ext uri="{9D8B030D-6E8A-4147-A177-3AD203B41FA5}">
                      <a16:colId xmlns:a16="http://schemas.microsoft.com/office/drawing/2014/main" val="1952984045"/>
                    </a:ext>
                  </a:extLst>
                </a:gridCol>
                <a:gridCol w="4075457">
                  <a:extLst>
                    <a:ext uri="{9D8B030D-6E8A-4147-A177-3AD203B41FA5}">
                      <a16:colId xmlns:a16="http://schemas.microsoft.com/office/drawing/2014/main" val="3119171220"/>
                    </a:ext>
                  </a:extLst>
                </a:gridCol>
              </a:tblGrid>
              <a:tr h="295052">
                <a:tc gridSpan="2">
                  <a:txBody>
                    <a:bodyPr/>
                    <a:lstStyle/>
                    <a:p>
                      <a:pPr algn="ctr"/>
                      <a:r>
                        <a:rPr lang="en-ZA" sz="1400" b="1" dirty="0">
                          <a:latin typeface="Arial" panose="020B0604020202020204" pitchFamily="34" charset="0"/>
                          <a:cs typeface="Arial" panose="020B0604020202020204" pitchFamily="34" charset="0"/>
                        </a:rPr>
                        <a:t>Electricity </a:t>
                      </a:r>
                      <a:r>
                        <a:rPr kumimoji="0" lang="en-ZA" altLang="en-US" sz="1400" b="1" i="0" u="none" strike="noStrike" kern="0" cap="none" spc="0" normalizeH="0" baseline="0" noProof="0" dirty="0">
                          <a:ln>
                            <a:noFill/>
                          </a:ln>
                          <a:solidFill>
                            <a:schemeClr val="bg1"/>
                          </a:solidFill>
                          <a:effectLst/>
                          <a:uLnTx/>
                          <a:uFillTx/>
                          <a:latin typeface="Arial"/>
                          <a:ea typeface="ＭＳ Ｐゴシック"/>
                          <a:cs typeface="+mn-cs"/>
                        </a:rPr>
                        <a:t>Industry Regulation</a:t>
                      </a:r>
                      <a:endParaRPr lang="en-ZA" sz="1400" b="1" dirty="0">
                        <a:latin typeface="Arial" panose="020B0604020202020204" pitchFamily="34" charset="0"/>
                        <a:cs typeface="Arial" panose="020B0604020202020204" pitchFamily="34" charset="0"/>
                      </a:endParaRPr>
                    </a:p>
                  </a:txBody>
                  <a:tcPr marL="91458" marR="91458" marT="45682" marB="45682">
                    <a:solidFill>
                      <a:srgbClr val="000099"/>
                    </a:solidFill>
                  </a:tcPr>
                </a:tc>
                <a:tc hMerge="1">
                  <a:txBody>
                    <a:bodyPr/>
                    <a:lstStyle/>
                    <a:p>
                      <a:endParaRPr lang="en-ZA" sz="1400" dirty="0"/>
                    </a:p>
                  </a:txBody>
                  <a:tcPr marL="91456" marR="91456" marT="45671" marB="45671"/>
                </a:tc>
                <a:extLst>
                  <a:ext uri="{0D108BD9-81ED-4DB2-BD59-A6C34878D82A}">
                    <a16:rowId xmlns:a16="http://schemas.microsoft.com/office/drawing/2014/main" val="2326838266"/>
                  </a:ext>
                </a:extLst>
              </a:tr>
              <a:tr h="295029">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Main challenges</a:t>
                      </a:r>
                    </a:p>
                  </a:txBody>
                  <a:tcPr marL="91458" marR="91458" marT="45670" marB="45670">
                    <a:solidFill>
                      <a:srgbClr val="9292B8"/>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Mitigation actions</a:t>
                      </a:r>
                    </a:p>
                  </a:txBody>
                  <a:tcPr marL="91458" marR="91458" marT="45670" marB="45670">
                    <a:solidFill>
                      <a:srgbClr val="9292B8"/>
                    </a:solidFill>
                  </a:tcPr>
                </a:tc>
                <a:extLst>
                  <a:ext uri="{0D108BD9-81ED-4DB2-BD59-A6C34878D82A}">
                    <a16:rowId xmlns:a16="http://schemas.microsoft.com/office/drawing/2014/main" val="3070256959"/>
                  </a:ext>
                </a:extLst>
              </a:tr>
              <a:tr h="688371">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342900" marR="0" lvl="1" indent="-342900" algn="just" defTabSz="457200" rtl="0" eaLnBrk="1" fontAlgn="auto" latinLnBrk="0" hangingPunct="1">
                        <a:lnSpc>
                          <a:spcPct val="107000"/>
                        </a:lnSpc>
                        <a:spcBef>
                          <a:spcPts val="384"/>
                        </a:spcBef>
                        <a:spcAft>
                          <a:spcPts val="0"/>
                        </a:spcAft>
                        <a:buClrTx/>
                        <a:buSzTx/>
                        <a:buFont typeface="+mj-lt"/>
                        <a:buAutoNum type="arabicPeriod"/>
                        <a:tabLst/>
                        <a:defRPr/>
                      </a:pPr>
                      <a:r>
                        <a:rPr lang="en-US" sz="1400" kern="0" dirty="0">
                          <a:solidFill>
                            <a:schemeClr val="tx1"/>
                          </a:solidFill>
                          <a:latin typeface="Arial"/>
                          <a:ea typeface="ＭＳ Ｐゴシック"/>
                          <a:cs typeface="+mn-cs"/>
                        </a:rPr>
                        <a:t>Delay in the development of regulatory tools (standard processes, rules, frameworks, pricing methodologies, etc.)</a:t>
                      </a:r>
                      <a:endParaRPr lang="en-ZA" sz="1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86893" marR="86893" marT="43436" marB="43436">
                    <a:solidFill>
                      <a:srgbClr val="CDCDDE"/>
                    </a:solidFill>
                  </a:tcPr>
                </a:tc>
                <a:tc>
                  <a:txBody>
                    <a:bodyPr/>
                    <a:lstStyle/>
                    <a:p>
                      <a:pPr marL="0" marR="0" lvl="0" indent="0" algn="just" defTabSz="4572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400" kern="0" dirty="0">
                          <a:solidFill>
                            <a:schemeClr val="tx1"/>
                          </a:solidFill>
                          <a:latin typeface="Arial"/>
                          <a:ea typeface="ＭＳ Ｐゴシック"/>
                          <a:cs typeface="+mn-cs"/>
                        </a:rPr>
                        <a:t>Improve planning and upskilling of some resources in line with the changes in the industry.</a:t>
                      </a:r>
                    </a:p>
                    <a:p>
                      <a:pPr marL="0" marR="0" lvl="0" indent="0" algn="just" defTabSz="4572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altLang="en-US" sz="1000" kern="0" dirty="0">
                          <a:solidFill>
                            <a:schemeClr val="tx1"/>
                          </a:solidFill>
                          <a:latin typeface="Arial"/>
                          <a:ea typeface="ＭＳ Ｐゴシック"/>
                        </a:rPr>
                        <a:t>  </a:t>
                      </a:r>
                      <a:endParaRPr lang="en-ZA" dirty="0">
                        <a:solidFill>
                          <a:schemeClr val="tx1"/>
                        </a:solidFill>
                      </a:endParaRPr>
                    </a:p>
                  </a:txBody>
                  <a:tcPr marL="86893" marR="86893" marT="43436" marB="43436">
                    <a:solidFill>
                      <a:srgbClr val="CDCDDE"/>
                    </a:solidFill>
                  </a:tcPr>
                </a:tc>
                <a:extLst>
                  <a:ext uri="{0D108BD9-81ED-4DB2-BD59-A6C34878D82A}">
                    <a16:rowId xmlns:a16="http://schemas.microsoft.com/office/drawing/2014/main" val="773482049"/>
                  </a:ext>
                </a:extLst>
              </a:tr>
              <a:tr h="576064">
                <a:tc>
                  <a:txBody>
                    <a:bodyPr/>
                    <a:lstStyle/>
                    <a:p>
                      <a:pPr marL="342900" indent="-342900" algn="just">
                        <a:buFont typeface="+mj-lt"/>
                        <a:buAutoNum type="arabicPeriod" startAt="2"/>
                      </a:pPr>
                      <a:r>
                        <a:rPr lang="en-US" sz="1400" dirty="0">
                          <a:solidFill>
                            <a:schemeClr val="tx1"/>
                          </a:solidFill>
                          <a:latin typeface="Arial" panose="020B0604020202020204" pitchFamily="34" charset="0"/>
                          <a:cs typeface="Arial" panose="020B0604020202020204" pitchFamily="34" charset="0"/>
                        </a:rPr>
                        <a:t>Unimplementability of some of the provisions of the Electricity Regulation Act of 2006 </a:t>
                      </a:r>
                      <a:endParaRPr lang="en-ZA" sz="1400" dirty="0">
                        <a:solidFill>
                          <a:schemeClr val="tx1"/>
                        </a:solidFill>
                        <a:latin typeface="Arial" panose="020B0604020202020204" pitchFamily="34" charset="0"/>
                        <a:cs typeface="Arial" panose="020B0604020202020204" pitchFamily="34" charset="0"/>
                      </a:endParaRPr>
                    </a:p>
                  </a:txBody>
                  <a:tcPr marL="86893" marR="86893" marT="43436" marB="43436">
                    <a:solidFill>
                      <a:srgbClr val="E8E8EF"/>
                    </a:solidFill>
                  </a:tcPr>
                </a:tc>
                <a:tc>
                  <a:txBody>
                    <a:bodyPr/>
                    <a:lstStyle/>
                    <a:p>
                      <a:r>
                        <a:rPr lang="en-US" sz="1400" kern="0" dirty="0">
                          <a:solidFill>
                            <a:schemeClr val="tx1"/>
                          </a:solidFill>
                          <a:latin typeface="Arial"/>
                          <a:ea typeface="ＭＳ Ｐゴシック"/>
                          <a:cs typeface="+mn-cs"/>
                        </a:rPr>
                        <a:t>Promulgation of the Electricity Regulation Amendment Act of 2024</a:t>
                      </a:r>
                      <a:endParaRPr lang="en-ZA" dirty="0">
                        <a:solidFill>
                          <a:schemeClr val="tx1"/>
                        </a:solidFill>
                      </a:endParaRPr>
                    </a:p>
                  </a:txBody>
                  <a:tcPr marL="86893" marR="86893" marT="43436" marB="43436">
                    <a:solidFill>
                      <a:srgbClr val="E8E8EF"/>
                    </a:solidFill>
                  </a:tcPr>
                </a:tc>
                <a:extLst>
                  <a:ext uri="{0D108BD9-81ED-4DB2-BD59-A6C34878D82A}">
                    <a16:rowId xmlns:a16="http://schemas.microsoft.com/office/drawing/2014/main" val="3951909436"/>
                  </a:ext>
                </a:extLst>
              </a:tr>
              <a:tr h="576064">
                <a:tc>
                  <a:txBody>
                    <a:bodyPr/>
                    <a:lstStyle/>
                    <a:p>
                      <a:pPr marL="342900" marR="0" lvl="0" indent="-342900" algn="just" defTabSz="457200" rtl="0" eaLnBrk="1" fontAlgn="auto" latinLnBrk="0" hangingPunct="1">
                        <a:lnSpc>
                          <a:spcPct val="100000"/>
                        </a:lnSpc>
                        <a:spcBef>
                          <a:spcPts val="0"/>
                        </a:spcBef>
                        <a:spcAft>
                          <a:spcPts val="0"/>
                        </a:spcAft>
                        <a:buClrTx/>
                        <a:buSzTx/>
                        <a:buFont typeface="+mj-lt"/>
                        <a:buAutoNum type="arabicPeriod" startAt="3"/>
                        <a:tabLst/>
                        <a:defRPr/>
                      </a:pPr>
                      <a:r>
                        <a:rPr lang="en-ZA" sz="1400" dirty="0">
                          <a:solidFill>
                            <a:schemeClr val="tx1"/>
                          </a:solidFill>
                          <a:latin typeface="Arial" panose="020B0604020202020204" pitchFamily="34" charset="0"/>
                          <a:cs typeface="Arial" panose="020B0604020202020204" pitchFamily="34" charset="0"/>
                        </a:rPr>
                        <a:t>Inability of electricity distributors from submitting their cost of supply (CoS) together with their tariff applications for the 2023/24 financial year</a:t>
                      </a:r>
                    </a:p>
                  </a:txBody>
                  <a:tcPr marL="86893" marR="86893" marT="43436" marB="43436">
                    <a:solidFill>
                      <a:srgbClr val="CDCDDE"/>
                    </a:solidFill>
                  </a:tcPr>
                </a:tc>
                <a:tc>
                  <a:txBody>
                    <a:bodyPr/>
                    <a:lstStyle/>
                    <a:p>
                      <a:r>
                        <a:rPr lang="en-US" sz="1400" kern="0" dirty="0">
                          <a:solidFill>
                            <a:schemeClr val="tx1"/>
                          </a:solidFill>
                          <a:latin typeface="Arial"/>
                          <a:ea typeface="ＭＳ Ｐゴシック"/>
                          <a:cs typeface="+mn-cs"/>
                        </a:rPr>
                        <a:t>NERSA is intensifying training and workshops to  assist municipalities develop their cost of supply (CoS) studies this includes assistance by Sustainability Energy Africa a private service provider.</a:t>
                      </a:r>
                      <a:endParaRPr lang="en-ZA" dirty="0">
                        <a:solidFill>
                          <a:schemeClr val="tx1"/>
                        </a:solidFill>
                      </a:endParaRPr>
                    </a:p>
                  </a:txBody>
                  <a:tcPr marL="86893" marR="86893" marT="43436" marB="43436">
                    <a:solidFill>
                      <a:srgbClr val="CDCDDE"/>
                    </a:solidFill>
                  </a:tcPr>
                </a:tc>
                <a:extLst>
                  <a:ext uri="{0D108BD9-81ED-4DB2-BD59-A6C34878D82A}">
                    <a16:rowId xmlns:a16="http://schemas.microsoft.com/office/drawing/2014/main" val="1618015705"/>
                  </a:ext>
                </a:extLst>
              </a:tr>
            </a:tbl>
          </a:graphicData>
        </a:graphic>
      </p:graphicFrame>
      <p:sp>
        <p:nvSpPr>
          <p:cNvPr id="4" name="TextBox 3">
            <a:extLst>
              <a:ext uri="{FF2B5EF4-FFF2-40B4-BE49-F238E27FC236}">
                <a16:creationId xmlns:a16="http://schemas.microsoft.com/office/drawing/2014/main" id="{20D1DDC3-2CCE-4145-BCBB-86A19FCD3165}"/>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27</a:t>
            </a:fld>
            <a:endParaRPr lang="en-ZA" sz="1200" dirty="0"/>
          </a:p>
        </p:txBody>
      </p:sp>
    </p:spTree>
    <p:extLst>
      <p:ext uri="{BB962C8B-B14F-4D97-AF65-F5344CB8AC3E}">
        <p14:creationId xmlns:p14="http://schemas.microsoft.com/office/powerpoint/2010/main" val="11064794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915ABCCE-612C-024F-08DD-17A9A1DFB2EC}"/>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kern="0" dirty="0">
                <a:solidFill>
                  <a:srgbClr val="000000"/>
                </a:solidFill>
                <a:latin typeface="Arial"/>
                <a:ea typeface="ＭＳ Ｐゴシック"/>
              </a:rPr>
              <a:t>Main challenges for the 2023/24 (2)</a:t>
            </a:r>
            <a:endParaRPr lang="en-US" altLang="en-US" sz="2600" b="1" dirty="0">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962E1547-66F1-EA84-1282-2D59066A365F}"/>
              </a:ext>
            </a:extLst>
          </p:cNvPr>
          <p:cNvGraphicFramePr>
            <a:graphicFrameLocks noGrp="1"/>
          </p:cNvGraphicFramePr>
          <p:nvPr>
            <p:extLst>
              <p:ext uri="{D42A27DB-BD31-4B8C-83A1-F6EECF244321}">
                <p14:modId xmlns:p14="http://schemas.microsoft.com/office/powerpoint/2010/main" val="912680420"/>
              </p:ext>
            </p:extLst>
          </p:nvPr>
        </p:nvGraphicFramePr>
        <p:xfrm>
          <a:off x="250180" y="2060848"/>
          <a:ext cx="8210252" cy="3564313"/>
        </p:xfrm>
        <a:graphic>
          <a:graphicData uri="http://schemas.openxmlformats.org/drawingml/2006/table">
            <a:tbl>
              <a:tblPr firstRow="1" bandRow="1">
                <a:tableStyleId>{21E4AEA4-8DFA-4A89-87EB-49C32662AFE0}</a:tableStyleId>
              </a:tblPr>
              <a:tblGrid>
                <a:gridCol w="4134795">
                  <a:extLst>
                    <a:ext uri="{9D8B030D-6E8A-4147-A177-3AD203B41FA5}">
                      <a16:colId xmlns:a16="http://schemas.microsoft.com/office/drawing/2014/main" val="1952984045"/>
                    </a:ext>
                  </a:extLst>
                </a:gridCol>
                <a:gridCol w="4075457">
                  <a:extLst>
                    <a:ext uri="{9D8B030D-6E8A-4147-A177-3AD203B41FA5}">
                      <a16:colId xmlns:a16="http://schemas.microsoft.com/office/drawing/2014/main" val="3119171220"/>
                    </a:ext>
                  </a:extLst>
                </a:gridCol>
              </a:tblGrid>
              <a:tr h="295052">
                <a:tc gridSpan="2">
                  <a:txBody>
                    <a:bodyPr/>
                    <a:lstStyle/>
                    <a:p>
                      <a:pPr algn="ctr"/>
                      <a:r>
                        <a:rPr lang="en-ZA" sz="1400" b="1" dirty="0">
                          <a:latin typeface="Arial" panose="020B0604020202020204" pitchFamily="34" charset="0"/>
                          <a:cs typeface="Arial" panose="020B0604020202020204" pitchFamily="34" charset="0"/>
                        </a:rPr>
                        <a:t>Piped-Gas </a:t>
                      </a:r>
                      <a:r>
                        <a:rPr kumimoji="0" lang="en-ZA" altLang="en-US" sz="1400" b="1" i="0" u="none" strike="noStrike" kern="0" cap="none" spc="0" normalizeH="0" baseline="0" noProof="0" dirty="0">
                          <a:ln>
                            <a:noFill/>
                          </a:ln>
                          <a:solidFill>
                            <a:schemeClr val="bg1"/>
                          </a:solidFill>
                          <a:effectLst/>
                          <a:uLnTx/>
                          <a:uFillTx/>
                          <a:latin typeface="Arial"/>
                          <a:ea typeface="ＭＳ Ｐゴシック"/>
                          <a:cs typeface="+mn-cs"/>
                        </a:rPr>
                        <a:t>Industry Regulation</a:t>
                      </a:r>
                      <a:endParaRPr lang="en-ZA" sz="1400" b="1" dirty="0">
                        <a:latin typeface="Arial" panose="020B0604020202020204" pitchFamily="34" charset="0"/>
                        <a:cs typeface="Arial" panose="020B0604020202020204" pitchFamily="34" charset="0"/>
                      </a:endParaRPr>
                    </a:p>
                  </a:txBody>
                  <a:tcPr marL="91458" marR="91458" marT="45682" marB="45682">
                    <a:solidFill>
                      <a:srgbClr val="000099"/>
                    </a:solidFill>
                  </a:tcPr>
                </a:tc>
                <a:tc hMerge="1">
                  <a:txBody>
                    <a:bodyPr/>
                    <a:lstStyle/>
                    <a:p>
                      <a:endParaRPr lang="en-ZA" sz="1400" dirty="0"/>
                    </a:p>
                  </a:txBody>
                  <a:tcPr marL="91456" marR="91456" marT="45671" marB="45671"/>
                </a:tc>
                <a:extLst>
                  <a:ext uri="{0D108BD9-81ED-4DB2-BD59-A6C34878D82A}">
                    <a16:rowId xmlns:a16="http://schemas.microsoft.com/office/drawing/2014/main" val="2326838266"/>
                  </a:ext>
                </a:extLst>
              </a:tr>
              <a:tr h="295029">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Main challenges</a:t>
                      </a:r>
                    </a:p>
                  </a:txBody>
                  <a:tcPr marL="91458" marR="91458" marT="45670" marB="45670">
                    <a:solidFill>
                      <a:srgbClr val="9292B8"/>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Mitigation actions</a:t>
                      </a:r>
                    </a:p>
                  </a:txBody>
                  <a:tcPr marL="91458" marR="91458" marT="45670" marB="45670">
                    <a:solidFill>
                      <a:srgbClr val="9292B8"/>
                    </a:solidFill>
                  </a:tcPr>
                </a:tc>
                <a:extLst>
                  <a:ext uri="{0D108BD9-81ED-4DB2-BD59-A6C34878D82A}">
                    <a16:rowId xmlns:a16="http://schemas.microsoft.com/office/drawing/2014/main" val="3070256959"/>
                  </a:ext>
                </a:extLst>
              </a:tr>
              <a:tr h="688371">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400" b="0" kern="1200" dirty="0">
                          <a:solidFill>
                            <a:schemeClr val="dk1"/>
                          </a:solidFill>
                          <a:latin typeface="Arial" panose="020B0604020202020204" pitchFamily="34" charset="0"/>
                          <a:ea typeface="+mn-ea"/>
                          <a:cs typeface="Arial" panose="020B0604020202020204" pitchFamily="34" charset="0"/>
                        </a:rPr>
                        <a:t>1. </a:t>
                      </a:r>
                      <a:r>
                        <a:rPr lang="en-US" sz="1400" b="1" kern="1200" dirty="0">
                          <a:solidFill>
                            <a:schemeClr val="dk1"/>
                          </a:solidFill>
                          <a:latin typeface="Arial" panose="020B0604020202020204" pitchFamily="34" charset="0"/>
                          <a:ea typeface="+mn-ea"/>
                          <a:cs typeface="Arial" panose="020B0604020202020204" pitchFamily="34" charset="0"/>
                        </a:rPr>
                        <a:t>Lack of adequate</a:t>
                      </a:r>
                      <a:r>
                        <a:rPr lang="en-US" sz="1400" b="1" kern="1200" baseline="0" dirty="0">
                          <a:solidFill>
                            <a:schemeClr val="dk1"/>
                          </a:solidFill>
                          <a:latin typeface="Arial" panose="020B0604020202020204" pitchFamily="34" charset="0"/>
                          <a:ea typeface="+mn-ea"/>
                          <a:cs typeface="Arial" panose="020B0604020202020204" pitchFamily="34" charset="0"/>
                        </a:rPr>
                        <a:t> gas supply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dirty="0">
                          <a:solidFill>
                            <a:schemeClr val="tx1"/>
                          </a:solidFill>
                          <a:latin typeface="Arial" panose="020B0604020202020204" pitchFamily="34" charset="0"/>
                          <a:cs typeface="Arial" panose="020B0604020202020204" pitchFamily="34" charset="0"/>
                        </a:rPr>
                        <a:t>Current</a:t>
                      </a:r>
                      <a:r>
                        <a:rPr lang="en-ZA" sz="1400" baseline="0" dirty="0">
                          <a:solidFill>
                            <a:schemeClr val="tx1"/>
                          </a:solidFill>
                          <a:latin typeface="Arial" panose="020B0604020202020204" pitchFamily="34" charset="0"/>
                          <a:cs typeface="Arial" panose="020B0604020202020204" pitchFamily="34" charset="0"/>
                        </a:rPr>
                        <a:t> gas supplies are not sufficient to meet demand from industry </a:t>
                      </a:r>
                      <a:endParaRPr lang="en-US" sz="1400" b="0" kern="1200" baseline="0" dirty="0">
                        <a:solidFill>
                          <a:schemeClr val="dk1"/>
                        </a:solidFill>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kern="1200" baseline="0" dirty="0">
                          <a:solidFill>
                            <a:schemeClr val="dk1"/>
                          </a:solidFill>
                          <a:latin typeface="Arial" panose="020B0604020202020204" pitchFamily="34" charset="0"/>
                          <a:ea typeface="+mn-ea"/>
                          <a:cs typeface="Arial" panose="020B0604020202020204" pitchFamily="34" charset="0"/>
                        </a:rPr>
                        <a:t>Hampers growth and competition in the gas market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baseline="0" dirty="0">
                          <a:solidFill>
                            <a:schemeClr val="tx1"/>
                          </a:solidFill>
                          <a:latin typeface="Arial" panose="020B0604020202020204" pitchFamily="34" charset="0"/>
                          <a:cs typeface="Arial" panose="020B0604020202020204" pitchFamily="34" charset="0"/>
                        </a:rPr>
                        <a:t>Furthermore, there is p</a:t>
                      </a:r>
                      <a:r>
                        <a:rPr lang="en-ZA" sz="1400" dirty="0">
                          <a:solidFill>
                            <a:schemeClr val="tx1"/>
                          </a:solidFill>
                          <a:latin typeface="Arial" panose="020B0604020202020204" pitchFamily="34" charset="0"/>
                          <a:cs typeface="Arial" panose="020B0604020202020204" pitchFamily="34" charset="0"/>
                        </a:rPr>
                        <a:t>ossible decline of natural gas supply from Mozambique effective from 2025</a:t>
                      </a:r>
                    </a:p>
                  </a:txBody>
                  <a:tcPr marT="45715" marB="45715">
                    <a:solidFill>
                      <a:srgbClr val="CDCDDE"/>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400" b="0" dirty="0">
                          <a:solidFill>
                            <a:schemeClr val="tx1"/>
                          </a:solidFill>
                          <a:latin typeface="Arial" panose="020B0604020202020204" pitchFamily="34" charset="0"/>
                          <a:cs typeface="Arial" panose="020B0604020202020204" pitchFamily="34" charset="0"/>
                        </a:rPr>
                        <a:t>Explore supply opportunities from neighboring countries such as Mozambique/Namibia/Tanzania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400" b="0" baseline="0" dirty="0">
                          <a:solidFill>
                            <a:schemeClr val="tx1"/>
                          </a:solidFill>
                          <a:latin typeface="Arial" panose="020B0604020202020204" pitchFamily="34" charset="0"/>
                          <a:cs typeface="Arial" panose="020B0604020202020204" pitchFamily="34" charset="0"/>
                        </a:rPr>
                        <a:t>Importation of LNG to plug supply deficit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400" b="0" baseline="0" dirty="0">
                          <a:solidFill>
                            <a:schemeClr val="tx1"/>
                          </a:solidFill>
                          <a:latin typeface="Arial" panose="020B0604020202020204" pitchFamily="34" charset="0"/>
                          <a:cs typeface="Arial" panose="020B0604020202020204" pitchFamily="34" charset="0"/>
                        </a:rPr>
                        <a:t>Gas Masterplan</a:t>
                      </a:r>
                      <a:r>
                        <a:rPr lang="en-US" altLang="en-US" sz="1400" b="0" dirty="0">
                          <a:solidFill>
                            <a:schemeClr val="tx1"/>
                          </a:solidFill>
                          <a:latin typeface="Arial" panose="020B0604020202020204" pitchFamily="34" charset="0"/>
                          <a:cs typeface="Arial" panose="020B0604020202020204" pitchFamily="34" charset="0"/>
                        </a:rPr>
                        <a:t> to enable local gas sources as a long-term supply solution</a:t>
                      </a:r>
                    </a:p>
                  </a:txBody>
                  <a:tcPr marT="45715" marB="45715">
                    <a:solidFill>
                      <a:srgbClr val="CDCDDE"/>
                    </a:solidFill>
                  </a:tcPr>
                </a:tc>
                <a:extLst>
                  <a:ext uri="{0D108BD9-81ED-4DB2-BD59-A6C34878D82A}">
                    <a16:rowId xmlns:a16="http://schemas.microsoft.com/office/drawing/2014/main" val="773482049"/>
                  </a:ext>
                </a:extLst>
              </a:tr>
              <a:tr h="576064">
                <a:tc>
                  <a:txBody>
                    <a:bodyPr/>
                    <a:lstStyle/>
                    <a:p>
                      <a:pPr marL="0" lvl="0" indent="0">
                        <a:buFont typeface="Wingdings" panose="05000000000000000000" pitchFamily="2" charset="2"/>
                        <a:buNone/>
                      </a:pPr>
                      <a:r>
                        <a:rPr lang="en-US" altLang="en-US" sz="1400" b="0" dirty="0">
                          <a:solidFill>
                            <a:schemeClr val="tx1">
                              <a:lumMod val="95000"/>
                              <a:lumOff val="5000"/>
                            </a:schemeClr>
                          </a:solidFill>
                          <a:latin typeface="Arial" panose="020B0604020202020204" pitchFamily="34" charset="0"/>
                          <a:cs typeface="Arial" panose="020B0604020202020204" pitchFamily="34" charset="0"/>
                        </a:rPr>
                        <a:t>2. </a:t>
                      </a:r>
                      <a:r>
                        <a:rPr lang="en-US" altLang="en-US" sz="1400" b="1" dirty="0">
                          <a:solidFill>
                            <a:schemeClr val="tx1">
                              <a:lumMod val="95000"/>
                              <a:lumOff val="5000"/>
                            </a:schemeClr>
                          </a:solidFill>
                          <a:latin typeface="Arial" panose="020B0604020202020204" pitchFamily="34" charset="0"/>
                          <a:cs typeface="Arial" panose="020B0604020202020204" pitchFamily="34" charset="0"/>
                        </a:rPr>
                        <a:t>Limited mandate under the current Gas </a:t>
                      </a:r>
                    </a:p>
                    <a:p>
                      <a:pPr marL="0" lvl="0" indent="0">
                        <a:buFont typeface="Wingdings" panose="05000000000000000000" pitchFamily="2" charset="2"/>
                        <a:buNone/>
                      </a:pPr>
                      <a:r>
                        <a:rPr lang="en-US" altLang="en-US" sz="1400" b="1" dirty="0">
                          <a:solidFill>
                            <a:schemeClr val="tx1">
                              <a:lumMod val="95000"/>
                              <a:lumOff val="5000"/>
                            </a:schemeClr>
                          </a:solidFill>
                          <a:latin typeface="Arial" panose="020B0604020202020204" pitchFamily="34" charset="0"/>
                          <a:cs typeface="Arial" panose="020B0604020202020204" pitchFamily="34" charset="0"/>
                        </a:rPr>
                        <a:t>    Act</a:t>
                      </a:r>
                      <a:r>
                        <a:rPr lang="en-US" altLang="en-US" sz="1400" b="1" baseline="0" dirty="0">
                          <a:solidFill>
                            <a:schemeClr val="tx1">
                              <a:lumMod val="95000"/>
                              <a:lumOff val="5000"/>
                            </a:schemeClr>
                          </a:solidFill>
                          <a:latin typeface="Arial" panose="020B0604020202020204" pitchFamily="34" charset="0"/>
                          <a:cs typeface="Arial" panose="020B0604020202020204" pitchFamily="34" charset="0"/>
                        </a:rPr>
                        <a:t> </a:t>
                      </a:r>
                    </a:p>
                    <a:p>
                      <a:pPr marL="285750" lvl="0" indent="-285750">
                        <a:buFont typeface="Arial" panose="020B0604020202020204" pitchFamily="34" charset="0"/>
                        <a:buChar char="•"/>
                      </a:pPr>
                      <a:r>
                        <a:rPr lang="en-US" sz="14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rPr>
                        <a:t>e.g. </a:t>
                      </a:r>
                      <a:r>
                        <a:rPr lang="en-ZA" sz="14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rPr>
                        <a:t>distribution tariffs not regulated, no provisions for third party access to gas distribution facilities</a:t>
                      </a:r>
                      <a:endParaRPr lang="en-US" altLang="en-US" sz="1400" b="0" baseline="0" dirty="0">
                        <a:solidFill>
                          <a:schemeClr val="tx1">
                            <a:lumMod val="95000"/>
                            <a:lumOff val="5000"/>
                          </a:schemeClr>
                        </a:solidFill>
                        <a:latin typeface="Arial" panose="020B0604020202020204" pitchFamily="34" charset="0"/>
                        <a:cs typeface="Arial" panose="020B0604020202020204" pitchFamily="34" charset="0"/>
                      </a:endParaRPr>
                    </a:p>
                  </a:txBody>
                  <a:tcPr marT="45715" marB="45715">
                    <a:solidFill>
                      <a:srgbClr val="E8E8EF"/>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400" b="0" dirty="0">
                          <a:solidFill>
                            <a:schemeClr val="tx1">
                              <a:lumMod val="95000"/>
                              <a:lumOff val="5000"/>
                            </a:schemeClr>
                          </a:solidFill>
                          <a:latin typeface="Arial" panose="020B0604020202020204" pitchFamily="34" charset="0"/>
                          <a:cs typeface="Arial" panose="020B0604020202020204" pitchFamily="34" charset="0"/>
                        </a:rPr>
                        <a:t>Expedite finalization of the Gas A</a:t>
                      </a:r>
                      <a:r>
                        <a:rPr lang="en-US" altLang="en-US" sz="1400" b="0" baseline="0" dirty="0">
                          <a:solidFill>
                            <a:schemeClr val="tx1">
                              <a:lumMod val="95000"/>
                              <a:lumOff val="5000"/>
                            </a:schemeClr>
                          </a:solidFill>
                          <a:latin typeface="Arial" panose="020B0604020202020204" pitchFamily="34" charset="0"/>
                          <a:cs typeface="Arial" panose="020B0604020202020204" pitchFamily="34" charset="0"/>
                        </a:rPr>
                        <a:t>mendment Bill to </a:t>
                      </a:r>
                      <a:r>
                        <a:rPr lang="en-US" altLang="en-US" sz="1400" b="0" kern="1200" dirty="0">
                          <a:solidFill>
                            <a:schemeClr val="tx1">
                              <a:lumMod val="95000"/>
                              <a:lumOff val="5000"/>
                            </a:schemeClr>
                          </a:solidFill>
                          <a:latin typeface="Arial" panose="020B0604020202020204" pitchFamily="34" charset="0"/>
                          <a:ea typeface="+mn-ea"/>
                          <a:cs typeface="Arial" panose="020B0604020202020204" pitchFamily="34" charset="0"/>
                        </a:rPr>
                        <a:t>give NERSA sufficient regulatory powers </a:t>
                      </a:r>
                    </a:p>
                  </a:txBody>
                  <a:tcPr marT="45715" marB="45715">
                    <a:solidFill>
                      <a:srgbClr val="E8E8EF"/>
                    </a:solidFill>
                  </a:tcPr>
                </a:tc>
                <a:extLst>
                  <a:ext uri="{0D108BD9-81ED-4DB2-BD59-A6C34878D82A}">
                    <a16:rowId xmlns:a16="http://schemas.microsoft.com/office/drawing/2014/main" val="3951909436"/>
                  </a:ext>
                </a:extLst>
              </a:tr>
            </a:tbl>
          </a:graphicData>
        </a:graphic>
      </p:graphicFrame>
      <p:sp>
        <p:nvSpPr>
          <p:cNvPr id="4" name="TextBox 3">
            <a:extLst>
              <a:ext uri="{FF2B5EF4-FFF2-40B4-BE49-F238E27FC236}">
                <a16:creationId xmlns:a16="http://schemas.microsoft.com/office/drawing/2014/main" id="{1DFFE559-DFCA-5B79-AEEB-9DCB43C08343}"/>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28</a:t>
            </a:fld>
            <a:endParaRPr lang="en-ZA" sz="1200" dirty="0"/>
          </a:p>
        </p:txBody>
      </p:sp>
    </p:spTree>
    <p:extLst>
      <p:ext uri="{BB962C8B-B14F-4D97-AF65-F5344CB8AC3E}">
        <p14:creationId xmlns:p14="http://schemas.microsoft.com/office/powerpoint/2010/main" val="36206747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915ABCCE-612C-024F-08DD-17A9A1DFB2EC}"/>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kern="0" dirty="0">
                <a:solidFill>
                  <a:srgbClr val="000000"/>
                </a:solidFill>
                <a:latin typeface="Arial"/>
                <a:ea typeface="ＭＳ Ｐゴシック"/>
              </a:rPr>
              <a:t>Main challenges for the 2023/24 (3)</a:t>
            </a:r>
            <a:endParaRPr lang="en-US" altLang="en-US" sz="2600" b="1" dirty="0">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962E1547-66F1-EA84-1282-2D59066A365F}"/>
              </a:ext>
            </a:extLst>
          </p:cNvPr>
          <p:cNvGraphicFramePr>
            <a:graphicFrameLocks noGrp="1"/>
          </p:cNvGraphicFramePr>
          <p:nvPr>
            <p:extLst>
              <p:ext uri="{D42A27DB-BD31-4B8C-83A1-F6EECF244321}">
                <p14:modId xmlns:p14="http://schemas.microsoft.com/office/powerpoint/2010/main" val="2240988494"/>
              </p:ext>
            </p:extLst>
          </p:nvPr>
        </p:nvGraphicFramePr>
        <p:xfrm>
          <a:off x="250180" y="2060848"/>
          <a:ext cx="8210252" cy="2619443"/>
        </p:xfrm>
        <a:graphic>
          <a:graphicData uri="http://schemas.openxmlformats.org/drawingml/2006/table">
            <a:tbl>
              <a:tblPr firstRow="1" bandRow="1">
                <a:tableStyleId>{21E4AEA4-8DFA-4A89-87EB-49C32662AFE0}</a:tableStyleId>
              </a:tblPr>
              <a:tblGrid>
                <a:gridCol w="4134795">
                  <a:extLst>
                    <a:ext uri="{9D8B030D-6E8A-4147-A177-3AD203B41FA5}">
                      <a16:colId xmlns:a16="http://schemas.microsoft.com/office/drawing/2014/main" val="1952984045"/>
                    </a:ext>
                  </a:extLst>
                </a:gridCol>
                <a:gridCol w="4075457">
                  <a:extLst>
                    <a:ext uri="{9D8B030D-6E8A-4147-A177-3AD203B41FA5}">
                      <a16:colId xmlns:a16="http://schemas.microsoft.com/office/drawing/2014/main" val="3119171220"/>
                    </a:ext>
                  </a:extLst>
                </a:gridCol>
              </a:tblGrid>
              <a:tr h="295052">
                <a:tc gridSpan="2">
                  <a:txBody>
                    <a:bodyPr/>
                    <a:lstStyle/>
                    <a:p>
                      <a:pPr algn="ctr"/>
                      <a:r>
                        <a:rPr lang="en-ZA" sz="1400" b="1" dirty="0">
                          <a:latin typeface="Arial" panose="020B0604020202020204" pitchFamily="34" charset="0"/>
                          <a:cs typeface="Arial" panose="020B0604020202020204" pitchFamily="34" charset="0"/>
                        </a:rPr>
                        <a:t>Piped-Gas </a:t>
                      </a:r>
                      <a:r>
                        <a:rPr kumimoji="0" lang="en-ZA" altLang="en-US" sz="1400" b="1" i="0" u="none" strike="noStrike" kern="0" cap="none" spc="0" normalizeH="0" baseline="0" noProof="0" dirty="0">
                          <a:ln>
                            <a:noFill/>
                          </a:ln>
                          <a:solidFill>
                            <a:schemeClr val="bg1"/>
                          </a:solidFill>
                          <a:effectLst/>
                          <a:uLnTx/>
                          <a:uFillTx/>
                          <a:latin typeface="Arial"/>
                          <a:ea typeface="ＭＳ Ｐゴシック"/>
                          <a:cs typeface="+mn-cs"/>
                        </a:rPr>
                        <a:t>Industry Regulation</a:t>
                      </a:r>
                      <a:endParaRPr lang="en-ZA" sz="1400" b="1" dirty="0">
                        <a:latin typeface="Arial" panose="020B0604020202020204" pitchFamily="34" charset="0"/>
                        <a:cs typeface="Arial" panose="020B0604020202020204" pitchFamily="34" charset="0"/>
                      </a:endParaRPr>
                    </a:p>
                  </a:txBody>
                  <a:tcPr marL="91458" marR="91458" marT="45682" marB="45682">
                    <a:solidFill>
                      <a:srgbClr val="000099"/>
                    </a:solidFill>
                  </a:tcPr>
                </a:tc>
                <a:tc hMerge="1">
                  <a:txBody>
                    <a:bodyPr/>
                    <a:lstStyle/>
                    <a:p>
                      <a:endParaRPr lang="en-ZA" sz="1400" dirty="0"/>
                    </a:p>
                  </a:txBody>
                  <a:tcPr marL="91456" marR="91456" marT="45671" marB="45671"/>
                </a:tc>
                <a:extLst>
                  <a:ext uri="{0D108BD9-81ED-4DB2-BD59-A6C34878D82A}">
                    <a16:rowId xmlns:a16="http://schemas.microsoft.com/office/drawing/2014/main" val="2326838266"/>
                  </a:ext>
                </a:extLst>
              </a:tr>
              <a:tr h="295029">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Main challenges</a:t>
                      </a:r>
                    </a:p>
                  </a:txBody>
                  <a:tcPr marL="91458" marR="91458" marT="45670" marB="45670">
                    <a:solidFill>
                      <a:srgbClr val="9292B8"/>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Mitigation actions</a:t>
                      </a:r>
                    </a:p>
                  </a:txBody>
                  <a:tcPr marL="91458" marR="91458" marT="45670" marB="45670">
                    <a:solidFill>
                      <a:srgbClr val="9292B8"/>
                    </a:solidFill>
                  </a:tcPr>
                </a:tc>
                <a:extLst>
                  <a:ext uri="{0D108BD9-81ED-4DB2-BD59-A6C34878D82A}">
                    <a16:rowId xmlns:a16="http://schemas.microsoft.com/office/drawing/2014/main" val="3070256959"/>
                  </a:ext>
                </a:extLst>
              </a:tr>
              <a:tr h="576064">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pPr>
                      <a:r>
                        <a:rPr kumimoji="0" lang="en-US" altLang="en-US"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3. </a:t>
                      </a:r>
                      <a:r>
                        <a:rPr kumimoji="0" lang="en-US" altLang="en-US" sz="1400" b="1" i="0" u="none" strike="noStrike" cap="none" normalizeH="0" baseline="0" dirty="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Inadequate competition in the gas </a:t>
                      </a: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pPr>
                      <a:r>
                        <a:rPr kumimoji="0" lang="en-US" altLang="en-US" sz="1400" b="1" i="0" u="none" strike="noStrike" cap="none" normalizeH="0" baseline="0" dirty="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    market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ZA" altLang="en-US" sz="14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Market is dominated by one vertically integrated supplier (Sasol Gas) </a:t>
                      </a:r>
                      <a:endParaRPr kumimoji="0" lang="en-US" altLang="en-US"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Sasol Gas owns and operates more than 90% of gas infrastructure </a:t>
                      </a:r>
                    </a:p>
                  </a:txBody>
                  <a:tcPr marT="45715" marB="45715">
                    <a:solidFill>
                      <a:srgbClr val="CDCDDE"/>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NERSA conducted a study to identify measures to facilitate competition, investment and achieve security of supply in the piped-gas industry.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A plan was also developed to implement the </a:t>
                      </a:r>
                      <a:r>
                        <a:rPr kumimoji="0" lang="en-ZA" altLang="en-US" sz="14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measures identified to promote competition and investments in the industry</a:t>
                      </a:r>
                      <a:endParaRPr kumimoji="0" lang="en-US" altLang="en-US" sz="14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Enforce third party access to facilitate entry of new players in the market </a:t>
                      </a:r>
                    </a:p>
                  </a:txBody>
                  <a:tcPr marT="45715" marB="45715">
                    <a:solidFill>
                      <a:srgbClr val="CDCDDE"/>
                    </a:solidFill>
                  </a:tcPr>
                </a:tc>
                <a:extLst>
                  <a:ext uri="{0D108BD9-81ED-4DB2-BD59-A6C34878D82A}">
                    <a16:rowId xmlns:a16="http://schemas.microsoft.com/office/drawing/2014/main" val="1618015705"/>
                  </a:ext>
                </a:extLst>
              </a:tr>
            </a:tbl>
          </a:graphicData>
        </a:graphic>
      </p:graphicFrame>
      <p:sp>
        <p:nvSpPr>
          <p:cNvPr id="4" name="TextBox 3">
            <a:extLst>
              <a:ext uri="{FF2B5EF4-FFF2-40B4-BE49-F238E27FC236}">
                <a16:creationId xmlns:a16="http://schemas.microsoft.com/office/drawing/2014/main" id="{3E69FDE3-5769-4272-AD06-F45A419A95B4}"/>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29</a:t>
            </a:fld>
            <a:endParaRPr lang="en-ZA" sz="1200" dirty="0"/>
          </a:p>
        </p:txBody>
      </p:sp>
    </p:spTree>
    <p:extLst>
      <p:ext uri="{BB962C8B-B14F-4D97-AF65-F5344CB8AC3E}">
        <p14:creationId xmlns:p14="http://schemas.microsoft.com/office/powerpoint/2010/main" val="2653561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0" y="3140372"/>
            <a:ext cx="8675688" cy="17287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marL="742950" indent="-742950" eaLnBrk="1" hangingPunct="1">
              <a:buFontTx/>
              <a:buAutoNum type="alphaUcPeriod"/>
              <a:defRPr/>
            </a:pPr>
            <a:r>
              <a:rPr lang="en-GB" altLang="en-US" b="1" kern="0" dirty="0">
                <a:solidFill>
                  <a:srgbClr val="000000"/>
                </a:solidFill>
                <a:latin typeface="Arial"/>
                <a:ea typeface="ＭＳ Ｐゴシック"/>
              </a:rPr>
              <a:t>Executive summary of detailed presentation</a:t>
            </a:r>
          </a:p>
          <a:p>
            <a:pPr eaLnBrk="1" hangingPunct="1">
              <a:defRPr/>
            </a:pPr>
            <a:endParaRPr lang="en-US" altLang="en-US" b="1" kern="0" dirty="0">
              <a:solidFill>
                <a:srgbClr val="000000"/>
              </a:solidFill>
              <a:latin typeface="Arial"/>
              <a:ea typeface="ＭＳ Ｐゴシック"/>
            </a:endParaRPr>
          </a:p>
        </p:txBody>
      </p:sp>
      <p:sp>
        <p:nvSpPr>
          <p:cNvPr id="4" name="TextBox 3">
            <a:extLst>
              <a:ext uri="{FF2B5EF4-FFF2-40B4-BE49-F238E27FC236}">
                <a16:creationId xmlns:a16="http://schemas.microsoft.com/office/drawing/2014/main" id="{5B42E69D-2021-998A-4A50-B93AE12BD2B2}"/>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3</a:t>
            </a:fld>
            <a:endParaRPr lang="en-ZA"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E18017B-6FCE-C73E-1B37-D88239781348}"/>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kern="0" dirty="0">
                <a:solidFill>
                  <a:srgbClr val="000000"/>
                </a:solidFill>
                <a:latin typeface="Arial"/>
                <a:ea typeface="ＭＳ Ｐゴシック"/>
              </a:rPr>
              <a:t>Main challenges for the 2023/24 (4)</a:t>
            </a:r>
            <a:endParaRPr lang="en-US" altLang="en-US" sz="2600" b="1"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9C7A2A7F-4F5F-DEF0-E11E-A287883C4B47}"/>
              </a:ext>
            </a:extLst>
          </p:cNvPr>
          <p:cNvGraphicFramePr>
            <a:graphicFrameLocks noGrp="1"/>
          </p:cNvGraphicFramePr>
          <p:nvPr>
            <p:extLst>
              <p:ext uri="{D42A27DB-BD31-4B8C-83A1-F6EECF244321}">
                <p14:modId xmlns:p14="http://schemas.microsoft.com/office/powerpoint/2010/main" val="1664790502"/>
              </p:ext>
            </p:extLst>
          </p:nvPr>
        </p:nvGraphicFramePr>
        <p:xfrm>
          <a:off x="250180" y="2060848"/>
          <a:ext cx="8210252" cy="3231284"/>
        </p:xfrm>
        <a:graphic>
          <a:graphicData uri="http://schemas.openxmlformats.org/drawingml/2006/table">
            <a:tbl>
              <a:tblPr firstRow="1" bandRow="1">
                <a:tableStyleId>{21E4AEA4-8DFA-4A89-87EB-49C32662AFE0}</a:tableStyleId>
              </a:tblPr>
              <a:tblGrid>
                <a:gridCol w="4134795">
                  <a:extLst>
                    <a:ext uri="{9D8B030D-6E8A-4147-A177-3AD203B41FA5}">
                      <a16:colId xmlns:a16="http://schemas.microsoft.com/office/drawing/2014/main" val="1952984045"/>
                    </a:ext>
                  </a:extLst>
                </a:gridCol>
                <a:gridCol w="4075457">
                  <a:extLst>
                    <a:ext uri="{9D8B030D-6E8A-4147-A177-3AD203B41FA5}">
                      <a16:colId xmlns:a16="http://schemas.microsoft.com/office/drawing/2014/main" val="3119171220"/>
                    </a:ext>
                  </a:extLst>
                </a:gridCol>
              </a:tblGrid>
              <a:tr h="295052">
                <a:tc gridSpan="2">
                  <a:txBody>
                    <a:bodyPr/>
                    <a:lstStyle/>
                    <a:p>
                      <a:pPr algn="ctr"/>
                      <a:r>
                        <a:rPr kumimoji="0" lang="en-ZA" altLang="en-US" sz="1400" b="1" i="0" u="none" strike="noStrike" kern="0" cap="none" spc="0" normalizeH="0" baseline="0" noProof="0" dirty="0">
                          <a:ln>
                            <a:noFill/>
                          </a:ln>
                          <a:solidFill>
                            <a:schemeClr val="bg1"/>
                          </a:solidFill>
                          <a:effectLst/>
                          <a:uLnTx/>
                          <a:uFillTx/>
                          <a:latin typeface="Arial"/>
                          <a:ea typeface="ＭＳ Ｐゴシック"/>
                          <a:cs typeface="+mn-cs"/>
                        </a:rPr>
                        <a:t>Petroleum Pipelines Industry Regulation</a:t>
                      </a:r>
                      <a:endParaRPr lang="en-ZA" sz="1400" b="1" dirty="0">
                        <a:latin typeface="Arial" panose="020B0604020202020204" pitchFamily="34" charset="0"/>
                        <a:cs typeface="Arial" panose="020B0604020202020204" pitchFamily="34" charset="0"/>
                      </a:endParaRPr>
                    </a:p>
                  </a:txBody>
                  <a:tcPr marL="91458" marR="91458" marT="45682" marB="45682">
                    <a:solidFill>
                      <a:srgbClr val="000099"/>
                    </a:solidFill>
                  </a:tcPr>
                </a:tc>
                <a:tc hMerge="1">
                  <a:txBody>
                    <a:bodyPr/>
                    <a:lstStyle/>
                    <a:p>
                      <a:endParaRPr lang="en-ZA" sz="1400" dirty="0"/>
                    </a:p>
                  </a:txBody>
                  <a:tcPr marL="91456" marR="91456" marT="45671" marB="45671"/>
                </a:tc>
                <a:extLst>
                  <a:ext uri="{0D108BD9-81ED-4DB2-BD59-A6C34878D82A}">
                    <a16:rowId xmlns:a16="http://schemas.microsoft.com/office/drawing/2014/main" val="2326838266"/>
                  </a:ext>
                </a:extLst>
              </a:tr>
              <a:tr h="295029">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Main challenges</a:t>
                      </a:r>
                    </a:p>
                  </a:txBody>
                  <a:tcPr marL="91458" marR="91458" marT="45670" marB="45670">
                    <a:solidFill>
                      <a:srgbClr val="9292B8"/>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Mitigation actions</a:t>
                      </a:r>
                    </a:p>
                  </a:txBody>
                  <a:tcPr marL="91458" marR="91458" marT="45670" marB="45670">
                    <a:solidFill>
                      <a:srgbClr val="9292B8"/>
                    </a:solidFill>
                  </a:tcPr>
                </a:tc>
                <a:extLst>
                  <a:ext uri="{0D108BD9-81ED-4DB2-BD59-A6C34878D82A}">
                    <a16:rowId xmlns:a16="http://schemas.microsoft.com/office/drawing/2014/main" val="3070256959"/>
                  </a:ext>
                </a:extLst>
              </a:tr>
              <a:tr h="688371">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271463" lvl="1" indent="-271463" algn="just" eaLnBrk="1" hangingPunct="1">
                        <a:spcBef>
                          <a:spcPts val="384"/>
                        </a:spcBef>
                        <a:buFont typeface="+mj-lt"/>
                        <a:buAutoNum type="arabicPeriod"/>
                        <a:defRPr/>
                      </a:pPr>
                      <a:r>
                        <a:rPr lang="en-US" sz="1400" kern="0" dirty="0">
                          <a:solidFill>
                            <a:schemeClr val="tx1"/>
                          </a:solidFill>
                          <a:latin typeface="Arial"/>
                          <a:ea typeface="ＭＳ Ｐゴシック"/>
                        </a:rPr>
                        <a:t>Outdated legislation (</a:t>
                      </a:r>
                      <a:r>
                        <a:rPr kumimoji="0" lang="en-ZA" altLang="en-US" sz="1400" b="0" i="0" u="none" strike="noStrike" kern="0" cap="none" spc="0" normalizeH="0" baseline="0" noProof="0" dirty="0">
                          <a:ln>
                            <a:noFill/>
                          </a:ln>
                          <a:solidFill>
                            <a:schemeClr val="tx1"/>
                          </a:solidFill>
                          <a:effectLst/>
                          <a:uLnTx/>
                          <a:uFillTx/>
                          <a:latin typeface="Arial"/>
                          <a:ea typeface="ＭＳ Ｐゴシック"/>
                          <a:cs typeface="+mn-cs"/>
                        </a:rPr>
                        <a:t>Petroleum Pipelines Act) for an example enforcement of compliance for below bulk licensees.</a:t>
                      </a:r>
                      <a:endParaRPr lang="en-US" altLang="en-US" sz="1300" kern="0" dirty="0">
                        <a:solidFill>
                          <a:schemeClr val="tx1"/>
                        </a:solidFill>
                        <a:latin typeface="Arial"/>
                        <a:ea typeface="ＭＳ Ｐゴシック"/>
                      </a:endParaRPr>
                    </a:p>
                  </a:txBody>
                  <a:tcPr marL="86893" marR="86893" marT="43436" marB="43436">
                    <a:solidFill>
                      <a:srgbClr val="CDCDDE"/>
                    </a:solidFill>
                  </a:tcPr>
                </a:tc>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0" lvl="1" indent="0" algn="just" eaLnBrk="1" hangingPunct="1">
                        <a:spcBef>
                          <a:spcPts val="384"/>
                        </a:spcBef>
                        <a:buFont typeface="+mj-lt"/>
                        <a:buNone/>
                        <a:defRPr/>
                      </a:pPr>
                      <a:r>
                        <a:rPr lang="en-US" altLang="en-US" sz="1400" kern="0" dirty="0">
                          <a:solidFill>
                            <a:schemeClr val="tx1"/>
                          </a:solidFill>
                          <a:latin typeface="Arial"/>
                          <a:ea typeface="ＭＳ Ｐゴシック"/>
                        </a:rPr>
                        <a:t>Continuous engagements with the Policy Maker on the amending of the legislation.</a:t>
                      </a:r>
                    </a:p>
                  </a:txBody>
                  <a:tcPr marL="86893" marR="86893" marT="43436" marB="43436">
                    <a:solidFill>
                      <a:srgbClr val="CDCDDE"/>
                    </a:solidFill>
                  </a:tcPr>
                </a:tc>
                <a:extLst>
                  <a:ext uri="{0D108BD9-81ED-4DB2-BD59-A6C34878D82A}">
                    <a16:rowId xmlns:a16="http://schemas.microsoft.com/office/drawing/2014/main" val="773482049"/>
                  </a:ext>
                </a:extLst>
              </a:tr>
              <a:tr h="576064">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271463" marR="0" lvl="0" indent="-271463" algn="just" defTabSz="457200" rtl="0" eaLnBrk="1" fontAlgn="auto" latinLnBrk="0" hangingPunct="1">
                        <a:lnSpc>
                          <a:spcPct val="107000"/>
                        </a:lnSpc>
                        <a:spcBef>
                          <a:spcPts val="0"/>
                        </a:spcBef>
                        <a:spcAft>
                          <a:spcPts val="0"/>
                        </a:spcAft>
                        <a:buClrTx/>
                        <a:buSzTx/>
                        <a:buFont typeface="+mj-lt"/>
                        <a:buAutoNum type="arabicPeriod" startAt="2"/>
                        <a:tabLst/>
                        <a:defRPr/>
                      </a:pPr>
                      <a:r>
                        <a:rPr lang="en-US" sz="1400" kern="0" dirty="0">
                          <a:solidFill>
                            <a:schemeClr val="tx1">
                              <a:lumMod val="95000"/>
                              <a:lumOff val="5000"/>
                            </a:schemeClr>
                          </a:solidFill>
                          <a:latin typeface="Arial"/>
                          <a:ea typeface="ＭＳ Ｐゴシック"/>
                        </a:rPr>
                        <a:t>Overlapping mandates in terms of petroleum infrastructure regulation continue to pose challenges in terms of licensing and alignment of activities.</a:t>
                      </a:r>
                    </a:p>
                  </a:txBody>
                  <a:tcPr marL="86893" marR="86893" marT="43436" marB="43436">
                    <a:solidFill>
                      <a:srgbClr val="E8E8EF"/>
                    </a:solidFill>
                  </a:tcPr>
                </a:tc>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0" marR="0" lvl="0" indent="0" algn="just" defTabSz="4572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400" kern="0" dirty="0">
                          <a:solidFill>
                            <a:schemeClr val="tx1"/>
                          </a:solidFill>
                          <a:latin typeface="Arial"/>
                          <a:ea typeface="ＭＳ Ｐゴシック"/>
                        </a:rPr>
                        <a:t>Through the implementation and operationalisation of the Memorandum of Understanding between NERSA, Transnet</a:t>
                      </a:r>
                      <a:r>
                        <a:rPr lang="en-US" sz="1400" kern="0" baseline="0" dirty="0">
                          <a:solidFill>
                            <a:schemeClr val="tx1"/>
                          </a:solidFill>
                          <a:latin typeface="Arial"/>
                          <a:ea typeface="ＭＳ Ｐゴシック"/>
                        </a:rPr>
                        <a:t> National </a:t>
                      </a:r>
                      <a:r>
                        <a:rPr lang="en-US" sz="1400" kern="0" dirty="0">
                          <a:solidFill>
                            <a:schemeClr val="tx1"/>
                          </a:solidFill>
                          <a:latin typeface="Arial"/>
                          <a:ea typeface="ＭＳ Ｐゴシック"/>
                        </a:rPr>
                        <a:t>Ports Authority (TPNA), Port Regulator of South Africa (PRSA) authorities have commenced the collaboration, cooperation, and sharing of information to better enable a seamless regulatory. </a:t>
                      </a:r>
                    </a:p>
                  </a:txBody>
                  <a:tcPr marL="86893" marR="86893" marT="43436" marB="43436">
                    <a:solidFill>
                      <a:srgbClr val="E8E8EF"/>
                    </a:solidFill>
                  </a:tcPr>
                </a:tc>
                <a:extLst>
                  <a:ext uri="{0D108BD9-81ED-4DB2-BD59-A6C34878D82A}">
                    <a16:rowId xmlns:a16="http://schemas.microsoft.com/office/drawing/2014/main" val="3951909436"/>
                  </a:ext>
                </a:extLst>
              </a:tr>
            </a:tbl>
          </a:graphicData>
        </a:graphic>
      </p:graphicFrame>
      <p:sp>
        <p:nvSpPr>
          <p:cNvPr id="5" name="TextBox 4">
            <a:extLst>
              <a:ext uri="{FF2B5EF4-FFF2-40B4-BE49-F238E27FC236}">
                <a16:creationId xmlns:a16="http://schemas.microsoft.com/office/drawing/2014/main" id="{1B3D16AE-AD10-6D4F-B0E9-1E708EBEC019}"/>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30</a:t>
            </a:fld>
            <a:endParaRPr lang="en-ZA" sz="1200" dirty="0"/>
          </a:p>
        </p:txBody>
      </p:sp>
    </p:spTree>
    <p:extLst>
      <p:ext uri="{BB962C8B-B14F-4D97-AF65-F5344CB8AC3E}">
        <p14:creationId xmlns:p14="http://schemas.microsoft.com/office/powerpoint/2010/main" val="24666743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E18017B-6FCE-C73E-1B37-D88239781348}"/>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kern="0" dirty="0">
                <a:solidFill>
                  <a:srgbClr val="000000"/>
                </a:solidFill>
                <a:latin typeface="Arial"/>
                <a:ea typeface="ＭＳ Ｐゴシック"/>
              </a:rPr>
              <a:t>Main challenges for the 2023/24 (5)</a:t>
            </a:r>
            <a:endParaRPr lang="en-US" altLang="en-US" sz="2600" b="1"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7237BAA0-CC3D-F6EE-A849-407419279F29}"/>
              </a:ext>
            </a:extLst>
          </p:cNvPr>
          <p:cNvGraphicFramePr>
            <a:graphicFrameLocks noGrp="1"/>
          </p:cNvGraphicFramePr>
          <p:nvPr>
            <p:extLst>
              <p:ext uri="{D42A27DB-BD31-4B8C-83A1-F6EECF244321}">
                <p14:modId xmlns:p14="http://schemas.microsoft.com/office/powerpoint/2010/main" val="142494606"/>
              </p:ext>
            </p:extLst>
          </p:nvPr>
        </p:nvGraphicFramePr>
        <p:xfrm>
          <a:off x="250180" y="2060848"/>
          <a:ext cx="8210252" cy="2191471"/>
        </p:xfrm>
        <a:graphic>
          <a:graphicData uri="http://schemas.openxmlformats.org/drawingml/2006/table">
            <a:tbl>
              <a:tblPr firstRow="1" bandRow="1">
                <a:tableStyleId>{21E4AEA4-8DFA-4A89-87EB-49C32662AFE0}</a:tableStyleId>
              </a:tblPr>
              <a:tblGrid>
                <a:gridCol w="4134795">
                  <a:extLst>
                    <a:ext uri="{9D8B030D-6E8A-4147-A177-3AD203B41FA5}">
                      <a16:colId xmlns:a16="http://schemas.microsoft.com/office/drawing/2014/main" val="1952984045"/>
                    </a:ext>
                  </a:extLst>
                </a:gridCol>
                <a:gridCol w="4075457">
                  <a:extLst>
                    <a:ext uri="{9D8B030D-6E8A-4147-A177-3AD203B41FA5}">
                      <a16:colId xmlns:a16="http://schemas.microsoft.com/office/drawing/2014/main" val="3119171220"/>
                    </a:ext>
                  </a:extLst>
                </a:gridCol>
              </a:tblGrid>
              <a:tr h="295052">
                <a:tc gridSpan="2">
                  <a:txBody>
                    <a:bodyPr/>
                    <a:lstStyle/>
                    <a:p>
                      <a:pPr algn="ctr"/>
                      <a:r>
                        <a:rPr kumimoji="0" lang="en-ZA" altLang="en-US" sz="1400" b="1" i="0" u="none" strike="noStrike" kern="0" cap="none" spc="0" normalizeH="0" baseline="0" noProof="0" dirty="0">
                          <a:ln>
                            <a:noFill/>
                          </a:ln>
                          <a:solidFill>
                            <a:schemeClr val="bg1"/>
                          </a:solidFill>
                          <a:effectLst/>
                          <a:uLnTx/>
                          <a:uFillTx/>
                          <a:latin typeface="Arial"/>
                          <a:ea typeface="ＭＳ Ｐゴシック"/>
                          <a:cs typeface="+mn-cs"/>
                        </a:rPr>
                        <a:t>Organisational</a:t>
                      </a:r>
                      <a:endParaRPr lang="en-ZA" sz="1400" b="1" dirty="0">
                        <a:latin typeface="Arial" panose="020B0604020202020204" pitchFamily="34" charset="0"/>
                        <a:cs typeface="Arial" panose="020B0604020202020204" pitchFamily="34" charset="0"/>
                      </a:endParaRPr>
                    </a:p>
                  </a:txBody>
                  <a:tcPr marL="91458" marR="91458" marT="45682" marB="45682">
                    <a:solidFill>
                      <a:srgbClr val="000099"/>
                    </a:solidFill>
                  </a:tcPr>
                </a:tc>
                <a:tc hMerge="1">
                  <a:txBody>
                    <a:bodyPr/>
                    <a:lstStyle/>
                    <a:p>
                      <a:endParaRPr lang="en-ZA" sz="1400" dirty="0"/>
                    </a:p>
                  </a:txBody>
                  <a:tcPr marL="91456" marR="91456" marT="45671" marB="45671"/>
                </a:tc>
                <a:extLst>
                  <a:ext uri="{0D108BD9-81ED-4DB2-BD59-A6C34878D82A}">
                    <a16:rowId xmlns:a16="http://schemas.microsoft.com/office/drawing/2014/main" val="2326838266"/>
                  </a:ext>
                </a:extLst>
              </a:tr>
              <a:tr h="295029">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Main challenges</a:t>
                      </a:r>
                    </a:p>
                  </a:txBody>
                  <a:tcPr marL="91458" marR="91458" marT="45670" marB="45670">
                    <a:solidFill>
                      <a:srgbClr val="9292B8"/>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Mitigation actions</a:t>
                      </a:r>
                    </a:p>
                  </a:txBody>
                  <a:tcPr marL="91458" marR="91458" marT="45670" marB="45670">
                    <a:solidFill>
                      <a:srgbClr val="9292B8"/>
                    </a:solidFill>
                  </a:tcPr>
                </a:tc>
                <a:extLst>
                  <a:ext uri="{0D108BD9-81ED-4DB2-BD59-A6C34878D82A}">
                    <a16:rowId xmlns:a16="http://schemas.microsoft.com/office/drawing/2014/main" val="3070256959"/>
                  </a:ext>
                </a:extLst>
              </a:tr>
              <a:tr h="688371">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271463" lvl="1" indent="-271463" algn="just" eaLnBrk="1" hangingPunct="1">
                        <a:spcBef>
                          <a:spcPts val="384"/>
                        </a:spcBef>
                        <a:buFont typeface="+mj-lt"/>
                        <a:buAutoNum type="arabicPeriod"/>
                        <a:defRPr/>
                      </a:pPr>
                      <a:r>
                        <a:rPr lang="en-US" altLang="en-US" sz="1400" kern="0" dirty="0">
                          <a:solidFill>
                            <a:schemeClr val="tx1"/>
                          </a:solidFill>
                          <a:latin typeface="Arial"/>
                          <a:ea typeface="ＭＳ Ｐゴシック"/>
                        </a:rPr>
                        <a:t>Inability to recruit people living with disabilities.</a:t>
                      </a:r>
                    </a:p>
                    <a:p>
                      <a:pPr marL="271463" lvl="1" indent="-271463" algn="just" eaLnBrk="1" hangingPunct="1">
                        <a:spcBef>
                          <a:spcPts val="384"/>
                        </a:spcBef>
                        <a:buFont typeface="+mj-lt"/>
                        <a:buAutoNum type="arabicPeriod"/>
                        <a:defRPr/>
                      </a:pPr>
                      <a:endParaRPr lang="en-US" altLang="en-US" sz="1400" kern="0" dirty="0">
                        <a:solidFill>
                          <a:schemeClr val="tx1"/>
                        </a:solidFill>
                        <a:latin typeface="Arial"/>
                        <a:ea typeface="ＭＳ Ｐゴシック"/>
                      </a:endParaRPr>
                    </a:p>
                    <a:p>
                      <a:pPr marL="271463" lvl="1" indent="-271463" algn="just" eaLnBrk="1" hangingPunct="1">
                        <a:spcBef>
                          <a:spcPts val="384"/>
                        </a:spcBef>
                        <a:buFont typeface="+mj-lt"/>
                        <a:buAutoNum type="arabicPeriod"/>
                        <a:defRPr/>
                      </a:pPr>
                      <a:endParaRPr lang="en-US" altLang="en-US" sz="1400" kern="0" dirty="0">
                        <a:solidFill>
                          <a:schemeClr val="tx1"/>
                        </a:solidFill>
                        <a:latin typeface="Arial"/>
                        <a:ea typeface="ＭＳ Ｐゴシック"/>
                      </a:endParaRPr>
                    </a:p>
                  </a:txBody>
                  <a:tcPr marL="86893" marR="86893" marT="43436" marB="43436">
                    <a:solidFill>
                      <a:srgbClr val="CDCDDE"/>
                    </a:solidFill>
                  </a:tcPr>
                </a:tc>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0" lvl="1" indent="0" algn="just" eaLnBrk="1" hangingPunct="1">
                        <a:spcBef>
                          <a:spcPts val="384"/>
                        </a:spcBef>
                        <a:buFont typeface="+mj-lt"/>
                        <a:buNone/>
                        <a:defRPr/>
                      </a:pPr>
                      <a:r>
                        <a:rPr lang="en-US" altLang="en-US" sz="1400" kern="0" dirty="0">
                          <a:solidFill>
                            <a:schemeClr val="tx1"/>
                          </a:solidFill>
                          <a:latin typeface="Arial"/>
                          <a:ea typeface="ＭＳ Ｐゴシック"/>
                        </a:rPr>
                        <a:t>Partnering with disability organisations/ associations as well as head hunting</a:t>
                      </a:r>
                    </a:p>
                  </a:txBody>
                  <a:tcPr marL="86893" marR="86893" marT="43436" marB="43436">
                    <a:solidFill>
                      <a:srgbClr val="CDCDDE"/>
                    </a:solidFill>
                  </a:tcPr>
                </a:tc>
                <a:extLst>
                  <a:ext uri="{0D108BD9-81ED-4DB2-BD59-A6C34878D82A}">
                    <a16:rowId xmlns:a16="http://schemas.microsoft.com/office/drawing/2014/main" val="773482049"/>
                  </a:ext>
                </a:extLst>
              </a:tr>
              <a:tr h="576064">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271463" marR="0" lvl="0" indent="-271463" algn="just" defTabSz="457200" rtl="0" eaLnBrk="1" fontAlgn="auto" latinLnBrk="0" hangingPunct="1">
                        <a:lnSpc>
                          <a:spcPct val="107000"/>
                        </a:lnSpc>
                        <a:spcBef>
                          <a:spcPts val="0"/>
                        </a:spcBef>
                        <a:spcAft>
                          <a:spcPts val="0"/>
                        </a:spcAft>
                        <a:buClrTx/>
                        <a:buSzTx/>
                        <a:buFont typeface="+mj-lt"/>
                        <a:buAutoNum type="arabicPeriod" startAt="2"/>
                        <a:tabLst/>
                        <a:defRPr/>
                      </a:pPr>
                      <a:r>
                        <a:rPr lang="en-US" sz="1400" dirty="0">
                          <a:latin typeface="Arial" panose="020B0604020202020204" pitchFamily="34" charset="0"/>
                          <a:cs typeface="Arial" panose="020B0604020202020204" pitchFamily="34" charset="0"/>
                        </a:rPr>
                        <a:t>Decline in volumes remains a challenge in the budget in forecast years.</a:t>
                      </a:r>
                    </a:p>
                    <a:p>
                      <a:pPr marL="271463" marR="0" lvl="0" indent="-271463" algn="just" defTabSz="457200" rtl="0" eaLnBrk="1" fontAlgn="auto" latinLnBrk="0" hangingPunct="1">
                        <a:lnSpc>
                          <a:spcPct val="107000"/>
                        </a:lnSpc>
                        <a:spcBef>
                          <a:spcPts val="0"/>
                        </a:spcBef>
                        <a:spcAft>
                          <a:spcPts val="0"/>
                        </a:spcAft>
                        <a:buClrTx/>
                        <a:buSzTx/>
                        <a:buFont typeface="+mj-lt"/>
                        <a:buAutoNum type="arabicPeriod" startAt="2"/>
                        <a:tabLst/>
                        <a:defRPr/>
                      </a:pPr>
                      <a:endParaRPr lang="en-US" sz="1400" dirty="0">
                        <a:latin typeface="Arial" panose="020B0604020202020204" pitchFamily="34" charset="0"/>
                        <a:cs typeface="Arial" panose="020B0604020202020204" pitchFamily="34" charset="0"/>
                      </a:endParaRPr>
                    </a:p>
                  </a:txBody>
                  <a:tcPr marL="86893" marR="86893" marT="43436" marB="43436">
                    <a:solidFill>
                      <a:srgbClr val="E8E8EF"/>
                    </a:solidFill>
                  </a:tcPr>
                </a:tc>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0" marR="0" lvl="0" indent="0" algn="just" defTabSz="4572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400" kern="0" dirty="0">
                          <a:solidFill>
                            <a:schemeClr val="tx1"/>
                          </a:solidFill>
                          <a:latin typeface="Arial"/>
                          <a:ea typeface="ＭＳ Ｐゴシック"/>
                        </a:rPr>
                        <a:t>Implementation of the developed Financial Sustainability Strategy and Plan</a:t>
                      </a:r>
                    </a:p>
                  </a:txBody>
                  <a:tcPr marL="86893" marR="86893" marT="43436" marB="43436">
                    <a:solidFill>
                      <a:srgbClr val="E8E8EF"/>
                    </a:solidFill>
                  </a:tcPr>
                </a:tc>
                <a:extLst>
                  <a:ext uri="{0D108BD9-81ED-4DB2-BD59-A6C34878D82A}">
                    <a16:rowId xmlns:a16="http://schemas.microsoft.com/office/drawing/2014/main" val="3951909436"/>
                  </a:ext>
                </a:extLst>
              </a:tr>
            </a:tbl>
          </a:graphicData>
        </a:graphic>
      </p:graphicFrame>
      <p:sp>
        <p:nvSpPr>
          <p:cNvPr id="5" name="TextBox 4">
            <a:extLst>
              <a:ext uri="{FF2B5EF4-FFF2-40B4-BE49-F238E27FC236}">
                <a16:creationId xmlns:a16="http://schemas.microsoft.com/office/drawing/2014/main" id="{16839D4A-3817-B024-B237-C9D66BFA9D4F}"/>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31</a:t>
            </a:fld>
            <a:endParaRPr lang="en-ZA" sz="1200" dirty="0"/>
          </a:p>
        </p:txBody>
      </p:sp>
    </p:spTree>
    <p:extLst>
      <p:ext uri="{BB962C8B-B14F-4D97-AF65-F5344CB8AC3E}">
        <p14:creationId xmlns:p14="http://schemas.microsoft.com/office/powerpoint/2010/main" val="24678833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E87D3F8D-B701-1AB7-F393-91DA56CC7FB7}"/>
              </a:ext>
            </a:extLst>
          </p:cNvPr>
          <p:cNvSpPr txBox="1">
            <a:spLocks noChangeArrowheads="1"/>
          </p:cNvSpPr>
          <p:nvPr/>
        </p:nvSpPr>
        <p:spPr bwMode="auto">
          <a:xfrm>
            <a:off x="323850" y="3644825"/>
            <a:ext cx="8496622" cy="720279"/>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marL="742950" indent="-742950" eaLnBrk="1" hangingPunct="1">
              <a:buFont typeface="+mj-lt"/>
              <a:buAutoNum type="arabicPeriod" startAt="4"/>
              <a:defRPr/>
            </a:pPr>
            <a:r>
              <a:rPr lang="en-ZA" altLang="en-US" b="1" kern="0" dirty="0">
                <a:solidFill>
                  <a:srgbClr val="000000"/>
                </a:solidFill>
                <a:latin typeface="Arial"/>
                <a:ea typeface="ＭＳ Ｐゴシック"/>
              </a:rPr>
              <a:t>Conclusion</a:t>
            </a:r>
            <a:endParaRPr lang="en-US" altLang="en-US" b="1" kern="0" dirty="0">
              <a:solidFill>
                <a:srgbClr val="000000"/>
              </a:solidFill>
              <a:latin typeface="Arial (Headings)"/>
              <a:ea typeface="ＭＳ Ｐゴシック"/>
            </a:endParaRPr>
          </a:p>
        </p:txBody>
      </p:sp>
      <p:sp>
        <p:nvSpPr>
          <p:cNvPr id="3" name="TextBox 2">
            <a:extLst>
              <a:ext uri="{FF2B5EF4-FFF2-40B4-BE49-F238E27FC236}">
                <a16:creationId xmlns:a16="http://schemas.microsoft.com/office/drawing/2014/main" id="{2379F776-4C79-2B16-6C10-EFBF7DEBCC18}"/>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32</a:t>
            </a:fld>
            <a:endParaRPr lang="en-ZA"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A89062-06EC-53B6-EA01-C59D961DD425}"/>
              </a:ext>
            </a:extLst>
          </p:cNvPr>
          <p:cNvSpPr>
            <a:spLocks noGrp="1" noChangeArrowheads="1"/>
          </p:cNvSpPr>
          <p:nvPr>
            <p:ph type="title"/>
          </p:nvPr>
        </p:nvSpPr>
        <p:spPr>
          <a:xfrm>
            <a:off x="144463" y="1206500"/>
            <a:ext cx="8027987" cy="566738"/>
          </a:xfrm>
        </p:spPr>
        <p:txBody>
          <a:bodyPr anchor="t"/>
          <a:lstStyle/>
          <a:p>
            <a:pPr marL="0" marR="0" lvl="0" indent="0" defTabSz="914400" rtl="0" eaLnBrk="0" fontAlgn="base" latinLnBrk="0" hangingPunct="0">
              <a:lnSpc>
                <a:spcPct val="100000"/>
              </a:lnSpc>
              <a:spcBef>
                <a:spcPct val="0"/>
              </a:spcBef>
              <a:spcAft>
                <a:spcPct val="0"/>
              </a:spcAft>
              <a:buClrTx/>
              <a:buSzTx/>
              <a:buFontTx/>
              <a:buNone/>
              <a:tabLst/>
              <a:defRPr/>
            </a:pPr>
            <a:r>
              <a:rPr lang="en-ZA" altLang="en-US" sz="2600" b="1" kern="0" dirty="0">
                <a:ln>
                  <a:noFill/>
                </a:ln>
                <a:solidFill>
                  <a:prstClr val="black">
                    <a:lumMod val="95000"/>
                    <a:lumOff val="5000"/>
                  </a:prstClr>
                </a:solidFill>
                <a:latin typeface="Arial"/>
                <a:ea typeface="ＭＳ Ｐゴシック"/>
                <a:cs typeface="+mn-cs"/>
              </a:rPr>
              <a:t>Conclusion</a:t>
            </a:r>
            <a:endParaRPr lang="en-US" altLang="en-US" sz="2600" b="1" dirty="0">
              <a:latin typeface="Arial" panose="020B0604020202020204" pitchFamily="34" charset="0"/>
              <a:cs typeface="Arial" panose="020B0604020202020204" pitchFamily="34" charset="0"/>
            </a:endParaRPr>
          </a:p>
        </p:txBody>
      </p:sp>
      <p:sp>
        <p:nvSpPr>
          <p:cNvPr id="2" name="Rectangle 3">
            <a:extLst>
              <a:ext uri="{FF2B5EF4-FFF2-40B4-BE49-F238E27FC236}">
                <a16:creationId xmlns:a16="http://schemas.microsoft.com/office/drawing/2014/main" id="{F517479D-F5DD-4072-FBAB-1923276C66D4}"/>
              </a:ext>
            </a:extLst>
          </p:cNvPr>
          <p:cNvSpPr txBox="1">
            <a:spLocks noChangeArrowheads="1"/>
          </p:cNvSpPr>
          <p:nvPr/>
        </p:nvSpPr>
        <p:spPr bwMode="auto">
          <a:xfrm>
            <a:off x="303213" y="2348880"/>
            <a:ext cx="7869237"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96"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96"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a:lstStyle>
          <a:p>
            <a:pPr algn="just" eaLnBrk="1" hangingPunct="1">
              <a:spcBef>
                <a:spcPts val="0"/>
              </a:spcBef>
              <a:spcAft>
                <a:spcPts val="1200"/>
              </a:spcAft>
              <a:buFont typeface="+mj-lt"/>
              <a:buAutoNum type="arabicPeriod"/>
              <a:defRPr/>
            </a:pPr>
            <a:r>
              <a:rPr lang="en-US" altLang="en-US" sz="16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rPr>
              <a:t>NERSA is thankful for the opportunity given to present its annual report from 2023/24 financial year.</a:t>
            </a:r>
          </a:p>
          <a:p>
            <a:pPr algn="just" eaLnBrk="1" hangingPunct="1">
              <a:spcBef>
                <a:spcPts val="0"/>
              </a:spcBef>
              <a:spcAft>
                <a:spcPts val="1200"/>
              </a:spcAft>
              <a:buFont typeface="+mj-lt"/>
              <a:buAutoNum type="arabicPeriod"/>
              <a:defRPr/>
            </a:pPr>
            <a:r>
              <a:rPr lang="en-US" altLang="en-US" sz="16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rPr>
              <a:t>The results of NERSA’s work continues to have a profound impact on the lives of ordinary people as well as on the economy of the country.</a:t>
            </a:r>
          </a:p>
          <a:p>
            <a:pPr algn="just" eaLnBrk="1" hangingPunct="1">
              <a:spcBef>
                <a:spcPts val="0"/>
              </a:spcBef>
              <a:spcAft>
                <a:spcPts val="1200"/>
              </a:spcAft>
              <a:buFont typeface="+mj-lt"/>
              <a:buAutoNum type="arabicPeriod"/>
              <a:defRPr/>
            </a:pPr>
            <a:r>
              <a:rPr lang="en-GB" altLang="en-US" sz="16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rPr>
              <a:t>The regulation of the three energy industries continues to pose some challenges in that the Energy Regulator is required to balance the conflicting interests of licensees, investors, consumers/end-users and the policy maker.</a:t>
            </a:r>
          </a:p>
          <a:p>
            <a:pPr algn="just" eaLnBrk="1" hangingPunct="1">
              <a:spcBef>
                <a:spcPts val="0"/>
              </a:spcBef>
              <a:spcAft>
                <a:spcPts val="1200"/>
              </a:spcAft>
              <a:buFont typeface="+mj-lt"/>
              <a:buAutoNum type="arabicPeriod"/>
              <a:defRPr/>
            </a:pPr>
            <a:r>
              <a:rPr lang="en-US" altLang="en-US" sz="16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rPr>
              <a:t>There is an urgent need for finalization of the Gas Amendment Bill and the review of the Petroleum Pipelines Act.</a:t>
            </a:r>
          </a:p>
          <a:p>
            <a:pPr algn="just" eaLnBrk="1" hangingPunct="1">
              <a:spcBef>
                <a:spcPts val="0"/>
              </a:spcBef>
              <a:spcAft>
                <a:spcPts val="1200"/>
              </a:spcAft>
              <a:buFont typeface="+mj-lt"/>
              <a:buAutoNum type="arabicPeriod"/>
              <a:defRPr/>
            </a:pPr>
            <a:r>
              <a:rPr lang="en-US" altLang="en-US" sz="16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rPr>
              <a:t>To deal with regulatory challenges, NERSA has undertaken various initiatives to refine regulatory practices and methodologies in its quest to become a recognized world-class leader in energy regulation and will continue to do so.</a:t>
            </a:r>
          </a:p>
        </p:txBody>
      </p:sp>
      <p:sp>
        <p:nvSpPr>
          <p:cNvPr id="5" name="TextBox 4">
            <a:extLst>
              <a:ext uri="{FF2B5EF4-FFF2-40B4-BE49-F238E27FC236}">
                <a16:creationId xmlns:a16="http://schemas.microsoft.com/office/drawing/2014/main" id="{82D35643-A8F3-E892-8957-D61CB6728799}"/>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33</a:t>
            </a:fld>
            <a:endParaRPr lang="en-ZA" sz="1200" dirty="0"/>
          </a:p>
        </p:txBody>
      </p:sp>
    </p:spTree>
    <p:extLst>
      <p:ext uri="{BB962C8B-B14F-4D97-AF65-F5344CB8AC3E}">
        <p14:creationId xmlns:p14="http://schemas.microsoft.com/office/powerpoint/2010/main" val="37370632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p:cNvSpPr>
          <p:nvPr>
            <p:ph type="body" idx="1"/>
          </p:nvPr>
        </p:nvSpPr>
        <p:spPr>
          <a:xfrm>
            <a:off x="250825" y="2162175"/>
            <a:ext cx="8353425" cy="3849688"/>
          </a:xfrm>
        </p:spPr>
        <p:txBody>
          <a:bodyPr/>
          <a:lstStyle/>
          <a:p>
            <a:pPr eaLnBrk="1" hangingPunct="1">
              <a:buFontTx/>
              <a:buNone/>
            </a:pPr>
            <a:endParaRPr lang="en-US" altLang="en-US" sz="1800" dirty="0"/>
          </a:p>
          <a:p>
            <a:pPr eaLnBrk="1" hangingPunct="1">
              <a:buFontTx/>
              <a:buNone/>
            </a:pPr>
            <a:endParaRPr lang="en-US" altLang="en-US" sz="1800" dirty="0"/>
          </a:p>
          <a:p>
            <a:pPr algn="ctr" eaLnBrk="1" hangingPunct="1">
              <a:buFontTx/>
              <a:buNone/>
            </a:pPr>
            <a:r>
              <a:rPr lang="en-US" altLang="en-US" sz="4000" b="1" dirty="0">
                <a:latin typeface="Arial" panose="020B0604020202020204" pitchFamily="34" charset="0"/>
                <a:cs typeface="Arial" panose="020B0604020202020204" pitchFamily="34" charset="0"/>
              </a:rPr>
              <a:t>Thank you</a:t>
            </a:r>
          </a:p>
          <a:p>
            <a:pPr eaLnBrk="1" hangingPunct="1">
              <a:buFontTx/>
              <a:buNone/>
            </a:pPr>
            <a:endParaRPr lang="en-US" altLang="en-US" sz="1200" b="1" dirty="0"/>
          </a:p>
          <a:p>
            <a:pPr eaLnBrk="1" hangingPunct="1">
              <a:buFontTx/>
              <a:buNone/>
            </a:pPr>
            <a:r>
              <a:rPr lang="en-US" altLang="en-US" sz="1200" b="1" dirty="0"/>
              <a:t>					</a:t>
            </a:r>
          </a:p>
          <a:p>
            <a:pPr eaLnBrk="1" hangingPunct="1">
              <a:buFontTx/>
              <a:buNone/>
            </a:pPr>
            <a:endParaRPr lang="en-US" altLang="en-US" sz="1200" b="1" dirty="0"/>
          </a:p>
          <a:p>
            <a:pPr lvl="1" eaLnBrk="1" hangingPunct="1">
              <a:buFontTx/>
              <a:buNone/>
            </a:pPr>
            <a:r>
              <a:rPr lang="en-US" altLang="en-US" sz="800" b="1" dirty="0"/>
              <a:t>				</a:t>
            </a:r>
          </a:p>
          <a:p>
            <a:pPr lvl="1" eaLnBrk="1" hangingPunct="1">
              <a:buFontTx/>
              <a:buNone/>
            </a:pPr>
            <a:endParaRPr lang="en-US" altLang="en-US" sz="800" b="1" dirty="0"/>
          </a:p>
          <a:p>
            <a:pPr lvl="1" eaLnBrk="1" hangingPunct="1">
              <a:buFontTx/>
              <a:buNone/>
            </a:pPr>
            <a:r>
              <a:rPr lang="en-US" altLang="en-US" sz="1400" b="1" dirty="0"/>
              <a:t>					</a:t>
            </a:r>
            <a:endParaRPr lang="en-US" altLang="en-US" b="1" dirty="0"/>
          </a:p>
          <a:p>
            <a:pPr eaLnBrk="1" hangingPunct="1">
              <a:buFontTx/>
              <a:buNone/>
            </a:pPr>
            <a:endParaRPr lang="en-US" altLang="en-US" sz="2000" b="1" dirty="0"/>
          </a:p>
        </p:txBody>
      </p:sp>
      <p:sp>
        <p:nvSpPr>
          <p:cNvPr id="5" name="TextBox 4"/>
          <p:cNvSpPr txBox="1"/>
          <p:nvPr/>
        </p:nvSpPr>
        <p:spPr>
          <a:xfrm>
            <a:off x="3132138" y="4038977"/>
            <a:ext cx="3384550" cy="1816100"/>
          </a:xfrm>
          <a:prstGeom prst="rect">
            <a:avLst/>
          </a:prstGeom>
          <a:noFill/>
        </p:spPr>
        <p:txBody>
          <a:bodyPr>
            <a:spAutoFit/>
          </a:bodyPr>
          <a:lstStyle/>
          <a:p>
            <a:pPr lvl="1" indent="-457200" eaLnBrk="1" hangingPunct="1">
              <a:defRPr/>
            </a:pPr>
            <a:r>
              <a:rPr lang="en-US" sz="1400" b="1" dirty="0"/>
              <a:t>Website:	www.nersa.org.za</a:t>
            </a:r>
          </a:p>
          <a:p>
            <a:pPr lvl="1" indent="-457200" eaLnBrk="1" hangingPunct="1">
              <a:defRPr/>
            </a:pPr>
            <a:r>
              <a:rPr lang="en-US" sz="1400" b="1" dirty="0"/>
              <a:t>Tel:		012 401 4600</a:t>
            </a:r>
          </a:p>
          <a:p>
            <a:pPr>
              <a:defRPr/>
            </a:pPr>
            <a:r>
              <a:rPr lang="en-US" sz="1400" b="1" dirty="0"/>
              <a:t>Fax:	012 401 4700</a:t>
            </a:r>
          </a:p>
          <a:p>
            <a:pPr marL="0" lvl="1" eaLnBrk="1" hangingPunct="1">
              <a:defRPr/>
            </a:pPr>
            <a:r>
              <a:rPr lang="en-US" sz="1400" b="1" dirty="0"/>
              <a:t>Email:	</a:t>
            </a:r>
            <a:r>
              <a:rPr lang="en-US" sz="1400" b="1" dirty="0">
                <a:solidFill>
                  <a:srgbClr val="0070C0"/>
                </a:solidFill>
                <a:hlinkClick r:id="rId3">
                  <a:extLst>
                    <a:ext uri="{A12FA001-AC4F-418D-AE19-62706E023703}">
                      <ahyp:hlinkClr xmlns:ahyp="http://schemas.microsoft.com/office/drawing/2018/hyperlinkcolor" val="tx"/>
                    </a:ext>
                  </a:extLst>
                </a:hlinkClick>
              </a:rPr>
              <a:t>info@nersa.org.za</a:t>
            </a:r>
            <a:endParaRPr lang="en-US" sz="1400" b="1" dirty="0">
              <a:solidFill>
                <a:srgbClr val="0070C0"/>
              </a:solidFill>
            </a:endParaRPr>
          </a:p>
          <a:p>
            <a:pPr marL="0" lvl="1" eaLnBrk="1" hangingPunct="1">
              <a:defRPr/>
            </a:pPr>
            <a:endParaRPr lang="en-US" sz="1400" b="1" dirty="0"/>
          </a:p>
          <a:p>
            <a:pPr marL="0" lvl="1" eaLnBrk="1" hangingPunct="1">
              <a:defRPr/>
            </a:pPr>
            <a:r>
              <a:rPr lang="en-US" sz="1400" b="1" dirty="0"/>
              <a:t>           @NERSAZA</a:t>
            </a:r>
          </a:p>
          <a:p>
            <a:pPr marL="0" lvl="1" eaLnBrk="1" hangingPunct="1">
              <a:defRPr/>
            </a:pPr>
            <a:endParaRPr lang="en-US" sz="1400" b="1" dirty="0"/>
          </a:p>
          <a:p>
            <a:pPr marL="0" lvl="1" eaLnBrk="1" hangingPunct="1">
              <a:defRPr/>
            </a:pPr>
            <a:r>
              <a:rPr lang="en-US" sz="1400" b="1" dirty="0"/>
              <a:t>           @NERSA_ZA</a:t>
            </a:r>
          </a:p>
        </p:txBody>
      </p:sp>
      <p:sp>
        <p:nvSpPr>
          <p:cNvPr id="51204" name="AutoShape 2" descr="Image result for facebook logo"/>
          <p:cNvSpPr>
            <a:spLocks noChangeAspect="1" noChangeArrowheads="1"/>
          </p:cNvSpPr>
          <p:nvPr/>
        </p:nvSpPr>
        <p:spPr bwMode="auto">
          <a:xfrm>
            <a:off x="-31750" y="-136525"/>
            <a:ext cx="1200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ZA" altLang="en-US" dirty="0"/>
          </a:p>
        </p:txBody>
      </p:sp>
      <p:pic>
        <p:nvPicPr>
          <p:cNvPr id="51205"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03575" y="5020052"/>
            <a:ext cx="52863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4793BDE6-944E-4219-4BD9-9B4E984ABFB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87616" y="5576312"/>
            <a:ext cx="360556" cy="300960"/>
          </a:xfrm>
          <a:prstGeom prst="rect">
            <a:avLst/>
          </a:prstGeom>
          <a:noFill/>
          <a:ln>
            <a:noFill/>
          </a:ln>
        </p:spPr>
      </p:pic>
      <p:sp>
        <p:nvSpPr>
          <p:cNvPr id="3" name="TextBox 2">
            <a:extLst>
              <a:ext uri="{FF2B5EF4-FFF2-40B4-BE49-F238E27FC236}">
                <a16:creationId xmlns:a16="http://schemas.microsoft.com/office/drawing/2014/main" id="{932A2DEB-8137-2342-1652-AA6544BA5679}"/>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34</a:t>
            </a:fld>
            <a:endParaRPr lang="en-ZA" sz="1200"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0" y="3284389"/>
            <a:ext cx="8675688" cy="1368747"/>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marL="742950" indent="-742950" eaLnBrk="1" hangingPunct="1">
              <a:buFont typeface="+mj-lt"/>
              <a:buAutoNum type="alphaUcPeriod" startAt="2"/>
              <a:defRPr/>
            </a:pPr>
            <a:r>
              <a:rPr lang="en-GB" altLang="en-US" b="1" kern="0" dirty="0">
                <a:solidFill>
                  <a:srgbClr val="000000"/>
                </a:solidFill>
                <a:latin typeface="Arial"/>
                <a:ea typeface="ＭＳ Ｐゴシック"/>
              </a:rPr>
              <a:t>Detailed presentation on organisational performance </a:t>
            </a:r>
            <a:endParaRPr lang="en-US" altLang="en-US" b="1" kern="0" dirty="0">
              <a:solidFill>
                <a:srgbClr val="000000"/>
              </a:solidFill>
              <a:latin typeface="Arial"/>
              <a:ea typeface="ＭＳ Ｐゴシック"/>
            </a:endParaRPr>
          </a:p>
        </p:txBody>
      </p:sp>
      <p:sp>
        <p:nvSpPr>
          <p:cNvPr id="4" name="TextBox 3">
            <a:extLst>
              <a:ext uri="{FF2B5EF4-FFF2-40B4-BE49-F238E27FC236}">
                <a16:creationId xmlns:a16="http://schemas.microsoft.com/office/drawing/2014/main" id="{0CB4A6D6-57D0-C831-5235-3A80112939AD}"/>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35</a:t>
            </a:fld>
            <a:endParaRPr lang="en-ZA" sz="1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txBox="1">
            <a:spLocks noChangeArrowheads="1"/>
          </p:cNvSpPr>
          <p:nvPr/>
        </p:nvSpPr>
        <p:spPr>
          <a:xfrm>
            <a:off x="75191" y="1853541"/>
            <a:ext cx="8316913" cy="4815819"/>
          </a:xfrm>
          <a:prstGeom prst="rect">
            <a:avLst/>
          </a:prstGeom>
        </p:spPr>
        <p:txBody>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200" indent="0" algn="ctr" rtl="0" eaLnBrk="0" fontAlgn="base" hangingPunct="0">
              <a:spcBef>
                <a:spcPct val="20000"/>
              </a:spcBef>
              <a:spcAft>
                <a:spcPct val="0"/>
              </a:spcAft>
              <a:buNone/>
              <a:defRPr sz="2800">
                <a:solidFill>
                  <a:schemeClr val="tx1"/>
                </a:solidFill>
                <a:latin typeface="+mn-lt"/>
                <a:ea typeface="+mn-ea"/>
              </a:defRPr>
            </a:lvl2pPr>
            <a:lvl3pPr marL="914400" indent="0" algn="ctr" rtl="0" eaLnBrk="0" fontAlgn="base" hangingPunct="0">
              <a:spcBef>
                <a:spcPct val="20000"/>
              </a:spcBef>
              <a:spcAft>
                <a:spcPct val="0"/>
              </a:spcAft>
              <a:buNone/>
              <a:defRPr sz="2400">
                <a:solidFill>
                  <a:schemeClr val="tx1"/>
                </a:solidFill>
                <a:latin typeface="+mn-lt"/>
                <a:ea typeface="+mn-ea"/>
              </a:defRPr>
            </a:lvl3pPr>
            <a:lvl4pPr marL="1371600" indent="0" algn="ctr" rtl="0" eaLnBrk="0" fontAlgn="base" hangingPunct="0">
              <a:spcBef>
                <a:spcPct val="20000"/>
              </a:spcBef>
              <a:spcAft>
                <a:spcPct val="0"/>
              </a:spcAft>
              <a:buNone/>
              <a:defRPr sz="2000">
                <a:solidFill>
                  <a:schemeClr val="tx1"/>
                </a:solidFill>
                <a:latin typeface="+mn-lt"/>
                <a:ea typeface="+mn-ea"/>
              </a:defRPr>
            </a:lvl4pPr>
            <a:lvl5pPr marL="1828800" indent="0" algn="ctr" rtl="0" eaLnBrk="0" fontAlgn="base" hangingPunct="0">
              <a:spcBef>
                <a:spcPct val="20000"/>
              </a:spcBef>
              <a:spcAft>
                <a:spcPct val="0"/>
              </a:spcAft>
              <a:buNone/>
              <a:defRPr sz="2000">
                <a:solidFill>
                  <a:schemeClr val="tx1"/>
                </a:solidFill>
                <a:latin typeface="+mn-lt"/>
                <a:ea typeface="+mn-ea"/>
              </a:defRPr>
            </a:lvl5pPr>
            <a:lvl6pPr marL="2286000" indent="0" algn="ctr" rtl="0" fontAlgn="base">
              <a:spcBef>
                <a:spcPct val="20000"/>
              </a:spcBef>
              <a:spcAft>
                <a:spcPct val="0"/>
              </a:spcAft>
              <a:buNone/>
              <a:defRPr sz="2000">
                <a:solidFill>
                  <a:schemeClr val="tx1"/>
                </a:solidFill>
                <a:latin typeface="+mn-lt"/>
                <a:ea typeface="+mn-ea"/>
              </a:defRPr>
            </a:lvl6pPr>
            <a:lvl7pPr marL="2743200" indent="0" algn="ctr" rtl="0" fontAlgn="base">
              <a:spcBef>
                <a:spcPct val="20000"/>
              </a:spcBef>
              <a:spcAft>
                <a:spcPct val="0"/>
              </a:spcAft>
              <a:buNone/>
              <a:defRPr sz="2000">
                <a:solidFill>
                  <a:schemeClr val="tx1"/>
                </a:solidFill>
                <a:latin typeface="+mn-lt"/>
                <a:ea typeface="+mn-ea"/>
              </a:defRPr>
            </a:lvl7pPr>
            <a:lvl8pPr marL="3200400" indent="0" algn="ctr" rtl="0" fontAlgn="base">
              <a:spcBef>
                <a:spcPct val="20000"/>
              </a:spcBef>
              <a:spcAft>
                <a:spcPct val="0"/>
              </a:spcAft>
              <a:buNone/>
              <a:defRPr sz="2000">
                <a:solidFill>
                  <a:schemeClr val="tx1"/>
                </a:solidFill>
                <a:latin typeface="+mn-lt"/>
                <a:ea typeface="+mn-ea"/>
              </a:defRPr>
            </a:lvl8pPr>
            <a:lvl9pPr marL="3657600" indent="0" algn="ctr" rtl="0" fontAlgn="base">
              <a:spcBef>
                <a:spcPct val="20000"/>
              </a:spcBef>
              <a:spcAft>
                <a:spcPct val="0"/>
              </a:spcAft>
              <a:buNone/>
              <a:defRPr sz="2000">
                <a:solidFill>
                  <a:schemeClr val="tx1"/>
                </a:solidFill>
                <a:latin typeface="+mn-lt"/>
                <a:ea typeface="+mn-ea"/>
              </a:defRPr>
            </a:lvl9pPr>
          </a:lstStyle>
          <a:p>
            <a:pPr marL="914400" lvl="1" indent="-457200" algn="l" eaLnBrk="1" hangingPunct="1">
              <a:spcBef>
                <a:spcPts val="384"/>
              </a:spcBef>
              <a:spcAft>
                <a:spcPts val="300"/>
              </a:spcAft>
              <a:buFontTx/>
              <a:buAutoNum type="arabicPeriod"/>
              <a:defRPr/>
            </a:pPr>
            <a:r>
              <a:rPr lang="en-ZA" altLang="en-US" sz="2000" kern="0" dirty="0">
                <a:solidFill>
                  <a:schemeClr val="tx1">
                    <a:lumMod val="95000"/>
                    <a:lumOff val="5000"/>
                  </a:schemeClr>
                </a:solidFill>
                <a:latin typeface="Arial"/>
                <a:ea typeface="ＭＳ Ｐゴシック"/>
              </a:rPr>
              <a:t>Introduction</a:t>
            </a:r>
          </a:p>
          <a:p>
            <a:pPr marL="914400" lvl="1" indent="-457200" algn="l" eaLnBrk="1" hangingPunct="1">
              <a:spcBef>
                <a:spcPts val="384"/>
              </a:spcBef>
              <a:spcAft>
                <a:spcPts val="300"/>
              </a:spcAft>
              <a:buFontTx/>
              <a:buAutoNum type="arabicPeriod"/>
              <a:defRPr/>
            </a:pPr>
            <a:r>
              <a:rPr lang="en-ZA" altLang="en-US" sz="2000" kern="0" dirty="0">
                <a:solidFill>
                  <a:schemeClr val="tx1">
                    <a:lumMod val="95000"/>
                    <a:lumOff val="5000"/>
                  </a:schemeClr>
                </a:solidFill>
                <a:latin typeface="Arial"/>
                <a:ea typeface="ＭＳ Ｐゴシック"/>
              </a:rPr>
              <a:t>Mandate</a:t>
            </a:r>
          </a:p>
          <a:p>
            <a:pPr marL="914400" lvl="1" indent="-457200" algn="l" eaLnBrk="1" hangingPunct="1">
              <a:spcBef>
                <a:spcPts val="384"/>
              </a:spcBef>
              <a:spcAft>
                <a:spcPts val="300"/>
              </a:spcAft>
              <a:buFontTx/>
              <a:buAutoNum type="arabicPeriod"/>
              <a:defRPr/>
            </a:pPr>
            <a:r>
              <a:rPr lang="en-ZA" altLang="en-US" sz="2000" kern="0" dirty="0">
                <a:solidFill>
                  <a:schemeClr val="tx1">
                    <a:lumMod val="95000"/>
                    <a:lumOff val="5000"/>
                  </a:schemeClr>
                </a:solidFill>
                <a:latin typeface="Arial"/>
                <a:ea typeface="ＭＳ Ｐゴシック"/>
              </a:rPr>
              <a:t>Strategic Imperatives</a:t>
            </a:r>
          </a:p>
          <a:p>
            <a:pPr marL="914400" lvl="1" indent="-457200" algn="l" eaLnBrk="1" hangingPunct="1">
              <a:spcBef>
                <a:spcPts val="384"/>
              </a:spcBef>
              <a:spcAft>
                <a:spcPts val="300"/>
              </a:spcAft>
              <a:buFontTx/>
              <a:buAutoNum type="arabicPeriod"/>
              <a:defRPr/>
            </a:pPr>
            <a:r>
              <a:rPr lang="en-ZA" altLang="en-US" sz="2000" kern="0" dirty="0">
                <a:solidFill>
                  <a:srgbClr val="000000"/>
                </a:solidFill>
                <a:latin typeface="Arial"/>
                <a:ea typeface="ＭＳ Ｐゴシック"/>
              </a:rPr>
              <a:t>Corporate Governance</a:t>
            </a:r>
          </a:p>
          <a:p>
            <a:pPr marL="914400" lvl="1" indent="-457200" algn="l" eaLnBrk="1" hangingPunct="1">
              <a:spcBef>
                <a:spcPts val="384"/>
              </a:spcBef>
              <a:spcAft>
                <a:spcPts val="300"/>
              </a:spcAft>
              <a:buFontTx/>
              <a:buAutoNum type="arabicPeriod"/>
              <a:defRPr/>
            </a:pPr>
            <a:r>
              <a:rPr lang="en-ZA" altLang="en-US" sz="2000" kern="0" dirty="0">
                <a:solidFill>
                  <a:srgbClr val="000000"/>
                </a:solidFill>
                <a:latin typeface="Arial"/>
                <a:ea typeface="ＭＳ Ｐゴシック"/>
              </a:rPr>
              <a:t>Performance in the 2023/24 financial year</a:t>
            </a:r>
          </a:p>
          <a:p>
            <a:pPr marL="914400" lvl="1" indent="-457200" algn="l" eaLnBrk="1" hangingPunct="1">
              <a:spcBef>
                <a:spcPts val="384"/>
              </a:spcBef>
              <a:spcAft>
                <a:spcPts val="300"/>
              </a:spcAft>
              <a:buFontTx/>
              <a:buAutoNum type="arabicPeriod"/>
              <a:defRPr/>
            </a:pPr>
            <a:r>
              <a:rPr lang="en-ZA" altLang="en-US" sz="2000" kern="0" dirty="0">
                <a:solidFill>
                  <a:srgbClr val="000000"/>
                </a:solidFill>
                <a:latin typeface="Arial"/>
                <a:ea typeface="ＭＳ Ｐゴシック"/>
              </a:rPr>
              <a:t>Human Resource Management</a:t>
            </a:r>
          </a:p>
          <a:p>
            <a:pPr marL="914400" lvl="1" indent="-457200" algn="l" eaLnBrk="1" hangingPunct="1">
              <a:spcBef>
                <a:spcPts val="384"/>
              </a:spcBef>
              <a:spcAft>
                <a:spcPts val="300"/>
              </a:spcAft>
              <a:buFontTx/>
              <a:buAutoNum type="arabicPeriod"/>
              <a:defRPr/>
            </a:pPr>
            <a:r>
              <a:rPr lang="en-ZA" altLang="en-US" sz="2000" kern="0" dirty="0">
                <a:latin typeface="Arial"/>
                <a:ea typeface="ＭＳ Ｐゴシック"/>
              </a:rPr>
              <a:t>International Activities</a:t>
            </a:r>
          </a:p>
          <a:p>
            <a:pPr marL="914400" lvl="1" indent="-457200" algn="l" eaLnBrk="1" hangingPunct="1">
              <a:spcBef>
                <a:spcPts val="384"/>
              </a:spcBef>
              <a:spcAft>
                <a:spcPts val="300"/>
              </a:spcAft>
              <a:buFontTx/>
              <a:buAutoNum type="arabicPeriod"/>
              <a:defRPr/>
            </a:pPr>
            <a:r>
              <a:rPr lang="en-ZA" altLang="en-US" sz="2000" kern="0" dirty="0">
                <a:latin typeface="Arial"/>
                <a:ea typeface="ＭＳ Ｐゴシック"/>
              </a:rPr>
              <a:t>Financial  performance</a:t>
            </a:r>
          </a:p>
          <a:p>
            <a:pPr marL="914400" lvl="1" indent="-457200" algn="l" eaLnBrk="1" hangingPunct="1">
              <a:spcBef>
                <a:spcPts val="384"/>
              </a:spcBef>
              <a:spcAft>
                <a:spcPts val="300"/>
              </a:spcAft>
              <a:buFontTx/>
              <a:buAutoNum type="arabicPeriod"/>
              <a:defRPr/>
            </a:pPr>
            <a:r>
              <a:rPr lang="en-GB" altLang="en-US" sz="2000" kern="0" dirty="0">
                <a:latin typeface="Arial"/>
                <a:ea typeface="ＭＳ Ｐゴシック"/>
              </a:rPr>
              <a:t>Auditor General of South Africa (AGSA) report</a:t>
            </a:r>
          </a:p>
          <a:p>
            <a:pPr marL="914400" lvl="1" indent="-457200" algn="l" eaLnBrk="1" hangingPunct="1">
              <a:spcBef>
                <a:spcPts val="384"/>
              </a:spcBef>
              <a:spcAft>
                <a:spcPts val="300"/>
              </a:spcAft>
              <a:buFontTx/>
              <a:buAutoNum type="arabicPeriod"/>
              <a:defRPr/>
            </a:pPr>
            <a:r>
              <a:rPr lang="en-ZA" altLang="en-US" sz="2000" kern="0" dirty="0">
                <a:latin typeface="Arial"/>
                <a:ea typeface="ＭＳ Ｐゴシック"/>
              </a:rPr>
              <a:t>Main challenges for the 2023/24 financial year and corrective steps being taken</a:t>
            </a:r>
          </a:p>
          <a:p>
            <a:pPr marL="914400" lvl="1" indent="-457200" algn="l" eaLnBrk="1" hangingPunct="1">
              <a:spcBef>
                <a:spcPts val="384"/>
              </a:spcBef>
              <a:spcAft>
                <a:spcPts val="300"/>
              </a:spcAft>
              <a:buFontTx/>
              <a:buAutoNum type="arabicPeriod"/>
              <a:defRPr/>
            </a:pPr>
            <a:r>
              <a:rPr lang="en-ZA" altLang="en-US" sz="2000" kern="0" dirty="0">
                <a:solidFill>
                  <a:srgbClr val="000000"/>
                </a:solidFill>
                <a:latin typeface="Arial"/>
                <a:ea typeface="ＭＳ Ｐゴシック"/>
              </a:rPr>
              <a:t>Conclusion</a:t>
            </a:r>
          </a:p>
        </p:txBody>
      </p:sp>
      <p:sp>
        <p:nvSpPr>
          <p:cNvPr id="3" name="Rectangle 2">
            <a:extLst>
              <a:ext uri="{FF2B5EF4-FFF2-40B4-BE49-F238E27FC236}">
                <a16:creationId xmlns:a16="http://schemas.microsoft.com/office/drawing/2014/main" id="{2C91AEDF-A99C-BE22-7633-53E3B1FC1370}"/>
              </a:ext>
            </a:extLst>
          </p:cNvPr>
          <p:cNvSpPr>
            <a:spLocks noGrp="1" noChangeArrowheads="1"/>
          </p:cNvSpPr>
          <p:nvPr>
            <p:ph type="title"/>
          </p:nvPr>
        </p:nvSpPr>
        <p:spPr>
          <a:xfrm>
            <a:off x="144463" y="1206500"/>
            <a:ext cx="8027987" cy="566738"/>
          </a:xfrm>
        </p:spPr>
        <p:txBody>
          <a:bodyPr anchor="t"/>
          <a:lstStyle/>
          <a:p>
            <a:pPr marL="0" marR="0" lvl="0" indent="0" defTabSz="914400" rtl="0" eaLnBrk="0" fontAlgn="base" latinLnBrk="0" hangingPunct="0">
              <a:lnSpc>
                <a:spcPct val="100000"/>
              </a:lnSpc>
              <a:spcBef>
                <a:spcPct val="0"/>
              </a:spcBef>
              <a:spcAft>
                <a:spcPct val="0"/>
              </a:spcAft>
              <a:buClrTx/>
              <a:buSzTx/>
              <a:buFontTx/>
              <a:buNone/>
              <a:tabLst/>
              <a:defRPr/>
            </a:pPr>
            <a:r>
              <a:rPr lang="en-ZA" altLang="en-US" sz="2600" b="1" kern="0" dirty="0">
                <a:ln>
                  <a:noFill/>
                </a:ln>
                <a:solidFill>
                  <a:prstClr val="black">
                    <a:lumMod val="95000"/>
                    <a:lumOff val="5000"/>
                  </a:prstClr>
                </a:solidFill>
                <a:latin typeface="Arial"/>
                <a:ea typeface="ＭＳ Ｐゴシック"/>
                <a:cs typeface="+mn-cs"/>
              </a:rPr>
              <a:t>Presentation Outline</a:t>
            </a:r>
            <a:endParaRPr lang="en-US" altLang="en-US" sz="2600" b="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2FF8FB3-40EA-8790-2F47-B72EFFDDC88C}"/>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36</a:t>
            </a:fld>
            <a:endParaRPr lang="en-ZA" sz="1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932EEA15-798B-612E-708F-7DB072CEE8DA}"/>
              </a:ext>
            </a:extLst>
          </p:cNvPr>
          <p:cNvSpPr txBox="1">
            <a:spLocks noChangeArrowheads="1"/>
          </p:cNvSpPr>
          <p:nvPr/>
        </p:nvSpPr>
        <p:spPr bwMode="auto">
          <a:xfrm>
            <a:off x="323850" y="3572817"/>
            <a:ext cx="8496622" cy="792287"/>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marL="538163" indent="-538163" eaLnBrk="1" hangingPunct="1">
              <a:buAutoNum type="arabicPeriod"/>
              <a:defRPr/>
            </a:pPr>
            <a:r>
              <a:rPr lang="en-US" altLang="en-US" b="1" kern="0" dirty="0">
                <a:solidFill>
                  <a:srgbClr val="000000"/>
                </a:solidFill>
                <a:latin typeface="Arial (Headings)"/>
                <a:ea typeface="ＭＳ Ｐゴシック"/>
              </a:rPr>
              <a:t>Introduction</a:t>
            </a:r>
          </a:p>
        </p:txBody>
      </p:sp>
    </p:spTree>
    <p:extLst>
      <p:ext uri="{BB962C8B-B14F-4D97-AF65-F5344CB8AC3E}">
        <p14:creationId xmlns:p14="http://schemas.microsoft.com/office/powerpoint/2010/main" val="4004705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a:extLst>
              <a:ext uri="{FF2B5EF4-FFF2-40B4-BE49-F238E27FC236}">
                <a16:creationId xmlns:a16="http://schemas.microsoft.com/office/drawing/2014/main" id="{FD5303E3-DF6F-C749-0875-414701B97524}"/>
              </a:ext>
            </a:extLst>
          </p:cNvPr>
          <p:cNvSpPr>
            <a:spLocks noGrp="1" noChangeArrowheads="1"/>
          </p:cNvSpPr>
          <p:nvPr>
            <p:ph type="body" idx="1"/>
          </p:nvPr>
        </p:nvSpPr>
        <p:spPr>
          <a:xfrm>
            <a:off x="395288" y="2382838"/>
            <a:ext cx="8064500" cy="3567112"/>
          </a:xfrm>
        </p:spPr>
        <p:txBody>
          <a:bodyPr/>
          <a:lstStyle/>
          <a:p>
            <a:pPr marL="0" indent="0" algn="just">
              <a:spcBef>
                <a:spcPts val="380"/>
              </a:spcBef>
              <a:buFontTx/>
              <a:buNone/>
              <a:defRPr/>
            </a:pPr>
            <a:r>
              <a:rPr lang="en-GB" altLang="en-US" sz="1800" dirty="0">
                <a:ea typeface="ＭＳ Ｐゴシック" panose="020B0600070205080204" pitchFamily="34" charset="-128"/>
              </a:rPr>
              <a:t>The National Energy Regulator of South Africa (NERSA), a Schedule 3A </a:t>
            </a:r>
            <a:r>
              <a:rPr lang="en-US" altLang="en-US" sz="1800" dirty="0">
                <a:ea typeface="ＭＳ Ｐゴシック" panose="020B0600070205080204" pitchFamily="34" charset="-128"/>
              </a:rPr>
              <a:t>Public Finance Management Act, 1999 (Act No. 1 of 1999)</a:t>
            </a:r>
            <a:r>
              <a:rPr lang="en-GB" altLang="en-US" sz="1800" dirty="0">
                <a:ea typeface="ＭＳ Ｐゴシック" panose="020B0600070205080204" pitchFamily="34" charset="-128"/>
              </a:rPr>
              <a:t> Public Entity was established on 1 October 2005 in terms of the National Energy Regulator Act, 2004 (Act No. 40 of 2004) to regulate:</a:t>
            </a:r>
          </a:p>
          <a:p>
            <a:pPr algn="just">
              <a:spcBef>
                <a:spcPts val="380"/>
              </a:spcBef>
              <a:buFontTx/>
              <a:buNone/>
              <a:defRPr/>
            </a:pPr>
            <a:endParaRPr lang="en-GB" altLang="en-US" sz="1800" dirty="0">
              <a:ea typeface="ＭＳ Ｐゴシック" panose="020B0600070205080204" pitchFamily="34" charset="-128"/>
            </a:endParaRPr>
          </a:p>
          <a:p>
            <a:pPr marL="342900" lvl="1" indent="-342900" algn="just" eaLnBrk="1" hangingPunct="1">
              <a:buFont typeface="Arial" panose="020B0604020202020204" pitchFamily="34" charset="0"/>
              <a:buChar char="•"/>
              <a:defRPr/>
            </a:pPr>
            <a:r>
              <a:rPr lang="en-US" altLang="en-US" sz="1800" dirty="0">
                <a:ea typeface="+mn-ea"/>
                <a:cs typeface="+mn-cs"/>
              </a:rPr>
              <a:t>Electricity industry (</a:t>
            </a:r>
            <a:r>
              <a:rPr lang="en-GB" altLang="en-US" sz="1800" dirty="0">
                <a:ea typeface="+mn-ea"/>
                <a:cs typeface="+mn-cs"/>
              </a:rPr>
              <a:t>Electricity Regulation Act, 2006 (Act No. 4 of 2006));</a:t>
            </a:r>
            <a:endParaRPr lang="en-US" altLang="en-US" sz="1800" dirty="0">
              <a:ea typeface="+mn-ea"/>
              <a:cs typeface="+mn-cs"/>
            </a:endParaRPr>
          </a:p>
          <a:p>
            <a:pPr marL="342900" lvl="1" indent="-342900" algn="just" eaLnBrk="1" hangingPunct="1">
              <a:buFont typeface="Arial" panose="020B0604020202020204" pitchFamily="34" charset="0"/>
              <a:buChar char="•"/>
              <a:defRPr/>
            </a:pPr>
            <a:r>
              <a:rPr lang="en-US" altLang="en-US" sz="1800" dirty="0">
                <a:ea typeface="+mn-ea"/>
                <a:cs typeface="+mn-cs"/>
              </a:rPr>
              <a:t>Piped-Gas industry (</a:t>
            </a:r>
            <a:r>
              <a:rPr lang="en-GB" altLang="en-US" sz="1800" dirty="0">
                <a:ea typeface="+mn-ea"/>
                <a:cs typeface="+mn-cs"/>
              </a:rPr>
              <a:t>Gas Act, 2001 (Act No. 48 of 2001)); and </a:t>
            </a:r>
            <a:endParaRPr lang="en-US" altLang="en-US" sz="1800" dirty="0">
              <a:ea typeface="+mn-ea"/>
              <a:cs typeface="+mn-cs"/>
            </a:endParaRPr>
          </a:p>
          <a:p>
            <a:pPr marL="342900" lvl="1" indent="-342900" algn="just" eaLnBrk="1" hangingPunct="1">
              <a:buFont typeface="Arial" panose="020B0604020202020204" pitchFamily="34" charset="0"/>
              <a:buChar char="•"/>
              <a:defRPr/>
            </a:pPr>
            <a:r>
              <a:rPr lang="en-US" altLang="en-US" sz="1800" dirty="0">
                <a:ea typeface="+mn-ea"/>
                <a:cs typeface="+mn-cs"/>
              </a:rPr>
              <a:t>Petroleum Pipelines industry (</a:t>
            </a:r>
            <a:r>
              <a:rPr lang="en-GB" altLang="en-US" sz="1800" dirty="0">
                <a:ea typeface="+mn-ea"/>
                <a:cs typeface="+mn-cs"/>
              </a:rPr>
              <a:t>Petroleum Pipelines Act, 2003 (Act No. 60 of 2003)).</a:t>
            </a:r>
            <a:endParaRPr lang="en-US" altLang="en-US" sz="1800" dirty="0">
              <a:ea typeface="+mn-ea"/>
              <a:cs typeface="+mn-cs"/>
            </a:endParaRPr>
          </a:p>
        </p:txBody>
      </p:sp>
      <p:sp>
        <p:nvSpPr>
          <p:cNvPr id="5" name="Rectangle 2">
            <a:extLst>
              <a:ext uri="{FF2B5EF4-FFF2-40B4-BE49-F238E27FC236}">
                <a16:creationId xmlns:a16="http://schemas.microsoft.com/office/drawing/2014/main" id="{E43DCAFA-E861-572B-3651-A4CB0A0C93E1}"/>
              </a:ext>
            </a:extLst>
          </p:cNvPr>
          <p:cNvSpPr>
            <a:spLocks noGrp="1" noChangeArrowheads="1"/>
          </p:cNvSpPr>
          <p:nvPr>
            <p:ph type="title"/>
          </p:nvPr>
        </p:nvSpPr>
        <p:spPr>
          <a:xfrm>
            <a:off x="144463" y="1206500"/>
            <a:ext cx="8027987" cy="566738"/>
          </a:xfrm>
        </p:spPr>
        <p:txBody>
          <a:bodyPr anchor="t"/>
          <a:lstStyle/>
          <a:p>
            <a:pPr marL="0" marR="0" lvl="0" indent="0" defTabSz="914400" rtl="0" eaLnBrk="0" fontAlgn="base" latinLnBrk="0" hangingPunct="0">
              <a:lnSpc>
                <a:spcPct val="100000"/>
              </a:lnSpc>
              <a:spcBef>
                <a:spcPct val="0"/>
              </a:spcBef>
              <a:spcAft>
                <a:spcPct val="0"/>
              </a:spcAft>
              <a:buClrTx/>
              <a:buSzTx/>
              <a:buFontTx/>
              <a:buNone/>
              <a:tabLst/>
              <a:defRPr/>
            </a:pPr>
            <a:r>
              <a:rPr lang="en-ZA" altLang="en-US" sz="2600" b="1" kern="0" dirty="0">
                <a:ln>
                  <a:noFill/>
                </a:ln>
                <a:solidFill>
                  <a:prstClr val="black">
                    <a:lumMod val="95000"/>
                    <a:lumOff val="5000"/>
                  </a:prstClr>
                </a:solidFill>
                <a:latin typeface="Arial"/>
                <a:ea typeface="ＭＳ Ｐゴシック"/>
                <a:cs typeface="+mn-cs"/>
              </a:rPr>
              <a:t>Introduction (1)</a:t>
            </a:r>
            <a:endParaRPr lang="en-US" altLang="en-US" sz="2600" b="1"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3D0CE4D-3BF9-033A-D802-0CBF13863BEB}"/>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38</a:t>
            </a:fld>
            <a:endParaRPr lang="en-ZA" sz="12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4C09ACE6-EF01-8522-2A00-39331D0F19A5}"/>
              </a:ext>
            </a:extLst>
          </p:cNvPr>
          <p:cNvSpPr txBox="1">
            <a:spLocks noChangeArrowheads="1"/>
          </p:cNvSpPr>
          <p:nvPr/>
        </p:nvSpPr>
        <p:spPr bwMode="auto">
          <a:xfrm>
            <a:off x="303213" y="2226518"/>
            <a:ext cx="8229600" cy="4514850"/>
          </a:xfrm>
          <a:prstGeom prst="rect">
            <a:avLst/>
          </a:prstGeom>
          <a:noFill/>
          <a:ln>
            <a:no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96"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96"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a:lstStyle>
          <a:p>
            <a:pPr marL="0" indent="0" algn="just" eaLnBrk="1" hangingPunct="1">
              <a:buFontTx/>
              <a:buNone/>
              <a:defRPr/>
            </a:pPr>
            <a:r>
              <a:rPr lang="en-ZA" sz="1600" kern="0" dirty="0">
                <a:ea typeface="+mn-ea"/>
              </a:rPr>
              <a:t>In terms of section 5 of the Energy Regulator Act, No. 40 of 2004, the Minister appoints nine (9) Regulator Members:</a:t>
            </a:r>
          </a:p>
          <a:p>
            <a:pPr marL="0" indent="0" algn="just" eaLnBrk="1" hangingPunct="1">
              <a:buFontTx/>
              <a:buNone/>
              <a:defRPr/>
            </a:pPr>
            <a:endParaRPr lang="en-ZA" sz="1600" kern="0" dirty="0">
              <a:ea typeface="+mn-ea"/>
            </a:endParaRPr>
          </a:p>
          <a:p>
            <a:pPr marL="342900" lvl="1" indent="-342900" algn="just" eaLnBrk="1" hangingPunct="1">
              <a:buFont typeface="Arial" panose="020B0604020202020204" pitchFamily="34" charset="0"/>
              <a:buChar char="•"/>
              <a:defRPr/>
            </a:pPr>
            <a:r>
              <a:rPr lang="en-ZA" sz="1600" kern="0" dirty="0">
                <a:ea typeface="+mn-ea"/>
              </a:rPr>
              <a:t>Of the nine (9) Regulator Members:</a:t>
            </a:r>
          </a:p>
          <a:p>
            <a:pPr marL="608013" lvl="2" indent="-336550" algn="just" eaLnBrk="1" hangingPunct="1">
              <a:buFontTx/>
              <a:buChar char="-"/>
              <a:defRPr/>
            </a:pPr>
            <a:r>
              <a:rPr lang="en-ZA" sz="1600" kern="0" dirty="0">
                <a:ea typeface="+mn-ea"/>
              </a:rPr>
              <a:t>Four (4) are Full-Time Regulator Members (FTRMs) and hold office for a period of five (5) years </a:t>
            </a:r>
          </a:p>
          <a:p>
            <a:pPr marL="608013" lvl="2" indent="-336550" algn="just" eaLnBrk="1" hangingPunct="1">
              <a:buFontTx/>
              <a:buChar char="-"/>
              <a:defRPr/>
            </a:pPr>
            <a:r>
              <a:rPr lang="en-ZA" sz="1600" kern="0" dirty="0">
                <a:ea typeface="+mn-ea"/>
              </a:rPr>
              <a:t>Five (5) are Part-Time Regulator Members (PTRMs) and hold office for a period of four (4) years</a:t>
            </a:r>
          </a:p>
          <a:p>
            <a:pPr marL="608013" lvl="2" indent="-336550" algn="just" eaLnBrk="1" hangingPunct="1">
              <a:lnSpc>
                <a:spcPct val="80000"/>
              </a:lnSpc>
              <a:buFontTx/>
              <a:buChar char="-"/>
              <a:defRPr/>
            </a:pPr>
            <a:endParaRPr lang="en-ZA" sz="1600" kern="0" dirty="0">
              <a:ea typeface="+mn-ea"/>
            </a:endParaRPr>
          </a:p>
          <a:p>
            <a:pPr marL="608013" lvl="2" indent="-336550" algn="just" eaLnBrk="1" hangingPunct="1">
              <a:lnSpc>
                <a:spcPct val="80000"/>
              </a:lnSpc>
              <a:buFontTx/>
              <a:buChar char="-"/>
              <a:defRPr/>
            </a:pPr>
            <a:r>
              <a:rPr lang="en-ZA" sz="1600" kern="0" dirty="0">
                <a:ea typeface="+mn-ea"/>
              </a:rPr>
              <a:t>Chairperson &amp; Deputy Chairperson are Part-Time Members</a:t>
            </a:r>
          </a:p>
          <a:p>
            <a:pPr marL="608013" lvl="2" indent="-336550" algn="just" eaLnBrk="1" hangingPunct="1">
              <a:lnSpc>
                <a:spcPct val="80000"/>
              </a:lnSpc>
              <a:buFontTx/>
              <a:buChar char="-"/>
              <a:defRPr/>
            </a:pPr>
            <a:endParaRPr lang="en-ZA" sz="1600" kern="0" dirty="0">
              <a:ea typeface="+mn-ea"/>
            </a:endParaRPr>
          </a:p>
          <a:p>
            <a:pPr marL="342900" lvl="1" indent="-342900" algn="just" eaLnBrk="1" hangingPunct="1">
              <a:buFont typeface="Arial" panose="020B0604020202020204" pitchFamily="34" charset="0"/>
              <a:buChar char="•"/>
              <a:defRPr/>
            </a:pPr>
            <a:r>
              <a:rPr lang="en-ZA" sz="1600" kern="0" dirty="0">
                <a:ea typeface="+mn-ea"/>
              </a:rPr>
              <a:t>Full-Time Regulator Members are:</a:t>
            </a:r>
          </a:p>
          <a:p>
            <a:pPr marL="608013" lvl="2" indent="-336550" algn="just" eaLnBrk="1" hangingPunct="1">
              <a:buFontTx/>
              <a:buChar char="-"/>
              <a:defRPr/>
            </a:pPr>
            <a:r>
              <a:rPr lang="en-ZA" sz="1600" kern="0" dirty="0">
                <a:ea typeface="+mn-ea"/>
              </a:rPr>
              <a:t>Chief Executive Officer</a:t>
            </a:r>
          </a:p>
          <a:p>
            <a:pPr marL="608013" lvl="2" indent="-336550" algn="just" eaLnBrk="1" hangingPunct="1">
              <a:buFontTx/>
              <a:buChar char="-"/>
              <a:defRPr/>
            </a:pPr>
            <a:r>
              <a:rPr lang="en-ZA" sz="1600" kern="0" dirty="0">
                <a:ea typeface="+mn-ea"/>
              </a:rPr>
              <a:t>3 Members each primarily responsible for Electricity, Piped-Gas and Petroleum Pipelines industry regulation</a:t>
            </a:r>
            <a:endParaRPr lang="en-GB" sz="1600" kern="0" dirty="0">
              <a:ea typeface="+mn-ea"/>
            </a:endParaRPr>
          </a:p>
        </p:txBody>
      </p:sp>
      <p:sp>
        <p:nvSpPr>
          <p:cNvPr id="5" name="Rectangle 2">
            <a:extLst>
              <a:ext uri="{FF2B5EF4-FFF2-40B4-BE49-F238E27FC236}">
                <a16:creationId xmlns:a16="http://schemas.microsoft.com/office/drawing/2014/main" id="{294B763D-A2EE-3BC7-45CE-DF5E498D7366}"/>
              </a:ext>
            </a:extLst>
          </p:cNvPr>
          <p:cNvSpPr>
            <a:spLocks noGrp="1" noChangeArrowheads="1"/>
          </p:cNvSpPr>
          <p:nvPr>
            <p:ph type="title"/>
          </p:nvPr>
        </p:nvSpPr>
        <p:spPr>
          <a:xfrm>
            <a:off x="144463" y="1206500"/>
            <a:ext cx="8027987" cy="566738"/>
          </a:xfrm>
        </p:spPr>
        <p:txBody>
          <a:bodyPr anchor="t"/>
          <a:lstStyle/>
          <a:p>
            <a:pPr marL="0" marR="0" lvl="0" indent="0" defTabSz="914400" rtl="0" eaLnBrk="0" fontAlgn="base" latinLnBrk="0" hangingPunct="0">
              <a:lnSpc>
                <a:spcPct val="100000"/>
              </a:lnSpc>
              <a:spcBef>
                <a:spcPct val="0"/>
              </a:spcBef>
              <a:spcAft>
                <a:spcPct val="0"/>
              </a:spcAft>
              <a:buClrTx/>
              <a:buSzTx/>
              <a:buFontTx/>
              <a:buNone/>
              <a:tabLst/>
              <a:defRPr/>
            </a:pPr>
            <a:r>
              <a:rPr lang="en-ZA" altLang="en-US" sz="2600" b="1" kern="0" dirty="0">
                <a:ln>
                  <a:noFill/>
                </a:ln>
                <a:solidFill>
                  <a:prstClr val="black">
                    <a:lumMod val="95000"/>
                    <a:lumOff val="5000"/>
                  </a:prstClr>
                </a:solidFill>
                <a:latin typeface="Arial"/>
                <a:ea typeface="ＭＳ Ｐゴシック"/>
                <a:cs typeface="+mn-cs"/>
              </a:rPr>
              <a:t>Introduction (2)</a:t>
            </a:r>
            <a:endParaRPr lang="en-US" altLang="en-US" sz="2600" b="1"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B2664B2-E411-5A77-282C-878FFBAC5BEE}"/>
              </a:ext>
            </a:extLst>
          </p:cNvPr>
          <p:cNvSpPr txBox="1"/>
          <p:nvPr/>
        </p:nvSpPr>
        <p:spPr>
          <a:xfrm>
            <a:off x="303213" y="1785999"/>
            <a:ext cx="4572000" cy="338554"/>
          </a:xfrm>
          <a:prstGeom prst="rect">
            <a:avLst/>
          </a:prstGeom>
          <a:noFill/>
        </p:spPr>
        <p:txBody>
          <a:bodyPr wrap="square">
            <a:spAutoFit/>
          </a:bodyPr>
          <a:lstStyle/>
          <a:p>
            <a:pPr marL="0" indent="0" algn="just" eaLnBrk="1" hangingPunct="1">
              <a:buNone/>
              <a:defRPr/>
            </a:pPr>
            <a:r>
              <a:rPr lang="en-ZA" altLang="en-US" sz="1600" b="1" dirty="0">
                <a:solidFill>
                  <a:srgbClr val="000000"/>
                </a:solidFill>
                <a:latin typeface="Arial"/>
                <a:cs typeface="Arial" panose="020B0604020202020204" pitchFamily="34" charset="0"/>
              </a:rPr>
              <a:t>Governance Structure</a:t>
            </a:r>
          </a:p>
        </p:txBody>
      </p:sp>
      <p:sp>
        <p:nvSpPr>
          <p:cNvPr id="4" name="TextBox 3">
            <a:extLst>
              <a:ext uri="{FF2B5EF4-FFF2-40B4-BE49-F238E27FC236}">
                <a16:creationId xmlns:a16="http://schemas.microsoft.com/office/drawing/2014/main" id="{42AB8E36-F33C-FD0A-C0FE-51F9B9A1B1EA}"/>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39</a:t>
            </a:fld>
            <a:endParaRPr lang="en-ZA"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323850" y="3572817"/>
            <a:ext cx="8496622" cy="792287"/>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marL="538163" indent="-538163" eaLnBrk="1" hangingPunct="1">
              <a:buAutoNum type="arabicPeriod"/>
              <a:defRPr/>
            </a:pPr>
            <a:r>
              <a:rPr lang="en-US" altLang="en-US" sz="4000" b="1" kern="0" dirty="0">
                <a:solidFill>
                  <a:srgbClr val="000000"/>
                </a:solidFill>
                <a:latin typeface="Arial (Headings)"/>
                <a:ea typeface="ＭＳ Ｐゴシック"/>
              </a:rPr>
              <a:t>Introduction</a:t>
            </a:r>
          </a:p>
        </p:txBody>
      </p:sp>
      <p:sp>
        <p:nvSpPr>
          <p:cNvPr id="4" name="TextBox 3">
            <a:extLst>
              <a:ext uri="{FF2B5EF4-FFF2-40B4-BE49-F238E27FC236}">
                <a16:creationId xmlns:a16="http://schemas.microsoft.com/office/drawing/2014/main" id="{32E92357-A159-B01C-29CB-8782948170AA}"/>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4</a:t>
            </a:fld>
            <a:endParaRPr lang="en-ZA" sz="12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2C025D46-EFAD-31F6-543B-BB305F9E04E7}"/>
              </a:ext>
            </a:extLst>
          </p:cNvPr>
          <p:cNvSpPr txBox="1">
            <a:spLocks noChangeArrowheads="1"/>
          </p:cNvSpPr>
          <p:nvPr/>
        </p:nvSpPr>
        <p:spPr bwMode="auto">
          <a:xfrm>
            <a:off x="303213" y="1938338"/>
            <a:ext cx="8229600" cy="4514850"/>
          </a:xfrm>
          <a:prstGeom prst="rect">
            <a:avLst/>
          </a:prstGeom>
          <a:noFill/>
          <a:ln>
            <a:no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96"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96"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a:lstStyle>
          <a:p>
            <a:pPr marL="0" indent="0" algn="just" eaLnBrk="1" hangingPunct="1">
              <a:buNone/>
              <a:defRPr/>
            </a:pPr>
            <a:r>
              <a:rPr lang="en-ZA" altLang="en-US" sz="1800" b="1" dirty="0">
                <a:solidFill>
                  <a:srgbClr val="000000"/>
                </a:solidFill>
                <a:latin typeface="Arial"/>
                <a:cs typeface="Arial" panose="020B0604020202020204" pitchFamily="34" charset="0"/>
              </a:rPr>
              <a:t>Regulatory Independence</a:t>
            </a:r>
          </a:p>
          <a:p>
            <a:pPr marL="0" indent="0" algn="just" eaLnBrk="1" hangingPunct="1">
              <a:buFontTx/>
              <a:buNone/>
              <a:defRPr/>
            </a:pPr>
            <a:endParaRPr lang="en-ZA" sz="1800" kern="0" dirty="0">
              <a:solidFill>
                <a:srgbClr val="000000"/>
              </a:solidFill>
              <a:latin typeface="Arial"/>
              <a:ea typeface="MS PGothic"/>
            </a:endParaRPr>
          </a:p>
          <a:p>
            <a:pPr marL="342900" lvl="1" indent="-342900" algn="just" eaLnBrk="1" hangingPunct="1">
              <a:buFont typeface="Arial" panose="020B0604020202020204" pitchFamily="34" charset="0"/>
              <a:buChar char="•"/>
              <a:defRPr/>
            </a:pPr>
            <a:r>
              <a:rPr lang="en-ZA" altLang="en-US" sz="1800" kern="0" dirty="0">
                <a:solidFill>
                  <a:srgbClr val="000000"/>
                </a:solidFill>
                <a:latin typeface="Arial"/>
                <a:ea typeface="MS PGothic"/>
              </a:rPr>
              <a:t>In terms of the National Energy Regulator Act the Regulator must act independently when making regulatory decisions.</a:t>
            </a:r>
          </a:p>
          <a:p>
            <a:pPr marL="342900" lvl="1" indent="-342900" algn="just" eaLnBrk="1" hangingPunct="1">
              <a:buFont typeface="Arial" panose="020B0604020202020204" pitchFamily="34" charset="0"/>
              <a:buChar char="•"/>
              <a:defRPr/>
            </a:pPr>
            <a:r>
              <a:rPr lang="en-ZA" altLang="en-US" sz="1800" kern="0" dirty="0">
                <a:solidFill>
                  <a:srgbClr val="000000"/>
                </a:solidFill>
                <a:latin typeface="Arial"/>
                <a:ea typeface="MS PGothic"/>
              </a:rPr>
              <a:t>In order to ensure regulatory independence, the Energy Regulator has developed regulatory mechanisms (i.e. procedures, rules, guidelines, systems, etc.) that makes its decision-making processes to be open, transparent, credible, consistent, predictable, as well as making it accountable for its decisions.</a:t>
            </a:r>
            <a:r>
              <a:rPr lang="en-US" sz="1800" kern="0" dirty="0">
                <a:solidFill>
                  <a:srgbClr val="000000"/>
                </a:solidFill>
                <a:latin typeface="Arial"/>
                <a:ea typeface="MS PGothic"/>
              </a:rPr>
              <a:t> </a:t>
            </a:r>
          </a:p>
          <a:p>
            <a:pPr marL="0" lvl="0" indent="0" algn="just" eaLnBrk="1" hangingPunct="1">
              <a:buNone/>
              <a:defRPr/>
            </a:pPr>
            <a:endParaRPr lang="en-ZA" altLang="en-US" sz="1800" b="1" dirty="0">
              <a:solidFill>
                <a:srgbClr val="000000"/>
              </a:solidFill>
              <a:latin typeface="Arial"/>
              <a:cs typeface="Arial" panose="020B0604020202020204" pitchFamily="34" charset="0"/>
            </a:endParaRPr>
          </a:p>
          <a:p>
            <a:pPr marL="0" lvl="0" indent="0" algn="just" eaLnBrk="1" hangingPunct="1">
              <a:buNone/>
              <a:defRPr/>
            </a:pPr>
            <a:r>
              <a:rPr lang="en-ZA" altLang="en-US" sz="1800" b="1" dirty="0">
                <a:solidFill>
                  <a:srgbClr val="000000"/>
                </a:solidFill>
                <a:latin typeface="Arial"/>
                <a:cs typeface="Arial" panose="020B0604020202020204" pitchFamily="34" charset="0"/>
              </a:rPr>
              <a:t>Revenue and Funding</a:t>
            </a:r>
          </a:p>
          <a:p>
            <a:pPr marL="342900" lvl="1" indent="-342900" algn="just" eaLnBrk="1" hangingPunct="1">
              <a:buFont typeface="Arial" panose="020B0604020202020204" pitchFamily="34" charset="0"/>
              <a:buChar char="•"/>
              <a:defRPr/>
            </a:pPr>
            <a:r>
              <a:rPr lang="en-ZA" altLang="en-US" sz="1800" kern="0" dirty="0">
                <a:solidFill>
                  <a:srgbClr val="000000"/>
                </a:solidFill>
                <a:latin typeface="Arial"/>
                <a:ea typeface="MS PGothic"/>
              </a:rPr>
              <a:t>NERSA is currently funded through imposing prescribed levies, licence fees and registration fees on the regulated industries following a prescribed transparent procedure.  </a:t>
            </a:r>
          </a:p>
          <a:p>
            <a:pPr marL="608013" lvl="2" indent="-336550" algn="just" eaLnBrk="1" hangingPunct="1">
              <a:buFontTx/>
              <a:buChar char="-"/>
              <a:defRPr/>
            </a:pPr>
            <a:endParaRPr lang="en-ZA" sz="1800" kern="0" dirty="0">
              <a:solidFill>
                <a:srgbClr val="000000"/>
              </a:solidFill>
              <a:latin typeface="Arial"/>
              <a:ea typeface="MS PGothic"/>
            </a:endParaRPr>
          </a:p>
        </p:txBody>
      </p:sp>
      <p:sp>
        <p:nvSpPr>
          <p:cNvPr id="9" name="Rectangle 2">
            <a:extLst>
              <a:ext uri="{FF2B5EF4-FFF2-40B4-BE49-F238E27FC236}">
                <a16:creationId xmlns:a16="http://schemas.microsoft.com/office/drawing/2014/main" id="{945E7E46-AC1D-119A-A983-95687F1B3F08}"/>
              </a:ext>
            </a:extLst>
          </p:cNvPr>
          <p:cNvSpPr>
            <a:spLocks noGrp="1" noChangeArrowheads="1"/>
          </p:cNvSpPr>
          <p:nvPr>
            <p:ph type="title"/>
          </p:nvPr>
        </p:nvSpPr>
        <p:spPr>
          <a:xfrm>
            <a:off x="144463" y="1206500"/>
            <a:ext cx="8027987" cy="566738"/>
          </a:xfrm>
        </p:spPr>
        <p:txBody>
          <a:bodyPr anchor="t"/>
          <a:lstStyle/>
          <a:p>
            <a:pPr marL="0" marR="0" lvl="0" indent="0" defTabSz="914400" rtl="0" eaLnBrk="0" fontAlgn="base" latinLnBrk="0" hangingPunct="0">
              <a:lnSpc>
                <a:spcPct val="100000"/>
              </a:lnSpc>
              <a:spcBef>
                <a:spcPct val="0"/>
              </a:spcBef>
              <a:spcAft>
                <a:spcPct val="0"/>
              </a:spcAft>
              <a:buClrTx/>
              <a:buSzTx/>
              <a:buFontTx/>
              <a:buNone/>
              <a:tabLst/>
              <a:defRPr/>
            </a:pPr>
            <a:r>
              <a:rPr lang="en-ZA" altLang="en-US" sz="2600" b="1" kern="0" dirty="0">
                <a:ln>
                  <a:noFill/>
                </a:ln>
                <a:solidFill>
                  <a:prstClr val="black">
                    <a:lumMod val="95000"/>
                    <a:lumOff val="5000"/>
                  </a:prstClr>
                </a:solidFill>
                <a:latin typeface="Arial"/>
                <a:ea typeface="ＭＳ Ｐゴシック"/>
                <a:cs typeface="+mn-cs"/>
              </a:rPr>
              <a:t>Introduction (3)</a:t>
            </a:r>
            <a:endParaRPr lang="en-US" altLang="en-US" sz="2600" b="1"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EAF6E93-BB0D-4583-1451-F285544DF5A1}"/>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40</a:t>
            </a:fld>
            <a:endParaRPr lang="en-ZA" sz="1200" dirty="0"/>
          </a:p>
        </p:txBody>
      </p:sp>
    </p:spTree>
    <p:extLst>
      <p:ext uri="{BB962C8B-B14F-4D97-AF65-F5344CB8AC3E}">
        <p14:creationId xmlns:p14="http://schemas.microsoft.com/office/powerpoint/2010/main" val="5365184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2358D594-F172-5A46-8F87-E9F89B6F23C8}"/>
              </a:ext>
            </a:extLst>
          </p:cNvPr>
          <p:cNvSpPr txBox="1">
            <a:spLocks noChangeArrowheads="1"/>
          </p:cNvSpPr>
          <p:nvPr/>
        </p:nvSpPr>
        <p:spPr bwMode="auto">
          <a:xfrm>
            <a:off x="303213" y="1938338"/>
            <a:ext cx="8229600"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96"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96"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a:lstStyle>
          <a:p>
            <a:pPr marL="0" marR="0" lvl="0" indent="0" algn="just" defTabSz="914400" rtl="0" eaLnBrk="1" fontAlgn="base" latinLnBrk="0" hangingPunct="1">
              <a:lnSpc>
                <a:spcPct val="100000"/>
              </a:lnSpc>
              <a:spcBef>
                <a:spcPts val="0"/>
              </a:spcBef>
              <a:spcAft>
                <a:spcPts val="0"/>
              </a:spcAft>
              <a:buClrTx/>
              <a:buSzTx/>
              <a:buFontTx/>
              <a:buNone/>
              <a:tabLst/>
              <a:defRPr/>
            </a:pPr>
            <a:r>
              <a:rPr kumimoji="0" lang="en-ZA" sz="2000" b="0" i="0" u="none" strike="noStrike" kern="1200" cap="none" spc="0" normalizeH="0" baseline="0" noProof="0" dirty="0">
                <a:ln>
                  <a:noFill/>
                </a:ln>
                <a:solidFill>
                  <a:srgbClr val="000000"/>
                </a:solidFill>
                <a:effectLst/>
                <a:uLnTx/>
                <a:uFillTx/>
                <a:latin typeface="Arial"/>
                <a:ea typeface="ＭＳ Ｐゴシック" panose="020B0600070205080204" pitchFamily="34" charset="-128"/>
                <a:cs typeface="Arial" panose="020B0604020202020204" pitchFamily="34" charset="0"/>
              </a:rPr>
              <a:t>NERSA’s overarching </a:t>
            </a:r>
            <a:r>
              <a:rPr kumimoji="0" lang="en-ZA" sz="2000" b="1" i="1" u="none" strike="noStrike" kern="1200" cap="none" spc="0" normalizeH="0" baseline="0" noProof="0" dirty="0">
                <a:ln>
                  <a:noFill/>
                </a:ln>
                <a:solidFill>
                  <a:srgbClr val="000000"/>
                </a:solidFill>
                <a:effectLst/>
                <a:uLnTx/>
                <a:uFillTx/>
                <a:latin typeface="Arial"/>
                <a:ea typeface="ＭＳ Ｐゴシック" panose="020B0600070205080204" pitchFamily="34" charset="-128"/>
                <a:cs typeface="Arial" panose="020B0604020202020204" pitchFamily="34" charset="0"/>
              </a:rPr>
              <a:t>role</a:t>
            </a:r>
            <a:r>
              <a:rPr kumimoji="0" lang="en-ZA" sz="2000" b="1" i="0" u="none" strike="noStrike" kern="1200" cap="none" spc="0" normalizeH="0" baseline="0" noProof="0" dirty="0">
                <a:ln>
                  <a:noFill/>
                </a:ln>
                <a:solidFill>
                  <a:srgbClr val="000000"/>
                </a:solidFill>
                <a:effectLst/>
                <a:uLnTx/>
                <a:uFillTx/>
                <a:latin typeface="Arial"/>
                <a:ea typeface="ＭＳ Ｐゴシック" panose="020B0600070205080204" pitchFamily="34" charset="-128"/>
                <a:cs typeface="Arial" panose="020B0604020202020204" pitchFamily="34" charset="0"/>
              </a:rPr>
              <a:t> </a:t>
            </a:r>
            <a:r>
              <a:rPr kumimoji="0" lang="en-ZA" sz="2000" b="0" i="0" u="none" strike="noStrike" kern="1200" cap="none" spc="0" normalizeH="0" baseline="0" noProof="0" dirty="0">
                <a:ln>
                  <a:noFill/>
                </a:ln>
                <a:solidFill>
                  <a:srgbClr val="000000"/>
                </a:solidFill>
                <a:effectLst/>
                <a:uLnTx/>
                <a:uFillTx/>
                <a:latin typeface="Arial"/>
                <a:ea typeface="ＭＳ Ｐゴシック" panose="020B0600070205080204" pitchFamily="34" charset="-128"/>
                <a:cs typeface="Arial" panose="020B0604020202020204" pitchFamily="34" charset="0"/>
              </a:rPr>
              <a:t>is to:</a:t>
            </a:r>
          </a:p>
          <a:p>
            <a:pPr marL="0" marR="0" lvl="0" indent="0" algn="l" defTabSz="914400" rtl="0" eaLnBrk="0" fontAlgn="base" latinLnBrk="0" hangingPunct="0">
              <a:lnSpc>
                <a:spcPct val="80000"/>
              </a:lnSpc>
              <a:spcBef>
                <a:spcPts val="600"/>
              </a:spcBef>
              <a:spcAft>
                <a:spcPts val="600"/>
              </a:spcAft>
              <a:buClrTx/>
              <a:buSzTx/>
              <a:buFontTx/>
              <a:buNone/>
              <a:tabLst/>
              <a:defRPr/>
            </a:pPr>
            <a:endParaRPr kumimoji="0" lang="en-ZA" sz="2000" b="0" i="0" u="none" strike="noStrike" kern="0" cap="none" spc="0" normalizeH="0" baseline="0" noProof="0" dirty="0">
              <a:ln>
                <a:noFill/>
              </a:ln>
              <a:solidFill>
                <a:srgbClr val="000000"/>
              </a:solidFill>
              <a:effectLst/>
              <a:uLnTx/>
              <a:uFillTx/>
              <a:latin typeface="Arial"/>
              <a:ea typeface="ＭＳ Ｐゴシック" pitchFamily="-96" charset="-128"/>
              <a:cs typeface="+mn-cs"/>
            </a:endParaRPr>
          </a:p>
          <a:p>
            <a:pPr marL="432000" marR="0" lvl="0" indent="-432000" algn="l" defTabSz="914400" rtl="0" eaLnBrk="0" fontAlgn="base" latinLnBrk="0" hangingPunct="0">
              <a:lnSpc>
                <a:spcPct val="100000"/>
              </a:lnSpc>
              <a:spcBef>
                <a:spcPts val="0"/>
              </a:spcBef>
              <a:spcAft>
                <a:spcPts val="1200"/>
              </a:spcAft>
              <a:buClrTx/>
              <a:buSzTx/>
              <a:buFontTx/>
              <a:buChar char="•"/>
              <a:tabLst/>
              <a:defRPr/>
            </a:pPr>
            <a:r>
              <a:rPr lang="en-ZA" sz="2000" kern="0" dirty="0">
                <a:solidFill>
                  <a:srgbClr val="000000"/>
                </a:solidFill>
                <a:latin typeface="Arial"/>
              </a:rPr>
              <a:t>E</a:t>
            </a:r>
            <a:r>
              <a:rPr kumimoji="0" lang="en-ZA" sz="2000" b="0" i="0" u="none" strike="noStrike" kern="0" cap="none" spc="0" normalizeH="0" baseline="0" noProof="0" dirty="0">
                <a:ln>
                  <a:noFill/>
                </a:ln>
                <a:solidFill>
                  <a:srgbClr val="000000"/>
                </a:solidFill>
                <a:effectLst/>
                <a:uLnTx/>
                <a:uFillTx/>
                <a:latin typeface="Arial"/>
                <a:ea typeface="ＭＳ Ｐゴシック" pitchFamily="-96" charset="-128"/>
                <a:cs typeface="+mn-cs"/>
              </a:rPr>
              <a:t>nsure the development and sustainability of the electricity, piped-gas and petroleum pipelines industries;</a:t>
            </a:r>
          </a:p>
          <a:p>
            <a:pPr marL="803275" lvl="3" indent="-350838" algn="just" eaLnBrk="1" hangingPunct="1">
              <a:buFontTx/>
              <a:buChar char="-"/>
              <a:defRPr/>
            </a:pPr>
            <a:r>
              <a:rPr lang="en-ZA" kern="0" dirty="0">
                <a:ea typeface="+mn-ea"/>
              </a:rPr>
              <a:t>while facilitating the affordability of and accessibility to the three regulated industries to balance the economic interests of all stakeholders</a:t>
            </a:r>
          </a:p>
          <a:p>
            <a:pPr marL="803275" lvl="3" indent="-350838" algn="just" eaLnBrk="1" hangingPunct="1">
              <a:buFontTx/>
              <a:buChar char="-"/>
              <a:defRPr/>
            </a:pPr>
            <a:endParaRPr lang="en-ZA" sz="1000" kern="0" dirty="0">
              <a:ea typeface="+mn-ea"/>
            </a:endParaRPr>
          </a:p>
          <a:p>
            <a:pPr marL="803275" lvl="3" indent="-350838" algn="just" eaLnBrk="1" hangingPunct="1">
              <a:buFontTx/>
              <a:buChar char="-"/>
              <a:defRPr/>
            </a:pPr>
            <a:r>
              <a:rPr lang="en-ZA" kern="0" dirty="0">
                <a:ea typeface="+mn-ea"/>
              </a:rPr>
              <a:t>to ensure the sustainable socio-economic development of South Africa and a better life for all.</a:t>
            </a:r>
          </a:p>
          <a:p>
            <a:pPr marL="0" marR="0" lvl="0" indent="0" algn="l" defTabSz="914400" rtl="0" eaLnBrk="0" fontAlgn="base" latinLnBrk="0" hangingPunct="0">
              <a:lnSpc>
                <a:spcPct val="80000"/>
              </a:lnSpc>
              <a:spcBef>
                <a:spcPts val="600"/>
              </a:spcBef>
              <a:spcAft>
                <a:spcPts val="600"/>
              </a:spcAft>
              <a:buClrTx/>
              <a:buSzTx/>
              <a:buFontTx/>
              <a:buNone/>
              <a:tabLst/>
              <a:defRPr/>
            </a:pPr>
            <a:endParaRPr lang="en-ZA" sz="2000" kern="0" dirty="0">
              <a:solidFill>
                <a:srgbClr val="000000"/>
              </a:solidFill>
              <a:latin typeface="Arial"/>
            </a:endParaRPr>
          </a:p>
          <a:p>
            <a:pPr marL="0" marR="0" lvl="0" indent="0" algn="l" defTabSz="914400" rtl="0" eaLnBrk="0" fontAlgn="base" latinLnBrk="0" hangingPunct="0">
              <a:lnSpc>
                <a:spcPct val="80000"/>
              </a:lnSpc>
              <a:spcBef>
                <a:spcPts val="600"/>
              </a:spcBef>
              <a:spcAft>
                <a:spcPts val="600"/>
              </a:spcAft>
              <a:buClrTx/>
              <a:buSzTx/>
              <a:buFontTx/>
              <a:buNone/>
              <a:tabLst/>
              <a:defRPr/>
            </a:pPr>
            <a:endParaRPr kumimoji="0" lang="en-ZA" sz="2000" b="0" i="0" u="none" strike="noStrike" kern="0" cap="none" spc="0" normalizeH="0" baseline="0" noProof="0" dirty="0">
              <a:ln>
                <a:noFill/>
              </a:ln>
              <a:solidFill>
                <a:srgbClr val="000000"/>
              </a:solidFill>
              <a:effectLst/>
              <a:uLnTx/>
              <a:uFillTx/>
              <a:latin typeface="Arial"/>
              <a:ea typeface="ＭＳ Ｐゴシック" pitchFamily="-96" charset="-128"/>
              <a:cs typeface="+mn-cs"/>
            </a:endParaRPr>
          </a:p>
          <a:p>
            <a:pPr marL="265113" marR="0" lvl="1" indent="-265113" algn="l" defTabSz="914400" rtl="0" eaLnBrk="1" fontAlgn="base" latinLnBrk="0" hangingPunct="1">
              <a:lnSpc>
                <a:spcPct val="100000"/>
              </a:lnSpc>
              <a:spcBef>
                <a:spcPts val="0"/>
              </a:spcBef>
              <a:spcAft>
                <a:spcPct val="0"/>
              </a:spcAft>
              <a:buClrTx/>
              <a:buSzTx/>
              <a:buFont typeface="Arial" pitchFamily="34" charset="0"/>
              <a:buChar char="•"/>
              <a:tabLst/>
              <a:defRPr/>
            </a:pPr>
            <a:endParaRPr kumimoji="0" lang="en-US" sz="2000" b="0" i="0" u="none" strike="noStrike" kern="0" cap="none" spc="0" normalizeH="0" baseline="0" noProof="0" dirty="0">
              <a:ln>
                <a:noFill/>
              </a:ln>
              <a:solidFill>
                <a:srgbClr val="000000"/>
              </a:solidFill>
              <a:effectLst/>
              <a:uLnTx/>
              <a:uFillTx/>
              <a:latin typeface="Arial"/>
              <a:ea typeface="ＭＳ Ｐゴシック" pitchFamily="-96" charset="-128"/>
              <a:cs typeface="+mn-cs"/>
            </a:endParaRPr>
          </a:p>
          <a:p>
            <a:pPr marL="800100" marR="0" lvl="1" indent="-342900" algn="just" defTabSz="914400" rtl="0" eaLnBrk="0" fontAlgn="base" latinLnBrk="0" hangingPunct="0">
              <a:lnSpc>
                <a:spcPct val="100000"/>
              </a:lnSpc>
              <a:spcBef>
                <a:spcPts val="0"/>
              </a:spcBef>
              <a:spcAft>
                <a:spcPct val="0"/>
              </a:spcAft>
              <a:buClrTx/>
              <a:buSzTx/>
              <a:buFont typeface="+mj-lt"/>
              <a:buAutoNum type="alphaLcParenR"/>
              <a:tabLst/>
              <a:defRPr/>
            </a:pPr>
            <a:endParaRPr kumimoji="0" lang="en-US" sz="2000" b="0" i="0" u="none" strike="noStrike" kern="0" cap="none" spc="0" normalizeH="0" baseline="0" noProof="0" dirty="0">
              <a:ln>
                <a:noFill/>
              </a:ln>
              <a:solidFill>
                <a:srgbClr val="000000"/>
              </a:solidFill>
              <a:effectLst/>
              <a:uLnTx/>
              <a:uFillTx/>
              <a:latin typeface="Arial"/>
              <a:ea typeface="ＭＳ Ｐゴシック" pitchFamily="-96" charset="-128"/>
              <a:cs typeface="+mn-cs"/>
            </a:endParaRPr>
          </a:p>
          <a:p>
            <a:pPr marL="800100" marR="0" lvl="1" indent="-342900" algn="just" defTabSz="914400" rtl="0" eaLnBrk="0" fontAlgn="base" latinLnBrk="0" hangingPunct="0">
              <a:lnSpc>
                <a:spcPct val="100000"/>
              </a:lnSpc>
              <a:spcBef>
                <a:spcPts val="0"/>
              </a:spcBef>
              <a:spcAft>
                <a:spcPct val="0"/>
              </a:spcAft>
              <a:buClrTx/>
              <a:buSzTx/>
              <a:buFont typeface="+mj-lt"/>
              <a:buAutoNum type="alphaLcParenR"/>
              <a:tabLst/>
              <a:defRPr/>
            </a:pPr>
            <a:endParaRPr kumimoji="0" lang="en-US" sz="1600" b="0" i="0" u="none" strike="noStrike" kern="0" cap="none" spc="0" normalizeH="0" baseline="0" noProof="0" dirty="0">
              <a:ln>
                <a:noFill/>
              </a:ln>
              <a:solidFill>
                <a:srgbClr val="000000"/>
              </a:solidFill>
              <a:effectLst/>
              <a:uLnTx/>
              <a:uFillTx/>
              <a:latin typeface="Arial"/>
              <a:ea typeface="ＭＳ Ｐゴシック" pitchFamily="-96" charset="-128"/>
              <a:cs typeface="+mn-cs"/>
            </a:endParaRPr>
          </a:p>
          <a:p>
            <a:pPr marL="800100" marR="0" lvl="1" indent="-342900" algn="just" defTabSz="914400" rtl="0" eaLnBrk="0" fontAlgn="base" latinLnBrk="0" hangingPunct="0">
              <a:lnSpc>
                <a:spcPct val="100000"/>
              </a:lnSpc>
              <a:spcBef>
                <a:spcPts val="0"/>
              </a:spcBef>
              <a:spcAft>
                <a:spcPct val="0"/>
              </a:spcAft>
              <a:buClrTx/>
              <a:buSzTx/>
              <a:buFontTx/>
              <a:buAutoNum type="alphaLcParenR"/>
              <a:tabLst/>
              <a:defRPr/>
            </a:pPr>
            <a:endParaRPr kumimoji="0" lang="en-US" sz="1600" b="0" i="0" u="none" strike="noStrike" kern="0" cap="none" spc="0" normalizeH="0" baseline="0" noProof="0" dirty="0">
              <a:ln>
                <a:noFill/>
              </a:ln>
              <a:solidFill>
                <a:srgbClr val="000000"/>
              </a:solidFill>
              <a:effectLst/>
              <a:uLnTx/>
              <a:uFillTx/>
              <a:latin typeface="Arial"/>
              <a:ea typeface="ＭＳ Ｐゴシック" pitchFamily="-96" charset="-128"/>
              <a:cs typeface="+mn-cs"/>
            </a:endParaRPr>
          </a:p>
        </p:txBody>
      </p:sp>
      <p:sp>
        <p:nvSpPr>
          <p:cNvPr id="2" name="Rectangle 2">
            <a:extLst>
              <a:ext uri="{FF2B5EF4-FFF2-40B4-BE49-F238E27FC236}">
                <a16:creationId xmlns:a16="http://schemas.microsoft.com/office/drawing/2014/main" id="{FFE02F4F-31EA-70AF-3AE4-88FA90FB0331}"/>
              </a:ext>
            </a:extLst>
          </p:cNvPr>
          <p:cNvSpPr>
            <a:spLocks noGrp="1" noChangeArrowheads="1"/>
          </p:cNvSpPr>
          <p:nvPr>
            <p:ph type="title"/>
          </p:nvPr>
        </p:nvSpPr>
        <p:spPr>
          <a:xfrm>
            <a:off x="144463" y="1206500"/>
            <a:ext cx="8027987" cy="566738"/>
          </a:xfrm>
        </p:spPr>
        <p:txBody>
          <a:bodyPr anchor="t"/>
          <a:lstStyle/>
          <a:p>
            <a:pPr marL="0" marR="0" lvl="0" indent="0" defTabSz="914400" rtl="0" eaLnBrk="0" fontAlgn="base" latinLnBrk="0" hangingPunct="0">
              <a:lnSpc>
                <a:spcPct val="100000"/>
              </a:lnSpc>
              <a:spcBef>
                <a:spcPct val="0"/>
              </a:spcBef>
              <a:spcAft>
                <a:spcPct val="0"/>
              </a:spcAft>
              <a:buClrTx/>
              <a:buSzTx/>
              <a:buFontTx/>
              <a:buNone/>
              <a:tabLst/>
              <a:defRPr/>
            </a:pPr>
            <a:r>
              <a:rPr lang="en-ZA" altLang="en-US" sz="2600" b="1" kern="0" dirty="0">
                <a:ln>
                  <a:noFill/>
                </a:ln>
                <a:solidFill>
                  <a:prstClr val="black">
                    <a:lumMod val="95000"/>
                    <a:lumOff val="5000"/>
                  </a:prstClr>
                </a:solidFill>
                <a:latin typeface="Arial"/>
                <a:ea typeface="ＭＳ Ｐゴシック"/>
                <a:cs typeface="+mn-cs"/>
              </a:rPr>
              <a:t>Introduction (4)</a:t>
            </a:r>
            <a:endParaRPr lang="en-US" altLang="en-US" sz="2600"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17040E8-0EAF-0387-7D25-1E000C607293}"/>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41</a:t>
            </a:fld>
            <a:endParaRPr lang="en-ZA" sz="1200" dirty="0"/>
          </a:p>
        </p:txBody>
      </p:sp>
    </p:spTree>
    <p:extLst>
      <p:ext uri="{BB962C8B-B14F-4D97-AF65-F5344CB8AC3E}">
        <p14:creationId xmlns:p14="http://schemas.microsoft.com/office/powerpoint/2010/main" val="15339667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a:extLst>
              <a:ext uri="{FF2B5EF4-FFF2-40B4-BE49-F238E27FC236}">
                <a16:creationId xmlns:a16="http://schemas.microsoft.com/office/drawing/2014/main" id="{403E8300-E4F2-0276-E135-2A1B672DFC50}"/>
              </a:ext>
            </a:extLst>
          </p:cNvPr>
          <p:cNvSpPr>
            <a:spLocks noChangeArrowheads="1"/>
          </p:cNvSpPr>
          <p:nvPr/>
        </p:nvSpPr>
        <p:spPr bwMode="auto">
          <a:xfrm>
            <a:off x="250825" y="2000250"/>
            <a:ext cx="828198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b="1" i="1" dirty="0">
                <a:cs typeface="Arial" panose="020B0604020202020204" pitchFamily="34" charset="0"/>
              </a:rPr>
              <a:t>‘To be a recognized world-class leader in energy regulation’</a:t>
            </a:r>
            <a:r>
              <a:rPr lang="en-US" altLang="en-US" dirty="0">
                <a:cs typeface="Arial" panose="020B0604020202020204" pitchFamily="34" charset="0"/>
              </a:rPr>
              <a:t> </a:t>
            </a:r>
          </a:p>
        </p:txBody>
      </p:sp>
      <p:sp>
        <p:nvSpPr>
          <p:cNvPr id="12291" name="Rectangle 8">
            <a:extLst>
              <a:ext uri="{FF2B5EF4-FFF2-40B4-BE49-F238E27FC236}">
                <a16:creationId xmlns:a16="http://schemas.microsoft.com/office/drawing/2014/main" id="{70831648-53E7-F19A-F038-51678D808EFA}"/>
              </a:ext>
            </a:extLst>
          </p:cNvPr>
          <p:cNvSpPr>
            <a:spLocks noChangeArrowheads="1"/>
          </p:cNvSpPr>
          <p:nvPr/>
        </p:nvSpPr>
        <p:spPr bwMode="auto">
          <a:xfrm>
            <a:off x="250825" y="4365625"/>
            <a:ext cx="8569325"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b="1" i="1" dirty="0">
                <a:solidFill>
                  <a:schemeClr val="tx2"/>
                </a:solidFill>
                <a:cs typeface="Arial" panose="020B0604020202020204" pitchFamily="34" charset="0"/>
              </a:rPr>
              <a:t>‘To regulate the energy industry in accordance with government laws and policies, standards and international best practices in support of sustainable and orderly development’</a:t>
            </a:r>
            <a:endParaRPr lang="en-US" altLang="en-US" dirty="0">
              <a:solidFill>
                <a:schemeClr val="tx2"/>
              </a:solidFill>
              <a:cs typeface="Arial" panose="020B0604020202020204" pitchFamily="34" charset="0"/>
            </a:endParaRPr>
          </a:p>
        </p:txBody>
      </p:sp>
      <p:sp>
        <p:nvSpPr>
          <p:cNvPr id="9" name="Rectangle 2">
            <a:extLst>
              <a:ext uri="{FF2B5EF4-FFF2-40B4-BE49-F238E27FC236}">
                <a16:creationId xmlns:a16="http://schemas.microsoft.com/office/drawing/2014/main" id="{B079A3F7-718E-2AEB-49C7-316FB3EC8F45}"/>
              </a:ext>
            </a:extLst>
          </p:cNvPr>
          <p:cNvSpPr txBox="1">
            <a:spLocks noChangeArrowheads="1"/>
          </p:cNvSpPr>
          <p:nvPr/>
        </p:nvSpPr>
        <p:spPr bwMode="auto">
          <a:xfrm>
            <a:off x="144463" y="1206500"/>
            <a:ext cx="8027987" cy="566738"/>
          </a:xfrm>
          <a:prstGeom prst="rect">
            <a:avLst/>
          </a:prstGeom>
          <a:noFill/>
          <a:ln>
            <a:noFill/>
          </a:ln>
        </p:spPr>
        <p:txBody>
          <a:bodyPr/>
          <a:lstStyle>
            <a:lvl1pPr algn="ctr" rtl="0" eaLnBrk="0" fontAlgn="base" hangingPunct="0">
              <a:spcBef>
                <a:spcPct val="0"/>
              </a:spcBef>
              <a:spcAft>
                <a:spcPct val="0"/>
              </a:spcAft>
              <a:defRPr sz="4000">
                <a:solidFill>
                  <a:schemeClr val="tx2"/>
                </a:solidFill>
                <a:latin typeface="+mj-lt"/>
                <a:ea typeface="ＭＳ Ｐゴシック" pitchFamily="-96" charset="-128"/>
                <a:cs typeface="+mj-cs"/>
              </a:defRPr>
            </a:lvl1pPr>
            <a:lvl2pPr algn="ctr" rtl="0" eaLnBrk="0" fontAlgn="base" hangingPunct="0">
              <a:spcBef>
                <a:spcPct val="0"/>
              </a:spcBef>
              <a:spcAft>
                <a:spcPct val="0"/>
              </a:spcAft>
              <a:defRPr sz="4000">
                <a:solidFill>
                  <a:schemeClr val="tx2"/>
                </a:solidFill>
                <a:latin typeface="Arial" charset="0"/>
                <a:ea typeface="ＭＳ Ｐゴシック" pitchFamily="-96" charset="-128"/>
              </a:defRPr>
            </a:lvl2pPr>
            <a:lvl3pPr algn="ctr" rtl="0" eaLnBrk="0" fontAlgn="base" hangingPunct="0">
              <a:spcBef>
                <a:spcPct val="0"/>
              </a:spcBef>
              <a:spcAft>
                <a:spcPct val="0"/>
              </a:spcAft>
              <a:defRPr sz="4000">
                <a:solidFill>
                  <a:schemeClr val="tx2"/>
                </a:solidFill>
                <a:latin typeface="Arial" charset="0"/>
                <a:ea typeface="ＭＳ Ｐゴシック" pitchFamily="-96" charset="-128"/>
              </a:defRPr>
            </a:lvl3pPr>
            <a:lvl4pPr algn="ctr" rtl="0" eaLnBrk="0" fontAlgn="base" hangingPunct="0">
              <a:spcBef>
                <a:spcPct val="0"/>
              </a:spcBef>
              <a:spcAft>
                <a:spcPct val="0"/>
              </a:spcAft>
              <a:defRPr sz="4000">
                <a:solidFill>
                  <a:schemeClr val="tx2"/>
                </a:solidFill>
                <a:latin typeface="Arial" charset="0"/>
                <a:ea typeface="ＭＳ Ｐゴシック" pitchFamily="-96" charset="-128"/>
              </a:defRPr>
            </a:lvl4pPr>
            <a:lvl5pPr algn="ctr" rtl="0" eaLnBrk="0" fontAlgn="base" hangingPunct="0">
              <a:spcBef>
                <a:spcPct val="0"/>
              </a:spcBef>
              <a:spcAft>
                <a:spcPct val="0"/>
              </a:spcAft>
              <a:defRPr sz="4000">
                <a:solidFill>
                  <a:schemeClr val="tx2"/>
                </a:solidFill>
                <a:latin typeface="Arial" charset="0"/>
                <a:ea typeface="ＭＳ Ｐゴシック" pitchFamily="-96" charset="-128"/>
              </a:defRPr>
            </a:lvl5pPr>
            <a:lvl6pPr marL="457200" algn="ctr" rtl="0" fontAlgn="base">
              <a:spcBef>
                <a:spcPct val="0"/>
              </a:spcBef>
              <a:spcAft>
                <a:spcPct val="0"/>
              </a:spcAft>
              <a:defRPr sz="4000">
                <a:solidFill>
                  <a:schemeClr val="tx2"/>
                </a:solidFill>
                <a:latin typeface="Arial" charset="0"/>
                <a:ea typeface="MS PGothic" pitchFamily="34" charset="-128"/>
              </a:defRPr>
            </a:lvl6pPr>
            <a:lvl7pPr marL="914400" algn="ctr" rtl="0" fontAlgn="base">
              <a:spcBef>
                <a:spcPct val="0"/>
              </a:spcBef>
              <a:spcAft>
                <a:spcPct val="0"/>
              </a:spcAft>
              <a:defRPr sz="4000">
                <a:solidFill>
                  <a:schemeClr val="tx2"/>
                </a:solidFill>
                <a:latin typeface="Arial" charset="0"/>
                <a:ea typeface="MS PGothic" pitchFamily="34" charset="-128"/>
              </a:defRPr>
            </a:lvl7pPr>
            <a:lvl8pPr marL="1371600" algn="ctr" rtl="0" fontAlgn="base">
              <a:spcBef>
                <a:spcPct val="0"/>
              </a:spcBef>
              <a:spcAft>
                <a:spcPct val="0"/>
              </a:spcAft>
              <a:defRPr sz="4000">
                <a:solidFill>
                  <a:schemeClr val="tx2"/>
                </a:solidFill>
                <a:latin typeface="Arial" charset="0"/>
                <a:ea typeface="MS PGothic" pitchFamily="34" charset="-128"/>
              </a:defRPr>
            </a:lvl8pPr>
            <a:lvl9pPr marL="1828800" algn="ctr" rtl="0" fontAlgn="base">
              <a:spcBef>
                <a:spcPct val="0"/>
              </a:spcBef>
              <a:spcAft>
                <a:spcPct val="0"/>
              </a:spcAft>
              <a:defRPr sz="4000">
                <a:solidFill>
                  <a:schemeClr val="tx2"/>
                </a:solidFill>
                <a:latin typeface="Arial" charset="0"/>
                <a:ea typeface="MS PGothic" pitchFamily="34" charset="-128"/>
              </a:defRPr>
            </a:lvl9pPr>
          </a:lstStyle>
          <a:p>
            <a:pPr eaLnBrk="1" hangingPunct="1">
              <a:defRPr/>
            </a:pPr>
            <a:r>
              <a:rPr lang="en-US" altLang="en-US" sz="3200" b="1" dirty="0">
                <a:latin typeface="Arial" panose="020B0604020202020204" pitchFamily="34" charset="0"/>
                <a:ea typeface="ＭＳ Ｐゴシック" panose="020B0600070205080204" pitchFamily="34" charset="-128"/>
                <a:cs typeface="Arial" panose="020B0604020202020204" pitchFamily="34" charset="0"/>
              </a:rPr>
              <a:t>Vision</a:t>
            </a:r>
            <a:endParaRPr lang="en-US" altLang="en-US" sz="3200" b="1" kern="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11" name="Rectangle 2">
            <a:extLst>
              <a:ext uri="{FF2B5EF4-FFF2-40B4-BE49-F238E27FC236}">
                <a16:creationId xmlns:a16="http://schemas.microsoft.com/office/drawing/2014/main" id="{26043372-2533-5725-270D-3C0AFEFEAF88}"/>
              </a:ext>
            </a:extLst>
          </p:cNvPr>
          <p:cNvSpPr txBox="1">
            <a:spLocks noChangeArrowheads="1"/>
          </p:cNvSpPr>
          <p:nvPr/>
        </p:nvSpPr>
        <p:spPr bwMode="auto">
          <a:xfrm>
            <a:off x="144463" y="3357563"/>
            <a:ext cx="8027987" cy="566737"/>
          </a:xfrm>
          <a:prstGeom prst="rect">
            <a:avLst/>
          </a:prstGeom>
          <a:noFill/>
          <a:ln>
            <a:noFill/>
          </a:ln>
        </p:spPr>
        <p:txBody>
          <a:bodyPr/>
          <a:lstStyle>
            <a:lvl1pPr algn="ctr" rtl="0" eaLnBrk="0" fontAlgn="base" hangingPunct="0">
              <a:spcBef>
                <a:spcPct val="0"/>
              </a:spcBef>
              <a:spcAft>
                <a:spcPct val="0"/>
              </a:spcAft>
              <a:defRPr sz="4000">
                <a:solidFill>
                  <a:schemeClr val="tx2"/>
                </a:solidFill>
                <a:latin typeface="+mj-lt"/>
                <a:ea typeface="ＭＳ Ｐゴシック" pitchFamily="-96" charset="-128"/>
                <a:cs typeface="+mj-cs"/>
              </a:defRPr>
            </a:lvl1pPr>
            <a:lvl2pPr algn="ctr" rtl="0" eaLnBrk="0" fontAlgn="base" hangingPunct="0">
              <a:spcBef>
                <a:spcPct val="0"/>
              </a:spcBef>
              <a:spcAft>
                <a:spcPct val="0"/>
              </a:spcAft>
              <a:defRPr sz="4000">
                <a:solidFill>
                  <a:schemeClr val="tx2"/>
                </a:solidFill>
                <a:latin typeface="Arial" charset="0"/>
                <a:ea typeface="ＭＳ Ｐゴシック" pitchFamily="-96" charset="-128"/>
              </a:defRPr>
            </a:lvl2pPr>
            <a:lvl3pPr algn="ctr" rtl="0" eaLnBrk="0" fontAlgn="base" hangingPunct="0">
              <a:spcBef>
                <a:spcPct val="0"/>
              </a:spcBef>
              <a:spcAft>
                <a:spcPct val="0"/>
              </a:spcAft>
              <a:defRPr sz="4000">
                <a:solidFill>
                  <a:schemeClr val="tx2"/>
                </a:solidFill>
                <a:latin typeface="Arial" charset="0"/>
                <a:ea typeface="ＭＳ Ｐゴシック" pitchFamily="-96" charset="-128"/>
              </a:defRPr>
            </a:lvl3pPr>
            <a:lvl4pPr algn="ctr" rtl="0" eaLnBrk="0" fontAlgn="base" hangingPunct="0">
              <a:spcBef>
                <a:spcPct val="0"/>
              </a:spcBef>
              <a:spcAft>
                <a:spcPct val="0"/>
              </a:spcAft>
              <a:defRPr sz="4000">
                <a:solidFill>
                  <a:schemeClr val="tx2"/>
                </a:solidFill>
                <a:latin typeface="Arial" charset="0"/>
                <a:ea typeface="ＭＳ Ｐゴシック" pitchFamily="-96" charset="-128"/>
              </a:defRPr>
            </a:lvl4pPr>
            <a:lvl5pPr algn="ctr" rtl="0" eaLnBrk="0" fontAlgn="base" hangingPunct="0">
              <a:spcBef>
                <a:spcPct val="0"/>
              </a:spcBef>
              <a:spcAft>
                <a:spcPct val="0"/>
              </a:spcAft>
              <a:defRPr sz="4000">
                <a:solidFill>
                  <a:schemeClr val="tx2"/>
                </a:solidFill>
                <a:latin typeface="Arial" charset="0"/>
                <a:ea typeface="ＭＳ Ｐゴシック" pitchFamily="-96" charset="-128"/>
              </a:defRPr>
            </a:lvl5pPr>
            <a:lvl6pPr marL="457200" algn="ctr" rtl="0" fontAlgn="base">
              <a:spcBef>
                <a:spcPct val="0"/>
              </a:spcBef>
              <a:spcAft>
                <a:spcPct val="0"/>
              </a:spcAft>
              <a:defRPr sz="4000">
                <a:solidFill>
                  <a:schemeClr val="tx2"/>
                </a:solidFill>
                <a:latin typeface="Arial" charset="0"/>
                <a:ea typeface="MS PGothic" pitchFamily="34" charset="-128"/>
              </a:defRPr>
            </a:lvl6pPr>
            <a:lvl7pPr marL="914400" algn="ctr" rtl="0" fontAlgn="base">
              <a:spcBef>
                <a:spcPct val="0"/>
              </a:spcBef>
              <a:spcAft>
                <a:spcPct val="0"/>
              </a:spcAft>
              <a:defRPr sz="4000">
                <a:solidFill>
                  <a:schemeClr val="tx2"/>
                </a:solidFill>
                <a:latin typeface="Arial" charset="0"/>
                <a:ea typeface="MS PGothic" pitchFamily="34" charset="-128"/>
              </a:defRPr>
            </a:lvl7pPr>
            <a:lvl8pPr marL="1371600" algn="ctr" rtl="0" fontAlgn="base">
              <a:spcBef>
                <a:spcPct val="0"/>
              </a:spcBef>
              <a:spcAft>
                <a:spcPct val="0"/>
              </a:spcAft>
              <a:defRPr sz="4000">
                <a:solidFill>
                  <a:schemeClr val="tx2"/>
                </a:solidFill>
                <a:latin typeface="Arial" charset="0"/>
                <a:ea typeface="MS PGothic" pitchFamily="34" charset="-128"/>
              </a:defRPr>
            </a:lvl8pPr>
            <a:lvl9pPr marL="1828800" algn="ctr" rtl="0" fontAlgn="base">
              <a:spcBef>
                <a:spcPct val="0"/>
              </a:spcBef>
              <a:spcAft>
                <a:spcPct val="0"/>
              </a:spcAft>
              <a:defRPr sz="4000">
                <a:solidFill>
                  <a:schemeClr val="tx2"/>
                </a:solidFill>
                <a:latin typeface="Arial" charset="0"/>
                <a:ea typeface="MS PGothic" pitchFamily="34" charset="-128"/>
              </a:defRPr>
            </a:lvl9pPr>
          </a:lstStyle>
          <a:p>
            <a:pPr eaLnBrk="1" hangingPunct="1">
              <a:defRPr/>
            </a:pPr>
            <a:r>
              <a:rPr lang="en-US" altLang="en-US" sz="3200" b="1" dirty="0">
                <a:latin typeface="Arial" panose="020B0604020202020204" pitchFamily="34" charset="0"/>
                <a:ea typeface="ＭＳ Ｐゴシック" panose="020B0600070205080204" pitchFamily="34" charset="-128"/>
                <a:cs typeface="Arial" panose="020B0604020202020204" pitchFamily="34" charset="0"/>
              </a:rPr>
              <a:t>Mission</a:t>
            </a:r>
            <a:endParaRPr lang="en-US" altLang="en-US" sz="3200" b="1" kern="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3" name="TextBox 2">
            <a:extLst>
              <a:ext uri="{FF2B5EF4-FFF2-40B4-BE49-F238E27FC236}">
                <a16:creationId xmlns:a16="http://schemas.microsoft.com/office/drawing/2014/main" id="{9E1434E8-61C1-721F-3CD0-CB0FBF8AA4B5}"/>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42</a:t>
            </a:fld>
            <a:endParaRPr lang="en-ZA" sz="12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6B683A3A-9574-A198-BD7A-B1F76AEF1830}"/>
              </a:ext>
            </a:extLst>
          </p:cNvPr>
          <p:cNvSpPr txBox="1">
            <a:spLocks noChangeArrowheads="1"/>
          </p:cNvSpPr>
          <p:nvPr/>
        </p:nvSpPr>
        <p:spPr bwMode="auto">
          <a:xfrm>
            <a:off x="323850" y="3572817"/>
            <a:ext cx="8496622" cy="792287"/>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marL="538163" indent="-538163" eaLnBrk="1" hangingPunct="1">
              <a:buFont typeface="+mj-lt"/>
              <a:buAutoNum type="arabicPeriod" startAt="2"/>
              <a:defRPr/>
            </a:pPr>
            <a:r>
              <a:rPr lang="en-US" altLang="en-US" b="1" kern="0" dirty="0">
                <a:solidFill>
                  <a:srgbClr val="000000"/>
                </a:solidFill>
                <a:latin typeface="Arial (Headings)"/>
                <a:ea typeface="ＭＳ Ｐゴシック"/>
              </a:rPr>
              <a:t>Mandate</a:t>
            </a:r>
          </a:p>
        </p:txBody>
      </p:sp>
      <p:sp>
        <p:nvSpPr>
          <p:cNvPr id="3" name="TextBox 2">
            <a:extLst>
              <a:ext uri="{FF2B5EF4-FFF2-40B4-BE49-F238E27FC236}">
                <a16:creationId xmlns:a16="http://schemas.microsoft.com/office/drawing/2014/main" id="{11CE11DB-9C80-5E6E-AEB3-B8CC5A3C8EC3}"/>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43</a:t>
            </a:fld>
            <a:endParaRPr lang="en-ZA" sz="1200" dirty="0"/>
          </a:p>
        </p:txBody>
      </p:sp>
    </p:spTree>
    <p:extLst>
      <p:ext uri="{BB962C8B-B14F-4D97-AF65-F5344CB8AC3E}">
        <p14:creationId xmlns:p14="http://schemas.microsoft.com/office/powerpoint/2010/main" val="16321937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a:extLst>
              <a:ext uri="{FF2B5EF4-FFF2-40B4-BE49-F238E27FC236}">
                <a16:creationId xmlns:a16="http://schemas.microsoft.com/office/drawing/2014/main" id="{249A4A9F-64B0-DA94-D8BE-690F8F5CB89A}"/>
              </a:ext>
            </a:extLst>
          </p:cNvPr>
          <p:cNvSpPr>
            <a:spLocks noGrp="1" noChangeArrowheads="1"/>
          </p:cNvSpPr>
          <p:nvPr>
            <p:ph type="body" idx="1"/>
          </p:nvPr>
        </p:nvSpPr>
        <p:spPr>
          <a:xfrm>
            <a:off x="323850" y="1700808"/>
            <a:ext cx="8229600" cy="5084762"/>
          </a:xfrm>
        </p:spPr>
        <p:txBody>
          <a:bodyPr/>
          <a:lstStyle/>
          <a:p>
            <a:pPr eaLnBrk="1" hangingPunct="1">
              <a:spcBef>
                <a:spcPts val="384"/>
              </a:spcBef>
              <a:spcAft>
                <a:spcPts val="0"/>
              </a:spcAft>
              <a:buFontTx/>
              <a:buNone/>
              <a:defRPr/>
            </a:pPr>
            <a:r>
              <a:rPr lang="en-US" sz="1600" dirty="0">
                <a:latin typeface="Arial" panose="020B0604020202020204" pitchFamily="34" charset="0"/>
                <a:cs typeface="Arial" panose="020B0604020202020204" pitchFamily="34" charset="0"/>
              </a:rPr>
              <a:t>NERSA’s mandate is anchored in:</a:t>
            </a:r>
          </a:p>
          <a:p>
            <a:pPr eaLnBrk="1" hangingPunct="1">
              <a:spcBef>
                <a:spcPts val="384"/>
              </a:spcBef>
              <a:spcAft>
                <a:spcPts val="0"/>
              </a:spcAft>
              <a:buFontTx/>
              <a:buNone/>
              <a:defRPr/>
            </a:pPr>
            <a:r>
              <a:rPr lang="en-US" sz="800" dirty="0">
                <a:latin typeface="Arial" panose="020B0604020202020204" pitchFamily="34" charset="0"/>
                <a:cs typeface="Arial" panose="020B0604020202020204" pitchFamily="34" charset="0"/>
              </a:rPr>
              <a:t> </a:t>
            </a:r>
            <a:endParaRPr lang="en-US" sz="300" dirty="0">
              <a:latin typeface="Arial" panose="020B0604020202020204" pitchFamily="34" charset="0"/>
              <a:cs typeface="Arial" panose="020B0604020202020204" pitchFamily="34" charset="0"/>
            </a:endParaRPr>
          </a:p>
          <a:p>
            <a:pPr marL="342900" lvl="1" indent="-342900" eaLnBrk="1" hangingPunct="1">
              <a:spcBef>
                <a:spcPts val="384"/>
              </a:spcBef>
              <a:spcAft>
                <a:spcPts val="0"/>
              </a:spcAft>
              <a:buClr>
                <a:schemeClr val="tx1"/>
              </a:buClr>
              <a:buFont typeface="Arial" panose="020B0604020202020204" pitchFamily="34" charset="0"/>
              <a:buChar char="•"/>
              <a:defRPr/>
            </a:pPr>
            <a:r>
              <a:rPr lang="en-US" sz="1600" dirty="0">
                <a:latin typeface="Arial" panose="020B0604020202020204" pitchFamily="34" charset="0"/>
                <a:cs typeface="Arial" panose="020B0604020202020204" pitchFamily="34" charset="0"/>
              </a:rPr>
              <a:t>4 Primary Acts:</a:t>
            </a:r>
          </a:p>
          <a:p>
            <a:pPr marL="608013" lvl="2" indent="-342900" eaLnBrk="1" hangingPunct="1">
              <a:spcBef>
                <a:spcPts val="384"/>
              </a:spcBef>
              <a:spcAft>
                <a:spcPts val="0"/>
              </a:spcAft>
              <a:buClr>
                <a:schemeClr val="tx1"/>
              </a:buClr>
              <a:buFontTx/>
              <a:buChar char="-"/>
              <a:defRPr/>
            </a:pPr>
            <a:r>
              <a:rPr lang="en-GB" sz="1600" dirty="0">
                <a:latin typeface="Arial" panose="020B0604020202020204" pitchFamily="34" charset="0"/>
                <a:cs typeface="Arial" panose="020B0604020202020204" pitchFamily="34" charset="0"/>
              </a:rPr>
              <a:t>National Energy Regulator Act, 2004 (Act No. 40 of 2004)</a:t>
            </a:r>
          </a:p>
          <a:p>
            <a:pPr marL="608013" lvl="2" indent="-342900" eaLnBrk="1" hangingPunct="1">
              <a:spcBef>
                <a:spcPts val="384"/>
              </a:spcBef>
              <a:spcAft>
                <a:spcPts val="0"/>
              </a:spcAft>
              <a:buClr>
                <a:schemeClr val="tx1"/>
              </a:buClr>
              <a:buFontTx/>
              <a:buChar char="-"/>
              <a:defRPr/>
            </a:pPr>
            <a:r>
              <a:rPr lang="en-GB" sz="1600" dirty="0">
                <a:latin typeface="Arial" panose="020B0604020202020204" pitchFamily="34" charset="0"/>
                <a:cs typeface="Arial" panose="020B0604020202020204" pitchFamily="34" charset="0"/>
              </a:rPr>
              <a:t>Electricity Regulation Act, 2006 (Act No. 4 of 2006)</a:t>
            </a:r>
          </a:p>
          <a:p>
            <a:pPr marL="608013" lvl="2" indent="-342900" eaLnBrk="1" hangingPunct="1">
              <a:spcBef>
                <a:spcPts val="384"/>
              </a:spcBef>
              <a:spcAft>
                <a:spcPts val="0"/>
              </a:spcAft>
              <a:buClr>
                <a:schemeClr val="tx1"/>
              </a:buClr>
              <a:buFontTx/>
              <a:buChar char="-"/>
              <a:defRPr/>
            </a:pPr>
            <a:r>
              <a:rPr lang="en-GB" sz="1600" dirty="0">
                <a:latin typeface="Arial" panose="020B0604020202020204" pitchFamily="34" charset="0"/>
                <a:cs typeface="Arial" panose="020B0604020202020204" pitchFamily="34" charset="0"/>
              </a:rPr>
              <a:t>Gas Act, 2001 (Act No. 48 of 2001) </a:t>
            </a:r>
          </a:p>
          <a:p>
            <a:pPr marL="608013" lvl="2" indent="-342900" eaLnBrk="1" hangingPunct="1">
              <a:spcBef>
                <a:spcPts val="384"/>
              </a:spcBef>
              <a:spcAft>
                <a:spcPts val="0"/>
              </a:spcAft>
              <a:buClr>
                <a:schemeClr val="tx1"/>
              </a:buClr>
              <a:buFontTx/>
              <a:buChar char="-"/>
              <a:defRPr/>
            </a:pPr>
            <a:r>
              <a:rPr lang="en-GB" sz="1600" dirty="0">
                <a:latin typeface="Arial" panose="020B0604020202020204" pitchFamily="34" charset="0"/>
                <a:cs typeface="Arial" panose="020B0604020202020204" pitchFamily="34" charset="0"/>
              </a:rPr>
              <a:t>Petroleum Pipelines Act, 2003 (Act No. 60 of 2003) </a:t>
            </a:r>
          </a:p>
          <a:p>
            <a:pPr marL="265113" lvl="2" indent="0" eaLnBrk="1" hangingPunct="1">
              <a:spcBef>
                <a:spcPts val="384"/>
              </a:spcBef>
              <a:spcAft>
                <a:spcPts val="0"/>
              </a:spcAft>
              <a:buFontTx/>
              <a:buNone/>
              <a:defRPr/>
            </a:pPr>
            <a:endParaRPr lang="en-GB" sz="300" dirty="0">
              <a:latin typeface="Arial" panose="020B0604020202020204" pitchFamily="34" charset="0"/>
              <a:cs typeface="Arial" panose="020B0604020202020204" pitchFamily="34" charset="0"/>
            </a:endParaRPr>
          </a:p>
          <a:p>
            <a:pPr marL="342900" lvl="1" indent="-342900" eaLnBrk="1" hangingPunct="1">
              <a:spcBef>
                <a:spcPts val="384"/>
              </a:spcBef>
              <a:spcAft>
                <a:spcPts val="0"/>
              </a:spcAft>
              <a:buClr>
                <a:schemeClr val="tx1"/>
              </a:buClr>
              <a:defRPr/>
            </a:pPr>
            <a:r>
              <a:rPr lang="en-GB" sz="1600" dirty="0">
                <a:latin typeface="Arial" panose="020B0604020202020204" pitchFamily="34" charset="0"/>
                <a:cs typeface="Arial" panose="020B0604020202020204" pitchFamily="34" charset="0"/>
              </a:rPr>
              <a:t>3 Levies Acts:</a:t>
            </a:r>
          </a:p>
          <a:p>
            <a:pPr marL="608013" lvl="2" indent="-342900" eaLnBrk="1" hangingPunct="1">
              <a:spcBef>
                <a:spcPts val="384"/>
              </a:spcBef>
              <a:spcAft>
                <a:spcPts val="0"/>
              </a:spcAft>
              <a:buClr>
                <a:schemeClr val="tx1"/>
              </a:buClr>
              <a:buFontTx/>
              <a:buChar char="-"/>
              <a:defRPr/>
            </a:pPr>
            <a:r>
              <a:rPr lang="en-GB" sz="1600" dirty="0">
                <a:latin typeface="Arial" panose="020B0604020202020204" pitchFamily="34" charset="0"/>
                <a:cs typeface="Arial" panose="020B0604020202020204" pitchFamily="34" charset="0"/>
              </a:rPr>
              <a:t>Gas Regulator Levies Act, 2002 (Act No. 75 of 2002)</a:t>
            </a:r>
          </a:p>
          <a:p>
            <a:pPr marL="608013" lvl="2" indent="-342900" eaLnBrk="1" hangingPunct="1">
              <a:spcBef>
                <a:spcPts val="384"/>
              </a:spcBef>
              <a:spcAft>
                <a:spcPts val="0"/>
              </a:spcAft>
              <a:buClr>
                <a:schemeClr val="tx1"/>
              </a:buClr>
              <a:buFontTx/>
              <a:buChar char="-"/>
              <a:defRPr/>
            </a:pPr>
            <a:r>
              <a:rPr lang="en-GB" sz="1600" dirty="0">
                <a:latin typeface="Arial" panose="020B0604020202020204" pitchFamily="34" charset="0"/>
                <a:cs typeface="Arial" panose="020B0604020202020204" pitchFamily="34" charset="0"/>
              </a:rPr>
              <a:t>Petroleum Pipelines Levies Act, 2004 (Act No. 28 of 2004)</a:t>
            </a:r>
            <a:r>
              <a:rPr lang="en-US" sz="1600" dirty="0">
                <a:latin typeface="Arial" panose="020B0604020202020204" pitchFamily="34" charset="0"/>
                <a:cs typeface="Arial" panose="020B0604020202020204" pitchFamily="34" charset="0"/>
              </a:rPr>
              <a:t> </a:t>
            </a:r>
          </a:p>
          <a:p>
            <a:pPr marL="608013" lvl="2" indent="-342900" eaLnBrk="1" hangingPunct="1">
              <a:spcBef>
                <a:spcPts val="384"/>
              </a:spcBef>
              <a:spcAft>
                <a:spcPts val="0"/>
              </a:spcAft>
              <a:buClr>
                <a:schemeClr val="tx1"/>
              </a:buClr>
              <a:buFontTx/>
              <a:buChar char="-"/>
              <a:defRPr/>
            </a:pPr>
            <a:r>
              <a:rPr lang="en-US" sz="1600" dirty="0">
                <a:latin typeface="Arial" panose="020B0604020202020204" pitchFamily="34" charset="0"/>
                <a:cs typeface="Arial" panose="020B0604020202020204" pitchFamily="34" charset="0"/>
              </a:rPr>
              <a:t>Section 5B of the Electricity Act, 1987 (Act No. 41 of 1987)</a:t>
            </a:r>
          </a:p>
          <a:p>
            <a:pPr marL="608013" lvl="2" indent="-342900" eaLnBrk="1" hangingPunct="1">
              <a:spcBef>
                <a:spcPts val="384"/>
              </a:spcBef>
              <a:spcAft>
                <a:spcPts val="0"/>
              </a:spcAft>
              <a:buFontTx/>
              <a:buChar char="-"/>
              <a:defRPr/>
            </a:pPr>
            <a:endParaRPr lang="en-US" sz="300" dirty="0">
              <a:latin typeface="Arial" panose="020B0604020202020204" pitchFamily="34" charset="0"/>
              <a:cs typeface="Arial" panose="020B0604020202020204" pitchFamily="34" charset="0"/>
            </a:endParaRPr>
          </a:p>
          <a:p>
            <a:pPr marL="342900" lvl="1" indent="-342900" eaLnBrk="1" hangingPunct="1">
              <a:spcBef>
                <a:spcPts val="384"/>
              </a:spcBef>
              <a:spcAft>
                <a:spcPts val="0"/>
              </a:spcAft>
              <a:buClr>
                <a:schemeClr val="tx1"/>
              </a:buClr>
              <a:defRPr/>
            </a:pPr>
            <a:r>
              <a:rPr lang="en-US" altLang="en-US" sz="1600" dirty="0">
                <a:latin typeface="Arial" panose="020B0604020202020204" pitchFamily="34" charset="0"/>
                <a:cs typeface="Arial" panose="020B0604020202020204" pitchFamily="34" charset="0"/>
              </a:rPr>
              <a:t>3 Facilitating Acts:</a:t>
            </a:r>
          </a:p>
          <a:p>
            <a:pPr marL="608013" lvl="2" indent="-342900" eaLnBrk="1" hangingPunct="1">
              <a:spcBef>
                <a:spcPts val="384"/>
              </a:spcBef>
              <a:spcAft>
                <a:spcPts val="0"/>
              </a:spcAft>
              <a:buClr>
                <a:schemeClr val="tx1"/>
              </a:buClr>
              <a:buFontTx/>
              <a:buChar char="-"/>
              <a:defRPr/>
            </a:pPr>
            <a:r>
              <a:rPr lang="en-US" altLang="en-US" sz="1600" dirty="0">
                <a:latin typeface="Arial" panose="020B0604020202020204" pitchFamily="34" charset="0"/>
                <a:cs typeface="Arial" panose="020B0604020202020204" pitchFamily="34" charset="0"/>
              </a:rPr>
              <a:t>Public Finance Management Act, 1999 (Act No. 1 of 1999) (PFMA)</a:t>
            </a:r>
          </a:p>
          <a:p>
            <a:pPr marL="608013" lvl="2" indent="-342900" eaLnBrk="1" hangingPunct="1">
              <a:spcBef>
                <a:spcPts val="384"/>
              </a:spcBef>
              <a:spcAft>
                <a:spcPts val="0"/>
              </a:spcAft>
              <a:buClr>
                <a:schemeClr val="tx1"/>
              </a:buClr>
              <a:buFontTx/>
              <a:buChar char="-"/>
              <a:defRPr/>
            </a:pPr>
            <a:r>
              <a:rPr lang="en-US" altLang="en-US" sz="1600" dirty="0">
                <a:latin typeface="Arial" panose="020B0604020202020204" pitchFamily="34" charset="0"/>
                <a:cs typeface="Arial" panose="020B0604020202020204" pitchFamily="34" charset="0"/>
              </a:rPr>
              <a:t>Promotion of Access to Information Act, 2000 (Act No. 2 of 2000) (PAIA)</a:t>
            </a:r>
          </a:p>
          <a:p>
            <a:pPr marL="608013" lvl="2" indent="-342900" eaLnBrk="1" hangingPunct="1">
              <a:spcBef>
                <a:spcPts val="384"/>
              </a:spcBef>
              <a:spcAft>
                <a:spcPts val="0"/>
              </a:spcAft>
              <a:buClr>
                <a:schemeClr val="tx1"/>
              </a:buClr>
              <a:buFontTx/>
              <a:buChar char="-"/>
              <a:defRPr/>
            </a:pPr>
            <a:r>
              <a:rPr lang="en-GB" altLang="en-US" sz="1600" dirty="0">
                <a:latin typeface="Arial" panose="020B0604020202020204" pitchFamily="34" charset="0"/>
                <a:cs typeface="Arial" panose="020B0604020202020204" pitchFamily="34" charset="0"/>
              </a:rPr>
              <a:t>Promotion of Administrative Justice Act, 2000 (Act No. 3 of 2000) (PAJA)</a:t>
            </a:r>
          </a:p>
          <a:p>
            <a:pPr marL="608013" lvl="2" indent="-342900" eaLnBrk="1" hangingPunct="1">
              <a:spcBef>
                <a:spcPts val="384"/>
              </a:spcBef>
              <a:spcAft>
                <a:spcPts val="0"/>
              </a:spcAft>
              <a:buClr>
                <a:schemeClr val="tx1"/>
              </a:buClr>
              <a:buFontTx/>
              <a:buChar char="-"/>
              <a:defRPr/>
            </a:pPr>
            <a:r>
              <a:rPr lang="en-US" sz="1600" dirty="0">
                <a:latin typeface="Arial" panose="020B0604020202020204" pitchFamily="34" charset="0"/>
                <a:cs typeface="Arial" panose="020B0604020202020204" pitchFamily="34" charset="0"/>
              </a:rPr>
              <a:t>Protection of Personal Information Act, 2013 (Act No. 4 of 2013) (POPIA)</a:t>
            </a:r>
            <a:endParaRPr lang="en-ZA" altLang="en-US" sz="1600" dirty="0">
              <a:latin typeface="Arial" panose="020B0604020202020204" pitchFamily="34" charset="0"/>
              <a:cs typeface="Arial" panose="020B0604020202020204" pitchFamily="34" charset="0"/>
            </a:endParaRPr>
          </a:p>
          <a:p>
            <a:pPr marL="608013" lvl="2" indent="-342900" eaLnBrk="1" hangingPunct="1">
              <a:spcBef>
                <a:spcPts val="384"/>
              </a:spcBef>
              <a:spcAft>
                <a:spcPts val="0"/>
              </a:spcAft>
              <a:buClr>
                <a:schemeClr val="tx1"/>
              </a:buClr>
              <a:buFontTx/>
              <a:buChar char="-"/>
              <a:defRPr/>
            </a:pPr>
            <a:endParaRPr lang="en-US" altLang="en-US" sz="1600" dirty="0">
              <a:latin typeface="Arial" panose="020B0604020202020204" pitchFamily="34" charset="0"/>
              <a:cs typeface="Arial" panose="020B0604020202020204" pitchFamily="34" charset="0"/>
            </a:endParaRPr>
          </a:p>
          <a:p>
            <a:pPr marL="608013" lvl="2" indent="-342900" eaLnBrk="1" hangingPunct="1">
              <a:buFontTx/>
              <a:buChar char="-"/>
              <a:defRPr/>
            </a:pPr>
            <a:endParaRPr lang="en-US" sz="1600" dirty="0">
              <a:latin typeface="Arial" panose="020B0604020202020204" pitchFamily="34" charset="0"/>
              <a:cs typeface="Arial" panose="020B0604020202020204" pitchFamily="34" charset="0"/>
            </a:endParaRPr>
          </a:p>
        </p:txBody>
      </p:sp>
      <p:sp>
        <p:nvSpPr>
          <p:cNvPr id="6" name="Rectangle 2">
            <a:extLst>
              <a:ext uri="{FF2B5EF4-FFF2-40B4-BE49-F238E27FC236}">
                <a16:creationId xmlns:a16="http://schemas.microsoft.com/office/drawing/2014/main" id="{D42FD496-71DF-DB5B-E3BF-68511A11F0BE}"/>
              </a:ext>
            </a:extLst>
          </p:cNvPr>
          <p:cNvSpPr txBox="1">
            <a:spLocks noChangeArrowheads="1"/>
          </p:cNvSpPr>
          <p:nvPr/>
        </p:nvSpPr>
        <p:spPr bwMode="auto">
          <a:xfrm>
            <a:off x="144463" y="1206500"/>
            <a:ext cx="8027987"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0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000">
                <a:solidFill>
                  <a:srgbClr val="262626"/>
                </a:solidFill>
                <a:latin typeface="Garamond" panose="02020404030301010803" pitchFamily="18" charset="0"/>
              </a:defRPr>
            </a:lvl2pPr>
            <a:lvl3pPr algn="ctr" defTabSz="457200" rtl="0" eaLnBrk="0" fontAlgn="base" hangingPunct="0">
              <a:spcBef>
                <a:spcPct val="0"/>
              </a:spcBef>
              <a:spcAft>
                <a:spcPct val="0"/>
              </a:spcAft>
              <a:defRPr sz="4000">
                <a:solidFill>
                  <a:srgbClr val="262626"/>
                </a:solidFill>
                <a:latin typeface="Garamond" panose="02020404030301010803" pitchFamily="18" charset="0"/>
              </a:defRPr>
            </a:lvl3pPr>
            <a:lvl4pPr algn="ctr" defTabSz="457200" rtl="0" eaLnBrk="0" fontAlgn="base" hangingPunct="0">
              <a:spcBef>
                <a:spcPct val="0"/>
              </a:spcBef>
              <a:spcAft>
                <a:spcPct val="0"/>
              </a:spcAft>
              <a:defRPr sz="4000">
                <a:solidFill>
                  <a:srgbClr val="262626"/>
                </a:solidFill>
                <a:latin typeface="Garamond" panose="02020404030301010803" pitchFamily="18" charset="0"/>
              </a:defRPr>
            </a:lvl4pPr>
            <a:lvl5pPr algn="ctr" defTabSz="457200" rtl="0" eaLnBrk="0" fontAlgn="base" hangingPunct="0">
              <a:spcBef>
                <a:spcPct val="0"/>
              </a:spcBef>
              <a:spcAft>
                <a:spcPct val="0"/>
              </a:spcAft>
              <a:defRPr sz="40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914400">
              <a:defRPr/>
            </a:pPr>
            <a:r>
              <a:rPr lang="en-ZA" altLang="en-US" sz="2600" b="1" kern="0" dirty="0">
                <a:ln>
                  <a:noFill/>
                </a:ln>
                <a:solidFill>
                  <a:prstClr val="black">
                    <a:lumMod val="95000"/>
                    <a:lumOff val="5000"/>
                  </a:prstClr>
                </a:solidFill>
                <a:latin typeface="Arial"/>
                <a:ea typeface="ＭＳ Ｐゴシック"/>
                <a:cs typeface="+mn-cs"/>
              </a:rPr>
              <a:t>Mandate (1)</a:t>
            </a:r>
            <a:endParaRPr lang="en-US" altLang="en-US" sz="2600" b="1"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327E2A3-876A-CF60-AD9C-65813EB83B15}"/>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44</a:t>
            </a:fld>
            <a:endParaRPr lang="en-ZA" sz="12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2A01F65-80AE-C48F-1D06-7C572F59B682}"/>
              </a:ext>
            </a:extLst>
          </p:cNvPr>
          <p:cNvSpPr txBox="1">
            <a:spLocks noChangeArrowheads="1"/>
          </p:cNvSpPr>
          <p:nvPr/>
        </p:nvSpPr>
        <p:spPr bwMode="auto">
          <a:xfrm>
            <a:off x="144463" y="1206500"/>
            <a:ext cx="8027987"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0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000">
                <a:solidFill>
                  <a:srgbClr val="262626"/>
                </a:solidFill>
                <a:latin typeface="Garamond" panose="02020404030301010803" pitchFamily="18" charset="0"/>
              </a:defRPr>
            </a:lvl2pPr>
            <a:lvl3pPr algn="ctr" defTabSz="457200" rtl="0" eaLnBrk="0" fontAlgn="base" hangingPunct="0">
              <a:spcBef>
                <a:spcPct val="0"/>
              </a:spcBef>
              <a:spcAft>
                <a:spcPct val="0"/>
              </a:spcAft>
              <a:defRPr sz="4000">
                <a:solidFill>
                  <a:srgbClr val="262626"/>
                </a:solidFill>
                <a:latin typeface="Garamond" panose="02020404030301010803" pitchFamily="18" charset="0"/>
              </a:defRPr>
            </a:lvl3pPr>
            <a:lvl4pPr algn="ctr" defTabSz="457200" rtl="0" eaLnBrk="0" fontAlgn="base" hangingPunct="0">
              <a:spcBef>
                <a:spcPct val="0"/>
              </a:spcBef>
              <a:spcAft>
                <a:spcPct val="0"/>
              </a:spcAft>
              <a:defRPr sz="4000">
                <a:solidFill>
                  <a:srgbClr val="262626"/>
                </a:solidFill>
                <a:latin typeface="Garamond" panose="02020404030301010803" pitchFamily="18" charset="0"/>
              </a:defRPr>
            </a:lvl4pPr>
            <a:lvl5pPr algn="ctr" defTabSz="457200" rtl="0" eaLnBrk="0" fontAlgn="base" hangingPunct="0">
              <a:spcBef>
                <a:spcPct val="0"/>
              </a:spcBef>
              <a:spcAft>
                <a:spcPct val="0"/>
              </a:spcAft>
              <a:defRPr sz="40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914400">
              <a:defRPr/>
            </a:pPr>
            <a:r>
              <a:rPr lang="en-ZA" altLang="en-US" sz="2600" b="1" kern="0" dirty="0">
                <a:ln>
                  <a:noFill/>
                </a:ln>
                <a:solidFill>
                  <a:prstClr val="black">
                    <a:lumMod val="95000"/>
                    <a:lumOff val="5000"/>
                  </a:prstClr>
                </a:solidFill>
                <a:latin typeface="Arial"/>
                <a:ea typeface="ＭＳ Ｐゴシック"/>
                <a:cs typeface="+mn-cs"/>
              </a:rPr>
              <a:t>Mandate (2)</a:t>
            </a:r>
            <a:endParaRPr lang="en-US" altLang="en-US" sz="2600" b="1" dirty="0">
              <a:latin typeface="Arial" panose="020B0604020202020204" pitchFamily="34" charset="0"/>
              <a:cs typeface="Arial" panose="020B0604020202020204" pitchFamily="34" charset="0"/>
            </a:endParaRPr>
          </a:p>
        </p:txBody>
      </p:sp>
      <p:sp>
        <p:nvSpPr>
          <p:cNvPr id="7" name="Rectangle 3">
            <a:extLst>
              <a:ext uri="{FF2B5EF4-FFF2-40B4-BE49-F238E27FC236}">
                <a16:creationId xmlns:a16="http://schemas.microsoft.com/office/drawing/2014/main" id="{7A8121CE-211D-0ACD-046A-72150CD2467F}"/>
              </a:ext>
            </a:extLst>
          </p:cNvPr>
          <p:cNvSpPr txBox="1">
            <a:spLocks noChangeArrowheads="1"/>
          </p:cNvSpPr>
          <p:nvPr/>
        </p:nvSpPr>
        <p:spPr bwMode="auto">
          <a:xfrm>
            <a:off x="323850" y="1773238"/>
            <a:ext cx="7848600" cy="4536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eaLnBrk="1" hangingPunct="1">
              <a:spcBef>
                <a:spcPts val="384"/>
              </a:spcBef>
              <a:spcAft>
                <a:spcPts val="0"/>
              </a:spcAft>
              <a:buFontTx/>
              <a:buNone/>
              <a:defRPr/>
            </a:pPr>
            <a:endParaRPr lang="en-US" sz="1600" dirty="0">
              <a:latin typeface="Arial" panose="020B0604020202020204" pitchFamily="34" charset="0"/>
              <a:cs typeface="Arial" panose="020B0604020202020204" pitchFamily="34" charset="0"/>
            </a:endParaRPr>
          </a:p>
          <a:p>
            <a:pPr eaLnBrk="1" hangingPunct="1">
              <a:spcBef>
                <a:spcPts val="384"/>
              </a:spcBef>
              <a:spcAft>
                <a:spcPts val="0"/>
              </a:spcAft>
              <a:buFontTx/>
              <a:buNone/>
              <a:defRPr/>
            </a:pPr>
            <a:r>
              <a:rPr lang="en-US" sz="800" dirty="0">
                <a:latin typeface="Arial" panose="020B0604020202020204" pitchFamily="34" charset="0"/>
                <a:cs typeface="Arial" panose="020B0604020202020204" pitchFamily="34" charset="0"/>
              </a:rPr>
              <a:t> </a:t>
            </a:r>
          </a:p>
          <a:p>
            <a:pPr marL="257175" indent="-352425" algn="just" defTabSz="914400">
              <a:spcBef>
                <a:spcPts val="0"/>
              </a:spcBef>
              <a:spcAft>
                <a:spcPct val="0"/>
              </a:spcAft>
              <a:buClrTx/>
              <a:buSzTx/>
              <a:buFont typeface="+mj-lt"/>
              <a:buAutoNum type="arabicPeriod"/>
              <a:defRPr/>
            </a:pPr>
            <a:r>
              <a:rPr lang="en-GB" sz="1600" dirty="0">
                <a:solidFill>
                  <a:prstClr val="black"/>
                </a:solidFill>
                <a:latin typeface="Arial" panose="020B0604020202020204" pitchFamily="34" charset="0"/>
                <a:ea typeface="ＭＳ Ｐゴシック" panose="020B0600070205080204" pitchFamily="34" charset="-128"/>
                <a:cs typeface="Arial" panose="020B0604020202020204" pitchFamily="34" charset="0"/>
              </a:rPr>
              <a:t>NERSA’s mandate is summarised as follows:</a:t>
            </a:r>
          </a:p>
          <a:p>
            <a:pPr marL="342900" lvl="1" indent="-342900" eaLnBrk="1" hangingPunct="1">
              <a:spcBef>
                <a:spcPts val="384"/>
              </a:spcBef>
              <a:spcAft>
                <a:spcPts val="0"/>
              </a:spcAft>
              <a:buClr>
                <a:schemeClr val="tx1"/>
              </a:buClr>
              <a:buFont typeface="+mj-lt"/>
              <a:buAutoNum type="alphaLcParenR"/>
              <a:defRPr/>
            </a:pPr>
            <a:endParaRPr lang="en-US" sz="1600" dirty="0">
              <a:latin typeface="Arial" panose="020B0604020202020204" pitchFamily="34" charset="0"/>
              <a:cs typeface="Arial" panose="020B0604020202020204" pitchFamily="34" charset="0"/>
            </a:endParaRPr>
          </a:p>
          <a:p>
            <a:pPr marL="714375" marR="0" lvl="1" indent="-352425" algn="just" defTabSz="914400" rtl="0" eaLnBrk="0" fontAlgn="base" latinLnBrk="0" hangingPunct="0">
              <a:lnSpc>
                <a:spcPct val="100000"/>
              </a:lnSpc>
              <a:spcBef>
                <a:spcPts val="0"/>
              </a:spcBef>
              <a:spcAft>
                <a:spcPct val="0"/>
              </a:spcAft>
              <a:buClrTx/>
              <a:buSzTx/>
              <a:buFont typeface="+mj-lt"/>
              <a:buAutoNum type="alphaLcParenR"/>
              <a:tabLst/>
              <a:defRPr/>
            </a:pPr>
            <a:r>
              <a:rPr kumimoji="0" lang="en-GB" sz="160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Issuing of licences and setting pertinent conditions</a:t>
            </a:r>
          </a:p>
          <a:p>
            <a:pPr marL="714375" marR="0" lvl="1" indent="-352425" algn="just" defTabSz="914400" rtl="0" eaLnBrk="0" fontAlgn="base" latinLnBrk="0" hangingPunct="0">
              <a:lnSpc>
                <a:spcPct val="100000"/>
              </a:lnSpc>
              <a:spcBef>
                <a:spcPts val="0"/>
              </a:spcBef>
              <a:spcAft>
                <a:spcPct val="0"/>
              </a:spcAft>
              <a:buClrTx/>
              <a:buSzTx/>
              <a:buFont typeface="+mj-lt"/>
              <a:buAutoNum type="alphaLcParenR"/>
              <a:tabLst/>
              <a:defRPr/>
            </a:pPr>
            <a:r>
              <a:rPr kumimoji="0" lang="en-GB" sz="160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Setting and/or approving tariffs and prices</a:t>
            </a:r>
            <a:r>
              <a:rPr kumimoji="0" lang="en-US" sz="160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 </a:t>
            </a:r>
          </a:p>
          <a:p>
            <a:pPr marL="714375" marR="0" lvl="1" indent="-352425" algn="just" defTabSz="914400" rtl="0" eaLnBrk="0" fontAlgn="base" latinLnBrk="0" hangingPunct="0">
              <a:lnSpc>
                <a:spcPct val="100000"/>
              </a:lnSpc>
              <a:spcBef>
                <a:spcPts val="0"/>
              </a:spcBef>
              <a:spcAft>
                <a:spcPct val="0"/>
              </a:spcAft>
              <a:buClrTx/>
              <a:buSzTx/>
              <a:buFont typeface="+mj-lt"/>
              <a:buAutoNum type="alphaLcParenR"/>
              <a:tabLst/>
              <a:defRPr/>
            </a:pPr>
            <a:r>
              <a:rPr kumimoji="0" lang="en-GB" sz="160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Monitoring and enforcing compliance with licence conditions</a:t>
            </a:r>
            <a:endParaRPr lang="en-US" sz="1600" dirty="0">
              <a:solidFill>
                <a:prstClr val="black"/>
              </a:solidFill>
              <a:latin typeface="Arial" panose="020B0604020202020204" pitchFamily="34" charset="0"/>
              <a:ea typeface="ＭＳ Ｐゴシック" panose="020B0600070205080204" pitchFamily="34" charset="-128"/>
              <a:cs typeface="Arial" panose="020B0604020202020204" pitchFamily="34" charset="0"/>
            </a:endParaRPr>
          </a:p>
          <a:p>
            <a:pPr marL="714375" marR="0" lvl="1" indent="-352425" algn="just" defTabSz="914400" rtl="0" eaLnBrk="0" fontAlgn="base" latinLnBrk="0" hangingPunct="0">
              <a:lnSpc>
                <a:spcPct val="100000"/>
              </a:lnSpc>
              <a:spcBef>
                <a:spcPts val="0"/>
              </a:spcBef>
              <a:spcAft>
                <a:spcPct val="0"/>
              </a:spcAft>
              <a:buClrTx/>
              <a:buSzTx/>
              <a:buFont typeface="+mj-lt"/>
              <a:buAutoNum type="alphaLcParenR"/>
              <a:tabLst/>
              <a:defRPr/>
            </a:pPr>
            <a:r>
              <a:rPr kumimoji="0" lang="en-GB" sz="160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Dispute resolution including mediation, arbitration and the handling of complaints</a:t>
            </a:r>
          </a:p>
          <a:p>
            <a:pPr marL="714375" marR="0" lvl="1" indent="-352425" algn="just" defTabSz="914400" rtl="0" eaLnBrk="0" fontAlgn="base" latinLnBrk="0" hangingPunct="0">
              <a:lnSpc>
                <a:spcPct val="100000"/>
              </a:lnSpc>
              <a:spcBef>
                <a:spcPts val="0"/>
              </a:spcBef>
              <a:spcAft>
                <a:spcPct val="0"/>
              </a:spcAft>
              <a:buClrTx/>
              <a:buSzTx/>
              <a:buFont typeface="+mj-lt"/>
              <a:buAutoNum type="alphaLcParenR"/>
              <a:tabLst/>
              <a:defRPr/>
            </a:pPr>
            <a:r>
              <a:rPr kumimoji="0" lang="en-GB" sz="160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Gathering, storing and disseminating industry information</a:t>
            </a:r>
            <a:r>
              <a:rPr kumimoji="0" lang="en-US" sz="160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 </a:t>
            </a:r>
          </a:p>
          <a:p>
            <a:pPr marL="714375" marR="0" lvl="1" indent="-352425" algn="just" defTabSz="914400" rtl="0" eaLnBrk="0" fontAlgn="base" latinLnBrk="0" hangingPunct="0">
              <a:lnSpc>
                <a:spcPct val="100000"/>
              </a:lnSpc>
              <a:spcBef>
                <a:spcPts val="0"/>
              </a:spcBef>
              <a:spcAft>
                <a:spcPct val="0"/>
              </a:spcAft>
              <a:buClrTx/>
              <a:buSzTx/>
              <a:buFont typeface="+mj-lt"/>
              <a:buAutoNum type="alphaLcParenR"/>
              <a:tabLst/>
              <a:defRPr/>
            </a:pPr>
            <a:r>
              <a:rPr kumimoji="0" lang="en-GB" sz="160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Setting of rules, guidelines and codes for the regulation of the three industries </a:t>
            </a:r>
          </a:p>
          <a:p>
            <a:pPr marL="714375" marR="0" lvl="1" indent="-352425" algn="just" defTabSz="914400" rtl="0" eaLnBrk="0" fontAlgn="base" latinLnBrk="0" hangingPunct="0">
              <a:lnSpc>
                <a:spcPct val="100000"/>
              </a:lnSpc>
              <a:spcBef>
                <a:spcPts val="0"/>
              </a:spcBef>
              <a:spcAft>
                <a:spcPct val="0"/>
              </a:spcAft>
              <a:buClrTx/>
              <a:buSzTx/>
              <a:buFont typeface="+mj-lt"/>
              <a:buAutoNum type="alphaLcParenR"/>
              <a:tabLst/>
              <a:defRPr/>
            </a:pPr>
            <a:r>
              <a:rPr kumimoji="0" lang="en-GB" sz="160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Determination of conditions of supply and applicable standards</a:t>
            </a:r>
          </a:p>
          <a:p>
            <a:pPr marL="714375" marR="0" lvl="1" indent="-352425" algn="just" defTabSz="914400" rtl="0" eaLnBrk="0" fontAlgn="base" latinLnBrk="0" hangingPunct="0">
              <a:lnSpc>
                <a:spcPct val="100000"/>
              </a:lnSpc>
              <a:spcBef>
                <a:spcPts val="0"/>
              </a:spcBef>
              <a:spcAft>
                <a:spcPct val="0"/>
              </a:spcAft>
              <a:buClrTx/>
              <a:buSzTx/>
              <a:buFont typeface="+mj-lt"/>
              <a:buAutoNum type="alphaLcParenR"/>
              <a:tabLst/>
              <a:defRPr/>
            </a:pPr>
            <a:r>
              <a:rPr kumimoji="0" lang="en-GB" sz="160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Registration of import and production activities</a:t>
            </a:r>
          </a:p>
          <a:p>
            <a:pPr marL="714375" marR="0" lvl="1" indent="-352425" algn="just" defTabSz="914400" rtl="0" eaLnBrk="0" fontAlgn="base" latinLnBrk="0" hangingPunct="0">
              <a:lnSpc>
                <a:spcPct val="100000"/>
              </a:lnSpc>
              <a:spcBef>
                <a:spcPts val="0"/>
              </a:spcBef>
              <a:spcAft>
                <a:spcPct val="0"/>
              </a:spcAft>
              <a:buClrTx/>
              <a:buSzTx/>
              <a:buFont typeface="+mj-lt"/>
              <a:buAutoNum type="alphaLcParenR"/>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a:p>
            <a:pPr marL="342900" marR="0" lvl="1" indent="-342900" algn="just" defTabSz="914400" latinLnBrk="0">
              <a:lnSpc>
                <a:spcPct val="100000"/>
              </a:lnSpc>
              <a:spcBef>
                <a:spcPts val="0"/>
              </a:spcBef>
              <a:spcAft>
                <a:spcPct val="0"/>
              </a:spcAft>
              <a:buClrTx/>
              <a:buSzTx/>
              <a:buFont typeface="+mj-lt"/>
              <a:buAutoNum type="arabicPeriod" startAt="2"/>
              <a:tabLst/>
              <a:defRPr/>
            </a:pPr>
            <a:r>
              <a:rPr lang="en-US" altLang="en-US" sz="1600" dirty="0">
                <a:solidFill>
                  <a:prstClr val="black"/>
                </a:solidFill>
                <a:latin typeface="Arial" panose="020B0604020202020204" pitchFamily="34" charset="0"/>
                <a:ea typeface="ＭＳ Ｐゴシック" panose="020B0600070205080204" pitchFamily="34" charset="-128"/>
                <a:cs typeface="Arial" panose="020B0604020202020204" pitchFamily="34" charset="0"/>
              </a:rPr>
              <a:t>In executing its mandate NERSA endeavours to balance the conflicting interest of both licensed entities and end users</a:t>
            </a:r>
            <a:r>
              <a:rPr lang="en-US" sz="1600" dirty="0">
                <a:solidFill>
                  <a:prstClr val="black"/>
                </a:solidFill>
                <a:latin typeface="Arial" panose="020B0604020202020204" pitchFamily="34" charset="0"/>
                <a:ea typeface="ＭＳ Ｐゴシック" panose="020B0600070205080204" pitchFamily="34" charset="-128"/>
                <a:cs typeface="Arial" panose="020B0604020202020204" pitchFamily="34" charset="0"/>
              </a:rPr>
              <a:t>.</a:t>
            </a:r>
          </a:p>
          <a:p>
            <a:pPr marL="608013" lvl="2" indent="-342900" eaLnBrk="1" hangingPunct="1">
              <a:buFontTx/>
              <a:buChar char="-"/>
              <a:defRPr/>
            </a:pPr>
            <a:endParaRPr lang="en-US" sz="16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E081290-BC84-DA27-5147-55C6289D2791}"/>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45</a:t>
            </a:fld>
            <a:endParaRPr lang="en-ZA" sz="1200" dirty="0"/>
          </a:p>
        </p:txBody>
      </p:sp>
    </p:spTree>
    <p:extLst>
      <p:ext uri="{BB962C8B-B14F-4D97-AF65-F5344CB8AC3E}">
        <p14:creationId xmlns:p14="http://schemas.microsoft.com/office/powerpoint/2010/main" val="2788516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91CC56-D603-6BCD-DBE5-914B16F2E0B2}"/>
              </a:ext>
            </a:extLst>
          </p:cNvPr>
          <p:cNvSpPr txBox="1">
            <a:spLocks noChangeArrowheads="1"/>
          </p:cNvSpPr>
          <p:nvPr/>
        </p:nvSpPr>
        <p:spPr bwMode="auto">
          <a:xfrm>
            <a:off x="323850" y="3572817"/>
            <a:ext cx="8496622" cy="792287"/>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marL="538163" indent="-538163" eaLnBrk="1" hangingPunct="1">
              <a:buFont typeface="+mj-lt"/>
              <a:buAutoNum type="arabicPeriod" startAt="3"/>
              <a:defRPr/>
            </a:pPr>
            <a:r>
              <a:rPr lang="en-US" altLang="en-US" sz="4000" b="1" kern="0" dirty="0">
                <a:solidFill>
                  <a:srgbClr val="000000"/>
                </a:solidFill>
                <a:latin typeface="Arial (Headings)"/>
                <a:ea typeface="ＭＳ Ｐゴシック"/>
              </a:rPr>
              <a:t>Strategic Imperatives</a:t>
            </a:r>
          </a:p>
        </p:txBody>
      </p:sp>
      <p:sp>
        <p:nvSpPr>
          <p:cNvPr id="2" name="TextBox 1">
            <a:extLst>
              <a:ext uri="{FF2B5EF4-FFF2-40B4-BE49-F238E27FC236}">
                <a16:creationId xmlns:a16="http://schemas.microsoft.com/office/drawing/2014/main" id="{2F9B8C68-329E-8D2E-4067-CAA29A437AAF}"/>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46</a:t>
            </a:fld>
            <a:endParaRPr lang="en-ZA" sz="12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067010698"/>
              </p:ext>
            </p:extLst>
          </p:nvPr>
        </p:nvGraphicFramePr>
        <p:xfrm>
          <a:off x="257585" y="1916832"/>
          <a:ext cx="8130840" cy="3789361"/>
        </p:xfrm>
        <a:graphic>
          <a:graphicData uri="http://schemas.openxmlformats.org/drawingml/2006/table">
            <a:tbl>
              <a:tblPr firstRow="1" bandRow="1">
                <a:tableStyleId>{21E4AEA4-8DFA-4A89-87EB-49C32662AFE0}</a:tableStyleId>
              </a:tblPr>
              <a:tblGrid>
                <a:gridCol w="2510995">
                  <a:extLst>
                    <a:ext uri="{9D8B030D-6E8A-4147-A177-3AD203B41FA5}">
                      <a16:colId xmlns:a16="http://schemas.microsoft.com/office/drawing/2014/main" val="20000"/>
                    </a:ext>
                  </a:extLst>
                </a:gridCol>
                <a:gridCol w="5619845">
                  <a:extLst>
                    <a:ext uri="{9D8B030D-6E8A-4147-A177-3AD203B41FA5}">
                      <a16:colId xmlns:a16="http://schemas.microsoft.com/office/drawing/2014/main" val="20001"/>
                    </a:ext>
                  </a:extLst>
                </a:gridCol>
              </a:tblGrid>
              <a:tr h="430929">
                <a:tc gridSpan="2">
                  <a:txBody>
                    <a:bodyPr/>
                    <a:lstStyle/>
                    <a:p>
                      <a:pPr algn="ctr">
                        <a:lnSpc>
                          <a:spcPct val="107000"/>
                        </a:lnSpc>
                        <a:spcAft>
                          <a:spcPts val="0"/>
                        </a:spcAft>
                      </a:pPr>
                      <a:r>
                        <a:rPr lang="en-ZA" sz="1600" dirty="0">
                          <a:effectLst/>
                          <a:latin typeface="+mj-lt"/>
                          <a:ea typeface="Calibri" panose="020F0502020204030204" pitchFamily="34" charset="0"/>
                          <a:cs typeface="Arial" panose="020B0604020202020204" pitchFamily="34" charset="0"/>
                        </a:rPr>
                        <a:t>Impact Statements</a:t>
                      </a:r>
                    </a:p>
                  </a:txBody>
                  <a:tcPr marL="86893" marR="86893" marT="43436" marB="43436">
                    <a:solidFill>
                      <a:schemeClr val="accent2"/>
                    </a:solidFill>
                  </a:tcPr>
                </a:tc>
                <a:tc hMerge="1">
                  <a:txBody>
                    <a:bodyPr/>
                    <a:lstStyle/>
                    <a:p>
                      <a:pPr>
                        <a:lnSpc>
                          <a:spcPct val="107000"/>
                        </a:lnSpc>
                        <a:spcAft>
                          <a:spcPts val="0"/>
                        </a:spcAft>
                      </a:pPr>
                      <a:endParaRPr lang="en-ZA" sz="1400" dirty="0">
                        <a:effectLst/>
                        <a:latin typeface="Arial" panose="020B0604020202020204" pitchFamily="34" charset="0"/>
                        <a:ea typeface="Calibri" panose="020F0502020204030204" pitchFamily="34" charset="0"/>
                        <a:cs typeface="Arial" panose="020B0604020202020204" pitchFamily="34" charset="0"/>
                      </a:endParaRPr>
                    </a:p>
                  </a:txBody>
                  <a:tcPr marL="86882" marR="86882" marT="43441" marB="43441"/>
                </a:tc>
                <a:extLst>
                  <a:ext uri="{0D108BD9-81ED-4DB2-BD59-A6C34878D82A}">
                    <a16:rowId xmlns:a16="http://schemas.microsoft.com/office/drawing/2014/main" val="10000"/>
                  </a:ext>
                </a:extLst>
              </a:tr>
              <a:tr h="10447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b="1" dirty="0">
                          <a:effectLst/>
                          <a:latin typeface="+mj-lt"/>
                          <a:ea typeface="Calibri" panose="020F0502020204030204" pitchFamily="34" charset="0"/>
                          <a:cs typeface="Arial" panose="020B0604020202020204" pitchFamily="34" charset="0"/>
                        </a:rPr>
                        <a:t>Electricity Industry Regulation</a:t>
                      </a:r>
                    </a:p>
                  </a:txBody>
                  <a:tcPr marL="86893" marR="86893" marT="43436" marB="43436"/>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ZA" sz="1600" dirty="0">
                          <a:effectLst/>
                          <a:latin typeface="+mj-lt"/>
                          <a:cs typeface="Arial" panose="020B0604020202020204" pitchFamily="34" charset="0"/>
                        </a:rPr>
                        <a:t>A stable and accessible Electricity Industry that supports an improved quality of life and economic activity</a:t>
                      </a:r>
                      <a:endParaRPr lang="en-ZA" sz="1600" dirty="0">
                        <a:effectLst/>
                        <a:latin typeface="+mj-lt"/>
                        <a:ea typeface="Calibri" panose="020F0502020204030204" pitchFamily="34" charset="0"/>
                        <a:cs typeface="Arial" panose="020B0604020202020204" pitchFamily="34" charset="0"/>
                      </a:endParaRPr>
                    </a:p>
                  </a:txBody>
                  <a:tcPr marL="86893" marR="86893" marT="43436" marB="43436"/>
                </a:tc>
                <a:extLst>
                  <a:ext uri="{0D108BD9-81ED-4DB2-BD59-A6C34878D82A}">
                    <a16:rowId xmlns:a16="http://schemas.microsoft.com/office/drawing/2014/main" val="3872350295"/>
                  </a:ext>
                </a:extLst>
              </a:tr>
              <a:tr h="771230">
                <a:tc>
                  <a:txBody>
                    <a:bodyPr/>
                    <a:lstStyle/>
                    <a:p>
                      <a:pPr algn="l">
                        <a:lnSpc>
                          <a:spcPct val="107000"/>
                        </a:lnSpc>
                        <a:spcAft>
                          <a:spcPts val="0"/>
                        </a:spcAft>
                      </a:pPr>
                      <a:r>
                        <a:rPr lang="en-ZA" sz="1600" b="1" dirty="0">
                          <a:effectLst/>
                          <a:latin typeface="+mj-lt"/>
                          <a:ea typeface="Calibri" panose="020F0502020204030204" pitchFamily="34" charset="0"/>
                          <a:cs typeface="Arial" panose="020B0604020202020204" pitchFamily="34" charset="0"/>
                        </a:rPr>
                        <a:t>Piped-Gas Industry Regulation</a:t>
                      </a:r>
                    </a:p>
                  </a:txBody>
                  <a:tcPr marL="86893" marR="86893" marT="43436" marB="43436"/>
                </a:tc>
                <a:tc>
                  <a:txBody>
                    <a:bodyPr/>
                    <a:lstStyle/>
                    <a:p>
                      <a:pPr marL="0" lvl="0" indent="0" algn="just">
                        <a:lnSpc>
                          <a:spcPct val="107000"/>
                        </a:lnSpc>
                        <a:spcAft>
                          <a:spcPts val="0"/>
                        </a:spcAft>
                        <a:buFont typeface="Symbol" panose="05050102010706020507" pitchFamily="18" charset="2"/>
                        <a:buNone/>
                      </a:pPr>
                      <a:r>
                        <a:rPr lang="en-ZA" sz="1600" dirty="0">
                          <a:effectLst/>
                          <a:latin typeface="+mj-lt"/>
                          <a:ea typeface="Calibri" panose="020F0502020204030204" pitchFamily="34" charset="0"/>
                          <a:cs typeface="Arial" panose="020B0604020202020204" pitchFamily="34" charset="0"/>
                        </a:rPr>
                        <a:t>Efficient, safe, effective,  sustainable, accessible, competitive and transformed piped-gas industry</a:t>
                      </a:r>
                    </a:p>
                  </a:txBody>
                  <a:tcPr marL="86893" marR="86893" marT="43436" marB="43436"/>
                </a:tc>
                <a:extLst>
                  <a:ext uri="{0D108BD9-81ED-4DB2-BD59-A6C34878D82A}">
                    <a16:rowId xmlns:a16="http://schemas.microsoft.com/office/drawing/2014/main" val="3354244800"/>
                  </a:ext>
                </a:extLst>
              </a:tr>
              <a:tr h="77123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ZA" sz="1600" b="1" dirty="0">
                          <a:effectLst/>
                          <a:latin typeface="+mj-lt"/>
                          <a:ea typeface="Calibri" panose="020F0502020204030204" pitchFamily="34" charset="0"/>
                          <a:cs typeface="Arial" panose="020B0604020202020204" pitchFamily="34" charset="0"/>
                        </a:rPr>
                        <a:t>Petroleum Pipelines Industry Regulation</a:t>
                      </a:r>
                    </a:p>
                  </a:txBody>
                  <a:tcPr marL="86893" marR="86893" marT="43436" marB="43436"/>
                </a:tc>
                <a:tc>
                  <a:txBody>
                    <a:bodyPr/>
                    <a:lstStyle/>
                    <a:p>
                      <a:pPr marL="0" lvl="0" indent="0" algn="just">
                        <a:lnSpc>
                          <a:spcPct val="107000"/>
                        </a:lnSpc>
                        <a:spcAft>
                          <a:spcPts val="0"/>
                        </a:spcAft>
                        <a:buFont typeface="Symbol" panose="05050102010706020507" pitchFamily="18" charset="2"/>
                        <a:buNone/>
                      </a:pPr>
                      <a:r>
                        <a:rPr lang="en-ZA" sz="1600" dirty="0">
                          <a:effectLst/>
                          <a:latin typeface="+mj-lt"/>
                          <a:ea typeface="Calibri" panose="020F0502020204030204" pitchFamily="34" charset="0"/>
                          <a:cs typeface="Arial" panose="020B0604020202020204" pitchFamily="34" charset="0"/>
                        </a:rPr>
                        <a:t>Efficient, safe, effective, sustainable, competitive and transformed petroleum pipelines industry</a:t>
                      </a:r>
                    </a:p>
                  </a:txBody>
                  <a:tcPr marL="86893" marR="86893" marT="43436" marB="43436"/>
                </a:tc>
                <a:extLst>
                  <a:ext uri="{0D108BD9-81ED-4DB2-BD59-A6C34878D82A}">
                    <a16:rowId xmlns:a16="http://schemas.microsoft.com/office/drawing/2014/main" val="4250648727"/>
                  </a:ext>
                </a:extLst>
              </a:tr>
              <a:tr h="771230">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en-ZA" sz="1600" b="1" dirty="0">
                          <a:effectLst/>
                          <a:latin typeface="+mj-lt"/>
                          <a:ea typeface="Calibri" panose="020F0502020204030204" pitchFamily="34" charset="0"/>
                          <a:cs typeface="Arial" panose="020B0604020202020204" pitchFamily="34" charset="0"/>
                        </a:rPr>
                        <a:t>Support</a:t>
                      </a:r>
                      <a:r>
                        <a:rPr lang="en-ZA" sz="1600" b="1" baseline="0" dirty="0">
                          <a:effectLst/>
                          <a:latin typeface="+mj-lt"/>
                          <a:ea typeface="Calibri" panose="020F0502020204030204" pitchFamily="34" charset="0"/>
                          <a:cs typeface="Arial" panose="020B0604020202020204" pitchFamily="34" charset="0"/>
                        </a:rPr>
                        <a:t> services</a:t>
                      </a:r>
                      <a:endParaRPr lang="en-ZA" sz="1600" b="1" dirty="0">
                        <a:effectLst/>
                        <a:latin typeface="+mj-lt"/>
                        <a:ea typeface="Calibri" panose="020F0502020204030204" pitchFamily="34" charset="0"/>
                        <a:cs typeface="Arial" panose="020B0604020202020204" pitchFamily="34" charset="0"/>
                      </a:endParaRPr>
                    </a:p>
                  </a:txBody>
                  <a:tcPr marL="86893" marR="86893" marT="43436" marB="43436"/>
                </a:tc>
                <a:tc>
                  <a:txBody>
                    <a:bodyPr/>
                    <a:lstStyle/>
                    <a:p>
                      <a:pPr marL="0" lvl="0" indent="0" algn="just">
                        <a:lnSpc>
                          <a:spcPct val="107000"/>
                        </a:lnSpc>
                        <a:spcAft>
                          <a:spcPts val="0"/>
                        </a:spcAft>
                        <a:buFont typeface="Symbol" panose="05050102010706020507" pitchFamily="18" charset="2"/>
                        <a:buNone/>
                      </a:pPr>
                      <a:r>
                        <a:rPr lang="en-ZA" sz="1600" dirty="0">
                          <a:effectLst/>
                          <a:latin typeface="+mj-lt"/>
                          <a:ea typeface="Calibri" panose="020F0502020204030204" pitchFamily="34" charset="0"/>
                          <a:cs typeface="Arial" panose="020B0604020202020204" pitchFamily="34" charset="0"/>
                        </a:rPr>
                        <a:t>NERSA established and perceived as an efficient, effective and credible regulator</a:t>
                      </a:r>
                    </a:p>
                  </a:txBody>
                  <a:tcPr marL="86893" marR="86893" marT="43436" marB="43436"/>
                </a:tc>
                <a:extLst>
                  <a:ext uri="{0D108BD9-81ED-4DB2-BD59-A6C34878D82A}">
                    <a16:rowId xmlns:a16="http://schemas.microsoft.com/office/drawing/2014/main" val="676890240"/>
                  </a:ext>
                </a:extLst>
              </a:tr>
            </a:tbl>
          </a:graphicData>
        </a:graphic>
      </p:graphicFrame>
      <p:sp>
        <p:nvSpPr>
          <p:cNvPr id="3" name="TextBox 2">
            <a:extLst>
              <a:ext uri="{FF2B5EF4-FFF2-40B4-BE49-F238E27FC236}">
                <a16:creationId xmlns:a16="http://schemas.microsoft.com/office/drawing/2014/main" id="{F7E89B34-EABB-3860-9CA0-6363D29E0626}"/>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47</a:t>
            </a:fld>
            <a:endParaRPr lang="en-ZA" sz="12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9D37C3E-E444-B1F1-20C2-DF35B3F798B1}"/>
              </a:ext>
            </a:extLst>
          </p:cNvPr>
          <p:cNvSpPr txBox="1">
            <a:spLocks noChangeArrowheads="1"/>
          </p:cNvSpPr>
          <p:nvPr/>
        </p:nvSpPr>
        <p:spPr bwMode="auto">
          <a:xfrm>
            <a:off x="107504" y="3572817"/>
            <a:ext cx="8928992" cy="792287"/>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marL="538163" indent="-538163" eaLnBrk="1" hangingPunct="1">
              <a:buFont typeface="+mj-lt"/>
              <a:buAutoNum type="arabicPeriod" startAt="4"/>
              <a:defRPr/>
            </a:pPr>
            <a:r>
              <a:rPr lang="en-US" altLang="en-US" sz="4000" b="1" kern="0">
                <a:solidFill>
                  <a:srgbClr val="000000"/>
                </a:solidFill>
                <a:latin typeface="Arial (Headings)"/>
                <a:ea typeface="ＭＳ Ｐゴシック"/>
              </a:rPr>
              <a:t>Corporate Governance</a:t>
            </a:r>
            <a:endParaRPr lang="en-US" altLang="en-US" sz="4000" b="1" kern="0" dirty="0">
              <a:solidFill>
                <a:srgbClr val="000000"/>
              </a:solidFill>
              <a:latin typeface="Arial (Headings)"/>
              <a:ea typeface="ＭＳ Ｐゴシック"/>
            </a:endParaRPr>
          </a:p>
        </p:txBody>
      </p:sp>
      <p:sp>
        <p:nvSpPr>
          <p:cNvPr id="2" name="TextBox 1">
            <a:extLst>
              <a:ext uri="{FF2B5EF4-FFF2-40B4-BE49-F238E27FC236}">
                <a16:creationId xmlns:a16="http://schemas.microsoft.com/office/drawing/2014/main" id="{433AD0E7-63C2-FCAD-D1DC-D830C45C0533}"/>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48</a:t>
            </a:fld>
            <a:endParaRPr lang="en-ZA" sz="12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395536" y="2132856"/>
            <a:ext cx="7776864" cy="4248472"/>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71463" lvl="1" indent="-271463" algn="just" eaLnBrk="1" hangingPunct="1">
              <a:spcBef>
                <a:spcPts val="384"/>
              </a:spcBef>
              <a:buFont typeface="+mj-lt"/>
              <a:buAutoNum type="arabicPeriod"/>
              <a:defRPr/>
            </a:pPr>
            <a:r>
              <a:rPr lang="en-ZA" altLang="en-US" sz="1400" kern="0" dirty="0">
                <a:solidFill>
                  <a:schemeClr val="tx1">
                    <a:lumMod val="95000"/>
                    <a:lumOff val="5000"/>
                  </a:schemeClr>
                </a:solidFill>
                <a:latin typeface="Arial"/>
                <a:ea typeface="ＭＳ Ｐゴシック"/>
              </a:rPr>
              <a:t>NERSA is committed to good corporate governance. It adopted the Corporate Governance Handbook containing corporate governance rules and prescripts.</a:t>
            </a:r>
          </a:p>
          <a:p>
            <a:pPr marL="271463" lvl="1" indent="-271463" algn="just" eaLnBrk="1" hangingPunct="1">
              <a:spcBef>
                <a:spcPts val="384"/>
              </a:spcBef>
              <a:buFont typeface="+mj-lt"/>
              <a:buAutoNum type="arabicPeriod"/>
              <a:defRPr/>
            </a:pPr>
            <a:endParaRPr lang="en-ZA" altLang="en-US" sz="1400" kern="0" dirty="0">
              <a:solidFill>
                <a:schemeClr val="tx1">
                  <a:lumMod val="95000"/>
                  <a:lumOff val="5000"/>
                </a:schemeClr>
              </a:solidFill>
              <a:latin typeface="Arial"/>
              <a:ea typeface="ＭＳ Ｐゴシック"/>
            </a:endParaRPr>
          </a:p>
          <a:p>
            <a:pPr marL="271463" lvl="1" indent="-271463" algn="just" eaLnBrk="1" hangingPunct="1">
              <a:spcBef>
                <a:spcPts val="384"/>
              </a:spcBef>
              <a:buFont typeface="+mj-lt"/>
              <a:buAutoNum type="arabicPeriod"/>
              <a:defRPr/>
            </a:pPr>
            <a:r>
              <a:rPr lang="en-ZA" altLang="en-US" sz="1400" kern="0" dirty="0">
                <a:solidFill>
                  <a:schemeClr val="tx1">
                    <a:lumMod val="95000"/>
                    <a:lumOff val="5000"/>
                  </a:schemeClr>
                </a:solidFill>
                <a:latin typeface="Arial"/>
                <a:ea typeface="ＭＳ Ｐゴシック"/>
              </a:rPr>
              <a:t>The provisions of the National Energy Regulator Act, 2004 (Act No. 40 of 2004), the PFMA, and the principles contained in the King IV Report on Corporate Governance are included in the Corporate Governance Handbook to which NERSA adheres.</a:t>
            </a:r>
          </a:p>
          <a:p>
            <a:pPr marL="271463" lvl="1" indent="-271463" algn="just" eaLnBrk="1" hangingPunct="1">
              <a:spcBef>
                <a:spcPts val="384"/>
              </a:spcBef>
              <a:buFont typeface="+mj-lt"/>
              <a:buAutoNum type="arabicPeriod"/>
              <a:defRPr/>
            </a:pPr>
            <a:endParaRPr lang="en-ZA" altLang="en-US" sz="1400" kern="0" dirty="0">
              <a:solidFill>
                <a:schemeClr val="tx1">
                  <a:lumMod val="95000"/>
                  <a:lumOff val="5000"/>
                </a:schemeClr>
              </a:solidFill>
              <a:latin typeface="Arial"/>
              <a:ea typeface="ＭＳ Ｐゴシック"/>
            </a:endParaRPr>
          </a:p>
          <a:p>
            <a:pPr marL="271463" lvl="1" indent="-271463" algn="just" eaLnBrk="1" hangingPunct="1">
              <a:spcBef>
                <a:spcPts val="384"/>
              </a:spcBef>
              <a:buFont typeface="+mj-lt"/>
              <a:buAutoNum type="arabicPeriod"/>
              <a:defRPr/>
            </a:pPr>
            <a:r>
              <a:rPr lang="en-ZA" altLang="en-US" sz="1400" kern="0" dirty="0">
                <a:solidFill>
                  <a:schemeClr val="tx1">
                    <a:lumMod val="95000"/>
                    <a:lumOff val="5000"/>
                  </a:schemeClr>
                </a:solidFill>
                <a:latin typeface="Arial"/>
                <a:ea typeface="ＭＳ Ｐゴシック"/>
              </a:rPr>
              <a:t>NERSA ensures declaration of interest.</a:t>
            </a:r>
          </a:p>
          <a:p>
            <a:pPr marL="271463" lvl="1" indent="-271463" algn="just" eaLnBrk="1" hangingPunct="1">
              <a:spcBef>
                <a:spcPts val="384"/>
              </a:spcBef>
              <a:buFont typeface="+mj-lt"/>
              <a:buAutoNum type="arabicPeriod"/>
              <a:defRPr/>
            </a:pPr>
            <a:endParaRPr lang="en-ZA" altLang="en-US" sz="1400" kern="0" dirty="0">
              <a:solidFill>
                <a:schemeClr val="tx1">
                  <a:lumMod val="95000"/>
                  <a:lumOff val="5000"/>
                </a:schemeClr>
              </a:solidFill>
              <a:latin typeface="Arial"/>
              <a:ea typeface="ＭＳ Ｐゴシック"/>
            </a:endParaRPr>
          </a:p>
          <a:p>
            <a:pPr marL="271463" lvl="1" indent="-271463" algn="just" eaLnBrk="1" hangingPunct="1">
              <a:spcBef>
                <a:spcPts val="384"/>
              </a:spcBef>
              <a:buFont typeface="+mj-lt"/>
              <a:buAutoNum type="arabicPeriod"/>
              <a:defRPr/>
            </a:pPr>
            <a:r>
              <a:rPr lang="en-ZA" altLang="en-US" sz="1400" kern="0" dirty="0">
                <a:solidFill>
                  <a:schemeClr val="tx1">
                    <a:lumMod val="95000"/>
                    <a:lumOff val="5000"/>
                  </a:schemeClr>
                </a:solidFill>
                <a:latin typeface="Arial"/>
                <a:ea typeface="ＭＳ Ｐゴシック"/>
              </a:rPr>
              <a:t>In adhering to best practices and sound governance principles, the Energy Regulator subjects itself to an annual assessment on the effectiveness of the Energy Regulator and its committees.</a:t>
            </a:r>
          </a:p>
          <a:p>
            <a:pPr marL="271463" lvl="1" indent="-271463" algn="just" eaLnBrk="1" hangingPunct="1">
              <a:spcBef>
                <a:spcPts val="384"/>
              </a:spcBef>
              <a:buFont typeface="+mj-lt"/>
              <a:buAutoNum type="arabicPeriod"/>
              <a:defRPr/>
            </a:pPr>
            <a:endParaRPr lang="en-US" altLang="en-US" sz="1400" kern="0" dirty="0">
              <a:solidFill>
                <a:schemeClr val="tx1">
                  <a:lumMod val="95000"/>
                  <a:lumOff val="5000"/>
                </a:schemeClr>
              </a:solidFill>
              <a:latin typeface="Arial"/>
              <a:ea typeface="ＭＳ Ｐゴシック"/>
            </a:endParaRPr>
          </a:p>
        </p:txBody>
      </p:sp>
      <p:sp>
        <p:nvSpPr>
          <p:cNvPr id="3" name="Rectangle 2">
            <a:extLst>
              <a:ext uri="{FF2B5EF4-FFF2-40B4-BE49-F238E27FC236}">
                <a16:creationId xmlns:a16="http://schemas.microsoft.com/office/drawing/2014/main" id="{D6A89062-06EC-53B6-EA01-C59D961DD425}"/>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dirty="0">
                <a:solidFill>
                  <a:schemeClr val="tx1"/>
                </a:solidFill>
              </a:rPr>
              <a:t>Corporate Governance (1)</a:t>
            </a:r>
            <a:br>
              <a:rPr lang="en-ZA" altLang="en-US" sz="2600" b="1" kern="0" dirty="0">
                <a:solidFill>
                  <a:srgbClr val="000000"/>
                </a:solidFill>
                <a:ea typeface="ＭＳ Ｐゴシック"/>
              </a:rPr>
            </a:br>
            <a:endParaRPr lang="en-US" altLang="en-US" sz="2600" b="1" dirty="0">
              <a:cs typeface="Arial" panose="020B0604020202020204" pitchFamily="34" charset="0"/>
            </a:endParaRPr>
          </a:p>
        </p:txBody>
      </p:sp>
      <p:sp>
        <p:nvSpPr>
          <p:cNvPr id="4" name="TextBox 3">
            <a:extLst>
              <a:ext uri="{FF2B5EF4-FFF2-40B4-BE49-F238E27FC236}">
                <a16:creationId xmlns:a16="http://schemas.microsoft.com/office/drawing/2014/main" id="{9FED11AF-3425-0622-AD3A-510F5DAD18A9}"/>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49</a:t>
            </a:fld>
            <a:endParaRPr lang="en-ZA" sz="1200" dirty="0"/>
          </a:p>
        </p:txBody>
      </p:sp>
    </p:spTree>
    <p:extLst>
      <p:ext uri="{BB962C8B-B14F-4D97-AF65-F5344CB8AC3E}">
        <p14:creationId xmlns:p14="http://schemas.microsoft.com/office/powerpoint/2010/main" val="2571680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F36CDE1-7624-7E3F-AC83-A7DD42B1D319}"/>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kern="0" dirty="0">
                <a:solidFill>
                  <a:srgbClr val="000000"/>
                </a:solidFill>
                <a:latin typeface="Arial"/>
                <a:ea typeface="ＭＳ Ｐゴシック"/>
              </a:rPr>
              <a:t>Introduction</a:t>
            </a:r>
            <a:br>
              <a:rPr lang="en-ZA" altLang="en-US" sz="2600" b="1" kern="0" dirty="0">
                <a:solidFill>
                  <a:srgbClr val="000000"/>
                </a:solidFill>
                <a:latin typeface="Arial"/>
                <a:ea typeface="ＭＳ Ｐゴシック"/>
              </a:rPr>
            </a:br>
            <a:endParaRPr lang="en-US" altLang="en-US" sz="26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091853D-FFB8-DCF7-EA13-7A22F59B3C65}"/>
              </a:ext>
            </a:extLst>
          </p:cNvPr>
          <p:cNvSpPr txBox="1">
            <a:spLocks/>
          </p:cNvSpPr>
          <p:nvPr/>
        </p:nvSpPr>
        <p:spPr bwMode="auto">
          <a:xfrm>
            <a:off x="395536" y="2132856"/>
            <a:ext cx="7776864" cy="4248472"/>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71463" lvl="1" indent="-271463" algn="just" eaLnBrk="1" hangingPunct="1">
              <a:spcBef>
                <a:spcPts val="384"/>
              </a:spcBef>
              <a:buFont typeface="+mj-lt"/>
              <a:buAutoNum type="arabicPeriod"/>
              <a:defRPr/>
            </a:pPr>
            <a:r>
              <a:rPr lang="en-ZA" altLang="en-US" sz="1400" kern="0" dirty="0">
                <a:solidFill>
                  <a:schemeClr val="tx1">
                    <a:lumMod val="95000"/>
                    <a:lumOff val="5000"/>
                  </a:schemeClr>
                </a:solidFill>
                <a:latin typeface="Arial"/>
                <a:ea typeface="ＭＳ Ｐゴシック"/>
              </a:rPr>
              <a:t>To gain a perspective on NERSA’s performance in respect of its planned target – it should be borne in mind that NERSA’s targets relate to –</a:t>
            </a:r>
          </a:p>
          <a:p>
            <a:pPr marL="271463" lvl="1" indent="-271463" algn="just" eaLnBrk="1" hangingPunct="1">
              <a:spcBef>
                <a:spcPts val="384"/>
              </a:spcBef>
              <a:buFont typeface="+mj-lt"/>
              <a:buAutoNum type="arabicPeriod"/>
              <a:defRPr/>
            </a:pPr>
            <a:endParaRPr lang="en-ZA" altLang="en-US" sz="1400" kern="0" dirty="0">
              <a:solidFill>
                <a:schemeClr val="tx1">
                  <a:lumMod val="95000"/>
                  <a:lumOff val="5000"/>
                </a:schemeClr>
              </a:solidFill>
              <a:latin typeface="Arial"/>
              <a:ea typeface="ＭＳ Ｐゴシック"/>
            </a:endParaRPr>
          </a:p>
          <a:p>
            <a:pPr marL="857250" lvl="2" indent="-457200" algn="just" eaLnBrk="1" hangingPunct="1">
              <a:spcBef>
                <a:spcPts val="0"/>
              </a:spcBef>
              <a:buFont typeface="+mj-lt"/>
              <a:buAutoNum type="alphaLcParenR"/>
              <a:defRPr/>
            </a:pP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the regulation of  three energy industries, namely electricity, piped gas and petroleum pipelines; including</a:t>
            </a:r>
          </a:p>
          <a:p>
            <a:pPr marL="857250" lvl="2" indent="-457200" algn="just" eaLnBrk="1" hangingPunct="1">
              <a:spcBef>
                <a:spcPts val="0"/>
              </a:spcBef>
              <a:buFont typeface="+mj-lt"/>
              <a:buAutoNum type="alphaLcParenR"/>
              <a:defRPr/>
            </a:pP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cross-cutting regulatory and organisational functions.</a:t>
            </a:r>
          </a:p>
          <a:p>
            <a:pPr marL="857250" lvl="2" indent="-457200" algn="just" eaLnBrk="1" hangingPunct="1">
              <a:spcBef>
                <a:spcPts val="0"/>
              </a:spcBef>
              <a:buFont typeface="+mj-lt"/>
              <a:buAutoNum type="alphaLcParenR"/>
              <a:defRPr/>
            </a:pPr>
            <a:endPar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271463" lvl="1" indent="-271463" algn="just" eaLnBrk="1" hangingPunct="1">
              <a:spcBef>
                <a:spcPts val="384"/>
              </a:spcBef>
              <a:buFont typeface="+mj-lt"/>
              <a:buAutoNum type="arabicPeriod"/>
              <a:defRPr/>
            </a:pPr>
            <a:r>
              <a:rPr lang="en-ZA" altLang="en-US" sz="1400" kern="0" dirty="0">
                <a:solidFill>
                  <a:schemeClr val="tx1">
                    <a:lumMod val="95000"/>
                    <a:lumOff val="5000"/>
                  </a:schemeClr>
                </a:solidFill>
                <a:latin typeface="Arial"/>
                <a:ea typeface="ＭＳ Ｐゴシック"/>
              </a:rPr>
              <a:t>NERSA’s functions are grouped into the following programmes:</a:t>
            </a:r>
          </a:p>
          <a:p>
            <a:pPr marL="271463" lvl="1" indent="-271463" algn="just" eaLnBrk="1" hangingPunct="1">
              <a:spcBef>
                <a:spcPts val="384"/>
              </a:spcBef>
              <a:buFont typeface="+mj-lt"/>
              <a:buAutoNum type="arabicPeriod"/>
              <a:defRPr/>
            </a:pPr>
            <a:endParaRPr lang="en-ZA" altLang="en-US" sz="1400" kern="0" dirty="0">
              <a:solidFill>
                <a:schemeClr val="tx1">
                  <a:lumMod val="95000"/>
                  <a:lumOff val="5000"/>
                </a:schemeClr>
              </a:solidFill>
              <a:latin typeface="Arial"/>
              <a:ea typeface="ＭＳ Ｐゴシック"/>
            </a:endParaRPr>
          </a:p>
          <a:p>
            <a:pPr marL="857250" lvl="2" indent="-457200" algn="just" eaLnBrk="1" hangingPunct="1">
              <a:spcBef>
                <a:spcPts val="0"/>
              </a:spcBef>
              <a:buFont typeface="+mj-lt"/>
              <a:buAutoNum type="alphaLcParenR"/>
              <a:defRPr/>
            </a:pP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Programme 1: Regulatory Service Delivery</a:t>
            </a:r>
          </a:p>
          <a:p>
            <a:pPr marL="857250" lvl="2" indent="-457200" algn="just" eaLnBrk="1" hangingPunct="1">
              <a:spcBef>
                <a:spcPts val="0"/>
              </a:spcBef>
              <a:buFont typeface="+mj-lt"/>
              <a:buAutoNum type="alphaLcParenR"/>
              <a:defRPr/>
            </a:pP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Programme 2: Regulatory Advocacy and Engagement</a:t>
            </a:r>
          </a:p>
          <a:p>
            <a:pPr marL="857250" lvl="2" indent="-457200" algn="just" eaLnBrk="1" hangingPunct="1">
              <a:spcBef>
                <a:spcPts val="0"/>
              </a:spcBef>
              <a:buFont typeface="+mj-lt"/>
              <a:buAutoNum type="alphaLcParenR"/>
              <a:defRPr/>
            </a:pP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Programme 3: Innovation </a:t>
            </a:r>
          </a:p>
          <a:p>
            <a:pPr marL="857250" lvl="2" indent="-457200" algn="just" eaLnBrk="1" hangingPunct="1">
              <a:spcBef>
                <a:spcPts val="0"/>
              </a:spcBef>
              <a:buFont typeface="+mj-lt"/>
              <a:buAutoNum type="alphaLcParenR"/>
              <a:defRPr/>
            </a:pP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Programme 4: Operational Efficiency and Quality Management</a:t>
            </a:r>
          </a:p>
          <a:p>
            <a:pPr marL="857250" lvl="2" indent="-457200" algn="just" eaLnBrk="1" hangingPunct="1">
              <a:spcBef>
                <a:spcPts val="0"/>
              </a:spcBef>
              <a:buFont typeface="+mj-lt"/>
              <a:buAutoNum type="alphaLcParenR"/>
              <a:defRPr/>
            </a:pPr>
            <a:r>
              <a:rPr lang="en-ZA" altLang="en-US" sz="14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Programme 5: People and organisational culture	</a:t>
            </a:r>
          </a:p>
          <a:p>
            <a:pPr marL="354013" lvl="1" indent="-354013" algn="just" eaLnBrk="1" hangingPunct="1">
              <a:spcBef>
                <a:spcPts val="0"/>
              </a:spcBef>
              <a:buFont typeface="Arial" panose="020B0604020202020204" pitchFamily="34" charset="0"/>
              <a:buChar char="•"/>
              <a:defRPr/>
            </a:pPr>
            <a:endParaRPr lang="en-ZA" altLang="en-US" sz="1900" kern="0" dirty="0">
              <a:solidFill>
                <a:schemeClr val="tx1">
                  <a:lumMod val="95000"/>
                  <a:lumOff val="5000"/>
                </a:schemeClr>
              </a:solidFill>
              <a:latin typeface="Arial"/>
              <a:ea typeface="ＭＳ Ｐゴシック"/>
            </a:endParaRPr>
          </a:p>
          <a:p>
            <a:pPr marL="342900" lvl="1" indent="-342900" algn="just" eaLnBrk="1" hangingPunct="1">
              <a:spcBef>
                <a:spcPts val="384"/>
              </a:spcBef>
              <a:buFont typeface="+mj-lt"/>
              <a:buAutoNum type="arabicPeriod" startAt="3"/>
              <a:defRPr/>
            </a:pPr>
            <a:r>
              <a:rPr lang="en-ZA" altLang="en-US" sz="1400" kern="0" dirty="0">
                <a:solidFill>
                  <a:schemeClr val="tx1">
                    <a:lumMod val="95000"/>
                    <a:lumOff val="5000"/>
                  </a:schemeClr>
                </a:solidFill>
                <a:latin typeface="Arial"/>
                <a:ea typeface="ＭＳ Ｐゴシック"/>
              </a:rPr>
              <a:t>The above programmes are linked to Government’s Medium-Term Strategic Framework (MTSF) priorities and policies.</a:t>
            </a:r>
          </a:p>
        </p:txBody>
      </p:sp>
      <p:sp>
        <p:nvSpPr>
          <p:cNvPr id="6" name="TextBox 5">
            <a:extLst>
              <a:ext uri="{FF2B5EF4-FFF2-40B4-BE49-F238E27FC236}">
                <a16:creationId xmlns:a16="http://schemas.microsoft.com/office/drawing/2014/main" id="{A3413DAF-641C-DA80-47BC-32019CA4250D}"/>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5</a:t>
            </a:fld>
            <a:endParaRPr lang="en-ZA" sz="12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2C025D46-EFAD-31F6-543B-BB305F9E04E7}"/>
              </a:ext>
            </a:extLst>
          </p:cNvPr>
          <p:cNvSpPr txBox="1">
            <a:spLocks noChangeArrowheads="1"/>
          </p:cNvSpPr>
          <p:nvPr/>
        </p:nvSpPr>
        <p:spPr bwMode="auto">
          <a:xfrm>
            <a:off x="303213" y="1938338"/>
            <a:ext cx="8229600" cy="4514850"/>
          </a:xfrm>
          <a:prstGeom prst="rect">
            <a:avLst/>
          </a:prstGeom>
          <a:noFill/>
          <a:ln>
            <a:no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96"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96"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a:lstStyle>
          <a:p>
            <a:pPr marL="0" indent="0" algn="just" eaLnBrk="1" hangingPunct="1">
              <a:buNone/>
              <a:defRPr/>
            </a:pPr>
            <a:r>
              <a:rPr lang="en-ZA" altLang="en-US" sz="1400" b="1" dirty="0">
                <a:solidFill>
                  <a:srgbClr val="000000"/>
                </a:solidFill>
                <a:latin typeface="+mj-lt"/>
                <a:cs typeface="Arial" panose="020B0604020202020204" pitchFamily="34" charset="0"/>
              </a:rPr>
              <a:t>Oversight</a:t>
            </a:r>
          </a:p>
          <a:p>
            <a:pPr marL="0" indent="0" algn="just" eaLnBrk="1" hangingPunct="1">
              <a:buFontTx/>
              <a:buNone/>
              <a:defRPr/>
            </a:pPr>
            <a:endParaRPr lang="en-ZA" sz="700" kern="0" dirty="0">
              <a:solidFill>
                <a:srgbClr val="000000"/>
              </a:solidFill>
              <a:latin typeface="+mj-lt"/>
              <a:ea typeface="MS PGothic"/>
            </a:endParaRPr>
          </a:p>
          <a:p>
            <a:pPr marL="342900" lvl="1" indent="-342900" algn="just" eaLnBrk="1" hangingPunct="1">
              <a:buFont typeface="Arial" panose="020B0604020202020204" pitchFamily="34" charset="0"/>
              <a:buChar char="•"/>
              <a:defRPr/>
            </a:pPr>
            <a:r>
              <a:rPr lang="en-ZA" altLang="en-US" sz="1400" dirty="0">
                <a:latin typeface="+mj-lt"/>
              </a:rPr>
              <a:t>The Parliamentary Portfolio Committee (PPC) on Electricity and  Energy has oversight of NERSA</a:t>
            </a:r>
            <a:r>
              <a:rPr lang="en-ZA" altLang="en-US" sz="1400" kern="0" dirty="0">
                <a:solidFill>
                  <a:schemeClr val="tx1">
                    <a:lumMod val="95000"/>
                    <a:lumOff val="5000"/>
                  </a:schemeClr>
                </a:solidFill>
                <a:latin typeface="+mj-lt"/>
                <a:ea typeface="ＭＳ Ｐゴシック"/>
              </a:rPr>
              <a:t> </a:t>
            </a:r>
          </a:p>
          <a:p>
            <a:pPr marL="342900" lvl="1" indent="-342900" algn="just" eaLnBrk="1" hangingPunct="1">
              <a:buFont typeface="Arial" panose="020B0604020202020204" pitchFamily="34" charset="0"/>
              <a:buChar char="•"/>
              <a:defRPr/>
            </a:pPr>
            <a:endParaRPr lang="en-ZA" altLang="en-US" sz="1400" b="1" dirty="0">
              <a:solidFill>
                <a:srgbClr val="000000"/>
              </a:solidFill>
              <a:latin typeface="+mj-lt"/>
              <a:cs typeface="Arial" panose="020B0604020202020204" pitchFamily="34" charset="0"/>
            </a:endParaRPr>
          </a:p>
          <a:p>
            <a:pPr marL="0" indent="0" algn="just" eaLnBrk="1" hangingPunct="1">
              <a:buNone/>
              <a:defRPr/>
            </a:pPr>
            <a:r>
              <a:rPr lang="en-ZA" sz="1400" b="1" kern="0" dirty="0">
                <a:solidFill>
                  <a:schemeClr val="tx1"/>
                </a:solidFill>
                <a:latin typeface="+mj-lt"/>
              </a:rPr>
              <a:t>Executive Authority</a:t>
            </a:r>
          </a:p>
          <a:p>
            <a:pPr marL="0" lvl="0" indent="0" algn="just" eaLnBrk="1" hangingPunct="1">
              <a:buNone/>
              <a:defRPr/>
            </a:pPr>
            <a:endParaRPr lang="en-ZA" altLang="en-US" sz="700" b="1" dirty="0">
              <a:solidFill>
                <a:srgbClr val="000000"/>
              </a:solidFill>
              <a:latin typeface="+mj-lt"/>
              <a:cs typeface="Arial" panose="020B0604020202020204" pitchFamily="34" charset="0"/>
            </a:endParaRPr>
          </a:p>
          <a:p>
            <a:pPr marL="342900" lvl="1" indent="-342900" algn="just" eaLnBrk="1" hangingPunct="1">
              <a:buFont typeface="Arial" panose="020B0604020202020204" pitchFamily="34" charset="0"/>
              <a:buChar char="•"/>
              <a:defRPr/>
            </a:pPr>
            <a:r>
              <a:rPr lang="en-ZA" sz="1400" kern="0" dirty="0">
                <a:solidFill>
                  <a:srgbClr val="000000"/>
                </a:solidFill>
                <a:latin typeface="+mj-lt"/>
                <a:ea typeface="MS PGothic"/>
              </a:rPr>
              <a:t>The Executive Authority of the National Energy Regulator is the Minister of Electricity and Energy. </a:t>
            </a:r>
          </a:p>
          <a:p>
            <a:pPr marL="342900" lvl="1" indent="-342900" algn="just" eaLnBrk="1" hangingPunct="1">
              <a:buFont typeface="Arial" panose="020B0604020202020204" pitchFamily="34" charset="0"/>
              <a:buChar char="•"/>
              <a:defRPr/>
            </a:pPr>
            <a:endParaRPr lang="en-ZA" sz="700" kern="0" dirty="0">
              <a:solidFill>
                <a:srgbClr val="000000"/>
              </a:solidFill>
              <a:latin typeface="+mj-lt"/>
              <a:ea typeface="MS PGothic"/>
            </a:endParaRPr>
          </a:p>
          <a:p>
            <a:pPr marL="342900" lvl="1" indent="-342900" algn="just" eaLnBrk="1" hangingPunct="1">
              <a:buFont typeface="Arial" panose="020B0604020202020204" pitchFamily="34" charset="0"/>
              <a:buChar char="•"/>
              <a:defRPr/>
            </a:pPr>
            <a:r>
              <a:rPr lang="en-ZA" sz="1400" kern="0" dirty="0">
                <a:solidFill>
                  <a:srgbClr val="000000"/>
                </a:solidFill>
                <a:latin typeface="+mj-lt"/>
                <a:ea typeface="MS PGothic"/>
              </a:rPr>
              <a:t>The Energy Regulator submitted a number of statutory documents to the Executive Authority (DMRE), namely:</a:t>
            </a:r>
          </a:p>
          <a:p>
            <a:pPr marL="342900" lvl="1" indent="-342900" algn="just" eaLnBrk="1" hangingPunct="1">
              <a:buFont typeface="Arial" panose="020B0604020202020204" pitchFamily="34" charset="0"/>
              <a:buChar char="•"/>
              <a:defRPr/>
            </a:pPr>
            <a:endParaRPr lang="en-ZA" sz="700" kern="0" dirty="0">
              <a:solidFill>
                <a:srgbClr val="000000"/>
              </a:solidFill>
              <a:latin typeface="+mj-lt"/>
              <a:ea typeface="MS PGothic"/>
            </a:endParaRPr>
          </a:p>
          <a:p>
            <a:pPr marL="714375" lvl="1" indent="-352425" algn="just" eaLnBrk="1" hangingPunct="1">
              <a:buFont typeface="+mj-lt"/>
              <a:buAutoNum type="alphaLcParenR"/>
              <a:defRPr/>
            </a:pPr>
            <a:r>
              <a:rPr lang="en-ZA" sz="1400" kern="0" dirty="0">
                <a:solidFill>
                  <a:srgbClr val="000000"/>
                </a:solidFill>
                <a:latin typeface="+mj-lt"/>
                <a:ea typeface="MS PGothic"/>
              </a:rPr>
              <a:t>The Annual Performance Plan (2023/24 – 2025/26) submitted by 31 January 2023 to the Minister of Mineral Resources and Energy and approval and tabling in Parliament.</a:t>
            </a:r>
          </a:p>
          <a:p>
            <a:pPr marL="714375" lvl="1" indent="-352425" algn="just" eaLnBrk="1" hangingPunct="1">
              <a:buFont typeface="+mj-lt"/>
              <a:buAutoNum type="alphaLcParenR"/>
              <a:defRPr/>
            </a:pPr>
            <a:r>
              <a:rPr lang="en-ZA" sz="1400" kern="0" dirty="0">
                <a:solidFill>
                  <a:srgbClr val="000000"/>
                </a:solidFill>
                <a:latin typeface="+mj-lt"/>
                <a:ea typeface="MS PGothic"/>
              </a:rPr>
              <a:t>4 quarterly performance reports submitted within prescribed timeframes</a:t>
            </a:r>
          </a:p>
          <a:p>
            <a:pPr marL="714375" lvl="1" indent="-352425" algn="just" eaLnBrk="1" hangingPunct="1">
              <a:buFont typeface="+mj-lt"/>
              <a:buAutoNum type="alphaLcParenR"/>
              <a:defRPr/>
            </a:pPr>
            <a:r>
              <a:rPr lang="en-ZA" sz="1400" kern="0" dirty="0">
                <a:solidFill>
                  <a:srgbClr val="000000"/>
                </a:solidFill>
                <a:latin typeface="+mj-lt"/>
                <a:ea typeface="MS PGothic"/>
              </a:rPr>
              <a:t>The Annual Report (2023/24) was submitted to the Minister of Mineral Resources and Energy, the Minister of Finance, and the Auditor-General by August 2024.</a:t>
            </a:r>
          </a:p>
          <a:p>
            <a:pPr marL="342900" lvl="1" indent="-342900" algn="just" eaLnBrk="1" hangingPunct="1">
              <a:buFont typeface="Arial" panose="020B0604020202020204" pitchFamily="34" charset="0"/>
              <a:buChar char="•"/>
              <a:defRPr/>
            </a:pPr>
            <a:endParaRPr lang="en-ZA" altLang="en-US" sz="1400" kern="0" dirty="0">
              <a:solidFill>
                <a:srgbClr val="000000"/>
              </a:solidFill>
              <a:latin typeface="+mj-lt"/>
              <a:ea typeface="MS PGothic"/>
            </a:endParaRPr>
          </a:p>
          <a:p>
            <a:pPr marL="0" indent="0" algn="just" eaLnBrk="1" hangingPunct="1">
              <a:buNone/>
              <a:defRPr/>
            </a:pPr>
            <a:r>
              <a:rPr lang="en-ZA" sz="1400" b="1" kern="0" dirty="0">
                <a:solidFill>
                  <a:schemeClr val="tx1"/>
                </a:solidFill>
                <a:latin typeface="+mj-lt"/>
              </a:rPr>
              <a:t>Accounting Authority</a:t>
            </a:r>
          </a:p>
          <a:p>
            <a:pPr marL="0" lvl="0" indent="0" algn="just" eaLnBrk="1" hangingPunct="1">
              <a:buNone/>
              <a:defRPr/>
            </a:pPr>
            <a:endParaRPr lang="en-ZA" altLang="en-US" sz="700" b="1" dirty="0">
              <a:solidFill>
                <a:srgbClr val="000000"/>
              </a:solidFill>
              <a:latin typeface="+mj-lt"/>
              <a:cs typeface="Arial" panose="020B0604020202020204" pitchFamily="34" charset="0"/>
            </a:endParaRPr>
          </a:p>
          <a:p>
            <a:pPr marL="342900" lvl="1" indent="-342900" algn="just" eaLnBrk="1" hangingPunct="1">
              <a:buFont typeface="Arial" panose="020B0604020202020204" pitchFamily="34" charset="0"/>
              <a:buChar char="•"/>
              <a:defRPr/>
            </a:pPr>
            <a:r>
              <a:rPr lang="en-ZA" altLang="en-US" sz="1400" dirty="0">
                <a:latin typeface="+mj-lt"/>
              </a:rPr>
              <a:t>The</a:t>
            </a:r>
            <a:r>
              <a:rPr lang="en-ZA" altLang="en-US" sz="1400" kern="0" dirty="0">
                <a:solidFill>
                  <a:schemeClr val="tx1">
                    <a:lumMod val="95000"/>
                    <a:lumOff val="5000"/>
                  </a:schemeClr>
                </a:solidFill>
                <a:latin typeface="+mj-lt"/>
                <a:ea typeface="ＭＳ Ｐゴシック"/>
              </a:rPr>
              <a:t> </a:t>
            </a:r>
            <a:r>
              <a:rPr lang="en-ZA" altLang="en-US" sz="1400" kern="0" dirty="0">
                <a:latin typeface="+mj-lt"/>
              </a:rPr>
              <a:t>Energy Regulator, as the Accounting Authority, retains full and effective control over NERSA. </a:t>
            </a:r>
          </a:p>
          <a:p>
            <a:pPr marL="271463" lvl="2" indent="0" algn="just" eaLnBrk="1" hangingPunct="1">
              <a:buNone/>
              <a:defRPr/>
            </a:pPr>
            <a:endParaRPr lang="en-ZA" sz="1400" kern="0" dirty="0">
              <a:solidFill>
                <a:srgbClr val="000000"/>
              </a:solidFill>
              <a:latin typeface="+mj-lt"/>
              <a:ea typeface="MS PGothic"/>
            </a:endParaRPr>
          </a:p>
        </p:txBody>
      </p:sp>
      <p:sp>
        <p:nvSpPr>
          <p:cNvPr id="9" name="Rectangle 2">
            <a:extLst>
              <a:ext uri="{FF2B5EF4-FFF2-40B4-BE49-F238E27FC236}">
                <a16:creationId xmlns:a16="http://schemas.microsoft.com/office/drawing/2014/main" id="{945E7E46-AC1D-119A-A983-95687F1B3F08}"/>
              </a:ext>
            </a:extLst>
          </p:cNvPr>
          <p:cNvSpPr>
            <a:spLocks noGrp="1" noChangeArrowheads="1"/>
          </p:cNvSpPr>
          <p:nvPr>
            <p:ph type="title"/>
          </p:nvPr>
        </p:nvSpPr>
        <p:spPr>
          <a:xfrm>
            <a:off x="144463" y="1206500"/>
            <a:ext cx="8027987" cy="566738"/>
          </a:xfrm>
        </p:spPr>
        <p:txBody>
          <a:bodyPr anchor="t"/>
          <a:lstStyle/>
          <a:p>
            <a:pPr marL="0" marR="0" lvl="0" indent="0" defTabSz="914400" rtl="0" eaLnBrk="0" fontAlgn="base" latinLnBrk="0" hangingPunct="0">
              <a:lnSpc>
                <a:spcPct val="100000"/>
              </a:lnSpc>
              <a:spcBef>
                <a:spcPct val="0"/>
              </a:spcBef>
              <a:spcAft>
                <a:spcPct val="0"/>
              </a:spcAft>
              <a:buClrTx/>
              <a:buSzTx/>
              <a:buFontTx/>
              <a:buNone/>
              <a:tabLst/>
              <a:defRPr/>
            </a:pPr>
            <a:r>
              <a:rPr lang="en-ZA" altLang="en-US" sz="2600" b="1" dirty="0">
                <a:solidFill>
                  <a:schemeClr val="tx1"/>
                </a:solidFill>
              </a:rPr>
              <a:t>Corporate Governance (2)</a:t>
            </a:r>
            <a:endParaRPr lang="en-US" altLang="en-US" sz="2600" b="1"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D61389A-9D23-BF56-0968-235903FA566E}"/>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50</a:t>
            </a:fld>
            <a:endParaRPr lang="en-ZA" sz="1200" dirty="0"/>
          </a:p>
        </p:txBody>
      </p:sp>
    </p:spTree>
    <p:extLst>
      <p:ext uri="{BB962C8B-B14F-4D97-AF65-F5344CB8AC3E}">
        <p14:creationId xmlns:p14="http://schemas.microsoft.com/office/powerpoint/2010/main" val="22454851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2C025D46-EFAD-31F6-543B-BB305F9E04E7}"/>
              </a:ext>
            </a:extLst>
          </p:cNvPr>
          <p:cNvSpPr txBox="1">
            <a:spLocks noChangeArrowheads="1"/>
          </p:cNvSpPr>
          <p:nvPr/>
        </p:nvSpPr>
        <p:spPr bwMode="auto">
          <a:xfrm>
            <a:off x="303213" y="1938338"/>
            <a:ext cx="7869238" cy="4514850"/>
          </a:xfrm>
          <a:prstGeom prst="rect">
            <a:avLst/>
          </a:prstGeom>
          <a:noFill/>
          <a:ln>
            <a:no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96"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96"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a:lstStyle>
          <a:p>
            <a:pPr marL="342900" lvl="1" indent="-342900" algn="just" eaLnBrk="1" hangingPunct="1">
              <a:spcBef>
                <a:spcPts val="384"/>
              </a:spcBef>
              <a:spcAft>
                <a:spcPts val="0"/>
              </a:spcAft>
              <a:buFont typeface="+mj-lt"/>
              <a:buAutoNum type="arabicPeriod"/>
              <a:defRPr/>
            </a:pPr>
            <a:r>
              <a:rPr lang="en-ZA" sz="1400" kern="0" dirty="0">
                <a:latin typeface="+mj-lt"/>
                <a:cs typeface="Arial" pitchFamily="34" charset="0"/>
              </a:rPr>
              <a:t>Regulatory Subcommittees – open to the public except where confidential matters are to be considered:</a:t>
            </a:r>
          </a:p>
          <a:p>
            <a:pPr marL="342900" lvl="1" indent="-342900" algn="just" eaLnBrk="1" hangingPunct="1">
              <a:spcBef>
                <a:spcPts val="384"/>
              </a:spcBef>
              <a:spcAft>
                <a:spcPts val="0"/>
              </a:spcAft>
              <a:buFont typeface="+mj-lt"/>
              <a:buAutoNum type="arabicPeriod"/>
              <a:defRPr/>
            </a:pPr>
            <a:endParaRPr lang="en-ZA" sz="700" kern="0" dirty="0">
              <a:latin typeface="+mj-lt"/>
              <a:cs typeface="Arial" pitchFamily="34" charset="0"/>
            </a:endParaRPr>
          </a:p>
          <a:p>
            <a:pPr marL="914400" lvl="1" indent="-457200" algn="just">
              <a:spcBef>
                <a:spcPts val="384"/>
              </a:spcBef>
              <a:spcAft>
                <a:spcPts val="0"/>
              </a:spcAft>
              <a:buFont typeface="+mj-lt"/>
              <a:buAutoNum type="alphaLcParenR"/>
              <a:defRPr/>
            </a:pPr>
            <a:r>
              <a:rPr lang="en-ZA" sz="1400" kern="0" dirty="0">
                <a:latin typeface="+mj-lt"/>
              </a:rPr>
              <a:t>Electricity Subcommittee (ELS)</a:t>
            </a:r>
          </a:p>
          <a:p>
            <a:pPr marL="914400" lvl="1" indent="-457200" algn="just">
              <a:spcBef>
                <a:spcPts val="384"/>
              </a:spcBef>
              <a:spcAft>
                <a:spcPts val="0"/>
              </a:spcAft>
              <a:buFont typeface="+mj-lt"/>
              <a:buAutoNum type="alphaLcParenR"/>
              <a:defRPr/>
            </a:pPr>
            <a:r>
              <a:rPr lang="en-ZA" sz="1400" kern="0" dirty="0">
                <a:latin typeface="+mj-lt"/>
              </a:rPr>
              <a:t>Piped-gas Subcommittee (PGS)</a:t>
            </a:r>
          </a:p>
          <a:p>
            <a:pPr marL="914400" lvl="1" indent="-457200" algn="just">
              <a:spcBef>
                <a:spcPts val="384"/>
              </a:spcBef>
              <a:spcAft>
                <a:spcPts val="0"/>
              </a:spcAft>
              <a:buFont typeface="+mj-lt"/>
              <a:buAutoNum type="alphaLcParenR"/>
              <a:defRPr/>
            </a:pPr>
            <a:r>
              <a:rPr lang="en-ZA" sz="1400" kern="0" dirty="0">
                <a:latin typeface="+mj-lt"/>
              </a:rPr>
              <a:t>Petroleum Pipelines Subcommittee (PPS)</a:t>
            </a:r>
          </a:p>
          <a:p>
            <a:pPr marL="914400" lvl="1" indent="-457200" algn="just">
              <a:spcBef>
                <a:spcPts val="384"/>
              </a:spcBef>
              <a:spcAft>
                <a:spcPts val="0"/>
              </a:spcAft>
              <a:buFont typeface="+mj-lt"/>
              <a:buAutoNum type="alphaLcParenR"/>
              <a:defRPr/>
            </a:pPr>
            <a:endParaRPr lang="en-ZA" sz="1400" kern="0" dirty="0">
              <a:latin typeface="+mj-lt"/>
            </a:endParaRPr>
          </a:p>
          <a:p>
            <a:pPr marL="457200" lvl="1" indent="-457200" algn="just">
              <a:spcBef>
                <a:spcPts val="384"/>
              </a:spcBef>
              <a:spcAft>
                <a:spcPts val="0"/>
              </a:spcAft>
              <a:buFont typeface="+mj-lt"/>
              <a:buAutoNum type="arabicPeriod" startAt="2"/>
              <a:defRPr/>
            </a:pPr>
            <a:r>
              <a:rPr lang="en-ZA" sz="1400" kern="0" dirty="0">
                <a:latin typeface="+mj-lt"/>
                <a:cs typeface="Arial" pitchFamily="34" charset="0"/>
              </a:rPr>
              <a:t>Crosscutting Subcommittees – open to the public except where confidential, organisational, or governance matters are to be considered:</a:t>
            </a:r>
          </a:p>
          <a:p>
            <a:pPr marL="457200" lvl="1" indent="-457200" algn="just">
              <a:spcBef>
                <a:spcPts val="384"/>
              </a:spcBef>
              <a:spcAft>
                <a:spcPts val="0"/>
              </a:spcAft>
              <a:buFont typeface="+mj-lt"/>
              <a:buAutoNum type="arabicPeriod" startAt="2"/>
              <a:defRPr/>
            </a:pPr>
            <a:endParaRPr lang="en-ZA" sz="700" kern="0" dirty="0">
              <a:latin typeface="+mj-lt"/>
              <a:cs typeface="Arial" pitchFamily="34" charset="0"/>
            </a:endParaRPr>
          </a:p>
          <a:p>
            <a:pPr marL="914400" lvl="1" indent="-457200" algn="just">
              <a:spcBef>
                <a:spcPts val="384"/>
              </a:spcBef>
              <a:spcAft>
                <a:spcPts val="0"/>
              </a:spcAft>
              <a:buFont typeface="+mj-lt"/>
              <a:buAutoNum type="alphaLcParenR"/>
              <a:defRPr/>
            </a:pPr>
            <a:r>
              <a:rPr lang="en-ZA" sz="1400" kern="0" dirty="0">
                <a:latin typeface="+mj-lt"/>
              </a:rPr>
              <a:t>Regulator Executive Committee (REC)</a:t>
            </a:r>
          </a:p>
          <a:p>
            <a:pPr marL="914400" lvl="1" indent="-457200" algn="just">
              <a:spcBef>
                <a:spcPts val="384"/>
              </a:spcBef>
              <a:spcAft>
                <a:spcPts val="0"/>
              </a:spcAft>
              <a:buFont typeface="+mj-lt"/>
              <a:buAutoNum type="alphaLcParenR"/>
              <a:defRPr/>
            </a:pPr>
            <a:endParaRPr lang="en-ZA" sz="1400" kern="0" dirty="0">
              <a:latin typeface="+mj-lt"/>
            </a:endParaRPr>
          </a:p>
          <a:p>
            <a:pPr marL="457200" lvl="1" indent="-457200" algn="just">
              <a:spcBef>
                <a:spcPts val="384"/>
              </a:spcBef>
              <a:spcAft>
                <a:spcPts val="0"/>
              </a:spcAft>
              <a:buFont typeface="+mj-lt"/>
              <a:buAutoNum type="arabicPeriod" startAt="3"/>
              <a:defRPr/>
            </a:pPr>
            <a:r>
              <a:rPr lang="en-ZA" sz="1400" kern="0" dirty="0">
                <a:latin typeface="+mj-lt"/>
                <a:cs typeface="Arial" pitchFamily="34" charset="0"/>
              </a:rPr>
              <a:t>Governance Committees – not open to the public:</a:t>
            </a:r>
          </a:p>
          <a:p>
            <a:pPr marL="457200" lvl="1" indent="-457200" algn="just">
              <a:spcBef>
                <a:spcPts val="384"/>
              </a:spcBef>
              <a:spcAft>
                <a:spcPts val="0"/>
              </a:spcAft>
              <a:buFont typeface="+mj-lt"/>
              <a:buAutoNum type="arabicPeriod" startAt="3"/>
              <a:defRPr/>
            </a:pPr>
            <a:endParaRPr lang="en-ZA" sz="700" kern="0" dirty="0">
              <a:latin typeface="+mj-lt"/>
              <a:cs typeface="Arial" pitchFamily="34" charset="0"/>
            </a:endParaRPr>
          </a:p>
          <a:p>
            <a:pPr marL="914400" lvl="1" indent="-457200" algn="just">
              <a:spcBef>
                <a:spcPts val="384"/>
              </a:spcBef>
              <a:spcAft>
                <a:spcPts val="0"/>
              </a:spcAft>
              <a:buFont typeface="+mj-lt"/>
              <a:buAutoNum type="alphaLcParenR"/>
              <a:defRPr/>
            </a:pPr>
            <a:r>
              <a:rPr lang="en-ZA" sz="1400" kern="0" dirty="0">
                <a:latin typeface="+mj-lt"/>
              </a:rPr>
              <a:t>Human Resource and Remuneration Committee (HRRC)</a:t>
            </a:r>
          </a:p>
          <a:p>
            <a:pPr marL="914400" lvl="1" indent="-457200" algn="just">
              <a:spcBef>
                <a:spcPts val="384"/>
              </a:spcBef>
              <a:spcAft>
                <a:spcPts val="0"/>
              </a:spcAft>
              <a:buFont typeface="+mj-lt"/>
              <a:buAutoNum type="alphaLcParenR"/>
              <a:defRPr/>
            </a:pPr>
            <a:r>
              <a:rPr lang="en-ZA" sz="1400" kern="0" dirty="0">
                <a:latin typeface="+mj-lt"/>
              </a:rPr>
              <a:t>Finance Committee (FIC)</a:t>
            </a:r>
          </a:p>
          <a:p>
            <a:pPr marL="914400" lvl="1" indent="-457200" algn="just">
              <a:spcBef>
                <a:spcPts val="384"/>
              </a:spcBef>
              <a:spcAft>
                <a:spcPts val="0"/>
              </a:spcAft>
              <a:buFont typeface="+mj-lt"/>
              <a:buAutoNum type="alphaLcParenR"/>
              <a:defRPr/>
            </a:pPr>
            <a:r>
              <a:rPr lang="en-ZA" altLang="en-US" sz="1400" kern="0" dirty="0">
                <a:latin typeface="+mj-lt"/>
              </a:rPr>
              <a:t>Audit and Risk Committee (ARC)</a:t>
            </a:r>
          </a:p>
          <a:p>
            <a:pPr marL="914400" lvl="1" indent="-457200" algn="just">
              <a:spcBef>
                <a:spcPts val="384"/>
              </a:spcBef>
              <a:spcAft>
                <a:spcPts val="0"/>
              </a:spcAft>
              <a:buFont typeface="+mj-lt"/>
              <a:buAutoNum type="alphaLcParenR"/>
              <a:defRPr/>
            </a:pPr>
            <a:r>
              <a:rPr lang="en-ZA" sz="1400" kern="0" dirty="0">
                <a:latin typeface="+mj-lt"/>
              </a:rPr>
              <a:t>Information Technology Governance Committee (ITGC)</a:t>
            </a:r>
          </a:p>
          <a:p>
            <a:pPr marL="0" lvl="1" indent="0" algn="just" eaLnBrk="1" hangingPunct="1">
              <a:spcBef>
                <a:spcPts val="384"/>
              </a:spcBef>
              <a:spcAft>
                <a:spcPts val="0"/>
              </a:spcAft>
              <a:buNone/>
              <a:defRPr/>
            </a:pPr>
            <a:endParaRPr lang="en-ZA" altLang="en-US" sz="1400" dirty="0">
              <a:latin typeface="+mj-lt"/>
            </a:endParaRPr>
          </a:p>
          <a:p>
            <a:pPr marL="271463" lvl="2" indent="0" algn="just" eaLnBrk="1" hangingPunct="1">
              <a:buNone/>
              <a:defRPr/>
            </a:pPr>
            <a:endParaRPr lang="en-ZA" sz="1400" kern="0" dirty="0">
              <a:solidFill>
                <a:srgbClr val="000000"/>
              </a:solidFill>
              <a:latin typeface="+mj-lt"/>
              <a:ea typeface="MS PGothic"/>
            </a:endParaRPr>
          </a:p>
          <a:p>
            <a:pPr marL="271463" lvl="2" indent="0" algn="just" eaLnBrk="1" hangingPunct="1">
              <a:buNone/>
              <a:defRPr/>
            </a:pPr>
            <a:endParaRPr lang="en-ZA" sz="1400" kern="0" dirty="0">
              <a:solidFill>
                <a:srgbClr val="000000"/>
              </a:solidFill>
              <a:latin typeface="+mj-lt"/>
              <a:ea typeface="MS PGothic"/>
            </a:endParaRPr>
          </a:p>
        </p:txBody>
      </p:sp>
      <p:sp>
        <p:nvSpPr>
          <p:cNvPr id="9" name="Rectangle 2">
            <a:extLst>
              <a:ext uri="{FF2B5EF4-FFF2-40B4-BE49-F238E27FC236}">
                <a16:creationId xmlns:a16="http://schemas.microsoft.com/office/drawing/2014/main" id="{945E7E46-AC1D-119A-A983-95687F1B3F08}"/>
              </a:ext>
            </a:extLst>
          </p:cNvPr>
          <p:cNvSpPr>
            <a:spLocks noGrp="1" noChangeArrowheads="1"/>
          </p:cNvSpPr>
          <p:nvPr>
            <p:ph type="title"/>
          </p:nvPr>
        </p:nvSpPr>
        <p:spPr>
          <a:xfrm>
            <a:off x="1" y="1206500"/>
            <a:ext cx="8172450" cy="566738"/>
          </a:xfrm>
        </p:spPr>
        <p:txBody>
          <a:bodyPr anchor="t"/>
          <a:lstStyle/>
          <a:p>
            <a:pPr>
              <a:defRPr/>
            </a:pPr>
            <a:r>
              <a:rPr lang="en-ZA" altLang="en-US" sz="2600" b="1" dirty="0">
                <a:solidFill>
                  <a:schemeClr val="tx1"/>
                </a:solidFill>
              </a:rPr>
              <a:t>Energy Regulator Subcommittees and Committees</a:t>
            </a:r>
            <a:br>
              <a:rPr lang="en-ZA" altLang="en-US" sz="2800" b="1" kern="0" dirty="0">
                <a:cs typeface="Arial" panose="020B0604020202020204" pitchFamily="34" charset="0"/>
              </a:rPr>
            </a:br>
            <a:endParaRPr lang="en-US" altLang="en-US" sz="2600" b="1"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8C33266-1F7E-3179-9E71-F9A4FA23D814}"/>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51</a:t>
            </a:fld>
            <a:endParaRPr lang="en-ZA" sz="1200" dirty="0"/>
          </a:p>
        </p:txBody>
      </p:sp>
    </p:spTree>
    <p:extLst>
      <p:ext uri="{BB962C8B-B14F-4D97-AF65-F5344CB8AC3E}">
        <p14:creationId xmlns:p14="http://schemas.microsoft.com/office/powerpoint/2010/main" val="41214311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2C025D46-EFAD-31F6-543B-BB305F9E04E7}"/>
              </a:ext>
            </a:extLst>
          </p:cNvPr>
          <p:cNvSpPr txBox="1">
            <a:spLocks noChangeArrowheads="1"/>
          </p:cNvSpPr>
          <p:nvPr/>
        </p:nvSpPr>
        <p:spPr bwMode="auto">
          <a:xfrm>
            <a:off x="303213" y="1938338"/>
            <a:ext cx="7869238" cy="1634678"/>
          </a:xfrm>
          <a:prstGeom prst="rect">
            <a:avLst/>
          </a:prstGeom>
          <a:noFill/>
          <a:ln>
            <a:no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96"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96"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a:lstStyle>
          <a:p>
            <a:pPr marL="342900" lvl="1" indent="-342900" algn="just" eaLnBrk="1" hangingPunct="1">
              <a:spcBef>
                <a:spcPts val="384"/>
              </a:spcBef>
              <a:spcAft>
                <a:spcPts val="0"/>
              </a:spcAft>
              <a:buFont typeface="+mj-lt"/>
              <a:buAutoNum type="arabicPeriod"/>
              <a:defRPr/>
            </a:pPr>
            <a:r>
              <a:rPr lang="en-ZA" altLang="en-US" sz="1400" kern="0" dirty="0">
                <a:latin typeface="+mj-lt"/>
                <a:cs typeface="Arial" pitchFamily="34" charset="0"/>
              </a:rPr>
              <a:t>The Energy Regulator approved the Risk Appetite and Tolerance Thresholds for the organisation.</a:t>
            </a:r>
          </a:p>
          <a:p>
            <a:pPr marL="342900" lvl="1" indent="-342900" algn="just" eaLnBrk="1" hangingPunct="1">
              <a:spcBef>
                <a:spcPts val="384"/>
              </a:spcBef>
              <a:spcAft>
                <a:spcPts val="0"/>
              </a:spcAft>
              <a:buFont typeface="+mj-lt"/>
              <a:buAutoNum type="arabicPeriod"/>
              <a:defRPr/>
            </a:pPr>
            <a:endParaRPr lang="en-ZA" altLang="en-US" sz="700" kern="0" dirty="0">
              <a:latin typeface="+mj-lt"/>
              <a:cs typeface="Arial" pitchFamily="34" charset="0"/>
            </a:endParaRPr>
          </a:p>
          <a:p>
            <a:pPr marL="342900" lvl="1" indent="-342900" algn="just" eaLnBrk="1" hangingPunct="1">
              <a:spcBef>
                <a:spcPts val="384"/>
              </a:spcBef>
              <a:spcAft>
                <a:spcPts val="0"/>
              </a:spcAft>
              <a:buFont typeface="+mj-lt"/>
              <a:buAutoNum type="arabicPeriod"/>
              <a:defRPr/>
            </a:pPr>
            <a:r>
              <a:rPr lang="en-ZA" altLang="en-US" sz="1400" kern="0" dirty="0">
                <a:latin typeface="+mj-lt"/>
                <a:cs typeface="Arial" pitchFamily="34" charset="0"/>
              </a:rPr>
              <a:t>Progress made with mitigating the top 9 risks was reported in the quarterly performance reports.</a:t>
            </a:r>
          </a:p>
          <a:p>
            <a:pPr marL="342900" lvl="1" indent="-342900" algn="just" eaLnBrk="1" hangingPunct="1">
              <a:spcBef>
                <a:spcPts val="384"/>
              </a:spcBef>
              <a:spcAft>
                <a:spcPts val="0"/>
              </a:spcAft>
              <a:buFont typeface="+mj-lt"/>
              <a:buAutoNum type="arabicPeriod"/>
              <a:defRPr/>
            </a:pPr>
            <a:endParaRPr lang="en-ZA" altLang="en-US" sz="700" kern="0" dirty="0">
              <a:latin typeface="+mj-lt"/>
              <a:cs typeface="Arial" pitchFamily="34" charset="0"/>
            </a:endParaRPr>
          </a:p>
          <a:p>
            <a:pPr marL="342900" lvl="1" indent="-342900" algn="just" eaLnBrk="1" hangingPunct="1">
              <a:spcBef>
                <a:spcPts val="384"/>
              </a:spcBef>
              <a:spcAft>
                <a:spcPts val="0"/>
              </a:spcAft>
              <a:buFont typeface="+mj-lt"/>
              <a:buAutoNum type="arabicPeriod"/>
              <a:defRPr/>
            </a:pPr>
            <a:r>
              <a:rPr lang="en-ZA" altLang="en-US" sz="1400" kern="0" dirty="0">
                <a:latin typeface="+mj-lt"/>
                <a:cs typeface="Arial" pitchFamily="34" charset="0"/>
              </a:rPr>
              <a:t>NERSA has embarked on the implementation of the Combined Assurance Framework and Model.</a:t>
            </a:r>
          </a:p>
          <a:p>
            <a:pPr marL="271463" lvl="2" indent="0" algn="just" eaLnBrk="1" hangingPunct="1">
              <a:buNone/>
              <a:defRPr/>
            </a:pPr>
            <a:endParaRPr lang="en-ZA" sz="1400" kern="0" dirty="0">
              <a:solidFill>
                <a:srgbClr val="000000"/>
              </a:solidFill>
              <a:latin typeface="+mj-lt"/>
              <a:ea typeface="MS PGothic"/>
            </a:endParaRPr>
          </a:p>
        </p:txBody>
      </p:sp>
      <p:sp>
        <p:nvSpPr>
          <p:cNvPr id="9" name="Rectangle 2">
            <a:extLst>
              <a:ext uri="{FF2B5EF4-FFF2-40B4-BE49-F238E27FC236}">
                <a16:creationId xmlns:a16="http://schemas.microsoft.com/office/drawing/2014/main" id="{945E7E46-AC1D-119A-A983-95687F1B3F08}"/>
              </a:ext>
            </a:extLst>
          </p:cNvPr>
          <p:cNvSpPr>
            <a:spLocks noGrp="1" noChangeArrowheads="1"/>
          </p:cNvSpPr>
          <p:nvPr>
            <p:ph type="title"/>
          </p:nvPr>
        </p:nvSpPr>
        <p:spPr>
          <a:xfrm>
            <a:off x="1" y="1206500"/>
            <a:ext cx="8172450" cy="566738"/>
          </a:xfrm>
        </p:spPr>
        <p:txBody>
          <a:bodyPr anchor="t"/>
          <a:lstStyle/>
          <a:p>
            <a:pPr>
              <a:defRPr/>
            </a:pPr>
            <a:r>
              <a:rPr lang="en-ZA" altLang="en-US" sz="2600" b="1" dirty="0">
                <a:cs typeface="Arial" panose="020B0604020202020204" pitchFamily="34" charset="0"/>
              </a:rPr>
              <a:t>Risk Management</a:t>
            </a:r>
            <a:br>
              <a:rPr lang="en-ZA" altLang="en-US" sz="2600" b="1" kern="0" dirty="0">
                <a:cs typeface="Arial" panose="020B0604020202020204" pitchFamily="34" charset="0"/>
              </a:rPr>
            </a:br>
            <a:endParaRPr lang="en-US" altLang="en-US" sz="2600" b="1" dirty="0">
              <a:latin typeface="Arial" panose="020B0604020202020204" pitchFamily="34" charset="0"/>
              <a:cs typeface="Arial" panose="020B0604020202020204" pitchFamily="34" charset="0"/>
            </a:endParaRPr>
          </a:p>
        </p:txBody>
      </p:sp>
      <p:sp>
        <p:nvSpPr>
          <p:cNvPr id="2" name="Rectangle 3">
            <a:extLst>
              <a:ext uri="{FF2B5EF4-FFF2-40B4-BE49-F238E27FC236}">
                <a16:creationId xmlns:a16="http://schemas.microsoft.com/office/drawing/2014/main" id="{58E9E81F-E618-396B-0F65-9F1F6C73F205}"/>
              </a:ext>
            </a:extLst>
          </p:cNvPr>
          <p:cNvSpPr txBox="1">
            <a:spLocks noChangeArrowheads="1"/>
          </p:cNvSpPr>
          <p:nvPr/>
        </p:nvSpPr>
        <p:spPr bwMode="auto">
          <a:xfrm>
            <a:off x="303162" y="4448870"/>
            <a:ext cx="7869238" cy="1634678"/>
          </a:xfrm>
          <a:prstGeom prst="rect">
            <a:avLst/>
          </a:prstGeom>
          <a:noFill/>
          <a:ln>
            <a:no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96"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96"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a:lstStyle>
          <a:p>
            <a:pPr marL="342900" lvl="1" indent="-342900" algn="just" eaLnBrk="1" hangingPunct="1">
              <a:spcBef>
                <a:spcPts val="384"/>
              </a:spcBef>
              <a:spcAft>
                <a:spcPts val="0"/>
              </a:spcAft>
              <a:buFont typeface="+mj-lt"/>
              <a:buAutoNum type="arabicPeriod"/>
              <a:defRPr/>
            </a:pPr>
            <a:r>
              <a:rPr lang="en-US" sz="1400" kern="0" dirty="0">
                <a:latin typeface="+mj-lt"/>
                <a:cs typeface="Arial" pitchFamily="34" charset="0"/>
              </a:rPr>
              <a:t>The Internal Audit Unit completed all audits planned for the period under review. </a:t>
            </a:r>
          </a:p>
          <a:p>
            <a:pPr marL="342900" lvl="1" indent="-342900" algn="just" eaLnBrk="1" hangingPunct="1">
              <a:spcBef>
                <a:spcPts val="384"/>
              </a:spcBef>
              <a:spcAft>
                <a:spcPts val="0"/>
              </a:spcAft>
              <a:buFont typeface="+mj-lt"/>
              <a:buAutoNum type="arabicPeriod"/>
              <a:defRPr/>
            </a:pPr>
            <a:endParaRPr lang="en-US" sz="700" kern="0" dirty="0">
              <a:latin typeface="+mj-lt"/>
              <a:cs typeface="Arial" pitchFamily="34" charset="0"/>
            </a:endParaRPr>
          </a:p>
          <a:p>
            <a:pPr marL="342900" lvl="1" indent="-342900" algn="just" eaLnBrk="1" hangingPunct="1">
              <a:spcBef>
                <a:spcPts val="384"/>
              </a:spcBef>
              <a:spcAft>
                <a:spcPts val="0"/>
              </a:spcAft>
              <a:buFont typeface="+mj-lt"/>
              <a:buAutoNum type="arabicPeriod"/>
              <a:defRPr/>
            </a:pPr>
            <a:r>
              <a:rPr lang="en-US" sz="1400" kern="0" dirty="0">
                <a:latin typeface="+mj-lt"/>
                <a:cs typeface="Arial" pitchFamily="34" charset="0"/>
              </a:rPr>
              <a:t> An external five-year quality assessment of the Internal Audit Activity was conducted in 2024 and a ‘generally conform’ rating – the highest rating available – was obtained.</a:t>
            </a:r>
            <a:endParaRPr lang="en-ZA" altLang="en-US" sz="1400" kern="0" dirty="0">
              <a:latin typeface="+mj-lt"/>
              <a:cs typeface="Arial" pitchFamily="34" charset="0"/>
            </a:endParaRPr>
          </a:p>
          <a:p>
            <a:pPr marL="342900" lvl="1" indent="-342900" algn="just" eaLnBrk="1" hangingPunct="1">
              <a:spcBef>
                <a:spcPts val="384"/>
              </a:spcBef>
              <a:spcAft>
                <a:spcPts val="0"/>
              </a:spcAft>
              <a:buFont typeface="+mj-lt"/>
              <a:buAutoNum type="arabicPeriod"/>
              <a:defRPr/>
            </a:pPr>
            <a:endParaRPr lang="en-ZA" altLang="en-US" sz="1400" kern="0" dirty="0">
              <a:latin typeface="+mj-lt"/>
              <a:cs typeface="Arial" pitchFamily="34" charset="0"/>
            </a:endParaRPr>
          </a:p>
          <a:p>
            <a:pPr marL="271463" lvl="2" indent="0" algn="just" eaLnBrk="1" hangingPunct="1">
              <a:buNone/>
              <a:defRPr/>
            </a:pPr>
            <a:endParaRPr lang="en-ZA" sz="1400" kern="0" dirty="0">
              <a:solidFill>
                <a:srgbClr val="000000"/>
              </a:solidFill>
              <a:latin typeface="+mj-lt"/>
              <a:ea typeface="MS PGothic"/>
              <a:cs typeface="Arial" pitchFamily="34" charset="0"/>
            </a:endParaRPr>
          </a:p>
          <a:p>
            <a:pPr marL="271463" lvl="2" indent="0" algn="just" eaLnBrk="1" hangingPunct="1">
              <a:buNone/>
              <a:defRPr/>
            </a:pPr>
            <a:endParaRPr lang="en-ZA" sz="1400" kern="0" dirty="0">
              <a:solidFill>
                <a:srgbClr val="000000"/>
              </a:solidFill>
              <a:latin typeface="+mj-lt"/>
              <a:ea typeface="MS PGothic"/>
            </a:endParaRPr>
          </a:p>
        </p:txBody>
      </p:sp>
      <p:sp>
        <p:nvSpPr>
          <p:cNvPr id="3" name="Rectangle 2">
            <a:extLst>
              <a:ext uri="{FF2B5EF4-FFF2-40B4-BE49-F238E27FC236}">
                <a16:creationId xmlns:a16="http://schemas.microsoft.com/office/drawing/2014/main" id="{11C701D8-6841-C237-9ECD-7302F8C4043D}"/>
              </a:ext>
            </a:extLst>
          </p:cNvPr>
          <p:cNvSpPr txBox="1">
            <a:spLocks noChangeArrowheads="1"/>
          </p:cNvSpPr>
          <p:nvPr/>
        </p:nvSpPr>
        <p:spPr>
          <a:xfrm>
            <a:off x="-50" y="3717032"/>
            <a:ext cx="8172450" cy="566738"/>
          </a:xfrm>
          <a:prstGeom prst="rect">
            <a:avLst/>
          </a:prstGeom>
        </p:spPr>
        <p:txBody>
          <a:bodyPr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600" b="1" kern="0" dirty="0">
                <a:cs typeface="Arial" panose="020B0604020202020204" pitchFamily="34" charset="0"/>
              </a:rPr>
              <a:t>Internal Audit</a:t>
            </a:r>
          </a:p>
          <a:p>
            <a:pPr>
              <a:defRPr/>
            </a:pPr>
            <a:br>
              <a:rPr lang="en-ZA" altLang="en-US" sz="2600" b="1" kern="0" dirty="0">
                <a:cs typeface="Arial" panose="020B0604020202020204" pitchFamily="34" charset="0"/>
              </a:rPr>
            </a:br>
            <a:endParaRPr lang="en-US" altLang="en-US" sz="2600" b="1" kern="0" dirty="0">
              <a:cs typeface="Arial" panose="020B0604020202020204" pitchFamily="34" charset="0"/>
            </a:endParaRPr>
          </a:p>
        </p:txBody>
      </p:sp>
      <p:sp>
        <p:nvSpPr>
          <p:cNvPr id="5" name="TextBox 4">
            <a:extLst>
              <a:ext uri="{FF2B5EF4-FFF2-40B4-BE49-F238E27FC236}">
                <a16:creationId xmlns:a16="http://schemas.microsoft.com/office/drawing/2014/main" id="{4847A057-7C81-1A1F-0F44-401005519073}"/>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52</a:t>
            </a:fld>
            <a:endParaRPr lang="en-ZA" sz="1200" dirty="0"/>
          </a:p>
        </p:txBody>
      </p:sp>
    </p:spTree>
    <p:extLst>
      <p:ext uri="{BB962C8B-B14F-4D97-AF65-F5344CB8AC3E}">
        <p14:creationId xmlns:p14="http://schemas.microsoft.com/office/powerpoint/2010/main" val="35499730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2C025D46-EFAD-31F6-543B-BB305F9E04E7}"/>
              </a:ext>
            </a:extLst>
          </p:cNvPr>
          <p:cNvSpPr txBox="1">
            <a:spLocks noChangeArrowheads="1"/>
          </p:cNvSpPr>
          <p:nvPr/>
        </p:nvSpPr>
        <p:spPr bwMode="auto">
          <a:xfrm>
            <a:off x="303213" y="1938338"/>
            <a:ext cx="7869238" cy="1634678"/>
          </a:xfrm>
          <a:prstGeom prst="rect">
            <a:avLst/>
          </a:prstGeom>
          <a:noFill/>
          <a:ln>
            <a:no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96"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96"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a:lstStyle>
          <a:p>
            <a:pPr marL="342900" lvl="1" indent="-342900" algn="just" eaLnBrk="1" hangingPunct="1">
              <a:spcBef>
                <a:spcPts val="384"/>
              </a:spcBef>
              <a:spcAft>
                <a:spcPts val="0"/>
              </a:spcAft>
              <a:buFont typeface="+mj-lt"/>
              <a:buAutoNum type="arabicPeriod"/>
              <a:defRPr/>
            </a:pPr>
            <a:r>
              <a:rPr lang="en-ZA" altLang="en-US" sz="1400" kern="0" dirty="0">
                <a:latin typeface="+mj-lt"/>
                <a:cs typeface="Arial" pitchFamily="34" charset="0"/>
              </a:rPr>
              <a:t>NERSA reports on compliance with the PFMA and Treasury Regulations in its quarterly reports submitted to the Executive Authority (Minister). </a:t>
            </a:r>
          </a:p>
          <a:p>
            <a:pPr marL="342900" lvl="1" indent="-342900" algn="just" eaLnBrk="1" hangingPunct="1">
              <a:spcBef>
                <a:spcPts val="384"/>
              </a:spcBef>
              <a:spcAft>
                <a:spcPts val="0"/>
              </a:spcAft>
              <a:buFont typeface="+mj-lt"/>
              <a:buAutoNum type="arabicPeriod"/>
              <a:defRPr/>
            </a:pPr>
            <a:endParaRPr lang="en-ZA" altLang="en-US" sz="700" kern="0" dirty="0">
              <a:latin typeface="+mj-lt"/>
              <a:cs typeface="Arial" pitchFamily="34" charset="0"/>
            </a:endParaRPr>
          </a:p>
          <a:p>
            <a:pPr marL="342900" lvl="1" indent="-342900" algn="just" eaLnBrk="1" hangingPunct="1">
              <a:spcBef>
                <a:spcPts val="384"/>
              </a:spcBef>
              <a:spcAft>
                <a:spcPts val="0"/>
              </a:spcAft>
              <a:buFont typeface="+mj-lt"/>
              <a:buAutoNum type="arabicPeriod"/>
              <a:defRPr/>
            </a:pPr>
            <a:r>
              <a:rPr lang="en-ZA" altLang="en-US" sz="1400" kern="0" dirty="0">
                <a:latin typeface="+mj-lt"/>
                <a:cs typeface="Arial" pitchFamily="34" charset="0"/>
              </a:rPr>
              <a:t>All policies and procedures approved by the Energy Regulator are maintained in the Corporate Governance Handbook and are complied with.</a:t>
            </a:r>
          </a:p>
          <a:p>
            <a:pPr marL="271463" lvl="2" indent="0" algn="just" eaLnBrk="1" hangingPunct="1">
              <a:buNone/>
              <a:defRPr/>
            </a:pPr>
            <a:endParaRPr lang="en-ZA" sz="1400" kern="0" dirty="0">
              <a:solidFill>
                <a:srgbClr val="000000"/>
              </a:solidFill>
              <a:latin typeface="+mj-lt"/>
              <a:ea typeface="MS PGothic"/>
            </a:endParaRPr>
          </a:p>
        </p:txBody>
      </p:sp>
      <p:sp>
        <p:nvSpPr>
          <p:cNvPr id="9" name="Rectangle 2">
            <a:extLst>
              <a:ext uri="{FF2B5EF4-FFF2-40B4-BE49-F238E27FC236}">
                <a16:creationId xmlns:a16="http://schemas.microsoft.com/office/drawing/2014/main" id="{945E7E46-AC1D-119A-A983-95687F1B3F08}"/>
              </a:ext>
            </a:extLst>
          </p:cNvPr>
          <p:cNvSpPr>
            <a:spLocks noGrp="1" noChangeArrowheads="1"/>
          </p:cNvSpPr>
          <p:nvPr>
            <p:ph type="title"/>
          </p:nvPr>
        </p:nvSpPr>
        <p:spPr>
          <a:xfrm>
            <a:off x="1" y="1206500"/>
            <a:ext cx="8172450" cy="566738"/>
          </a:xfrm>
        </p:spPr>
        <p:txBody>
          <a:bodyPr anchor="t"/>
          <a:lstStyle/>
          <a:p>
            <a:pPr>
              <a:defRPr/>
            </a:pPr>
            <a:r>
              <a:rPr lang="en-ZA" altLang="en-US" sz="2600" b="1" dirty="0">
                <a:cs typeface="Arial" panose="020B0604020202020204" pitchFamily="34" charset="0"/>
              </a:rPr>
              <a:t>Compliance monitoring</a:t>
            </a:r>
            <a:br>
              <a:rPr lang="en-ZA" altLang="en-US" sz="2600" b="1" kern="0" dirty="0">
                <a:cs typeface="Arial" panose="020B0604020202020204" pitchFamily="34" charset="0"/>
              </a:rPr>
            </a:br>
            <a:endParaRPr lang="en-US" altLang="en-US" sz="2600" b="1" dirty="0">
              <a:latin typeface="Arial" panose="020B0604020202020204" pitchFamily="34" charset="0"/>
              <a:cs typeface="Arial" panose="020B0604020202020204" pitchFamily="34" charset="0"/>
            </a:endParaRPr>
          </a:p>
        </p:txBody>
      </p:sp>
      <p:sp>
        <p:nvSpPr>
          <p:cNvPr id="2" name="Rectangle 3">
            <a:extLst>
              <a:ext uri="{FF2B5EF4-FFF2-40B4-BE49-F238E27FC236}">
                <a16:creationId xmlns:a16="http://schemas.microsoft.com/office/drawing/2014/main" id="{58E9E81F-E618-396B-0F65-9F1F6C73F205}"/>
              </a:ext>
            </a:extLst>
          </p:cNvPr>
          <p:cNvSpPr txBox="1">
            <a:spLocks noChangeArrowheads="1"/>
          </p:cNvSpPr>
          <p:nvPr/>
        </p:nvSpPr>
        <p:spPr bwMode="auto">
          <a:xfrm>
            <a:off x="303162" y="4088830"/>
            <a:ext cx="7869238" cy="1634678"/>
          </a:xfrm>
          <a:prstGeom prst="rect">
            <a:avLst/>
          </a:prstGeom>
          <a:noFill/>
          <a:ln>
            <a:no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96"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96"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a:lstStyle>
          <a:p>
            <a:pPr marL="342900" lvl="1" indent="-342900" algn="just" eaLnBrk="1" hangingPunct="1">
              <a:spcBef>
                <a:spcPts val="384"/>
              </a:spcBef>
              <a:spcAft>
                <a:spcPts val="0"/>
              </a:spcAft>
              <a:buFont typeface="+mj-lt"/>
              <a:buAutoNum type="arabicPeriod"/>
              <a:defRPr/>
            </a:pPr>
            <a:r>
              <a:rPr lang="en-ZA" altLang="en-US" sz="1400" kern="0" dirty="0">
                <a:latin typeface="+mj-lt"/>
                <a:cs typeface="Arial" pitchFamily="34" charset="0"/>
              </a:rPr>
              <a:t>A fraud policy and a fraud prevention plan are in place.</a:t>
            </a:r>
          </a:p>
          <a:p>
            <a:pPr marL="342900" lvl="1" indent="-342900" algn="just" eaLnBrk="1" hangingPunct="1">
              <a:spcBef>
                <a:spcPts val="384"/>
              </a:spcBef>
              <a:spcAft>
                <a:spcPts val="0"/>
              </a:spcAft>
              <a:buFont typeface="+mj-lt"/>
              <a:buAutoNum type="arabicPeriod"/>
              <a:defRPr/>
            </a:pPr>
            <a:endParaRPr lang="en-ZA" altLang="en-US" sz="700" kern="0" dirty="0">
              <a:latin typeface="+mj-lt"/>
              <a:cs typeface="Arial" pitchFamily="34" charset="0"/>
            </a:endParaRPr>
          </a:p>
          <a:p>
            <a:pPr marL="342900" lvl="1" indent="-342900" algn="just" eaLnBrk="1" hangingPunct="1">
              <a:spcBef>
                <a:spcPts val="384"/>
              </a:spcBef>
              <a:spcAft>
                <a:spcPts val="0"/>
              </a:spcAft>
              <a:buFont typeface="+mj-lt"/>
              <a:buAutoNum type="arabicPeriod"/>
              <a:defRPr/>
            </a:pPr>
            <a:r>
              <a:rPr lang="en-ZA" altLang="en-US" sz="1400" kern="0" dirty="0">
                <a:latin typeface="+mj-lt"/>
                <a:cs typeface="Arial" pitchFamily="34" charset="0"/>
              </a:rPr>
              <a:t>A fraud hotline is in place, which is operated by an external service provider and guarantees the anonymity of any person calling in to report suspected fraud, corruption or misuse of public resources. </a:t>
            </a:r>
          </a:p>
          <a:p>
            <a:pPr marL="342900" lvl="1" indent="-342900" algn="just" eaLnBrk="1" hangingPunct="1">
              <a:spcBef>
                <a:spcPts val="384"/>
              </a:spcBef>
              <a:spcAft>
                <a:spcPts val="0"/>
              </a:spcAft>
              <a:buFont typeface="+mj-lt"/>
              <a:buAutoNum type="arabicPeriod"/>
              <a:defRPr/>
            </a:pPr>
            <a:endParaRPr lang="en-ZA" altLang="en-US" sz="700" kern="0" dirty="0">
              <a:latin typeface="+mj-lt"/>
              <a:cs typeface="Arial" pitchFamily="34" charset="0"/>
            </a:endParaRPr>
          </a:p>
          <a:p>
            <a:pPr marL="342900" lvl="1" indent="-342900" algn="just" eaLnBrk="1" hangingPunct="1">
              <a:spcBef>
                <a:spcPts val="384"/>
              </a:spcBef>
              <a:spcAft>
                <a:spcPts val="0"/>
              </a:spcAft>
              <a:buFont typeface="+mj-lt"/>
              <a:buAutoNum type="arabicPeriod"/>
              <a:defRPr/>
            </a:pPr>
            <a:r>
              <a:rPr lang="en-ZA" altLang="en-US" sz="1400" kern="0" dirty="0">
                <a:latin typeface="+mj-lt"/>
                <a:cs typeface="Arial" pitchFamily="34" charset="0"/>
              </a:rPr>
              <a:t>No cases of fraud were reported during the financial year.</a:t>
            </a:r>
            <a:r>
              <a:rPr lang="en-US" sz="1400" kern="0" dirty="0">
                <a:latin typeface="+mj-lt"/>
                <a:cs typeface="Arial" pitchFamily="34" charset="0"/>
              </a:rPr>
              <a:t> </a:t>
            </a:r>
          </a:p>
          <a:p>
            <a:pPr marL="271463" lvl="2" indent="0" algn="just" eaLnBrk="1" hangingPunct="1">
              <a:buNone/>
              <a:defRPr/>
            </a:pPr>
            <a:endParaRPr lang="en-ZA" sz="1400" kern="0" dirty="0">
              <a:solidFill>
                <a:srgbClr val="000000"/>
              </a:solidFill>
              <a:latin typeface="+mj-lt"/>
              <a:ea typeface="MS PGothic"/>
            </a:endParaRPr>
          </a:p>
        </p:txBody>
      </p:sp>
      <p:sp>
        <p:nvSpPr>
          <p:cNvPr id="3" name="Rectangle 2">
            <a:extLst>
              <a:ext uri="{FF2B5EF4-FFF2-40B4-BE49-F238E27FC236}">
                <a16:creationId xmlns:a16="http://schemas.microsoft.com/office/drawing/2014/main" id="{11C701D8-6841-C237-9ECD-7302F8C4043D}"/>
              </a:ext>
            </a:extLst>
          </p:cNvPr>
          <p:cNvSpPr txBox="1">
            <a:spLocks noChangeArrowheads="1"/>
          </p:cNvSpPr>
          <p:nvPr/>
        </p:nvSpPr>
        <p:spPr>
          <a:xfrm>
            <a:off x="-50" y="3356992"/>
            <a:ext cx="8172450" cy="566738"/>
          </a:xfrm>
          <a:prstGeom prst="rect">
            <a:avLst/>
          </a:prstGeom>
        </p:spPr>
        <p:txBody>
          <a:bodyPr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600" b="1" kern="0" dirty="0">
                <a:cs typeface="Arial" panose="020B0604020202020204" pitchFamily="34" charset="0"/>
              </a:rPr>
              <a:t>Fraud and Corruption</a:t>
            </a:r>
            <a:endParaRPr lang="en-US" altLang="en-US" sz="2600" b="1" kern="0" dirty="0">
              <a:cs typeface="Arial" panose="020B0604020202020204" pitchFamily="34" charset="0"/>
            </a:endParaRPr>
          </a:p>
        </p:txBody>
      </p:sp>
      <p:sp>
        <p:nvSpPr>
          <p:cNvPr id="4" name="TextBox 3">
            <a:extLst>
              <a:ext uri="{FF2B5EF4-FFF2-40B4-BE49-F238E27FC236}">
                <a16:creationId xmlns:a16="http://schemas.microsoft.com/office/drawing/2014/main" id="{F8445A78-159F-33F3-4CEB-7EA04FF011DF}"/>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53</a:t>
            </a:fld>
            <a:endParaRPr lang="en-ZA" sz="1200" dirty="0"/>
          </a:p>
        </p:txBody>
      </p:sp>
    </p:spTree>
    <p:extLst>
      <p:ext uri="{BB962C8B-B14F-4D97-AF65-F5344CB8AC3E}">
        <p14:creationId xmlns:p14="http://schemas.microsoft.com/office/powerpoint/2010/main" val="27024021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5"/>
          <p:cNvSpPr>
            <a:spLocks noGrp="1" noChangeArrowheads="1"/>
          </p:cNvSpPr>
          <p:nvPr>
            <p:ph type="title"/>
          </p:nvPr>
        </p:nvSpPr>
        <p:spPr bwMode="auto">
          <a:xfrm>
            <a:off x="107505" y="3284984"/>
            <a:ext cx="8787258" cy="136770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b="1" dirty="0">
                <a:solidFill>
                  <a:schemeClr val="tx1"/>
                </a:solidFill>
              </a:rPr>
              <a:t>5. </a:t>
            </a:r>
            <a:r>
              <a:rPr lang="en-ZA" altLang="en-US" sz="4000" b="1" dirty="0"/>
              <a:t>Performance in the 2023/24 financial year </a:t>
            </a:r>
            <a:endParaRPr lang="en-US" altLang="en-US" sz="4000" dirty="0">
              <a:solidFill>
                <a:schemeClr val="tx1"/>
              </a:solidFill>
            </a:endParaRPr>
          </a:p>
        </p:txBody>
      </p:sp>
      <p:sp>
        <p:nvSpPr>
          <p:cNvPr id="2" name="TextBox 1">
            <a:extLst>
              <a:ext uri="{FF2B5EF4-FFF2-40B4-BE49-F238E27FC236}">
                <a16:creationId xmlns:a16="http://schemas.microsoft.com/office/drawing/2014/main" id="{42B63659-D40C-514A-3C73-4DD97222A6CD}"/>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54</a:t>
            </a:fld>
            <a:endParaRPr lang="en-ZA" sz="1200" dirty="0"/>
          </a:p>
        </p:txBody>
      </p:sp>
    </p:spTree>
    <p:extLst>
      <p:ext uri="{BB962C8B-B14F-4D97-AF65-F5344CB8AC3E}">
        <p14:creationId xmlns:p14="http://schemas.microsoft.com/office/powerpoint/2010/main" val="5776326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2C025D46-EFAD-31F6-543B-BB305F9E04E7}"/>
              </a:ext>
            </a:extLst>
          </p:cNvPr>
          <p:cNvSpPr txBox="1">
            <a:spLocks noChangeArrowheads="1"/>
          </p:cNvSpPr>
          <p:nvPr/>
        </p:nvSpPr>
        <p:spPr bwMode="auto">
          <a:xfrm>
            <a:off x="303213" y="2298006"/>
            <a:ext cx="7869238" cy="842962"/>
          </a:xfrm>
          <a:prstGeom prst="rect">
            <a:avLst/>
          </a:prstGeom>
          <a:noFill/>
          <a:ln>
            <a:no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96"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96"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a:lstStyle>
          <a:p>
            <a:pPr marL="0" lvl="1" indent="0" algn="just" eaLnBrk="1" hangingPunct="1">
              <a:spcBef>
                <a:spcPts val="384"/>
              </a:spcBef>
              <a:spcAft>
                <a:spcPts val="0"/>
              </a:spcAft>
              <a:buNone/>
              <a:defRPr/>
            </a:pPr>
            <a:r>
              <a:rPr lang="en-US" sz="1600" dirty="0">
                <a:cs typeface="Arial" panose="020B0604020202020204" pitchFamily="34" charset="0"/>
              </a:rPr>
              <a:t>NERSA achieved 63/65 planned targets amounting to 97% overall achievement for 2023/24. This </a:t>
            </a:r>
            <a:r>
              <a:rPr lang="en-ZA" sz="1600" kern="0" dirty="0">
                <a:solidFill>
                  <a:srgbClr val="000000"/>
                </a:solidFill>
                <a:latin typeface="+mj-lt"/>
                <a:ea typeface="MS PGothic"/>
              </a:rPr>
              <a:t>signifies a 8% increase when compared with 89% in the 2022/23. </a:t>
            </a:r>
          </a:p>
          <a:p>
            <a:pPr marL="0" lvl="1" indent="0" algn="just" eaLnBrk="1" hangingPunct="1">
              <a:spcBef>
                <a:spcPts val="384"/>
              </a:spcBef>
              <a:spcAft>
                <a:spcPts val="0"/>
              </a:spcAft>
              <a:buNone/>
              <a:defRPr/>
            </a:pPr>
            <a:endParaRPr lang="en-US" sz="1600" dirty="0">
              <a:cs typeface="Arial" panose="020B0604020202020204" pitchFamily="34" charset="0"/>
            </a:endParaRPr>
          </a:p>
        </p:txBody>
      </p:sp>
      <p:sp>
        <p:nvSpPr>
          <p:cNvPr id="9" name="Rectangle 2">
            <a:extLst>
              <a:ext uri="{FF2B5EF4-FFF2-40B4-BE49-F238E27FC236}">
                <a16:creationId xmlns:a16="http://schemas.microsoft.com/office/drawing/2014/main" id="{945E7E46-AC1D-119A-A983-95687F1B3F08}"/>
              </a:ext>
            </a:extLst>
          </p:cNvPr>
          <p:cNvSpPr>
            <a:spLocks noGrp="1" noChangeArrowheads="1"/>
          </p:cNvSpPr>
          <p:nvPr>
            <p:ph type="title"/>
          </p:nvPr>
        </p:nvSpPr>
        <p:spPr>
          <a:xfrm>
            <a:off x="1" y="1206500"/>
            <a:ext cx="8172450" cy="566738"/>
          </a:xfrm>
        </p:spPr>
        <p:txBody>
          <a:bodyPr anchor="t"/>
          <a:lstStyle/>
          <a:p>
            <a:pPr>
              <a:defRPr/>
            </a:pPr>
            <a:r>
              <a:rPr lang="en-ZA" altLang="en-US" sz="2600" b="1" dirty="0"/>
              <a:t>Performance in the 2023/24 financial year</a:t>
            </a:r>
            <a:br>
              <a:rPr lang="en-ZA" altLang="en-US" sz="2600" b="1" kern="0" dirty="0">
                <a:cs typeface="Arial" panose="020B0604020202020204" pitchFamily="34" charset="0"/>
              </a:rPr>
            </a:br>
            <a:endParaRPr lang="en-US" altLang="en-US" sz="2600" b="1" dirty="0">
              <a:cs typeface="Arial" panose="020B0604020202020204" pitchFamily="34" charset="0"/>
            </a:endParaRPr>
          </a:p>
        </p:txBody>
      </p:sp>
      <p:graphicFrame>
        <p:nvGraphicFramePr>
          <p:cNvPr id="2" name="Table 1">
            <a:extLst>
              <a:ext uri="{FF2B5EF4-FFF2-40B4-BE49-F238E27FC236}">
                <a16:creationId xmlns:a16="http://schemas.microsoft.com/office/drawing/2014/main" id="{01F0CC6A-13F6-2D92-54F3-B1FB4EDB7AE0}"/>
              </a:ext>
            </a:extLst>
          </p:cNvPr>
          <p:cNvGraphicFramePr>
            <a:graphicFrameLocks noGrp="1"/>
          </p:cNvGraphicFramePr>
          <p:nvPr>
            <p:extLst>
              <p:ext uri="{D42A27DB-BD31-4B8C-83A1-F6EECF244321}">
                <p14:modId xmlns:p14="http://schemas.microsoft.com/office/powerpoint/2010/main" val="609496739"/>
              </p:ext>
            </p:extLst>
          </p:nvPr>
        </p:nvGraphicFramePr>
        <p:xfrm>
          <a:off x="594520" y="3212976"/>
          <a:ext cx="6983411" cy="2305050"/>
        </p:xfrm>
        <a:graphic>
          <a:graphicData uri="http://schemas.openxmlformats.org/drawingml/2006/table">
            <a:tbl>
              <a:tblPr firstRow="1" firstCol="1" lastRow="1" lastCol="1" bandRow="1" bandCol="1">
                <a:tableStyleId>{10A1B5D5-9B99-4C35-A422-299274C87663}</a:tableStyleId>
              </a:tblPr>
              <a:tblGrid>
                <a:gridCol w="2327083">
                  <a:extLst>
                    <a:ext uri="{9D8B030D-6E8A-4147-A177-3AD203B41FA5}">
                      <a16:colId xmlns:a16="http://schemas.microsoft.com/office/drawing/2014/main" val="20000"/>
                    </a:ext>
                  </a:extLst>
                </a:gridCol>
                <a:gridCol w="2328164">
                  <a:extLst>
                    <a:ext uri="{9D8B030D-6E8A-4147-A177-3AD203B41FA5}">
                      <a16:colId xmlns:a16="http://schemas.microsoft.com/office/drawing/2014/main" val="20001"/>
                    </a:ext>
                  </a:extLst>
                </a:gridCol>
                <a:gridCol w="2328164">
                  <a:extLst>
                    <a:ext uri="{9D8B030D-6E8A-4147-A177-3AD203B41FA5}">
                      <a16:colId xmlns:a16="http://schemas.microsoft.com/office/drawing/2014/main" val="20002"/>
                    </a:ext>
                  </a:extLst>
                </a:gridCol>
              </a:tblGrid>
              <a:tr h="737265">
                <a:tc>
                  <a:txBody>
                    <a:bodyPr/>
                    <a:lstStyle/>
                    <a:p>
                      <a:pPr marL="0" marR="0" algn="ctr">
                        <a:lnSpc>
                          <a:spcPct val="100000"/>
                        </a:lnSpc>
                        <a:spcBef>
                          <a:spcPts val="0"/>
                        </a:spcBef>
                        <a:spcAft>
                          <a:spcPts val="0"/>
                        </a:spcAft>
                      </a:pPr>
                      <a:r>
                        <a:rPr lang="en-US" sz="1400" dirty="0">
                          <a:effectLst/>
                        </a:rPr>
                        <a:t>Financial Year</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67" marR="6856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3399"/>
                    </a:solidFill>
                  </a:tcPr>
                </a:tc>
                <a:tc>
                  <a:txBody>
                    <a:bodyPr/>
                    <a:lstStyle/>
                    <a:p>
                      <a:pPr marL="0" marR="0" algn="ctr">
                        <a:lnSpc>
                          <a:spcPct val="100000"/>
                        </a:lnSpc>
                        <a:spcBef>
                          <a:spcPts val="0"/>
                        </a:spcBef>
                        <a:spcAft>
                          <a:spcPts val="0"/>
                        </a:spcAft>
                      </a:pPr>
                      <a:r>
                        <a:rPr lang="en-US" sz="1400" dirty="0">
                          <a:effectLst/>
                        </a:rPr>
                        <a:t>Annual Actual Achievement</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67" marR="6856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339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rPr>
                        <a:t>Audit Outcome</a:t>
                      </a: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67" marR="6856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3399"/>
                    </a:solidFill>
                  </a:tcPr>
                </a:tc>
                <a:extLst>
                  <a:ext uri="{0D108BD9-81ED-4DB2-BD59-A6C34878D82A}">
                    <a16:rowId xmlns:a16="http://schemas.microsoft.com/office/drawing/2014/main" val="10000"/>
                  </a:ext>
                </a:extLst>
              </a:tr>
              <a:tr h="313557">
                <a:tc>
                  <a:txBody>
                    <a:bodyPr/>
                    <a:lstStyle/>
                    <a:p>
                      <a:pPr marL="0" marR="0" algn="ctr">
                        <a:lnSpc>
                          <a:spcPct val="115000"/>
                        </a:lnSpc>
                        <a:spcBef>
                          <a:spcPts val="0"/>
                        </a:spcBef>
                        <a:spcAft>
                          <a:spcPts val="0"/>
                        </a:spcAft>
                      </a:pPr>
                      <a:r>
                        <a:rPr lang="en-GB" sz="1600" b="0" dirty="0">
                          <a:effectLst/>
                        </a:rPr>
                        <a:t>2019/20</a:t>
                      </a:r>
                      <a:endParaRPr lang="en-US"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67" marR="6856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CDDE"/>
                    </a:solidFill>
                  </a:tcPr>
                </a:tc>
                <a:tc>
                  <a:txBody>
                    <a:bodyPr/>
                    <a:lstStyle/>
                    <a:p>
                      <a:pPr marL="0" marR="0" algn="ctr">
                        <a:lnSpc>
                          <a:spcPct val="115000"/>
                        </a:lnSpc>
                        <a:spcBef>
                          <a:spcPts val="0"/>
                        </a:spcBef>
                        <a:spcAft>
                          <a:spcPts val="0"/>
                        </a:spcAft>
                      </a:pPr>
                      <a:r>
                        <a:rPr lang="en-GB" sz="1600" b="0" dirty="0">
                          <a:effectLst/>
                        </a:rPr>
                        <a:t>79%</a:t>
                      </a:r>
                      <a:endParaRPr lang="en-US"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67" marR="6856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CDDE"/>
                    </a:solidFill>
                  </a:tcPr>
                </a:tc>
                <a:tc>
                  <a:txBody>
                    <a:bodyPr/>
                    <a:lstStyle/>
                    <a:p>
                      <a:pPr marL="0" marR="0" algn="ctr">
                        <a:lnSpc>
                          <a:spcPct val="115000"/>
                        </a:lnSpc>
                        <a:spcBef>
                          <a:spcPts val="0"/>
                        </a:spcBef>
                        <a:spcAft>
                          <a:spcPts val="0"/>
                        </a:spcAft>
                      </a:pPr>
                      <a:r>
                        <a:rPr lang="en-US" sz="1600" b="0" dirty="0">
                          <a:effectLst/>
                        </a:rPr>
                        <a:t>Unqualified Audit</a:t>
                      </a:r>
                      <a:endParaRPr lang="en-US" sz="1600" b="0" dirty="0">
                        <a:solidFill>
                          <a:schemeClr val="tx1"/>
                        </a:solidFill>
                        <a:effectLst/>
                        <a:latin typeface="+mj-lt"/>
                        <a:ea typeface="Calibri" panose="020F0502020204030204" pitchFamily="34" charset="0"/>
                        <a:cs typeface="Times New Roman" panose="02020603050405020304" pitchFamily="18" charset="0"/>
                      </a:endParaRPr>
                    </a:p>
                  </a:txBody>
                  <a:tcPr marL="68567" marR="6856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CDDE"/>
                    </a:solidFill>
                  </a:tcPr>
                </a:tc>
                <a:extLst>
                  <a:ext uri="{0D108BD9-81ED-4DB2-BD59-A6C34878D82A}">
                    <a16:rowId xmlns:a16="http://schemas.microsoft.com/office/drawing/2014/main" val="10001"/>
                  </a:ext>
                </a:extLst>
              </a:tr>
              <a:tr h="313557">
                <a:tc>
                  <a:txBody>
                    <a:bodyPr/>
                    <a:lstStyle/>
                    <a:p>
                      <a:pPr marL="0" marR="0" algn="ctr">
                        <a:lnSpc>
                          <a:spcPct val="115000"/>
                        </a:lnSpc>
                        <a:spcBef>
                          <a:spcPts val="0"/>
                        </a:spcBef>
                        <a:spcAft>
                          <a:spcPts val="0"/>
                        </a:spcAft>
                      </a:pPr>
                      <a:r>
                        <a:rPr lang="en-GB" sz="1600" b="0" dirty="0">
                          <a:effectLst/>
                        </a:rPr>
                        <a:t>2020/21</a:t>
                      </a:r>
                      <a:endParaRPr lang="en-US"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67" marR="6856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8EF"/>
                    </a:solidFill>
                  </a:tcPr>
                </a:tc>
                <a:tc>
                  <a:txBody>
                    <a:bodyPr/>
                    <a:lstStyle/>
                    <a:p>
                      <a:pPr marL="0" marR="0" algn="ctr">
                        <a:lnSpc>
                          <a:spcPct val="115000"/>
                        </a:lnSpc>
                        <a:spcBef>
                          <a:spcPts val="0"/>
                        </a:spcBef>
                        <a:spcAft>
                          <a:spcPts val="0"/>
                        </a:spcAft>
                      </a:pPr>
                      <a:r>
                        <a:rPr lang="en-GB" sz="1600" b="0" dirty="0">
                          <a:effectLst/>
                        </a:rPr>
                        <a:t>88%</a:t>
                      </a:r>
                      <a:endParaRPr lang="en-US"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67" marR="6856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8EF"/>
                    </a:solidFill>
                  </a:tcPr>
                </a:tc>
                <a:tc>
                  <a:txBody>
                    <a:bodyPr/>
                    <a:lstStyle/>
                    <a:p>
                      <a:pPr marL="0" marR="0" algn="ctr">
                        <a:lnSpc>
                          <a:spcPct val="115000"/>
                        </a:lnSpc>
                        <a:spcBef>
                          <a:spcPts val="0"/>
                        </a:spcBef>
                        <a:spcAft>
                          <a:spcPts val="0"/>
                        </a:spcAft>
                      </a:pPr>
                      <a:r>
                        <a:rPr lang="en-US" sz="1600" b="0" dirty="0">
                          <a:effectLst/>
                        </a:rPr>
                        <a:t>Unqualified Audit</a:t>
                      </a:r>
                      <a:endParaRPr lang="en-US" sz="1600" b="0" dirty="0">
                        <a:solidFill>
                          <a:schemeClr val="tx1"/>
                        </a:solidFill>
                        <a:effectLst/>
                        <a:latin typeface="+mj-lt"/>
                        <a:ea typeface="Calibri" panose="020F0502020204030204" pitchFamily="34" charset="0"/>
                        <a:cs typeface="Times New Roman" panose="02020603050405020304" pitchFamily="18" charset="0"/>
                      </a:endParaRPr>
                    </a:p>
                  </a:txBody>
                  <a:tcPr marL="68567" marR="6856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8EF"/>
                    </a:solidFill>
                  </a:tcPr>
                </a:tc>
                <a:extLst>
                  <a:ext uri="{0D108BD9-81ED-4DB2-BD59-A6C34878D82A}">
                    <a16:rowId xmlns:a16="http://schemas.microsoft.com/office/drawing/2014/main" val="10002"/>
                  </a:ext>
                </a:extLst>
              </a:tr>
              <a:tr h="313557">
                <a:tc>
                  <a:txBody>
                    <a:bodyPr/>
                    <a:lstStyle/>
                    <a:p>
                      <a:pPr marL="0" marR="0" algn="ctr">
                        <a:lnSpc>
                          <a:spcPct val="115000"/>
                        </a:lnSpc>
                        <a:spcBef>
                          <a:spcPts val="0"/>
                        </a:spcBef>
                        <a:spcAft>
                          <a:spcPts val="0"/>
                        </a:spcAft>
                      </a:pPr>
                      <a:r>
                        <a:rPr lang="en-GB" sz="1600" b="0" dirty="0">
                          <a:effectLst/>
                        </a:rPr>
                        <a:t>2021/22</a:t>
                      </a:r>
                      <a:endParaRPr lang="en-US"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67" marR="6856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CDDE"/>
                    </a:solidFill>
                  </a:tcPr>
                </a:tc>
                <a:tc>
                  <a:txBody>
                    <a:bodyPr/>
                    <a:lstStyle/>
                    <a:p>
                      <a:pPr marL="0" marR="0" algn="ctr">
                        <a:lnSpc>
                          <a:spcPct val="115000"/>
                        </a:lnSpc>
                        <a:spcBef>
                          <a:spcPts val="0"/>
                        </a:spcBef>
                        <a:spcAft>
                          <a:spcPts val="0"/>
                        </a:spcAft>
                      </a:pPr>
                      <a:r>
                        <a:rPr lang="en-GB" sz="1600" b="0" dirty="0">
                          <a:effectLst/>
                        </a:rPr>
                        <a:t>90%</a:t>
                      </a:r>
                      <a:endParaRPr lang="en-US"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67" marR="6856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CDDE"/>
                    </a:solidFill>
                  </a:tcPr>
                </a:tc>
                <a:tc>
                  <a:txBody>
                    <a:bodyPr/>
                    <a:lstStyle/>
                    <a:p>
                      <a:pPr marL="0" marR="0" algn="ctr">
                        <a:lnSpc>
                          <a:spcPct val="115000"/>
                        </a:lnSpc>
                        <a:spcBef>
                          <a:spcPts val="0"/>
                        </a:spcBef>
                        <a:spcAft>
                          <a:spcPts val="0"/>
                        </a:spcAft>
                      </a:pPr>
                      <a:r>
                        <a:rPr lang="en-US" sz="1600" b="0" dirty="0">
                          <a:effectLst/>
                        </a:rPr>
                        <a:t>Clean Audit</a:t>
                      </a:r>
                      <a:endParaRPr lang="en-US" sz="1600" b="0" dirty="0">
                        <a:solidFill>
                          <a:schemeClr val="tx1"/>
                        </a:solidFill>
                        <a:effectLst/>
                        <a:latin typeface="+mj-lt"/>
                        <a:ea typeface="Calibri" panose="020F0502020204030204" pitchFamily="34" charset="0"/>
                        <a:cs typeface="Times New Roman" panose="02020603050405020304" pitchFamily="18" charset="0"/>
                      </a:endParaRPr>
                    </a:p>
                  </a:txBody>
                  <a:tcPr marL="68567" marR="6856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CDDE"/>
                    </a:solidFill>
                  </a:tcPr>
                </a:tc>
                <a:extLst>
                  <a:ext uri="{0D108BD9-81ED-4DB2-BD59-A6C34878D82A}">
                    <a16:rowId xmlns:a16="http://schemas.microsoft.com/office/drawing/2014/main" val="10003"/>
                  </a:ext>
                </a:extLst>
              </a:tr>
              <a:tr h="313557">
                <a:tc>
                  <a:txBody>
                    <a:bodyPr/>
                    <a:lstStyle/>
                    <a:p>
                      <a:pPr marL="0" marR="0" algn="ctr">
                        <a:lnSpc>
                          <a:spcPct val="115000"/>
                        </a:lnSpc>
                        <a:spcBef>
                          <a:spcPts val="0"/>
                        </a:spcBef>
                        <a:spcAft>
                          <a:spcPts val="0"/>
                        </a:spcAft>
                      </a:pPr>
                      <a:r>
                        <a:rPr lang="en-GB" sz="1600" b="0" dirty="0">
                          <a:effectLst/>
                        </a:rPr>
                        <a:t>2022/23</a:t>
                      </a:r>
                      <a:endParaRPr lang="en-US"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67" marR="6856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8ED"/>
                    </a:solidFill>
                  </a:tcPr>
                </a:tc>
                <a:tc>
                  <a:txBody>
                    <a:bodyPr/>
                    <a:lstStyle/>
                    <a:p>
                      <a:pPr marL="0" marR="0" algn="ctr">
                        <a:lnSpc>
                          <a:spcPct val="115000"/>
                        </a:lnSpc>
                        <a:spcBef>
                          <a:spcPts val="0"/>
                        </a:spcBef>
                        <a:spcAft>
                          <a:spcPts val="0"/>
                        </a:spcAft>
                      </a:pPr>
                      <a:r>
                        <a:rPr lang="en-GB" sz="1600" b="0" dirty="0">
                          <a:effectLst/>
                        </a:rPr>
                        <a:t>89%</a:t>
                      </a:r>
                      <a:endParaRPr lang="en-US"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67" marR="6856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8ED"/>
                    </a:solidFill>
                  </a:tcPr>
                </a:tc>
                <a:tc>
                  <a:txBody>
                    <a:bodyPr/>
                    <a:lstStyle/>
                    <a:p>
                      <a:pPr marL="0" marR="0" algn="ctr">
                        <a:lnSpc>
                          <a:spcPct val="115000"/>
                        </a:lnSpc>
                        <a:spcBef>
                          <a:spcPts val="0"/>
                        </a:spcBef>
                        <a:spcAft>
                          <a:spcPts val="0"/>
                        </a:spcAft>
                      </a:pPr>
                      <a:r>
                        <a:rPr lang="en-US" sz="1600" b="0" dirty="0">
                          <a:effectLst/>
                        </a:rPr>
                        <a:t>Clean</a:t>
                      </a:r>
                      <a:r>
                        <a:rPr lang="en-US" sz="1600" b="0" baseline="0" dirty="0">
                          <a:effectLst/>
                        </a:rPr>
                        <a:t> Audit</a:t>
                      </a:r>
                      <a:endParaRPr lang="en-US" sz="1600" b="0" dirty="0">
                        <a:solidFill>
                          <a:schemeClr val="tx1"/>
                        </a:solidFill>
                        <a:effectLst/>
                        <a:latin typeface="+mj-lt"/>
                        <a:ea typeface="Calibri" panose="020F0502020204030204" pitchFamily="34" charset="0"/>
                        <a:cs typeface="Times New Roman" panose="02020603050405020304" pitchFamily="18" charset="0"/>
                      </a:endParaRPr>
                    </a:p>
                  </a:txBody>
                  <a:tcPr marL="68567" marR="6856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8ED"/>
                    </a:solidFill>
                  </a:tcPr>
                </a:tc>
                <a:extLst>
                  <a:ext uri="{0D108BD9-81ED-4DB2-BD59-A6C34878D82A}">
                    <a16:rowId xmlns:a16="http://schemas.microsoft.com/office/drawing/2014/main" val="10004"/>
                  </a:ext>
                </a:extLst>
              </a:tr>
              <a:tr h="313557">
                <a:tc>
                  <a:txBody>
                    <a:bodyPr/>
                    <a:lstStyle/>
                    <a:p>
                      <a:pPr marL="0" marR="0" algn="ctr">
                        <a:lnSpc>
                          <a:spcPct val="115000"/>
                        </a:lnSpc>
                        <a:spcBef>
                          <a:spcPts val="0"/>
                        </a:spcBef>
                        <a:spcAft>
                          <a:spcPts val="0"/>
                        </a:spcAft>
                      </a:pPr>
                      <a:r>
                        <a:rPr lang="en-GB" sz="1600" b="0" dirty="0">
                          <a:effectLst/>
                        </a:rPr>
                        <a:t>2023/24</a:t>
                      </a:r>
                      <a:endParaRPr lang="en-US"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67" marR="6856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CDDE"/>
                    </a:solidFill>
                  </a:tcPr>
                </a:tc>
                <a:tc>
                  <a:txBody>
                    <a:bodyPr/>
                    <a:lstStyle/>
                    <a:p>
                      <a:pPr marL="0" marR="0" algn="ctr">
                        <a:lnSpc>
                          <a:spcPct val="115000"/>
                        </a:lnSpc>
                        <a:spcBef>
                          <a:spcPts val="0"/>
                        </a:spcBef>
                        <a:spcAft>
                          <a:spcPts val="0"/>
                        </a:spcAft>
                      </a:pPr>
                      <a:r>
                        <a:rPr lang="en-GB" sz="1600" b="0" dirty="0">
                          <a:effectLst/>
                        </a:rPr>
                        <a:t>97%</a:t>
                      </a:r>
                      <a:endParaRPr lang="en-US"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67" marR="6856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CDDE"/>
                    </a:solidFill>
                  </a:tcPr>
                </a:tc>
                <a:tc>
                  <a:txBody>
                    <a:bodyPr/>
                    <a:lstStyle/>
                    <a:p>
                      <a:pPr marL="0" marR="0" algn="ctr">
                        <a:lnSpc>
                          <a:spcPct val="115000"/>
                        </a:lnSpc>
                        <a:spcBef>
                          <a:spcPts val="0"/>
                        </a:spcBef>
                        <a:spcAft>
                          <a:spcPts val="0"/>
                        </a:spcAft>
                      </a:pPr>
                      <a:r>
                        <a:rPr lang="en-US" sz="1600" b="0" dirty="0">
                          <a:effectLst/>
                        </a:rPr>
                        <a:t>Unqualified Audit</a:t>
                      </a:r>
                      <a:endParaRPr lang="en-US" sz="1600" b="0" dirty="0">
                        <a:solidFill>
                          <a:schemeClr val="tx1"/>
                        </a:solidFill>
                        <a:effectLst/>
                        <a:latin typeface="+mj-lt"/>
                        <a:ea typeface="Calibri" panose="020F0502020204030204" pitchFamily="34" charset="0"/>
                        <a:cs typeface="Times New Roman" panose="02020603050405020304" pitchFamily="18" charset="0"/>
                      </a:endParaRPr>
                    </a:p>
                  </a:txBody>
                  <a:tcPr marL="68567" marR="6856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CDDE"/>
                    </a:solidFill>
                  </a:tcPr>
                </a:tc>
                <a:extLst>
                  <a:ext uri="{0D108BD9-81ED-4DB2-BD59-A6C34878D82A}">
                    <a16:rowId xmlns:a16="http://schemas.microsoft.com/office/drawing/2014/main" val="653796668"/>
                  </a:ext>
                </a:extLst>
              </a:tr>
            </a:tbl>
          </a:graphicData>
        </a:graphic>
      </p:graphicFrame>
      <p:sp>
        <p:nvSpPr>
          <p:cNvPr id="7" name="Rectangle 6">
            <a:extLst>
              <a:ext uri="{FF2B5EF4-FFF2-40B4-BE49-F238E27FC236}">
                <a16:creationId xmlns:a16="http://schemas.microsoft.com/office/drawing/2014/main" id="{23ABDA76-11D1-2C80-B24F-BFC1AD1CFC53}"/>
              </a:ext>
            </a:extLst>
          </p:cNvPr>
          <p:cNvSpPr/>
          <p:nvPr/>
        </p:nvSpPr>
        <p:spPr bwMode="auto">
          <a:xfrm>
            <a:off x="593005" y="4869557"/>
            <a:ext cx="6983411" cy="648469"/>
          </a:xfrm>
          <a:prstGeom prst="rect">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ZA" sz="2400" b="0" i="0" u="none" strike="noStrike" cap="none" normalizeH="0" baseline="0" dirty="0">
              <a:ln>
                <a:noFill/>
              </a:ln>
              <a:solidFill>
                <a:schemeClr val="tx1"/>
              </a:solidFill>
              <a:effectLst/>
              <a:latin typeface="Arial" charset="0"/>
              <a:ea typeface="ＭＳ Ｐゴシック" pitchFamily="-96" charset="-128"/>
            </a:endParaRPr>
          </a:p>
        </p:txBody>
      </p:sp>
      <p:sp>
        <p:nvSpPr>
          <p:cNvPr id="3" name="TextBox 2">
            <a:extLst>
              <a:ext uri="{FF2B5EF4-FFF2-40B4-BE49-F238E27FC236}">
                <a16:creationId xmlns:a16="http://schemas.microsoft.com/office/drawing/2014/main" id="{A2A47883-77BC-4D4C-66DD-DFF76DAC0694}"/>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55</a:t>
            </a:fld>
            <a:endParaRPr lang="en-ZA" sz="1200" dirty="0"/>
          </a:p>
        </p:txBody>
      </p:sp>
    </p:spTree>
    <p:extLst>
      <p:ext uri="{BB962C8B-B14F-4D97-AF65-F5344CB8AC3E}">
        <p14:creationId xmlns:p14="http://schemas.microsoft.com/office/powerpoint/2010/main" val="26223807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7241CC06-8201-69F8-240B-2305A304830E}"/>
              </a:ext>
            </a:extLst>
          </p:cNvPr>
          <p:cNvSpPr txBox="1">
            <a:spLocks/>
          </p:cNvSpPr>
          <p:nvPr/>
        </p:nvSpPr>
        <p:spPr>
          <a:xfrm>
            <a:off x="107950" y="1697038"/>
            <a:ext cx="8353425" cy="515778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342900" lvl="1" indent="-342900">
              <a:buFont typeface="+mj-lt"/>
              <a:buAutoNum type="arabicPeriod" startAt="3"/>
              <a:defRPr/>
            </a:pPr>
            <a:endParaRPr lang="en-ZA" sz="1700" b="1" kern="0" dirty="0">
              <a:solidFill>
                <a:srgbClr val="000000"/>
              </a:solidFill>
            </a:endParaRPr>
          </a:p>
        </p:txBody>
      </p:sp>
      <p:sp>
        <p:nvSpPr>
          <p:cNvPr id="8" name="Rectangle 2">
            <a:extLst>
              <a:ext uri="{FF2B5EF4-FFF2-40B4-BE49-F238E27FC236}">
                <a16:creationId xmlns:a16="http://schemas.microsoft.com/office/drawing/2014/main" id="{2786E656-3F6E-8E74-0795-D3E4E060822A}"/>
              </a:ext>
            </a:extLst>
          </p:cNvPr>
          <p:cNvSpPr txBox="1">
            <a:spLocks noChangeArrowheads="1"/>
          </p:cNvSpPr>
          <p:nvPr/>
        </p:nvSpPr>
        <p:spPr bwMode="auto">
          <a:xfrm>
            <a:off x="144463" y="1206500"/>
            <a:ext cx="8027987"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rtl="0" eaLnBrk="0" fontAlgn="base" hangingPunct="0">
              <a:spcBef>
                <a:spcPct val="0"/>
              </a:spcBef>
              <a:spcAft>
                <a:spcPct val="0"/>
              </a:spcAft>
              <a:defRPr sz="4000">
                <a:solidFill>
                  <a:schemeClr val="tx2"/>
                </a:solidFill>
                <a:latin typeface="+mj-lt"/>
                <a:ea typeface="ＭＳ Ｐゴシック" pitchFamily="-96" charset="-128"/>
                <a:cs typeface="+mj-cs"/>
              </a:defRPr>
            </a:lvl1pPr>
            <a:lvl2pPr algn="ctr" rtl="0" eaLnBrk="0" fontAlgn="base" hangingPunct="0">
              <a:spcBef>
                <a:spcPct val="0"/>
              </a:spcBef>
              <a:spcAft>
                <a:spcPct val="0"/>
              </a:spcAft>
              <a:defRPr sz="4000">
                <a:solidFill>
                  <a:schemeClr val="tx2"/>
                </a:solidFill>
                <a:latin typeface="Arial" charset="0"/>
                <a:ea typeface="ＭＳ Ｐゴシック" pitchFamily="-96" charset="-128"/>
              </a:defRPr>
            </a:lvl2pPr>
            <a:lvl3pPr algn="ctr" rtl="0" eaLnBrk="0" fontAlgn="base" hangingPunct="0">
              <a:spcBef>
                <a:spcPct val="0"/>
              </a:spcBef>
              <a:spcAft>
                <a:spcPct val="0"/>
              </a:spcAft>
              <a:defRPr sz="4000">
                <a:solidFill>
                  <a:schemeClr val="tx2"/>
                </a:solidFill>
                <a:latin typeface="Arial" charset="0"/>
                <a:ea typeface="ＭＳ Ｐゴシック" pitchFamily="-96" charset="-128"/>
              </a:defRPr>
            </a:lvl3pPr>
            <a:lvl4pPr algn="ctr" rtl="0" eaLnBrk="0" fontAlgn="base" hangingPunct="0">
              <a:spcBef>
                <a:spcPct val="0"/>
              </a:spcBef>
              <a:spcAft>
                <a:spcPct val="0"/>
              </a:spcAft>
              <a:defRPr sz="4000">
                <a:solidFill>
                  <a:schemeClr val="tx2"/>
                </a:solidFill>
                <a:latin typeface="Arial" charset="0"/>
                <a:ea typeface="ＭＳ Ｐゴシック" pitchFamily="-96" charset="-128"/>
              </a:defRPr>
            </a:lvl4pPr>
            <a:lvl5pPr algn="ctr" rtl="0" eaLnBrk="0" fontAlgn="base" hangingPunct="0">
              <a:spcBef>
                <a:spcPct val="0"/>
              </a:spcBef>
              <a:spcAft>
                <a:spcPct val="0"/>
              </a:spcAft>
              <a:defRPr sz="4000">
                <a:solidFill>
                  <a:schemeClr val="tx2"/>
                </a:solidFill>
                <a:latin typeface="Arial" charset="0"/>
                <a:ea typeface="ＭＳ Ｐゴシック" pitchFamily="-96" charset="-128"/>
              </a:defRPr>
            </a:lvl5pPr>
            <a:lvl6pPr marL="457200" algn="ctr" rtl="0" fontAlgn="base">
              <a:spcBef>
                <a:spcPct val="0"/>
              </a:spcBef>
              <a:spcAft>
                <a:spcPct val="0"/>
              </a:spcAft>
              <a:defRPr sz="4000">
                <a:solidFill>
                  <a:schemeClr val="tx2"/>
                </a:solidFill>
                <a:latin typeface="Arial" charset="0"/>
                <a:ea typeface="MS PGothic" pitchFamily="34" charset="-128"/>
              </a:defRPr>
            </a:lvl6pPr>
            <a:lvl7pPr marL="914400" algn="ctr" rtl="0" fontAlgn="base">
              <a:spcBef>
                <a:spcPct val="0"/>
              </a:spcBef>
              <a:spcAft>
                <a:spcPct val="0"/>
              </a:spcAft>
              <a:defRPr sz="4000">
                <a:solidFill>
                  <a:schemeClr val="tx2"/>
                </a:solidFill>
                <a:latin typeface="Arial" charset="0"/>
                <a:ea typeface="MS PGothic" pitchFamily="34" charset="-128"/>
              </a:defRPr>
            </a:lvl7pPr>
            <a:lvl8pPr marL="1371600" algn="ctr" rtl="0" fontAlgn="base">
              <a:spcBef>
                <a:spcPct val="0"/>
              </a:spcBef>
              <a:spcAft>
                <a:spcPct val="0"/>
              </a:spcAft>
              <a:defRPr sz="4000">
                <a:solidFill>
                  <a:schemeClr val="tx2"/>
                </a:solidFill>
                <a:latin typeface="Arial" charset="0"/>
                <a:ea typeface="MS PGothic" pitchFamily="34" charset="-128"/>
              </a:defRPr>
            </a:lvl8pPr>
            <a:lvl9pPr marL="1828800" algn="ctr" rtl="0" fontAlgn="base">
              <a:spcBef>
                <a:spcPct val="0"/>
              </a:spcBef>
              <a:spcAft>
                <a:spcPct val="0"/>
              </a:spcAft>
              <a:defRPr sz="4000">
                <a:solidFill>
                  <a:schemeClr val="tx2"/>
                </a:solidFill>
                <a:latin typeface="Arial" charset="0"/>
                <a:ea typeface="MS PGothic" pitchFamily="34" charset="-128"/>
              </a:defRPr>
            </a:lvl9pPr>
          </a:lstStyle>
          <a:p>
            <a:pPr eaLnBrk="1" hangingPunct="1">
              <a:defRPr/>
            </a:pPr>
            <a:endParaRPr lang="en-US" altLang="en-US" sz="3200" b="1" kern="0" dirty="0">
              <a:solidFill>
                <a:schemeClr val="tx1"/>
              </a:solidFill>
              <a:ea typeface="ＭＳ Ｐゴシック" panose="020B0600070205080204" pitchFamily="34" charset="-128"/>
            </a:endParaRPr>
          </a:p>
        </p:txBody>
      </p:sp>
      <p:sp>
        <p:nvSpPr>
          <p:cNvPr id="11" name="Rectangle 3">
            <a:extLst>
              <a:ext uri="{FF2B5EF4-FFF2-40B4-BE49-F238E27FC236}">
                <a16:creationId xmlns:a16="http://schemas.microsoft.com/office/drawing/2014/main" id="{541D7FEA-4E08-82F3-6714-723851BADDE6}"/>
              </a:ext>
            </a:extLst>
          </p:cNvPr>
          <p:cNvSpPr txBox="1">
            <a:spLocks noChangeArrowheads="1"/>
          </p:cNvSpPr>
          <p:nvPr/>
        </p:nvSpPr>
        <p:spPr bwMode="auto">
          <a:xfrm>
            <a:off x="303213" y="2513881"/>
            <a:ext cx="8229600" cy="3075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96"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96"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a:lstStyle>
          <a:p>
            <a:pPr marL="0" indent="0" algn="just" eaLnBrk="1" hangingPunct="1">
              <a:spcBef>
                <a:spcPts val="384"/>
              </a:spcBef>
              <a:spcAft>
                <a:spcPts val="0"/>
              </a:spcAft>
              <a:buNone/>
              <a:defRPr/>
            </a:pPr>
            <a:r>
              <a:rPr lang="en-GB" sz="1600" b="1" dirty="0">
                <a:solidFill>
                  <a:srgbClr val="0D0D0D"/>
                </a:solidFill>
                <a:ea typeface="Calibri" panose="020F0502020204030204" pitchFamily="34" charset="0"/>
                <a:cs typeface="Arial" panose="020B0604020202020204" pitchFamily="34" charset="0"/>
              </a:rPr>
              <a:t>NERSA’s </a:t>
            </a:r>
            <a:r>
              <a:rPr lang="en-GB" sz="1400" b="1" dirty="0">
                <a:solidFill>
                  <a:srgbClr val="0D0D0D"/>
                </a:solidFill>
                <a:ea typeface="Calibri" panose="020F0502020204030204" pitchFamily="34" charset="0"/>
                <a:cs typeface="Arial" panose="020B0604020202020204" pitchFamily="34" charset="0"/>
              </a:rPr>
              <a:t>Performance is in line with the approved Annual Performance Plan                            (2023/24 – 2025/26) and the report is organised as follows:</a:t>
            </a:r>
          </a:p>
          <a:p>
            <a:pPr marL="0" indent="0" algn="just" eaLnBrk="1" hangingPunct="1">
              <a:spcBef>
                <a:spcPts val="384"/>
              </a:spcBef>
              <a:spcAft>
                <a:spcPts val="0"/>
              </a:spcAft>
              <a:buFontTx/>
              <a:buNone/>
              <a:defRPr/>
            </a:pPr>
            <a:endParaRPr lang="en-ZA" sz="1400" b="1" dirty="0">
              <a:solidFill>
                <a:schemeClr val="tx1">
                  <a:lumMod val="95000"/>
                  <a:lumOff val="5000"/>
                </a:schemeClr>
              </a:solidFill>
              <a:ea typeface="ＭＳ Ｐゴシック" panose="020B0600070205080204" pitchFamily="34" charset="-128"/>
              <a:cs typeface="Arial" panose="020B0604020202020204" pitchFamily="34" charset="0"/>
            </a:endParaRPr>
          </a:p>
          <a:p>
            <a:pPr lvl="0" algn="just">
              <a:spcBef>
                <a:spcPts val="384"/>
              </a:spcBef>
              <a:spcAft>
                <a:spcPts val="0"/>
              </a:spcAft>
            </a:pPr>
            <a:r>
              <a:rPr lang="en-ZA" sz="1400" b="1" kern="0" dirty="0">
                <a:solidFill>
                  <a:srgbClr val="000000"/>
                </a:solidFill>
                <a:ea typeface="ＭＳ Ｐゴシック" panose="020B0600070205080204" pitchFamily="34" charset="-128"/>
                <a:cs typeface="Arial" panose="020B0604020202020204" pitchFamily="34" charset="0"/>
              </a:rPr>
              <a:t>Programme 1: </a:t>
            </a:r>
            <a:r>
              <a:rPr lang="en-ZA" sz="1400" kern="0" dirty="0">
                <a:solidFill>
                  <a:srgbClr val="000000"/>
                </a:solidFill>
                <a:ea typeface="ＭＳ Ｐゴシック" panose="020B0600070205080204" pitchFamily="34" charset="-128"/>
                <a:cs typeface="Arial" panose="020B0604020202020204" pitchFamily="34" charset="0"/>
              </a:rPr>
              <a:t>Regulatory Service Delivery </a:t>
            </a:r>
            <a:endParaRPr lang="en-ZA" sz="700" kern="0" dirty="0">
              <a:solidFill>
                <a:srgbClr val="000000"/>
              </a:solidFill>
              <a:ea typeface="ＭＳ Ｐゴシック" panose="020B0600070205080204" pitchFamily="34" charset="-128"/>
              <a:cs typeface="Arial" panose="020B0604020202020204" pitchFamily="34" charset="0"/>
            </a:endParaRPr>
          </a:p>
          <a:p>
            <a:pPr lvl="0" algn="just">
              <a:spcBef>
                <a:spcPts val="384"/>
              </a:spcBef>
              <a:spcAft>
                <a:spcPts val="0"/>
              </a:spcAft>
            </a:pPr>
            <a:r>
              <a:rPr lang="en-ZA" sz="1400" b="1" kern="0" dirty="0">
                <a:solidFill>
                  <a:srgbClr val="000000"/>
                </a:solidFill>
                <a:ea typeface="ＭＳ Ｐゴシック" panose="020B0600070205080204" pitchFamily="34" charset="-128"/>
                <a:cs typeface="Arial" panose="020B0604020202020204" pitchFamily="34" charset="0"/>
              </a:rPr>
              <a:t>Programme 2: </a:t>
            </a:r>
            <a:r>
              <a:rPr lang="en-ZA" sz="1400" kern="0" dirty="0">
                <a:solidFill>
                  <a:srgbClr val="000000"/>
                </a:solidFill>
                <a:ea typeface="ＭＳ Ｐゴシック" panose="020B0600070205080204" pitchFamily="34" charset="-128"/>
                <a:cs typeface="Arial" panose="020B0604020202020204" pitchFamily="34" charset="0"/>
              </a:rPr>
              <a:t>Advocacy And Engagement</a:t>
            </a:r>
            <a:endParaRPr lang="en-ZA" sz="700" kern="0" dirty="0">
              <a:solidFill>
                <a:srgbClr val="000000"/>
              </a:solidFill>
              <a:ea typeface="ＭＳ Ｐゴシック" panose="020B0600070205080204" pitchFamily="34" charset="-128"/>
              <a:cs typeface="Arial" panose="020B0604020202020204" pitchFamily="34" charset="0"/>
            </a:endParaRPr>
          </a:p>
          <a:p>
            <a:pPr marL="354013" lvl="1" indent="-354013" eaLnBrk="1" fontAlgn="auto" hangingPunct="1">
              <a:spcBef>
                <a:spcPts val="384"/>
              </a:spcBef>
              <a:spcAft>
                <a:spcPts val="0"/>
              </a:spcAft>
              <a:buFont typeface="Arial" charset="0"/>
              <a:buChar char="•"/>
              <a:defRPr/>
            </a:pPr>
            <a:r>
              <a:rPr lang="en-ZA" sz="1400" b="1" kern="0" dirty="0">
                <a:solidFill>
                  <a:srgbClr val="000000"/>
                </a:solidFill>
                <a:ea typeface="ＭＳ Ｐゴシック" panose="020B0600070205080204" pitchFamily="34" charset="-128"/>
                <a:cs typeface="Arial" panose="020B0604020202020204" pitchFamily="34" charset="0"/>
              </a:rPr>
              <a:t>Programme 3: </a:t>
            </a:r>
            <a:r>
              <a:rPr lang="en-ZA" sz="1400" kern="0" dirty="0">
                <a:solidFill>
                  <a:srgbClr val="000000"/>
                </a:solidFill>
                <a:ea typeface="ＭＳ Ｐゴシック" panose="020B0600070205080204" pitchFamily="34" charset="-128"/>
                <a:cs typeface="Arial" panose="020B0604020202020204" pitchFamily="34" charset="0"/>
              </a:rPr>
              <a:t>Innovation</a:t>
            </a:r>
          </a:p>
          <a:p>
            <a:pPr marL="354013" lvl="1" indent="-354013" eaLnBrk="1" fontAlgn="auto" hangingPunct="1">
              <a:spcBef>
                <a:spcPts val="384"/>
              </a:spcBef>
              <a:spcAft>
                <a:spcPts val="0"/>
              </a:spcAft>
              <a:buFont typeface="Arial" charset="0"/>
              <a:buChar char="•"/>
              <a:defRPr/>
            </a:pPr>
            <a:r>
              <a:rPr lang="en-ZA" sz="1400" b="1" kern="0" dirty="0">
                <a:solidFill>
                  <a:srgbClr val="000000"/>
                </a:solidFill>
                <a:ea typeface="ＭＳ Ｐゴシック" panose="020B0600070205080204" pitchFamily="34" charset="-128"/>
                <a:cs typeface="Arial" panose="020B0604020202020204" pitchFamily="34" charset="0"/>
              </a:rPr>
              <a:t>Programme 4: </a:t>
            </a:r>
            <a:r>
              <a:rPr lang="en-ZA" sz="1400" kern="0" dirty="0">
                <a:solidFill>
                  <a:srgbClr val="000000"/>
                </a:solidFill>
                <a:ea typeface="ＭＳ Ｐゴシック" panose="020B0600070205080204" pitchFamily="34" charset="-128"/>
                <a:cs typeface="Arial" panose="020B0604020202020204" pitchFamily="34" charset="0"/>
              </a:rPr>
              <a:t>Operational Efficiency and Quality Management</a:t>
            </a:r>
          </a:p>
          <a:p>
            <a:pPr marL="354013" lvl="1" indent="-354013" eaLnBrk="1" fontAlgn="auto" hangingPunct="1">
              <a:spcBef>
                <a:spcPts val="384"/>
              </a:spcBef>
              <a:spcAft>
                <a:spcPts val="0"/>
              </a:spcAft>
              <a:buFont typeface="Arial" charset="0"/>
              <a:buChar char="•"/>
              <a:defRPr/>
            </a:pPr>
            <a:r>
              <a:rPr lang="en-ZA" sz="1400" b="1" kern="0" dirty="0">
                <a:solidFill>
                  <a:srgbClr val="000000"/>
                </a:solidFill>
                <a:ea typeface="ＭＳ Ｐゴシック" panose="020B0600070205080204" pitchFamily="34" charset="-128"/>
                <a:cs typeface="Arial" panose="020B0604020202020204" pitchFamily="34" charset="0"/>
              </a:rPr>
              <a:t>Programme 5: </a:t>
            </a:r>
            <a:r>
              <a:rPr lang="en-ZA" sz="1400" kern="0" dirty="0">
                <a:solidFill>
                  <a:srgbClr val="000000"/>
                </a:solidFill>
                <a:ea typeface="ＭＳ Ｐゴシック" panose="020B0600070205080204" pitchFamily="34" charset="-128"/>
                <a:cs typeface="Arial" panose="020B0604020202020204" pitchFamily="34" charset="0"/>
              </a:rPr>
              <a:t>People and Organisational Culture</a:t>
            </a:r>
          </a:p>
          <a:p>
            <a:pPr marL="354013" lvl="1" indent="-354013" eaLnBrk="1" fontAlgn="auto" hangingPunct="1">
              <a:spcBef>
                <a:spcPts val="384"/>
              </a:spcBef>
              <a:spcAft>
                <a:spcPts val="0"/>
              </a:spcAft>
              <a:buFont typeface="Arial" charset="0"/>
              <a:buChar char="•"/>
              <a:defRPr/>
            </a:pPr>
            <a:endParaRPr lang="en-ZA" sz="1400" kern="0" dirty="0">
              <a:solidFill>
                <a:srgbClr val="000000"/>
              </a:solidFill>
              <a:ea typeface="ＭＳ Ｐゴシック" panose="020B0600070205080204" pitchFamily="34" charset="-128"/>
              <a:cs typeface="Arial" panose="020B0604020202020204" pitchFamily="34" charset="0"/>
            </a:endParaRPr>
          </a:p>
          <a:p>
            <a:pPr marL="0" lvl="1" indent="0" algn="just" eaLnBrk="1" fontAlgn="auto" hangingPunct="1">
              <a:spcBef>
                <a:spcPts val="384"/>
              </a:spcBef>
              <a:spcAft>
                <a:spcPts val="0"/>
              </a:spcAft>
              <a:buNone/>
              <a:defRPr/>
            </a:pPr>
            <a:r>
              <a:rPr lang="en-ZA" altLang="en-US" sz="1400" kern="0" dirty="0">
                <a:solidFill>
                  <a:schemeClr val="tx1">
                    <a:lumMod val="95000"/>
                    <a:lumOff val="5000"/>
                  </a:schemeClr>
                </a:solidFill>
                <a:latin typeface="Arial"/>
                <a:ea typeface="ＭＳ Ｐゴシック"/>
              </a:rPr>
              <a:t>The above programmes are linked to Government’s Medium Term Strategic Framework (MTSF) priorities and policies.</a:t>
            </a:r>
          </a:p>
          <a:p>
            <a:pPr marL="354013" lvl="1" indent="-354013" eaLnBrk="1" fontAlgn="auto" hangingPunct="1">
              <a:spcBef>
                <a:spcPts val="384"/>
              </a:spcBef>
              <a:spcAft>
                <a:spcPts val="0"/>
              </a:spcAft>
              <a:buFont typeface="Arial" charset="0"/>
              <a:buChar char="•"/>
              <a:defRPr/>
            </a:pPr>
            <a:endParaRPr lang="en-ZA" sz="1400" kern="0" dirty="0">
              <a:solidFill>
                <a:srgbClr val="000000"/>
              </a:solidFill>
              <a:ea typeface="ＭＳ Ｐゴシック" panose="020B0600070205080204" pitchFamily="34" charset="-128"/>
              <a:cs typeface="Arial" panose="020B0604020202020204" pitchFamily="34" charset="0"/>
            </a:endParaRPr>
          </a:p>
          <a:p>
            <a:pPr marL="914400" lvl="1" indent="-457200" algn="just" eaLnBrk="1" hangingPunct="1">
              <a:spcBef>
                <a:spcPts val="0"/>
              </a:spcBef>
              <a:spcAft>
                <a:spcPts val="0"/>
              </a:spcAft>
              <a:buFont typeface="+mj-lt"/>
              <a:buAutoNum type="alphaLcParenR"/>
              <a:defRPr/>
            </a:pPr>
            <a:endParaRPr lang="en-GB" sz="1600" dirty="0">
              <a:solidFill>
                <a:schemeClr val="tx1">
                  <a:lumMod val="95000"/>
                  <a:lumOff val="5000"/>
                </a:schemeClr>
              </a:solidFill>
              <a:ea typeface="ＭＳ Ｐゴシック" panose="020B0600070205080204" pitchFamily="34" charset="-128"/>
              <a:cs typeface="Arial" panose="020B0604020202020204" pitchFamily="34" charset="0"/>
            </a:endParaRPr>
          </a:p>
        </p:txBody>
      </p:sp>
      <p:sp>
        <p:nvSpPr>
          <p:cNvPr id="3" name="Rectangle 2">
            <a:extLst>
              <a:ext uri="{FF2B5EF4-FFF2-40B4-BE49-F238E27FC236}">
                <a16:creationId xmlns:a16="http://schemas.microsoft.com/office/drawing/2014/main" id="{DE9C030F-63DB-F78F-2013-E418898910D2}"/>
              </a:ext>
            </a:extLst>
          </p:cNvPr>
          <p:cNvSpPr>
            <a:spLocks noGrp="1" noChangeArrowheads="1"/>
          </p:cNvSpPr>
          <p:nvPr>
            <p:ph type="title"/>
          </p:nvPr>
        </p:nvSpPr>
        <p:spPr>
          <a:xfrm>
            <a:off x="1" y="1206500"/>
            <a:ext cx="8172449" cy="566738"/>
          </a:xfrm>
        </p:spPr>
        <p:txBody>
          <a:bodyPr anchor="t"/>
          <a:lstStyle/>
          <a:p>
            <a:pPr>
              <a:defRPr/>
            </a:pPr>
            <a:r>
              <a:rPr lang="en-ZA" altLang="en-US" sz="2600" b="1" dirty="0"/>
              <a:t>Programmes for 2024/25 </a:t>
            </a:r>
            <a:br>
              <a:rPr lang="en-ZA" altLang="en-US" sz="2600" b="1" dirty="0"/>
            </a:br>
            <a:r>
              <a:rPr lang="en-ZA" altLang="en-US" sz="2600" b="1" dirty="0"/>
              <a:t>Annual Performance Plan (APP) </a:t>
            </a:r>
            <a:endParaRPr lang="en-US" altLang="en-US" sz="2600" b="1" dirty="0">
              <a:cs typeface="Arial" panose="020B0604020202020204" pitchFamily="34" charset="0"/>
            </a:endParaRPr>
          </a:p>
        </p:txBody>
      </p:sp>
      <p:sp>
        <p:nvSpPr>
          <p:cNvPr id="2" name="TextBox 1">
            <a:extLst>
              <a:ext uri="{FF2B5EF4-FFF2-40B4-BE49-F238E27FC236}">
                <a16:creationId xmlns:a16="http://schemas.microsoft.com/office/drawing/2014/main" id="{BE1B20BB-9EBF-8906-8864-1A1279A82DE7}"/>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56</a:t>
            </a:fld>
            <a:endParaRPr lang="en-ZA" sz="12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05034725"/>
              </p:ext>
            </p:extLst>
          </p:nvPr>
        </p:nvGraphicFramePr>
        <p:xfrm>
          <a:off x="252416" y="1988840"/>
          <a:ext cx="8064000" cy="4344706"/>
        </p:xfrm>
        <a:graphic>
          <a:graphicData uri="http://schemas.openxmlformats.org/drawingml/2006/table">
            <a:tbl>
              <a:tblPr firstRow="1" firstCol="1" bandRow="1"/>
              <a:tblGrid>
                <a:gridCol w="2016000">
                  <a:extLst>
                    <a:ext uri="{9D8B030D-6E8A-4147-A177-3AD203B41FA5}">
                      <a16:colId xmlns:a16="http://schemas.microsoft.com/office/drawing/2014/main" val="2208365090"/>
                    </a:ext>
                  </a:extLst>
                </a:gridCol>
                <a:gridCol w="756000">
                  <a:extLst>
                    <a:ext uri="{9D8B030D-6E8A-4147-A177-3AD203B41FA5}">
                      <a16:colId xmlns:a16="http://schemas.microsoft.com/office/drawing/2014/main" val="674935909"/>
                    </a:ext>
                  </a:extLst>
                </a:gridCol>
                <a:gridCol w="756000">
                  <a:extLst>
                    <a:ext uri="{9D8B030D-6E8A-4147-A177-3AD203B41FA5}">
                      <a16:colId xmlns:a16="http://schemas.microsoft.com/office/drawing/2014/main" val="1506631024"/>
                    </a:ext>
                  </a:extLst>
                </a:gridCol>
                <a:gridCol w="756000">
                  <a:extLst>
                    <a:ext uri="{9D8B030D-6E8A-4147-A177-3AD203B41FA5}">
                      <a16:colId xmlns:a16="http://schemas.microsoft.com/office/drawing/2014/main" val="2359282481"/>
                    </a:ext>
                  </a:extLst>
                </a:gridCol>
                <a:gridCol w="756000">
                  <a:extLst>
                    <a:ext uri="{9D8B030D-6E8A-4147-A177-3AD203B41FA5}">
                      <a16:colId xmlns:a16="http://schemas.microsoft.com/office/drawing/2014/main" val="3221249153"/>
                    </a:ext>
                  </a:extLst>
                </a:gridCol>
                <a:gridCol w="756000">
                  <a:extLst>
                    <a:ext uri="{9D8B030D-6E8A-4147-A177-3AD203B41FA5}">
                      <a16:colId xmlns:a16="http://schemas.microsoft.com/office/drawing/2014/main" val="1671738851"/>
                    </a:ext>
                  </a:extLst>
                </a:gridCol>
                <a:gridCol w="756000">
                  <a:extLst>
                    <a:ext uri="{9D8B030D-6E8A-4147-A177-3AD203B41FA5}">
                      <a16:colId xmlns:a16="http://schemas.microsoft.com/office/drawing/2014/main" val="3927271730"/>
                    </a:ext>
                  </a:extLst>
                </a:gridCol>
                <a:gridCol w="756000">
                  <a:extLst>
                    <a:ext uri="{9D8B030D-6E8A-4147-A177-3AD203B41FA5}">
                      <a16:colId xmlns:a16="http://schemas.microsoft.com/office/drawing/2014/main" val="1402512046"/>
                    </a:ext>
                  </a:extLst>
                </a:gridCol>
                <a:gridCol w="756000">
                  <a:extLst>
                    <a:ext uri="{9D8B030D-6E8A-4147-A177-3AD203B41FA5}">
                      <a16:colId xmlns:a16="http://schemas.microsoft.com/office/drawing/2014/main" val="1377987708"/>
                    </a:ext>
                  </a:extLst>
                </a:gridCol>
              </a:tblGrid>
              <a:tr h="368760">
                <a:tc rowSpan="3">
                  <a:txBody>
                    <a:bodyPr/>
                    <a:lstStyle/>
                    <a:p>
                      <a:pPr algn="just">
                        <a:lnSpc>
                          <a:spcPct val="115000"/>
                        </a:lnSpc>
                        <a:spcAft>
                          <a:spcPts val="0"/>
                        </a:spcAft>
                      </a:pPr>
                      <a:r>
                        <a:rPr lang="en-GB" sz="1200" b="1" dirty="0">
                          <a:solidFill>
                            <a:schemeClr val="bg1"/>
                          </a:solidFill>
                          <a:effectLst/>
                          <a:latin typeface="+mn-lt"/>
                          <a:ea typeface="Times New Roman" panose="02020603050405020304" pitchFamily="18" charset="0"/>
                          <a:cs typeface="Arial" panose="020B0604020202020204" pitchFamily="34" charset="0"/>
                        </a:rPr>
                        <a:t> </a:t>
                      </a:r>
                      <a:endParaRPr lang="en-ZA" sz="1200" dirty="0">
                        <a:solidFill>
                          <a:schemeClr val="bg1"/>
                        </a:solidFill>
                        <a:effectLst/>
                        <a:latin typeface="+mn-lt"/>
                        <a:ea typeface="Calibri" panose="020F0502020204030204" pitchFamily="34" charset="0"/>
                        <a:cs typeface="Times New Roman" panose="02020603050405020304" pitchFamily="18" charset="0"/>
                      </a:endParaRPr>
                    </a:p>
                  </a:txBody>
                  <a:tcPr marL="43659" marR="43659" marT="0" marB="0">
                    <a:lnL w="12700" cap="flat" cmpd="sng" algn="ctr">
                      <a:no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rowSpan="2" gridSpan="2">
                  <a:txBody>
                    <a:bodyPr/>
                    <a:lstStyle/>
                    <a:p>
                      <a:pPr algn="ctr">
                        <a:lnSpc>
                          <a:spcPct val="115000"/>
                        </a:lnSpc>
                        <a:spcAft>
                          <a:spcPts val="0"/>
                        </a:spcAft>
                      </a:pPr>
                      <a:r>
                        <a:rPr lang="en-GB" sz="1200" b="1" dirty="0">
                          <a:solidFill>
                            <a:schemeClr val="bg1"/>
                          </a:solidFill>
                          <a:effectLst/>
                          <a:latin typeface="+mn-lt"/>
                          <a:ea typeface="Times New Roman" panose="02020603050405020304" pitchFamily="18" charset="0"/>
                          <a:cs typeface="Arial" panose="020B0604020202020204" pitchFamily="34" charset="0"/>
                        </a:rPr>
                        <a:t>Planned Annual Targets</a:t>
                      </a:r>
                      <a:endParaRPr lang="en-ZA" sz="1200" dirty="0">
                        <a:solidFill>
                          <a:schemeClr val="bg1"/>
                        </a:solidFill>
                        <a:effectLst/>
                        <a:latin typeface="+mn-lt"/>
                        <a:ea typeface="Calibri" panose="020F0502020204030204" pitchFamily="34" charset="0"/>
                        <a:cs typeface="Times New Roman" panose="02020603050405020304" pitchFamily="18" charset="0"/>
                      </a:endParaRPr>
                    </a:p>
                  </a:txBody>
                  <a:tcPr marL="43659" marR="4365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333399"/>
                    </a:solidFill>
                  </a:tcPr>
                </a:tc>
                <a:tc rowSpan="2" hMerge="1">
                  <a:txBody>
                    <a:bodyPr/>
                    <a:lstStyle/>
                    <a:p>
                      <a:endParaRPr lang="en-ZA"/>
                    </a:p>
                  </a:txBody>
                  <a:tcPr/>
                </a:tc>
                <a:tc rowSpan="2" gridSpan="2">
                  <a:txBody>
                    <a:bodyPr/>
                    <a:lstStyle/>
                    <a:p>
                      <a:pPr algn="ctr">
                        <a:lnSpc>
                          <a:spcPct val="115000"/>
                        </a:lnSpc>
                        <a:spcAft>
                          <a:spcPts val="0"/>
                        </a:spcAft>
                      </a:pPr>
                      <a:r>
                        <a:rPr lang="en-GB" sz="1200" b="1" dirty="0">
                          <a:solidFill>
                            <a:schemeClr val="bg1"/>
                          </a:solidFill>
                          <a:effectLst/>
                          <a:latin typeface="+mn-lt"/>
                          <a:ea typeface="Times New Roman" panose="02020603050405020304" pitchFamily="18" charset="0"/>
                          <a:cs typeface="Arial" panose="020B0604020202020204" pitchFamily="34" charset="0"/>
                        </a:rPr>
                        <a:t>Annual Targets Met</a:t>
                      </a:r>
                      <a:endParaRPr lang="en-ZA" sz="1200" dirty="0">
                        <a:solidFill>
                          <a:schemeClr val="bg1"/>
                        </a:solidFill>
                        <a:effectLst/>
                        <a:latin typeface="+mn-lt"/>
                        <a:ea typeface="Calibri" panose="020F0502020204030204" pitchFamily="34" charset="0"/>
                        <a:cs typeface="Times New Roman" panose="02020603050405020304" pitchFamily="18" charset="0"/>
                      </a:endParaRPr>
                    </a:p>
                  </a:txBody>
                  <a:tcPr marL="43659" marR="4365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333399"/>
                    </a:solidFill>
                  </a:tcPr>
                </a:tc>
                <a:tc rowSpan="2" hMerge="1">
                  <a:txBody>
                    <a:bodyPr/>
                    <a:lstStyle/>
                    <a:p>
                      <a:endParaRPr lang="en-ZA"/>
                    </a:p>
                  </a:txBody>
                  <a:tcPr/>
                </a:tc>
                <a:tc gridSpan="4">
                  <a:txBody>
                    <a:bodyPr/>
                    <a:lstStyle/>
                    <a:p>
                      <a:pPr algn="ctr">
                        <a:lnSpc>
                          <a:spcPct val="115000"/>
                        </a:lnSpc>
                        <a:spcAft>
                          <a:spcPts val="0"/>
                        </a:spcAft>
                      </a:pPr>
                      <a:r>
                        <a:rPr lang="en-GB" sz="1200" b="1" dirty="0">
                          <a:solidFill>
                            <a:schemeClr val="bg1"/>
                          </a:solidFill>
                          <a:effectLst/>
                          <a:latin typeface="+mn-lt"/>
                          <a:ea typeface="Times New Roman" panose="02020603050405020304" pitchFamily="18" charset="0"/>
                          <a:cs typeface="Arial" panose="020B0604020202020204" pitchFamily="34" charset="0"/>
                        </a:rPr>
                        <a:t>Reasons for Annual Targets Not Met</a:t>
                      </a:r>
                      <a:endParaRPr lang="en-ZA" sz="1200" dirty="0">
                        <a:solidFill>
                          <a:schemeClr val="bg1"/>
                        </a:solidFill>
                        <a:effectLst/>
                        <a:latin typeface="+mn-lt"/>
                        <a:ea typeface="Calibri" panose="020F0502020204030204" pitchFamily="34" charset="0"/>
                        <a:cs typeface="Times New Roman" panose="02020603050405020304" pitchFamily="18" charset="0"/>
                      </a:endParaRPr>
                    </a:p>
                  </a:txBody>
                  <a:tcPr marL="43659" marR="4365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3399"/>
                    </a:solidFill>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2376694475"/>
                  </a:ext>
                </a:extLst>
              </a:tr>
              <a:tr h="368760">
                <a:tc vMerge="1">
                  <a:txBody>
                    <a:bodyPr/>
                    <a:lstStyle/>
                    <a:p>
                      <a:endParaRPr lang="en-ZA"/>
                    </a:p>
                  </a:txBody>
                  <a:tcPr/>
                </a:tc>
                <a:tc gridSpan="2" vMerge="1">
                  <a:txBody>
                    <a:bodyPr/>
                    <a:lstStyle/>
                    <a:p>
                      <a:endParaRPr lang="en-ZA"/>
                    </a:p>
                  </a:txBody>
                  <a:tcPr/>
                </a:tc>
                <a:tc hMerge="1" vMerge="1">
                  <a:txBody>
                    <a:bodyPr/>
                    <a:lstStyle/>
                    <a:p>
                      <a:endParaRPr lang="en-ZA"/>
                    </a:p>
                  </a:txBody>
                  <a:tcPr/>
                </a:tc>
                <a:tc gridSpan="2" vMerge="1">
                  <a:txBody>
                    <a:bodyPr/>
                    <a:lstStyle/>
                    <a:p>
                      <a:endParaRPr lang="en-ZA"/>
                    </a:p>
                  </a:txBody>
                  <a:tcPr/>
                </a:tc>
                <a:tc hMerge="1" vMerge="1">
                  <a:txBody>
                    <a:bodyPr/>
                    <a:lstStyle/>
                    <a:p>
                      <a:endParaRPr lang="en-ZA"/>
                    </a:p>
                  </a:txBody>
                  <a:tcPr/>
                </a:tc>
                <a:tc gridSpan="2">
                  <a:txBody>
                    <a:bodyPr/>
                    <a:lstStyle/>
                    <a:p>
                      <a:pPr algn="ctr">
                        <a:lnSpc>
                          <a:spcPct val="115000"/>
                        </a:lnSpc>
                        <a:spcAft>
                          <a:spcPts val="0"/>
                        </a:spcAft>
                      </a:pPr>
                      <a:r>
                        <a:rPr lang="en-GB" sz="1200" b="1" dirty="0">
                          <a:solidFill>
                            <a:schemeClr val="bg1"/>
                          </a:solidFill>
                          <a:effectLst/>
                          <a:latin typeface="+mn-lt"/>
                          <a:ea typeface="Times New Roman" panose="02020603050405020304" pitchFamily="18" charset="0"/>
                          <a:cs typeface="Arial" panose="020B0604020202020204" pitchFamily="34" charset="0"/>
                        </a:rPr>
                        <a:t>External Dependencies</a:t>
                      </a:r>
                      <a:endParaRPr lang="en-ZA" sz="1200" dirty="0">
                        <a:solidFill>
                          <a:schemeClr val="bg1"/>
                        </a:solidFill>
                        <a:effectLst/>
                        <a:latin typeface="+mn-lt"/>
                        <a:ea typeface="Calibri" panose="020F0502020204030204" pitchFamily="34" charset="0"/>
                        <a:cs typeface="Times New Roman" panose="02020603050405020304" pitchFamily="18" charset="0"/>
                      </a:endParaRPr>
                    </a:p>
                  </a:txBody>
                  <a:tcPr marL="43659" marR="43659"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333399"/>
                    </a:solidFill>
                  </a:tcPr>
                </a:tc>
                <a:tc hMerge="1">
                  <a:txBody>
                    <a:bodyPr/>
                    <a:lstStyle/>
                    <a:p>
                      <a:endParaRPr lang="en-ZA"/>
                    </a:p>
                  </a:txBody>
                  <a:tcPr/>
                </a:tc>
                <a:tc gridSpan="2">
                  <a:txBody>
                    <a:bodyPr/>
                    <a:lstStyle/>
                    <a:p>
                      <a:pPr algn="ctr">
                        <a:lnSpc>
                          <a:spcPct val="115000"/>
                        </a:lnSpc>
                        <a:spcAft>
                          <a:spcPts val="0"/>
                        </a:spcAft>
                      </a:pPr>
                      <a:r>
                        <a:rPr lang="en-GB" sz="1200" b="1" dirty="0">
                          <a:solidFill>
                            <a:schemeClr val="bg1"/>
                          </a:solidFill>
                          <a:effectLst/>
                          <a:latin typeface="+mn-lt"/>
                          <a:ea typeface="Times New Roman" panose="02020603050405020304" pitchFamily="18" charset="0"/>
                          <a:cs typeface="Arial" panose="020B0604020202020204" pitchFamily="34" charset="0"/>
                        </a:rPr>
                        <a:t>Internal factors</a:t>
                      </a:r>
                      <a:endParaRPr lang="en-ZA" sz="1200" dirty="0">
                        <a:solidFill>
                          <a:schemeClr val="bg1"/>
                        </a:solidFill>
                        <a:effectLst/>
                        <a:latin typeface="+mn-lt"/>
                        <a:ea typeface="Calibri" panose="020F0502020204030204" pitchFamily="34" charset="0"/>
                        <a:cs typeface="Times New Roman" panose="02020603050405020304" pitchFamily="18" charset="0"/>
                      </a:endParaRPr>
                    </a:p>
                  </a:txBody>
                  <a:tcPr marL="43659" marR="43659"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333399"/>
                    </a:solidFill>
                  </a:tcPr>
                </a:tc>
                <a:tc hMerge="1">
                  <a:txBody>
                    <a:bodyPr/>
                    <a:lstStyle/>
                    <a:p>
                      <a:endParaRPr lang="en-ZA"/>
                    </a:p>
                  </a:txBody>
                  <a:tcPr/>
                </a:tc>
                <a:extLst>
                  <a:ext uri="{0D108BD9-81ED-4DB2-BD59-A6C34878D82A}">
                    <a16:rowId xmlns:a16="http://schemas.microsoft.com/office/drawing/2014/main" val="1573967447"/>
                  </a:ext>
                </a:extLst>
              </a:tr>
              <a:tr h="368760">
                <a:tc vMerge="1">
                  <a:txBody>
                    <a:bodyPr/>
                    <a:lstStyle/>
                    <a:p>
                      <a:endParaRPr lang="en-ZA"/>
                    </a:p>
                  </a:txBody>
                  <a:tcPr/>
                </a:tc>
                <a:tc>
                  <a:txBody>
                    <a:bodyPr/>
                    <a:lstStyle/>
                    <a:p>
                      <a:pPr algn="ct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2022/23</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2023/24</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2022/23</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2023/24</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2022/23</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2023/24</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2022/23</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2023/24</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37957694"/>
                  </a:ext>
                </a:extLst>
              </a:tr>
              <a:tr h="176212">
                <a:tc gridSpan="9">
                  <a:txBody>
                    <a:bodyPr/>
                    <a:lstStyle/>
                    <a:p>
                      <a:pP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Programme 1:  Regulatory Service Delivery    </a:t>
                      </a:r>
                      <a:r>
                        <a:rPr lang="en-ZA" sz="1200" b="1" dirty="0">
                          <a:solidFill>
                            <a:srgbClr val="0D0D0D"/>
                          </a:solidFill>
                          <a:effectLst/>
                          <a:latin typeface="+mn-lt"/>
                          <a:ea typeface="Calibri" panose="020F0502020204030204" pitchFamily="34" charset="0"/>
                          <a:cs typeface="Arial" panose="020B0604020202020204" pitchFamily="34" charset="0"/>
                        </a:rPr>
                        <a:t> </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ZA"/>
                    </a:p>
                  </a:txBody>
                  <a:tcPr/>
                </a:tc>
                <a:tc hMerge="1">
                  <a:txBody>
                    <a:bodyPr/>
                    <a:lstStyle/>
                    <a:p>
                      <a:endParaRPr lang="en-ZA"/>
                    </a:p>
                  </a:txBody>
                  <a:tcPr/>
                </a:tc>
                <a:tc hMerge="1">
                  <a:txBody>
                    <a:bodyPr/>
                    <a:lstStyle/>
                    <a:p>
                      <a:endParaRPr lang="en-ZA"/>
                    </a:p>
                  </a:txBody>
                  <a:tcPr>
                    <a:lnL w="19050" cap="flat" cmpd="sng" algn="ctr">
                      <a:solidFill>
                        <a:srgbClr val="000000"/>
                      </a:solidFill>
                      <a:prstDash val="solid"/>
                      <a:round/>
                      <a:headEnd type="none" w="med" len="med"/>
                      <a:tailEnd type="none" w="med" len="med"/>
                    </a:lnL>
                    <a:lnT w="19050" cap="flat" cmpd="sng" algn="ctr">
                      <a:solidFill>
                        <a:srgbClr val="000000"/>
                      </a:solidFill>
                      <a:prstDash val="solid"/>
                      <a:round/>
                      <a:headEnd type="none" w="med" len="med"/>
                      <a:tailEnd type="none" w="med" len="med"/>
                    </a:lnT>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3750604546"/>
                  </a:ext>
                </a:extLst>
              </a:tr>
              <a:tr h="368760">
                <a:tc>
                  <a:txBody>
                    <a:bodyPr/>
                    <a:lstStyle/>
                    <a:p>
                      <a:pPr>
                        <a:lnSpc>
                          <a:spcPct val="115000"/>
                        </a:lnSpc>
                        <a:spcAft>
                          <a:spcPts val="0"/>
                        </a:spcAft>
                      </a:pPr>
                      <a:r>
                        <a:rPr lang="en-GB" sz="1200" dirty="0">
                          <a:effectLst/>
                          <a:latin typeface="+mn-lt"/>
                          <a:ea typeface="Times New Roman" panose="02020603050405020304" pitchFamily="18" charset="0"/>
                          <a:cs typeface="Arial" panose="020B0604020202020204" pitchFamily="34" charset="0"/>
                        </a:rPr>
                        <a:t>Electricity Industry Regulation</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7</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9</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5/7</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(71%)</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8/9</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(89%)</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GB"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1/9</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(11%)</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2/7</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(29%)</a:t>
                      </a:r>
                      <a:r>
                        <a:rPr lang="en-ZA" sz="1200" dirty="0">
                          <a:solidFill>
                            <a:srgbClr val="FFFFFF"/>
                          </a:solidFill>
                          <a:effectLst/>
                          <a:latin typeface="+mn-lt"/>
                          <a:ea typeface="Calibri" panose="020F0502020204030204" pitchFamily="34" charset="0"/>
                          <a:cs typeface="Arial" panose="020B0604020202020204" pitchFamily="34" charset="0"/>
                        </a:rPr>
                        <a:t>1</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 </a:t>
                      </a: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21216352"/>
                  </a:ext>
                </a:extLst>
              </a:tr>
              <a:tr h="368760">
                <a:tc>
                  <a:txBody>
                    <a:bodyPr/>
                    <a:lstStyle/>
                    <a:p>
                      <a:pPr>
                        <a:lnSpc>
                          <a:spcPct val="115000"/>
                        </a:lnSpc>
                        <a:spcAft>
                          <a:spcPts val="0"/>
                        </a:spcAft>
                      </a:pPr>
                      <a:r>
                        <a:rPr lang="en-GB" sz="1200" dirty="0">
                          <a:effectLst/>
                          <a:latin typeface="+mn-lt"/>
                          <a:ea typeface="Times New Roman" panose="02020603050405020304" pitchFamily="18" charset="0"/>
                          <a:cs typeface="Arial" panose="020B0604020202020204" pitchFamily="34" charset="0"/>
                        </a:rPr>
                        <a:t>Piped-Gas Industry Regulation</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16</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17</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16/16</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(100%)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17/17</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(100%)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GB"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31766345"/>
                  </a:ext>
                </a:extLst>
              </a:tr>
              <a:tr h="368760">
                <a:tc>
                  <a:txBody>
                    <a:bodyPr/>
                    <a:lstStyle/>
                    <a:p>
                      <a:pPr>
                        <a:lnSpc>
                          <a:spcPct val="115000"/>
                        </a:lnSpc>
                        <a:spcAft>
                          <a:spcPts val="0"/>
                        </a:spcAft>
                      </a:pPr>
                      <a:r>
                        <a:rPr lang="en-GB" sz="1200" dirty="0">
                          <a:effectLst/>
                          <a:latin typeface="+mn-lt"/>
                          <a:ea typeface="Times New Roman" panose="02020603050405020304" pitchFamily="18" charset="0"/>
                          <a:cs typeface="Arial" panose="020B0604020202020204" pitchFamily="34" charset="0"/>
                        </a:rPr>
                        <a:t>Petroleum Pipelines Industry Regulation</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12</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14</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effectLst/>
                          <a:latin typeface="+mn-lt"/>
                          <a:ea typeface="Calibri" panose="020F0502020204030204" pitchFamily="34" charset="0"/>
                          <a:cs typeface="Arial" panose="020B0604020202020204" pitchFamily="34" charset="0"/>
                        </a:rPr>
                        <a:t>12/12</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effectLst/>
                          <a:latin typeface="+mn-lt"/>
                          <a:ea typeface="Calibri" panose="020F0502020204030204" pitchFamily="34" charset="0"/>
                          <a:cs typeface="Arial" panose="020B0604020202020204" pitchFamily="34" charset="0"/>
                        </a:rPr>
                        <a:t>(100%)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effectLst/>
                          <a:latin typeface="+mn-lt"/>
                          <a:ea typeface="Calibri" panose="020F0502020204030204" pitchFamily="34" charset="0"/>
                          <a:cs typeface="Arial" panose="020B0604020202020204" pitchFamily="34" charset="0"/>
                        </a:rPr>
                        <a:t>14/14</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effectLst/>
                          <a:latin typeface="+mn-lt"/>
                          <a:ea typeface="Calibri" panose="020F0502020204030204" pitchFamily="34" charset="0"/>
                          <a:cs typeface="Arial" panose="020B0604020202020204" pitchFamily="34" charset="0"/>
                        </a:rPr>
                        <a:t>(100%)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4432881"/>
                  </a:ext>
                </a:extLst>
              </a:tr>
              <a:tr h="176212">
                <a:tc gridSpan="9">
                  <a:txBody>
                    <a:bodyPr/>
                    <a:lstStyle/>
                    <a:p>
                      <a:pP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Programme 2:  Advocacy And Engagement  </a:t>
                      </a:r>
                      <a:r>
                        <a:rPr lang="en-ZA" sz="1200" b="1" dirty="0">
                          <a:solidFill>
                            <a:srgbClr val="0D0D0D"/>
                          </a:solidFill>
                          <a:effectLst/>
                          <a:latin typeface="+mn-lt"/>
                          <a:ea typeface="Calibri" panose="020F0502020204030204" pitchFamily="34" charset="0"/>
                          <a:cs typeface="Arial" panose="020B0604020202020204" pitchFamily="34" charset="0"/>
                        </a:rPr>
                        <a:t> </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ZA"/>
                    </a:p>
                  </a:txBody>
                  <a:tcPr/>
                </a:tc>
                <a:tc hMerge="1">
                  <a:txBody>
                    <a:bodyPr/>
                    <a:lstStyle/>
                    <a:p>
                      <a:endParaRPr lang="en-ZA"/>
                    </a:p>
                  </a:txBody>
                  <a:tcPr/>
                </a:tc>
                <a:tc hMerge="1">
                  <a:txBody>
                    <a:bodyPr/>
                    <a:lstStyle/>
                    <a:p>
                      <a:endParaRPr lang="en-ZA"/>
                    </a:p>
                  </a:txBody>
                  <a:tcPr>
                    <a:lnL w="19050" cap="flat" cmpd="sng" algn="ctr">
                      <a:solidFill>
                        <a:srgbClr val="000000"/>
                      </a:solidFill>
                      <a:prstDash val="solid"/>
                      <a:round/>
                      <a:headEnd type="none" w="med" len="med"/>
                      <a:tailEnd type="none" w="med" len="med"/>
                    </a:lnL>
                    <a:lnT w="19050" cap="flat" cmpd="sng" algn="ctr">
                      <a:solidFill>
                        <a:srgbClr val="000000"/>
                      </a:solidFill>
                      <a:prstDash val="solid"/>
                      <a:round/>
                      <a:headEnd type="none" w="med" len="med"/>
                      <a:tailEnd type="none" w="med" len="med"/>
                    </a:lnT>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4027317055"/>
                  </a:ext>
                </a:extLst>
              </a:tr>
              <a:tr h="368760">
                <a:tc>
                  <a:txBody>
                    <a:bodyPr/>
                    <a:lstStyle/>
                    <a:p>
                      <a:pPr>
                        <a:lnSpc>
                          <a:spcPct val="115000"/>
                        </a:lnSpc>
                        <a:spcAft>
                          <a:spcPts val="0"/>
                        </a:spcAft>
                      </a:pPr>
                      <a:r>
                        <a:rPr lang="en-GB" sz="1200" dirty="0">
                          <a:effectLst/>
                          <a:latin typeface="+mn-lt"/>
                          <a:ea typeface="Times New Roman" panose="02020603050405020304" pitchFamily="18" charset="0"/>
                          <a:cs typeface="Arial" panose="020B0604020202020204" pitchFamily="34" charset="0"/>
                        </a:rPr>
                        <a:t>Electricity Industry Regulation</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5</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4</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4/5</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(80%)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4/4</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GB"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1/5</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67839416"/>
                  </a:ext>
                </a:extLst>
              </a:tr>
              <a:tr h="368760">
                <a:tc>
                  <a:txBody>
                    <a:bodyPr/>
                    <a:lstStyle/>
                    <a:p>
                      <a:pPr>
                        <a:lnSpc>
                          <a:spcPct val="115000"/>
                        </a:lnSpc>
                        <a:spcAft>
                          <a:spcPts val="0"/>
                        </a:spcAft>
                      </a:pPr>
                      <a:r>
                        <a:rPr lang="en-GB" sz="1200" dirty="0">
                          <a:effectLst/>
                          <a:latin typeface="+mn-lt"/>
                          <a:ea typeface="Times New Roman" panose="02020603050405020304" pitchFamily="18" charset="0"/>
                          <a:cs typeface="Arial" panose="020B0604020202020204" pitchFamily="34" charset="0"/>
                        </a:rPr>
                        <a:t>Piped-Gas Industry Regulation</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2/2</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(100%)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2/2</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(100%)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GB"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9338390"/>
                  </a:ext>
                </a:extLst>
              </a:tr>
              <a:tr h="368760">
                <a:tc>
                  <a:txBody>
                    <a:bodyPr/>
                    <a:lstStyle/>
                    <a:p>
                      <a:pPr>
                        <a:lnSpc>
                          <a:spcPct val="115000"/>
                        </a:lnSpc>
                        <a:spcAft>
                          <a:spcPts val="0"/>
                        </a:spcAft>
                      </a:pPr>
                      <a:r>
                        <a:rPr lang="en-GB" sz="1200" dirty="0">
                          <a:effectLst/>
                          <a:latin typeface="+mn-lt"/>
                          <a:ea typeface="Times New Roman" panose="02020603050405020304" pitchFamily="18" charset="0"/>
                          <a:cs typeface="Arial" panose="020B0604020202020204" pitchFamily="34" charset="0"/>
                        </a:rPr>
                        <a:t>Petroleum Pipelines Industry Regulation</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2/2</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(100%)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2/2</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(100%)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001843"/>
                  </a:ext>
                </a:extLst>
              </a:tr>
              <a:tr h="368760">
                <a:tc>
                  <a:txBody>
                    <a:bodyPr/>
                    <a:lstStyle/>
                    <a:p>
                      <a:pPr>
                        <a:lnSpc>
                          <a:spcPct val="115000"/>
                        </a:lnSpc>
                        <a:spcAft>
                          <a:spcPts val="0"/>
                        </a:spcAft>
                      </a:pPr>
                      <a:r>
                        <a:rPr lang="en-GB" sz="1200" dirty="0">
                          <a:effectLst/>
                          <a:latin typeface="+mn-lt"/>
                          <a:ea typeface="Times New Roman" panose="02020603050405020304" pitchFamily="18" charset="0"/>
                          <a:cs typeface="Arial" panose="020B0604020202020204" pitchFamily="34" charset="0"/>
                        </a:rPr>
                        <a:t>Support Functions</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3</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3/3</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(100%)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2/2</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(100%)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GB"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1127397"/>
                  </a:ext>
                </a:extLst>
              </a:tr>
            </a:tbl>
          </a:graphicData>
        </a:graphic>
      </p:graphicFrame>
      <p:sp>
        <p:nvSpPr>
          <p:cNvPr id="5" name="Rectangle 2">
            <a:extLst>
              <a:ext uri="{FF2B5EF4-FFF2-40B4-BE49-F238E27FC236}">
                <a16:creationId xmlns:a16="http://schemas.microsoft.com/office/drawing/2014/main" id="{2FE6752B-07E5-8943-DA0F-9408A0261E14}"/>
              </a:ext>
            </a:extLst>
          </p:cNvPr>
          <p:cNvSpPr txBox="1">
            <a:spLocks noChangeArrowheads="1"/>
          </p:cNvSpPr>
          <p:nvPr/>
        </p:nvSpPr>
        <p:spPr>
          <a:xfrm>
            <a:off x="1" y="1206500"/>
            <a:ext cx="8172450" cy="566738"/>
          </a:xfrm>
          <a:prstGeom prst="rect">
            <a:avLst/>
          </a:prstGeom>
        </p:spPr>
        <p:txBody>
          <a:bodyPr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US" altLang="en-US" sz="2100" b="1" dirty="0"/>
              <a:t>Overall performance against planned outputs and targets (1)</a:t>
            </a:r>
            <a:br>
              <a:rPr lang="en-ZA" altLang="en-US" sz="2100" b="1" kern="0" dirty="0">
                <a:cs typeface="Arial" panose="020B0604020202020204" pitchFamily="34" charset="0"/>
              </a:rPr>
            </a:br>
            <a:endParaRPr lang="en-US" altLang="en-US" sz="2100" b="1" kern="0" dirty="0">
              <a:cs typeface="Arial" panose="020B0604020202020204" pitchFamily="34" charset="0"/>
            </a:endParaRPr>
          </a:p>
        </p:txBody>
      </p:sp>
      <p:sp>
        <p:nvSpPr>
          <p:cNvPr id="2" name="TextBox 1">
            <a:extLst>
              <a:ext uri="{FF2B5EF4-FFF2-40B4-BE49-F238E27FC236}">
                <a16:creationId xmlns:a16="http://schemas.microsoft.com/office/drawing/2014/main" id="{5CBBE81B-6FF2-D95F-66DF-37559A3AB888}"/>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57</a:t>
            </a:fld>
            <a:endParaRPr lang="en-ZA" sz="1200" dirty="0"/>
          </a:p>
        </p:txBody>
      </p:sp>
    </p:spTree>
    <p:extLst>
      <p:ext uri="{BB962C8B-B14F-4D97-AF65-F5344CB8AC3E}">
        <p14:creationId xmlns:p14="http://schemas.microsoft.com/office/powerpoint/2010/main" val="2051461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37652702"/>
              </p:ext>
            </p:extLst>
          </p:nvPr>
        </p:nvGraphicFramePr>
        <p:xfrm>
          <a:off x="252416" y="1988840"/>
          <a:ext cx="8064000" cy="3328832"/>
        </p:xfrm>
        <a:graphic>
          <a:graphicData uri="http://schemas.openxmlformats.org/drawingml/2006/table">
            <a:tbl>
              <a:tblPr firstRow="1" firstCol="1" bandRow="1"/>
              <a:tblGrid>
                <a:gridCol w="2016000">
                  <a:extLst>
                    <a:ext uri="{9D8B030D-6E8A-4147-A177-3AD203B41FA5}">
                      <a16:colId xmlns:a16="http://schemas.microsoft.com/office/drawing/2014/main" val="2208365090"/>
                    </a:ext>
                  </a:extLst>
                </a:gridCol>
                <a:gridCol w="756000">
                  <a:extLst>
                    <a:ext uri="{9D8B030D-6E8A-4147-A177-3AD203B41FA5}">
                      <a16:colId xmlns:a16="http://schemas.microsoft.com/office/drawing/2014/main" val="674935909"/>
                    </a:ext>
                  </a:extLst>
                </a:gridCol>
                <a:gridCol w="756000">
                  <a:extLst>
                    <a:ext uri="{9D8B030D-6E8A-4147-A177-3AD203B41FA5}">
                      <a16:colId xmlns:a16="http://schemas.microsoft.com/office/drawing/2014/main" val="1506631024"/>
                    </a:ext>
                  </a:extLst>
                </a:gridCol>
                <a:gridCol w="756000">
                  <a:extLst>
                    <a:ext uri="{9D8B030D-6E8A-4147-A177-3AD203B41FA5}">
                      <a16:colId xmlns:a16="http://schemas.microsoft.com/office/drawing/2014/main" val="2359282481"/>
                    </a:ext>
                  </a:extLst>
                </a:gridCol>
                <a:gridCol w="756000">
                  <a:extLst>
                    <a:ext uri="{9D8B030D-6E8A-4147-A177-3AD203B41FA5}">
                      <a16:colId xmlns:a16="http://schemas.microsoft.com/office/drawing/2014/main" val="3221249153"/>
                    </a:ext>
                  </a:extLst>
                </a:gridCol>
                <a:gridCol w="756000">
                  <a:extLst>
                    <a:ext uri="{9D8B030D-6E8A-4147-A177-3AD203B41FA5}">
                      <a16:colId xmlns:a16="http://schemas.microsoft.com/office/drawing/2014/main" val="1671738851"/>
                    </a:ext>
                  </a:extLst>
                </a:gridCol>
                <a:gridCol w="756000">
                  <a:extLst>
                    <a:ext uri="{9D8B030D-6E8A-4147-A177-3AD203B41FA5}">
                      <a16:colId xmlns:a16="http://schemas.microsoft.com/office/drawing/2014/main" val="3927271730"/>
                    </a:ext>
                  </a:extLst>
                </a:gridCol>
                <a:gridCol w="756000">
                  <a:extLst>
                    <a:ext uri="{9D8B030D-6E8A-4147-A177-3AD203B41FA5}">
                      <a16:colId xmlns:a16="http://schemas.microsoft.com/office/drawing/2014/main" val="1402512046"/>
                    </a:ext>
                  </a:extLst>
                </a:gridCol>
                <a:gridCol w="756000">
                  <a:extLst>
                    <a:ext uri="{9D8B030D-6E8A-4147-A177-3AD203B41FA5}">
                      <a16:colId xmlns:a16="http://schemas.microsoft.com/office/drawing/2014/main" val="1377987708"/>
                    </a:ext>
                  </a:extLst>
                </a:gridCol>
              </a:tblGrid>
              <a:tr h="368760">
                <a:tc rowSpan="3">
                  <a:txBody>
                    <a:bodyPr/>
                    <a:lstStyle/>
                    <a:p>
                      <a:pPr algn="just">
                        <a:lnSpc>
                          <a:spcPct val="115000"/>
                        </a:lnSpc>
                        <a:spcAft>
                          <a:spcPts val="0"/>
                        </a:spcAft>
                      </a:pPr>
                      <a:r>
                        <a:rPr lang="en-GB" sz="1200" b="1" dirty="0">
                          <a:solidFill>
                            <a:schemeClr val="bg1"/>
                          </a:solidFill>
                          <a:effectLst/>
                          <a:latin typeface="+mn-lt"/>
                          <a:ea typeface="Times New Roman" panose="02020603050405020304" pitchFamily="18" charset="0"/>
                          <a:cs typeface="Arial" panose="020B0604020202020204" pitchFamily="34" charset="0"/>
                        </a:rPr>
                        <a:t> </a:t>
                      </a:r>
                      <a:endParaRPr lang="en-ZA" sz="1200" dirty="0">
                        <a:solidFill>
                          <a:schemeClr val="bg1"/>
                        </a:solidFill>
                        <a:effectLst/>
                        <a:latin typeface="+mn-lt"/>
                        <a:ea typeface="Calibri" panose="020F0502020204030204" pitchFamily="34" charset="0"/>
                        <a:cs typeface="Times New Roman" panose="02020603050405020304" pitchFamily="18" charset="0"/>
                      </a:endParaRPr>
                    </a:p>
                  </a:txBody>
                  <a:tcPr marL="43659" marR="43659" marT="0" marB="0">
                    <a:lnL w="12700" cap="flat" cmpd="sng" algn="ctr">
                      <a:no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rowSpan="2" gridSpan="2">
                  <a:txBody>
                    <a:bodyPr/>
                    <a:lstStyle/>
                    <a:p>
                      <a:pPr algn="ctr">
                        <a:lnSpc>
                          <a:spcPct val="115000"/>
                        </a:lnSpc>
                        <a:spcAft>
                          <a:spcPts val="0"/>
                        </a:spcAft>
                      </a:pPr>
                      <a:r>
                        <a:rPr lang="en-GB" sz="1200" b="1" dirty="0">
                          <a:solidFill>
                            <a:schemeClr val="bg1"/>
                          </a:solidFill>
                          <a:effectLst/>
                          <a:latin typeface="+mn-lt"/>
                          <a:ea typeface="Times New Roman" panose="02020603050405020304" pitchFamily="18" charset="0"/>
                          <a:cs typeface="Arial" panose="020B0604020202020204" pitchFamily="34" charset="0"/>
                        </a:rPr>
                        <a:t>Planned Annual Targets</a:t>
                      </a:r>
                      <a:endParaRPr lang="en-ZA" sz="1200" dirty="0">
                        <a:solidFill>
                          <a:schemeClr val="bg1"/>
                        </a:solidFill>
                        <a:effectLst/>
                        <a:latin typeface="+mn-lt"/>
                        <a:ea typeface="Calibri" panose="020F0502020204030204" pitchFamily="34" charset="0"/>
                        <a:cs typeface="Times New Roman" panose="02020603050405020304" pitchFamily="18" charset="0"/>
                      </a:endParaRPr>
                    </a:p>
                  </a:txBody>
                  <a:tcPr marL="43659" marR="4365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333399"/>
                    </a:solidFill>
                  </a:tcPr>
                </a:tc>
                <a:tc rowSpan="2" hMerge="1">
                  <a:txBody>
                    <a:bodyPr/>
                    <a:lstStyle/>
                    <a:p>
                      <a:endParaRPr lang="en-ZA"/>
                    </a:p>
                  </a:txBody>
                  <a:tcPr/>
                </a:tc>
                <a:tc rowSpan="2" gridSpan="2">
                  <a:txBody>
                    <a:bodyPr/>
                    <a:lstStyle/>
                    <a:p>
                      <a:pPr algn="ctr">
                        <a:lnSpc>
                          <a:spcPct val="115000"/>
                        </a:lnSpc>
                        <a:spcAft>
                          <a:spcPts val="0"/>
                        </a:spcAft>
                      </a:pPr>
                      <a:r>
                        <a:rPr lang="en-GB" sz="1200" b="1" dirty="0">
                          <a:solidFill>
                            <a:schemeClr val="bg1"/>
                          </a:solidFill>
                          <a:effectLst/>
                          <a:latin typeface="+mn-lt"/>
                          <a:ea typeface="Times New Roman" panose="02020603050405020304" pitchFamily="18" charset="0"/>
                          <a:cs typeface="Arial" panose="020B0604020202020204" pitchFamily="34" charset="0"/>
                        </a:rPr>
                        <a:t>Annual Targets Met</a:t>
                      </a:r>
                      <a:endParaRPr lang="en-ZA" sz="1200" dirty="0">
                        <a:solidFill>
                          <a:schemeClr val="bg1"/>
                        </a:solidFill>
                        <a:effectLst/>
                        <a:latin typeface="+mn-lt"/>
                        <a:ea typeface="Calibri" panose="020F0502020204030204" pitchFamily="34" charset="0"/>
                        <a:cs typeface="Times New Roman" panose="02020603050405020304" pitchFamily="18" charset="0"/>
                      </a:endParaRPr>
                    </a:p>
                  </a:txBody>
                  <a:tcPr marL="43659" marR="4365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333399"/>
                    </a:solidFill>
                  </a:tcPr>
                </a:tc>
                <a:tc rowSpan="2" hMerge="1">
                  <a:txBody>
                    <a:bodyPr/>
                    <a:lstStyle/>
                    <a:p>
                      <a:endParaRPr lang="en-ZA"/>
                    </a:p>
                  </a:txBody>
                  <a:tcPr/>
                </a:tc>
                <a:tc gridSpan="4">
                  <a:txBody>
                    <a:bodyPr/>
                    <a:lstStyle/>
                    <a:p>
                      <a:pPr algn="ctr">
                        <a:lnSpc>
                          <a:spcPct val="115000"/>
                        </a:lnSpc>
                        <a:spcAft>
                          <a:spcPts val="0"/>
                        </a:spcAft>
                      </a:pPr>
                      <a:r>
                        <a:rPr lang="en-GB" sz="1200" b="1" dirty="0">
                          <a:solidFill>
                            <a:schemeClr val="bg1"/>
                          </a:solidFill>
                          <a:effectLst/>
                          <a:latin typeface="+mn-lt"/>
                          <a:ea typeface="Times New Roman" panose="02020603050405020304" pitchFamily="18" charset="0"/>
                          <a:cs typeface="Arial" panose="020B0604020202020204" pitchFamily="34" charset="0"/>
                        </a:rPr>
                        <a:t>Reasons for Annual Targets Not Met</a:t>
                      </a:r>
                      <a:endParaRPr lang="en-ZA" sz="1200" dirty="0">
                        <a:solidFill>
                          <a:schemeClr val="bg1"/>
                        </a:solidFill>
                        <a:effectLst/>
                        <a:latin typeface="+mn-lt"/>
                        <a:ea typeface="Calibri" panose="020F0502020204030204" pitchFamily="34" charset="0"/>
                        <a:cs typeface="Times New Roman" panose="02020603050405020304" pitchFamily="18" charset="0"/>
                      </a:endParaRPr>
                    </a:p>
                  </a:txBody>
                  <a:tcPr marL="43659" marR="43659"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3399"/>
                    </a:solidFill>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2376694475"/>
                  </a:ext>
                </a:extLst>
              </a:tr>
              <a:tr h="368760">
                <a:tc vMerge="1">
                  <a:txBody>
                    <a:bodyPr/>
                    <a:lstStyle/>
                    <a:p>
                      <a:endParaRPr lang="en-ZA"/>
                    </a:p>
                  </a:txBody>
                  <a:tcPr/>
                </a:tc>
                <a:tc gridSpan="2" vMerge="1">
                  <a:txBody>
                    <a:bodyPr/>
                    <a:lstStyle/>
                    <a:p>
                      <a:endParaRPr lang="en-ZA"/>
                    </a:p>
                  </a:txBody>
                  <a:tcPr/>
                </a:tc>
                <a:tc hMerge="1" vMerge="1">
                  <a:txBody>
                    <a:bodyPr/>
                    <a:lstStyle/>
                    <a:p>
                      <a:endParaRPr lang="en-ZA"/>
                    </a:p>
                  </a:txBody>
                  <a:tcPr/>
                </a:tc>
                <a:tc gridSpan="2" vMerge="1">
                  <a:txBody>
                    <a:bodyPr/>
                    <a:lstStyle/>
                    <a:p>
                      <a:endParaRPr lang="en-ZA"/>
                    </a:p>
                  </a:txBody>
                  <a:tcPr/>
                </a:tc>
                <a:tc hMerge="1" vMerge="1">
                  <a:txBody>
                    <a:bodyPr/>
                    <a:lstStyle/>
                    <a:p>
                      <a:endParaRPr lang="en-ZA"/>
                    </a:p>
                  </a:txBody>
                  <a:tcPr/>
                </a:tc>
                <a:tc gridSpan="2">
                  <a:txBody>
                    <a:bodyPr/>
                    <a:lstStyle/>
                    <a:p>
                      <a:pPr algn="ctr">
                        <a:lnSpc>
                          <a:spcPct val="115000"/>
                        </a:lnSpc>
                        <a:spcAft>
                          <a:spcPts val="0"/>
                        </a:spcAft>
                      </a:pPr>
                      <a:r>
                        <a:rPr lang="en-GB" sz="1200" b="1" dirty="0">
                          <a:solidFill>
                            <a:schemeClr val="bg1"/>
                          </a:solidFill>
                          <a:effectLst/>
                          <a:latin typeface="+mn-lt"/>
                          <a:ea typeface="Times New Roman" panose="02020603050405020304" pitchFamily="18" charset="0"/>
                          <a:cs typeface="Arial" panose="020B0604020202020204" pitchFamily="34" charset="0"/>
                        </a:rPr>
                        <a:t>External Dependencies</a:t>
                      </a:r>
                      <a:endParaRPr lang="en-ZA" sz="1200" dirty="0">
                        <a:solidFill>
                          <a:schemeClr val="bg1"/>
                        </a:solidFill>
                        <a:effectLst/>
                        <a:latin typeface="+mn-lt"/>
                        <a:ea typeface="Calibri" panose="020F0502020204030204" pitchFamily="34" charset="0"/>
                        <a:cs typeface="Times New Roman" panose="02020603050405020304" pitchFamily="18" charset="0"/>
                      </a:endParaRPr>
                    </a:p>
                  </a:txBody>
                  <a:tcPr marL="43659" marR="43659"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333399"/>
                    </a:solidFill>
                  </a:tcPr>
                </a:tc>
                <a:tc hMerge="1">
                  <a:txBody>
                    <a:bodyPr/>
                    <a:lstStyle/>
                    <a:p>
                      <a:endParaRPr lang="en-ZA"/>
                    </a:p>
                  </a:txBody>
                  <a:tcPr/>
                </a:tc>
                <a:tc gridSpan="2">
                  <a:txBody>
                    <a:bodyPr/>
                    <a:lstStyle/>
                    <a:p>
                      <a:pPr algn="ctr">
                        <a:lnSpc>
                          <a:spcPct val="115000"/>
                        </a:lnSpc>
                        <a:spcAft>
                          <a:spcPts val="0"/>
                        </a:spcAft>
                      </a:pPr>
                      <a:r>
                        <a:rPr lang="en-GB" sz="1200" b="1" dirty="0">
                          <a:solidFill>
                            <a:schemeClr val="bg1"/>
                          </a:solidFill>
                          <a:effectLst/>
                          <a:latin typeface="+mn-lt"/>
                          <a:ea typeface="Times New Roman" panose="02020603050405020304" pitchFamily="18" charset="0"/>
                          <a:cs typeface="Arial" panose="020B0604020202020204" pitchFamily="34" charset="0"/>
                        </a:rPr>
                        <a:t>Internal factors</a:t>
                      </a:r>
                      <a:endParaRPr lang="en-ZA" sz="1200" dirty="0">
                        <a:solidFill>
                          <a:schemeClr val="bg1"/>
                        </a:solidFill>
                        <a:effectLst/>
                        <a:latin typeface="+mn-lt"/>
                        <a:ea typeface="Calibri" panose="020F0502020204030204" pitchFamily="34" charset="0"/>
                        <a:cs typeface="Times New Roman" panose="02020603050405020304" pitchFamily="18" charset="0"/>
                      </a:endParaRPr>
                    </a:p>
                  </a:txBody>
                  <a:tcPr marL="43659" marR="43659"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333399"/>
                    </a:solidFill>
                  </a:tcPr>
                </a:tc>
                <a:tc hMerge="1">
                  <a:txBody>
                    <a:bodyPr/>
                    <a:lstStyle/>
                    <a:p>
                      <a:endParaRPr lang="en-ZA"/>
                    </a:p>
                  </a:txBody>
                  <a:tcPr/>
                </a:tc>
                <a:extLst>
                  <a:ext uri="{0D108BD9-81ED-4DB2-BD59-A6C34878D82A}">
                    <a16:rowId xmlns:a16="http://schemas.microsoft.com/office/drawing/2014/main" val="1573967447"/>
                  </a:ext>
                </a:extLst>
              </a:tr>
              <a:tr h="368760">
                <a:tc vMerge="1">
                  <a:txBody>
                    <a:bodyPr/>
                    <a:lstStyle/>
                    <a:p>
                      <a:endParaRPr lang="en-ZA"/>
                    </a:p>
                  </a:txBody>
                  <a:tcPr/>
                </a:tc>
                <a:tc>
                  <a:txBody>
                    <a:bodyPr/>
                    <a:lstStyle/>
                    <a:p>
                      <a:pPr algn="ct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2022/23</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2023/24</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2022/23</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2023/24</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2022/23</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2023/24</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2022/23</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2023/24</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37957694"/>
                  </a:ext>
                </a:extLst>
              </a:tr>
              <a:tr h="176212">
                <a:tc gridSpan="9">
                  <a:txBody>
                    <a:bodyPr/>
                    <a:lstStyle/>
                    <a:p>
                      <a:pP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Programme 3:   Innovation </a:t>
                      </a:r>
                      <a:r>
                        <a:rPr lang="en-ZA" sz="1200" b="1" dirty="0">
                          <a:solidFill>
                            <a:srgbClr val="0D0D0D"/>
                          </a:solidFill>
                          <a:effectLst/>
                          <a:latin typeface="+mn-lt"/>
                          <a:ea typeface="Calibri" panose="020F0502020204030204" pitchFamily="34" charset="0"/>
                          <a:cs typeface="Arial" panose="020B0604020202020204" pitchFamily="34" charset="0"/>
                        </a:rPr>
                        <a:t> </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ZA"/>
                    </a:p>
                  </a:txBody>
                  <a:tcPr/>
                </a:tc>
                <a:tc hMerge="1">
                  <a:txBody>
                    <a:bodyPr/>
                    <a:lstStyle/>
                    <a:p>
                      <a:endParaRPr lang="en-ZA"/>
                    </a:p>
                  </a:txBody>
                  <a:tcPr/>
                </a:tc>
                <a:tc hMerge="1">
                  <a:txBody>
                    <a:bodyPr/>
                    <a:lstStyle/>
                    <a:p>
                      <a:endParaRPr lang="en-ZA"/>
                    </a:p>
                  </a:txBody>
                  <a:tcPr>
                    <a:lnL w="19050" cap="flat" cmpd="sng" algn="ctr">
                      <a:solidFill>
                        <a:srgbClr val="000000"/>
                      </a:solidFill>
                      <a:prstDash val="solid"/>
                      <a:round/>
                      <a:headEnd type="none" w="med" len="med"/>
                      <a:tailEnd type="none" w="med" len="med"/>
                    </a:lnL>
                    <a:lnT w="19050" cap="flat" cmpd="sng" algn="ctr">
                      <a:solidFill>
                        <a:srgbClr val="000000"/>
                      </a:solidFill>
                      <a:prstDash val="solid"/>
                      <a:round/>
                      <a:headEnd type="none" w="med" len="med"/>
                      <a:tailEnd type="none" w="med" len="med"/>
                    </a:lnT>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2723012963"/>
                  </a:ext>
                </a:extLst>
              </a:tr>
              <a:tr h="368760">
                <a:tc>
                  <a:txBody>
                    <a:bodyPr/>
                    <a:lstStyle/>
                    <a:p>
                      <a:pPr>
                        <a:lnSpc>
                          <a:spcPct val="115000"/>
                        </a:lnSpc>
                        <a:spcAft>
                          <a:spcPts val="0"/>
                        </a:spcAft>
                      </a:pPr>
                      <a:r>
                        <a:rPr lang="en-GB" sz="1200" dirty="0">
                          <a:effectLst/>
                          <a:latin typeface="+mn-lt"/>
                          <a:ea typeface="Times New Roman" panose="02020603050405020304" pitchFamily="18" charset="0"/>
                          <a:cs typeface="Arial" panose="020B0604020202020204" pitchFamily="34" charset="0"/>
                        </a:rPr>
                        <a:t>Support Functions</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2/2</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(100%)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1/1</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(100%)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7109041"/>
                  </a:ext>
                </a:extLst>
              </a:tr>
              <a:tr h="176212">
                <a:tc gridSpan="9">
                  <a:txBody>
                    <a:bodyPr/>
                    <a:lstStyle/>
                    <a:p>
                      <a:pP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Programme 4:   Operational Efficiency and Quality Management</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ZA"/>
                    </a:p>
                  </a:txBody>
                  <a:tcPr/>
                </a:tc>
                <a:tc hMerge="1">
                  <a:txBody>
                    <a:bodyPr/>
                    <a:lstStyle/>
                    <a:p>
                      <a:endParaRPr lang="en-ZA"/>
                    </a:p>
                  </a:txBody>
                  <a:tcPr/>
                </a:tc>
                <a:tc hMerge="1">
                  <a:txBody>
                    <a:bodyPr/>
                    <a:lstStyle/>
                    <a:p>
                      <a:endParaRPr lang="en-ZA"/>
                    </a:p>
                  </a:txBody>
                  <a:tcPr>
                    <a:lnL w="1905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869047466"/>
                  </a:ext>
                </a:extLst>
              </a:tr>
              <a:tr h="368760">
                <a:tc>
                  <a:txBody>
                    <a:bodyPr/>
                    <a:lstStyle/>
                    <a:p>
                      <a:pPr>
                        <a:lnSpc>
                          <a:spcPct val="115000"/>
                        </a:lnSpc>
                        <a:spcAft>
                          <a:spcPts val="0"/>
                        </a:spcAft>
                      </a:pPr>
                      <a:r>
                        <a:rPr lang="en-GB" sz="1200" dirty="0">
                          <a:effectLst/>
                          <a:latin typeface="+mn-lt"/>
                          <a:ea typeface="Times New Roman" panose="02020603050405020304" pitchFamily="18" charset="0"/>
                          <a:cs typeface="Arial" panose="020B0604020202020204" pitchFamily="34" charset="0"/>
                        </a:rPr>
                        <a:t>Support Functions</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12</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6</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9/12</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(75%)</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6/6</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(100%)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3/12</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(25%)</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30359604"/>
                  </a:ext>
                </a:extLst>
              </a:tr>
              <a:tr h="176212">
                <a:tc gridSpan="9">
                  <a:txBody>
                    <a:bodyPr/>
                    <a:lstStyle/>
                    <a:p>
                      <a:pP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Programme 5:   People and Organisational Culture</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ZA"/>
                    </a:p>
                  </a:txBody>
                  <a:tcPr/>
                </a:tc>
                <a:tc hMerge="1">
                  <a:txBody>
                    <a:bodyPr/>
                    <a:lstStyle/>
                    <a:p>
                      <a:endParaRPr lang="en-ZA"/>
                    </a:p>
                  </a:txBody>
                  <a:tcPr/>
                </a:tc>
                <a:tc hMerge="1">
                  <a:txBody>
                    <a:bodyPr/>
                    <a:lstStyle/>
                    <a:p>
                      <a:endParaRPr lang="en-ZA"/>
                    </a:p>
                  </a:txBody>
                  <a:tcPr>
                    <a:lnL w="1905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3596930703"/>
                  </a:ext>
                </a:extLst>
              </a:tr>
              <a:tr h="368760">
                <a:tc>
                  <a:txBody>
                    <a:bodyPr/>
                    <a:lstStyle/>
                    <a:p>
                      <a:pPr>
                        <a:lnSpc>
                          <a:spcPct val="115000"/>
                        </a:lnSpc>
                        <a:spcAft>
                          <a:spcPts val="0"/>
                        </a:spcAft>
                      </a:pPr>
                      <a:r>
                        <a:rPr lang="en-GB" sz="1200" dirty="0">
                          <a:effectLst/>
                          <a:latin typeface="+mn-lt"/>
                          <a:ea typeface="Times New Roman" panose="02020603050405020304" pitchFamily="18" charset="0"/>
                          <a:cs typeface="Arial" panose="020B0604020202020204" pitchFamily="34" charset="0"/>
                        </a:rPr>
                        <a:t>People and Organisational Culture</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9</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8</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7/9</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(78%)</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7/8</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(88%)</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1/8</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(13%)</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2/9</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dirty="0">
                          <a:solidFill>
                            <a:srgbClr val="000000"/>
                          </a:solidFill>
                          <a:effectLst/>
                          <a:latin typeface="+mn-lt"/>
                          <a:ea typeface="Calibri" panose="020F0502020204030204" pitchFamily="34" charset="0"/>
                          <a:cs typeface="Arial" panose="020B0604020202020204" pitchFamily="34" charset="0"/>
                        </a:rPr>
                        <a:t>(22%)</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04420093"/>
                  </a:ext>
                </a:extLst>
              </a:tr>
              <a:tr h="368760">
                <a:tc>
                  <a:txBody>
                    <a:bodyPr/>
                    <a:lstStyle/>
                    <a:p>
                      <a:pPr>
                        <a:lnSpc>
                          <a:spcPct val="115000"/>
                        </a:lnSpc>
                        <a:spcAft>
                          <a:spcPts val="0"/>
                        </a:spcAft>
                      </a:pPr>
                      <a:r>
                        <a:rPr lang="en-GB" sz="1200" b="1" dirty="0">
                          <a:effectLst/>
                          <a:latin typeface="+mn-lt"/>
                          <a:ea typeface="Times New Roman" panose="02020603050405020304" pitchFamily="18" charset="0"/>
                          <a:cs typeface="Arial" panose="020B0604020202020204" pitchFamily="34" charset="0"/>
                        </a:rPr>
                        <a:t>Total</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b="1" dirty="0">
                          <a:solidFill>
                            <a:srgbClr val="000000"/>
                          </a:solidFill>
                          <a:effectLst/>
                          <a:latin typeface="+mn-lt"/>
                          <a:ea typeface="Calibri" panose="020F0502020204030204" pitchFamily="34" charset="0"/>
                          <a:cs typeface="Arial" panose="020B0604020202020204" pitchFamily="34" charset="0"/>
                        </a:rPr>
                        <a:t>70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b="1" dirty="0">
                          <a:solidFill>
                            <a:srgbClr val="000000"/>
                          </a:solidFill>
                          <a:effectLst/>
                          <a:latin typeface="+mn-lt"/>
                          <a:ea typeface="Calibri" panose="020F0502020204030204" pitchFamily="34" charset="0"/>
                          <a:cs typeface="Arial" panose="020B0604020202020204" pitchFamily="34" charset="0"/>
                        </a:rPr>
                        <a:t>65</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200" b="1" dirty="0">
                          <a:solidFill>
                            <a:srgbClr val="000000"/>
                          </a:solidFill>
                          <a:effectLst/>
                          <a:latin typeface="+mn-lt"/>
                          <a:ea typeface="Calibri" panose="020F0502020204030204" pitchFamily="34" charset="0"/>
                          <a:cs typeface="Arial" panose="020B0604020202020204" pitchFamily="34" charset="0"/>
                        </a:rPr>
                        <a:t>62/70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b="1" dirty="0">
                          <a:solidFill>
                            <a:srgbClr val="000000"/>
                          </a:solidFill>
                          <a:effectLst/>
                          <a:latin typeface="+mn-lt"/>
                          <a:ea typeface="Calibri" panose="020F0502020204030204" pitchFamily="34" charset="0"/>
                          <a:cs typeface="Arial" panose="020B0604020202020204" pitchFamily="34" charset="0"/>
                        </a:rPr>
                        <a:t>(89%)</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b="1" dirty="0">
                          <a:solidFill>
                            <a:srgbClr val="000000"/>
                          </a:solidFill>
                          <a:effectLst/>
                          <a:latin typeface="+mn-lt"/>
                          <a:ea typeface="Calibri" panose="020F0502020204030204" pitchFamily="34" charset="0"/>
                          <a:cs typeface="Arial" panose="020B0604020202020204" pitchFamily="34" charset="0"/>
                        </a:rPr>
                        <a:t>63/65</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b="1" dirty="0">
                          <a:solidFill>
                            <a:srgbClr val="000000"/>
                          </a:solidFill>
                          <a:effectLst/>
                          <a:latin typeface="+mn-lt"/>
                          <a:ea typeface="Calibri" panose="020F0502020204030204" pitchFamily="34" charset="0"/>
                          <a:cs typeface="Arial" panose="020B0604020202020204" pitchFamily="34" charset="0"/>
                        </a:rPr>
                        <a:t>(97%)</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200" b="1" dirty="0">
                          <a:solidFill>
                            <a:srgbClr val="000000"/>
                          </a:solidFill>
                          <a:effectLst/>
                          <a:latin typeface="+mn-lt"/>
                          <a:ea typeface="Calibri" panose="020F0502020204030204" pitchFamily="34" charset="0"/>
                          <a:cs typeface="Arial" panose="020B0604020202020204" pitchFamily="34" charset="0"/>
                        </a:rPr>
                        <a:t>0/70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b="1" dirty="0">
                          <a:solidFill>
                            <a:srgbClr val="000000"/>
                          </a:solidFill>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ZA" sz="1200" b="1" dirty="0">
                          <a:solidFill>
                            <a:srgbClr val="000000"/>
                          </a:solidFill>
                          <a:effectLst/>
                          <a:latin typeface="+mn-lt"/>
                          <a:ea typeface="Calibri" panose="020F0502020204030204" pitchFamily="34" charset="0"/>
                          <a:cs typeface="Arial" panose="020B0604020202020204" pitchFamily="34" charset="0"/>
                        </a:rPr>
                        <a:t>2/65</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b="1" dirty="0">
                          <a:solidFill>
                            <a:srgbClr val="000000"/>
                          </a:solidFill>
                          <a:effectLst/>
                          <a:latin typeface="+mn-lt"/>
                          <a:ea typeface="Calibri" panose="020F0502020204030204" pitchFamily="34" charset="0"/>
                          <a:cs typeface="Arial" panose="020B0604020202020204" pitchFamily="34" charset="0"/>
                        </a:rPr>
                        <a:t>(3%)</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ZA" sz="1200" b="1" dirty="0">
                          <a:solidFill>
                            <a:srgbClr val="000000"/>
                          </a:solidFill>
                          <a:effectLst/>
                          <a:latin typeface="+mn-lt"/>
                          <a:ea typeface="Calibri" panose="020F0502020204030204" pitchFamily="34" charset="0"/>
                          <a:cs typeface="Arial" panose="020B0604020202020204" pitchFamily="34" charset="0"/>
                        </a:rPr>
                        <a:t>8/70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ZA" sz="1200" b="1" dirty="0">
                          <a:solidFill>
                            <a:srgbClr val="000000"/>
                          </a:solidFill>
                          <a:effectLst/>
                          <a:latin typeface="+mn-lt"/>
                          <a:ea typeface="Calibri" panose="020F0502020204030204" pitchFamily="34" charset="0"/>
                          <a:cs typeface="Arial" panose="020B0604020202020204" pitchFamily="34" charset="0"/>
                        </a:rPr>
                        <a:t>(11%)</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DCDDE"/>
                    </a:solidFill>
                  </a:tcPr>
                </a:tc>
                <a:tc>
                  <a:txBody>
                    <a:bodyPr/>
                    <a:lstStyle/>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p>
                      <a:pPr algn="ctr">
                        <a:lnSpc>
                          <a:spcPct val="115000"/>
                        </a:lnSpc>
                        <a:spcAft>
                          <a:spcPts val="0"/>
                        </a:spcAft>
                      </a:pPr>
                      <a:r>
                        <a:rPr lang="en-GB" sz="1200" dirty="0">
                          <a:effectLst/>
                          <a:latin typeface="+mn-lt"/>
                          <a:ea typeface="Calibri" panose="020F0502020204030204" pitchFamily="34" charset="0"/>
                          <a:cs typeface="Arial" panose="020B0604020202020204" pitchFamily="34" charset="0"/>
                        </a:rPr>
                        <a:t>(0%)</a:t>
                      </a:r>
                      <a:endParaRPr lang="en-ZA" sz="1200" dirty="0">
                        <a:effectLst/>
                        <a:latin typeface="+mn-lt"/>
                        <a:ea typeface="Calibri" panose="020F0502020204030204" pitchFamily="34" charset="0"/>
                        <a:cs typeface="Times New Roman" panose="02020603050405020304" pitchFamily="18" charset="0"/>
                      </a:endParaRPr>
                    </a:p>
                  </a:txBody>
                  <a:tcPr marL="43659" marR="4365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27821225"/>
                  </a:ext>
                </a:extLst>
              </a:tr>
            </a:tbl>
          </a:graphicData>
        </a:graphic>
      </p:graphicFrame>
      <p:sp>
        <p:nvSpPr>
          <p:cNvPr id="5" name="Rectangle 2">
            <a:extLst>
              <a:ext uri="{FF2B5EF4-FFF2-40B4-BE49-F238E27FC236}">
                <a16:creationId xmlns:a16="http://schemas.microsoft.com/office/drawing/2014/main" id="{2FE6752B-07E5-8943-DA0F-9408A0261E14}"/>
              </a:ext>
            </a:extLst>
          </p:cNvPr>
          <p:cNvSpPr txBox="1">
            <a:spLocks noChangeArrowheads="1"/>
          </p:cNvSpPr>
          <p:nvPr/>
        </p:nvSpPr>
        <p:spPr>
          <a:xfrm>
            <a:off x="1" y="1206500"/>
            <a:ext cx="8172450" cy="566738"/>
          </a:xfrm>
          <a:prstGeom prst="rect">
            <a:avLst/>
          </a:prstGeom>
        </p:spPr>
        <p:txBody>
          <a:bodyPr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US" altLang="en-US" sz="2100" b="1" dirty="0"/>
              <a:t>Overall performance against planned outputs and targets (2)</a:t>
            </a:r>
            <a:br>
              <a:rPr lang="en-ZA" altLang="en-US" sz="2100" b="1" kern="0" dirty="0">
                <a:cs typeface="Arial" panose="020B0604020202020204" pitchFamily="34" charset="0"/>
              </a:rPr>
            </a:br>
            <a:endParaRPr lang="en-US" altLang="en-US" sz="2100" b="1" kern="0" dirty="0">
              <a:cs typeface="Arial" panose="020B0604020202020204" pitchFamily="34" charset="0"/>
            </a:endParaRPr>
          </a:p>
        </p:txBody>
      </p:sp>
      <p:sp>
        <p:nvSpPr>
          <p:cNvPr id="3" name="TextBox 2">
            <a:extLst>
              <a:ext uri="{FF2B5EF4-FFF2-40B4-BE49-F238E27FC236}">
                <a16:creationId xmlns:a16="http://schemas.microsoft.com/office/drawing/2014/main" id="{2CD24BDE-6F21-A70A-1BC1-87D0E3ABC452}"/>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58</a:t>
            </a:fld>
            <a:endParaRPr lang="en-ZA" sz="1200" dirty="0"/>
          </a:p>
        </p:txBody>
      </p:sp>
    </p:spTree>
    <p:extLst>
      <p:ext uri="{BB962C8B-B14F-4D97-AF65-F5344CB8AC3E}">
        <p14:creationId xmlns:p14="http://schemas.microsoft.com/office/powerpoint/2010/main" val="22130980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D49E756-6774-71F8-A6E1-7E4B70528E7A}"/>
              </a:ext>
            </a:extLst>
          </p:cNvPr>
          <p:cNvGraphicFramePr>
            <a:graphicFrameLocks noGrp="1"/>
          </p:cNvGraphicFramePr>
          <p:nvPr>
            <p:extLst>
              <p:ext uri="{D42A27DB-BD31-4B8C-83A1-F6EECF244321}">
                <p14:modId xmlns:p14="http://schemas.microsoft.com/office/powerpoint/2010/main" val="1580319234"/>
              </p:ext>
            </p:extLst>
          </p:nvPr>
        </p:nvGraphicFramePr>
        <p:xfrm>
          <a:off x="143967" y="1918860"/>
          <a:ext cx="8172450" cy="4606484"/>
        </p:xfrm>
        <a:graphic>
          <a:graphicData uri="http://schemas.openxmlformats.org/drawingml/2006/table">
            <a:tbl>
              <a:tblPr firstRow="1" bandRow="1">
                <a:tableStyleId>{21E4AEA4-8DFA-4A89-87EB-49C32662AFE0}</a:tableStyleId>
              </a:tblPr>
              <a:tblGrid>
                <a:gridCol w="5401939">
                  <a:extLst>
                    <a:ext uri="{9D8B030D-6E8A-4147-A177-3AD203B41FA5}">
                      <a16:colId xmlns:a16="http://schemas.microsoft.com/office/drawing/2014/main" val="1952984045"/>
                    </a:ext>
                  </a:extLst>
                </a:gridCol>
                <a:gridCol w="2770511">
                  <a:extLst>
                    <a:ext uri="{9D8B030D-6E8A-4147-A177-3AD203B41FA5}">
                      <a16:colId xmlns:a16="http://schemas.microsoft.com/office/drawing/2014/main" val="3119171220"/>
                    </a:ext>
                  </a:extLst>
                </a:gridCol>
              </a:tblGrid>
              <a:tr h="29505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200" b="1" kern="1200" dirty="0">
                          <a:solidFill>
                            <a:schemeClr val="bg1"/>
                          </a:solidFill>
                          <a:effectLst/>
                          <a:latin typeface="+mj-lt"/>
                          <a:ea typeface="MS PGothic" panose="020B0600070205080204" pitchFamily="34" charset="-128"/>
                          <a:cs typeface="+mn-cs"/>
                        </a:rPr>
                        <a:t>Sub-Programme: Electricity Industry Regulation</a:t>
                      </a:r>
                      <a:endParaRPr lang="en-ZA" sz="1200" dirty="0">
                        <a:solidFill>
                          <a:schemeClr val="bg1"/>
                        </a:solidFill>
                        <a:effectLst/>
                        <a:latin typeface="+mj-lt"/>
                        <a:ea typeface="Calibri" panose="020F0502020204030204" pitchFamily="34" charset="0"/>
                        <a:cs typeface="Times New Roman" panose="02020603050405020304" pitchFamily="18" charset="0"/>
                      </a:endParaRPr>
                    </a:p>
                  </a:txBody>
                  <a:tcPr marL="91458" marR="91458" marT="45682" marB="45682">
                    <a:solidFill>
                      <a:srgbClr val="000099"/>
                    </a:solidFill>
                  </a:tcPr>
                </a:tc>
                <a:tc hMerge="1">
                  <a:txBody>
                    <a:bodyPr/>
                    <a:lstStyle/>
                    <a:p>
                      <a:endParaRPr lang="en-ZA" sz="1400" dirty="0"/>
                    </a:p>
                  </a:txBody>
                  <a:tcPr marL="91456" marR="91456" marT="45671" marB="45671"/>
                </a:tc>
                <a:extLst>
                  <a:ext uri="{0D108BD9-81ED-4DB2-BD59-A6C34878D82A}">
                    <a16:rowId xmlns:a16="http://schemas.microsoft.com/office/drawing/2014/main" val="2326838266"/>
                  </a:ext>
                </a:extLst>
              </a:tr>
              <a:tr h="209004">
                <a:tc gridSpan="2">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Key activities achieved in 2023/24</a:t>
                      </a:r>
                      <a:endParaRPr lang="en-ZA" altLang="en-US" sz="1200" b="1" kern="0" dirty="0">
                        <a:solidFill>
                          <a:schemeClr val="tx1"/>
                        </a:solidFill>
                        <a:latin typeface="+mj-lt"/>
                        <a:ea typeface="ＭＳ Ｐゴシック"/>
                      </a:endParaRPr>
                    </a:p>
                  </a:txBody>
                  <a:tcPr marL="91458" marR="91458" marT="45670" marB="45670">
                    <a:solidFill>
                      <a:srgbClr val="9292B8"/>
                    </a:solidFill>
                  </a:tcPr>
                </a:tc>
                <a:tc hMerge="1">
                  <a:txBody>
                    <a:bodyPr/>
                    <a:lstStyle/>
                    <a:p>
                      <a:endParaRPr dirty="0"/>
                    </a:p>
                  </a:txBody>
                  <a:tcPr marL="91458" marR="91458" marT="45670" marB="45670">
                    <a:solidFill>
                      <a:srgbClr val="9292B8"/>
                    </a:solidFill>
                  </a:tcPr>
                </a:tc>
                <a:extLst>
                  <a:ext uri="{0D108BD9-81ED-4DB2-BD59-A6C34878D82A}">
                    <a16:rowId xmlns:a16="http://schemas.microsoft.com/office/drawing/2014/main" val="3070256959"/>
                  </a:ext>
                </a:extLst>
              </a:tr>
              <a:tr h="400339">
                <a:tc gridSpan="2">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algn="just">
                        <a:lnSpc>
                          <a:spcPct val="107000"/>
                        </a:lnSpc>
                        <a:spcAft>
                          <a:spcPts val="0"/>
                        </a:spcAft>
                      </a:pPr>
                      <a:r>
                        <a:rPr lang="en-ZA" sz="1200" kern="1200" dirty="0">
                          <a:solidFill>
                            <a:srgbClr val="000000"/>
                          </a:solidFill>
                          <a:effectLst/>
                          <a:latin typeface="+mj-lt"/>
                          <a:ea typeface="MS PGothic" panose="020B0600070205080204" pitchFamily="34" charset="-128"/>
                          <a:cs typeface="Arial" panose="020B0604020202020204" pitchFamily="34" charset="0"/>
                        </a:rPr>
                        <a:t>During the 2023/24 reporting period the Energy Regulator </a:t>
                      </a:r>
                      <a:r>
                        <a:rPr lang="en-US" sz="1200" kern="1200" dirty="0">
                          <a:solidFill>
                            <a:srgbClr val="000000"/>
                          </a:solidFill>
                          <a:effectLst/>
                          <a:latin typeface="+mj-lt"/>
                          <a:ea typeface="MS PGothic" panose="020B0600070205080204" pitchFamily="34" charset="-128"/>
                          <a:cs typeface="Arial" panose="020B0604020202020204" pitchFamily="34" charset="0"/>
                        </a:rPr>
                        <a:t>facilitated a stable and accessible</a:t>
                      </a:r>
                      <a:r>
                        <a:rPr lang="en-ZA" sz="1200" kern="1200" baseline="0" dirty="0">
                          <a:solidFill>
                            <a:schemeClr val="tx1"/>
                          </a:solidFill>
                          <a:effectLst/>
                          <a:latin typeface="+mj-lt"/>
                          <a:ea typeface="MS PGothic" panose="020B0600070205080204" pitchFamily="34" charset="-128"/>
                          <a:cs typeface="Arial" panose="020B0604020202020204" pitchFamily="34" charset="0"/>
                        </a:rPr>
                        <a:t> </a:t>
                      </a:r>
                      <a:r>
                        <a:rPr lang="en-ZA" sz="1200" kern="1200" dirty="0">
                          <a:solidFill>
                            <a:srgbClr val="000000"/>
                          </a:solidFill>
                          <a:effectLst/>
                          <a:latin typeface="+mj-lt"/>
                          <a:ea typeface="MS PGothic" panose="020B0600070205080204" pitchFamily="34" charset="-128"/>
                          <a:cs typeface="Arial" panose="020B0604020202020204" pitchFamily="34" charset="0"/>
                        </a:rPr>
                        <a:t>Electricity Industry that supports </a:t>
                      </a:r>
                      <a:r>
                        <a:rPr lang="en-US" sz="1200" kern="1200" dirty="0">
                          <a:solidFill>
                            <a:srgbClr val="000000"/>
                          </a:solidFill>
                          <a:effectLst/>
                          <a:latin typeface="+mj-lt"/>
                          <a:ea typeface="MS PGothic" panose="020B0600070205080204" pitchFamily="34" charset="-128"/>
                          <a:cs typeface="Arial" panose="020B0604020202020204" pitchFamily="34" charset="0"/>
                        </a:rPr>
                        <a:t>an improved quality of life and </a:t>
                      </a:r>
                      <a:r>
                        <a:rPr lang="en-ZA" sz="1200" kern="1200" dirty="0">
                          <a:solidFill>
                            <a:srgbClr val="000000"/>
                          </a:solidFill>
                          <a:effectLst/>
                          <a:latin typeface="+mj-lt"/>
                          <a:ea typeface="MS PGothic" panose="020B0600070205080204" pitchFamily="34" charset="-128"/>
                          <a:cs typeface="Arial" panose="020B0604020202020204" pitchFamily="34" charset="0"/>
                        </a:rPr>
                        <a:t>economic activity through the</a:t>
                      </a:r>
                      <a:r>
                        <a:rPr lang="en-ZA" sz="1200" kern="1200" baseline="0" dirty="0">
                          <a:solidFill>
                            <a:schemeClr val="tx1"/>
                          </a:solidFill>
                          <a:effectLst/>
                          <a:latin typeface="+mj-lt"/>
                          <a:ea typeface="MS PGothic" panose="020B0600070205080204" pitchFamily="34" charset="-128"/>
                          <a:cs typeface="Arial" panose="020B0604020202020204" pitchFamily="34" charset="0"/>
                        </a:rPr>
                        <a:t> </a:t>
                      </a:r>
                      <a:r>
                        <a:rPr lang="en-US" sz="1200" kern="1200" dirty="0">
                          <a:solidFill>
                            <a:srgbClr val="000000"/>
                          </a:solidFill>
                          <a:effectLst/>
                          <a:latin typeface="+mj-lt"/>
                          <a:ea typeface="MS PGothic" panose="020B0600070205080204" pitchFamily="34" charset="-128"/>
                          <a:cs typeface="Arial" panose="020B0604020202020204" pitchFamily="34" charset="0"/>
                        </a:rPr>
                        <a:t>following key </a:t>
                      </a:r>
                      <a:r>
                        <a:rPr lang="en-ZA" sz="1200" kern="1200" dirty="0">
                          <a:solidFill>
                            <a:srgbClr val="000000"/>
                          </a:solidFill>
                          <a:effectLst/>
                          <a:latin typeface="+mj-lt"/>
                          <a:ea typeface="MS PGothic" panose="020B0600070205080204" pitchFamily="34" charset="-128"/>
                          <a:cs typeface="Arial" panose="020B0604020202020204" pitchFamily="34" charset="0"/>
                        </a:rPr>
                        <a:t>outputs:</a:t>
                      </a:r>
                    </a:p>
                    <a:p>
                      <a:pPr marL="228600" lvl="0" indent="-228600" algn="just">
                        <a:spcAft>
                          <a:spcPts val="0"/>
                        </a:spcAft>
                        <a:buFont typeface="+mj-lt"/>
                        <a:buAutoNum type="arabicPeriod"/>
                        <a:tabLst>
                          <a:tab pos="109220" algn="l"/>
                        </a:tabLst>
                      </a:pPr>
                      <a:r>
                        <a:rPr lang="en-ZA" sz="1200" kern="1200" dirty="0">
                          <a:solidFill>
                            <a:schemeClr val="tx1"/>
                          </a:solidFill>
                          <a:effectLst/>
                          <a:latin typeface="+mj-lt"/>
                          <a:ea typeface="MS PGothic" panose="020B0600070205080204" pitchFamily="34" charset="-128"/>
                          <a:cs typeface="Arial" panose="020B0604020202020204" pitchFamily="34" charset="0"/>
                        </a:rPr>
                        <a:t>Energy Regulator (ER) approved</a:t>
                      </a:r>
                      <a:r>
                        <a:rPr lang="en-ZA" sz="1200" kern="1200" baseline="0" dirty="0">
                          <a:solidFill>
                            <a:schemeClr val="tx1"/>
                          </a:solidFill>
                          <a:effectLst/>
                          <a:latin typeface="+mj-lt"/>
                          <a:ea typeface="MS PGothic" panose="020B0600070205080204" pitchFamily="34" charset="-128"/>
                          <a:cs typeface="Arial" panose="020B0604020202020204" pitchFamily="34" charset="0"/>
                        </a:rPr>
                        <a:t> electricity prices for</a:t>
                      </a:r>
                      <a:r>
                        <a:rPr lang="en-ZA" sz="1200" kern="1200" dirty="0">
                          <a:solidFill>
                            <a:schemeClr val="tx1"/>
                          </a:solidFill>
                          <a:effectLst/>
                          <a:latin typeface="+mj-lt"/>
                          <a:ea typeface="MS PGothic" panose="020B0600070205080204" pitchFamily="34" charset="-128"/>
                          <a:cs typeface="Arial" panose="020B0604020202020204" pitchFamily="34" charset="0"/>
                        </a:rPr>
                        <a:t> Eskom and the Regulator Executive Committee (REC)</a:t>
                      </a:r>
                      <a:r>
                        <a:rPr lang="en-ZA" sz="1200" kern="1200" baseline="0" dirty="0">
                          <a:solidFill>
                            <a:schemeClr val="tx1"/>
                          </a:solidFill>
                          <a:effectLst/>
                          <a:latin typeface="+mj-lt"/>
                          <a:ea typeface="MS PGothic" panose="020B0600070205080204" pitchFamily="34" charset="-128"/>
                          <a:cs typeface="Arial" panose="020B0604020202020204" pitchFamily="34" charset="0"/>
                        </a:rPr>
                        <a:t> </a:t>
                      </a:r>
                      <a:r>
                        <a:rPr lang="en-ZA" sz="1200" kern="1200" dirty="0">
                          <a:solidFill>
                            <a:schemeClr val="tx1"/>
                          </a:solidFill>
                          <a:effectLst/>
                          <a:latin typeface="+mj-lt"/>
                          <a:ea typeface="MS PGothic" panose="020B0600070205080204" pitchFamily="34" charset="-128"/>
                          <a:cs typeface="Arial" panose="020B0604020202020204" pitchFamily="34" charset="0"/>
                        </a:rPr>
                        <a:t>approved the Municipal electricity prices</a:t>
                      </a:r>
                      <a:r>
                        <a:rPr lang="en-ZA" sz="1200" kern="1200" baseline="0" dirty="0">
                          <a:solidFill>
                            <a:schemeClr val="tx1"/>
                          </a:solidFill>
                          <a:effectLst/>
                          <a:latin typeface="+mj-lt"/>
                          <a:ea typeface="MS PGothic" panose="020B0600070205080204" pitchFamily="34" charset="-128"/>
                          <a:cs typeface="Arial" panose="020B0604020202020204" pitchFamily="34" charset="0"/>
                        </a:rPr>
                        <a:t> (The Electricity Price Determination Rules) in December 2023.</a:t>
                      </a:r>
                      <a:endParaRPr lang="en-ZA" sz="1200" kern="1200" dirty="0">
                        <a:solidFill>
                          <a:schemeClr val="tx1"/>
                        </a:solidFill>
                        <a:effectLst/>
                        <a:latin typeface="+mj-lt"/>
                        <a:ea typeface="MS PGothic" panose="020B0600070205080204" pitchFamily="34" charset="-128"/>
                        <a:cs typeface="Arial" panose="020B0604020202020204" pitchFamily="34" charset="0"/>
                      </a:endParaRPr>
                    </a:p>
                    <a:p>
                      <a:pPr marL="228600" lvl="0" indent="-228600" algn="just">
                        <a:spcAft>
                          <a:spcPts val="0"/>
                        </a:spcAft>
                        <a:buFont typeface="+mj-lt"/>
                        <a:buAutoNum type="arabicPeriod"/>
                        <a:tabLst>
                          <a:tab pos="109220" algn="l"/>
                        </a:tabLst>
                      </a:pPr>
                      <a:r>
                        <a:rPr lang="fr-FR" sz="1200" kern="1200" dirty="0">
                          <a:solidFill>
                            <a:schemeClr val="tx1"/>
                          </a:solidFill>
                          <a:effectLst/>
                          <a:latin typeface="+mj-lt"/>
                          <a:ea typeface="MS PGothic" panose="020B0600070205080204" pitchFamily="34" charset="-128"/>
                          <a:cs typeface="Arial" panose="020B0604020202020204" pitchFamily="34" charset="0"/>
                        </a:rPr>
                        <a:t>48/48 (100%) licence applications amended</a:t>
                      </a:r>
                      <a:r>
                        <a:rPr lang="fr-FR" sz="1200" kern="1200" baseline="0" dirty="0">
                          <a:solidFill>
                            <a:schemeClr val="tx1"/>
                          </a:solidFill>
                          <a:effectLst/>
                          <a:latin typeface="+mj-lt"/>
                          <a:ea typeface="MS PGothic" panose="020B0600070205080204" pitchFamily="34" charset="-128"/>
                          <a:cs typeface="Arial" panose="020B0604020202020204" pitchFamily="34" charset="0"/>
                        </a:rPr>
                        <a:t> and </a:t>
                      </a:r>
                      <a:r>
                        <a:rPr lang="en-ZA" sz="1200" kern="1200" dirty="0">
                          <a:solidFill>
                            <a:schemeClr val="tx1"/>
                          </a:solidFill>
                          <a:effectLst/>
                          <a:latin typeface="+mj-lt"/>
                          <a:ea typeface="MS PGothic" panose="020B0600070205080204" pitchFamily="34" charset="-128"/>
                          <a:cs typeface="Arial" panose="020B0604020202020204" pitchFamily="34" charset="0"/>
                        </a:rPr>
                        <a:t>approved by the Energy</a:t>
                      </a:r>
                      <a:r>
                        <a:rPr lang="en-ZA" sz="1200" kern="1200" baseline="0" dirty="0">
                          <a:solidFill>
                            <a:schemeClr val="tx1"/>
                          </a:solidFill>
                          <a:effectLst/>
                          <a:latin typeface="+mj-lt"/>
                          <a:ea typeface="MS PGothic" panose="020B0600070205080204" pitchFamily="34" charset="-128"/>
                          <a:cs typeface="Arial" panose="020B0604020202020204" pitchFamily="34" charset="0"/>
                        </a:rPr>
                        <a:t> Regulator</a:t>
                      </a:r>
                      <a:r>
                        <a:rPr lang="en-ZA" sz="1200" kern="1200" dirty="0">
                          <a:solidFill>
                            <a:schemeClr val="tx1"/>
                          </a:solidFill>
                          <a:effectLst/>
                          <a:latin typeface="+mj-lt"/>
                          <a:ea typeface="MS PGothic" panose="020B0600070205080204" pitchFamily="34" charset="-128"/>
                          <a:cs typeface="Arial" panose="020B0604020202020204" pitchFamily="34" charset="0"/>
                        </a:rPr>
                        <a:t> within 120 working days.</a:t>
                      </a:r>
                      <a:endParaRPr lang="en-ZA" sz="1200" dirty="0">
                        <a:solidFill>
                          <a:schemeClr val="tx1"/>
                        </a:solidFill>
                        <a:effectLst/>
                        <a:latin typeface="+mj-lt"/>
                        <a:cs typeface="Arial" panose="020B0604020202020204" pitchFamily="34" charset="0"/>
                      </a:endParaRPr>
                    </a:p>
                    <a:p>
                      <a:pPr marL="228600" lvl="0" indent="-228600" algn="just">
                        <a:spcAft>
                          <a:spcPts val="0"/>
                        </a:spcAft>
                        <a:buFont typeface="+mj-lt"/>
                        <a:buAutoNum type="arabicPeriod"/>
                        <a:tabLst>
                          <a:tab pos="109220" algn="l"/>
                        </a:tabLst>
                      </a:pPr>
                      <a:r>
                        <a:rPr lang="en-ZA" sz="1200" kern="1200" dirty="0">
                          <a:solidFill>
                            <a:schemeClr val="tx1"/>
                          </a:solidFill>
                          <a:effectLst/>
                          <a:latin typeface="+mj-lt"/>
                          <a:ea typeface="MS PGothic" panose="020B0600070205080204" pitchFamily="34" charset="-128"/>
                          <a:cs typeface="Arial" panose="020B0604020202020204" pitchFamily="34" charset="0"/>
                        </a:rPr>
                        <a:t>415/415 (100%) applications for electricity</a:t>
                      </a:r>
                      <a:r>
                        <a:rPr lang="en-ZA" sz="1200" kern="1200" baseline="0" dirty="0">
                          <a:solidFill>
                            <a:schemeClr val="tx1"/>
                          </a:solidFill>
                          <a:effectLst/>
                          <a:latin typeface="+mj-lt"/>
                          <a:ea typeface="MS PGothic" panose="020B0600070205080204" pitchFamily="34" charset="-128"/>
                          <a:cs typeface="Arial" panose="020B0604020202020204" pitchFamily="34" charset="0"/>
                        </a:rPr>
                        <a:t> g</a:t>
                      </a:r>
                      <a:r>
                        <a:rPr lang="en-ZA" sz="1200" kern="1200" dirty="0">
                          <a:solidFill>
                            <a:schemeClr val="tx1"/>
                          </a:solidFill>
                          <a:effectLst/>
                          <a:latin typeface="+mj-lt"/>
                          <a:ea typeface="MS PGothic" panose="020B0600070205080204" pitchFamily="34" charset="-128"/>
                          <a:cs typeface="Arial" panose="020B0604020202020204" pitchFamily="34" charset="0"/>
                        </a:rPr>
                        <a:t>eneration facilities were issued and approved by the Full-Time Regulator Member (FTRM) within 45 working days, in terms of Scheduled 2 of the Electricity Regulation Act of 2006 (ERA).</a:t>
                      </a:r>
                      <a:endParaRPr lang="en-ZA" sz="1200" dirty="0">
                        <a:solidFill>
                          <a:schemeClr val="tx1"/>
                        </a:solidFill>
                        <a:effectLst/>
                        <a:latin typeface="+mj-lt"/>
                        <a:cs typeface="Arial" panose="020B0604020202020204" pitchFamily="34" charset="0"/>
                      </a:endParaRPr>
                    </a:p>
                    <a:p>
                      <a:pPr marL="228600" lvl="0" indent="-228600" algn="just">
                        <a:spcAft>
                          <a:spcPts val="0"/>
                        </a:spcAft>
                        <a:buFont typeface="+mj-lt"/>
                        <a:buAutoNum type="arabicPeriod"/>
                        <a:tabLst>
                          <a:tab pos="109220" algn="l"/>
                        </a:tabLst>
                      </a:pPr>
                      <a:r>
                        <a:rPr lang="en-ZA" sz="1200" kern="1200" dirty="0">
                          <a:solidFill>
                            <a:schemeClr val="tx1"/>
                          </a:solidFill>
                          <a:effectLst/>
                          <a:latin typeface="+mj-lt"/>
                          <a:ea typeface="MS PGothic" panose="020B0600070205080204" pitchFamily="34" charset="-128"/>
                          <a:cs typeface="Arial" panose="020B0604020202020204" pitchFamily="34" charset="0"/>
                        </a:rPr>
                        <a:t>62/57 (109%) distribution compliance audits executed</a:t>
                      </a:r>
                      <a:r>
                        <a:rPr lang="en-ZA" sz="1200" kern="1200" baseline="0" dirty="0">
                          <a:solidFill>
                            <a:schemeClr val="tx1"/>
                          </a:solidFill>
                          <a:effectLst/>
                          <a:latin typeface="+mj-lt"/>
                          <a:ea typeface="MS PGothic" panose="020B0600070205080204" pitchFamily="34" charset="-128"/>
                          <a:cs typeface="Arial" panose="020B0604020202020204" pitchFamily="34" charset="0"/>
                        </a:rPr>
                        <a:t> and reports produced</a:t>
                      </a:r>
                      <a:r>
                        <a:rPr lang="en-ZA" sz="1200" kern="1200" dirty="0">
                          <a:solidFill>
                            <a:schemeClr val="tx1"/>
                          </a:solidFill>
                          <a:effectLst/>
                          <a:latin typeface="+mj-lt"/>
                          <a:ea typeface="MS PGothic" panose="020B0600070205080204" pitchFamily="34" charset="-128"/>
                          <a:cs typeface="Arial" panose="020B0604020202020204" pitchFamily="34" charset="0"/>
                        </a:rPr>
                        <a:t>.</a:t>
                      </a:r>
                      <a:r>
                        <a:rPr lang="en-ZA" sz="1200" kern="1200" baseline="0" dirty="0">
                          <a:solidFill>
                            <a:schemeClr val="tx1"/>
                          </a:solidFill>
                          <a:effectLst/>
                          <a:latin typeface="+mj-lt"/>
                          <a:ea typeface="MS PGothic" panose="020B0600070205080204" pitchFamily="34" charset="-128"/>
                          <a:cs typeface="Arial" panose="020B0604020202020204" pitchFamily="34" charset="0"/>
                        </a:rPr>
                        <a:t> Target overachieved by 9%. </a:t>
                      </a:r>
                    </a:p>
                    <a:p>
                      <a:pPr marL="228600" lvl="0" indent="-228600" algn="just">
                        <a:spcAft>
                          <a:spcPts val="0"/>
                        </a:spcAft>
                        <a:buFont typeface="+mj-lt"/>
                        <a:buAutoNum type="arabicPeriod"/>
                        <a:tabLst>
                          <a:tab pos="109220" algn="l"/>
                        </a:tabLst>
                      </a:pPr>
                      <a:r>
                        <a:rPr lang="en-US" sz="1200" kern="1200" dirty="0">
                          <a:solidFill>
                            <a:schemeClr val="tx1"/>
                          </a:solidFill>
                          <a:effectLst/>
                          <a:latin typeface="+mj-lt"/>
                          <a:ea typeface="MS PGothic" panose="020B0600070205080204" pitchFamily="34" charset="-128"/>
                          <a:cs typeface="Arial" panose="020B0604020202020204" pitchFamily="34" charset="0"/>
                        </a:rPr>
                        <a:t>292/296 (99%) of complaints and disputes received including</a:t>
                      </a:r>
                      <a:r>
                        <a:rPr lang="en-US" sz="1200" kern="1200" baseline="0" dirty="0">
                          <a:solidFill>
                            <a:schemeClr val="tx1"/>
                          </a:solidFill>
                          <a:effectLst/>
                          <a:latin typeface="+mj-lt"/>
                          <a:ea typeface="MS PGothic" panose="020B0600070205080204" pitchFamily="34" charset="-128"/>
                          <a:cs typeface="Arial" panose="020B0604020202020204" pitchFamily="34" charset="0"/>
                        </a:rPr>
                        <a:t> initiated investigations were closed within 120 working days upon receipt.</a:t>
                      </a:r>
                      <a:endParaRPr lang="en-ZA" sz="1200" dirty="0">
                        <a:solidFill>
                          <a:schemeClr val="tx1"/>
                        </a:solidFill>
                        <a:effectLst/>
                        <a:latin typeface="+mj-lt"/>
                        <a:cs typeface="Arial" panose="020B0604020202020204" pitchFamily="34" charset="0"/>
                      </a:endParaRPr>
                    </a:p>
                    <a:p>
                      <a:pPr marL="228600" lvl="0" indent="-228600" algn="just">
                        <a:spcAft>
                          <a:spcPts val="0"/>
                        </a:spcAft>
                        <a:buFont typeface="+mj-lt"/>
                        <a:buAutoNum type="arabicPeriod"/>
                        <a:tabLst>
                          <a:tab pos="109220" algn="l"/>
                        </a:tabLst>
                      </a:pPr>
                      <a:r>
                        <a:rPr lang="en-US" sz="1200" kern="1200" dirty="0">
                          <a:solidFill>
                            <a:schemeClr val="tx1"/>
                          </a:solidFill>
                          <a:effectLst/>
                          <a:latin typeface="+mj-lt"/>
                          <a:ea typeface="MS PGothic" panose="020B0600070205080204" pitchFamily="34" charset="-128"/>
                          <a:cs typeface="Arial" panose="020B0604020202020204" pitchFamily="34" charset="0"/>
                        </a:rPr>
                        <a:t>4 reports on the analysis </a:t>
                      </a:r>
                      <a:r>
                        <a:rPr lang="en-ZA" sz="1200" kern="1200" dirty="0">
                          <a:solidFill>
                            <a:schemeClr val="tx1"/>
                          </a:solidFill>
                          <a:effectLst/>
                          <a:latin typeface="+mj-lt"/>
                          <a:ea typeface="MS PGothic" panose="020B0600070205080204" pitchFamily="34" charset="-128"/>
                          <a:cs typeface="Arial" panose="020B0604020202020204" pitchFamily="34" charset="0"/>
                        </a:rPr>
                        <a:t>of distribution, transmission, and generation compliance audits</a:t>
                      </a:r>
                      <a:r>
                        <a:rPr lang="en-ZA" sz="1200" kern="1200" baseline="0" dirty="0">
                          <a:solidFill>
                            <a:schemeClr val="tx1"/>
                          </a:solidFill>
                          <a:effectLst/>
                          <a:latin typeface="+mj-lt"/>
                          <a:ea typeface="MS PGothic" panose="020B0600070205080204" pitchFamily="34" charset="-128"/>
                          <a:cs typeface="Arial" panose="020B0604020202020204" pitchFamily="34" charset="0"/>
                        </a:rPr>
                        <a:t> approved by Electricity subcommittee (ELS).</a:t>
                      </a:r>
                      <a:endParaRPr lang="en-ZA" sz="1200" dirty="0">
                        <a:solidFill>
                          <a:schemeClr val="tx1"/>
                        </a:solidFill>
                        <a:effectLst/>
                        <a:latin typeface="+mj-lt"/>
                        <a:cs typeface="Arial" panose="020B0604020202020204" pitchFamily="34" charset="0"/>
                      </a:endParaRPr>
                    </a:p>
                    <a:p>
                      <a:pPr marL="228600" lvl="0" indent="-228600" algn="just">
                        <a:spcAft>
                          <a:spcPts val="0"/>
                        </a:spcAft>
                        <a:buFont typeface="+mj-lt"/>
                        <a:buAutoNum type="arabicPeriod"/>
                        <a:tabLst>
                          <a:tab pos="457200" algn="l"/>
                        </a:tabLst>
                      </a:pPr>
                      <a:r>
                        <a:rPr lang="en-ZA" sz="1200" kern="1200" dirty="0">
                          <a:solidFill>
                            <a:schemeClr val="tx1"/>
                          </a:solidFill>
                          <a:effectLst/>
                          <a:latin typeface="+mj-lt"/>
                          <a:ea typeface="MS PGothic" panose="020B0600070205080204" pitchFamily="34" charset="-128"/>
                          <a:cs typeface="Arial" panose="020B0604020202020204" pitchFamily="34" charset="0"/>
                        </a:rPr>
                        <a:t>34/35 (97%) distribution, transmission and generation </a:t>
                      </a:r>
                      <a:r>
                        <a:rPr lang="en-US" sz="1200" kern="1200" dirty="0">
                          <a:solidFill>
                            <a:schemeClr val="tx1"/>
                          </a:solidFill>
                          <a:effectLst/>
                          <a:latin typeface="+mj-lt"/>
                          <a:ea typeface="MS PGothic" panose="020B0600070205080204" pitchFamily="34" charset="-128"/>
                          <a:cs typeface="Arial" panose="020B0604020202020204" pitchFamily="34" charset="0"/>
                        </a:rPr>
                        <a:t>enforcement plans were conducted in the </a:t>
                      </a:r>
                      <a:r>
                        <a:rPr lang="en-ZA" sz="1200" kern="1200" dirty="0">
                          <a:solidFill>
                            <a:schemeClr val="tx1"/>
                          </a:solidFill>
                          <a:effectLst/>
                          <a:latin typeface="+mj-lt"/>
                          <a:ea typeface="MS PGothic" panose="020B0600070205080204" pitchFamily="34" charset="-128"/>
                          <a:cs typeface="Arial" panose="020B0604020202020204" pitchFamily="34" charset="0"/>
                        </a:rPr>
                        <a:t>local municipalities.</a:t>
                      </a:r>
                      <a:endParaRPr lang="en-ZA" sz="1200" dirty="0">
                        <a:solidFill>
                          <a:schemeClr val="tx1"/>
                        </a:solidFill>
                        <a:effectLst/>
                        <a:latin typeface="+mj-lt"/>
                        <a:cs typeface="Arial" panose="020B0604020202020204" pitchFamily="34" charset="0"/>
                      </a:endParaRPr>
                    </a:p>
                    <a:p>
                      <a:pPr marL="228600" lvl="0" indent="-228600" algn="just">
                        <a:spcAft>
                          <a:spcPts val="0"/>
                        </a:spcAft>
                        <a:buFont typeface="+mj-lt"/>
                        <a:buAutoNum type="arabicPeriod"/>
                        <a:tabLst>
                          <a:tab pos="457200" algn="l"/>
                        </a:tabLst>
                      </a:pPr>
                      <a:r>
                        <a:rPr lang="en-US" sz="1200" kern="1200" dirty="0">
                          <a:solidFill>
                            <a:schemeClr val="tx1"/>
                          </a:solidFill>
                          <a:effectLst/>
                          <a:latin typeface="+mj-lt"/>
                          <a:ea typeface="MS PGothic" panose="020B0600070205080204" pitchFamily="34" charset="-128"/>
                          <a:cs typeface="Arial" panose="020B0604020202020204" pitchFamily="34" charset="0"/>
                        </a:rPr>
                        <a:t>Four reports on distribution,</a:t>
                      </a:r>
                      <a:r>
                        <a:rPr lang="en-ZA" sz="1200" kern="1200" dirty="0">
                          <a:solidFill>
                            <a:schemeClr val="tx1"/>
                          </a:solidFill>
                          <a:effectLst/>
                          <a:latin typeface="+mj-lt"/>
                          <a:ea typeface="MS PGothic" panose="020B0600070205080204" pitchFamily="34" charset="-128"/>
                          <a:cs typeface="Arial" panose="020B0604020202020204" pitchFamily="34" charset="0"/>
                        </a:rPr>
                        <a:t> transmission and generation on the non-compliance finding</a:t>
                      </a:r>
                      <a:r>
                        <a:rPr lang="en-ZA" sz="1200" kern="1200" baseline="0" dirty="0">
                          <a:solidFill>
                            <a:schemeClr val="tx1"/>
                          </a:solidFill>
                          <a:effectLst/>
                          <a:latin typeface="+mj-lt"/>
                          <a:ea typeface="MS PGothic" panose="020B0600070205080204" pitchFamily="34" charset="-128"/>
                          <a:cs typeface="Arial" panose="020B0604020202020204" pitchFamily="34" charset="0"/>
                        </a:rPr>
                        <a:t> approved by ELS</a:t>
                      </a:r>
                      <a:r>
                        <a:rPr lang="en-ZA" sz="1200" kern="1200" dirty="0">
                          <a:solidFill>
                            <a:schemeClr val="tx1"/>
                          </a:solidFill>
                          <a:effectLst/>
                          <a:latin typeface="+mj-lt"/>
                          <a:ea typeface="MS PGothic" panose="020B0600070205080204" pitchFamily="34" charset="-128"/>
                          <a:cs typeface="Arial" panose="020B0604020202020204" pitchFamily="34" charset="0"/>
                        </a:rPr>
                        <a:t>.</a:t>
                      </a:r>
                      <a:endParaRPr lang="en-ZA" sz="1200" b="1" dirty="0">
                        <a:solidFill>
                          <a:schemeClr val="tx1"/>
                        </a:solidFill>
                        <a:effectLst/>
                        <a:latin typeface="+mj-lt"/>
                        <a:ea typeface="Calibri" panose="020F0502020204030204" pitchFamily="34" charset="0"/>
                        <a:cs typeface="Arial" panose="020B0604020202020204" pitchFamily="34" charset="0"/>
                      </a:endParaRPr>
                    </a:p>
                  </a:txBody>
                  <a:tcPr marL="86893" marR="86893" marT="43436" marB="43436">
                    <a:solidFill>
                      <a:srgbClr val="CDCDDE"/>
                    </a:solidFill>
                  </a:tcPr>
                </a:tc>
                <a:tc hMerge="1">
                  <a:txBody>
                    <a:bodyPr/>
                    <a:lstStyle/>
                    <a:p>
                      <a:pPr marL="0" marR="0" lvl="0" indent="0" algn="just" defTabSz="4572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ZA" dirty="0">
                        <a:solidFill>
                          <a:schemeClr val="tx1"/>
                        </a:solidFill>
                      </a:endParaRPr>
                    </a:p>
                  </a:txBody>
                  <a:tcPr marL="86893" marR="86893" marT="43436" marB="43436">
                    <a:solidFill>
                      <a:srgbClr val="CDCDDE"/>
                    </a:solidFill>
                  </a:tcPr>
                </a:tc>
                <a:extLst>
                  <a:ext uri="{0D108BD9-81ED-4DB2-BD59-A6C34878D82A}">
                    <a16:rowId xmlns:a16="http://schemas.microsoft.com/office/drawing/2014/main" val="773482049"/>
                  </a:ext>
                </a:extLst>
              </a:tr>
              <a:tr h="121238">
                <a:tc>
                  <a:txBody>
                    <a:bodyPr/>
                    <a:lstStyle/>
                    <a:p>
                      <a:pPr>
                        <a:lnSpc>
                          <a:spcPct val="107000"/>
                        </a:lnSpc>
                        <a:spcAft>
                          <a:spcPts val="0"/>
                        </a:spcAft>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 Strategic Outcomes</a:t>
                      </a:r>
                      <a:endParaRPr lang="en-ZA" sz="1200" dirty="0">
                        <a:effectLst/>
                        <a:latin typeface="+mj-lt"/>
                        <a:ea typeface="Calibri" panose="020F0502020204030204" pitchFamily="34" charset="0"/>
                        <a:cs typeface="Times New Roman" panose="02020603050405020304" pitchFamily="18" charset="0"/>
                      </a:endParaRPr>
                    </a:p>
                  </a:txBody>
                  <a:tcPr marL="61067" marR="61067" marT="0" marB="0">
                    <a:solidFill>
                      <a:srgbClr val="9292B8"/>
                    </a:solidFill>
                  </a:tcPr>
                </a:tc>
                <a:tc>
                  <a:txBody>
                    <a:bodyPr/>
                    <a:lstStyle/>
                    <a:p>
                      <a:pPr>
                        <a:lnSpc>
                          <a:spcPct val="107000"/>
                        </a:lnSpc>
                        <a:spcAft>
                          <a:spcPts val="0"/>
                        </a:spcAft>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Envisaged Impact</a:t>
                      </a:r>
                      <a:endParaRPr lang="en-ZA" sz="1200" dirty="0">
                        <a:effectLst/>
                        <a:latin typeface="+mj-lt"/>
                        <a:ea typeface="Calibri" panose="020F0502020204030204" pitchFamily="34" charset="0"/>
                        <a:cs typeface="Times New Roman" panose="02020603050405020304" pitchFamily="18" charset="0"/>
                      </a:endParaRPr>
                    </a:p>
                  </a:txBody>
                  <a:tcPr marL="61067" marR="61067" marT="0" marB="0">
                    <a:solidFill>
                      <a:srgbClr val="9292B8"/>
                    </a:solidFill>
                  </a:tcPr>
                </a:tc>
                <a:extLst>
                  <a:ext uri="{0D108BD9-81ED-4DB2-BD59-A6C34878D82A}">
                    <a16:rowId xmlns:a16="http://schemas.microsoft.com/office/drawing/2014/main" val="128268913"/>
                  </a:ext>
                </a:extLst>
              </a:tr>
              <a:tr h="288291">
                <a:tc>
                  <a:txBody>
                    <a:bodyPr/>
                    <a:lstStyle/>
                    <a:p>
                      <a:pPr marL="271463" lvl="0" indent="-271463" algn="just">
                        <a:spcAft>
                          <a:spcPts val="0"/>
                        </a:spcAft>
                        <a:buFont typeface="+mj-lt"/>
                        <a:buAutoNum type="arabicPeriod"/>
                        <a:tabLst>
                          <a:tab pos="228600" algn="l"/>
                        </a:tabLst>
                      </a:pPr>
                      <a:r>
                        <a:rPr lang="en-GB" sz="1200" kern="1200" dirty="0">
                          <a:solidFill>
                            <a:srgbClr val="000000"/>
                          </a:solidFill>
                          <a:effectLst/>
                          <a:latin typeface="+mj-lt"/>
                          <a:ea typeface="MS PGothic" panose="020B0600070205080204" pitchFamily="34" charset="-128"/>
                          <a:cs typeface="Arial" panose="020B0604020202020204" pitchFamily="34" charset="0"/>
                        </a:rPr>
                        <a:t>Efficiency in facilitating entry, setting prices and resolving disputes</a:t>
                      </a:r>
                      <a:endParaRPr lang="en-ZA" sz="1200" dirty="0">
                        <a:effectLst/>
                        <a:latin typeface="+mj-lt"/>
                        <a:cs typeface="Arial" panose="020B0604020202020204" pitchFamily="34" charset="0"/>
                      </a:endParaRPr>
                    </a:p>
                    <a:p>
                      <a:pPr marL="271463" lvl="0" indent="-271463" algn="just">
                        <a:spcAft>
                          <a:spcPts val="0"/>
                        </a:spcAft>
                        <a:buFont typeface="+mj-lt"/>
                        <a:buAutoNum type="arabicPeriod"/>
                        <a:tabLst>
                          <a:tab pos="228600" algn="l"/>
                        </a:tabLst>
                      </a:pPr>
                      <a:r>
                        <a:rPr lang="en-GB" sz="1200" kern="1200" dirty="0">
                          <a:solidFill>
                            <a:srgbClr val="000000"/>
                          </a:solidFill>
                          <a:effectLst/>
                          <a:latin typeface="+mj-lt"/>
                          <a:ea typeface="MS PGothic" panose="020B0600070205080204" pitchFamily="34" charset="-128"/>
                          <a:cs typeface="Arial" panose="020B0604020202020204" pitchFamily="34" charset="0"/>
                        </a:rPr>
                        <a:t>A stable and diverse energy sector system and pricing regime that supports access through regulatory services that are delivered on time and to quality standards</a:t>
                      </a:r>
                      <a:endParaRPr lang="en-ZA" sz="1200" dirty="0">
                        <a:effectLst/>
                        <a:latin typeface="+mj-lt"/>
                        <a:cs typeface="Arial" panose="020B0604020202020204" pitchFamily="34" charset="0"/>
                      </a:endParaRPr>
                    </a:p>
                  </a:txBody>
                  <a:tcPr marL="61067" marR="61067" marT="0" marB="0">
                    <a:solidFill>
                      <a:srgbClr val="CDCDDE"/>
                    </a:solidFill>
                  </a:tcPr>
                </a:tc>
                <a:tc>
                  <a:txBody>
                    <a:bodyPr/>
                    <a:lstStyle/>
                    <a:p>
                      <a:pPr marL="0" lvl="0" indent="0" algn="just">
                        <a:lnSpc>
                          <a:spcPct val="107000"/>
                        </a:lnSpc>
                        <a:spcAft>
                          <a:spcPts val="0"/>
                        </a:spcAft>
                        <a:buFont typeface="Symbol" panose="05050102010706020507" pitchFamily="18" charset="2"/>
                        <a:buNone/>
                      </a:pPr>
                      <a:r>
                        <a:rPr lang="en-ZA" sz="1200" dirty="0">
                          <a:effectLst/>
                          <a:latin typeface="+mj-lt"/>
                          <a:ea typeface="Calibri" panose="020F0502020204030204" pitchFamily="34" charset="0"/>
                          <a:cs typeface="Arial" panose="020B0604020202020204" pitchFamily="34" charset="0"/>
                        </a:rPr>
                        <a:t>A stable and accessible Electricity Industry that supports an improved quality of life and economic activity</a:t>
                      </a:r>
                    </a:p>
                  </a:txBody>
                  <a:tcPr marL="61067" marR="61067" marT="0" marB="0">
                    <a:solidFill>
                      <a:srgbClr val="CDCDDE"/>
                    </a:solidFill>
                  </a:tcPr>
                </a:tc>
                <a:extLst>
                  <a:ext uri="{0D108BD9-81ED-4DB2-BD59-A6C34878D82A}">
                    <a16:rowId xmlns:a16="http://schemas.microsoft.com/office/drawing/2014/main" val="380859066"/>
                  </a:ext>
                </a:extLst>
              </a:tr>
              <a:tr h="142864">
                <a:tc gridSpan="2">
                  <a:txBody>
                    <a:bodyPr/>
                    <a:lstStyle/>
                    <a:p>
                      <a:pPr marL="0" marR="0" lvl="0" indent="0" algn="just" defTabSz="457200" rtl="0" eaLnBrk="1" fontAlgn="auto" latinLnBrk="0" hangingPunct="1">
                        <a:lnSpc>
                          <a:spcPct val="100000"/>
                        </a:lnSpc>
                        <a:spcBef>
                          <a:spcPts val="0"/>
                        </a:spcBef>
                        <a:spcAft>
                          <a:spcPts val="0"/>
                        </a:spcAft>
                        <a:buClrTx/>
                        <a:buSzTx/>
                        <a:buFont typeface="+mj-lt"/>
                        <a:buNone/>
                        <a:tabLst/>
                        <a:defRPr/>
                      </a:pPr>
                      <a:r>
                        <a:rPr lang="en-ZA" sz="1200" b="1" dirty="0">
                          <a:latin typeface="+mj-lt"/>
                          <a:ea typeface="Calibri" panose="020F0502020204030204" pitchFamily="34" charset="0"/>
                          <a:cs typeface="Times New Roman" panose="02020603050405020304" pitchFamily="18" charset="0"/>
                        </a:rPr>
                        <a:t>MTSF Priority 2: Economic transformation and job creation</a:t>
                      </a:r>
                      <a:endParaRPr lang="en-ZA" sz="1200" dirty="0">
                        <a:latin typeface="+mj-lt"/>
                        <a:ea typeface="Calibri" panose="020F0502020204030204" pitchFamily="34" charset="0"/>
                        <a:cs typeface="Times New Roman" panose="02020603050405020304" pitchFamily="18" charset="0"/>
                      </a:endParaRPr>
                    </a:p>
                  </a:txBody>
                  <a:tcPr marL="86893" marR="86893" marT="43436" marB="43436">
                    <a:solidFill>
                      <a:srgbClr val="9292B8"/>
                    </a:solidFill>
                  </a:tcPr>
                </a:tc>
                <a:tc hMerge="1">
                  <a:txBody>
                    <a:bodyPr/>
                    <a:lstStyle/>
                    <a:p>
                      <a:endParaRPr lang="en-ZA" dirty="0">
                        <a:solidFill>
                          <a:schemeClr val="tx1"/>
                        </a:solidFill>
                      </a:endParaRPr>
                    </a:p>
                  </a:txBody>
                  <a:tcPr marL="86893" marR="86893" marT="43436" marB="43436">
                    <a:solidFill>
                      <a:srgbClr val="CDCDDE"/>
                    </a:solidFill>
                  </a:tcPr>
                </a:tc>
                <a:extLst>
                  <a:ext uri="{0D108BD9-81ED-4DB2-BD59-A6C34878D82A}">
                    <a16:rowId xmlns:a16="http://schemas.microsoft.com/office/drawing/2014/main" val="1047396287"/>
                  </a:ext>
                </a:extLst>
              </a:tr>
            </a:tbl>
          </a:graphicData>
        </a:graphic>
      </p:graphicFrame>
      <p:sp>
        <p:nvSpPr>
          <p:cNvPr id="6" name="Rectangle 2">
            <a:extLst>
              <a:ext uri="{FF2B5EF4-FFF2-40B4-BE49-F238E27FC236}">
                <a16:creationId xmlns:a16="http://schemas.microsoft.com/office/drawing/2014/main" id="{FAC3B3D5-E3C1-66F3-FC16-AD0D4108E45B}"/>
              </a:ext>
            </a:extLst>
          </p:cNvPr>
          <p:cNvSpPr txBox="1">
            <a:spLocks noChangeArrowheads="1"/>
          </p:cNvSpPr>
          <p:nvPr/>
        </p:nvSpPr>
        <p:spPr>
          <a:xfrm>
            <a:off x="1" y="1206500"/>
            <a:ext cx="8172450" cy="566738"/>
          </a:xfrm>
          <a:prstGeom prst="rect">
            <a:avLst/>
          </a:prstGeom>
        </p:spPr>
        <p:txBody>
          <a:bodyPr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400" b="1" kern="0" dirty="0">
                <a:solidFill>
                  <a:schemeClr val="tx1"/>
                </a:solidFill>
              </a:rPr>
              <a:t>Regulatory Programmes (1)</a:t>
            </a:r>
            <a:br>
              <a:rPr lang="en-ZA" altLang="en-US" sz="2100" b="1" kern="0" dirty="0">
                <a:cs typeface="Arial" panose="020B0604020202020204" pitchFamily="34" charset="0"/>
              </a:rPr>
            </a:br>
            <a:endParaRPr lang="en-US" altLang="en-US" sz="2100" b="1" kern="0" dirty="0">
              <a:cs typeface="Arial" panose="020B0604020202020204" pitchFamily="34" charset="0"/>
            </a:endParaRPr>
          </a:p>
        </p:txBody>
      </p:sp>
      <p:sp>
        <p:nvSpPr>
          <p:cNvPr id="10" name="TextBox 9">
            <a:extLst>
              <a:ext uri="{FF2B5EF4-FFF2-40B4-BE49-F238E27FC236}">
                <a16:creationId xmlns:a16="http://schemas.microsoft.com/office/drawing/2014/main" id="{95BF80E7-B099-FFAF-4707-E63C921FE946}"/>
              </a:ext>
            </a:extLst>
          </p:cNvPr>
          <p:cNvSpPr txBox="1"/>
          <p:nvPr/>
        </p:nvSpPr>
        <p:spPr>
          <a:xfrm>
            <a:off x="73298" y="1628800"/>
            <a:ext cx="3701257" cy="307777"/>
          </a:xfrm>
          <a:prstGeom prst="rect">
            <a:avLst/>
          </a:prstGeom>
          <a:noFill/>
        </p:spPr>
        <p:txBody>
          <a:bodyPr wrap="square">
            <a:spAutoFit/>
          </a:bodyPr>
          <a:lstStyle/>
          <a:p>
            <a:pPr lvl="0" algn="just">
              <a:spcBef>
                <a:spcPts val="384"/>
              </a:spcBef>
              <a:spcAft>
                <a:spcPts val="0"/>
              </a:spcAft>
            </a:pPr>
            <a:r>
              <a:rPr lang="en-ZA" sz="1400" b="1" kern="0" dirty="0">
                <a:solidFill>
                  <a:srgbClr val="000000"/>
                </a:solidFill>
                <a:ea typeface="ＭＳ Ｐゴシック" panose="020B0600070205080204" pitchFamily="34" charset="-128"/>
                <a:cs typeface="Arial" panose="020B0604020202020204" pitchFamily="34" charset="0"/>
              </a:rPr>
              <a:t>Programme 1: </a:t>
            </a:r>
            <a:r>
              <a:rPr lang="en-ZA" sz="1400" kern="0" dirty="0">
                <a:solidFill>
                  <a:srgbClr val="000000"/>
                </a:solidFill>
                <a:ea typeface="ＭＳ Ｐゴシック" panose="020B0600070205080204" pitchFamily="34" charset="-128"/>
                <a:cs typeface="Arial" panose="020B0604020202020204" pitchFamily="34" charset="0"/>
              </a:rPr>
              <a:t>Regulatory Service Delivery </a:t>
            </a:r>
          </a:p>
        </p:txBody>
      </p:sp>
      <p:sp>
        <p:nvSpPr>
          <p:cNvPr id="2" name="TextBox 1">
            <a:extLst>
              <a:ext uri="{FF2B5EF4-FFF2-40B4-BE49-F238E27FC236}">
                <a16:creationId xmlns:a16="http://schemas.microsoft.com/office/drawing/2014/main" id="{9EEFD6EB-B7A9-3694-EDA1-D3B29F7B6008}"/>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59</a:t>
            </a:fld>
            <a:endParaRPr lang="en-ZA" sz="1200" dirty="0"/>
          </a:p>
        </p:txBody>
      </p:sp>
    </p:spTree>
    <p:extLst>
      <p:ext uri="{BB962C8B-B14F-4D97-AF65-F5344CB8AC3E}">
        <p14:creationId xmlns:p14="http://schemas.microsoft.com/office/powerpoint/2010/main" val="1612317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323850" y="3212976"/>
            <a:ext cx="8496622" cy="1296343"/>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marL="631825" indent="-631825" eaLnBrk="1" hangingPunct="1">
              <a:buFont typeface="+mj-lt"/>
              <a:buAutoNum type="arabicPeriod" startAt="2"/>
              <a:defRPr/>
            </a:pPr>
            <a:r>
              <a:rPr lang="en-US" altLang="en-US" sz="4000" b="1" kern="0" dirty="0">
                <a:solidFill>
                  <a:schemeClr val="tx1"/>
                </a:solidFill>
                <a:latin typeface="Arial (Headings)"/>
                <a:ea typeface="ＭＳ Ｐゴシック"/>
              </a:rPr>
              <a:t>Overview of performance in 2023/24</a:t>
            </a:r>
          </a:p>
        </p:txBody>
      </p:sp>
      <p:sp>
        <p:nvSpPr>
          <p:cNvPr id="4" name="TextBox 3">
            <a:extLst>
              <a:ext uri="{FF2B5EF4-FFF2-40B4-BE49-F238E27FC236}">
                <a16:creationId xmlns:a16="http://schemas.microsoft.com/office/drawing/2014/main" id="{A56C7969-A235-4C0A-FE52-EBD69A25BAAD}"/>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6</a:t>
            </a:fld>
            <a:endParaRPr lang="en-ZA" sz="1200" dirty="0"/>
          </a:p>
        </p:txBody>
      </p:sp>
    </p:spTree>
    <p:extLst>
      <p:ext uri="{BB962C8B-B14F-4D97-AF65-F5344CB8AC3E}">
        <p14:creationId xmlns:p14="http://schemas.microsoft.com/office/powerpoint/2010/main" val="40587035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D49E756-6774-71F8-A6E1-7E4B70528E7A}"/>
              </a:ext>
            </a:extLst>
          </p:cNvPr>
          <p:cNvGraphicFramePr>
            <a:graphicFrameLocks noGrp="1"/>
          </p:cNvGraphicFramePr>
          <p:nvPr>
            <p:extLst>
              <p:ext uri="{D42A27DB-BD31-4B8C-83A1-F6EECF244321}">
                <p14:modId xmlns:p14="http://schemas.microsoft.com/office/powerpoint/2010/main" val="1562388625"/>
              </p:ext>
            </p:extLst>
          </p:nvPr>
        </p:nvGraphicFramePr>
        <p:xfrm>
          <a:off x="143967" y="1900321"/>
          <a:ext cx="8172450" cy="4086739"/>
        </p:xfrm>
        <a:graphic>
          <a:graphicData uri="http://schemas.openxmlformats.org/drawingml/2006/table">
            <a:tbl>
              <a:tblPr firstRow="1" bandRow="1">
                <a:tableStyleId>{21E4AEA4-8DFA-4A89-87EB-49C32662AFE0}</a:tableStyleId>
              </a:tblPr>
              <a:tblGrid>
                <a:gridCol w="5401939">
                  <a:extLst>
                    <a:ext uri="{9D8B030D-6E8A-4147-A177-3AD203B41FA5}">
                      <a16:colId xmlns:a16="http://schemas.microsoft.com/office/drawing/2014/main" val="1952984045"/>
                    </a:ext>
                  </a:extLst>
                </a:gridCol>
                <a:gridCol w="2770511">
                  <a:extLst>
                    <a:ext uri="{9D8B030D-6E8A-4147-A177-3AD203B41FA5}">
                      <a16:colId xmlns:a16="http://schemas.microsoft.com/office/drawing/2014/main" val="3119171220"/>
                    </a:ext>
                  </a:extLst>
                </a:gridCol>
              </a:tblGrid>
              <a:tr h="29505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200" b="1" kern="1200" dirty="0">
                          <a:solidFill>
                            <a:schemeClr val="bg1"/>
                          </a:solidFill>
                          <a:effectLst/>
                          <a:latin typeface="+mj-lt"/>
                          <a:ea typeface="MS PGothic" panose="020B0600070205080204" pitchFamily="34" charset="-128"/>
                          <a:cs typeface="+mn-cs"/>
                        </a:rPr>
                        <a:t>Sub-Programme: </a:t>
                      </a:r>
                      <a:r>
                        <a:rPr lang="en-ZA" sz="1200" b="1" kern="1200" dirty="0">
                          <a:solidFill>
                            <a:schemeClr val="bg1"/>
                          </a:solidFill>
                          <a:effectLst/>
                          <a:latin typeface="Arial" panose="020B0604020202020204" pitchFamily="34" charset="0"/>
                          <a:ea typeface="MS PGothic" panose="020B0600070205080204" pitchFamily="34" charset="-128"/>
                          <a:cs typeface="Times New Roman" panose="02020603050405020304" pitchFamily="18" charset="0"/>
                        </a:rPr>
                        <a:t>Piped-Gas</a:t>
                      </a:r>
                      <a:r>
                        <a:rPr lang="en-ZA" sz="1200" b="1" kern="1200" dirty="0">
                          <a:solidFill>
                            <a:schemeClr val="bg1"/>
                          </a:solidFill>
                          <a:effectLst/>
                          <a:latin typeface="+mj-lt"/>
                          <a:ea typeface="MS PGothic" panose="020B0600070205080204" pitchFamily="34" charset="-128"/>
                          <a:cs typeface="+mn-cs"/>
                        </a:rPr>
                        <a:t> Industry Regulation</a:t>
                      </a:r>
                      <a:endParaRPr lang="en-ZA" sz="1200" dirty="0">
                        <a:solidFill>
                          <a:schemeClr val="bg1"/>
                        </a:solidFill>
                        <a:effectLst/>
                        <a:latin typeface="+mj-lt"/>
                        <a:ea typeface="Calibri" panose="020F0502020204030204" pitchFamily="34" charset="0"/>
                        <a:cs typeface="Times New Roman" panose="02020603050405020304" pitchFamily="18" charset="0"/>
                      </a:endParaRPr>
                    </a:p>
                  </a:txBody>
                  <a:tcPr marL="91458" marR="91458" marT="45682" marB="45682">
                    <a:solidFill>
                      <a:srgbClr val="000099"/>
                    </a:solidFill>
                  </a:tcPr>
                </a:tc>
                <a:tc hMerge="1">
                  <a:txBody>
                    <a:bodyPr/>
                    <a:lstStyle/>
                    <a:p>
                      <a:endParaRPr lang="en-ZA" sz="1400" dirty="0"/>
                    </a:p>
                  </a:txBody>
                  <a:tcPr marL="91456" marR="91456" marT="45671" marB="45671"/>
                </a:tc>
                <a:extLst>
                  <a:ext uri="{0D108BD9-81ED-4DB2-BD59-A6C34878D82A}">
                    <a16:rowId xmlns:a16="http://schemas.microsoft.com/office/drawing/2014/main" val="2326838266"/>
                  </a:ext>
                </a:extLst>
              </a:tr>
              <a:tr h="209004">
                <a:tc gridSpan="2">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Key activities achieved in 2023/24</a:t>
                      </a:r>
                      <a:endParaRPr lang="en-ZA" altLang="en-US" sz="1200" b="1" kern="0" dirty="0">
                        <a:solidFill>
                          <a:schemeClr val="tx1"/>
                        </a:solidFill>
                        <a:latin typeface="+mj-lt"/>
                        <a:ea typeface="ＭＳ Ｐゴシック"/>
                      </a:endParaRPr>
                    </a:p>
                  </a:txBody>
                  <a:tcPr marL="91458" marR="91458" marT="45670" marB="45670">
                    <a:solidFill>
                      <a:srgbClr val="9292B8"/>
                    </a:solidFill>
                  </a:tcPr>
                </a:tc>
                <a:tc hMerge="1">
                  <a:txBody>
                    <a:bodyPr/>
                    <a:lstStyle/>
                    <a:p>
                      <a:endParaRPr dirty="0"/>
                    </a:p>
                  </a:txBody>
                  <a:tcPr marL="91458" marR="91458" marT="45670" marB="45670">
                    <a:solidFill>
                      <a:srgbClr val="9292B8"/>
                    </a:solidFill>
                  </a:tcPr>
                </a:tc>
                <a:extLst>
                  <a:ext uri="{0D108BD9-81ED-4DB2-BD59-A6C34878D82A}">
                    <a16:rowId xmlns:a16="http://schemas.microsoft.com/office/drawing/2014/main" val="3070256959"/>
                  </a:ext>
                </a:extLst>
              </a:tr>
              <a:tr h="400339">
                <a:tc gridSpan="2">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0" marR="0" lvl="0" indent="0" algn="just" defTabSz="914400" rtl="0" eaLnBrk="1" fontAlgn="auto" latinLnBrk="0" hangingPunct="1">
                        <a:lnSpc>
                          <a:spcPct val="106000"/>
                        </a:lnSpc>
                        <a:spcBef>
                          <a:spcPts val="0"/>
                        </a:spcBef>
                        <a:spcAft>
                          <a:spcPts val="0"/>
                        </a:spcAft>
                        <a:buClrTx/>
                        <a:buSzTx/>
                        <a:buFont typeface="+mj-lt"/>
                        <a:buNone/>
                        <a:tabLst>
                          <a:tab pos="457200" algn="l"/>
                        </a:tabLst>
                        <a:defRPr/>
                      </a:pPr>
                      <a:r>
                        <a:rPr lang="en-ZA" sz="1200" kern="1200" dirty="0">
                          <a:solidFill>
                            <a:schemeClr val="tx1"/>
                          </a:solidFill>
                          <a:effectLst/>
                          <a:latin typeface="+mj-lt"/>
                          <a:ea typeface="MS PGothic" panose="020B0600070205080204" pitchFamily="34" charset="-128"/>
                          <a:cs typeface="Arial" panose="020B0604020202020204" pitchFamily="34" charset="0"/>
                        </a:rPr>
                        <a:t>During the 2023/24 reporting period the Energy Regulator </a:t>
                      </a:r>
                      <a:r>
                        <a:rPr lang="en-US" sz="1200" kern="1200" dirty="0">
                          <a:solidFill>
                            <a:schemeClr val="tx1"/>
                          </a:solidFill>
                          <a:effectLst/>
                          <a:latin typeface="+mj-lt"/>
                          <a:ea typeface="MS PGothic" panose="020B0600070205080204" pitchFamily="34" charset="-128"/>
                          <a:cs typeface="Arial" panose="020B0604020202020204" pitchFamily="34" charset="0"/>
                        </a:rPr>
                        <a:t>facilitated </a:t>
                      </a:r>
                      <a:r>
                        <a:rPr lang="en-ZA" sz="1200" kern="1200" dirty="0">
                          <a:solidFill>
                            <a:schemeClr val="tx1"/>
                          </a:solidFill>
                          <a:effectLst/>
                          <a:latin typeface="+mj-lt"/>
                          <a:ea typeface="Calibri" panose="020F0502020204030204" pitchFamily="34" charset="0"/>
                          <a:cs typeface="Times New Roman" panose="02020603050405020304" pitchFamily="18" charset="0"/>
                        </a:rPr>
                        <a:t>an efficient, safe, effective, sustainable, accessible, competitive and transformed piped-gas industry through the following outputs:</a:t>
                      </a:r>
                    </a:p>
                    <a:p>
                      <a:pPr marL="0" marR="0" lvl="0" indent="0" algn="l" defTabSz="914400" rtl="0" eaLnBrk="1" fontAlgn="auto" latinLnBrk="0" hangingPunct="1">
                        <a:lnSpc>
                          <a:spcPct val="106000"/>
                        </a:lnSpc>
                        <a:spcBef>
                          <a:spcPts val="0"/>
                        </a:spcBef>
                        <a:spcAft>
                          <a:spcPts val="0"/>
                        </a:spcAft>
                        <a:buClrTx/>
                        <a:buSzTx/>
                        <a:buFont typeface="+mj-lt"/>
                        <a:buNone/>
                        <a:tabLst>
                          <a:tab pos="457200" algn="l"/>
                        </a:tabLst>
                        <a:defRPr/>
                      </a:pPr>
                      <a:endParaRPr lang="en-ZA" sz="500" dirty="0">
                        <a:solidFill>
                          <a:schemeClr val="tx1"/>
                        </a:solidFill>
                        <a:effectLst/>
                        <a:latin typeface="+mj-lt"/>
                        <a:cs typeface="Times New Roman" panose="02020603050405020304" pitchFamily="18" charset="0"/>
                      </a:endParaRPr>
                    </a:p>
                    <a:p>
                      <a:pPr marL="271463" lvl="0" indent="-271463" algn="just">
                        <a:lnSpc>
                          <a:spcPct val="106000"/>
                        </a:lnSpc>
                        <a:spcAft>
                          <a:spcPts val="0"/>
                        </a:spcAft>
                        <a:buFont typeface="+mj-lt"/>
                        <a:buAutoNum type="arabicPeriod"/>
                        <a:tabLst>
                          <a:tab pos="457200" algn="l"/>
                        </a:tabLst>
                      </a:pPr>
                      <a:r>
                        <a:rPr lang="en-ZA" sz="1200" kern="1200" dirty="0">
                          <a:solidFill>
                            <a:schemeClr val="tx1"/>
                          </a:solidFill>
                          <a:effectLst/>
                          <a:latin typeface="+mj-lt"/>
                          <a:ea typeface="Calibri" panose="020F0502020204030204" pitchFamily="34" charset="0"/>
                          <a:cs typeface="Times New Roman" panose="02020603050405020304" pitchFamily="18" charset="0"/>
                        </a:rPr>
                        <a:t>100% (11/11) applications for complete maximum price of</a:t>
                      </a:r>
                      <a:r>
                        <a:rPr lang="en-ZA" sz="1200" kern="1200" baseline="0" dirty="0">
                          <a:solidFill>
                            <a:schemeClr val="tx1"/>
                          </a:solidFill>
                          <a:effectLst/>
                          <a:latin typeface="+mj-lt"/>
                          <a:ea typeface="Calibri" panose="020F0502020204030204" pitchFamily="34" charset="0"/>
                          <a:cs typeface="Times New Roman" panose="02020603050405020304" pitchFamily="18" charset="0"/>
                        </a:rPr>
                        <a:t> gas </a:t>
                      </a:r>
                      <a:r>
                        <a:rPr lang="en-ZA" sz="1200" kern="1200" dirty="0">
                          <a:solidFill>
                            <a:schemeClr val="tx1"/>
                          </a:solidFill>
                          <a:effectLst/>
                          <a:latin typeface="+mj-lt"/>
                          <a:ea typeface="Calibri" panose="020F0502020204030204" pitchFamily="34" charset="0"/>
                          <a:cs typeface="Times New Roman" panose="02020603050405020304" pitchFamily="18" charset="0"/>
                        </a:rPr>
                        <a:t>were</a:t>
                      </a:r>
                      <a:r>
                        <a:rPr lang="en-ZA" sz="1200" kern="1200" baseline="0" dirty="0">
                          <a:solidFill>
                            <a:schemeClr val="tx1"/>
                          </a:solidFill>
                          <a:effectLst/>
                          <a:latin typeface="+mj-lt"/>
                          <a:ea typeface="Calibri" panose="020F0502020204030204" pitchFamily="34" charset="0"/>
                          <a:cs typeface="Times New Roman" panose="02020603050405020304" pitchFamily="18" charset="0"/>
                        </a:rPr>
                        <a:t> approved </a:t>
                      </a:r>
                      <a:r>
                        <a:rPr lang="en-ZA" sz="1200" kern="1200" dirty="0">
                          <a:solidFill>
                            <a:schemeClr val="tx1"/>
                          </a:solidFill>
                          <a:effectLst/>
                          <a:latin typeface="+mj-lt"/>
                          <a:ea typeface="Calibri" panose="020F0502020204030204" pitchFamily="34" charset="0"/>
                          <a:cs typeface="Times New Roman" panose="02020603050405020304" pitchFamily="18" charset="0"/>
                        </a:rPr>
                        <a:t>within 120 working days after date of publication of the preliminary assessment of the maximum price applications by the Energy Regulator (ER).</a:t>
                      </a:r>
                      <a:endParaRPr lang="en-ZA" sz="1200" dirty="0">
                        <a:solidFill>
                          <a:schemeClr val="tx1"/>
                        </a:solidFill>
                        <a:effectLst/>
                        <a:latin typeface="+mj-lt"/>
                        <a:cs typeface="Times New Roman" panose="02020603050405020304" pitchFamily="18" charset="0"/>
                      </a:endParaRPr>
                    </a:p>
                    <a:p>
                      <a:pPr marL="271463" lvl="0" indent="-271463" algn="just">
                        <a:lnSpc>
                          <a:spcPct val="106000"/>
                        </a:lnSpc>
                        <a:spcAft>
                          <a:spcPts val="0"/>
                        </a:spcAft>
                        <a:buFont typeface="+mj-lt"/>
                        <a:buAutoNum type="arabicPeriod"/>
                        <a:tabLst>
                          <a:tab pos="457200" algn="l"/>
                        </a:tabLst>
                      </a:pPr>
                      <a:r>
                        <a:rPr lang="en-ZA" sz="1200" kern="1200" dirty="0">
                          <a:solidFill>
                            <a:schemeClr val="tx1"/>
                          </a:solidFill>
                          <a:effectLst/>
                          <a:latin typeface="+mj-lt"/>
                          <a:ea typeface="Calibri" panose="020F0502020204030204" pitchFamily="34" charset="0"/>
                          <a:cs typeface="Times New Roman" panose="02020603050405020304" pitchFamily="18" charset="0"/>
                        </a:rPr>
                        <a:t>100% (7/7) of</a:t>
                      </a:r>
                      <a:r>
                        <a:rPr lang="en-ZA" sz="1200" kern="1200" baseline="0" dirty="0">
                          <a:solidFill>
                            <a:schemeClr val="tx1"/>
                          </a:solidFill>
                          <a:effectLst/>
                          <a:latin typeface="+mj-lt"/>
                          <a:ea typeface="Calibri" panose="020F0502020204030204" pitchFamily="34" charset="0"/>
                          <a:cs typeface="Times New Roman" panose="02020603050405020304" pitchFamily="18" charset="0"/>
                        </a:rPr>
                        <a:t> applications on transmission tariffs were considered and approved by the ER.</a:t>
                      </a:r>
                      <a:endParaRPr lang="en-ZA" sz="1200" dirty="0">
                        <a:solidFill>
                          <a:schemeClr val="tx1"/>
                        </a:solidFill>
                        <a:effectLst/>
                        <a:latin typeface="+mj-lt"/>
                        <a:cs typeface="Times New Roman" panose="02020603050405020304" pitchFamily="18" charset="0"/>
                      </a:endParaRPr>
                    </a:p>
                    <a:p>
                      <a:pPr marL="271463" lvl="0" indent="-271463" algn="just">
                        <a:lnSpc>
                          <a:spcPct val="106000"/>
                        </a:lnSpc>
                        <a:spcAft>
                          <a:spcPts val="0"/>
                        </a:spcAft>
                        <a:buFont typeface="+mj-lt"/>
                        <a:buAutoNum type="arabicPeriod"/>
                        <a:tabLst>
                          <a:tab pos="457200" algn="l"/>
                        </a:tabLst>
                      </a:pPr>
                      <a:r>
                        <a:rPr lang="en-ZA" sz="1200" kern="1200" dirty="0">
                          <a:solidFill>
                            <a:schemeClr val="tx1"/>
                          </a:solidFill>
                          <a:effectLst/>
                          <a:latin typeface="+mj-lt"/>
                          <a:ea typeface="Calibri" panose="020F0502020204030204" pitchFamily="34" charset="0"/>
                          <a:cs typeface="Times New Roman" panose="02020603050405020304" pitchFamily="18" charset="0"/>
                        </a:rPr>
                        <a:t>4 quarterly calculation of the ROMPCO tariff for gas volumes below 120 million Gigajoule were noted by the</a:t>
                      </a:r>
                      <a:r>
                        <a:rPr lang="en-ZA" sz="1200" kern="1200" baseline="0" dirty="0">
                          <a:solidFill>
                            <a:schemeClr val="tx1"/>
                          </a:solidFill>
                          <a:effectLst/>
                          <a:latin typeface="+mj-lt"/>
                          <a:ea typeface="Calibri" panose="020F0502020204030204" pitchFamily="34" charset="0"/>
                          <a:cs typeface="Times New Roman" panose="02020603050405020304" pitchFamily="18" charset="0"/>
                        </a:rPr>
                        <a:t> </a:t>
                      </a:r>
                      <a:r>
                        <a:rPr lang="en-ZA" sz="1200" kern="1200" dirty="0">
                          <a:solidFill>
                            <a:schemeClr val="tx1"/>
                          </a:solidFill>
                          <a:effectLst/>
                          <a:latin typeface="+mj-lt"/>
                          <a:ea typeface="Calibri" panose="020F0502020204030204" pitchFamily="34" charset="0"/>
                          <a:cs typeface="Times New Roman" panose="02020603050405020304" pitchFamily="18" charset="0"/>
                        </a:rPr>
                        <a:t>ER.</a:t>
                      </a:r>
                      <a:endParaRPr lang="en-ZA" sz="1200" dirty="0">
                        <a:solidFill>
                          <a:schemeClr val="tx1"/>
                        </a:solidFill>
                        <a:effectLst/>
                        <a:latin typeface="+mj-lt"/>
                        <a:cs typeface="Times New Roman" panose="02020603050405020304" pitchFamily="18" charset="0"/>
                      </a:endParaRPr>
                    </a:p>
                    <a:p>
                      <a:pPr marL="271463" lvl="0" indent="-271463" algn="just">
                        <a:lnSpc>
                          <a:spcPct val="106000"/>
                        </a:lnSpc>
                        <a:spcAft>
                          <a:spcPts val="0"/>
                        </a:spcAft>
                        <a:buFont typeface="+mj-lt"/>
                        <a:buAutoNum type="arabicPeriod"/>
                        <a:tabLst>
                          <a:tab pos="457200" algn="l"/>
                        </a:tabLst>
                      </a:pPr>
                      <a:r>
                        <a:rPr lang="en-ZA" sz="1200" kern="1200" dirty="0">
                          <a:solidFill>
                            <a:schemeClr val="tx1"/>
                          </a:solidFill>
                          <a:effectLst/>
                          <a:latin typeface="+mj-lt"/>
                          <a:ea typeface="Calibri" panose="020F0502020204030204" pitchFamily="34" charset="0"/>
                          <a:cs typeface="Times New Roman" panose="02020603050405020304" pitchFamily="18" charset="0"/>
                        </a:rPr>
                        <a:t>100% of licence applications within 60 days from date of close of public comment period or period of applicant’s response to objections received;</a:t>
                      </a:r>
                      <a:endParaRPr lang="en-ZA" sz="1200" dirty="0">
                        <a:solidFill>
                          <a:schemeClr val="tx1"/>
                        </a:solidFill>
                        <a:effectLst/>
                        <a:latin typeface="+mj-lt"/>
                        <a:cs typeface="Times New Roman" panose="02020603050405020304" pitchFamily="18" charset="0"/>
                      </a:endParaRPr>
                    </a:p>
                    <a:p>
                      <a:pPr marL="271463" lvl="0" indent="-271463" algn="just">
                        <a:lnSpc>
                          <a:spcPct val="106000"/>
                        </a:lnSpc>
                        <a:spcAft>
                          <a:spcPts val="0"/>
                        </a:spcAft>
                        <a:buFont typeface="+mj-lt"/>
                        <a:buAutoNum type="arabicPeriod"/>
                        <a:tabLst>
                          <a:tab pos="457200" algn="l"/>
                        </a:tabLst>
                      </a:pPr>
                      <a:r>
                        <a:rPr lang="en-ZA" sz="1200" kern="1200" dirty="0">
                          <a:solidFill>
                            <a:schemeClr val="tx1"/>
                          </a:solidFill>
                          <a:effectLst/>
                          <a:latin typeface="+mj-lt"/>
                          <a:ea typeface="Calibri" panose="020F0502020204030204" pitchFamily="34" charset="0"/>
                          <a:cs typeface="Times New Roman" panose="02020603050405020304" pitchFamily="18" charset="0"/>
                        </a:rPr>
                        <a:t>Three</a:t>
                      </a:r>
                      <a:r>
                        <a:rPr lang="en-ZA" sz="1200" kern="1200" baseline="0" dirty="0">
                          <a:solidFill>
                            <a:schemeClr val="tx1"/>
                          </a:solidFill>
                          <a:effectLst/>
                          <a:latin typeface="+mj-lt"/>
                          <a:ea typeface="Calibri" panose="020F0502020204030204" pitchFamily="34" charset="0"/>
                          <a:cs typeface="Times New Roman" panose="02020603050405020304" pitchFamily="18" charset="0"/>
                        </a:rPr>
                        <a:t> (3) </a:t>
                      </a:r>
                      <a:r>
                        <a:rPr lang="en-ZA" sz="1200" kern="1200" dirty="0">
                          <a:solidFill>
                            <a:schemeClr val="tx1"/>
                          </a:solidFill>
                          <a:effectLst/>
                          <a:latin typeface="+mj-lt"/>
                          <a:ea typeface="Calibri" panose="020F0502020204030204" pitchFamily="34" charset="0"/>
                          <a:cs typeface="Times New Roman" panose="02020603050405020304" pitchFamily="18" charset="0"/>
                        </a:rPr>
                        <a:t>applications on transmission tariffs were approved by the ER.</a:t>
                      </a:r>
                      <a:endParaRPr lang="en-ZA" sz="1200" dirty="0">
                        <a:solidFill>
                          <a:schemeClr val="tx1"/>
                        </a:solidFill>
                        <a:effectLst/>
                        <a:latin typeface="+mj-lt"/>
                        <a:cs typeface="Times New Roman" panose="02020603050405020304" pitchFamily="18" charset="0"/>
                      </a:endParaRPr>
                    </a:p>
                    <a:p>
                      <a:pPr marL="271463" lvl="0" indent="-271463" algn="just">
                        <a:lnSpc>
                          <a:spcPct val="106000"/>
                        </a:lnSpc>
                        <a:spcAft>
                          <a:spcPts val="0"/>
                        </a:spcAft>
                        <a:buFont typeface="+mj-lt"/>
                        <a:buAutoNum type="arabicPeriod"/>
                        <a:tabLst>
                          <a:tab pos="457200" algn="l"/>
                        </a:tabLst>
                      </a:pPr>
                      <a:r>
                        <a:rPr lang="en-ZA" sz="1200" kern="1200" dirty="0">
                          <a:solidFill>
                            <a:schemeClr val="tx1"/>
                          </a:solidFill>
                          <a:effectLst/>
                          <a:latin typeface="+mj-lt"/>
                          <a:ea typeface="Calibri" panose="020F0502020204030204" pitchFamily="34" charset="0"/>
                          <a:cs typeface="Times New Roman" panose="02020603050405020304" pitchFamily="18" charset="0"/>
                        </a:rPr>
                        <a:t>12 monthly volumes</a:t>
                      </a:r>
                      <a:r>
                        <a:rPr lang="en-ZA" sz="1200" kern="1200" baseline="0" dirty="0">
                          <a:solidFill>
                            <a:schemeClr val="tx1"/>
                          </a:solidFill>
                          <a:effectLst/>
                          <a:latin typeface="+mj-lt"/>
                          <a:ea typeface="Calibri" panose="020F0502020204030204" pitchFamily="34" charset="0"/>
                          <a:cs typeface="Times New Roman" panose="02020603050405020304" pitchFamily="18" charset="0"/>
                        </a:rPr>
                        <a:t> of gas transported from Mozambique to SA were noted by the Piped-Gas Subcommittee (PGS).</a:t>
                      </a:r>
                      <a:endParaRPr lang="en-ZA" sz="1200" b="1" dirty="0">
                        <a:solidFill>
                          <a:schemeClr val="tx1"/>
                        </a:solidFill>
                        <a:effectLst/>
                        <a:latin typeface="+mj-lt"/>
                        <a:ea typeface="Calibri" panose="020F0502020204030204" pitchFamily="34" charset="0"/>
                        <a:cs typeface="Arial" panose="020B0604020202020204" pitchFamily="34" charset="0"/>
                      </a:endParaRPr>
                    </a:p>
                  </a:txBody>
                  <a:tcPr marL="86893" marR="86893" marT="43436" marB="43436">
                    <a:solidFill>
                      <a:srgbClr val="CDCDDE"/>
                    </a:solidFill>
                  </a:tcPr>
                </a:tc>
                <a:tc hMerge="1">
                  <a:txBody>
                    <a:bodyPr/>
                    <a:lstStyle/>
                    <a:p>
                      <a:pPr marL="0" marR="0" lvl="0" indent="0" algn="just" defTabSz="4572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ZA" dirty="0">
                        <a:solidFill>
                          <a:schemeClr val="tx1"/>
                        </a:solidFill>
                      </a:endParaRPr>
                    </a:p>
                  </a:txBody>
                  <a:tcPr marL="86893" marR="86893" marT="43436" marB="43436">
                    <a:solidFill>
                      <a:srgbClr val="CDCDDE"/>
                    </a:solidFill>
                  </a:tcPr>
                </a:tc>
                <a:extLst>
                  <a:ext uri="{0D108BD9-81ED-4DB2-BD59-A6C34878D82A}">
                    <a16:rowId xmlns:a16="http://schemas.microsoft.com/office/drawing/2014/main" val="773482049"/>
                  </a:ext>
                </a:extLst>
              </a:tr>
              <a:tr h="186459">
                <a:tc>
                  <a:txBody>
                    <a:bodyPr/>
                    <a:lstStyle/>
                    <a:p>
                      <a:pPr>
                        <a:lnSpc>
                          <a:spcPct val="107000"/>
                        </a:lnSpc>
                        <a:spcAft>
                          <a:spcPts val="0"/>
                        </a:spcAft>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 Strategic Outcomes</a:t>
                      </a:r>
                      <a:endParaRPr lang="en-ZA" sz="1200" dirty="0">
                        <a:effectLst/>
                        <a:latin typeface="+mj-lt"/>
                        <a:ea typeface="Calibri" panose="020F0502020204030204" pitchFamily="34" charset="0"/>
                        <a:cs typeface="Times New Roman" panose="02020603050405020304" pitchFamily="18" charset="0"/>
                      </a:endParaRPr>
                    </a:p>
                  </a:txBody>
                  <a:tcPr marL="61067" marR="61067" marT="0" marB="0">
                    <a:solidFill>
                      <a:srgbClr val="9292B8"/>
                    </a:solidFill>
                  </a:tcPr>
                </a:tc>
                <a:tc>
                  <a:txBody>
                    <a:bodyPr/>
                    <a:lstStyle/>
                    <a:p>
                      <a:pPr>
                        <a:lnSpc>
                          <a:spcPct val="107000"/>
                        </a:lnSpc>
                        <a:spcAft>
                          <a:spcPts val="0"/>
                        </a:spcAft>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Envisaged Impact</a:t>
                      </a:r>
                      <a:endParaRPr lang="en-ZA" sz="1200" dirty="0">
                        <a:effectLst/>
                        <a:latin typeface="+mj-lt"/>
                        <a:ea typeface="Calibri" panose="020F0502020204030204" pitchFamily="34" charset="0"/>
                        <a:cs typeface="Times New Roman" panose="02020603050405020304" pitchFamily="18" charset="0"/>
                      </a:endParaRPr>
                    </a:p>
                  </a:txBody>
                  <a:tcPr marL="61067" marR="61067" marT="0" marB="0">
                    <a:solidFill>
                      <a:srgbClr val="9292B8"/>
                    </a:solidFill>
                  </a:tcPr>
                </a:tc>
                <a:extLst>
                  <a:ext uri="{0D108BD9-81ED-4DB2-BD59-A6C34878D82A}">
                    <a16:rowId xmlns:a16="http://schemas.microsoft.com/office/drawing/2014/main" val="128268913"/>
                  </a:ext>
                </a:extLst>
              </a:tr>
              <a:tr h="432048">
                <a:tc>
                  <a:txBody>
                    <a:bodyPr/>
                    <a:lstStyle/>
                    <a:p>
                      <a:pPr marL="342900" lvl="0" indent="-342900" algn="just">
                        <a:lnSpc>
                          <a:spcPct val="107000"/>
                        </a:lnSpc>
                        <a:spcAft>
                          <a:spcPts val="0"/>
                        </a:spcAft>
                        <a:buFont typeface="+mj-lt"/>
                        <a:buAutoNum type="arabicPeriod"/>
                        <a:tabLst>
                          <a:tab pos="228600" algn="l"/>
                          <a:tab pos="457200" algn="l"/>
                        </a:tabLst>
                      </a:pPr>
                      <a:r>
                        <a:rPr lang="en-GB" sz="1200" kern="12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Efficiency in facilitating entry, setting prices and resolving disputes</a:t>
                      </a:r>
                      <a:endParaRPr lang="en-ZA" sz="1200" dirty="0">
                        <a:effectLst/>
                        <a:latin typeface="Arial" panose="020B0604020202020204" pitchFamily="34" charset="0"/>
                        <a:cs typeface="Arial" panose="020B0604020202020204" pitchFamily="34" charset="0"/>
                      </a:endParaRPr>
                    </a:p>
                    <a:p>
                      <a:pPr marL="342900" lvl="0" indent="-342900" algn="just">
                        <a:lnSpc>
                          <a:spcPct val="107000"/>
                        </a:lnSpc>
                        <a:spcAft>
                          <a:spcPts val="0"/>
                        </a:spcAft>
                        <a:buFont typeface="+mj-lt"/>
                        <a:buAutoNum type="arabicPeriod"/>
                        <a:tabLst>
                          <a:tab pos="228600" algn="l"/>
                          <a:tab pos="457200" algn="l"/>
                        </a:tabLst>
                      </a:pPr>
                      <a:r>
                        <a:rPr lang="en-GB" sz="1200" kern="12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A stable and diverse energy sector system and pricing regime that supports access through</a:t>
                      </a:r>
                      <a:r>
                        <a:rPr lang="en-GB" sz="1200" kern="1200" baseline="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 </a:t>
                      </a:r>
                      <a:r>
                        <a:rPr lang="en-GB" sz="1200" kern="12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regulatory services that are delivered on time and to quality standards</a:t>
                      </a:r>
                      <a:endParaRPr lang="en-ZA" sz="1200" dirty="0">
                        <a:effectLst/>
                        <a:latin typeface="Arial" panose="020B0604020202020204" pitchFamily="34" charset="0"/>
                        <a:cs typeface="Arial" panose="020B0604020202020204" pitchFamily="34" charset="0"/>
                      </a:endParaRPr>
                    </a:p>
                  </a:txBody>
                  <a:tcPr marL="41845" marR="41845" marT="7472" marB="0">
                    <a:solidFill>
                      <a:srgbClr val="CDCDDE"/>
                    </a:solidFill>
                  </a:tcPr>
                </a:tc>
                <a:tc>
                  <a:txBody>
                    <a:bodyPr/>
                    <a:lstStyle/>
                    <a:p>
                      <a:pPr marL="0" lvl="0" indent="0" algn="just">
                        <a:lnSpc>
                          <a:spcPct val="106000"/>
                        </a:lnSpc>
                        <a:spcAft>
                          <a:spcPts val="0"/>
                        </a:spcAft>
                        <a:buFont typeface="Symbol" panose="05050102010706020507" pitchFamily="18" charset="2"/>
                        <a:buNone/>
                        <a:tabLst>
                          <a:tab pos="100965" algn="l"/>
                        </a:tabLst>
                      </a:pPr>
                      <a:r>
                        <a:rPr lang="en-ZA"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Efficient, safe, effective, sustainable, accessible, competitive and transformed piped-gas industry</a:t>
                      </a:r>
                      <a:endParaRPr lang="en-ZA" sz="1200" dirty="0">
                        <a:effectLst/>
                        <a:latin typeface="Arial" panose="020B0604020202020204" pitchFamily="34" charset="0"/>
                        <a:cs typeface="Arial" panose="020B0604020202020204" pitchFamily="34" charset="0"/>
                      </a:endParaRPr>
                    </a:p>
                  </a:txBody>
                  <a:tcPr marL="41845" marR="41845" marT="7472" marB="0">
                    <a:solidFill>
                      <a:srgbClr val="CDCDDE"/>
                    </a:solidFill>
                  </a:tcPr>
                </a:tc>
                <a:extLst>
                  <a:ext uri="{0D108BD9-81ED-4DB2-BD59-A6C34878D82A}">
                    <a16:rowId xmlns:a16="http://schemas.microsoft.com/office/drawing/2014/main" val="380859066"/>
                  </a:ext>
                </a:extLst>
              </a:tr>
              <a:tr h="142864">
                <a:tc gridSpan="2">
                  <a:txBody>
                    <a:bodyPr/>
                    <a:lstStyle/>
                    <a:p>
                      <a:pPr marL="0" marR="0" lvl="0" indent="0" algn="just" defTabSz="457200" rtl="0" eaLnBrk="1" fontAlgn="auto" latinLnBrk="0" hangingPunct="1">
                        <a:lnSpc>
                          <a:spcPct val="100000"/>
                        </a:lnSpc>
                        <a:spcBef>
                          <a:spcPts val="0"/>
                        </a:spcBef>
                        <a:spcAft>
                          <a:spcPts val="0"/>
                        </a:spcAft>
                        <a:buClrTx/>
                        <a:buSzTx/>
                        <a:buFont typeface="+mj-lt"/>
                        <a:buNone/>
                        <a:tabLst/>
                        <a:defRPr/>
                      </a:pPr>
                      <a:r>
                        <a:rPr lang="en-ZA" sz="1200" b="1" dirty="0">
                          <a:latin typeface="+mj-lt"/>
                          <a:ea typeface="Calibri" panose="020F0502020204030204" pitchFamily="34" charset="0"/>
                          <a:cs typeface="Times New Roman" panose="02020603050405020304" pitchFamily="18" charset="0"/>
                        </a:rPr>
                        <a:t>MTSF Priority 2: Economic transformation and job creation</a:t>
                      </a:r>
                      <a:endParaRPr lang="en-ZA" sz="1200" dirty="0">
                        <a:latin typeface="+mj-lt"/>
                        <a:ea typeface="Calibri" panose="020F0502020204030204" pitchFamily="34" charset="0"/>
                        <a:cs typeface="Times New Roman" panose="02020603050405020304" pitchFamily="18" charset="0"/>
                      </a:endParaRPr>
                    </a:p>
                  </a:txBody>
                  <a:tcPr marL="86893" marR="86893" marT="43436" marB="43436">
                    <a:solidFill>
                      <a:srgbClr val="9292B8"/>
                    </a:solidFill>
                  </a:tcPr>
                </a:tc>
                <a:tc hMerge="1">
                  <a:txBody>
                    <a:bodyPr/>
                    <a:lstStyle/>
                    <a:p>
                      <a:endParaRPr lang="en-ZA" dirty="0">
                        <a:solidFill>
                          <a:schemeClr val="tx1"/>
                        </a:solidFill>
                      </a:endParaRPr>
                    </a:p>
                  </a:txBody>
                  <a:tcPr marL="86893" marR="86893" marT="43436" marB="43436">
                    <a:solidFill>
                      <a:srgbClr val="CDCDDE"/>
                    </a:solidFill>
                  </a:tcPr>
                </a:tc>
                <a:extLst>
                  <a:ext uri="{0D108BD9-81ED-4DB2-BD59-A6C34878D82A}">
                    <a16:rowId xmlns:a16="http://schemas.microsoft.com/office/drawing/2014/main" val="1047396287"/>
                  </a:ext>
                </a:extLst>
              </a:tr>
            </a:tbl>
          </a:graphicData>
        </a:graphic>
      </p:graphicFrame>
      <p:sp>
        <p:nvSpPr>
          <p:cNvPr id="6" name="Rectangle 2">
            <a:extLst>
              <a:ext uri="{FF2B5EF4-FFF2-40B4-BE49-F238E27FC236}">
                <a16:creationId xmlns:a16="http://schemas.microsoft.com/office/drawing/2014/main" id="{FAC3B3D5-E3C1-66F3-FC16-AD0D4108E45B}"/>
              </a:ext>
            </a:extLst>
          </p:cNvPr>
          <p:cNvSpPr txBox="1">
            <a:spLocks noChangeArrowheads="1"/>
          </p:cNvSpPr>
          <p:nvPr/>
        </p:nvSpPr>
        <p:spPr>
          <a:xfrm>
            <a:off x="1" y="1206500"/>
            <a:ext cx="8172450" cy="566738"/>
          </a:xfrm>
          <a:prstGeom prst="rect">
            <a:avLst/>
          </a:prstGeom>
        </p:spPr>
        <p:txBody>
          <a:bodyPr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400" b="1" kern="0" dirty="0">
                <a:solidFill>
                  <a:schemeClr val="tx1"/>
                </a:solidFill>
              </a:rPr>
              <a:t>Regulatory Programmes (2)</a:t>
            </a:r>
            <a:br>
              <a:rPr lang="en-ZA" altLang="en-US" sz="2100" b="1" kern="0" dirty="0">
                <a:cs typeface="Arial" panose="020B0604020202020204" pitchFamily="34" charset="0"/>
              </a:rPr>
            </a:br>
            <a:endParaRPr lang="en-US" altLang="en-US" sz="2100" b="1" kern="0" dirty="0">
              <a:cs typeface="Arial" panose="020B0604020202020204" pitchFamily="34" charset="0"/>
            </a:endParaRPr>
          </a:p>
        </p:txBody>
      </p:sp>
      <p:sp>
        <p:nvSpPr>
          <p:cNvPr id="10" name="TextBox 9">
            <a:extLst>
              <a:ext uri="{FF2B5EF4-FFF2-40B4-BE49-F238E27FC236}">
                <a16:creationId xmlns:a16="http://schemas.microsoft.com/office/drawing/2014/main" id="{95BF80E7-B099-FFAF-4707-E63C921FE946}"/>
              </a:ext>
            </a:extLst>
          </p:cNvPr>
          <p:cNvSpPr txBox="1"/>
          <p:nvPr/>
        </p:nvSpPr>
        <p:spPr>
          <a:xfrm>
            <a:off x="73298" y="1628800"/>
            <a:ext cx="3701257" cy="307777"/>
          </a:xfrm>
          <a:prstGeom prst="rect">
            <a:avLst/>
          </a:prstGeom>
          <a:noFill/>
        </p:spPr>
        <p:txBody>
          <a:bodyPr wrap="square">
            <a:spAutoFit/>
          </a:bodyPr>
          <a:lstStyle/>
          <a:p>
            <a:pPr lvl="0" algn="just">
              <a:spcBef>
                <a:spcPts val="384"/>
              </a:spcBef>
              <a:spcAft>
                <a:spcPts val="0"/>
              </a:spcAft>
            </a:pPr>
            <a:r>
              <a:rPr lang="en-ZA" sz="1400" b="1" kern="0" dirty="0">
                <a:solidFill>
                  <a:srgbClr val="000000"/>
                </a:solidFill>
                <a:ea typeface="ＭＳ Ｐゴシック" panose="020B0600070205080204" pitchFamily="34" charset="-128"/>
                <a:cs typeface="Arial" panose="020B0604020202020204" pitchFamily="34" charset="0"/>
              </a:rPr>
              <a:t>Programme 1: </a:t>
            </a:r>
            <a:r>
              <a:rPr lang="en-ZA" sz="1400" kern="0" dirty="0">
                <a:solidFill>
                  <a:srgbClr val="000000"/>
                </a:solidFill>
                <a:ea typeface="ＭＳ Ｐゴシック" panose="020B0600070205080204" pitchFamily="34" charset="-128"/>
                <a:cs typeface="Arial" panose="020B0604020202020204" pitchFamily="34" charset="0"/>
              </a:rPr>
              <a:t>Regulatory Service Delivery </a:t>
            </a:r>
          </a:p>
        </p:txBody>
      </p:sp>
      <p:sp>
        <p:nvSpPr>
          <p:cNvPr id="3" name="TextBox 2">
            <a:extLst>
              <a:ext uri="{FF2B5EF4-FFF2-40B4-BE49-F238E27FC236}">
                <a16:creationId xmlns:a16="http://schemas.microsoft.com/office/drawing/2014/main" id="{8EABE546-932A-F65C-E187-1790085FC424}"/>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60</a:t>
            </a:fld>
            <a:endParaRPr lang="en-ZA" sz="1200" dirty="0"/>
          </a:p>
        </p:txBody>
      </p:sp>
    </p:spTree>
    <p:extLst>
      <p:ext uri="{BB962C8B-B14F-4D97-AF65-F5344CB8AC3E}">
        <p14:creationId xmlns:p14="http://schemas.microsoft.com/office/powerpoint/2010/main" val="32204680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D49E756-6774-71F8-A6E1-7E4B70528E7A}"/>
              </a:ext>
            </a:extLst>
          </p:cNvPr>
          <p:cNvGraphicFramePr>
            <a:graphicFrameLocks noGrp="1"/>
          </p:cNvGraphicFramePr>
          <p:nvPr>
            <p:extLst>
              <p:ext uri="{D42A27DB-BD31-4B8C-83A1-F6EECF244321}">
                <p14:modId xmlns:p14="http://schemas.microsoft.com/office/powerpoint/2010/main" val="2046542800"/>
              </p:ext>
            </p:extLst>
          </p:nvPr>
        </p:nvGraphicFramePr>
        <p:xfrm>
          <a:off x="143967" y="1900321"/>
          <a:ext cx="8172450" cy="4518787"/>
        </p:xfrm>
        <a:graphic>
          <a:graphicData uri="http://schemas.openxmlformats.org/drawingml/2006/table">
            <a:tbl>
              <a:tblPr firstRow="1" bandRow="1">
                <a:tableStyleId>{21E4AEA4-8DFA-4A89-87EB-49C32662AFE0}</a:tableStyleId>
              </a:tblPr>
              <a:tblGrid>
                <a:gridCol w="5401939">
                  <a:extLst>
                    <a:ext uri="{9D8B030D-6E8A-4147-A177-3AD203B41FA5}">
                      <a16:colId xmlns:a16="http://schemas.microsoft.com/office/drawing/2014/main" val="1952984045"/>
                    </a:ext>
                  </a:extLst>
                </a:gridCol>
                <a:gridCol w="2770511">
                  <a:extLst>
                    <a:ext uri="{9D8B030D-6E8A-4147-A177-3AD203B41FA5}">
                      <a16:colId xmlns:a16="http://schemas.microsoft.com/office/drawing/2014/main" val="3119171220"/>
                    </a:ext>
                  </a:extLst>
                </a:gridCol>
              </a:tblGrid>
              <a:tr h="29505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200" b="1" kern="1200" dirty="0">
                          <a:solidFill>
                            <a:schemeClr val="bg1"/>
                          </a:solidFill>
                          <a:effectLst/>
                          <a:latin typeface="+mj-lt"/>
                          <a:ea typeface="MS PGothic" panose="020B0600070205080204" pitchFamily="34" charset="-128"/>
                          <a:cs typeface="+mn-cs"/>
                        </a:rPr>
                        <a:t>Sub-Programme: </a:t>
                      </a:r>
                      <a:r>
                        <a:rPr lang="en-ZA" sz="1200" b="1" kern="1200" dirty="0">
                          <a:solidFill>
                            <a:schemeClr val="bg1"/>
                          </a:solidFill>
                          <a:effectLst/>
                          <a:latin typeface="Arial" panose="020B0604020202020204" pitchFamily="34" charset="0"/>
                          <a:ea typeface="MS PGothic" panose="020B0600070205080204" pitchFamily="34" charset="-128"/>
                          <a:cs typeface="Times New Roman" panose="02020603050405020304" pitchFamily="18" charset="0"/>
                        </a:rPr>
                        <a:t>Piped-Gas</a:t>
                      </a:r>
                      <a:r>
                        <a:rPr lang="en-ZA" sz="1200" b="1" kern="1200" dirty="0">
                          <a:solidFill>
                            <a:schemeClr val="bg1"/>
                          </a:solidFill>
                          <a:effectLst/>
                          <a:latin typeface="+mj-lt"/>
                          <a:ea typeface="MS PGothic" panose="020B0600070205080204" pitchFamily="34" charset="-128"/>
                          <a:cs typeface="+mn-cs"/>
                        </a:rPr>
                        <a:t> Industry Regulation</a:t>
                      </a:r>
                      <a:endParaRPr lang="en-ZA" sz="1200" dirty="0">
                        <a:solidFill>
                          <a:schemeClr val="bg1"/>
                        </a:solidFill>
                        <a:effectLst/>
                        <a:latin typeface="+mj-lt"/>
                        <a:ea typeface="Calibri" panose="020F0502020204030204" pitchFamily="34" charset="0"/>
                        <a:cs typeface="Times New Roman" panose="02020603050405020304" pitchFamily="18" charset="0"/>
                      </a:endParaRPr>
                    </a:p>
                  </a:txBody>
                  <a:tcPr marL="91458" marR="91458" marT="45682" marB="45682">
                    <a:solidFill>
                      <a:srgbClr val="000099"/>
                    </a:solidFill>
                  </a:tcPr>
                </a:tc>
                <a:tc hMerge="1">
                  <a:txBody>
                    <a:bodyPr/>
                    <a:lstStyle/>
                    <a:p>
                      <a:endParaRPr lang="en-ZA" sz="1400" dirty="0"/>
                    </a:p>
                  </a:txBody>
                  <a:tcPr marL="91456" marR="91456" marT="45671" marB="45671"/>
                </a:tc>
                <a:extLst>
                  <a:ext uri="{0D108BD9-81ED-4DB2-BD59-A6C34878D82A}">
                    <a16:rowId xmlns:a16="http://schemas.microsoft.com/office/drawing/2014/main" val="2326838266"/>
                  </a:ext>
                </a:extLst>
              </a:tr>
              <a:tr h="209004">
                <a:tc gridSpan="2">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Key activities achieved in 2023/24</a:t>
                      </a:r>
                      <a:endParaRPr lang="en-ZA" altLang="en-US" sz="1200" b="1" kern="0" dirty="0">
                        <a:solidFill>
                          <a:schemeClr val="tx1"/>
                        </a:solidFill>
                        <a:latin typeface="+mj-lt"/>
                        <a:ea typeface="ＭＳ Ｐゴシック"/>
                      </a:endParaRPr>
                    </a:p>
                  </a:txBody>
                  <a:tcPr marL="91458" marR="91458" marT="45670" marB="45670">
                    <a:solidFill>
                      <a:srgbClr val="9292B8"/>
                    </a:solidFill>
                  </a:tcPr>
                </a:tc>
                <a:tc hMerge="1">
                  <a:txBody>
                    <a:bodyPr/>
                    <a:lstStyle/>
                    <a:p>
                      <a:endParaRPr dirty="0"/>
                    </a:p>
                  </a:txBody>
                  <a:tcPr marL="91458" marR="91458" marT="45670" marB="45670">
                    <a:solidFill>
                      <a:srgbClr val="9292B8"/>
                    </a:solidFill>
                  </a:tcPr>
                </a:tc>
                <a:extLst>
                  <a:ext uri="{0D108BD9-81ED-4DB2-BD59-A6C34878D82A}">
                    <a16:rowId xmlns:a16="http://schemas.microsoft.com/office/drawing/2014/main" val="3070256959"/>
                  </a:ext>
                </a:extLst>
              </a:tr>
              <a:tr h="296982">
                <a:tc gridSpan="2">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0" marR="0" lvl="0" indent="0" algn="just" defTabSz="914400" rtl="0" eaLnBrk="1" fontAlgn="auto" latinLnBrk="0" hangingPunct="1">
                        <a:lnSpc>
                          <a:spcPct val="106000"/>
                        </a:lnSpc>
                        <a:spcBef>
                          <a:spcPts val="0"/>
                        </a:spcBef>
                        <a:spcAft>
                          <a:spcPts val="0"/>
                        </a:spcAft>
                        <a:buClrTx/>
                        <a:buSzTx/>
                        <a:buFont typeface="+mj-lt"/>
                        <a:buNone/>
                        <a:tabLst>
                          <a:tab pos="457200" algn="l"/>
                        </a:tabLst>
                        <a:defRPr/>
                      </a:pPr>
                      <a:r>
                        <a:rPr lang="en-ZA" sz="1200" kern="12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During the 2023/24 reporting period, the Energy Regulator </a:t>
                      </a:r>
                      <a:r>
                        <a:rPr lang="en-US" sz="1200" kern="12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facilitated </a:t>
                      </a:r>
                      <a:r>
                        <a:rPr lang="en-ZA" sz="12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an efficient, safe, effective, sustainable, accessible, competitive and transformed piped-gas industry through the following outputs:</a:t>
                      </a:r>
                    </a:p>
                    <a:p>
                      <a:pPr marL="0" marR="0" lvl="0" indent="0" algn="just" defTabSz="914400" rtl="0" eaLnBrk="1" fontAlgn="auto" latinLnBrk="0" hangingPunct="1">
                        <a:lnSpc>
                          <a:spcPct val="106000"/>
                        </a:lnSpc>
                        <a:spcBef>
                          <a:spcPts val="0"/>
                        </a:spcBef>
                        <a:spcAft>
                          <a:spcPts val="0"/>
                        </a:spcAft>
                        <a:buClrTx/>
                        <a:buSzTx/>
                        <a:buFont typeface="+mj-lt"/>
                        <a:buNone/>
                        <a:tabLst>
                          <a:tab pos="457200" algn="l"/>
                        </a:tabLst>
                        <a:defRPr/>
                      </a:pPr>
                      <a:endParaRPr lang="en-ZA" sz="6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228600" lvl="0" indent="-228600" algn="just">
                        <a:lnSpc>
                          <a:spcPct val="106000"/>
                        </a:lnSpc>
                        <a:spcAft>
                          <a:spcPts val="0"/>
                        </a:spcAft>
                        <a:buFont typeface="+mj-lt"/>
                        <a:buAutoNum type="arabicPeriod"/>
                        <a:tabLst>
                          <a:tab pos="457200" algn="l"/>
                        </a:tabLst>
                      </a:pPr>
                      <a:r>
                        <a:rPr lang="en-ZA" sz="12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Three</a:t>
                      </a:r>
                      <a:r>
                        <a:rPr lang="en-ZA" sz="1200" kern="1200" baseline="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(3) reports on the developments in new gas sources in South Africa and neibouring countries were noted by </a:t>
                      </a:r>
                      <a:r>
                        <a:rPr lang="en-ZA" sz="12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Piped Gas Subcommittee (</a:t>
                      </a:r>
                      <a:r>
                        <a:rPr lang="en-ZA" sz="1200" kern="1200" baseline="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PGS).</a:t>
                      </a:r>
                      <a:endParaRPr lang="en-ZA" sz="1200" dirty="0">
                        <a:solidFill>
                          <a:schemeClr val="tx1"/>
                        </a:solidFill>
                        <a:effectLst/>
                        <a:latin typeface="Calibri" panose="020F0502020204030204" pitchFamily="34" charset="0"/>
                        <a:cs typeface="Times New Roman" panose="02020603050405020304" pitchFamily="18" charset="0"/>
                      </a:endParaRPr>
                    </a:p>
                    <a:p>
                      <a:pPr marL="228600" lvl="0" indent="-228600" algn="just">
                        <a:lnSpc>
                          <a:spcPct val="106000"/>
                        </a:lnSpc>
                        <a:spcAft>
                          <a:spcPts val="0"/>
                        </a:spcAft>
                        <a:buFont typeface="+mj-lt"/>
                        <a:buAutoNum type="arabicPeriod"/>
                        <a:tabLst>
                          <a:tab pos="457200" algn="l"/>
                        </a:tabLst>
                      </a:pPr>
                      <a:r>
                        <a:rPr lang="en-ZA" sz="12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One (1) audit report on the compliance of ROMCO pipeline was considered and noted by the PGS.</a:t>
                      </a:r>
                      <a:endParaRPr lang="en-ZA" sz="1200" dirty="0">
                        <a:solidFill>
                          <a:schemeClr val="tx1"/>
                        </a:solidFill>
                        <a:effectLst/>
                        <a:latin typeface="Calibri" panose="020F0502020204030204" pitchFamily="34" charset="0"/>
                        <a:cs typeface="Times New Roman" panose="02020603050405020304" pitchFamily="18" charset="0"/>
                      </a:endParaRPr>
                    </a:p>
                    <a:p>
                      <a:pPr marL="228600" lvl="0" indent="-228600" algn="just">
                        <a:lnSpc>
                          <a:spcPct val="106000"/>
                        </a:lnSpc>
                        <a:spcAft>
                          <a:spcPts val="0"/>
                        </a:spcAft>
                        <a:buFont typeface="+mj-lt"/>
                        <a:buAutoNum type="arabicPeriod"/>
                        <a:tabLst>
                          <a:tab pos="457200" algn="l"/>
                        </a:tabLst>
                      </a:pPr>
                      <a:r>
                        <a:rPr lang="en-ZA" sz="12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Three (3) reports on developments in new gas sources in South Africa and neighbouring countries</a:t>
                      </a:r>
                      <a:r>
                        <a:rPr lang="en-ZA" sz="1200" kern="1200" baseline="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were noted by ER.</a:t>
                      </a:r>
                      <a:endParaRPr lang="en-ZA" sz="1200" dirty="0">
                        <a:solidFill>
                          <a:schemeClr val="tx1"/>
                        </a:solidFill>
                        <a:effectLst/>
                        <a:latin typeface="Calibri" panose="020F0502020204030204" pitchFamily="34" charset="0"/>
                        <a:cs typeface="Times New Roman" panose="02020603050405020304" pitchFamily="18" charset="0"/>
                      </a:endParaRPr>
                    </a:p>
                    <a:p>
                      <a:pPr marL="228600" lvl="0" indent="-228600" algn="just">
                        <a:lnSpc>
                          <a:spcPct val="106000"/>
                        </a:lnSpc>
                        <a:spcAft>
                          <a:spcPts val="0"/>
                        </a:spcAft>
                        <a:buFont typeface="+mj-lt"/>
                        <a:buAutoNum type="arabicPeriod"/>
                        <a:tabLst>
                          <a:tab pos="457200" algn="l"/>
                        </a:tabLst>
                      </a:pPr>
                      <a:r>
                        <a:rPr lang="en-ZA" sz="12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Two (2) stakeholder engagement workshop reports were noted by PGS.</a:t>
                      </a:r>
                      <a:endParaRPr lang="en-ZA" sz="1200" dirty="0">
                        <a:solidFill>
                          <a:schemeClr val="tx1"/>
                        </a:solidFill>
                        <a:effectLst/>
                        <a:latin typeface="Calibri" panose="020F0502020204030204" pitchFamily="34" charset="0"/>
                        <a:cs typeface="Times New Roman" panose="02020603050405020304" pitchFamily="18" charset="0"/>
                      </a:endParaRPr>
                    </a:p>
                    <a:p>
                      <a:pPr marL="228600" lvl="0" indent="-228600" algn="just">
                        <a:lnSpc>
                          <a:spcPct val="106000"/>
                        </a:lnSpc>
                        <a:spcAft>
                          <a:spcPts val="0"/>
                        </a:spcAft>
                        <a:buFont typeface="+mj-lt"/>
                        <a:buAutoNum type="arabicPeriod"/>
                        <a:tabLst>
                          <a:tab pos="457200" algn="l"/>
                        </a:tabLst>
                      </a:pPr>
                      <a:r>
                        <a:rPr lang="en-ZA" sz="12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Two reports on regulatory advocacy</a:t>
                      </a:r>
                      <a:r>
                        <a:rPr lang="en-ZA" sz="1200" kern="1200" baseline="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aimed at improving the regulatory framework were approved by ER</a:t>
                      </a:r>
                      <a:endParaRPr lang="en-ZA" sz="12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pPr marL="228600" lvl="0" indent="-228600" algn="just">
                        <a:lnSpc>
                          <a:spcPct val="106000"/>
                        </a:lnSpc>
                        <a:spcAft>
                          <a:spcPts val="0"/>
                        </a:spcAft>
                        <a:buFont typeface="+mj-lt"/>
                        <a:buAutoNum type="arabicPeriod"/>
                        <a:tabLst>
                          <a:tab pos="457200" algn="l"/>
                        </a:tabLst>
                      </a:pPr>
                      <a:r>
                        <a:rPr lang="en-ZA" sz="12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 (5/5) licence applications considered and noted by the REC within</a:t>
                      </a:r>
                      <a:r>
                        <a:rPr lang="en-ZA" sz="1200" kern="1200" baseline="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60 days from date of close of public comment or period of applicants’ responses to the objections received.</a:t>
                      </a:r>
                    </a:p>
                    <a:p>
                      <a:pPr marL="228600" lvl="0" indent="-228600" algn="just">
                        <a:lnSpc>
                          <a:spcPct val="106000"/>
                        </a:lnSpc>
                        <a:spcAft>
                          <a:spcPts val="0"/>
                        </a:spcAft>
                        <a:buFont typeface="+mj-lt"/>
                        <a:buAutoNum type="arabicPeriod"/>
                        <a:tabLst>
                          <a:tab pos="457200" algn="l"/>
                        </a:tabLst>
                      </a:pPr>
                      <a:r>
                        <a:rPr lang="en-ZA" sz="1200" kern="1200" dirty="0">
                          <a:solidFill>
                            <a:srgbClr val="404041"/>
                          </a:solidFill>
                          <a:effectLst/>
                          <a:latin typeface="Arial" panose="020B0604020202020204" pitchFamily="34" charset="0"/>
                          <a:ea typeface="Calibri" panose="020F0502020204030204" pitchFamily="34" charset="0"/>
                          <a:cs typeface="Times New Roman" panose="02020603050405020304" pitchFamily="18" charset="0"/>
                        </a:rPr>
                        <a:t>Four (4) quarterly calculations of ROMPCO tariff</a:t>
                      </a:r>
                      <a:r>
                        <a:rPr lang="en-ZA" sz="1200" kern="1200" baseline="0" dirty="0">
                          <a:solidFill>
                            <a:srgbClr val="404041"/>
                          </a:solidFill>
                          <a:effectLst/>
                          <a:latin typeface="Arial" panose="020B0604020202020204" pitchFamily="34" charset="0"/>
                          <a:ea typeface="Calibri" panose="020F0502020204030204" pitchFamily="34" charset="0"/>
                          <a:cs typeface="Times New Roman" panose="02020603050405020304" pitchFamily="18" charset="0"/>
                        </a:rPr>
                        <a:t> for gas volumes below 120 million Gigajoule were noted by PGS.</a:t>
                      </a:r>
                      <a:endParaRPr lang="en-ZA" sz="1200" kern="1200" dirty="0">
                        <a:solidFill>
                          <a:srgbClr val="404041"/>
                        </a:solidFill>
                        <a:effectLst/>
                        <a:latin typeface="Arial" panose="020B0604020202020204" pitchFamily="34" charset="0"/>
                        <a:ea typeface="Calibri" panose="020F0502020204030204" pitchFamily="34" charset="0"/>
                        <a:cs typeface="Times New Roman" panose="02020603050405020304" pitchFamily="18" charset="0"/>
                      </a:endParaRPr>
                    </a:p>
                    <a:p>
                      <a:pPr marL="228600" lvl="0" indent="-228600" algn="just">
                        <a:lnSpc>
                          <a:spcPct val="106000"/>
                        </a:lnSpc>
                        <a:spcAft>
                          <a:spcPts val="0"/>
                        </a:spcAft>
                        <a:buFont typeface="+mj-lt"/>
                        <a:buAutoNum type="arabicPeriod"/>
                        <a:tabLst>
                          <a:tab pos="457200" algn="l"/>
                        </a:tabLst>
                      </a:pPr>
                      <a:r>
                        <a:rPr lang="en-ZA" sz="1200" kern="1200" dirty="0">
                          <a:solidFill>
                            <a:srgbClr val="404041"/>
                          </a:solidFill>
                          <a:effectLst/>
                          <a:latin typeface="Arial" panose="020B0604020202020204" pitchFamily="34" charset="0"/>
                          <a:ea typeface="Calibri" panose="020F0502020204030204" pitchFamily="34" charset="0"/>
                          <a:cs typeface="Times New Roman" panose="02020603050405020304" pitchFamily="18" charset="0"/>
                        </a:rPr>
                        <a:t>Three</a:t>
                      </a:r>
                      <a:r>
                        <a:rPr lang="en-ZA" sz="1200" kern="1200" baseline="0" dirty="0">
                          <a:solidFill>
                            <a:srgbClr val="404041"/>
                          </a:solidFill>
                          <a:effectLst/>
                          <a:latin typeface="Arial" panose="020B0604020202020204" pitchFamily="34" charset="0"/>
                          <a:ea typeface="Calibri" panose="020F0502020204030204" pitchFamily="34" charset="0"/>
                          <a:cs typeface="Times New Roman" panose="02020603050405020304" pitchFamily="18" charset="0"/>
                        </a:rPr>
                        <a:t> (3) monitoring reports on compliance with licence conditions were noted by PGS</a:t>
                      </a:r>
                      <a:r>
                        <a:rPr lang="en-ZA" sz="1400" kern="1200" baseline="0" dirty="0">
                          <a:solidFill>
                            <a:srgbClr val="404041"/>
                          </a:solidFill>
                          <a:effectLst/>
                          <a:latin typeface="Arial" panose="020B0604020202020204" pitchFamily="34" charset="0"/>
                          <a:ea typeface="Calibri" panose="020F0502020204030204" pitchFamily="34" charset="0"/>
                          <a:cs typeface="Times New Roman" panose="02020603050405020304" pitchFamily="18" charset="0"/>
                        </a:rPr>
                        <a:t>.</a:t>
                      </a:r>
                    </a:p>
                  </a:txBody>
                  <a:tcPr marL="86893" marR="86893" marT="43436" marB="43436">
                    <a:solidFill>
                      <a:srgbClr val="CDCDDE"/>
                    </a:solidFill>
                  </a:tcPr>
                </a:tc>
                <a:tc hMerge="1">
                  <a:txBody>
                    <a:bodyPr/>
                    <a:lstStyle/>
                    <a:p>
                      <a:pPr marL="0" marR="0" lvl="0" indent="0" algn="just" defTabSz="4572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ZA" dirty="0">
                        <a:solidFill>
                          <a:schemeClr val="tx1"/>
                        </a:solidFill>
                      </a:endParaRPr>
                    </a:p>
                  </a:txBody>
                  <a:tcPr marL="86893" marR="86893" marT="43436" marB="43436">
                    <a:solidFill>
                      <a:srgbClr val="CDCDDE"/>
                    </a:solidFill>
                  </a:tcPr>
                </a:tc>
                <a:extLst>
                  <a:ext uri="{0D108BD9-81ED-4DB2-BD59-A6C34878D82A}">
                    <a16:rowId xmlns:a16="http://schemas.microsoft.com/office/drawing/2014/main" val="773482049"/>
                  </a:ext>
                </a:extLst>
              </a:tr>
              <a:tr h="184675">
                <a:tc>
                  <a:txBody>
                    <a:bodyPr/>
                    <a:lstStyle/>
                    <a:p>
                      <a:pPr algn="just">
                        <a:lnSpc>
                          <a:spcPct val="107000"/>
                        </a:lnSpc>
                        <a:spcAft>
                          <a:spcPts val="0"/>
                        </a:spcAft>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 Strategic Outcomes</a:t>
                      </a:r>
                      <a:endParaRPr lang="en-ZA" sz="1200" dirty="0">
                        <a:effectLst/>
                        <a:latin typeface="+mj-lt"/>
                        <a:ea typeface="Calibri" panose="020F0502020204030204" pitchFamily="34" charset="0"/>
                        <a:cs typeface="Times New Roman" panose="02020603050405020304" pitchFamily="18" charset="0"/>
                      </a:endParaRPr>
                    </a:p>
                  </a:txBody>
                  <a:tcPr marL="61067" marR="61067" marT="0" marB="0">
                    <a:solidFill>
                      <a:srgbClr val="9292B8"/>
                    </a:solidFill>
                  </a:tcPr>
                </a:tc>
                <a:tc>
                  <a:txBody>
                    <a:bodyPr/>
                    <a:lstStyle/>
                    <a:p>
                      <a:pPr algn="just">
                        <a:lnSpc>
                          <a:spcPct val="107000"/>
                        </a:lnSpc>
                        <a:spcAft>
                          <a:spcPts val="0"/>
                        </a:spcAft>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Envisaged Impact</a:t>
                      </a:r>
                      <a:endParaRPr lang="en-ZA" sz="1200" dirty="0">
                        <a:effectLst/>
                        <a:latin typeface="+mj-lt"/>
                        <a:ea typeface="Calibri" panose="020F0502020204030204" pitchFamily="34" charset="0"/>
                        <a:cs typeface="Times New Roman" panose="02020603050405020304" pitchFamily="18" charset="0"/>
                      </a:endParaRPr>
                    </a:p>
                  </a:txBody>
                  <a:tcPr marL="61067" marR="61067" marT="0" marB="0">
                    <a:solidFill>
                      <a:srgbClr val="9292B8"/>
                    </a:solidFill>
                  </a:tcPr>
                </a:tc>
                <a:extLst>
                  <a:ext uri="{0D108BD9-81ED-4DB2-BD59-A6C34878D82A}">
                    <a16:rowId xmlns:a16="http://schemas.microsoft.com/office/drawing/2014/main" val="128268913"/>
                  </a:ext>
                </a:extLst>
              </a:tr>
              <a:tr h="201114">
                <a:tc>
                  <a:txBody>
                    <a:bodyPr/>
                    <a:lstStyle/>
                    <a:p>
                      <a:pPr marL="271463" lvl="0" indent="-271463" algn="just">
                        <a:lnSpc>
                          <a:spcPct val="107000"/>
                        </a:lnSpc>
                        <a:spcAft>
                          <a:spcPts val="0"/>
                        </a:spcAft>
                        <a:buFont typeface="+mj-lt"/>
                        <a:buAutoNum type="arabicPeriod"/>
                        <a:tabLst>
                          <a:tab pos="228600" algn="l"/>
                          <a:tab pos="457200" algn="l"/>
                        </a:tabLst>
                      </a:pPr>
                      <a:r>
                        <a:rPr lang="en-GB" sz="1200" kern="12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Efficiency in facilitating entry, setting prices and resolving disputes</a:t>
                      </a:r>
                      <a:endParaRPr lang="en-ZA" sz="1200" dirty="0">
                        <a:effectLst/>
                        <a:latin typeface="Arial" panose="020B0604020202020204" pitchFamily="34" charset="0"/>
                        <a:cs typeface="Arial" panose="020B0604020202020204" pitchFamily="34" charset="0"/>
                      </a:endParaRPr>
                    </a:p>
                    <a:p>
                      <a:pPr marL="271463" lvl="0" indent="-271463" algn="just">
                        <a:lnSpc>
                          <a:spcPct val="107000"/>
                        </a:lnSpc>
                        <a:spcAft>
                          <a:spcPts val="0"/>
                        </a:spcAft>
                        <a:buFont typeface="+mj-lt"/>
                        <a:buAutoNum type="arabicPeriod"/>
                        <a:tabLst>
                          <a:tab pos="228600" algn="l"/>
                          <a:tab pos="457200" algn="l"/>
                        </a:tabLst>
                      </a:pPr>
                      <a:r>
                        <a:rPr lang="en-GB" sz="1200" kern="12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A stable and diverse energy sector system and pricing regime that supports access through</a:t>
                      </a:r>
                      <a:r>
                        <a:rPr lang="en-GB" sz="1200" kern="1200" baseline="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 </a:t>
                      </a:r>
                      <a:r>
                        <a:rPr lang="en-GB" sz="1200" kern="12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regulatory services that are delivered on time and to quality standards</a:t>
                      </a:r>
                      <a:endParaRPr lang="en-ZA" sz="1200" dirty="0">
                        <a:effectLst/>
                        <a:latin typeface="Arial" panose="020B0604020202020204" pitchFamily="34" charset="0"/>
                        <a:cs typeface="Arial" panose="020B0604020202020204" pitchFamily="34" charset="0"/>
                      </a:endParaRPr>
                    </a:p>
                  </a:txBody>
                  <a:tcPr marL="41845" marR="41845" marT="7472" marB="0">
                    <a:solidFill>
                      <a:srgbClr val="CDCDDE"/>
                    </a:solidFill>
                  </a:tcPr>
                </a:tc>
                <a:tc>
                  <a:txBody>
                    <a:bodyPr/>
                    <a:lstStyle/>
                    <a:p>
                      <a:pPr marL="0" lvl="0" indent="0" algn="just">
                        <a:lnSpc>
                          <a:spcPct val="106000"/>
                        </a:lnSpc>
                        <a:spcAft>
                          <a:spcPts val="0"/>
                        </a:spcAft>
                        <a:buFont typeface="Symbol" panose="05050102010706020507" pitchFamily="18" charset="2"/>
                        <a:buNone/>
                        <a:tabLst>
                          <a:tab pos="100965" algn="l"/>
                        </a:tabLst>
                      </a:pPr>
                      <a:r>
                        <a:rPr lang="en-ZA"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Efficient, safe, effective, sustainable, accessible, competitive and transformed piped-gas industry</a:t>
                      </a:r>
                      <a:endParaRPr lang="en-ZA" sz="1200" dirty="0">
                        <a:effectLst/>
                        <a:latin typeface="Arial" panose="020B0604020202020204" pitchFamily="34" charset="0"/>
                        <a:cs typeface="Arial" panose="020B0604020202020204" pitchFamily="34" charset="0"/>
                      </a:endParaRPr>
                    </a:p>
                  </a:txBody>
                  <a:tcPr marL="41845" marR="41845" marT="7472" marB="0">
                    <a:solidFill>
                      <a:srgbClr val="CDCDDE"/>
                    </a:solidFill>
                  </a:tcPr>
                </a:tc>
                <a:extLst>
                  <a:ext uri="{0D108BD9-81ED-4DB2-BD59-A6C34878D82A}">
                    <a16:rowId xmlns:a16="http://schemas.microsoft.com/office/drawing/2014/main" val="380859066"/>
                  </a:ext>
                </a:extLst>
              </a:tr>
              <a:tr h="142864">
                <a:tc gridSpan="2">
                  <a:txBody>
                    <a:bodyPr/>
                    <a:lstStyle/>
                    <a:p>
                      <a:pPr marL="0" marR="0" lvl="0" indent="0" algn="just" defTabSz="457200" rtl="0" eaLnBrk="1" fontAlgn="auto" latinLnBrk="0" hangingPunct="1">
                        <a:lnSpc>
                          <a:spcPct val="100000"/>
                        </a:lnSpc>
                        <a:spcBef>
                          <a:spcPts val="0"/>
                        </a:spcBef>
                        <a:spcAft>
                          <a:spcPts val="0"/>
                        </a:spcAft>
                        <a:buClrTx/>
                        <a:buSzTx/>
                        <a:buFont typeface="+mj-lt"/>
                        <a:buNone/>
                        <a:tabLst/>
                        <a:defRPr/>
                      </a:pPr>
                      <a:r>
                        <a:rPr lang="en-ZA" sz="1200" b="1" dirty="0">
                          <a:latin typeface="+mj-lt"/>
                          <a:ea typeface="Calibri" panose="020F0502020204030204" pitchFamily="34" charset="0"/>
                          <a:cs typeface="Times New Roman" panose="02020603050405020304" pitchFamily="18" charset="0"/>
                        </a:rPr>
                        <a:t>MTSF Priority 2: Economic transformation and job creation</a:t>
                      </a:r>
                      <a:endParaRPr lang="en-ZA" sz="1200" dirty="0">
                        <a:latin typeface="+mj-lt"/>
                        <a:ea typeface="Calibri" panose="020F0502020204030204" pitchFamily="34" charset="0"/>
                        <a:cs typeface="Times New Roman" panose="02020603050405020304" pitchFamily="18" charset="0"/>
                      </a:endParaRPr>
                    </a:p>
                  </a:txBody>
                  <a:tcPr marL="86893" marR="86893" marT="43436" marB="43436">
                    <a:solidFill>
                      <a:srgbClr val="9292B8"/>
                    </a:solidFill>
                  </a:tcPr>
                </a:tc>
                <a:tc hMerge="1">
                  <a:txBody>
                    <a:bodyPr/>
                    <a:lstStyle/>
                    <a:p>
                      <a:endParaRPr lang="en-ZA" dirty="0">
                        <a:solidFill>
                          <a:schemeClr val="tx1"/>
                        </a:solidFill>
                      </a:endParaRPr>
                    </a:p>
                  </a:txBody>
                  <a:tcPr marL="86893" marR="86893" marT="43436" marB="43436">
                    <a:solidFill>
                      <a:srgbClr val="CDCDDE"/>
                    </a:solidFill>
                  </a:tcPr>
                </a:tc>
                <a:extLst>
                  <a:ext uri="{0D108BD9-81ED-4DB2-BD59-A6C34878D82A}">
                    <a16:rowId xmlns:a16="http://schemas.microsoft.com/office/drawing/2014/main" val="1047396287"/>
                  </a:ext>
                </a:extLst>
              </a:tr>
            </a:tbl>
          </a:graphicData>
        </a:graphic>
      </p:graphicFrame>
      <p:sp>
        <p:nvSpPr>
          <p:cNvPr id="6" name="Rectangle 2">
            <a:extLst>
              <a:ext uri="{FF2B5EF4-FFF2-40B4-BE49-F238E27FC236}">
                <a16:creationId xmlns:a16="http://schemas.microsoft.com/office/drawing/2014/main" id="{FAC3B3D5-E3C1-66F3-FC16-AD0D4108E45B}"/>
              </a:ext>
            </a:extLst>
          </p:cNvPr>
          <p:cNvSpPr txBox="1">
            <a:spLocks noChangeArrowheads="1"/>
          </p:cNvSpPr>
          <p:nvPr/>
        </p:nvSpPr>
        <p:spPr>
          <a:xfrm>
            <a:off x="1" y="1206500"/>
            <a:ext cx="8172450" cy="566738"/>
          </a:xfrm>
          <a:prstGeom prst="rect">
            <a:avLst/>
          </a:prstGeom>
        </p:spPr>
        <p:txBody>
          <a:bodyPr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400" b="1" kern="0" dirty="0">
                <a:solidFill>
                  <a:schemeClr val="tx1"/>
                </a:solidFill>
              </a:rPr>
              <a:t>Regulatory Programmes (3)</a:t>
            </a:r>
            <a:br>
              <a:rPr lang="en-ZA" altLang="en-US" sz="2100" b="1" kern="0" dirty="0">
                <a:cs typeface="Arial" panose="020B0604020202020204" pitchFamily="34" charset="0"/>
              </a:rPr>
            </a:br>
            <a:endParaRPr lang="en-US" altLang="en-US" sz="2100" b="1" kern="0" dirty="0">
              <a:cs typeface="Arial" panose="020B0604020202020204" pitchFamily="34" charset="0"/>
            </a:endParaRPr>
          </a:p>
        </p:txBody>
      </p:sp>
      <p:sp>
        <p:nvSpPr>
          <p:cNvPr id="10" name="TextBox 9">
            <a:extLst>
              <a:ext uri="{FF2B5EF4-FFF2-40B4-BE49-F238E27FC236}">
                <a16:creationId xmlns:a16="http://schemas.microsoft.com/office/drawing/2014/main" id="{95BF80E7-B099-FFAF-4707-E63C921FE946}"/>
              </a:ext>
            </a:extLst>
          </p:cNvPr>
          <p:cNvSpPr txBox="1"/>
          <p:nvPr/>
        </p:nvSpPr>
        <p:spPr>
          <a:xfrm>
            <a:off x="73298" y="1628800"/>
            <a:ext cx="3701257" cy="307777"/>
          </a:xfrm>
          <a:prstGeom prst="rect">
            <a:avLst/>
          </a:prstGeom>
          <a:noFill/>
        </p:spPr>
        <p:txBody>
          <a:bodyPr wrap="square">
            <a:spAutoFit/>
          </a:bodyPr>
          <a:lstStyle/>
          <a:p>
            <a:pPr lvl="0" algn="just">
              <a:spcBef>
                <a:spcPts val="384"/>
              </a:spcBef>
              <a:spcAft>
                <a:spcPts val="0"/>
              </a:spcAft>
            </a:pPr>
            <a:r>
              <a:rPr lang="en-ZA" sz="1400" b="1" kern="0" dirty="0">
                <a:solidFill>
                  <a:srgbClr val="000000"/>
                </a:solidFill>
                <a:ea typeface="ＭＳ Ｐゴシック" panose="020B0600070205080204" pitchFamily="34" charset="-128"/>
                <a:cs typeface="Arial" panose="020B0604020202020204" pitchFamily="34" charset="0"/>
              </a:rPr>
              <a:t>Programme 1: </a:t>
            </a:r>
            <a:r>
              <a:rPr lang="en-ZA" sz="1400" kern="0" dirty="0">
                <a:solidFill>
                  <a:srgbClr val="000000"/>
                </a:solidFill>
                <a:ea typeface="ＭＳ Ｐゴシック" panose="020B0600070205080204" pitchFamily="34" charset="-128"/>
                <a:cs typeface="Arial" panose="020B0604020202020204" pitchFamily="34" charset="0"/>
              </a:rPr>
              <a:t>Regulatory Service Delivery </a:t>
            </a:r>
          </a:p>
        </p:txBody>
      </p:sp>
      <p:sp>
        <p:nvSpPr>
          <p:cNvPr id="3" name="TextBox 2">
            <a:extLst>
              <a:ext uri="{FF2B5EF4-FFF2-40B4-BE49-F238E27FC236}">
                <a16:creationId xmlns:a16="http://schemas.microsoft.com/office/drawing/2014/main" id="{B1AA252F-D63C-AF4A-44C2-B4831927E2A1}"/>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61</a:t>
            </a:fld>
            <a:endParaRPr lang="en-ZA" sz="1200" dirty="0"/>
          </a:p>
        </p:txBody>
      </p:sp>
    </p:spTree>
    <p:extLst>
      <p:ext uri="{BB962C8B-B14F-4D97-AF65-F5344CB8AC3E}">
        <p14:creationId xmlns:p14="http://schemas.microsoft.com/office/powerpoint/2010/main" val="14194926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D49E756-6774-71F8-A6E1-7E4B70528E7A}"/>
              </a:ext>
            </a:extLst>
          </p:cNvPr>
          <p:cNvGraphicFramePr>
            <a:graphicFrameLocks noGrp="1"/>
          </p:cNvGraphicFramePr>
          <p:nvPr>
            <p:extLst>
              <p:ext uri="{D42A27DB-BD31-4B8C-83A1-F6EECF244321}">
                <p14:modId xmlns:p14="http://schemas.microsoft.com/office/powerpoint/2010/main" val="145510553"/>
              </p:ext>
            </p:extLst>
          </p:nvPr>
        </p:nvGraphicFramePr>
        <p:xfrm>
          <a:off x="143967" y="1900321"/>
          <a:ext cx="8172450" cy="4607310"/>
        </p:xfrm>
        <a:graphic>
          <a:graphicData uri="http://schemas.openxmlformats.org/drawingml/2006/table">
            <a:tbl>
              <a:tblPr firstRow="1" bandRow="1">
                <a:tableStyleId>{21E4AEA4-8DFA-4A89-87EB-49C32662AFE0}</a:tableStyleId>
              </a:tblPr>
              <a:tblGrid>
                <a:gridCol w="5784015">
                  <a:extLst>
                    <a:ext uri="{9D8B030D-6E8A-4147-A177-3AD203B41FA5}">
                      <a16:colId xmlns:a16="http://schemas.microsoft.com/office/drawing/2014/main" val="1952984045"/>
                    </a:ext>
                  </a:extLst>
                </a:gridCol>
                <a:gridCol w="2388435">
                  <a:extLst>
                    <a:ext uri="{9D8B030D-6E8A-4147-A177-3AD203B41FA5}">
                      <a16:colId xmlns:a16="http://schemas.microsoft.com/office/drawing/2014/main" val="3119171220"/>
                    </a:ext>
                  </a:extLst>
                </a:gridCol>
              </a:tblGrid>
              <a:tr h="29505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200" b="1" kern="1200" dirty="0">
                          <a:solidFill>
                            <a:schemeClr val="bg1"/>
                          </a:solidFill>
                          <a:effectLst/>
                          <a:latin typeface="+mj-lt"/>
                          <a:ea typeface="MS PGothic" panose="020B0600070205080204" pitchFamily="34" charset="-128"/>
                          <a:cs typeface="+mn-cs"/>
                        </a:rPr>
                        <a:t>Sub-Programme: </a:t>
                      </a:r>
                      <a:r>
                        <a:rPr lang="en-ZA" sz="1200" b="1" kern="1200" dirty="0">
                          <a:solidFill>
                            <a:schemeClr val="bg1"/>
                          </a:solidFill>
                          <a:effectLst/>
                          <a:latin typeface="Arial" panose="020B0604020202020204" pitchFamily="34" charset="0"/>
                          <a:ea typeface="MS PGothic" panose="020B0600070205080204" pitchFamily="34" charset="-128"/>
                          <a:cs typeface="Times New Roman" panose="02020603050405020304" pitchFamily="18" charset="0"/>
                        </a:rPr>
                        <a:t>Petroleum Pipeline</a:t>
                      </a:r>
                      <a:r>
                        <a:rPr lang="en-ZA" sz="1200" b="1" kern="1200" dirty="0">
                          <a:solidFill>
                            <a:schemeClr val="bg1"/>
                          </a:solidFill>
                          <a:effectLst/>
                          <a:latin typeface="+mj-lt"/>
                          <a:ea typeface="MS PGothic" panose="020B0600070205080204" pitchFamily="34" charset="-128"/>
                          <a:cs typeface="+mn-cs"/>
                        </a:rPr>
                        <a:t> Industry </a:t>
                      </a:r>
                      <a:endParaRPr lang="en-ZA" sz="1200" dirty="0">
                        <a:solidFill>
                          <a:schemeClr val="bg1"/>
                        </a:solidFill>
                        <a:effectLst/>
                        <a:latin typeface="+mj-lt"/>
                        <a:ea typeface="Calibri" panose="020F0502020204030204" pitchFamily="34" charset="0"/>
                        <a:cs typeface="Times New Roman" panose="02020603050405020304" pitchFamily="18" charset="0"/>
                      </a:endParaRPr>
                    </a:p>
                  </a:txBody>
                  <a:tcPr marL="91458" marR="91458" marT="45682" marB="45682">
                    <a:solidFill>
                      <a:srgbClr val="000099"/>
                    </a:solidFill>
                  </a:tcPr>
                </a:tc>
                <a:tc hMerge="1">
                  <a:txBody>
                    <a:bodyPr/>
                    <a:lstStyle/>
                    <a:p>
                      <a:endParaRPr lang="en-ZA" sz="1400" dirty="0"/>
                    </a:p>
                  </a:txBody>
                  <a:tcPr marL="91456" marR="91456" marT="45671" marB="45671"/>
                </a:tc>
                <a:extLst>
                  <a:ext uri="{0D108BD9-81ED-4DB2-BD59-A6C34878D82A}">
                    <a16:rowId xmlns:a16="http://schemas.microsoft.com/office/drawing/2014/main" val="2326838266"/>
                  </a:ext>
                </a:extLst>
              </a:tr>
              <a:tr h="209004">
                <a:tc gridSpan="2">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Key activities achieved in 2023/24</a:t>
                      </a:r>
                      <a:endParaRPr lang="en-ZA" altLang="en-US" sz="1200" b="1" kern="0" dirty="0">
                        <a:solidFill>
                          <a:schemeClr val="tx1"/>
                        </a:solidFill>
                        <a:latin typeface="+mj-lt"/>
                        <a:ea typeface="ＭＳ Ｐゴシック"/>
                      </a:endParaRPr>
                    </a:p>
                  </a:txBody>
                  <a:tcPr marL="91458" marR="91458" marT="45670" marB="45670">
                    <a:solidFill>
                      <a:srgbClr val="9292B8"/>
                    </a:solidFill>
                  </a:tcPr>
                </a:tc>
                <a:tc hMerge="1">
                  <a:txBody>
                    <a:bodyPr/>
                    <a:lstStyle/>
                    <a:p>
                      <a:endParaRPr dirty="0"/>
                    </a:p>
                  </a:txBody>
                  <a:tcPr marL="91458" marR="91458" marT="45670" marB="45670">
                    <a:solidFill>
                      <a:srgbClr val="9292B8"/>
                    </a:solidFill>
                  </a:tcPr>
                </a:tc>
                <a:extLst>
                  <a:ext uri="{0D108BD9-81ED-4DB2-BD59-A6C34878D82A}">
                    <a16:rowId xmlns:a16="http://schemas.microsoft.com/office/drawing/2014/main" val="3070256959"/>
                  </a:ext>
                </a:extLst>
              </a:tr>
              <a:tr h="400339">
                <a:tc gridSpan="2">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0" marR="0" lvl="0" indent="0" algn="just" defTabSz="914400" rtl="0" eaLnBrk="1" fontAlgn="auto" latinLnBrk="0" hangingPunct="1">
                        <a:lnSpc>
                          <a:spcPct val="106000"/>
                        </a:lnSpc>
                        <a:spcBef>
                          <a:spcPts val="0"/>
                        </a:spcBef>
                        <a:spcAft>
                          <a:spcPts val="0"/>
                        </a:spcAft>
                        <a:buClrTx/>
                        <a:buSzTx/>
                        <a:buFont typeface="+mj-lt"/>
                        <a:buNone/>
                        <a:tabLst>
                          <a:tab pos="457200" algn="l"/>
                        </a:tabLst>
                        <a:defRPr/>
                      </a:pPr>
                      <a:r>
                        <a:rPr lang="en-US" sz="1200" kern="12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The Energy Regulator </a:t>
                      </a:r>
                      <a:r>
                        <a:rPr lang="en-US" sz="1200" b="1" kern="12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approved</a:t>
                      </a:r>
                      <a:r>
                        <a:rPr lang="en-US" sz="1200" kern="12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 the following</a:t>
                      </a:r>
                      <a:r>
                        <a:rPr lang="en-US" sz="1200" kern="1200" baseline="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 applications: </a:t>
                      </a:r>
                      <a:endParaRPr lang="en-ZA" sz="12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271463" lvl="0" indent="-271463" algn="just">
                        <a:lnSpc>
                          <a:spcPct val="107000"/>
                        </a:lnSpc>
                        <a:spcAft>
                          <a:spcPts val="0"/>
                        </a:spcAft>
                        <a:buFont typeface="+mj-lt"/>
                        <a:buAutoNum type="arabicPeriod"/>
                      </a:pPr>
                      <a:r>
                        <a:rPr lang="en-ZA" sz="120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35 of complete </a:t>
                      </a:r>
                      <a:r>
                        <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storage,</a:t>
                      </a:r>
                      <a:r>
                        <a:rPr lang="en-ZA" sz="120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loading and pipeline</a:t>
                      </a:r>
                      <a:r>
                        <a:rPr lang="en-ZA" sz="120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facility tariff applications approved and 4 were not approved.</a:t>
                      </a:r>
                      <a:endParaRPr lang="en-ZA" sz="1200" dirty="0">
                        <a:effectLst/>
                        <a:latin typeface="Arial" panose="020B0604020202020204" pitchFamily="34" charset="0"/>
                        <a:ea typeface="Calibri" panose="020F0502020204030204" pitchFamily="34" charset="0"/>
                        <a:cs typeface="Arial" panose="020B0604020202020204" pitchFamily="34" charset="0"/>
                      </a:endParaRPr>
                    </a:p>
                    <a:p>
                      <a:pPr marL="271463" lvl="0" indent="-271463" algn="just">
                        <a:lnSpc>
                          <a:spcPct val="107000"/>
                        </a:lnSpc>
                        <a:spcAft>
                          <a:spcPts val="0"/>
                        </a:spcAft>
                        <a:buFont typeface="+mj-lt"/>
                        <a:buAutoNum type="arabicPeriod"/>
                      </a:pPr>
                      <a:r>
                        <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100% (4/4) of complete licence applications </a:t>
                      </a:r>
                      <a:r>
                        <a:rPr lang="en-ZA" sz="120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one (1) were to construct marine loading facility</a:t>
                      </a:r>
                      <a:r>
                        <a:rPr lang="en-ZA" sz="120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and associated petroleum pipelines; and three (3) to operate a storage facility.</a:t>
                      </a:r>
                      <a:endParaRPr lang="en-ZA" sz="1200" dirty="0">
                        <a:effectLst/>
                        <a:latin typeface="Arial" panose="020B0604020202020204" pitchFamily="34" charset="0"/>
                        <a:ea typeface="Calibri" panose="020F0502020204030204" pitchFamily="34" charset="0"/>
                        <a:cs typeface="Arial" panose="020B0604020202020204" pitchFamily="34" charset="0"/>
                      </a:endParaRPr>
                    </a:p>
                    <a:p>
                      <a:pPr marL="271463" lvl="0" indent="-271463" algn="just">
                        <a:lnSpc>
                          <a:spcPct val="107000"/>
                        </a:lnSpc>
                        <a:spcAft>
                          <a:spcPts val="0"/>
                        </a:spcAft>
                        <a:buFont typeface="+mj-lt"/>
                        <a:buAutoNum type="arabicPeriod"/>
                      </a:pPr>
                      <a:r>
                        <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100% (13/13) applications for licence amendments / revocations.</a:t>
                      </a:r>
                      <a:endParaRPr lang="en-ZA" sz="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ZA" sz="600" dirty="0">
                          <a:solidFill>
                            <a:srgbClr val="0D0D0D"/>
                          </a:solidFill>
                          <a:effectLst/>
                          <a:latin typeface="Arial" panose="020B0604020202020204" pitchFamily="34" charset="0"/>
                          <a:ea typeface="Calibri" panose="020F0502020204030204" pitchFamily="34" charset="0"/>
                          <a:cs typeface="Arial" panose="020B0604020202020204" pitchFamily="34" charset="0"/>
                        </a:rPr>
                        <a:t> </a:t>
                      </a:r>
                      <a:r>
                        <a:rPr lang="en-ZA" sz="1200" dirty="0">
                          <a:solidFill>
                            <a:srgbClr val="0D0D0D"/>
                          </a:solidFill>
                          <a:effectLst/>
                          <a:latin typeface="Arial" panose="020B0604020202020204" pitchFamily="34" charset="0"/>
                          <a:ea typeface="Calibri" panose="020F0502020204030204" pitchFamily="34" charset="0"/>
                          <a:cs typeface="Arial" panose="020B0604020202020204" pitchFamily="34" charset="0"/>
                        </a:rPr>
                        <a:t>The following reports were </a:t>
                      </a:r>
                      <a:r>
                        <a:rPr lang="en-ZA" sz="1200" b="1" u="none" dirty="0">
                          <a:solidFill>
                            <a:srgbClr val="0D0D0D"/>
                          </a:solidFill>
                          <a:effectLst/>
                          <a:latin typeface="Arial" panose="020B0604020202020204" pitchFamily="34" charset="0"/>
                          <a:ea typeface="Calibri" panose="020F0502020204030204" pitchFamily="34" charset="0"/>
                          <a:cs typeface="Arial" panose="020B0604020202020204" pitchFamily="34" charset="0"/>
                        </a:rPr>
                        <a:t>noted</a:t>
                      </a:r>
                      <a:r>
                        <a:rPr lang="en-ZA" sz="1200" b="1" u="none" baseline="0" dirty="0">
                          <a:solidFill>
                            <a:srgbClr val="0D0D0D"/>
                          </a:solidFill>
                          <a:effectLst/>
                          <a:latin typeface="Arial" panose="020B0604020202020204" pitchFamily="34" charset="0"/>
                          <a:ea typeface="Calibri" panose="020F0502020204030204" pitchFamily="34" charset="0"/>
                          <a:cs typeface="Arial" panose="020B0604020202020204" pitchFamily="34" charset="0"/>
                        </a:rPr>
                        <a:t> </a:t>
                      </a:r>
                      <a:r>
                        <a:rPr lang="en-ZA" sz="1200" b="0" u="none" dirty="0">
                          <a:solidFill>
                            <a:srgbClr val="0D0D0D"/>
                          </a:solidFill>
                          <a:effectLst/>
                          <a:latin typeface="Arial" panose="020B0604020202020204" pitchFamily="34" charset="0"/>
                          <a:ea typeface="Calibri" panose="020F0502020204030204" pitchFamily="34" charset="0"/>
                          <a:cs typeface="Arial" panose="020B0604020202020204" pitchFamily="34" charset="0"/>
                        </a:rPr>
                        <a:t>by</a:t>
                      </a:r>
                      <a:r>
                        <a:rPr lang="en-ZA" sz="1200" b="0" u="none" baseline="0" dirty="0">
                          <a:solidFill>
                            <a:srgbClr val="0D0D0D"/>
                          </a:solidFill>
                          <a:effectLst/>
                          <a:latin typeface="Arial" panose="020B0604020202020204" pitchFamily="34" charset="0"/>
                          <a:ea typeface="Calibri" panose="020F0502020204030204" pitchFamily="34" charset="0"/>
                          <a:cs typeface="Arial" panose="020B0604020202020204" pitchFamily="34" charset="0"/>
                        </a:rPr>
                        <a:t> the PPS and the ER:</a:t>
                      </a:r>
                      <a:endParaRPr lang="en-ZA" sz="1200" dirty="0">
                        <a:effectLst/>
                        <a:latin typeface="Arial" panose="020B0604020202020204" pitchFamily="34" charset="0"/>
                        <a:ea typeface="Calibri" panose="020F0502020204030204" pitchFamily="34" charset="0"/>
                        <a:cs typeface="Arial" panose="020B0604020202020204" pitchFamily="34" charset="0"/>
                      </a:endParaRPr>
                    </a:p>
                    <a:p>
                      <a:pPr marL="228600" lvl="0" indent="-228600" algn="just">
                        <a:lnSpc>
                          <a:spcPct val="107000"/>
                        </a:lnSpc>
                        <a:spcAft>
                          <a:spcPts val="0"/>
                        </a:spcAft>
                        <a:buFont typeface="+mj-lt"/>
                        <a:buAutoNum type="arabicPeriod"/>
                      </a:pPr>
                      <a:r>
                        <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One (1) report on investigations done into</a:t>
                      </a:r>
                      <a:r>
                        <a:rPr lang="en-ZA" sz="120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suspected unlicensed activities.</a:t>
                      </a:r>
                      <a:endParaRPr lang="en-ZA" sz="1200" dirty="0">
                        <a:effectLst/>
                        <a:latin typeface="Arial" panose="020B0604020202020204" pitchFamily="34" charset="0"/>
                        <a:ea typeface="Calibri" panose="020F0502020204030204" pitchFamily="34" charset="0"/>
                        <a:cs typeface="Arial" panose="020B0604020202020204" pitchFamily="34" charset="0"/>
                      </a:endParaRPr>
                    </a:p>
                    <a:p>
                      <a:pPr marL="228600" lvl="0" indent="-228600" algn="just">
                        <a:lnSpc>
                          <a:spcPct val="107000"/>
                        </a:lnSpc>
                        <a:spcAft>
                          <a:spcPts val="0"/>
                        </a:spcAft>
                        <a:buFont typeface="+mj-lt"/>
                        <a:buAutoNum type="arabicPeriod"/>
                      </a:pPr>
                      <a:r>
                        <a:rPr lang="en-ZA" sz="1200" dirty="0">
                          <a:effectLst/>
                          <a:latin typeface="Arial" panose="020B0604020202020204" pitchFamily="34" charset="0"/>
                          <a:ea typeface="Calibri" panose="020F0502020204030204" pitchFamily="34" charset="0"/>
                          <a:cs typeface="Arial" panose="020B0604020202020204" pitchFamily="34" charset="0"/>
                        </a:rPr>
                        <a:t>Two (2) reports on trends regarding utilisation</a:t>
                      </a:r>
                      <a:r>
                        <a:rPr lang="en-ZA" sz="1200" baseline="0" dirty="0">
                          <a:effectLst/>
                          <a:latin typeface="Arial" panose="020B0604020202020204" pitchFamily="34" charset="0"/>
                          <a:ea typeface="Calibri" panose="020F0502020204030204" pitchFamily="34" charset="0"/>
                          <a:cs typeface="Arial" panose="020B0604020202020204" pitchFamily="34" charset="0"/>
                        </a:rPr>
                        <a:t> of storage facilities and third-party access.</a:t>
                      </a:r>
                    </a:p>
                    <a:p>
                      <a:pPr marL="228600" lvl="0" indent="-228600" algn="just">
                        <a:lnSpc>
                          <a:spcPct val="107000"/>
                        </a:lnSpc>
                        <a:spcAft>
                          <a:spcPts val="0"/>
                        </a:spcAft>
                        <a:buFont typeface="+mj-lt"/>
                        <a:buAutoNum type="arabicPeriod"/>
                      </a:pPr>
                      <a:r>
                        <a:rPr lang="en-ZA" sz="1200" baseline="0" dirty="0">
                          <a:effectLst/>
                          <a:latin typeface="Arial" panose="020B0604020202020204" pitchFamily="34" charset="0"/>
                          <a:ea typeface="Calibri" panose="020F0502020204030204" pitchFamily="34" charset="0"/>
                          <a:cs typeface="Arial" panose="020B0604020202020204" pitchFamily="34" charset="0"/>
                        </a:rPr>
                        <a:t>Two (2) reports on inland security of supply.</a:t>
                      </a:r>
                    </a:p>
                    <a:p>
                      <a:pPr marL="228600" lvl="0" indent="-228600" algn="just">
                        <a:lnSpc>
                          <a:spcPct val="107000"/>
                        </a:lnSpc>
                        <a:spcAft>
                          <a:spcPts val="0"/>
                        </a:spcAft>
                        <a:buFont typeface="+mj-lt"/>
                        <a:buAutoNum type="arabicPeriod"/>
                      </a:pPr>
                      <a:r>
                        <a:rPr lang="en-ZA" sz="1200" baseline="0" dirty="0">
                          <a:effectLst/>
                          <a:latin typeface="Arial" panose="020B0604020202020204" pitchFamily="34" charset="0"/>
                          <a:ea typeface="Calibri" panose="020F0502020204030204" pitchFamily="34" charset="0"/>
                          <a:cs typeface="Arial" panose="020B0604020202020204" pitchFamily="34" charset="0"/>
                        </a:rPr>
                        <a:t>Two (2) reports on the construction of new facilities.</a:t>
                      </a:r>
                    </a:p>
                    <a:p>
                      <a:pPr marL="228600" lvl="0" indent="-228600" algn="just">
                        <a:lnSpc>
                          <a:spcPct val="107000"/>
                        </a:lnSpc>
                        <a:spcAft>
                          <a:spcPts val="0"/>
                        </a:spcAft>
                        <a:buFont typeface="+mj-lt"/>
                        <a:buAutoNum type="arabicPeriod"/>
                      </a:pPr>
                      <a:r>
                        <a:rPr lang="en-ZA" sz="1200" baseline="0" dirty="0">
                          <a:effectLst/>
                          <a:latin typeface="Arial" panose="020B0604020202020204" pitchFamily="34" charset="0"/>
                          <a:ea typeface="Calibri" panose="020F0502020204030204" pitchFamily="34" charset="0"/>
                          <a:cs typeface="Arial" panose="020B0604020202020204" pitchFamily="34" charset="0"/>
                        </a:rPr>
                        <a:t>Two (2) reports on licensees’ compliance with statutory reporting requirements.</a:t>
                      </a:r>
                    </a:p>
                    <a:p>
                      <a:pPr marL="228600" lvl="0" indent="-228600" algn="just">
                        <a:lnSpc>
                          <a:spcPct val="107000"/>
                        </a:lnSpc>
                        <a:spcAft>
                          <a:spcPts val="0"/>
                        </a:spcAft>
                        <a:buFont typeface="+mj-lt"/>
                        <a:buAutoNum type="arabicPeriod"/>
                      </a:pPr>
                      <a:r>
                        <a:rPr lang="en-ZA" sz="1200" baseline="0" dirty="0">
                          <a:effectLst/>
                          <a:latin typeface="Arial" panose="020B0604020202020204" pitchFamily="34" charset="0"/>
                          <a:ea typeface="Calibri" panose="020F0502020204030204" pitchFamily="34" charset="0"/>
                          <a:cs typeface="Arial" panose="020B0604020202020204" pitchFamily="34" charset="0"/>
                        </a:rPr>
                        <a:t>One (1) report on investigations done into suspected unlicensed activities.</a:t>
                      </a:r>
                    </a:p>
                    <a:p>
                      <a:pPr marL="228600" lvl="0" indent="-228600" algn="just">
                        <a:lnSpc>
                          <a:spcPct val="107000"/>
                        </a:lnSpc>
                        <a:spcAft>
                          <a:spcPts val="0"/>
                        </a:spcAft>
                        <a:buFont typeface="+mj-lt"/>
                        <a:buAutoNum type="arabicPeriod"/>
                      </a:pPr>
                      <a:r>
                        <a:rPr lang="en-ZA" sz="1200" baseline="0" dirty="0">
                          <a:effectLst/>
                          <a:latin typeface="Arial" panose="020B0604020202020204" pitchFamily="34" charset="0"/>
                          <a:ea typeface="Calibri" panose="020F0502020204030204" pitchFamily="34" charset="0"/>
                          <a:cs typeface="Arial" panose="020B0604020202020204" pitchFamily="34" charset="0"/>
                        </a:rPr>
                        <a:t>Two (2) complaints lodged against NERSA licensees.</a:t>
                      </a:r>
                    </a:p>
                    <a:p>
                      <a:pPr marL="228600" marR="0" lvl="0" indent="-228600" algn="just" defTabSz="914400" rtl="0" eaLnBrk="1" fontAlgn="auto" latinLnBrk="0" hangingPunct="1">
                        <a:lnSpc>
                          <a:spcPct val="107000"/>
                        </a:lnSpc>
                        <a:spcBef>
                          <a:spcPts val="0"/>
                        </a:spcBef>
                        <a:spcAft>
                          <a:spcPts val="0"/>
                        </a:spcAft>
                        <a:buClrTx/>
                        <a:buSzTx/>
                        <a:buFont typeface="+mj-lt"/>
                        <a:buAutoNum type="arabicPeriod"/>
                        <a:tabLst/>
                        <a:defRPr/>
                      </a:pPr>
                      <a:r>
                        <a:rPr lang="en-ZA" sz="1200" kern="1200" baseline="0" dirty="0">
                          <a:solidFill>
                            <a:srgbClr val="404041"/>
                          </a:solidFill>
                          <a:effectLst/>
                          <a:latin typeface="Arial" panose="020B0604020202020204" pitchFamily="34" charset="0"/>
                          <a:ea typeface="Calibri" panose="020F0502020204030204" pitchFamily="34" charset="0"/>
                          <a:cs typeface="Times New Roman" panose="02020603050405020304" pitchFamily="18" charset="0"/>
                        </a:rPr>
                        <a:t>100% (1/1) of complaints investigated and report noted by the PPS.</a:t>
                      </a:r>
                      <a:endParaRPr lang="en-ZA" sz="1200" dirty="0">
                        <a:effectLst/>
                        <a:latin typeface="Calibri" panose="020F0502020204030204" pitchFamily="34" charset="0"/>
                        <a:cs typeface="Times New Roman" panose="02020603050405020304" pitchFamily="18" charset="0"/>
                      </a:endParaRPr>
                    </a:p>
                  </a:txBody>
                  <a:tcPr marL="86893" marR="86893" marT="43436" marB="43436">
                    <a:solidFill>
                      <a:srgbClr val="CDCDDE"/>
                    </a:solidFill>
                  </a:tcPr>
                </a:tc>
                <a:tc hMerge="1">
                  <a:txBody>
                    <a:bodyPr/>
                    <a:lstStyle/>
                    <a:p>
                      <a:pPr marL="0" marR="0" lvl="0" indent="0" algn="just" defTabSz="4572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ZA" dirty="0">
                        <a:solidFill>
                          <a:schemeClr val="tx1"/>
                        </a:solidFill>
                      </a:endParaRPr>
                    </a:p>
                  </a:txBody>
                  <a:tcPr marL="86893" marR="86893" marT="43436" marB="43436">
                    <a:solidFill>
                      <a:srgbClr val="CDCDDE"/>
                    </a:solidFill>
                  </a:tcPr>
                </a:tc>
                <a:extLst>
                  <a:ext uri="{0D108BD9-81ED-4DB2-BD59-A6C34878D82A}">
                    <a16:rowId xmlns:a16="http://schemas.microsoft.com/office/drawing/2014/main" val="773482049"/>
                  </a:ext>
                </a:extLst>
              </a:tr>
              <a:tr h="136032">
                <a:tc>
                  <a:txBody>
                    <a:bodyPr/>
                    <a:lstStyle/>
                    <a:p>
                      <a:pPr algn="just">
                        <a:lnSpc>
                          <a:spcPct val="107000"/>
                        </a:lnSpc>
                        <a:spcAft>
                          <a:spcPts val="0"/>
                        </a:spcAft>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 Strategic Outcomes</a:t>
                      </a:r>
                      <a:endParaRPr lang="en-ZA" sz="1200" dirty="0">
                        <a:effectLst/>
                        <a:latin typeface="+mj-lt"/>
                        <a:ea typeface="Calibri" panose="020F0502020204030204" pitchFamily="34" charset="0"/>
                        <a:cs typeface="Times New Roman" panose="02020603050405020304" pitchFamily="18" charset="0"/>
                      </a:endParaRPr>
                    </a:p>
                  </a:txBody>
                  <a:tcPr marL="61067" marR="61067" marT="0" marB="0">
                    <a:solidFill>
                      <a:srgbClr val="9292B8"/>
                    </a:solidFill>
                  </a:tcPr>
                </a:tc>
                <a:tc>
                  <a:txBody>
                    <a:bodyPr/>
                    <a:lstStyle/>
                    <a:p>
                      <a:pPr algn="just">
                        <a:lnSpc>
                          <a:spcPct val="107000"/>
                        </a:lnSpc>
                        <a:spcAft>
                          <a:spcPts val="0"/>
                        </a:spcAft>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Envisaged Impact</a:t>
                      </a:r>
                      <a:endParaRPr lang="en-ZA" sz="1200" dirty="0">
                        <a:effectLst/>
                        <a:latin typeface="+mj-lt"/>
                        <a:ea typeface="Calibri" panose="020F0502020204030204" pitchFamily="34" charset="0"/>
                        <a:cs typeface="Times New Roman" panose="02020603050405020304" pitchFamily="18" charset="0"/>
                      </a:endParaRPr>
                    </a:p>
                  </a:txBody>
                  <a:tcPr marL="61067" marR="61067" marT="0" marB="0">
                    <a:solidFill>
                      <a:srgbClr val="9292B8"/>
                    </a:solidFill>
                  </a:tcPr>
                </a:tc>
                <a:extLst>
                  <a:ext uri="{0D108BD9-81ED-4DB2-BD59-A6C34878D82A}">
                    <a16:rowId xmlns:a16="http://schemas.microsoft.com/office/drawing/2014/main" val="128268913"/>
                  </a:ext>
                </a:extLst>
              </a:tr>
              <a:tr h="432048">
                <a:tc>
                  <a:txBody>
                    <a:bodyPr/>
                    <a:lstStyle/>
                    <a:p>
                      <a:pPr marL="271463" lvl="0" indent="-271463" algn="just">
                        <a:spcAft>
                          <a:spcPts val="0"/>
                        </a:spcAft>
                        <a:buFont typeface="+mj-lt"/>
                        <a:buAutoNum type="arabicPeriod"/>
                        <a:tabLst>
                          <a:tab pos="271463" algn="l"/>
                        </a:tabLst>
                      </a:pPr>
                      <a:r>
                        <a:rPr lang="en-GB"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Efficiency in facilitating entry, setting prices and resolving disputes</a:t>
                      </a:r>
                      <a:endParaRPr lang="en-ZA" sz="1200" dirty="0">
                        <a:effectLst/>
                        <a:latin typeface="Calibri" panose="020F0502020204030204" pitchFamily="34" charset="0"/>
                        <a:cs typeface="Times New Roman" panose="02020603050405020304" pitchFamily="18" charset="0"/>
                      </a:endParaRPr>
                    </a:p>
                    <a:p>
                      <a:pPr marL="271463" lvl="0" indent="-271463" algn="just">
                        <a:spcAft>
                          <a:spcPts val="0"/>
                        </a:spcAft>
                        <a:buFont typeface="+mj-lt"/>
                        <a:buAutoNum type="arabicPeriod"/>
                        <a:tabLst>
                          <a:tab pos="271463" algn="l"/>
                        </a:tabLst>
                      </a:pPr>
                      <a:r>
                        <a:rPr lang="en-GB"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A stable and diverse energy sector system and pricing regime that supports access through regulatory services that are delivered on time and to quality standards</a:t>
                      </a:r>
                      <a:endParaRPr lang="en-ZA" sz="1200" dirty="0">
                        <a:effectLst/>
                        <a:latin typeface="Calibri" panose="020F0502020204030204" pitchFamily="34" charset="0"/>
                        <a:cs typeface="Times New Roman" panose="02020603050405020304" pitchFamily="18" charset="0"/>
                      </a:endParaRPr>
                    </a:p>
                  </a:txBody>
                  <a:tcPr marL="61067" marR="61067" marT="0" marB="0">
                    <a:solidFill>
                      <a:srgbClr val="CDCDDE"/>
                    </a:solidFill>
                  </a:tcPr>
                </a:tc>
                <a:tc>
                  <a:txBody>
                    <a:bodyPr/>
                    <a:lstStyle/>
                    <a:p>
                      <a:pPr marL="0" lvl="0" indent="0" algn="just">
                        <a:lnSpc>
                          <a:spcPct val="107000"/>
                        </a:lnSpc>
                        <a:spcAft>
                          <a:spcPts val="0"/>
                        </a:spcAft>
                        <a:buFont typeface="Symbol" panose="05050102010706020507" pitchFamily="18" charset="2"/>
                        <a:buNone/>
                      </a:pPr>
                      <a:r>
                        <a:rPr lang="en-ZA" sz="1200" dirty="0">
                          <a:effectLst/>
                          <a:latin typeface="Arial" panose="020B0604020202020204" pitchFamily="34" charset="0"/>
                          <a:ea typeface="Calibri" panose="020F0502020204030204" pitchFamily="34" charset="0"/>
                          <a:cs typeface="Times New Roman" panose="02020603050405020304" pitchFamily="18" charset="0"/>
                        </a:rPr>
                        <a:t>Efficient, safe, effective, sustainable, competitive and transformed petroleum pipelines industry</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067" marR="61067" marT="0" marB="0">
                    <a:solidFill>
                      <a:srgbClr val="CDCDDE"/>
                    </a:solidFill>
                  </a:tcPr>
                </a:tc>
                <a:extLst>
                  <a:ext uri="{0D108BD9-81ED-4DB2-BD59-A6C34878D82A}">
                    <a16:rowId xmlns:a16="http://schemas.microsoft.com/office/drawing/2014/main" val="380859066"/>
                  </a:ext>
                </a:extLst>
              </a:tr>
              <a:tr h="142864">
                <a:tc gridSpan="2">
                  <a:txBody>
                    <a:bodyPr/>
                    <a:lstStyle/>
                    <a:p>
                      <a:pPr marL="0" marR="0" lvl="0" indent="0" algn="just" defTabSz="457200" rtl="0" eaLnBrk="1" fontAlgn="auto" latinLnBrk="0" hangingPunct="1">
                        <a:lnSpc>
                          <a:spcPct val="100000"/>
                        </a:lnSpc>
                        <a:spcBef>
                          <a:spcPts val="0"/>
                        </a:spcBef>
                        <a:spcAft>
                          <a:spcPts val="0"/>
                        </a:spcAft>
                        <a:buClrTx/>
                        <a:buSzTx/>
                        <a:buFont typeface="+mj-lt"/>
                        <a:buNone/>
                        <a:tabLst/>
                        <a:defRPr/>
                      </a:pPr>
                      <a:r>
                        <a:rPr lang="en-ZA" sz="1200" b="1" dirty="0">
                          <a:latin typeface="+mj-lt"/>
                          <a:ea typeface="Calibri" panose="020F0502020204030204" pitchFamily="34" charset="0"/>
                          <a:cs typeface="Times New Roman" panose="02020603050405020304" pitchFamily="18" charset="0"/>
                        </a:rPr>
                        <a:t>MTSF Priority 2: Economic transformation and job creation</a:t>
                      </a:r>
                      <a:endParaRPr lang="en-ZA" sz="1200" dirty="0">
                        <a:latin typeface="+mj-lt"/>
                        <a:ea typeface="Calibri" panose="020F0502020204030204" pitchFamily="34" charset="0"/>
                        <a:cs typeface="Times New Roman" panose="02020603050405020304" pitchFamily="18" charset="0"/>
                      </a:endParaRPr>
                    </a:p>
                  </a:txBody>
                  <a:tcPr marL="86893" marR="86893" marT="43436" marB="43436">
                    <a:solidFill>
                      <a:srgbClr val="9292B8"/>
                    </a:solidFill>
                  </a:tcPr>
                </a:tc>
                <a:tc hMerge="1">
                  <a:txBody>
                    <a:bodyPr/>
                    <a:lstStyle/>
                    <a:p>
                      <a:endParaRPr lang="en-ZA" dirty="0">
                        <a:solidFill>
                          <a:schemeClr val="tx1"/>
                        </a:solidFill>
                      </a:endParaRPr>
                    </a:p>
                  </a:txBody>
                  <a:tcPr marL="86893" marR="86893" marT="43436" marB="43436">
                    <a:solidFill>
                      <a:srgbClr val="CDCDDE"/>
                    </a:solidFill>
                  </a:tcPr>
                </a:tc>
                <a:extLst>
                  <a:ext uri="{0D108BD9-81ED-4DB2-BD59-A6C34878D82A}">
                    <a16:rowId xmlns:a16="http://schemas.microsoft.com/office/drawing/2014/main" val="1047396287"/>
                  </a:ext>
                </a:extLst>
              </a:tr>
            </a:tbl>
          </a:graphicData>
        </a:graphic>
      </p:graphicFrame>
      <p:sp>
        <p:nvSpPr>
          <p:cNvPr id="6" name="Rectangle 2">
            <a:extLst>
              <a:ext uri="{FF2B5EF4-FFF2-40B4-BE49-F238E27FC236}">
                <a16:creationId xmlns:a16="http://schemas.microsoft.com/office/drawing/2014/main" id="{FAC3B3D5-E3C1-66F3-FC16-AD0D4108E45B}"/>
              </a:ext>
            </a:extLst>
          </p:cNvPr>
          <p:cNvSpPr txBox="1">
            <a:spLocks noChangeArrowheads="1"/>
          </p:cNvSpPr>
          <p:nvPr/>
        </p:nvSpPr>
        <p:spPr>
          <a:xfrm>
            <a:off x="1" y="1206500"/>
            <a:ext cx="8172450" cy="566738"/>
          </a:xfrm>
          <a:prstGeom prst="rect">
            <a:avLst/>
          </a:prstGeom>
        </p:spPr>
        <p:txBody>
          <a:bodyPr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400" b="1" kern="0" dirty="0">
                <a:solidFill>
                  <a:schemeClr val="tx1"/>
                </a:solidFill>
              </a:rPr>
              <a:t>Regulatory Programmes (4)</a:t>
            </a:r>
            <a:br>
              <a:rPr lang="en-ZA" altLang="en-US" sz="2100" b="1" kern="0" dirty="0">
                <a:cs typeface="Arial" panose="020B0604020202020204" pitchFamily="34" charset="0"/>
              </a:rPr>
            </a:br>
            <a:endParaRPr lang="en-US" altLang="en-US" sz="2100" b="1" kern="0" dirty="0">
              <a:cs typeface="Arial" panose="020B0604020202020204" pitchFamily="34" charset="0"/>
            </a:endParaRPr>
          </a:p>
        </p:txBody>
      </p:sp>
      <p:sp>
        <p:nvSpPr>
          <p:cNvPr id="10" name="TextBox 9">
            <a:extLst>
              <a:ext uri="{FF2B5EF4-FFF2-40B4-BE49-F238E27FC236}">
                <a16:creationId xmlns:a16="http://schemas.microsoft.com/office/drawing/2014/main" id="{95BF80E7-B099-FFAF-4707-E63C921FE946}"/>
              </a:ext>
            </a:extLst>
          </p:cNvPr>
          <p:cNvSpPr txBox="1"/>
          <p:nvPr/>
        </p:nvSpPr>
        <p:spPr>
          <a:xfrm>
            <a:off x="73298" y="1628800"/>
            <a:ext cx="3701257" cy="307777"/>
          </a:xfrm>
          <a:prstGeom prst="rect">
            <a:avLst/>
          </a:prstGeom>
          <a:noFill/>
        </p:spPr>
        <p:txBody>
          <a:bodyPr wrap="square">
            <a:spAutoFit/>
          </a:bodyPr>
          <a:lstStyle/>
          <a:p>
            <a:pPr lvl="0" algn="just">
              <a:spcBef>
                <a:spcPts val="384"/>
              </a:spcBef>
              <a:spcAft>
                <a:spcPts val="0"/>
              </a:spcAft>
            </a:pPr>
            <a:r>
              <a:rPr lang="en-ZA" sz="1400" b="1" kern="0" dirty="0">
                <a:solidFill>
                  <a:srgbClr val="000000"/>
                </a:solidFill>
                <a:ea typeface="ＭＳ Ｐゴシック" panose="020B0600070205080204" pitchFamily="34" charset="-128"/>
                <a:cs typeface="Arial" panose="020B0604020202020204" pitchFamily="34" charset="0"/>
              </a:rPr>
              <a:t>Programme 1: </a:t>
            </a:r>
            <a:r>
              <a:rPr lang="en-ZA" sz="1400" kern="0" dirty="0">
                <a:solidFill>
                  <a:srgbClr val="000000"/>
                </a:solidFill>
                <a:ea typeface="ＭＳ Ｐゴシック" panose="020B0600070205080204" pitchFamily="34" charset="-128"/>
                <a:cs typeface="Arial" panose="020B0604020202020204" pitchFamily="34" charset="0"/>
              </a:rPr>
              <a:t>Regulatory Service Delivery </a:t>
            </a:r>
          </a:p>
        </p:txBody>
      </p:sp>
      <p:sp>
        <p:nvSpPr>
          <p:cNvPr id="3" name="TextBox 2">
            <a:extLst>
              <a:ext uri="{FF2B5EF4-FFF2-40B4-BE49-F238E27FC236}">
                <a16:creationId xmlns:a16="http://schemas.microsoft.com/office/drawing/2014/main" id="{FBE80A9C-AB96-8092-9E7C-E0FBE8EB47D8}"/>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62</a:t>
            </a:fld>
            <a:endParaRPr lang="en-ZA" sz="1200" dirty="0"/>
          </a:p>
        </p:txBody>
      </p:sp>
    </p:spTree>
    <p:extLst>
      <p:ext uri="{BB962C8B-B14F-4D97-AF65-F5344CB8AC3E}">
        <p14:creationId xmlns:p14="http://schemas.microsoft.com/office/powerpoint/2010/main" val="1896295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D49E756-6774-71F8-A6E1-7E4B70528E7A}"/>
              </a:ext>
            </a:extLst>
          </p:cNvPr>
          <p:cNvGraphicFramePr>
            <a:graphicFrameLocks noGrp="1"/>
          </p:cNvGraphicFramePr>
          <p:nvPr>
            <p:extLst>
              <p:ext uri="{D42A27DB-BD31-4B8C-83A1-F6EECF244321}">
                <p14:modId xmlns:p14="http://schemas.microsoft.com/office/powerpoint/2010/main" val="3304785647"/>
              </p:ext>
            </p:extLst>
          </p:nvPr>
        </p:nvGraphicFramePr>
        <p:xfrm>
          <a:off x="143967" y="1988840"/>
          <a:ext cx="7884417" cy="4476387"/>
        </p:xfrm>
        <a:graphic>
          <a:graphicData uri="http://schemas.openxmlformats.org/drawingml/2006/table">
            <a:tbl>
              <a:tblPr firstRow="1" bandRow="1">
                <a:tableStyleId>{21E4AEA4-8DFA-4A89-87EB-49C32662AFE0}</a:tableStyleId>
              </a:tblPr>
              <a:tblGrid>
                <a:gridCol w="5580161">
                  <a:extLst>
                    <a:ext uri="{9D8B030D-6E8A-4147-A177-3AD203B41FA5}">
                      <a16:colId xmlns:a16="http://schemas.microsoft.com/office/drawing/2014/main" val="1952984045"/>
                    </a:ext>
                  </a:extLst>
                </a:gridCol>
                <a:gridCol w="2304256">
                  <a:extLst>
                    <a:ext uri="{9D8B030D-6E8A-4147-A177-3AD203B41FA5}">
                      <a16:colId xmlns:a16="http://schemas.microsoft.com/office/drawing/2014/main" val="3119171220"/>
                    </a:ext>
                  </a:extLst>
                </a:gridCol>
              </a:tblGrid>
              <a:tr h="29505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200" b="1" kern="1200" dirty="0">
                          <a:solidFill>
                            <a:schemeClr val="bg1"/>
                          </a:solidFill>
                          <a:effectLst/>
                          <a:latin typeface="+mj-lt"/>
                          <a:ea typeface="MS PGothic" panose="020B0600070205080204" pitchFamily="34" charset="-128"/>
                          <a:cs typeface="+mn-cs"/>
                        </a:rPr>
                        <a:t> </a:t>
                      </a:r>
                      <a:endParaRPr lang="en-ZA" sz="1200" dirty="0">
                        <a:solidFill>
                          <a:schemeClr val="bg1"/>
                        </a:solidFill>
                        <a:effectLst/>
                        <a:latin typeface="+mj-lt"/>
                        <a:ea typeface="Calibri" panose="020F0502020204030204" pitchFamily="34" charset="0"/>
                        <a:cs typeface="Times New Roman" panose="02020603050405020304" pitchFamily="18" charset="0"/>
                      </a:endParaRPr>
                    </a:p>
                  </a:txBody>
                  <a:tcPr marL="91458" marR="91458" marT="45682" marB="45682">
                    <a:solidFill>
                      <a:schemeClr val="bg1"/>
                    </a:solidFill>
                  </a:tcPr>
                </a:tc>
                <a:tc hMerge="1">
                  <a:txBody>
                    <a:bodyPr/>
                    <a:lstStyle/>
                    <a:p>
                      <a:endParaRPr lang="en-ZA" sz="1400" dirty="0"/>
                    </a:p>
                  </a:txBody>
                  <a:tcPr marL="91456" marR="91456" marT="45671" marB="45671"/>
                </a:tc>
                <a:extLst>
                  <a:ext uri="{0D108BD9-81ED-4DB2-BD59-A6C34878D82A}">
                    <a16:rowId xmlns:a16="http://schemas.microsoft.com/office/drawing/2014/main" val="2326838266"/>
                  </a:ext>
                </a:extLst>
              </a:tr>
              <a:tr h="209004">
                <a:tc gridSpan="2">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Key activities achieved in 2023/24</a:t>
                      </a:r>
                      <a:endParaRPr lang="en-ZA" altLang="en-US" sz="1200" b="1" kern="0" dirty="0">
                        <a:solidFill>
                          <a:schemeClr val="tx1"/>
                        </a:solidFill>
                        <a:latin typeface="+mj-lt"/>
                        <a:ea typeface="ＭＳ Ｐゴシック"/>
                      </a:endParaRPr>
                    </a:p>
                  </a:txBody>
                  <a:tcPr marL="91458" marR="91458" marT="45670" marB="45670">
                    <a:solidFill>
                      <a:srgbClr val="9292B8"/>
                    </a:solidFill>
                  </a:tcPr>
                </a:tc>
                <a:tc hMerge="1">
                  <a:txBody>
                    <a:bodyPr/>
                    <a:lstStyle/>
                    <a:p>
                      <a:endParaRPr dirty="0"/>
                    </a:p>
                  </a:txBody>
                  <a:tcPr marL="91458" marR="91458" marT="45670" marB="45670">
                    <a:solidFill>
                      <a:srgbClr val="9292B8"/>
                    </a:solidFill>
                  </a:tcPr>
                </a:tc>
                <a:extLst>
                  <a:ext uri="{0D108BD9-81ED-4DB2-BD59-A6C34878D82A}">
                    <a16:rowId xmlns:a16="http://schemas.microsoft.com/office/drawing/2014/main" val="3070256959"/>
                  </a:ext>
                </a:extLst>
              </a:tr>
              <a:tr h="400339">
                <a:tc gridSpan="2">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0" marR="0" lvl="0" indent="0" algn="just" defTabSz="914400" rtl="0" eaLnBrk="1" fontAlgn="auto" latinLnBrk="0" hangingPunct="1">
                        <a:lnSpc>
                          <a:spcPct val="100000"/>
                        </a:lnSpc>
                        <a:spcBef>
                          <a:spcPts val="0"/>
                        </a:spcBef>
                        <a:spcAft>
                          <a:spcPts val="0"/>
                        </a:spcAft>
                        <a:buClrTx/>
                        <a:buSzTx/>
                        <a:buFont typeface="+mj-lt"/>
                        <a:buNone/>
                        <a:tabLst>
                          <a:tab pos="228600" algn="l"/>
                        </a:tabLst>
                        <a:defRPr/>
                      </a:pPr>
                      <a:r>
                        <a:rPr lang="en-ZA" sz="1200" kern="12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During the 2023/24 reporting period the Energy Regulator </a:t>
                      </a:r>
                      <a:r>
                        <a:rPr lang="en-US" sz="1200" kern="12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facilitated </a:t>
                      </a:r>
                      <a:r>
                        <a:rPr lang="en-ZA" sz="12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following</a:t>
                      </a:r>
                      <a:r>
                        <a:rPr lang="en-ZA" sz="1200" kern="1200" baseline="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outputs to ensure NERSA is established and perceived as an efficient, effective and credible regulator.</a:t>
                      </a:r>
                      <a:endParaRPr lang="en-ZA" sz="12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lvl="0" indent="0" algn="just">
                        <a:spcAft>
                          <a:spcPts val="0"/>
                        </a:spcAft>
                        <a:buFont typeface="+mj-lt"/>
                        <a:buNone/>
                        <a:tabLst>
                          <a:tab pos="228600" algn="l"/>
                        </a:tabLst>
                      </a:pPr>
                      <a:endParaRPr lang="en-ZA"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endParaRPr>
                    </a:p>
                    <a:p>
                      <a:pPr marL="228600" lvl="0" indent="-228600" algn="just">
                        <a:spcAft>
                          <a:spcPts val="0"/>
                        </a:spcAft>
                        <a:buFont typeface="+mj-lt"/>
                        <a:buAutoNum type="arabicPeriod"/>
                        <a:tabLst>
                          <a:tab pos="228600" algn="l"/>
                        </a:tabLst>
                      </a:pPr>
                      <a:r>
                        <a:rPr lang="en-ZA"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Two (2) reports on partnership creation to position NERSA as a recognised regulator nationally, regionally and internationally,</a:t>
                      </a:r>
                      <a:r>
                        <a:rPr lang="en-ZA" sz="1200" kern="1200" baseline="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 considered and were noted by the REC.</a:t>
                      </a:r>
                      <a:endParaRPr lang="en-ZA" sz="1100" dirty="0">
                        <a:effectLst/>
                        <a:latin typeface="Calibri" panose="020F0502020204030204" pitchFamily="34" charset="0"/>
                        <a:cs typeface="Times New Roman" panose="02020603050405020304" pitchFamily="18" charset="0"/>
                      </a:endParaRPr>
                    </a:p>
                    <a:p>
                      <a:pPr marL="228600" lvl="0" indent="-228600" algn="just">
                        <a:spcAft>
                          <a:spcPts val="0"/>
                        </a:spcAft>
                        <a:buFont typeface="+mj-lt"/>
                        <a:buAutoNum type="arabicPeriod"/>
                        <a:tabLst>
                          <a:tab pos="228600" algn="l"/>
                        </a:tabLst>
                      </a:pPr>
                      <a:r>
                        <a:rPr lang="en-ZA"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One (1) report on the implementation</a:t>
                      </a:r>
                      <a:r>
                        <a:rPr lang="en-ZA" sz="1200" kern="1200" baseline="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 of</a:t>
                      </a:r>
                      <a:r>
                        <a:rPr lang="en-ZA"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 stakeholder engagement</a:t>
                      </a:r>
                      <a:r>
                        <a:rPr lang="en-ZA" sz="1200" kern="1200" baseline="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 </a:t>
                      </a:r>
                      <a:r>
                        <a:rPr lang="en-ZA"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plan</a:t>
                      </a:r>
                      <a:r>
                        <a:rPr lang="en-ZA" sz="1200" kern="1200" baseline="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 approved by the REC.</a:t>
                      </a:r>
                      <a:endParaRPr lang="en-ZA" sz="1100" dirty="0">
                        <a:effectLst/>
                        <a:latin typeface="Calibri" panose="020F0502020204030204" pitchFamily="34" charset="0"/>
                        <a:cs typeface="Times New Roman" panose="02020603050405020304" pitchFamily="18" charset="0"/>
                      </a:endParaRPr>
                    </a:p>
                    <a:p>
                      <a:pPr marL="228600" lvl="0" indent="-228600" algn="just">
                        <a:spcAft>
                          <a:spcPts val="0"/>
                        </a:spcAft>
                        <a:buFont typeface="+mj-lt"/>
                        <a:buAutoNum type="arabicPeriod"/>
                        <a:tabLst>
                          <a:tab pos="228600" algn="l"/>
                        </a:tabLst>
                      </a:pPr>
                      <a:r>
                        <a:rPr lang="en-ZA"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Four</a:t>
                      </a:r>
                      <a:r>
                        <a:rPr lang="en-ZA" sz="1200" baseline="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(4) reports on the implementation of the approved ICT Strategy approved by the </a:t>
                      </a:r>
                      <a:r>
                        <a:rPr lang="en-ZA"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Information Technology Governance Committee (ITGC).</a:t>
                      </a:r>
                      <a:r>
                        <a:rPr lang="en-ZA" sz="1200" baseline="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ZA" sz="1100" dirty="0">
                        <a:effectLst/>
                        <a:latin typeface="Calibri" panose="020F0502020204030204" pitchFamily="34" charset="0"/>
                        <a:cs typeface="Times New Roman" panose="02020603050405020304" pitchFamily="18" charset="0"/>
                      </a:endParaRPr>
                    </a:p>
                    <a:p>
                      <a:pPr marL="228600" lvl="0" indent="-228600" algn="just">
                        <a:spcAft>
                          <a:spcPts val="0"/>
                        </a:spcAft>
                        <a:buFont typeface="+mj-lt"/>
                        <a:buAutoNum type="arabicPeriod"/>
                        <a:tabLst>
                          <a:tab pos="228600" algn="l"/>
                        </a:tabLst>
                      </a:pPr>
                      <a:r>
                        <a:rPr lang="en-ZA"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Four (4) reports</a:t>
                      </a:r>
                      <a:r>
                        <a:rPr lang="en-ZA" sz="1200" baseline="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on the implementation of the Youth Accord was noted by the HRRC.</a:t>
                      </a:r>
                    </a:p>
                    <a:p>
                      <a:pPr marL="228600" lvl="0" indent="-228600" algn="just">
                        <a:spcAft>
                          <a:spcPts val="0"/>
                        </a:spcAft>
                        <a:buFont typeface="+mj-lt"/>
                        <a:buAutoNum type="arabicPeriod"/>
                        <a:tabLst>
                          <a:tab pos="228600" algn="l"/>
                        </a:tabLst>
                      </a:pPr>
                      <a:r>
                        <a:rPr lang="en-ZA" sz="1200" baseline="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One report on the impact of global, regional and local energy trends on NERSA’s business approved by the REC; and one (1) report on the organisational culture assessment was noted by the HRRC.</a:t>
                      </a:r>
                    </a:p>
                    <a:p>
                      <a:pPr marL="228600" lvl="0" indent="-228600" algn="just">
                        <a:spcAft>
                          <a:spcPts val="0"/>
                        </a:spcAft>
                        <a:buFont typeface="+mj-lt"/>
                        <a:buAutoNum type="arabicPeriod"/>
                        <a:tabLst>
                          <a:tab pos="228600" algn="l"/>
                        </a:tabLst>
                      </a:pPr>
                      <a:r>
                        <a:rPr lang="en-ZA" sz="1200" baseline="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Unqualified audit opinion achieved.</a:t>
                      </a:r>
                    </a:p>
                    <a:p>
                      <a:pPr marL="228600" lvl="0" indent="-228600" algn="just">
                        <a:spcAft>
                          <a:spcPts val="0"/>
                        </a:spcAft>
                        <a:buFont typeface="+mj-lt"/>
                        <a:buAutoNum type="arabicPeriod"/>
                        <a:tabLst>
                          <a:tab pos="228600" algn="l"/>
                        </a:tabLst>
                      </a:pPr>
                      <a:r>
                        <a:rPr lang="en-ZA" sz="1200" kern="1200" dirty="0">
                          <a:solidFill>
                            <a:schemeClr val="dk1"/>
                          </a:solidFill>
                          <a:effectLst/>
                          <a:latin typeface="Arial"/>
                          <a:ea typeface="ＭＳ Ｐゴシック"/>
                          <a:cs typeface="Times New Roman" panose="02020603050405020304" pitchFamily="18" charset="0"/>
                        </a:rPr>
                        <a:t>One (1)</a:t>
                      </a:r>
                      <a:r>
                        <a:rPr lang="en-ZA" sz="1200" kern="1200" baseline="0" dirty="0">
                          <a:solidFill>
                            <a:schemeClr val="dk1"/>
                          </a:solidFill>
                          <a:effectLst/>
                          <a:latin typeface="Arial"/>
                          <a:ea typeface="ＭＳ Ｐゴシック"/>
                          <a:cs typeface="Times New Roman" panose="02020603050405020304" pitchFamily="18" charset="0"/>
                        </a:rPr>
                        <a:t> report on the implementation of gender mainstreaming initiatives noted by the REC.</a:t>
                      </a:r>
                      <a:endParaRPr lang="en-ZA" sz="1200" kern="1200" dirty="0">
                        <a:solidFill>
                          <a:schemeClr val="dk1"/>
                        </a:solidFill>
                        <a:effectLst/>
                        <a:latin typeface="Arial"/>
                        <a:ea typeface="ＭＳ Ｐゴシック"/>
                        <a:cs typeface="Times New Roman" panose="02020603050405020304" pitchFamily="18" charset="0"/>
                      </a:endParaRPr>
                    </a:p>
                    <a:p>
                      <a:pPr marL="228600" lvl="0" indent="-228600" algn="just">
                        <a:spcAft>
                          <a:spcPts val="0"/>
                        </a:spcAft>
                        <a:buFont typeface="+mj-lt"/>
                        <a:buAutoNum type="arabicPeriod"/>
                        <a:tabLst>
                          <a:tab pos="228600" algn="l"/>
                        </a:tabLst>
                      </a:pPr>
                      <a:r>
                        <a:rPr lang="en-ZA"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Skills development (bursary programme, regulatory courses)</a:t>
                      </a:r>
                      <a:r>
                        <a:rPr lang="en-ZA" sz="1200" baseline="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implemented.</a:t>
                      </a:r>
                      <a:endParaRPr lang="en-ZA" sz="1100" dirty="0">
                        <a:effectLst/>
                        <a:latin typeface="Calibri" panose="020F0502020204030204" pitchFamily="34" charset="0"/>
                        <a:cs typeface="Times New Roman" panose="02020603050405020304" pitchFamily="18" charset="0"/>
                      </a:endParaRPr>
                    </a:p>
                  </a:txBody>
                  <a:tcPr marL="86893" marR="86893" marT="43436" marB="43436">
                    <a:solidFill>
                      <a:srgbClr val="CDCDDE"/>
                    </a:solidFill>
                  </a:tcPr>
                </a:tc>
                <a:tc hMerge="1">
                  <a:txBody>
                    <a:bodyPr/>
                    <a:lstStyle/>
                    <a:p>
                      <a:pPr marL="0" marR="0" lvl="0" indent="0" algn="just" defTabSz="4572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ZA" dirty="0">
                        <a:solidFill>
                          <a:schemeClr val="tx1"/>
                        </a:solidFill>
                      </a:endParaRPr>
                    </a:p>
                  </a:txBody>
                  <a:tcPr marL="86893" marR="86893" marT="43436" marB="43436">
                    <a:solidFill>
                      <a:srgbClr val="CDCDDE"/>
                    </a:solidFill>
                  </a:tcPr>
                </a:tc>
                <a:extLst>
                  <a:ext uri="{0D108BD9-81ED-4DB2-BD59-A6C34878D82A}">
                    <a16:rowId xmlns:a16="http://schemas.microsoft.com/office/drawing/2014/main" val="773482049"/>
                  </a:ext>
                </a:extLst>
              </a:tr>
              <a:tr h="215533">
                <a:tc>
                  <a:txBody>
                    <a:bodyPr/>
                    <a:lstStyle/>
                    <a:p>
                      <a:pPr>
                        <a:lnSpc>
                          <a:spcPct val="107000"/>
                        </a:lnSpc>
                        <a:spcAft>
                          <a:spcPts val="0"/>
                        </a:spcAft>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 Strategic Outcomes</a:t>
                      </a:r>
                      <a:endParaRPr lang="en-ZA" sz="1200" dirty="0">
                        <a:effectLst/>
                        <a:latin typeface="+mj-lt"/>
                        <a:ea typeface="Calibri" panose="020F0502020204030204" pitchFamily="34" charset="0"/>
                        <a:cs typeface="Times New Roman" panose="02020603050405020304" pitchFamily="18" charset="0"/>
                      </a:endParaRPr>
                    </a:p>
                  </a:txBody>
                  <a:tcPr marL="61067" marR="61067" marT="0" marB="0">
                    <a:solidFill>
                      <a:srgbClr val="9292B8"/>
                    </a:solidFill>
                  </a:tcPr>
                </a:tc>
                <a:tc>
                  <a:txBody>
                    <a:bodyPr/>
                    <a:lstStyle/>
                    <a:p>
                      <a:pPr>
                        <a:lnSpc>
                          <a:spcPct val="107000"/>
                        </a:lnSpc>
                        <a:spcAft>
                          <a:spcPts val="0"/>
                        </a:spcAft>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Envisaged Impact</a:t>
                      </a:r>
                      <a:endParaRPr lang="en-ZA" sz="1200" dirty="0">
                        <a:effectLst/>
                        <a:latin typeface="+mj-lt"/>
                        <a:ea typeface="Calibri" panose="020F0502020204030204" pitchFamily="34" charset="0"/>
                        <a:cs typeface="Times New Roman" panose="02020603050405020304" pitchFamily="18" charset="0"/>
                      </a:endParaRPr>
                    </a:p>
                  </a:txBody>
                  <a:tcPr marL="61067" marR="61067" marT="0" marB="0">
                    <a:solidFill>
                      <a:srgbClr val="9292B8"/>
                    </a:solidFill>
                  </a:tcPr>
                </a:tc>
                <a:extLst>
                  <a:ext uri="{0D108BD9-81ED-4DB2-BD59-A6C34878D82A}">
                    <a16:rowId xmlns:a16="http://schemas.microsoft.com/office/drawing/2014/main" val="128268913"/>
                  </a:ext>
                </a:extLst>
              </a:tr>
              <a:tr h="432048">
                <a:tc>
                  <a:txBody>
                    <a:bodyPr/>
                    <a:lstStyle/>
                    <a:p>
                      <a:pPr marL="263525" lvl="0" indent="-263525" algn="just">
                        <a:spcAft>
                          <a:spcPts val="0"/>
                        </a:spcAft>
                        <a:buFont typeface="+mj-lt"/>
                        <a:buAutoNum type="arabicPeriod"/>
                        <a:tabLst>
                          <a:tab pos="228600" algn="l"/>
                          <a:tab pos="447675" algn="l"/>
                        </a:tabLst>
                      </a:pPr>
                      <a:r>
                        <a:rPr lang="en-GB"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Integrated and value-added services to customers</a:t>
                      </a:r>
                      <a:endParaRPr lang="en-ZA" sz="1100" dirty="0">
                        <a:effectLst/>
                        <a:latin typeface="Calibri" panose="020F0502020204030204" pitchFamily="34" charset="0"/>
                        <a:cs typeface="Times New Roman" panose="02020603050405020304" pitchFamily="18" charset="0"/>
                      </a:endParaRPr>
                    </a:p>
                    <a:p>
                      <a:pPr marL="263525" lvl="0" indent="-263525" algn="just">
                        <a:spcAft>
                          <a:spcPts val="0"/>
                        </a:spcAft>
                        <a:buFont typeface="+mj-lt"/>
                        <a:buAutoNum type="arabicPeriod"/>
                        <a:tabLst>
                          <a:tab pos="228600" algn="l"/>
                          <a:tab pos="447675" algn="l"/>
                        </a:tabLst>
                      </a:pPr>
                      <a:r>
                        <a:rPr lang="en-ZA"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Innovation drives our response to the transition of the industry</a:t>
                      </a:r>
                      <a:endParaRPr lang="en-ZA" sz="1100" dirty="0">
                        <a:effectLst/>
                        <a:latin typeface="Calibri" panose="020F0502020204030204" pitchFamily="34" charset="0"/>
                        <a:cs typeface="Times New Roman" panose="02020603050405020304" pitchFamily="18" charset="0"/>
                      </a:endParaRPr>
                    </a:p>
                  </a:txBody>
                  <a:tcPr marL="68580" marR="68580" marT="0" marB="0">
                    <a:solidFill>
                      <a:srgbClr val="CDCDDE"/>
                    </a:solidFill>
                  </a:tcPr>
                </a:tc>
                <a:tc>
                  <a:txBody>
                    <a:bodyPr/>
                    <a:lstStyle/>
                    <a:p>
                      <a:pPr marL="0" lvl="0" indent="0" algn="just">
                        <a:lnSpc>
                          <a:spcPct val="107000"/>
                        </a:lnSpc>
                        <a:spcAft>
                          <a:spcPts val="0"/>
                        </a:spcAft>
                        <a:buFont typeface="Symbol" panose="05050102010706020507" pitchFamily="18" charset="2"/>
                        <a:buNone/>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ERSA established and perceived as an efficient, effective and credible regulator.</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DCDDE"/>
                    </a:solidFill>
                  </a:tcPr>
                </a:tc>
                <a:extLst>
                  <a:ext uri="{0D108BD9-81ED-4DB2-BD59-A6C34878D82A}">
                    <a16:rowId xmlns:a16="http://schemas.microsoft.com/office/drawing/2014/main" val="380859066"/>
                  </a:ext>
                </a:extLst>
              </a:tr>
              <a:tr h="142864">
                <a:tc gridSpan="2">
                  <a:txBody>
                    <a:bodyPr/>
                    <a:lstStyle/>
                    <a:p>
                      <a:pPr>
                        <a:lnSpc>
                          <a:spcPct val="107000"/>
                        </a:lnSpc>
                        <a:spcAft>
                          <a:spcPts val="0"/>
                        </a:spcAft>
                      </a:pPr>
                      <a:r>
                        <a:rPr lang="en-ZA" sz="1200" b="1"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MTSF Priority 1: Capable, Ethical and Developmental State</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1200" b="1"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MTSF Priority 7: A better Africa and world</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86893" marR="86893" marT="43436" marB="43436">
                    <a:solidFill>
                      <a:srgbClr val="9292B8"/>
                    </a:solidFill>
                  </a:tcPr>
                </a:tc>
                <a:tc hMerge="1">
                  <a:txBody>
                    <a:bodyPr/>
                    <a:lstStyle/>
                    <a:p>
                      <a:endParaRPr lang="en-ZA" dirty="0">
                        <a:solidFill>
                          <a:schemeClr val="tx1"/>
                        </a:solidFill>
                      </a:endParaRPr>
                    </a:p>
                  </a:txBody>
                  <a:tcPr marL="86893" marR="86893" marT="43436" marB="43436">
                    <a:solidFill>
                      <a:srgbClr val="CDCDDE"/>
                    </a:solidFill>
                  </a:tcPr>
                </a:tc>
                <a:extLst>
                  <a:ext uri="{0D108BD9-81ED-4DB2-BD59-A6C34878D82A}">
                    <a16:rowId xmlns:a16="http://schemas.microsoft.com/office/drawing/2014/main" val="1047396287"/>
                  </a:ext>
                </a:extLst>
              </a:tr>
            </a:tbl>
          </a:graphicData>
        </a:graphic>
      </p:graphicFrame>
      <p:sp>
        <p:nvSpPr>
          <p:cNvPr id="6" name="Rectangle 2">
            <a:extLst>
              <a:ext uri="{FF2B5EF4-FFF2-40B4-BE49-F238E27FC236}">
                <a16:creationId xmlns:a16="http://schemas.microsoft.com/office/drawing/2014/main" id="{FAC3B3D5-E3C1-66F3-FC16-AD0D4108E45B}"/>
              </a:ext>
            </a:extLst>
          </p:cNvPr>
          <p:cNvSpPr txBox="1">
            <a:spLocks noChangeArrowheads="1"/>
          </p:cNvSpPr>
          <p:nvPr/>
        </p:nvSpPr>
        <p:spPr>
          <a:xfrm>
            <a:off x="1" y="1206500"/>
            <a:ext cx="8172450" cy="566738"/>
          </a:xfrm>
          <a:prstGeom prst="rect">
            <a:avLst/>
          </a:prstGeom>
        </p:spPr>
        <p:txBody>
          <a:bodyPr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400" b="1" kern="0" dirty="0">
                <a:solidFill>
                  <a:schemeClr val="tx1"/>
                </a:solidFill>
              </a:rPr>
              <a:t>Organisational Programmes (1)</a:t>
            </a:r>
            <a:br>
              <a:rPr lang="en-ZA" altLang="en-US" sz="2100" b="1" kern="0" dirty="0">
                <a:cs typeface="Arial" panose="020B0604020202020204" pitchFamily="34" charset="0"/>
              </a:rPr>
            </a:br>
            <a:endParaRPr lang="en-US" altLang="en-US" sz="2100" b="1" kern="0" dirty="0">
              <a:cs typeface="Arial" panose="020B0604020202020204" pitchFamily="34" charset="0"/>
            </a:endParaRPr>
          </a:p>
        </p:txBody>
      </p:sp>
      <p:sp>
        <p:nvSpPr>
          <p:cNvPr id="10" name="TextBox 9">
            <a:extLst>
              <a:ext uri="{FF2B5EF4-FFF2-40B4-BE49-F238E27FC236}">
                <a16:creationId xmlns:a16="http://schemas.microsoft.com/office/drawing/2014/main" id="{95BF80E7-B099-FFAF-4707-E63C921FE946}"/>
              </a:ext>
            </a:extLst>
          </p:cNvPr>
          <p:cNvSpPr txBox="1"/>
          <p:nvPr/>
        </p:nvSpPr>
        <p:spPr>
          <a:xfrm>
            <a:off x="73298" y="1628800"/>
            <a:ext cx="3701257" cy="882293"/>
          </a:xfrm>
          <a:prstGeom prst="rect">
            <a:avLst/>
          </a:prstGeom>
          <a:noFill/>
        </p:spPr>
        <p:txBody>
          <a:bodyPr wrap="square">
            <a:spAutoFit/>
          </a:bodyPr>
          <a:lstStyle/>
          <a:p>
            <a:pPr lvl="0" algn="just">
              <a:spcBef>
                <a:spcPts val="0"/>
              </a:spcBef>
              <a:spcAft>
                <a:spcPts val="0"/>
              </a:spcAft>
            </a:pPr>
            <a:r>
              <a:rPr lang="en-ZA" sz="1200" b="1" kern="0" dirty="0">
                <a:solidFill>
                  <a:srgbClr val="000000"/>
                </a:solidFill>
                <a:ea typeface="ＭＳ Ｐゴシック" panose="020B0600070205080204" pitchFamily="34" charset="-128"/>
                <a:cs typeface="Arial" panose="020B0604020202020204" pitchFamily="34" charset="0"/>
              </a:rPr>
              <a:t>Programme 2: </a:t>
            </a:r>
            <a:r>
              <a:rPr lang="en-ZA" sz="1200" kern="0" dirty="0">
                <a:solidFill>
                  <a:srgbClr val="000000"/>
                </a:solidFill>
                <a:ea typeface="ＭＳ Ｐゴシック" panose="020B0600070205080204" pitchFamily="34" charset="-128"/>
                <a:cs typeface="Arial" panose="020B0604020202020204" pitchFamily="34" charset="0"/>
              </a:rPr>
              <a:t>Advocacy And Engagement</a:t>
            </a:r>
          </a:p>
          <a:p>
            <a:pPr marL="0" lvl="1" eaLnBrk="1" fontAlgn="auto" hangingPunct="1">
              <a:spcBef>
                <a:spcPts val="0"/>
              </a:spcBef>
              <a:spcAft>
                <a:spcPts val="0"/>
              </a:spcAft>
              <a:defRPr/>
            </a:pPr>
            <a:r>
              <a:rPr lang="en-ZA" sz="1200" b="1" kern="0" dirty="0">
                <a:solidFill>
                  <a:srgbClr val="000000"/>
                </a:solidFill>
                <a:ea typeface="ＭＳ Ｐゴシック" panose="020B0600070205080204" pitchFamily="34" charset="-128"/>
                <a:cs typeface="Arial" panose="020B0604020202020204" pitchFamily="34" charset="0"/>
              </a:rPr>
              <a:t>Programme 3: </a:t>
            </a:r>
            <a:r>
              <a:rPr lang="en-ZA" sz="1200" kern="0" dirty="0">
                <a:solidFill>
                  <a:srgbClr val="000000"/>
                </a:solidFill>
                <a:ea typeface="ＭＳ Ｐゴシック" panose="020B0600070205080204" pitchFamily="34" charset="-128"/>
                <a:cs typeface="Arial" panose="020B0604020202020204" pitchFamily="34" charset="0"/>
              </a:rPr>
              <a:t>Innovation</a:t>
            </a:r>
          </a:p>
          <a:p>
            <a:pPr marL="0" lvl="1" eaLnBrk="1" fontAlgn="auto" hangingPunct="1">
              <a:spcBef>
                <a:spcPts val="0"/>
              </a:spcBef>
              <a:spcAft>
                <a:spcPts val="0"/>
              </a:spcAft>
              <a:defRPr/>
            </a:pPr>
            <a:r>
              <a:rPr lang="en-ZA" sz="1200" b="1" kern="0" dirty="0">
                <a:solidFill>
                  <a:srgbClr val="000000"/>
                </a:solidFill>
                <a:ea typeface="ＭＳ Ｐゴシック" panose="020B0600070205080204" pitchFamily="34" charset="-128"/>
                <a:cs typeface="Arial" panose="020B0604020202020204" pitchFamily="34" charset="0"/>
              </a:rPr>
              <a:t>Programme 5: </a:t>
            </a:r>
            <a:r>
              <a:rPr lang="en-ZA" sz="1200" kern="0" dirty="0">
                <a:solidFill>
                  <a:srgbClr val="000000"/>
                </a:solidFill>
                <a:ea typeface="ＭＳ Ｐゴシック" panose="020B0600070205080204" pitchFamily="34" charset="-128"/>
                <a:cs typeface="Arial" panose="020B0604020202020204" pitchFamily="34" charset="0"/>
              </a:rPr>
              <a:t>People and Organisational Culture</a:t>
            </a:r>
          </a:p>
          <a:p>
            <a:pPr lvl="0" algn="just">
              <a:spcBef>
                <a:spcPts val="384"/>
              </a:spcBef>
              <a:spcAft>
                <a:spcPts val="0"/>
              </a:spcAft>
            </a:pPr>
            <a:endParaRPr lang="en-ZA" sz="1200" kern="0" dirty="0">
              <a:solidFill>
                <a:srgbClr val="000000"/>
              </a:solidFill>
              <a:ea typeface="ＭＳ Ｐゴシック" panose="020B0600070205080204" pitchFamily="34" charset="-128"/>
              <a:cs typeface="Arial" panose="020B0604020202020204" pitchFamily="34" charset="0"/>
            </a:endParaRPr>
          </a:p>
        </p:txBody>
      </p:sp>
      <p:sp>
        <p:nvSpPr>
          <p:cNvPr id="2" name="TextBox 1">
            <a:extLst>
              <a:ext uri="{FF2B5EF4-FFF2-40B4-BE49-F238E27FC236}">
                <a16:creationId xmlns:a16="http://schemas.microsoft.com/office/drawing/2014/main" id="{89445713-313E-9CB0-19BB-3E5E61F49914}"/>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63</a:t>
            </a:fld>
            <a:endParaRPr lang="en-ZA" sz="1200" dirty="0"/>
          </a:p>
        </p:txBody>
      </p:sp>
    </p:spTree>
    <p:extLst>
      <p:ext uri="{BB962C8B-B14F-4D97-AF65-F5344CB8AC3E}">
        <p14:creationId xmlns:p14="http://schemas.microsoft.com/office/powerpoint/2010/main" val="30516862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D49E756-6774-71F8-A6E1-7E4B70528E7A}"/>
              </a:ext>
            </a:extLst>
          </p:cNvPr>
          <p:cNvGraphicFramePr>
            <a:graphicFrameLocks noGrp="1"/>
          </p:cNvGraphicFramePr>
          <p:nvPr>
            <p:extLst>
              <p:ext uri="{D42A27DB-BD31-4B8C-83A1-F6EECF244321}">
                <p14:modId xmlns:p14="http://schemas.microsoft.com/office/powerpoint/2010/main" val="3554675123"/>
              </p:ext>
            </p:extLst>
          </p:nvPr>
        </p:nvGraphicFramePr>
        <p:xfrm>
          <a:off x="143967" y="1988840"/>
          <a:ext cx="7884417" cy="3475115"/>
        </p:xfrm>
        <a:graphic>
          <a:graphicData uri="http://schemas.openxmlformats.org/drawingml/2006/table">
            <a:tbl>
              <a:tblPr firstRow="1" bandRow="1">
                <a:tableStyleId>{21E4AEA4-8DFA-4A89-87EB-49C32662AFE0}</a:tableStyleId>
              </a:tblPr>
              <a:tblGrid>
                <a:gridCol w="5580161">
                  <a:extLst>
                    <a:ext uri="{9D8B030D-6E8A-4147-A177-3AD203B41FA5}">
                      <a16:colId xmlns:a16="http://schemas.microsoft.com/office/drawing/2014/main" val="1952984045"/>
                    </a:ext>
                  </a:extLst>
                </a:gridCol>
                <a:gridCol w="2304256">
                  <a:extLst>
                    <a:ext uri="{9D8B030D-6E8A-4147-A177-3AD203B41FA5}">
                      <a16:colId xmlns:a16="http://schemas.microsoft.com/office/drawing/2014/main" val="3119171220"/>
                    </a:ext>
                  </a:extLst>
                </a:gridCol>
              </a:tblGrid>
              <a:tr h="29505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ZA" sz="1200" dirty="0">
                        <a:solidFill>
                          <a:schemeClr val="bg1"/>
                        </a:solidFill>
                        <a:effectLst/>
                        <a:latin typeface="+mj-lt"/>
                        <a:ea typeface="Calibri" panose="020F0502020204030204" pitchFamily="34" charset="0"/>
                        <a:cs typeface="Times New Roman" panose="02020603050405020304" pitchFamily="18" charset="0"/>
                      </a:endParaRPr>
                    </a:p>
                  </a:txBody>
                  <a:tcPr marL="91458" marR="91458" marT="45682" marB="45682">
                    <a:solidFill>
                      <a:schemeClr val="bg1"/>
                    </a:solidFill>
                  </a:tcPr>
                </a:tc>
                <a:tc hMerge="1">
                  <a:txBody>
                    <a:bodyPr/>
                    <a:lstStyle/>
                    <a:p>
                      <a:endParaRPr lang="en-ZA" sz="1400" dirty="0"/>
                    </a:p>
                  </a:txBody>
                  <a:tcPr marL="91456" marR="91456" marT="45671" marB="45671"/>
                </a:tc>
                <a:extLst>
                  <a:ext uri="{0D108BD9-81ED-4DB2-BD59-A6C34878D82A}">
                    <a16:rowId xmlns:a16="http://schemas.microsoft.com/office/drawing/2014/main" val="2326838266"/>
                  </a:ext>
                </a:extLst>
              </a:tr>
              <a:tr h="209004">
                <a:tc gridSpan="2">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Key activities achieved in 2023/24</a:t>
                      </a:r>
                      <a:endParaRPr lang="en-ZA" altLang="en-US" sz="1200" b="1" kern="0" dirty="0">
                        <a:solidFill>
                          <a:schemeClr val="tx1"/>
                        </a:solidFill>
                        <a:latin typeface="+mj-lt"/>
                        <a:ea typeface="ＭＳ Ｐゴシック"/>
                      </a:endParaRPr>
                    </a:p>
                  </a:txBody>
                  <a:tcPr marL="91458" marR="91458" marT="45670" marB="45670">
                    <a:solidFill>
                      <a:srgbClr val="9292B8"/>
                    </a:solidFill>
                  </a:tcPr>
                </a:tc>
                <a:tc hMerge="1">
                  <a:txBody>
                    <a:bodyPr/>
                    <a:lstStyle/>
                    <a:p>
                      <a:endParaRPr dirty="0"/>
                    </a:p>
                  </a:txBody>
                  <a:tcPr marL="91458" marR="91458" marT="45670" marB="45670">
                    <a:solidFill>
                      <a:srgbClr val="9292B8"/>
                    </a:solidFill>
                  </a:tcPr>
                </a:tc>
                <a:extLst>
                  <a:ext uri="{0D108BD9-81ED-4DB2-BD59-A6C34878D82A}">
                    <a16:rowId xmlns:a16="http://schemas.microsoft.com/office/drawing/2014/main" val="3070256959"/>
                  </a:ext>
                </a:extLst>
              </a:tr>
              <a:tr h="400339">
                <a:tc gridSpan="2">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0" marR="0" lvl="0" indent="0" algn="just" defTabSz="914400" rtl="0" eaLnBrk="1" fontAlgn="auto" latinLnBrk="0" hangingPunct="1">
                        <a:lnSpc>
                          <a:spcPct val="100000"/>
                        </a:lnSpc>
                        <a:spcBef>
                          <a:spcPts val="0"/>
                        </a:spcBef>
                        <a:spcAft>
                          <a:spcPts val="0"/>
                        </a:spcAft>
                        <a:buClrTx/>
                        <a:buSzTx/>
                        <a:buFont typeface="+mj-lt"/>
                        <a:buNone/>
                        <a:tabLst>
                          <a:tab pos="228600" algn="l"/>
                        </a:tabLst>
                        <a:defRPr/>
                      </a:pPr>
                      <a:endParaRPr lang="en-ZA" sz="1200" kern="1200" dirty="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p>
                      <a:pPr marL="342900" lvl="0" indent="-342900">
                        <a:spcAft>
                          <a:spcPts val="0"/>
                        </a:spcAft>
                        <a:buFont typeface="+mj-lt"/>
                        <a:buAutoNum type="arabicPeriod"/>
                        <a:tabLst>
                          <a:tab pos="329565" algn="l"/>
                        </a:tabLst>
                      </a:pPr>
                      <a:r>
                        <a:rPr lang="en-ZA"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Review of Regulatory Reporting Manuals for Financial and Non-financial Information</a:t>
                      </a:r>
                      <a:endParaRPr lang="en-ZA" sz="1200" dirty="0">
                        <a:effectLst/>
                        <a:latin typeface="Calibri" panose="020F0502020204030204" pitchFamily="34" charset="0"/>
                        <a:cs typeface="Times New Roman" panose="02020603050405020304" pitchFamily="18" charset="0"/>
                      </a:endParaRPr>
                    </a:p>
                    <a:p>
                      <a:pPr marL="342900" lvl="0" indent="-342900">
                        <a:spcAft>
                          <a:spcPts val="0"/>
                        </a:spcAft>
                        <a:buFont typeface="+mj-lt"/>
                        <a:buAutoNum type="arabicPeriod"/>
                        <a:tabLst>
                          <a:tab pos="329565" algn="l"/>
                        </a:tabLst>
                      </a:pPr>
                      <a:r>
                        <a:rPr lang="en-ZA"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Unqualified Audit Opinion</a:t>
                      </a:r>
                      <a:endParaRPr lang="en-ZA" sz="1200" dirty="0">
                        <a:effectLst/>
                        <a:latin typeface="Calibri" panose="020F0502020204030204" pitchFamily="34" charset="0"/>
                        <a:cs typeface="Times New Roman" panose="02020603050405020304" pitchFamily="18" charset="0"/>
                      </a:endParaRPr>
                    </a:p>
                    <a:p>
                      <a:pPr marL="342900" lvl="0" indent="-342900">
                        <a:spcAft>
                          <a:spcPts val="0"/>
                        </a:spcAft>
                        <a:buFont typeface="+mj-lt"/>
                        <a:buAutoNum type="arabicPeriod"/>
                        <a:tabLst>
                          <a:tab pos="329565" algn="l"/>
                        </a:tabLst>
                      </a:pPr>
                      <a:r>
                        <a:rPr lang="en-ZA"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Financial Sustainability Strategy and Plan</a:t>
                      </a:r>
                      <a:endParaRPr lang="en-ZA" sz="1200" dirty="0">
                        <a:effectLst/>
                        <a:latin typeface="Calibri" panose="020F0502020204030204" pitchFamily="34" charset="0"/>
                        <a:cs typeface="Times New Roman" panose="02020603050405020304" pitchFamily="18" charset="0"/>
                      </a:endParaRPr>
                    </a:p>
                    <a:p>
                      <a:pPr marL="342900" lvl="0" indent="-342900">
                        <a:spcAft>
                          <a:spcPts val="0"/>
                        </a:spcAft>
                        <a:buFont typeface="+mj-lt"/>
                        <a:buAutoNum type="arabicPeriod"/>
                        <a:tabLst>
                          <a:tab pos="329565" algn="l"/>
                        </a:tabLst>
                      </a:pPr>
                      <a:r>
                        <a:rPr lang="en-ZA"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Implementation of gender mainstreaming initiatives</a:t>
                      </a:r>
                      <a:endParaRPr lang="en-ZA" sz="1200" dirty="0">
                        <a:effectLst/>
                        <a:latin typeface="Calibri" panose="020F0502020204030204" pitchFamily="34" charset="0"/>
                        <a:cs typeface="Times New Roman" panose="02020603050405020304" pitchFamily="18" charset="0"/>
                      </a:endParaRPr>
                    </a:p>
                    <a:p>
                      <a:pPr marL="342900" lvl="0" indent="-342900">
                        <a:spcAft>
                          <a:spcPts val="0"/>
                        </a:spcAft>
                        <a:buFont typeface="+mj-lt"/>
                        <a:buAutoNum type="arabicPeriod"/>
                        <a:tabLst>
                          <a:tab pos="329565" algn="l"/>
                        </a:tabLst>
                      </a:pPr>
                      <a:r>
                        <a:rPr lang="en-ZA"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Broad-based Black Economic Empowerment (B-BBEE) rating improved annually</a:t>
                      </a:r>
                      <a:endParaRPr lang="en-ZA" sz="1200" dirty="0">
                        <a:effectLst/>
                        <a:latin typeface="Calibri" panose="020F0502020204030204" pitchFamily="34" charset="0"/>
                        <a:cs typeface="Times New Roman" panose="02020603050405020304" pitchFamily="18" charset="0"/>
                      </a:endParaRPr>
                    </a:p>
                    <a:p>
                      <a:pPr marL="342900" lvl="0" indent="-342900">
                        <a:spcAft>
                          <a:spcPts val="0"/>
                        </a:spcAft>
                        <a:buFont typeface="+mj-lt"/>
                        <a:buAutoNum type="arabicPeriod"/>
                        <a:tabLst>
                          <a:tab pos="329565" algn="l"/>
                        </a:tabLst>
                      </a:pPr>
                      <a:r>
                        <a:rPr lang="en-ZA"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Benchmarking of NERSA’s operational processes against international standards</a:t>
                      </a:r>
                      <a:endParaRPr lang="en-ZA" sz="1200" dirty="0">
                        <a:effectLst/>
                        <a:latin typeface="Calibri" panose="020F0502020204030204" pitchFamily="34" charset="0"/>
                        <a:cs typeface="Times New Roman" panose="02020603050405020304" pitchFamily="18" charset="0"/>
                      </a:endParaRPr>
                    </a:p>
                    <a:p>
                      <a:pPr marL="342900" lvl="0" indent="-342900">
                        <a:spcAft>
                          <a:spcPts val="0"/>
                        </a:spcAft>
                        <a:buFont typeface="+mj-lt"/>
                        <a:buAutoNum type="arabicPeriod"/>
                        <a:tabLst>
                          <a:tab pos="329565" algn="l"/>
                        </a:tabLst>
                      </a:pPr>
                      <a:r>
                        <a:rPr lang="en-ZA"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Environmental scanning conducted</a:t>
                      </a:r>
                      <a:endParaRPr lang="en-ZA" sz="1200" dirty="0">
                        <a:effectLst/>
                        <a:latin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 typeface="+mj-lt"/>
                        <a:buNone/>
                        <a:tabLst>
                          <a:tab pos="228600" algn="l"/>
                        </a:tabLst>
                        <a:defRPr/>
                      </a:pPr>
                      <a:endParaRPr lang="en-US" sz="1200" kern="1200" dirty="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86893" marR="86893" marT="43436" marB="43436">
                    <a:solidFill>
                      <a:srgbClr val="CDCDDE"/>
                    </a:solidFill>
                  </a:tcPr>
                </a:tc>
                <a:tc hMerge="1">
                  <a:txBody>
                    <a:bodyPr/>
                    <a:lstStyle/>
                    <a:p>
                      <a:pPr marL="0" marR="0" lvl="0" indent="0" algn="just" defTabSz="4572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ZA" dirty="0">
                        <a:solidFill>
                          <a:schemeClr val="tx1"/>
                        </a:solidFill>
                      </a:endParaRPr>
                    </a:p>
                  </a:txBody>
                  <a:tcPr marL="86893" marR="86893" marT="43436" marB="43436">
                    <a:solidFill>
                      <a:srgbClr val="CDCDDE"/>
                    </a:solidFill>
                  </a:tcPr>
                </a:tc>
                <a:extLst>
                  <a:ext uri="{0D108BD9-81ED-4DB2-BD59-A6C34878D82A}">
                    <a16:rowId xmlns:a16="http://schemas.microsoft.com/office/drawing/2014/main" val="773482049"/>
                  </a:ext>
                </a:extLst>
              </a:tr>
              <a:tr h="215533">
                <a:tc>
                  <a:txBody>
                    <a:bodyPr/>
                    <a:lstStyle/>
                    <a:p>
                      <a:pPr>
                        <a:lnSpc>
                          <a:spcPct val="107000"/>
                        </a:lnSpc>
                        <a:spcAft>
                          <a:spcPts val="0"/>
                        </a:spcAft>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 Strategic Outcomes</a:t>
                      </a:r>
                      <a:endParaRPr lang="en-ZA" sz="1200" dirty="0">
                        <a:effectLst/>
                        <a:latin typeface="+mj-lt"/>
                        <a:ea typeface="Calibri" panose="020F0502020204030204" pitchFamily="34" charset="0"/>
                        <a:cs typeface="Times New Roman" panose="02020603050405020304" pitchFamily="18" charset="0"/>
                      </a:endParaRPr>
                    </a:p>
                  </a:txBody>
                  <a:tcPr marL="61067" marR="61067" marT="0" marB="0">
                    <a:solidFill>
                      <a:srgbClr val="9292B8"/>
                    </a:solidFill>
                  </a:tcPr>
                </a:tc>
                <a:tc>
                  <a:txBody>
                    <a:bodyPr/>
                    <a:lstStyle/>
                    <a:p>
                      <a:pPr>
                        <a:lnSpc>
                          <a:spcPct val="107000"/>
                        </a:lnSpc>
                        <a:spcAft>
                          <a:spcPts val="0"/>
                        </a:spcAft>
                      </a:pPr>
                      <a:r>
                        <a:rPr lang="en-ZA" sz="1200" b="1" kern="1200" dirty="0">
                          <a:solidFill>
                            <a:srgbClr val="000000"/>
                          </a:solidFill>
                          <a:effectLst/>
                          <a:latin typeface="+mj-lt"/>
                          <a:ea typeface="MS PGothic" panose="020B0600070205080204" pitchFamily="34" charset="-128"/>
                          <a:cs typeface="Times New Roman" panose="02020603050405020304" pitchFamily="18" charset="0"/>
                        </a:rPr>
                        <a:t>Envisaged Impact</a:t>
                      </a:r>
                      <a:endParaRPr lang="en-ZA" sz="1200" dirty="0">
                        <a:effectLst/>
                        <a:latin typeface="+mj-lt"/>
                        <a:ea typeface="Calibri" panose="020F0502020204030204" pitchFamily="34" charset="0"/>
                        <a:cs typeface="Times New Roman" panose="02020603050405020304" pitchFamily="18" charset="0"/>
                      </a:endParaRPr>
                    </a:p>
                  </a:txBody>
                  <a:tcPr marL="61067" marR="61067" marT="0" marB="0">
                    <a:solidFill>
                      <a:srgbClr val="9292B8"/>
                    </a:solidFill>
                  </a:tcPr>
                </a:tc>
                <a:extLst>
                  <a:ext uri="{0D108BD9-81ED-4DB2-BD59-A6C34878D82A}">
                    <a16:rowId xmlns:a16="http://schemas.microsoft.com/office/drawing/2014/main" val="128268913"/>
                  </a:ext>
                </a:extLst>
              </a:tr>
              <a:tr h="432048">
                <a:tc>
                  <a:txBody>
                    <a:bodyPr/>
                    <a:lstStyle/>
                    <a:p>
                      <a:pPr marL="342900" lvl="0" indent="-342900">
                        <a:spcAft>
                          <a:spcPts val="0"/>
                        </a:spcAft>
                        <a:buFont typeface="+mj-lt"/>
                        <a:buAutoNum type="arabicPeriod"/>
                        <a:tabLst>
                          <a:tab pos="228600" algn="l"/>
                        </a:tabLst>
                      </a:pPr>
                      <a:r>
                        <a:rPr lang="en-GB"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Integrated and value-added services to customers</a:t>
                      </a:r>
                      <a:endParaRPr lang="en-ZA" sz="1200" dirty="0">
                        <a:effectLst/>
                        <a:latin typeface="Calibri" panose="020F0502020204030204" pitchFamily="34" charset="0"/>
                        <a:cs typeface="Times New Roman" panose="02020603050405020304" pitchFamily="18" charset="0"/>
                      </a:endParaRPr>
                    </a:p>
                    <a:p>
                      <a:pPr marL="342900" lvl="0" indent="-342900">
                        <a:spcAft>
                          <a:spcPts val="0"/>
                        </a:spcAft>
                        <a:buFont typeface="+mj-lt"/>
                        <a:buAutoNum type="arabicPeriod"/>
                        <a:tabLst>
                          <a:tab pos="228600" algn="l"/>
                        </a:tabLst>
                      </a:pPr>
                      <a:r>
                        <a:rPr lang="en-ZA" sz="12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Innovation drives our response to the transition of the industry</a:t>
                      </a:r>
                      <a:endParaRPr lang="en-ZA" sz="1200" dirty="0">
                        <a:effectLst/>
                        <a:latin typeface="Calibri" panose="020F0502020204030204" pitchFamily="34" charset="0"/>
                        <a:cs typeface="Times New Roman" panose="02020603050405020304" pitchFamily="18" charset="0"/>
                      </a:endParaRPr>
                    </a:p>
                  </a:txBody>
                  <a:tcPr marL="68580" marR="68580" marT="0" marB="0">
                    <a:solidFill>
                      <a:srgbClr val="CDCDDE"/>
                    </a:solidFill>
                  </a:tcPr>
                </a:tc>
                <a:tc>
                  <a:txBody>
                    <a:bodyPr/>
                    <a:lstStyle/>
                    <a:p>
                      <a:pPr marL="0" lvl="0" indent="0">
                        <a:lnSpc>
                          <a:spcPct val="107000"/>
                        </a:lnSpc>
                        <a:spcAft>
                          <a:spcPts val="0"/>
                        </a:spcAft>
                        <a:buFont typeface="Symbol" panose="05050102010706020507" pitchFamily="18" charset="2"/>
                        <a:buNone/>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NERSA established and perceived as an efficient, effective and credible regulator</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DCDDE"/>
                    </a:solidFill>
                  </a:tcPr>
                </a:tc>
                <a:extLst>
                  <a:ext uri="{0D108BD9-81ED-4DB2-BD59-A6C34878D82A}">
                    <a16:rowId xmlns:a16="http://schemas.microsoft.com/office/drawing/2014/main" val="380859066"/>
                  </a:ext>
                </a:extLst>
              </a:tr>
              <a:tr h="142864">
                <a:tc gridSpan="2">
                  <a:txBody>
                    <a:bodyPr/>
                    <a:lstStyle/>
                    <a:p>
                      <a:pPr>
                        <a:lnSpc>
                          <a:spcPct val="107000"/>
                        </a:lnSpc>
                        <a:spcAft>
                          <a:spcPts val="0"/>
                        </a:spcAft>
                      </a:pPr>
                      <a:r>
                        <a:rPr lang="en-ZA" sz="1200" b="1"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MTSF Priority 1: Capable, Ethical and Developmental State</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1200" b="1"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MTSF Priority 7: A better Africa and world</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9292B8"/>
                    </a:solidFill>
                  </a:tcPr>
                </a:tc>
                <a:tc hMerge="1">
                  <a:txBody>
                    <a:bodyPr/>
                    <a:lstStyle/>
                    <a:p>
                      <a:endParaRPr lang="en-ZA"/>
                    </a:p>
                  </a:txBody>
                  <a:tcPr>
                    <a:solidFill>
                      <a:srgbClr val="CDCDDE"/>
                    </a:solidFill>
                  </a:tcPr>
                </a:tc>
                <a:extLst>
                  <a:ext uri="{0D108BD9-81ED-4DB2-BD59-A6C34878D82A}">
                    <a16:rowId xmlns:a16="http://schemas.microsoft.com/office/drawing/2014/main" val="1047396287"/>
                  </a:ext>
                </a:extLst>
              </a:tr>
            </a:tbl>
          </a:graphicData>
        </a:graphic>
      </p:graphicFrame>
      <p:sp>
        <p:nvSpPr>
          <p:cNvPr id="6" name="Rectangle 2">
            <a:extLst>
              <a:ext uri="{FF2B5EF4-FFF2-40B4-BE49-F238E27FC236}">
                <a16:creationId xmlns:a16="http://schemas.microsoft.com/office/drawing/2014/main" id="{FAC3B3D5-E3C1-66F3-FC16-AD0D4108E45B}"/>
              </a:ext>
            </a:extLst>
          </p:cNvPr>
          <p:cNvSpPr txBox="1">
            <a:spLocks noChangeArrowheads="1"/>
          </p:cNvSpPr>
          <p:nvPr/>
        </p:nvSpPr>
        <p:spPr>
          <a:xfrm>
            <a:off x="1" y="1206500"/>
            <a:ext cx="8172450" cy="566738"/>
          </a:xfrm>
          <a:prstGeom prst="rect">
            <a:avLst/>
          </a:prstGeom>
        </p:spPr>
        <p:txBody>
          <a:bodyPr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400" b="1" kern="0" dirty="0">
                <a:solidFill>
                  <a:schemeClr val="tx1"/>
                </a:solidFill>
              </a:rPr>
              <a:t>Organisational Programmes (2)</a:t>
            </a:r>
            <a:br>
              <a:rPr lang="en-ZA" altLang="en-US" sz="2100" b="1" kern="0" dirty="0">
                <a:cs typeface="Arial" panose="020B0604020202020204" pitchFamily="34" charset="0"/>
              </a:rPr>
            </a:br>
            <a:endParaRPr lang="en-US" altLang="en-US" sz="2100" b="1" kern="0" dirty="0">
              <a:cs typeface="Arial" panose="020B0604020202020204" pitchFamily="34" charset="0"/>
            </a:endParaRPr>
          </a:p>
        </p:txBody>
      </p:sp>
      <p:sp>
        <p:nvSpPr>
          <p:cNvPr id="10" name="TextBox 9">
            <a:extLst>
              <a:ext uri="{FF2B5EF4-FFF2-40B4-BE49-F238E27FC236}">
                <a16:creationId xmlns:a16="http://schemas.microsoft.com/office/drawing/2014/main" id="{95BF80E7-B099-FFAF-4707-E63C921FE946}"/>
              </a:ext>
            </a:extLst>
          </p:cNvPr>
          <p:cNvSpPr txBox="1"/>
          <p:nvPr/>
        </p:nvSpPr>
        <p:spPr>
          <a:xfrm>
            <a:off x="73298" y="1916832"/>
            <a:ext cx="5146774" cy="461665"/>
          </a:xfrm>
          <a:prstGeom prst="rect">
            <a:avLst/>
          </a:prstGeom>
          <a:noFill/>
        </p:spPr>
        <p:txBody>
          <a:bodyPr wrap="square">
            <a:spAutoFit/>
          </a:bodyPr>
          <a:lstStyle/>
          <a:p>
            <a:pPr algn="just">
              <a:spcBef>
                <a:spcPts val="0"/>
              </a:spcBef>
              <a:spcAft>
                <a:spcPts val="0"/>
              </a:spcAft>
            </a:pPr>
            <a:r>
              <a:rPr lang="en-ZA" sz="1200" b="1" kern="0" dirty="0">
                <a:solidFill>
                  <a:srgbClr val="000000"/>
                </a:solidFill>
                <a:ea typeface="ＭＳ Ｐゴシック" panose="020B0600070205080204" pitchFamily="34" charset="-128"/>
                <a:cs typeface="Arial" panose="020B0604020202020204" pitchFamily="34" charset="0"/>
              </a:rPr>
              <a:t>Programme 4: </a:t>
            </a:r>
            <a:r>
              <a:rPr lang="en-ZA" sz="1200" kern="0" dirty="0">
                <a:solidFill>
                  <a:srgbClr val="000000"/>
                </a:solidFill>
                <a:ea typeface="ＭＳ Ｐゴシック" panose="020B0600070205080204" pitchFamily="34" charset="-128"/>
                <a:cs typeface="Arial" panose="020B0604020202020204" pitchFamily="34" charset="0"/>
              </a:rPr>
              <a:t>Operational Efficiency and Quality Management</a:t>
            </a:r>
          </a:p>
          <a:p>
            <a:pPr lvl="0" algn="just">
              <a:spcBef>
                <a:spcPts val="0"/>
              </a:spcBef>
              <a:spcAft>
                <a:spcPts val="0"/>
              </a:spcAft>
            </a:pPr>
            <a:endParaRPr lang="en-ZA" sz="1200" kern="0" dirty="0">
              <a:solidFill>
                <a:srgbClr val="000000"/>
              </a:solidFill>
              <a:ea typeface="ＭＳ Ｐゴシック" panose="020B0600070205080204" pitchFamily="34" charset="-128"/>
              <a:cs typeface="Arial" panose="020B0604020202020204" pitchFamily="34" charset="0"/>
            </a:endParaRPr>
          </a:p>
        </p:txBody>
      </p:sp>
      <p:sp>
        <p:nvSpPr>
          <p:cNvPr id="3" name="TextBox 2">
            <a:extLst>
              <a:ext uri="{FF2B5EF4-FFF2-40B4-BE49-F238E27FC236}">
                <a16:creationId xmlns:a16="http://schemas.microsoft.com/office/drawing/2014/main" id="{ED9AF182-0622-C563-FA42-220B0E7B64F1}"/>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64</a:t>
            </a:fld>
            <a:endParaRPr lang="en-ZA" sz="1200" dirty="0"/>
          </a:p>
        </p:txBody>
      </p:sp>
    </p:spTree>
    <p:extLst>
      <p:ext uri="{BB962C8B-B14F-4D97-AF65-F5344CB8AC3E}">
        <p14:creationId xmlns:p14="http://schemas.microsoft.com/office/powerpoint/2010/main" val="11986924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5"/>
          <p:cNvSpPr>
            <a:spLocks noGrp="1" noChangeArrowheads="1"/>
          </p:cNvSpPr>
          <p:nvPr>
            <p:ph type="title"/>
          </p:nvPr>
        </p:nvSpPr>
        <p:spPr bwMode="auto">
          <a:xfrm>
            <a:off x="-36512" y="3571925"/>
            <a:ext cx="9217148" cy="865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b="1" dirty="0"/>
              <a:t>6. </a:t>
            </a:r>
            <a:r>
              <a:rPr lang="en-ZA" altLang="en-US" sz="4000" b="1" dirty="0"/>
              <a:t>Human Resource Management</a:t>
            </a:r>
            <a:endParaRPr lang="en-US" altLang="en-US" sz="4000" dirty="0"/>
          </a:p>
        </p:txBody>
      </p:sp>
      <p:sp>
        <p:nvSpPr>
          <p:cNvPr id="2" name="TextBox 1">
            <a:extLst>
              <a:ext uri="{FF2B5EF4-FFF2-40B4-BE49-F238E27FC236}">
                <a16:creationId xmlns:a16="http://schemas.microsoft.com/office/drawing/2014/main" id="{E1D223F8-AE63-99E9-F9B4-22491991A81C}"/>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65</a:t>
            </a:fld>
            <a:endParaRPr lang="en-ZA" sz="12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395536" y="2132856"/>
            <a:ext cx="7776864" cy="4248472"/>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71463" lvl="1" indent="-271463" algn="just" eaLnBrk="1" hangingPunct="1">
              <a:spcBef>
                <a:spcPts val="384"/>
              </a:spcBef>
              <a:buFont typeface="+mj-lt"/>
              <a:buAutoNum type="arabicPeriod"/>
              <a:defRPr/>
            </a:pPr>
            <a:r>
              <a:rPr lang="en-ZA" sz="1400" kern="0" dirty="0">
                <a:solidFill>
                  <a:schemeClr val="tx1">
                    <a:lumMod val="95000"/>
                    <a:lumOff val="5000"/>
                  </a:schemeClr>
                </a:solidFill>
                <a:latin typeface="Arial"/>
                <a:ea typeface="ＭＳ Ｐゴシック"/>
              </a:rPr>
              <a:t>Training interventions </a:t>
            </a:r>
            <a:r>
              <a:rPr lang="en-US" sz="1400" kern="0" dirty="0">
                <a:solidFill>
                  <a:schemeClr val="tx1">
                    <a:lumMod val="95000"/>
                    <a:lumOff val="5000"/>
                  </a:schemeClr>
                </a:solidFill>
                <a:latin typeface="Arial"/>
                <a:ea typeface="ＭＳ Ｐゴシック"/>
              </a:rPr>
              <a:t>included the upskilling of managers through management and leadership development interventions. The foundation for the NERSA leadership and development programme was laid by the finalisation of the Heads of Department’s (HODs) leadership and competency assessments.  </a:t>
            </a:r>
          </a:p>
          <a:p>
            <a:pPr marL="271463" lvl="1" indent="-271463" algn="just" eaLnBrk="1" hangingPunct="1">
              <a:spcBef>
                <a:spcPts val="384"/>
              </a:spcBef>
              <a:buFont typeface="+mj-lt"/>
              <a:buAutoNum type="arabicPeriod"/>
              <a:defRPr/>
            </a:pPr>
            <a:endParaRPr lang="en-US" sz="1400" kern="0" dirty="0">
              <a:solidFill>
                <a:schemeClr val="tx1">
                  <a:lumMod val="95000"/>
                  <a:lumOff val="5000"/>
                </a:schemeClr>
              </a:solidFill>
              <a:latin typeface="Arial"/>
              <a:ea typeface="ＭＳ Ｐゴシック"/>
            </a:endParaRPr>
          </a:p>
          <a:p>
            <a:pPr marL="271463" lvl="1" indent="-271463" algn="just" eaLnBrk="1" hangingPunct="1">
              <a:spcBef>
                <a:spcPts val="384"/>
              </a:spcBef>
              <a:buFont typeface="+mj-lt"/>
              <a:buAutoNum type="arabicPeriod"/>
              <a:defRPr/>
            </a:pPr>
            <a:r>
              <a:rPr lang="en-US" sz="1400" kern="0" dirty="0">
                <a:solidFill>
                  <a:schemeClr val="tx1">
                    <a:lumMod val="95000"/>
                    <a:lumOff val="5000"/>
                  </a:schemeClr>
                </a:solidFill>
                <a:latin typeface="Arial"/>
                <a:ea typeface="ＭＳ Ｐゴシック"/>
              </a:rPr>
              <a:t>NERSA continued to support the beneficiaries of its Bursary Programme, which boasts a beneficiary base of 75% women. With the aim of funding deserving students who intend to pursue postgraduate studies in areas of value to NERSA.</a:t>
            </a:r>
          </a:p>
          <a:p>
            <a:pPr marL="271463" lvl="1" indent="-271463" algn="just" eaLnBrk="1" hangingPunct="1">
              <a:spcBef>
                <a:spcPts val="384"/>
              </a:spcBef>
              <a:buFont typeface="+mj-lt"/>
              <a:buAutoNum type="arabicPeriod"/>
              <a:defRPr/>
            </a:pPr>
            <a:endParaRPr lang="en-US" sz="1400" kern="0" dirty="0">
              <a:solidFill>
                <a:schemeClr val="tx1">
                  <a:lumMod val="95000"/>
                  <a:lumOff val="5000"/>
                </a:schemeClr>
              </a:solidFill>
              <a:latin typeface="Arial"/>
              <a:ea typeface="ＭＳ Ｐゴシック"/>
            </a:endParaRPr>
          </a:p>
          <a:p>
            <a:pPr marL="271463" lvl="1" indent="-271463" algn="just" eaLnBrk="1" hangingPunct="1">
              <a:spcBef>
                <a:spcPts val="384"/>
              </a:spcBef>
              <a:buFont typeface="+mj-lt"/>
              <a:buAutoNum type="arabicPeriod"/>
              <a:defRPr/>
            </a:pPr>
            <a:r>
              <a:rPr lang="en-US" sz="1400" kern="0" dirty="0">
                <a:solidFill>
                  <a:schemeClr val="tx1">
                    <a:lumMod val="95000"/>
                    <a:lumOff val="5000"/>
                  </a:schemeClr>
                </a:solidFill>
                <a:latin typeface="Arial"/>
                <a:ea typeface="ＭＳ Ｐゴシック"/>
              </a:rPr>
              <a:t>Four students at a postgraduate level were awarded bursaries during 2023/24, with two students studying towards their PhD degrees and two studying towards their Master’s degrees.</a:t>
            </a:r>
          </a:p>
          <a:p>
            <a:pPr marL="271463" lvl="1" indent="-271463" algn="just" eaLnBrk="1" hangingPunct="1">
              <a:spcBef>
                <a:spcPts val="384"/>
              </a:spcBef>
              <a:buFont typeface="+mj-lt"/>
              <a:buAutoNum type="arabicPeriod"/>
              <a:defRPr/>
            </a:pPr>
            <a:endParaRPr lang="en-US" sz="1400" kern="0" dirty="0">
              <a:solidFill>
                <a:schemeClr val="tx1">
                  <a:lumMod val="95000"/>
                  <a:lumOff val="5000"/>
                </a:schemeClr>
              </a:solidFill>
              <a:latin typeface="Arial"/>
              <a:ea typeface="ＭＳ Ｐゴシック"/>
            </a:endParaRPr>
          </a:p>
          <a:p>
            <a:pPr marL="271463" lvl="1" indent="-271463" algn="just" eaLnBrk="1" hangingPunct="1">
              <a:spcBef>
                <a:spcPts val="384"/>
              </a:spcBef>
              <a:buFont typeface="+mj-lt"/>
              <a:buAutoNum type="arabicPeriod"/>
              <a:defRPr/>
            </a:pPr>
            <a:r>
              <a:rPr lang="en-US" sz="1400" kern="0" dirty="0">
                <a:solidFill>
                  <a:schemeClr val="tx1">
                    <a:lumMod val="95000"/>
                    <a:lumOff val="5000"/>
                  </a:schemeClr>
                </a:solidFill>
                <a:latin typeface="Arial"/>
                <a:ea typeface="ＭＳ Ｐゴシック"/>
              </a:rPr>
              <a:t>The NERSA Youth Employment Strategy aims to facilitate the integration of young people into the mainstream economic activities of the energy sector through the creation of decent work opportunities and unlocking learning development opportunities to ensure sustainable livelihoods and reduce income inequalities.</a:t>
            </a:r>
          </a:p>
          <a:p>
            <a:pPr marL="271463" lvl="1" indent="-271463" algn="just" eaLnBrk="1" hangingPunct="1">
              <a:spcBef>
                <a:spcPts val="384"/>
              </a:spcBef>
              <a:buFont typeface="+mj-lt"/>
              <a:buAutoNum type="arabicPeriod"/>
              <a:defRPr/>
            </a:pPr>
            <a:endParaRPr lang="en-ZA" altLang="en-US" sz="1400" kern="0" dirty="0">
              <a:solidFill>
                <a:schemeClr val="tx1">
                  <a:lumMod val="95000"/>
                  <a:lumOff val="5000"/>
                </a:schemeClr>
              </a:solidFill>
              <a:latin typeface="Arial"/>
              <a:ea typeface="ＭＳ Ｐゴシック"/>
            </a:endParaRPr>
          </a:p>
          <a:p>
            <a:pPr marL="271463" lvl="1" indent="-271463" algn="just" eaLnBrk="1" hangingPunct="1">
              <a:spcBef>
                <a:spcPts val="384"/>
              </a:spcBef>
              <a:buFont typeface="+mj-lt"/>
              <a:buAutoNum type="arabicPeriod"/>
              <a:defRPr/>
            </a:pPr>
            <a:endParaRPr lang="en-US" altLang="en-US" sz="1400" kern="0" dirty="0">
              <a:solidFill>
                <a:schemeClr val="tx1">
                  <a:lumMod val="95000"/>
                  <a:lumOff val="5000"/>
                </a:schemeClr>
              </a:solidFill>
              <a:latin typeface="Arial"/>
              <a:ea typeface="ＭＳ Ｐゴシック"/>
            </a:endParaRPr>
          </a:p>
        </p:txBody>
      </p:sp>
      <p:sp>
        <p:nvSpPr>
          <p:cNvPr id="3" name="Rectangle 2">
            <a:extLst>
              <a:ext uri="{FF2B5EF4-FFF2-40B4-BE49-F238E27FC236}">
                <a16:creationId xmlns:a16="http://schemas.microsoft.com/office/drawing/2014/main" id="{D6A89062-06EC-53B6-EA01-C59D961DD425}"/>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dirty="0"/>
              <a:t>Staff development (1)</a:t>
            </a:r>
            <a:br>
              <a:rPr lang="en-ZA" altLang="en-US" sz="2600" b="1" kern="0" dirty="0">
                <a:solidFill>
                  <a:srgbClr val="000000"/>
                </a:solidFill>
                <a:ea typeface="ＭＳ Ｐゴシック"/>
              </a:rPr>
            </a:br>
            <a:endParaRPr lang="en-US" altLang="en-US" sz="2600" b="1" dirty="0">
              <a:cs typeface="Arial" panose="020B0604020202020204" pitchFamily="34" charset="0"/>
            </a:endParaRPr>
          </a:p>
        </p:txBody>
      </p:sp>
      <p:sp>
        <p:nvSpPr>
          <p:cNvPr id="4" name="TextBox 3">
            <a:extLst>
              <a:ext uri="{FF2B5EF4-FFF2-40B4-BE49-F238E27FC236}">
                <a16:creationId xmlns:a16="http://schemas.microsoft.com/office/drawing/2014/main" id="{E76E8A4D-3F36-E366-E61E-459EFA00B483}"/>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66</a:t>
            </a:fld>
            <a:endParaRPr lang="en-ZA" sz="1200" dirty="0"/>
          </a:p>
        </p:txBody>
      </p:sp>
    </p:spTree>
    <p:extLst>
      <p:ext uri="{BB962C8B-B14F-4D97-AF65-F5344CB8AC3E}">
        <p14:creationId xmlns:p14="http://schemas.microsoft.com/office/powerpoint/2010/main" val="14617045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395536" y="2132856"/>
            <a:ext cx="7776864" cy="4248472"/>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342900" lvl="1" indent="-342900" algn="just" eaLnBrk="1" hangingPunct="1">
              <a:spcBef>
                <a:spcPts val="384"/>
              </a:spcBef>
              <a:buFont typeface="+mj-lt"/>
              <a:buAutoNum type="arabicPeriod" startAt="5"/>
              <a:defRPr/>
            </a:pPr>
            <a:r>
              <a:rPr lang="en-US" sz="1400" dirty="0">
                <a:latin typeface="+mn-lt"/>
              </a:rPr>
              <a:t>In the period under review, 12 learners were appointed to embark on NERSA’s Learnership Programme to attain a National Certificate: Energy Regulation NQF Level 5 – SAQA </a:t>
            </a:r>
            <a:r>
              <a:rPr lang="en-ZA" sz="1400" dirty="0">
                <a:latin typeface="+mn-lt"/>
              </a:rPr>
              <a:t>ID 63209.</a:t>
            </a:r>
          </a:p>
          <a:p>
            <a:pPr marL="271463" lvl="1" indent="-271463" algn="just" eaLnBrk="1" hangingPunct="1">
              <a:spcBef>
                <a:spcPts val="384"/>
              </a:spcBef>
              <a:buFont typeface="+mj-lt"/>
              <a:buAutoNum type="arabicPeriod" startAt="5"/>
              <a:defRPr/>
            </a:pPr>
            <a:endParaRPr lang="en-ZA" sz="1400" dirty="0"/>
          </a:p>
          <a:p>
            <a:pPr marL="271463" lvl="1" indent="-271463" algn="just" eaLnBrk="1" hangingPunct="1">
              <a:spcBef>
                <a:spcPts val="384"/>
              </a:spcBef>
              <a:buFont typeface="+mj-lt"/>
              <a:buAutoNum type="arabicPeriod" startAt="5"/>
              <a:defRPr/>
            </a:pPr>
            <a:r>
              <a:rPr lang="en-US" sz="1400" dirty="0"/>
              <a:t>Out of the 24 appointed learners and interns, 12 of the learners and interns are female which accounts for 50% of the cohort. This is true to the NERSA ethos and Employment Equity Strategy of ensuring the increased representation of women </a:t>
            </a:r>
            <a:r>
              <a:rPr lang="en-ZA" sz="1400" dirty="0"/>
              <a:t>within the Energy Sector.</a:t>
            </a:r>
          </a:p>
          <a:p>
            <a:pPr marL="271463" lvl="1" indent="-271463" algn="just" eaLnBrk="1" hangingPunct="1">
              <a:spcBef>
                <a:spcPts val="384"/>
              </a:spcBef>
              <a:buFont typeface="+mj-lt"/>
              <a:buAutoNum type="arabicPeriod" startAt="5"/>
              <a:defRPr/>
            </a:pPr>
            <a:endParaRPr lang="en-US" sz="1400" dirty="0"/>
          </a:p>
          <a:p>
            <a:pPr marL="271463" lvl="1" indent="-271463" algn="just" eaLnBrk="1" hangingPunct="1">
              <a:spcBef>
                <a:spcPts val="384"/>
              </a:spcBef>
              <a:buFont typeface="+mj-lt"/>
              <a:buAutoNum type="arabicPeriod" startAt="5"/>
              <a:defRPr/>
            </a:pPr>
            <a:r>
              <a:rPr lang="en-US" sz="1400" dirty="0"/>
              <a:t>NERSA’s Job-Shadowing Programme exposes female learners from grades 9 to 11 to different energy industry careers. During the reporting period, the programme had an intake of 10 learners from previously disadvantaged communities. NERSA presents this programme in partnership with Uweso Consulting and the Department of Women, Youth </a:t>
            </a:r>
            <a:r>
              <a:rPr lang="en-ZA" sz="1400" dirty="0"/>
              <a:t>and Persons with Disabilities.</a:t>
            </a:r>
          </a:p>
          <a:p>
            <a:pPr marL="271463" lvl="1" indent="-271463" algn="just" eaLnBrk="1" hangingPunct="1">
              <a:spcBef>
                <a:spcPts val="384"/>
              </a:spcBef>
              <a:buFont typeface="+mj-lt"/>
              <a:buAutoNum type="arabicPeriod" startAt="5"/>
              <a:defRPr/>
            </a:pPr>
            <a:endParaRPr lang="en-ZA" altLang="en-US" sz="1400" dirty="0"/>
          </a:p>
          <a:p>
            <a:pPr marL="271463" lvl="1" indent="-271463" algn="just" eaLnBrk="1" hangingPunct="1">
              <a:spcBef>
                <a:spcPts val="384"/>
              </a:spcBef>
              <a:buFont typeface="+mj-lt"/>
              <a:buAutoNum type="arabicPeriod" startAt="5"/>
              <a:defRPr/>
            </a:pPr>
            <a:endParaRPr lang="en-US" altLang="en-US" sz="1400" kern="0" dirty="0">
              <a:solidFill>
                <a:schemeClr val="tx1">
                  <a:lumMod val="95000"/>
                  <a:lumOff val="5000"/>
                </a:schemeClr>
              </a:solidFill>
              <a:latin typeface="Arial"/>
              <a:ea typeface="ＭＳ Ｐゴシック"/>
            </a:endParaRPr>
          </a:p>
        </p:txBody>
      </p:sp>
      <p:sp>
        <p:nvSpPr>
          <p:cNvPr id="3" name="Rectangle 2">
            <a:extLst>
              <a:ext uri="{FF2B5EF4-FFF2-40B4-BE49-F238E27FC236}">
                <a16:creationId xmlns:a16="http://schemas.microsoft.com/office/drawing/2014/main" id="{D6A89062-06EC-53B6-EA01-C59D961DD425}"/>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dirty="0"/>
              <a:t>Staff development (2)</a:t>
            </a:r>
            <a:br>
              <a:rPr lang="en-ZA" altLang="en-US" sz="2600" b="1" kern="0" dirty="0">
                <a:solidFill>
                  <a:srgbClr val="000000"/>
                </a:solidFill>
                <a:ea typeface="ＭＳ Ｐゴシック"/>
              </a:rPr>
            </a:br>
            <a:endParaRPr lang="en-US" altLang="en-US" sz="2600" b="1" dirty="0">
              <a:cs typeface="Arial" panose="020B0604020202020204" pitchFamily="34" charset="0"/>
            </a:endParaRPr>
          </a:p>
        </p:txBody>
      </p:sp>
      <p:sp>
        <p:nvSpPr>
          <p:cNvPr id="4" name="TextBox 3">
            <a:extLst>
              <a:ext uri="{FF2B5EF4-FFF2-40B4-BE49-F238E27FC236}">
                <a16:creationId xmlns:a16="http://schemas.microsoft.com/office/drawing/2014/main" id="{57B5D625-8E3B-FB29-6893-284C33FE2739}"/>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67</a:t>
            </a:fld>
            <a:endParaRPr lang="en-ZA" sz="1200" dirty="0"/>
          </a:p>
        </p:txBody>
      </p:sp>
    </p:spTree>
    <p:extLst>
      <p:ext uri="{BB962C8B-B14F-4D97-AF65-F5344CB8AC3E}">
        <p14:creationId xmlns:p14="http://schemas.microsoft.com/office/powerpoint/2010/main" val="42752317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344043702"/>
              </p:ext>
            </p:extLst>
          </p:nvPr>
        </p:nvGraphicFramePr>
        <p:xfrm>
          <a:off x="478334" y="3840730"/>
          <a:ext cx="8064000" cy="1676502"/>
        </p:xfrm>
        <a:graphic>
          <a:graphicData uri="http://schemas.openxmlformats.org/drawingml/2006/table">
            <a:tbl>
              <a:tblPr firstRow="1" bandRow="1">
                <a:tableStyleId>{21E4AEA4-8DFA-4A89-87EB-49C32662AFE0}</a:tableStyleId>
              </a:tblPr>
              <a:tblGrid>
                <a:gridCol w="3816000">
                  <a:extLst>
                    <a:ext uri="{9D8B030D-6E8A-4147-A177-3AD203B41FA5}">
                      <a16:colId xmlns:a16="http://schemas.microsoft.com/office/drawing/2014/main" val="20000"/>
                    </a:ext>
                  </a:extLst>
                </a:gridCol>
                <a:gridCol w="2124000">
                  <a:extLst>
                    <a:ext uri="{9D8B030D-6E8A-4147-A177-3AD203B41FA5}">
                      <a16:colId xmlns:a16="http://schemas.microsoft.com/office/drawing/2014/main" val="20001"/>
                    </a:ext>
                  </a:extLst>
                </a:gridCol>
                <a:gridCol w="2124000">
                  <a:extLst>
                    <a:ext uri="{9D8B030D-6E8A-4147-A177-3AD203B41FA5}">
                      <a16:colId xmlns:a16="http://schemas.microsoft.com/office/drawing/2014/main" val="1228508582"/>
                    </a:ext>
                  </a:extLst>
                </a:gridCol>
              </a:tblGrid>
              <a:tr h="335528">
                <a:tc>
                  <a:txBody>
                    <a:bodyPr/>
                    <a:lstStyle/>
                    <a:p>
                      <a:endParaRPr lang="en-ZA" sz="2000" dirty="0"/>
                    </a:p>
                  </a:txBody>
                  <a:tcPr marL="91438" marR="91438" marT="45723" marB="45723"/>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2000" dirty="0"/>
                        <a:t>2022/23</a:t>
                      </a:r>
                    </a:p>
                  </a:txBody>
                  <a:tcPr marL="91438" marR="91438" marT="45723" marB="45723"/>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2000" b="1" kern="1200" dirty="0">
                          <a:solidFill>
                            <a:schemeClr val="lt1"/>
                          </a:solidFill>
                          <a:latin typeface="+mn-lt"/>
                          <a:ea typeface="+mn-ea"/>
                          <a:cs typeface="+mn-cs"/>
                        </a:rPr>
                        <a:t>2023/24</a:t>
                      </a:r>
                    </a:p>
                  </a:txBody>
                  <a:tcPr marL="91438" marR="91438" marT="45723" marB="45723"/>
                </a:tc>
                <a:extLst>
                  <a:ext uri="{0D108BD9-81ED-4DB2-BD59-A6C34878D82A}">
                    <a16:rowId xmlns:a16="http://schemas.microsoft.com/office/drawing/2014/main" val="10000"/>
                  </a:ext>
                </a:extLst>
              </a:tr>
              <a:tr h="426752">
                <a:tc>
                  <a:txBody>
                    <a:bodyPr/>
                    <a:lstStyle/>
                    <a:p>
                      <a:r>
                        <a:rPr lang="en-ZA" sz="2000" b="1" dirty="0"/>
                        <a:t>Total staff </a:t>
                      </a:r>
                      <a:r>
                        <a:rPr lang="en-ZA" sz="2000" b="1" baseline="0" dirty="0"/>
                        <a:t>complement</a:t>
                      </a:r>
                      <a:endParaRPr lang="en-ZA" sz="2000" b="1" dirty="0"/>
                    </a:p>
                  </a:txBody>
                  <a:tcPr marL="91438" marR="91438" marT="45723" marB="45723"/>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2000" dirty="0">
                          <a:solidFill>
                            <a:schemeClr val="tx1">
                              <a:lumMod val="95000"/>
                              <a:lumOff val="5000"/>
                            </a:schemeClr>
                          </a:solidFill>
                        </a:rPr>
                        <a:t>252</a:t>
                      </a:r>
                    </a:p>
                  </a:txBody>
                  <a:tcPr marL="91438" marR="91438" marT="45723" marB="45723"/>
                </a:tc>
                <a:tc>
                  <a:txBody>
                    <a:bodyPr/>
                    <a:lstStyle/>
                    <a:p>
                      <a:pPr algn="ctr"/>
                      <a:r>
                        <a:rPr lang="en-US" sz="2000" dirty="0">
                          <a:solidFill>
                            <a:schemeClr val="tx1">
                              <a:lumMod val="95000"/>
                              <a:lumOff val="5000"/>
                            </a:schemeClr>
                          </a:solidFill>
                        </a:rPr>
                        <a:t>252</a:t>
                      </a:r>
                      <a:endParaRPr lang="en-ZA" sz="2000" dirty="0">
                        <a:solidFill>
                          <a:schemeClr val="tx1">
                            <a:lumMod val="95000"/>
                            <a:lumOff val="5000"/>
                          </a:schemeClr>
                        </a:solidFill>
                      </a:endParaRPr>
                    </a:p>
                  </a:txBody>
                  <a:tcPr marL="91438" marR="91438" marT="45723" marB="45723"/>
                </a:tc>
                <a:extLst>
                  <a:ext uri="{0D108BD9-81ED-4DB2-BD59-A6C34878D82A}">
                    <a16:rowId xmlns:a16="http://schemas.microsoft.com/office/drawing/2014/main" val="10001"/>
                  </a:ext>
                </a:extLst>
              </a:tr>
              <a:tr h="426752">
                <a:tc>
                  <a:txBody>
                    <a:bodyPr/>
                    <a:lstStyle/>
                    <a:p>
                      <a:r>
                        <a:rPr lang="en-ZA" sz="2000" b="1" dirty="0"/>
                        <a:t>Total</a:t>
                      </a:r>
                      <a:r>
                        <a:rPr lang="en-ZA" sz="2000" b="1" baseline="0" dirty="0"/>
                        <a:t> staff </a:t>
                      </a:r>
                      <a:r>
                        <a:rPr lang="en-ZA" sz="2000" b="1" dirty="0"/>
                        <a:t>strength</a:t>
                      </a:r>
                    </a:p>
                  </a:txBody>
                  <a:tcPr marL="91438" marR="91438" marT="45723" marB="45723">
                    <a:solidFill>
                      <a:srgbClr val="E8E8E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2000" dirty="0">
                          <a:solidFill>
                            <a:schemeClr val="tx1">
                              <a:lumMod val="95000"/>
                              <a:lumOff val="5000"/>
                            </a:schemeClr>
                          </a:solidFill>
                        </a:rPr>
                        <a:t>238</a:t>
                      </a:r>
                    </a:p>
                  </a:txBody>
                  <a:tcPr marL="91438" marR="91438" marT="45723" marB="45723"/>
                </a:tc>
                <a:tc>
                  <a:txBody>
                    <a:bodyPr/>
                    <a:lstStyle/>
                    <a:p>
                      <a:pPr algn="ctr"/>
                      <a:r>
                        <a:rPr lang="en-ZA" sz="2000" dirty="0">
                          <a:solidFill>
                            <a:schemeClr val="tx1">
                              <a:lumMod val="95000"/>
                              <a:lumOff val="5000"/>
                            </a:schemeClr>
                          </a:solidFill>
                        </a:rPr>
                        <a:t>236</a:t>
                      </a:r>
                    </a:p>
                  </a:txBody>
                  <a:tcPr marL="91438" marR="91438" marT="45723" marB="45723"/>
                </a:tc>
                <a:extLst>
                  <a:ext uri="{0D108BD9-81ED-4DB2-BD59-A6C34878D82A}">
                    <a16:rowId xmlns:a16="http://schemas.microsoft.com/office/drawing/2014/main" val="3126632406"/>
                  </a:ext>
                </a:extLst>
              </a:tr>
              <a:tr h="426752">
                <a:tc>
                  <a:txBody>
                    <a:bodyPr/>
                    <a:lstStyle/>
                    <a:p>
                      <a:r>
                        <a:rPr lang="en-ZA" sz="2000" b="1" dirty="0"/>
                        <a:t>Vacancies</a:t>
                      </a:r>
                    </a:p>
                  </a:txBody>
                  <a:tcPr marL="91438" marR="91438" marT="45723" marB="45723"/>
                </a:tc>
                <a:tc>
                  <a:txBody>
                    <a:bodyPr/>
                    <a:lstStyle/>
                    <a:p>
                      <a:pPr algn="ctr"/>
                      <a:r>
                        <a:rPr lang="en-ZA" sz="2000" dirty="0">
                          <a:solidFill>
                            <a:schemeClr val="tx1">
                              <a:lumMod val="95000"/>
                              <a:lumOff val="5000"/>
                            </a:schemeClr>
                          </a:solidFill>
                        </a:rPr>
                        <a:t>14</a:t>
                      </a:r>
                    </a:p>
                  </a:txBody>
                  <a:tcPr marL="91438" marR="91438" marT="45723" marB="45723"/>
                </a:tc>
                <a:tc>
                  <a:txBody>
                    <a:bodyPr/>
                    <a:lstStyle/>
                    <a:p>
                      <a:pPr algn="ctr"/>
                      <a:r>
                        <a:rPr lang="en-US" sz="2000" dirty="0">
                          <a:solidFill>
                            <a:schemeClr val="tx1">
                              <a:lumMod val="95000"/>
                              <a:lumOff val="5000"/>
                            </a:schemeClr>
                          </a:solidFill>
                        </a:rPr>
                        <a:t>16</a:t>
                      </a:r>
                      <a:endParaRPr lang="en-ZA" sz="2000" dirty="0">
                        <a:solidFill>
                          <a:schemeClr val="tx1">
                            <a:lumMod val="95000"/>
                            <a:lumOff val="5000"/>
                          </a:schemeClr>
                        </a:solidFill>
                      </a:endParaRPr>
                    </a:p>
                  </a:txBody>
                  <a:tcPr marL="91438" marR="91438" marT="45723" marB="45723"/>
                </a:tc>
                <a:extLst>
                  <a:ext uri="{0D108BD9-81ED-4DB2-BD59-A6C34878D82A}">
                    <a16:rowId xmlns:a16="http://schemas.microsoft.com/office/drawing/2014/main" val="10003"/>
                  </a:ext>
                </a:extLst>
              </a:tr>
            </a:tbl>
          </a:graphicData>
        </a:graphic>
      </p:graphicFrame>
      <p:sp>
        <p:nvSpPr>
          <p:cNvPr id="3" name="Rectangle 2">
            <a:extLst>
              <a:ext uri="{FF2B5EF4-FFF2-40B4-BE49-F238E27FC236}">
                <a16:creationId xmlns:a16="http://schemas.microsoft.com/office/drawing/2014/main" id="{4499A077-A177-08F8-EB1F-11707D6008A7}"/>
              </a:ext>
            </a:extLst>
          </p:cNvPr>
          <p:cNvSpPr txBox="1">
            <a:spLocks noChangeArrowheads="1"/>
          </p:cNvSpPr>
          <p:nvPr/>
        </p:nvSpPr>
        <p:spPr>
          <a:xfrm>
            <a:off x="144463" y="1206500"/>
            <a:ext cx="8027987" cy="566738"/>
          </a:xfrm>
          <a:prstGeom prst="rect">
            <a:avLst/>
          </a:prstGeom>
        </p:spPr>
        <p:txBody>
          <a:bodyPr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eaLnBrk="1" hangingPunct="1"/>
            <a:r>
              <a:rPr lang="en-ZA" altLang="en-US" sz="2600" b="1" kern="0" dirty="0"/>
              <a:t>Staff analysis</a:t>
            </a:r>
            <a:br>
              <a:rPr lang="en-ZA" altLang="en-US" sz="2600" b="1" kern="0" dirty="0">
                <a:solidFill>
                  <a:srgbClr val="000000"/>
                </a:solidFill>
                <a:ea typeface="ＭＳ Ｐゴシック"/>
              </a:rPr>
            </a:br>
            <a:endParaRPr lang="en-US" altLang="en-US" sz="2600" b="1" kern="0" dirty="0">
              <a:cs typeface="Arial" panose="020B0604020202020204" pitchFamily="34" charset="0"/>
            </a:endParaRPr>
          </a:p>
        </p:txBody>
      </p:sp>
      <p:sp>
        <p:nvSpPr>
          <p:cNvPr id="2" name="Content Placeholder 2">
            <a:extLst>
              <a:ext uri="{FF2B5EF4-FFF2-40B4-BE49-F238E27FC236}">
                <a16:creationId xmlns:a16="http://schemas.microsoft.com/office/drawing/2014/main" id="{6578CDD7-9A44-E63A-0181-A1B201AFB066}"/>
              </a:ext>
            </a:extLst>
          </p:cNvPr>
          <p:cNvSpPr txBox="1">
            <a:spLocks/>
          </p:cNvSpPr>
          <p:nvPr/>
        </p:nvSpPr>
        <p:spPr bwMode="auto">
          <a:xfrm>
            <a:off x="395535" y="1988840"/>
            <a:ext cx="8229599" cy="1440160"/>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71463" lvl="1" indent="-271463" algn="just" eaLnBrk="1" hangingPunct="1">
              <a:spcBef>
                <a:spcPts val="384"/>
              </a:spcBef>
              <a:buFont typeface="+mj-lt"/>
              <a:buAutoNum type="arabicPeriod"/>
              <a:defRPr/>
            </a:pPr>
            <a:endParaRPr lang="en-ZA" altLang="en-US" sz="16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271463" lvl="1" indent="-271463" algn="just" eaLnBrk="1" hangingPunct="1">
              <a:spcBef>
                <a:spcPts val="384"/>
              </a:spcBef>
              <a:buFont typeface="+mj-lt"/>
              <a:buAutoNum type="arabicPeriod"/>
              <a:defRPr/>
            </a:pPr>
            <a:r>
              <a:rPr lang="en-ZA" altLang="en-US" sz="16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Achieved a vacancy rate of </a:t>
            </a:r>
            <a:r>
              <a:rPr lang="en-ZA" altLang="en-US" sz="1600" b="1" kern="0" dirty="0">
                <a:solidFill>
                  <a:schemeClr val="tx1">
                    <a:lumMod val="95000"/>
                    <a:lumOff val="5000"/>
                  </a:schemeClr>
                </a:solidFill>
                <a:latin typeface="Arial" panose="020B0604020202020204" pitchFamily="34" charset="0"/>
                <a:ea typeface="ＭＳ Ｐゴシック"/>
                <a:cs typeface="Arial" panose="020B0604020202020204" pitchFamily="34" charset="0"/>
              </a:rPr>
              <a:t>5.9%</a:t>
            </a:r>
            <a:r>
              <a:rPr lang="en-ZA" altLang="en-US" sz="16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 </a:t>
            </a:r>
            <a:r>
              <a:rPr lang="en-US" altLang="en-US" sz="16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compared to a 5.5% vacancy rate in the same period for 2022/23.</a:t>
            </a:r>
          </a:p>
          <a:p>
            <a:pPr marL="271463" lvl="1" indent="-271463" algn="just" eaLnBrk="1" hangingPunct="1">
              <a:spcBef>
                <a:spcPts val="384"/>
              </a:spcBef>
              <a:buFont typeface="+mj-lt"/>
              <a:buAutoNum type="arabicPeriod"/>
              <a:defRPr/>
            </a:pPr>
            <a:endParaRPr lang="en-US" altLang="en-US" sz="5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a:p>
            <a:pPr marL="271463" lvl="1" indent="-271463" algn="just" eaLnBrk="1" hangingPunct="1">
              <a:spcBef>
                <a:spcPts val="384"/>
              </a:spcBef>
              <a:buFont typeface="+mj-lt"/>
              <a:buAutoNum type="arabicPeriod"/>
              <a:defRPr/>
            </a:pPr>
            <a:r>
              <a:rPr lang="en-ZA" altLang="en-US" sz="16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Staff strength = 236 employees  </a:t>
            </a:r>
          </a:p>
          <a:p>
            <a:pPr marL="614362" lvl="3" indent="-342900" algn="just" eaLnBrk="1" hangingPunct="1">
              <a:spcBef>
                <a:spcPts val="384"/>
              </a:spcBef>
              <a:buFont typeface="+mj-lt"/>
              <a:buAutoNum type="alphaLcParenR"/>
              <a:defRPr/>
            </a:pPr>
            <a:r>
              <a:rPr lang="en-ZA" altLang="en-US" sz="1600" kern="0" dirty="0">
                <a:solidFill>
                  <a:schemeClr val="tx1">
                    <a:lumMod val="95000"/>
                    <a:lumOff val="5000"/>
                  </a:schemeClr>
                </a:solidFill>
                <a:latin typeface="Arial" panose="020B0604020202020204" pitchFamily="34" charset="0"/>
                <a:ea typeface="ＭＳ Ｐゴシック"/>
                <a:cs typeface="Arial" panose="020B0604020202020204" pitchFamily="34" charset="0"/>
              </a:rPr>
              <a:t>16 (5.9%) vacancies by the end of the review period.</a:t>
            </a:r>
          </a:p>
          <a:p>
            <a:pPr marL="614362" lvl="3" indent="-342900" algn="just" eaLnBrk="1" hangingPunct="1">
              <a:spcBef>
                <a:spcPts val="384"/>
              </a:spcBef>
              <a:buFont typeface="+mj-lt"/>
              <a:buAutoNum type="alphaLcParenR"/>
              <a:defRPr/>
            </a:pPr>
            <a:endParaRPr lang="en-ZA" altLang="en-US" sz="1600" kern="0" dirty="0">
              <a:solidFill>
                <a:schemeClr val="tx1">
                  <a:lumMod val="95000"/>
                  <a:lumOff val="5000"/>
                </a:schemeClr>
              </a:solidFill>
              <a:latin typeface="Arial" panose="020B0604020202020204" pitchFamily="34" charset="0"/>
              <a:ea typeface="ＭＳ Ｐゴシック"/>
              <a:cs typeface="Arial" panose="020B0604020202020204" pitchFamily="34" charset="0"/>
            </a:endParaRPr>
          </a:p>
        </p:txBody>
      </p:sp>
      <p:sp>
        <p:nvSpPr>
          <p:cNvPr id="4" name="TextBox 3">
            <a:extLst>
              <a:ext uri="{FF2B5EF4-FFF2-40B4-BE49-F238E27FC236}">
                <a16:creationId xmlns:a16="http://schemas.microsoft.com/office/drawing/2014/main" id="{5DF8E0FE-6176-E268-B9BD-7500C19A3ADF}"/>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68</a:t>
            </a:fld>
            <a:endParaRPr lang="en-ZA" sz="12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5"/>
          <p:cNvSpPr>
            <a:spLocks noGrp="1" noChangeArrowheads="1"/>
          </p:cNvSpPr>
          <p:nvPr>
            <p:ph type="title"/>
          </p:nvPr>
        </p:nvSpPr>
        <p:spPr bwMode="auto">
          <a:xfrm>
            <a:off x="179388" y="3571925"/>
            <a:ext cx="8645525" cy="865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b="1" dirty="0"/>
              <a:t>7. </a:t>
            </a:r>
            <a:r>
              <a:rPr lang="en-ZA" altLang="en-US" sz="4000" b="1" dirty="0"/>
              <a:t>International Activities</a:t>
            </a:r>
            <a:endParaRPr lang="en-US" altLang="en-US" sz="4000" dirty="0"/>
          </a:p>
        </p:txBody>
      </p:sp>
      <p:sp>
        <p:nvSpPr>
          <p:cNvPr id="2" name="TextBox 1">
            <a:extLst>
              <a:ext uri="{FF2B5EF4-FFF2-40B4-BE49-F238E27FC236}">
                <a16:creationId xmlns:a16="http://schemas.microsoft.com/office/drawing/2014/main" id="{4B901630-B62B-09BF-4461-183EBC26CA14}"/>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69</a:t>
            </a:fld>
            <a:endParaRPr lang="en-ZA"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323850" y="3573016"/>
            <a:ext cx="8496622" cy="7920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eaLnBrk="1" hangingPunct="1">
              <a:defRPr/>
            </a:pPr>
            <a:r>
              <a:rPr lang="en-US" altLang="en-US" sz="4000" b="1" kern="0" dirty="0">
                <a:solidFill>
                  <a:schemeClr val="tx1"/>
                </a:solidFill>
                <a:latin typeface="Arial (Headings)"/>
                <a:ea typeface="ＭＳ Ｐゴシック"/>
              </a:rPr>
              <a:t>2.1 Key achievements</a:t>
            </a:r>
          </a:p>
        </p:txBody>
      </p:sp>
      <p:sp>
        <p:nvSpPr>
          <p:cNvPr id="4" name="TextBox 3">
            <a:extLst>
              <a:ext uri="{FF2B5EF4-FFF2-40B4-BE49-F238E27FC236}">
                <a16:creationId xmlns:a16="http://schemas.microsoft.com/office/drawing/2014/main" id="{D877AF39-5835-D18D-5086-F9F4ABB120FC}"/>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7</a:t>
            </a:fld>
            <a:endParaRPr lang="en-ZA" sz="1200" dirty="0"/>
          </a:p>
        </p:txBody>
      </p:sp>
    </p:spTree>
    <p:extLst>
      <p:ext uri="{BB962C8B-B14F-4D97-AF65-F5344CB8AC3E}">
        <p14:creationId xmlns:p14="http://schemas.microsoft.com/office/powerpoint/2010/main" val="3709268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F7F3E6B8-8D28-37E7-2132-6DC1C1D0EA63}"/>
              </a:ext>
            </a:extLst>
          </p:cNvPr>
          <p:cNvSpPr txBox="1">
            <a:spLocks/>
          </p:cNvSpPr>
          <p:nvPr/>
        </p:nvSpPr>
        <p:spPr bwMode="auto">
          <a:xfrm>
            <a:off x="395536" y="1988840"/>
            <a:ext cx="8568952" cy="2015976"/>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1" indent="0" algn="just" eaLnBrk="1" hangingPunct="1">
              <a:spcBef>
                <a:spcPts val="384"/>
              </a:spcBef>
              <a:buNone/>
              <a:defRPr/>
            </a:pPr>
            <a:r>
              <a:rPr lang="en-ZA" altLang="en-US" sz="1400" b="1" dirty="0"/>
              <a:t>NERSA is a Member of the Executive Committee of RERA and chairs the following: </a:t>
            </a:r>
          </a:p>
          <a:p>
            <a:pPr marL="271463" lvl="1" indent="-271463" algn="just" eaLnBrk="1" hangingPunct="1">
              <a:spcBef>
                <a:spcPts val="384"/>
              </a:spcBef>
              <a:buFont typeface="+mj-lt"/>
              <a:buAutoNum type="arabicPeriod"/>
              <a:defRPr/>
            </a:pPr>
            <a:r>
              <a:rPr lang="en-ZA" altLang="en-US" sz="1400" kern="0" dirty="0">
                <a:solidFill>
                  <a:schemeClr val="tx1">
                    <a:lumMod val="95000"/>
                    <a:lumOff val="5000"/>
                  </a:schemeClr>
                </a:solidFill>
                <a:latin typeface="Arial"/>
                <a:ea typeface="ＭＳ Ｐゴシック"/>
              </a:rPr>
              <a:t>Portfolio Committee  </a:t>
            </a:r>
            <a:r>
              <a:rPr lang="en-ZA" sz="1400" kern="0" dirty="0">
                <a:solidFill>
                  <a:schemeClr val="tx1">
                    <a:lumMod val="95000"/>
                    <a:lumOff val="5000"/>
                  </a:schemeClr>
                </a:solidFill>
                <a:latin typeface="Arial"/>
                <a:ea typeface="ＭＳ Ｐゴシック"/>
              </a:rPr>
              <a:t>on Energy Sector Policy, Legislation and Trade (PC–EPLT) </a:t>
            </a:r>
          </a:p>
          <a:p>
            <a:pPr marL="271463" lvl="1" indent="-271463" algn="just" eaLnBrk="1" hangingPunct="1">
              <a:spcBef>
                <a:spcPts val="384"/>
              </a:spcBef>
              <a:buFont typeface="+mj-lt"/>
              <a:buAutoNum type="arabicPeriod"/>
              <a:defRPr/>
            </a:pPr>
            <a:r>
              <a:rPr lang="en-ZA" sz="1400" kern="0" dirty="0">
                <a:solidFill>
                  <a:schemeClr val="tx1">
                    <a:lumMod val="95000"/>
                    <a:lumOff val="5000"/>
                  </a:schemeClr>
                </a:solidFill>
                <a:latin typeface="Arial"/>
                <a:ea typeface="ＭＳ Ｐゴシック"/>
              </a:rPr>
              <a:t>Gas, Petroleum and Biofuels Subcommittee (GPBRS). </a:t>
            </a:r>
          </a:p>
          <a:p>
            <a:pPr marL="271463" lvl="1" indent="-271463" algn="just" eaLnBrk="1" hangingPunct="1">
              <a:spcBef>
                <a:spcPts val="384"/>
              </a:spcBef>
              <a:buFont typeface="+mj-lt"/>
              <a:buAutoNum type="arabicPeriod"/>
              <a:defRPr/>
            </a:pPr>
            <a:endParaRPr lang="en-ZA" altLang="en-US" sz="700" kern="0" dirty="0">
              <a:solidFill>
                <a:schemeClr val="tx1">
                  <a:lumMod val="95000"/>
                  <a:lumOff val="5000"/>
                </a:schemeClr>
              </a:solidFill>
              <a:latin typeface="Arial"/>
              <a:ea typeface="ＭＳ Ｐゴシック"/>
            </a:endParaRPr>
          </a:p>
          <a:p>
            <a:pPr marL="0" indent="0" algn="just" eaLnBrk="1" hangingPunct="1">
              <a:buFontTx/>
              <a:buNone/>
              <a:defRPr/>
            </a:pPr>
            <a:r>
              <a:rPr lang="en-ZA" altLang="en-US" sz="1400" b="1" dirty="0"/>
              <a:t>RERA Objectives:</a:t>
            </a:r>
          </a:p>
          <a:p>
            <a:pPr marL="271463" lvl="1" indent="-271463" algn="just" eaLnBrk="1" hangingPunct="1">
              <a:spcBef>
                <a:spcPts val="384"/>
              </a:spcBef>
              <a:buFont typeface="+mj-lt"/>
              <a:buAutoNum type="arabicPeriod"/>
              <a:defRPr/>
            </a:pPr>
            <a:r>
              <a:rPr lang="en-ZA" altLang="en-US" sz="1400" kern="0" dirty="0">
                <a:solidFill>
                  <a:schemeClr val="tx1">
                    <a:lumMod val="95000"/>
                    <a:lumOff val="5000"/>
                  </a:schemeClr>
                </a:solidFill>
                <a:latin typeface="Arial"/>
                <a:ea typeface="ＭＳ Ｐゴシック"/>
              </a:rPr>
              <a:t>Capacity Building and Information Sharing;</a:t>
            </a:r>
          </a:p>
          <a:p>
            <a:pPr marL="271463" lvl="1" indent="-271463" algn="just" eaLnBrk="1" hangingPunct="1">
              <a:spcBef>
                <a:spcPts val="384"/>
              </a:spcBef>
              <a:buFont typeface="+mj-lt"/>
              <a:buAutoNum type="arabicPeriod"/>
              <a:defRPr/>
            </a:pPr>
            <a:r>
              <a:rPr lang="en-US" altLang="en-US" sz="1400" kern="0" dirty="0">
                <a:solidFill>
                  <a:schemeClr val="tx1">
                    <a:lumMod val="95000"/>
                    <a:lumOff val="5000"/>
                  </a:schemeClr>
                </a:solidFill>
                <a:latin typeface="Arial"/>
                <a:ea typeface="ＭＳ Ｐゴシック"/>
              </a:rPr>
              <a:t>Facilitation of Electricity Supply Industry Policy, Legislation and Regulations; and</a:t>
            </a:r>
          </a:p>
          <a:p>
            <a:pPr marL="271463" lvl="1" indent="-271463" algn="just" eaLnBrk="1" hangingPunct="1">
              <a:spcBef>
                <a:spcPts val="384"/>
              </a:spcBef>
              <a:buFont typeface="+mj-lt"/>
              <a:buAutoNum type="arabicPeriod"/>
              <a:defRPr/>
            </a:pPr>
            <a:r>
              <a:rPr lang="en-US" altLang="en-US" sz="1400" kern="0" dirty="0">
                <a:solidFill>
                  <a:schemeClr val="tx1">
                    <a:lumMod val="95000"/>
                    <a:lumOff val="5000"/>
                  </a:schemeClr>
                </a:solidFill>
                <a:latin typeface="Arial"/>
                <a:ea typeface="ＭＳ Ｐゴシック"/>
              </a:rPr>
              <a:t>Regional Regulatory Cooperation.</a:t>
            </a:r>
          </a:p>
        </p:txBody>
      </p:sp>
      <p:sp>
        <p:nvSpPr>
          <p:cNvPr id="10" name="Rectangle 2">
            <a:extLst>
              <a:ext uri="{FF2B5EF4-FFF2-40B4-BE49-F238E27FC236}">
                <a16:creationId xmlns:a16="http://schemas.microsoft.com/office/drawing/2014/main" id="{9385342C-1823-7281-BF79-BF5276D65126}"/>
              </a:ext>
            </a:extLst>
          </p:cNvPr>
          <p:cNvSpPr txBox="1">
            <a:spLocks noChangeArrowheads="1"/>
          </p:cNvSpPr>
          <p:nvPr/>
        </p:nvSpPr>
        <p:spPr>
          <a:xfrm>
            <a:off x="144463" y="1196752"/>
            <a:ext cx="8027987" cy="566738"/>
          </a:xfrm>
          <a:prstGeom prst="rect">
            <a:avLst/>
          </a:prstGeom>
        </p:spPr>
        <p:txBody>
          <a:bodyPr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eaLnBrk="1" hangingPunct="1"/>
            <a:r>
              <a:rPr lang="en-ZA" altLang="en-US" sz="2500" b="1" dirty="0"/>
              <a:t>Regional Energy Regulatory Association of Southern Africa (RERA)</a:t>
            </a:r>
            <a:br>
              <a:rPr lang="en-ZA" altLang="en-US" sz="2500" b="1" kern="0" dirty="0">
                <a:solidFill>
                  <a:srgbClr val="000000"/>
                </a:solidFill>
                <a:ea typeface="ＭＳ Ｐゴシック"/>
              </a:rPr>
            </a:br>
            <a:endParaRPr lang="en-US" altLang="en-US" sz="2500" b="1" kern="0" dirty="0">
              <a:cs typeface="Arial" panose="020B0604020202020204" pitchFamily="34" charset="0"/>
            </a:endParaRPr>
          </a:p>
        </p:txBody>
      </p:sp>
      <p:graphicFrame>
        <p:nvGraphicFramePr>
          <p:cNvPr id="12" name="Table 11">
            <a:extLst>
              <a:ext uri="{FF2B5EF4-FFF2-40B4-BE49-F238E27FC236}">
                <a16:creationId xmlns:a16="http://schemas.microsoft.com/office/drawing/2014/main" id="{E92C3D8A-7005-2A79-A2F7-3AF331D8E6F9}"/>
              </a:ext>
            </a:extLst>
          </p:cNvPr>
          <p:cNvGraphicFramePr>
            <a:graphicFrameLocks noGrp="1"/>
          </p:cNvGraphicFramePr>
          <p:nvPr>
            <p:extLst>
              <p:ext uri="{D42A27DB-BD31-4B8C-83A1-F6EECF244321}">
                <p14:modId xmlns:p14="http://schemas.microsoft.com/office/powerpoint/2010/main" val="148377494"/>
              </p:ext>
            </p:extLst>
          </p:nvPr>
        </p:nvGraphicFramePr>
        <p:xfrm>
          <a:off x="179512" y="4005064"/>
          <a:ext cx="7848922" cy="2514612"/>
        </p:xfrm>
        <a:graphic>
          <a:graphicData uri="http://schemas.openxmlformats.org/drawingml/2006/table">
            <a:tbl>
              <a:tblPr firstRow="1" bandRow="1">
                <a:tableStyleId>{21E4AEA4-8DFA-4A89-87EB-49C32662AFE0}</a:tableStyleId>
              </a:tblPr>
              <a:tblGrid>
                <a:gridCol w="4176514">
                  <a:extLst>
                    <a:ext uri="{9D8B030D-6E8A-4147-A177-3AD203B41FA5}">
                      <a16:colId xmlns:a16="http://schemas.microsoft.com/office/drawing/2014/main" val="20001"/>
                    </a:ext>
                  </a:extLst>
                </a:gridCol>
                <a:gridCol w="3672408">
                  <a:extLst>
                    <a:ext uri="{9D8B030D-6E8A-4147-A177-3AD203B41FA5}">
                      <a16:colId xmlns:a16="http://schemas.microsoft.com/office/drawing/2014/main" val="1228508582"/>
                    </a:ext>
                  </a:extLst>
                </a:gridCol>
              </a:tblGrid>
              <a:tr h="212211">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300" b="1" kern="0" dirty="0">
                          <a:latin typeface="+mj-lt"/>
                        </a:rPr>
                        <a:t>RERA Membership</a:t>
                      </a:r>
                    </a:p>
                  </a:txBody>
                  <a:tcPr marL="91438" marR="91438" marT="45723" marB="45723"/>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ZA" sz="1400" b="1" kern="1200" dirty="0">
                        <a:solidFill>
                          <a:schemeClr val="lt1"/>
                        </a:solidFill>
                        <a:latin typeface="+mj-lt"/>
                        <a:ea typeface="+mn-ea"/>
                        <a:cs typeface="+mn-cs"/>
                      </a:endParaRPr>
                    </a:p>
                  </a:txBody>
                  <a:tcPr marL="91438" marR="91438" marT="45723" marB="45723"/>
                </a:tc>
                <a:extLst>
                  <a:ext uri="{0D108BD9-81ED-4DB2-BD59-A6C34878D82A}">
                    <a16:rowId xmlns:a16="http://schemas.microsoft.com/office/drawing/2014/main" val="10000"/>
                  </a:ext>
                </a:extLst>
              </a:tr>
              <a:tr h="1803765">
                <a:tc>
                  <a:txBody>
                    <a:bodyPr/>
                    <a:lstStyle/>
                    <a:p>
                      <a:pPr marL="271463" marR="0" lvl="0" indent="-271463" algn="l" defTabSz="914400" rtl="0" eaLnBrk="1" fontAlgn="base" latinLnBrk="0" hangingPunct="1">
                        <a:lnSpc>
                          <a:spcPct val="100000"/>
                        </a:lnSpc>
                        <a:spcBef>
                          <a:spcPts val="300"/>
                        </a:spcBef>
                        <a:spcAft>
                          <a:spcPct val="0"/>
                        </a:spcAft>
                        <a:buClrTx/>
                        <a:buSzTx/>
                        <a:buFont typeface="+mj-lt"/>
                        <a:buAutoNum type="arabicPeriod"/>
                        <a:tabLst/>
                        <a:defRPr/>
                      </a:pPr>
                      <a:r>
                        <a:rPr lang="en-GB" altLang="en-US" sz="1300" b="1" kern="0" dirty="0">
                          <a:latin typeface="+mj-lt"/>
                        </a:rPr>
                        <a:t>Angola</a:t>
                      </a:r>
                      <a:r>
                        <a:rPr lang="en-GB" altLang="en-US" sz="1300" kern="0" dirty="0">
                          <a:latin typeface="+mj-lt"/>
                        </a:rPr>
                        <a:t> - Institute for Electricity Sector Regulation </a:t>
                      </a:r>
                    </a:p>
                    <a:p>
                      <a:pPr marL="271463" marR="0" lvl="0" indent="-271463" algn="l" defTabSz="914400" rtl="0" eaLnBrk="1" fontAlgn="base" latinLnBrk="0" hangingPunct="1">
                        <a:lnSpc>
                          <a:spcPct val="100000"/>
                        </a:lnSpc>
                        <a:spcBef>
                          <a:spcPts val="300"/>
                        </a:spcBef>
                        <a:spcAft>
                          <a:spcPct val="0"/>
                        </a:spcAft>
                        <a:buClrTx/>
                        <a:buSzTx/>
                        <a:buFont typeface="+mj-lt"/>
                        <a:buAutoNum type="arabicPeriod" startAt="2"/>
                        <a:tabLst/>
                        <a:defRPr/>
                      </a:pPr>
                      <a:r>
                        <a:rPr lang="en-GB" altLang="en-US" sz="1300" b="1" kern="0" dirty="0">
                          <a:latin typeface="+mj-lt"/>
                        </a:rPr>
                        <a:t>Botswana</a:t>
                      </a:r>
                      <a:r>
                        <a:rPr lang="en-GB" altLang="en-US" sz="1300" kern="0" dirty="0">
                          <a:latin typeface="+mj-lt"/>
                        </a:rPr>
                        <a:t> - Botswana Energy Regulatory Authority</a:t>
                      </a:r>
                    </a:p>
                    <a:p>
                      <a:pPr marL="271463" marR="0" lvl="0" indent="-271463" algn="l" defTabSz="914400" rtl="0" eaLnBrk="1" fontAlgn="base" latinLnBrk="0" hangingPunct="1">
                        <a:lnSpc>
                          <a:spcPct val="100000"/>
                        </a:lnSpc>
                        <a:spcBef>
                          <a:spcPts val="300"/>
                        </a:spcBef>
                        <a:spcAft>
                          <a:spcPct val="0"/>
                        </a:spcAft>
                        <a:buClrTx/>
                        <a:buSzTx/>
                        <a:buFont typeface="+mj-lt"/>
                        <a:buAutoNum type="arabicPeriod" startAt="3"/>
                        <a:tabLst/>
                        <a:defRPr/>
                      </a:pPr>
                      <a:r>
                        <a:rPr lang="en-GB" altLang="en-US" sz="1300" b="1" kern="0" dirty="0">
                          <a:latin typeface="+mj-lt"/>
                        </a:rPr>
                        <a:t>Eswatini</a:t>
                      </a:r>
                      <a:r>
                        <a:rPr lang="en-GB" altLang="en-US" sz="1300" kern="0" dirty="0">
                          <a:latin typeface="+mj-lt"/>
                        </a:rPr>
                        <a:t> - Eswatini Energy Regulatory Authority</a:t>
                      </a:r>
                    </a:p>
                    <a:p>
                      <a:pPr marL="271463" marR="0" lvl="0" indent="-271463" algn="l" defTabSz="914400" rtl="0" eaLnBrk="1" fontAlgn="base" latinLnBrk="0" hangingPunct="1">
                        <a:lnSpc>
                          <a:spcPct val="100000"/>
                        </a:lnSpc>
                        <a:spcBef>
                          <a:spcPts val="300"/>
                        </a:spcBef>
                        <a:spcAft>
                          <a:spcPct val="0"/>
                        </a:spcAft>
                        <a:buClrTx/>
                        <a:buSzTx/>
                        <a:buFont typeface="+mj-lt"/>
                        <a:buAutoNum type="arabicPeriod" startAt="3"/>
                        <a:tabLst/>
                        <a:defRPr/>
                      </a:pPr>
                      <a:r>
                        <a:rPr lang="en-GB" altLang="en-US" sz="1300" b="1" kern="0" dirty="0">
                          <a:latin typeface="+mj-lt"/>
                        </a:rPr>
                        <a:t>Lesotho</a:t>
                      </a:r>
                      <a:r>
                        <a:rPr lang="en-GB" altLang="en-US" sz="1300" kern="0" dirty="0">
                          <a:latin typeface="+mj-lt"/>
                        </a:rPr>
                        <a:t> - Lesotho Electricity and Water Authority</a:t>
                      </a:r>
                    </a:p>
                    <a:p>
                      <a:pPr marL="271463" marR="0" lvl="0" indent="-271463" algn="l" defTabSz="914400" rtl="0" eaLnBrk="1" fontAlgn="base" latinLnBrk="0" hangingPunct="1">
                        <a:lnSpc>
                          <a:spcPct val="100000"/>
                        </a:lnSpc>
                        <a:spcBef>
                          <a:spcPts val="300"/>
                        </a:spcBef>
                        <a:spcAft>
                          <a:spcPct val="0"/>
                        </a:spcAft>
                        <a:buClrTx/>
                        <a:buSzTx/>
                        <a:buFont typeface="+mj-lt"/>
                        <a:buAutoNum type="arabicPeriod" startAt="3"/>
                        <a:tabLst/>
                        <a:defRPr/>
                      </a:pPr>
                      <a:r>
                        <a:rPr lang="en-GB" altLang="en-US" sz="1300" b="1" kern="0" dirty="0">
                          <a:latin typeface="+mj-lt"/>
                        </a:rPr>
                        <a:t>Malawi</a:t>
                      </a:r>
                      <a:r>
                        <a:rPr lang="en-GB" altLang="en-US" sz="1300" kern="0" dirty="0">
                          <a:latin typeface="+mj-lt"/>
                        </a:rPr>
                        <a:t> - Malawi Energy Regulatory Authority (MERA)</a:t>
                      </a:r>
                    </a:p>
                    <a:p>
                      <a:pPr marL="271463" marR="0" lvl="0" indent="-271463" algn="l" defTabSz="914400" rtl="0" eaLnBrk="1" fontAlgn="base" latinLnBrk="0" hangingPunct="1">
                        <a:lnSpc>
                          <a:spcPct val="100000"/>
                        </a:lnSpc>
                        <a:spcBef>
                          <a:spcPts val="300"/>
                        </a:spcBef>
                        <a:spcAft>
                          <a:spcPct val="0"/>
                        </a:spcAft>
                        <a:buClrTx/>
                        <a:buSzTx/>
                        <a:buFont typeface="+mj-lt"/>
                        <a:buAutoNum type="arabicPeriod" startAt="6"/>
                        <a:tabLst/>
                        <a:defRPr/>
                      </a:pPr>
                      <a:r>
                        <a:rPr lang="en-GB" altLang="en-US" sz="1300" b="1" kern="0" dirty="0">
                          <a:latin typeface="+mj-lt"/>
                        </a:rPr>
                        <a:t>Mauritius</a:t>
                      </a:r>
                      <a:r>
                        <a:rPr lang="en-GB" altLang="en-US" sz="1300" kern="0" dirty="0">
                          <a:latin typeface="+mj-lt"/>
                        </a:rPr>
                        <a:t> - Utility Regulatory Authority</a:t>
                      </a:r>
                      <a:endParaRPr kumimoji="0" lang="en-GB" altLang="en-US" sz="1300" b="0" i="0" u="none" strike="noStrike" kern="0" cap="none" spc="0" normalizeH="0" baseline="0" noProof="0" dirty="0">
                        <a:ln>
                          <a:noFill/>
                        </a:ln>
                        <a:solidFill>
                          <a:srgbClr val="000000"/>
                        </a:solidFill>
                        <a:effectLst/>
                        <a:uLnTx/>
                        <a:uFillTx/>
                        <a:latin typeface="+mj-lt"/>
                        <a:ea typeface="ＭＳ Ｐゴシック" panose="020B0600070205080204" pitchFamily="34" charset="-128"/>
                        <a:cs typeface="+mn-cs"/>
                      </a:endParaRPr>
                    </a:p>
                  </a:txBody>
                  <a:tcPr marL="91438" marR="91438" marT="45723" marB="45723"/>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r>
                        <a:rPr lang="en-GB" altLang="en-US" sz="1300" b="1" kern="0" dirty="0">
                          <a:latin typeface="+mj-lt"/>
                        </a:rPr>
                        <a:t>Mozambique</a:t>
                      </a:r>
                      <a:r>
                        <a:rPr lang="en-GB" altLang="en-US" sz="1300" kern="0" dirty="0">
                          <a:latin typeface="+mj-lt"/>
                        </a:rPr>
                        <a:t> - National Electricity Advisory Council </a:t>
                      </a:r>
                      <a:r>
                        <a:rPr lang="en-GB" altLang="en-US" sz="1300" b="1" kern="0" dirty="0">
                          <a:latin typeface="+mj-lt"/>
                        </a:rPr>
                        <a:t>Namibia</a:t>
                      </a:r>
                      <a:r>
                        <a:rPr lang="en-GB" altLang="en-US" sz="1300" kern="0" dirty="0">
                          <a:latin typeface="+mj-lt"/>
                        </a:rPr>
                        <a:t> - Electricity Control Board</a:t>
                      </a:r>
                    </a:p>
                    <a:p>
                      <a:pPr marL="342900" indent="-342900" eaLnBrk="1" hangingPunct="1">
                        <a:spcBef>
                          <a:spcPts val="300"/>
                        </a:spcBef>
                        <a:buFont typeface="+mj-lt"/>
                        <a:buAutoNum type="arabicPeriod" startAt="7"/>
                        <a:defRPr/>
                      </a:pPr>
                      <a:r>
                        <a:rPr lang="en-GB" altLang="en-US" sz="1300" b="1" kern="0" dirty="0">
                          <a:latin typeface="+mj-lt"/>
                        </a:rPr>
                        <a:t>South Africa - </a:t>
                      </a:r>
                      <a:r>
                        <a:rPr lang="en-GB" altLang="en-US" sz="1300" kern="0" dirty="0">
                          <a:latin typeface="+mj-lt"/>
                        </a:rPr>
                        <a:t>National Energy Regulator of South Africa</a:t>
                      </a:r>
                      <a:endParaRPr lang="en-GB" altLang="en-US" sz="1300" b="1" kern="0" dirty="0">
                        <a:latin typeface="+mj-lt"/>
                      </a:endParaRPr>
                    </a:p>
                    <a:p>
                      <a:pPr marL="342900" indent="-342900" eaLnBrk="1" hangingPunct="1">
                        <a:spcBef>
                          <a:spcPts val="300"/>
                        </a:spcBef>
                        <a:buFont typeface="+mj-lt"/>
                        <a:buAutoNum type="arabicPeriod" startAt="7"/>
                        <a:defRPr/>
                      </a:pPr>
                      <a:r>
                        <a:rPr lang="en-GB" altLang="en-US" sz="1300" b="1" kern="0" dirty="0">
                          <a:latin typeface="+mj-lt"/>
                        </a:rPr>
                        <a:t>Tanzania</a:t>
                      </a:r>
                      <a:r>
                        <a:rPr lang="en-GB" altLang="en-US" sz="1300" kern="0" dirty="0">
                          <a:latin typeface="+mj-lt"/>
                        </a:rPr>
                        <a:t> - Energy &amp; Water Utilities Regulatory Authority </a:t>
                      </a:r>
                    </a:p>
                    <a:p>
                      <a:pPr marL="342900" indent="-342900" eaLnBrk="1" hangingPunct="1">
                        <a:spcBef>
                          <a:spcPts val="300"/>
                        </a:spcBef>
                        <a:buFont typeface="+mj-lt"/>
                        <a:buAutoNum type="arabicPeriod" startAt="7"/>
                        <a:defRPr/>
                      </a:pPr>
                      <a:r>
                        <a:rPr lang="en-GB" altLang="en-US" sz="1300" b="1" kern="0" dirty="0">
                          <a:latin typeface="+mj-lt"/>
                        </a:rPr>
                        <a:t>Zambia</a:t>
                      </a:r>
                      <a:r>
                        <a:rPr lang="en-GB" altLang="en-US" sz="1300" kern="0" dirty="0">
                          <a:latin typeface="+mj-lt"/>
                        </a:rPr>
                        <a:t> - Energy Regulation Board (ERB) </a:t>
                      </a:r>
                    </a:p>
                    <a:p>
                      <a:pPr marL="342900" indent="-342900" eaLnBrk="1" hangingPunct="1">
                        <a:spcBef>
                          <a:spcPts val="300"/>
                        </a:spcBef>
                        <a:buFont typeface="+mj-lt"/>
                        <a:buAutoNum type="arabicPeriod" startAt="7"/>
                        <a:defRPr/>
                      </a:pPr>
                      <a:r>
                        <a:rPr lang="en-GB" altLang="en-US" sz="1300" b="1" kern="0" dirty="0">
                          <a:latin typeface="+mj-lt"/>
                        </a:rPr>
                        <a:t>Zimbabwe </a:t>
                      </a:r>
                      <a:r>
                        <a:rPr lang="en-GB" altLang="en-US" sz="1300" kern="0" dirty="0">
                          <a:latin typeface="+mj-lt"/>
                        </a:rPr>
                        <a:t>- Zimbabwe Energy Regulatory Authority</a:t>
                      </a:r>
                      <a:endParaRPr lang="en-ZA" altLang="en-US" sz="1300" kern="0" dirty="0">
                        <a:latin typeface="+mj-lt"/>
                      </a:endParaRPr>
                    </a:p>
                  </a:txBody>
                  <a:tcPr marL="91438" marR="91438" marT="45723" marB="45723"/>
                </a:tc>
                <a:extLst>
                  <a:ext uri="{0D108BD9-81ED-4DB2-BD59-A6C34878D82A}">
                    <a16:rowId xmlns:a16="http://schemas.microsoft.com/office/drawing/2014/main" val="1838456359"/>
                  </a:ext>
                </a:extLst>
              </a:tr>
            </a:tbl>
          </a:graphicData>
        </a:graphic>
      </p:graphicFrame>
      <p:sp>
        <p:nvSpPr>
          <p:cNvPr id="3" name="TextBox 2">
            <a:extLst>
              <a:ext uri="{FF2B5EF4-FFF2-40B4-BE49-F238E27FC236}">
                <a16:creationId xmlns:a16="http://schemas.microsoft.com/office/drawing/2014/main" id="{0CDB7796-B5FE-6952-944F-B662A1F87C2C}"/>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70</a:t>
            </a:fld>
            <a:endParaRPr lang="en-ZA" sz="1200" dirty="0"/>
          </a:p>
        </p:txBody>
      </p:sp>
    </p:spTree>
    <p:extLst>
      <p:ext uri="{BB962C8B-B14F-4D97-AF65-F5344CB8AC3E}">
        <p14:creationId xmlns:p14="http://schemas.microsoft.com/office/powerpoint/2010/main" val="38129002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F7F3E6B8-8D28-37E7-2132-6DC1C1D0EA63}"/>
              </a:ext>
            </a:extLst>
          </p:cNvPr>
          <p:cNvSpPr txBox="1">
            <a:spLocks/>
          </p:cNvSpPr>
          <p:nvPr/>
        </p:nvSpPr>
        <p:spPr bwMode="auto">
          <a:xfrm>
            <a:off x="395536" y="1989088"/>
            <a:ext cx="8208912" cy="2015976"/>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342900" lvl="1" indent="-342900" algn="just" eaLnBrk="1" hangingPunct="1">
              <a:spcBef>
                <a:spcPts val="384"/>
              </a:spcBef>
              <a:buFont typeface="+mj-lt"/>
              <a:buAutoNum type="arabicPeriod"/>
              <a:defRPr/>
            </a:pPr>
            <a:r>
              <a:rPr lang="en-US" altLang="en-US" sz="1400" dirty="0"/>
              <a:t>NERSA is a member of  AFUR EXCO and Energy Sectoral Committee.</a:t>
            </a:r>
          </a:p>
          <a:p>
            <a:pPr marL="342900" lvl="1" indent="-342900" algn="just" eaLnBrk="1" hangingPunct="1">
              <a:spcBef>
                <a:spcPts val="384"/>
              </a:spcBef>
              <a:buFont typeface="+mj-lt"/>
              <a:buAutoNum type="arabicPeriod"/>
              <a:defRPr/>
            </a:pPr>
            <a:r>
              <a:rPr lang="en-US" altLang="en-US" sz="1400" dirty="0"/>
              <a:t>AFUR focuses on issues related to the regulation of the Energy, Telecommunications, Transport, Water and Sanitation Sectors.</a:t>
            </a:r>
          </a:p>
          <a:p>
            <a:pPr marL="271463" lvl="1" indent="-271463" algn="just" eaLnBrk="1" hangingPunct="1">
              <a:spcBef>
                <a:spcPts val="384"/>
              </a:spcBef>
              <a:buFont typeface="+mj-lt"/>
              <a:buAutoNum type="arabicPeriod"/>
              <a:defRPr/>
            </a:pPr>
            <a:endParaRPr lang="en-ZA" altLang="en-US" sz="700" kern="0" dirty="0">
              <a:solidFill>
                <a:schemeClr val="tx1">
                  <a:lumMod val="95000"/>
                  <a:lumOff val="5000"/>
                </a:schemeClr>
              </a:solidFill>
              <a:latin typeface="Arial"/>
              <a:ea typeface="ＭＳ Ｐゴシック"/>
            </a:endParaRPr>
          </a:p>
          <a:p>
            <a:pPr marL="0" indent="0" algn="just" eaLnBrk="1" hangingPunct="1">
              <a:buFontTx/>
              <a:buNone/>
              <a:defRPr/>
            </a:pPr>
            <a:r>
              <a:rPr lang="en-ZA" altLang="en-US" sz="1400" b="1" dirty="0"/>
              <a:t>AFUR Objectives:</a:t>
            </a:r>
          </a:p>
          <a:p>
            <a:pPr marL="263525" lvl="1" indent="-263525" algn="just" eaLnBrk="1" hangingPunct="1">
              <a:buFont typeface="Courier New" panose="02070309020205020404" pitchFamily="49" charset="0"/>
              <a:buChar char="•"/>
              <a:defRPr/>
            </a:pPr>
            <a:r>
              <a:rPr lang="en-ZA" altLang="en-US" sz="1400" dirty="0">
                <a:cs typeface="+mn-cs"/>
              </a:rPr>
              <a:t>Information sharing; </a:t>
            </a:r>
          </a:p>
          <a:p>
            <a:pPr marL="263525" lvl="1" indent="-263525" algn="just" eaLnBrk="1" hangingPunct="1">
              <a:buFont typeface="Courier New" panose="02070309020205020404" pitchFamily="49" charset="0"/>
              <a:buChar char="•"/>
              <a:defRPr/>
            </a:pPr>
            <a:r>
              <a:rPr lang="en-ZA" altLang="en-US" sz="1400" dirty="0">
                <a:cs typeface="+mn-cs"/>
              </a:rPr>
              <a:t>Capacity building</a:t>
            </a:r>
            <a:r>
              <a:rPr lang="en-US" altLang="en-US" sz="1400" dirty="0">
                <a:cs typeface="+mn-cs"/>
              </a:rPr>
              <a:t>; and</a:t>
            </a:r>
          </a:p>
          <a:p>
            <a:pPr marL="263525" lvl="1" indent="-263525" algn="just" eaLnBrk="1" hangingPunct="1">
              <a:buFont typeface="Courier New" panose="02070309020205020404" pitchFamily="49" charset="0"/>
              <a:buChar char="•"/>
              <a:defRPr/>
            </a:pPr>
            <a:r>
              <a:rPr lang="en-ZA" altLang="en-US" sz="1400" dirty="0">
                <a:cs typeface="+mn-cs"/>
              </a:rPr>
              <a:t>Harmonisation of regulatory policies and legislation</a:t>
            </a:r>
            <a:r>
              <a:rPr lang="en-US" altLang="en-US" sz="1400" dirty="0">
                <a:cs typeface="+mn-cs"/>
              </a:rPr>
              <a:t>. </a:t>
            </a:r>
          </a:p>
          <a:p>
            <a:pPr marL="271463" lvl="1" indent="-271463" algn="just" eaLnBrk="1" hangingPunct="1">
              <a:spcBef>
                <a:spcPts val="384"/>
              </a:spcBef>
              <a:buFont typeface="+mj-lt"/>
              <a:buAutoNum type="arabicPeriod"/>
              <a:defRPr/>
            </a:pPr>
            <a:endParaRPr lang="en-US" altLang="en-US" sz="1400" kern="0" dirty="0">
              <a:solidFill>
                <a:schemeClr val="tx1">
                  <a:lumMod val="95000"/>
                  <a:lumOff val="5000"/>
                </a:schemeClr>
              </a:solidFill>
              <a:latin typeface="Arial"/>
              <a:ea typeface="ＭＳ Ｐゴシック"/>
            </a:endParaRPr>
          </a:p>
          <a:p>
            <a:pPr marL="271463" lvl="1" indent="-271463" algn="just" eaLnBrk="1" hangingPunct="1">
              <a:spcBef>
                <a:spcPts val="384"/>
              </a:spcBef>
              <a:buFont typeface="+mj-lt"/>
              <a:buAutoNum type="arabicPeriod"/>
              <a:defRPr/>
            </a:pPr>
            <a:endParaRPr lang="en-US" altLang="en-US" sz="1400" kern="0" dirty="0">
              <a:solidFill>
                <a:schemeClr val="tx1">
                  <a:lumMod val="95000"/>
                  <a:lumOff val="5000"/>
                </a:schemeClr>
              </a:solidFill>
              <a:latin typeface="Arial"/>
              <a:ea typeface="ＭＳ Ｐゴシック"/>
            </a:endParaRPr>
          </a:p>
          <a:p>
            <a:pPr marL="0" indent="0" algn="just" eaLnBrk="1" hangingPunct="1">
              <a:buFontTx/>
              <a:buNone/>
              <a:defRPr/>
            </a:pPr>
            <a:r>
              <a:rPr lang="en-ZA" altLang="en-US" sz="1400" b="1" dirty="0"/>
              <a:t>AFUR Objectives:</a:t>
            </a:r>
          </a:p>
          <a:p>
            <a:pPr marL="0" indent="0" algn="just" eaLnBrk="1" hangingPunct="1">
              <a:buFontTx/>
              <a:buNone/>
              <a:defRPr/>
            </a:pPr>
            <a:endParaRPr lang="en-ZA" altLang="en-US" sz="1400" b="1" dirty="0"/>
          </a:p>
          <a:p>
            <a:pPr marL="263525" lvl="1" indent="-263525" algn="just" eaLnBrk="1" hangingPunct="1">
              <a:buFont typeface="Courier New" panose="02070309020205020404" pitchFamily="49" charset="0"/>
              <a:buChar char="•"/>
              <a:defRPr/>
            </a:pPr>
            <a:r>
              <a:rPr lang="en-ZA" altLang="en-US" sz="1400" dirty="0">
                <a:cs typeface="+mn-cs"/>
              </a:rPr>
              <a:t>Information sharing;</a:t>
            </a:r>
          </a:p>
          <a:p>
            <a:pPr marL="263525" lvl="1" indent="-263525" algn="just" eaLnBrk="1" hangingPunct="1">
              <a:buFont typeface="Courier New" panose="02070309020205020404" pitchFamily="49" charset="0"/>
              <a:buChar char="•"/>
              <a:defRPr/>
            </a:pPr>
            <a:r>
              <a:rPr lang="en-ZA" altLang="en-US" sz="1400" dirty="0">
                <a:cs typeface="+mn-cs"/>
              </a:rPr>
              <a:t>Capacity building</a:t>
            </a:r>
            <a:r>
              <a:rPr lang="en-US" altLang="en-US" sz="1400" dirty="0">
                <a:cs typeface="+mn-cs"/>
              </a:rPr>
              <a:t>; and</a:t>
            </a:r>
          </a:p>
          <a:p>
            <a:pPr marL="263525" lvl="1" indent="-263525" algn="just" eaLnBrk="1" hangingPunct="1">
              <a:buFont typeface="Courier New" panose="02070309020205020404" pitchFamily="49" charset="0"/>
              <a:buChar char="•"/>
              <a:defRPr/>
            </a:pPr>
            <a:r>
              <a:rPr lang="en-ZA" altLang="en-US" sz="1400" dirty="0">
                <a:cs typeface="+mn-cs"/>
              </a:rPr>
              <a:t>Harmonisation of regulatory policies and legislation</a:t>
            </a:r>
            <a:r>
              <a:rPr lang="en-US" altLang="en-US" sz="1400" dirty="0">
                <a:cs typeface="+mn-cs"/>
              </a:rPr>
              <a:t>. </a:t>
            </a:r>
          </a:p>
          <a:p>
            <a:pPr marL="271463" lvl="1" indent="-271463" algn="just" eaLnBrk="1" hangingPunct="1">
              <a:spcBef>
                <a:spcPts val="384"/>
              </a:spcBef>
              <a:buFont typeface="+mj-lt"/>
              <a:buAutoNum type="arabicPeriod"/>
              <a:defRPr/>
            </a:pPr>
            <a:endParaRPr lang="en-US" altLang="en-US" sz="1400" kern="0" dirty="0">
              <a:solidFill>
                <a:schemeClr val="tx1">
                  <a:lumMod val="95000"/>
                  <a:lumOff val="5000"/>
                </a:schemeClr>
              </a:solidFill>
              <a:latin typeface="Arial"/>
              <a:ea typeface="ＭＳ Ｐゴシック"/>
            </a:endParaRPr>
          </a:p>
        </p:txBody>
      </p:sp>
      <p:sp>
        <p:nvSpPr>
          <p:cNvPr id="10" name="Rectangle 2">
            <a:extLst>
              <a:ext uri="{FF2B5EF4-FFF2-40B4-BE49-F238E27FC236}">
                <a16:creationId xmlns:a16="http://schemas.microsoft.com/office/drawing/2014/main" id="{9385342C-1823-7281-BF79-BF5276D65126}"/>
              </a:ext>
            </a:extLst>
          </p:cNvPr>
          <p:cNvSpPr txBox="1">
            <a:spLocks noChangeArrowheads="1"/>
          </p:cNvSpPr>
          <p:nvPr/>
        </p:nvSpPr>
        <p:spPr>
          <a:xfrm>
            <a:off x="144463" y="1350094"/>
            <a:ext cx="8027987" cy="566738"/>
          </a:xfrm>
          <a:prstGeom prst="rect">
            <a:avLst/>
          </a:prstGeom>
        </p:spPr>
        <p:txBody>
          <a:bodyPr anchor="t"/>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eaLnBrk="1" hangingPunct="1"/>
            <a:r>
              <a:rPr lang="en-ZA" altLang="en-US" sz="2600" b="1" dirty="0">
                <a:solidFill>
                  <a:schemeClr val="tx2">
                    <a:lumMod val="95000"/>
                    <a:lumOff val="5000"/>
                  </a:schemeClr>
                </a:solidFill>
              </a:rPr>
              <a:t>African Forum For Utility Regulators (AFUR)</a:t>
            </a:r>
            <a:br>
              <a:rPr lang="en-ZA" altLang="en-US" sz="2600" b="1" kern="0" dirty="0">
                <a:solidFill>
                  <a:srgbClr val="000000"/>
                </a:solidFill>
                <a:ea typeface="ＭＳ Ｐゴシック"/>
              </a:rPr>
            </a:br>
            <a:endParaRPr lang="en-US" altLang="en-US" sz="2600" b="1" kern="0" dirty="0">
              <a:cs typeface="Arial" panose="020B0604020202020204" pitchFamily="34" charset="0"/>
            </a:endParaRPr>
          </a:p>
        </p:txBody>
      </p:sp>
      <p:graphicFrame>
        <p:nvGraphicFramePr>
          <p:cNvPr id="12" name="Table 11">
            <a:extLst>
              <a:ext uri="{FF2B5EF4-FFF2-40B4-BE49-F238E27FC236}">
                <a16:creationId xmlns:a16="http://schemas.microsoft.com/office/drawing/2014/main" id="{E92C3D8A-7005-2A79-A2F7-3AF331D8E6F9}"/>
              </a:ext>
            </a:extLst>
          </p:cNvPr>
          <p:cNvGraphicFramePr>
            <a:graphicFrameLocks noGrp="1"/>
          </p:cNvGraphicFramePr>
          <p:nvPr>
            <p:extLst>
              <p:ext uri="{D42A27DB-BD31-4B8C-83A1-F6EECF244321}">
                <p14:modId xmlns:p14="http://schemas.microsoft.com/office/powerpoint/2010/main" val="3469293559"/>
              </p:ext>
            </p:extLst>
          </p:nvPr>
        </p:nvGraphicFramePr>
        <p:xfrm>
          <a:off x="395486" y="4129988"/>
          <a:ext cx="7776964" cy="2108571"/>
        </p:xfrm>
        <a:graphic>
          <a:graphicData uri="http://schemas.openxmlformats.org/drawingml/2006/table">
            <a:tbl>
              <a:tblPr firstRow="1" bandRow="1">
                <a:tableStyleId>{21E4AEA4-8DFA-4A89-87EB-49C32662AFE0}</a:tableStyleId>
              </a:tblPr>
              <a:tblGrid>
                <a:gridCol w="1944241">
                  <a:extLst>
                    <a:ext uri="{9D8B030D-6E8A-4147-A177-3AD203B41FA5}">
                      <a16:colId xmlns:a16="http://schemas.microsoft.com/office/drawing/2014/main" val="20001"/>
                    </a:ext>
                  </a:extLst>
                </a:gridCol>
                <a:gridCol w="1944241">
                  <a:extLst>
                    <a:ext uri="{9D8B030D-6E8A-4147-A177-3AD203B41FA5}">
                      <a16:colId xmlns:a16="http://schemas.microsoft.com/office/drawing/2014/main" val="1228508582"/>
                    </a:ext>
                  </a:extLst>
                </a:gridCol>
                <a:gridCol w="1944241">
                  <a:extLst>
                    <a:ext uri="{9D8B030D-6E8A-4147-A177-3AD203B41FA5}">
                      <a16:colId xmlns:a16="http://schemas.microsoft.com/office/drawing/2014/main" val="1181224485"/>
                    </a:ext>
                  </a:extLst>
                </a:gridCol>
                <a:gridCol w="1944241">
                  <a:extLst>
                    <a:ext uri="{9D8B030D-6E8A-4147-A177-3AD203B41FA5}">
                      <a16:colId xmlns:a16="http://schemas.microsoft.com/office/drawing/2014/main" val="1404328549"/>
                    </a:ext>
                  </a:extLst>
                </a:gridCol>
              </a:tblGrid>
              <a:tr h="212211">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400" b="1" kern="0" dirty="0">
                          <a:latin typeface="+mj-lt"/>
                        </a:rPr>
                        <a:t>AFUR Membership</a:t>
                      </a:r>
                    </a:p>
                  </a:txBody>
                  <a:tcPr marL="91438" marR="91438" marT="45723" marB="45723"/>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ZA" sz="1400" b="1" kern="1200" dirty="0">
                        <a:solidFill>
                          <a:schemeClr val="lt1"/>
                        </a:solidFill>
                        <a:latin typeface="+mj-lt"/>
                        <a:ea typeface="+mn-ea"/>
                        <a:cs typeface="+mn-cs"/>
                      </a:endParaRPr>
                    </a:p>
                  </a:txBody>
                  <a:tcPr marL="91438" marR="91438" marT="45723" marB="45723"/>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altLang="en-US" sz="1400" b="1" kern="0" dirty="0">
                        <a:latin typeface="+mj-lt"/>
                      </a:endParaRPr>
                    </a:p>
                  </a:txBody>
                  <a:tcPr marL="91438" marR="91438" marT="45723" marB="45723"/>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altLang="en-US" sz="1400" b="1" kern="0" dirty="0">
                        <a:latin typeface="+mj-lt"/>
                      </a:endParaRPr>
                    </a:p>
                  </a:txBody>
                  <a:tcPr marL="91438" marR="91438" marT="45723" marB="45723"/>
                </a:tc>
                <a:extLst>
                  <a:ext uri="{0D108BD9-81ED-4DB2-BD59-A6C34878D82A}">
                    <a16:rowId xmlns:a16="http://schemas.microsoft.com/office/drawing/2014/main" val="10000"/>
                  </a:ext>
                </a:extLst>
              </a:tr>
              <a:tr h="1803765">
                <a:tc>
                  <a:txBody>
                    <a:bodyPr/>
                    <a:lstStyle/>
                    <a:p>
                      <a:pPr marL="263525" indent="-263525" eaLnBrk="1" hangingPunct="1">
                        <a:spcBef>
                          <a:spcPts val="0"/>
                        </a:spcBef>
                        <a:buFont typeface="+mj-lt"/>
                        <a:buAutoNum type="arabicPeriod"/>
                        <a:defRPr/>
                      </a:pPr>
                      <a:r>
                        <a:rPr lang="en-US" altLang="en-US" sz="1400" kern="0" dirty="0"/>
                        <a:t>Algeria</a:t>
                      </a:r>
                    </a:p>
                    <a:p>
                      <a:pPr marL="263525" indent="-263525" eaLnBrk="1" hangingPunct="1">
                        <a:spcBef>
                          <a:spcPts val="0"/>
                        </a:spcBef>
                        <a:buFont typeface="+mj-lt"/>
                        <a:buAutoNum type="arabicPeriod"/>
                        <a:defRPr/>
                      </a:pPr>
                      <a:r>
                        <a:rPr lang="en-US" altLang="en-US" sz="1400" kern="0" dirty="0"/>
                        <a:t>Benin</a:t>
                      </a:r>
                    </a:p>
                    <a:p>
                      <a:pPr marL="263525" indent="-263525" eaLnBrk="1" hangingPunct="1">
                        <a:spcBef>
                          <a:spcPts val="0"/>
                        </a:spcBef>
                        <a:buFont typeface="+mj-lt"/>
                        <a:buAutoNum type="arabicPeriod"/>
                        <a:defRPr/>
                      </a:pPr>
                      <a:r>
                        <a:rPr lang="en-US" altLang="en-US" sz="1400" kern="0" dirty="0"/>
                        <a:t>Burkino Faso </a:t>
                      </a:r>
                    </a:p>
                    <a:p>
                      <a:pPr marL="263525" indent="-263525" eaLnBrk="1" hangingPunct="1">
                        <a:spcBef>
                          <a:spcPts val="0"/>
                        </a:spcBef>
                        <a:buFont typeface="+mj-lt"/>
                        <a:buAutoNum type="arabicPeriod"/>
                        <a:defRPr/>
                      </a:pPr>
                      <a:r>
                        <a:rPr lang="en-US" altLang="en-US" sz="1400" kern="0" dirty="0"/>
                        <a:t>Cameroon</a:t>
                      </a:r>
                    </a:p>
                    <a:p>
                      <a:pPr marL="263525" indent="-263525" eaLnBrk="1" hangingPunct="1">
                        <a:spcBef>
                          <a:spcPts val="0"/>
                        </a:spcBef>
                        <a:buFont typeface="+mj-lt"/>
                        <a:buAutoNum type="arabicPeriod"/>
                        <a:defRPr/>
                      </a:pPr>
                      <a:r>
                        <a:rPr lang="en-US" altLang="en-US" sz="1400" kern="0" dirty="0"/>
                        <a:t>Cote d’Ivoire</a:t>
                      </a:r>
                    </a:p>
                    <a:p>
                      <a:pPr marL="263525" indent="-263525" eaLnBrk="1" hangingPunct="1">
                        <a:spcBef>
                          <a:spcPts val="0"/>
                        </a:spcBef>
                        <a:buFont typeface="+mj-lt"/>
                        <a:buAutoNum type="arabicPeriod"/>
                        <a:defRPr/>
                      </a:pPr>
                      <a:r>
                        <a:rPr lang="en-US" altLang="en-US" sz="1400" kern="0" dirty="0"/>
                        <a:t>Gambia</a:t>
                      </a:r>
                    </a:p>
                    <a:p>
                      <a:pPr marL="263525" indent="-263525" eaLnBrk="1" hangingPunct="1">
                        <a:spcBef>
                          <a:spcPts val="0"/>
                        </a:spcBef>
                        <a:buFont typeface="+mj-lt"/>
                        <a:buAutoNum type="arabicPeriod"/>
                        <a:defRPr/>
                      </a:pPr>
                      <a:r>
                        <a:rPr lang="en-US" altLang="en-US" sz="1400" kern="0" dirty="0"/>
                        <a:t>Ghana</a:t>
                      </a:r>
                    </a:p>
                  </a:txBody>
                  <a:tcPr marL="91438" marR="91438" marT="45723" marB="45723"/>
                </a:tc>
                <a:tc>
                  <a:txBody>
                    <a:bodyPr/>
                    <a:lstStyle/>
                    <a:p>
                      <a:pPr marL="263525" indent="-263525" eaLnBrk="1" hangingPunct="1">
                        <a:spcBef>
                          <a:spcPts val="0"/>
                        </a:spcBef>
                        <a:buFont typeface="+mj-lt"/>
                        <a:buAutoNum type="arabicPeriod" startAt="8"/>
                        <a:defRPr/>
                      </a:pPr>
                      <a:r>
                        <a:rPr lang="en-ZA" altLang="en-US" sz="1400" kern="0" dirty="0"/>
                        <a:t>Kenya</a:t>
                      </a:r>
                    </a:p>
                    <a:p>
                      <a:pPr marL="263525" indent="-263525" eaLnBrk="1" hangingPunct="1">
                        <a:spcBef>
                          <a:spcPts val="0"/>
                        </a:spcBef>
                        <a:buFont typeface="+mj-lt"/>
                        <a:buAutoNum type="arabicPeriod" startAt="8"/>
                        <a:defRPr/>
                      </a:pPr>
                      <a:r>
                        <a:rPr lang="en-ZA" altLang="en-US" sz="1400" kern="0" dirty="0"/>
                        <a:t>Lesotho</a:t>
                      </a:r>
                    </a:p>
                    <a:p>
                      <a:pPr marL="263525" indent="-263525" eaLnBrk="1" hangingPunct="1">
                        <a:spcBef>
                          <a:spcPts val="0"/>
                        </a:spcBef>
                        <a:buFont typeface="+mj-lt"/>
                        <a:buAutoNum type="arabicPeriod" startAt="8"/>
                        <a:defRPr/>
                      </a:pPr>
                      <a:r>
                        <a:rPr lang="en-ZA" altLang="en-US" sz="1400" kern="0" dirty="0"/>
                        <a:t>Malawi</a:t>
                      </a:r>
                    </a:p>
                    <a:p>
                      <a:pPr marL="263525" indent="-263525" eaLnBrk="1" hangingPunct="1">
                        <a:spcBef>
                          <a:spcPts val="0"/>
                        </a:spcBef>
                        <a:buFont typeface="+mj-lt"/>
                        <a:buAutoNum type="arabicPeriod" startAt="8"/>
                        <a:defRPr/>
                      </a:pPr>
                      <a:r>
                        <a:rPr lang="en-US" altLang="en-US" sz="1400" kern="0" dirty="0"/>
                        <a:t>Mali</a:t>
                      </a:r>
                    </a:p>
                    <a:p>
                      <a:pPr marL="263525" indent="-263525" eaLnBrk="1" hangingPunct="1">
                        <a:spcBef>
                          <a:spcPts val="0"/>
                        </a:spcBef>
                        <a:buFont typeface="+mj-lt"/>
                        <a:buAutoNum type="arabicPeriod" startAt="8"/>
                        <a:defRPr/>
                      </a:pPr>
                      <a:r>
                        <a:rPr lang="en-US" altLang="en-US" sz="1400" kern="0" dirty="0"/>
                        <a:t>Mauritania</a:t>
                      </a:r>
                    </a:p>
                    <a:p>
                      <a:pPr marL="263525" indent="-263525" eaLnBrk="1" hangingPunct="1">
                        <a:spcBef>
                          <a:spcPts val="0"/>
                        </a:spcBef>
                        <a:buFont typeface="+mj-lt"/>
                        <a:buAutoNum type="arabicPeriod" startAt="8"/>
                        <a:defRPr/>
                      </a:pPr>
                      <a:r>
                        <a:rPr lang="en-ZA" altLang="en-US" sz="1400" kern="0" dirty="0"/>
                        <a:t>Mozambique</a:t>
                      </a:r>
                    </a:p>
                    <a:p>
                      <a:pPr marL="263525" indent="-263525" eaLnBrk="1" hangingPunct="1">
                        <a:spcBef>
                          <a:spcPts val="0"/>
                        </a:spcBef>
                        <a:buFont typeface="+mj-lt"/>
                        <a:buAutoNum type="arabicPeriod" startAt="8"/>
                        <a:defRPr/>
                      </a:pPr>
                      <a:r>
                        <a:rPr lang="en-ZA" altLang="en-US" sz="1400" kern="0" dirty="0"/>
                        <a:t>Namibia</a:t>
                      </a:r>
                      <a:endParaRPr lang="en-ZA" altLang="en-US" sz="1400" kern="0" dirty="0">
                        <a:latin typeface="+mj-lt"/>
                      </a:endParaRPr>
                    </a:p>
                  </a:txBody>
                  <a:tcPr marL="91438" marR="91438" marT="45723" marB="45723">
                    <a:solidFill>
                      <a:srgbClr val="E8E8EF"/>
                    </a:solidFill>
                  </a:tcPr>
                </a:tc>
                <a:tc>
                  <a:txBody>
                    <a:bodyPr/>
                    <a:lstStyle/>
                    <a:p>
                      <a:pPr marL="263525" indent="-263525" eaLnBrk="1" hangingPunct="1">
                        <a:spcBef>
                          <a:spcPts val="0"/>
                        </a:spcBef>
                        <a:buFont typeface="+mj-lt"/>
                        <a:buAutoNum type="arabicPeriod" startAt="15"/>
                        <a:defRPr/>
                      </a:pPr>
                      <a:r>
                        <a:rPr lang="en-US" altLang="en-US" sz="1400" kern="0" dirty="0"/>
                        <a:t>Niger</a:t>
                      </a:r>
                    </a:p>
                    <a:p>
                      <a:pPr marL="263525" indent="-263525" eaLnBrk="1" hangingPunct="1">
                        <a:spcBef>
                          <a:spcPts val="0"/>
                        </a:spcBef>
                        <a:buFont typeface="+mj-lt"/>
                        <a:buAutoNum type="arabicPeriod" startAt="15"/>
                        <a:defRPr/>
                      </a:pPr>
                      <a:r>
                        <a:rPr lang="en-US" altLang="en-US" sz="1400" kern="0" dirty="0"/>
                        <a:t>Nigeria</a:t>
                      </a:r>
                    </a:p>
                    <a:p>
                      <a:pPr marL="263525" indent="-263525" eaLnBrk="1" hangingPunct="1">
                        <a:spcBef>
                          <a:spcPts val="0"/>
                        </a:spcBef>
                        <a:buFont typeface="+mj-lt"/>
                        <a:buAutoNum type="arabicPeriod" startAt="15"/>
                        <a:defRPr/>
                      </a:pPr>
                      <a:r>
                        <a:rPr lang="en-ZA" altLang="en-US" sz="1400" kern="0" dirty="0"/>
                        <a:t>Rwanda</a:t>
                      </a:r>
                    </a:p>
                    <a:p>
                      <a:pPr marL="263525" indent="-263525" eaLnBrk="1" hangingPunct="1">
                        <a:spcBef>
                          <a:spcPts val="0"/>
                        </a:spcBef>
                        <a:buFont typeface="+mj-lt"/>
                        <a:buAutoNum type="arabicPeriod" startAt="15"/>
                        <a:defRPr/>
                      </a:pPr>
                      <a:r>
                        <a:rPr lang="en-US" altLang="en-US" sz="1400" kern="0" dirty="0"/>
                        <a:t>Senegal</a:t>
                      </a:r>
                    </a:p>
                    <a:p>
                      <a:pPr marL="263525" indent="-263525" eaLnBrk="1" hangingPunct="1">
                        <a:spcBef>
                          <a:spcPts val="0"/>
                        </a:spcBef>
                        <a:buFont typeface="+mj-lt"/>
                        <a:buAutoNum type="arabicPeriod" startAt="15"/>
                        <a:defRPr/>
                      </a:pPr>
                      <a:r>
                        <a:rPr lang="en-ZA" altLang="en-US" sz="1400" kern="0" dirty="0"/>
                        <a:t>South Africa</a:t>
                      </a:r>
                    </a:p>
                    <a:p>
                      <a:pPr marL="263525" indent="-263525" eaLnBrk="1" hangingPunct="1">
                        <a:spcBef>
                          <a:spcPts val="0"/>
                        </a:spcBef>
                        <a:buFont typeface="+mj-lt"/>
                        <a:buAutoNum type="arabicPeriod" startAt="15"/>
                        <a:defRPr/>
                      </a:pPr>
                      <a:r>
                        <a:rPr lang="en-ZA" altLang="en-US" sz="1400" kern="0" dirty="0"/>
                        <a:t>Tanzania</a:t>
                      </a:r>
                    </a:p>
                    <a:p>
                      <a:pPr marL="263525" indent="-263525" eaLnBrk="1" hangingPunct="1">
                        <a:spcBef>
                          <a:spcPts val="0"/>
                        </a:spcBef>
                        <a:buFont typeface="+mj-lt"/>
                        <a:buAutoNum type="arabicPeriod" startAt="15"/>
                        <a:defRPr/>
                      </a:pPr>
                      <a:r>
                        <a:rPr lang="en-US" altLang="en-US" sz="1400" kern="0" dirty="0"/>
                        <a:t>Togo </a:t>
                      </a:r>
                      <a:endParaRPr lang="en-ZA" altLang="en-US" sz="1400" kern="0" dirty="0">
                        <a:latin typeface="+mj-lt"/>
                      </a:endParaRPr>
                    </a:p>
                  </a:txBody>
                  <a:tcPr marL="91438" marR="91438" marT="45723" marB="45723"/>
                </a:tc>
                <a:tc>
                  <a:txBody>
                    <a:bodyPr/>
                    <a:lstStyle/>
                    <a:p>
                      <a:pPr marL="263525" indent="-263525" eaLnBrk="1" hangingPunct="1">
                        <a:spcBef>
                          <a:spcPts val="0"/>
                        </a:spcBef>
                        <a:buFont typeface="+mj-lt"/>
                        <a:buAutoNum type="arabicPeriod" startAt="22"/>
                        <a:defRPr/>
                      </a:pPr>
                      <a:r>
                        <a:rPr lang="en-ZA" altLang="en-US" sz="1400" kern="0" dirty="0"/>
                        <a:t>Uganda</a:t>
                      </a:r>
                    </a:p>
                    <a:p>
                      <a:pPr marL="263525" indent="-263525" eaLnBrk="1" hangingPunct="1">
                        <a:spcBef>
                          <a:spcPts val="0"/>
                        </a:spcBef>
                        <a:buFont typeface="+mj-lt"/>
                        <a:buAutoNum type="arabicPeriod" startAt="22"/>
                        <a:defRPr/>
                      </a:pPr>
                      <a:r>
                        <a:rPr lang="en-ZA" altLang="en-US" sz="1400" kern="0" dirty="0"/>
                        <a:t>Zambia</a:t>
                      </a:r>
                    </a:p>
                    <a:p>
                      <a:pPr marL="263525" indent="-263525" eaLnBrk="1" hangingPunct="1">
                        <a:spcBef>
                          <a:spcPts val="0"/>
                        </a:spcBef>
                        <a:buFont typeface="+mj-lt"/>
                        <a:buAutoNum type="arabicPeriod" startAt="22"/>
                        <a:defRPr/>
                      </a:pPr>
                      <a:r>
                        <a:rPr lang="en-ZA" altLang="en-US" sz="1400" kern="0" dirty="0"/>
                        <a:t>Zimbabwe</a:t>
                      </a:r>
                    </a:p>
                    <a:p>
                      <a:pPr marL="263525" indent="-263525" eaLnBrk="1" hangingPunct="1">
                        <a:spcBef>
                          <a:spcPts val="0"/>
                        </a:spcBef>
                        <a:buFont typeface="+mj-lt"/>
                        <a:buAutoNum type="arabicPeriod" startAt="22"/>
                        <a:defRPr/>
                      </a:pPr>
                      <a:r>
                        <a:rPr lang="en-US" altLang="en-US" sz="1400" kern="0" dirty="0"/>
                        <a:t>Angola – observer</a:t>
                      </a:r>
                    </a:p>
                    <a:p>
                      <a:pPr marL="263525" indent="-263525" eaLnBrk="1" hangingPunct="1">
                        <a:spcBef>
                          <a:spcPts val="0"/>
                        </a:spcBef>
                        <a:buFont typeface="+mj-lt"/>
                        <a:buAutoNum type="arabicPeriod" startAt="22"/>
                        <a:defRPr/>
                      </a:pPr>
                      <a:r>
                        <a:rPr lang="en-US" altLang="en-US" sz="1400" kern="0" dirty="0"/>
                        <a:t>DRC - observer</a:t>
                      </a:r>
                    </a:p>
                    <a:p>
                      <a:pPr marL="263525" indent="-263525" eaLnBrk="1" hangingPunct="1">
                        <a:spcBef>
                          <a:spcPts val="0"/>
                        </a:spcBef>
                        <a:buFont typeface="+mj-lt"/>
                        <a:buAutoNum type="arabicPeriod" startAt="22"/>
                        <a:defRPr/>
                      </a:pPr>
                      <a:r>
                        <a:rPr lang="en-ZA" altLang="en-US" sz="1400" kern="0" dirty="0"/>
                        <a:t>Ethiopia - observer</a:t>
                      </a:r>
                    </a:p>
                    <a:p>
                      <a:pPr marL="263525" indent="-263525" eaLnBrk="1" hangingPunct="1">
                        <a:spcBef>
                          <a:spcPts val="0"/>
                        </a:spcBef>
                        <a:buFont typeface="+mj-lt"/>
                        <a:buAutoNum type="arabicPeriod" startAt="22"/>
                        <a:defRPr/>
                      </a:pPr>
                      <a:r>
                        <a:rPr lang="en-ZA" altLang="en-US" sz="1400" kern="0" dirty="0"/>
                        <a:t>North Sudan - observer</a:t>
                      </a:r>
                      <a:endParaRPr lang="en-ZA" altLang="en-US" sz="1400" kern="0" dirty="0">
                        <a:latin typeface="+mj-lt"/>
                      </a:endParaRPr>
                    </a:p>
                  </a:txBody>
                  <a:tcPr marL="91438" marR="91438" marT="45723" marB="45723">
                    <a:solidFill>
                      <a:srgbClr val="E8E8EF"/>
                    </a:solidFill>
                  </a:tcPr>
                </a:tc>
                <a:extLst>
                  <a:ext uri="{0D108BD9-81ED-4DB2-BD59-A6C34878D82A}">
                    <a16:rowId xmlns:a16="http://schemas.microsoft.com/office/drawing/2014/main" val="1838456359"/>
                  </a:ext>
                </a:extLst>
              </a:tr>
            </a:tbl>
          </a:graphicData>
        </a:graphic>
      </p:graphicFrame>
      <p:sp>
        <p:nvSpPr>
          <p:cNvPr id="3" name="TextBox 2">
            <a:extLst>
              <a:ext uri="{FF2B5EF4-FFF2-40B4-BE49-F238E27FC236}">
                <a16:creationId xmlns:a16="http://schemas.microsoft.com/office/drawing/2014/main" id="{49980C18-D0AA-BB8A-6394-2B3E12DA3299}"/>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71</a:t>
            </a:fld>
            <a:endParaRPr lang="en-ZA" sz="1200" dirty="0"/>
          </a:p>
        </p:txBody>
      </p:sp>
    </p:spTree>
    <p:extLst>
      <p:ext uri="{BB962C8B-B14F-4D97-AF65-F5344CB8AC3E}">
        <p14:creationId xmlns:p14="http://schemas.microsoft.com/office/powerpoint/2010/main" val="29536799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395536" y="2132856"/>
            <a:ext cx="7776864" cy="4248472"/>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1" indent="0" algn="just" eaLnBrk="1" hangingPunct="1">
              <a:spcBef>
                <a:spcPts val="384"/>
              </a:spcBef>
              <a:buNone/>
              <a:defRPr/>
            </a:pPr>
            <a:endParaRPr lang="en-ZA" sz="1400" kern="0" dirty="0">
              <a:solidFill>
                <a:schemeClr val="tx1">
                  <a:lumMod val="95000"/>
                  <a:lumOff val="5000"/>
                </a:schemeClr>
              </a:solidFill>
              <a:latin typeface="Arial"/>
              <a:ea typeface="ＭＳ Ｐゴシック"/>
            </a:endParaRPr>
          </a:p>
          <a:p>
            <a:pPr marL="0" indent="0" eaLnBrk="1" hangingPunct="1">
              <a:buNone/>
              <a:defRPr/>
            </a:pPr>
            <a:r>
              <a:rPr lang="en-ZA" altLang="en-US" sz="1400" kern="0" dirty="0">
                <a:solidFill>
                  <a:schemeClr val="tx1">
                    <a:lumMod val="95000"/>
                    <a:lumOff val="5000"/>
                  </a:schemeClr>
                </a:solidFill>
                <a:latin typeface="Arial"/>
                <a:ea typeface="ＭＳ Ｐゴシック"/>
              </a:rPr>
              <a:t>RERA and AFUR continue to enjoy excellent working relationships and support from the:</a:t>
            </a:r>
          </a:p>
          <a:p>
            <a:pPr marL="0" indent="0" eaLnBrk="1" hangingPunct="1">
              <a:buNone/>
              <a:defRPr/>
            </a:pPr>
            <a:endParaRPr lang="en-ZA" altLang="en-US" sz="1400" kern="0" dirty="0">
              <a:solidFill>
                <a:schemeClr val="tx1">
                  <a:lumMod val="95000"/>
                  <a:lumOff val="5000"/>
                </a:schemeClr>
              </a:solidFill>
              <a:latin typeface="Arial"/>
              <a:ea typeface="ＭＳ Ｐゴシック"/>
            </a:endParaRPr>
          </a:p>
          <a:p>
            <a:pPr marL="342900" lvl="1" indent="-342900" eaLnBrk="1" hangingPunct="1">
              <a:buFont typeface="+mj-lt"/>
              <a:buAutoNum type="arabicPeriod"/>
              <a:defRPr/>
            </a:pPr>
            <a:r>
              <a:rPr lang="en-ZA" altLang="en-US" sz="1400" kern="0" dirty="0">
                <a:solidFill>
                  <a:schemeClr val="tx1">
                    <a:lumMod val="95000"/>
                    <a:lumOff val="5000"/>
                  </a:schemeClr>
                </a:solidFill>
                <a:latin typeface="Arial"/>
                <a:ea typeface="ＭＳ Ｐゴシック"/>
              </a:rPr>
              <a:t>African Union (AU);</a:t>
            </a:r>
          </a:p>
          <a:p>
            <a:pPr marL="342900" lvl="1" indent="-342900" eaLnBrk="1" hangingPunct="1">
              <a:buFont typeface="+mj-lt"/>
              <a:buAutoNum type="arabicPeriod"/>
              <a:defRPr/>
            </a:pPr>
            <a:r>
              <a:rPr lang="en-ZA" altLang="en-US" sz="1400" kern="0" dirty="0">
                <a:solidFill>
                  <a:schemeClr val="tx1">
                    <a:lumMod val="95000"/>
                    <a:lumOff val="5000"/>
                  </a:schemeClr>
                </a:solidFill>
                <a:latin typeface="Arial"/>
                <a:ea typeface="ＭＳ Ｐゴシック"/>
              </a:rPr>
              <a:t>SADC Secretariat;</a:t>
            </a:r>
          </a:p>
          <a:p>
            <a:pPr marL="342900" lvl="1" indent="-342900" eaLnBrk="1" hangingPunct="1">
              <a:buFont typeface="+mj-lt"/>
              <a:buAutoNum type="arabicPeriod"/>
              <a:defRPr/>
            </a:pPr>
            <a:r>
              <a:rPr lang="en-ZA" altLang="en-US" sz="1400" kern="0" dirty="0">
                <a:solidFill>
                  <a:schemeClr val="tx1">
                    <a:lumMod val="95000"/>
                    <a:lumOff val="5000"/>
                  </a:schemeClr>
                </a:solidFill>
                <a:latin typeface="Arial"/>
                <a:ea typeface="ＭＳ Ｐゴシック"/>
              </a:rPr>
              <a:t>Southern African Power Pool (SAPP);</a:t>
            </a:r>
          </a:p>
          <a:p>
            <a:pPr marL="342900" lvl="1" indent="-342900" eaLnBrk="1" hangingPunct="1">
              <a:buFont typeface="+mj-lt"/>
              <a:buAutoNum type="arabicPeriod"/>
              <a:defRPr/>
            </a:pPr>
            <a:r>
              <a:rPr lang="en-ZA" altLang="en-US" sz="1400" kern="0" dirty="0">
                <a:solidFill>
                  <a:schemeClr val="tx1">
                    <a:lumMod val="95000"/>
                    <a:lumOff val="5000"/>
                  </a:schemeClr>
                </a:solidFill>
                <a:latin typeface="Arial"/>
                <a:ea typeface="ＭＳ Ｐゴシック"/>
              </a:rPr>
              <a:t>International Confederation of Energy Regulators (ICER);</a:t>
            </a:r>
          </a:p>
          <a:p>
            <a:pPr marL="342900" lvl="1" indent="-342900" eaLnBrk="1" hangingPunct="1">
              <a:buFont typeface="+mj-lt"/>
              <a:buAutoNum type="arabicPeriod"/>
              <a:defRPr/>
            </a:pPr>
            <a:r>
              <a:rPr lang="en-ZA" altLang="en-US" sz="1400" kern="0" dirty="0">
                <a:solidFill>
                  <a:schemeClr val="tx1">
                    <a:lumMod val="95000"/>
                    <a:lumOff val="5000"/>
                  </a:schemeClr>
                </a:solidFill>
                <a:latin typeface="Arial"/>
                <a:ea typeface="ＭＳ Ｐゴシック"/>
              </a:rPr>
              <a:t>Council of European Energy Regulators (CEER); </a:t>
            </a:r>
          </a:p>
          <a:p>
            <a:pPr marL="342900" lvl="1" indent="-342900" eaLnBrk="1" hangingPunct="1">
              <a:buFont typeface="+mj-lt"/>
              <a:buAutoNum type="arabicPeriod"/>
              <a:defRPr/>
            </a:pPr>
            <a:r>
              <a:rPr lang="en-ZA" altLang="en-US" sz="1400" kern="0" dirty="0">
                <a:solidFill>
                  <a:schemeClr val="tx1">
                    <a:lumMod val="95000"/>
                    <a:lumOff val="5000"/>
                  </a:schemeClr>
                </a:solidFill>
                <a:latin typeface="Arial"/>
                <a:ea typeface="ＭＳ Ｐゴシック"/>
              </a:rPr>
              <a:t>Energy Regulators Regional Association (ERRA);</a:t>
            </a:r>
          </a:p>
          <a:p>
            <a:pPr marL="342900" lvl="1" indent="-342900" eaLnBrk="1" hangingPunct="1">
              <a:buFont typeface="+mj-lt"/>
              <a:buAutoNum type="arabicPeriod"/>
              <a:defRPr/>
            </a:pPr>
            <a:r>
              <a:rPr lang="en-ZA" altLang="en-US" sz="1400" kern="0" dirty="0">
                <a:solidFill>
                  <a:schemeClr val="tx1">
                    <a:lumMod val="95000"/>
                    <a:lumOff val="5000"/>
                  </a:schemeClr>
                </a:solidFill>
                <a:latin typeface="Arial"/>
                <a:ea typeface="ＭＳ Ｐゴシック"/>
              </a:rPr>
              <a:t>ECOWAS Regional Electricity Regulatory Authority (ERERA</a:t>
            </a:r>
            <a:r>
              <a:rPr lang="en-GB" altLang="en-US" sz="1400" kern="0" dirty="0">
                <a:solidFill>
                  <a:schemeClr val="tx1">
                    <a:lumMod val="95000"/>
                    <a:lumOff val="5000"/>
                  </a:schemeClr>
                </a:solidFill>
                <a:latin typeface="Arial"/>
                <a:ea typeface="ＭＳ Ｐゴシック"/>
              </a:rPr>
              <a:t>); </a:t>
            </a:r>
          </a:p>
          <a:p>
            <a:pPr marL="342900" lvl="1" indent="-342900" eaLnBrk="1" hangingPunct="1">
              <a:buFont typeface="+mj-lt"/>
              <a:buAutoNum type="arabicPeriod"/>
              <a:defRPr/>
            </a:pPr>
            <a:r>
              <a:rPr lang="en-GB" altLang="en-US" sz="1400" kern="0" dirty="0">
                <a:solidFill>
                  <a:schemeClr val="tx1">
                    <a:lumMod val="95000"/>
                    <a:lumOff val="5000"/>
                  </a:schemeClr>
                </a:solidFill>
                <a:latin typeface="Arial"/>
                <a:ea typeface="ＭＳ Ｐゴシック"/>
              </a:rPr>
              <a:t>Roundtable</a:t>
            </a:r>
            <a:r>
              <a:rPr lang="en-US" altLang="en-US" sz="1400" kern="0" dirty="0">
                <a:solidFill>
                  <a:schemeClr val="tx1">
                    <a:lumMod val="95000"/>
                    <a:lumOff val="5000"/>
                  </a:schemeClr>
                </a:solidFill>
                <a:latin typeface="Arial"/>
                <a:ea typeface="ＭＳ Ｐゴシック"/>
              </a:rPr>
              <a:t> of Regional Energy Regulators Associations of Emerging Market;</a:t>
            </a:r>
          </a:p>
          <a:p>
            <a:pPr marL="342900" lvl="1" indent="-342900" eaLnBrk="1" hangingPunct="1">
              <a:buFont typeface="+mj-lt"/>
              <a:buAutoNum type="arabicPeriod"/>
              <a:defRPr/>
            </a:pPr>
            <a:r>
              <a:rPr lang="en-ZA" altLang="en-US" sz="1400" kern="0" dirty="0">
                <a:latin typeface="Arial"/>
                <a:ea typeface="ＭＳ Ｐゴシック"/>
              </a:rPr>
              <a:t>German funding agency (GIZ</a:t>
            </a:r>
            <a:r>
              <a:rPr lang="en-ZA" altLang="en-US" sz="1400" kern="0" dirty="0">
                <a:solidFill>
                  <a:schemeClr val="tx1">
                    <a:lumMod val="95000"/>
                    <a:lumOff val="5000"/>
                  </a:schemeClr>
                </a:solidFill>
                <a:latin typeface="Arial"/>
                <a:ea typeface="ＭＳ Ｐゴシック"/>
              </a:rPr>
              <a:t>);</a:t>
            </a:r>
          </a:p>
          <a:p>
            <a:pPr marL="342900" lvl="1" indent="-342900" eaLnBrk="1" hangingPunct="1">
              <a:buFont typeface="+mj-lt"/>
              <a:buAutoNum type="arabicPeriod"/>
              <a:defRPr/>
            </a:pPr>
            <a:r>
              <a:rPr lang="af-ZA" sz="1400" dirty="0">
                <a:effectLst/>
                <a:latin typeface="Arial" panose="020B0604020202020204" pitchFamily="34" charset="0"/>
                <a:ea typeface="Times New Roman" panose="02020603050405020304" pitchFamily="18" charset="0"/>
                <a:cs typeface="Aptos" panose="020B0004020202020204" pitchFamily="34" charset="0"/>
              </a:rPr>
              <a:t>Danish Energy Agency</a:t>
            </a:r>
            <a:r>
              <a:rPr lang="en-ZA" altLang="en-US" sz="1400" kern="0" dirty="0">
                <a:solidFill>
                  <a:schemeClr val="tx1">
                    <a:lumMod val="95000"/>
                    <a:lumOff val="5000"/>
                  </a:schemeClr>
                </a:solidFill>
                <a:latin typeface="Arial"/>
                <a:ea typeface="ＭＳ Ｐゴシック"/>
              </a:rPr>
              <a:t> (DEA); and</a:t>
            </a:r>
          </a:p>
          <a:p>
            <a:pPr marL="342900" lvl="1" indent="-342900" eaLnBrk="1" hangingPunct="1">
              <a:buFont typeface="+mj-lt"/>
              <a:buAutoNum type="arabicPeriod"/>
              <a:defRPr/>
            </a:pPr>
            <a:r>
              <a:rPr lang="af-ZA" sz="1400" dirty="0">
                <a:effectLst/>
                <a:latin typeface="Arial" panose="020B0604020202020204" pitchFamily="34" charset="0"/>
                <a:ea typeface="Aptos" panose="020B0004020202020204" pitchFamily="34" charset="0"/>
                <a:cs typeface="Aptos" panose="020B0004020202020204" pitchFamily="34" charset="0"/>
              </a:rPr>
              <a:t>National Regulatory Utility Commissioners (NARUC)</a:t>
            </a:r>
            <a:r>
              <a:rPr lang="en-ZA" sz="1400" kern="0" dirty="0">
                <a:solidFill>
                  <a:schemeClr val="tx1">
                    <a:lumMod val="95000"/>
                    <a:lumOff val="5000"/>
                  </a:schemeClr>
                </a:solidFill>
                <a:effectLst/>
                <a:latin typeface="Arial"/>
                <a:ea typeface="ＭＳ Ｐゴシック"/>
                <a:cs typeface="Aptos" panose="020B0004020202020204" pitchFamily="34" charset="0"/>
              </a:rPr>
              <a:t>; and</a:t>
            </a:r>
          </a:p>
          <a:p>
            <a:pPr marL="342900" lvl="1" indent="-342900" eaLnBrk="1" hangingPunct="1">
              <a:buFont typeface="+mj-lt"/>
              <a:buAutoNum type="arabicPeriod"/>
              <a:defRPr/>
            </a:pPr>
            <a:r>
              <a:rPr lang="en-ZA" altLang="en-US" sz="1400" kern="0" dirty="0">
                <a:solidFill>
                  <a:schemeClr val="tx1">
                    <a:lumMod val="95000"/>
                    <a:lumOff val="5000"/>
                  </a:schemeClr>
                </a:solidFill>
                <a:latin typeface="Arial"/>
                <a:ea typeface="ＭＳ Ｐゴシック"/>
              </a:rPr>
              <a:t>Minister Counsellor for Economic and Commercial Affairs of the People’s Republic of China.</a:t>
            </a:r>
          </a:p>
          <a:p>
            <a:pPr marL="342900" lvl="1" indent="-342900" eaLnBrk="1" hangingPunct="1">
              <a:buFont typeface="+mj-lt"/>
              <a:buAutoNum type="arabicPeriod"/>
              <a:defRPr/>
            </a:pPr>
            <a:endParaRPr lang="en-US" altLang="en-US" sz="1400" kern="0" dirty="0">
              <a:solidFill>
                <a:schemeClr val="tx1">
                  <a:lumMod val="95000"/>
                  <a:lumOff val="5000"/>
                </a:schemeClr>
              </a:solidFill>
              <a:latin typeface="Arial"/>
              <a:ea typeface="ＭＳ Ｐゴシック"/>
            </a:endParaRPr>
          </a:p>
          <a:p>
            <a:pPr marL="342900" lvl="1" indent="-342900" algn="just" eaLnBrk="1" hangingPunct="1">
              <a:spcBef>
                <a:spcPts val="384"/>
              </a:spcBef>
              <a:buFont typeface="+mj-lt"/>
              <a:buAutoNum type="arabicPeriod"/>
              <a:defRPr/>
            </a:pPr>
            <a:endParaRPr lang="en-US" sz="1400" kern="0" dirty="0">
              <a:solidFill>
                <a:schemeClr val="tx1">
                  <a:lumMod val="95000"/>
                  <a:lumOff val="5000"/>
                </a:schemeClr>
              </a:solidFill>
              <a:latin typeface="Arial"/>
              <a:ea typeface="ＭＳ Ｐゴシック"/>
            </a:endParaRPr>
          </a:p>
          <a:p>
            <a:pPr marL="271463" lvl="1" indent="-271463" algn="just" eaLnBrk="1" hangingPunct="1">
              <a:spcBef>
                <a:spcPts val="384"/>
              </a:spcBef>
              <a:buFont typeface="+mj-lt"/>
              <a:buAutoNum type="alphaLcParenR"/>
              <a:defRPr/>
            </a:pPr>
            <a:endParaRPr lang="en-US" altLang="en-US" sz="1400" kern="0" dirty="0">
              <a:solidFill>
                <a:schemeClr val="tx1">
                  <a:lumMod val="95000"/>
                  <a:lumOff val="5000"/>
                </a:schemeClr>
              </a:solidFill>
              <a:latin typeface="Arial"/>
              <a:ea typeface="ＭＳ Ｐゴシック"/>
            </a:endParaRPr>
          </a:p>
        </p:txBody>
      </p:sp>
      <p:sp>
        <p:nvSpPr>
          <p:cNvPr id="3" name="Rectangle 2">
            <a:extLst>
              <a:ext uri="{FF2B5EF4-FFF2-40B4-BE49-F238E27FC236}">
                <a16:creationId xmlns:a16="http://schemas.microsoft.com/office/drawing/2014/main" id="{D6A89062-06EC-53B6-EA01-C59D961DD425}"/>
              </a:ext>
            </a:extLst>
          </p:cNvPr>
          <p:cNvSpPr>
            <a:spLocks noGrp="1" noChangeArrowheads="1"/>
          </p:cNvSpPr>
          <p:nvPr>
            <p:ph type="title"/>
          </p:nvPr>
        </p:nvSpPr>
        <p:spPr>
          <a:xfrm>
            <a:off x="144463" y="1206500"/>
            <a:ext cx="8027987" cy="566738"/>
          </a:xfrm>
        </p:spPr>
        <p:txBody>
          <a:bodyPr anchor="t"/>
          <a:lstStyle/>
          <a:p>
            <a:pPr eaLnBrk="1" hangingPunct="1"/>
            <a:r>
              <a:rPr lang="en-US" altLang="en-US" sz="2600" b="1" dirty="0"/>
              <a:t>Co-operation with other global institutions / organisations</a:t>
            </a:r>
            <a:endParaRPr lang="en-US" altLang="en-US" sz="2600" b="1" dirty="0">
              <a:cs typeface="Arial" panose="020B0604020202020204" pitchFamily="34" charset="0"/>
            </a:endParaRPr>
          </a:p>
        </p:txBody>
      </p:sp>
      <p:sp>
        <p:nvSpPr>
          <p:cNvPr id="4" name="TextBox 3">
            <a:extLst>
              <a:ext uri="{FF2B5EF4-FFF2-40B4-BE49-F238E27FC236}">
                <a16:creationId xmlns:a16="http://schemas.microsoft.com/office/drawing/2014/main" id="{A68C476A-381C-A352-CA72-FCFC33B5194C}"/>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72</a:t>
            </a:fld>
            <a:endParaRPr lang="en-ZA" sz="1200" dirty="0"/>
          </a:p>
        </p:txBody>
      </p:sp>
    </p:spTree>
    <p:extLst>
      <p:ext uri="{BB962C8B-B14F-4D97-AF65-F5344CB8AC3E}">
        <p14:creationId xmlns:p14="http://schemas.microsoft.com/office/powerpoint/2010/main" val="14229878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4045ED8-F0FE-5044-5A1B-7219E0F3AE61}"/>
              </a:ext>
            </a:extLst>
          </p:cNvPr>
          <p:cNvSpPr txBox="1">
            <a:spLocks noChangeArrowheads="1"/>
          </p:cNvSpPr>
          <p:nvPr/>
        </p:nvSpPr>
        <p:spPr bwMode="auto">
          <a:xfrm>
            <a:off x="323850" y="3572817"/>
            <a:ext cx="8496622" cy="792287"/>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marL="742950" indent="-742950" eaLnBrk="1" hangingPunct="1">
              <a:buFont typeface="+mj-lt"/>
              <a:buAutoNum type="arabicPeriod" startAt="8"/>
              <a:defRPr/>
            </a:pPr>
            <a:r>
              <a:rPr lang="en-US" altLang="en-US" sz="4000" b="1" kern="0" dirty="0">
                <a:solidFill>
                  <a:srgbClr val="000000"/>
                </a:solidFill>
                <a:latin typeface="Arial (Headings)"/>
                <a:ea typeface="ＭＳ Ｐゴシック"/>
              </a:rPr>
              <a:t>Financial Performance</a:t>
            </a:r>
          </a:p>
        </p:txBody>
      </p:sp>
      <p:sp>
        <p:nvSpPr>
          <p:cNvPr id="2" name="TextBox 1">
            <a:extLst>
              <a:ext uri="{FF2B5EF4-FFF2-40B4-BE49-F238E27FC236}">
                <a16:creationId xmlns:a16="http://schemas.microsoft.com/office/drawing/2014/main" id="{889EE5E1-9AF4-3403-C617-5FFDB93B70CD}"/>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73</a:t>
            </a:fld>
            <a:endParaRPr lang="en-ZA" sz="12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395536" y="2132856"/>
            <a:ext cx="7776864" cy="4248472"/>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342900" lvl="1" indent="-342900" algn="just" eaLnBrk="1" hangingPunct="1">
              <a:spcBef>
                <a:spcPts val="384"/>
              </a:spcBef>
              <a:buFont typeface="+mj-lt"/>
              <a:buAutoNum type="arabicPeriod"/>
              <a:defRPr/>
            </a:pPr>
            <a:r>
              <a:rPr lang="en-ZA" altLang="en-US" sz="1400" kern="0" dirty="0">
                <a:solidFill>
                  <a:schemeClr val="tx1">
                    <a:lumMod val="95000"/>
                    <a:lumOff val="5000"/>
                  </a:schemeClr>
                </a:solidFill>
                <a:latin typeface="Arial"/>
                <a:ea typeface="ＭＳ Ｐゴシック"/>
              </a:rPr>
              <a:t>In terms of the National Energy Regulator Act, 2004 (Act No. 40 of 2004) NERSA derives its revenue by, among others, imposing prescribed levies on the regulated industries following a prescribed transparent procedure.</a:t>
            </a:r>
          </a:p>
          <a:p>
            <a:pPr marL="342900" lvl="1" indent="-342900" algn="just" eaLnBrk="1" hangingPunct="1">
              <a:spcBef>
                <a:spcPts val="384"/>
              </a:spcBef>
              <a:buFont typeface="+mj-lt"/>
              <a:buAutoNum type="arabicPeriod"/>
              <a:defRPr/>
            </a:pPr>
            <a:endParaRPr lang="en-ZA" altLang="en-US" sz="1400" kern="0" dirty="0">
              <a:solidFill>
                <a:schemeClr val="tx1">
                  <a:lumMod val="95000"/>
                  <a:lumOff val="5000"/>
                </a:schemeClr>
              </a:solidFill>
              <a:latin typeface="Arial"/>
              <a:ea typeface="ＭＳ Ｐゴシック"/>
            </a:endParaRPr>
          </a:p>
          <a:p>
            <a:pPr marL="342900" lvl="1" indent="-342900" algn="just" eaLnBrk="1" hangingPunct="1">
              <a:spcBef>
                <a:spcPts val="384"/>
              </a:spcBef>
              <a:buFont typeface="+mj-lt"/>
              <a:buAutoNum type="arabicPeriod"/>
              <a:defRPr/>
            </a:pPr>
            <a:r>
              <a:rPr lang="en-ZA" altLang="en-US" sz="1400" kern="0" dirty="0">
                <a:solidFill>
                  <a:schemeClr val="tx1">
                    <a:lumMod val="95000"/>
                    <a:lumOff val="5000"/>
                  </a:schemeClr>
                </a:solidFill>
                <a:latin typeface="Arial"/>
                <a:ea typeface="ＭＳ Ｐゴシック"/>
              </a:rPr>
              <a:t>The following Acts govern the imposition of such levies and fees:</a:t>
            </a:r>
          </a:p>
          <a:p>
            <a:pPr marL="271463" lvl="1" indent="-271463" algn="just" eaLnBrk="1" hangingPunct="1">
              <a:spcBef>
                <a:spcPts val="384"/>
              </a:spcBef>
              <a:buFont typeface="+mj-lt"/>
              <a:buAutoNum type="alphaLcParenR"/>
              <a:defRPr/>
            </a:pPr>
            <a:endParaRPr lang="en-ZA" altLang="en-US" sz="1400" kern="0" dirty="0">
              <a:solidFill>
                <a:schemeClr val="tx1">
                  <a:lumMod val="95000"/>
                  <a:lumOff val="5000"/>
                </a:schemeClr>
              </a:solidFill>
              <a:latin typeface="Arial"/>
              <a:ea typeface="ＭＳ Ｐゴシック"/>
            </a:endParaRPr>
          </a:p>
          <a:p>
            <a:pPr marL="742950" lvl="2" indent="-342900" algn="just" eaLnBrk="1" hangingPunct="1">
              <a:spcBef>
                <a:spcPts val="384"/>
              </a:spcBef>
              <a:buFont typeface="+mj-lt"/>
              <a:buAutoNum type="alphaLcParenR"/>
              <a:defRPr/>
            </a:pPr>
            <a:r>
              <a:rPr lang="en-ZA" altLang="en-US" sz="1400" kern="0" dirty="0">
                <a:solidFill>
                  <a:schemeClr val="tx1">
                    <a:lumMod val="95000"/>
                    <a:lumOff val="5000"/>
                  </a:schemeClr>
                </a:solidFill>
              </a:rPr>
              <a:t>Section 5B of the Electricity Act, 1987 (Act No. 41 of 1987) – this provides for funding that is levied on </a:t>
            </a:r>
            <a:r>
              <a:rPr lang="en-GB" altLang="en-US" sz="1400" kern="0" dirty="0">
                <a:solidFill>
                  <a:schemeClr val="tx1">
                    <a:lumMod val="95000"/>
                    <a:lumOff val="5000"/>
                  </a:schemeClr>
                </a:solidFill>
                <a:latin typeface="Arial"/>
                <a:ea typeface="ＭＳ Ｐゴシック"/>
              </a:rPr>
              <a:t>licensed electricity generators. The said levy is based on the estimated generation capacity.</a:t>
            </a:r>
            <a:endParaRPr lang="en-ZA" altLang="en-US" sz="1400" kern="0" dirty="0">
              <a:solidFill>
                <a:schemeClr val="tx1">
                  <a:lumMod val="95000"/>
                  <a:lumOff val="5000"/>
                </a:schemeClr>
              </a:solidFill>
            </a:endParaRPr>
          </a:p>
          <a:p>
            <a:pPr marL="742950" lvl="2" indent="-342900" algn="just" eaLnBrk="1" hangingPunct="1">
              <a:spcBef>
                <a:spcPts val="384"/>
              </a:spcBef>
              <a:buFont typeface="+mj-lt"/>
              <a:buAutoNum type="alphaLcParenR"/>
              <a:defRPr/>
            </a:pPr>
            <a:r>
              <a:rPr lang="en-ZA" altLang="en-US" sz="1400" kern="0" dirty="0">
                <a:solidFill>
                  <a:schemeClr val="tx1">
                    <a:lumMod val="95000"/>
                    <a:lumOff val="5000"/>
                  </a:schemeClr>
                </a:solidFill>
                <a:latin typeface="Arial"/>
                <a:ea typeface="ＭＳ Ｐゴシック"/>
              </a:rPr>
              <a:t>Gas Regulator Levies Act, 2002 (Act No. 75 of 2002) – makes provision for the levy to be payable by users of pipelines (holders of the title to gas at the inlet flange).</a:t>
            </a:r>
          </a:p>
          <a:p>
            <a:pPr marL="742950" lvl="2" indent="-342900" algn="just" eaLnBrk="1" hangingPunct="1">
              <a:spcBef>
                <a:spcPts val="384"/>
              </a:spcBef>
              <a:buFont typeface="+mj-lt"/>
              <a:buAutoNum type="alphaLcParenR"/>
              <a:defRPr/>
            </a:pPr>
            <a:r>
              <a:rPr lang="en-ZA" altLang="en-US" sz="1400" kern="0" dirty="0">
                <a:solidFill>
                  <a:schemeClr val="tx1">
                    <a:lumMod val="95000"/>
                    <a:lumOff val="5000"/>
                  </a:schemeClr>
                </a:solidFill>
                <a:latin typeface="Arial"/>
                <a:ea typeface="ＭＳ Ｐゴシック"/>
              </a:rPr>
              <a:t>Petroleum Pipelines Levies Act, 2004 (Act No. 28 of 2004) – makes provision for the levy to be payable by users of the pipelines (holders of the title to petroleum at the inlet flange).</a:t>
            </a:r>
            <a:endParaRPr lang="en-US" sz="1400" kern="0" dirty="0">
              <a:solidFill>
                <a:schemeClr val="tx1">
                  <a:lumMod val="95000"/>
                  <a:lumOff val="5000"/>
                </a:schemeClr>
              </a:solidFill>
              <a:latin typeface="Arial"/>
              <a:ea typeface="ＭＳ Ｐゴシック"/>
            </a:endParaRPr>
          </a:p>
          <a:p>
            <a:pPr marL="271463" lvl="1" indent="-271463" algn="just" eaLnBrk="1" hangingPunct="1">
              <a:spcBef>
                <a:spcPts val="384"/>
              </a:spcBef>
              <a:buFont typeface="+mj-lt"/>
              <a:buAutoNum type="alphaLcParenR"/>
              <a:defRPr/>
            </a:pPr>
            <a:endParaRPr lang="en-US" altLang="en-US" sz="1400" kern="0" dirty="0">
              <a:solidFill>
                <a:schemeClr val="tx1">
                  <a:lumMod val="95000"/>
                  <a:lumOff val="5000"/>
                </a:schemeClr>
              </a:solidFill>
              <a:latin typeface="Arial"/>
              <a:ea typeface="ＭＳ Ｐゴシック"/>
            </a:endParaRPr>
          </a:p>
        </p:txBody>
      </p:sp>
      <p:sp>
        <p:nvSpPr>
          <p:cNvPr id="3" name="Rectangle 2">
            <a:extLst>
              <a:ext uri="{FF2B5EF4-FFF2-40B4-BE49-F238E27FC236}">
                <a16:creationId xmlns:a16="http://schemas.microsoft.com/office/drawing/2014/main" id="{D6A89062-06EC-53B6-EA01-C59D961DD425}"/>
              </a:ext>
            </a:extLst>
          </p:cNvPr>
          <p:cNvSpPr>
            <a:spLocks noGrp="1" noChangeArrowheads="1"/>
          </p:cNvSpPr>
          <p:nvPr>
            <p:ph type="title"/>
          </p:nvPr>
        </p:nvSpPr>
        <p:spPr>
          <a:xfrm>
            <a:off x="144463" y="1206500"/>
            <a:ext cx="8027987" cy="566738"/>
          </a:xfrm>
        </p:spPr>
        <p:txBody>
          <a:bodyPr anchor="t"/>
          <a:lstStyle/>
          <a:p>
            <a:pPr eaLnBrk="1" hangingPunct="1"/>
            <a:r>
              <a:rPr lang="en-US" altLang="en-US" sz="2600" b="1" dirty="0"/>
              <a:t>Funding Methodology (1)</a:t>
            </a:r>
            <a:br>
              <a:rPr lang="en-ZA" altLang="en-US" sz="2600" b="1" kern="0" dirty="0">
                <a:solidFill>
                  <a:srgbClr val="000000"/>
                </a:solidFill>
                <a:ea typeface="ＭＳ Ｐゴシック"/>
              </a:rPr>
            </a:br>
            <a:endParaRPr lang="en-US" altLang="en-US" sz="2600" b="1" dirty="0">
              <a:cs typeface="Arial" panose="020B0604020202020204" pitchFamily="34" charset="0"/>
            </a:endParaRPr>
          </a:p>
        </p:txBody>
      </p:sp>
      <p:sp>
        <p:nvSpPr>
          <p:cNvPr id="4" name="TextBox 3">
            <a:extLst>
              <a:ext uri="{FF2B5EF4-FFF2-40B4-BE49-F238E27FC236}">
                <a16:creationId xmlns:a16="http://schemas.microsoft.com/office/drawing/2014/main" id="{A0758BFF-A6E3-1374-499E-8F47B8384563}"/>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74</a:t>
            </a:fld>
            <a:endParaRPr lang="en-ZA" sz="1200" dirty="0"/>
          </a:p>
        </p:txBody>
      </p:sp>
    </p:spTree>
    <p:extLst>
      <p:ext uri="{BB962C8B-B14F-4D97-AF65-F5344CB8AC3E}">
        <p14:creationId xmlns:p14="http://schemas.microsoft.com/office/powerpoint/2010/main" val="5841483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395536" y="2132856"/>
            <a:ext cx="7776864" cy="4248472"/>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342900" lvl="1" indent="-342900" algn="just" eaLnBrk="1" hangingPunct="1">
              <a:spcBef>
                <a:spcPts val="384"/>
              </a:spcBef>
              <a:buFont typeface="+mj-lt"/>
              <a:buAutoNum type="arabicPeriod" startAt="3"/>
              <a:defRPr/>
            </a:pPr>
            <a:r>
              <a:rPr lang="en-GB" altLang="en-US" sz="1400" kern="0" dirty="0">
                <a:solidFill>
                  <a:schemeClr val="tx1">
                    <a:lumMod val="95000"/>
                    <a:lumOff val="5000"/>
                  </a:schemeClr>
                </a:solidFill>
                <a:latin typeface="Arial"/>
                <a:ea typeface="ＭＳ Ｐゴシック"/>
              </a:rPr>
              <a:t>Costs for industry-specific regulatory functions are ring-fenced.</a:t>
            </a:r>
          </a:p>
          <a:p>
            <a:pPr marL="342900" lvl="1" indent="-342900" algn="just" eaLnBrk="1" hangingPunct="1">
              <a:spcBef>
                <a:spcPts val="384"/>
              </a:spcBef>
              <a:buFont typeface="+mj-lt"/>
              <a:buAutoNum type="arabicPeriod" startAt="3"/>
              <a:defRPr/>
            </a:pPr>
            <a:endParaRPr lang="en-GB" altLang="en-US" sz="1400" kern="0" dirty="0">
              <a:solidFill>
                <a:schemeClr val="tx1">
                  <a:lumMod val="95000"/>
                  <a:lumOff val="5000"/>
                </a:schemeClr>
              </a:solidFill>
              <a:latin typeface="Arial"/>
              <a:ea typeface="ＭＳ Ｐゴシック"/>
            </a:endParaRPr>
          </a:p>
          <a:p>
            <a:pPr marL="342900" lvl="1" indent="-342900" algn="just" eaLnBrk="1" hangingPunct="1">
              <a:spcBef>
                <a:spcPts val="384"/>
              </a:spcBef>
              <a:buFont typeface="+mj-lt"/>
              <a:buAutoNum type="arabicPeriod" startAt="3"/>
              <a:defRPr/>
            </a:pPr>
            <a:r>
              <a:rPr lang="en-GB" altLang="en-US" sz="1400" kern="0" dirty="0">
                <a:solidFill>
                  <a:schemeClr val="tx1">
                    <a:lumMod val="95000"/>
                    <a:lumOff val="5000"/>
                  </a:schemeClr>
                </a:solidFill>
                <a:latin typeface="Arial"/>
                <a:ea typeface="ＭＳ Ｐゴシック"/>
              </a:rPr>
              <a:t>Costs that cannot be directly attributed to an industry-specific regulatory function, but are incurred as common costs in order to support the three industry-specific regulatory functions, are allocated between the three industry-specific regulatory functions using the following ratio proportionate to the approved staff complement attributable to the industry-specific function:</a:t>
            </a:r>
          </a:p>
          <a:p>
            <a:pPr marL="342900" lvl="1" indent="-342900" algn="just" eaLnBrk="1" hangingPunct="1">
              <a:spcBef>
                <a:spcPts val="384"/>
              </a:spcBef>
              <a:buFont typeface="+mj-lt"/>
              <a:buAutoNum type="arabicPeriod" startAt="3"/>
              <a:defRPr/>
            </a:pPr>
            <a:endParaRPr lang="en-ZA" altLang="en-US" sz="1400" kern="0" dirty="0">
              <a:solidFill>
                <a:schemeClr val="tx1">
                  <a:lumMod val="95000"/>
                  <a:lumOff val="5000"/>
                </a:schemeClr>
              </a:solidFill>
              <a:latin typeface="Arial"/>
              <a:ea typeface="ＭＳ Ｐゴシック"/>
            </a:endParaRPr>
          </a:p>
          <a:p>
            <a:pPr marL="742950" lvl="2" indent="-342900" algn="just" eaLnBrk="1" hangingPunct="1">
              <a:spcBef>
                <a:spcPts val="384"/>
              </a:spcBef>
              <a:buFont typeface="Arial" panose="020B0604020202020204" pitchFamily="34" charset="0"/>
              <a:buChar char="•"/>
              <a:defRPr/>
            </a:pPr>
            <a:r>
              <a:rPr lang="en-GB" altLang="en-US" sz="1400" kern="0" dirty="0">
                <a:solidFill>
                  <a:schemeClr val="tx1">
                    <a:lumMod val="95000"/>
                    <a:lumOff val="5000"/>
                  </a:schemeClr>
                </a:solidFill>
                <a:latin typeface="Arial"/>
                <a:ea typeface="ＭＳ Ｐゴシック"/>
              </a:rPr>
              <a:t>58% for the electricity industry regulation; </a:t>
            </a:r>
          </a:p>
          <a:p>
            <a:pPr marL="742950" lvl="2" indent="-342900" algn="just" eaLnBrk="1" hangingPunct="1">
              <a:spcBef>
                <a:spcPts val="384"/>
              </a:spcBef>
              <a:buFont typeface="Arial" panose="020B0604020202020204" pitchFamily="34" charset="0"/>
              <a:buChar char="•"/>
              <a:defRPr/>
            </a:pPr>
            <a:r>
              <a:rPr lang="en-GB" altLang="en-US" sz="1400" kern="0" dirty="0">
                <a:solidFill>
                  <a:schemeClr val="tx1">
                    <a:lumMod val="95000"/>
                    <a:lumOff val="5000"/>
                  </a:schemeClr>
                </a:solidFill>
                <a:latin typeface="Arial"/>
                <a:ea typeface="ＭＳ Ｐゴシック"/>
              </a:rPr>
              <a:t>21% for the petroleum pipeline industry regulation; and </a:t>
            </a:r>
          </a:p>
          <a:p>
            <a:pPr marL="742950" lvl="2" indent="-342900" algn="just" eaLnBrk="1" hangingPunct="1">
              <a:spcBef>
                <a:spcPts val="384"/>
              </a:spcBef>
              <a:buFont typeface="Arial" panose="020B0604020202020204" pitchFamily="34" charset="0"/>
              <a:buChar char="•"/>
              <a:defRPr/>
            </a:pPr>
            <a:r>
              <a:rPr lang="en-GB" altLang="en-US" sz="1400" kern="0" dirty="0">
                <a:solidFill>
                  <a:schemeClr val="tx1">
                    <a:lumMod val="95000"/>
                    <a:lumOff val="5000"/>
                  </a:schemeClr>
                </a:solidFill>
                <a:latin typeface="Arial"/>
                <a:ea typeface="ＭＳ Ｐゴシック"/>
              </a:rPr>
              <a:t>21% for the piped-gas industry regulation. </a:t>
            </a:r>
            <a:endParaRPr lang="en-ZA" altLang="en-US" sz="1400" kern="0" dirty="0">
              <a:solidFill>
                <a:schemeClr val="tx1">
                  <a:lumMod val="95000"/>
                  <a:lumOff val="5000"/>
                </a:schemeClr>
              </a:solidFill>
              <a:latin typeface="Arial"/>
              <a:ea typeface="ＭＳ Ｐゴシック"/>
            </a:endParaRPr>
          </a:p>
          <a:p>
            <a:pPr marL="342900" lvl="1" indent="-342900" algn="just" eaLnBrk="1" hangingPunct="1">
              <a:spcBef>
                <a:spcPts val="384"/>
              </a:spcBef>
              <a:buFont typeface="+mj-lt"/>
              <a:buAutoNum type="arabicPeriod" startAt="3"/>
              <a:defRPr/>
            </a:pPr>
            <a:endParaRPr lang="en-US" sz="1400" kern="0" dirty="0">
              <a:solidFill>
                <a:schemeClr val="tx1">
                  <a:lumMod val="95000"/>
                  <a:lumOff val="5000"/>
                </a:schemeClr>
              </a:solidFill>
              <a:latin typeface="Arial"/>
              <a:ea typeface="ＭＳ Ｐゴシック"/>
            </a:endParaRPr>
          </a:p>
          <a:p>
            <a:pPr marL="271463" lvl="1" indent="-271463" algn="just" eaLnBrk="1" hangingPunct="1">
              <a:spcBef>
                <a:spcPts val="384"/>
              </a:spcBef>
              <a:buFont typeface="+mj-lt"/>
              <a:buAutoNum type="arabicPeriod" startAt="3"/>
              <a:defRPr/>
            </a:pPr>
            <a:endParaRPr lang="en-US" altLang="en-US" sz="1400" kern="0" dirty="0">
              <a:solidFill>
                <a:schemeClr val="tx1">
                  <a:lumMod val="95000"/>
                  <a:lumOff val="5000"/>
                </a:schemeClr>
              </a:solidFill>
              <a:latin typeface="Arial"/>
              <a:ea typeface="ＭＳ Ｐゴシック"/>
            </a:endParaRPr>
          </a:p>
        </p:txBody>
      </p:sp>
      <p:sp>
        <p:nvSpPr>
          <p:cNvPr id="3" name="Rectangle 2">
            <a:extLst>
              <a:ext uri="{FF2B5EF4-FFF2-40B4-BE49-F238E27FC236}">
                <a16:creationId xmlns:a16="http://schemas.microsoft.com/office/drawing/2014/main" id="{D6A89062-06EC-53B6-EA01-C59D961DD425}"/>
              </a:ext>
            </a:extLst>
          </p:cNvPr>
          <p:cNvSpPr>
            <a:spLocks noGrp="1" noChangeArrowheads="1"/>
          </p:cNvSpPr>
          <p:nvPr>
            <p:ph type="title"/>
          </p:nvPr>
        </p:nvSpPr>
        <p:spPr>
          <a:xfrm>
            <a:off x="144463" y="1206500"/>
            <a:ext cx="8027987" cy="566738"/>
          </a:xfrm>
        </p:spPr>
        <p:txBody>
          <a:bodyPr anchor="t"/>
          <a:lstStyle/>
          <a:p>
            <a:pPr eaLnBrk="1" hangingPunct="1"/>
            <a:r>
              <a:rPr lang="en-US" altLang="en-US" sz="2600" b="1" dirty="0"/>
              <a:t>Funding Methodology (2)</a:t>
            </a:r>
            <a:br>
              <a:rPr lang="en-ZA" altLang="en-US" sz="2600" b="1" kern="0" dirty="0">
                <a:solidFill>
                  <a:srgbClr val="000000"/>
                </a:solidFill>
                <a:ea typeface="ＭＳ Ｐゴシック"/>
              </a:rPr>
            </a:br>
            <a:endParaRPr lang="en-US" altLang="en-US" sz="2600" b="1" dirty="0">
              <a:cs typeface="Arial" panose="020B0604020202020204" pitchFamily="34" charset="0"/>
            </a:endParaRPr>
          </a:p>
        </p:txBody>
      </p:sp>
      <p:sp>
        <p:nvSpPr>
          <p:cNvPr id="4" name="TextBox 3">
            <a:extLst>
              <a:ext uri="{FF2B5EF4-FFF2-40B4-BE49-F238E27FC236}">
                <a16:creationId xmlns:a16="http://schemas.microsoft.com/office/drawing/2014/main" id="{AE85AED3-4B74-6FB0-D421-33CF808EF618}"/>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75</a:t>
            </a:fld>
            <a:endParaRPr lang="en-ZA" sz="1200" dirty="0"/>
          </a:p>
        </p:txBody>
      </p:sp>
    </p:spTree>
    <p:extLst>
      <p:ext uri="{BB962C8B-B14F-4D97-AF65-F5344CB8AC3E}">
        <p14:creationId xmlns:p14="http://schemas.microsoft.com/office/powerpoint/2010/main" val="20214782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bwMode="auto">
          <a:xfrm>
            <a:off x="0" y="1698026"/>
            <a:ext cx="8604250" cy="5102225"/>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754063" lvl="2" indent="-354013" algn="just" eaLnBrk="1" hangingPunct="1">
              <a:spcBef>
                <a:spcPts val="0"/>
              </a:spcBef>
              <a:buFont typeface="Courier New" panose="02070309020205020404" pitchFamily="49" charset="0"/>
              <a:buChar char="o"/>
              <a:defRPr/>
            </a:pPr>
            <a:endParaRPr lang="en-ZA" altLang="en-US" sz="1500" kern="0" dirty="0">
              <a:solidFill>
                <a:srgbClr val="000000"/>
              </a:solidFill>
            </a:endParaRPr>
          </a:p>
        </p:txBody>
      </p:sp>
      <p:pic>
        <p:nvPicPr>
          <p:cNvPr id="3" name="Picture 2">
            <a:extLst>
              <a:ext uri="{FF2B5EF4-FFF2-40B4-BE49-F238E27FC236}">
                <a16:creationId xmlns:a16="http://schemas.microsoft.com/office/drawing/2014/main" id="{757FAF70-E1AE-2F90-E3E4-EE6FBE346037}"/>
              </a:ext>
            </a:extLst>
          </p:cNvPr>
          <p:cNvPicPr>
            <a:picLocks noChangeAspect="1"/>
          </p:cNvPicPr>
          <p:nvPr/>
        </p:nvPicPr>
        <p:blipFill>
          <a:blip r:embed="rId2"/>
          <a:stretch>
            <a:fillRect/>
          </a:stretch>
        </p:blipFill>
        <p:spPr>
          <a:xfrm>
            <a:off x="539750" y="1700808"/>
            <a:ext cx="7488634" cy="4761958"/>
          </a:xfrm>
          <a:prstGeom prst="rect">
            <a:avLst/>
          </a:prstGeom>
        </p:spPr>
      </p:pic>
      <p:sp>
        <p:nvSpPr>
          <p:cNvPr id="2" name="Rectangle 2">
            <a:extLst>
              <a:ext uri="{FF2B5EF4-FFF2-40B4-BE49-F238E27FC236}">
                <a16:creationId xmlns:a16="http://schemas.microsoft.com/office/drawing/2014/main" id="{25DD4517-204E-7F2F-CA7C-93DCB23B9F09}"/>
              </a:ext>
            </a:extLst>
          </p:cNvPr>
          <p:cNvSpPr>
            <a:spLocks noGrp="1" noChangeArrowheads="1"/>
          </p:cNvSpPr>
          <p:nvPr>
            <p:ph type="title"/>
          </p:nvPr>
        </p:nvSpPr>
        <p:spPr>
          <a:xfrm>
            <a:off x="144463" y="1206500"/>
            <a:ext cx="8027987" cy="566738"/>
          </a:xfrm>
        </p:spPr>
        <p:txBody>
          <a:bodyPr anchor="t"/>
          <a:lstStyle/>
          <a:p>
            <a:pPr eaLnBrk="1" hangingPunct="1"/>
            <a:r>
              <a:rPr lang="en-US" altLang="en-US" sz="2600" b="1" dirty="0"/>
              <a:t>Financial Management (1)</a:t>
            </a:r>
            <a:br>
              <a:rPr lang="en-ZA" altLang="en-US" sz="2600" b="1" kern="0" dirty="0">
                <a:solidFill>
                  <a:srgbClr val="000000"/>
                </a:solidFill>
                <a:ea typeface="ＭＳ Ｐゴシック"/>
              </a:rPr>
            </a:br>
            <a:endParaRPr lang="en-US" altLang="en-US" sz="2600" b="1" dirty="0">
              <a:cs typeface="Arial" panose="020B0604020202020204" pitchFamily="34" charset="0"/>
            </a:endParaRPr>
          </a:p>
        </p:txBody>
      </p:sp>
      <p:sp>
        <p:nvSpPr>
          <p:cNvPr id="6" name="TextBox 5">
            <a:extLst>
              <a:ext uri="{FF2B5EF4-FFF2-40B4-BE49-F238E27FC236}">
                <a16:creationId xmlns:a16="http://schemas.microsoft.com/office/drawing/2014/main" id="{2208EA5C-36E5-5D2E-CC2B-C67696650979}"/>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76</a:t>
            </a:fld>
            <a:endParaRPr lang="en-ZA" sz="12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6D9179-9C46-8ABD-38F9-D9B8D4A96193}"/>
              </a:ext>
            </a:extLst>
          </p:cNvPr>
          <p:cNvPicPr>
            <a:picLocks noChangeAspect="1"/>
          </p:cNvPicPr>
          <p:nvPr/>
        </p:nvPicPr>
        <p:blipFill>
          <a:blip r:embed="rId2"/>
          <a:stretch>
            <a:fillRect/>
          </a:stretch>
        </p:blipFill>
        <p:spPr>
          <a:xfrm>
            <a:off x="323528" y="3134799"/>
            <a:ext cx="7910018" cy="3246530"/>
          </a:xfrm>
          <a:prstGeom prst="rect">
            <a:avLst/>
          </a:prstGeom>
        </p:spPr>
      </p:pic>
      <p:sp>
        <p:nvSpPr>
          <p:cNvPr id="2" name="Rectangle 2">
            <a:extLst>
              <a:ext uri="{FF2B5EF4-FFF2-40B4-BE49-F238E27FC236}">
                <a16:creationId xmlns:a16="http://schemas.microsoft.com/office/drawing/2014/main" id="{D5BDBC71-BFA1-C1E9-60CE-1B06B76BDEFC}"/>
              </a:ext>
            </a:extLst>
          </p:cNvPr>
          <p:cNvSpPr>
            <a:spLocks noGrp="1" noChangeArrowheads="1"/>
          </p:cNvSpPr>
          <p:nvPr>
            <p:ph type="title"/>
          </p:nvPr>
        </p:nvSpPr>
        <p:spPr>
          <a:xfrm>
            <a:off x="144463" y="1206500"/>
            <a:ext cx="8027987" cy="566738"/>
          </a:xfrm>
        </p:spPr>
        <p:txBody>
          <a:bodyPr anchor="t"/>
          <a:lstStyle/>
          <a:p>
            <a:pPr eaLnBrk="1" hangingPunct="1"/>
            <a:r>
              <a:rPr lang="en-US" altLang="en-US" sz="2600" b="1" dirty="0"/>
              <a:t>Financial Management (2)</a:t>
            </a:r>
            <a:br>
              <a:rPr lang="en-ZA" altLang="en-US" sz="2600" b="1" kern="0" dirty="0">
                <a:solidFill>
                  <a:srgbClr val="000000"/>
                </a:solidFill>
                <a:ea typeface="ＭＳ Ｐゴシック"/>
              </a:rPr>
            </a:br>
            <a:endParaRPr lang="en-US" altLang="en-US" sz="2600" b="1" dirty="0">
              <a:cs typeface="Arial" panose="020B0604020202020204" pitchFamily="34" charset="0"/>
            </a:endParaRPr>
          </a:p>
        </p:txBody>
      </p:sp>
      <p:sp>
        <p:nvSpPr>
          <p:cNvPr id="4" name="Content Placeholder 2">
            <a:extLst>
              <a:ext uri="{FF2B5EF4-FFF2-40B4-BE49-F238E27FC236}">
                <a16:creationId xmlns:a16="http://schemas.microsoft.com/office/drawing/2014/main" id="{F74A219F-82AE-319E-865A-4D9094ED7A33}"/>
              </a:ext>
            </a:extLst>
          </p:cNvPr>
          <p:cNvSpPr txBox="1">
            <a:spLocks/>
          </p:cNvSpPr>
          <p:nvPr/>
        </p:nvSpPr>
        <p:spPr bwMode="auto">
          <a:xfrm>
            <a:off x="395536" y="1844824"/>
            <a:ext cx="7776864" cy="963821"/>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1" indent="0" algn="just" eaLnBrk="1" hangingPunct="1">
              <a:spcBef>
                <a:spcPts val="384"/>
              </a:spcBef>
              <a:buNone/>
              <a:defRPr/>
            </a:pPr>
            <a:r>
              <a:rPr lang="en-US" altLang="en-US" sz="1400" b="1" kern="0" dirty="0">
                <a:latin typeface="+mj-lt"/>
                <a:ea typeface="ＭＳ Ｐゴシック"/>
              </a:rPr>
              <a:t>Financial position</a:t>
            </a:r>
          </a:p>
          <a:p>
            <a:pPr marL="0" indent="0" algn="just">
              <a:buNone/>
            </a:pPr>
            <a:r>
              <a:rPr lang="en-US" sz="1400" dirty="0">
                <a:latin typeface="+mj-lt"/>
              </a:rPr>
              <a:t>The financial position as at 31 March 2024, was a positive net asset value of </a:t>
            </a:r>
            <a:r>
              <a:rPr lang="en-US" sz="1400" b="1" dirty="0">
                <a:latin typeface="+mj-lt"/>
              </a:rPr>
              <a:t>R207</a:t>
            </a:r>
            <a:r>
              <a:rPr lang="en-US" sz="1400" dirty="0">
                <a:latin typeface="+mj-lt"/>
              </a:rPr>
              <a:t> million. This is mainly due to cash reserves of </a:t>
            </a:r>
            <a:r>
              <a:rPr lang="en-US" sz="1400" b="1" dirty="0">
                <a:latin typeface="+mj-lt"/>
              </a:rPr>
              <a:t>R122</a:t>
            </a:r>
            <a:r>
              <a:rPr lang="en-US" sz="1400" dirty="0">
                <a:latin typeface="+mj-lt"/>
              </a:rPr>
              <a:t> million included in current assets invested in the CPD account. The current ratio is at 2.4 where there are sufficient assets to cover current liabilities.</a:t>
            </a:r>
            <a:endParaRPr lang="en-ZA" sz="1400" dirty="0">
              <a:latin typeface="+mj-lt"/>
            </a:endParaRPr>
          </a:p>
          <a:p>
            <a:pPr marL="342900" lvl="1" indent="-342900" algn="just" eaLnBrk="1" hangingPunct="1">
              <a:spcBef>
                <a:spcPts val="384"/>
              </a:spcBef>
              <a:buFont typeface="+mj-lt"/>
              <a:buAutoNum type="arabicPeriod" startAt="3"/>
              <a:defRPr/>
            </a:pPr>
            <a:endParaRPr lang="en-US" altLang="en-US" sz="1400" kern="0" dirty="0">
              <a:latin typeface="+mj-lt"/>
              <a:ea typeface="ＭＳ Ｐゴシック"/>
            </a:endParaRPr>
          </a:p>
        </p:txBody>
      </p:sp>
      <p:sp>
        <p:nvSpPr>
          <p:cNvPr id="6" name="TextBox 5">
            <a:extLst>
              <a:ext uri="{FF2B5EF4-FFF2-40B4-BE49-F238E27FC236}">
                <a16:creationId xmlns:a16="http://schemas.microsoft.com/office/drawing/2014/main" id="{F023907C-42A5-4FFA-D00F-1CADF92AFD24}"/>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77</a:t>
            </a:fld>
            <a:endParaRPr lang="en-ZA" sz="12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323850" y="3429000"/>
            <a:ext cx="8496622" cy="7920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marL="742950" indent="-742950" eaLnBrk="1" hangingPunct="1">
              <a:buFont typeface="+mj-lt"/>
              <a:buAutoNum type="arabicPeriod" startAt="9"/>
              <a:defRPr/>
            </a:pPr>
            <a:r>
              <a:rPr lang="en-GB" altLang="en-US" sz="4000" b="1" kern="0" dirty="0">
                <a:solidFill>
                  <a:schemeClr val="tx1"/>
                </a:solidFill>
                <a:latin typeface="Arial" panose="020B0604020202020204" pitchFamily="34" charset="0"/>
                <a:ea typeface="ＭＳ Ｐゴシック"/>
                <a:cs typeface="Arial" panose="020B0604020202020204" pitchFamily="34" charset="0"/>
              </a:rPr>
              <a:t>Auditor General of South Africa (AGSA) report</a:t>
            </a:r>
          </a:p>
          <a:p>
            <a:pPr eaLnBrk="1" hangingPunct="1">
              <a:defRPr/>
            </a:pPr>
            <a:endParaRPr lang="en-US" altLang="en-US" sz="4000" b="1" kern="0" dirty="0">
              <a:solidFill>
                <a:schemeClr val="tx1"/>
              </a:solidFill>
              <a:latin typeface="Arial" panose="020B0604020202020204" pitchFamily="34" charset="0"/>
              <a:ea typeface="ＭＳ Ｐゴシック"/>
              <a:cs typeface="Arial" panose="020B0604020202020204" pitchFamily="34" charset="0"/>
            </a:endParaRPr>
          </a:p>
        </p:txBody>
      </p:sp>
      <p:sp>
        <p:nvSpPr>
          <p:cNvPr id="2" name="TextBox 1">
            <a:extLst>
              <a:ext uri="{FF2B5EF4-FFF2-40B4-BE49-F238E27FC236}">
                <a16:creationId xmlns:a16="http://schemas.microsoft.com/office/drawing/2014/main" id="{2AEC47FC-67CB-3AB6-B854-DC479069152E}"/>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78</a:t>
            </a:fld>
            <a:endParaRPr lang="en-ZA" sz="1200" dirty="0"/>
          </a:p>
        </p:txBody>
      </p:sp>
    </p:spTree>
    <p:extLst>
      <p:ext uri="{BB962C8B-B14F-4D97-AF65-F5344CB8AC3E}">
        <p14:creationId xmlns:p14="http://schemas.microsoft.com/office/powerpoint/2010/main" val="114156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5BDBC71-BFA1-C1E9-60CE-1B06B76BDEFC}"/>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kern="0" dirty="0">
                <a:solidFill>
                  <a:srgbClr val="000000"/>
                </a:solidFill>
                <a:latin typeface="Arial" panose="020B0604020202020204" pitchFamily="34" charset="0"/>
                <a:ea typeface="ＭＳ Ｐゴシック"/>
                <a:cs typeface="Arial" panose="020B0604020202020204" pitchFamily="34" charset="0"/>
              </a:rPr>
              <a:t>Audit outcomes</a:t>
            </a:r>
            <a:br>
              <a:rPr lang="en-ZA" altLang="en-US" sz="2600" b="1" kern="0" dirty="0">
                <a:solidFill>
                  <a:srgbClr val="000000"/>
                </a:solidFill>
                <a:latin typeface="Arial" panose="020B0604020202020204" pitchFamily="34" charset="0"/>
                <a:ea typeface="ＭＳ Ｐゴシック"/>
                <a:cs typeface="Arial" panose="020B0604020202020204" pitchFamily="34" charset="0"/>
              </a:rPr>
            </a:br>
            <a:endParaRPr lang="en-US" altLang="en-US" sz="2600" b="1" dirty="0">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F74A219F-82AE-319E-865A-4D9094ED7A33}"/>
              </a:ext>
            </a:extLst>
          </p:cNvPr>
          <p:cNvSpPr txBox="1">
            <a:spLocks/>
          </p:cNvSpPr>
          <p:nvPr/>
        </p:nvSpPr>
        <p:spPr bwMode="auto">
          <a:xfrm>
            <a:off x="395536" y="1772816"/>
            <a:ext cx="7776864" cy="457524"/>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lgn="just">
              <a:buNone/>
            </a:pPr>
            <a:r>
              <a:rPr lang="en-US" sz="1400" dirty="0">
                <a:latin typeface="Arial" panose="020B0604020202020204" pitchFamily="34" charset="0"/>
                <a:cs typeface="Arial" panose="020B0604020202020204" pitchFamily="34" charset="0"/>
              </a:rPr>
              <a:t>The </a:t>
            </a:r>
            <a:r>
              <a:rPr lang="en-ZA" sz="1400" dirty="0">
                <a:latin typeface="Arial" panose="020B0604020202020204" pitchFamily="34" charset="0"/>
                <a:ea typeface="Times New Roman" panose="02020603050405020304" pitchFamily="18" charset="0"/>
                <a:cs typeface="Arial" panose="020B0604020202020204" pitchFamily="34" charset="0"/>
              </a:rPr>
              <a:t>overall audit outcome of the public entity is unqualified with findings. This is a regression from the previous year’s audit outcome.</a:t>
            </a:r>
            <a:endParaRPr lang="en-ZA" sz="14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buNone/>
            </a:pPr>
            <a:endParaRPr lang="en-US" altLang="en-US" sz="1400" kern="0" dirty="0">
              <a:latin typeface="Arial" panose="020B0604020202020204" pitchFamily="34" charset="0"/>
              <a:ea typeface="ＭＳ Ｐゴシック"/>
              <a:cs typeface="Arial" panose="020B0604020202020204" pitchFamily="34" charset="0"/>
            </a:endParaRPr>
          </a:p>
        </p:txBody>
      </p:sp>
      <p:graphicFrame>
        <p:nvGraphicFramePr>
          <p:cNvPr id="5" name="Table 4">
            <a:extLst>
              <a:ext uri="{FF2B5EF4-FFF2-40B4-BE49-F238E27FC236}">
                <a16:creationId xmlns:a16="http://schemas.microsoft.com/office/drawing/2014/main" id="{E1A5C0E1-36B7-5387-BA77-CBB4F343AD41}"/>
              </a:ext>
            </a:extLst>
          </p:cNvPr>
          <p:cNvGraphicFramePr>
            <a:graphicFrameLocks noGrp="1"/>
          </p:cNvGraphicFramePr>
          <p:nvPr>
            <p:extLst>
              <p:ext uri="{D42A27DB-BD31-4B8C-83A1-F6EECF244321}">
                <p14:modId xmlns:p14="http://schemas.microsoft.com/office/powerpoint/2010/main" val="849104078"/>
              </p:ext>
            </p:extLst>
          </p:nvPr>
        </p:nvGraphicFramePr>
        <p:xfrm>
          <a:off x="395536" y="2276872"/>
          <a:ext cx="7718060" cy="3247993"/>
        </p:xfrm>
        <a:graphic>
          <a:graphicData uri="http://schemas.openxmlformats.org/drawingml/2006/table">
            <a:tbl>
              <a:tblPr firstRow="1" firstCol="1" bandRow="1"/>
              <a:tblGrid>
                <a:gridCol w="3984672">
                  <a:extLst>
                    <a:ext uri="{9D8B030D-6E8A-4147-A177-3AD203B41FA5}">
                      <a16:colId xmlns:a16="http://schemas.microsoft.com/office/drawing/2014/main" val="1498388460"/>
                    </a:ext>
                  </a:extLst>
                </a:gridCol>
                <a:gridCol w="933347">
                  <a:extLst>
                    <a:ext uri="{9D8B030D-6E8A-4147-A177-3AD203B41FA5}">
                      <a16:colId xmlns:a16="http://schemas.microsoft.com/office/drawing/2014/main" val="3466511090"/>
                    </a:ext>
                  </a:extLst>
                </a:gridCol>
                <a:gridCol w="933347">
                  <a:extLst>
                    <a:ext uri="{9D8B030D-6E8A-4147-A177-3AD203B41FA5}">
                      <a16:colId xmlns:a16="http://schemas.microsoft.com/office/drawing/2014/main" val="372136492"/>
                    </a:ext>
                  </a:extLst>
                </a:gridCol>
                <a:gridCol w="933347">
                  <a:extLst>
                    <a:ext uri="{9D8B030D-6E8A-4147-A177-3AD203B41FA5}">
                      <a16:colId xmlns:a16="http://schemas.microsoft.com/office/drawing/2014/main" val="510225474"/>
                    </a:ext>
                  </a:extLst>
                </a:gridCol>
                <a:gridCol w="933347">
                  <a:extLst>
                    <a:ext uri="{9D8B030D-6E8A-4147-A177-3AD203B41FA5}">
                      <a16:colId xmlns:a16="http://schemas.microsoft.com/office/drawing/2014/main" val="3168650118"/>
                    </a:ext>
                  </a:extLst>
                </a:gridCol>
              </a:tblGrid>
              <a:tr h="237101">
                <a:tc>
                  <a:txBody>
                    <a:bodyPr/>
                    <a:lstStyle/>
                    <a:p>
                      <a:pPr algn="ctr">
                        <a:lnSpc>
                          <a:spcPct val="115000"/>
                        </a:lnSpc>
                        <a:spcBef>
                          <a:spcPts val="600"/>
                        </a:spcBef>
                        <a:spcAft>
                          <a:spcPts val="600"/>
                        </a:spcAft>
                      </a:pPr>
                      <a:r>
                        <a:rPr lang="en-ZA" sz="12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Outcome area</a:t>
                      </a:r>
                    </a:p>
                  </a:txBody>
                  <a:tcPr marL="68580" marR="68580" marT="0" marB="0">
                    <a:lnL w="12700" cap="flat" cmpd="sng" algn="ctr">
                      <a:solidFill>
                        <a:srgbClr val="00206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Bef>
                          <a:spcPts val="600"/>
                        </a:spcBef>
                        <a:spcAft>
                          <a:spcPts val="600"/>
                        </a:spcAft>
                      </a:pPr>
                      <a:r>
                        <a:rPr lang="en-ZA" sz="12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Movement</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Bef>
                          <a:spcPts val="600"/>
                        </a:spcBef>
                        <a:spcAft>
                          <a:spcPts val="600"/>
                        </a:spcAft>
                      </a:pPr>
                      <a:r>
                        <a:rPr lang="en-ZA" sz="12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2023-24</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Bef>
                          <a:spcPts val="600"/>
                        </a:spcBef>
                        <a:spcAft>
                          <a:spcPts val="600"/>
                        </a:spcAft>
                      </a:pPr>
                      <a:r>
                        <a:rPr lang="en-ZA" sz="12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2022-23</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algn="ctr">
                        <a:lnSpc>
                          <a:spcPct val="115000"/>
                        </a:lnSpc>
                        <a:spcBef>
                          <a:spcPts val="600"/>
                        </a:spcBef>
                        <a:spcAft>
                          <a:spcPts val="600"/>
                        </a:spcAft>
                      </a:pPr>
                      <a:r>
                        <a:rPr lang="en-ZA" sz="1200" b="1" dirty="0">
                          <a:solidFill>
                            <a:srgbClr val="FFFFFF"/>
                          </a:solidFill>
                          <a:effectLst/>
                          <a:latin typeface="+mn-lt"/>
                          <a:ea typeface="Times New Roman" panose="02020603050405020304" pitchFamily="18" charset="0"/>
                          <a:cs typeface="Times New Roman" panose="02020603050405020304" pitchFamily="18" charset="0"/>
                        </a:rPr>
                        <a:t>2021-22</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3575841792"/>
                  </a:ext>
                </a:extLst>
              </a:tr>
              <a:tr h="237101">
                <a:tc>
                  <a:txBody>
                    <a:bodyPr/>
                    <a:lstStyle/>
                    <a:p>
                      <a:pPr>
                        <a:lnSpc>
                          <a:spcPct val="115000"/>
                        </a:lnSpc>
                        <a:spcBef>
                          <a:spcPts val="600"/>
                        </a:spcBef>
                        <a:spcAft>
                          <a:spcPts val="600"/>
                        </a:spcAft>
                      </a:pPr>
                      <a:r>
                        <a:rPr lang="en-ZA" sz="1200" b="1" dirty="0">
                          <a:solidFill>
                            <a:srgbClr val="595959"/>
                          </a:solidFill>
                          <a:effectLst/>
                          <a:latin typeface="Arial" panose="020B0604020202020204" pitchFamily="34" charset="0"/>
                          <a:ea typeface="Arial" panose="020B0604020202020204" pitchFamily="34" charset="0"/>
                          <a:cs typeface="Arial" panose="020B0604020202020204" pitchFamily="34" charset="0"/>
                        </a:rPr>
                        <a:t>Financial statements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endPar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475657189"/>
                  </a:ext>
                </a:extLst>
              </a:tr>
              <a:tr h="237101">
                <a:tc gridSpan="5">
                  <a:txBody>
                    <a:bodyPr/>
                    <a:lstStyle/>
                    <a:p>
                      <a:pPr>
                        <a:lnSpc>
                          <a:spcPct val="115000"/>
                        </a:lnSpc>
                        <a:spcBef>
                          <a:spcPts val="600"/>
                        </a:spcBef>
                        <a:spcAft>
                          <a:spcPts val="600"/>
                        </a:spcAft>
                      </a:pPr>
                      <a:r>
                        <a:rPr lang="en-ZA" sz="1200" b="1" dirty="0">
                          <a:solidFill>
                            <a:srgbClr val="595959"/>
                          </a:solidFill>
                          <a:effectLst/>
                          <a:latin typeface="Arial" panose="020B0604020202020204" pitchFamily="34" charset="0"/>
                          <a:ea typeface="Arial" panose="020B0604020202020204" pitchFamily="34" charset="0"/>
                          <a:cs typeface="Arial" panose="020B0604020202020204" pitchFamily="34" charset="0"/>
                        </a:rPr>
                        <a:t>Annual performance report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1780371778"/>
                  </a:ext>
                </a:extLst>
              </a:tr>
              <a:tr h="237101">
                <a:tc>
                  <a:txBody>
                    <a:bodyPr/>
                    <a:lstStyle/>
                    <a:p>
                      <a:pPr marL="342900" lvl="0" indent="-342900">
                        <a:lnSpc>
                          <a:spcPct val="115000"/>
                        </a:lnSpc>
                        <a:spcBef>
                          <a:spcPts val="600"/>
                        </a:spcBef>
                        <a:spcAft>
                          <a:spcPts val="600"/>
                        </a:spcAft>
                        <a:buFont typeface="Symbol" panose="05050102010706020507" pitchFamily="18" charset="2"/>
                        <a:buChar char=""/>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Regulatory Service Delivery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endPar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A1A1"/>
                    </a:solidFill>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759933809"/>
                  </a:ext>
                </a:extLst>
              </a:tr>
              <a:tr h="237101">
                <a:tc>
                  <a:txBody>
                    <a:bodyPr/>
                    <a:lstStyle/>
                    <a:p>
                      <a:pPr marL="342900" lvl="0" indent="-342900">
                        <a:lnSpc>
                          <a:spcPct val="115000"/>
                        </a:lnSpc>
                        <a:spcBef>
                          <a:spcPts val="600"/>
                        </a:spcBef>
                        <a:spcAft>
                          <a:spcPts val="600"/>
                        </a:spcAft>
                        <a:buFont typeface="Symbol" panose="05050102010706020507" pitchFamily="18" charset="2"/>
                        <a:buChar char=""/>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Advocacy and engagement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endPar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A1A1"/>
                    </a:solidFill>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62626"/>
                    </a:solidFill>
                  </a:tcPr>
                </a:tc>
                <a:extLst>
                  <a:ext uri="{0D108BD9-81ED-4DB2-BD59-A6C34878D82A}">
                    <a16:rowId xmlns:a16="http://schemas.microsoft.com/office/drawing/2014/main" val="3390408463"/>
                  </a:ext>
                </a:extLst>
              </a:tr>
              <a:tr h="237101">
                <a:tc gridSpan="5">
                  <a:txBody>
                    <a:bodyPr/>
                    <a:lstStyle/>
                    <a:p>
                      <a:pPr>
                        <a:lnSpc>
                          <a:spcPct val="115000"/>
                        </a:lnSpc>
                        <a:spcBef>
                          <a:spcPts val="600"/>
                        </a:spcBef>
                        <a:spcAft>
                          <a:spcPts val="600"/>
                        </a:spcAft>
                      </a:pPr>
                      <a:r>
                        <a:rPr lang="en-ZA" sz="1200" b="1" dirty="0">
                          <a:solidFill>
                            <a:srgbClr val="595959"/>
                          </a:solidFill>
                          <a:effectLst/>
                          <a:latin typeface="Arial" panose="020B0604020202020204" pitchFamily="34" charset="0"/>
                          <a:ea typeface="Arial" panose="020B0604020202020204" pitchFamily="34" charset="0"/>
                          <a:cs typeface="Arial" panose="020B0604020202020204" pitchFamily="34" charset="0"/>
                        </a:rPr>
                        <a:t>Compliance with legislation</a:t>
                      </a:r>
                      <a:endPar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1140869691"/>
                  </a:ext>
                </a:extLst>
              </a:tr>
              <a:tr h="233578">
                <a:tc>
                  <a:txBody>
                    <a:bodyPr/>
                    <a:lstStyle/>
                    <a:p>
                      <a:pPr marL="342900" lvl="0" indent="-342900">
                        <a:lnSpc>
                          <a:spcPct val="115000"/>
                        </a:lnSpc>
                        <a:spcBef>
                          <a:spcPts val="600"/>
                        </a:spcBef>
                        <a:spcAft>
                          <a:spcPts val="600"/>
                        </a:spcAft>
                        <a:buFont typeface="Symbol" panose="05050102010706020507" pitchFamily="18" charset="2"/>
                        <a:buChar char=""/>
                      </a:pPr>
                      <a:r>
                        <a:rPr lang="en-ZA" sz="1200" dirty="0">
                          <a:solidFill>
                            <a:srgbClr val="595959"/>
                          </a:solidFill>
                          <a:effectLst/>
                          <a:latin typeface="Arial" panose="020B0604020202020204" pitchFamily="34" charset="0"/>
                          <a:ea typeface="Arial" panose="020B0604020202020204" pitchFamily="34" charset="0"/>
                          <a:cs typeface="Arial" panose="020B0604020202020204" pitchFamily="34" charset="0"/>
                        </a:rPr>
                        <a:t>Annual financial statements, performance and annual reports</a:t>
                      </a:r>
                      <a:endPar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endPar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326650000"/>
                  </a:ext>
                </a:extLst>
              </a:tr>
              <a:tr h="237101">
                <a:tc>
                  <a:txBody>
                    <a:bodyPr/>
                    <a:lstStyle/>
                    <a:p>
                      <a:pPr marL="342900" lvl="0" indent="-342900">
                        <a:lnSpc>
                          <a:spcPct val="115000"/>
                        </a:lnSpc>
                        <a:spcBef>
                          <a:spcPts val="600"/>
                        </a:spcBef>
                        <a:spcAft>
                          <a:spcPts val="600"/>
                        </a:spcAft>
                        <a:buFont typeface="Symbol" panose="05050102010706020507" pitchFamily="18" charset="2"/>
                        <a:buChar char=""/>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Procurement and contract management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endPar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167832544"/>
                  </a:ext>
                </a:extLst>
              </a:tr>
              <a:tr h="237101">
                <a:tc>
                  <a:txBody>
                    <a:bodyPr/>
                    <a:lstStyle/>
                    <a:p>
                      <a:pPr marL="342900" lvl="0" indent="-342900">
                        <a:lnSpc>
                          <a:spcPct val="115000"/>
                        </a:lnSpc>
                        <a:spcBef>
                          <a:spcPts val="600"/>
                        </a:spcBef>
                        <a:spcAft>
                          <a:spcPts val="600"/>
                        </a:spcAft>
                        <a:buFont typeface="Symbol" panose="05050102010706020507" pitchFamily="18" charset="2"/>
                        <a:buChar char=""/>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Expenditure management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endPar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589078031"/>
                  </a:ext>
                </a:extLst>
              </a:tr>
              <a:tr h="237101">
                <a:tc>
                  <a:txBody>
                    <a:bodyPr/>
                    <a:lstStyle/>
                    <a:p>
                      <a:pPr marL="342900" lvl="0" indent="-342900">
                        <a:lnSpc>
                          <a:spcPct val="115000"/>
                        </a:lnSpc>
                        <a:spcBef>
                          <a:spcPts val="600"/>
                        </a:spcBef>
                        <a:spcAft>
                          <a:spcPts val="600"/>
                        </a:spcAft>
                        <a:buFont typeface="Symbol" panose="05050102010706020507" pitchFamily="18" charset="2"/>
                        <a:buChar char=""/>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Revenue management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endPar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566990199"/>
                  </a:ext>
                </a:extLst>
              </a:tr>
              <a:tr h="237101">
                <a:tc>
                  <a:txBody>
                    <a:bodyPr/>
                    <a:lstStyle/>
                    <a:p>
                      <a:pPr marL="342900" lvl="0" indent="-342900">
                        <a:lnSpc>
                          <a:spcPct val="115000"/>
                        </a:lnSpc>
                        <a:spcBef>
                          <a:spcPts val="600"/>
                        </a:spcBef>
                        <a:spcAft>
                          <a:spcPts val="600"/>
                        </a:spcAft>
                        <a:buFont typeface="Symbol" panose="05050102010706020507" pitchFamily="18" charset="2"/>
                        <a:buChar char=""/>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Asset management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endPar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811829926"/>
                  </a:ext>
                </a:extLst>
              </a:tr>
              <a:tr h="237101">
                <a:tc>
                  <a:txBody>
                    <a:bodyPr/>
                    <a:lstStyle/>
                    <a:p>
                      <a:pPr marL="342900" lvl="0" indent="-342900">
                        <a:lnSpc>
                          <a:spcPct val="115000"/>
                        </a:lnSpc>
                        <a:spcBef>
                          <a:spcPts val="600"/>
                        </a:spcBef>
                        <a:spcAft>
                          <a:spcPts val="600"/>
                        </a:spcAft>
                        <a:buFont typeface="Symbol" panose="05050102010706020507" pitchFamily="18" charset="2"/>
                        <a:buChar char=""/>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Consequence management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endPar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696097445"/>
                  </a:ext>
                </a:extLst>
              </a:tr>
              <a:tr h="237101">
                <a:tc>
                  <a:txBody>
                    <a:bodyPr/>
                    <a:lstStyle/>
                    <a:p>
                      <a:pPr marL="342900" lvl="0" indent="-342900">
                        <a:lnSpc>
                          <a:spcPct val="115000"/>
                        </a:lnSpc>
                        <a:spcBef>
                          <a:spcPts val="600"/>
                        </a:spcBef>
                        <a:spcAft>
                          <a:spcPts val="600"/>
                        </a:spcAft>
                        <a:buFont typeface="Symbol" panose="05050102010706020507" pitchFamily="18" charset="2"/>
                        <a:buChar char=""/>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Strategic planning and performance management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endPar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A1A1"/>
                    </a:solidFill>
                  </a:tcPr>
                </a:tc>
                <a:tc>
                  <a:txBody>
                    <a:bodyPr/>
                    <a:lstStyle/>
                    <a:p>
                      <a:pPr algn="ctr">
                        <a:lnSpc>
                          <a:spcPct val="115000"/>
                        </a:lnSpc>
                        <a:spcBef>
                          <a:spcPts val="600"/>
                        </a:spcBef>
                        <a:spcAft>
                          <a:spcPts val="600"/>
                        </a:spcAft>
                      </a:pPr>
                      <a:r>
                        <a:rPr lang="en-ZA" sz="1200"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200" dirty="0">
                          <a:solidFill>
                            <a:srgbClr val="595959"/>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019389082"/>
                  </a:ext>
                </a:extLst>
              </a:tr>
            </a:tbl>
          </a:graphicData>
        </a:graphic>
      </p:graphicFrame>
      <p:graphicFrame>
        <p:nvGraphicFramePr>
          <p:cNvPr id="7" name="Table 6">
            <a:extLst>
              <a:ext uri="{FF2B5EF4-FFF2-40B4-BE49-F238E27FC236}">
                <a16:creationId xmlns:a16="http://schemas.microsoft.com/office/drawing/2014/main" id="{37FF2EB9-6ABD-05C2-3959-947E582E6F14}"/>
              </a:ext>
            </a:extLst>
          </p:cNvPr>
          <p:cNvGraphicFramePr>
            <a:graphicFrameLocks noGrp="1"/>
          </p:cNvGraphicFramePr>
          <p:nvPr>
            <p:extLst>
              <p:ext uri="{D42A27DB-BD31-4B8C-83A1-F6EECF244321}">
                <p14:modId xmlns:p14="http://schemas.microsoft.com/office/powerpoint/2010/main" val="3226994989"/>
              </p:ext>
            </p:extLst>
          </p:nvPr>
        </p:nvGraphicFramePr>
        <p:xfrm>
          <a:off x="1259632" y="6139937"/>
          <a:ext cx="5243466" cy="267616"/>
        </p:xfrm>
        <a:graphic>
          <a:graphicData uri="http://schemas.openxmlformats.org/drawingml/2006/table">
            <a:tbl>
              <a:tblPr firstRow="1" firstCol="1" bandRow="1"/>
              <a:tblGrid>
                <a:gridCol w="418930">
                  <a:extLst>
                    <a:ext uri="{9D8B030D-6E8A-4147-A177-3AD203B41FA5}">
                      <a16:colId xmlns:a16="http://schemas.microsoft.com/office/drawing/2014/main" val="1443251522"/>
                    </a:ext>
                  </a:extLst>
                </a:gridCol>
                <a:gridCol w="1512107">
                  <a:extLst>
                    <a:ext uri="{9D8B030D-6E8A-4147-A177-3AD203B41FA5}">
                      <a16:colId xmlns:a16="http://schemas.microsoft.com/office/drawing/2014/main" val="2653108123"/>
                    </a:ext>
                  </a:extLst>
                </a:gridCol>
                <a:gridCol w="345803">
                  <a:extLst>
                    <a:ext uri="{9D8B030D-6E8A-4147-A177-3AD203B41FA5}">
                      <a16:colId xmlns:a16="http://schemas.microsoft.com/office/drawing/2014/main" val="972619269"/>
                    </a:ext>
                  </a:extLst>
                </a:gridCol>
                <a:gridCol w="1160261">
                  <a:extLst>
                    <a:ext uri="{9D8B030D-6E8A-4147-A177-3AD203B41FA5}">
                      <a16:colId xmlns:a16="http://schemas.microsoft.com/office/drawing/2014/main" val="1633258216"/>
                    </a:ext>
                  </a:extLst>
                </a:gridCol>
                <a:gridCol w="645195">
                  <a:extLst>
                    <a:ext uri="{9D8B030D-6E8A-4147-A177-3AD203B41FA5}">
                      <a16:colId xmlns:a16="http://schemas.microsoft.com/office/drawing/2014/main" val="2904870959"/>
                    </a:ext>
                  </a:extLst>
                </a:gridCol>
                <a:gridCol w="1161170">
                  <a:extLst>
                    <a:ext uri="{9D8B030D-6E8A-4147-A177-3AD203B41FA5}">
                      <a16:colId xmlns:a16="http://schemas.microsoft.com/office/drawing/2014/main" val="2865890295"/>
                    </a:ext>
                  </a:extLst>
                </a:gridCol>
              </a:tblGrid>
              <a:tr h="267616">
                <a:tc>
                  <a:txBody>
                    <a:bodyPr/>
                    <a:lstStyle/>
                    <a:p>
                      <a:pPr>
                        <a:lnSpc>
                          <a:spcPct val="115000"/>
                        </a:lnSpc>
                        <a:spcBef>
                          <a:spcPts val="600"/>
                        </a:spcBef>
                        <a:spcAft>
                          <a:spcPts val="600"/>
                        </a:spcAft>
                      </a:pPr>
                      <a:endParaRPr lang="en-ZA" sz="10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600"/>
                        </a:spcBef>
                        <a:spcAft>
                          <a:spcPts val="600"/>
                        </a:spcAft>
                      </a:pPr>
                      <a:r>
                        <a:rPr lang="en-ZA" sz="1000" dirty="0">
                          <a:solidFill>
                            <a:schemeClr val="tx1"/>
                          </a:solidFill>
                          <a:effectLst/>
                          <a:latin typeface="Arial (Headings)"/>
                          <a:ea typeface="Times New Roman" panose="02020603050405020304" pitchFamily="18" charset="0"/>
                          <a:cs typeface="Times New Roman" panose="02020603050405020304" pitchFamily="18" charset="0"/>
                        </a:rPr>
                        <a:t>Improvement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600"/>
                        </a:spcBef>
                        <a:spcAft>
                          <a:spcPts val="600"/>
                        </a:spcAft>
                      </a:pPr>
                      <a:endParaRPr lang="en-ZA" sz="1000" dirty="0">
                        <a:solidFill>
                          <a:srgbClr val="595959"/>
                        </a:solidFill>
                        <a:effectLst/>
                        <a:latin typeface="Arial (Headings)"/>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600"/>
                        </a:spcBef>
                        <a:spcAft>
                          <a:spcPts val="600"/>
                        </a:spcAft>
                      </a:pPr>
                      <a:r>
                        <a:rPr lang="en-ZA" sz="1000" dirty="0">
                          <a:solidFill>
                            <a:schemeClr val="tx1"/>
                          </a:solidFill>
                          <a:effectLst/>
                          <a:latin typeface="Arial (Headings)"/>
                          <a:ea typeface="Times New Roman" panose="02020603050405020304" pitchFamily="18" charset="0"/>
                          <a:cs typeface="Times New Roman" panose="02020603050405020304" pitchFamily="18" charset="0"/>
                        </a:rPr>
                        <a:t>Regression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600"/>
                        </a:spcBef>
                        <a:spcAft>
                          <a:spcPts val="600"/>
                        </a:spcAft>
                      </a:pPr>
                      <a:endParaRPr lang="en-ZA" sz="1000" dirty="0">
                        <a:solidFill>
                          <a:srgbClr val="595959"/>
                        </a:solidFill>
                        <a:effectLst/>
                        <a:latin typeface="Arial (Headings)"/>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600"/>
                        </a:spcBef>
                        <a:spcAft>
                          <a:spcPts val="600"/>
                        </a:spcAft>
                      </a:pPr>
                      <a:r>
                        <a:rPr lang="en-ZA" sz="1000" dirty="0">
                          <a:solidFill>
                            <a:schemeClr val="tx1"/>
                          </a:solidFill>
                          <a:effectLst/>
                          <a:latin typeface="Arial (Headings)"/>
                          <a:ea typeface="Times New Roman" panose="02020603050405020304" pitchFamily="18" charset="0"/>
                          <a:cs typeface="Times New Roman" panose="02020603050405020304" pitchFamily="18" charset="0"/>
                        </a:rPr>
                        <a:t>Unchanged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2656595"/>
                  </a:ext>
                </a:extLst>
              </a:tr>
            </a:tbl>
          </a:graphicData>
        </a:graphic>
      </p:graphicFrame>
      <p:pic>
        <p:nvPicPr>
          <p:cNvPr id="8" name="Picture 119">
            <a:extLst>
              <a:ext uri="{FF2B5EF4-FFF2-40B4-BE49-F238E27FC236}">
                <a16:creationId xmlns:a16="http://schemas.microsoft.com/office/drawing/2014/main" id="{DB78731A-D5A0-B61A-AF63-42DCD539CE1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7096" y="6194767"/>
            <a:ext cx="180000" cy="180000"/>
          </a:xfrm>
          <a:prstGeom prst="rect">
            <a:avLst/>
          </a:prstGeom>
          <a:noFill/>
        </p:spPr>
      </p:pic>
      <p:pic>
        <p:nvPicPr>
          <p:cNvPr id="9" name="Picture 115">
            <a:extLst>
              <a:ext uri="{FF2B5EF4-FFF2-40B4-BE49-F238E27FC236}">
                <a16:creationId xmlns:a16="http://schemas.microsoft.com/office/drawing/2014/main" id="{33D17C6E-362C-3060-FB61-E349A752565F}"/>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7406" y="6183745"/>
            <a:ext cx="180000" cy="180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3AFED6B6-04D6-4C3E-0FEB-7695ABB8791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900252" y="6194383"/>
            <a:ext cx="180000" cy="180000"/>
          </a:xfrm>
          <a:prstGeom prst="rect">
            <a:avLst/>
          </a:prstGeom>
          <a:noFill/>
        </p:spPr>
      </p:pic>
      <p:pic>
        <p:nvPicPr>
          <p:cNvPr id="23" name="Picture 22">
            <a:extLst>
              <a:ext uri="{FF2B5EF4-FFF2-40B4-BE49-F238E27FC236}">
                <a16:creationId xmlns:a16="http://schemas.microsoft.com/office/drawing/2014/main" id="{D6AAA802-970E-7A60-F17F-0A0240D9FC2B}"/>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4716016" y="2636912"/>
            <a:ext cx="234000" cy="234000"/>
          </a:xfrm>
          <a:prstGeom prst="rect">
            <a:avLst/>
          </a:prstGeom>
          <a:noFill/>
        </p:spPr>
      </p:pic>
      <p:pic>
        <p:nvPicPr>
          <p:cNvPr id="31" name="Picture 15">
            <a:extLst>
              <a:ext uri="{FF2B5EF4-FFF2-40B4-BE49-F238E27FC236}">
                <a16:creationId xmlns:a16="http://schemas.microsoft.com/office/drawing/2014/main" id="{14950BC6-9DEA-408F-C48D-1BD1413604A6}"/>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6" y="3115792"/>
            <a:ext cx="234000" cy="23400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5">
            <a:extLst>
              <a:ext uri="{FF2B5EF4-FFF2-40B4-BE49-F238E27FC236}">
                <a16:creationId xmlns:a16="http://schemas.microsoft.com/office/drawing/2014/main" id="{B2AAC4F3-7CD1-91FE-0469-1653ECE91C9D}"/>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6" y="5445224"/>
            <a:ext cx="234000" cy="23400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D3405D5E-FA0A-E959-105E-BB493AE694CA}"/>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4709824" y="3975705"/>
            <a:ext cx="234000" cy="234000"/>
          </a:xfrm>
          <a:prstGeom prst="rect">
            <a:avLst/>
          </a:prstGeom>
          <a:noFill/>
        </p:spPr>
      </p:pic>
      <p:pic>
        <p:nvPicPr>
          <p:cNvPr id="35" name="Picture 34">
            <a:extLst>
              <a:ext uri="{FF2B5EF4-FFF2-40B4-BE49-F238E27FC236}">
                <a16:creationId xmlns:a16="http://schemas.microsoft.com/office/drawing/2014/main" id="{818426ED-40C5-5D2A-FDD3-9541003A0C4E}"/>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4709824" y="4249029"/>
            <a:ext cx="234000" cy="234000"/>
          </a:xfrm>
          <a:prstGeom prst="rect">
            <a:avLst/>
          </a:prstGeom>
          <a:noFill/>
        </p:spPr>
      </p:pic>
      <p:pic>
        <p:nvPicPr>
          <p:cNvPr id="36" name="Picture 35">
            <a:extLst>
              <a:ext uri="{FF2B5EF4-FFF2-40B4-BE49-F238E27FC236}">
                <a16:creationId xmlns:a16="http://schemas.microsoft.com/office/drawing/2014/main" id="{A189B059-CB03-8F4B-1577-7974EB720600}"/>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4709824" y="4492526"/>
            <a:ext cx="234000" cy="234000"/>
          </a:xfrm>
          <a:prstGeom prst="rect">
            <a:avLst/>
          </a:prstGeom>
          <a:noFill/>
        </p:spPr>
      </p:pic>
      <p:pic>
        <p:nvPicPr>
          <p:cNvPr id="37" name="Picture 36">
            <a:extLst>
              <a:ext uri="{FF2B5EF4-FFF2-40B4-BE49-F238E27FC236}">
                <a16:creationId xmlns:a16="http://schemas.microsoft.com/office/drawing/2014/main" id="{535D08D8-6C6E-0099-1C4A-45F56D6E2604}"/>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4716016" y="4741425"/>
            <a:ext cx="234000" cy="234000"/>
          </a:xfrm>
          <a:prstGeom prst="rect">
            <a:avLst/>
          </a:prstGeom>
          <a:noFill/>
        </p:spPr>
      </p:pic>
      <p:pic>
        <p:nvPicPr>
          <p:cNvPr id="38" name="Picture 37">
            <a:extLst>
              <a:ext uri="{FF2B5EF4-FFF2-40B4-BE49-F238E27FC236}">
                <a16:creationId xmlns:a16="http://schemas.microsoft.com/office/drawing/2014/main" id="{FFE11DAD-E82B-8F0C-A247-E7A5170D1915}"/>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4716016" y="4975473"/>
            <a:ext cx="234000" cy="234000"/>
          </a:xfrm>
          <a:prstGeom prst="rect">
            <a:avLst/>
          </a:prstGeom>
          <a:noFill/>
        </p:spPr>
      </p:pic>
      <p:pic>
        <p:nvPicPr>
          <p:cNvPr id="39" name="Picture 38">
            <a:extLst>
              <a:ext uri="{FF2B5EF4-FFF2-40B4-BE49-F238E27FC236}">
                <a16:creationId xmlns:a16="http://schemas.microsoft.com/office/drawing/2014/main" id="{6C578866-08FB-860F-C0C1-DE40BED7FC7D}"/>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4716016" y="5204024"/>
            <a:ext cx="234000" cy="234000"/>
          </a:xfrm>
          <a:prstGeom prst="rect">
            <a:avLst/>
          </a:prstGeom>
          <a:noFill/>
        </p:spPr>
      </p:pic>
      <p:pic>
        <p:nvPicPr>
          <p:cNvPr id="42" name="Picture 15">
            <a:extLst>
              <a:ext uri="{FF2B5EF4-FFF2-40B4-BE49-F238E27FC236}">
                <a16:creationId xmlns:a16="http://schemas.microsoft.com/office/drawing/2014/main" id="{AEE15140-98B3-AB5F-E282-E0937C646808}"/>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6" y="3356992"/>
            <a:ext cx="234000" cy="23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5" name="Table 44">
            <a:extLst>
              <a:ext uri="{FF2B5EF4-FFF2-40B4-BE49-F238E27FC236}">
                <a16:creationId xmlns:a16="http://schemas.microsoft.com/office/drawing/2014/main" id="{1CA2026D-B5F3-1F53-F5A4-482A429CDE57}"/>
              </a:ext>
            </a:extLst>
          </p:cNvPr>
          <p:cNvGraphicFramePr>
            <a:graphicFrameLocks noGrp="1"/>
          </p:cNvGraphicFramePr>
          <p:nvPr>
            <p:extLst>
              <p:ext uri="{D42A27DB-BD31-4B8C-83A1-F6EECF244321}">
                <p14:modId xmlns:p14="http://schemas.microsoft.com/office/powerpoint/2010/main" val="2923948390"/>
              </p:ext>
            </p:extLst>
          </p:nvPr>
        </p:nvGraphicFramePr>
        <p:xfrm>
          <a:off x="179509" y="5661248"/>
          <a:ext cx="8208915" cy="335598"/>
        </p:xfrm>
        <a:graphic>
          <a:graphicData uri="http://schemas.openxmlformats.org/drawingml/2006/table">
            <a:tbl>
              <a:tblPr firstRow="1" firstCol="1" bandRow="1"/>
              <a:tblGrid>
                <a:gridCol w="190777">
                  <a:extLst>
                    <a:ext uri="{9D8B030D-6E8A-4147-A177-3AD203B41FA5}">
                      <a16:colId xmlns:a16="http://schemas.microsoft.com/office/drawing/2014/main" val="2262399262"/>
                    </a:ext>
                  </a:extLst>
                </a:gridCol>
                <a:gridCol w="1194798">
                  <a:extLst>
                    <a:ext uri="{9D8B030D-6E8A-4147-A177-3AD203B41FA5}">
                      <a16:colId xmlns:a16="http://schemas.microsoft.com/office/drawing/2014/main" val="2185096034"/>
                    </a:ext>
                  </a:extLst>
                </a:gridCol>
                <a:gridCol w="210847">
                  <a:extLst>
                    <a:ext uri="{9D8B030D-6E8A-4147-A177-3AD203B41FA5}">
                      <a16:colId xmlns:a16="http://schemas.microsoft.com/office/drawing/2014/main" val="493097092"/>
                    </a:ext>
                  </a:extLst>
                </a:gridCol>
                <a:gridCol w="1194798">
                  <a:extLst>
                    <a:ext uri="{9D8B030D-6E8A-4147-A177-3AD203B41FA5}">
                      <a16:colId xmlns:a16="http://schemas.microsoft.com/office/drawing/2014/main" val="1636840828"/>
                    </a:ext>
                  </a:extLst>
                </a:gridCol>
                <a:gridCol w="210847">
                  <a:extLst>
                    <a:ext uri="{9D8B030D-6E8A-4147-A177-3AD203B41FA5}">
                      <a16:colId xmlns:a16="http://schemas.microsoft.com/office/drawing/2014/main" val="1315093948"/>
                    </a:ext>
                  </a:extLst>
                </a:gridCol>
                <a:gridCol w="1194798">
                  <a:extLst>
                    <a:ext uri="{9D8B030D-6E8A-4147-A177-3AD203B41FA5}">
                      <a16:colId xmlns:a16="http://schemas.microsoft.com/office/drawing/2014/main" val="1335581274"/>
                    </a:ext>
                  </a:extLst>
                </a:gridCol>
                <a:gridCol w="210847">
                  <a:extLst>
                    <a:ext uri="{9D8B030D-6E8A-4147-A177-3AD203B41FA5}">
                      <a16:colId xmlns:a16="http://schemas.microsoft.com/office/drawing/2014/main" val="1807383592"/>
                    </a:ext>
                  </a:extLst>
                </a:gridCol>
                <a:gridCol w="1194798">
                  <a:extLst>
                    <a:ext uri="{9D8B030D-6E8A-4147-A177-3AD203B41FA5}">
                      <a16:colId xmlns:a16="http://schemas.microsoft.com/office/drawing/2014/main" val="4218591275"/>
                    </a:ext>
                  </a:extLst>
                </a:gridCol>
                <a:gridCol w="210847">
                  <a:extLst>
                    <a:ext uri="{9D8B030D-6E8A-4147-A177-3AD203B41FA5}">
                      <a16:colId xmlns:a16="http://schemas.microsoft.com/office/drawing/2014/main" val="673443231"/>
                    </a:ext>
                  </a:extLst>
                </a:gridCol>
                <a:gridCol w="1194798">
                  <a:extLst>
                    <a:ext uri="{9D8B030D-6E8A-4147-A177-3AD203B41FA5}">
                      <a16:colId xmlns:a16="http://schemas.microsoft.com/office/drawing/2014/main" val="1164122072"/>
                    </a:ext>
                  </a:extLst>
                </a:gridCol>
                <a:gridCol w="210847">
                  <a:extLst>
                    <a:ext uri="{9D8B030D-6E8A-4147-A177-3AD203B41FA5}">
                      <a16:colId xmlns:a16="http://schemas.microsoft.com/office/drawing/2014/main" val="374794900"/>
                    </a:ext>
                  </a:extLst>
                </a:gridCol>
                <a:gridCol w="989913">
                  <a:extLst>
                    <a:ext uri="{9D8B030D-6E8A-4147-A177-3AD203B41FA5}">
                      <a16:colId xmlns:a16="http://schemas.microsoft.com/office/drawing/2014/main" val="872700341"/>
                    </a:ext>
                  </a:extLst>
                </a:gridCol>
              </a:tblGrid>
              <a:tr h="188435">
                <a:tc>
                  <a:txBody>
                    <a:bodyPr/>
                    <a:lstStyle/>
                    <a:p>
                      <a:pPr>
                        <a:lnSpc>
                          <a:spcPct val="115000"/>
                        </a:lnSpc>
                        <a:spcBef>
                          <a:spcPts val="600"/>
                        </a:spcBef>
                        <a:spcAft>
                          <a:spcPts val="600"/>
                        </a:spcAft>
                      </a:pPr>
                      <a:r>
                        <a:rPr lang="en-ZA" sz="1000" b="1" dirty="0">
                          <a:solidFill>
                            <a:srgbClr val="595959"/>
                          </a:solidFill>
                          <a:effectLst/>
                          <a:latin typeface="+mn-lt"/>
                          <a:ea typeface="Times New Roman" panose="02020603050405020304" pitchFamily="18" charset="0"/>
                          <a:cs typeface="Times New Roman" panose="02020603050405020304" pitchFamily="18" charset="0"/>
                        </a:rPr>
                        <a:t> </a:t>
                      </a: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600"/>
                        </a:spcBef>
                        <a:spcAft>
                          <a:spcPts val="600"/>
                        </a:spcAft>
                      </a:pPr>
                      <a:r>
                        <a:rPr lang="en-ZA" sz="1000" b="1"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Unqualified / No material findings</a:t>
                      </a: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en-ZA" sz="1000" b="1" dirty="0">
                          <a:solidFill>
                            <a:srgbClr val="595959"/>
                          </a:solidFill>
                          <a:effectLst/>
                          <a:latin typeface="+mn-lt"/>
                          <a:ea typeface="Times New Roman" panose="02020603050405020304" pitchFamily="18" charset="0"/>
                          <a:cs typeface="Times New Roman" panose="02020603050405020304" pitchFamily="18" charset="0"/>
                        </a:rPr>
                        <a:t> </a:t>
                      </a: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92786"/>
                    </a:solidFill>
                  </a:tcPr>
                </a:tc>
                <a:tc>
                  <a:txBody>
                    <a:bodyPr/>
                    <a:lstStyle/>
                    <a:p>
                      <a:pPr algn="ctr">
                        <a:lnSpc>
                          <a:spcPct val="115000"/>
                        </a:lnSpc>
                        <a:spcBef>
                          <a:spcPts val="600"/>
                        </a:spcBef>
                        <a:spcAft>
                          <a:spcPts val="600"/>
                        </a:spcAft>
                      </a:pPr>
                      <a:r>
                        <a:rPr lang="en-ZA" sz="1000" b="1"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Qualified</a:t>
                      </a: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en-ZA" sz="1000" b="1"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3F91"/>
                    </a:solidFill>
                  </a:tcPr>
                </a:tc>
                <a:tc>
                  <a:txBody>
                    <a:bodyPr/>
                    <a:lstStyle/>
                    <a:p>
                      <a:pPr algn="ctr">
                        <a:lnSpc>
                          <a:spcPct val="115000"/>
                        </a:lnSpc>
                        <a:spcBef>
                          <a:spcPts val="600"/>
                        </a:spcBef>
                        <a:spcAft>
                          <a:spcPts val="600"/>
                        </a:spcAft>
                      </a:pPr>
                      <a:r>
                        <a:rPr lang="en-ZA" sz="1000" b="1"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Adverse</a:t>
                      </a: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en-ZA" sz="1000" b="1"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001B"/>
                    </a:solidFill>
                  </a:tcPr>
                </a:tc>
                <a:tc>
                  <a:txBody>
                    <a:bodyPr/>
                    <a:lstStyle/>
                    <a:p>
                      <a:pPr algn="ctr">
                        <a:lnSpc>
                          <a:spcPct val="115000"/>
                        </a:lnSpc>
                        <a:spcBef>
                          <a:spcPts val="600"/>
                        </a:spcBef>
                        <a:spcAft>
                          <a:spcPts val="600"/>
                        </a:spcAft>
                      </a:pPr>
                      <a:r>
                        <a:rPr lang="en-ZA" sz="1000" b="1"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Disclaimed</a:t>
                      </a: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en-ZA" sz="1000" b="1"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A1A1"/>
                    </a:solidFill>
                  </a:tcPr>
                </a:tc>
                <a:tc>
                  <a:txBody>
                    <a:bodyPr/>
                    <a:lstStyle/>
                    <a:p>
                      <a:pPr algn="ctr">
                        <a:lnSpc>
                          <a:spcPct val="115000"/>
                        </a:lnSpc>
                        <a:spcBef>
                          <a:spcPts val="600"/>
                        </a:spcBef>
                        <a:spcAft>
                          <a:spcPts val="600"/>
                        </a:spcAft>
                      </a:pPr>
                      <a:r>
                        <a:rPr lang="en-ZA" sz="1000" b="1"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Material findings</a:t>
                      </a: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en-ZA" sz="1000" b="1"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lnSpc>
                          <a:spcPct val="115000"/>
                        </a:lnSpc>
                        <a:spcBef>
                          <a:spcPts val="600"/>
                        </a:spcBef>
                        <a:spcAft>
                          <a:spcPts val="600"/>
                        </a:spcAft>
                      </a:pPr>
                      <a:r>
                        <a:rPr lang="en-ZA" sz="1000" b="1" dirty="0">
                          <a:solidFill>
                            <a:srgbClr val="595959"/>
                          </a:solidFill>
                          <a:effectLst/>
                          <a:latin typeface="Arial" panose="020B0604020202020204" pitchFamily="34" charset="0"/>
                          <a:ea typeface="Times New Roman" panose="02020603050405020304" pitchFamily="18" charset="0"/>
                          <a:cs typeface="Arial" panose="020B0604020202020204" pitchFamily="34" charset="0"/>
                        </a:rPr>
                        <a:t>Not audited</a:t>
                      </a: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8050545"/>
                  </a:ext>
                </a:extLst>
              </a:tr>
            </a:tbl>
          </a:graphicData>
        </a:graphic>
      </p:graphicFrame>
      <p:sp>
        <p:nvSpPr>
          <p:cNvPr id="3" name="TextBox 2">
            <a:extLst>
              <a:ext uri="{FF2B5EF4-FFF2-40B4-BE49-F238E27FC236}">
                <a16:creationId xmlns:a16="http://schemas.microsoft.com/office/drawing/2014/main" id="{7A754162-078D-F3C8-66C2-B539D0CB5AA6}"/>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79</a:t>
            </a:fld>
            <a:endParaRPr lang="en-ZA" sz="1200" dirty="0"/>
          </a:p>
        </p:txBody>
      </p:sp>
    </p:spTree>
    <p:extLst>
      <p:ext uri="{BB962C8B-B14F-4D97-AF65-F5344CB8AC3E}">
        <p14:creationId xmlns:p14="http://schemas.microsoft.com/office/powerpoint/2010/main" val="480361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395536" y="1844824"/>
            <a:ext cx="7776864" cy="4248472"/>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71463" lvl="1" indent="-271463" algn="just" eaLnBrk="1" hangingPunct="1">
              <a:spcBef>
                <a:spcPts val="384"/>
              </a:spcBef>
              <a:buFont typeface="+mj-lt"/>
              <a:buAutoNum type="arabicPeriod"/>
              <a:defRPr/>
            </a:pPr>
            <a:r>
              <a:rPr lang="en-ZA" altLang="en-US" sz="1400" kern="0" dirty="0">
                <a:latin typeface="Arial"/>
                <a:ea typeface="ＭＳ Ｐゴシック"/>
              </a:rPr>
              <a:t>NERSA achieved 63/65 (97%) of its annual performance targets for 2023/24. This signifies an overall increase of 8% in the performance when compared to the overall performance of 89% in 2022/23. </a:t>
            </a:r>
          </a:p>
          <a:p>
            <a:pPr marL="271463" lvl="1" indent="-271463" algn="just" eaLnBrk="1" hangingPunct="1">
              <a:spcBef>
                <a:spcPts val="384"/>
              </a:spcBef>
              <a:buFont typeface="+mj-lt"/>
              <a:buAutoNum type="arabicPeriod"/>
              <a:defRPr/>
            </a:pPr>
            <a:endParaRPr lang="en-ZA" altLang="en-US" sz="300" kern="0" dirty="0">
              <a:latin typeface="Arial"/>
              <a:ea typeface="ＭＳ Ｐゴシック"/>
            </a:endParaRPr>
          </a:p>
          <a:p>
            <a:pPr marL="271463" lvl="1" indent="-271463" algn="just" eaLnBrk="1" hangingPunct="1">
              <a:spcBef>
                <a:spcPts val="384"/>
              </a:spcBef>
              <a:buFont typeface="+mj-lt"/>
              <a:buAutoNum type="arabicPeriod"/>
              <a:defRPr/>
            </a:pPr>
            <a:r>
              <a:rPr lang="en-ZA" altLang="en-US" sz="1400" kern="0" dirty="0">
                <a:latin typeface="Arial"/>
                <a:ea typeface="ＭＳ Ｐゴシック"/>
              </a:rPr>
              <a:t>The above achievement can be broken down as follows: </a:t>
            </a:r>
          </a:p>
          <a:p>
            <a:pPr marL="614362" lvl="3" indent="-342900" algn="just" eaLnBrk="1" hangingPunct="1">
              <a:spcBef>
                <a:spcPts val="384"/>
              </a:spcBef>
              <a:buFont typeface="+mj-lt"/>
              <a:buAutoNum type="alphaLcParenR"/>
              <a:defRPr/>
            </a:pPr>
            <a:r>
              <a:rPr lang="en-ZA" altLang="en-US" sz="1400" kern="0" dirty="0">
                <a:latin typeface="Arial" panose="020B0604020202020204" pitchFamily="34" charset="0"/>
                <a:ea typeface="ＭＳ Ｐゴシック"/>
                <a:cs typeface="Arial" panose="020B0604020202020204" pitchFamily="34" charset="0"/>
              </a:rPr>
              <a:t>Regulation of the electricity industry: 92% achievement, which signifies an increase of 17% in the performance when compared to 2022/23, where 75% of the planned targets were met.</a:t>
            </a:r>
          </a:p>
          <a:p>
            <a:pPr marL="614362" lvl="3" indent="-342900" algn="just" eaLnBrk="1" hangingPunct="1">
              <a:spcBef>
                <a:spcPts val="384"/>
              </a:spcBef>
              <a:buFont typeface="+mj-lt"/>
              <a:buAutoNum type="alphaLcParenR"/>
              <a:defRPr/>
            </a:pPr>
            <a:r>
              <a:rPr lang="en-ZA" altLang="en-US" sz="1400" kern="0" dirty="0">
                <a:latin typeface="Arial" panose="020B0604020202020204" pitchFamily="34" charset="0"/>
                <a:ea typeface="ＭＳ Ｐゴシック"/>
                <a:cs typeface="Arial" panose="020B0604020202020204" pitchFamily="34" charset="0"/>
              </a:rPr>
              <a:t>Regulation of the piped-gas industry: 100% achievement, which </a:t>
            </a:r>
            <a:r>
              <a:rPr lang="en-GB" sz="1400" dirty="0">
                <a:latin typeface="Arial" panose="020B0604020202020204" pitchFamily="34" charset="0"/>
                <a:ea typeface="Calibri" panose="020F0502020204030204" pitchFamily="34" charset="0"/>
                <a:cs typeface="Arial" panose="020B0604020202020204" pitchFamily="34" charset="0"/>
              </a:rPr>
              <a:t>signifies the same level of performance when compared to 2022/23, where 100% of the planned targets were met. </a:t>
            </a:r>
          </a:p>
          <a:p>
            <a:pPr marL="614362" lvl="3" indent="-342900" algn="just" eaLnBrk="1" hangingPunct="1">
              <a:spcBef>
                <a:spcPts val="384"/>
              </a:spcBef>
              <a:buFont typeface="+mj-lt"/>
              <a:buAutoNum type="alphaLcParenR"/>
              <a:defRPr/>
            </a:pPr>
            <a:r>
              <a:rPr lang="en-ZA" altLang="en-US" sz="1400" kern="0" dirty="0">
                <a:latin typeface="Arial" panose="020B0604020202020204" pitchFamily="34" charset="0"/>
                <a:ea typeface="ＭＳ Ｐゴシック"/>
                <a:cs typeface="Arial" panose="020B0604020202020204" pitchFamily="34" charset="0"/>
              </a:rPr>
              <a:t>Regulation of the petroleum pipelines industry: 100% achievement, which </a:t>
            </a:r>
            <a:r>
              <a:rPr lang="en-GB" sz="1400" dirty="0">
                <a:latin typeface="Arial" panose="020B0604020202020204" pitchFamily="34" charset="0"/>
                <a:ea typeface="Calibri" panose="020F0502020204030204" pitchFamily="34" charset="0"/>
                <a:cs typeface="Arial" panose="020B0604020202020204" pitchFamily="34" charset="0"/>
              </a:rPr>
              <a:t>signifies the same level of performance when compared to 2022/23, where 100% of the planned targets were met.</a:t>
            </a:r>
          </a:p>
          <a:p>
            <a:pPr marL="614362" lvl="3" indent="-342900" algn="just" eaLnBrk="1" hangingPunct="1">
              <a:spcBef>
                <a:spcPts val="384"/>
              </a:spcBef>
              <a:buFont typeface="+mj-lt"/>
              <a:buAutoNum type="alphaLcParenR"/>
              <a:defRPr/>
            </a:pPr>
            <a:r>
              <a:rPr lang="en-ZA" altLang="en-US" sz="1400" kern="0" dirty="0">
                <a:latin typeface="Arial" panose="020B0604020202020204" pitchFamily="34" charset="0"/>
                <a:ea typeface="ＭＳ Ｐゴシック"/>
                <a:cs typeface="Arial" panose="020B0604020202020204" pitchFamily="34" charset="0"/>
              </a:rPr>
              <a:t>Support Functions: 100% achievement, which </a:t>
            </a:r>
            <a:r>
              <a:rPr lang="en-GB" sz="1400" dirty="0">
                <a:latin typeface="Arial" panose="020B0604020202020204" pitchFamily="34" charset="0"/>
                <a:ea typeface="Calibri" panose="020F0502020204030204" pitchFamily="34" charset="0"/>
                <a:cs typeface="Arial" panose="020B0604020202020204" pitchFamily="34" charset="0"/>
              </a:rPr>
              <a:t>signifies an 18% increase compared to 2022/23, where 14/17 (82%) of the planned targets were met.  </a:t>
            </a:r>
            <a:endParaRPr lang="en-ZA" sz="1400" dirty="0">
              <a:latin typeface="Arial" panose="020B0604020202020204" pitchFamily="34" charset="0"/>
              <a:ea typeface="Calibri" panose="020F0502020204030204" pitchFamily="34" charset="0"/>
              <a:cs typeface="Arial" panose="020B0604020202020204" pitchFamily="34" charset="0"/>
            </a:endParaRPr>
          </a:p>
          <a:p>
            <a:pPr marL="614362" lvl="3" indent="-342900" algn="just" eaLnBrk="1" hangingPunct="1">
              <a:spcBef>
                <a:spcPts val="384"/>
              </a:spcBef>
              <a:buFont typeface="+mj-lt"/>
              <a:buAutoNum type="alphaLcParenR"/>
              <a:defRPr/>
            </a:pPr>
            <a:r>
              <a:rPr lang="en-GB" sz="1400" dirty="0">
                <a:latin typeface="Arial" panose="020B0604020202020204" pitchFamily="34" charset="0"/>
                <a:ea typeface="Calibri" panose="020F0502020204030204" pitchFamily="34" charset="0"/>
                <a:cs typeface="Arial" panose="020B0604020202020204" pitchFamily="34" charset="0"/>
              </a:rPr>
              <a:t>People and organisational culture environment</a:t>
            </a:r>
            <a:r>
              <a:rPr lang="en-ZA" altLang="en-US" sz="1400" kern="0" dirty="0">
                <a:latin typeface="Arial" panose="020B0604020202020204" pitchFamily="34" charset="0"/>
                <a:ea typeface="ＭＳ Ｐゴシック"/>
                <a:cs typeface="Arial" panose="020B0604020202020204" pitchFamily="34" charset="0"/>
              </a:rPr>
              <a:t>: 88% achievement, which </a:t>
            </a:r>
            <a:r>
              <a:rPr lang="en-GB" sz="1400" dirty="0">
                <a:latin typeface="Arial" panose="020B0604020202020204" pitchFamily="34" charset="0"/>
                <a:ea typeface="Calibri" panose="020F0502020204030204" pitchFamily="34" charset="0"/>
                <a:cs typeface="Arial" panose="020B0604020202020204" pitchFamily="34" charset="0"/>
              </a:rPr>
              <a:t>signifies an increase of 10% in performance when compared to 2022/23, where 78% of the planned targets were met</a:t>
            </a:r>
            <a:r>
              <a:rPr lang="en-ZA" altLang="en-US" sz="1400" kern="0" dirty="0">
                <a:latin typeface="Arial" panose="020B0604020202020204" pitchFamily="34" charset="0"/>
                <a:ea typeface="ＭＳ Ｐゴシック"/>
                <a:cs typeface="Arial" panose="020B0604020202020204" pitchFamily="34" charset="0"/>
              </a:rPr>
              <a:t>.</a:t>
            </a:r>
          </a:p>
          <a:p>
            <a:pPr marL="614362" lvl="3" indent="-342900" algn="just" eaLnBrk="1" hangingPunct="1">
              <a:spcBef>
                <a:spcPts val="384"/>
              </a:spcBef>
              <a:buFont typeface="+mj-lt"/>
              <a:buAutoNum type="alphaLcParenR"/>
              <a:defRPr/>
            </a:pPr>
            <a:endParaRPr lang="en-ZA" altLang="en-US" sz="300" kern="0" dirty="0">
              <a:latin typeface="Arial" panose="020B0604020202020204" pitchFamily="34" charset="0"/>
              <a:ea typeface="ＭＳ Ｐゴシック"/>
              <a:cs typeface="Arial" panose="020B0604020202020204" pitchFamily="34" charset="0"/>
            </a:endParaRPr>
          </a:p>
          <a:p>
            <a:pPr marL="271463" lvl="1" indent="-271463" algn="just" eaLnBrk="1" hangingPunct="1">
              <a:spcBef>
                <a:spcPts val="384"/>
              </a:spcBef>
              <a:buFont typeface="+mj-lt"/>
              <a:buAutoNum type="arabicPeriod"/>
              <a:defRPr/>
            </a:pPr>
            <a:r>
              <a:rPr lang="en-GB" sz="1400" dirty="0">
                <a:latin typeface="Arial" panose="020B0604020202020204" pitchFamily="34" charset="0"/>
                <a:ea typeface="Calibri" panose="020F0502020204030204" pitchFamily="34" charset="0"/>
              </a:rPr>
              <a:t>NERSA remains committed to continued improvement in its performance.</a:t>
            </a:r>
            <a:endParaRPr lang="en-ZA" altLang="en-US" sz="1400" kern="0" dirty="0">
              <a:latin typeface="Arial"/>
              <a:ea typeface="ＭＳ Ｐゴシック"/>
            </a:endParaRPr>
          </a:p>
        </p:txBody>
      </p:sp>
      <p:sp>
        <p:nvSpPr>
          <p:cNvPr id="3" name="Rectangle 2">
            <a:extLst>
              <a:ext uri="{FF2B5EF4-FFF2-40B4-BE49-F238E27FC236}">
                <a16:creationId xmlns:a16="http://schemas.microsoft.com/office/drawing/2014/main" id="{D6A89062-06EC-53B6-EA01-C59D961DD425}"/>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kern="0" dirty="0">
                <a:solidFill>
                  <a:srgbClr val="000000"/>
                </a:solidFill>
                <a:latin typeface="Arial"/>
                <a:ea typeface="ＭＳ Ｐゴシック"/>
              </a:rPr>
              <a:t>Key achievements – Summary</a:t>
            </a:r>
            <a:br>
              <a:rPr lang="en-ZA" altLang="en-US" sz="2600" b="1" kern="0" dirty="0">
                <a:solidFill>
                  <a:srgbClr val="000000"/>
                </a:solidFill>
                <a:latin typeface="Arial"/>
                <a:ea typeface="ＭＳ Ｐゴシック"/>
              </a:rPr>
            </a:br>
            <a:endParaRPr lang="en-US" altLang="en-US" sz="2600"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7496213-796B-7005-E409-F9742E0DD02A}"/>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8</a:t>
            </a:fld>
            <a:endParaRPr lang="en-ZA" sz="1200" dirty="0"/>
          </a:p>
        </p:txBody>
      </p:sp>
    </p:spTree>
    <p:extLst>
      <p:ext uri="{BB962C8B-B14F-4D97-AF65-F5344CB8AC3E}">
        <p14:creationId xmlns:p14="http://schemas.microsoft.com/office/powerpoint/2010/main" val="114575472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4C8C4B-DA8C-F3C2-0955-DEFD555FDEF5}"/>
              </a:ext>
            </a:extLst>
          </p:cNvPr>
          <p:cNvSpPr txBox="1">
            <a:spLocks noChangeArrowheads="1"/>
          </p:cNvSpPr>
          <p:nvPr/>
        </p:nvSpPr>
        <p:spPr bwMode="auto">
          <a:xfrm>
            <a:off x="303213" y="1844824"/>
            <a:ext cx="8013203" cy="5688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96"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96"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a:lstStyle>
          <a:p>
            <a:pPr marL="0" lvl="1" indent="0" algn="just" eaLnBrk="1" hangingPunct="1">
              <a:spcBef>
                <a:spcPts val="384"/>
              </a:spcBef>
              <a:buNone/>
              <a:defRPr/>
            </a:pPr>
            <a:endParaRPr lang="en-US" sz="1400" b="1" kern="0" dirty="0">
              <a:latin typeface="Arial" panose="020B0604020202020204" pitchFamily="34" charset="0"/>
              <a:ea typeface="ＭＳ Ｐゴシック"/>
              <a:cs typeface="Arial" panose="020B0604020202020204" pitchFamily="34" charset="0"/>
            </a:endParaRPr>
          </a:p>
          <a:p>
            <a:pPr marL="0" lvl="1" indent="0" algn="just" eaLnBrk="1" hangingPunct="1">
              <a:spcBef>
                <a:spcPts val="384"/>
              </a:spcBef>
              <a:buNone/>
              <a:defRPr/>
            </a:pPr>
            <a:r>
              <a:rPr lang="en-US" sz="1400" b="1" kern="0" dirty="0">
                <a:latin typeface="Arial" panose="020B0604020202020204" pitchFamily="34" charset="0"/>
                <a:ea typeface="ＭＳ Ｐゴシック"/>
                <a:cs typeface="Arial" panose="020B0604020202020204" pitchFamily="34" charset="0"/>
              </a:rPr>
              <a:t>Annual Financial Statements</a:t>
            </a:r>
          </a:p>
          <a:p>
            <a:pPr marL="0" lvl="1" indent="0" algn="just" eaLnBrk="1" hangingPunct="1">
              <a:spcBef>
                <a:spcPts val="384"/>
              </a:spcBef>
              <a:buNone/>
              <a:defRPr/>
            </a:pPr>
            <a:endParaRPr lang="en-US" sz="1400" b="1" kern="0" dirty="0">
              <a:latin typeface="Arial" panose="020B0604020202020204" pitchFamily="34" charset="0"/>
              <a:ea typeface="ＭＳ Ｐゴシック"/>
              <a:cs typeface="Arial" panose="020B0604020202020204" pitchFamily="34" charset="0"/>
            </a:endParaRPr>
          </a:p>
          <a:p>
            <a:pPr marL="0" lvl="1" indent="0" algn="just" eaLnBrk="1" hangingPunct="1">
              <a:spcBef>
                <a:spcPts val="384"/>
              </a:spcBef>
              <a:buNone/>
              <a:defRPr/>
            </a:pPr>
            <a:endParaRPr lang="en-US" sz="200" b="1" kern="0" dirty="0">
              <a:latin typeface="Arial" panose="020B0604020202020204" pitchFamily="34" charset="0"/>
              <a:ea typeface="ＭＳ Ｐゴシック"/>
              <a:cs typeface="Arial" panose="020B0604020202020204" pitchFamily="34" charset="0"/>
            </a:endParaRPr>
          </a:p>
          <a:p>
            <a:pPr marL="271463" marR="911860" lvl="1" indent="-271463" algn="just" eaLnBrk="1" hangingPunct="1">
              <a:spcBef>
                <a:spcPts val="0"/>
              </a:spcBef>
              <a:spcAft>
                <a:spcPts val="0"/>
              </a:spcAft>
              <a:buFont typeface="+mj-lt"/>
              <a:buAutoNum type="arabicPeriod"/>
              <a:defRPr/>
            </a:pPr>
            <a:r>
              <a:rPr lang="en-US" sz="1400" kern="0" dirty="0">
                <a:latin typeface="Arial" panose="020B0604020202020204" pitchFamily="34" charset="0"/>
                <a:ea typeface="ＭＳ Ｐゴシック"/>
                <a:cs typeface="Arial" panose="020B0604020202020204" pitchFamily="34" charset="0"/>
              </a:rPr>
              <a:t>Audit Outcome – Annual Financial Statements</a:t>
            </a:r>
          </a:p>
          <a:p>
            <a:pPr marL="614362" marR="911860" lvl="3" indent="-342900" algn="just" eaLnBrk="1" hangingPunct="1">
              <a:spcBef>
                <a:spcPts val="0"/>
              </a:spcBef>
              <a:spcAft>
                <a:spcPts val="0"/>
              </a:spcAft>
              <a:buFont typeface="Arial" panose="020B0604020202020204" pitchFamily="34" charset="0"/>
              <a:buChar char="•"/>
              <a:defRPr/>
            </a:pPr>
            <a:r>
              <a:rPr lang="en-US" sz="1400" kern="0" dirty="0">
                <a:latin typeface="Arial" panose="020B0604020202020204" pitchFamily="34" charset="0"/>
                <a:ea typeface="ＭＳ Ｐゴシック"/>
                <a:cs typeface="Arial" panose="020B0604020202020204" pitchFamily="34" charset="0"/>
              </a:rPr>
              <a:t>Unqualified opinion – with no findings (Clean Audit)</a:t>
            </a:r>
          </a:p>
          <a:p>
            <a:pPr marL="614362" marR="911860" lvl="3" indent="-342900" algn="just" eaLnBrk="1" hangingPunct="1">
              <a:spcBef>
                <a:spcPts val="0"/>
              </a:spcBef>
              <a:spcAft>
                <a:spcPts val="0"/>
              </a:spcAft>
              <a:buFont typeface="+mj-lt"/>
              <a:buAutoNum type="alphaLcParenR"/>
              <a:defRPr/>
            </a:pPr>
            <a:endParaRPr lang="en-US" sz="700" kern="0" dirty="0">
              <a:latin typeface="Arial" panose="020B0604020202020204" pitchFamily="34" charset="0"/>
              <a:ea typeface="ＭＳ Ｐゴシック"/>
              <a:cs typeface="Arial" panose="020B0604020202020204" pitchFamily="34" charset="0"/>
            </a:endParaRPr>
          </a:p>
          <a:p>
            <a:pPr marL="271463" marR="911860" lvl="1" indent="-271463" algn="just" eaLnBrk="1" hangingPunct="1">
              <a:spcBef>
                <a:spcPts val="0"/>
              </a:spcBef>
              <a:spcAft>
                <a:spcPts val="0"/>
              </a:spcAft>
              <a:buFont typeface="+mj-lt"/>
              <a:buAutoNum type="arabicPeriod"/>
              <a:defRPr/>
            </a:pPr>
            <a:r>
              <a:rPr lang="en-US" sz="1400" kern="0" dirty="0">
                <a:latin typeface="Arial" panose="020B0604020202020204" pitchFamily="34" charset="0"/>
                <a:ea typeface="ＭＳ Ｐゴシック"/>
                <a:cs typeface="Arial" panose="020B0604020202020204" pitchFamily="34" charset="0"/>
              </a:rPr>
              <a:t>Irregular Fruitless and Wasteful Expenditure</a:t>
            </a:r>
          </a:p>
          <a:p>
            <a:pPr marL="612775" marR="911860" lvl="3" indent="-342900" algn="just" eaLnBrk="1" hangingPunct="1">
              <a:spcBef>
                <a:spcPts val="0"/>
              </a:spcBef>
              <a:spcAft>
                <a:spcPts val="0"/>
              </a:spcAft>
              <a:buFont typeface="Arial" panose="020B0604020202020204" pitchFamily="34" charset="0"/>
              <a:buChar char="•"/>
              <a:defRPr/>
            </a:pPr>
            <a:r>
              <a:rPr lang="en-US" sz="1400" kern="0" dirty="0">
                <a:latin typeface="Arial" panose="020B0604020202020204" pitchFamily="34" charset="0"/>
                <a:ea typeface="ＭＳ Ｐゴシック"/>
                <a:cs typeface="Arial" panose="020B0604020202020204" pitchFamily="34" charset="0"/>
              </a:rPr>
              <a:t>None reported for 2023/24</a:t>
            </a:r>
          </a:p>
          <a:p>
            <a:pPr marL="612775" marR="911860" lvl="3" indent="-342900" algn="just" eaLnBrk="1" hangingPunct="1">
              <a:spcBef>
                <a:spcPts val="0"/>
              </a:spcBef>
              <a:spcAft>
                <a:spcPts val="0"/>
              </a:spcAft>
              <a:buFont typeface="Arial" panose="020B0604020202020204" pitchFamily="34" charset="0"/>
              <a:buChar char="•"/>
              <a:defRPr/>
            </a:pPr>
            <a:endParaRPr lang="en-US" sz="1400" kern="0" dirty="0">
              <a:latin typeface="Arial" panose="020B0604020202020204" pitchFamily="34" charset="0"/>
              <a:ea typeface="ＭＳ Ｐゴシック"/>
              <a:cs typeface="Arial" panose="020B0604020202020204" pitchFamily="34" charset="0"/>
            </a:endParaRPr>
          </a:p>
          <a:p>
            <a:pPr marL="271463" marR="911860" lvl="1" indent="-271463" algn="just" eaLnBrk="1" hangingPunct="1">
              <a:spcBef>
                <a:spcPts val="0"/>
              </a:spcBef>
              <a:spcAft>
                <a:spcPts val="0"/>
              </a:spcAft>
              <a:buFont typeface="+mj-lt"/>
              <a:buAutoNum type="arabicPeriod"/>
              <a:defRPr/>
            </a:pPr>
            <a:r>
              <a:rPr lang="en-US" sz="1400" kern="0" dirty="0">
                <a:latin typeface="Arial" panose="020B0604020202020204" pitchFamily="34" charset="0"/>
                <a:ea typeface="ＭＳ Ｐゴシック"/>
                <a:cs typeface="Arial" panose="020B0604020202020204" pitchFamily="34" charset="0"/>
              </a:rPr>
              <a:t>NERSA has had unqualified audits for the last 5 years</a:t>
            </a:r>
          </a:p>
          <a:p>
            <a:pPr marL="612775" marR="911860" lvl="3" indent="-342900" algn="just" eaLnBrk="1" hangingPunct="1">
              <a:spcBef>
                <a:spcPts val="0"/>
              </a:spcBef>
              <a:spcAft>
                <a:spcPts val="0"/>
              </a:spcAft>
              <a:buFont typeface="Arial" panose="020B0604020202020204" pitchFamily="34" charset="0"/>
              <a:buChar char="•"/>
              <a:defRPr/>
            </a:pPr>
            <a:endParaRPr lang="en-US" sz="1400" kern="0" dirty="0">
              <a:latin typeface="Arial" panose="020B0604020202020204" pitchFamily="34" charset="0"/>
              <a:ea typeface="ＭＳ Ｐゴシック"/>
              <a:cs typeface="Arial" panose="020B0604020202020204" pitchFamily="34" charset="0"/>
            </a:endParaRPr>
          </a:p>
          <a:p>
            <a:pPr marL="614362" marR="911860" lvl="3" indent="-342900" algn="just" eaLnBrk="1" hangingPunct="1">
              <a:spcBef>
                <a:spcPts val="0"/>
              </a:spcBef>
              <a:spcAft>
                <a:spcPts val="0"/>
              </a:spcAft>
              <a:buFont typeface="+mj-lt"/>
              <a:buAutoNum type="alphaLcParenR"/>
              <a:defRPr/>
            </a:pPr>
            <a:endParaRPr lang="en-US" sz="700" kern="0" dirty="0">
              <a:latin typeface="Arial" panose="020B0604020202020204" pitchFamily="34" charset="0"/>
              <a:ea typeface="ＭＳ Ｐゴシック"/>
              <a:cs typeface="Arial" panose="020B0604020202020204" pitchFamily="34" charset="0"/>
            </a:endParaRPr>
          </a:p>
          <a:p>
            <a:pPr algn="just" eaLnBrk="1" hangingPunct="1">
              <a:spcBef>
                <a:spcPts val="0"/>
              </a:spcBef>
              <a:spcAft>
                <a:spcPts val="1200"/>
              </a:spcAft>
              <a:buFont typeface="+mj-lt"/>
              <a:buAutoNum type="arabicPeriod"/>
              <a:defRPr/>
            </a:pPr>
            <a:endParaRPr lang="en-US" altLang="en-US" sz="14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endParaRPr>
          </a:p>
          <a:p>
            <a:pPr algn="just" eaLnBrk="1" hangingPunct="1">
              <a:spcBef>
                <a:spcPts val="0"/>
              </a:spcBef>
              <a:spcAft>
                <a:spcPts val="1200"/>
              </a:spcAft>
              <a:buFont typeface="+mj-lt"/>
              <a:buAutoNum type="arabicPeriod"/>
              <a:defRPr/>
            </a:pPr>
            <a:endParaRPr lang="en-US" altLang="en-US" sz="14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5" name="Title 1">
            <a:extLst>
              <a:ext uri="{FF2B5EF4-FFF2-40B4-BE49-F238E27FC236}">
                <a16:creationId xmlns:a16="http://schemas.microsoft.com/office/drawing/2014/main" id="{A7EC6C9B-B3A9-C97F-009F-CF6C7A6E8DAE}"/>
              </a:ext>
            </a:extLst>
          </p:cNvPr>
          <p:cNvSpPr txBox="1">
            <a:spLocks/>
          </p:cNvSpPr>
          <p:nvPr/>
        </p:nvSpPr>
        <p:spPr bwMode="auto">
          <a:xfrm>
            <a:off x="179388" y="1190625"/>
            <a:ext cx="8229600" cy="509588"/>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a:defRPr/>
            </a:pPr>
            <a:r>
              <a:rPr lang="en-ZA" altLang="en-US" sz="2600" b="1" kern="0" dirty="0">
                <a:solidFill>
                  <a:srgbClr val="000000"/>
                </a:solidFill>
                <a:latin typeface="Arial"/>
                <a:ea typeface="ＭＳ Ｐゴシック"/>
              </a:rPr>
              <a:t>Auditor General of South Africa (</a:t>
            </a:r>
            <a:r>
              <a:rPr lang="en-ZA" altLang="en-US" sz="2600" b="1" kern="0" dirty="0" err="1">
                <a:solidFill>
                  <a:srgbClr val="000000"/>
                </a:solidFill>
                <a:latin typeface="Arial"/>
                <a:ea typeface="ＭＳ Ｐゴシック"/>
              </a:rPr>
              <a:t>AGSA</a:t>
            </a:r>
            <a:r>
              <a:rPr lang="en-ZA" altLang="en-US" sz="2600" b="1" kern="0" dirty="0">
                <a:solidFill>
                  <a:srgbClr val="000000"/>
                </a:solidFill>
                <a:latin typeface="Arial"/>
                <a:ea typeface="ＭＳ Ｐゴシック"/>
              </a:rPr>
              <a:t>) Report</a:t>
            </a:r>
          </a:p>
        </p:txBody>
      </p:sp>
      <p:pic>
        <p:nvPicPr>
          <p:cNvPr id="3" name="Picture 2">
            <a:extLst>
              <a:ext uri="{FF2B5EF4-FFF2-40B4-BE49-F238E27FC236}">
                <a16:creationId xmlns:a16="http://schemas.microsoft.com/office/drawing/2014/main" id="{37A5591A-0463-F6EB-D06B-490BE5AE4CC7}"/>
              </a:ext>
            </a:extLst>
          </p:cNvPr>
          <p:cNvPicPr>
            <a:picLocks noChangeAspect="1"/>
          </p:cNvPicPr>
          <p:nvPr/>
        </p:nvPicPr>
        <p:blipFill>
          <a:blip r:embed="rId2"/>
          <a:stretch>
            <a:fillRect/>
          </a:stretch>
        </p:blipFill>
        <p:spPr>
          <a:xfrm>
            <a:off x="593764" y="4221088"/>
            <a:ext cx="4338276" cy="2232248"/>
          </a:xfrm>
          <a:prstGeom prst="rect">
            <a:avLst/>
          </a:prstGeom>
        </p:spPr>
      </p:pic>
      <p:sp>
        <p:nvSpPr>
          <p:cNvPr id="2" name="TextBox 1">
            <a:extLst>
              <a:ext uri="{FF2B5EF4-FFF2-40B4-BE49-F238E27FC236}">
                <a16:creationId xmlns:a16="http://schemas.microsoft.com/office/drawing/2014/main" id="{76700648-3AA4-94E0-7541-3F39C983ED4B}"/>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80</a:t>
            </a:fld>
            <a:endParaRPr lang="en-ZA" sz="1200" dirty="0"/>
          </a:p>
        </p:txBody>
      </p:sp>
    </p:spTree>
    <p:extLst>
      <p:ext uri="{BB962C8B-B14F-4D97-AF65-F5344CB8AC3E}">
        <p14:creationId xmlns:p14="http://schemas.microsoft.com/office/powerpoint/2010/main" val="203204270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519" y="1340768"/>
            <a:ext cx="8568950" cy="640804"/>
          </a:xfrm>
        </p:spPr>
        <p:txBody>
          <a:bodyPr/>
          <a:lstStyle/>
          <a:p>
            <a:r>
              <a:rPr lang="en-US" sz="2600" b="1" dirty="0">
                <a:latin typeface="Arial" panose="020B0604020202020204" pitchFamily="34" charset="0"/>
                <a:cs typeface="Arial" panose="020B0604020202020204" pitchFamily="34" charset="0"/>
              </a:rPr>
              <a:t>Summary of 2023/24 Audit Findings and </a:t>
            </a:r>
            <a:br>
              <a:rPr lang="en-US" sz="2600" b="1" dirty="0">
                <a:latin typeface="Arial" panose="020B0604020202020204" pitchFamily="34" charset="0"/>
                <a:cs typeface="Arial" panose="020B0604020202020204" pitchFamily="34" charset="0"/>
              </a:rPr>
            </a:br>
            <a:r>
              <a:rPr lang="en-US" sz="2600" b="1" dirty="0">
                <a:latin typeface="Arial" panose="020B0604020202020204" pitchFamily="34" charset="0"/>
                <a:cs typeface="Arial" panose="020B0604020202020204" pitchFamily="34" charset="0"/>
              </a:rPr>
              <a:t>Action Plans (1)</a:t>
            </a:r>
          </a:p>
        </p:txBody>
      </p:sp>
      <p:graphicFrame>
        <p:nvGraphicFramePr>
          <p:cNvPr id="6" name="Table 5">
            <a:extLst>
              <a:ext uri="{FF2B5EF4-FFF2-40B4-BE49-F238E27FC236}">
                <a16:creationId xmlns:a16="http://schemas.microsoft.com/office/drawing/2014/main" id="{A7D8261F-3DFA-3C66-BA28-BD8B147F12AB}"/>
              </a:ext>
            </a:extLst>
          </p:cNvPr>
          <p:cNvGraphicFramePr>
            <a:graphicFrameLocks noGrp="1"/>
          </p:cNvGraphicFramePr>
          <p:nvPr>
            <p:extLst>
              <p:ext uri="{D42A27DB-BD31-4B8C-83A1-F6EECF244321}">
                <p14:modId xmlns:p14="http://schemas.microsoft.com/office/powerpoint/2010/main" val="292832446"/>
              </p:ext>
            </p:extLst>
          </p:nvPr>
        </p:nvGraphicFramePr>
        <p:xfrm>
          <a:off x="250180" y="2335872"/>
          <a:ext cx="7922220" cy="3901440"/>
        </p:xfrm>
        <a:graphic>
          <a:graphicData uri="http://schemas.openxmlformats.org/drawingml/2006/table">
            <a:tbl>
              <a:tblPr firstRow="1" bandRow="1">
                <a:tableStyleId>{21E4AEA4-8DFA-4A89-87EB-49C32662AFE0}</a:tableStyleId>
              </a:tblPr>
              <a:tblGrid>
                <a:gridCol w="2666248">
                  <a:extLst>
                    <a:ext uri="{9D8B030D-6E8A-4147-A177-3AD203B41FA5}">
                      <a16:colId xmlns:a16="http://schemas.microsoft.com/office/drawing/2014/main" val="1952984045"/>
                    </a:ext>
                  </a:extLst>
                </a:gridCol>
                <a:gridCol w="2627986">
                  <a:extLst>
                    <a:ext uri="{9D8B030D-6E8A-4147-A177-3AD203B41FA5}">
                      <a16:colId xmlns:a16="http://schemas.microsoft.com/office/drawing/2014/main" val="1960697419"/>
                    </a:ext>
                  </a:extLst>
                </a:gridCol>
                <a:gridCol w="2627986">
                  <a:extLst>
                    <a:ext uri="{9D8B030D-6E8A-4147-A177-3AD203B41FA5}">
                      <a16:colId xmlns:a16="http://schemas.microsoft.com/office/drawing/2014/main" val="3119171220"/>
                    </a:ext>
                  </a:extLst>
                </a:gridCol>
              </a:tblGrid>
              <a:tr h="382025">
                <a:tc>
                  <a:txBody>
                    <a:bodyPr/>
                    <a:lstStyle/>
                    <a:p>
                      <a:r>
                        <a:rPr lang="en-US" sz="1400" dirty="0">
                          <a:latin typeface="Arial" panose="020B0604020202020204" pitchFamily="34" charset="0"/>
                          <a:cs typeface="Arial" panose="020B0604020202020204" pitchFamily="34" charset="0"/>
                        </a:rPr>
                        <a:t>Audit Findings </a:t>
                      </a:r>
                    </a:p>
                  </a:txBody>
                  <a:tcPr>
                    <a:solidFill>
                      <a:srgbClr val="000099"/>
                    </a:solidFill>
                  </a:tcPr>
                </a:tc>
                <a:tc>
                  <a:txBody>
                    <a:bodyPr/>
                    <a:lstStyle/>
                    <a:p>
                      <a:r>
                        <a:rPr lang="en-US" sz="1400" dirty="0">
                          <a:latin typeface="Arial" panose="020B0604020202020204" pitchFamily="34" charset="0"/>
                          <a:cs typeface="Arial" panose="020B0604020202020204" pitchFamily="34" charset="0"/>
                        </a:rPr>
                        <a:t>Audit Action Plan </a:t>
                      </a:r>
                    </a:p>
                  </a:txBody>
                  <a:tcPr>
                    <a:solidFill>
                      <a:srgbClr val="000099"/>
                    </a:solidFill>
                  </a:tcPr>
                </a:tc>
                <a:tc>
                  <a:txBody>
                    <a:bodyPr/>
                    <a:lstStyle/>
                    <a:p>
                      <a:r>
                        <a:rPr lang="en-US" sz="1400" dirty="0">
                          <a:latin typeface="Arial" panose="020B0604020202020204" pitchFamily="34" charset="0"/>
                          <a:cs typeface="Arial" panose="020B0604020202020204" pitchFamily="34" charset="0"/>
                        </a:rPr>
                        <a:t>Status Update</a:t>
                      </a:r>
                      <a:r>
                        <a:rPr lang="en-US" sz="1400" baseline="0" dirty="0">
                          <a:latin typeface="Arial" panose="020B0604020202020204" pitchFamily="34" charset="0"/>
                          <a:cs typeface="Arial" panose="020B0604020202020204" pitchFamily="34" charset="0"/>
                        </a:rPr>
                        <a:t> – as at </a:t>
                      </a:r>
                    </a:p>
                    <a:p>
                      <a:r>
                        <a:rPr lang="en-US" sz="1400" baseline="0" dirty="0">
                          <a:latin typeface="Arial" panose="020B0604020202020204" pitchFamily="34" charset="0"/>
                          <a:cs typeface="Arial" panose="020B0604020202020204" pitchFamily="34" charset="0"/>
                        </a:rPr>
                        <a:t>30  September 2024</a:t>
                      </a:r>
                      <a:endParaRPr lang="en-US" sz="1400" dirty="0">
                        <a:latin typeface="Arial" panose="020B0604020202020204" pitchFamily="34" charset="0"/>
                        <a:cs typeface="Arial" panose="020B0604020202020204" pitchFamily="34" charset="0"/>
                      </a:endParaRPr>
                    </a:p>
                  </a:txBody>
                  <a:tcPr>
                    <a:solidFill>
                      <a:srgbClr val="000099"/>
                    </a:solidFill>
                  </a:tcPr>
                </a:tc>
                <a:extLst>
                  <a:ext uri="{0D108BD9-81ED-4DB2-BD59-A6C34878D82A}">
                    <a16:rowId xmlns:a16="http://schemas.microsoft.com/office/drawing/2014/main" val="3070256959"/>
                  </a:ext>
                </a:extLst>
              </a:tr>
              <a:tr h="1011242">
                <a:tc>
                  <a:txBody>
                    <a:bodyPr/>
                    <a:lstStyle/>
                    <a:p>
                      <a:pPr algn="just"/>
                      <a:r>
                        <a:rPr lang="en-US" sz="1400" dirty="0">
                          <a:latin typeface="Arial" panose="020B0604020202020204" pitchFamily="34" charset="0"/>
                          <a:cs typeface="Arial" panose="020B0604020202020204" pitchFamily="34" charset="0"/>
                        </a:rPr>
                        <a:t>Output Indicator</a:t>
                      </a:r>
                      <a:r>
                        <a:rPr lang="en-US" sz="1400" baseline="0" dirty="0">
                          <a:latin typeface="Arial" panose="020B0604020202020204" pitchFamily="34" charset="0"/>
                          <a:cs typeface="Arial" panose="020B0604020202020204" pitchFamily="34" charset="0"/>
                        </a:rPr>
                        <a:t> not accurately reported and adjusted in the annual performance report</a:t>
                      </a:r>
                      <a:endParaRPr lang="en-US" sz="1400" dirty="0">
                        <a:latin typeface="Arial" panose="020B0604020202020204" pitchFamily="34" charset="0"/>
                        <a:cs typeface="Arial" panose="020B0604020202020204" pitchFamily="34" charset="0"/>
                      </a:endParaRPr>
                    </a:p>
                  </a:txBody>
                  <a:tcPr>
                    <a:solidFill>
                      <a:srgbClr val="CDCDDE"/>
                    </a:solidFill>
                  </a:tcPr>
                </a:tc>
                <a:tc>
                  <a:txBody>
                    <a:bodyPr/>
                    <a:lstStyle/>
                    <a:p>
                      <a:pPr algn="just"/>
                      <a:r>
                        <a:rPr lang="en-ZA" sz="1400" kern="1200" dirty="0">
                          <a:solidFill>
                            <a:schemeClr val="dk1"/>
                          </a:solidFill>
                          <a:effectLst/>
                          <a:latin typeface="Arial" panose="020B0604020202020204" pitchFamily="34" charset="0"/>
                          <a:ea typeface="+mn-ea"/>
                          <a:cs typeface="Arial" panose="020B0604020202020204" pitchFamily="34" charset="0"/>
                        </a:rPr>
                        <a:t>The planning documents to be reviewed  to ensure there is consistency between the Annual Performance Plan (APP) and the Annual Performance Report (APR). </a:t>
                      </a:r>
                      <a:endParaRPr lang="en-US" sz="1400" dirty="0">
                        <a:latin typeface="Arial" panose="020B0604020202020204" pitchFamily="34" charset="0"/>
                        <a:cs typeface="Arial" panose="020B0604020202020204" pitchFamily="34" charset="0"/>
                      </a:endParaRPr>
                    </a:p>
                  </a:txBody>
                  <a:tcPr>
                    <a:solidFill>
                      <a:srgbClr val="CDCDDE"/>
                    </a:solidFill>
                  </a:tcPr>
                </a:tc>
                <a:tc>
                  <a:txBody>
                    <a:bodyPr/>
                    <a:lstStyle/>
                    <a:p>
                      <a:pPr algn="just"/>
                      <a:r>
                        <a:rPr lang="en-ZA" sz="1400" kern="1200" dirty="0">
                          <a:solidFill>
                            <a:schemeClr val="dk1"/>
                          </a:solidFill>
                          <a:effectLst/>
                          <a:latin typeface="Arial" panose="020B0604020202020204" pitchFamily="34" charset="0"/>
                          <a:ea typeface="+mn-ea"/>
                          <a:cs typeface="Arial" panose="020B0604020202020204" pitchFamily="34" charset="0"/>
                        </a:rPr>
                        <a:t>The reviewed planning documents have been incorporated in the 2024/25 APP and will also be used in the finalization of the 2025 – 2030 Strategic Plan and the 2025/26 APP.</a:t>
                      </a:r>
                    </a:p>
                  </a:txBody>
                  <a:tcPr>
                    <a:solidFill>
                      <a:srgbClr val="CDCDDE"/>
                    </a:solidFill>
                  </a:tcPr>
                </a:tc>
                <a:extLst>
                  <a:ext uri="{0D108BD9-81ED-4DB2-BD59-A6C34878D82A}">
                    <a16:rowId xmlns:a16="http://schemas.microsoft.com/office/drawing/2014/main" val="773482049"/>
                  </a:ext>
                </a:extLst>
              </a:tr>
              <a:tr h="1168546">
                <a:tc>
                  <a:txBody>
                    <a:bodyPr/>
                    <a:lstStyle/>
                    <a:p>
                      <a:pPr marL="0" indent="0" algn="just">
                        <a:buNone/>
                      </a:pPr>
                      <a:r>
                        <a:rPr lang="en-US" sz="1400" b="1" dirty="0">
                          <a:latin typeface="Arial" panose="020B0604020202020204" pitchFamily="34" charset="0"/>
                          <a:cs typeface="Arial" panose="020B0604020202020204" pitchFamily="34" charset="0"/>
                        </a:rPr>
                        <a:t>Missing targets</a:t>
                      </a:r>
                    </a:p>
                    <a:p>
                      <a:pPr marL="0" indent="0" algn="just">
                        <a:buNone/>
                      </a:pPr>
                      <a:r>
                        <a:rPr lang="en-US" sz="1400" dirty="0">
                          <a:latin typeface="Arial" panose="020B0604020202020204" pitchFamily="34" charset="0"/>
                          <a:cs typeface="Arial" panose="020B0604020202020204" pitchFamily="34" charset="0"/>
                        </a:rPr>
                        <a:t>NERSA did not develop indicators relating</a:t>
                      </a:r>
                      <a:r>
                        <a:rPr lang="en-US" sz="1400" baseline="0" dirty="0">
                          <a:latin typeface="Arial" panose="020B0604020202020204" pitchFamily="34" charset="0"/>
                          <a:cs typeface="Arial" panose="020B0604020202020204" pitchFamily="34" charset="0"/>
                        </a:rPr>
                        <a:t> to one of their core functions which is to “</a:t>
                      </a:r>
                      <a:r>
                        <a:rPr lang="en-US" sz="1400" i="1" baseline="0" dirty="0">
                          <a:latin typeface="Arial" panose="020B0604020202020204" pitchFamily="34" charset="0"/>
                          <a:cs typeface="Arial" panose="020B0604020202020204" pitchFamily="34" charset="0"/>
                        </a:rPr>
                        <a:t>enforce performance, and take appropriate steps in the case of non-performance</a:t>
                      </a:r>
                      <a:r>
                        <a:rPr lang="en-US" sz="1400" baseline="0" dirty="0">
                          <a:latin typeface="Arial" panose="020B0604020202020204" pitchFamily="34" charset="0"/>
                          <a:cs typeface="Arial" panose="020B0604020202020204" pitchFamily="34" charset="0"/>
                        </a:rPr>
                        <a:t>.</a:t>
                      </a:r>
                    </a:p>
                  </a:txBody>
                  <a:tcPr>
                    <a:solidFill>
                      <a:srgbClr val="E8E8EF"/>
                    </a:solidFill>
                  </a:tcPr>
                </a:tc>
                <a:tc>
                  <a:txBody>
                    <a:bodyPr/>
                    <a:lstStyle/>
                    <a:p>
                      <a:pPr algn="just"/>
                      <a:r>
                        <a:rPr lang="en-ZA" sz="1400" i="0" kern="1200" dirty="0">
                          <a:solidFill>
                            <a:schemeClr val="dk1"/>
                          </a:solidFill>
                          <a:effectLst/>
                          <a:latin typeface="Arial" panose="020B0604020202020204" pitchFamily="34" charset="0"/>
                          <a:ea typeface="+mn-ea"/>
                          <a:cs typeface="Arial" panose="020B0604020202020204" pitchFamily="34" charset="0"/>
                        </a:rPr>
                        <a:t>Management should ensure that all the indicators relating to the core functions are included in the APP, planned for and targets are also set and that the performance is reported on those specific indicators</a:t>
                      </a:r>
                      <a:endParaRPr lang="en-US" sz="1400" i="0" dirty="0">
                        <a:latin typeface="Arial" panose="020B0604020202020204" pitchFamily="34" charset="0"/>
                        <a:cs typeface="Arial" panose="020B0604020202020204" pitchFamily="34" charset="0"/>
                      </a:endParaRPr>
                    </a:p>
                  </a:txBody>
                  <a:tcPr>
                    <a:solidFill>
                      <a:srgbClr val="E8E8EF"/>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ZA" sz="1400" kern="1200" dirty="0">
                          <a:solidFill>
                            <a:schemeClr val="dk1"/>
                          </a:solidFill>
                          <a:effectLst/>
                          <a:latin typeface="Arial" panose="020B0604020202020204" pitchFamily="34" charset="0"/>
                          <a:ea typeface="+mn-ea"/>
                          <a:cs typeface="Arial" panose="020B0604020202020204" pitchFamily="34" charset="0"/>
                        </a:rPr>
                        <a:t>The Electricity Division is under a process</a:t>
                      </a:r>
                      <a:r>
                        <a:rPr lang="en-ZA" sz="1400" kern="1200" baseline="0" dirty="0">
                          <a:solidFill>
                            <a:schemeClr val="dk1"/>
                          </a:solidFill>
                          <a:effectLst/>
                          <a:latin typeface="Arial" panose="020B0604020202020204" pitchFamily="34" charset="0"/>
                          <a:ea typeface="+mn-ea"/>
                          <a:cs typeface="Arial" panose="020B0604020202020204" pitchFamily="34" charset="0"/>
                        </a:rPr>
                        <a:t> of developing relevant KPIs to address the finding. findings</a:t>
                      </a:r>
                      <a:endParaRPr lang="en-ZA" sz="1400" kern="1200" dirty="0">
                        <a:solidFill>
                          <a:schemeClr val="dk1"/>
                        </a:solidFill>
                        <a:effectLst/>
                        <a:latin typeface="Arial" panose="020B0604020202020204" pitchFamily="34" charset="0"/>
                        <a:ea typeface="+mn-ea"/>
                        <a:cs typeface="Arial" panose="020B0604020202020204" pitchFamily="34" charset="0"/>
                      </a:endParaRPr>
                    </a:p>
                  </a:txBody>
                  <a:tcPr>
                    <a:solidFill>
                      <a:srgbClr val="E8E8EF"/>
                    </a:solidFill>
                  </a:tcPr>
                </a:tc>
                <a:extLst>
                  <a:ext uri="{0D108BD9-81ED-4DB2-BD59-A6C34878D82A}">
                    <a16:rowId xmlns:a16="http://schemas.microsoft.com/office/drawing/2014/main" val="3951909436"/>
                  </a:ext>
                </a:extLst>
              </a:tr>
            </a:tbl>
          </a:graphicData>
        </a:graphic>
      </p:graphicFrame>
      <p:sp>
        <p:nvSpPr>
          <p:cNvPr id="3" name="TextBox 2">
            <a:extLst>
              <a:ext uri="{FF2B5EF4-FFF2-40B4-BE49-F238E27FC236}">
                <a16:creationId xmlns:a16="http://schemas.microsoft.com/office/drawing/2014/main" id="{7B45AA7D-224A-B57C-7AF2-80834ECA1EA1}"/>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81</a:t>
            </a:fld>
            <a:endParaRPr lang="en-ZA" sz="1200" dirty="0"/>
          </a:p>
        </p:txBody>
      </p:sp>
    </p:spTree>
    <p:extLst>
      <p:ext uri="{BB962C8B-B14F-4D97-AF65-F5344CB8AC3E}">
        <p14:creationId xmlns:p14="http://schemas.microsoft.com/office/powerpoint/2010/main" val="261381959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A7D8261F-3DFA-3C66-BA28-BD8B147F12AB}"/>
              </a:ext>
            </a:extLst>
          </p:cNvPr>
          <p:cNvGraphicFramePr>
            <a:graphicFrameLocks noGrp="1"/>
          </p:cNvGraphicFramePr>
          <p:nvPr>
            <p:extLst>
              <p:ext uri="{D42A27DB-BD31-4B8C-83A1-F6EECF244321}">
                <p14:modId xmlns:p14="http://schemas.microsoft.com/office/powerpoint/2010/main" val="1204158186"/>
              </p:ext>
            </p:extLst>
          </p:nvPr>
        </p:nvGraphicFramePr>
        <p:xfrm>
          <a:off x="250180" y="2335872"/>
          <a:ext cx="7922220" cy="3688080"/>
        </p:xfrm>
        <a:graphic>
          <a:graphicData uri="http://schemas.openxmlformats.org/drawingml/2006/table">
            <a:tbl>
              <a:tblPr firstRow="1" bandRow="1">
                <a:tableStyleId>{21E4AEA4-8DFA-4A89-87EB-49C32662AFE0}</a:tableStyleId>
              </a:tblPr>
              <a:tblGrid>
                <a:gridCol w="2666248">
                  <a:extLst>
                    <a:ext uri="{9D8B030D-6E8A-4147-A177-3AD203B41FA5}">
                      <a16:colId xmlns:a16="http://schemas.microsoft.com/office/drawing/2014/main" val="1952984045"/>
                    </a:ext>
                  </a:extLst>
                </a:gridCol>
                <a:gridCol w="2627986">
                  <a:extLst>
                    <a:ext uri="{9D8B030D-6E8A-4147-A177-3AD203B41FA5}">
                      <a16:colId xmlns:a16="http://schemas.microsoft.com/office/drawing/2014/main" val="1960697419"/>
                    </a:ext>
                  </a:extLst>
                </a:gridCol>
                <a:gridCol w="2627986">
                  <a:extLst>
                    <a:ext uri="{9D8B030D-6E8A-4147-A177-3AD203B41FA5}">
                      <a16:colId xmlns:a16="http://schemas.microsoft.com/office/drawing/2014/main" val="3119171220"/>
                    </a:ext>
                  </a:extLst>
                </a:gridCol>
              </a:tblGrid>
              <a:tr h="382025">
                <a:tc>
                  <a:txBody>
                    <a:bodyPr/>
                    <a:lstStyle/>
                    <a:p>
                      <a:r>
                        <a:rPr lang="en-US" sz="1400" dirty="0">
                          <a:latin typeface="Arial" panose="020B0604020202020204" pitchFamily="34" charset="0"/>
                          <a:cs typeface="Arial" panose="020B0604020202020204" pitchFamily="34" charset="0"/>
                        </a:rPr>
                        <a:t>Audit Findings </a:t>
                      </a:r>
                    </a:p>
                  </a:txBody>
                  <a:tcPr>
                    <a:solidFill>
                      <a:srgbClr val="000099"/>
                    </a:solidFill>
                  </a:tcPr>
                </a:tc>
                <a:tc>
                  <a:txBody>
                    <a:bodyPr/>
                    <a:lstStyle/>
                    <a:p>
                      <a:r>
                        <a:rPr lang="en-US" sz="1400" dirty="0">
                          <a:latin typeface="Arial" panose="020B0604020202020204" pitchFamily="34" charset="0"/>
                          <a:cs typeface="Arial" panose="020B0604020202020204" pitchFamily="34" charset="0"/>
                        </a:rPr>
                        <a:t>Audit Action Plan </a:t>
                      </a:r>
                    </a:p>
                  </a:txBody>
                  <a:tcPr>
                    <a:solidFill>
                      <a:srgbClr val="000099"/>
                    </a:solidFill>
                  </a:tcPr>
                </a:tc>
                <a:tc>
                  <a:txBody>
                    <a:bodyPr/>
                    <a:lstStyle/>
                    <a:p>
                      <a:r>
                        <a:rPr lang="en-US" sz="1400" dirty="0">
                          <a:latin typeface="Arial" panose="020B0604020202020204" pitchFamily="34" charset="0"/>
                          <a:cs typeface="Arial" panose="020B0604020202020204" pitchFamily="34" charset="0"/>
                        </a:rPr>
                        <a:t>Status Update</a:t>
                      </a:r>
                      <a:r>
                        <a:rPr lang="en-US" sz="1400" baseline="0" dirty="0">
                          <a:latin typeface="Arial" panose="020B0604020202020204" pitchFamily="34" charset="0"/>
                          <a:cs typeface="Arial" panose="020B0604020202020204" pitchFamily="34" charset="0"/>
                        </a:rPr>
                        <a:t> – as at </a:t>
                      </a:r>
                    </a:p>
                    <a:p>
                      <a:r>
                        <a:rPr lang="en-US" sz="1400" baseline="0" dirty="0">
                          <a:latin typeface="Arial" panose="020B0604020202020204" pitchFamily="34" charset="0"/>
                          <a:cs typeface="Arial" panose="020B0604020202020204" pitchFamily="34" charset="0"/>
                        </a:rPr>
                        <a:t>30  September 2024</a:t>
                      </a:r>
                      <a:endParaRPr lang="en-US" sz="1400" dirty="0">
                        <a:latin typeface="Arial" panose="020B0604020202020204" pitchFamily="34" charset="0"/>
                        <a:cs typeface="Arial" panose="020B0604020202020204" pitchFamily="34" charset="0"/>
                      </a:endParaRPr>
                    </a:p>
                  </a:txBody>
                  <a:tcPr>
                    <a:solidFill>
                      <a:srgbClr val="000099"/>
                    </a:solidFill>
                  </a:tcPr>
                </a:tc>
                <a:extLst>
                  <a:ext uri="{0D108BD9-81ED-4DB2-BD59-A6C34878D82A}">
                    <a16:rowId xmlns:a16="http://schemas.microsoft.com/office/drawing/2014/main" val="3070256959"/>
                  </a:ext>
                </a:extLst>
              </a:tr>
              <a:tr h="1011242">
                <a:tc>
                  <a:txBody>
                    <a:bodyPr/>
                    <a:lstStyle/>
                    <a:p>
                      <a:pPr algn="just"/>
                      <a:r>
                        <a:rPr lang="en-US" sz="1400" b="1" dirty="0">
                          <a:latin typeface="Arial" panose="020B0604020202020204" pitchFamily="34" charset="0"/>
                          <a:cs typeface="Arial" panose="020B0604020202020204" pitchFamily="34" charset="0"/>
                        </a:rPr>
                        <a:t>Reliability and</a:t>
                      </a:r>
                      <a:r>
                        <a:rPr lang="en-US" sz="1400" b="1" baseline="0" dirty="0">
                          <a:latin typeface="Arial" panose="020B0604020202020204" pitchFamily="34" charset="0"/>
                          <a:cs typeface="Arial" panose="020B0604020202020204" pitchFamily="34" charset="0"/>
                        </a:rPr>
                        <a:t> Consistency</a:t>
                      </a:r>
                      <a:endParaRPr lang="en-US" sz="1400" b="1" dirty="0">
                        <a:latin typeface="Arial" panose="020B0604020202020204" pitchFamily="34" charset="0"/>
                        <a:cs typeface="Arial" panose="020B0604020202020204" pitchFamily="34" charset="0"/>
                      </a:endParaRPr>
                    </a:p>
                    <a:p>
                      <a:pPr algn="just"/>
                      <a:r>
                        <a:rPr lang="en-US" sz="1400" dirty="0">
                          <a:latin typeface="Arial" panose="020B0604020202020204" pitchFamily="34" charset="0"/>
                          <a:cs typeface="Arial" panose="020B0604020202020204" pitchFamily="34" charset="0"/>
                        </a:rPr>
                        <a:t>AGSA could</a:t>
                      </a:r>
                      <a:r>
                        <a:rPr lang="en-US" sz="1400" baseline="0" dirty="0">
                          <a:latin typeface="Arial" panose="020B0604020202020204" pitchFamily="34" charset="0"/>
                          <a:cs typeface="Arial" panose="020B0604020202020204" pitchFamily="34" charset="0"/>
                        </a:rPr>
                        <a:t> not determine if reported achievements were correct as adequate supporting evidence was not provided.</a:t>
                      </a:r>
                      <a:endParaRPr lang="en-US" sz="1400" dirty="0">
                        <a:latin typeface="Arial" panose="020B0604020202020204" pitchFamily="34" charset="0"/>
                        <a:cs typeface="Arial" panose="020B0604020202020204" pitchFamily="34" charset="0"/>
                      </a:endParaRPr>
                    </a:p>
                  </a:txBody>
                  <a:tcPr>
                    <a:solidFill>
                      <a:srgbClr val="CDCDDE"/>
                    </a:solidFill>
                  </a:tcPr>
                </a:tc>
                <a:tc>
                  <a:txBody>
                    <a:bodyPr/>
                    <a:lstStyle/>
                    <a:p>
                      <a:pPr lvl="0" algn="just"/>
                      <a:r>
                        <a:rPr lang="en-ZA" sz="1400" kern="1200" dirty="0">
                          <a:solidFill>
                            <a:schemeClr val="dk1"/>
                          </a:solidFill>
                          <a:effectLst/>
                          <a:latin typeface="Arial" panose="020B0604020202020204" pitchFamily="34" charset="0"/>
                          <a:ea typeface="+mn-ea"/>
                          <a:cs typeface="Arial" panose="020B0604020202020204" pitchFamily="34" charset="0"/>
                        </a:rPr>
                        <a:t>Management to ensure that NERSA has a centralised database that will serve as a primary source that is easily and efficiently accessible.</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a:solidFill>
                      <a:srgbClr val="CDCDDE"/>
                    </a:solidFill>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Arial" panose="020B0604020202020204" pitchFamily="34" charset="0"/>
                          <a:ea typeface="+mn-ea"/>
                          <a:cs typeface="Arial" panose="020B0604020202020204" pitchFamily="34" charset="0"/>
                        </a:rPr>
                        <a:t>The licensing,</a:t>
                      </a:r>
                      <a:r>
                        <a:rPr lang="en-US" sz="1400" kern="1200" baseline="0" dirty="0">
                          <a:solidFill>
                            <a:schemeClr val="dk1"/>
                          </a:solidFill>
                          <a:effectLst/>
                          <a:latin typeface="Arial" panose="020B0604020202020204" pitchFamily="34" charset="0"/>
                          <a:ea typeface="+mn-ea"/>
                          <a:cs typeface="Arial" panose="020B0604020202020204" pitchFamily="34" charset="0"/>
                        </a:rPr>
                        <a:t> customer education and dispute resolution portal is being developed through NERSA’s ICT as part of the automation to streamline receipt of information by stakeholders.</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a:solidFill>
                      <a:srgbClr val="CDCDDE"/>
                    </a:solidFill>
                  </a:tcPr>
                </a:tc>
                <a:extLst>
                  <a:ext uri="{0D108BD9-81ED-4DB2-BD59-A6C34878D82A}">
                    <a16:rowId xmlns:a16="http://schemas.microsoft.com/office/drawing/2014/main" val="368788031"/>
                  </a:ext>
                </a:extLst>
              </a:tr>
              <a:tr h="1168546">
                <a:tc>
                  <a:txBody>
                    <a:bodyPr/>
                    <a:lstStyle/>
                    <a:p>
                      <a:pPr algn="l"/>
                      <a:r>
                        <a:rPr lang="en-US" sz="1400" b="1" dirty="0">
                          <a:latin typeface="Arial" panose="020B0604020202020204" pitchFamily="34" charset="0"/>
                          <a:cs typeface="Arial" panose="020B0604020202020204" pitchFamily="34" charset="0"/>
                        </a:rPr>
                        <a:t>Consistency and Measurability</a:t>
                      </a:r>
                      <a:r>
                        <a:rPr lang="en-US" sz="1400" b="1" baseline="0" dirty="0">
                          <a:latin typeface="Arial" panose="020B0604020202020204" pitchFamily="34" charset="0"/>
                          <a:cs typeface="Arial" panose="020B0604020202020204" pitchFamily="34" charset="0"/>
                        </a:rPr>
                        <a:t> </a:t>
                      </a:r>
                    </a:p>
                    <a:p>
                      <a:pPr marL="0" marR="0" lvl="0" indent="0" algn="just" defTabSz="457200" rtl="0" eaLnBrk="1" fontAlgn="auto" latinLnBrk="0" hangingPunct="1">
                        <a:lnSpc>
                          <a:spcPct val="100000"/>
                        </a:lnSpc>
                        <a:spcBef>
                          <a:spcPts val="0"/>
                        </a:spcBef>
                        <a:spcAft>
                          <a:spcPts val="0"/>
                        </a:spcAft>
                        <a:buClrTx/>
                        <a:buSzTx/>
                        <a:buFontTx/>
                        <a:buNone/>
                        <a:tabLst/>
                        <a:defRPr/>
                      </a:pPr>
                      <a:r>
                        <a:rPr lang="en-ZA" sz="1400" b="0" kern="1200" dirty="0">
                          <a:solidFill>
                            <a:schemeClr val="dk1"/>
                          </a:solidFill>
                          <a:effectLst/>
                          <a:latin typeface="Arial" panose="020B0604020202020204" pitchFamily="34" charset="0"/>
                          <a:ea typeface="+mn-ea"/>
                          <a:cs typeface="Arial" panose="020B0604020202020204" pitchFamily="34" charset="0"/>
                        </a:rPr>
                        <a:t>The reported achievement is not consistent with the planned </a:t>
                      </a:r>
                    </a:p>
                    <a:p>
                      <a:pPr marL="0" marR="0" lvl="0" indent="0" algn="just" defTabSz="457200" rtl="0" eaLnBrk="1" fontAlgn="auto" latinLnBrk="0" hangingPunct="1">
                        <a:lnSpc>
                          <a:spcPct val="100000"/>
                        </a:lnSpc>
                        <a:spcBef>
                          <a:spcPts val="0"/>
                        </a:spcBef>
                        <a:spcAft>
                          <a:spcPts val="0"/>
                        </a:spcAft>
                        <a:buClrTx/>
                        <a:buSzTx/>
                        <a:buFontTx/>
                        <a:buNone/>
                        <a:tabLst/>
                        <a:defRPr/>
                      </a:pPr>
                      <a:r>
                        <a:rPr lang="en-ZA" sz="1400" b="0" kern="1200" dirty="0">
                          <a:solidFill>
                            <a:schemeClr val="dk1"/>
                          </a:solidFill>
                          <a:effectLst/>
                          <a:latin typeface="Arial" panose="020B0604020202020204" pitchFamily="34" charset="0"/>
                          <a:ea typeface="+mn-ea"/>
                          <a:cs typeface="Arial" panose="020B0604020202020204" pitchFamily="34" charset="0"/>
                        </a:rPr>
                        <a:t>indicator and target: </a:t>
                      </a:r>
                      <a:endParaRPr lang="en-US" sz="1400" b="0" kern="1200" dirty="0">
                        <a:solidFill>
                          <a:schemeClr val="dk1"/>
                        </a:solidFill>
                        <a:effectLst/>
                        <a:latin typeface="Arial" panose="020B0604020202020204" pitchFamily="34" charset="0"/>
                        <a:ea typeface="+mn-ea"/>
                        <a:cs typeface="Arial" panose="020B0604020202020204" pitchFamily="34" charset="0"/>
                      </a:endParaRPr>
                    </a:p>
                  </a:txBody>
                  <a:tcPr>
                    <a:solidFill>
                      <a:srgbClr val="E8E8EF"/>
                    </a:solidFill>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ZA" sz="1400" kern="1200" dirty="0">
                          <a:solidFill>
                            <a:schemeClr val="dk1"/>
                          </a:solidFill>
                          <a:effectLst/>
                          <a:latin typeface="Arial" panose="020B0604020202020204" pitchFamily="34" charset="0"/>
                          <a:ea typeface="+mn-ea"/>
                          <a:cs typeface="Arial" panose="020B0604020202020204" pitchFamily="34" charset="0"/>
                        </a:rPr>
                        <a:t>Review Inconsistencies between the planned document (indicator) and the reporting document (actual achievement) in terms of the method of calculation for the indicator </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a:solidFill>
                      <a:srgbClr val="E8E8EF"/>
                    </a:solidFill>
                  </a:tcPr>
                </a:tc>
                <a:tc>
                  <a:txBody>
                    <a:bodyPr/>
                    <a:lstStyle/>
                    <a:p>
                      <a:pPr algn="just"/>
                      <a:r>
                        <a:rPr lang="en-US" sz="1400" dirty="0">
                          <a:effectLst/>
                          <a:latin typeface="Arial" panose="020B0604020202020204" pitchFamily="34" charset="0"/>
                          <a:cs typeface="Arial" panose="020B0604020202020204" pitchFamily="34" charset="0"/>
                        </a:rPr>
                        <a:t>The finding</a:t>
                      </a:r>
                      <a:r>
                        <a:rPr lang="en-US" sz="1400" baseline="0" dirty="0">
                          <a:effectLst/>
                          <a:latin typeface="Arial" panose="020B0604020202020204" pitchFamily="34" charset="0"/>
                          <a:cs typeface="Arial" panose="020B0604020202020204" pitchFamily="34" charset="0"/>
                        </a:rPr>
                        <a:t> has been addressed by reviewing and updated KPIs and TIDs in the 2024/25 APP review.</a:t>
                      </a:r>
                      <a:endParaRPr lang="en-US" sz="1400" dirty="0">
                        <a:effectLst/>
                        <a:latin typeface="Arial" panose="020B0604020202020204" pitchFamily="34" charset="0"/>
                        <a:cs typeface="Arial" panose="020B0604020202020204" pitchFamily="34" charset="0"/>
                      </a:endParaRPr>
                    </a:p>
                  </a:txBody>
                  <a:tcPr>
                    <a:solidFill>
                      <a:srgbClr val="E8E8EF"/>
                    </a:solidFill>
                  </a:tcPr>
                </a:tc>
                <a:extLst>
                  <a:ext uri="{0D108BD9-81ED-4DB2-BD59-A6C34878D82A}">
                    <a16:rowId xmlns:a16="http://schemas.microsoft.com/office/drawing/2014/main" val="2820981461"/>
                  </a:ext>
                </a:extLst>
              </a:tr>
            </a:tbl>
          </a:graphicData>
        </a:graphic>
      </p:graphicFrame>
      <p:sp>
        <p:nvSpPr>
          <p:cNvPr id="9" name="Title 1">
            <a:extLst>
              <a:ext uri="{FF2B5EF4-FFF2-40B4-BE49-F238E27FC236}">
                <a16:creationId xmlns:a16="http://schemas.microsoft.com/office/drawing/2014/main" id="{F9452A9C-0805-D9DC-9F92-5EB40AB7BE9C}"/>
              </a:ext>
            </a:extLst>
          </p:cNvPr>
          <p:cNvSpPr>
            <a:spLocks noGrp="1"/>
          </p:cNvSpPr>
          <p:nvPr>
            <p:ph type="title"/>
          </p:nvPr>
        </p:nvSpPr>
        <p:spPr>
          <a:xfrm>
            <a:off x="-108519" y="1340768"/>
            <a:ext cx="8568950" cy="640804"/>
          </a:xfrm>
        </p:spPr>
        <p:txBody>
          <a:bodyPr/>
          <a:lstStyle/>
          <a:p>
            <a:r>
              <a:rPr lang="en-US" sz="2600" b="1" dirty="0">
                <a:latin typeface="Arial" panose="020B0604020202020204" pitchFamily="34" charset="0"/>
                <a:cs typeface="Arial" panose="020B0604020202020204" pitchFamily="34" charset="0"/>
              </a:rPr>
              <a:t>Summary of 2023/24 Audit Findings and </a:t>
            </a:r>
            <a:br>
              <a:rPr lang="en-US" sz="2600" b="1" dirty="0">
                <a:latin typeface="Arial" panose="020B0604020202020204" pitchFamily="34" charset="0"/>
                <a:cs typeface="Arial" panose="020B0604020202020204" pitchFamily="34" charset="0"/>
              </a:rPr>
            </a:br>
            <a:r>
              <a:rPr lang="en-US" sz="2600" b="1" dirty="0">
                <a:latin typeface="Arial" panose="020B0604020202020204" pitchFamily="34" charset="0"/>
                <a:cs typeface="Arial" panose="020B0604020202020204" pitchFamily="34" charset="0"/>
              </a:rPr>
              <a:t>Action Plans (2)</a:t>
            </a:r>
          </a:p>
        </p:txBody>
      </p:sp>
      <p:sp>
        <p:nvSpPr>
          <p:cNvPr id="2" name="TextBox 1">
            <a:extLst>
              <a:ext uri="{FF2B5EF4-FFF2-40B4-BE49-F238E27FC236}">
                <a16:creationId xmlns:a16="http://schemas.microsoft.com/office/drawing/2014/main" id="{C05D80A5-F7D7-662F-BAD7-4D828101207C}"/>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82</a:t>
            </a:fld>
            <a:endParaRPr lang="en-ZA" sz="1200" dirty="0"/>
          </a:p>
        </p:txBody>
      </p:sp>
    </p:spTree>
    <p:extLst>
      <p:ext uri="{BB962C8B-B14F-4D97-AF65-F5344CB8AC3E}">
        <p14:creationId xmlns:p14="http://schemas.microsoft.com/office/powerpoint/2010/main" val="26296833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5"/>
          <p:cNvSpPr>
            <a:spLocks noGrp="1" noChangeArrowheads="1"/>
          </p:cNvSpPr>
          <p:nvPr>
            <p:ph type="title"/>
          </p:nvPr>
        </p:nvSpPr>
        <p:spPr bwMode="auto">
          <a:xfrm>
            <a:off x="0" y="2924944"/>
            <a:ext cx="8964488" cy="20882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742950" indent="-742950" eaLnBrk="1" hangingPunct="1">
              <a:buFont typeface="+mj-lt"/>
              <a:buAutoNum type="arabicPeriod" startAt="10"/>
            </a:pPr>
            <a:r>
              <a:rPr lang="en-ZA" altLang="en-US" sz="4000" b="1" dirty="0"/>
              <a:t>Main challenges for the 2023/24 financial year and corrective steps being taken</a:t>
            </a:r>
            <a:endParaRPr lang="en-US" altLang="en-US" sz="4000" b="1" dirty="0"/>
          </a:p>
        </p:txBody>
      </p:sp>
      <p:sp>
        <p:nvSpPr>
          <p:cNvPr id="2" name="TextBox 1">
            <a:extLst>
              <a:ext uri="{FF2B5EF4-FFF2-40B4-BE49-F238E27FC236}">
                <a16:creationId xmlns:a16="http://schemas.microsoft.com/office/drawing/2014/main" id="{8B6F06D1-1C87-A806-CC9E-6386D959FC6A}"/>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83</a:t>
            </a:fld>
            <a:endParaRPr lang="en-ZA" sz="12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F2805CA3-3996-DEBF-AA6B-A1C86ACAC0E1}"/>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kern="0" dirty="0">
                <a:solidFill>
                  <a:srgbClr val="000000"/>
                </a:solidFill>
                <a:latin typeface="Arial"/>
                <a:ea typeface="ＭＳ Ｐゴシック"/>
              </a:rPr>
              <a:t>Main challenges for the 2023/24 (1)</a:t>
            </a:r>
            <a:endParaRPr lang="en-US" altLang="en-US" sz="2600" b="1" dirty="0">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EAD9AC18-E923-F81E-612E-4A07E7EB361D}"/>
              </a:ext>
            </a:extLst>
          </p:cNvPr>
          <p:cNvGraphicFramePr>
            <a:graphicFrameLocks noGrp="1"/>
          </p:cNvGraphicFramePr>
          <p:nvPr/>
        </p:nvGraphicFramePr>
        <p:xfrm>
          <a:off x="250180" y="2060848"/>
          <a:ext cx="8210252" cy="3092655"/>
        </p:xfrm>
        <a:graphic>
          <a:graphicData uri="http://schemas.openxmlformats.org/drawingml/2006/table">
            <a:tbl>
              <a:tblPr firstRow="1" bandRow="1">
                <a:tableStyleId>{21E4AEA4-8DFA-4A89-87EB-49C32662AFE0}</a:tableStyleId>
              </a:tblPr>
              <a:tblGrid>
                <a:gridCol w="4134795">
                  <a:extLst>
                    <a:ext uri="{9D8B030D-6E8A-4147-A177-3AD203B41FA5}">
                      <a16:colId xmlns:a16="http://schemas.microsoft.com/office/drawing/2014/main" val="1952984045"/>
                    </a:ext>
                  </a:extLst>
                </a:gridCol>
                <a:gridCol w="4075457">
                  <a:extLst>
                    <a:ext uri="{9D8B030D-6E8A-4147-A177-3AD203B41FA5}">
                      <a16:colId xmlns:a16="http://schemas.microsoft.com/office/drawing/2014/main" val="3119171220"/>
                    </a:ext>
                  </a:extLst>
                </a:gridCol>
              </a:tblGrid>
              <a:tr h="295052">
                <a:tc gridSpan="2">
                  <a:txBody>
                    <a:bodyPr/>
                    <a:lstStyle/>
                    <a:p>
                      <a:pPr algn="ctr"/>
                      <a:r>
                        <a:rPr lang="en-ZA" sz="1400" b="1" dirty="0">
                          <a:latin typeface="Arial" panose="020B0604020202020204" pitchFamily="34" charset="0"/>
                          <a:cs typeface="Arial" panose="020B0604020202020204" pitchFamily="34" charset="0"/>
                        </a:rPr>
                        <a:t>Electricity </a:t>
                      </a:r>
                      <a:r>
                        <a:rPr kumimoji="0" lang="en-ZA" altLang="en-US" sz="1400" b="1" i="0" u="none" strike="noStrike" kern="0" cap="none" spc="0" normalizeH="0" baseline="0" noProof="0" dirty="0">
                          <a:ln>
                            <a:noFill/>
                          </a:ln>
                          <a:solidFill>
                            <a:schemeClr val="bg1"/>
                          </a:solidFill>
                          <a:effectLst/>
                          <a:uLnTx/>
                          <a:uFillTx/>
                          <a:latin typeface="Arial"/>
                          <a:ea typeface="ＭＳ Ｐゴシック"/>
                          <a:cs typeface="+mn-cs"/>
                        </a:rPr>
                        <a:t>Industry Regulation</a:t>
                      </a:r>
                      <a:endParaRPr lang="en-ZA" sz="1400" b="1" dirty="0">
                        <a:latin typeface="Arial" panose="020B0604020202020204" pitchFamily="34" charset="0"/>
                        <a:cs typeface="Arial" panose="020B0604020202020204" pitchFamily="34" charset="0"/>
                      </a:endParaRPr>
                    </a:p>
                  </a:txBody>
                  <a:tcPr marL="91458" marR="91458" marT="45682" marB="45682">
                    <a:solidFill>
                      <a:srgbClr val="000099"/>
                    </a:solidFill>
                  </a:tcPr>
                </a:tc>
                <a:tc hMerge="1">
                  <a:txBody>
                    <a:bodyPr/>
                    <a:lstStyle/>
                    <a:p>
                      <a:endParaRPr lang="en-ZA" sz="1400" dirty="0"/>
                    </a:p>
                  </a:txBody>
                  <a:tcPr marL="91456" marR="91456" marT="45671" marB="45671"/>
                </a:tc>
                <a:extLst>
                  <a:ext uri="{0D108BD9-81ED-4DB2-BD59-A6C34878D82A}">
                    <a16:rowId xmlns:a16="http://schemas.microsoft.com/office/drawing/2014/main" val="2326838266"/>
                  </a:ext>
                </a:extLst>
              </a:tr>
              <a:tr h="295029">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Main challenges</a:t>
                      </a:r>
                    </a:p>
                  </a:txBody>
                  <a:tcPr marL="91458" marR="91458" marT="45670" marB="45670">
                    <a:solidFill>
                      <a:srgbClr val="9292B8"/>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Mitigation actions</a:t>
                      </a:r>
                    </a:p>
                  </a:txBody>
                  <a:tcPr marL="91458" marR="91458" marT="45670" marB="45670">
                    <a:solidFill>
                      <a:srgbClr val="9292B8"/>
                    </a:solidFill>
                  </a:tcPr>
                </a:tc>
                <a:extLst>
                  <a:ext uri="{0D108BD9-81ED-4DB2-BD59-A6C34878D82A}">
                    <a16:rowId xmlns:a16="http://schemas.microsoft.com/office/drawing/2014/main" val="3070256959"/>
                  </a:ext>
                </a:extLst>
              </a:tr>
              <a:tr h="688371">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342900" marR="0" lvl="1" indent="-342900" algn="just" defTabSz="457200" rtl="0" eaLnBrk="1" fontAlgn="auto" latinLnBrk="0" hangingPunct="1">
                        <a:lnSpc>
                          <a:spcPct val="107000"/>
                        </a:lnSpc>
                        <a:spcBef>
                          <a:spcPts val="384"/>
                        </a:spcBef>
                        <a:spcAft>
                          <a:spcPts val="0"/>
                        </a:spcAft>
                        <a:buClrTx/>
                        <a:buSzTx/>
                        <a:buFont typeface="+mj-lt"/>
                        <a:buAutoNum type="arabicPeriod"/>
                        <a:tabLst/>
                        <a:defRPr/>
                      </a:pPr>
                      <a:r>
                        <a:rPr lang="en-US" sz="1400" kern="0" dirty="0">
                          <a:solidFill>
                            <a:schemeClr val="tx1"/>
                          </a:solidFill>
                          <a:latin typeface="Arial"/>
                          <a:ea typeface="ＭＳ Ｐゴシック"/>
                          <a:cs typeface="+mn-cs"/>
                        </a:rPr>
                        <a:t>Delay in the development of regulatory tools (standard processes, rules, frameworks, pricing methodologies, etc.)</a:t>
                      </a:r>
                      <a:endParaRPr lang="en-ZA" sz="1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86893" marR="86893" marT="43436" marB="43436">
                    <a:solidFill>
                      <a:srgbClr val="CDCDDE"/>
                    </a:solidFill>
                  </a:tcPr>
                </a:tc>
                <a:tc>
                  <a:txBody>
                    <a:bodyPr/>
                    <a:lstStyle/>
                    <a:p>
                      <a:pPr marL="0" marR="0" lvl="0" indent="0" algn="just" defTabSz="4572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400" kern="0" dirty="0">
                          <a:solidFill>
                            <a:schemeClr val="tx1"/>
                          </a:solidFill>
                          <a:latin typeface="Arial"/>
                          <a:ea typeface="ＭＳ Ｐゴシック"/>
                          <a:cs typeface="+mn-cs"/>
                        </a:rPr>
                        <a:t>Improve planning and upskilling of some resources in line with the changes in the industry.</a:t>
                      </a:r>
                    </a:p>
                    <a:p>
                      <a:pPr marL="0" marR="0" lvl="0" indent="0" algn="just" defTabSz="4572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altLang="en-US" sz="1000" kern="0" dirty="0">
                          <a:solidFill>
                            <a:schemeClr val="tx1"/>
                          </a:solidFill>
                          <a:latin typeface="Arial"/>
                          <a:ea typeface="ＭＳ Ｐゴシック"/>
                        </a:rPr>
                        <a:t>  </a:t>
                      </a:r>
                      <a:endParaRPr lang="en-ZA" dirty="0">
                        <a:solidFill>
                          <a:schemeClr val="tx1"/>
                        </a:solidFill>
                      </a:endParaRPr>
                    </a:p>
                  </a:txBody>
                  <a:tcPr marL="86893" marR="86893" marT="43436" marB="43436">
                    <a:solidFill>
                      <a:srgbClr val="CDCDDE"/>
                    </a:solidFill>
                  </a:tcPr>
                </a:tc>
                <a:extLst>
                  <a:ext uri="{0D108BD9-81ED-4DB2-BD59-A6C34878D82A}">
                    <a16:rowId xmlns:a16="http://schemas.microsoft.com/office/drawing/2014/main" val="773482049"/>
                  </a:ext>
                </a:extLst>
              </a:tr>
              <a:tr h="576064">
                <a:tc>
                  <a:txBody>
                    <a:bodyPr/>
                    <a:lstStyle/>
                    <a:p>
                      <a:pPr marL="342900" indent="-342900" algn="just">
                        <a:buFont typeface="+mj-lt"/>
                        <a:buAutoNum type="arabicPeriod" startAt="2"/>
                      </a:pPr>
                      <a:r>
                        <a:rPr lang="en-US" sz="1400" dirty="0">
                          <a:solidFill>
                            <a:schemeClr val="tx1"/>
                          </a:solidFill>
                          <a:latin typeface="Arial" panose="020B0604020202020204" pitchFamily="34" charset="0"/>
                          <a:cs typeface="Arial" panose="020B0604020202020204" pitchFamily="34" charset="0"/>
                        </a:rPr>
                        <a:t>Unimplementability of some of the provisions of the Electricity Regulation Act of 2006 </a:t>
                      </a:r>
                      <a:endParaRPr lang="en-ZA" sz="1400" dirty="0">
                        <a:solidFill>
                          <a:schemeClr val="tx1"/>
                        </a:solidFill>
                        <a:latin typeface="Arial" panose="020B0604020202020204" pitchFamily="34" charset="0"/>
                        <a:cs typeface="Arial" panose="020B0604020202020204" pitchFamily="34" charset="0"/>
                      </a:endParaRPr>
                    </a:p>
                  </a:txBody>
                  <a:tcPr marL="86893" marR="86893" marT="43436" marB="43436">
                    <a:solidFill>
                      <a:srgbClr val="E8E8EF"/>
                    </a:solidFill>
                  </a:tcPr>
                </a:tc>
                <a:tc>
                  <a:txBody>
                    <a:bodyPr/>
                    <a:lstStyle/>
                    <a:p>
                      <a:r>
                        <a:rPr lang="en-US" sz="1400" kern="0" dirty="0">
                          <a:solidFill>
                            <a:schemeClr val="tx1"/>
                          </a:solidFill>
                          <a:latin typeface="Arial"/>
                          <a:ea typeface="ＭＳ Ｐゴシック"/>
                          <a:cs typeface="+mn-cs"/>
                        </a:rPr>
                        <a:t>Promulgation of the Electricity Regulation Amendment Act of 2024</a:t>
                      </a:r>
                      <a:endParaRPr lang="en-ZA" dirty="0">
                        <a:solidFill>
                          <a:schemeClr val="tx1"/>
                        </a:solidFill>
                      </a:endParaRPr>
                    </a:p>
                  </a:txBody>
                  <a:tcPr marL="86893" marR="86893" marT="43436" marB="43436">
                    <a:solidFill>
                      <a:srgbClr val="E8E8EF"/>
                    </a:solidFill>
                  </a:tcPr>
                </a:tc>
                <a:extLst>
                  <a:ext uri="{0D108BD9-81ED-4DB2-BD59-A6C34878D82A}">
                    <a16:rowId xmlns:a16="http://schemas.microsoft.com/office/drawing/2014/main" val="3951909436"/>
                  </a:ext>
                </a:extLst>
              </a:tr>
              <a:tr h="576064">
                <a:tc>
                  <a:txBody>
                    <a:bodyPr/>
                    <a:lstStyle/>
                    <a:p>
                      <a:pPr marL="342900" marR="0" lvl="0" indent="-342900" algn="just" defTabSz="457200" rtl="0" eaLnBrk="1" fontAlgn="auto" latinLnBrk="0" hangingPunct="1">
                        <a:lnSpc>
                          <a:spcPct val="100000"/>
                        </a:lnSpc>
                        <a:spcBef>
                          <a:spcPts val="0"/>
                        </a:spcBef>
                        <a:spcAft>
                          <a:spcPts val="0"/>
                        </a:spcAft>
                        <a:buClrTx/>
                        <a:buSzTx/>
                        <a:buFont typeface="+mj-lt"/>
                        <a:buAutoNum type="arabicPeriod" startAt="3"/>
                        <a:tabLst/>
                        <a:defRPr/>
                      </a:pPr>
                      <a:r>
                        <a:rPr lang="en-ZA" sz="1400" dirty="0">
                          <a:solidFill>
                            <a:schemeClr val="tx1"/>
                          </a:solidFill>
                          <a:latin typeface="Arial" panose="020B0604020202020204" pitchFamily="34" charset="0"/>
                          <a:cs typeface="Arial" panose="020B0604020202020204" pitchFamily="34" charset="0"/>
                        </a:rPr>
                        <a:t>Inability of electricity distributors from submitting their cost of supply (CoS) together with their tariff applications for the 2023/24 financial year</a:t>
                      </a:r>
                    </a:p>
                  </a:txBody>
                  <a:tcPr marL="86893" marR="86893" marT="43436" marB="43436">
                    <a:solidFill>
                      <a:srgbClr val="CDCDDE"/>
                    </a:solidFill>
                  </a:tcPr>
                </a:tc>
                <a:tc>
                  <a:txBody>
                    <a:bodyPr/>
                    <a:lstStyle/>
                    <a:p>
                      <a:r>
                        <a:rPr lang="en-US" sz="1400" kern="0" dirty="0">
                          <a:solidFill>
                            <a:schemeClr val="tx1"/>
                          </a:solidFill>
                          <a:latin typeface="Arial"/>
                          <a:ea typeface="ＭＳ Ｐゴシック"/>
                          <a:cs typeface="+mn-cs"/>
                        </a:rPr>
                        <a:t>NERSA is intensifying training and workshops on assisting municipalities to develop their cost of supply (CoS) studies to assist municipalities including assistance by Sustainability Energy Africa a private service provider.</a:t>
                      </a:r>
                      <a:endParaRPr lang="en-ZA" dirty="0">
                        <a:solidFill>
                          <a:schemeClr val="tx1"/>
                        </a:solidFill>
                      </a:endParaRPr>
                    </a:p>
                  </a:txBody>
                  <a:tcPr marL="86893" marR="86893" marT="43436" marB="43436">
                    <a:solidFill>
                      <a:srgbClr val="CDCDDE"/>
                    </a:solidFill>
                  </a:tcPr>
                </a:tc>
                <a:extLst>
                  <a:ext uri="{0D108BD9-81ED-4DB2-BD59-A6C34878D82A}">
                    <a16:rowId xmlns:a16="http://schemas.microsoft.com/office/drawing/2014/main" val="1618015705"/>
                  </a:ext>
                </a:extLst>
              </a:tr>
            </a:tbl>
          </a:graphicData>
        </a:graphic>
      </p:graphicFrame>
      <p:sp>
        <p:nvSpPr>
          <p:cNvPr id="4" name="TextBox 3">
            <a:extLst>
              <a:ext uri="{FF2B5EF4-FFF2-40B4-BE49-F238E27FC236}">
                <a16:creationId xmlns:a16="http://schemas.microsoft.com/office/drawing/2014/main" id="{D4140098-B431-773C-2DB3-29921FD80A94}"/>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84</a:t>
            </a:fld>
            <a:endParaRPr lang="en-ZA" sz="1200" dirty="0"/>
          </a:p>
        </p:txBody>
      </p:sp>
    </p:spTree>
    <p:extLst>
      <p:ext uri="{BB962C8B-B14F-4D97-AF65-F5344CB8AC3E}">
        <p14:creationId xmlns:p14="http://schemas.microsoft.com/office/powerpoint/2010/main" val="370231785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915ABCCE-612C-024F-08DD-17A9A1DFB2EC}"/>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kern="0" dirty="0">
                <a:solidFill>
                  <a:srgbClr val="000000"/>
                </a:solidFill>
                <a:latin typeface="Arial"/>
                <a:ea typeface="ＭＳ Ｐゴシック"/>
              </a:rPr>
              <a:t>Main challenges for the 2023/24 (2)</a:t>
            </a:r>
            <a:endParaRPr lang="en-US" altLang="en-US" sz="2600" b="1" dirty="0">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962E1547-66F1-EA84-1282-2D59066A365F}"/>
              </a:ext>
            </a:extLst>
          </p:cNvPr>
          <p:cNvGraphicFramePr>
            <a:graphicFrameLocks noGrp="1"/>
          </p:cNvGraphicFramePr>
          <p:nvPr>
            <p:extLst>
              <p:ext uri="{D42A27DB-BD31-4B8C-83A1-F6EECF244321}">
                <p14:modId xmlns:p14="http://schemas.microsoft.com/office/powerpoint/2010/main" val="3424707541"/>
              </p:ext>
            </p:extLst>
          </p:nvPr>
        </p:nvGraphicFramePr>
        <p:xfrm>
          <a:off x="250180" y="2060848"/>
          <a:ext cx="8210252" cy="3564313"/>
        </p:xfrm>
        <a:graphic>
          <a:graphicData uri="http://schemas.openxmlformats.org/drawingml/2006/table">
            <a:tbl>
              <a:tblPr firstRow="1" bandRow="1">
                <a:tableStyleId>{21E4AEA4-8DFA-4A89-87EB-49C32662AFE0}</a:tableStyleId>
              </a:tblPr>
              <a:tblGrid>
                <a:gridCol w="4134795">
                  <a:extLst>
                    <a:ext uri="{9D8B030D-6E8A-4147-A177-3AD203B41FA5}">
                      <a16:colId xmlns:a16="http://schemas.microsoft.com/office/drawing/2014/main" val="1952984045"/>
                    </a:ext>
                  </a:extLst>
                </a:gridCol>
                <a:gridCol w="4075457">
                  <a:extLst>
                    <a:ext uri="{9D8B030D-6E8A-4147-A177-3AD203B41FA5}">
                      <a16:colId xmlns:a16="http://schemas.microsoft.com/office/drawing/2014/main" val="3119171220"/>
                    </a:ext>
                  </a:extLst>
                </a:gridCol>
              </a:tblGrid>
              <a:tr h="295052">
                <a:tc gridSpan="2">
                  <a:txBody>
                    <a:bodyPr/>
                    <a:lstStyle/>
                    <a:p>
                      <a:pPr algn="ctr"/>
                      <a:r>
                        <a:rPr lang="en-ZA" sz="1400" b="1" dirty="0">
                          <a:latin typeface="Arial" panose="020B0604020202020204" pitchFamily="34" charset="0"/>
                          <a:cs typeface="Arial" panose="020B0604020202020204" pitchFamily="34" charset="0"/>
                        </a:rPr>
                        <a:t>Piped-Gas </a:t>
                      </a:r>
                      <a:r>
                        <a:rPr kumimoji="0" lang="en-ZA" altLang="en-US" sz="1400" b="1" i="0" u="none" strike="noStrike" kern="0" cap="none" spc="0" normalizeH="0" baseline="0" noProof="0" dirty="0">
                          <a:ln>
                            <a:noFill/>
                          </a:ln>
                          <a:solidFill>
                            <a:schemeClr val="bg1"/>
                          </a:solidFill>
                          <a:effectLst/>
                          <a:uLnTx/>
                          <a:uFillTx/>
                          <a:latin typeface="Arial"/>
                          <a:ea typeface="ＭＳ Ｐゴシック"/>
                          <a:cs typeface="+mn-cs"/>
                        </a:rPr>
                        <a:t>Industry Regulation</a:t>
                      </a:r>
                      <a:endParaRPr lang="en-ZA" sz="1400" b="1" dirty="0">
                        <a:latin typeface="Arial" panose="020B0604020202020204" pitchFamily="34" charset="0"/>
                        <a:cs typeface="Arial" panose="020B0604020202020204" pitchFamily="34" charset="0"/>
                      </a:endParaRPr>
                    </a:p>
                  </a:txBody>
                  <a:tcPr marL="91458" marR="91458" marT="45682" marB="45682">
                    <a:solidFill>
                      <a:srgbClr val="000099"/>
                    </a:solidFill>
                  </a:tcPr>
                </a:tc>
                <a:tc hMerge="1">
                  <a:txBody>
                    <a:bodyPr/>
                    <a:lstStyle/>
                    <a:p>
                      <a:endParaRPr lang="en-ZA" sz="1400" dirty="0"/>
                    </a:p>
                  </a:txBody>
                  <a:tcPr marL="91456" marR="91456" marT="45671" marB="45671"/>
                </a:tc>
                <a:extLst>
                  <a:ext uri="{0D108BD9-81ED-4DB2-BD59-A6C34878D82A}">
                    <a16:rowId xmlns:a16="http://schemas.microsoft.com/office/drawing/2014/main" val="2326838266"/>
                  </a:ext>
                </a:extLst>
              </a:tr>
              <a:tr h="295029">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Main challenges</a:t>
                      </a:r>
                    </a:p>
                  </a:txBody>
                  <a:tcPr marL="91458" marR="91458" marT="45670" marB="45670">
                    <a:solidFill>
                      <a:srgbClr val="9292B8"/>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Mitigation actions</a:t>
                      </a:r>
                    </a:p>
                  </a:txBody>
                  <a:tcPr marL="91458" marR="91458" marT="45670" marB="45670">
                    <a:solidFill>
                      <a:srgbClr val="9292B8"/>
                    </a:solidFill>
                  </a:tcPr>
                </a:tc>
                <a:extLst>
                  <a:ext uri="{0D108BD9-81ED-4DB2-BD59-A6C34878D82A}">
                    <a16:rowId xmlns:a16="http://schemas.microsoft.com/office/drawing/2014/main" val="3070256959"/>
                  </a:ext>
                </a:extLst>
              </a:tr>
              <a:tr h="688371">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400" b="0" kern="1200" dirty="0">
                          <a:solidFill>
                            <a:schemeClr val="dk1"/>
                          </a:solidFill>
                          <a:latin typeface="Arial" panose="020B0604020202020204" pitchFamily="34" charset="0"/>
                          <a:ea typeface="+mn-ea"/>
                          <a:cs typeface="Arial" panose="020B0604020202020204" pitchFamily="34" charset="0"/>
                        </a:rPr>
                        <a:t>1. </a:t>
                      </a:r>
                      <a:r>
                        <a:rPr lang="en-US" sz="1400" b="1" kern="1200" dirty="0">
                          <a:solidFill>
                            <a:schemeClr val="dk1"/>
                          </a:solidFill>
                          <a:latin typeface="Arial" panose="020B0604020202020204" pitchFamily="34" charset="0"/>
                          <a:ea typeface="+mn-ea"/>
                          <a:cs typeface="Arial" panose="020B0604020202020204" pitchFamily="34" charset="0"/>
                        </a:rPr>
                        <a:t>Lack of adequate</a:t>
                      </a:r>
                      <a:r>
                        <a:rPr lang="en-US" sz="1400" b="1" kern="1200" baseline="0" dirty="0">
                          <a:solidFill>
                            <a:schemeClr val="dk1"/>
                          </a:solidFill>
                          <a:latin typeface="Arial" panose="020B0604020202020204" pitchFamily="34" charset="0"/>
                          <a:ea typeface="+mn-ea"/>
                          <a:cs typeface="Arial" panose="020B0604020202020204" pitchFamily="34" charset="0"/>
                        </a:rPr>
                        <a:t> gas supply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dirty="0">
                          <a:solidFill>
                            <a:schemeClr val="tx1"/>
                          </a:solidFill>
                          <a:latin typeface="Arial" panose="020B0604020202020204" pitchFamily="34" charset="0"/>
                          <a:cs typeface="Arial" panose="020B0604020202020204" pitchFamily="34" charset="0"/>
                        </a:rPr>
                        <a:t>Current</a:t>
                      </a:r>
                      <a:r>
                        <a:rPr lang="en-ZA" sz="1400" baseline="0" dirty="0">
                          <a:solidFill>
                            <a:schemeClr val="tx1"/>
                          </a:solidFill>
                          <a:latin typeface="Arial" panose="020B0604020202020204" pitchFamily="34" charset="0"/>
                          <a:cs typeface="Arial" panose="020B0604020202020204" pitchFamily="34" charset="0"/>
                        </a:rPr>
                        <a:t> gas supplies are not sufficient to meet demand from industry </a:t>
                      </a:r>
                      <a:endParaRPr lang="en-US" sz="1400" b="0" kern="1200" baseline="0" dirty="0">
                        <a:solidFill>
                          <a:schemeClr val="dk1"/>
                        </a:solidFill>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kern="1200" baseline="0" dirty="0">
                          <a:solidFill>
                            <a:schemeClr val="dk1"/>
                          </a:solidFill>
                          <a:latin typeface="Arial" panose="020B0604020202020204" pitchFamily="34" charset="0"/>
                          <a:ea typeface="+mn-ea"/>
                          <a:cs typeface="Arial" panose="020B0604020202020204" pitchFamily="34" charset="0"/>
                        </a:rPr>
                        <a:t>Hampers growth and competition in the gas market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baseline="0" dirty="0">
                          <a:solidFill>
                            <a:schemeClr val="tx1"/>
                          </a:solidFill>
                          <a:latin typeface="Arial" panose="020B0604020202020204" pitchFamily="34" charset="0"/>
                          <a:cs typeface="Arial" panose="020B0604020202020204" pitchFamily="34" charset="0"/>
                        </a:rPr>
                        <a:t>Furthermore, there is p</a:t>
                      </a:r>
                      <a:r>
                        <a:rPr lang="en-ZA" sz="1400" dirty="0">
                          <a:solidFill>
                            <a:schemeClr val="tx1"/>
                          </a:solidFill>
                          <a:latin typeface="Arial" panose="020B0604020202020204" pitchFamily="34" charset="0"/>
                          <a:cs typeface="Arial" panose="020B0604020202020204" pitchFamily="34" charset="0"/>
                        </a:rPr>
                        <a:t>ossible decline of natural gas supply from Mozambique effective from 2025</a:t>
                      </a:r>
                    </a:p>
                  </a:txBody>
                  <a:tcPr marT="45715" marB="45715">
                    <a:solidFill>
                      <a:srgbClr val="CDCDDE"/>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400" b="0" dirty="0">
                          <a:solidFill>
                            <a:schemeClr val="tx1"/>
                          </a:solidFill>
                          <a:latin typeface="Arial" panose="020B0604020202020204" pitchFamily="34" charset="0"/>
                          <a:cs typeface="Arial" panose="020B0604020202020204" pitchFamily="34" charset="0"/>
                        </a:rPr>
                        <a:t>Explore supply opportunities from neighboring countries such as Mozambique/Namibia/Tanzania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400" b="0" baseline="0" dirty="0">
                          <a:solidFill>
                            <a:schemeClr val="tx1"/>
                          </a:solidFill>
                          <a:latin typeface="Arial" panose="020B0604020202020204" pitchFamily="34" charset="0"/>
                          <a:cs typeface="Arial" panose="020B0604020202020204" pitchFamily="34" charset="0"/>
                        </a:rPr>
                        <a:t>Importation of LNG to plug supply deficit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400" b="0" baseline="0" dirty="0">
                          <a:solidFill>
                            <a:schemeClr val="tx1"/>
                          </a:solidFill>
                          <a:latin typeface="Arial" panose="020B0604020202020204" pitchFamily="34" charset="0"/>
                          <a:cs typeface="Arial" panose="020B0604020202020204" pitchFamily="34" charset="0"/>
                        </a:rPr>
                        <a:t>Gas Masterplan</a:t>
                      </a:r>
                      <a:r>
                        <a:rPr lang="en-US" altLang="en-US" sz="1400" b="0" dirty="0">
                          <a:solidFill>
                            <a:schemeClr val="tx1"/>
                          </a:solidFill>
                          <a:latin typeface="Arial" panose="020B0604020202020204" pitchFamily="34" charset="0"/>
                          <a:cs typeface="Arial" panose="020B0604020202020204" pitchFamily="34" charset="0"/>
                        </a:rPr>
                        <a:t> to enable local gas sources as a long-term supply solution</a:t>
                      </a:r>
                    </a:p>
                  </a:txBody>
                  <a:tcPr marT="45715" marB="45715">
                    <a:solidFill>
                      <a:srgbClr val="CDCDDE"/>
                    </a:solidFill>
                  </a:tcPr>
                </a:tc>
                <a:extLst>
                  <a:ext uri="{0D108BD9-81ED-4DB2-BD59-A6C34878D82A}">
                    <a16:rowId xmlns:a16="http://schemas.microsoft.com/office/drawing/2014/main" val="773482049"/>
                  </a:ext>
                </a:extLst>
              </a:tr>
              <a:tr h="576064">
                <a:tc>
                  <a:txBody>
                    <a:bodyPr/>
                    <a:lstStyle/>
                    <a:p>
                      <a:pPr marL="0" lvl="0" indent="0">
                        <a:buFont typeface="Wingdings" panose="05000000000000000000" pitchFamily="2" charset="2"/>
                        <a:buNone/>
                      </a:pPr>
                      <a:r>
                        <a:rPr lang="en-US" altLang="en-US" sz="1400" b="0" dirty="0">
                          <a:solidFill>
                            <a:schemeClr val="tx1">
                              <a:lumMod val="95000"/>
                              <a:lumOff val="5000"/>
                            </a:schemeClr>
                          </a:solidFill>
                          <a:latin typeface="Arial" panose="020B0604020202020204" pitchFamily="34" charset="0"/>
                          <a:cs typeface="Arial" panose="020B0604020202020204" pitchFamily="34" charset="0"/>
                        </a:rPr>
                        <a:t>2. </a:t>
                      </a:r>
                      <a:r>
                        <a:rPr lang="en-US" altLang="en-US" sz="1400" b="1" dirty="0">
                          <a:solidFill>
                            <a:schemeClr val="tx1">
                              <a:lumMod val="95000"/>
                              <a:lumOff val="5000"/>
                            </a:schemeClr>
                          </a:solidFill>
                          <a:latin typeface="Arial" panose="020B0604020202020204" pitchFamily="34" charset="0"/>
                          <a:cs typeface="Arial" panose="020B0604020202020204" pitchFamily="34" charset="0"/>
                        </a:rPr>
                        <a:t>Limited mandate under the current Gas </a:t>
                      </a:r>
                    </a:p>
                    <a:p>
                      <a:pPr marL="0" lvl="0" indent="0">
                        <a:buFont typeface="Wingdings" panose="05000000000000000000" pitchFamily="2" charset="2"/>
                        <a:buNone/>
                      </a:pPr>
                      <a:r>
                        <a:rPr lang="en-US" altLang="en-US" sz="1400" b="1" dirty="0">
                          <a:solidFill>
                            <a:schemeClr val="tx1">
                              <a:lumMod val="95000"/>
                              <a:lumOff val="5000"/>
                            </a:schemeClr>
                          </a:solidFill>
                          <a:latin typeface="Arial" panose="020B0604020202020204" pitchFamily="34" charset="0"/>
                          <a:cs typeface="Arial" panose="020B0604020202020204" pitchFamily="34" charset="0"/>
                        </a:rPr>
                        <a:t>    Act</a:t>
                      </a:r>
                      <a:r>
                        <a:rPr lang="en-US" altLang="en-US" sz="1400" b="1" baseline="0" dirty="0">
                          <a:solidFill>
                            <a:schemeClr val="tx1">
                              <a:lumMod val="95000"/>
                              <a:lumOff val="5000"/>
                            </a:schemeClr>
                          </a:solidFill>
                          <a:latin typeface="Arial" panose="020B0604020202020204" pitchFamily="34" charset="0"/>
                          <a:cs typeface="Arial" panose="020B0604020202020204" pitchFamily="34" charset="0"/>
                        </a:rPr>
                        <a:t> </a:t>
                      </a:r>
                    </a:p>
                    <a:p>
                      <a:pPr marL="285750" lvl="0" indent="-285750">
                        <a:buFont typeface="Arial" panose="020B0604020202020204" pitchFamily="34" charset="0"/>
                        <a:buChar char="•"/>
                      </a:pPr>
                      <a:r>
                        <a:rPr lang="en-US" sz="14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rPr>
                        <a:t>e.g. </a:t>
                      </a:r>
                      <a:r>
                        <a:rPr lang="en-ZA" sz="1400" kern="1200" dirty="0">
                          <a:solidFill>
                            <a:schemeClr val="dk1"/>
                          </a:solidFill>
                          <a:effectLst/>
                          <a:latin typeface="Arial" panose="020B0604020202020204" pitchFamily="34" charset="0"/>
                          <a:ea typeface="Calibri" panose="020F0502020204030204" pitchFamily="34" charset="0"/>
                          <a:cs typeface="Arial" panose="020B0604020202020204" pitchFamily="34" charset="0"/>
                        </a:rPr>
                        <a:t>distribution tariffs not regulated, no provisions for third party access to gas distribution facilities</a:t>
                      </a:r>
                      <a:endParaRPr lang="en-US" altLang="en-US" sz="1400" b="0" baseline="0" dirty="0">
                        <a:solidFill>
                          <a:schemeClr val="tx1">
                            <a:lumMod val="95000"/>
                            <a:lumOff val="5000"/>
                          </a:schemeClr>
                        </a:solidFill>
                        <a:latin typeface="Arial" panose="020B0604020202020204" pitchFamily="34" charset="0"/>
                        <a:cs typeface="Arial" panose="020B0604020202020204" pitchFamily="34" charset="0"/>
                      </a:endParaRPr>
                    </a:p>
                  </a:txBody>
                  <a:tcPr marT="45715" marB="45715">
                    <a:solidFill>
                      <a:srgbClr val="E8E8EF"/>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400" b="0" dirty="0">
                          <a:solidFill>
                            <a:schemeClr val="tx1">
                              <a:lumMod val="95000"/>
                              <a:lumOff val="5000"/>
                            </a:schemeClr>
                          </a:solidFill>
                          <a:latin typeface="Arial" panose="020B0604020202020204" pitchFamily="34" charset="0"/>
                          <a:cs typeface="Arial" panose="020B0604020202020204" pitchFamily="34" charset="0"/>
                        </a:rPr>
                        <a:t>Expedite finalization of the Gas A</a:t>
                      </a:r>
                      <a:r>
                        <a:rPr lang="en-US" altLang="en-US" sz="1400" b="0" baseline="0" dirty="0">
                          <a:solidFill>
                            <a:schemeClr val="tx1">
                              <a:lumMod val="95000"/>
                              <a:lumOff val="5000"/>
                            </a:schemeClr>
                          </a:solidFill>
                          <a:latin typeface="Arial" panose="020B0604020202020204" pitchFamily="34" charset="0"/>
                          <a:cs typeface="Arial" panose="020B0604020202020204" pitchFamily="34" charset="0"/>
                        </a:rPr>
                        <a:t>mendment Bill to </a:t>
                      </a:r>
                      <a:r>
                        <a:rPr lang="en-US" altLang="en-US" sz="1400" b="0" kern="1200" dirty="0">
                          <a:solidFill>
                            <a:schemeClr val="tx1">
                              <a:lumMod val="95000"/>
                              <a:lumOff val="5000"/>
                            </a:schemeClr>
                          </a:solidFill>
                          <a:latin typeface="Arial" panose="020B0604020202020204" pitchFamily="34" charset="0"/>
                          <a:ea typeface="+mn-ea"/>
                          <a:cs typeface="Arial" panose="020B0604020202020204" pitchFamily="34" charset="0"/>
                        </a:rPr>
                        <a:t>give NERSA sufficient regulatory powers </a:t>
                      </a:r>
                    </a:p>
                  </a:txBody>
                  <a:tcPr marT="45715" marB="45715">
                    <a:solidFill>
                      <a:srgbClr val="E8E8EF"/>
                    </a:solidFill>
                  </a:tcPr>
                </a:tc>
                <a:extLst>
                  <a:ext uri="{0D108BD9-81ED-4DB2-BD59-A6C34878D82A}">
                    <a16:rowId xmlns:a16="http://schemas.microsoft.com/office/drawing/2014/main" val="3951909436"/>
                  </a:ext>
                </a:extLst>
              </a:tr>
            </a:tbl>
          </a:graphicData>
        </a:graphic>
      </p:graphicFrame>
      <p:sp>
        <p:nvSpPr>
          <p:cNvPr id="3" name="TextBox 2">
            <a:extLst>
              <a:ext uri="{FF2B5EF4-FFF2-40B4-BE49-F238E27FC236}">
                <a16:creationId xmlns:a16="http://schemas.microsoft.com/office/drawing/2014/main" id="{08CACD08-A293-C8D0-710C-2F162FD56AC3}"/>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85</a:t>
            </a:fld>
            <a:endParaRPr lang="en-ZA" sz="1200" dirty="0"/>
          </a:p>
        </p:txBody>
      </p:sp>
    </p:spTree>
    <p:extLst>
      <p:ext uri="{BB962C8B-B14F-4D97-AF65-F5344CB8AC3E}">
        <p14:creationId xmlns:p14="http://schemas.microsoft.com/office/powerpoint/2010/main" val="39507996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915ABCCE-612C-024F-08DD-17A9A1DFB2EC}"/>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kern="0" dirty="0">
                <a:solidFill>
                  <a:srgbClr val="000000"/>
                </a:solidFill>
                <a:latin typeface="Arial"/>
                <a:ea typeface="ＭＳ Ｐゴシック"/>
              </a:rPr>
              <a:t>Main challenges for the 2023/24 (3)</a:t>
            </a:r>
            <a:endParaRPr lang="en-US" altLang="en-US" sz="2600" b="1" dirty="0">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962E1547-66F1-EA84-1282-2D59066A365F}"/>
              </a:ext>
            </a:extLst>
          </p:cNvPr>
          <p:cNvGraphicFramePr>
            <a:graphicFrameLocks noGrp="1"/>
          </p:cNvGraphicFramePr>
          <p:nvPr/>
        </p:nvGraphicFramePr>
        <p:xfrm>
          <a:off x="250180" y="2060848"/>
          <a:ext cx="8210252" cy="2619443"/>
        </p:xfrm>
        <a:graphic>
          <a:graphicData uri="http://schemas.openxmlformats.org/drawingml/2006/table">
            <a:tbl>
              <a:tblPr firstRow="1" bandRow="1">
                <a:tableStyleId>{21E4AEA4-8DFA-4A89-87EB-49C32662AFE0}</a:tableStyleId>
              </a:tblPr>
              <a:tblGrid>
                <a:gridCol w="4134795">
                  <a:extLst>
                    <a:ext uri="{9D8B030D-6E8A-4147-A177-3AD203B41FA5}">
                      <a16:colId xmlns:a16="http://schemas.microsoft.com/office/drawing/2014/main" val="1952984045"/>
                    </a:ext>
                  </a:extLst>
                </a:gridCol>
                <a:gridCol w="4075457">
                  <a:extLst>
                    <a:ext uri="{9D8B030D-6E8A-4147-A177-3AD203B41FA5}">
                      <a16:colId xmlns:a16="http://schemas.microsoft.com/office/drawing/2014/main" val="3119171220"/>
                    </a:ext>
                  </a:extLst>
                </a:gridCol>
              </a:tblGrid>
              <a:tr h="295052">
                <a:tc gridSpan="2">
                  <a:txBody>
                    <a:bodyPr/>
                    <a:lstStyle/>
                    <a:p>
                      <a:pPr algn="ctr"/>
                      <a:r>
                        <a:rPr lang="en-ZA" sz="1400" b="1" dirty="0">
                          <a:latin typeface="Arial" panose="020B0604020202020204" pitchFamily="34" charset="0"/>
                          <a:cs typeface="Arial" panose="020B0604020202020204" pitchFamily="34" charset="0"/>
                        </a:rPr>
                        <a:t>Piped-Gas </a:t>
                      </a:r>
                      <a:r>
                        <a:rPr kumimoji="0" lang="en-ZA" altLang="en-US" sz="1400" b="1" i="0" u="none" strike="noStrike" kern="0" cap="none" spc="0" normalizeH="0" baseline="0" noProof="0" dirty="0">
                          <a:ln>
                            <a:noFill/>
                          </a:ln>
                          <a:solidFill>
                            <a:schemeClr val="bg1"/>
                          </a:solidFill>
                          <a:effectLst/>
                          <a:uLnTx/>
                          <a:uFillTx/>
                          <a:latin typeface="Arial"/>
                          <a:ea typeface="ＭＳ Ｐゴシック"/>
                          <a:cs typeface="+mn-cs"/>
                        </a:rPr>
                        <a:t>Industry Regulation</a:t>
                      </a:r>
                      <a:endParaRPr lang="en-ZA" sz="1400" b="1" dirty="0">
                        <a:latin typeface="Arial" panose="020B0604020202020204" pitchFamily="34" charset="0"/>
                        <a:cs typeface="Arial" panose="020B0604020202020204" pitchFamily="34" charset="0"/>
                      </a:endParaRPr>
                    </a:p>
                  </a:txBody>
                  <a:tcPr marL="91458" marR="91458" marT="45682" marB="45682">
                    <a:solidFill>
                      <a:srgbClr val="000099"/>
                    </a:solidFill>
                  </a:tcPr>
                </a:tc>
                <a:tc hMerge="1">
                  <a:txBody>
                    <a:bodyPr/>
                    <a:lstStyle/>
                    <a:p>
                      <a:endParaRPr lang="en-ZA" sz="1400" dirty="0"/>
                    </a:p>
                  </a:txBody>
                  <a:tcPr marL="91456" marR="91456" marT="45671" marB="45671"/>
                </a:tc>
                <a:extLst>
                  <a:ext uri="{0D108BD9-81ED-4DB2-BD59-A6C34878D82A}">
                    <a16:rowId xmlns:a16="http://schemas.microsoft.com/office/drawing/2014/main" val="2326838266"/>
                  </a:ext>
                </a:extLst>
              </a:tr>
              <a:tr h="295029">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Main challenges</a:t>
                      </a:r>
                    </a:p>
                  </a:txBody>
                  <a:tcPr marL="91458" marR="91458" marT="45670" marB="45670">
                    <a:solidFill>
                      <a:srgbClr val="9292B8"/>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Mitigation actions</a:t>
                      </a:r>
                    </a:p>
                  </a:txBody>
                  <a:tcPr marL="91458" marR="91458" marT="45670" marB="45670">
                    <a:solidFill>
                      <a:srgbClr val="9292B8"/>
                    </a:solidFill>
                  </a:tcPr>
                </a:tc>
                <a:extLst>
                  <a:ext uri="{0D108BD9-81ED-4DB2-BD59-A6C34878D82A}">
                    <a16:rowId xmlns:a16="http://schemas.microsoft.com/office/drawing/2014/main" val="3070256959"/>
                  </a:ext>
                </a:extLst>
              </a:tr>
              <a:tr h="576064">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pPr>
                      <a:r>
                        <a:rPr kumimoji="0" lang="en-US" altLang="en-US"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3. </a:t>
                      </a:r>
                      <a:r>
                        <a:rPr kumimoji="0" lang="en-US" altLang="en-US" sz="1400" b="1" i="0" u="none" strike="noStrike" cap="none" normalizeH="0" baseline="0" dirty="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Inadequate competition in the gas </a:t>
                      </a: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pPr>
                      <a:r>
                        <a:rPr kumimoji="0" lang="en-US" altLang="en-US" sz="1400" b="1" i="0" u="none" strike="noStrike" cap="none" normalizeH="0" baseline="0" dirty="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    market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ZA" altLang="en-US" sz="14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Market is dominated by one vertically integrated supplier (Sasol Gas) </a:t>
                      </a:r>
                      <a:endParaRPr kumimoji="0" lang="en-US" altLang="en-US"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dirty="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Sasol Gas owns and operates more than 90% of gas infrastructure </a:t>
                      </a:r>
                    </a:p>
                  </a:txBody>
                  <a:tcPr marT="45715" marB="45715">
                    <a:solidFill>
                      <a:srgbClr val="CDCDDE"/>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NERSA conducted a study to identify measures to facilitate competition, investment and achieve security of supply in the piped-gas industry.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A plan was also developed to implement the </a:t>
                      </a:r>
                      <a:r>
                        <a:rPr kumimoji="0" lang="en-ZA" altLang="en-US" sz="14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measures identified to promote competition and investments in the industry</a:t>
                      </a:r>
                      <a:endParaRPr kumimoji="0" lang="en-US" altLang="en-US" sz="14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rPr>
                        <a:t>Enforce third party access to facilitate entry of new players in the market </a:t>
                      </a:r>
                    </a:p>
                  </a:txBody>
                  <a:tcPr marT="45715" marB="45715">
                    <a:solidFill>
                      <a:srgbClr val="CDCDDE"/>
                    </a:solidFill>
                  </a:tcPr>
                </a:tc>
                <a:extLst>
                  <a:ext uri="{0D108BD9-81ED-4DB2-BD59-A6C34878D82A}">
                    <a16:rowId xmlns:a16="http://schemas.microsoft.com/office/drawing/2014/main" val="1618015705"/>
                  </a:ext>
                </a:extLst>
              </a:tr>
            </a:tbl>
          </a:graphicData>
        </a:graphic>
      </p:graphicFrame>
      <p:sp>
        <p:nvSpPr>
          <p:cNvPr id="3" name="TextBox 2">
            <a:extLst>
              <a:ext uri="{FF2B5EF4-FFF2-40B4-BE49-F238E27FC236}">
                <a16:creationId xmlns:a16="http://schemas.microsoft.com/office/drawing/2014/main" id="{4CFD0A9E-638F-B81C-361C-FBE6C79DA3B2}"/>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86</a:t>
            </a:fld>
            <a:endParaRPr lang="en-ZA" sz="1200" dirty="0"/>
          </a:p>
        </p:txBody>
      </p:sp>
    </p:spTree>
    <p:extLst>
      <p:ext uri="{BB962C8B-B14F-4D97-AF65-F5344CB8AC3E}">
        <p14:creationId xmlns:p14="http://schemas.microsoft.com/office/powerpoint/2010/main" val="7542804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E18017B-6FCE-C73E-1B37-D88239781348}"/>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kern="0" dirty="0">
                <a:solidFill>
                  <a:srgbClr val="000000"/>
                </a:solidFill>
                <a:latin typeface="Arial"/>
                <a:ea typeface="ＭＳ Ｐゴシック"/>
              </a:rPr>
              <a:t>Main challenges for the 2023/24 (4)</a:t>
            </a:r>
            <a:endParaRPr lang="en-US" altLang="en-US" sz="2600" b="1"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9C7A2A7F-4F5F-DEF0-E11E-A287883C4B47}"/>
              </a:ext>
            </a:extLst>
          </p:cNvPr>
          <p:cNvGraphicFramePr>
            <a:graphicFrameLocks noGrp="1"/>
          </p:cNvGraphicFramePr>
          <p:nvPr/>
        </p:nvGraphicFramePr>
        <p:xfrm>
          <a:off x="250180" y="2060848"/>
          <a:ext cx="8210252" cy="3231284"/>
        </p:xfrm>
        <a:graphic>
          <a:graphicData uri="http://schemas.openxmlformats.org/drawingml/2006/table">
            <a:tbl>
              <a:tblPr firstRow="1" bandRow="1">
                <a:tableStyleId>{21E4AEA4-8DFA-4A89-87EB-49C32662AFE0}</a:tableStyleId>
              </a:tblPr>
              <a:tblGrid>
                <a:gridCol w="4134795">
                  <a:extLst>
                    <a:ext uri="{9D8B030D-6E8A-4147-A177-3AD203B41FA5}">
                      <a16:colId xmlns:a16="http://schemas.microsoft.com/office/drawing/2014/main" val="1952984045"/>
                    </a:ext>
                  </a:extLst>
                </a:gridCol>
                <a:gridCol w="4075457">
                  <a:extLst>
                    <a:ext uri="{9D8B030D-6E8A-4147-A177-3AD203B41FA5}">
                      <a16:colId xmlns:a16="http://schemas.microsoft.com/office/drawing/2014/main" val="3119171220"/>
                    </a:ext>
                  </a:extLst>
                </a:gridCol>
              </a:tblGrid>
              <a:tr h="295052">
                <a:tc gridSpan="2">
                  <a:txBody>
                    <a:bodyPr/>
                    <a:lstStyle/>
                    <a:p>
                      <a:pPr algn="ctr"/>
                      <a:r>
                        <a:rPr kumimoji="0" lang="en-ZA" altLang="en-US" sz="1400" b="1" i="0" u="none" strike="noStrike" kern="0" cap="none" spc="0" normalizeH="0" baseline="0" noProof="0" dirty="0">
                          <a:ln>
                            <a:noFill/>
                          </a:ln>
                          <a:solidFill>
                            <a:schemeClr val="bg1"/>
                          </a:solidFill>
                          <a:effectLst/>
                          <a:uLnTx/>
                          <a:uFillTx/>
                          <a:latin typeface="Arial"/>
                          <a:ea typeface="ＭＳ Ｐゴシック"/>
                          <a:cs typeface="+mn-cs"/>
                        </a:rPr>
                        <a:t>Petroleum Pipelines Industry Regulation</a:t>
                      </a:r>
                      <a:endParaRPr lang="en-ZA" sz="1400" b="1" dirty="0">
                        <a:latin typeface="Arial" panose="020B0604020202020204" pitchFamily="34" charset="0"/>
                        <a:cs typeface="Arial" panose="020B0604020202020204" pitchFamily="34" charset="0"/>
                      </a:endParaRPr>
                    </a:p>
                  </a:txBody>
                  <a:tcPr marL="91458" marR="91458" marT="45682" marB="45682">
                    <a:solidFill>
                      <a:srgbClr val="000099"/>
                    </a:solidFill>
                  </a:tcPr>
                </a:tc>
                <a:tc hMerge="1">
                  <a:txBody>
                    <a:bodyPr/>
                    <a:lstStyle/>
                    <a:p>
                      <a:endParaRPr lang="en-ZA" sz="1400" dirty="0"/>
                    </a:p>
                  </a:txBody>
                  <a:tcPr marL="91456" marR="91456" marT="45671" marB="45671"/>
                </a:tc>
                <a:extLst>
                  <a:ext uri="{0D108BD9-81ED-4DB2-BD59-A6C34878D82A}">
                    <a16:rowId xmlns:a16="http://schemas.microsoft.com/office/drawing/2014/main" val="2326838266"/>
                  </a:ext>
                </a:extLst>
              </a:tr>
              <a:tr h="295029">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Main challenges</a:t>
                      </a:r>
                    </a:p>
                  </a:txBody>
                  <a:tcPr marL="91458" marR="91458" marT="45670" marB="45670">
                    <a:solidFill>
                      <a:srgbClr val="9292B8"/>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Mitigation actions</a:t>
                      </a:r>
                    </a:p>
                  </a:txBody>
                  <a:tcPr marL="91458" marR="91458" marT="45670" marB="45670">
                    <a:solidFill>
                      <a:srgbClr val="9292B8"/>
                    </a:solidFill>
                  </a:tcPr>
                </a:tc>
                <a:extLst>
                  <a:ext uri="{0D108BD9-81ED-4DB2-BD59-A6C34878D82A}">
                    <a16:rowId xmlns:a16="http://schemas.microsoft.com/office/drawing/2014/main" val="3070256959"/>
                  </a:ext>
                </a:extLst>
              </a:tr>
              <a:tr h="688371">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271463" lvl="1" indent="-271463" algn="just" eaLnBrk="1" hangingPunct="1">
                        <a:spcBef>
                          <a:spcPts val="384"/>
                        </a:spcBef>
                        <a:buFont typeface="+mj-lt"/>
                        <a:buAutoNum type="arabicPeriod"/>
                        <a:defRPr/>
                      </a:pPr>
                      <a:r>
                        <a:rPr lang="en-US" sz="1400" kern="0" dirty="0">
                          <a:solidFill>
                            <a:schemeClr val="tx1"/>
                          </a:solidFill>
                          <a:latin typeface="Arial"/>
                          <a:ea typeface="ＭＳ Ｐゴシック"/>
                        </a:rPr>
                        <a:t>Outdated legislation (</a:t>
                      </a:r>
                      <a:r>
                        <a:rPr kumimoji="0" lang="en-ZA" altLang="en-US" sz="1400" b="0" i="0" u="none" strike="noStrike" kern="0" cap="none" spc="0" normalizeH="0" baseline="0" noProof="0" dirty="0">
                          <a:ln>
                            <a:noFill/>
                          </a:ln>
                          <a:solidFill>
                            <a:schemeClr val="tx1"/>
                          </a:solidFill>
                          <a:effectLst/>
                          <a:uLnTx/>
                          <a:uFillTx/>
                          <a:latin typeface="Arial"/>
                          <a:ea typeface="ＭＳ Ｐゴシック"/>
                          <a:cs typeface="+mn-cs"/>
                        </a:rPr>
                        <a:t>Petroleum Pipelines Act) for an example enforcement of compliance for below bulk licensees.</a:t>
                      </a:r>
                      <a:endParaRPr lang="en-US" altLang="en-US" sz="1300" kern="0" dirty="0">
                        <a:solidFill>
                          <a:schemeClr val="tx1"/>
                        </a:solidFill>
                        <a:latin typeface="Arial"/>
                        <a:ea typeface="ＭＳ Ｐゴシック"/>
                      </a:endParaRPr>
                    </a:p>
                  </a:txBody>
                  <a:tcPr marL="86893" marR="86893" marT="43436" marB="43436">
                    <a:solidFill>
                      <a:srgbClr val="CDCDDE"/>
                    </a:solidFill>
                  </a:tcPr>
                </a:tc>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0" lvl="1" indent="0" algn="just" eaLnBrk="1" hangingPunct="1">
                        <a:spcBef>
                          <a:spcPts val="384"/>
                        </a:spcBef>
                        <a:buFont typeface="+mj-lt"/>
                        <a:buNone/>
                        <a:defRPr/>
                      </a:pPr>
                      <a:r>
                        <a:rPr lang="en-US" altLang="en-US" sz="1400" kern="0" dirty="0">
                          <a:solidFill>
                            <a:schemeClr val="tx1"/>
                          </a:solidFill>
                          <a:latin typeface="Arial"/>
                          <a:ea typeface="ＭＳ Ｐゴシック"/>
                        </a:rPr>
                        <a:t>Continuous engagements with the Policy Maker on the amending of the legislation.</a:t>
                      </a:r>
                    </a:p>
                  </a:txBody>
                  <a:tcPr marL="86893" marR="86893" marT="43436" marB="43436">
                    <a:solidFill>
                      <a:srgbClr val="CDCDDE"/>
                    </a:solidFill>
                  </a:tcPr>
                </a:tc>
                <a:extLst>
                  <a:ext uri="{0D108BD9-81ED-4DB2-BD59-A6C34878D82A}">
                    <a16:rowId xmlns:a16="http://schemas.microsoft.com/office/drawing/2014/main" val="773482049"/>
                  </a:ext>
                </a:extLst>
              </a:tr>
              <a:tr h="576064">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271463" marR="0" lvl="0" indent="-271463" algn="just" defTabSz="457200" rtl="0" eaLnBrk="1" fontAlgn="auto" latinLnBrk="0" hangingPunct="1">
                        <a:lnSpc>
                          <a:spcPct val="107000"/>
                        </a:lnSpc>
                        <a:spcBef>
                          <a:spcPts val="0"/>
                        </a:spcBef>
                        <a:spcAft>
                          <a:spcPts val="0"/>
                        </a:spcAft>
                        <a:buClrTx/>
                        <a:buSzTx/>
                        <a:buFont typeface="+mj-lt"/>
                        <a:buAutoNum type="arabicPeriod" startAt="2"/>
                        <a:tabLst/>
                        <a:defRPr/>
                      </a:pPr>
                      <a:r>
                        <a:rPr lang="en-US" sz="1400" kern="0" dirty="0">
                          <a:solidFill>
                            <a:schemeClr val="tx1">
                              <a:lumMod val="95000"/>
                              <a:lumOff val="5000"/>
                            </a:schemeClr>
                          </a:solidFill>
                          <a:latin typeface="Arial"/>
                          <a:ea typeface="ＭＳ Ｐゴシック"/>
                        </a:rPr>
                        <a:t>Overlapping mandates in terms of petroleum infrastructure regulation continue to pose challenges in terms of licensing and alignment of activities.</a:t>
                      </a:r>
                    </a:p>
                  </a:txBody>
                  <a:tcPr marL="86893" marR="86893" marT="43436" marB="43436">
                    <a:solidFill>
                      <a:srgbClr val="E8E8EF"/>
                    </a:solidFill>
                  </a:tcPr>
                </a:tc>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0" marR="0" lvl="0" indent="0" algn="just" defTabSz="4572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400" kern="0" dirty="0">
                          <a:solidFill>
                            <a:schemeClr val="tx1"/>
                          </a:solidFill>
                          <a:latin typeface="Arial"/>
                          <a:ea typeface="ＭＳ Ｐゴシック"/>
                        </a:rPr>
                        <a:t>Through the implementation and operationalisation of the Memorandum of Understanding between NERSA, Transnet</a:t>
                      </a:r>
                      <a:r>
                        <a:rPr lang="en-US" sz="1400" kern="0" baseline="0" dirty="0">
                          <a:solidFill>
                            <a:schemeClr val="tx1"/>
                          </a:solidFill>
                          <a:latin typeface="Arial"/>
                          <a:ea typeface="ＭＳ Ｐゴシック"/>
                        </a:rPr>
                        <a:t> National </a:t>
                      </a:r>
                      <a:r>
                        <a:rPr lang="en-US" sz="1400" kern="0" dirty="0">
                          <a:solidFill>
                            <a:schemeClr val="tx1"/>
                          </a:solidFill>
                          <a:latin typeface="Arial"/>
                          <a:ea typeface="ＭＳ Ｐゴシック"/>
                        </a:rPr>
                        <a:t>Ports Authority (TPNA), Port Regulator of South Africa (PRSA) authorities have commenced the collaboration, cooperation, and sharing of information to better enable a seamless regulatory. </a:t>
                      </a:r>
                    </a:p>
                  </a:txBody>
                  <a:tcPr marL="86893" marR="86893" marT="43436" marB="43436">
                    <a:solidFill>
                      <a:srgbClr val="E8E8EF"/>
                    </a:solidFill>
                  </a:tcPr>
                </a:tc>
                <a:extLst>
                  <a:ext uri="{0D108BD9-81ED-4DB2-BD59-A6C34878D82A}">
                    <a16:rowId xmlns:a16="http://schemas.microsoft.com/office/drawing/2014/main" val="3951909436"/>
                  </a:ext>
                </a:extLst>
              </a:tr>
            </a:tbl>
          </a:graphicData>
        </a:graphic>
      </p:graphicFrame>
      <p:sp>
        <p:nvSpPr>
          <p:cNvPr id="3" name="TextBox 2">
            <a:extLst>
              <a:ext uri="{FF2B5EF4-FFF2-40B4-BE49-F238E27FC236}">
                <a16:creationId xmlns:a16="http://schemas.microsoft.com/office/drawing/2014/main" id="{3F6BCACD-AD85-2B9B-A5D9-28F7819A1AB1}"/>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87</a:t>
            </a:fld>
            <a:endParaRPr lang="en-ZA" sz="1200" dirty="0"/>
          </a:p>
        </p:txBody>
      </p:sp>
    </p:spTree>
    <p:extLst>
      <p:ext uri="{BB962C8B-B14F-4D97-AF65-F5344CB8AC3E}">
        <p14:creationId xmlns:p14="http://schemas.microsoft.com/office/powerpoint/2010/main" val="52680605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E18017B-6FCE-C73E-1B37-D88239781348}"/>
              </a:ext>
            </a:extLst>
          </p:cNvPr>
          <p:cNvSpPr>
            <a:spLocks noGrp="1" noChangeArrowheads="1"/>
          </p:cNvSpPr>
          <p:nvPr>
            <p:ph type="title"/>
          </p:nvPr>
        </p:nvSpPr>
        <p:spPr>
          <a:xfrm>
            <a:off x="144463" y="1206500"/>
            <a:ext cx="8027987" cy="566738"/>
          </a:xfrm>
        </p:spPr>
        <p:txBody>
          <a:bodyPr anchor="t"/>
          <a:lstStyle/>
          <a:p>
            <a:pPr eaLnBrk="1" hangingPunct="1"/>
            <a:r>
              <a:rPr lang="en-ZA" altLang="en-US" sz="2600" b="1" kern="0" dirty="0">
                <a:solidFill>
                  <a:srgbClr val="000000"/>
                </a:solidFill>
                <a:latin typeface="Arial"/>
                <a:ea typeface="ＭＳ Ｐゴシック"/>
              </a:rPr>
              <a:t>Main challenges for the 2023/24 (5)</a:t>
            </a:r>
            <a:endParaRPr lang="en-US" altLang="en-US" sz="2600" b="1"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7237BAA0-CC3D-F6EE-A849-407419279F29}"/>
              </a:ext>
            </a:extLst>
          </p:cNvPr>
          <p:cNvGraphicFramePr>
            <a:graphicFrameLocks noGrp="1"/>
          </p:cNvGraphicFramePr>
          <p:nvPr/>
        </p:nvGraphicFramePr>
        <p:xfrm>
          <a:off x="250180" y="2060848"/>
          <a:ext cx="8210252" cy="2191471"/>
        </p:xfrm>
        <a:graphic>
          <a:graphicData uri="http://schemas.openxmlformats.org/drawingml/2006/table">
            <a:tbl>
              <a:tblPr firstRow="1" bandRow="1">
                <a:tableStyleId>{21E4AEA4-8DFA-4A89-87EB-49C32662AFE0}</a:tableStyleId>
              </a:tblPr>
              <a:tblGrid>
                <a:gridCol w="4134795">
                  <a:extLst>
                    <a:ext uri="{9D8B030D-6E8A-4147-A177-3AD203B41FA5}">
                      <a16:colId xmlns:a16="http://schemas.microsoft.com/office/drawing/2014/main" val="1952984045"/>
                    </a:ext>
                  </a:extLst>
                </a:gridCol>
                <a:gridCol w="4075457">
                  <a:extLst>
                    <a:ext uri="{9D8B030D-6E8A-4147-A177-3AD203B41FA5}">
                      <a16:colId xmlns:a16="http://schemas.microsoft.com/office/drawing/2014/main" val="3119171220"/>
                    </a:ext>
                  </a:extLst>
                </a:gridCol>
              </a:tblGrid>
              <a:tr h="295052">
                <a:tc gridSpan="2">
                  <a:txBody>
                    <a:bodyPr/>
                    <a:lstStyle/>
                    <a:p>
                      <a:pPr algn="ctr"/>
                      <a:r>
                        <a:rPr kumimoji="0" lang="en-ZA" altLang="en-US" sz="1400" b="1" i="0" u="none" strike="noStrike" kern="0" cap="none" spc="0" normalizeH="0" baseline="0" noProof="0" dirty="0">
                          <a:ln>
                            <a:noFill/>
                          </a:ln>
                          <a:solidFill>
                            <a:schemeClr val="bg1"/>
                          </a:solidFill>
                          <a:effectLst/>
                          <a:uLnTx/>
                          <a:uFillTx/>
                          <a:latin typeface="Arial"/>
                          <a:ea typeface="ＭＳ Ｐゴシック"/>
                          <a:cs typeface="+mn-cs"/>
                        </a:rPr>
                        <a:t>Organisational</a:t>
                      </a:r>
                      <a:endParaRPr lang="en-ZA" sz="1400" b="1" dirty="0">
                        <a:latin typeface="Arial" panose="020B0604020202020204" pitchFamily="34" charset="0"/>
                        <a:cs typeface="Arial" panose="020B0604020202020204" pitchFamily="34" charset="0"/>
                      </a:endParaRPr>
                    </a:p>
                  </a:txBody>
                  <a:tcPr marL="91458" marR="91458" marT="45682" marB="45682">
                    <a:solidFill>
                      <a:srgbClr val="000099"/>
                    </a:solidFill>
                  </a:tcPr>
                </a:tc>
                <a:tc hMerge="1">
                  <a:txBody>
                    <a:bodyPr/>
                    <a:lstStyle/>
                    <a:p>
                      <a:endParaRPr lang="en-ZA" sz="1400" dirty="0"/>
                    </a:p>
                  </a:txBody>
                  <a:tcPr marL="91456" marR="91456" marT="45671" marB="45671"/>
                </a:tc>
                <a:extLst>
                  <a:ext uri="{0D108BD9-81ED-4DB2-BD59-A6C34878D82A}">
                    <a16:rowId xmlns:a16="http://schemas.microsoft.com/office/drawing/2014/main" val="2326838266"/>
                  </a:ext>
                </a:extLst>
              </a:tr>
              <a:tr h="295029">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Main challenges</a:t>
                      </a:r>
                    </a:p>
                  </a:txBody>
                  <a:tcPr marL="91458" marR="91458" marT="45670" marB="45670">
                    <a:solidFill>
                      <a:srgbClr val="9292B8"/>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ZA" altLang="en-US" sz="1400" b="1" kern="0" dirty="0">
                          <a:solidFill>
                            <a:schemeClr val="tx1"/>
                          </a:solidFill>
                          <a:latin typeface="Arial"/>
                          <a:ea typeface="ＭＳ Ｐゴシック"/>
                        </a:rPr>
                        <a:t>Mitigation actions</a:t>
                      </a:r>
                    </a:p>
                  </a:txBody>
                  <a:tcPr marL="91458" marR="91458" marT="45670" marB="45670">
                    <a:solidFill>
                      <a:srgbClr val="9292B8"/>
                    </a:solidFill>
                  </a:tcPr>
                </a:tc>
                <a:extLst>
                  <a:ext uri="{0D108BD9-81ED-4DB2-BD59-A6C34878D82A}">
                    <a16:rowId xmlns:a16="http://schemas.microsoft.com/office/drawing/2014/main" val="3070256959"/>
                  </a:ext>
                </a:extLst>
              </a:tr>
              <a:tr h="688371">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271463" lvl="1" indent="-271463" algn="just" eaLnBrk="1" hangingPunct="1">
                        <a:spcBef>
                          <a:spcPts val="384"/>
                        </a:spcBef>
                        <a:buFont typeface="+mj-lt"/>
                        <a:buAutoNum type="arabicPeriod"/>
                        <a:defRPr/>
                      </a:pPr>
                      <a:r>
                        <a:rPr lang="en-US" altLang="en-US" sz="1400" kern="0" dirty="0">
                          <a:solidFill>
                            <a:schemeClr val="tx1"/>
                          </a:solidFill>
                          <a:latin typeface="Arial"/>
                          <a:ea typeface="ＭＳ Ｐゴシック"/>
                        </a:rPr>
                        <a:t>Inability to recruit people living with disabilities.</a:t>
                      </a:r>
                    </a:p>
                    <a:p>
                      <a:pPr marL="271463" lvl="1" indent="-271463" algn="just" eaLnBrk="1" hangingPunct="1">
                        <a:spcBef>
                          <a:spcPts val="384"/>
                        </a:spcBef>
                        <a:buFont typeface="+mj-lt"/>
                        <a:buAutoNum type="arabicPeriod"/>
                        <a:defRPr/>
                      </a:pPr>
                      <a:endParaRPr lang="en-US" altLang="en-US" sz="1400" kern="0" dirty="0">
                        <a:solidFill>
                          <a:schemeClr val="tx1"/>
                        </a:solidFill>
                        <a:latin typeface="Arial"/>
                        <a:ea typeface="ＭＳ Ｐゴシック"/>
                      </a:endParaRPr>
                    </a:p>
                    <a:p>
                      <a:pPr marL="271463" lvl="1" indent="-271463" algn="just" eaLnBrk="1" hangingPunct="1">
                        <a:spcBef>
                          <a:spcPts val="384"/>
                        </a:spcBef>
                        <a:buFont typeface="+mj-lt"/>
                        <a:buAutoNum type="arabicPeriod"/>
                        <a:defRPr/>
                      </a:pPr>
                      <a:endParaRPr lang="en-US" altLang="en-US" sz="1400" kern="0" dirty="0">
                        <a:solidFill>
                          <a:schemeClr val="tx1"/>
                        </a:solidFill>
                        <a:latin typeface="Arial"/>
                        <a:ea typeface="ＭＳ Ｐゴシック"/>
                      </a:endParaRPr>
                    </a:p>
                  </a:txBody>
                  <a:tcPr marL="86893" marR="86893" marT="43436" marB="43436">
                    <a:solidFill>
                      <a:srgbClr val="CDCDDE"/>
                    </a:solidFill>
                  </a:tcPr>
                </a:tc>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0" lvl="1" indent="0" algn="just" eaLnBrk="1" hangingPunct="1">
                        <a:spcBef>
                          <a:spcPts val="384"/>
                        </a:spcBef>
                        <a:buFont typeface="+mj-lt"/>
                        <a:buNone/>
                        <a:defRPr/>
                      </a:pPr>
                      <a:r>
                        <a:rPr lang="en-US" altLang="en-US" sz="1400" kern="0" dirty="0">
                          <a:solidFill>
                            <a:schemeClr val="tx1"/>
                          </a:solidFill>
                          <a:latin typeface="Arial"/>
                          <a:ea typeface="ＭＳ Ｐゴシック"/>
                        </a:rPr>
                        <a:t>Partnering with disability organisations/ associations as well as head hunting</a:t>
                      </a:r>
                    </a:p>
                  </a:txBody>
                  <a:tcPr marL="86893" marR="86893" marT="43436" marB="43436">
                    <a:solidFill>
                      <a:srgbClr val="CDCDDE"/>
                    </a:solidFill>
                  </a:tcPr>
                </a:tc>
                <a:extLst>
                  <a:ext uri="{0D108BD9-81ED-4DB2-BD59-A6C34878D82A}">
                    <a16:rowId xmlns:a16="http://schemas.microsoft.com/office/drawing/2014/main" val="773482049"/>
                  </a:ext>
                </a:extLst>
              </a:tr>
              <a:tr h="576064">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271463" marR="0" lvl="0" indent="-271463" algn="just" defTabSz="457200" rtl="0" eaLnBrk="1" fontAlgn="auto" latinLnBrk="0" hangingPunct="1">
                        <a:lnSpc>
                          <a:spcPct val="107000"/>
                        </a:lnSpc>
                        <a:spcBef>
                          <a:spcPts val="0"/>
                        </a:spcBef>
                        <a:spcAft>
                          <a:spcPts val="0"/>
                        </a:spcAft>
                        <a:buClrTx/>
                        <a:buSzTx/>
                        <a:buFont typeface="+mj-lt"/>
                        <a:buAutoNum type="arabicPeriod" startAt="2"/>
                        <a:tabLst/>
                        <a:defRPr/>
                      </a:pPr>
                      <a:r>
                        <a:rPr lang="en-US" sz="1400" dirty="0">
                          <a:latin typeface="Arial" panose="020B0604020202020204" pitchFamily="34" charset="0"/>
                          <a:cs typeface="Arial" panose="020B0604020202020204" pitchFamily="34" charset="0"/>
                        </a:rPr>
                        <a:t>Decline in volumes remains a challenge in the budget in forecast years.</a:t>
                      </a:r>
                    </a:p>
                    <a:p>
                      <a:pPr marL="271463" marR="0" lvl="0" indent="-271463" algn="just" defTabSz="457200" rtl="0" eaLnBrk="1" fontAlgn="auto" latinLnBrk="0" hangingPunct="1">
                        <a:lnSpc>
                          <a:spcPct val="107000"/>
                        </a:lnSpc>
                        <a:spcBef>
                          <a:spcPts val="0"/>
                        </a:spcBef>
                        <a:spcAft>
                          <a:spcPts val="0"/>
                        </a:spcAft>
                        <a:buClrTx/>
                        <a:buSzTx/>
                        <a:buFont typeface="+mj-lt"/>
                        <a:buAutoNum type="arabicPeriod" startAt="2"/>
                        <a:tabLst/>
                        <a:defRPr/>
                      </a:pPr>
                      <a:endParaRPr lang="en-US" sz="1400" dirty="0">
                        <a:latin typeface="Arial" panose="020B0604020202020204" pitchFamily="34" charset="0"/>
                        <a:cs typeface="Arial" panose="020B0604020202020204" pitchFamily="34" charset="0"/>
                      </a:endParaRPr>
                    </a:p>
                  </a:txBody>
                  <a:tcPr marL="86893" marR="86893" marT="43436" marB="43436">
                    <a:solidFill>
                      <a:srgbClr val="E8E8EF"/>
                    </a:solidFill>
                  </a:tcPr>
                </a:tc>
                <a:tc>
                  <a:txBody>
                    <a:bodyPr/>
                    <a:lstStyle>
                      <a:lvl1pPr marL="0" algn="l" defTabSz="457200" rtl="0" eaLnBrk="1" latinLnBrk="0" hangingPunct="1">
                        <a:defRPr sz="1800" kern="1200">
                          <a:solidFill>
                            <a:schemeClr val="dk1"/>
                          </a:solidFill>
                          <a:latin typeface="Arial"/>
                          <a:ea typeface="ＭＳ Ｐゴシック"/>
                        </a:defRPr>
                      </a:lvl1pPr>
                      <a:lvl2pPr marL="457200" algn="l" defTabSz="457200" rtl="0" eaLnBrk="1" latinLnBrk="0" hangingPunct="1">
                        <a:defRPr sz="1800" kern="1200">
                          <a:solidFill>
                            <a:schemeClr val="dk1"/>
                          </a:solidFill>
                          <a:latin typeface="Arial"/>
                          <a:ea typeface="ＭＳ Ｐゴシック"/>
                        </a:defRPr>
                      </a:lvl2pPr>
                      <a:lvl3pPr marL="914400" algn="l" defTabSz="457200" rtl="0" eaLnBrk="1" latinLnBrk="0" hangingPunct="1">
                        <a:defRPr sz="1800" kern="1200">
                          <a:solidFill>
                            <a:schemeClr val="dk1"/>
                          </a:solidFill>
                          <a:latin typeface="Arial"/>
                          <a:ea typeface="ＭＳ Ｐゴシック"/>
                        </a:defRPr>
                      </a:lvl3pPr>
                      <a:lvl4pPr marL="1371600" algn="l" defTabSz="457200" rtl="0" eaLnBrk="1" latinLnBrk="0" hangingPunct="1">
                        <a:defRPr sz="1800" kern="1200">
                          <a:solidFill>
                            <a:schemeClr val="dk1"/>
                          </a:solidFill>
                          <a:latin typeface="Arial"/>
                          <a:ea typeface="ＭＳ Ｐゴシック"/>
                        </a:defRPr>
                      </a:lvl4pPr>
                      <a:lvl5pPr marL="1828800" algn="l" defTabSz="457200" rtl="0" eaLnBrk="1" latinLnBrk="0" hangingPunct="1">
                        <a:defRPr sz="1800" kern="1200">
                          <a:solidFill>
                            <a:schemeClr val="dk1"/>
                          </a:solidFill>
                          <a:latin typeface="Arial"/>
                          <a:ea typeface="ＭＳ Ｐゴシック"/>
                        </a:defRPr>
                      </a:lvl5pPr>
                      <a:lvl6pPr marL="2286000" algn="l" defTabSz="457200" rtl="0" eaLnBrk="1" latinLnBrk="0" hangingPunct="1">
                        <a:defRPr sz="1800" kern="1200">
                          <a:solidFill>
                            <a:schemeClr val="dk1"/>
                          </a:solidFill>
                          <a:latin typeface="Arial"/>
                          <a:ea typeface="ＭＳ Ｐゴシック"/>
                        </a:defRPr>
                      </a:lvl6pPr>
                      <a:lvl7pPr marL="2743200" algn="l" defTabSz="457200" rtl="0" eaLnBrk="1" latinLnBrk="0" hangingPunct="1">
                        <a:defRPr sz="1800" kern="1200">
                          <a:solidFill>
                            <a:schemeClr val="dk1"/>
                          </a:solidFill>
                          <a:latin typeface="Arial"/>
                          <a:ea typeface="ＭＳ Ｐゴシック"/>
                        </a:defRPr>
                      </a:lvl7pPr>
                      <a:lvl8pPr marL="3200400" algn="l" defTabSz="457200" rtl="0" eaLnBrk="1" latinLnBrk="0" hangingPunct="1">
                        <a:defRPr sz="1800" kern="1200">
                          <a:solidFill>
                            <a:schemeClr val="dk1"/>
                          </a:solidFill>
                          <a:latin typeface="Arial"/>
                          <a:ea typeface="ＭＳ Ｐゴシック"/>
                        </a:defRPr>
                      </a:lvl8pPr>
                      <a:lvl9pPr marL="3657600" algn="l" defTabSz="457200" rtl="0" eaLnBrk="1" latinLnBrk="0" hangingPunct="1">
                        <a:defRPr sz="1800" kern="1200">
                          <a:solidFill>
                            <a:schemeClr val="dk1"/>
                          </a:solidFill>
                          <a:latin typeface="Arial"/>
                          <a:ea typeface="ＭＳ Ｐゴシック"/>
                        </a:defRPr>
                      </a:lvl9pPr>
                    </a:lstStyle>
                    <a:p>
                      <a:pPr marL="0" marR="0" lvl="0" indent="0" algn="just" defTabSz="4572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400" kern="0" dirty="0">
                          <a:solidFill>
                            <a:schemeClr val="tx1"/>
                          </a:solidFill>
                          <a:latin typeface="Arial"/>
                          <a:ea typeface="ＭＳ Ｐゴシック"/>
                        </a:rPr>
                        <a:t>Implementation of the developed Financial Sustainability Strategy and Plan</a:t>
                      </a:r>
                    </a:p>
                  </a:txBody>
                  <a:tcPr marL="86893" marR="86893" marT="43436" marB="43436">
                    <a:solidFill>
                      <a:srgbClr val="E8E8EF"/>
                    </a:solidFill>
                  </a:tcPr>
                </a:tc>
                <a:extLst>
                  <a:ext uri="{0D108BD9-81ED-4DB2-BD59-A6C34878D82A}">
                    <a16:rowId xmlns:a16="http://schemas.microsoft.com/office/drawing/2014/main" val="3951909436"/>
                  </a:ext>
                </a:extLst>
              </a:tr>
            </a:tbl>
          </a:graphicData>
        </a:graphic>
      </p:graphicFrame>
      <p:sp>
        <p:nvSpPr>
          <p:cNvPr id="3" name="TextBox 2">
            <a:extLst>
              <a:ext uri="{FF2B5EF4-FFF2-40B4-BE49-F238E27FC236}">
                <a16:creationId xmlns:a16="http://schemas.microsoft.com/office/drawing/2014/main" id="{292DA3CA-F07C-A669-76B5-B01514C751BE}"/>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88</a:t>
            </a:fld>
            <a:endParaRPr lang="en-ZA" sz="1200" dirty="0"/>
          </a:p>
        </p:txBody>
      </p:sp>
    </p:spTree>
    <p:extLst>
      <p:ext uri="{BB962C8B-B14F-4D97-AF65-F5344CB8AC3E}">
        <p14:creationId xmlns:p14="http://schemas.microsoft.com/office/powerpoint/2010/main" val="11806441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6ABC71A-6A07-08DE-E90A-718CFFA536AD}"/>
              </a:ext>
            </a:extLst>
          </p:cNvPr>
          <p:cNvSpPr txBox="1">
            <a:spLocks noChangeArrowheads="1"/>
          </p:cNvSpPr>
          <p:nvPr/>
        </p:nvSpPr>
        <p:spPr bwMode="auto">
          <a:xfrm>
            <a:off x="323850" y="3572817"/>
            <a:ext cx="8496622" cy="792287"/>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marL="893763" indent="-893763" eaLnBrk="1" hangingPunct="1">
              <a:buFont typeface="+mj-lt"/>
              <a:buAutoNum type="arabicPeriod" startAt="11"/>
              <a:defRPr/>
            </a:pPr>
            <a:r>
              <a:rPr lang="en-US" altLang="en-US" sz="4000" b="1" kern="0" dirty="0">
                <a:solidFill>
                  <a:srgbClr val="000000"/>
                </a:solidFill>
                <a:latin typeface="Arial (Headings)"/>
                <a:ea typeface="ＭＳ Ｐゴシック"/>
              </a:rPr>
              <a:t>Conclusion</a:t>
            </a:r>
          </a:p>
        </p:txBody>
      </p:sp>
      <p:sp>
        <p:nvSpPr>
          <p:cNvPr id="2" name="TextBox 1">
            <a:extLst>
              <a:ext uri="{FF2B5EF4-FFF2-40B4-BE49-F238E27FC236}">
                <a16:creationId xmlns:a16="http://schemas.microsoft.com/office/drawing/2014/main" id="{5868E6FC-FBB2-FF12-CC02-11F03753BFE4}"/>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89</a:t>
            </a:fld>
            <a:endParaRPr lang="en-ZA"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323850" y="3429000"/>
            <a:ext cx="8496622" cy="1296144"/>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6" charset="-128"/>
              </a:defRPr>
            </a:lvl2pPr>
            <a:lvl3pPr algn="ctr" rtl="0" eaLnBrk="0" fontAlgn="base" hangingPunct="0">
              <a:spcBef>
                <a:spcPct val="0"/>
              </a:spcBef>
              <a:spcAft>
                <a:spcPct val="0"/>
              </a:spcAft>
              <a:defRPr sz="4400">
                <a:solidFill>
                  <a:schemeClr val="tx2"/>
                </a:solidFill>
                <a:latin typeface="Arial" charset="0"/>
                <a:ea typeface="ＭＳ Ｐゴシック" pitchFamily="-96" charset="-128"/>
              </a:defRPr>
            </a:lvl3pPr>
            <a:lvl4pPr algn="ctr" rtl="0" eaLnBrk="0" fontAlgn="base" hangingPunct="0">
              <a:spcBef>
                <a:spcPct val="0"/>
              </a:spcBef>
              <a:spcAft>
                <a:spcPct val="0"/>
              </a:spcAft>
              <a:defRPr sz="4400">
                <a:solidFill>
                  <a:schemeClr val="tx2"/>
                </a:solidFill>
                <a:latin typeface="Arial" charset="0"/>
                <a:ea typeface="ＭＳ Ｐゴシック" pitchFamily="-96" charset="-128"/>
              </a:defRPr>
            </a:lvl4pPr>
            <a:lvl5pPr algn="ctr" rtl="0" eaLnBrk="0" fontAlgn="base" hangingPunct="0">
              <a:spcBef>
                <a:spcPct val="0"/>
              </a:spcBef>
              <a:spcAft>
                <a:spcPct val="0"/>
              </a:spcAft>
              <a:defRPr sz="4400">
                <a:solidFill>
                  <a:schemeClr val="tx2"/>
                </a:solidFill>
                <a:latin typeface="Arial" charset="0"/>
                <a:ea typeface="ＭＳ Ｐゴシック" pitchFamily="-96" charset="-128"/>
              </a:defRPr>
            </a:lvl5pPr>
            <a:lvl6pPr marL="457200" algn="ctr" rtl="0" fontAlgn="base">
              <a:spcBef>
                <a:spcPct val="0"/>
              </a:spcBef>
              <a:spcAft>
                <a:spcPct val="0"/>
              </a:spcAft>
              <a:defRPr sz="4400">
                <a:solidFill>
                  <a:schemeClr val="tx2"/>
                </a:solidFill>
                <a:latin typeface="Arial" charset="0"/>
                <a:ea typeface="ＭＳ Ｐゴシック" pitchFamily="-96" charset="-128"/>
              </a:defRPr>
            </a:lvl6pPr>
            <a:lvl7pPr marL="914400" algn="ctr" rtl="0" fontAlgn="base">
              <a:spcBef>
                <a:spcPct val="0"/>
              </a:spcBef>
              <a:spcAft>
                <a:spcPct val="0"/>
              </a:spcAft>
              <a:defRPr sz="4400">
                <a:solidFill>
                  <a:schemeClr val="tx2"/>
                </a:solidFill>
                <a:latin typeface="Arial" charset="0"/>
                <a:ea typeface="ＭＳ Ｐゴシック" pitchFamily="-96" charset="-128"/>
              </a:defRPr>
            </a:lvl7pPr>
            <a:lvl8pPr marL="1371600" algn="ctr" rtl="0" fontAlgn="base">
              <a:spcBef>
                <a:spcPct val="0"/>
              </a:spcBef>
              <a:spcAft>
                <a:spcPct val="0"/>
              </a:spcAft>
              <a:defRPr sz="4400">
                <a:solidFill>
                  <a:schemeClr val="tx2"/>
                </a:solidFill>
                <a:latin typeface="Arial" charset="0"/>
                <a:ea typeface="ＭＳ Ｐゴシック" pitchFamily="-96" charset="-128"/>
              </a:defRPr>
            </a:lvl8pPr>
            <a:lvl9pPr marL="1828800" algn="ctr" rtl="0" fontAlgn="base">
              <a:spcBef>
                <a:spcPct val="0"/>
              </a:spcBef>
              <a:spcAft>
                <a:spcPct val="0"/>
              </a:spcAft>
              <a:defRPr sz="4400">
                <a:solidFill>
                  <a:schemeClr val="tx2"/>
                </a:solidFill>
                <a:latin typeface="Arial" charset="0"/>
                <a:ea typeface="ＭＳ Ｐゴシック" pitchFamily="-96" charset="-128"/>
              </a:defRPr>
            </a:lvl9pPr>
          </a:lstStyle>
          <a:p>
            <a:pPr eaLnBrk="1" hangingPunct="1">
              <a:defRPr/>
            </a:pPr>
            <a:r>
              <a:rPr lang="en-US" altLang="en-US" sz="4000" b="1" kern="0" dirty="0">
                <a:solidFill>
                  <a:schemeClr val="tx1"/>
                </a:solidFill>
                <a:latin typeface="Arial (Headings)"/>
                <a:ea typeface="ＭＳ Ｐゴシック"/>
              </a:rPr>
              <a:t>2.1.1 Key achievements:</a:t>
            </a:r>
          </a:p>
          <a:p>
            <a:pPr eaLnBrk="1" hangingPunct="1">
              <a:defRPr/>
            </a:pPr>
            <a:r>
              <a:rPr lang="en-US" altLang="en-US" sz="4000" b="1" kern="0" dirty="0">
                <a:solidFill>
                  <a:schemeClr val="tx1"/>
                </a:solidFill>
                <a:latin typeface="Arial (Headings)"/>
                <a:ea typeface="ＭＳ Ｐゴシック"/>
              </a:rPr>
              <a:t>Regulatory activities</a:t>
            </a:r>
          </a:p>
        </p:txBody>
      </p:sp>
      <p:sp>
        <p:nvSpPr>
          <p:cNvPr id="4" name="TextBox 3">
            <a:extLst>
              <a:ext uri="{FF2B5EF4-FFF2-40B4-BE49-F238E27FC236}">
                <a16:creationId xmlns:a16="http://schemas.microsoft.com/office/drawing/2014/main" id="{E6242156-D8CE-999D-D700-4A42A4484DFE}"/>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9</a:t>
            </a:fld>
            <a:endParaRPr lang="en-ZA" sz="1200" dirty="0"/>
          </a:p>
        </p:txBody>
      </p:sp>
    </p:spTree>
    <p:extLst>
      <p:ext uri="{BB962C8B-B14F-4D97-AF65-F5344CB8AC3E}">
        <p14:creationId xmlns:p14="http://schemas.microsoft.com/office/powerpoint/2010/main" val="391914947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A89062-06EC-53B6-EA01-C59D961DD425}"/>
              </a:ext>
            </a:extLst>
          </p:cNvPr>
          <p:cNvSpPr>
            <a:spLocks noGrp="1" noChangeArrowheads="1"/>
          </p:cNvSpPr>
          <p:nvPr>
            <p:ph type="title"/>
          </p:nvPr>
        </p:nvSpPr>
        <p:spPr>
          <a:xfrm>
            <a:off x="144463" y="1206500"/>
            <a:ext cx="8027987" cy="566738"/>
          </a:xfrm>
        </p:spPr>
        <p:txBody>
          <a:bodyPr anchor="t"/>
          <a:lstStyle/>
          <a:p>
            <a:pPr marL="0" marR="0" lvl="0" indent="0" defTabSz="914400" rtl="0" eaLnBrk="0" fontAlgn="base" latinLnBrk="0" hangingPunct="0">
              <a:lnSpc>
                <a:spcPct val="100000"/>
              </a:lnSpc>
              <a:spcBef>
                <a:spcPct val="0"/>
              </a:spcBef>
              <a:spcAft>
                <a:spcPct val="0"/>
              </a:spcAft>
              <a:buClrTx/>
              <a:buSzTx/>
              <a:buFontTx/>
              <a:buNone/>
              <a:tabLst/>
              <a:defRPr/>
            </a:pPr>
            <a:r>
              <a:rPr lang="en-ZA" altLang="en-US" sz="2600" b="1" kern="0" dirty="0">
                <a:ln>
                  <a:noFill/>
                </a:ln>
                <a:solidFill>
                  <a:prstClr val="black">
                    <a:lumMod val="95000"/>
                    <a:lumOff val="5000"/>
                  </a:prstClr>
                </a:solidFill>
                <a:latin typeface="Arial"/>
                <a:ea typeface="ＭＳ Ｐゴシック"/>
                <a:cs typeface="+mn-cs"/>
              </a:rPr>
              <a:t>Conclusion</a:t>
            </a:r>
            <a:endParaRPr lang="en-US" altLang="en-US" sz="2600" b="1" dirty="0">
              <a:latin typeface="Arial" panose="020B0604020202020204" pitchFamily="34" charset="0"/>
              <a:cs typeface="Arial" panose="020B0604020202020204" pitchFamily="34" charset="0"/>
            </a:endParaRPr>
          </a:p>
        </p:txBody>
      </p:sp>
      <p:sp>
        <p:nvSpPr>
          <p:cNvPr id="2" name="Rectangle 3">
            <a:extLst>
              <a:ext uri="{FF2B5EF4-FFF2-40B4-BE49-F238E27FC236}">
                <a16:creationId xmlns:a16="http://schemas.microsoft.com/office/drawing/2014/main" id="{F517479D-F5DD-4072-FBAB-1923276C66D4}"/>
              </a:ext>
            </a:extLst>
          </p:cNvPr>
          <p:cNvSpPr txBox="1">
            <a:spLocks noChangeArrowheads="1"/>
          </p:cNvSpPr>
          <p:nvPr/>
        </p:nvSpPr>
        <p:spPr bwMode="auto">
          <a:xfrm>
            <a:off x="303213" y="2348880"/>
            <a:ext cx="7869237"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2800">
                <a:solidFill>
                  <a:schemeClr val="tx1"/>
                </a:solidFill>
                <a:latin typeface="+mn-lt"/>
                <a:ea typeface="ＭＳ Ｐゴシック" pitchFamily="-96"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96"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96" charset="-128"/>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a:lstStyle>
          <a:p>
            <a:pPr algn="just" eaLnBrk="1" hangingPunct="1">
              <a:spcBef>
                <a:spcPts val="0"/>
              </a:spcBef>
              <a:spcAft>
                <a:spcPts val="1200"/>
              </a:spcAft>
              <a:buFont typeface="+mj-lt"/>
              <a:buAutoNum type="arabicPeriod"/>
              <a:defRPr/>
            </a:pPr>
            <a:r>
              <a:rPr lang="en-US" altLang="en-US" sz="16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rPr>
              <a:t>NERSA is thankful for the opportunity given to present its annual report from 2023/24 financial year.</a:t>
            </a:r>
          </a:p>
          <a:p>
            <a:pPr algn="just" eaLnBrk="1" hangingPunct="1">
              <a:spcBef>
                <a:spcPts val="0"/>
              </a:spcBef>
              <a:spcAft>
                <a:spcPts val="1200"/>
              </a:spcAft>
              <a:buFont typeface="+mj-lt"/>
              <a:buAutoNum type="arabicPeriod"/>
              <a:defRPr/>
            </a:pPr>
            <a:r>
              <a:rPr lang="en-US" altLang="en-US" sz="16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rPr>
              <a:t>The results of NERSA’s work continues to have a profound impact on the lives of ordinary people as well as on the economy of the country.</a:t>
            </a:r>
          </a:p>
          <a:p>
            <a:pPr algn="just" eaLnBrk="1" hangingPunct="1">
              <a:spcBef>
                <a:spcPts val="0"/>
              </a:spcBef>
              <a:spcAft>
                <a:spcPts val="1200"/>
              </a:spcAft>
              <a:buFont typeface="+mj-lt"/>
              <a:buAutoNum type="arabicPeriod"/>
              <a:defRPr/>
            </a:pPr>
            <a:r>
              <a:rPr lang="en-GB" altLang="en-US" sz="16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rPr>
              <a:t>The regulation of the three energy industries continues to pose some challenges in that the Energy Regulator is required to balance the conflicting interests of licensees, investors, consumers/end-users and the policy maker.</a:t>
            </a:r>
          </a:p>
          <a:p>
            <a:pPr algn="just" eaLnBrk="1" hangingPunct="1">
              <a:spcBef>
                <a:spcPts val="0"/>
              </a:spcBef>
              <a:spcAft>
                <a:spcPts val="1200"/>
              </a:spcAft>
              <a:buFont typeface="+mj-lt"/>
              <a:buAutoNum type="arabicPeriod"/>
              <a:defRPr/>
            </a:pPr>
            <a:r>
              <a:rPr lang="en-US" altLang="en-US" sz="16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rPr>
              <a:t>There is an urgent need for finalization of the Gas Amendment Bill and the review of the Petroleum Pipelines Act.</a:t>
            </a:r>
          </a:p>
          <a:p>
            <a:pPr algn="just" eaLnBrk="1" hangingPunct="1">
              <a:spcBef>
                <a:spcPts val="0"/>
              </a:spcBef>
              <a:spcAft>
                <a:spcPts val="1200"/>
              </a:spcAft>
              <a:buFont typeface="+mj-lt"/>
              <a:buAutoNum type="arabicPeriod"/>
              <a:defRPr/>
            </a:pPr>
            <a:r>
              <a:rPr lang="en-US" altLang="en-US" sz="1600" dirty="0">
                <a:solidFill>
                  <a:schemeClr val="tx1">
                    <a:lumMod val="95000"/>
                    <a:lumOff val="5000"/>
                  </a:schemeClr>
                </a:solidFill>
                <a:latin typeface="Arial" panose="020B0604020202020204" pitchFamily="34" charset="0"/>
                <a:ea typeface="ＭＳ Ｐゴシック" panose="020B0600070205080204" pitchFamily="34" charset="-128"/>
                <a:cs typeface="Arial" panose="020B0604020202020204" pitchFamily="34" charset="0"/>
              </a:rPr>
              <a:t>To deal with regulatory challenges, NERSA has undertaken various initiatives to refine regulatory practices and methodologies in its quest to become a recognized world-class leader in energy regulation and will continue to do so.</a:t>
            </a:r>
          </a:p>
        </p:txBody>
      </p:sp>
      <p:sp>
        <p:nvSpPr>
          <p:cNvPr id="5" name="TextBox 4">
            <a:extLst>
              <a:ext uri="{FF2B5EF4-FFF2-40B4-BE49-F238E27FC236}">
                <a16:creationId xmlns:a16="http://schemas.microsoft.com/office/drawing/2014/main" id="{A87BF034-2A62-AE48-C13D-69EF6BAF8440}"/>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90</a:t>
            </a:fld>
            <a:endParaRPr lang="en-ZA" sz="1200" dirty="0"/>
          </a:p>
        </p:txBody>
      </p:sp>
    </p:spTree>
    <p:extLst>
      <p:ext uri="{BB962C8B-B14F-4D97-AF65-F5344CB8AC3E}">
        <p14:creationId xmlns:p14="http://schemas.microsoft.com/office/powerpoint/2010/main" val="63831662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p:cNvSpPr>
          <p:nvPr>
            <p:ph type="body" idx="1"/>
          </p:nvPr>
        </p:nvSpPr>
        <p:spPr>
          <a:xfrm>
            <a:off x="250825" y="2162175"/>
            <a:ext cx="8353425" cy="3849688"/>
          </a:xfrm>
        </p:spPr>
        <p:txBody>
          <a:bodyPr/>
          <a:lstStyle/>
          <a:p>
            <a:pPr eaLnBrk="1" hangingPunct="1">
              <a:buFontTx/>
              <a:buNone/>
            </a:pPr>
            <a:endParaRPr lang="en-US" altLang="en-US" sz="1800" dirty="0"/>
          </a:p>
          <a:p>
            <a:pPr eaLnBrk="1" hangingPunct="1">
              <a:buFontTx/>
              <a:buNone/>
            </a:pPr>
            <a:endParaRPr lang="en-US" altLang="en-US" sz="1800" dirty="0"/>
          </a:p>
          <a:p>
            <a:pPr algn="ctr" eaLnBrk="1" hangingPunct="1">
              <a:buFontTx/>
              <a:buNone/>
            </a:pPr>
            <a:r>
              <a:rPr lang="en-US" altLang="en-US" sz="4000" b="1" dirty="0">
                <a:latin typeface="Arial" panose="020B0604020202020204" pitchFamily="34" charset="0"/>
                <a:cs typeface="Arial" panose="020B0604020202020204" pitchFamily="34" charset="0"/>
              </a:rPr>
              <a:t>Thank you</a:t>
            </a:r>
          </a:p>
          <a:p>
            <a:pPr eaLnBrk="1" hangingPunct="1">
              <a:buFontTx/>
              <a:buNone/>
            </a:pPr>
            <a:endParaRPr lang="en-US" altLang="en-US" sz="1200" b="1" dirty="0"/>
          </a:p>
          <a:p>
            <a:pPr eaLnBrk="1" hangingPunct="1">
              <a:buFontTx/>
              <a:buNone/>
            </a:pPr>
            <a:r>
              <a:rPr lang="en-US" altLang="en-US" sz="1200" b="1" dirty="0"/>
              <a:t>					</a:t>
            </a:r>
          </a:p>
          <a:p>
            <a:pPr eaLnBrk="1" hangingPunct="1">
              <a:buFontTx/>
              <a:buNone/>
            </a:pPr>
            <a:endParaRPr lang="en-US" altLang="en-US" sz="1200" b="1" dirty="0"/>
          </a:p>
          <a:p>
            <a:pPr lvl="1" eaLnBrk="1" hangingPunct="1">
              <a:buFontTx/>
              <a:buNone/>
            </a:pPr>
            <a:r>
              <a:rPr lang="en-US" altLang="en-US" sz="800" b="1" dirty="0"/>
              <a:t>				</a:t>
            </a:r>
          </a:p>
          <a:p>
            <a:pPr lvl="1" eaLnBrk="1" hangingPunct="1">
              <a:buFontTx/>
              <a:buNone/>
            </a:pPr>
            <a:endParaRPr lang="en-US" altLang="en-US" sz="800" b="1" dirty="0"/>
          </a:p>
          <a:p>
            <a:pPr lvl="1" eaLnBrk="1" hangingPunct="1">
              <a:buFontTx/>
              <a:buNone/>
            </a:pPr>
            <a:r>
              <a:rPr lang="en-US" altLang="en-US" sz="1400" b="1" dirty="0"/>
              <a:t>					</a:t>
            </a:r>
            <a:endParaRPr lang="en-US" altLang="en-US" b="1" dirty="0"/>
          </a:p>
          <a:p>
            <a:pPr eaLnBrk="1" hangingPunct="1">
              <a:buFontTx/>
              <a:buNone/>
            </a:pPr>
            <a:endParaRPr lang="en-US" altLang="en-US" sz="2000" b="1" dirty="0"/>
          </a:p>
        </p:txBody>
      </p:sp>
      <p:sp>
        <p:nvSpPr>
          <p:cNvPr id="5" name="TextBox 4"/>
          <p:cNvSpPr txBox="1"/>
          <p:nvPr/>
        </p:nvSpPr>
        <p:spPr>
          <a:xfrm>
            <a:off x="3132138" y="4038977"/>
            <a:ext cx="3384550" cy="1816100"/>
          </a:xfrm>
          <a:prstGeom prst="rect">
            <a:avLst/>
          </a:prstGeom>
          <a:noFill/>
        </p:spPr>
        <p:txBody>
          <a:bodyPr>
            <a:spAutoFit/>
          </a:bodyPr>
          <a:lstStyle/>
          <a:p>
            <a:pPr lvl="1" indent="-457200" eaLnBrk="1" hangingPunct="1">
              <a:defRPr/>
            </a:pPr>
            <a:r>
              <a:rPr lang="en-US" sz="1400" b="1" dirty="0"/>
              <a:t>Website:	www.nersa.org.za</a:t>
            </a:r>
          </a:p>
          <a:p>
            <a:pPr lvl="1" indent="-457200" eaLnBrk="1" hangingPunct="1">
              <a:defRPr/>
            </a:pPr>
            <a:r>
              <a:rPr lang="en-US" sz="1400" b="1" dirty="0"/>
              <a:t>Tel:		012 401 4600</a:t>
            </a:r>
          </a:p>
          <a:p>
            <a:pPr>
              <a:defRPr/>
            </a:pPr>
            <a:r>
              <a:rPr lang="en-US" sz="1400" b="1" dirty="0"/>
              <a:t>Fax:	012 401 4700</a:t>
            </a:r>
          </a:p>
          <a:p>
            <a:pPr marL="0" lvl="1" eaLnBrk="1" hangingPunct="1">
              <a:defRPr/>
            </a:pPr>
            <a:r>
              <a:rPr lang="en-US" sz="1400" b="1" dirty="0"/>
              <a:t>Email:	</a:t>
            </a:r>
            <a:r>
              <a:rPr lang="en-US" sz="1400" b="1" dirty="0">
                <a:solidFill>
                  <a:srgbClr val="0070C0"/>
                </a:solidFill>
                <a:hlinkClick r:id="rId3">
                  <a:extLst>
                    <a:ext uri="{A12FA001-AC4F-418D-AE19-62706E023703}">
                      <ahyp:hlinkClr xmlns:ahyp="http://schemas.microsoft.com/office/drawing/2018/hyperlinkcolor" val="tx"/>
                    </a:ext>
                  </a:extLst>
                </a:hlinkClick>
              </a:rPr>
              <a:t>info@nersa.org.za</a:t>
            </a:r>
            <a:endParaRPr lang="en-US" sz="1400" b="1" dirty="0">
              <a:solidFill>
                <a:srgbClr val="0070C0"/>
              </a:solidFill>
            </a:endParaRPr>
          </a:p>
          <a:p>
            <a:pPr marL="0" lvl="1" eaLnBrk="1" hangingPunct="1">
              <a:defRPr/>
            </a:pPr>
            <a:endParaRPr lang="en-US" sz="1400" b="1" dirty="0"/>
          </a:p>
          <a:p>
            <a:pPr marL="0" lvl="1" eaLnBrk="1" hangingPunct="1">
              <a:defRPr/>
            </a:pPr>
            <a:r>
              <a:rPr lang="en-US" sz="1400" b="1" dirty="0"/>
              <a:t>           @NERSAZA</a:t>
            </a:r>
          </a:p>
          <a:p>
            <a:pPr marL="0" lvl="1" eaLnBrk="1" hangingPunct="1">
              <a:defRPr/>
            </a:pPr>
            <a:endParaRPr lang="en-US" sz="1400" b="1" dirty="0"/>
          </a:p>
          <a:p>
            <a:pPr marL="0" lvl="1" eaLnBrk="1" hangingPunct="1">
              <a:defRPr/>
            </a:pPr>
            <a:r>
              <a:rPr lang="en-US" sz="1400" b="1" dirty="0"/>
              <a:t>           @NERSA_ZA</a:t>
            </a:r>
          </a:p>
        </p:txBody>
      </p:sp>
      <p:sp>
        <p:nvSpPr>
          <p:cNvPr id="51204" name="AutoShape 2" descr="Image result for facebook logo"/>
          <p:cNvSpPr>
            <a:spLocks noChangeAspect="1" noChangeArrowheads="1"/>
          </p:cNvSpPr>
          <p:nvPr/>
        </p:nvSpPr>
        <p:spPr bwMode="auto">
          <a:xfrm>
            <a:off x="-31750" y="-136525"/>
            <a:ext cx="1200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ZA" altLang="en-US" dirty="0"/>
          </a:p>
        </p:txBody>
      </p:sp>
      <p:pic>
        <p:nvPicPr>
          <p:cNvPr id="51205"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03575" y="5020052"/>
            <a:ext cx="52863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4793BDE6-944E-4219-4BD9-9B4E984ABFB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87616" y="5576312"/>
            <a:ext cx="360556" cy="300960"/>
          </a:xfrm>
          <a:prstGeom prst="rect">
            <a:avLst/>
          </a:prstGeom>
          <a:noFill/>
          <a:ln>
            <a:noFill/>
          </a:ln>
        </p:spPr>
      </p:pic>
      <p:sp>
        <p:nvSpPr>
          <p:cNvPr id="3" name="TextBox 2">
            <a:extLst>
              <a:ext uri="{FF2B5EF4-FFF2-40B4-BE49-F238E27FC236}">
                <a16:creationId xmlns:a16="http://schemas.microsoft.com/office/drawing/2014/main" id="{A3ADFDFA-B8CE-6778-1463-142F082290D1}"/>
              </a:ext>
            </a:extLst>
          </p:cNvPr>
          <p:cNvSpPr txBox="1"/>
          <p:nvPr/>
        </p:nvSpPr>
        <p:spPr>
          <a:xfrm>
            <a:off x="8552894" y="6176337"/>
            <a:ext cx="483602" cy="276999"/>
          </a:xfrm>
          <a:prstGeom prst="rect">
            <a:avLst/>
          </a:prstGeom>
          <a:noFill/>
        </p:spPr>
        <p:txBody>
          <a:bodyPr wrap="square" rtlCol="0">
            <a:spAutoFit/>
          </a:bodyPr>
          <a:lstStyle/>
          <a:p>
            <a:fld id="{645D4CA1-113E-4303-8AE0-C352912B7A1A}" type="slidenum">
              <a:rPr lang="en-ZA" sz="1200" smtClean="0"/>
              <a:pPr/>
              <a:t>91</a:t>
            </a:fld>
            <a:endParaRPr lang="en-ZA" sz="1200" dirty="0"/>
          </a:p>
        </p:txBody>
      </p:sp>
    </p:spTree>
    <p:extLst>
      <p:ext uri="{BB962C8B-B14F-4D97-AF65-F5344CB8AC3E}">
        <p14:creationId xmlns:p14="http://schemas.microsoft.com/office/powerpoint/2010/main" val="3353821957"/>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96"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ea typeface="MS PGothic"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vision_x002F_DepartmentTaxHTField0 xmlns="6aeca173-b42a-4f0f-a5d2-ac16d6ed0ae4">
      <Terms xmlns="http://schemas.microsoft.com/office/infopath/2007/PartnerControls">
        <TermInfo xmlns="http://schemas.microsoft.com/office/infopath/2007/PartnerControls">
          <TermName xmlns="http://schemas.microsoft.com/office/infopath/2007/PartnerControls">Communication and Stakeholder Management (CSM)</TermName>
          <TermId xmlns="http://schemas.microsoft.com/office/infopath/2007/PartnerControls">4606d0c7-8179-43a8-bc21-d4082ac1dffb</TermId>
        </TermInfo>
      </Terms>
    </Division_x002F_DepartmentTaxHTField0>
    <TaxCatchAll xmlns="6aeca173-b42a-4f0f-a5d2-ac16d6ed0ae4">
      <Value>220</Value>
    </TaxCatchAll>
    <Related_x0020_To xmlns="6aeca173-b42a-4f0f-a5d2-ac16d6ed0ae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7AA4452D9E449499D3383D81F77DABE" ma:contentTypeVersion="0" ma:contentTypeDescription="Create a new document." ma:contentTypeScope="" ma:versionID="648e31d9f28afed8cce597d44b3f8479">
  <xsd:schema xmlns:xsd="http://www.w3.org/2001/XMLSchema" xmlns:xs="http://www.w3.org/2001/XMLSchema" xmlns:p="http://schemas.microsoft.com/office/2006/metadata/properties" xmlns:ns2="6aeca173-b42a-4f0f-a5d2-ac16d6ed0ae4" targetNamespace="http://schemas.microsoft.com/office/2006/metadata/properties" ma:root="true" ma:fieldsID="579027b1a913b7c1a18d63e167e9cb38" ns2:_="">
    <xsd:import namespace="6aeca173-b42a-4f0f-a5d2-ac16d6ed0ae4"/>
    <xsd:element name="properties">
      <xsd:complexType>
        <xsd:sequence>
          <xsd:element name="documentManagement">
            <xsd:complexType>
              <xsd:all>
                <xsd:element ref="ns2:_dlc_DocId" minOccurs="0"/>
                <xsd:element ref="ns2:_dlc_DocIdUrl" minOccurs="0"/>
                <xsd:element ref="ns2:_dlc_DocIdPersistId" minOccurs="0"/>
                <xsd:element ref="ns2:Division_x002F_DepartmentTaxHTField0" minOccurs="0"/>
                <xsd:element ref="ns2:TaxCatchAll" minOccurs="0"/>
                <xsd:element ref="ns2:TaxCatchAllLabel" minOccurs="0"/>
                <xsd:element ref="ns2:Related_x0020_T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eca173-b42a-4f0f-a5d2-ac16d6ed0ae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Division_x002F_DepartmentTaxHTField0" ma:index="11" nillable="true" ma:taxonomy="true" ma:internalName="Division_x002F_DepartmentTaxHTField0" ma:taxonomyFieldName="Division_x002F_Department" ma:displayName="Division/Department" ma:default="" ma:fieldId="{0874430b-5a5c-4c07-b0c8-26132821e7e2}" ma:sspId="cdedf7ee-f18d-471e-a48a-29ca06750eab" ma:termSetId="7b7c892a-a74c-4c3a-a185-bfac79851408" ma:anchorId="57b6a7d2-ed48-4830-bf7c-ab3b44a76858" ma:open="false" ma:isKeyword="false">
      <xsd:complexType>
        <xsd:sequence>
          <xsd:element ref="pc:Terms" minOccurs="0" maxOccurs="1"/>
        </xsd:sequence>
      </xsd:complexType>
    </xsd:element>
    <xsd:element name="TaxCatchAll" ma:index="12" nillable="true" ma:displayName="Taxonomy Catch All Column" ma:hidden="true" ma:list="{699cc461-ae77-4c9d-a25a-7472031574ec}" ma:internalName="TaxCatchAll" ma:showField="CatchAllData" ma:web="6aeca173-b42a-4f0f-a5d2-ac16d6ed0ae4">
      <xsd:complexType>
        <xsd:complexContent>
          <xsd:extension base="dms:MultiChoiceLookup">
            <xsd:sequence>
              <xsd:element name="Value" type="dms:Lookup" maxOccurs="unbounded" minOccurs="0" nillable="true"/>
            </xsd:sequence>
          </xsd:extension>
        </xsd:complexContent>
      </xsd:complexType>
    </xsd:element>
    <xsd:element name="TaxCatchAllLabel" ma:index="13" nillable="true" ma:displayName="Taxonomy Catch All Column1" ma:hidden="true" ma:list="{699cc461-ae77-4c9d-a25a-7472031574ec}" ma:internalName="TaxCatchAllLabel" ma:readOnly="true" ma:showField="CatchAllDataLabel" ma:web="6aeca173-b42a-4f0f-a5d2-ac16d6ed0ae4">
      <xsd:complexType>
        <xsd:complexContent>
          <xsd:extension base="dms:MultiChoiceLookup">
            <xsd:sequence>
              <xsd:element name="Value" type="dms:Lookup" maxOccurs="unbounded" minOccurs="0" nillable="true"/>
            </xsd:sequence>
          </xsd:extension>
        </xsd:complexContent>
      </xsd:complexType>
    </xsd:element>
    <xsd:element name="Related_x0020_To" ma:index="15" nillable="true" ma:displayName="Related To" ma:internalName="Related_x0020_To">
      <xsd:simpleType>
        <xsd:restriction base="dms:Text">
          <xsd:maxLength value="50"/>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LongProperties xmlns="http://schemas.microsoft.com/office/2006/metadata/longProperties"/>
</file>

<file path=customXml/itemProps1.xml><?xml version="1.0" encoding="utf-8"?>
<ds:datastoreItem xmlns:ds="http://schemas.openxmlformats.org/officeDocument/2006/customXml" ds:itemID="{3353AC6F-D9A8-425B-8774-6370971E29D8}">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6aeca173-b42a-4f0f-a5d2-ac16d6ed0ae4"/>
    <ds:schemaRef ds:uri="http://www.w3.org/XML/1998/namespace"/>
    <ds:schemaRef ds:uri="http://purl.org/dc/dcmitype/"/>
  </ds:schemaRefs>
</ds:datastoreItem>
</file>

<file path=customXml/itemProps2.xml><?xml version="1.0" encoding="utf-8"?>
<ds:datastoreItem xmlns:ds="http://schemas.openxmlformats.org/officeDocument/2006/customXml" ds:itemID="{270EBB04-BD20-4205-84F2-DD669DB560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eca173-b42a-4f0f-a5d2-ac16d6ed0ae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608859C-35E1-43DE-A044-12DE593A3DBD}">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Organic</Template>
  <TotalTime>33645</TotalTime>
  <Words>8599</Words>
  <Application>Microsoft Office PowerPoint</Application>
  <PresentationFormat>On-screen Show (4:3)</PresentationFormat>
  <Paragraphs>1216</Paragraphs>
  <Slides>91</Slides>
  <Notes>17</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91</vt:i4>
      </vt:variant>
    </vt:vector>
  </HeadingPairs>
  <TitlesOfParts>
    <vt:vector size="102" baseType="lpstr">
      <vt:lpstr>ＭＳ Ｐゴシック</vt:lpstr>
      <vt:lpstr>Arial</vt:lpstr>
      <vt:lpstr>Arial (Headings)</vt:lpstr>
      <vt:lpstr>Calibri</vt:lpstr>
      <vt:lpstr>Courier New</vt:lpstr>
      <vt:lpstr>Garamond</vt:lpstr>
      <vt:lpstr>Symbol</vt:lpstr>
      <vt:lpstr>Wingdings</vt:lpstr>
      <vt:lpstr>Organic</vt:lpstr>
      <vt:lpstr>Blank Presentation</vt:lpstr>
      <vt:lpstr>1_Blank Presentation</vt:lpstr>
      <vt:lpstr>PowerPoint Presentation</vt:lpstr>
      <vt:lpstr>Presentation Outline</vt:lpstr>
      <vt:lpstr>PowerPoint Presentation</vt:lpstr>
      <vt:lpstr>PowerPoint Presentation</vt:lpstr>
      <vt:lpstr>Introduction </vt:lpstr>
      <vt:lpstr>PowerPoint Presentation</vt:lpstr>
      <vt:lpstr>PowerPoint Presentation</vt:lpstr>
      <vt:lpstr>Key achievements – Summary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Main challenges for the 2023/24 (1)</vt:lpstr>
      <vt:lpstr>Main challenges for the 2023/24 (2)</vt:lpstr>
      <vt:lpstr>Main challenges for the 2023/24 (3)</vt:lpstr>
      <vt:lpstr>Main challenges for the 2023/24 (4)</vt:lpstr>
      <vt:lpstr>Main challenges for the 2023/24 (5)</vt:lpstr>
      <vt:lpstr>PowerPoint Presentation</vt:lpstr>
      <vt:lpstr>Conclusion</vt:lpstr>
      <vt:lpstr>PowerPoint Presentation</vt:lpstr>
      <vt:lpstr>PowerPoint Presentation</vt:lpstr>
      <vt:lpstr>Presentation Outline</vt:lpstr>
      <vt:lpstr>PowerPoint Presentation</vt:lpstr>
      <vt:lpstr>Introduction (1)</vt:lpstr>
      <vt:lpstr>Introduction (2)</vt:lpstr>
      <vt:lpstr>Introduction (3)</vt:lpstr>
      <vt:lpstr>Introduction (4)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Corporate Governance (1) </vt:lpstr>
      <vt:lpstr>Corporate Governance (2)</vt:lpstr>
      <vt:lpstr>Energy Regulator Subcommittees and Committees </vt:lpstr>
      <vt:lpstr>Risk Management </vt:lpstr>
      <vt:lpstr>Compliance monitoring </vt:lpstr>
      <vt:lpstr>5. Performance in the 2023/24 financial year </vt:lpstr>
      <vt:lpstr>Performance in the 2023/24 financial year </vt:lpstr>
      <vt:lpstr>Programmes for 2024/25  Annual Performance Plan (APP)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 Human Resource Management</vt:lpstr>
      <vt:lpstr>Staff development (1) </vt:lpstr>
      <vt:lpstr>Staff development (2) </vt:lpstr>
      <vt:lpstr>PowerPoint Presentation</vt:lpstr>
      <vt:lpstr>7. International Activities</vt:lpstr>
      <vt:lpstr>PowerPoint Presentation</vt:lpstr>
      <vt:lpstr>PowerPoint Presentation</vt:lpstr>
      <vt:lpstr>Co-operation with other global institutions / organisations</vt:lpstr>
      <vt:lpstr>PowerPoint Presentation</vt:lpstr>
      <vt:lpstr>Funding Methodology (1) </vt:lpstr>
      <vt:lpstr>Funding Methodology (2) </vt:lpstr>
      <vt:lpstr>Financial Management (1) </vt:lpstr>
      <vt:lpstr>Financial Management (2) </vt:lpstr>
      <vt:lpstr>PowerPoint Presentation</vt:lpstr>
      <vt:lpstr>Audit outcomes </vt:lpstr>
      <vt:lpstr>PowerPoint Presentation</vt:lpstr>
      <vt:lpstr>Summary of 2023/24 Audit Findings and  Action Plans (1)</vt:lpstr>
      <vt:lpstr>Summary of 2023/24 Audit Findings and  Action Plans (2)</vt:lpstr>
      <vt:lpstr>Main challenges for the 2023/24 financial year and corrective steps being taken</vt:lpstr>
      <vt:lpstr>Main challenges for the 2023/24 (1)</vt:lpstr>
      <vt:lpstr>Main challenges for the 2023/24 (2)</vt:lpstr>
      <vt:lpstr>Main challenges for the 2023/24 (3)</vt:lpstr>
      <vt:lpstr>Main challenges for the 2023/24 (4)</vt:lpstr>
      <vt:lpstr>Main challenges for the 2023/24 (5)</vt:lpstr>
      <vt:lpstr>PowerPoint Presentation</vt:lpstr>
      <vt:lpstr>Conclusion</vt:lpstr>
      <vt:lpstr>PowerPoint Presentation</vt:lpstr>
    </vt:vector>
  </TitlesOfParts>
  <Company>Educational Oppertunities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NERSA Presentation Tamplate</dc:title>
  <dc:creator>EOC</dc:creator>
  <cp:lastModifiedBy>Thandeka Jamba</cp:lastModifiedBy>
  <cp:revision>913</cp:revision>
  <cp:lastPrinted>2024-10-07T18:43:41Z</cp:lastPrinted>
  <dcterms:created xsi:type="dcterms:W3CDTF">2005-11-30T06:16:11Z</dcterms:created>
  <dcterms:modified xsi:type="dcterms:W3CDTF">2024-10-15T16:28:30Z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2Z2Z1-972-85</vt:lpwstr>
  </property>
  <property fmtid="{D5CDD505-2E9C-101B-9397-08002B2CF9AE}" pid="3" name="_dlc_DocIdItemGuid">
    <vt:lpwstr>e273156f-4969-4195-baf4-53d7b4382277</vt:lpwstr>
  </property>
  <property fmtid="{D5CDD505-2E9C-101B-9397-08002B2CF9AE}" pid="4" name="_dlc_DocIdUrl">
    <vt:lpwstr>http://nersanet/_layouts/DocIdRedir.aspx?ID=2Z2Z1-972-85, 2Z2Z1-972-85</vt:lpwstr>
  </property>
  <property fmtid="{D5CDD505-2E9C-101B-9397-08002B2CF9AE}" pid="5" name="Division/Department">
    <vt:lpwstr>220;#Communication and Stakeholder Management (CSM)|4606d0c7-8179-43a8-bc21-d4082ac1dffb</vt:lpwstr>
  </property>
</Properties>
</file>