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b" ContentType="application/vnd.ms-excel.sheet.binary.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3.xml" ContentType="application/vnd.openxmlformats-officedocument.theme+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notesSlides/notesSlide5.xml" ContentType="application/vnd.openxmlformats-officedocument.presentationml.notesSlide+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tags/tag26.xml" ContentType="application/vnd.openxmlformats-officedocument.presentationml.tags+xml"/>
  <Override PartName="/ppt/notesSlides/notesSlide8.xml" ContentType="application/vnd.openxmlformats-officedocument.presentationml.notesSlide+xml"/>
  <Override PartName="/ppt/tags/tag27.xml" ContentType="application/vnd.openxmlformats-officedocument.presentationml.tags+xml"/>
  <Override PartName="/ppt/notesSlides/notesSlide9.xml" ContentType="application/vnd.openxmlformats-officedocument.presentationml.notesSlide+xml"/>
  <Override PartName="/ppt/tags/tag28.xml" ContentType="application/vnd.openxmlformats-officedocument.presentationml.tags+xml"/>
  <Override PartName="/ppt/notesSlides/notesSlide10.xml" ContentType="application/vnd.openxmlformats-officedocument.presentationml.notesSlide+xml"/>
  <Override PartName="/ppt/tags/tag29.xml" ContentType="application/vnd.openxmlformats-officedocument.presentationml.tags+xml"/>
  <Override PartName="/ppt/notesSlides/notesSlide11.xml" ContentType="application/vnd.openxmlformats-officedocument.presentationml.notesSlide+xml"/>
  <Override PartName="/ppt/tags/tag30.xml" ContentType="application/vnd.openxmlformats-officedocument.presentationml.tags+xml"/>
  <Override PartName="/ppt/notesSlides/notesSlide1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1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1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15.xml" ContentType="application/vnd.openxmlformats-officedocument.presentationml.notesSlide+xml"/>
  <Override PartName="/ppt/charts/chart6.xml" ContentType="application/vnd.openxmlformats-officedocument.drawingml.chart+xml"/>
  <Override PartName="/ppt/tags/tag152.xml" ContentType="application/vnd.openxmlformats-officedocument.presentationml.tags+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17.xml" ContentType="application/vnd.openxmlformats-officedocument.presentationml.notesSlide+xml"/>
  <Override PartName="/ppt/charts/chart7.xml" ContentType="application/vnd.openxmlformats-officedocument.drawingml.chart+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18.xml" ContentType="application/vnd.openxmlformats-officedocument.presentationml.notesSlide+xml"/>
  <Override PartName="/ppt/charts/chart8.xml" ContentType="application/vnd.openxmlformats-officedocument.drawingml.chart+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19.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notesSlides/notesSlide20.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21.xml" ContentType="application/vnd.openxmlformats-officedocument.presentationml.notesSlide+xml"/>
  <Override PartName="/ppt/charts/chart16.xml" ContentType="application/vnd.openxmlformats-officedocument.drawingml.chart+xml"/>
  <Override PartName="/ppt/tags/tag284.xml" ContentType="application/vnd.openxmlformats-officedocument.presentationml.tags+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85.xml" ContentType="application/vnd.openxmlformats-officedocument.presentationml.tags+xml"/>
  <Override PartName="/ppt/notesSlides/notesSlide23.xml" ContentType="application/vnd.openxmlformats-officedocument.presentationml.notesSlide+xml"/>
  <Override PartName="/ppt/tags/tag286.xml" ContentType="application/vnd.openxmlformats-officedocument.presentationml.tags+xml"/>
  <Override PartName="/ppt/notesSlides/notesSlide24.xml" ContentType="application/vnd.openxmlformats-officedocument.presentationml.notesSlide+xml"/>
  <Override PartName="/ppt/tags/tag287.xml" ContentType="application/vnd.openxmlformats-officedocument.presentationml.tags+xml"/>
  <Override PartName="/ppt/notesSlides/notesSlide25.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notesSlides/notesSlide26.xml" ContentType="application/vnd.openxmlformats-officedocument.presentationml.notesSlide+xml"/>
  <Override PartName="/ppt/charts/chart17.xml" ContentType="application/vnd.openxmlformats-officedocument.drawingml.chart+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notesSlides/notesSlide27.xml" ContentType="application/vnd.openxmlformats-officedocument.presentationml.notesSlide+xml"/>
  <Override PartName="/ppt/tags/tag402.xml" ContentType="application/vnd.openxmlformats-officedocument.presentationml.tags+xml"/>
  <Override PartName="/ppt/notesSlides/notesSlide28.xml" ContentType="application/vnd.openxmlformats-officedocument.presentationml.notesSlide+xml"/>
  <Override PartName="/ppt/tags/tag403.xml" ContentType="application/vnd.openxmlformats-officedocument.presentationml.tags+xml"/>
  <Override PartName="/ppt/notesSlides/notesSlide29.xml" ContentType="application/vnd.openxmlformats-officedocument.presentationml.notesSlide+xml"/>
  <Override PartName="/ppt/tags/tag404.xml" ContentType="application/vnd.openxmlformats-officedocument.presentationml.tags+xml"/>
  <Override PartName="/ppt/notesSlides/notesSlide30.xml" ContentType="application/vnd.openxmlformats-officedocument.presentationml.notesSlide+xml"/>
  <Override PartName="/ppt/tags/tag405.xml" ContentType="application/vnd.openxmlformats-officedocument.presentationml.tags+xml"/>
  <Override PartName="/ppt/tags/tag406.xml" ContentType="application/vnd.openxmlformats-officedocument.presentationml.tags+xml"/>
  <Override PartName="/ppt/notesSlides/notesSlide31.xml" ContentType="application/vnd.openxmlformats-officedocument.presentationml.notesSlide+xml"/>
  <Override PartName="/ppt/tags/tag407.xml" ContentType="application/vnd.openxmlformats-officedocument.presentationml.tags+xml"/>
  <Override PartName="/ppt/notesSlides/notesSlide32.xml" ContentType="application/vnd.openxmlformats-officedocument.presentationml.notesSlide+xml"/>
  <Override PartName="/ppt/tags/tag408.xml" ContentType="application/vnd.openxmlformats-officedocument.presentationml.tags+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09.xml" ContentType="application/vnd.openxmlformats-officedocument.presentationml.tags+xml"/>
  <Override PartName="/ppt/notesSlides/notesSlide34.xml" ContentType="application/vnd.openxmlformats-officedocument.presentationml.notesSlide+xml"/>
  <Override PartName="/ppt/tags/tag410.xml" ContentType="application/vnd.openxmlformats-officedocument.presentationml.tags+xml"/>
  <Override PartName="/ppt/notesSlides/notesSlide35.xml" ContentType="application/vnd.openxmlformats-officedocument.presentationml.notesSlide+xml"/>
  <Override PartName="/ppt/tags/tag411.xml" ContentType="application/vnd.openxmlformats-officedocument.presentationml.tags+xml"/>
  <Override PartName="/ppt/notesSlides/notesSlide36.xml" ContentType="application/vnd.openxmlformats-officedocument.presentationml.notesSlide+xml"/>
  <Override PartName="/ppt/tags/tag412.xml" ContentType="application/vnd.openxmlformats-officedocument.presentationml.tags+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2" r:id="rId4"/>
    <p:sldMasterId id="2147483734" r:id="rId5"/>
  </p:sldMasterIdLst>
  <p:notesMasterIdLst>
    <p:notesMasterId r:id="rId47"/>
  </p:notesMasterIdLst>
  <p:sldIdLst>
    <p:sldId id="1651" r:id="rId6"/>
    <p:sldId id="282" r:id="rId7"/>
    <p:sldId id="2147482851" r:id="rId8"/>
    <p:sldId id="283" r:id="rId9"/>
    <p:sldId id="285" r:id="rId10"/>
    <p:sldId id="2147482667" r:id="rId11"/>
    <p:sldId id="257" r:id="rId12"/>
    <p:sldId id="258" r:id="rId13"/>
    <p:sldId id="267" r:id="rId14"/>
    <p:sldId id="260" r:id="rId15"/>
    <p:sldId id="256" r:id="rId16"/>
    <p:sldId id="273" r:id="rId17"/>
    <p:sldId id="259" r:id="rId18"/>
    <p:sldId id="270" r:id="rId19"/>
    <p:sldId id="263" r:id="rId20"/>
    <p:sldId id="265" r:id="rId21"/>
    <p:sldId id="2147482848" r:id="rId22"/>
    <p:sldId id="2147482854" r:id="rId23"/>
    <p:sldId id="2147483647" r:id="rId24"/>
    <p:sldId id="2147483644" r:id="rId25"/>
    <p:sldId id="2147482849" r:id="rId26"/>
    <p:sldId id="279" r:id="rId27"/>
    <p:sldId id="278" r:id="rId28"/>
    <p:sldId id="2147482844" r:id="rId29"/>
    <p:sldId id="277" r:id="rId30"/>
    <p:sldId id="266" r:id="rId31"/>
    <p:sldId id="268" r:id="rId32"/>
    <p:sldId id="274" r:id="rId33"/>
    <p:sldId id="276" r:id="rId34"/>
    <p:sldId id="286" r:id="rId35"/>
    <p:sldId id="287" r:id="rId36"/>
    <p:sldId id="288" r:id="rId37"/>
    <p:sldId id="2147481988" r:id="rId38"/>
    <p:sldId id="292" r:id="rId39"/>
    <p:sldId id="3869" r:id="rId40"/>
    <p:sldId id="290" r:id="rId41"/>
    <p:sldId id="293" r:id="rId42"/>
    <p:sldId id="291" r:id="rId43"/>
    <p:sldId id="294" r:id="rId44"/>
    <p:sldId id="1564" r:id="rId45"/>
    <p:sldId id="264" r:id="rId46"/>
  </p:sldIdLst>
  <p:sldSz cx="12192000" cy="6858000"/>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47FF00-1214-ECE5-0C54-05050D0BF164}" name="Lydia du Plessis" initials="Ld" userId="e7ef27ac302addd3" providerId="Windows Live"/>
  <p188:author id="{8C8D64F0-5D0E-5EF3-73F8-24EAA1297AFE}" name="Karen Koch" initials="KK" userId="S::KochKa@eskom.co.za::e288aef4-f9fd-466c-9602-e3be961018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96"/>
    <a:srgbClr val="E745D8"/>
    <a:srgbClr val="E8F0F0"/>
    <a:srgbClr val="FB5FCE"/>
    <a:srgbClr val="F1EEEB"/>
    <a:srgbClr val="EAEAEA"/>
    <a:srgbClr val="406AB0"/>
    <a:srgbClr val="77ACA9"/>
    <a:srgbClr val="00529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93792" autoAdjust="0"/>
  </p:normalViewPr>
  <p:slideViewPr>
    <p:cSldViewPr snapToGrid="0">
      <p:cViewPr varScale="1">
        <p:scale>
          <a:sx n="59" d="100"/>
          <a:sy n="59" d="100"/>
        </p:scale>
        <p:origin x="1100" y="5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Binary_Worksheet9.xlsb"/></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Binary_Worksheet10.xlsb"/></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Binary_Worksheet11.xlsb"/></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Binary_Worksheet12.xlsb"/></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Binary_Worksheet13.xlsb"/></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Binary_Worksheet14.xlsb"/></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Binary_Worksheet15.xlsb"/></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Binary_Worksheet16.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Binary_Worksheet4.xlsb"/></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Binary_Worksheet5.xlsb"/></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6.xlsb"/></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Binary_Worksheet7.xlsb"/></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Binary_Worksheet8.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5793650793650792E-2"/>
          <c:y val="4.5021645021645025E-2"/>
          <c:w val="0.94841269841269837"/>
          <c:h val="0.90995670995670996"/>
        </c:manualLayout>
      </c:layout>
      <c:barChart>
        <c:barDir val="col"/>
        <c:grouping val="stacked"/>
        <c:varyColors val="0"/>
        <c:ser>
          <c:idx val="0"/>
          <c:order val="0"/>
          <c:spPr>
            <a:solidFill>
              <a:srgbClr val="C3CFE1"/>
            </a:solidFill>
            <a:ln>
              <a:noFill/>
            </a:ln>
          </c:spPr>
          <c:invertIfNegative val="0"/>
          <c:dPt>
            <c:idx val="4"/>
            <c:invertIfNegative val="0"/>
            <c:bubble3D val="0"/>
            <c:spPr>
              <a:solidFill>
                <a:srgbClr val="003896"/>
              </a:solidFill>
              <a:ln>
                <a:noFill/>
              </a:ln>
            </c:spPr>
            <c:extLst>
              <c:ext xmlns:c16="http://schemas.microsoft.com/office/drawing/2014/chart" uri="{C3380CC4-5D6E-409C-BE32-E72D297353CC}">
                <c16:uniqueId val="{00000000-E826-4043-8F84-1C590348DFDE}"/>
              </c:ext>
            </c:extLst>
          </c:dPt>
          <c:val>
            <c:numRef>
              <c:f>Sheet1!$A$1:$E$1</c:f>
              <c:numCache>
                <c:formatCode>General</c:formatCode>
                <c:ptCount val="5"/>
                <c:pt idx="0">
                  <c:v>197307</c:v>
                </c:pt>
                <c:pt idx="1">
                  <c:v>202644</c:v>
                </c:pt>
                <c:pt idx="2">
                  <c:v>244461</c:v>
                </c:pt>
                <c:pt idx="3">
                  <c:v>259543</c:v>
                </c:pt>
                <c:pt idx="4">
                  <c:v>295814</c:v>
                </c:pt>
              </c:numCache>
            </c:numRef>
          </c:val>
          <c:extLst>
            <c:ext xmlns:c16="http://schemas.microsoft.com/office/drawing/2014/chart" uri="{C3380CC4-5D6E-409C-BE32-E72D297353CC}">
              <c16:uniqueId val="{00000001-E826-4043-8F84-1C590348DFDE}"/>
            </c:ext>
          </c:extLst>
        </c:ser>
        <c:dLbls>
          <c:showLegendKey val="0"/>
          <c:showVal val="0"/>
          <c:showCatName val="0"/>
          <c:showSerName val="0"/>
          <c:showPercent val="0"/>
          <c:showBubbleSize val="0"/>
        </c:dLbls>
        <c:gapWidth val="80"/>
        <c:overlap val="100"/>
        <c:axId val="1842850287"/>
        <c:axId val="1"/>
      </c:barChart>
      <c:lineChart>
        <c:grouping val="standard"/>
        <c:varyColors val="0"/>
        <c:ser>
          <c:idx val="1"/>
          <c:order val="1"/>
          <c:spPr>
            <a:ln w="28575" cmpd="sng" algn="ctr">
              <a:solidFill>
                <a:schemeClr val="tx2"/>
              </a:solidFill>
              <a:prstDash val="solid"/>
            </a:ln>
          </c:spPr>
          <c:marker>
            <c:symbol val="none"/>
          </c:marker>
          <c:val>
            <c:numRef>
              <c:f>Sheet1!$A$2:$E$2</c:f>
              <c:numCache>
                <c:formatCode>General</c:formatCode>
                <c:ptCount val="5"/>
                <c:pt idx="0">
                  <c:v>205635</c:v>
                </c:pt>
                <c:pt idx="1">
                  <c:v>191852</c:v>
                </c:pt>
                <c:pt idx="2">
                  <c:v>198281</c:v>
                </c:pt>
                <c:pt idx="3">
                  <c:v>188401</c:v>
                </c:pt>
                <c:pt idx="4">
                  <c:v>183311</c:v>
                </c:pt>
              </c:numCache>
            </c:numRef>
          </c:val>
          <c:smooth val="0"/>
          <c:extLst>
            <c:ext xmlns:c16="http://schemas.microsoft.com/office/drawing/2014/chart" uri="{C3380CC4-5D6E-409C-BE32-E72D297353CC}">
              <c16:uniqueId val="{00000002-E826-4043-8F84-1C590348DFDE}"/>
            </c:ext>
          </c:extLst>
        </c:ser>
        <c:dLbls>
          <c:showLegendKey val="0"/>
          <c:showVal val="0"/>
          <c:showCatName val="0"/>
          <c:showSerName val="0"/>
          <c:showPercent val="0"/>
          <c:showBubbleSize val="0"/>
        </c:dLbls>
        <c:marker val="1"/>
        <c:smooth val="0"/>
        <c:axId val="2"/>
        <c:axId val="3"/>
      </c:lineChart>
      <c:catAx>
        <c:axId val="184285028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0000"/>
          <c:min val="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a:latin typeface="Gill Sans MT"/>
                <a:ea typeface="+mn-ea"/>
                <a:cs typeface="+mn-cs"/>
                <a:sym typeface="Gill Sans MT"/>
              </a:defRPr>
            </a:pPr>
            <a:endParaRPr lang="en-US"/>
          </a:p>
        </c:txPr>
        <c:crossAx val="1842850287"/>
        <c:crosses val="min"/>
        <c:crossBetween val="between"/>
        <c:majorUnit val="50000"/>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220000"/>
          <c:min val="100000"/>
        </c:scaling>
        <c:delete val="0"/>
        <c:axPos val="r"/>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kern="1200">
                <a:latin typeface="Gill Sans MT"/>
                <a:ea typeface="+mn-ea"/>
                <a:cs typeface="+mn-cs"/>
                <a:sym typeface="Gill Sans MT"/>
              </a:defRPr>
            </a:pPr>
            <a:endParaRPr lang="en-US"/>
          </a:p>
        </c:txPr>
        <c:crossAx val="2"/>
        <c:crosses val="max"/>
        <c:crossBetween val="between"/>
        <c:majorUnit val="20000"/>
      </c:valAx>
    </c:plotArea>
    <c:plotVisOnly val="0"/>
    <c:dispBlanksAs val="gap"/>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36342042755344"/>
          <c:y val="0.10708898944193061"/>
          <c:w val="0.86793349168646083"/>
          <c:h val="0.78582202111613875"/>
        </c:manualLayout>
      </c:layout>
      <c:barChart>
        <c:barDir val="col"/>
        <c:grouping val="stacked"/>
        <c:varyColors val="0"/>
        <c:ser>
          <c:idx val="0"/>
          <c:order val="0"/>
          <c:spPr>
            <a:solidFill>
              <a:srgbClr val="C3CFE1"/>
            </a:solidFill>
            <a:ln>
              <a:noFill/>
            </a:ln>
          </c:spPr>
          <c:invertIfNegative val="0"/>
          <c:dPt>
            <c:idx val="4"/>
            <c:invertIfNegative val="0"/>
            <c:bubble3D val="0"/>
            <c:spPr>
              <a:solidFill>
                <a:srgbClr val="003896"/>
              </a:solidFill>
              <a:ln>
                <a:noFill/>
              </a:ln>
            </c:spPr>
            <c:extLst>
              <c:ext xmlns:c16="http://schemas.microsoft.com/office/drawing/2014/chart" uri="{C3380CC4-5D6E-409C-BE32-E72D297353CC}">
                <c16:uniqueId val="{00000000-F27B-409B-8961-601ED0B93D58}"/>
              </c:ext>
            </c:extLst>
          </c:dPt>
          <c:dLbls>
            <c:dLbl>
              <c:idx val="0"/>
              <c:layout>
                <c:manualLayout>
                  <c:x val="0"/>
                  <c:y val="-2.2624434389140274E-3"/>
                </c:manualLayout>
              </c:layout>
              <c:numFmt formatCode="#,##0.0;&quot;-&quot;#,##0.0" sourceLinked="0"/>
              <c:spPr>
                <a:noFill/>
                <a:ln>
                  <a:noFill/>
                </a:ln>
              </c:spPr>
              <c:txPr>
                <a:bodyPr wrap="none"/>
                <a:lstStyle/>
                <a:p>
                  <a:pPr>
                    <a:defRPr sz="1000">
                      <a:solidFill>
                        <a:srgbClr val="1D3E88"/>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27B-409B-8961-601ED0B93D58}"/>
                </c:ext>
              </c:extLst>
            </c:dLbl>
            <c:dLbl>
              <c:idx val="1"/>
              <c:layout>
                <c:manualLayout>
                  <c:x val="0"/>
                  <c:y val="-2.2624434389140274E-3"/>
                </c:manualLayout>
              </c:layout>
              <c:numFmt formatCode="#,##0.0;&quot;-&quot;#,##0.0" sourceLinked="0"/>
              <c:spPr>
                <a:noFill/>
                <a:ln>
                  <a:noFill/>
                </a:ln>
              </c:spPr>
              <c:txPr>
                <a:bodyPr wrap="none"/>
                <a:lstStyle/>
                <a:p>
                  <a:pPr>
                    <a:defRPr sz="1000">
                      <a:solidFill>
                        <a:srgbClr val="1D3E88"/>
                      </a:solidFill>
                      <a:latin typeface="Gill Sans MT"/>
                      <a:ea typeface="+mn-ea"/>
                      <a:cs typeface="+mn-cs"/>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F27B-409B-8961-601ED0B93D58}"/>
                </c:ext>
              </c:extLst>
            </c:dLbl>
            <c:dLbl>
              <c:idx val="2"/>
              <c:layout>
                <c:manualLayout>
                  <c:x val="0"/>
                  <c:y val="-2.2624434389140274E-3"/>
                </c:manualLayout>
              </c:layout>
              <c:numFmt formatCode="#,##0.0;&quot;-&quot;#,##0.0" sourceLinked="0"/>
              <c:spPr>
                <a:noFill/>
                <a:ln>
                  <a:noFill/>
                </a:ln>
              </c:spPr>
              <c:txPr>
                <a:bodyPr wrap="none"/>
                <a:lstStyle/>
                <a:p>
                  <a:pPr>
                    <a:defRPr sz="1000">
                      <a:solidFill>
                        <a:srgbClr val="1D3E88"/>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F27B-409B-8961-601ED0B93D58}"/>
                </c:ext>
              </c:extLst>
            </c:dLbl>
            <c:dLbl>
              <c:idx val="3"/>
              <c:layout>
                <c:manualLayout>
                  <c:x val="0"/>
                  <c:y val="-3.0165912518853697E-3"/>
                </c:manualLayout>
              </c:layout>
              <c:numFmt formatCode="#,##0.0;&quot;-&quot;#,##0.0" sourceLinked="0"/>
              <c:spPr>
                <a:noFill/>
                <a:ln>
                  <a:noFill/>
                </a:ln>
              </c:spPr>
              <c:txPr>
                <a:bodyPr wrap="none"/>
                <a:lstStyle/>
                <a:p>
                  <a:pPr>
                    <a:defRPr sz="1000">
                      <a:solidFill>
                        <a:srgbClr val="1D3E88"/>
                      </a:solidFill>
                      <a:latin typeface="Gill Sans MT"/>
                      <a:ea typeface="+mn-ea"/>
                      <a:cs typeface="+mn-cs"/>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F27B-409B-8961-601ED0B93D58}"/>
                </c:ext>
              </c:extLst>
            </c:dLbl>
            <c:dLbl>
              <c:idx val="4"/>
              <c:layout>
                <c:manualLayout>
                  <c:x val="0"/>
                  <c:y val="-2.2624434389140274E-3"/>
                </c:manualLayout>
              </c:layout>
              <c:numFmt formatCode="#,##0.0;&quot;-&quot;#,##0.0" sourceLinked="0"/>
              <c:spPr>
                <a:noFill/>
                <a:ln>
                  <a:noFill/>
                </a:ln>
              </c:spPr>
              <c:txPr>
                <a:bodyPr wrap="none"/>
                <a:lstStyle/>
                <a:p>
                  <a:pPr>
                    <a:defRPr sz="1000">
                      <a:solidFill>
                        <a:schemeClr val="bg1"/>
                      </a:solidFill>
                      <a:latin typeface="Gill Sans MT"/>
                      <a:ea typeface="+mn-ea"/>
                      <a:cs typeface="+mn-cs"/>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27B-409B-8961-601ED0B93D5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23.4</c:v>
                </c:pt>
                <c:pt idx="1">
                  <c:v>23.9</c:v>
                </c:pt>
                <c:pt idx="2">
                  <c:v>30.2</c:v>
                </c:pt>
                <c:pt idx="3">
                  <c:v>33.9</c:v>
                </c:pt>
                <c:pt idx="4">
                  <c:v>37</c:v>
                </c:pt>
              </c:numCache>
            </c:numRef>
          </c:val>
          <c:extLst>
            <c:ext xmlns:c16="http://schemas.microsoft.com/office/drawing/2014/chart" uri="{C3380CC4-5D6E-409C-BE32-E72D297353CC}">
              <c16:uniqueId val="{00000005-F27B-409B-8961-601ED0B93D58}"/>
            </c:ext>
          </c:extLst>
        </c:ser>
        <c:dLbls>
          <c:showLegendKey val="0"/>
          <c:showVal val="0"/>
          <c:showCatName val="0"/>
          <c:showSerName val="0"/>
          <c:showPercent val="0"/>
          <c:showBubbleSize val="0"/>
        </c:dLbls>
        <c:gapWidth val="80"/>
        <c:overlap val="100"/>
        <c:axId val="538166080"/>
        <c:axId val="1"/>
      </c:barChart>
      <c:catAx>
        <c:axId val="53816608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a:solidFill>
                  <a:srgbClr val="1D3E88"/>
                </a:solidFill>
                <a:latin typeface="Gill Sans MT"/>
                <a:ea typeface="+mn-ea"/>
                <a:cs typeface="+mn-cs"/>
                <a:sym typeface="Gill Sans MT"/>
              </a:defRPr>
            </a:pPr>
            <a:endParaRPr lang="en-US"/>
          </a:p>
        </c:txPr>
        <c:crossAx val="538166080"/>
        <c:crosses val="min"/>
        <c:crossBetween val="between"/>
        <c:majorUnit val="5"/>
      </c:valAx>
    </c:plotArea>
    <c:plotVisOnly val="0"/>
    <c:dispBlanksAs val="gap"/>
    <c:showDLblsOverMax val="1"/>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591549295774648"/>
          <c:y val="0.20882352941176471"/>
          <c:w val="0.62723004694835682"/>
          <c:h val="0.58235294117647063"/>
        </c:manualLayout>
      </c:layout>
      <c:barChart>
        <c:barDir val="col"/>
        <c:grouping val="stacked"/>
        <c:varyColors val="0"/>
        <c:ser>
          <c:idx val="0"/>
          <c:order val="0"/>
          <c:spPr>
            <a:solidFill>
              <a:schemeClr val="accent1"/>
            </a:solidFill>
            <a:ln>
              <a:noFill/>
            </a:ln>
          </c:spPr>
          <c:invertIfNegative val="0"/>
          <c:dLbls>
            <c:dLbl>
              <c:idx val="0"/>
              <c:layout>
                <c:manualLayout>
                  <c:x val="0"/>
                  <c:y val="-5.8823529411764705E-3"/>
                </c:manualLayout>
              </c:layout>
              <c:numFmt formatCode="#,##0;&quot;-&quot;#,##0" sourceLinked="0"/>
              <c:spPr>
                <a:noFill/>
                <a:ln>
                  <a:noFill/>
                </a:ln>
              </c:spPr>
              <c:txPr>
                <a:bodyPr wrap="none"/>
                <a:lstStyle/>
                <a:p>
                  <a:pPr>
                    <a:defRPr sz="1000" kern="12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F5D-4BA1-BD1B-70E824BCE7F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338.5090324962664</c:v>
                </c:pt>
              </c:numCache>
            </c:numRef>
          </c:val>
          <c:extLst>
            <c:ext xmlns:c16="http://schemas.microsoft.com/office/drawing/2014/chart" uri="{C3380CC4-5D6E-409C-BE32-E72D297353CC}">
              <c16:uniqueId val="{00000001-CF5D-4BA1-BD1B-70E824BCE7F2}"/>
            </c:ext>
          </c:extLst>
        </c:ser>
        <c:ser>
          <c:idx val="1"/>
          <c:order val="1"/>
          <c:spPr>
            <a:solidFill>
              <a:schemeClr val="tx2"/>
            </a:solidFill>
            <a:ln>
              <a:noFill/>
            </a:ln>
          </c:spPr>
          <c:invertIfNegative val="0"/>
          <c:dLbls>
            <c:dLbl>
              <c:idx val="0"/>
              <c:layout>
                <c:manualLayout>
                  <c:x val="0"/>
                  <c:y val="-5.8823529411764705E-3"/>
                </c:manualLayout>
              </c:layout>
              <c:numFmt formatCode="#,##0;&quot;-&quot;#,##0" sourceLinked="0"/>
              <c:spPr>
                <a:noFill/>
                <a:ln>
                  <a:noFill/>
                </a:ln>
              </c:spPr>
              <c:txPr>
                <a:bodyPr wrap="none"/>
                <a:lstStyle/>
                <a:p>
                  <a:pPr>
                    <a:defRPr sz="1000" kern="12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F5D-4BA1-BD1B-70E824BCE7F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495.41667849030955</c:v>
                </c:pt>
              </c:numCache>
            </c:numRef>
          </c:val>
          <c:extLst>
            <c:ext xmlns:c16="http://schemas.microsoft.com/office/drawing/2014/chart" uri="{C3380CC4-5D6E-409C-BE32-E72D297353CC}">
              <c16:uniqueId val="{00000003-CF5D-4BA1-BD1B-70E824BCE7F2}"/>
            </c:ext>
          </c:extLst>
        </c:ser>
        <c:dLbls>
          <c:showLegendKey val="0"/>
          <c:showVal val="0"/>
          <c:showCatName val="0"/>
          <c:showSerName val="0"/>
          <c:showPercent val="0"/>
          <c:showBubbleSize val="0"/>
        </c:dLbls>
        <c:gapWidth val="80"/>
        <c:overlap val="100"/>
        <c:axId val="741444943"/>
        <c:axId val="1"/>
      </c:barChart>
      <c:catAx>
        <c:axId val="74144494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833.92571098657595"/>
          <c:min val="0"/>
        </c:scaling>
        <c:delete val="1"/>
        <c:axPos val="l"/>
        <c:numFmt formatCode="General" sourceLinked="1"/>
        <c:majorTickMark val="out"/>
        <c:minorTickMark val="none"/>
        <c:tickLblPos val="nextTo"/>
        <c:crossAx val="741444943"/>
        <c:crosses val="min"/>
        <c:crossBetween val="between"/>
      </c:valAx>
    </c:plotArea>
    <c:plotVisOnly val="0"/>
    <c:dispBlanksAs val="gap"/>
    <c:showDLblsOverMax val="1"/>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415657788539144"/>
          <c:y val="0.15785191212367777"/>
          <c:w val="0.67877320419693299"/>
          <c:h val="0.68429617575264445"/>
        </c:manualLayout>
      </c:layout>
      <c:pieChart>
        <c:varyColors val="0"/>
        <c:ser>
          <c:idx val="0"/>
          <c:order val="0"/>
          <c:dPt>
            <c:idx val="0"/>
            <c:bubble3D val="0"/>
            <c:spPr>
              <a:solidFill>
                <a:srgbClr val="808080"/>
              </a:solidFill>
              <a:ln>
                <a:noFill/>
              </a:ln>
            </c:spPr>
            <c:extLst>
              <c:ext xmlns:c16="http://schemas.microsoft.com/office/drawing/2014/chart" uri="{C3380CC4-5D6E-409C-BE32-E72D297353CC}">
                <c16:uniqueId val="{00000000-9F33-4A20-87AD-47358BA7DE47}"/>
              </c:ext>
            </c:extLst>
          </c:dPt>
          <c:dPt>
            <c:idx val="1"/>
            <c:bubble3D val="0"/>
            <c:spPr>
              <a:solidFill>
                <a:schemeClr val="tx1"/>
              </a:solidFill>
              <a:ln>
                <a:noFill/>
              </a:ln>
            </c:spPr>
            <c:extLst>
              <c:ext xmlns:c16="http://schemas.microsoft.com/office/drawing/2014/chart" uri="{C3380CC4-5D6E-409C-BE32-E72D297353CC}">
                <c16:uniqueId val="{00000001-9F33-4A20-87AD-47358BA7DE47}"/>
              </c:ext>
            </c:extLst>
          </c:dPt>
          <c:dPt>
            <c:idx val="2"/>
            <c:bubble3D val="0"/>
            <c:spPr>
              <a:solidFill>
                <a:schemeClr val="accent3"/>
              </a:solidFill>
              <a:ln>
                <a:noFill/>
              </a:ln>
            </c:spPr>
            <c:extLst>
              <c:ext xmlns:c16="http://schemas.microsoft.com/office/drawing/2014/chart" uri="{C3380CC4-5D6E-409C-BE32-E72D297353CC}">
                <c16:uniqueId val="{00000002-9F33-4A20-87AD-47358BA7DE47}"/>
              </c:ext>
            </c:extLst>
          </c:dPt>
          <c:dPt>
            <c:idx val="3"/>
            <c:bubble3D val="0"/>
            <c:spPr>
              <a:solidFill>
                <a:schemeClr val="accent4"/>
              </a:solidFill>
              <a:ln>
                <a:noFill/>
              </a:ln>
            </c:spPr>
            <c:extLst>
              <c:ext xmlns:c16="http://schemas.microsoft.com/office/drawing/2014/chart" uri="{C3380CC4-5D6E-409C-BE32-E72D297353CC}">
                <c16:uniqueId val="{00000003-9F33-4A20-87AD-47358BA7DE47}"/>
              </c:ext>
            </c:extLst>
          </c:dPt>
          <c:dPt>
            <c:idx val="4"/>
            <c:bubble3D val="0"/>
            <c:spPr>
              <a:solidFill>
                <a:schemeClr val="accent6"/>
              </a:solidFill>
              <a:ln>
                <a:noFill/>
              </a:ln>
            </c:spPr>
            <c:extLst>
              <c:ext xmlns:c16="http://schemas.microsoft.com/office/drawing/2014/chart" uri="{C3380CC4-5D6E-409C-BE32-E72D297353CC}">
                <c16:uniqueId val="{00000004-9F33-4A20-87AD-47358BA7DE47}"/>
              </c:ext>
            </c:extLst>
          </c:dPt>
          <c:dLbls>
            <c:dLbl>
              <c:idx val="0"/>
              <c:layout>
                <c:manualLayout>
                  <c:x val="0.10573042776432606"/>
                  <c:y val="-8.9503661513425543E-3"/>
                </c:manualLayout>
              </c:layout>
              <c:numFmt formatCode="#,##0&quot;%&quot;;&quot;-&quot;#,##0&quot;%&quot;" sourceLinked="0"/>
              <c:spPr>
                <a:noFill/>
                <a:ln>
                  <a:noFill/>
                </a:ln>
              </c:spPr>
              <c:txPr>
                <a:bodyPr wrap="none"/>
                <a:lstStyle/>
                <a:p>
                  <a:pPr>
                    <a:defRPr sz="1000" kern="12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F33-4A20-87AD-47358BA7DE47}"/>
                </c:ext>
              </c:extLst>
            </c:dLbl>
            <c:dLbl>
              <c:idx val="2"/>
              <c:layout>
                <c:manualLayout>
                  <c:x val="-5.7304277643260695E-2"/>
                  <c:y val="8.5435313262815296E-2"/>
                </c:manualLayout>
              </c:layout>
              <c:numFmt formatCode="#,##0&quot;%&quot;;&quot;-&quot;#,##0&quot;%&quot;" sourceLinked="0"/>
              <c:spPr>
                <a:noFill/>
                <a:ln>
                  <a:noFill/>
                </a:ln>
              </c:spPr>
              <c:txPr>
                <a:bodyPr wrap="none"/>
                <a:lstStyle/>
                <a:p>
                  <a:pPr>
                    <a:defRPr sz="1000" kern="12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9F33-4A20-87AD-47358BA7DE47}"/>
                </c:ext>
              </c:extLst>
            </c:dLbl>
            <c:dLbl>
              <c:idx val="3"/>
              <c:layout>
                <c:manualLayout>
                  <c:x val="-0.11218724778046812"/>
                  <c:y val="3.173311635475997E-2"/>
                </c:manualLayout>
              </c:layout>
              <c:numFmt formatCode="#,##0&quot;%&quot;;&quot;-&quot;#,##0&quot;%&quot;" sourceLinked="0"/>
              <c:spPr>
                <a:noFill/>
                <a:ln>
                  <a:noFill/>
                </a:ln>
              </c:spPr>
              <c:txPr>
                <a:bodyPr wrap="none"/>
                <a:lstStyle/>
                <a:p>
                  <a:pPr>
                    <a:defRPr sz="1000" kern="12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F33-4A20-87AD-47358BA7DE47}"/>
                </c:ext>
              </c:extLst>
            </c:dLbl>
            <c:dLbl>
              <c:idx val="4"/>
              <c:layout>
                <c:manualLayout>
                  <c:x val="-7.2639225181598058E-2"/>
                  <c:y val="-7.2416598860862491E-2"/>
                </c:manualLayout>
              </c:layout>
              <c:numFmt formatCode="#,##0&quot;%&quot;;&quot;-&quot;#,##0&quot;%&quot;" sourceLinked="0"/>
              <c:spPr>
                <a:noFill/>
                <a:ln>
                  <a:noFill/>
                </a:ln>
              </c:spPr>
              <c:txPr>
                <a:bodyPr wrap="none"/>
                <a:lstStyle/>
                <a:p>
                  <a:pPr>
                    <a:defRPr sz="1000" kern="12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9F33-4A20-87AD-47358BA7DE4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Sheet1!$A$1:$A$5</c:f>
              <c:numCache>
                <c:formatCode>General</c:formatCode>
                <c:ptCount val="5"/>
                <c:pt idx="0">
                  <c:v>52</c:v>
                </c:pt>
                <c:pt idx="1">
                  <c:v>4</c:v>
                </c:pt>
                <c:pt idx="2">
                  <c:v>16</c:v>
                </c:pt>
                <c:pt idx="3">
                  <c:v>8</c:v>
                </c:pt>
                <c:pt idx="4">
                  <c:v>28.000000000000004</c:v>
                </c:pt>
              </c:numCache>
            </c:numRef>
          </c:val>
          <c:extLst>
            <c:ext xmlns:c16="http://schemas.microsoft.com/office/drawing/2014/chart" uri="{C3380CC4-5D6E-409C-BE32-E72D297353CC}">
              <c16:uniqueId val="{00000005-9F33-4A20-87AD-47358BA7DE47}"/>
            </c:ext>
          </c:extLst>
        </c:ser>
        <c:dLbls>
          <c:showLegendKey val="0"/>
          <c:showVal val="0"/>
          <c:showCatName val="0"/>
          <c:showSerName val="0"/>
          <c:showPercent val="0"/>
          <c:showBubbleSize val="0"/>
          <c:showLeaderLines val="1"/>
        </c:dLbls>
        <c:firstSliceAng val="0"/>
      </c:pieChart>
    </c:plotArea>
    <c:plotVisOnly val="0"/>
    <c:dispBlanksAs val="gap"/>
    <c:showDLblsOverMax val="1"/>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591549295774648"/>
          <c:y val="0.21037037037037037"/>
          <c:w val="0.62723004694835682"/>
          <c:h val="0.57925925925925925"/>
        </c:manualLayout>
      </c:layout>
      <c:barChart>
        <c:barDir val="col"/>
        <c:grouping val="stacked"/>
        <c:varyColors val="0"/>
        <c:ser>
          <c:idx val="0"/>
          <c:order val="0"/>
          <c:spPr>
            <a:solidFill>
              <a:schemeClr val="accent1"/>
            </a:solidFill>
            <a:ln>
              <a:noFill/>
            </a:ln>
          </c:spPr>
          <c:invertIfNegative val="0"/>
          <c:val>
            <c:numRef>
              <c:f>Sheet1!$A$1</c:f>
              <c:numCache>
                <c:formatCode>General</c:formatCode>
                <c:ptCount val="1"/>
                <c:pt idx="0">
                  <c:v>72.680211507769826</c:v>
                </c:pt>
              </c:numCache>
            </c:numRef>
          </c:val>
          <c:extLst>
            <c:ext xmlns:c16="http://schemas.microsoft.com/office/drawing/2014/chart" uri="{C3380CC4-5D6E-409C-BE32-E72D297353CC}">
              <c16:uniqueId val="{00000000-8F1F-4DA3-A5A5-0B3EEBD5B5BC}"/>
            </c:ext>
          </c:extLst>
        </c:ser>
        <c:ser>
          <c:idx val="1"/>
          <c:order val="1"/>
          <c:spPr>
            <a:solidFill>
              <a:schemeClr val="tx2"/>
            </a:solidFill>
            <a:ln>
              <a:noFill/>
            </a:ln>
          </c:spPr>
          <c:invertIfNegative val="0"/>
          <c:dLbls>
            <c:dLbl>
              <c:idx val="0"/>
              <c:layout>
                <c:manualLayout>
                  <c:x val="0"/>
                  <c:y val="-4.4444444444444444E-3"/>
                </c:manualLayout>
              </c:layout>
              <c:numFmt formatCode="#,##0;&quot;-&quot;#,##0" sourceLinked="0"/>
              <c:spPr>
                <a:noFill/>
                <a:ln>
                  <a:noFill/>
                </a:ln>
              </c:spPr>
              <c:txPr>
                <a:bodyPr wrap="none"/>
                <a:lstStyle/>
                <a:p>
                  <a:pPr>
                    <a:defRPr sz="1000" kern="12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F1F-4DA3-A5A5-0B3EEBD5B5B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376.43954571054451</c:v>
                </c:pt>
              </c:numCache>
            </c:numRef>
          </c:val>
          <c:extLst>
            <c:ext xmlns:c16="http://schemas.microsoft.com/office/drawing/2014/chart" uri="{C3380CC4-5D6E-409C-BE32-E72D297353CC}">
              <c16:uniqueId val="{00000002-8F1F-4DA3-A5A5-0B3EEBD5B5BC}"/>
            </c:ext>
          </c:extLst>
        </c:ser>
        <c:dLbls>
          <c:showLegendKey val="0"/>
          <c:showVal val="0"/>
          <c:showCatName val="0"/>
          <c:showSerName val="0"/>
          <c:showPercent val="0"/>
          <c:showBubbleSize val="0"/>
        </c:dLbls>
        <c:gapWidth val="80"/>
        <c:overlap val="100"/>
        <c:axId val="742405023"/>
        <c:axId val="1"/>
      </c:barChart>
      <c:catAx>
        <c:axId val="74240502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49.11975721831436"/>
          <c:min val="0"/>
        </c:scaling>
        <c:delete val="1"/>
        <c:axPos val="l"/>
        <c:numFmt formatCode="General" sourceLinked="1"/>
        <c:majorTickMark val="out"/>
        <c:minorTickMark val="none"/>
        <c:tickLblPos val="nextTo"/>
        <c:crossAx val="742405023"/>
        <c:crosses val="min"/>
        <c:crossBetween val="between"/>
      </c:valAx>
    </c:plotArea>
    <c:plotVisOnly val="0"/>
    <c:dispBlanksAs val="gap"/>
    <c:showDLblsOverMax val="1"/>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591549295774648"/>
          <c:y val="0.2253968253968254"/>
          <c:w val="0.62723004694835682"/>
          <c:h val="0.54920634920634925"/>
        </c:manualLayout>
      </c:layout>
      <c:barChart>
        <c:barDir val="col"/>
        <c:grouping val="stacked"/>
        <c:varyColors val="0"/>
        <c:ser>
          <c:idx val="0"/>
          <c:order val="0"/>
          <c:spPr>
            <a:solidFill>
              <a:schemeClr val="accent1"/>
            </a:solidFill>
            <a:ln>
              <a:noFill/>
            </a:ln>
          </c:spPr>
          <c:invertIfNegative val="0"/>
          <c:dLbls>
            <c:dLbl>
              <c:idx val="0"/>
              <c:layout>
                <c:manualLayout>
                  <c:x val="0"/>
                  <c:y val="-4.7619047619047623E-3"/>
                </c:manualLayout>
              </c:layout>
              <c:numFmt formatCode="#,##0;&quot;-&quot;#,##0" sourceLinked="0"/>
              <c:spPr>
                <a:noFill/>
                <a:ln>
                  <a:noFill/>
                </a:ln>
              </c:spPr>
              <c:txPr>
                <a:bodyPr wrap="none"/>
                <a:lstStyle/>
                <a:p>
                  <a:pPr>
                    <a:defRPr sz="1000" kern="12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5FD-49EF-A2A9-26D4B8AD72A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31.786550486061042</c:v>
                </c:pt>
              </c:numCache>
            </c:numRef>
          </c:val>
          <c:extLst>
            <c:ext xmlns:c16="http://schemas.microsoft.com/office/drawing/2014/chart" uri="{C3380CC4-5D6E-409C-BE32-E72D297353CC}">
              <c16:uniqueId val="{00000001-15FD-49EF-A2A9-26D4B8AD72AD}"/>
            </c:ext>
          </c:extLst>
        </c:ser>
        <c:ser>
          <c:idx val="1"/>
          <c:order val="1"/>
          <c:spPr>
            <a:solidFill>
              <a:schemeClr val="tx2"/>
            </a:solidFill>
            <a:ln>
              <a:noFill/>
            </a:ln>
          </c:spPr>
          <c:invertIfNegative val="0"/>
          <c:dLbls>
            <c:dLbl>
              <c:idx val="0"/>
              <c:layout>
                <c:manualLayout>
                  <c:x val="0"/>
                  <c:y val="-4.7619047619047623E-3"/>
                </c:manualLayout>
              </c:layout>
              <c:numFmt formatCode="#,##0;&quot;-&quot;#,##0" sourceLinked="0"/>
              <c:spPr>
                <a:noFill/>
                <a:ln>
                  <a:noFill/>
                </a:ln>
              </c:spPr>
              <c:txPr>
                <a:bodyPr wrap="none"/>
                <a:lstStyle/>
                <a:p>
                  <a:pPr>
                    <a:defRPr sz="1000" kern="12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5FD-49EF-A2A9-26D4B8AD72A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130.19916513386866</c:v>
                </c:pt>
              </c:numCache>
            </c:numRef>
          </c:val>
          <c:extLst>
            <c:ext xmlns:c16="http://schemas.microsoft.com/office/drawing/2014/chart" uri="{C3380CC4-5D6E-409C-BE32-E72D297353CC}">
              <c16:uniqueId val="{00000003-15FD-49EF-A2A9-26D4B8AD72AD}"/>
            </c:ext>
          </c:extLst>
        </c:ser>
        <c:dLbls>
          <c:showLegendKey val="0"/>
          <c:showVal val="0"/>
          <c:showCatName val="0"/>
          <c:showSerName val="0"/>
          <c:showPercent val="0"/>
          <c:showBubbleSize val="0"/>
        </c:dLbls>
        <c:gapWidth val="80"/>
        <c:overlap val="100"/>
        <c:axId val="748786207"/>
        <c:axId val="1"/>
      </c:barChart>
      <c:catAx>
        <c:axId val="74878620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61.98571561992969"/>
          <c:min val="0"/>
        </c:scaling>
        <c:delete val="1"/>
        <c:axPos val="l"/>
        <c:numFmt formatCode="General" sourceLinked="1"/>
        <c:majorTickMark val="out"/>
        <c:minorTickMark val="none"/>
        <c:tickLblPos val="nextTo"/>
        <c:crossAx val="748786207"/>
        <c:crosses val="min"/>
        <c:crossBetween val="between"/>
      </c:valAx>
    </c:plotArea>
    <c:plotVisOnly val="0"/>
    <c:dispBlanksAs val="gap"/>
    <c:showDLblsOverMax val="1"/>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061339790153351"/>
          <c:y val="0.15785191212367777"/>
          <c:w val="0.67877320419693299"/>
          <c:h val="0.68429617575264445"/>
        </c:manualLayout>
      </c:layout>
      <c:pieChart>
        <c:varyColors val="0"/>
        <c:ser>
          <c:idx val="0"/>
          <c:order val="0"/>
          <c:dPt>
            <c:idx val="0"/>
            <c:bubble3D val="0"/>
            <c:spPr>
              <a:solidFill>
                <a:srgbClr val="808080"/>
              </a:solidFill>
              <a:ln>
                <a:noFill/>
              </a:ln>
            </c:spPr>
            <c:extLst>
              <c:ext xmlns:c16="http://schemas.microsoft.com/office/drawing/2014/chart" uri="{C3380CC4-5D6E-409C-BE32-E72D297353CC}">
                <c16:uniqueId val="{00000000-2701-4835-92BB-8159B5552318}"/>
              </c:ext>
            </c:extLst>
          </c:dPt>
          <c:dPt>
            <c:idx val="1"/>
            <c:bubble3D val="0"/>
            <c:spPr>
              <a:solidFill>
                <a:schemeClr val="tx1"/>
              </a:solidFill>
              <a:ln>
                <a:noFill/>
              </a:ln>
            </c:spPr>
            <c:extLst>
              <c:ext xmlns:c16="http://schemas.microsoft.com/office/drawing/2014/chart" uri="{C3380CC4-5D6E-409C-BE32-E72D297353CC}">
                <c16:uniqueId val="{00000001-2701-4835-92BB-8159B5552318}"/>
              </c:ext>
            </c:extLst>
          </c:dPt>
          <c:dPt>
            <c:idx val="2"/>
            <c:bubble3D val="0"/>
            <c:spPr>
              <a:solidFill>
                <a:schemeClr val="accent3"/>
              </a:solidFill>
              <a:ln>
                <a:noFill/>
              </a:ln>
            </c:spPr>
            <c:extLst>
              <c:ext xmlns:c16="http://schemas.microsoft.com/office/drawing/2014/chart" uri="{C3380CC4-5D6E-409C-BE32-E72D297353CC}">
                <c16:uniqueId val="{00000002-2701-4835-92BB-8159B5552318}"/>
              </c:ext>
            </c:extLst>
          </c:dPt>
          <c:dPt>
            <c:idx val="3"/>
            <c:bubble3D val="0"/>
            <c:spPr>
              <a:solidFill>
                <a:schemeClr val="accent4"/>
              </a:solidFill>
              <a:ln>
                <a:noFill/>
              </a:ln>
            </c:spPr>
            <c:extLst>
              <c:ext xmlns:c16="http://schemas.microsoft.com/office/drawing/2014/chart" uri="{C3380CC4-5D6E-409C-BE32-E72D297353CC}">
                <c16:uniqueId val="{00000003-2701-4835-92BB-8159B5552318}"/>
              </c:ext>
            </c:extLst>
          </c:dPt>
          <c:dPt>
            <c:idx val="4"/>
            <c:bubble3D val="0"/>
            <c:spPr>
              <a:solidFill>
                <a:schemeClr val="accent6"/>
              </a:solidFill>
              <a:ln>
                <a:noFill/>
              </a:ln>
            </c:spPr>
            <c:extLst>
              <c:ext xmlns:c16="http://schemas.microsoft.com/office/drawing/2014/chart" uri="{C3380CC4-5D6E-409C-BE32-E72D297353CC}">
                <c16:uniqueId val="{00000004-2701-4835-92BB-8159B5552318}"/>
              </c:ext>
            </c:extLst>
          </c:dPt>
          <c:dLbls>
            <c:dLbl>
              <c:idx val="0"/>
              <c:layout>
                <c:manualLayout>
                  <c:x val="4.8426150121065374E-2"/>
                  <c:y val="9.3572009764035805E-2"/>
                </c:manualLayout>
              </c:layout>
              <c:numFmt formatCode="#,##0&quot;%&quot;;&quot;-&quot;#,##0&quot;%&quot;" sourceLinked="0"/>
              <c:spPr>
                <a:noFill/>
                <a:ln>
                  <a:noFill/>
                </a:ln>
              </c:spPr>
              <c:txPr>
                <a:bodyPr wrap="none"/>
                <a:lstStyle/>
                <a:p>
                  <a:pPr>
                    <a:defRPr sz="1000" kern="12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701-4835-92BB-8159B5552318}"/>
                </c:ext>
              </c:extLst>
            </c:dLbl>
            <c:dLbl>
              <c:idx val="3"/>
              <c:layout>
                <c:manualLayout>
                  <c:x val="-2.9862792574656981E-2"/>
                  <c:y val="-0.11960943856794141"/>
                </c:manualLayout>
              </c:layout>
              <c:numFmt formatCode="#,##0&quot;%&quot;;&quot;-&quot;#,##0&quot;%&quot;" sourceLinked="0"/>
              <c:spPr>
                <a:noFill/>
                <a:ln>
                  <a:noFill/>
                </a:ln>
              </c:spPr>
              <c:txPr>
                <a:bodyPr wrap="none"/>
                <a:lstStyle/>
                <a:p>
                  <a:pPr>
                    <a:defRPr sz="1000" kern="12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701-4835-92BB-8159B555231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Sheet1!$A$1:$A$5</c:f>
              <c:numCache>
                <c:formatCode>General</c:formatCode>
                <c:ptCount val="5"/>
                <c:pt idx="0">
                  <c:v>85.027930830680063</c:v>
                </c:pt>
                <c:pt idx="1">
                  <c:v>3.687250958037025</c:v>
                </c:pt>
                <c:pt idx="2">
                  <c:v>4.6252692989647484</c:v>
                </c:pt>
                <c:pt idx="3">
                  <c:v>5.2086709500295516</c:v>
                </c:pt>
                <c:pt idx="4">
                  <c:v>1.4508779622886123</c:v>
                </c:pt>
              </c:numCache>
            </c:numRef>
          </c:val>
          <c:extLst>
            <c:ext xmlns:c16="http://schemas.microsoft.com/office/drawing/2014/chart" uri="{C3380CC4-5D6E-409C-BE32-E72D297353CC}">
              <c16:uniqueId val="{00000005-2701-4835-92BB-8159B5552318}"/>
            </c:ext>
          </c:extLst>
        </c:ser>
        <c:dLbls>
          <c:showLegendKey val="0"/>
          <c:showVal val="0"/>
          <c:showCatName val="0"/>
          <c:showSerName val="0"/>
          <c:showPercent val="0"/>
          <c:showBubbleSize val="0"/>
          <c:showLeaderLines val="1"/>
        </c:dLbls>
        <c:firstSliceAng val="0"/>
      </c:pieChart>
    </c:plotArea>
    <c:plotVisOnly val="0"/>
    <c:dispBlanksAs val="gap"/>
    <c:showDLblsOverMax val="1"/>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586497024420276E-2"/>
          <c:y val="5.8402860548271755E-2"/>
          <c:w val="0.93474245844449"/>
          <c:h val="0.88319427890345648"/>
        </c:manualLayout>
      </c:layout>
      <c:barChart>
        <c:barDir val="col"/>
        <c:grouping val="stacked"/>
        <c:varyColors val="0"/>
        <c:ser>
          <c:idx val="0"/>
          <c:order val="0"/>
          <c:spPr>
            <a:solidFill>
              <a:schemeClr val="accent1"/>
            </a:solidFill>
            <a:ln>
              <a:noFill/>
            </a:ln>
          </c:spPr>
          <c:invertIfNegative val="0"/>
          <c:val>
            <c:numRef>
              <c:f>Sheet1!$A$1:$L$1</c:f>
              <c:numCache>
                <c:formatCode>General</c:formatCode>
                <c:ptCount val="12"/>
                <c:pt idx="0">
                  <c:v>412.2</c:v>
                </c:pt>
                <c:pt idx="1">
                  <c:v>379</c:v>
                </c:pt>
                <c:pt idx="2">
                  <c:v>380</c:v>
                </c:pt>
                <c:pt idx="3">
                  <c:v>338</c:v>
                </c:pt>
                <c:pt idx="4">
                  <c:v>307</c:v>
                </c:pt>
                <c:pt idx="5">
                  <c:v>250</c:v>
                </c:pt>
                <c:pt idx="6">
                  <c:v>227</c:v>
                </c:pt>
                <c:pt idx="7">
                  <c:v>203</c:v>
                </c:pt>
                <c:pt idx="8">
                  <c:v>176</c:v>
                </c:pt>
                <c:pt idx="9">
                  <c:v>162</c:v>
                </c:pt>
                <c:pt idx="10">
                  <c:v>118</c:v>
                </c:pt>
                <c:pt idx="11">
                  <c:v>119</c:v>
                </c:pt>
              </c:numCache>
            </c:numRef>
          </c:val>
          <c:extLst>
            <c:ext xmlns:c16="http://schemas.microsoft.com/office/drawing/2014/chart" uri="{C3380CC4-5D6E-409C-BE32-E72D297353CC}">
              <c16:uniqueId val="{00000000-1D03-4692-A850-32DD65A09420}"/>
            </c:ext>
          </c:extLst>
        </c:ser>
        <c:ser>
          <c:idx val="1"/>
          <c:order val="1"/>
          <c:spPr>
            <a:solidFill>
              <a:schemeClr val="tx2"/>
            </a:solidFill>
            <a:ln>
              <a:noFill/>
            </a:ln>
          </c:spPr>
          <c:invertIfNegative val="0"/>
          <c:val>
            <c:numRef>
              <c:f>Sheet1!$A$2:$L$2</c:f>
              <c:numCache>
                <c:formatCode>General</c:formatCode>
                <c:ptCount val="12"/>
                <c:pt idx="4">
                  <c:v>15</c:v>
                </c:pt>
                <c:pt idx="5">
                  <c:v>30</c:v>
                </c:pt>
                <c:pt idx="6">
                  <c:v>45</c:v>
                </c:pt>
                <c:pt idx="7">
                  <c:v>60</c:v>
                </c:pt>
                <c:pt idx="8">
                  <c:v>75</c:v>
                </c:pt>
                <c:pt idx="9">
                  <c:v>90</c:v>
                </c:pt>
                <c:pt idx="10">
                  <c:v>105</c:v>
                </c:pt>
                <c:pt idx="11">
                  <c:v>120</c:v>
                </c:pt>
              </c:numCache>
            </c:numRef>
          </c:val>
          <c:extLst>
            <c:ext xmlns:c16="http://schemas.microsoft.com/office/drawing/2014/chart" uri="{C3380CC4-5D6E-409C-BE32-E72D297353CC}">
              <c16:uniqueId val="{00000001-1D03-4692-A850-32DD65A09420}"/>
            </c:ext>
          </c:extLst>
        </c:ser>
        <c:dLbls>
          <c:showLegendKey val="0"/>
          <c:showVal val="0"/>
          <c:showCatName val="0"/>
          <c:showSerName val="0"/>
          <c:showPercent val="0"/>
          <c:showBubbleSize val="0"/>
        </c:dLbls>
        <c:gapWidth val="80"/>
        <c:overlap val="100"/>
        <c:axId val="1870402175"/>
        <c:axId val="1"/>
      </c:barChart>
      <c:catAx>
        <c:axId val="187040217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5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rgbClr val="1D3E88"/>
                </a:solidFill>
                <a:latin typeface="Gill Sans MT"/>
                <a:ea typeface="+mn-ea"/>
                <a:cs typeface="+mn-cs"/>
              </a:defRPr>
            </a:pPr>
            <a:endParaRPr lang="en-US"/>
          </a:p>
        </c:txPr>
        <c:crossAx val="1870402175"/>
        <c:crosses val="min"/>
        <c:crossBetween val="between"/>
        <c:majorUnit val="50"/>
      </c:valAx>
    </c:plotArea>
    <c:plotVisOnly val="0"/>
    <c:dispBlanksAs val="gap"/>
    <c:showDLblsOverMax val="1"/>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532467532467532E-3"/>
          <c:y val="5.2525252525252523E-2"/>
          <c:w val="0.98649350649350653"/>
          <c:h val="0.89494949494949494"/>
        </c:manualLayout>
      </c:layout>
      <c:barChart>
        <c:barDir val="col"/>
        <c:grouping val="stacked"/>
        <c:varyColors val="0"/>
        <c:ser>
          <c:idx val="0"/>
          <c:order val="0"/>
          <c:spPr>
            <a:solidFill>
              <a:schemeClr val="accent1"/>
            </a:solidFill>
            <a:ln>
              <a:noFill/>
            </a:ln>
          </c:spPr>
          <c:invertIfNegative val="0"/>
          <c:val>
            <c:numRef>
              <c:f>Sheet1!$A$1:$T$1</c:f>
              <c:numCache>
                <c:formatCode>General</c:formatCode>
                <c:ptCount val="20"/>
                <c:pt idx="0">
                  <c:v>11441.039954988324</c:v>
                </c:pt>
                <c:pt idx="1">
                  <c:v>13193.298098988327</c:v>
                </c:pt>
                <c:pt idx="2">
                  <c:v>11277.367490988327</c:v>
                </c:pt>
                <c:pt idx="3">
                  <c:v>11710.618130988327</c:v>
                </c:pt>
                <c:pt idx="4">
                  <c:v>11161.833986988326</c:v>
                </c:pt>
                <c:pt idx="5">
                  <c:v>11084.811650988326</c:v>
                </c:pt>
                <c:pt idx="6">
                  <c:v>9765.8041469883283</c:v>
                </c:pt>
                <c:pt idx="7">
                  <c:v>11465.109434988328</c:v>
                </c:pt>
                <c:pt idx="8">
                  <c:v>8976.3252029883261</c:v>
                </c:pt>
                <c:pt idx="9">
                  <c:v>9828.3847949883257</c:v>
                </c:pt>
                <c:pt idx="10">
                  <c:v>9895.7793389883263</c:v>
                </c:pt>
                <c:pt idx="11">
                  <c:v>10088.335178988327</c:v>
                </c:pt>
                <c:pt idx="12">
                  <c:v>9462.5286989883261</c:v>
                </c:pt>
                <c:pt idx="13">
                  <c:v>7984.6626269883254</c:v>
                </c:pt>
                <c:pt idx="14">
                  <c:v>7127.7891389883262</c:v>
                </c:pt>
                <c:pt idx="15">
                  <c:v>6729.0934109883274</c:v>
                </c:pt>
                <c:pt idx="16">
                  <c:v>6079.5320189883278</c:v>
                </c:pt>
                <c:pt idx="17">
                  <c:v>7086.6394829883266</c:v>
                </c:pt>
                <c:pt idx="18">
                  <c:v>6774.4660189883271</c:v>
                </c:pt>
                <c:pt idx="19">
                  <c:v>5829.4660189883271</c:v>
                </c:pt>
              </c:numCache>
            </c:numRef>
          </c:val>
          <c:extLst>
            <c:ext xmlns:c16="http://schemas.microsoft.com/office/drawing/2014/chart" uri="{C3380CC4-5D6E-409C-BE32-E72D297353CC}">
              <c16:uniqueId val="{00000000-554B-43F4-ADA0-7C28914EC291}"/>
            </c:ext>
          </c:extLst>
        </c:ser>
        <c:dLbls>
          <c:showLegendKey val="0"/>
          <c:showVal val="0"/>
          <c:showCatName val="0"/>
          <c:showSerName val="0"/>
          <c:showPercent val="0"/>
          <c:showBubbleSize val="0"/>
        </c:dLbls>
        <c:gapWidth val="80"/>
        <c:overlap val="100"/>
        <c:axId val="1870382687"/>
        <c:axId val="1"/>
      </c:barChart>
      <c:catAx>
        <c:axId val="187038268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3193.298098988327"/>
          <c:min val="500"/>
        </c:scaling>
        <c:delete val="1"/>
        <c:axPos val="r"/>
        <c:numFmt formatCode="General" sourceLinked="1"/>
        <c:majorTickMark val="out"/>
        <c:minorTickMark val="none"/>
        <c:tickLblPos val="nextTo"/>
        <c:crossAx val="1870382687"/>
        <c:crosses val="max"/>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1039671682626538E-2"/>
          <c:y val="0.11162255466052934"/>
          <c:w val="0.92339261285909713"/>
          <c:h val="0.77675489067894132"/>
        </c:manualLayout>
      </c:layout>
      <c:doughnutChart>
        <c:varyColors val="0"/>
        <c:ser>
          <c:idx val="0"/>
          <c:order val="0"/>
          <c:dPt>
            <c:idx val="0"/>
            <c:bubble3D val="0"/>
            <c:spPr>
              <a:solidFill>
                <a:schemeClr val="accent1"/>
              </a:solidFill>
              <a:ln w="12700" cmpd="sng" algn="ctr">
                <a:solidFill>
                  <a:schemeClr val="bg1"/>
                </a:solidFill>
                <a:prstDash val="solid"/>
              </a:ln>
            </c:spPr>
            <c:extLst>
              <c:ext xmlns:c16="http://schemas.microsoft.com/office/drawing/2014/chart" uri="{C3380CC4-5D6E-409C-BE32-E72D297353CC}">
                <c16:uniqueId val="{00000000-4D28-44B0-9A50-C8438FE65DE8}"/>
              </c:ext>
            </c:extLst>
          </c:dPt>
          <c:dPt>
            <c:idx val="1"/>
            <c:bubble3D val="0"/>
            <c:spPr>
              <a:solidFill>
                <a:schemeClr val="hlink"/>
              </a:solidFill>
              <a:ln>
                <a:noFill/>
              </a:ln>
            </c:spPr>
            <c:extLst>
              <c:ext xmlns:c16="http://schemas.microsoft.com/office/drawing/2014/chart" uri="{C3380CC4-5D6E-409C-BE32-E72D297353CC}">
                <c16:uniqueId val="{00000001-4D28-44B0-9A50-C8438FE65DE8}"/>
              </c:ext>
            </c:extLst>
          </c:dPt>
          <c:dPt>
            <c:idx val="2"/>
            <c:bubble3D val="0"/>
            <c:spPr>
              <a:solidFill>
                <a:schemeClr val="accent6"/>
              </a:solidFill>
              <a:ln w="12700" cmpd="sng" algn="ctr">
                <a:solidFill>
                  <a:schemeClr val="bg1"/>
                </a:solidFill>
                <a:prstDash val="solid"/>
              </a:ln>
            </c:spPr>
            <c:extLst>
              <c:ext xmlns:c16="http://schemas.microsoft.com/office/drawing/2014/chart" uri="{C3380CC4-5D6E-409C-BE32-E72D297353CC}">
                <c16:uniqueId val="{00000002-4D28-44B0-9A50-C8438FE65DE8}"/>
              </c:ext>
            </c:extLst>
          </c:dPt>
          <c:dPt>
            <c:idx val="3"/>
            <c:bubble3D val="0"/>
            <c:spPr>
              <a:solidFill>
                <a:schemeClr val="accent5"/>
              </a:solidFill>
              <a:ln>
                <a:noFill/>
              </a:ln>
            </c:spPr>
            <c:extLst>
              <c:ext xmlns:c16="http://schemas.microsoft.com/office/drawing/2014/chart" uri="{C3380CC4-5D6E-409C-BE32-E72D297353CC}">
                <c16:uniqueId val="{00000003-4D28-44B0-9A50-C8438FE65DE8}"/>
              </c:ext>
            </c:extLst>
          </c:dPt>
          <c:dPt>
            <c:idx val="4"/>
            <c:bubble3D val="0"/>
            <c:spPr>
              <a:solidFill>
                <a:schemeClr val="accent4"/>
              </a:solidFill>
              <a:ln>
                <a:noFill/>
              </a:ln>
            </c:spPr>
            <c:extLst>
              <c:ext xmlns:c16="http://schemas.microsoft.com/office/drawing/2014/chart" uri="{C3380CC4-5D6E-409C-BE32-E72D297353CC}">
                <c16:uniqueId val="{00000004-4D28-44B0-9A50-C8438FE65DE8}"/>
              </c:ext>
            </c:extLst>
          </c:dPt>
          <c:dPt>
            <c:idx val="5"/>
            <c:bubble3D val="0"/>
            <c:spPr>
              <a:solidFill>
                <a:schemeClr val="accent3"/>
              </a:solidFill>
              <a:ln>
                <a:noFill/>
              </a:ln>
            </c:spPr>
            <c:extLst>
              <c:ext xmlns:c16="http://schemas.microsoft.com/office/drawing/2014/chart" uri="{C3380CC4-5D6E-409C-BE32-E72D297353CC}">
                <c16:uniqueId val="{00000005-4D28-44B0-9A50-C8438FE65DE8}"/>
              </c:ext>
            </c:extLst>
          </c:dPt>
          <c:dPt>
            <c:idx val="6"/>
            <c:bubble3D val="0"/>
            <c:spPr>
              <a:solidFill>
                <a:schemeClr val="accent2"/>
              </a:solidFill>
              <a:ln>
                <a:noFill/>
              </a:ln>
            </c:spPr>
            <c:extLst>
              <c:ext xmlns:c16="http://schemas.microsoft.com/office/drawing/2014/chart" uri="{C3380CC4-5D6E-409C-BE32-E72D297353CC}">
                <c16:uniqueId val="{00000006-4D28-44B0-9A50-C8438FE65DE8}"/>
              </c:ext>
            </c:extLst>
          </c:dPt>
          <c:dPt>
            <c:idx val="7"/>
            <c:bubble3D val="0"/>
            <c:spPr>
              <a:solidFill>
                <a:schemeClr val="bg2"/>
              </a:solidFill>
              <a:ln>
                <a:noFill/>
              </a:ln>
            </c:spPr>
            <c:extLst>
              <c:ext xmlns:c16="http://schemas.microsoft.com/office/drawing/2014/chart" uri="{C3380CC4-5D6E-409C-BE32-E72D297353CC}">
                <c16:uniqueId val="{00000007-4D28-44B0-9A50-C8438FE65DE8}"/>
              </c:ext>
            </c:extLst>
          </c:dPt>
          <c:dLbls>
            <c:dLbl>
              <c:idx val="1"/>
              <c:layout>
                <c:manualLayout>
                  <c:x val="-5.4719562243502051E-3"/>
                  <c:y val="1.7261219792865361E-2"/>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D28-44B0-9A50-C8438FE65DE8}"/>
                </c:ext>
              </c:extLst>
            </c:dLbl>
            <c:dLbl>
              <c:idx val="2"/>
              <c:layout>
                <c:manualLayout>
                  <c:x val="-1.094391244870041E-2"/>
                  <c:y val="-5.7537399309551208E-4"/>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D28-44B0-9A50-C8438FE65DE8}"/>
                </c:ext>
              </c:extLst>
            </c:dLbl>
            <c:dLbl>
              <c:idx val="3"/>
              <c:layout>
                <c:manualLayout>
                  <c:x val="-1.7783857729138167E-2"/>
                  <c:y val="-1.0356731875719217E-2"/>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4D28-44B0-9A50-C8438FE65DE8}"/>
                </c:ext>
              </c:extLst>
            </c:dLbl>
            <c:dLbl>
              <c:idx val="4"/>
              <c:layout>
                <c:manualLayout>
                  <c:x val="-1.3679890560875513E-2"/>
                  <c:y val="-1.4384349827387802E-2"/>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4D28-44B0-9A50-C8438FE65DE8}"/>
                </c:ext>
              </c:extLst>
            </c:dLbl>
            <c:dLbl>
              <c:idx val="7"/>
              <c:layout>
                <c:manualLayout>
                  <c:x val="-5.4719562243502051E-3"/>
                  <c:y val="-2.5316455696202531E-2"/>
                </c:manualLayout>
              </c:layout>
              <c:numFmt formatCode="#,##0&quot;%&quot;;&quot;-&quot;#,##0&quot;%&quot;" sourceLinked="0"/>
              <c:spPr>
                <a:noFill/>
                <a:ln>
                  <a:noFill/>
                </a:ln>
              </c:spPr>
              <c:txPr>
                <a:bodyPr wrap="none"/>
                <a:lstStyle/>
                <a:p>
                  <a:pPr>
                    <a:defRPr sz="1000" kern="1200">
                      <a:solidFill>
                        <a:srgbClr val="1D3E88"/>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4D28-44B0-9A50-C8438FE65DE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Sheet1!$A$1:$A$8</c:f>
              <c:numCache>
                <c:formatCode>General</c:formatCode>
                <c:ptCount val="8"/>
                <c:pt idx="0">
                  <c:v>41.515148539588921</c:v>
                </c:pt>
                <c:pt idx="1">
                  <c:v>24.12861393235773</c:v>
                </c:pt>
                <c:pt idx="2">
                  <c:v>15.314050299108512</c:v>
                </c:pt>
                <c:pt idx="3">
                  <c:v>4.6688858412515533</c:v>
                </c:pt>
                <c:pt idx="4">
                  <c:v>5.1425606918064011</c:v>
                </c:pt>
                <c:pt idx="5">
                  <c:v>2.6792659921859743</c:v>
                </c:pt>
                <c:pt idx="6">
                  <c:v>0.89868933410578944</c:v>
                </c:pt>
                <c:pt idx="7">
                  <c:v>5.6527853695951267</c:v>
                </c:pt>
              </c:numCache>
            </c:numRef>
          </c:val>
          <c:extLst>
            <c:ext xmlns:c16="http://schemas.microsoft.com/office/drawing/2014/chart" uri="{C3380CC4-5D6E-409C-BE32-E72D297353CC}">
              <c16:uniqueId val="{00000008-4D28-44B0-9A50-C8438FE65DE8}"/>
            </c:ext>
          </c:extLst>
        </c:ser>
        <c:dLbls>
          <c:showLegendKey val="0"/>
          <c:showVal val="0"/>
          <c:showCatName val="0"/>
          <c:showSerName val="0"/>
          <c:showPercent val="0"/>
          <c:showBubbleSize val="0"/>
          <c:showLeaderLines val="1"/>
        </c:dLbls>
        <c:firstSliceAng val="0"/>
        <c:holeSize val="70"/>
      </c:doughnutChart>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763411279229711E-2"/>
          <c:y val="0.11162255466052934"/>
          <c:w val="0.92847317744154056"/>
          <c:h val="0.77675489067894132"/>
        </c:manualLayout>
      </c:layout>
      <c:doughnutChart>
        <c:varyColors val="0"/>
        <c:ser>
          <c:idx val="0"/>
          <c:order val="0"/>
          <c:dPt>
            <c:idx val="0"/>
            <c:bubble3D val="0"/>
            <c:spPr>
              <a:solidFill>
                <a:schemeClr val="accent1"/>
              </a:solidFill>
              <a:ln w="12700" cmpd="sng" algn="ctr">
                <a:solidFill>
                  <a:schemeClr val="bg1"/>
                </a:solidFill>
                <a:prstDash val="solid"/>
              </a:ln>
            </c:spPr>
            <c:extLst>
              <c:ext xmlns:c16="http://schemas.microsoft.com/office/drawing/2014/chart" uri="{C3380CC4-5D6E-409C-BE32-E72D297353CC}">
                <c16:uniqueId val="{00000000-DE76-464A-AE98-869C1C2131AC}"/>
              </c:ext>
            </c:extLst>
          </c:dPt>
          <c:dPt>
            <c:idx val="1"/>
            <c:bubble3D val="0"/>
            <c:spPr>
              <a:solidFill>
                <a:schemeClr val="hlink"/>
              </a:solidFill>
              <a:ln>
                <a:noFill/>
              </a:ln>
            </c:spPr>
            <c:extLst>
              <c:ext xmlns:c16="http://schemas.microsoft.com/office/drawing/2014/chart" uri="{C3380CC4-5D6E-409C-BE32-E72D297353CC}">
                <c16:uniqueId val="{00000001-DE76-464A-AE98-869C1C2131AC}"/>
              </c:ext>
            </c:extLst>
          </c:dPt>
          <c:dPt>
            <c:idx val="2"/>
            <c:bubble3D val="0"/>
            <c:spPr>
              <a:solidFill>
                <a:schemeClr val="accent3"/>
              </a:solidFill>
              <a:ln w="12700" cmpd="sng" algn="ctr">
                <a:solidFill>
                  <a:schemeClr val="bg1"/>
                </a:solidFill>
                <a:prstDash val="solid"/>
              </a:ln>
            </c:spPr>
            <c:extLst>
              <c:ext xmlns:c16="http://schemas.microsoft.com/office/drawing/2014/chart" uri="{C3380CC4-5D6E-409C-BE32-E72D297353CC}">
                <c16:uniqueId val="{00000002-DE76-464A-AE98-869C1C2131AC}"/>
              </c:ext>
            </c:extLst>
          </c:dPt>
          <c:dPt>
            <c:idx val="3"/>
            <c:bubble3D val="0"/>
            <c:spPr>
              <a:solidFill>
                <a:schemeClr val="accent4"/>
              </a:solidFill>
              <a:ln>
                <a:noFill/>
              </a:ln>
            </c:spPr>
            <c:extLst>
              <c:ext xmlns:c16="http://schemas.microsoft.com/office/drawing/2014/chart" uri="{C3380CC4-5D6E-409C-BE32-E72D297353CC}">
                <c16:uniqueId val="{00000003-DE76-464A-AE98-869C1C2131AC}"/>
              </c:ext>
            </c:extLst>
          </c:dPt>
          <c:dLbls>
            <c:dLbl>
              <c:idx val="0"/>
              <c:layout>
                <c:manualLayout>
                  <c:x val="6.1898211829436037E-3"/>
                  <c:y val="6.3291139240506328E-3"/>
                </c:manualLayout>
              </c:layout>
              <c:numFmt formatCode="#,##0&quot;%&quot;;&quot;-&quot;#,##0&quot;%&quot;" sourceLinked="0"/>
              <c:spPr>
                <a:noFill/>
                <a:ln>
                  <a:noFill/>
                </a:ln>
              </c:spPr>
              <c:txPr>
                <a:bodyPr wrap="none"/>
                <a:lstStyle/>
                <a:p>
                  <a:pPr>
                    <a:defRPr sz="1000" kern="1200">
                      <a:solidFill>
                        <a:schemeClr val="bg1"/>
                      </a:solidFill>
                      <a:latin typeface="Gill Sans M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E76-464A-AE98-869C1C2131AC}"/>
                </c:ext>
              </c:extLst>
            </c:dLbl>
            <c:dLbl>
              <c:idx val="1"/>
              <c:layout>
                <c:manualLayout>
                  <c:x val="-1.5818431911966989E-2"/>
                  <c:y val="-1.2658227848101266E-2"/>
                </c:manualLayout>
              </c:layout>
              <c:numFmt formatCode="#,##0&quot;%&quot;;&quot;-&quot;#,##0&quot;%&quot;" sourceLinked="0"/>
              <c:spPr>
                <a:noFill/>
                <a:ln>
                  <a:noFill/>
                </a:ln>
              </c:spPr>
              <c:txPr>
                <a:bodyPr wrap="none"/>
                <a:lstStyle/>
                <a:p>
                  <a:pPr>
                    <a:defRPr sz="1000" kern="1200">
                      <a:solidFill>
                        <a:schemeClr val="bg1"/>
                      </a:solidFill>
                      <a:latin typeface="Gill Sans M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DE76-464A-AE98-869C1C2131AC}"/>
                </c:ext>
              </c:extLst>
            </c:dLbl>
            <c:dLbl>
              <c:idx val="2"/>
              <c:layout>
                <c:manualLayout>
                  <c:x val="-5.5020632737276479E-3"/>
                  <c:y val="-1.3808975834292289E-2"/>
                </c:manualLayout>
              </c:layout>
              <c:numFmt formatCode="#,##0&quot;%&quot;;&quot;-&quot;#,##0&quot;%&quot;" sourceLinked="0"/>
              <c:spPr>
                <a:noFill/>
                <a:ln>
                  <a:noFill/>
                </a:ln>
              </c:spPr>
              <c:txPr>
                <a:bodyPr wrap="none"/>
                <a:lstStyle/>
                <a:p>
                  <a:pPr>
                    <a:defRPr sz="1000" kern="1200">
                      <a:solidFill>
                        <a:schemeClr val="bg1"/>
                      </a:solidFill>
                      <a:latin typeface="Gill Sans M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DE76-464A-AE98-869C1C2131A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Sheet1!$A$1:$A$4</c:f>
              <c:numCache>
                <c:formatCode>General</c:formatCode>
                <c:ptCount val="4"/>
                <c:pt idx="0">
                  <c:v>83.069082944682734</c:v>
                </c:pt>
                <c:pt idx="1">
                  <c:v>4.976969149707732</c:v>
                </c:pt>
                <c:pt idx="2">
                  <c:v>11.288238656285573</c:v>
                </c:pt>
                <c:pt idx="3">
                  <c:v>0.66570924932396414</c:v>
                </c:pt>
              </c:numCache>
            </c:numRef>
          </c:val>
          <c:extLst>
            <c:ext xmlns:c16="http://schemas.microsoft.com/office/drawing/2014/chart" uri="{C3380CC4-5D6E-409C-BE32-E72D297353CC}">
              <c16:uniqueId val="{00000004-DE76-464A-AE98-869C1C2131AC}"/>
            </c:ext>
          </c:extLst>
        </c:ser>
        <c:dLbls>
          <c:showLegendKey val="0"/>
          <c:showVal val="0"/>
          <c:showCatName val="0"/>
          <c:showSerName val="0"/>
          <c:showPercent val="0"/>
          <c:showBubbleSize val="0"/>
          <c:showLeaderLines val="1"/>
        </c:dLbls>
        <c:firstSliceAng val="0"/>
        <c:holeSize val="70"/>
      </c:doughnutChart>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763411279229711E-2"/>
          <c:y val="0.11162255466052934"/>
          <c:w val="0.92847317744154056"/>
          <c:h val="0.77675489067894132"/>
        </c:manualLayout>
      </c:layout>
      <c:doughnutChart>
        <c:varyColors val="0"/>
        <c:ser>
          <c:idx val="0"/>
          <c:order val="0"/>
          <c:dPt>
            <c:idx val="0"/>
            <c:bubble3D val="0"/>
            <c:spPr>
              <a:solidFill>
                <a:schemeClr val="accent1"/>
              </a:solidFill>
              <a:ln w="12700" cmpd="sng" algn="ctr">
                <a:solidFill>
                  <a:schemeClr val="bg1"/>
                </a:solidFill>
                <a:prstDash val="solid"/>
              </a:ln>
            </c:spPr>
            <c:extLst>
              <c:ext xmlns:c16="http://schemas.microsoft.com/office/drawing/2014/chart" uri="{C3380CC4-5D6E-409C-BE32-E72D297353CC}">
                <c16:uniqueId val="{00000000-4046-4F0C-BD9F-5A03C135F44A}"/>
              </c:ext>
            </c:extLst>
          </c:dPt>
          <c:dPt>
            <c:idx val="1"/>
            <c:bubble3D val="0"/>
            <c:spPr>
              <a:solidFill>
                <a:schemeClr val="hlink"/>
              </a:solidFill>
              <a:ln>
                <a:noFill/>
              </a:ln>
            </c:spPr>
            <c:extLst>
              <c:ext xmlns:c16="http://schemas.microsoft.com/office/drawing/2014/chart" uri="{C3380CC4-5D6E-409C-BE32-E72D297353CC}">
                <c16:uniqueId val="{00000001-4046-4F0C-BD9F-5A03C135F44A}"/>
              </c:ext>
            </c:extLst>
          </c:dPt>
          <c:dPt>
            <c:idx val="2"/>
            <c:bubble3D val="0"/>
            <c:spPr>
              <a:solidFill>
                <a:schemeClr val="accent6"/>
              </a:solidFill>
              <a:ln w="12700" cmpd="sng" algn="ctr">
                <a:solidFill>
                  <a:schemeClr val="bg1"/>
                </a:solidFill>
                <a:prstDash val="solid"/>
              </a:ln>
            </c:spPr>
            <c:extLst>
              <c:ext xmlns:c16="http://schemas.microsoft.com/office/drawing/2014/chart" uri="{C3380CC4-5D6E-409C-BE32-E72D297353CC}">
                <c16:uniqueId val="{00000002-4046-4F0C-BD9F-5A03C135F44A}"/>
              </c:ext>
            </c:extLst>
          </c:dPt>
          <c:dPt>
            <c:idx val="3"/>
            <c:bubble3D val="0"/>
            <c:spPr>
              <a:solidFill>
                <a:schemeClr val="accent5"/>
              </a:solidFill>
              <a:ln>
                <a:noFill/>
              </a:ln>
            </c:spPr>
            <c:extLst>
              <c:ext xmlns:c16="http://schemas.microsoft.com/office/drawing/2014/chart" uri="{C3380CC4-5D6E-409C-BE32-E72D297353CC}">
                <c16:uniqueId val="{00000003-4046-4F0C-BD9F-5A03C135F44A}"/>
              </c:ext>
            </c:extLst>
          </c:dPt>
          <c:dPt>
            <c:idx val="4"/>
            <c:bubble3D val="0"/>
            <c:spPr>
              <a:solidFill>
                <a:schemeClr val="accent4"/>
              </a:solidFill>
              <a:ln>
                <a:noFill/>
              </a:ln>
            </c:spPr>
            <c:extLst>
              <c:ext xmlns:c16="http://schemas.microsoft.com/office/drawing/2014/chart" uri="{C3380CC4-5D6E-409C-BE32-E72D297353CC}">
                <c16:uniqueId val="{00000004-4046-4F0C-BD9F-5A03C135F44A}"/>
              </c:ext>
            </c:extLst>
          </c:dPt>
          <c:dPt>
            <c:idx val="5"/>
            <c:bubble3D val="0"/>
            <c:spPr>
              <a:solidFill>
                <a:schemeClr val="accent3"/>
              </a:solidFill>
              <a:ln>
                <a:noFill/>
              </a:ln>
            </c:spPr>
            <c:extLst>
              <c:ext xmlns:c16="http://schemas.microsoft.com/office/drawing/2014/chart" uri="{C3380CC4-5D6E-409C-BE32-E72D297353CC}">
                <c16:uniqueId val="{00000005-4046-4F0C-BD9F-5A03C135F44A}"/>
              </c:ext>
            </c:extLst>
          </c:dPt>
          <c:dPt>
            <c:idx val="6"/>
            <c:bubble3D val="0"/>
            <c:spPr>
              <a:solidFill>
                <a:schemeClr val="accent2"/>
              </a:solidFill>
              <a:ln>
                <a:noFill/>
              </a:ln>
            </c:spPr>
            <c:extLst>
              <c:ext xmlns:c16="http://schemas.microsoft.com/office/drawing/2014/chart" uri="{C3380CC4-5D6E-409C-BE32-E72D297353CC}">
                <c16:uniqueId val="{00000006-4046-4F0C-BD9F-5A03C135F44A}"/>
              </c:ext>
            </c:extLst>
          </c:dPt>
          <c:dLbls>
            <c:dLbl>
              <c:idx val="0"/>
              <c:layout>
                <c:manualLayout>
                  <c:x val="5.5020632737276479E-3"/>
                  <c:y val="4.6029919447640967E-3"/>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046-4F0C-BD9F-5A03C135F44A}"/>
                </c:ext>
              </c:extLst>
            </c:dLbl>
            <c:dLbl>
              <c:idx val="1"/>
              <c:layout>
                <c:manualLayout>
                  <c:x val="-1.9257221458046769E-2"/>
                  <c:y val="-1.0356731875719217E-2"/>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046-4F0C-BD9F-5A03C135F44A}"/>
                </c:ext>
              </c:extLst>
            </c:dLbl>
            <c:dLbl>
              <c:idx val="2"/>
              <c:layout>
                <c:manualLayout>
                  <c:x val="-1.1691884456671253E-2"/>
                  <c:y val="-1.2082853855005753E-2"/>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046-4F0C-BD9F-5A03C135F44A}"/>
                </c:ext>
              </c:extLst>
            </c:dLbl>
            <c:dLbl>
              <c:idx val="3"/>
              <c:layout>
                <c:manualLayout>
                  <c:x val="-1.1004126547455296E-2"/>
                  <c:y val="-1.8411967779056387E-2"/>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4046-4F0C-BD9F-5A03C135F44A}"/>
                </c:ext>
              </c:extLst>
            </c:dLbl>
            <c:dLbl>
              <c:idx val="4"/>
              <c:layout>
                <c:manualLayout>
                  <c:x val="-6.8775790921595595E-3"/>
                  <c:y val="-2.3014959723820484E-2"/>
                </c:manualLayout>
              </c:layout>
              <c:numFmt formatCode="#,##0&quot;%&quot;;&quot;-&quot;#,##0&quot;%&quot;" sourceLinked="0"/>
              <c:spPr>
                <a:noFill/>
                <a:ln>
                  <a:noFill/>
                </a:ln>
              </c:spPr>
              <c:txPr>
                <a:bodyPr wrap="none"/>
                <a:lstStyle/>
                <a:p>
                  <a:pPr>
                    <a:defRPr sz="1000" kern="1200">
                      <a:solidFill>
                        <a:schemeClr val="bg1"/>
                      </a:solidFill>
                      <a:latin typeface="Gill Sans MT"/>
                      <a:ea typeface="Gill Sans MT"/>
                      <a:cs typeface="Gill Sans MT"/>
                      <a:sym typeface="Gill Sans MT"/>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4046-4F0C-BD9F-5A03C135F44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Sheet1!$A$1:$A$7</c:f>
              <c:numCache>
                <c:formatCode>General</c:formatCode>
                <c:ptCount val="7"/>
                <c:pt idx="0">
                  <c:v>80.022958803836701</c:v>
                </c:pt>
                <c:pt idx="1">
                  <c:v>5.5586242008847302</c:v>
                </c:pt>
                <c:pt idx="2">
                  <c:v>4.4745651996407281</c:v>
                </c:pt>
                <c:pt idx="3">
                  <c:v>3.9250908986114248</c:v>
                </c:pt>
                <c:pt idx="4">
                  <c:v>3.0744624133641372</c:v>
                </c:pt>
                <c:pt idx="5">
                  <c:v>2.4702328061133816</c:v>
                </c:pt>
                <c:pt idx="6">
                  <c:v>0.47406567754888346</c:v>
                </c:pt>
              </c:numCache>
            </c:numRef>
          </c:val>
          <c:extLst>
            <c:ext xmlns:c16="http://schemas.microsoft.com/office/drawing/2014/chart" uri="{C3380CC4-5D6E-409C-BE32-E72D297353CC}">
              <c16:uniqueId val="{00000007-4046-4F0C-BD9F-5A03C135F44A}"/>
            </c:ext>
          </c:extLst>
        </c:ser>
        <c:dLbls>
          <c:showLegendKey val="0"/>
          <c:showVal val="0"/>
          <c:showCatName val="0"/>
          <c:showSerName val="0"/>
          <c:showPercent val="0"/>
          <c:showBubbleSize val="0"/>
          <c:showLeaderLines val="1"/>
        </c:dLbls>
        <c:firstSliceAng val="0"/>
        <c:holeSize val="70"/>
      </c:doughnutChart>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763411279229711E-2"/>
          <c:y val="0.11162255466052934"/>
          <c:w val="0.92847317744154056"/>
          <c:h val="0.77675489067894132"/>
        </c:manualLayout>
      </c:layout>
      <c:doughnutChart>
        <c:varyColors val="0"/>
        <c:ser>
          <c:idx val="0"/>
          <c:order val="0"/>
          <c:dPt>
            <c:idx val="0"/>
            <c:bubble3D val="0"/>
            <c:spPr>
              <a:solidFill>
                <a:schemeClr val="accent1"/>
              </a:solidFill>
              <a:ln w="12700" cmpd="sng" algn="ctr">
                <a:solidFill>
                  <a:schemeClr val="bg1"/>
                </a:solidFill>
                <a:prstDash val="solid"/>
              </a:ln>
            </c:spPr>
            <c:extLst>
              <c:ext xmlns:c16="http://schemas.microsoft.com/office/drawing/2014/chart" uri="{C3380CC4-5D6E-409C-BE32-E72D297353CC}">
                <c16:uniqueId val="{00000000-40B3-482C-9D5B-D238CFEEDF6C}"/>
              </c:ext>
            </c:extLst>
          </c:dPt>
          <c:dPt>
            <c:idx val="1"/>
            <c:bubble3D val="0"/>
            <c:spPr>
              <a:solidFill>
                <a:schemeClr val="hlink"/>
              </a:solidFill>
              <a:ln>
                <a:noFill/>
              </a:ln>
            </c:spPr>
            <c:extLst>
              <c:ext xmlns:c16="http://schemas.microsoft.com/office/drawing/2014/chart" uri="{C3380CC4-5D6E-409C-BE32-E72D297353CC}">
                <c16:uniqueId val="{00000001-40B3-482C-9D5B-D238CFEEDF6C}"/>
              </c:ext>
            </c:extLst>
          </c:dPt>
          <c:dPt>
            <c:idx val="2"/>
            <c:bubble3D val="0"/>
            <c:spPr>
              <a:solidFill>
                <a:schemeClr val="accent4"/>
              </a:solidFill>
              <a:ln w="12700" cmpd="sng" algn="ctr">
                <a:solidFill>
                  <a:schemeClr val="bg1"/>
                </a:solidFill>
                <a:prstDash val="solid"/>
              </a:ln>
            </c:spPr>
            <c:extLst>
              <c:ext xmlns:c16="http://schemas.microsoft.com/office/drawing/2014/chart" uri="{C3380CC4-5D6E-409C-BE32-E72D297353CC}">
                <c16:uniqueId val="{00000002-40B3-482C-9D5B-D238CFEEDF6C}"/>
              </c:ext>
            </c:extLst>
          </c:dPt>
          <c:dLbls>
            <c:dLbl>
              <c:idx val="0"/>
              <c:layout>
                <c:manualLayout>
                  <c:x val="6.1898211829436037E-3"/>
                  <c:y val="9.2059838895281933E-3"/>
                </c:manualLayout>
              </c:layout>
              <c:numFmt formatCode="#,##0&quot;%&quot;;&quot;-&quot;#,##0&quot;%&quot;" sourceLinked="0"/>
              <c:spPr>
                <a:noFill/>
                <a:ln>
                  <a:noFill/>
                </a:ln>
              </c:spPr>
              <c:txPr>
                <a:bodyPr wrap="none"/>
                <a:lstStyle/>
                <a:p>
                  <a:pPr>
                    <a:defRPr sz="1000" kern="1200">
                      <a:solidFill>
                        <a:schemeClr val="bg1"/>
                      </a:solidFill>
                      <a:latin typeface="Gill Sans M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0B3-482C-9D5B-D238CFEEDF6C}"/>
                </c:ext>
              </c:extLst>
            </c:dLbl>
            <c:dLbl>
              <c:idx val="1"/>
              <c:layout>
                <c:manualLayout>
                  <c:x val="-6.8775790921595595E-3"/>
                  <c:y val="-1.1507479861910242E-2"/>
                </c:manualLayout>
              </c:layout>
              <c:numFmt formatCode="#,##0&quot;%&quot;;&quot;-&quot;#,##0&quot;%&quot;" sourceLinked="0"/>
              <c:spPr>
                <a:noFill/>
                <a:ln>
                  <a:noFill/>
                </a:ln>
              </c:spPr>
              <c:txPr>
                <a:bodyPr wrap="none"/>
                <a:lstStyle/>
                <a:p>
                  <a:pPr>
                    <a:defRPr sz="1000" kern="1200">
                      <a:solidFill>
                        <a:schemeClr val="bg1"/>
                      </a:solidFill>
                      <a:latin typeface="Gill Sans M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0B3-482C-9D5B-D238CFEEDF6C}"/>
                </c:ext>
              </c:extLst>
            </c:dLbl>
            <c:dLbl>
              <c:idx val="2"/>
              <c:layout>
                <c:manualLayout>
                  <c:x val="-4.1265474552957355E-3"/>
                  <c:y val="-2.4165707710011506E-2"/>
                </c:manualLayout>
              </c:layout>
              <c:numFmt formatCode="#,##0&quot;%&quot;;&quot;-&quot;#,##0&quot;%&quot;" sourceLinked="0"/>
              <c:spPr>
                <a:noFill/>
                <a:ln>
                  <a:noFill/>
                </a:ln>
              </c:spPr>
              <c:txPr>
                <a:bodyPr wrap="none"/>
                <a:lstStyle/>
                <a:p>
                  <a:pPr>
                    <a:defRPr sz="1000" kern="1200">
                      <a:solidFill>
                        <a:schemeClr val="bg1"/>
                      </a:solidFill>
                      <a:latin typeface="Gill Sans M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0B3-482C-9D5B-D238CFEEDF6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Sheet1!$A$1:$A$3</c:f>
              <c:numCache>
                <c:formatCode>General</c:formatCode>
                <c:ptCount val="3"/>
                <c:pt idx="0">
                  <c:v>85.885741718674993</c:v>
                </c:pt>
                <c:pt idx="1">
                  <c:v>9.6975516082573208</c:v>
                </c:pt>
                <c:pt idx="2">
                  <c:v>4.4167066730676909</c:v>
                </c:pt>
              </c:numCache>
            </c:numRef>
          </c:val>
          <c:extLst>
            <c:ext xmlns:c16="http://schemas.microsoft.com/office/drawing/2014/chart" uri="{C3380CC4-5D6E-409C-BE32-E72D297353CC}">
              <c16:uniqueId val="{00000003-40B3-482C-9D5B-D238CFEEDF6C}"/>
            </c:ext>
          </c:extLst>
        </c:ser>
        <c:dLbls>
          <c:showLegendKey val="0"/>
          <c:showVal val="0"/>
          <c:showCatName val="0"/>
          <c:showSerName val="0"/>
          <c:showPercent val="0"/>
          <c:showBubbleSize val="0"/>
          <c:showLeaderLines val="1"/>
        </c:dLbls>
        <c:firstSliceAng val="0"/>
        <c:holeSize val="70"/>
      </c:doughnutChart>
    </c:plotArea>
    <c:plotVisOnly val="0"/>
    <c:dispBlanksAs val="gap"/>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7467248908296942E-2"/>
          <c:y val="0.12932604735883424"/>
          <c:w val="0.96506550218340614"/>
          <c:h val="0.74134790528233152"/>
        </c:manualLayout>
      </c:layout>
      <c:barChart>
        <c:barDir val="col"/>
        <c:grouping val="stacked"/>
        <c:varyColors val="0"/>
        <c:ser>
          <c:idx val="0"/>
          <c:order val="0"/>
          <c:spPr>
            <a:noFill/>
            <a:ln>
              <a:noFill/>
            </a:ln>
          </c:spPr>
          <c:invertIfNegative val="0"/>
          <c:dPt>
            <c:idx val="0"/>
            <c:invertIfNegative val="0"/>
            <c:bubble3D val="0"/>
            <c:spPr>
              <a:solidFill>
                <a:srgbClr val="003896"/>
              </a:solidFill>
              <a:ln>
                <a:noFill/>
              </a:ln>
            </c:spPr>
            <c:extLst>
              <c:ext xmlns:c16="http://schemas.microsoft.com/office/drawing/2014/chart" uri="{C3380CC4-5D6E-409C-BE32-E72D297353CC}">
                <c16:uniqueId val="{00000000-7355-47F3-B0D7-6F1A672C8359}"/>
              </c:ext>
            </c:extLst>
          </c:dPt>
          <c:dPt>
            <c:idx val="6"/>
            <c:invertIfNegative val="0"/>
            <c:bubble3D val="0"/>
            <c:spPr>
              <a:solidFill>
                <a:schemeClr val="accent1"/>
              </a:solidFill>
              <a:ln>
                <a:noFill/>
              </a:ln>
            </c:spPr>
            <c:extLst>
              <c:ext xmlns:c16="http://schemas.microsoft.com/office/drawing/2014/chart" uri="{C3380CC4-5D6E-409C-BE32-E72D297353CC}">
                <c16:uniqueId val="{00000001-7355-47F3-B0D7-6F1A672C8359}"/>
              </c:ext>
            </c:extLst>
          </c:dPt>
          <c:val>
            <c:numRef>
              <c:f>Sheet1!$A$1:$G$1</c:f>
              <c:numCache>
                <c:formatCode>General</c:formatCode>
                <c:ptCount val="7"/>
                <c:pt idx="0">
                  <c:v>42.0522123893806</c:v>
                </c:pt>
                <c:pt idx="1">
                  <c:v>42.0522123893806</c:v>
                </c:pt>
                <c:pt idx="2">
                  <c:v>58.052212389380543</c:v>
                </c:pt>
                <c:pt idx="3">
                  <c:v>10.952212389380577</c:v>
                </c:pt>
                <c:pt idx="4">
                  <c:v>10.95221238938052</c:v>
                </c:pt>
                <c:pt idx="5">
                  <c:v>23.752212389380418</c:v>
                </c:pt>
                <c:pt idx="6">
                  <c:v>30.352212389380497</c:v>
                </c:pt>
              </c:numCache>
            </c:numRef>
          </c:val>
          <c:extLst>
            <c:ext xmlns:c16="http://schemas.microsoft.com/office/drawing/2014/chart" uri="{C3380CC4-5D6E-409C-BE32-E72D297353CC}">
              <c16:uniqueId val="{00000002-7355-47F3-B0D7-6F1A672C8359}"/>
            </c:ext>
          </c:extLst>
        </c:ser>
        <c:ser>
          <c:idx val="1"/>
          <c:order val="1"/>
          <c:spPr>
            <a:solidFill>
              <a:schemeClr val="accent3"/>
            </a:solidFill>
            <a:ln>
              <a:noFill/>
            </a:ln>
          </c:spPr>
          <c:invertIfNegative val="0"/>
          <c:dPt>
            <c:idx val="1"/>
            <c:invertIfNegative val="0"/>
            <c:bubble3D val="0"/>
            <c:spPr>
              <a:solidFill>
                <a:srgbClr val="96330F"/>
              </a:solidFill>
              <a:ln w="12700" cmpd="sng" algn="ctr">
                <a:solidFill>
                  <a:srgbClr val="96330F"/>
                </a:solidFill>
                <a:prstDash val="solid"/>
              </a:ln>
            </c:spPr>
            <c:extLst>
              <c:ext xmlns:c16="http://schemas.microsoft.com/office/drawing/2014/chart" uri="{C3380CC4-5D6E-409C-BE32-E72D297353CC}">
                <c16:uniqueId val="{00000003-7355-47F3-B0D7-6F1A672C8359}"/>
              </c:ext>
            </c:extLst>
          </c:dPt>
          <c:dPt>
            <c:idx val="3"/>
            <c:invertIfNegative val="0"/>
            <c:bubble3D val="0"/>
            <c:spPr>
              <a:solidFill>
                <a:schemeClr val="accent6"/>
              </a:solidFill>
              <a:ln>
                <a:noFill/>
              </a:ln>
            </c:spPr>
            <c:extLst>
              <c:ext xmlns:c16="http://schemas.microsoft.com/office/drawing/2014/chart" uri="{C3380CC4-5D6E-409C-BE32-E72D297353CC}">
                <c16:uniqueId val="{00000004-7355-47F3-B0D7-6F1A672C8359}"/>
              </c:ext>
            </c:extLst>
          </c:dPt>
          <c:dLbls>
            <c:dLbl>
              <c:idx val="1"/>
              <c:layout>
                <c:manualLayout>
                  <c:x val="0"/>
                  <c:y val="-2.7322404371584699E-3"/>
                </c:manualLayout>
              </c:layout>
              <c:numFmt formatCode="#,##0.0;#,##0.0" sourceLinked="0"/>
              <c:spPr>
                <a:noFill/>
                <a:ln>
                  <a:noFill/>
                </a:ln>
              </c:spPr>
              <c:txPr>
                <a:bodyPr wrap="none"/>
                <a:lstStyle/>
                <a:p>
                  <a:pPr>
                    <a:defRPr sz="1000" kern="12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355-47F3-B0D7-6F1A672C8359}"/>
                </c:ext>
              </c:extLst>
            </c:dLbl>
            <c:dLbl>
              <c:idx val="2"/>
              <c:layout>
                <c:manualLayout>
                  <c:x val="0"/>
                  <c:y val="-3.6429872495446266E-3"/>
                </c:manualLayout>
              </c:layout>
              <c:numFmt formatCode="#,##0.0;#,##0.0" sourceLinked="0"/>
              <c:spPr>
                <a:noFill/>
                <a:ln>
                  <a:noFill/>
                </a:ln>
              </c:spPr>
              <c:txPr>
                <a:bodyPr wrap="none"/>
                <a:lstStyle/>
                <a:p>
                  <a:pPr>
                    <a:defRPr sz="10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7355-47F3-B0D7-6F1A672C8359}"/>
                </c:ext>
              </c:extLst>
            </c:dLbl>
            <c:dLbl>
              <c:idx val="3"/>
              <c:layout>
                <c:manualLayout>
                  <c:x val="0"/>
                  <c:y val="-2.7322404371584699E-3"/>
                </c:manualLayout>
              </c:layout>
              <c:numFmt formatCode="#,##0.0;#,##0.0" sourceLinked="0"/>
              <c:spPr>
                <a:noFill/>
                <a:ln>
                  <a:noFill/>
                </a:ln>
              </c:spPr>
              <c:txPr>
                <a:bodyPr wrap="none"/>
                <a:lstStyle/>
                <a:p>
                  <a:pPr>
                    <a:defRPr sz="10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355-47F3-B0D7-6F1A672C8359}"/>
                </c:ext>
              </c:extLst>
            </c:dLbl>
            <c:dLbl>
              <c:idx val="4"/>
              <c:layout>
                <c:manualLayout>
                  <c:x val="0"/>
                  <c:y val="-3.6429872495446266E-3"/>
                </c:manualLayout>
              </c:layout>
              <c:numFmt formatCode="#,##0.0;#,##0.0" sourceLinked="0"/>
              <c:spPr>
                <a:noFill/>
                <a:ln>
                  <a:noFill/>
                </a:ln>
              </c:spPr>
              <c:txPr>
                <a:bodyPr wrap="none"/>
                <a:lstStyle/>
                <a:p>
                  <a:pPr>
                    <a:defRPr sz="10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7355-47F3-B0D7-6F1A672C8359}"/>
                </c:ext>
              </c:extLst>
            </c:dLbl>
            <c:dLbl>
              <c:idx val="5"/>
              <c:layout>
                <c:manualLayout>
                  <c:x val="0"/>
                  <c:y val="-2.7322404371584699E-3"/>
                </c:manualLayout>
              </c:layout>
              <c:numFmt formatCode="#,##0.0;#,##0.0" sourceLinked="0"/>
              <c:spPr>
                <a:noFill/>
                <a:ln>
                  <a:noFill/>
                </a:ln>
              </c:spPr>
              <c:txPr>
                <a:bodyPr wrap="none"/>
                <a:lstStyle/>
                <a:p>
                  <a:pPr>
                    <a:defRPr sz="1000">
                      <a:solidFill>
                        <a:srgbClr val="FFFFFF"/>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7355-47F3-B0D7-6F1A672C835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Sheet1!$A$2:$G$2</c:f>
              <c:numCache>
                <c:formatCode>General</c:formatCode>
                <c:ptCount val="7"/>
                <c:pt idx="1">
                  <c:v>16</c:v>
                </c:pt>
                <c:pt idx="2">
                  <c:v>7.5</c:v>
                </c:pt>
                <c:pt idx="3">
                  <c:v>54.600000000000023</c:v>
                </c:pt>
                <c:pt idx="4">
                  <c:v>12.800000000000011</c:v>
                </c:pt>
                <c:pt idx="5">
                  <c:v>6.6000000000000227</c:v>
                </c:pt>
              </c:numCache>
            </c:numRef>
          </c:val>
          <c:extLst>
            <c:ext xmlns:c16="http://schemas.microsoft.com/office/drawing/2014/chart" uri="{C3380CC4-5D6E-409C-BE32-E72D297353CC}">
              <c16:uniqueId val="{00000008-7355-47F3-B0D7-6F1A672C8359}"/>
            </c:ext>
          </c:extLst>
        </c:ser>
        <c:dLbls>
          <c:showLegendKey val="0"/>
          <c:showVal val="0"/>
          <c:showCatName val="0"/>
          <c:showSerName val="0"/>
          <c:showPercent val="0"/>
          <c:showBubbleSize val="0"/>
        </c:dLbls>
        <c:gapWidth val="80"/>
        <c:overlap val="100"/>
        <c:axId val="538059824"/>
        <c:axId val="1"/>
      </c:barChart>
      <c:catAx>
        <c:axId val="53805982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5.5522123893806"/>
          <c:min val="0"/>
        </c:scaling>
        <c:delete val="1"/>
        <c:axPos val="l"/>
        <c:numFmt formatCode="General" sourceLinked="1"/>
        <c:majorTickMark val="out"/>
        <c:minorTickMark val="none"/>
        <c:tickLblPos val="nextTo"/>
        <c:crossAx val="538059824"/>
        <c:crosses val="min"/>
        <c:crossBetween val="between"/>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105263157894732E-2"/>
          <c:y val="0.12347826086956522"/>
          <c:w val="0.82963988919667586"/>
          <c:h val="0.75304347826086959"/>
        </c:manualLayout>
      </c:layout>
      <c:barChart>
        <c:barDir val="col"/>
        <c:grouping val="stacked"/>
        <c:varyColors val="0"/>
        <c:ser>
          <c:idx val="0"/>
          <c:order val="0"/>
          <c:spPr>
            <a:solidFill>
              <a:srgbClr val="C3CFE1"/>
            </a:solidFill>
            <a:ln>
              <a:noFill/>
            </a:ln>
          </c:spPr>
          <c:invertIfNegative val="0"/>
          <c:dPt>
            <c:idx val="4"/>
            <c:invertIfNegative val="0"/>
            <c:bubble3D val="0"/>
            <c:spPr>
              <a:solidFill>
                <a:srgbClr val="003896"/>
              </a:solidFill>
              <a:ln>
                <a:noFill/>
              </a:ln>
            </c:spPr>
            <c:extLst>
              <c:ext xmlns:c16="http://schemas.microsoft.com/office/drawing/2014/chart" uri="{C3380CC4-5D6E-409C-BE32-E72D297353CC}">
                <c16:uniqueId val="{00000000-D2D0-43B5-9CFA-64B1AA9D8C85}"/>
              </c:ext>
            </c:extLst>
          </c:dPt>
          <c:dPt>
            <c:idx val="5"/>
            <c:invertIfNegative val="0"/>
            <c:bubble3D val="0"/>
            <c:spPr>
              <a:solidFill>
                <a:schemeClr val="tx2"/>
              </a:solidFill>
              <a:ln>
                <a:noFill/>
              </a:ln>
            </c:spPr>
            <c:extLst>
              <c:ext xmlns:c16="http://schemas.microsoft.com/office/drawing/2014/chart" uri="{C3380CC4-5D6E-409C-BE32-E72D297353CC}">
                <c16:uniqueId val="{00000001-D2D0-43B5-9CFA-64B1AA9D8C85}"/>
              </c:ext>
            </c:extLst>
          </c:dPt>
          <c:dLbls>
            <c:dLbl>
              <c:idx val="0"/>
              <c:layout>
                <c:manualLayout>
                  <c:x val="0"/>
                  <c:y val="-3.4782608695652175E-3"/>
                </c:manualLayout>
              </c:layout>
              <c:numFmt formatCode="#,##0.0;&quot;-&quot;#,##0.0" sourceLinked="0"/>
              <c:spPr>
                <a:noFill/>
                <a:ln>
                  <a:noFill/>
                </a:ln>
              </c:spPr>
              <c:txPr>
                <a:bodyPr wrap="none"/>
                <a:lstStyle/>
                <a:p>
                  <a:pPr>
                    <a:defRPr sz="1000">
                      <a:solidFill>
                        <a:srgbClr val="003896"/>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D2D0-43B5-9CFA-64B1AA9D8C85}"/>
                </c:ext>
              </c:extLst>
            </c:dLbl>
            <c:dLbl>
              <c:idx val="1"/>
              <c:layout>
                <c:manualLayout>
                  <c:x val="0"/>
                  <c:y val="-2.6086956521739132E-3"/>
                </c:manualLayout>
              </c:layout>
              <c:numFmt formatCode="#,##0.0;&quot;-&quot;#,##0.0" sourceLinked="0"/>
              <c:spPr>
                <a:noFill/>
                <a:ln>
                  <a:noFill/>
                </a:ln>
              </c:spPr>
              <c:txPr>
                <a:bodyPr wrap="none"/>
                <a:lstStyle/>
                <a:p>
                  <a:pPr>
                    <a:defRPr sz="1000">
                      <a:solidFill>
                        <a:srgbClr val="003896"/>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D2D0-43B5-9CFA-64B1AA9D8C85}"/>
                </c:ext>
              </c:extLst>
            </c:dLbl>
            <c:dLbl>
              <c:idx val="2"/>
              <c:layout>
                <c:manualLayout>
                  <c:x val="0"/>
                  <c:y val="-2.6086956521739132E-3"/>
                </c:manualLayout>
              </c:layout>
              <c:numFmt formatCode="#,##0.0;&quot;-&quot;#,##0.0" sourceLinked="0"/>
              <c:spPr>
                <a:noFill/>
                <a:ln>
                  <a:noFill/>
                </a:ln>
              </c:spPr>
              <c:txPr>
                <a:bodyPr wrap="none"/>
                <a:lstStyle/>
                <a:p>
                  <a:pPr>
                    <a:defRPr sz="1000">
                      <a:solidFill>
                        <a:srgbClr val="003896"/>
                      </a:solidFill>
                      <a:latin typeface="Gill Sans MT"/>
                      <a:ea typeface="+mn-ea"/>
                      <a:cs typeface="+mn-cs"/>
                      <a:sym typeface="+mn-l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D2D0-43B5-9CFA-64B1AA9D8C85}"/>
                </c:ext>
              </c:extLst>
            </c:dLbl>
            <c:dLbl>
              <c:idx val="3"/>
              <c:layout>
                <c:manualLayout>
                  <c:x val="0"/>
                  <c:y val="-3.4782608695652175E-3"/>
                </c:manualLayout>
              </c:layout>
              <c:numFmt formatCode="#,##0.0;&quot;-&quot;#,##0.0" sourceLinked="0"/>
              <c:spPr>
                <a:noFill/>
                <a:ln>
                  <a:noFill/>
                </a:ln>
              </c:spPr>
              <c:txPr>
                <a:bodyPr wrap="none"/>
                <a:lstStyle/>
                <a:p>
                  <a:pPr>
                    <a:defRPr sz="1000">
                      <a:solidFill>
                        <a:srgbClr val="003896"/>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D2D0-43B5-9CFA-64B1AA9D8C85}"/>
                </c:ext>
              </c:extLst>
            </c:dLbl>
            <c:dLbl>
              <c:idx val="4"/>
              <c:layout>
                <c:manualLayout>
                  <c:x val="0"/>
                  <c:y val="-2.6086956521739132E-3"/>
                </c:manualLayout>
              </c:layout>
              <c:numFmt formatCode="#,##0.0;&quot;-&quot;#,##0.0" sourceLinked="0"/>
              <c:spPr>
                <a:noFill/>
                <a:ln>
                  <a:noFill/>
                </a:ln>
              </c:spPr>
              <c:txPr>
                <a:bodyPr wrap="none"/>
                <a:lstStyle/>
                <a:p>
                  <a:pPr>
                    <a:defRPr sz="1000">
                      <a:solidFill>
                        <a:srgbClr val="FFFFFF"/>
                      </a:solidFill>
                      <a:latin typeface="Gill Sans MT"/>
                      <a:ea typeface="+mn-ea"/>
                      <a:cs typeface="+mn-cs"/>
                      <a:sym typeface="+mn-l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2D0-43B5-9CFA-64B1AA9D8C8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Sheet1!$A$1:$F$1</c:f>
              <c:numCache>
                <c:formatCode>General</c:formatCode>
                <c:ptCount val="6"/>
                <c:pt idx="0">
                  <c:v>28.04</c:v>
                </c:pt>
                <c:pt idx="1">
                  <c:v>35.299999999999997</c:v>
                </c:pt>
                <c:pt idx="2">
                  <c:v>44.8</c:v>
                </c:pt>
                <c:pt idx="3">
                  <c:v>58.5</c:v>
                </c:pt>
                <c:pt idx="4">
                  <c:v>74.400000000000006</c:v>
                </c:pt>
                <c:pt idx="5">
                  <c:v>95.4</c:v>
                </c:pt>
              </c:numCache>
            </c:numRef>
          </c:val>
          <c:extLst>
            <c:ext xmlns:c16="http://schemas.microsoft.com/office/drawing/2014/chart" uri="{C3380CC4-5D6E-409C-BE32-E72D297353CC}">
              <c16:uniqueId val="{00000006-D2D0-43B5-9CFA-64B1AA9D8C85}"/>
            </c:ext>
          </c:extLst>
        </c:ser>
        <c:dLbls>
          <c:showLegendKey val="0"/>
          <c:showVal val="0"/>
          <c:showCatName val="0"/>
          <c:showSerName val="0"/>
          <c:showPercent val="0"/>
          <c:showBubbleSize val="0"/>
        </c:dLbls>
        <c:gapWidth val="80"/>
        <c:overlap val="100"/>
        <c:axId val="656473359"/>
        <c:axId val="1"/>
      </c:barChart>
      <c:lineChart>
        <c:grouping val="standard"/>
        <c:varyColors val="0"/>
        <c:ser>
          <c:idx val="1"/>
          <c:order val="1"/>
          <c:spPr>
            <a:ln w="28575" cmpd="sng" algn="ctr">
              <a:solidFill>
                <a:schemeClr val="accent3"/>
              </a:solidFill>
              <a:prstDash val="solid"/>
            </a:ln>
          </c:spPr>
          <c:marker>
            <c:symbol val="none"/>
          </c:marker>
          <c:val>
            <c:numRef>
              <c:f>Sheet1!$A$2:$F$2</c:f>
              <c:numCache>
                <c:formatCode>General</c:formatCode>
                <c:ptCount val="6"/>
                <c:pt idx="0">
                  <c:v>92</c:v>
                </c:pt>
                <c:pt idx="1">
                  <c:v>94</c:v>
                </c:pt>
                <c:pt idx="2">
                  <c:v>92</c:v>
                </c:pt>
                <c:pt idx="3">
                  <c:v>90</c:v>
                </c:pt>
                <c:pt idx="4">
                  <c:v>88.8</c:v>
                </c:pt>
                <c:pt idx="5">
                  <c:v>82.699999999999989</c:v>
                </c:pt>
              </c:numCache>
            </c:numRef>
          </c:val>
          <c:smooth val="0"/>
          <c:extLst>
            <c:ext xmlns:c16="http://schemas.microsoft.com/office/drawing/2014/chart" uri="{C3380CC4-5D6E-409C-BE32-E72D297353CC}">
              <c16:uniqueId val="{00000007-D2D0-43B5-9CFA-64B1AA9D8C85}"/>
            </c:ext>
          </c:extLst>
        </c:ser>
        <c:dLbls>
          <c:showLegendKey val="0"/>
          <c:showVal val="0"/>
          <c:showCatName val="0"/>
          <c:showSerName val="0"/>
          <c:showPercent val="0"/>
          <c:showBubbleSize val="0"/>
        </c:dLbls>
        <c:marker val="1"/>
        <c:smooth val="0"/>
        <c:axId val="2"/>
        <c:axId val="3"/>
      </c:lineChart>
      <c:catAx>
        <c:axId val="65647335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a:solidFill>
                  <a:srgbClr val="1D3E88"/>
                </a:solidFill>
                <a:latin typeface="Gill Sans MT"/>
                <a:ea typeface="+mn-ea"/>
                <a:cs typeface="+mn-cs"/>
                <a:sym typeface="+mn-lt"/>
              </a:defRPr>
            </a:pPr>
            <a:endParaRPr lang="en-US"/>
          </a:p>
        </c:txPr>
        <c:crossAx val="656473359"/>
        <c:crosses val="min"/>
        <c:crossBetween val="between"/>
        <c:majorUnit val="20"/>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95"/>
          <c:min val="70"/>
        </c:scaling>
        <c:delete val="0"/>
        <c:axPos val="r"/>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a:solidFill>
                  <a:srgbClr val="1D3E88"/>
                </a:solidFill>
                <a:latin typeface="Gill Sans MT"/>
                <a:ea typeface="+mn-ea"/>
                <a:cs typeface="+mn-cs"/>
                <a:sym typeface="+mn-lt"/>
              </a:defRPr>
            </a:pPr>
            <a:endParaRPr lang="en-US"/>
          </a:p>
        </c:txPr>
        <c:crossAx val="2"/>
        <c:crosses val="max"/>
        <c:crossBetween val="between"/>
        <c:majorUnit val="5"/>
      </c:valAx>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43517158499132E-3"/>
          <c:y val="9.1770788453252913E-2"/>
          <c:w val="0.98611296568300177"/>
          <c:h val="0.8440327445066782"/>
        </c:manualLayout>
      </c:layout>
      <c:barChart>
        <c:barDir val="col"/>
        <c:grouping val="stacked"/>
        <c:varyColors val="0"/>
        <c:ser>
          <c:idx val="0"/>
          <c:order val="0"/>
          <c:spPr>
            <a:noFill/>
            <a:ln>
              <a:noFill/>
            </a:ln>
          </c:spPr>
          <c:invertIfNegative val="0"/>
          <c:dPt>
            <c:idx val="0"/>
            <c:invertIfNegative val="0"/>
            <c:bubble3D val="0"/>
            <c:spPr>
              <a:solidFill>
                <a:srgbClr val="003896"/>
              </a:solidFill>
              <a:ln>
                <a:noFill/>
              </a:ln>
            </c:spPr>
            <c:extLst>
              <c:ext xmlns:c16="http://schemas.microsoft.com/office/drawing/2014/chart" uri="{C3380CC4-5D6E-409C-BE32-E72D297353CC}">
                <c16:uniqueId val="{00000000-7710-435B-8E4A-5A4E1B337FF4}"/>
              </c:ext>
            </c:extLst>
          </c:dPt>
          <c:dPt>
            <c:idx val="2"/>
            <c:invertIfNegative val="0"/>
            <c:bubble3D val="0"/>
            <c:spPr>
              <a:solidFill>
                <a:schemeClr val="accent6"/>
              </a:solidFill>
              <a:ln>
                <a:noFill/>
              </a:ln>
            </c:spPr>
            <c:extLst>
              <c:ext xmlns:c16="http://schemas.microsoft.com/office/drawing/2014/chart" uri="{C3380CC4-5D6E-409C-BE32-E72D297353CC}">
                <c16:uniqueId val="{00000001-7710-435B-8E4A-5A4E1B337FF4}"/>
              </c:ext>
            </c:extLst>
          </c:dPt>
          <c:dPt>
            <c:idx val="3"/>
            <c:invertIfNegative val="0"/>
            <c:bubble3D val="0"/>
            <c:spPr>
              <a:solidFill>
                <a:schemeClr val="accent4"/>
              </a:solidFill>
              <a:ln>
                <a:noFill/>
              </a:ln>
            </c:spPr>
            <c:extLst>
              <c:ext xmlns:c16="http://schemas.microsoft.com/office/drawing/2014/chart" uri="{C3380CC4-5D6E-409C-BE32-E72D297353CC}">
                <c16:uniqueId val="{00000002-7710-435B-8E4A-5A4E1B337FF4}"/>
              </c:ext>
            </c:extLst>
          </c:dPt>
          <c:dPt>
            <c:idx val="4"/>
            <c:invertIfNegative val="0"/>
            <c:bubble3D val="0"/>
            <c:spPr>
              <a:solidFill>
                <a:schemeClr val="accent3"/>
              </a:solidFill>
              <a:ln>
                <a:noFill/>
              </a:ln>
            </c:spPr>
            <c:extLst>
              <c:ext xmlns:c16="http://schemas.microsoft.com/office/drawing/2014/chart" uri="{C3380CC4-5D6E-409C-BE32-E72D297353CC}">
                <c16:uniqueId val="{00000003-7710-435B-8E4A-5A4E1B337FF4}"/>
              </c:ext>
            </c:extLst>
          </c:dPt>
          <c:dPt>
            <c:idx val="8"/>
            <c:invertIfNegative val="0"/>
            <c:bubble3D val="0"/>
            <c:spPr>
              <a:solidFill>
                <a:schemeClr val="accent3"/>
              </a:solidFill>
              <a:ln>
                <a:noFill/>
              </a:ln>
            </c:spPr>
            <c:extLst>
              <c:ext xmlns:c16="http://schemas.microsoft.com/office/drawing/2014/chart" uri="{C3380CC4-5D6E-409C-BE32-E72D297353CC}">
                <c16:uniqueId val="{00000004-7710-435B-8E4A-5A4E1B337FF4}"/>
              </c:ext>
            </c:extLst>
          </c:dPt>
          <c:dPt>
            <c:idx val="9"/>
            <c:invertIfNegative val="0"/>
            <c:bubble3D val="0"/>
            <c:spPr>
              <a:solidFill>
                <a:schemeClr val="accent2"/>
              </a:solidFill>
              <a:ln>
                <a:noFill/>
              </a:ln>
            </c:spPr>
            <c:extLst>
              <c:ext xmlns:c16="http://schemas.microsoft.com/office/drawing/2014/chart" uri="{C3380CC4-5D6E-409C-BE32-E72D297353CC}">
                <c16:uniqueId val="{00000005-7710-435B-8E4A-5A4E1B337FF4}"/>
              </c:ext>
            </c:extLst>
          </c:dPt>
          <c:dPt>
            <c:idx val="11"/>
            <c:invertIfNegative val="0"/>
            <c:bubble3D val="0"/>
            <c:spPr>
              <a:solidFill>
                <a:srgbClr val="003896"/>
              </a:solidFill>
              <a:ln>
                <a:noFill/>
              </a:ln>
            </c:spPr>
            <c:extLst>
              <c:ext xmlns:c16="http://schemas.microsoft.com/office/drawing/2014/chart" uri="{C3380CC4-5D6E-409C-BE32-E72D297353CC}">
                <c16:uniqueId val="{00000006-7710-435B-8E4A-5A4E1B337FF4}"/>
              </c:ext>
            </c:extLst>
          </c:dPt>
          <c:dLbls>
            <c:dLbl>
              <c:idx val="0"/>
              <c:layout>
                <c:manualLayout>
                  <c:x val="0"/>
                  <c:y val="-0.34812580784144764"/>
                </c:manualLayout>
              </c:layout>
              <c:numFmt formatCode="#,##0.0;&quot;(&quot;#,##0.0&quot;)&quot;" sourceLinked="0"/>
              <c:spPr>
                <a:noFill/>
                <a:ln>
                  <a:noFill/>
                </a:ln>
              </c:spPr>
              <c:txPr>
                <a:bodyPr wrap="none"/>
                <a:lstStyle/>
                <a:p>
                  <a:pPr>
                    <a:defRPr sz="1050">
                      <a:solidFill>
                        <a:srgbClr val="1D3E88"/>
                      </a:solidFill>
                      <a:latin typeface="Gill Sans MT"/>
                      <a:ea typeface="Gill Sans MT"/>
                      <a:cs typeface="Gill Sans MT"/>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710-435B-8E4A-5A4E1B337FF4}"/>
                </c:ext>
              </c:extLst>
            </c:dLbl>
            <c:dLbl>
              <c:idx val="2"/>
              <c:layout>
                <c:manualLayout>
                  <c:x val="0"/>
                  <c:y val="-1.7233950883239983E-3"/>
                </c:manualLayout>
              </c:layout>
              <c:numFmt formatCode="#,##0.0;#,##0.0" sourceLinked="0"/>
              <c:spPr>
                <a:noFill/>
                <a:ln>
                  <a:noFill/>
                </a:ln>
              </c:spPr>
              <c:txPr>
                <a:bodyPr wrap="none"/>
                <a:lstStyle/>
                <a:p>
                  <a:pPr>
                    <a:defRPr sz="105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710-435B-8E4A-5A4E1B337FF4}"/>
                </c:ext>
              </c:extLst>
            </c:dLbl>
            <c:dLbl>
              <c:idx val="11"/>
              <c:layout>
                <c:manualLayout>
                  <c:x val="0"/>
                  <c:y val="-1.2925463162429987E-3"/>
                </c:manualLayout>
              </c:layout>
              <c:numFmt formatCode="#,##0.0;#,##0.0" sourceLinked="0"/>
              <c:spPr>
                <a:noFill/>
                <a:ln>
                  <a:noFill/>
                </a:ln>
              </c:spPr>
              <c:txPr>
                <a:bodyPr wrap="none"/>
                <a:lstStyle/>
                <a:p>
                  <a:pPr>
                    <a:defRPr sz="1050" kern="1200">
                      <a:solidFill>
                        <a:srgbClr val="FFFFFF"/>
                      </a:solidFill>
                      <a:latin typeface="Gill Sans MT"/>
                      <a:ea typeface="Gill Sans MT"/>
                      <a:cs typeface="Gill Sans MT"/>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7710-435B-8E4A-5A4E1B337FF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295.81400000000002</c:v>
                </c:pt>
                <c:pt idx="1">
                  <c:v>40.395999999999987</c:v>
                </c:pt>
                <c:pt idx="2">
                  <c:v>40.395999999999965</c:v>
                </c:pt>
                <c:pt idx="3">
                  <c:v>40.395999999999958</c:v>
                </c:pt>
                <c:pt idx="4">
                  <c:v>-4.5470000000000335</c:v>
                </c:pt>
                <c:pt idx="5">
                  <c:v>-4.5470000000000583</c:v>
                </c:pt>
                <c:pt idx="6">
                  <c:v>-59.141000000000062</c:v>
                </c:pt>
                <c:pt idx="7">
                  <c:v>-18.396000000000058</c:v>
                </c:pt>
                <c:pt idx="8">
                  <c:v>-18.396000000000065</c:v>
                </c:pt>
                <c:pt idx="9">
                  <c:v>5.1659999999999329</c:v>
                </c:pt>
                <c:pt idx="10">
                  <c:v>5.1659999999999409</c:v>
                </c:pt>
                <c:pt idx="11">
                  <c:v>16.049999999999955</c:v>
                </c:pt>
              </c:numCache>
            </c:numRef>
          </c:val>
          <c:extLst>
            <c:ext xmlns:c16="http://schemas.microsoft.com/office/drawing/2014/chart" uri="{C3380CC4-5D6E-409C-BE32-E72D297353CC}">
              <c16:uniqueId val="{00000007-7710-435B-8E4A-5A4E1B337FF4}"/>
            </c:ext>
          </c:extLst>
        </c:ser>
        <c:ser>
          <c:idx val="1"/>
          <c:order val="1"/>
          <c:spPr>
            <a:solidFill>
              <a:srgbClr val="598787"/>
            </a:solidFill>
            <a:ln>
              <a:noFill/>
            </a:ln>
          </c:spPr>
          <c:invertIfNegative val="0"/>
          <c:dPt>
            <c:idx val="1"/>
            <c:invertIfNegative val="0"/>
            <c:bubble3D val="0"/>
            <c:spPr>
              <a:solidFill>
                <a:srgbClr val="CA9987"/>
              </a:solidFill>
              <a:ln w="12700" cmpd="sng" algn="ctr">
                <a:solidFill>
                  <a:srgbClr val="96330F"/>
                </a:solidFill>
                <a:prstDash val="solid"/>
              </a:ln>
            </c:spPr>
            <c:extLst>
              <c:ext xmlns:c16="http://schemas.microsoft.com/office/drawing/2014/chart" uri="{C3380CC4-5D6E-409C-BE32-E72D297353CC}">
                <c16:uniqueId val="{00000008-7710-435B-8E4A-5A4E1B337FF4}"/>
              </c:ext>
            </c:extLst>
          </c:dPt>
          <c:dPt>
            <c:idx val="3"/>
            <c:invertIfNegative val="0"/>
            <c:bubble3D val="0"/>
            <c:spPr>
              <a:solidFill>
                <a:schemeClr val="accent4"/>
              </a:solidFill>
              <a:ln>
                <a:noFill/>
              </a:ln>
            </c:spPr>
            <c:extLst>
              <c:ext xmlns:c16="http://schemas.microsoft.com/office/drawing/2014/chart" uri="{C3380CC4-5D6E-409C-BE32-E72D297353CC}">
                <c16:uniqueId val="{00000009-7710-435B-8E4A-5A4E1B337FF4}"/>
              </c:ext>
            </c:extLst>
          </c:dPt>
          <c:dPt>
            <c:idx val="7"/>
            <c:invertIfNegative val="0"/>
            <c:bubble3D val="0"/>
            <c:spPr>
              <a:solidFill>
                <a:srgbClr val="83725B"/>
              </a:solidFill>
              <a:ln>
                <a:noFill/>
              </a:ln>
            </c:spPr>
            <c:extLst>
              <c:ext xmlns:c16="http://schemas.microsoft.com/office/drawing/2014/chart" uri="{C3380CC4-5D6E-409C-BE32-E72D297353CC}">
                <c16:uniqueId val="{0000000A-7710-435B-8E4A-5A4E1B337FF4}"/>
              </c:ext>
            </c:extLst>
          </c:dPt>
          <c:dPt>
            <c:idx val="9"/>
            <c:invertIfNegative val="0"/>
            <c:bubble3D val="0"/>
            <c:spPr>
              <a:solidFill>
                <a:schemeClr val="accent2"/>
              </a:solidFill>
              <a:ln>
                <a:noFill/>
              </a:ln>
            </c:spPr>
            <c:extLst>
              <c:ext xmlns:c16="http://schemas.microsoft.com/office/drawing/2014/chart" uri="{C3380CC4-5D6E-409C-BE32-E72D297353CC}">
                <c16:uniqueId val="{0000000B-7710-435B-8E4A-5A4E1B337FF4}"/>
              </c:ext>
            </c:extLst>
          </c:dPt>
          <c:dPt>
            <c:idx val="10"/>
            <c:invertIfNegative val="0"/>
            <c:bubble3D val="0"/>
            <c:spPr>
              <a:solidFill>
                <a:schemeClr val="accent2"/>
              </a:solidFill>
              <a:ln>
                <a:noFill/>
              </a:ln>
            </c:spPr>
            <c:extLst>
              <c:ext xmlns:c16="http://schemas.microsoft.com/office/drawing/2014/chart" uri="{C3380CC4-5D6E-409C-BE32-E72D297353CC}">
                <c16:uniqueId val="{0000000C-7710-435B-8E4A-5A4E1B337FF4}"/>
              </c:ext>
            </c:extLst>
          </c:dPt>
          <c:dLbls>
            <c:dLbl>
              <c:idx val="1"/>
              <c:layout>
                <c:manualLayout>
                  <c:x val="0"/>
                  <c:y val="-1.2925463162429987E-3"/>
                </c:manualLayout>
              </c:layout>
              <c:numFmt formatCode="#,##0.0;#,##0.0" sourceLinked="0"/>
              <c:spPr>
                <a:noFill/>
                <a:ln>
                  <a:noFill/>
                </a:ln>
              </c:spPr>
              <c:txPr>
                <a:bodyPr wrap="none"/>
                <a:lstStyle/>
                <a:p>
                  <a:pPr>
                    <a:defRPr sz="1050" kern="1200">
                      <a:solidFill>
                        <a:srgbClr val="FFFFFF"/>
                      </a:solidFill>
                      <a:latin typeface="Gill Sans MT"/>
                      <a:ea typeface="Gill Sans MT"/>
                      <a:cs typeface="Gill Sans MT"/>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7710-435B-8E4A-5A4E1B337FF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Sheet1!$A$2:$L$2</c:f>
              <c:numCache>
                <c:formatCode>General</c:formatCode>
                <c:ptCount val="12"/>
                <c:pt idx="1">
                  <c:v>33.01400000000001</c:v>
                </c:pt>
                <c:pt idx="3">
                  <c:v>-4.5470000000000397</c:v>
                </c:pt>
                <c:pt idx="5">
                  <c:v>-54.594000000000001</c:v>
                </c:pt>
                <c:pt idx="6">
                  <c:v>-35.25500000000001</c:v>
                </c:pt>
                <c:pt idx="7">
                  <c:v>-76</c:v>
                </c:pt>
                <c:pt idx="9">
                  <c:v>-18.396000000000068</c:v>
                </c:pt>
                <c:pt idx="10">
                  <c:v>10.884</c:v>
                </c:pt>
              </c:numCache>
            </c:numRef>
          </c:val>
          <c:extLst>
            <c:ext xmlns:c16="http://schemas.microsoft.com/office/drawing/2014/chart" uri="{C3380CC4-5D6E-409C-BE32-E72D297353CC}">
              <c16:uniqueId val="{0000000D-7710-435B-8E4A-5A4E1B337FF4}"/>
            </c:ext>
          </c:extLst>
        </c:ser>
        <c:ser>
          <c:idx val="2"/>
          <c:order val="2"/>
          <c:spPr>
            <a:solidFill>
              <a:srgbClr val="CA9987"/>
            </a:solidFill>
            <a:ln w="12700" cmpd="sng" algn="ctr">
              <a:solidFill>
                <a:srgbClr val="96330F"/>
              </a:solidFill>
              <a:prstDash val="solid"/>
            </a:ln>
          </c:spPr>
          <c:invertIfNegative val="0"/>
          <c:val>
            <c:numRef>
              <c:f>Sheet1!$A$3:$L$3</c:f>
              <c:numCache>
                <c:formatCode>General</c:formatCode>
                <c:ptCount val="12"/>
                <c:pt idx="1">
                  <c:v>13.579000000000008</c:v>
                </c:pt>
              </c:numCache>
            </c:numRef>
          </c:val>
          <c:extLst>
            <c:ext xmlns:c16="http://schemas.microsoft.com/office/drawing/2014/chart" uri="{C3380CC4-5D6E-409C-BE32-E72D297353CC}">
              <c16:uniqueId val="{0000000E-7710-435B-8E4A-5A4E1B337FF4}"/>
            </c:ext>
          </c:extLst>
        </c:ser>
        <c:ser>
          <c:idx val="3"/>
          <c:order val="3"/>
          <c:spPr>
            <a:solidFill>
              <a:srgbClr val="B0664B"/>
            </a:solidFill>
            <a:ln w="12700" cmpd="sng" algn="ctr">
              <a:solidFill>
                <a:srgbClr val="96330F"/>
              </a:solidFill>
              <a:prstDash val="solid"/>
            </a:ln>
          </c:spPr>
          <c:invertIfNegative val="0"/>
          <c:dLbls>
            <c:dLbl>
              <c:idx val="1"/>
              <c:layout>
                <c:manualLayout>
                  <c:x val="0"/>
                  <c:y val="-1.2925463162429987E-3"/>
                </c:manualLayout>
              </c:layout>
              <c:numFmt formatCode="#,##0.0;#,##0.0" sourceLinked="0"/>
              <c:spPr>
                <a:noFill/>
                <a:ln>
                  <a:noFill/>
                </a:ln>
              </c:spPr>
              <c:txPr>
                <a:bodyPr wrap="none"/>
                <a:lstStyle/>
                <a:p>
                  <a:pPr>
                    <a:defRPr sz="1050" kern="1200">
                      <a:solidFill>
                        <a:srgbClr val="FFFFFF"/>
                      </a:solidFill>
                      <a:latin typeface="Gill Sans MT"/>
                      <a:ea typeface="Gill Sans MT"/>
                      <a:cs typeface="Gill Sans MT"/>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7710-435B-8E4A-5A4E1B337FF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Sheet1!$A$4:$L$4</c:f>
              <c:numCache>
                <c:formatCode>General</c:formatCode>
                <c:ptCount val="12"/>
                <c:pt idx="1">
                  <c:v>35.096000000000004</c:v>
                </c:pt>
              </c:numCache>
            </c:numRef>
          </c:val>
          <c:extLst>
            <c:ext xmlns:c16="http://schemas.microsoft.com/office/drawing/2014/chart" uri="{C3380CC4-5D6E-409C-BE32-E72D297353CC}">
              <c16:uniqueId val="{00000010-7710-435B-8E4A-5A4E1B337FF4}"/>
            </c:ext>
          </c:extLst>
        </c:ser>
        <c:ser>
          <c:idx val="4"/>
          <c:order val="4"/>
          <c:spPr>
            <a:solidFill>
              <a:schemeClr val="accent3"/>
            </a:solidFill>
            <a:ln w="12700" cmpd="sng" algn="ctr">
              <a:solidFill>
                <a:srgbClr val="96330F"/>
              </a:solidFill>
              <a:prstDash val="solid"/>
            </a:ln>
          </c:spPr>
          <c:invertIfNegative val="0"/>
          <c:val>
            <c:numRef>
              <c:f>Sheet1!$A$5:$L$5</c:f>
              <c:numCache>
                <c:formatCode>General</c:formatCode>
                <c:ptCount val="12"/>
                <c:pt idx="1">
                  <c:v>0</c:v>
                </c:pt>
              </c:numCache>
            </c:numRef>
          </c:val>
          <c:extLst>
            <c:ext xmlns:c16="http://schemas.microsoft.com/office/drawing/2014/chart" uri="{C3380CC4-5D6E-409C-BE32-E72D297353CC}">
              <c16:uniqueId val="{00000011-7710-435B-8E4A-5A4E1B337FF4}"/>
            </c:ext>
          </c:extLst>
        </c:ser>
        <c:ser>
          <c:idx val="5"/>
          <c:order val="5"/>
          <c:spPr>
            <a:solidFill>
              <a:srgbClr val="96330F"/>
            </a:solidFill>
            <a:ln w="12700" cmpd="sng" algn="ctr">
              <a:solidFill>
                <a:srgbClr val="96330F"/>
              </a:solidFill>
              <a:prstDash val="solid"/>
            </a:ln>
          </c:spPr>
          <c:invertIfNegative val="0"/>
          <c:dLbls>
            <c:dLbl>
              <c:idx val="1"/>
              <c:layout>
                <c:manualLayout>
                  <c:x val="0"/>
                  <c:y val="-1.2925463162429987E-3"/>
                </c:manualLayout>
              </c:layout>
              <c:numFmt formatCode="#,##0.0;#,##0.0" sourceLinked="0"/>
              <c:spPr>
                <a:noFill/>
                <a:ln>
                  <a:noFill/>
                </a:ln>
              </c:spPr>
              <c:txPr>
                <a:bodyPr wrap="none"/>
                <a:lstStyle/>
                <a:p>
                  <a:pPr>
                    <a:defRPr sz="1050" kern="1200">
                      <a:solidFill>
                        <a:srgbClr val="FFFFFF"/>
                      </a:solidFill>
                      <a:latin typeface="Gill Sans MT"/>
                      <a:ea typeface="Gill Sans MT"/>
                      <a:cs typeface="Gill Sans MT"/>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2-7710-435B-8E4A-5A4E1B337FF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Sheet1!$A$6:$L$6</c:f>
              <c:numCache>
                <c:formatCode>General</c:formatCode>
                <c:ptCount val="12"/>
                <c:pt idx="1">
                  <c:v>173.72900000000001</c:v>
                </c:pt>
              </c:numCache>
            </c:numRef>
          </c:val>
          <c:extLst>
            <c:ext xmlns:c16="http://schemas.microsoft.com/office/drawing/2014/chart" uri="{C3380CC4-5D6E-409C-BE32-E72D297353CC}">
              <c16:uniqueId val="{00000013-7710-435B-8E4A-5A4E1B337FF4}"/>
            </c:ext>
          </c:extLst>
        </c:ser>
        <c:dLbls>
          <c:showLegendKey val="0"/>
          <c:showVal val="0"/>
          <c:showCatName val="0"/>
          <c:showSerName val="0"/>
          <c:showPercent val="0"/>
          <c:showBubbleSize val="0"/>
        </c:dLbls>
        <c:gapWidth val="80"/>
        <c:overlap val="100"/>
        <c:axId val="538061216"/>
        <c:axId val="1"/>
      </c:barChart>
      <c:catAx>
        <c:axId val="53806121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At val="0"/>
        <c:auto val="0"/>
        <c:lblAlgn val="ctr"/>
        <c:lblOffset val="100"/>
        <c:noMultiLvlLbl val="0"/>
      </c:catAx>
      <c:valAx>
        <c:axId val="1"/>
        <c:scaling>
          <c:orientation val="minMax"/>
          <c:max val="295.81400000000002"/>
          <c:min val="-94.396000000000072"/>
        </c:scaling>
        <c:delete val="1"/>
        <c:axPos val="l"/>
        <c:numFmt formatCode="General" sourceLinked="1"/>
        <c:majorTickMark val="out"/>
        <c:minorTickMark val="none"/>
        <c:tickLblPos val="nextTo"/>
        <c:crossAx val="538061216"/>
        <c:crosses val="min"/>
        <c:crossBetween val="between"/>
      </c:valAx>
    </c:plotArea>
    <c:plotVisOnly val="0"/>
    <c:dispBlanksAs val="gap"/>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526315789473684"/>
          <c:y val="0.10708898944193061"/>
          <c:w val="0.87051700046576619"/>
          <c:h val="0.78582202111613875"/>
        </c:manualLayout>
      </c:layout>
      <c:barChart>
        <c:barDir val="col"/>
        <c:grouping val="stacked"/>
        <c:varyColors val="0"/>
        <c:ser>
          <c:idx val="0"/>
          <c:order val="0"/>
          <c:spPr>
            <a:solidFill>
              <a:srgbClr val="C3CFE1"/>
            </a:solidFill>
            <a:ln>
              <a:noFill/>
            </a:ln>
          </c:spPr>
          <c:invertIfNegative val="0"/>
          <c:dPt>
            <c:idx val="4"/>
            <c:invertIfNegative val="0"/>
            <c:bubble3D val="0"/>
            <c:spPr>
              <a:solidFill>
                <a:srgbClr val="003896"/>
              </a:solidFill>
              <a:ln>
                <a:noFill/>
              </a:ln>
            </c:spPr>
            <c:extLst>
              <c:ext xmlns:c16="http://schemas.microsoft.com/office/drawing/2014/chart" uri="{C3380CC4-5D6E-409C-BE32-E72D297353CC}">
                <c16:uniqueId val="{00000000-8733-4A4F-ABF1-87A6EDEED042}"/>
              </c:ext>
            </c:extLst>
          </c:dPt>
          <c:dLbls>
            <c:dLbl>
              <c:idx val="0"/>
              <c:layout>
                <c:manualLayout>
                  <c:x val="0"/>
                  <c:y val="-2.2624434389140274E-3"/>
                </c:manualLayout>
              </c:layout>
              <c:numFmt formatCode="#,##0.0;&quot;-&quot;#,##0.0" sourceLinked="0"/>
              <c:spPr>
                <a:noFill/>
                <a:ln>
                  <a:noFill/>
                </a:ln>
              </c:spPr>
              <c:txPr>
                <a:bodyPr wrap="none"/>
                <a:lstStyle/>
                <a:p>
                  <a:pPr>
                    <a:defRPr sz="1000">
                      <a:solidFill>
                        <a:srgbClr val="1D3E88"/>
                      </a:solidFill>
                      <a:latin typeface="Gill Sans MT"/>
                      <a:ea typeface="+mn-ea"/>
                      <a:cs typeface="+mn-cs"/>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733-4A4F-ABF1-87A6EDEED042}"/>
                </c:ext>
              </c:extLst>
            </c:dLbl>
            <c:dLbl>
              <c:idx val="1"/>
              <c:layout>
                <c:manualLayout>
                  <c:x val="0"/>
                  <c:y val="-2.2624434389140274E-3"/>
                </c:manualLayout>
              </c:layout>
              <c:numFmt formatCode="#,##0.0;&quot;-&quot;#,##0.0" sourceLinked="0"/>
              <c:spPr>
                <a:noFill/>
                <a:ln>
                  <a:noFill/>
                </a:ln>
              </c:spPr>
              <c:txPr>
                <a:bodyPr wrap="none"/>
                <a:lstStyle/>
                <a:p>
                  <a:pPr>
                    <a:defRPr sz="1000">
                      <a:solidFill>
                        <a:srgbClr val="1D3E88"/>
                      </a:solidFill>
                      <a:latin typeface="Gill Sans MT"/>
                      <a:ea typeface="+mn-ea"/>
                      <a:cs typeface="+mn-cs"/>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8733-4A4F-ABF1-87A6EDEED042}"/>
                </c:ext>
              </c:extLst>
            </c:dLbl>
            <c:dLbl>
              <c:idx val="2"/>
              <c:layout>
                <c:manualLayout>
                  <c:x val="0"/>
                  <c:y val="-2.2624434389140274E-3"/>
                </c:manualLayout>
              </c:layout>
              <c:numFmt formatCode="#,##0.0;&quot;-&quot;#,##0.0" sourceLinked="0"/>
              <c:spPr>
                <a:noFill/>
                <a:ln>
                  <a:noFill/>
                </a:ln>
              </c:spPr>
              <c:txPr>
                <a:bodyPr wrap="none"/>
                <a:lstStyle/>
                <a:p>
                  <a:pPr>
                    <a:defRPr sz="1000">
                      <a:solidFill>
                        <a:srgbClr val="1D3E88"/>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733-4A4F-ABF1-87A6EDEED042}"/>
                </c:ext>
              </c:extLst>
            </c:dLbl>
            <c:dLbl>
              <c:idx val="3"/>
              <c:layout>
                <c:manualLayout>
                  <c:x val="0"/>
                  <c:y val="-2.2624434389140274E-3"/>
                </c:manualLayout>
              </c:layout>
              <c:numFmt formatCode="#,##0.0;&quot;-&quot;#,##0.0" sourceLinked="0"/>
              <c:spPr>
                <a:noFill/>
                <a:ln>
                  <a:noFill/>
                </a:ln>
              </c:spPr>
              <c:txPr>
                <a:bodyPr wrap="none"/>
                <a:lstStyle/>
                <a:p>
                  <a:pPr>
                    <a:defRPr sz="1000">
                      <a:solidFill>
                        <a:srgbClr val="1D3E88"/>
                      </a:solidFill>
                      <a:latin typeface="Gill Sans MT"/>
                      <a:ea typeface="+mn-ea"/>
                      <a:cs typeface="+mn-cs"/>
                      <a:sym typeface="Gill Sans M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8733-4A4F-ABF1-87A6EDEED042}"/>
                </c:ext>
              </c:extLst>
            </c:dLbl>
            <c:dLbl>
              <c:idx val="4"/>
              <c:layout>
                <c:manualLayout>
                  <c:x val="0"/>
                  <c:y val="-2.2624434389140274E-3"/>
                </c:manualLayout>
              </c:layout>
              <c:numFmt formatCode="#,##0.0;&quot;-&quot;#,##0.0" sourceLinked="0"/>
              <c:spPr>
                <a:noFill/>
                <a:ln>
                  <a:noFill/>
                </a:ln>
              </c:spPr>
              <c:txPr>
                <a:bodyPr wrap="none"/>
                <a:lstStyle/>
                <a:p>
                  <a:pPr>
                    <a:defRPr sz="1000">
                      <a:solidFill>
                        <a:schemeClr val="bg1"/>
                      </a:solidFill>
                      <a:latin typeface="Gill Sans M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733-4A4F-ABF1-87A6EDEED04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14</c:v>
                </c:pt>
                <c:pt idx="1">
                  <c:v>17.442</c:v>
                </c:pt>
                <c:pt idx="2">
                  <c:v>19.100000000000001</c:v>
                </c:pt>
                <c:pt idx="3">
                  <c:v>22.1</c:v>
                </c:pt>
                <c:pt idx="4">
                  <c:v>28.7</c:v>
                </c:pt>
              </c:numCache>
            </c:numRef>
          </c:val>
          <c:extLst>
            <c:ext xmlns:c16="http://schemas.microsoft.com/office/drawing/2014/chart" uri="{C3380CC4-5D6E-409C-BE32-E72D297353CC}">
              <c16:uniqueId val="{00000005-8733-4A4F-ABF1-87A6EDEED042}"/>
            </c:ext>
          </c:extLst>
        </c:ser>
        <c:dLbls>
          <c:showLegendKey val="0"/>
          <c:showVal val="0"/>
          <c:showCatName val="0"/>
          <c:showSerName val="0"/>
          <c:showPercent val="0"/>
          <c:showBubbleSize val="0"/>
        </c:dLbls>
        <c:gapWidth val="80"/>
        <c:overlap val="100"/>
        <c:axId val="646915503"/>
        <c:axId val="1"/>
      </c:barChart>
      <c:catAx>
        <c:axId val="64691550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a:solidFill>
                  <a:srgbClr val="1D3E88"/>
                </a:solidFill>
                <a:latin typeface="Gill Sans MT"/>
                <a:ea typeface="+mn-ea"/>
                <a:cs typeface="+mn-cs"/>
                <a:sym typeface="Gill Sans MT"/>
              </a:defRPr>
            </a:pPr>
            <a:endParaRPr lang="en-US"/>
          </a:p>
        </c:txPr>
        <c:crossAx val="646915503"/>
        <c:crosses val="min"/>
        <c:crossBetween val="between"/>
        <c:majorUnit val="5"/>
      </c:valAx>
    </c:plotArea>
    <c:plotVisOnly val="0"/>
    <c:dispBlanksAs val="gap"/>
    <c:showDLblsOverMax val="1"/>
  </c:chart>
  <c:externalData r:id="rId1">
    <c:autoUpdate val="0"/>
  </c:externalData>
</c:chartSpace>
</file>

<file path=ppt/diagrams/_rels/data3.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image" Target="../media/image72.jpg"/><Relationship Id="rId4" Type="http://schemas.openxmlformats.org/officeDocument/2006/relationships/image" Target="../media/image75.jpg"/></Relationships>
</file>

<file path=ppt/diagrams/_rels/drawing3.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image" Target="../media/image72.jpg"/><Relationship Id="rId4" Type="http://schemas.openxmlformats.org/officeDocument/2006/relationships/image" Target="../media/image7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E6EABD-2554-4A95-A88D-947177FD6735}"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363459CF-60D9-4090-94F6-C664145F5EE2}">
      <dgm:prSet phldrT="[Text]"/>
      <dgm:spPr>
        <a:solidFill>
          <a:schemeClr val="tx1"/>
        </a:solidFill>
        <a:ln>
          <a:noFill/>
        </a:ln>
      </dgm:spPr>
      <dgm:t>
        <a:bodyPr/>
        <a:lstStyle/>
        <a:p>
          <a:pPr rtl="0"/>
          <a:r>
            <a:rPr lang="en-GB" dirty="0">
              <a:latin typeface="Gill Sans MT" panose="020B0502020104020203" pitchFamily="34" charset="0"/>
            </a:rPr>
            <a:t>Improved liquidity</a:t>
          </a:r>
        </a:p>
      </dgm:t>
    </dgm:pt>
    <dgm:pt modelId="{13A9D231-92B5-4BDB-B2AD-FF44CD21BFF5}" type="parTrans" cxnId="{F069DB1D-CD67-4C3E-AACD-049B0D40E32D}">
      <dgm:prSet/>
      <dgm:spPr/>
      <dgm:t>
        <a:bodyPr/>
        <a:lstStyle/>
        <a:p>
          <a:endParaRPr lang="en-ZA">
            <a:latin typeface="Gill Sans MT" panose="020B0502020104020203" pitchFamily="34" charset="0"/>
          </a:endParaRPr>
        </a:p>
      </dgm:t>
    </dgm:pt>
    <dgm:pt modelId="{24913986-4D7B-4E28-8634-78995F4D87FA}" type="sibTrans" cxnId="{F069DB1D-CD67-4C3E-AACD-049B0D40E32D}">
      <dgm:prSet/>
      <dgm:spPr>
        <a:ln w="28575">
          <a:solidFill>
            <a:schemeClr val="accent1"/>
          </a:solidFill>
        </a:ln>
      </dgm:spPr>
      <dgm:t>
        <a:bodyPr/>
        <a:lstStyle/>
        <a:p>
          <a:pPr rtl="0"/>
          <a:endParaRPr lang="en-GB" dirty="0">
            <a:latin typeface="Gill Sans MT" panose="020B0502020104020203" pitchFamily="34" charset="0"/>
          </a:endParaRPr>
        </a:p>
      </dgm:t>
    </dgm:pt>
    <dgm:pt modelId="{8CDC58E0-0827-4840-A0F4-97B706EBCED7}">
      <dgm:prSet phldrT="[Text]"/>
      <dgm:spPr>
        <a:solidFill>
          <a:schemeClr val="accent6"/>
        </a:solidFill>
        <a:ln>
          <a:noFill/>
        </a:ln>
      </dgm:spPr>
      <dgm:t>
        <a:bodyPr/>
        <a:lstStyle/>
        <a:p>
          <a:pPr rtl="0"/>
          <a:r>
            <a:rPr lang="en-GB" dirty="0">
              <a:latin typeface="Gill Sans MT" panose="020B0502020104020203" pitchFamily="34" charset="0"/>
            </a:rPr>
            <a:t>Improved planning</a:t>
          </a:r>
        </a:p>
      </dgm:t>
    </dgm:pt>
    <dgm:pt modelId="{425D2FD3-2D10-4F94-B757-945FC453F999}" type="parTrans" cxnId="{4352C6EF-7D6E-4BCD-B937-095ADA95F750}">
      <dgm:prSet/>
      <dgm:spPr/>
      <dgm:t>
        <a:bodyPr/>
        <a:lstStyle/>
        <a:p>
          <a:endParaRPr lang="en-ZA">
            <a:latin typeface="Gill Sans MT" panose="020B0502020104020203" pitchFamily="34" charset="0"/>
          </a:endParaRPr>
        </a:p>
      </dgm:t>
    </dgm:pt>
    <dgm:pt modelId="{DAB2E972-5CDE-4B98-8BA1-7FC5C1B6F90A}" type="sibTrans" cxnId="{4352C6EF-7D6E-4BCD-B937-095ADA95F750}">
      <dgm:prSet/>
      <dgm:spPr>
        <a:ln w="28575">
          <a:solidFill>
            <a:schemeClr val="accent1"/>
          </a:solidFill>
        </a:ln>
      </dgm:spPr>
      <dgm:t>
        <a:bodyPr/>
        <a:lstStyle/>
        <a:p>
          <a:pPr rtl="0"/>
          <a:endParaRPr lang="en-GB" dirty="0">
            <a:latin typeface="Gill Sans MT" panose="020B0502020104020203" pitchFamily="34" charset="0"/>
          </a:endParaRPr>
        </a:p>
      </dgm:t>
    </dgm:pt>
    <dgm:pt modelId="{809826B3-2E45-4DB9-A719-93A1E37AC5EE}">
      <dgm:prSet phldrT="[Text]"/>
      <dgm:spPr>
        <a:solidFill>
          <a:schemeClr val="accent5"/>
        </a:solidFill>
        <a:ln>
          <a:noFill/>
        </a:ln>
      </dgm:spPr>
      <dgm:t>
        <a:bodyPr/>
        <a:lstStyle/>
        <a:p>
          <a:pPr rtl="0"/>
          <a:r>
            <a:rPr lang="en-GB" dirty="0">
              <a:latin typeface="Gill Sans MT" panose="020B0502020104020203" pitchFamily="34" charset="0"/>
            </a:rPr>
            <a:t>Improved investment in assets</a:t>
          </a:r>
        </a:p>
      </dgm:t>
    </dgm:pt>
    <dgm:pt modelId="{80C82A76-8C2D-460B-9AFF-D7975A703B5E}" type="parTrans" cxnId="{C2E84EDF-9BA1-4115-BF18-D402D36F47DB}">
      <dgm:prSet/>
      <dgm:spPr/>
      <dgm:t>
        <a:bodyPr/>
        <a:lstStyle/>
        <a:p>
          <a:endParaRPr lang="en-ZA">
            <a:latin typeface="Gill Sans MT" panose="020B0502020104020203" pitchFamily="34" charset="0"/>
          </a:endParaRPr>
        </a:p>
      </dgm:t>
    </dgm:pt>
    <dgm:pt modelId="{1E61889A-1758-4F7C-9015-AFDB4A349CF2}" type="sibTrans" cxnId="{C2E84EDF-9BA1-4115-BF18-D402D36F47DB}">
      <dgm:prSet/>
      <dgm:spPr>
        <a:ln w="28575">
          <a:solidFill>
            <a:schemeClr val="accent1"/>
          </a:solidFill>
        </a:ln>
      </dgm:spPr>
      <dgm:t>
        <a:bodyPr/>
        <a:lstStyle/>
        <a:p>
          <a:pPr rtl="0"/>
          <a:endParaRPr lang="en-GB" dirty="0">
            <a:latin typeface="Gill Sans MT" panose="020B0502020104020203" pitchFamily="34" charset="0"/>
          </a:endParaRPr>
        </a:p>
      </dgm:t>
    </dgm:pt>
    <dgm:pt modelId="{967DF8CB-FCDC-480F-9307-CC7B2B2A3A19}">
      <dgm:prSet phldrT="[Text]"/>
      <dgm:spPr>
        <a:solidFill>
          <a:schemeClr val="accent1"/>
        </a:solidFill>
        <a:ln>
          <a:noFill/>
        </a:ln>
      </dgm:spPr>
      <dgm:t>
        <a:bodyPr/>
        <a:lstStyle/>
        <a:p>
          <a:pPr rtl="0"/>
          <a:r>
            <a:rPr lang="en-GB" dirty="0">
              <a:latin typeface="Gill Sans MT" panose="020B0502020104020203" pitchFamily="34" charset="0"/>
            </a:rPr>
            <a:t>Improved operational performance</a:t>
          </a:r>
        </a:p>
      </dgm:t>
    </dgm:pt>
    <dgm:pt modelId="{1CF39048-FD8A-42D7-B772-F9C88EB59F03}" type="parTrans" cxnId="{A5A34A77-0242-4C13-A574-E301CD9CFE05}">
      <dgm:prSet/>
      <dgm:spPr/>
      <dgm:t>
        <a:bodyPr/>
        <a:lstStyle/>
        <a:p>
          <a:endParaRPr lang="en-ZA">
            <a:latin typeface="Gill Sans MT" panose="020B0502020104020203" pitchFamily="34" charset="0"/>
          </a:endParaRPr>
        </a:p>
      </dgm:t>
    </dgm:pt>
    <dgm:pt modelId="{BAB98837-4482-4CF0-860B-10755D61CEE7}" type="sibTrans" cxnId="{A5A34A77-0242-4C13-A574-E301CD9CFE05}">
      <dgm:prSet/>
      <dgm:spPr>
        <a:ln w="28575">
          <a:solidFill>
            <a:schemeClr val="accent1"/>
          </a:solidFill>
        </a:ln>
      </dgm:spPr>
      <dgm:t>
        <a:bodyPr/>
        <a:lstStyle/>
        <a:p>
          <a:pPr rtl="0"/>
          <a:endParaRPr lang="en-GB" dirty="0">
            <a:latin typeface="Gill Sans MT" panose="020B0502020104020203" pitchFamily="34" charset="0"/>
          </a:endParaRPr>
        </a:p>
      </dgm:t>
    </dgm:pt>
    <dgm:pt modelId="{F9A673F2-B6D0-41D6-8787-2105C6D46E9A}">
      <dgm:prSet phldrT="[Text]"/>
      <dgm:spPr>
        <a:solidFill>
          <a:schemeClr val="accent6"/>
        </a:solidFill>
        <a:ln>
          <a:noFill/>
        </a:ln>
      </dgm:spPr>
      <dgm:t>
        <a:bodyPr/>
        <a:lstStyle/>
        <a:p>
          <a:pPr rtl="0"/>
          <a:r>
            <a:rPr lang="en-GB" dirty="0">
              <a:latin typeface="Gill Sans MT" panose="020B0502020104020203" pitchFamily="34" charset="0"/>
            </a:rPr>
            <a:t>Improved financial performance</a:t>
          </a:r>
        </a:p>
      </dgm:t>
    </dgm:pt>
    <dgm:pt modelId="{90868CEF-8D47-40A3-8A9F-3B6DCC9333DC}" type="parTrans" cxnId="{58D3C8AE-2BE4-4564-9D43-9F2093A7902A}">
      <dgm:prSet/>
      <dgm:spPr/>
      <dgm:t>
        <a:bodyPr/>
        <a:lstStyle/>
        <a:p>
          <a:endParaRPr lang="en-ZA">
            <a:latin typeface="Gill Sans MT" panose="020B0502020104020203" pitchFamily="34" charset="0"/>
          </a:endParaRPr>
        </a:p>
      </dgm:t>
    </dgm:pt>
    <dgm:pt modelId="{803D013B-80D8-49C1-98B7-75F469357EAE}" type="sibTrans" cxnId="{58D3C8AE-2BE4-4564-9D43-9F2093A7902A}">
      <dgm:prSet/>
      <dgm:spPr>
        <a:ln w="28575">
          <a:solidFill>
            <a:schemeClr val="accent1"/>
          </a:solidFill>
        </a:ln>
      </dgm:spPr>
      <dgm:t>
        <a:bodyPr/>
        <a:lstStyle/>
        <a:p>
          <a:pPr rtl="0"/>
          <a:endParaRPr lang="en-GB" dirty="0">
            <a:latin typeface="Gill Sans MT" panose="020B0502020104020203" pitchFamily="34" charset="0"/>
          </a:endParaRPr>
        </a:p>
      </dgm:t>
    </dgm:pt>
    <dgm:pt modelId="{78014A20-380C-4B1B-A52F-6B59CC7604ED}" type="pres">
      <dgm:prSet presAssocID="{D1E6EABD-2554-4A95-A88D-947177FD6735}" presName="cycle" presStyleCnt="0">
        <dgm:presLayoutVars>
          <dgm:dir/>
          <dgm:resizeHandles val="exact"/>
        </dgm:presLayoutVars>
      </dgm:prSet>
      <dgm:spPr/>
    </dgm:pt>
    <dgm:pt modelId="{F46DAE95-3CA4-4A38-BD11-B13966076C80}" type="pres">
      <dgm:prSet presAssocID="{363459CF-60D9-4090-94F6-C664145F5EE2}" presName="node" presStyleLbl="node1" presStyleIdx="0" presStyleCnt="5">
        <dgm:presLayoutVars>
          <dgm:bulletEnabled val="1"/>
        </dgm:presLayoutVars>
      </dgm:prSet>
      <dgm:spPr>
        <a:prstGeom prst="rect">
          <a:avLst/>
        </a:prstGeom>
      </dgm:spPr>
    </dgm:pt>
    <dgm:pt modelId="{2E4E3090-7F1E-4ACE-8AC8-6A39344D58C6}" type="pres">
      <dgm:prSet presAssocID="{363459CF-60D9-4090-94F6-C664145F5EE2}" presName="spNode" presStyleCnt="0"/>
      <dgm:spPr/>
    </dgm:pt>
    <dgm:pt modelId="{53CE5F02-840C-48DC-A66F-7C5A5C6FE995}" type="pres">
      <dgm:prSet presAssocID="{24913986-4D7B-4E28-8634-78995F4D87FA}" presName="sibTrans" presStyleLbl="sibTrans1D1" presStyleIdx="0" presStyleCnt="5"/>
      <dgm:spPr/>
    </dgm:pt>
    <dgm:pt modelId="{F56997D1-027D-4743-8691-DE53F6CDAB29}" type="pres">
      <dgm:prSet presAssocID="{8CDC58E0-0827-4840-A0F4-97B706EBCED7}" presName="node" presStyleLbl="node1" presStyleIdx="1" presStyleCnt="5">
        <dgm:presLayoutVars>
          <dgm:bulletEnabled val="1"/>
        </dgm:presLayoutVars>
      </dgm:prSet>
      <dgm:spPr>
        <a:prstGeom prst="rect">
          <a:avLst/>
        </a:prstGeom>
      </dgm:spPr>
    </dgm:pt>
    <dgm:pt modelId="{51043F9E-2E96-4A1F-95C0-89B02424F020}" type="pres">
      <dgm:prSet presAssocID="{8CDC58E0-0827-4840-A0F4-97B706EBCED7}" presName="spNode" presStyleCnt="0"/>
      <dgm:spPr/>
    </dgm:pt>
    <dgm:pt modelId="{020B2C3B-8BF5-47B5-8B8A-DC4F417D34D1}" type="pres">
      <dgm:prSet presAssocID="{DAB2E972-5CDE-4B98-8BA1-7FC5C1B6F90A}" presName="sibTrans" presStyleLbl="sibTrans1D1" presStyleIdx="1" presStyleCnt="5"/>
      <dgm:spPr/>
    </dgm:pt>
    <dgm:pt modelId="{3B1F8C68-1ADD-40FF-90CF-F2A1A49C902B}" type="pres">
      <dgm:prSet presAssocID="{809826B3-2E45-4DB9-A719-93A1E37AC5EE}" presName="node" presStyleLbl="node1" presStyleIdx="2" presStyleCnt="5">
        <dgm:presLayoutVars>
          <dgm:bulletEnabled val="1"/>
        </dgm:presLayoutVars>
      </dgm:prSet>
      <dgm:spPr>
        <a:prstGeom prst="rect">
          <a:avLst/>
        </a:prstGeom>
      </dgm:spPr>
    </dgm:pt>
    <dgm:pt modelId="{6065D229-039D-4F7F-823E-F5A99FE2B066}" type="pres">
      <dgm:prSet presAssocID="{809826B3-2E45-4DB9-A719-93A1E37AC5EE}" presName="spNode" presStyleCnt="0"/>
      <dgm:spPr/>
    </dgm:pt>
    <dgm:pt modelId="{D442E4E0-2E70-4D22-889C-40C62E8D3DFA}" type="pres">
      <dgm:prSet presAssocID="{1E61889A-1758-4F7C-9015-AFDB4A349CF2}" presName="sibTrans" presStyleLbl="sibTrans1D1" presStyleIdx="2" presStyleCnt="5"/>
      <dgm:spPr/>
    </dgm:pt>
    <dgm:pt modelId="{BC8FC45F-C76F-4B12-AAC3-9BF36A165225}" type="pres">
      <dgm:prSet presAssocID="{967DF8CB-FCDC-480F-9307-CC7B2B2A3A19}" presName="node" presStyleLbl="node1" presStyleIdx="3" presStyleCnt="5">
        <dgm:presLayoutVars>
          <dgm:bulletEnabled val="1"/>
        </dgm:presLayoutVars>
      </dgm:prSet>
      <dgm:spPr>
        <a:prstGeom prst="rect">
          <a:avLst/>
        </a:prstGeom>
      </dgm:spPr>
    </dgm:pt>
    <dgm:pt modelId="{4EADF7A8-2D5F-48BA-B479-756B33C3EEB1}" type="pres">
      <dgm:prSet presAssocID="{967DF8CB-FCDC-480F-9307-CC7B2B2A3A19}" presName="spNode" presStyleCnt="0"/>
      <dgm:spPr/>
    </dgm:pt>
    <dgm:pt modelId="{E5481E7C-B77D-4470-A090-635C9DB596B2}" type="pres">
      <dgm:prSet presAssocID="{BAB98837-4482-4CF0-860B-10755D61CEE7}" presName="sibTrans" presStyleLbl="sibTrans1D1" presStyleIdx="3" presStyleCnt="5"/>
      <dgm:spPr/>
    </dgm:pt>
    <dgm:pt modelId="{3A08FF47-3888-4EBA-BC03-752A2BCE7ABE}" type="pres">
      <dgm:prSet presAssocID="{F9A673F2-B6D0-41D6-8787-2105C6D46E9A}" presName="node" presStyleLbl="node1" presStyleIdx="4" presStyleCnt="5">
        <dgm:presLayoutVars>
          <dgm:bulletEnabled val="1"/>
        </dgm:presLayoutVars>
      </dgm:prSet>
      <dgm:spPr>
        <a:prstGeom prst="rect">
          <a:avLst/>
        </a:prstGeom>
      </dgm:spPr>
    </dgm:pt>
    <dgm:pt modelId="{0102CCBF-A30A-49E0-AF1C-C1E55E0672F1}" type="pres">
      <dgm:prSet presAssocID="{F9A673F2-B6D0-41D6-8787-2105C6D46E9A}" presName="spNode" presStyleCnt="0"/>
      <dgm:spPr/>
    </dgm:pt>
    <dgm:pt modelId="{1D935FD8-E2D0-477D-8F90-B38B50EE64B7}" type="pres">
      <dgm:prSet presAssocID="{803D013B-80D8-49C1-98B7-75F469357EAE}" presName="sibTrans" presStyleLbl="sibTrans1D1" presStyleIdx="4" presStyleCnt="5"/>
      <dgm:spPr/>
    </dgm:pt>
  </dgm:ptLst>
  <dgm:cxnLst>
    <dgm:cxn modelId="{23625915-6D6F-4133-9829-ABFE98F2F409}" type="presOf" srcId="{F9A673F2-B6D0-41D6-8787-2105C6D46E9A}" destId="{3A08FF47-3888-4EBA-BC03-752A2BCE7ABE}" srcOrd="0" destOrd="0" presId="urn:microsoft.com/office/officeart/2005/8/layout/cycle5"/>
    <dgm:cxn modelId="{F069DB1D-CD67-4C3E-AACD-049B0D40E32D}" srcId="{D1E6EABD-2554-4A95-A88D-947177FD6735}" destId="{363459CF-60D9-4090-94F6-C664145F5EE2}" srcOrd="0" destOrd="0" parTransId="{13A9D231-92B5-4BDB-B2AD-FF44CD21BFF5}" sibTransId="{24913986-4D7B-4E28-8634-78995F4D87FA}"/>
    <dgm:cxn modelId="{5A99F133-5BFF-400B-BE9A-AD3EDA95CE5F}" type="presOf" srcId="{DAB2E972-5CDE-4B98-8BA1-7FC5C1B6F90A}" destId="{020B2C3B-8BF5-47B5-8B8A-DC4F417D34D1}" srcOrd="0" destOrd="0" presId="urn:microsoft.com/office/officeart/2005/8/layout/cycle5"/>
    <dgm:cxn modelId="{C94F3538-C33E-4DD9-A3A0-1024A6EF3D36}" type="presOf" srcId="{803D013B-80D8-49C1-98B7-75F469357EAE}" destId="{1D935FD8-E2D0-477D-8F90-B38B50EE64B7}" srcOrd="0" destOrd="0" presId="urn:microsoft.com/office/officeart/2005/8/layout/cycle5"/>
    <dgm:cxn modelId="{D9CF2471-9DD2-483F-A8CE-DCD9222A1651}" type="presOf" srcId="{D1E6EABD-2554-4A95-A88D-947177FD6735}" destId="{78014A20-380C-4B1B-A52F-6B59CC7604ED}" srcOrd="0" destOrd="0" presId="urn:microsoft.com/office/officeart/2005/8/layout/cycle5"/>
    <dgm:cxn modelId="{A5A34A77-0242-4C13-A574-E301CD9CFE05}" srcId="{D1E6EABD-2554-4A95-A88D-947177FD6735}" destId="{967DF8CB-FCDC-480F-9307-CC7B2B2A3A19}" srcOrd="3" destOrd="0" parTransId="{1CF39048-FD8A-42D7-B772-F9C88EB59F03}" sibTransId="{BAB98837-4482-4CF0-860B-10755D61CEE7}"/>
    <dgm:cxn modelId="{53C49E90-DC3C-4BD8-ABD4-9AB3F4937D92}" type="presOf" srcId="{967DF8CB-FCDC-480F-9307-CC7B2B2A3A19}" destId="{BC8FC45F-C76F-4B12-AAC3-9BF36A165225}" srcOrd="0" destOrd="0" presId="urn:microsoft.com/office/officeart/2005/8/layout/cycle5"/>
    <dgm:cxn modelId="{BA841B97-0E9C-4234-A703-D52CCC306731}" type="presOf" srcId="{809826B3-2E45-4DB9-A719-93A1E37AC5EE}" destId="{3B1F8C68-1ADD-40FF-90CF-F2A1A49C902B}" srcOrd="0" destOrd="0" presId="urn:microsoft.com/office/officeart/2005/8/layout/cycle5"/>
    <dgm:cxn modelId="{58D3C8AE-2BE4-4564-9D43-9F2093A7902A}" srcId="{D1E6EABD-2554-4A95-A88D-947177FD6735}" destId="{F9A673F2-B6D0-41D6-8787-2105C6D46E9A}" srcOrd="4" destOrd="0" parTransId="{90868CEF-8D47-40A3-8A9F-3B6DCC9333DC}" sibTransId="{803D013B-80D8-49C1-98B7-75F469357EAE}"/>
    <dgm:cxn modelId="{4A528CB6-498D-42B2-8EA7-F1A8CB1EDCC9}" type="presOf" srcId="{8CDC58E0-0827-4840-A0F4-97B706EBCED7}" destId="{F56997D1-027D-4743-8691-DE53F6CDAB29}" srcOrd="0" destOrd="0" presId="urn:microsoft.com/office/officeart/2005/8/layout/cycle5"/>
    <dgm:cxn modelId="{BC6762BF-C4E2-42DF-BA30-FFB885680AAB}" type="presOf" srcId="{BAB98837-4482-4CF0-860B-10755D61CEE7}" destId="{E5481E7C-B77D-4470-A090-635C9DB596B2}" srcOrd="0" destOrd="0" presId="urn:microsoft.com/office/officeart/2005/8/layout/cycle5"/>
    <dgm:cxn modelId="{8C4BD3D3-2AC2-4CDE-900C-383D6E430FB2}" type="presOf" srcId="{363459CF-60D9-4090-94F6-C664145F5EE2}" destId="{F46DAE95-3CA4-4A38-BD11-B13966076C80}" srcOrd="0" destOrd="0" presId="urn:microsoft.com/office/officeart/2005/8/layout/cycle5"/>
    <dgm:cxn modelId="{80A091DE-B5ED-475A-A154-D7371425FABE}" type="presOf" srcId="{1E61889A-1758-4F7C-9015-AFDB4A349CF2}" destId="{D442E4E0-2E70-4D22-889C-40C62E8D3DFA}" srcOrd="0" destOrd="0" presId="urn:microsoft.com/office/officeart/2005/8/layout/cycle5"/>
    <dgm:cxn modelId="{C2E84EDF-9BA1-4115-BF18-D402D36F47DB}" srcId="{D1E6EABD-2554-4A95-A88D-947177FD6735}" destId="{809826B3-2E45-4DB9-A719-93A1E37AC5EE}" srcOrd="2" destOrd="0" parTransId="{80C82A76-8C2D-460B-9AFF-D7975A703B5E}" sibTransId="{1E61889A-1758-4F7C-9015-AFDB4A349CF2}"/>
    <dgm:cxn modelId="{A1D604E3-E21A-4EB5-B2C3-98615B0978ED}" type="presOf" srcId="{24913986-4D7B-4E28-8634-78995F4D87FA}" destId="{53CE5F02-840C-48DC-A66F-7C5A5C6FE995}" srcOrd="0" destOrd="0" presId="urn:microsoft.com/office/officeart/2005/8/layout/cycle5"/>
    <dgm:cxn modelId="{4352C6EF-7D6E-4BCD-B937-095ADA95F750}" srcId="{D1E6EABD-2554-4A95-A88D-947177FD6735}" destId="{8CDC58E0-0827-4840-A0F4-97B706EBCED7}" srcOrd="1" destOrd="0" parTransId="{425D2FD3-2D10-4F94-B757-945FC453F999}" sibTransId="{DAB2E972-5CDE-4B98-8BA1-7FC5C1B6F90A}"/>
    <dgm:cxn modelId="{789BFCE9-A626-40D8-978B-9598A90EC9A4}" type="presParOf" srcId="{78014A20-380C-4B1B-A52F-6B59CC7604ED}" destId="{F46DAE95-3CA4-4A38-BD11-B13966076C80}" srcOrd="0" destOrd="0" presId="urn:microsoft.com/office/officeart/2005/8/layout/cycle5"/>
    <dgm:cxn modelId="{35B9D60D-8385-4598-9E90-61CA721B488C}" type="presParOf" srcId="{78014A20-380C-4B1B-A52F-6B59CC7604ED}" destId="{2E4E3090-7F1E-4ACE-8AC8-6A39344D58C6}" srcOrd="1" destOrd="0" presId="urn:microsoft.com/office/officeart/2005/8/layout/cycle5"/>
    <dgm:cxn modelId="{2E295F51-E95B-4761-A4FC-6585D07AD77D}" type="presParOf" srcId="{78014A20-380C-4B1B-A52F-6B59CC7604ED}" destId="{53CE5F02-840C-48DC-A66F-7C5A5C6FE995}" srcOrd="2" destOrd="0" presId="urn:microsoft.com/office/officeart/2005/8/layout/cycle5"/>
    <dgm:cxn modelId="{49C1DC12-3808-4385-9AEF-387875743951}" type="presParOf" srcId="{78014A20-380C-4B1B-A52F-6B59CC7604ED}" destId="{F56997D1-027D-4743-8691-DE53F6CDAB29}" srcOrd="3" destOrd="0" presId="urn:microsoft.com/office/officeart/2005/8/layout/cycle5"/>
    <dgm:cxn modelId="{C1BD3C02-1767-490D-8B00-7263170DCC95}" type="presParOf" srcId="{78014A20-380C-4B1B-A52F-6B59CC7604ED}" destId="{51043F9E-2E96-4A1F-95C0-89B02424F020}" srcOrd="4" destOrd="0" presId="urn:microsoft.com/office/officeart/2005/8/layout/cycle5"/>
    <dgm:cxn modelId="{23644256-E81E-4575-9FAE-17328C1EEFAB}" type="presParOf" srcId="{78014A20-380C-4B1B-A52F-6B59CC7604ED}" destId="{020B2C3B-8BF5-47B5-8B8A-DC4F417D34D1}" srcOrd="5" destOrd="0" presId="urn:microsoft.com/office/officeart/2005/8/layout/cycle5"/>
    <dgm:cxn modelId="{2D173FAA-84F4-40B5-9B5C-7AE2746164DB}" type="presParOf" srcId="{78014A20-380C-4B1B-A52F-6B59CC7604ED}" destId="{3B1F8C68-1ADD-40FF-90CF-F2A1A49C902B}" srcOrd="6" destOrd="0" presId="urn:microsoft.com/office/officeart/2005/8/layout/cycle5"/>
    <dgm:cxn modelId="{EDF5BF27-3ECD-40EC-B33A-E42B3F714509}" type="presParOf" srcId="{78014A20-380C-4B1B-A52F-6B59CC7604ED}" destId="{6065D229-039D-4F7F-823E-F5A99FE2B066}" srcOrd="7" destOrd="0" presId="urn:microsoft.com/office/officeart/2005/8/layout/cycle5"/>
    <dgm:cxn modelId="{007F1B32-5CC7-41A8-A984-C0E040CA644D}" type="presParOf" srcId="{78014A20-380C-4B1B-A52F-6B59CC7604ED}" destId="{D442E4E0-2E70-4D22-889C-40C62E8D3DFA}" srcOrd="8" destOrd="0" presId="urn:microsoft.com/office/officeart/2005/8/layout/cycle5"/>
    <dgm:cxn modelId="{9B36AB91-FD4D-4B43-9B92-6522776BD65D}" type="presParOf" srcId="{78014A20-380C-4B1B-A52F-6B59CC7604ED}" destId="{BC8FC45F-C76F-4B12-AAC3-9BF36A165225}" srcOrd="9" destOrd="0" presId="urn:microsoft.com/office/officeart/2005/8/layout/cycle5"/>
    <dgm:cxn modelId="{C8505F9D-32E2-47AB-8FD8-9E5B8CBA3301}" type="presParOf" srcId="{78014A20-380C-4B1B-A52F-6B59CC7604ED}" destId="{4EADF7A8-2D5F-48BA-B479-756B33C3EEB1}" srcOrd="10" destOrd="0" presId="urn:microsoft.com/office/officeart/2005/8/layout/cycle5"/>
    <dgm:cxn modelId="{904F2125-6005-4A72-A6E9-38FD839592E5}" type="presParOf" srcId="{78014A20-380C-4B1B-A52F-6B59CC7604ED}" destId="{E5481E7C-B77D-4470-A090-635C9DB596B2}" srcOrd="11" destOrd="0" presId="urn:microsoft.com/office/officeart/2005/8/layout/cycle5"/>
    <dgm:cxn modelId="{5A6BE430-5886-4BC1-BFD4-DD7F0C5123F6}" type="presParOf" srcId="{78014A20-380C-4B1B-A52F-6B59CC7604ED}" destId="{3A08FF47-3888-4EBA-BC03-752A2BCE7ABE}" srcOrd="12" destOrd="0" presId="urn:microsoft.com/office/officeart/2005/8/layout/cycle5"/>
    <dgm:cxn modelId="{DA810680-719E-4347-8689-0CE2DBFEF5F4}" type="presParOf" srcId="{78014A20-380C-4B1B-A52F-6B59CC7604ED}" destId="{0102CCBF-A30A-49E0-AF1C-C1E55E0672F1}" srcOrd="13" destOrd="0" presId="urn:microsoft.com/office/officeart/2005/8/layout/cycle5"/>
    <dgm:cxn modelId="{E999E8BC-9AAE-46FC-A9EE-333023DF1932}" type="presParOf" srcId="{78014A20-380C-4B1B-A52F-6B59CC7604ED}" destId="{1D935FD8-E2D0-477D-8F90-B38B50EE64B7}" srcOrd="14"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E6EABD-2554-4A95-A88D-947177FD6735}"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363459CF-60D9-4090-94F6-C664145F5EE2}">
      <dgm:prSet phldrT="[Text]"/>
      <dgm:spPr>
        <a:solidFill>
          <a:schemeClr val="tx1"/>
        </a:solidFill>
        <a:ln>
          <a:noFill/>
        </a:ln>
      </dgm:spPr>
      <dgm:t>
        <a:bodyPr/>
        <a:lstStyle/>
        <a:p>
          <a:pPr rtl="0"/>
          <a:r>
            <a:rPr lang="en-GB" dirty="0">
              <a:latin typeface="Gill Sans MT" panose="020B0502020104020203" pitchFamily="34" charset="0"/>
            </a:rPr>
            <a:t>Improved liquidity</a:t>
          </a:r>
        </a:p>
      </dgm:t>
    </dgm:pt>
    <dgm:pt modelId="{13A9D231-92B5-4BDB-B2AD-FF44CD21BFF5}" type="parTrans" cxnId="{F069DB1D-CD67-4C3E-AACD-049B0D40E32D}">
      <dgm:prSet/>
      <dgm:spPr/>
      <dgm:t>
        <a:bodyPr/>
        <a:lstStyle/>
        <a:p>
          <a:endParaRPr lang="en-ZA">
            <a:latin typeface="Gill Sans MT" panose="020B0502020104020203" pitchFamily="34" charset="0"/>
          </a:endParaRPr>
        </a:p>
      </dgm:t>
    </dgm:pt>
    <dgm:pt modelId="{24913986-4D7B-4E28-8634-78995F4D87FA}" type="sibTrans" cxnId="{F069DB1D-CD67-4C3E-AACD-049B0D40E32D}">
      <dgm:prSet/>
      <dgm:spPr>
        <a:ln w="28575">
          <a:solidFill>
            <a:schemeClr val="accent1"/>
          </a:solidFill>
        </a:ln>
      </dgm:spPr>
      <dgm:t>
        <a:bodyPr/>
        <a:lstStyle/>
        <a:p>
          <a:pPr rtl="0"/>
          <a:endParaRPr lang="en-GB" dirty="0">
            <a:latin typeface="Gill Sans MT" panose="020B0502020104020203" pitchFamily="34" charset="0"/>
          </a:endParaRPr>
        </a:p>
      </dgm:t>
    </dgm:pt>
    <dgm:pt modelId="{8CDC58E0-0827-4840-A0F4-97B706EBCED7}">
      <dgm:prSet phldrT="[Text]"/>
      <dgm:spPr>
        <a:solidFill>
          <a:schemeClr val="accent6"/>
        </a:solidFill>
        <a:ln>
          <a:noFill/>
        </a:ln>
      </dgm:spPr>
      <dgm:t>
        <a:bodyPr/>
        <a:lstStyle/>
        <a:p>
          <a:pPr rtl="0"/>
          <a:r>
            <a:rPr lang="en-GB" dirty="0">
              <a:latin typeface="Gill Sans MT" panose="020B0502020104020203" pitchFamily="34" charset="0"/>
            </a:rPr>
            <a:t>Improved planning</a:t>
          </a:r>
        </a:p>
      </dgm:t>
    </dgm:pt>
    <dgm:pt modelId="{425D2FD3-2D10-4F94-B757-945FC453F999}" type="parTrans" cxnId="{4352C6EF-7D6E-4BCD-B937-095ADA95F750}">
      <dgm:prSet/>
      <dgm:spPr/>
      <dgm:t>
        <a:bodyPr/>
        <a:lstStyle/>
        <a:p>
          <a:endParaRPr lang="en-ZA">
            <a:latin typeface="Gill Sans MT" panose="020B0502020104020203" pitchFamily="34" charset="0"/>
          </a:endParaRPr>
        </a:p>
      </dgm:t>
    </dgm:pt>
    <dgm:pt modelId="{DAB2E972-5CDE-4B98-8BA1-7FC5C1B6F90A}" type="sibTrans" cxnId="{4352C6EF-7D6E-4BCD-B937-095ADA95F750}">
      <dgm:prSet/>
      <dgm:spPr>
        <a:ln w="28575">
          <a:solidFill>
            <a:schemeClr val="accent1"/>
          </a:solidFill>
        </a:ln>
      </dgm:spPr>
      <dgm:t>
        <a:bodyPr/>
        <a:lstStyle/>
        <a:p>
          <a:pPr rtl="0"/>
          <a:endParaRPr lang="en-GB" dirty="0">
            <a:latin typeface="Gill Sans MT" panose="020B0502020104020203" pitchFamily="34" charset="0"/>
          </a:endParaRPr>
        </a:p>
      </dgm:t>
    </dgm:pt>
    <dgm:pt modelId="{809826B3-2E45-4DB9-A719-93A1E37AC5EE}">
      <dgm:prSet phldrT="[Text]"/>
      <dgm:spPr>
        <a:solidFill>
          <a:schemeClr val="accent5"/>
        </a:solidFill>
        <a:ln>
          <a:noFill/>
        </a:ln>
      </dgm:spPr>
      <dgm:t>
        <a:bodyPr/>
        <a:lstStyle/>
        <a:p>
          <a:pPr rtl="0"/>
          <a:r>
            <a:rPr lang="en-GB" dirty="0">
              <a:latin typeface="Gill Sans MT" panose="020B0502020104020203" pitchFamily="34" charset="0"/>
            </a:rPr>
            <a:t>Improved investment in assets</a:t>
          </a:r>
        </a:p>
      </dgm:t>
    </dgm:pt>
    <dgm:pt modelId="{80C82A76-8C2D-460B-9AFF-D7975A703B5E}" type="parTrans" cxnId="{C2E84EDF-9BA1-4115-BF18-D402D36F47DB}">
      <dgm:prSet/>
      <dgm:spPr/>
      <dgm:t>
        <a:bodyPr/>
        <a:lstStyle/>
        <a:p>
          <a:endParaRPr lang="en-ZA">
            <a:latin typeface="Gill Sans MT" panose="020B0502020104020203" pitchFamily="34" charset="0"/>
          </a:endParaRPr>
        </a:p>
      </dgm:t>
    </dgm:pt>
    <dgm:pt modelId="{1E61889A-1758-4F7C-9015-AFDB4A349CF2}" type="sibTrans" cxnId="{C2E84EDF-9BA1-4115-BF18-D402D36F47DB}">
      <dgm:prSet/>
      <dgm:spPr>
        <a:ln w="28575">
          <a:solidFill>
            <a:schemeClr val="accent1"/>
          </a:solidFill>
        </a:ln>
      </dgm:spPr>
      <dgm:t>
        <a:bodyPr/>
        <a:lstStyle/>
        <a:p>
          <a:pPr rtl="0"/>
          <a:endParaRPr lang="en-GB" dirty="0">
            <a:latin typeface="Gill Sans MT" panose="020B0502020104020203" pitchFamily="34" charset="0"/>
          </a:endParaRPr>
        </a:p>
      </dgm:t>
    </dgm:pt>
    <dgm:pt modelId="{967DF8CB-FCDC-480F-9307-CC7B2B2A3A19}">
      <dgm:prSet phldrT="[Text]"/>
      <dgm:spPr>
        <a:solidFill>
          <a:schemeClr val="accent1"/>
        </a:solidFill>
        <a:ln>
          <a:noFill/>
        </a:ln>
      </dgm:spPr>
      <dgm:t>
        <a:bodyPr/>
        <a:lstStyle/>
        <a:p>
          <a:pPr rtl="0"/>
          <a:r>
            <a:rPr lang="en-GB" dirty="0">
              <a:latin typeface="Gill Sans MT" panose="020B0502020104020203" pitchFamily="34" charset="0"/>
            </a:rPr>
            <a:t>Improved operational performance</a:t>
          </a:r>
        </a:p>
      </dgm:t>
    </dgm:pt>
    <dgm:pt modelId="{1CF39048-FD8A-42D7-B772-F9C88EB59F03}" type="parTrans" cxnId="{A5A34A77-0242-4C13-A574-E301CD9CFE05}">
      <dgm:prSet/>
      <dgm:spPr/>
      <dgm:t>
        <a:bodyPr/>
        <a:lstStyle/>
        <a:p>
          <a:endParaRPr lang="en-ZA">
            <a:latin typeface="Gill Sans MT" panose="020B0502020104020203" pitchFamily="34" charset="0"/>
          </a:endParaRPr>
        </a:p>
      </dgm:t>
    </dgm:pt>
    <dgm:pt modelId="{BAB98837-4482-4CF0-860B-10755D61CEE7}" type="sibTrans" cxnId="{A5A34A77-0242-4C13-A574-E301CD9CFE05}">
      <dgm:prSet/>
      <dgm:spPr>
        <a:ln w="28575">
          <a:solidFill>
            <a:schemeClr val="accent1"/>
          </a:solidFill>
        </a:ln>
      </dgm:spPr>
      <dgm:t>
        <a:bodyPr/>
        <a:lstStyle/>
        <a:p>
          <a:pPr rtl="0"/>
          <a:endParaRPr lang="en-GB" dirty="0">
            <a:latin typeface="Gill Sans MT" panose="020B0502020104020203" pitchFamily="34" charset="0"/>
          </a:endParaRPr>
        </a:p>
      </dgm:t>
    </dgm:pt>
    <dgm:pt modelId="{F9A673F2-B6D0-41D6-8787-2105C6D46E9A}">
      <dgm:prSet phldrT="[Text]"/>
      <dgm:spPr>
        <a:solidFill>
          <a:schemeClr val="accent6"/>
        </a:solidFill>
        <a:ln>
          <a:noFill/>
        </a:ln>
      </dgm:spPr>
      <dgm:t>
        <a:bodyPr/>
        <a:lstStyle/>
        <a:p>
          <a:pPr rtl="0"/>
          <a:r>
            <a:rPr lang="en-GB" dirty="0">
              <a:latin typeface="Gill Sans MT" panose="020B0502020104020203" pitchFamily="34" charset="0"/>
            </a:rPr>
            <a:t>Improved financial performance</a:t>
          </a:r>
        </a:p>
      </dgm:t>
    </dgm:pt>
    <dgm:pt modelId="{90868CEF-8D47-40A3-8A9F-3B6DCC9333DC}" type="parTrans" cxnId="{58D3C8AE-2BE4-4564-9D43-9F2093A7902A}">
      <dgm:prSet/>
      <dgm:spPr/>
      <dgm:t>
        <a:bodyPr/>
        <a:lstStyle/>
        <a:p>
          <a:endParaRPr lang="en-ZA">
            <a:latin typeface="Gill Sans MT" panose="020B0502020104020203" pitchFamily="34" charset="0"/>
          </a:endParaRPr>
        </a:p>
      </dgm:t>
    </dgm:pt>
    <dgm:pt modelId="{803D013B-80D8-49C1-98B7-75F469357EAE}" type="sibTrans" cxnId="{58D3C8AE-2BE4-4564-9D43-9F2093A7902A}">
      <dgm:prSet/>
      <dgm:spPr>
        <a:ln w="28575">
          <a:solidFill>
            <a:schemeClr val="accent1"/>
          </a:solidFill>
        </a:ln>
      </dgm:spPr>
      <dgm:t>
        <a:bodyPr/>
        <a:lstStyle/>
        <a:p>
          <a:pPr rtl="0"/>
          <a:endParaRPr lang="en-GB" dirty="0">
            <a:latin typeface="Gill Sans MT" panose="020B0502020104020203" pitchFamily="34" charset="0"/>
          </a:endParaRPr>
        </a:p>
      </dgm:t>
    </dgm:pt>
    <dgm:pt modelId="{78014A20-380C-4B1B-A52F-6B59CC7604ED}" type="pres">
      <dgm:prSet presAssocID="{D1E6EABD-2554-4A95-A88D-947177FD6735}" presName="cycle" presStyleCnt="0">
        <dgm:presLayoutVars>
          <dgm:dir/>
          <dgm:resizeHandles val="exact"/>
        </dgm:presLayoutVars>
      </dgm:prSet>
      <dgm:spPr/>
    </dgm:pt>
    <dgm:pt modelId="{F46DAE95-3CA4-4A38-BD11-B13966076C80}" type="pres">
      <dgm:prSet presAssocID="{363459CF-60D9-4090-94F6-C664145F5EE2}" presName="node" presStyleLbl="node1" presStyleIdx="0" presStyleCnt="5">
        <dgm:presLayoutVars>
          <dgm:bulletEnabled val="1"/>
        </dgm:presLayoutVars>
      </dgm:prSet>
      <dgm:spPr>
        <a:prstGeom prst="rect">
          <a:avLst/>
        </a:prstGeom>
      </dgm:spPr>
    </dgm:pt>
    <dgm:pt modelId="{2E4E3090-7F1E-4ACE-8AC8-6A39344D58C6}" type="pres">
      <dgm:prSet presAssocID="{363459CF-60D9-4090-94F6-C664145F5EE2}" presName="spNode" presStyleCnt="0"/>
      <dgm:spPr/>
    </dgm:pt>
    <dgm:pt modelId="{53CE5F02-840C-48DC-A66F-7C5A5C6FE995}" type="pres">
      <dgm:prSet presAssocID="{24913986-4D7B-4E28-8634-78995F4D87FA}" presName="sibTrans" presStyleLbl="sibTrans1D1" presStyleIdx="0" presStyleCnt="5"/>
      <dgm:spPr/>
    </dgm:pt>
    <dgm:pt modelId="{F56997D1-027D-4743-8691-DE53F6CDAB29}" type="pres">
      <dgm:prSet presAssocID="{8CDC58E0-0827-4840-A0F4-97B706EBCED7}" presName="node" presStyleLbl="node1" presStyleIdx="1" presStyleCnt="5">
        <dgm:presLayoutVars>
          <dgm:bulletEnabled val="1"/>
        </dgm:presLayoutVars>
      </dgm:prSet>
      <dgm:spPr>
        <a:prstGeom prst="rect">
          <a:avLst/>
        </a:prstGeom>
      </dgm:spPr>
    </dgm:pt>
    <dgm:pt modelId="{51043F9E-2E96-4A1F-95C0-89B02424F020}" type="pres">
      <dgm:prSet presAssocID="{8CDC58E0-0827-4840-A0F4-97B706EBCED7}" presName="spNode" presStyleCnt="0"/>
      <dgm:spPr/>
    </dgm:pt>
    <dgm:pt modelId="{020B2C3B-8BF5-47B5-8B8A-DC4F417D34D1}" type="pres">
      <dgm:prSet presAssocID="{DAB2E972-5CDE-4B98-8BA1-7FC5C1B6F90A}" presName="sibTrans" presStyleLbl="sibTrans1D1" presStyleIdx="1" presStyleCnt="5"/>
      <dgm:spPr/>
    </dgm:pt>
    <dgm:pt modelId="{3B1F8C68-1ADD-40FF-90CF-F2A1A49C902B}" type="pres">
      <dgm:prSet presAssocID="{809826B3-2E45-4DB9-A719-93A1E37AC5EE}" presName="node" presStyleLbl="node1" presStyleIdx="2" presStyleCnt="5">
        <dgm:presLayoutVars>
          <dgm:bulletEnabled val="1"/>
        </dgm:presLayoutVars>
      </dgm:prSet>
      <dgm:spPr>
        <a:prstGeom prst="rect">
          <a:avLst/>
        </a:prstGeom>
      </dgm:spPr>
    </dgm:pt>
    <dgm:pt modelId="{6065D229-039D-4F7F-823E-F5A99FE2B066}" type="pres">
      <dgm:prSet presAssocID="{809826B3-2E45-4DB9-A719-93A1E37AC5EE}" presName="spNode" presStyleCnt="0"/>
      <dgm:spPr/>
    </dgm:pt>
    <dgm:pt modelId="{D442E4E0-2E70-4D22-889C-40C62E8D3DFA}" type="pres">
      <dgm:prSet presAssocID="{1E61889A-1758-4F7C-9015-AFDB4A349CF2}" presName="sibTrans" presStyleLbl="sibTrans1D1" presStyleIdx="2" presStyleCnt="5"/>
      <dgm:spPr/>
    </dgm:pt>
    <dgm:pt modelId="{BC8FC45F-C76F-4B12-AAC3-9BF36A165225}" type="pres">
      <dgm:prSet presAssocID="{967DF8CB-FCDC-480F-9307-CC7B2B2A3A19}" presName="node" presStyleLbl="node1" presStyleIdx="3" presStyleCnt="5">
        <dgm:presLayoutVars>
          <dgm:bulletEnabled val="1"/>
        </dgm:presLayoutVars>
      </dgm:prSet>
      <dgm:spPr>
        <a:prstGeom prst="rect">
          <a:avLst/>
        </a:prstGeom>
      </dgm:spPr>
    </dgm:pt>
    <dgm:pt modelId="{4EADF7A8-2D5F-48BA-B479-756B33C3EEB1}" type="pres">
      <dgm:prSet presAssocID="{967DF8CB-FCDC-480F-9307-CC7B2B2A3A19}" presName="spNode" presStyleCnt="0"/>
      <dgm:spPr/>
    </dgm:pt>
    <dgm:pt modelId="{E5481E7C-B77D-4470-A090-635C9DB596B2}" type="pres">
      <dgm:prSet presAssocID="{BAB98837-4482-4CF0-860B-10755D61CEE7}" presName="sibTrans" presStyleLbl="sibTrans1D1" presStyleIdx="3" presStyleCnt="5"/>
      <dgm:spPr/>
    </dgm:pt>
    <dgm:pt modelId="{3A08FF47-3888-4EBA-BC03-752A2BCE7ABE}" type="pres">
      <dgm:prSet presAssocID="{F9A673F2-B6D0-41D6-8787-2105C6D46E9A}" presName="node" presStyleLbl="node1" presStyleIdx="4" presStyleCnt="5">
        <dgm:presLayoutVars>
          <dgm:bulletEnabled val="1"/>
        </dgm:presLayoutVars>
      </dgm:prSet>
      <dgm:spPr>
        <a:prstGeom prst="rect">
          <a:avLst/>
        </a:prstGeom>
      </dgm:spPr>
    </dgm:pt>
    <dgm:pt modelId="{0102CCBF-A30A-49E0-AF1C-C1E55E0672F1}" type="pres">
      <dgm:prSet presAssocID="{F9A673F2-B6D0-41D6-8787-2105C6D46E9A}" presName="spNode" presStyleCnt="0"/>
      <dgm:spPr/>
    </dgm:pt>
    <dgm:pt modelId="{1D935FD8-E2D0-477D-8F90-B38B50EE64B7}" type="pres">
      <dgm:prSet presAssocID="{803D013B-80D8-49C1-98B7-75F469357EAE}" presName="sibTrans" presStyleLbl="sibTrans1D1" presStyleIdx="4" presStyleCnt="5"/>
      <dgm:spPr/>
    </dgm:pt>
  </dgm:ptLst>
  <dgm:cxnLst>
    <dgm:cxn modelId="{23625915-6D6F-4133-9829-ABFE98F2F409}" type="presOf" srcId="{F9A673F2-B6D0-41D6-8787-2105C6D46E9A}" destId="{3A08FF47-3888-4EBA-BC03-752A2BCE7ABE}" srcOrd="0" destOrd="0" presId="urn:microsoft.com/office/officeart/2005/8/layout/cycle5"/>
    <dgm:cxn modelId="{F069DB1D-CD67-4C3E-AACD-049B0D40E32D}" srcId="{D1E6EABD-2554-4A95-A88D-947177FD6735}" destId="{363459CF-60D9-4090-94F6-C664145F5EE2}" srcOrd="0" destOrd="0" parTransId="{13A9D231-92B5-4BDB-B2AD-FF44CD21BFF5}" sibTransId="{24913986-4D7B-4E28-8634-78995F4D87FA}"/>
    <dgm:cxn modelId="{5A99F133-5BFF-400B-BE9A-AD3EDA95CE5F}" type="presOf" srcId="{DAB2E972-5CDE-4B98-8BA1-7FC5C1B6F90A}" destId="{020B2C3B-8BF5-47B5-8B8A-DC4F417D34D1}" srcOrd="0" destOrd="0" presId="urn:microsoft.com/office/officeart/2005/8/layout/cycle5"/>
    <dgm:cxn modelId="{C94F3538-C33E-4DD9-A3A0-1024A6EF3D36}" type="presOf" srcId="{803D013B-80D8-49C1-98B7-75F469357EAE}" destId="{1D935FD8-E2D0-477D-8F90-B38B50EE64B7}" srcOrd="0" destOrd="0" presId="urn:microsoft.com/office/officeart/2005/8/layout/cycle5"/>
    <dgm:cxn modelId="{D9CF2471-9DD2-483F-A8CE-DCD9222A1651}" type="presOf" srcId="{D1E6EABD-2554-4A95-A88D-947177FD6735}" destId="{78014A20-380C-4B1B-A52F-6B59CC7604ED}" srcOrd="0" destOrd="0" presId="urn:microsoft.com/office/officeart/2005/8/layout/cycle5"/>
    <dgm:cxn modelId="{A5A34A77-0242-4C13-A574-E301CD9CFE05}" srcId="{D1E6EABD-2554-4A95-A88D-947177FD6735}" destId="{967DF8CB-FCDC-480F-9307-CC7B2B2A3A19}" srcOrd="3" destOrd="0" parTransId="{1CF39048-FD8A-42D7-B772-F9C88EB59F03}" sibTransId="{BAB98837-4482-4CF0-860B-10755D61CEE7}"/>
    <dgm:cxn modelId="{53C49E90-DC3C-4BD8-ABD4-9AB3F4937D92}" type="presOf" srcId="{967DF8CB-FCDC-480F-9307-CC7B2B2A3A19}" destId="{BC8FC45F-C76F-4B12-AAC3-9BF36A165225}" srcOrd="0" destOrd="0" presId="urn:microsoft.com/office/officeart/2005/8/layout/cycle5"/>
    <dgm:cxn modelId="{BA841B97-0E9C-4234-A703-D52CCC306731}" type="presOf" srcId="{809826B3-2E45-4DB9-A719-93A1E37AC5EE}" destId="{3B1F8C68-1ADD-40FF-90CF-F2A1A49C902B}" srcOrd="0" destOrd="0" presId="urn:microsoft.com/office/officeart/2005/8/layout/cycle5"/>
    <dgm:cxn modelId="{58D3C8AE-2BE4-4564-9D43-9F2093A7902A}" srcId="{D1E6EABD-2554-4A95-A88D-947177FD6735}" destId="{F9A673F2-B6D0-41D6-8787-2105C6D46E9A}" srcOrd="4" destOrd="0" parTransId="{90868CEF-8D47-40A3-8A9F-3B6DCC9333DC}" sibTransId="{803D013B-80D8-49C1-98B7-75F469357EAE}"/>
    <dgm:cxn modelId="{4A528CB6-498D-42B2-8EA7-F1A8CB1EDCC9}" type="presOf" srcId="{8CDC58E0-0827-4840-A0F4-97B706EBCED7}" destId="{F56997D1-027D-4743-8691-DE53F6CDAB29}" srcOrd="0" destOrd="0" presId="urn:microsoft.com/office/officeart/2005/8/layout/cycle5"/>
    <dgm:cxn modelId="{BC6762BF-C4E2-42DF-BA30-FFB885680AAB}" type="presOf" srcId="{BAB98837-4482-4CF0-860B-10755D61CEE7}" destId="{E5481E7C-B77D-4470-A090-635C9DB596B2}" srcOrd="0" destOrd="0" presId="urn:microsoft.com/office/officeart/2005/8/layout/cycle5"/>
    <dgm:cxn modelId="{8C4BD3D3-2AC2-4CDE-900C-383D6E430FB2}" type="presOf" srcId="{363459CF-60D9-4090-94F6-C664145F5EE2}" destId="{F46DAE95-3CA4-4A38-BD11-B13966076C80}" srcOrd="0" destOrd="0" presId="urn:microsoft.com/office/officeart/2005/8/layout/cycle5"/>
    <dgm:cxn modelId="{80A091DE-B5ED-475A-A154-D7371425FABE}" type="presOf" srcId="{1E61889A-1758-4F7C-9015-AFDB4A349CF2}" destId="{D442E4E0-2E70-4D22-889C-40C62E8D3DFA}" srcOrd="0" destOrd="0" presId="urn:microsoft.com/office/officeart/2005/8/layout/cycle5"/>
    <dgm:cxn modelId="{C2E84EDF-9BA1-4115-BF18-D402D36F47DB}" srcId="{D1E6EABD-2554-4A95-A88D-947177FD6735}" destId="{809826B3-2E45-4DB9-A719-93A1E37AC5EE}" srcOrd="2" destOrd="0" parTransId="{80C82A76-8C2D-460B-9AFF-D7975A703B5E}" sibTransId="{1E61889A-1758-4F7C-9015-AFDB4A349CF2}"/>
    <dgm:cxn modelId="{A1D604E3-E21A-4EB5-B2C3-98615B0978ED}" type="presOf" srcId="{24913986-4D7B-4E28-8634-78995F4D87FA}" destId="{53CE5F02-840C-48DC-A66F-7C5A5C6FE995}" srcOrd="0" destOrd="0" presId="urn:microsoft.com/office/officeart/2005/8/layout/cycle5"/>
    <dgm:cxn modelId="{4352C6EF-7D6E-4BCD-B937-095ADA95F750}" srcId="{D1E6EABD-2554-4A95-A88D-947177FD6735}" destId="{8CDC58E0-0827-4840-A0F4-97B706EBCED7}" srcOrd="1" destOrd="0" parTransId="{425D2FD3-2D10-4F94-B757-945FC453F999}" sibTransId="{DAB2E972-5CDE-4B98-8BA1-7FC5C1B6F90A}"/>
    <dgm:cxn modelId="{789BFCE9-A626-40D8-978B-9598A90EC9A4}" type="presParOf" srcId="{78014A20-380C-4B1B-A52F-6B59CC7604ED}" destId="{F46DAE95-3CA4-4A38-BD11-B13966076C80}" srcOrd="0" destOrd="0" presId="urn:microsoft.com/office/officeart/2005/8/layout/cycle5"/>
    <dgm:cxn modelId="{35B9D60D-8385-4598-9E90-61CA721B488C}" type="presParOf" srcId="{78014A20-380C-4B1B-A52F-6B59CC7604ED}" destId="{2E4E3090-7F1E-4ACE-8AC8-6A39344D58C6}" srcOrd="1" destOrd="0" presId="urn:microsoft.com/office/officeart/2005/8/layout/cycle5"/>
    <dgm:cxn modelId="{2E295F51-E95B-4761-A4FC-6585D07AD77D}" type="presParOf" srcId="{78014A20-380C-4B1B-A52F-6B59CC7604ED}" destId="{53CE5F02-840C-48DC-A66F-7C5A5C6FE995}" srcOrd="2" destOrd="0" presId="urn:microsoft.com/office/officeart/2005/8/layout/cycle5"/>
    <dgm:cxn modelId="{49C1DC12-3808-4385-9AEF-387875743951}" type="presParOf" srcId="{78014A20-380C-4B1B-A52F-6B59CC7604ED}" destId="{F56997D1-027D-4743-8691-DE53F6CDAB29}" srcOrd="3" destOrd="0" presId="urn:microsoft.com/office/officeart/2005/8/layout/cycle5"/>
    <dgm:cxn modelId="{C1BD3C02-1767-490D-8B00-7263170DCC95}" type="presParOf" srcId="{78014A20-380C-4B1B-A52F-6B59CC7604ED}" destId="{51043F9E-2E96-4A1F-95C0-89B02424F020}" srcOrd="4" destOrd="0" presId="urn:microsoft.com/office/officeart/2005/8/layout/cycle5"/>
    <dgm:cxn modelId="{23644256-E81E-4575-9FAE-17328C1EEFAB}" type="presParOf" srcId="{78014A20-380C-4B1B-A52F-6B59CC7604ED}" destId="{020B2C3B-8BF5-47B5-8B8A-DC4F417D34D1}" srcOrd="5" destOrd="0" presId="urn:microsoft.com/office/officeart/2005/8/layout/cycle5"/>
    <dgm:cxn modelId="{2D173FAA-84F4-40B5-9B5C-7AE2746164DB}" type="presParOf" srcId="{78014A20-380C-4B1B-A52F-6B59CC7604ED}" destId="{3B1F8C68-1ADD-40FF-90CF-F2A1A49C902B}" srcOrd="6" destOrd="0" presId="urn:microsoft.com/office/officeart/2005/8/layout/cycle5"/>
    <dgm:cxn modelId="{EDF5BF27-3ECD-40EC-B33A-E42B3F714509}" type="presParOf" srcId="{78014A20-380C-4B1B-A52F-6B59CC7604ED}" destId="{6065D229-039D-4F7F-823E-F5A99FE2B066}" srcOrd="7" destOrd="0" presId="urn:microsoft.com/office/officeart/2005/8/layout/cycle5"/>
    <dgm:cxn modelId="{007F1B32-5CC7-41A8-A984-C0E040CA644D}" type="presParOf" srcId="{78014A20-380C-4B1B-A52F-6B59CC7604ED}" destId="{D442E4E0-2E70-4D22-889C-40C62E8D3DFA}" srcOrd="8" destOrd="0" presId="urn:microsoft.com/office/officeart/2005/8/layout/cycle5"/>
    <dgm:cxn modelId="{9B36AB91-FD4D-4B43-9B92-6522776BD65D}" type="presParOf" srcId="{78014A20-380C-4B1B-A52F-6B59CC7604ED}" destId="{BC8FC45F-C76F-4B12-AAC3-9BF36A165225}" srcOrd="9" destOrd="0" presId="urn:microsoft.com/office/officeart/2005/8/layout/cycle5"/>
    <dgm:cxn modelId="{C8505F9D-32E2-47AB-8FD8-9E5B8CBA3301}" type="presParOf" srcId="{78014A20-380C-4B1B-A52F-6B59CC7604ED}" destId="{4EADF7A8-2D5F-48BA-B479-756B33C3EEB1}" srcOrd="10" destOrd="0" presId="urn:microsoft.com/office/officeart/2005/8/layout/cycle5"/>
    <dgm:cxn modelId="{904F2125-6005-4A72-A6E9-38FD839592E5}" type="presParOf" srcId="{78014A20-380C-4B1B-A52F-6B59CC7604ED}" destId="{E5481E7C-B77D-4470-A090-635C9DB596B2}" srcOrd="11" destOrd="0" presId="urn:microsoft.com/office/officeart/2005/8/layout/cycle5"/>
    <dgm:cxn modelId="{5A6BE430-5886-4BC1-BFD4-DD7F0C5123F6}" type="presParOf" srcId="{78014A20-380C-4B1B-A52F-6B59CC7604ED}" destId="{3A08FF47-3888-4EBA-BC03-752A2BCE7ABE}" srcOrd="12" destOrd="0" presId="urn:microsoft.com/office/officeart/2005/8/layout/cycle5"/>
    <dgm:cxn modelId="{DA810680-719E-4347-8689-0CE2DBFEF5F4}" type="presParOf" srcId="{78014A20-380C-4B1B-A52F-6B59CC7604ED}" destId="{0102CCBF-A30A-49E0-AF1C-C1E55E0672F1}" srcOrd="13" destOrd="0" presId="urn:microsoft.com/office/officeart/2005/8/layout/cycle5"/>
    <dgm:cxn modelId="{E999E8BC-9AAE-46FC-A9EE-333023DF1932}" type="presParOf" srcId="{78014A20-380C-4B1B-A52F-6B59CC7604ED}" destId="{1D935FD8-E2D0-477D-8F90-B38B50EE64B7}" srcOrd="14"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DBC095-90DC-41CC-A78D-3AD364640ED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ZA"/>
        </a:p>
      </dgm:t>
    </dgm:pt>
    <dgm:pt modelId="{A813E112-55B2-444A-AAE3-B5009179B49E}">
      <dgm:prSet phldrT="[Text]" custT="1"/>
      <dgm:spPr>
        <a:xfrm>
          <a:off x="0" y="10165"/>
          <a:ext cx="11335595" cy="1248878"/>
        </a:xfrm>
        <a:prstGeom prst="roundRect">
          <a:avLst>
            <a:gd name="adj" fmla="val 10000"/>
          </a:avLst>
        </a:prstGeom>
        <a:noFill/>
        <a:ln w="25400" cap="flat" cmpd="sng" algn="ctr">
          <a:solidFill>
            <a:srgbClr val="00B050"/>
          </a:solidFill>
          <a:prstDash val="solid"/>
        </a:ln>
        <a:effectLst/>
      </dgm:spPr>
      <dgm:t>
        <a:bodyPr/>
        <a:lstStyle/>
        <a:p>
          <a:pPr marL="0" lvl="0" algn="l" defTabSz="622300">
            <a:lnSpc>
              <a:spcPct val="100000"/>
            </a:lnSpc>
            <a:spcBef>
              <a:spcPts val="0"/>
            </a:spcBef>
            <a:spcAft>
              <a:spcPts val="0"/>
            </a:spcAft>
            <a:buNone/>
          </a:pPr>
          <a:r>
            <a:rPr lang="en-US" sz="1200" b="1" dirty="0">
              <a:solidFill>
                <a:srgbClr val="1D4FA2"/>
              </a:solidFill>
              <a:latin typeface="Gill Sans MT" panose="020B0502020104020203" pitchFamily="34" charset="0"/>
            </a:rPr>
            <a:t>P &amp; SCM - Audit Readiness Stream (Compliance Reviews)</a:t>
          </a:r>
          <a:endParaRPr lang="en-US" sz="1200" b="1" dirty="0">
            <a:solidFill>
              <a:srgbClr val="1D4FA2"/>
            </a:solidFill>
            <a:latin typeface="Gill Sans MT" panose="020B0502020104020203" pitchFamily="34" charset="0"/>
            <a:ea typeface="+mn-ea"/>
            <a:cs typeface="Arial"/>
          </a:endParaRPr>
        </a:p>
      </dgm:t>
    </dgm:pt>
    <dgm:pt modelId="{EAFDA7A0-F861-4FC3-8795-24A3D2ED459A}" type="parTrans" cxnId="{C44AF02F-1291-4C61-A5F7-60F0A1947FA9}">
      <dgm:prSet/>
      <dgm:spPr/>
      <dgm:t>
        <a:bodyPr/>
        <a:lstStyle/>
        <a:p>
          <a:endParaRPr lang="en-ZA">
            <a:latin typeface="Gill Sans MT" panose="020B0502020104020203" pitchFamily="34" charset="0"/>
          </a:endParaRPr>
        </a:p>
      </dgm:t>
    </dgm:pt>
    <dgm:pt modelId="{C0ED00C2-C256-4334-AC23-865EB4CBDB0B}" type="sibTrans" cxnId="{C44AF02F-1291-4C61-A5F7-60F0A1947FA9}">
      <dgm:prSet/>
      <dgm:spPr/>
      <dgm:t>
        <a:bodyPr/>
        <a:lstStyle/>
        <a:p>
          <a:endParaRPr lang="en-ZA">
            <a:latin typeface="Gill Sans MT" panose="020B0502020104020203" pitchFamily="34" charset="0"/>
          </a:endParaRPr>
        </a:p>
      </dgm:t>
    </dgm:pt>
    <dgm:pt modelId="{FC484AC0-67EF-4264-B9E9-CD1C3EC53AC6}">
      <dgm:prSet phldrT="[Text]" custT="1"/>
      <dgm:spPr>
        <a:xfrm>
          <a:off x="0" y="1383482"/>
          <a:ext cx="11335595" cy="1248878"/>
        </a:xfrm>
        <a:prstGeom prst="roundRect">
          <a:avLst>
            <a:gd name="adj" fmla="val 10000"/>
          </a:avLst>
        </a:prstGeom>
        <a:noFill/>
        <a:ln w="25400" cap="flat" cmpd="sng" algn="ctr">
          <a:solidFill>
            <a:srgbClr val="00B050"/>
          </a:solidFill>
          <a:prstDash val="solid"/>
        </a:ln>
        <a:effectLst/>
      </dgm:spPr>
      <dgm:t>
        <a:bodyPr/>
        <a:lstStyle/>
        <a:p>
          <a:pPr marL="0">
            <a:lnSpc>
              <a:spcPct val="100000"/>
            </a:lnSpc>
            <a:spcAft>
              <a:spcPts val="0"/>
            </a:spcAft>
            <a:buNone/>
          </a:pPr>
          <a:r>
            <a:rPr lang="en-US" sz="1200" b="1" dirty="0">
              <a:solidFill>
                <a:srgbClr val="1D4FA2"/>
              </a:solidFill>
              <a:latin typeface="Gill Sans MT" panose="020B0502020104020203" pitchFamily="34" charset="0"/>
            </a:rPr>
            <a:t>Audit Co-ordination Stream (Execution and support)</a:t>
          </a:r>
          <a:endParaRPr lang="en-ZA" sz="1200" b="1" dirty="0">
            <a:solidFill>
              <a:srgbClr val="1D4FA2"/>
            </a:solidFill>
            <a:latin typeface="Gill Sans MT" panose="020B0502020104020203" pitchFamily="34" charset="0"/>
            <a:ea typeface="+mn-ea"/>
            <a:cs typeface="Arial"/>
          </a:endParaRPr>
        </a:p>
      </dgm:t>
    </dgm:pt>
    <dgm:pt modelId="{4C2740AA-CC71-4F4F-BF99-B60A80EC8835}" type="parTrans" cxnId="{F9463C55-0DD1-4814-8FBC-0761AB40C98F}">
      <dgm:prSet/>
      <dgm:spPr/>
      <dgm:t>
        <a:bodyPr/>
        <a:lstStyle/>
        <a:p>
          <a:endParaRPr lang="en-ZA">
            <a:latin typeface="Gill Sans MT" panose="020B0502020104020203" pitchFamily="34" charset="0"/>
          </a:endParaRPr>
        </a:p>
      </dgm:t>
    </dgm:pt>
    <dgm:pt modelId="{5045821D-38AF-4159-8F8A-CF2BCD0CFB9C}" type="sibTrans" cxnId="{F9463C55-0DD1-4814-8FBC-0761AB40C98F}">
      <dgm:prSet/>
      <dgm:spPr/>
      <dgm:t>
        <a:bodyPr/>
        <a:lstStyle/>
        <a:p>
          <a:endParaRPr lang="en-ZA">
            <a:latin typeface="Gill Sans MT" panose="020B0502020104020203" pitchFamily="34" charset="0"/>
          </a:endParaRPr>
        </a:p>
      </dgm:t>
    </dgm:pt>
    <dgm:pt modelId="{10BF0371-D746-43AE-873C-0F47AEA5A35E}">
      <dgm:prSet phldrT="[Text]" custT="1"/>
      <dgm:spPr>
        <a:xfrm>
          <a:off x="0" y="2747532"/>
          <a:ext cx="11335595" cy="1248878"/>
        </a:xfrm>
        <a:prstGeom prst="roundRect">
          <a:avLst>
            <a:gd name="adj" fmla="val 10000"/>
          </a:avLst>
        </a:prstGeom>
        <a:noFill/>
        <a:ln w="25400" cap="flat" cmpd="sng" algn="ctr">
          <a:solidFill>
            <a:srgbClr val="00B050"/>
          </a:solidFill>
          <a:prstDash val="solid"/>
        </a:ln>
        <a:effectLst/>
      </dgm:spPr>
      <dgm:t>
        <a:bodyPr/>
        <a:lstStyle/>
        <a:p>
          <a:pPr>
            <a:lnSpc>
              <a:spcPct val="90000"/>
            </a:lnSpc>
            <a:spcAft>
              <a:spcPct val="35000"/>
            </a:spcAft>
            <a:buNone/>
          </a:pPr>
          <a:r>
            <a:rPr lang="en-US" sz="1200" b="1" dirty="0">
              <a:solidFill>
                <a:srgbClr val="1D4FA2"/>
              </a:solidFill>
              <a:latin typeface="Gill Sans MT" panose="020B0502020104020203" pitchFamily="34" charset="0"/>
            </a:rPr>
            <a:t>Audit Recovery Stream (Future Focus)</a:t>
          </a:r>
          <a:endParaRPr lang="en-US" sz="1200" b="1" dirty="0">
            <a:solidFill>
              <a:srgbClr val="1D4FA2"/>
            </a:solidFill>
            <a:latin typeface="Gill Sans MT" panose="020B0502020104020203" pitchFamily="34" charset="0"/>
            <a:ea typeface="+mn-ea"/>
            <a:cs typeface="Arial"/>
          </a:endParaRPr>
        </a:p>
      </dgm:t>
    </dgm:pt>
    <dgm:pt modelId="{EF291F6F-B86B-483A-A19C-7A62960753DC}" type="parTrans" cxnId="{AB2A8172-973A-4883-A0A3-40A5A377D5A7}">
      <dgm:prSet/>
      <dgm:spPr/>
      <dgm:t>
        <a:bodyPr/>
        <a:lstStyle/>
        <a:p>
          <a:endParaRPr lang="en-ZA">
            <a:latin typeface="Gill Sans MT" panose="020B0502020104020203" pitchFamily="34" charset="0"/>
          </a:endParaRPr>
        </a:p>
      </dgm:t>
    </dgm:pt>
    <dgm:pt modelId="{ECA6F89D-38D2-4E3F-94FD-DE81F7371209}" type="sibTrans" cxnId="{AB2A8172-973A-4883-A0A3-40A5A377D5A7}">
      <dgm:prSet/>
      <dgm:spPr/>
      <dgm:t>
        <a:bodyPr/>
        <a:lstStyle/>
        <a:p>
          <a:endParaRPr lang="en-ZA">
            <a:latin typeface="Gill Sans MT" panose="020B0502020104020203" pitchFamily="34" charset="0"/>
          </a:endParaRPr>
        </a:p>
      </dgm:t>
    </dgm:pt>
    <dgm:pt modelId="{C05A804F-5B86-4E96-9C6B-DA484925ED03}">
      <dgm:prSet phldrT="[Text]" custT="1"/>
      <dgm:spPr>
        <a:xfrm>
          <a:off x="0" y="2747532"/>
          <a:ext cx="11335595" cy="1248878"/>
        </a:xfrm>
        <a:prstGeom prst="roundRect">
          <a:avLst>
            <a:gd name="adj" fmla="val 10000"/>
          </a:avLst>
        </a:prstGeom>
        <a:noFill/>
        <a:ln w="25400" cap="flat" cmpd="sng" algn="ctr">
          <a:solidFill>
            <a:srgbClr val="00B050"/>
          </a:solidFill>
          <a:prstDash val="solid"/>
        </a:ln>
        <a:effectLst/>
      </dgm:spPr>
      <dgm:t>
        <a:bodyPr/>
        <a:lstStyle/>
        <a:p>
          <a:pPr>
            <a:lnSpc>
              <a:spcPct val="100000"/>
            </a:lnSpc>
            <a:spcAft>
              <a:spcPts val="0"/>
            </a:spcAft>
            <a:buChar char="•"/>
          </a:pPr>
          <a:r>
            <a:rPr lang="en-US" sz="1100" dirty="0">
              <a:solidFill>
                <a:srgbClr val="1D4FA2"/>
              </a:solidFill>
              <a:latin typeface="Gill Sans MT" panose="020B0502020104020203" pitchFamily="34" charset="0"/>
              <a:ea typeface="+mn-ea"/>
              <a:cs typeface="Arial"/>
            </a:rPr>
            <a:t> Divisional CMOs to conduct Periodic Compliance Contract Reviews, and Central CMO (CCMO) to oversee divisional compliance.</a:t>
          </a:r>
          <a:endParaRPr lang="en-ZA" sz="1100" b="0" dirty="0">
            <a:solidFill>
              <a:srgbClr val="1D4FA2"/>
            </a:solidFill>
            <a:latin typeface="Gill Sans MT" panose="020B0502020104020203" pitchFamily="34" charset="0"/>
            <a:ea typeface="+mn-ea"/>
            <a:cs typeface="Arial" panose="020B0604020202020204" pitchFamily="34" charset="0"/>
          </a:endParaRPr>
        </a:p>
      </dgm:t>
    </dgm:pt>
    <dgm:pt modelId="{E596BB83-85A0-4B96-A859-7AD1246EDC83}" type="parTrans" cxnId="{8B8ED6A0-52A5-4F7F-9C88-4FE40BCB1166}">
      <dgm:prSet/>
      <dgm:spPr/>
      <dgm:t>
        <a:bodyPr/>
        <a:lstStyle/>
        <a:p>
          <a:endParaRPr lang="en-ZA">
            <a:latin typeface="Gill Sans MT" panose="020B0502020104020203" pitchFamily="34" charset="0"/>
          </a:endParaRPr>
        </a:p>
      </dgm:t>
    </dgm:pt>
    <dgm:pt modelId="{A73B76E5-4EB1-4480-917E-6B4992CFB7F6}" type="sibTrans" cxnId="{8B8ED6A0-52A5-4F7F-9C88-4FE40BCB1166}">
      <dgm:prSet/>
      <dgm:spPr/>
      <dgm:t>
        <a:bodyPr/>
        <a:lstStyle/>
        <a:p>
          <a:endParaRPr lang="en-ZA">
            <a:latin typeface="Gill Sans MT" panose="020B0502020104020203" pitchFamily="34" charset="0"/>
          </a:endParaRPr>
        </a:p>
      </dgm:t>
    </dgm:pt>
    <dgm:pt modelId="{35CA9856-4922-4171-B893-55280851B3AE}">
      <dgm:prSet phldrT="[Text]" custT="1"/>
      <dgm:spPr>
        <a:xfrm>
          <a:off x="0" y="4121299"/>
          <a:ext cx="11335595" cy="1248878"/>
        </a:xfrm>
        <a:prstGeom prst="roundRect">
          <a:avLst>
            <a:gd name="adj" fmla="val 10000"/>
          </a:avLst>
        </a:prstGeom>
        <a:noFill/>
        <a:ln w="25400" cap="flat" cmpd="sng" algn="ctr">
          <a:solidFill>
            <a:srgbClr val="00B050"/>
          </a:solidFill>
          <a:prstDash val="solid"/>
        </a:ln>
        <a:effectLst/>
      </dgm:spPr>
      <dgm:t>
        <a:bodyPr/>
        <a:lstStyle/>
        <a:p>
          <a:pPr>
            <a:lnSpc>
              <a:spcPct val="90000"/>
            </a:lnSpc>
            <a:spcAft>
              <a:spcPct val="35000"/>
            </a:spcAft>
            <a:buNone/>
          </a:pPr>
          <a:r>
            <a:rPr lang="en-US" sz="1200" b="1" dirty="0">
              <a:solidFill>
                <a:srgbClr val="1D4FA2"/>
              </a:solidFill>
              <a:latin typeface="Gill Sans MT" panose="020B0502020104020203" pitchFamily="34" charset="0"/>
            </a:rPr>
            <a:t>Governance Enhancement stream</a:t>
          </a:r>
          <a:endParaRPr lang="en-ZA" sz="1200" b="1" dirty="0">
            <a:solidFill>
              <a:srgbClr val="1D4FA2"/>
            </a:solidFill>
            <a:latin typeface="Gill Sans MT" panose="020B0502020104020203" pitchFamily="34" charset="0"/>
            <a:ea typeface="+mn-ea"/>
            <a:cs typeface="Arial"/>
          </a:endParaRPr>
        </a:p>
      </dgm:t>
    </dgm:pt>
    <dgm:pt modelId="{F759203A-DFAC-4D4C-A366-1C08B695480B}" type="parTrans" cxnId="{AB6FB67C-4B7D-41DB-B889-52452C105C00}">
      <dgm:prSet/>
      <dgm:spPr/>
      <dgm:t>
        <a:bodyPr/>
        <a:lstStyle/>
        <a:p>
          <a:endParaRPr lang="en-ZA">
            <a:latin typeface="Gill Sans MT" panose="020B0502020104020203" pitchFamily="34" charset="0"/>
          </a:endParaRPr>
        </a:p>
      </dgm:t>
    </dgm:pt>
    <dgm:pt modelId="{080EE62E-3165-41F2-80ED-6A507607E120}" type="sibTrans" cxnId="{AB6FB67C-4B7D-41DB-B889-52452C105C00}">
      <dgm:prSet/>
      <dgm:spPr/>
      <dgm:t>
        <a:bodyPr/>
        <a:lstStyle/>
        <a:p>
          <a:endParaRPr lang="en-ZA">
            <a:latin typeface="Gill Sans MT" panose="020B0502020104020203" pitchFamily="34" charset="0"/>
          </a:endParaRPr>
        </a:p>
      </dgm:t>
    </dgm:pt>
    <dgm:pt modelId="{4DA855F9-3E10-4B72-B717-0657945FB87E}">
      <dgm:prSet phldrT="[Text]" custT="1"/>
      <dgm:spPr>
        <a:xfrm>
          <a:off x="0" y="2747532"/>
          <a:ext cx="11335595" cy="1248878"/>
        </a:xfrm>
        <a:prstGeom prst="roundRect">
          <a:avLst>
            <a:gd name="adj" fmla="val 10000"/>
          </a:avLst>
        </a:prstGeom>
        <a:noFill/>
        <a:ln w="25400" cap="flat" cmpd="sng" algn="ctr">
          <a:solidFill>
            <a:srgbClr val="00B050"/>
          </a:solidFill>
          <a:prstDash val="solid"/>
        </a:ln>
        <a:effectLst/>
      </dgm:spPr>
      <dgm:t>
        <a:bodyPr/>
        <a:lstStyle/>
        <a:p>
          <a:pPr>
            <a:lnSpc>
              <a:spcPct val="90000"/>
            </a:lnSpc>
            <a:spcAft>
              <a:spcPct val="15000"/>
            </a:spcAft>
            <a:buNone/>
          </a:pPr>
          <a:endParaRPr lang="en-ZA" sz="1000" dirty="0">
            <a:solidFill>
              <a:srgbClr val="1D4FA2"/>
            </a:solidFill>
            <a:latin typeface="Gill Sans MT" panose="020B0502020104020203" pitchFamily="34" charset="0"/>
            <a:ea typeface="+mn-ea"/>
            <a:cs typeface="Arial"/>
          </a:endParaRPr>
        </a:p>
      </dgm:t>
    </dgm:pt>
    <dgm:pt modelId="{C9DB0281-F100-4A1B-B1BE-54FDD1AE8BD4}" type="parTrans" cxnId="{28C36D88-CD9A-4EA9-89C6-8806D25DB8B5}">
      <dgm:prSet/>
      <dgm:spPr/>
      <dgm:t>
        <a:bodyPr/>
        <a:lstStyle/>
        <a:p>
          <a:endParaRPr lang="en-ZA">
            <a:latin typeface="Gill Sans MT" panose="020B0502020104020203" pitchFamily="34" charset="0"/>
          </a:endParaRPr>
        </a:p>
      </dgm:t>
    </dgm:pt>
    <dgm:pt modelId="{FA893B0F-1CD8-4163-AE08-7905D5F9754C}" type="sibTrans" cxnId="{28C36D88-CD9A-4EA9-89C6-8806D25DB8B5}">
      <dgm:prSet/>
      <dgm:spPr/>
      <dgm:t>
        <a:bodyPr/>
        <a:lstStyle/>
        <a:p>
          <a:endParaRPr lang="en-ZA">
            <a:latin typeface="Gill Sans MT" panose="020B0502020104020203" pitchFamily="34" charset="0"/>
          </a:endParaRPr>
        </a:p>
      </dgm:t>
    </dgm:pt>
    <dgm:pt modelId="{C7A695A8-7CCD-4D27-9789-54FE889AE103}">
      <dgm:prSet phldrT="[Text]" custT="1"/>
      <dgm:spPr>
        <a:xfrm>
          <a:off x="0" y="1383482"/>
          <a:ext cx="11335595" cy="1248878"/>
        </a:xfrm>
        <a:prstGeom prst="roundRect">
          <a:avLst>
            <a:gd name="adj" fmla="val 10000"/>
          </a:avLst>
        </a:prstGeom>
        <a:noFill/>
        <a:ln w="25400" cap="flat" cmpd="sng" algn="ctr">
          <a:solidFill>
            <a:srgbClr val="00B050"/>
          </a:solidFill>
          <a:prstDash val="solid"/>
        </a:ln>
        <a:effectLst/>
      </dgm:spPr>
      <dgm:t>
        <a:bodyPr/>
        <a:lstStyle/>
        <a:p>
          <a:pPr marL="92075" indent="-92075">
            <a:lnSpc>
              <a:spcPct val="100000"/>
            </a:lnSpc>
            <a:spcAft>
              <a:spcPts val="0"/>
            </a:spcAft>
            <a:buChar char="•"/>
          </a:pPr>
          <a:r>
            <a:rPr lang="en-US" sz="1100" b="0" dirty="0">
              <a:solidFill>
                <a:srgbClr val="1D4FA2"/>
              </a:solidFill>
              <a:latin typeface="Gill Sans MT" panose="020B0502020104020203" pitchFamily="34" charset="0"/>
              <a:ea typeface="+mn-ea"/>
              <a:cs typeface="Arial"/>
            </a:rPr>
            <a:t>An audit recovery plan in response to the PFMA external audit findings has been developed. </a:t>
          </a:r>
          <a:endParaRPr lang="en-ZA" sz="1100" b="0" dirty="0">
            <a:solidFill>
              <a:srgbClr val="1D4FA2"/>
            </a:solidFill>
            <a:latin typeface="Gill Sans MT" panose="020B0502020104020203" pitchFamily="34" charset="0"/>
            <a:ea typeface="+mn-ea"/>
            <a:cs typeface="Arial"/>
          </a:endParaRPr>
        </a:p>
      </dgm:t>
    </dgm:pt>
    <dgm:pt modelId="{A7DBACBA-5099-4330-ADE3-EB98FB6F0999}" type="parTrans" cxnId="{608855A0-3E64-4ACB-847D-8B6136C7E5E9}">
      <dgm:prSet/>
      <dgm:spPr/>
      <dgm:t>
        <a:bodyPr/>
        <a:lstStyle/>
        <a:p>
          <a:endParaRPr lang="en-ZA">
            <a:latin typeface="Gill Sans MT" panose="020B0502020104020203" pitchFamily="34" charset="0"/>
          </a:endParaRPr>
        </a:p>
      </dgm:t>
    </dgm:pt>
    <dgm:pt modelId="{457B3D29-F802-463A-9414-4F8F11804FCC}" type="sibTrans" cxnId="{608855A0-3E64-4ACB-847D-8B6136C7E5E9}">
      <dgm:prSet/>
      <dgm:spPr/>
      <dgm:t>
        <a:bodyPr/>
        <a:lstStyle/>
        <a:p>
          <a:endParaRPr lang="en-ZA">
            <a:latin typeface="Gill Sans MT" panose="020B0502020104020203" pitchFamily="34" charset="0"/>
          </a:endParaRPr>
        </a:p>
      </dgm:t>
    </dgm:pt>
    <dgm:pt modelId="{66B16CFC-D9A0-46BD-8F5A-4A86B3B90ED8}">
      <dgm:prSet phldrT="[Text]" custT="1"/>
      <dgm:spPr>
        <a:xfrm>
          <a:off x="0" y="10165"/>
          <a:ext cx="11335595" cy="1248878"/>
        </a:xfrm>
        <a:prstGeom prst="roundRect">
          <a:avLst>
            <a:gd name="adj" fmla="val 10000"/>
          </a:avLst>
        </a:prstGeom>
        <a:noFill/>
        <a:ln w="25400" cap="flat" cmpd="sng" algn="ctr">
          <a:solidFill>
            <a:srgbClr val="00B050"/>
          </a:solidFill>
          <a:prstDash val="solid"/>
        </a:ln>
        <a:effectLst/>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D4FA2"/>
              </a:solidFill>
              <a:latin typeface="Gill Sans MT" panose="020B0502020104020203" pitchFamily="34" charset="0"/>
              <a:ea typeface="+mn-ea"/>
              <a:cs typeface="Arial"/>
            </a:rPr>
            <a:t>Appointment of External Capacity to assist with audit readiness reviews.</a:t>
          </a:r>
          <a:endParaRPr lang="en-ZA" sz="1100" b="0" dirty="0">
            <a:solidFill>
              <a:srgbClr val="1D4FA2"/>
            </a:solidFill>
            <a:latin typeface="Gill Sans MT" panose="020B0502020104020203" pitchFamily="34" charset="0"/>
            <a:ea typeface="+mn-ea"/>
            <a:cs typeface="Arial"/>
          </a:endParaRPr>
        </a:p>
      </dgm:t>
    </dgm:pt>
    <dgm:pt modelId="{8D734A93-2851-4B82-8449-24A9E51FB484}" type="parTrans" cxnId="{F1E95D70-3AC0-4AF9-8839-827C2479AE75}">
      <dgm:prSet/>
      <dgm:spPr/>
      <dgm:t>
        <a:bodyPr/>
        <a:lstStyle/>
        <a:p>
          <a:endParaRPr lang="en-ZA">
            <a:latin typeface="Gill Sans MT" panose="020B0502020104020203" pitchFamily="34" charset="0"/>
          </a:endParaRPr>
        </a:p>
      </dgm:t>
    </dgm:pt>
    <dgm:pt modelId="{21293856-99F3-4CBF-B2EA-8A9ACCD4833B}" type="sibTrans" cxnId="{F1E95D70-3AC0-4AF9-8839-827C2479AE75}">
      <dgm:prSet/>
      <dgm:spPr/>
      <dgm:t>
        <a:bodyPr/>
        <a:lstStyle/>
        <a:p>
          <a:endParaRPr lang="en-ZA">
            <a:latin typeface="Gill Sans MT" panose="020B0502020104020203" pitchFamily="34" charset="0"/>
          </a:endParaRPr>
        </a:p>
      </dgm:t>
    </dgm:pt>
    <dgm:pt modelId="{3BC35A0E-B459-4584-9F5C-E545F392BA15}">
      <dgm:prSet phldrT="[Text]" custT="1"/>
      <dgm:spPr>
        <a:xfrm>
          <a:off x="0" y="10165"/>
          <a:ext cx="11335595" cy="1248878"/>
        </a:xfrm>
        <a:prstGeom prst="roundRect">
          <a:avLst>
            <a:gd name="adj" fmla="val 10000"/>
          </a:avLst>
        </a:prstGeom>
        <a:noFill/>
        <a:ln w="25400" cap="flat" cmpd="sng" algn="ctr">
          <a:solidFill>
            <a:srgbClr val="00B050"/>
          </a:solidFill>
          <a:prstDash val="solid"/>
        </a:ln>
        <a:effectLst/>
      </dgm:spPr>
      <dgm: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b="0" dirty="0">
              <a:solidFill>
                <a:srgbClr val="1D4FA2"/>
              </a:solidFill>
              <a:latin typeface="Gill Sans MT" panose="020B0502020104020203" pitchFamily="34" charset="0"/>
              <a:ea typeface="+mn-ea"/>
              <a:cs typeface="Arial"/>
            </a:rPr>
            <a:t> </a:t>
          </a:r>
          <a:endParaRPr lang="en-ZA" sz="1400" b="0" dirty="0">
            <a:solidFill>
              <a:srgbClr val="1D4FA2"/>
            </a:solidFill>
            <a:latin typeface="Gill Sans MT" panose="020B0502020104020203" pitchFamily="34" charset="0"/>
            <a:ea typeface="+mn-ea"/>
            <a:cs typeface="Arial"/>
          </a:endParaRPr>
        </a:p>
      </dgm:t>
    </dgm:pt>
    <dgm:pt modelId="{028EA244-2898-4EC6-9FBB-EB6D956937A8}" type="parTrans" cxnId="{147535F7-3431-4488-92E2-F1D882193AC5}">
      <dgm:prSet/>
      <dgm:spPr/>
      <dgm:t>
        <a:bodyPr/>
        <a:lstStyle/>
        <a:p>
          <a:endParaRPr lang="en-ZA">
            <a:latin typeface="Gill Sans MT" panose="020B0502020104020203" pitchFamily="34" charset="0"/>
          </a:endParaRPr>
        </a:p>
      </dgm:t>
    </dgm:pt>
    <dgm:pt modelId="{C6349562-8376-4B68-9933-1FFDA1E7387A}" type="sibTrans" cxnId="{147535F7-3431-4488-92E2-F1D882193AC5}">
      <dgm:prSet/>
      <dgm:spPr/>
      <dgm:t>
        <a:bodyPr/>
        <a:lstStyle/>
        <a:p>
          <a:endParaRPr lang="en-ZA">
            <a:latin typeface="Gill Sans MT" panose="020B0502020104020203" pitchFamily="34" charset="0"/>
          </a:endParaRPr>
        </a:p>
      </dgm:t>
    </dgm:pt>
    <dgm:pt modelId="{3396F972-070A-4A4D-8C2E-9DA7D60273FB}">
      <dgm:prSet phldrT="[Text]" custT="1"/>
      <dgm:spPr>
        <a:xfrm>
          <a:off x="0" y="10165"/>
          <a:ext cx="11335595" cy="1248878"/>
        </a:xfrm>
        <a:prstGeom prst="roundRect">
          <a:avLst>
            <a:gd name="adj" fmla="val 10000"/>
          </a:avLst>
        </a:prstGeom>
        <a:noFill/>
        <a:ln w="25400" cap="flat" cmpd="sng" algn="ctr">
          <a:solidFill>
            <a:srgbClr val="00B050"/>
          </a:solidFill>
          <a:prstDash val="solid"/>
        </a:ln>
        <a:effectLst/>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400" b="0" dirty="0">
            <a:solidFill>
              <a:srgbClr val="1D4FA2"/>
            </a:solidFill>
            <a:latin typeface="Gill Sans MT" panose="020B0502020104020203" pitchFamily="34" charset="0"/>
            <a:ea typeface="+mn-ea"/>
            <a:cs typeface="Arial"/>
          </a:endParaRPr>
        </a:p>
      </dgm:t>
    </dgm:pt>
    <dgm:pt modelId="{5E5697F0-1368-4639-8DC0-B0FE23498A74}" type="parTrans" cxnId="{B75AA3DC-A65F-4F71-92DF-2BBD75BF6083}">
      <dgm:prSet/>
      <dgm:spPr/>
      <dgm:t>
        <a:bodyPr/>
        <a:lstStyle/>
        <a:p>
          <a:endParaRPr lang="en-ZA">
            <a:latin typeface="Gill Sans MT" panose="020B0502020104020203" pitchFamily="34" charset="0"/>
          </a:endParaRPr>
        </a:p>
      </dgm:t>
    </dgm:pt>
    <dgm:pt modelId="{1EBAFB49-998B-40FB-8AD0-AD19BFB012F0}" type="sibTrans" cxnId="{B75AA3DC-A65F-4F71-92DF-2BBD75BF6083}">
      <dgm:prSet/>
      <dgm:spPr/>
      <dgm:t>
        <a:bodyPr/>
        <a:lstStyle/>
        <a:p>
          <a:endParaRPr lang="en-ZA">
            <a:latin typeface="Gill Sans MT" panose="020B0502020104020203" pitchFamily="34" charset="0"/>
          </a:endParaRPr>
        </a:p>
      </dgm:t>
    </dgm:pt>
    <dgm:pt modelId="{EEC8B05D-9783-4202-8BE0-F243F66CFE73}">
      <dgm:prSet phldrT="[Text]" custT="1"/>
      <dgm:spPr>
        <a:xfrm>
          <a:off x="0" y="4121299"/>
          <a:ext cx="11335595" cy="1248878"/>
        </a:xfrm>
        <a:prstGeom prst="roundRect">
          <a:avLst>
            <a:gd name="adj" fmla="val 10000"/>
          </a:avLst>
        </a:prstGeom>
        <a:noFill/>
        <a:ln w="25400" cap="flat" cmpd="sng" algn="ctr">
          <a:solidFill>
            <a:srgbClr val="00B050"/>
          </a:solidFill>
          <a:prstDash val="solid"/>
        </a:ln>
        <a:effectLst/>
      </dgm:spPr>
      <dgm:t>
        <a:bodyPr/>
        <a:lstStyle/>
        <a:p>
          <a:pPr>
            <a:lnSpc>
              <a:spcPct val="100000"/>
            </a:lnSpc>
            <a:spcAft>
              <a:spcPts val="0"/>
            </a:spcAft>
            <a:buChar char="•"/>
          </a:pPr>
          <a:r>
            <a:rPr lang="en-US" sz="1100" dirty="0">
              <a:solidFill>
                <a:srgbClr val="1D4FA2"/>
              </a:solidFill>
              <a:latin typeface="Gill Sans MT" panose="020B0502020104020203" pitchFamily="34" charset="0"/>
              <a:ea typeface="+mn-ea"/>
              <a:cs typeface="Arial"/>
            </a:rPr>
            <a:t> </a:t>
          </a:r>
          <a:r>
            <a:rPr lang="en-US" sz="1100" dirty="0">
              <a:solidFill>
                <a:srgbClr val="1D4FA2"/>
              </a:solidFill>
              <a:latin typeface="Gill Sans MT" panose="020B0502020104020203" pitchFamily="34" charset="0"/>
            </a:rPr>
            <a:t>Empowering teams with skills, motivation and clear roles for optimal performance.</a:t>
          </a:r>
          <a:endParaRPr lang="en-ZA" sz="1100" dirty="0">
            <a:solidFill>
              <a:srgbClr val="1D4FA2"/>
            </a:solidFill>
            <a:latin typeface="Gill Sans MT" panose="020B0502020104020203" pitchFamily="34" charset="0"/>
            <a:ea typeface="+mn-ea"/>
            <a:cs typeface="Arial"/>
          </a:endParaRPr>
        </a:p>
      </dgm:t>
    </dgm:pt>
    <dgm:pt modelId="{B8E03A6B-6575-48AA-B581-3631C418271E}" type="parTrans" cxnId="{A1CB8989-DF2B-4E6A-8D22-7B800A38CE3C}">
      <dgm:prSet/>
      <dgm:spPr/>
      <dgm:t>
        <a:bodyPr/>
        <a:lstStyle/>
        <a:p>
          <a:endParaRPr lang="en-ZA">
            <a:latin typeface="Gill Sans MT" panose="020B0502020104020203" pitchFamily="34" charset="0"/>
          </a:endParaRPr>
        </a:p>
      </dgm:t>
    </dgm:pt>
    <dgm:pt modelId="{57DB0531-F098-4BB4-9038-83A5F5A34AF7}" type="sibTrans" cxnId="{A1CB8989-DF2B-4E6A-8D22-7B800A38CE3C}">
      <dgm:prSet/>
      <dgm:spPr/>
      <dgm:t>
        <a:bodyPr/>
        <a:lstStyle/>
        <a:p>
          <a:endParaRPr lang="en-ZA">
            <a:latin typeface="Gill Sans MT" panose="020B0502020104020203" pitchFamily="34" charset="0"/>
          </a:endParaRPr>
        </a:p>
      </dgm:t>
    </dgm:pt>
    <dgm:pt modelId="{510DEF5E-F335-4C98-90F1-A5106152C59E}">
      <dgm:prSet phldrT="[Text]" custT="1"/>
      <dgm:spPr>
        <a:xfrm>
          <a:off x="0" y="4121299"/>
          <a:ext cx="11335595" cy="1248878"/>
        </a:xfrm>
        <a:noFill/>
        <a:ln w="25400" cap="flat" cmpd="sng" algn="ctr">
          <a:solidFill>
            <a:srgbClr val="00B050"/>
          </a:solidFill>
          <a:prstDash val="solid"/>
        </a:ln>
        <a:effectLst/>
      </dgm:spPr>
      <dgm:t>
        <a:bodyPr/>
        <a:lstStyle/>
        <a:p>
          <a:pPr>
            <a:lnSpc>
              <a:spcPct val="90000"/>
            </a:lnSpc>
            <a:spcAft>
              <a:spcPct val="15000"/>
            </a:spcAft>
            <a:buNone/>
          </a:pPr>
          <a:endParaRPr lang="en-ZA" sz="1000" dirty="0">
            <a:solidFill>
              <a:srgbClr val="1D4FA2"/>
            </a:solidFill>
            <a:latin typeface="Gill Sans MT" panose="020B0502020104020203" pitchFamily="34" charset="0"/>
            <a:ea typeface="+mn-ea"/>
            <a:cs typeface="Arial"/>
          </a:endParaRPr>
        </a:p>
      </dgm:t>
    </dgm:pt>
    <dgm:pt modelId="{42458539-226C-46C5-A562-95C55F20A021}" type="parTrans" cxnId="{843E90CD-D41B-4E08-81C1-938C8119F3CF}">
      <dgm:prSet/>
      <dgm:spPr/>
      <dgm:t>
        <a:bodyPr/>
        <a:lstStyle/>
        <a:p>
          <a:endParaRPr lang="en-ZA">
            <a:latin typeface="Gill Sans MT" panose="020B0502020104020203" pitchFamily="34" charset="0"/>
          </a:endParaRPr>
        </a:p>
      </dgm:t>
    </dgm:pt>
    <dgm:pt modelId="{A26D1BE1-CCA0-439B-979B-036CA9F38D67}" type="sibTrans" cxnId="{843E90CD-D41B-4E08-81C1-938C8119F3CF}">
      <dgm:prSet/>
      <dgm:spPr/>
      <dgm:t>
        <a:bodyPr/>
        <a:lstStyle/>
        <a:p>
          <a:endParaRPr lang="en-ZA">
            <a:latin typeface="Gill Sans MT" panose="020B0502020104020203" pitchFamily="34" charset="0"/>
          </a:endParaRPr>
        </a:p>
      </dgm:t>
    </dgm:pt>
    <dgm:pt modelId="{F9FC410E-B555-410A-8CF2-87FD4D9CDC1A}">
      <dgm:prSet phldrT="[Text]" custT="1"/>
      <dgm:spPr>
        <a:xfrm>
          <a:off x="0" y="10165"/>
          <a:ext cx="11335595" cy="1248878"/>
        </a:xfrm>
        <a:noFill/>
        <a:ln w="25400" cap="flat" cmpd="sng" algn="ctr">
          <a:solidFill>
            <a:srgbClr val="00B050"/>
          </a:solidFill>
          <a:prstDash val="solid"/>
        </a:ln>
        <a:effectLst/>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dirty="0">
              <a:solidFill>
                <a:srgbClr val="1D4FA2"/>
              </a:solidFill>
              <a:latin typeface="Gill Sans MT" panose="020B0502020104020203" pitchFamily="34" charset="0"/>
              <a:ea typeface="+mn-ea"/>
              <a:cs typeface="Arial"/>
            </a:rPr>
            <a:t> </a:t>
          </a:r>
          <a:endParaRPr lang="en-ZA" sz="1100" b="0" dirty="0">
            <a:solidFill>
              <a:srgbClr val="1D4FA2"/>
            </a:solidFill>
            <a:latin typeface="Gill Sans MT" panose="020B0502020104020203" pitchFamily="34" charset="0"/>
            <a:ea typeface="+mn-ea"/>
            <a:cs typeface="Arial"/>
          </a:endParaRPr>
        </a:p>
      </dgm:t>
    </dgm:pt>
    <dgm:pt modelId="{7FAE8BEF-A817-4743-BDD2-AF059031B40D}" type="parTrans" cxnId="{2C9009BD-3A2F-46EA-B169-7EE4900E73A0}">
      <dgm:prSet/>
      <dgm:spPr/>
      <dgm:t>
        <a:bodyPr/>
        <a:lstStyle/>
        <a:p>
          <a:endParaRPr lang="en-ZA">
            <a:latin typeface="Gill Sans MT" panose="020B0502020104020203" pitchFamily="34" charset="0"/>
          </a:endParaRPr>
        </a:p>
      </dgm:t>
    </dgm:pt>
    <dgm:pt modelId="{7D25E698-F4AC-47E3-87A1-6E1F887286FC}" type="sibTrans" cxnId="{2C9009BD-3A2F-46EA-B169-7EE4900E73A0}">
      <dgm:prSet/>
      <dgm:spPr/>
      <dgm:t>
        <a:bodyPr/>
        <a:lstStyle/>
        <a:p>
          <a:endParaRPr lang="en-ZA">
            <a:latin typeface="Gill Sans MT" panose="020B0502020104020203" pitchFamily="34" charset="0"/>
          </a:endParaRPr>
        </a:p>
      </dgm:t>
    </dgm:pt>
    <dgm:pt modelId="{9273DA60-FDE2-4CDE-8E7C-B7651A0D3EC9}">
      <dgm:prSet phldrT="[Text]" custT="1"/>
      <dgm:spPr>
        <a:xfrm>
          <a:off x="0" y="2747532"/>
          <a:ext cx="11335595" cy="1248878"/>
        </a:xfrm>
        <a:noFill/>
        <a:ln w="25400" cap="flat" cmpd="sng" algn="ctr">
          <a:solidFill>
            <a:srgbClr val="00B050"/>
          </a:solidFill>
          <a:prstDash val="solid"/>
        </a:ln>
        <a:effectLst/>
      </dgm:spPr>
      <dgm:t>
        <a:bodyPr/>
        <a:lstStyle/>
        <a:p>
          <a:pPr>
            <a:lnSpc>
              <a:spcPct val="90000"/>
            </a:lnSpc>
            <a:spcAft>
              <a:spcPct val="15000"/>
            </a:spcAft>
            <a:buNone/>
          </a:pPr>
          <a:endParaRPr lang="en-ZA" sz="1100" dirty="0">
            <a:solidFill>
              <a:srgbClr val="1D4FA2"/>
            </a:solidFill>
            <a:latin typeface="Gill Sans MT" panose="020B0502020104020203" pitchFamily="34" charset="0"/>
            <a:ea typeface="+mn-ea"/>
            <a:cs typeface="Arial"/>
          </a:endParaRPr>
        </a:p>
      </dgm:t>
    </dgm:pt>
    <dgm:pt modelId="{8DA7D092-D1CA-4077-91F2-7DE2C94B6B3D}" type="parTrans" cxnId="{B4810A32-F2F9-4FD1-9B9E-65071B947482}">
      <dgm:prSet/>
      <dgm:spPr/>
      <dgm:t>
        <a:bodyPr/>
        <a:lstStyle/>
        <a:p>
          <a:endParaRPr lang="en-ZA">
            <a:latin typeface="Gill Sans MT" panose="020B0502020104020203" pitchFamily="34" charset="0"/>
          </a:endParaRPr>
        </a:p>
      </dgm:t>
    </dgm:pt>
    <dgm:pt modelId="{2E01E74C-29C9-4571-A85B-9F344A6862B9}" type="sibTrans" cxnId="{B4810A32-F2F9-4FD1-9B9E-65071B947482}">
      <dgm:prSet/>
      <dgm:spPr/>
      <dgm:t>
        <a:bodyPr/>
        <a:lstStyle/>
        <a:p>
          <a:endParaRPr lang="en-ZA">
            <a:latin typeface="Gill Sans MT" panose="020B0502020104020203" pitchFamily="34" charset="0"/>
          </a:endParaRPr>
        </a:p>
      </dgm:t>
    </dgm:pt>
    <dgm:pt modelId="{23F8395D-E8A9-4CE4-9AB5-A8C02566DFA6}">
      <dgm:prSet custT="1"/>
      <dgm:spPr>
        <a:noFill/>
        <a:ln>
          <a:solidFill>
            <a:srgbClr val="00B050"/>
          </a:solidFill>
        </a:ln>
      </dgm:spPr>
      <dgm:t>
        <a:bodyPr/>
        <a:lstStyle/>
        <a:p>
          <a:pPr>
            <a:lnSpc>
              <a:spcPct val="90000"/>
            </a:lnSpc>
            <a:spcAft>
              <a:spcPct val="15000"/>
            </a:spcAft>
            <a:buChar char="•"/>
          </a:pPr>
          <a:endParaRPr lang="en-ZA" sz="1100" dirty="0">
            <a:solidFill>
              <a:srgbClr val="1D4FA2"/>
            </a:solidFill>
            <a:latin typeface="Gill Sans MT" panose="020B0502020104020203" pitchFamily="34" charset="0"/>
            <a:ea typeface="+mn-ea"/>
            <a:cs typeface="Arial"/>
          </a:endParaRPr>
        </a:p>
      </dgm:t>
    </dgm:pt>
    <dgm:pt modelId="{A0B0CCF5-4921-4051-A1FD-26ED39D21006}" type="parTrans" cxnId="{02E85C66-FFCD-459E-BBA2-371566DEFBFB}">
      <dgm:prSet/>
      <dgm:spPr/>
      <dgm:t>
        <a:bodyPr/>
        <a:lstStyle/>
        <a:p>
          <a:endParaRPr lang="en-ZA">
            <a:latin typeface="Gill Sans MT" panose="020B0502020104020203" pitchFamily="34" charset="0"/>
          </a:endParaRPr>
        </a:p>
      </dgm:t>
    </dgm:pt>
    <dgm:pt modelId="{DA17D52C-A2E2-48BD-BC7F-09496A680674}" type="sibTrans" cxnId="{02E85C66-FFCD-459E-BBA2-371566DEFBFB}">
      <dgm:prSet/>
      <dgm:spPr/>
      <dgm:t>
        <a:bodyPr/>
        <a:lstStyle/>
        <a:p>
          <a:endParaRPr lang="en-ZA">
            <a:latin typeface="Gill Sans MT" panose="020B0502020104020203" pitchFamily="34" charset="0"/>
          </a:endParaRPr>
        </a:p>
      </dgm:t>
    </dgm:pt>
    <dgm:pt modelId="{8DAC2069-7661-4D7A-92CE-0CDC928918E9}">
      <dgm:prSet custT="1"/>
      <dgm:spPr>
        <a:noFill/>
        <a:ln>
          <a:solidFill>
            <a:srgbClr val="00B050"/>
          </a:solidFill>
        </a:ln>
      </dgm:spPr>
      <dgm:t>
        <a:bodyPr/>
        <a:lstStyle/>
        <a:p>
          <a:pPr>
            <a:lnSpc>
              <a:spcPct val="90000"/>
            </a:lnSpc>
            <a:spcAft>
              <a:spcPct val="15000"/>
            </a:spcAft>
            <a:buChar char="•"/>
          </a:pPr>
          <a:endParaRPr lang="en-ZA" sz="1100" dirty="0">
            <a:solidFill>
              <a:srgbClr val="1D4FA2"/>
            </a:solidFill>
            <a:latin typeface="Gill Sans MT" panose="020B0502020104020203" pitchFamily="34" charset="0"/>
            <a:ea typeface="+mn-ea"/>
            <a:cs typeface="Arial"/>
          </a:endParaRPr>
        </a:p>
      </dgm:t>
    </dgm:pt>
    <dgm:pt modelId="{9EA45E94-8517-4ADC-86BC-2D6207BEF234}" type="parTrans" cxnId="{C7946E70-92C4-4980-A393-7B0E9017C922}">
      <dgm:prSet/>
      <dgm:spPr/>
      <dgm:t>
        <a:bodyPr/>
        <a:lstStyle/>
        <a:p>
          <a:endParaRPr lang="en-ZA">
            <a:latin typeface="Gill Sans MT" panose="020B0502020104020203" pitchFamily="34" charset="0"/>
          </a:endParaRPr>
        </a:p>
      </dgm:t>
    </dgm:pt>
    <dgm:pt modelId="{117C5703-076D-4A0D-A71E-3AA461E1BD39}" type="sibTrans" cxnId="{C7946E70-92C4-4980-A393-7B0E9017C922}">
      <dgm:prSet/>
      <dgm:spPr/>
      <dgm:t>
        <a:bodyPr/>
        <a:lstStyle/>
        <a:p>
          <a:endParaRPr lang="en-ZA">
            <a:latin typeface="Gill Sans MT" panose="020B0502020104020203" pitchFamily="34" charset="0"/>
          </a:endParaRPr>
        </a:p>
      </dgm:t>
    </dgm:pt>
    <dgm:pt modelId="{7C4FAE8D-7EA2-448F-BCDB-54A79A3DCA4E}">
      <dgm:prSet custT="1"/>
      <dgm:spPr>
        <a:noFill/>
        <a:ln>
          <a:solidFill>
            <a:srgbClr val="00B050"/>
          </a:solidFill>
        </a:ln>
      </dgm:spPr>
      <dgm:t>
        <a:bodyPr/>
        <a:lstStyle/>
        <a:p>
          <a:pPr>
            <a:lnSpc>
              <a:spcPct val="90000"/>
            </a:lnSpc>
            <a:spcAft>
              <a:spcPct val="15000"/>
            </a:spcAft>
            <a:buNone/>
          </a:pPr>
          <a:endParaRPr lang="en-ZA" sz="1100" dirty="0">
            <a:solidFill>
              <a:srgbClr val="1D4FA2"/>
            </a:solidFill>
            <a:latin typeface="Gill Sans MT" panose="020B0502020104020203" pitchFamily="34" charset="0"/>
            <a:ea typeface="+mn-ea"/>
            <a:cs typeface="Arial"/>
          </a:endParaRPr>
        </a:p>
      </dgm:t>
    </dgm:pt>
    <dgm:pt modelId="{7AFD2D4A-40B3-4F66-BE05-589CB4925DA6}" type="parTrans" cxnId="{47BA19CB-F1AE-47CC-A5D3-49F8B2D31747}">
      <dgm:prSet/>
      <dgm:spPr/>
      <dgm:t>
        <a:bodyPr/>
        <a:lstStyle/>
        <a:p>
          <a:endParaRPr lang="en-ZA">
            <a:latin typeface="Gill Sans MT" panose="020B0502020104020203" pitchFamily="34" charset="0"/>
          </a:endParaRPr>
        </a:p>
      </dgm:t>
    </dgm:pt>
    <dgm:pt modelId="{66C07822-308B-490D-8A32-FC5FF8C761C5}" type="sibTrans" cxnId="{47BA19CB-F1AE-47CC-A5D3-49F8B2D31747}">
      <dgm:prSet/>
      <dgm:spPr/>
      <dgm:t>
        <a:bodyPr/>
        <a:lstStyle/>
        <a:p>
          <a:endParaRPr lang="en-ZA">
            <a:latin typeface="Gill Sans MT" panose="020B0502020104020203" pitchFamily="34" charset="0"/>
          </a:endParaRPr>
        </a:p>
      </dgm:t>
    </dgm:pt>
    <dgm:pt modelId="{6C1EEF99-90FB-4DD2-ABF5-7B9BC7043DFD}">
      <dgm:prSet phldrT="[Text]" custT="1"/>
      <dgm:spPr>
        <a:xfrm>
          <a:off x="0" y="10165"/>
          <a:ext cx="11335595" cy="1248878"/>
        </a:xfrm>
        <a:noFill/>
        <a:ln w="25400" cap="flat" cmpd="sng" algn="ctr">
          <a:solidFill>
            <a:srgbClr val="00B050"/>
          </a:solidFill>
          <a:prstDash val="solid"/>
        </a:ln>
        <a:effectLst/>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100" b="0" dirty="0">
            <a:solidFill>
              <a:srgbClr val="1D4FA2"/>
            </a:solidFill>
            <a:latin typeface="Gill Sans MT" panose="020B0502020104020203" pitchFamily="34" charset="0"/>
            <a:ea typeface="+mn-ea"/>
            <a:cs typeface="Arial"/>
          </a:endParaRPr>
        </a:p>
      </dgm:t>
    </dgm:pt>
    <dgm:pt modelId="{A73A826C-B9CD-4A72-9E4B-7AD2BE836942}" type="parTrans" cxnId="{ECDA90FF-4E8C-4A38-9AAC-A24F5C724F10}">
      <dgm:prSet/>
      <dgm:spPr/>
      <dgm:t>
        <a:bodyPr/>
        <a:lstStyle/>
        <a:p>
          <a:endParaRPr lang="en-ZA">
            <a:latin typeface="Gill Sans MT" panose="020B0502020104020203" pitchFamily="34" charset="0"/>
          </a:endParaRPr>
        </a:p>
      </dgm:t>
    </dgm:pt>
    <dgm:pt modelId="{927BE495-A70C-4CBE-9611-0B013127C0DC}" type="sibTrans" cxnId="{ECDA90FF-4E8C-4A38-9AAC-A24F5C724F10}">
      <dgm:prSet/>
      <dgm:spPr/>
      <dgm:t>
        <a:bodyPr/>
        <a:lstStyle/>
        <a:p>
          <a:endParaRPr lang="en-ZA">
            <a:latin typeface="Gill Sans MT" panose="020B0502020104020203" pitchFamily="34" charset="0"/>
          </a:endParaRPr>
        </a:p>
      </dgm:t>
    </dgm:pt>
    <dgm:pt modelId="{7CEAC387-0E10-42C6-A474-B007C1906C8E}">
      <dgm:prSet phldrT="[Text]" custT="1"/>
      <dgm:spPr>
        <a:xfrm>
          <a:off x="0" y="10165"/>
          <a:ext cx="11335595" cy="1248878"/>
        </a:xfrm>
        <a:noFill/>
        <a:ln w="25400" cap="flat" cmpd="sng" algn="ctr">
          <a:solidFill>
            <a:srgbClr val="00B050"/>
          </a:solidFill>
          <a:prstDash val="solid"/>
        </a:ln>
        <a:effectLst/>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100" b="0" dirty="0">
            <a:solidFill>
              <a:srgbClr val="1D4FA2"/>
            </a:solidFill>
            <a:latin typeface="Gill Sans MT" panose="020B0502020104020203" pitchFamily="34" charset="0"/>
            <a:ea typeface="+mn-ea"/>
            <a:cs typeface="Arial"/>
          </a:endParaRPr>
        </a:p>
      </dgm:t>
    </dgm:pt>
    <dgm:pt modelId="{064DEF73-B7FF-42A3-AC0D-552A8765E556}" type="parTrans" cxnId="{8205B4E4-CAB4-4A24-8B30-20D58F053B52}">
      <dgm:prSet/>
      <dgm:spPr/>
      <dgm:t>
        <a:bodyPr/>
        <a:lstStyle/>
        <a:p>
          <a:endParaRPr lang="en-ZA">
            <a:latin typeface="Gill Sans MT" panose="020B0502020104020203" pitchFamily="34" charset="0"/>
          </a:endParaRPr>
        </a:p>
      </dgm:t>
    </dgm:pt>
    <dgm:pt modelId="{8F6FCC29-3AC8-4D06-8FDA-66D0389039F2}" type="sibTrans" cxnId="{8205B4E4-CAB4-4A24-8B30-20D58F053B52}">
      <dgm:prSet/>
      <dgm:spPr/>
      <dgm:t>
        <a:bodyPr/>
        <a:lstStyle/>
        <a:p>
          <a:endParaRPr lang="en-ZA">
            <a:latin typeface="Gill Sans MT" panose="020B0502020104020203" pitchFamily="34" charset="0"/>
          </a:endParaRPr>
        </a:p>
      </dgm:t>
    </dgm:pt>
    <dgm:pt modelId="{0BEC73B1-E1DA-4B4E-9A7A-69DB9B101011}">
      <dgm:prSet custT="1"/>
      <dgm:spPr>
        <a:noFill/>
        <a:ln>
          <a:solidFill>
            <a:srgbClr val="00B050"/>
          </a:solidFill>
        </a:ln>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D4FA2"/>
              </a:solidFill>
              <a:latin typeface="Gill Sans MT" panose="020B0502020104020203" pitchFamily="34" charset="0"/>
              <a:ea typeface="+mn-ea"/>
              <a:cs typeface="Arial"/>
            </a:rPr>
            <a:t>Divisions to conduct population completion checks and provide signed off checklist.</a:t>
          </a:r>
          <a:endParaRPr lang="en-ZA" sz="1100" dirty="0">
            <a:solidFill>
              <a:srgbClr val="1D4FA2"/>
            </a:solidFill>
            <a:latin typeface="Gill Sans MT" panose="020B0502020104020203" pitchFamily="34" charset="0"/>
            <a:ea typeface="+mn-ea"/>
            <a:cs typeface="Arial"/>
          </a:endParaRPr>
        </a:p>
      </dgm:t>
    </dgm:pt>
    <dgm:pt modelId="{30EDCA6B-324C-4212-92DB-002971C209AC}" type="parTrans" cxnId="{632CDADF-E199-4640-8302-1F3FBF0443D0}">
      <dgm:prSet/>
      <dgm:spPr/>
      <dgm:t>
        <a:bodyPr/>
        <a:lstStyle/>
        <a:p>
          <a:endParaRPr lang="en-ZA">
            <a:latin typeface="Gill Sans MT" panose="020B0502020104020203" pitchFamily="34" charset="0"/>
          </a:endParaRPr>
        </a:p>
      </dgm:t>
    </dgm:pt>
    <dgm:pt modelId="{3EC314BA-8054-4BA2-B504-89264BB1B8DA}" type="sibTrans" cxnId="{632CDADF-E199-4640-8302-1F3FBF0443D0}">
      <dgm:prSet/>
      <dgm:spPr/>
      <dgm:t>
        <a:bodyPr/>
        <a:lstStyle/>
        <a:p>
          <a:endParaRPr lang="en-ZA">
            <a:latin typeface="Gill Sans MT" panose="020B0502020104020203" pitchFamily="34" charset="0"/>
          </a:endParaRPr>
        </a:p>
      </dgm:t>
    </dgm:pt>
    <dgm:pt modelId="{3ACEEE3F-44BB-48DA-9349-8CD4B3A76811}">
      <dgm:prSet custT="1"/>
      <dgm:spPr>
        <a:noFill/>
        <a:ln>
          <a:solidFill>
            <a:srgbClr val="00B050"/>
          </a:solidFill>
        </a:ln>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D4FA2"/>
              </a:solidFill>
              <a:latin typeface="Gill Sans MT" panose="020B0502020104020203" pitchFamily="34" charset="0"/>
              <a:ea typeface="+mn-ea"/>
              <a:cs typeface="Arial"/>
            </a:rPr>
            <a:t>Establish war room to assist with implementation of Hybrid model which would allow boots on the ground whilst coordinating efforts centrally.</a:t>
          </a:r>
          <a:endParaRPr lang="en-ZA" sz="1100" dirty="0">
            <a:solidFill>
              <a:srgbClr val="1D4FA2"/>
            </a:solidFill>
            <a:latin typeface="Gill Sans MT" panose="020B0502020104020203" pitchFamily="34" charset="0"/>
            <a:ea typeface="+mn-ea"/>
            <a:cs typeface="Arial"/>
          </a:endParaRPr>
        </a:p>
      </dgm:t>
    </dgm:pt>
    <dgm:pt modelId="{E1F96B16-AC1F-4961-BC19-3527517B659C}" type="parTrans" cxnId="{835CA02C-4391-4DDA-9F74-2D58328BB18E}">
      <dgm:prSet/>
      <dgm:spPr/>
      <dgm:t>
        <a:bodyPr/>
        <a:lstStyle/>
        <a:p>
          <a:endParaRPr lang="en-ZA">
            <a:latin typeface="Gill Sans MT" panose="020B0502020104020203" pitchFamily="34" charset="0"/>
          </a:endParaRPr>
        </a:p>
      </dgm:t>
    </dgm:pt>
    <dgm:pt modelId="{5922EDA8-A2A5-4E9F-8619-2989D45064E6}" type="sibTrans" cxnId="{835CA02C-4391-4DDA-9F74-2D58328BB18E}">
      <dgm:prSet/>
      <dgm:spPr/>
      <dgm:t>
        <a:bodyPr/>
        <a:lstStyle/>
        <a:p>
          <a:endParaRPr lang="en-ZA">
            <a:latin typeface="Gill Sans MT" panose="020B0502020104020203" pitchFamily="34" charset="0"/>
          </a:endParaRPr>
        </a:p>
      </dgm:t>
    </dgm:pt>
    <dgm:pt modelId="{C92A15BD-8473-41E1-8F3A-48B7CF79F942}">
      <dgm:prSet custT="1"/>
      <dgm:spPr>
        <a:noFill/>
        <a:ln>
          <a:solidFill>
            <a:srgbClr val="00B050"/>
          </a:solidFill>
        </a:ln>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D4FA2"/>
              </a:solidFill>
              <a:latin typeface="Gill Sans MT" panose="020B0502020104020203" pitchFamily="34" charset="0"/>
              <a:ea typeface="+mn-ea"/>
              <a:cs typeface="Arial"/>
            </a:rPr>
            <a:t>Divisions to Self report review findings, procurement and legal collaborate to ensure completeness of the irregular expenditure register.</a:t>
          </a:r>
          <a:endParaRPr lang="en-ZA" sz="1100" dirty="0">
            <a:solidFill>
              <a:srgbClr val="1D4FA2"/>
            </a:solidFill>
            <a:latin typeface="Gill Sans MT" panose="020B0502020104020203" pitchFamily="34" charset="0"/>
            <a:ea typeface="+mn-ea"/>
            <a:cs typeface="Arial"/>
          </a:endParaRPr>
        </a:p>
      </dgm:t>
    </dgm:pt>
    <dgm:pt modelId="{57096B61-FD03-45D8-AD13-C955734BD83B}" type="parTrans" cxnId="{4F601B0D-DC16-4486-B830-CDC520F54A11}">
      <dgm:prSet/>
      <dgm:spPr/>
      <dgm:t>
        <a:bodyPr/>
        <a:lstStyle/>
        <a:p>
          <a:endParaRPr lang="en-ZA">
            <a:latin typeface="Gill Sans MT" panose="020B0502020104020203" pitchFamily="34" charset="0"/>
          </a:endParaRPr>
        </a:p>
      </dgm:t>
    </dgm:pt>
    <dgm:pt modelId="{F0672B7F-FC93-4DDC-ABA8-50C0EBD20645}" type="sibTrans" cxnId="{4F601B0D-DC16-4486-B830-CDC520F54A11}">
      <dgm:prSet/>
      <dgm:spPr/>
      <dgm:t>
        <a:bodyPr/>
        <a:lstStyle/>
        <a:p>
          <a:endParaRPr lang="en-ZA">
            <a:latin typeface="Gill Sans MT" panose="020B0502020104020203" pitchFamily="34" charset="0"/>
          </a:endParaRPr>
        </a:p>
      </dgm:t>
    </dgm:pt>
    <dgm:pt modelId="{4F3B05EA-D6AE-425A-B552-01A9AE9877F5}">
      <dgm:prSet custT="1"/>
      <dgm:spPr>
        <a:noFill/>
        <a:ln>
          <a:solidFill>
            <a:srgbClr val="00B050"/>
          </a:solidFill>
        </a:ln>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D4FA2"/>
              </a:solidFill>
              <a:latin typeface="Gill Sans MT" panose="020B0502020104020203" pitchFamily="34" charset="0"/>
              <a:ea typeface="+mn-ea"/>
              <a:cs typeface="Arial"/>
            </a:rPr>
            <a:t>Central Monitoring and Reporting dashboards to allow for the tracking of records.</a:t>
          </a:r>
          <a:endParaRPr lang="en-ZA" sz="1100" dirty="0">
            <a:solidFill>
              <a:srgbClr val="1D4FA2"/>
            </a:solidFill>
            <a:latin typeface="Gill Sans MT" panose="020B0502020104020203" pitchFamily="34" charset="0"/>
            <a:ea typeface="+mn-ea"/>
            <a:cs typeface="Arial"/>
          </a:endParaRPr>
        </a:p>
      </dgm:t>
    </dgm:pt>
    <dgm:pt modelId="{21E5A5CA-036C-4DA5-86E5-F126E64F38CC}" type="parTrans" cxnId="{BD9623E8-B765-451F-9C4A-751462F25E83}">
      <dgm:prSet/>
      <dgm:spPr/>
      <dgm:t>
        <a:bodyPr/>
        <a:lstStyle/>
        <a:p>
          <a:endParaRPr lang="en-ZA">
            <a:latin typeface="Gill Sans MT" panose="020B0502020104020203" pitchFamily="34" charset="0"/>
          </a:endParaRPr>
        </a:p>
      </dgm:t>
    </dgm:pt>
    <dgm:pt modelId="{32F4EBD2-4E59-4492-9C93-23F6DCD80B45}" type="sibTrans" cxnId="{BD9623E8-B765-451F-9C4A-751462F25E83}">
      <dgm:prSet/>
      <dgm:spPr/>
      <dgm:t>
        <a:bodyPr/>
        <a:lstStyle/>
        <a:p>
          <a:endParaRPr lang="en-ZA">
            <a:latin typeface="Gill Sans MT" panose="020B0502020104020203" pitchFamily="34" charset="0"/>
          </a:endParaRPr>
        </a:p>
      </dgm:t>
    </dgm:pt>
    <dgm:pt modelId="{E3CC944A-2015-4D1F-AEFF-25039C40F6C7}">
      <dgm:prSet custT="1"/>
      <dgm:spPr>
        <a:noFill/>
        <a:ln>
          <a:solidFill>
            <a:srgbClr val="00B050"/>
          </a:solidFill>
        </a:ln>
      </dgm:spPr>
      <dgm:t>
        <a:bodyPr/>
        <a:lstStyle/>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100" dirty="0">
            <a:solidFill>
              <a:srgbClr val="1D4FA2"/>
            </a:solidFill>
            <a:latin typeface="Gill Sans MT" panose="020B0502020104020203" pitchFamily="34" charset="0"/>
            <a:ea typeface="+mn-ea"/>
            <a:cs typeface="Arial"/>
          </a:endParaRPr>
        </a:p>
      </dgm:t>
    </dgm:pt>
    <dgm:pt modelId="{6424E91B-C1DA-4997-8C1C-048B11512F32}" type="parTrans" cxnId="{5A74A842-C73A-42CB-878A-8FEF1CD93FBE}">
      <dgm:prSet/>
      <dgm:spPr/>
      <dgm:t>
        <a:bodyPr/>
        <a:lstStyle/>
        <a:p>
          <a:endParaRPr lang="en-ZA">
            <a:latin typeface="Gill Sans MT" panose="020B0502020104020203" pitchFamily="34" charset="0"/>
          </a:endParaRPr>
        </a:p>
      </dgm:t>
    </dgm:pt>
    <dgm:pt modelId="{4E8C222C-E395-446E-B5E5-6049C7D0DC8D}" type="sibTrans" cxnId="{5A74A842-C73A-42CB-878A-8FEF1CD93FBE}">
      <dgm:prSet/>
      <dgm:spPr/>
      <dgm:t>
        <a:bodyPr/>
        <a:lstStyle/>
        <a:p>
          <a:endParaRPr lang="en-ZA">
            <a:latin typeface="Gill Sans MT" panose="020B0502020104020203" pitchFamily="34" charset="0"/>
          </a:endParaRPr>
        </a:p>
      </dgm:t>
    </dgm:pt>
    <dgm:pt modelId="{62CCACA9-BD9B-4720-B1FB-14076DE308B1}">
      <dgm:prSet custT="1"/>
      <dgm:spPr>
        <a:noFill/>
        <a:ln>
          <a:solidFill>
            <a:srgbClr val="00B050"/>
          </a:solidFill>
        </a:ln>
      </dgm:spPr>
      <dgm:t>
        <a:bodyPr/>
        <a:lstStyle/>
        <a:p>
          <a:pPr marL="92075" indent="-92075">
            <a:lnSpc>
              <a:spcPct val="100000"/>
            </a:lnSpc>
            <a:spcAft>
              <a:spcPts val="0"/>
            </a:spcAft>
            <a:buChar char="•"/>
          </a:pPr>
          <a:r>
            <a:rPr lang="en-US" sz="1100" b="0" dirty="0">
              <a:solidFill>
                <a:srgbClr val="1D4FA2"/>
              </a:solidFill>
              <a:latin typeface="Gill Sans MT" panose="020B0502020104020203" pitchFamily="34" charset="0"/>
              <a:ea typeface="+mn-ea"/>
              <a:cs typeface="Arial"/>
            </a:rPr>
            <a:t>The status of the Public Sector Compliance audit findings is monitored monthly by a dedicated resource within the Loss Control Function.</a:t>
          </a:r>
          <a:endParaRPr lang="en-ZA" sz="1100" b="0" dirty="0">
            <a:solidFill>
              <a:srgbClr val="1D4FA2"/>
            </a:solidFill>
            <a:latin typeface="Gill Sans MT" panose="020B0502020104020203" pitchFamily="34" charset="0"/>
            <a:ea typeface="+mn-ea"/>
            <a:cs typeface="Arial"/>
          </a:endParaRPr>
        </a:p>
      </dgm:t>
    </dgm:pt>
    <dgm:pt modelId="{DFACF971-B51B-4811-85D1-3CAD61758A13}" type="parTrans" cxnId="{F60DFC2C-90FF-4373-B627-A198A59F542D}">
      <dgm:prSet/>
      <dgm:spPr/>
      <dgm:t>
        <a:bodyPr/>
        <a:lstStyle/>
        <a:p>
          <a:endParaRPr lang="en-ZA">
            <a:latin typeface="Gill Sans MT" panose="020B0502020104020203" pitchFamily="34" charset="0"/>
          </a:endParaRPr>
        </a:p>
      </dgm:t>
    </dgm:pt>
    <dgm:pt modelId="{7F13C809-2B67-41B5-9410-7544AE899492}" type="sibTrans" cxnId="{F60DFC2C-90FF-4373-B627-A198A59F542D}">
      <dgm:prSet/>
      <dgm:spPr/>
      <dgm:t>
        <a:bodyPr/>
        <a:lstStyle/>
        <a:p>
          <a:endParaRPr lang="en-ZA">
            <a:latin typeface="Gill Sans MT" panose="020B0502020104020203" pitchFamily="34" charset="0"/>
          </a:endParaRPr>
        </a:p>
      </dgm:t>
    </dgm:pt>
    <dgm:pt modelId="{A7595201-6DA3-4AA5-B5FE-7613CA0F2599}">
      <dgm:prSet custT="1"/>
      <dgm:spPr>
        <a:noFill/>
        <a:ln>
          <a:solidFill>
            <a:srgbClr val="00B050"/>
          </a:solidFill>
        </a:ln>
      </dgm:spPr>
      <dgm:t>
        <a:bodyPr/>
        <a:lstStyle/>
        <a:p>
          <a:pPr marL="92075" indent="-92075">
            <a:lnSpc>
              <a:spcPct val="100000"/>
            </a:lnSpc>
            <a:spcAft>
              <a:spcPts val="0"/>
            </a:spcAft>
            <a:buChar char="•"/>
          </a:pPr>
          <a:r>
            <a:rPr lang="en-US" sz="1100" b="0" dirty="0">
              <a:solidFill>
                <a:srgbClr val="1D4FA2"/>
              </a:solidFill>
              <a:latin typeface="Gill Sans MT" panose="020B0502020104020203" pitchFamily="34" charset="0"/>
              <a:ea typeface="+mn-ea"/>
              <a:cs typeface="Arial"/>
            </a:rPr>
            <a:t>Deployment of PFMA champions to line divisions as part of the audit recovery initiatives. The team will assist business with identification, evaluation, registration and reporting of PFMA matters.</a:t>
          </a:r>
          <a:endParaRPr lang="en-ZA" sz="1100" b="0" dirty="0">
            <a:solidFill>
              <a:srgbClr val="1D4FA2"/>
            </a:solidFill>
            <a:latin typeface="Gill Sans MT" panose="020B0502020104020203" pitchFamily="34" charset="0"/>
            <a:ea typeface="+mn-ea"/>
            <a:cs typeface="Arial"/>
          </a:endParaRPr>
        </a:p>
      </dgm:t>
    </dgm:pt>
    <dgm:pt modelId="{69DEF9B4-D700-4286-A313-2D913059B5DF}" type="parTrans" cxnId="{E1C38A84-1B55-4A3A-8744-241DBAD7875A}">
      <dgm:prSet/>
      <dgm:spPr/>
      <dgm:t>
        <a:bodyPr/>
        <a:lstStyle/>
        <a:p>
          <a:endParaRPr lang="en-ZA">
            <a:latin typeface="Gill Sans MT" panose="020B0502020104020203" pitchFamily="34" charset="0"/>
          </a:endParaRPr>
        </a:p>
      </dgm:t>
    </dgm:pt>
    <dgm:pt modelId="{56417AAE-4ED6-497E-8472-F8C619CB87E5}" type="sibTrans" cxnId="{E1C38A84-1B55-4A3A-8744-241DBAD7875A}">
      <dgm:prSet/>
      <dgm:spPr/>
      <dgm:t>
        <a:bodyPr/>
        <a:lstStyle/>
        <a:p>
          <a:endParaRPr lang="en-ZA">
            <a:latin typeface="Gill Sans MT" panose="020B0502020104020203" pitchFamily="34" charset="0"/>
          </a:endParaRPr>
        </a:p>
      </dgm:t>
    </dgm:pt>
    <dgm:pt modelId="{E10965CF-0421-4B87-8F1B-AF33991601A5}">
      <dgm:prSet custT="1"/>
      <dgm:spPr>
        <a:noFill/>
        <a:ln>
          <a:solidFill>
            <a:srgbClr val="00B050"/>
          </a:solidFill>
        </a:ln>
      </dgm:spPr>
      <dgm:t>
        <a:bodyPr/>
        <a:lstStyle/>
        <a:p>
          <a:pPr marL="92075" indent="-92075">
            <a:lnSpc>
              <a:spcPct val="100000"/>
            </a:lnSpc>
            <a:spcAft>
              <a:spcPts val="0"/>
            </a:spcAft>
            <a:buChar char="•"/>
          </a:pPr>
          <a:r>
            <a:rPr lang="en-US" sz="1100" b="0" dirty="0">
              <a:solidFill>
                <a:srgbClr val="1D4FA2"/>
              </a:solidFill>
              <a:latin typeface="Gill Sans MT" panose="020B0502020104020203" pitchFamily="34" charset="0"/>
              <a:ea typeface="+mn-ea"/>
              <a:cs typeface="Arial"/>
            </a:rPr>
            <a:t>Processes – PFMA procedures and training available and awareness roadshows to be done across the business. </a:t>
          </a:r>
          <a:endParaRPr lang="en-ZA" sz="1100" b="0" dirty="0">
            <a:solidFill>
              <a:srgbClr val="1D4FA2"/>
            </a:solidFill>
            <a:latin typeface="Gill Sans MT" panose="020B0502020104020203" pitchFamily="34" charset="0"/>
            <a:ea typeface="+mn-ea"/>
            <a:cs typeface="Arial"/>
          </a:endParaRPr>
        </a:p>
      </dgm:t>
    </dgm:pt>
    <dgm:pt modelId="{9AA7E8E0-EA97-45FA-A4D1-56D08E9AB793}" type="parTrans" cxnId="{7C85AEB0-69EE-4ECC-8CD2-EE007A2D1F25}">
      <dgm:prSet/>
      <dgm:spPr/>
      <dgm:t>
        <a:bodyPr/>
        <a:lstStyle/>
        <a:p>
          <a:endParaRPr lang="en-ZA">
            <a:latin typeface="Gill Sans MT" panose="020B0502020104020203" pitchFamily="34" charset="0"/>
          </a:endParaRPr>
        </a:p>
      </dgm:t>
    </dgm:pt>
    <dgm:pt modelId="{4CC2A1D5-5FDD-49D5-A9DE-C3354A028D69}" type="sibTrans" cxnId="{7C85AEB0-69EE-4ECC-8CD2-EE007A2D1F25}">
      <dgm:prSet/>
      <dgm:spPr/>
      <dgm:t>
        <a:bodyPr/>
        <a:lstStyle/>
        <a:p>
          <a:endParaRPr lang="en-ZA">
            <a:latin typeface="Gill Sans MT" panose="020B0502020104020203" pitchFamily="34" charset="0"/>
          </a:endParaRPr>
        </a:p>
      </dgm:t>
    </dgm:pt>
    <dgm:pt modelId="{EBBA3B19-CC7F-41A7-A06A-80BD15AA8520}">
      <dgm:prSet custT="1"/>
      <dgm:spPr>
        <a:noFill/>
        <a:ln>
          <a:solidFill>
            <a:srgbClr val="00B050"/>
          </a:solidFill>
        </a:ln>
      </dgm:spPr>
      <dgm:t>
        <a:bodyPr/>
        <a:lstStyle/>
        <a:p>
          <a:pPr marL="92075" indent="-92075">
            <a:lnSpc>
              <a:spcPct val="100000"/>
            </a:lnSpc>
            <a:spcAft>
              <a:spcPts val="0"/>
            </a:spcAft>
            <a:buChar char="•"/>
          </a:pPr>
          <a:r>
            <a:rPr lang="en-US" sz="1100" b="0" dirty="0">
              <a:solidFill>
                <a:srgbClr val="1D4FA2"/>
              </a:solidFill>
              <a:latin typeface="Gill Sans MT" panose="020B0502020104020203" pitchFamily="34" charset="0"/>
              <a:ea typeface="+mn-ea"/>
              <a:cs typeface="Arial"/>
            </a:rPr>
            <a:t>Human Resources - recruitment of permanent resources is underway to meet the audit requirement and the Loss Control Function mandate.</a:t>
          </a:r>
          <a:endParaRPr lang="en-ZA" sz="1100" b="0" dirty="0">
            <a:solidFill>
              <a:srgbClr val="1D4FA2"/>
            </a:solidFill>
            <a:latin typeface="Gill Sans MT" panose="020B0502020104020203" pitchFamily="34" charset="0"/>
            <a:ea typeface="+mn-ea"/>
            <a:cs typeface="Arial"/>
          </a:endParaRPr>
        </a:p>
      </dgm:t>
    </dgm:pt>
    <dgm:pt modelId="{DE2C42BB-5F6B-45D0-86EC-66916F1B1C4C}" type="parTrans" cxnId="{F047D8EC-93AB-4BF8-91C5-C1FBDD383FD9}">
      <dgm:prSet/>
      <dgm:spPr/>
      <dgm:t>
        <a:bodyPr/>
        <a:lstStyle/>
        <a:p>
          <a:endParaRPr lang="en-ZA">
            <a:latin typeface="Gill Sans MT" panose="020B0502020104020203" pitchFamily="34" charset="0"/>
          </a:endParaRPr>
        </a:p>
      </dgm:t>
    </dgm:pt>
    <dgm:pt modelId="{60DDC74C-D46C-4C66-ABBB-6557717EC1C1}" type="sibTrans" cxnId="{F047D8EC-93AB-4BF8-91C5-C1FBDD383FD9}">
      <dgm:prSet/>
      <dgm:spPr/>
      <dgm:t>
        <a:bodyPr/>
        <a:lstStyle/>
        <a:p>
          <a:endParaRPr lang="en-ZA">
            <a:latin typeface="Gill Sans MT" panose="020B0502020104020203" pitchFamily="34" charset="0"/>
          </a:endParaRPr>
        </a:p>
      </dgm:t>
    </dgm:pt>
    <dgm:pt modelId="{D8A3295D-959C-46C5-B6EC-D09E9327BEF1}">
      <dgm:prSet custT="1"/>
      <dgm:spPr>
        <a:noFill/>
        <a:ln>
          <a:solidFill>
            <a:srgbClr val="00B050"/>
          </a:solidFill>
        </a:ln>
      </dgm:spPr>
      <dgm:t>
        <a:bodyPr/>
        <a:lstStyle/>
        <a:p>
          <a:pPr marL="92075" indent="-92075">
            <a:lnSpc>
              <a:spcPct val="100000"/>
            </a:lnSpc>
            <a:spcAft>
              <a:spcPts val="0"/>
            </a:spcAft>
            <a:buChar char="•"/>
          </a:pPr>
          <a:r>
            <a:rPr lang="en-US" sz="1100" b="0" dirty="0">
              <a:solidFill>
                <a:srgbClr val="1D4FA2"/>
              </a:solidFill>
              <a:latin typeface="Gill Sans MT" panose="020B0502020104020203" pitchFamily="34" charset="0"/>
              <a:ea typeface="+mn-ea"/>
              <a:cs typeface="Arial"/>
            </a:rPr>
            <a:t>Systems development is underway for an interim SharePoint reporting tool to replace the PFMA report currently done in Excel.</a:t>
          </a:r>
          <a:endParaRPr lang="en-ZA" sz="1100" b="0" dirty="0">
            <a:solidFill>
              <a:srgbClr val="1D4FA2"/>
            </a:solidFill>
            <a:latin typeface="Gill Sans MT" panose="020B0502020104020203" pitchFamily="34" charset="0"/>
            <a:ea typeface="+mn-ea"/>
            <a:cs typeface="Arial"/>
          </a:endParaRPr>
        </a:p>
      </dgm:t>
    </dgm:pt>
    <dgm:pt modelId="{26BD87A4-4815-4E2D-8644-484CA1A126F9}" type="parTrans" cxnId="{CA8A65F8-679E-4D42-A3E4-F3EE8B1AFA4E}">
      <dgm:prSet/>
      <dgm:spPr/>
      <dgm:t>
        <a:bodyPr/>
        <a:lstStyle/>
        <a:p>
          <a:endParaRPr lang="en-ZA">
            <a:latin typeface="Gill Sans MT" panose="020B0502020104020203" pitchFamily="34" charset="0"/>
          </a:endParaRPr>
        </a:p>
      </dgm:t>
    </dgm:pt>
    <dgm:pt modelId="{F1F08E0E-768A-4F4C-BCBD-97E48FEBE381}" type="sibTrans" cxnId="{CA8A65F8-679E-4D42-A3E4-F3EE8B1AFA4E}">
      <dgm:prSet/>
      <dgm:spPr/>
      <dgm:t>
        <a:bodyPr/>
        <a:lstStyle/>
        <a:p>
          <a:endParaRPr lang="en-ZA">
            <a:latin typeface="Gill Sans MT" panose="020B0502020104020203" pitchFamily="34" charset="0"/>
          </a:endParaRPr>
        </a:p>
      </dgm:t>
    </dgm:pt>
    <dgm:pt modelId="{B66C802B-A66A-44B7-93F4-18A290722B62}">
      <dgm:prSet custT="1"/>
      <dgm:spPr>
        <a:noFill/>
        <a:ln>
          <a:solidFill>
            <a:srgbClr val="00B050"/>
          </a:solidFill>
        </a:ln>
      </dgm:spPr>
      <dgm:t>
        <a:bodyPr/>
        <a:lstStyle/>
        <a:p>
          <a:pPr marL="92075" indent="-92075">
            <a:lnSpc>
              <a:spcPct val="100000"/>
            </a:lnSpc>
            <a:spcAft>
              <a:spcPts val="0"/>
            </a:spcAft>
            <a:buChar char="•"/>
          </a:pPr>
          <a:endParaRPr lang="en-ZA" sz="1100" b="0" dirty="0">
            <a:solidFill>
              <a:srgbClr val="1D4FA2"/>
            </a:solidFill>
            <a:latin typeface="Gill Sans MT" panose="020B0502020104020203" pitchFamily="34" charset="0"/>
            <a:ea typeface="+mn-ea"/>
            <a:cs typeface="Arial"/>
          </a:endParaRPr>
        </a:p>
      </dgm:t>
    </dgm:pt>
    <dgm:pt modelId="{20842770-F705-438B-83C0-854584C97509}" type="parTrans" cxnId="{3C6BB408-6B2B-4801-9283-5C74A702DACB}">
      <dgm:prSet/>
      <dgm:spPr/>
      <dgm:t>
        <a:bodyPr/>
        <a:lstStyle/>
        <a:p>
          <a:endParaRPr lang="en-ZA">
            <a:latin typeface="Gill Sans MT" panose="020B0502020104020203" pitchFamily="34" charset="0"/>
          </a:endParaRPr>
        </a:p>
      </dgm:t>
    </dgm:pt>
    <dgm:pt modelId="{02E296E4-379B-4214-A459-6707677C7904}" type="sibTrans" cxnId="{3C6BB408-6B2B-4801-9283-5C74A702DACB}">
      <dgm:prSet/>
      <dgm:spPr/>
      <dgm:t>
        <a:bodyPr/>
        <a:lstStyle/>
        <a:p>
          <a:endParaRPr lang="en-ZA">
            <a:latin typeface="Gill Sans MT" panose="020B0502020104020203" pitchFamily="34" charset="0"/>
          </a:endParaRPr>
        </a:p>
      </dgm:t>
    </dgm:pt>
    <dgm:pt modelId="{8F8882CA-5F6E-42B5-9F8F-53ED320604D8}">
      <dgm:prSet custT="1"/>
      <dgm:spPr>
        <a:noFill/>
        <a:ln>
          <a:solidFill>
            <a:srgbClr val="00B050"/>
          </a:solidFill>
        </a:ln>
      </dgm:spPr>
      <dgm:t>
        <a:bodyPr/>
        <a:lstStyle/>
        <a:p>
          <a:pPr>
            <a:lnSpc>
              <a:spcPct val="100000"/>
            </a:lnSpc>
            <a:spcAft>
              <a:spcPts val="0"/>
            </a:spcAft>
            <a:buChar char="•"/>
          </a:pPr>
          <a:r>
            <a:rPr lang="en-US" sz="1100" dirty="0">
              <a:solidFill>
                <a:srgbClr val="1D4FA2"/>
              </a:solidFill>
              <a:latin typeface="Gill Sans MT" panose="020B0502020104020203" pitchFamily="34" charset="0"/>
              <a:ea typeface="+mn-ea"/>
              <a:cs typeface="Arial"/>
            </a:rPr>
            <a:t> Enhance Contract Management Policy across the divisions.</a:t>
          </a:r>
          <a:endParaRPr lang="en-ZA" sz="1100" dirty="0">
            <a:solidFill>
              <a:srgbClr val="1D4FA2"/>
            </a:solidFill>
            <a:latin typeface="Gill Sans MT" panose="020B0502020104020203" pitchFamily="34" charset="0"/>
            <a:ea typeface="+mn-ea"/>
            <a:cs typeface="Arial"/>
          </a:endParaRPr>
        </a:p>
      </dgm:t>
    </dgm:pt>
    <dgm:pt modelId="{FFDB6457-D253-43CF-8FAE-F8815AB94528}" type="parTrans" cxnId="{1919966A-A0E5-47CE-8D23-20389C9900B5}">
      <dgm:prSet/>
      <dgm:spPr/>
      <dgm:t>
        <a:bodyPr/>
        <a:lstStyle/>
        <a:p>
          <a:endParaRPr lang="en-ZA">
            <a:latin typeface="Gill Sans MT" panose="020B0502020104020203" pitchFamily="34" charset="0"/>
          </a:endParaRPr>
        </a:p>
      </dgm:t>
    </dgm:pt>
    <dgm:pt modelId="{BF52092E-72B4-4448-A741-71FE4D5D8043}" type="sibTrans" cxnId="{1919966A-A0E5-47CE-8D23-20389C9900B5}">
      <dgm:prSet/>
      <dgm:spPr/>
      <dgm:t>
        <a:bodyPr/>
        <a:lstStyle/>
        <a:p>
          <a:endParaRPr lang="en-ZA">
            <a:latin typeface="Gill Sans MT" panose="020B0502020104020203" pitchFamily="34" charset="0"/>
          </a:endParaRPr>
        </a:p>
      </dgm:t>
    </dgm:pt>
    <dgm:pt modelId="{CF456209-9663-4079-9991-D5E7D117849C}">
      <dgm:prSet custT="1"/>
      <dgm:spPr>
        <a:noFill/>
        <a:ln>
          <a:solidFill>
            <a:srgbClr val="00B050"/>
          </a:solidFill>
        </a:ln>
      </dgm:spPr>
      <dgm:t>
        <a:bodyPr/>
        <a:lstStyle/>
        <a:p>
          <a:pPr>
            <a:lnSpc>
              <a:spcPct val="100000"/>
            </a:lnSpc>
            <a:spcAft>
              <a:spcPts val="0"/>
            </a:spcAft>
            <a:buChar char="•"/>
          </a:pPr>
          <a:r>
            <a:rPr lang="en-US" sz="1100" dirty="0">
              <a:solidFill>
                <a:srgbClr val="1D4FA2"/>
              </a:solidFill>
              <a:latin typeface="Gill Sans MT" panose="020B0502020104020203" pitchFamily="34" charset="0"/>
              <a:ea typeface="+mn-ea"/>
              <a:cs typeface="Arial"/>
            </a:rPr>
            <a:t> Establish Central CMO, which in turn will review divisional CMO activities and performance against agreed KPIs and reporting dashboards.</a:t>
          </a:r>
          <a:endParaRPr lang="en-ZA" sz="1100" dirty="0">
            <a:solidFill>
              <a:srgbClr val="1D4FA2"/>
            </a:solidFill>
            <a:latin typeface="Gill Sans MT" panose="020B0502020104020203" pitchFamily="34" charset="0"/>
            <a:ea typeface="+mn-ea"/>
            <a:cs typeface="Arial"/>
          </a:endParaRPr>
        </a:p>
      </dgm:t>
    </dgm:pt>
    <dgm:pt modelId="{AB03994D-78CC-4504-9401-AADA42992413}" type="parTrans" cxnId="{D021C2D1-3141-4374-91DA-96146E1FE414}">
      <dgm:prSet/>
      <dgm:spPr/>
      <dgm:t>
        <a:bodyPr/>
        <a:lstStyle/>
        <a:p>
          <a:endParaRPr lang="en-ZA">
            <a:latin typeface="Gill Sans MT" panose="020B0502020104020203" pitchFamily="34" charset="0"/>
          </a:endParaRPr>
        </a:p>
      </dgm:t>
    </dgm:pt>
    <dgm:pt modelId="{AF1351A5-74F6-49EA-A9DE-8EE2B7588EAD}" type="sibTrans" cxnId="{D021C2D1-3141-4374-91DA-96146E1FE414}">
      <dgm:prSet/>
      <dgm:spPr/>
      <dgm:t>
        <a:bodyPr/>
        <a:lstStyle/>
        <a:p>
          <a:endParaRPr lang="en-ZA">
            <a:latin typeface="Gill Sans MT" panose="020B0502020104020203" pitchFamily="34" charset="0"/>
          </a:endParaRPr>
        </a:p>
      </dgm:t>
    </dgm:pt>
    <dgm:pt modelId="{E17AA024-8C95-4E8E-924B-6461D5BE9B7A}">
      <dgm:prSet custT="1"/>
      <dgm:spPr>
        <a:noFill/>
        <a:ln>
          <a:solidFill>
            <a:srgbClr val="00B050"/>
          </a:solidFill>
        </a:ln>
      </dgm:spPr>
      <dgm:t>
        <a:bodyPr/>
        <a:lstStyle/>
        <a:p>
          <a:pPr>
            <a:lnSpc>
              <a:spcPct val="100000"/>
            </a:lnSpc>
            <a:spcAft>
              <a:spcPts val="0"/>
            </a:spcAft>
            <a:buChar char="•"/>
          </a:pPr>
          <a:r>
            <a:rPr lang="en-US" sz="1100" dirty="0">
              <a:solidFill>
                <a:srgbClr val="1D4FA2"/>
              </a:solidFill>
              <a:latin typeface="Gill Sans MT" panose="020B0502020104020203" pitchFamily="34" charset="0"/>
              <a:ea typeface="+mn-ea"/>
              <a:cs typeface="Arial"/>
            </a:rPr>
            <a:t> Capacity development – conduct gap analysis on Contract Managers, tailor-make specific trainings to close gaps, conduct workshops, and  disseminate lessons learned across divisions:</a:t>
          </a:r>
          <a:endParaRPr lang="en-ZA" sz="1100" dirty="0">
            <a:solidFill>
              <a:srgbClr val="1D4FA2"/>
            </a:solidFill>
            <a:latin typeface="Gill Sans MT" panose="020B0502020104020203" pitchFamily="34" charset="0"/>
            <a:ea typeface="+mn-ea"/>
            <a:cs typeface="Arial"/>
          </a:endParaRPr>
        </a:p>
      </dgm:t>
    </dgm:pt>
    <dgm:pt modelId="{CB49F17F-4F34-41C4-9387-6B8E74853F3F}" type="parTrans" cxnId="{78458561-C49E-4F63-9FC8-AF1664FAE571}">
      <dgm:prSet/>
      <dgm:spPr/>
      <dgm:t>
        <a:bodyPr/>
        <a:lstStyle/>
        <a:p>
          <a:endParaRPr lang="en-ZA">
            <a:latin typeface="Gill Sans MT" panose="020B0502020104020203" pitchFamily="34" charset="0"/>
          </a:endParaRPr>
        </a:p>
      </dgm:t>
    </dgm:pt>
    <dgm:pt modelId="{E3B320E2-5FC2-4670-8357-5881A6281790}" type="sibTrans" cxnId="{78458561-C49E-4F63-9FC8-AF1664FAE571}">
      <dgm:prSet/>
      <dgm:spPr/>
      <dgm:t>
        <a:bodyPr/>
        <a:lstStyle/>
        <a:p>
          <a:endParaRPr lang="en-ZA">
            <a:latin typeface="Gill Sans MT" panose="020B0502020104020203" pitchFamily="34" charset="0"/>
          </a:endParaRPr>
        </a:p>
      </dgm:t>
    </dgm:pt>
    <dgm:pt modelId="{14FDC615-6BEB-482A-BC65-90E97B8E7568}">
      <dgm:prSet custT="1"/>
      <dgm:spPr>
        <a:noFill/>
        <a:ln>
          <a:solidFill>
            <a:srgbClr val="00B050"/>
          </a:solidFill>
        </a:ln>
      </dgm:spPr>
      <dgm:t>
        <a:bodyPr/>
        <a:lstStyle/>
        <a:p>
          <a:pPr>
            <a:lnSpc>
              <a:spcPct val="100000"/>
            </a:lnSpc>
            <a:spcAft>
              <a:spcPts val="0"/>
            </a:spcAft>
            <a:buChar char="•"/>
          </a:pPr>
          <a:r>
            <a:rPr lang="en-US" sz="1100" dirty="0">
              <a:solidFill>
                <a:srgbClr val="1D4FA2"/>
              </a:solidFill>
              <a:latin typeface="Gill Sans MT" panose="020B0502020104020203" pitchFamily="34" charset="0"/>
              <a:ea typeface="+mn-ea"/>
              <a:cs typeface="Arial"/>
            </a:rPr>
            <a:t> Divisional CMOs to place more emphasis on establishing contract environment (contract strategies) so that proper contracts are put in place.</a:t>
          </a:r>
          <a:endParaRPr lang="en-ZA" sz="1100" dirty="0">
            <a:solidFill>
              <a:srgbClr val="1D4FA2"/>
            </a:solidFill>
            <a:latin typeface="Gill Sans MT" panose="020B0502020104020203" pitchFamily="34" charset="0"/>
            <a:ea typeface="+mn-ea"/>
            <a:cs typeface="Arial"/>
          </a:endParaRPr>
        </a:p>
      </dgm:t>
    </dgm:pt>
    <dgm:pt modelId="{CD82FF2E-D8D6-4F8E-A37B-529F5345F13E}" type="parTrans" cxnId="{9B54F1D0-53D1-4B8E-B834-23EA90F4AADE}">
      <dgm:prSet/>
      <dgm:spPr/>
      <dgm:t>
        <a:bodyPr/>
        <a:lstStyle/>
        <a:p>
          <a:endParaRPr lang="en-ZA">
            <a:latin typeface="Gill Sans MT" panose="020B0502020104020203" pitchFamily="34" charset="0"/>
          </a:endParaRPr>
        </a:p>
      </dgm:t>
    </dgm:pt>
    <dgm:pt modelId="{39BA9353-1A3A-4D19-AF97-6E8A49037C0A}" type="sibTrans" cxnId="{9B54F1D0-53D1-4B8E-B834-23EA90F4AADE}">
      <dgm:prSet/>
      <dgm:spPr/>
      <dgm:t>
        <a:bodyPr/>
        <a:lstStyle/>
        <a:p>
          <a:endParaRPr lang="en-ZA">
            <a:latin typeface="Gill Sans MT" panose="020B0502020104020203" pitchFamily="34" charset="0"/>
          </a:endParaRPr>
        </a:p>
      </dgm:t>
    </dgm:pt>
    <dgm:pt modelId="{B8C7EE87-02F2-41D4-9BCD-D5E6F56212A8}">
      <dgm:prSet custT="1"/>
      <dgm:spPr>
        <a:noFill/>
        <a:ln>
          <a:solidFill>
            <a:srgbClr val="00B050"/>
          </a:solidFill>
        </a:ln>
      </dgm:spPr>
      <dgm:t>
        <a:bodyPr/>
        <a:lstStyle/>
        <a:p>
          <a:pPr>
            <a:lnSpc>
              <a:spcPct val="100000"/>
            </a:lnSpc>
            <a:spcAft>
              <a:spcPts val="0"/>
            </a:spcAft>
            <a:buChar char="•"/>
          </a:pPr>
          <a:r>
            <a:rPr lang="en-US" sz="1100" dirty="0">
              <a:solidFill>
                <a:srgbClr val="1D4FA2"/>
              </a:solidFill>
              <a:latin typeface="Gill Sans MT" panose="020B0502020104020203" pitchFamily="34" charset="0"/>
            </a:rPr>
            <a:t> Collaborate with external policy and procedure stakeholders for ease of implementation of the procurement bill.</a:t>
          </a:r>
          <a:endParaRPr lang="en-ZA" sz="1100" dirty="0">
            <a:solidFill>
              <a:srgbClr val="1D4FA2"/>
            </a:solidFill>
            <a:latin typeface="Gill Sans MT" panose="020B0502020104020203" pitchFamily="34" charset="0"/>
          </a:endParaRPr>
        </a:p>
      </dgm:t>
    </dgm:pt>
    <dgm:pt modelId="{7B510F0A-C47D-4727-9939-C881AF28F5A5}" type="parTrans" cxnId="{5413AFF6-2C0C-4C9E-9E65-2BF296C71B4C}">
      <dgm:prSet/>
      <dgm:spPr/>
      <dgm:t>
        <a:bodyPr/>
        <a:lstStyle/>
        <a:p>
          <a:endParaRPr lang="en-ZA">
            <a:latin typeface="Gill Sans MT" panose="020B0502020104020203" pitchFamily="34" charset="0"/>
          </a:endParaRPr>
        </a:p>
      </dgm:t>
    </dgm:pt>
    <dgm:pt modelId="{70274055-7A53-4053-B881-4D371C4212A5}" type="sibTrans" cxnId="{5413AFF6-2C0C-4C9E-9E65-2BF296C71B4C}">
      <dgm:prSet/>
      <dgm:spPr/>
      <dgm:t>
        <a:bodyPr/>
        <a:lstStyle/>
        <a:p>
          <a:endParaRPr lang="en-ZA">
            <a:latin typeface="Gill Sans MT" panose="020B0502020104020203" pitchFamily="34" charset="0"/>
          </a:endParaRPr>
        </a:p>
      </dgm:t>
    </dgm:pt>
    <dgm:pt modelId="{93C66073-A2A4-4FA9-80D2-0669A7FA54D9}">
      <dgm:prSet custT="1"/>
      <dgm:spPr>
        <a:noFill/>
        <a:ln>
          <a:solidFill>
            <a:srgbClr val="00B050"/>
          </a:solidFill>
        </a:ln>
      </dgm:spPr>
      <dgm:t>
        <a:bodyPr/>
        <a:lstStyle/>
        <a:p>
          <a:pPr>
            <a:lnSpc>
              <a:spcPct val="100000"/>
            </a:lnSpc>
            <a:spcAft>
              <a:spcPts val="0"/>
            </a:spcAft>
            <a:buChar char="•"/>
          </a:pPr>
          <a:r>
            <a:rPr lang="en-ZA" sz="1100" dirty="0">
              <a:solidFill>
                <a:srgbClr val="1D4FA2"/>
              </a:solidFill>
              <a:latin typeface="Gill Sans MT" panose="020B0502020104020203" pitchFamily="34" charset="0"/>
            </a:rPr>
            <a:t> Conduct regulation scans monthly.</a:t>
          </a:r>
        </a:p>
      </dgm:t>
    </dgm:pt>
    <dgm:pt modelId="{723BE60D-D6DE-4D1C-A7DA-E8B38C1EF1C4}" type="parTrans" cxnId="{C8F8F391-A426-4341-BC45-836787A59100}">
      <dgm:prSet/>
      <dgm:spPr/>
      <dgm:t>
        <a:bodyPr/>
        <a:lstStyle/>
        <a:p>
          <a:endParaRPr lang="en-ZA">
            <a:latin typeface="Gill Sans MT" panose="020B0502020104020203" pitchFamily="34" charset="0"/>
          </a:endParaRPr>
        </a:p>
      </dgm:t>
    </dgm:pt>
    <dgm:pt modelId="{E5484571-4A29-4236-81E5-35B9443526E4}" type="sibTrans" cxnId="{C8F8F391-A426-4341-BC45-836787A59100}">
      <dgm:prSet/>
      <dgm:spPr/>
      <dgm:t>
        <a:bodyPr/>
        <a:lstStyle/>
        <a:p>
          <a:endParaRPr lang="en-ZA">
            <a:latin typeface="Gill Sans MT" panose="020B0502020104020203" pitchFamily="34" charset="0"/>
          </a:endParaRPr>
        </a:p>
      </dgm:t>
    </dgm:pt>
    <dgm:pt modelId="{5BAF1C5B-697F-4718-B82B-7453CF2331A7}" type="pres">
      <dgm:prSet presAssocID="{91DBC095-90DC-41CC-A78D-3AD364640EDF}" presName="linear" presStyleCnt="0">
        <dgm:presLayoutVars>
          <dgm:dir/>
          <dgm:resizeHandles val="exact"/>
        </dgm:presLayoutVars>
      </dgm:prSet>
      <dgm:spPr/>
    </dgm:pt>
    <dgm:pt modelId="{6893CFDC-6974-4280-A264-F9B593274CED}" type="pres">
      <dgm:prSet presAssocID="{A813E112-55B2-444A-AAE3-B5009179B49E}" presName="comp" presStyleCnt="0"/>
      <dgm:spPr/>
    </dgm:pt>
    <dgm:pt modelId="{9B1ECB1E-5983-4B09-BE5B-A4858654A611}" type="pres">
      <dgm:prSet presAssocID="{A813E112-55B2-444A-AAE3-B5009179B49E}" presName="box" presStyleLbl="node1" presStyleIdx="0" presStyleCnt="4" custLinFactNeighborX="-448" custLinFactNeighborY="814"/>
      <dgm:spPr>
        <a:prstGeom prst="roundRect">
          <a:avLst>
            <a:gd name="adj" fmla="val 10000"/>
          </a:avLst>
        </a:prstGeom>
      </dgm:spPr>
    </dgm:pt>
    <dgm:pt modelId="{251E0A52-D9F1-4260-8E4B-DF85B37B634D}" type="pres">
      <dgm:prSet presAssocID="{A813E112-55B2-444A-AAE3-B5009179B49E}" presName="img" presStyleLbl="fgImgPlace1" presStyleIdx="0" presStyleCnt="4"/>
      <dgm:spPr>
        <a:xfrm>
          <a:off x="124887" y="124887"/>
          <a:ext cx="2267119" cy="999102"/>
        </a:xfrm>
        <a:prstGeom prst="roundRect">
          <a:avLst>
            <a:gd name="adj" fmla="val 10000"/>
          </a:avLst>
        </a:prstGeom>
        <a:blipFill>
          <a:blip xmlns:r="http://schemas.openxmlformats.org/officeDocument/2006/relationships" r:embed="rId1"/>
          <a:srcRect/>
          <a:stretch>
            <a:fillRect t="-16000" b="-16000"/>
          </a:stretch>
        </a:blipFill>
        <a:ln w="19050" cap="flat" cmpd="sng" algn="ctr">
          <a:solidFill>
            <a:srgbClr val="1D4FA2"/>
          </a:solidFill>
          <a:prstDash val="solid"/>
        </a:ln>
        <a:effectLst/>
      </dgm:spPr>
    </dgm:pt>
    <dgm:pt modelId="{FF9F4DB1-440F-48AD-BEC6-25865EB54344}" type="pres">
      <dgm:prSet presAssocID="{A813E112-55B2-444A-AAE3-B5009179B49E}" presName="text" presStyleLbl="node1" presStyleIdx="0" presStyleCnt="4">
        <dgm:presLayoutVars>
          <dgm:bulletEnabled val="1"/>
        </dgm:presLayoutVars>
      </dgm:prSet>
      <dgm:spPr/>
    </dgm:pt>
    <dgm:pt modelId="{8D30FADD-ADAC-4575-A150-0C850CFB6DE4}" type="pres">
      <dgm:prSet presAssocID="{C0ED00C2-C256-4334-AC23-865EB4CBDB0B}" presName="spacer" presStyleCnt="0"/>
      <dgm:spPr/>
    </dgm:pt>
    <dgm:pt modelId="{7A5B11A0-26ED-4B8F-A29F-CE40554F77A9}" type="pres">
      <dgm:prSet presAssocID="{FC484AC0-67EF-4264-B9E9-CD1C3EC53AC6}" presName="comp" presStyleCnt="0"/>
      <dgm:spPr/>
    </dgm:pt>
    <dgm:pt modelId="{F81BB54B-8029-474A-BF47-6C0A3D721760}" type="pres">
      <dgm:prSet presAssocID="{FC484AC0-67EF-4264-B9E9-CD1C3EC53AC6}" presName="box" presStyleLbl="node1" presStyleIdx="1" presStyleCnt="4" custScaleY="129164" custLinFactNeighborX="-146" custLinFactNeighborY="-1390"/>
      <dgm:spPr>
        <a:prstGeom prst="roundRect">
          <a:avLst>
            <a:gd name="adj" fmla="val 10000"/>
          </a:avLst>
        </a:prstGeom>
      </dgm:spPr>
    </dgm:pt>
    <dgm:pt modelId="{562DDD70-0CC0-40F8-A267-E83E060EE656}" type="pres">
      <dgm:prSet presAssocID="{FC484AC0-67EF-4264-B9E9-CD1C3EC53AC6}" presName="img" presStyleLbl="fgImgPlace1" presStyleIdx="1" presStyleCnt="4"/>
      <dgm:spPr>
        <a:xfrm>
          <a:off x="124887" y="1498654"/>
          <a:ext cx="2267119" cy="999102"/>
        </a:xfrm>
        <a:prstGeom prst="roundRect">
          <a:avLst>
            <a:gd name="adj" fmla="val 10000"/>
          </a:avLst>
        </a:prstGeom>
        <a:blipFill>
          <a:blip xmlns:r="http://schemas.openxmlformats.org/officeDocument/2006/relationships" r:embed="rId2"/>
          <a:srcRect/>
          <a:stretch>
            <a:fillRect t="-13000" b="-13000"/>
          </a:stretch>
        </a:blipFill>
        <a:ln w="19050" cap="flat" cmpd="sng" algn="ctr">
          <a:solidFill>
            <a:srgbClr val="1D4FA2"/>
          </a:solidFill>
          <a:prstDash val="solid"/>
        </a:ln>
        <a:effectLst/>
      </dgm:spPr>
    </dgm:pt>
    <dgm:pt modelId="{85B1339C-F191-4AE5-BACC-94F43022E74C}" type="pres">
      <dgm:prSet presAssocID="{FC484AC0-67EF-4264-B9E9-CD1C3EC53AC6}" presName="text" presStyleLbl="node1" presStyleIdx="1" presStyleCnt="4">
        <dgm:presLayoutVars>
          <dgm:bulletEnabled val="1"/>
        </dgm:presLayoutVars>
      </dgm:prSet>
      <dgm:spPr/>
    </dgm:pt>
    <dgm:pt modelId="{12DE4C73-533C-4770-BC0E-68B2DAEBCCD2}" type="pres">
      <dgm:prSet presAssocID="{5045821D-38AF-4159-8F8A-CF2BCD0CFB9C}" presName="spacer" presStyleCnt="0"/>
      <dgm:spPr/>
    </dgm:pt>
    <dgm:pt modelId="{62C0629D-3922-49EC-9F12-F859CF1AC21E}" type="pres">
      <dgm:prSet presAssocID="{10BF0371-D746-43AE-873C-0F47AEA5A35E}" presName="comp" presStyleCnt="0"/>
      <dgm:spPr/>
    </dgm:pt>
    <dgm:pt modelId="{5038EF3A-6A8A-4020-87BA-8E63C3192518}" type="pres">
      <dgm:prSet presAssocID="{10BF0371-D746-43AE-873C-0F47AEA5A35E}" presName="box" presStyleLbl="node1" presStyleIdx="2" presStyleCnt="4" custScaleY="121688" custLinFactNeighborY="-482"/>
      <dgm:spPr>
        <a:prstGeom prst="roundRect">
          <a:avLst>
            <a:gd name="adj" fmla="val 10000"/>
          </a:avLst>
        </a:prstGeom>
      </dgm:spPr>
    </dgm:pt>
    <dgm:pt modelId="{746AEEE0-24CC-4874-B801-2CCD3CA24811}" type="pres">
      <dgm:prSet presAssocID="{10BF0371-D746-43AE-873C-0F47AEA5A35E}" presName="img" presStyleLbl="fgImgPlace1" presStyleIdx="2" presStyleCnt="4"/>
      <dgm:spPr>
        <a:xfrm>
          <a:off x="124887" y="2872420"/>
          <a:ext cx="2267119" cy="99910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3000" b="-23000"/>
          </a:stretch>
        </a:blipFill>
        <a:ln w="19050" cap="flat" cmpd="sng" algn="ctr">
          <a:solidFill>
            <a:srgbClr val="1D4FA2"/>
          </a:solidFill>
          <a:prstDash val="solid"/>
        </a:ln>
        <a:effectLst/>
      </dgm:spPr>
    </dgm:pt>
    <dgm:pt modelId="{67D7BDC5-7543-4BB1-9B06-BADF7B3FA976}" type="pres">
      <dgm:prSet presAssocID="{10BF0371-D746-43AE-873C-0F47AEA5A35E}" presName="text" presStyleLbl="node1" presStyleIdx="2" presStyleCnt="4">
        <dgm:presLayoutVars>
          <dgm:bulletEnabled val="1"/>
        </dgm:presLayoutVars>
      </dgm:prSet>
      <dgm:spPr/>
    </dgm:pt>
    <dgm:pt modelId="{E06F016C-63AF-47B1-AE48-2B83D70828BF}" type="pres">
      <dgm:prSet presAssocID="{ECA6F89D-38D2-4E3F-94FD-DE81F7371209}" presName="spacer" presStyleCnt="0"/>
      <dgm:spPr/>
    </dgm:pt>
    <dgm:pt modelId="{D7FC9137-FA2B-48F0-9DF9-65A3BE0D3992}" type="pres">
      <dgm:prSet presAssocID="{35CA9856-4922-4171-B893-55280851B3AE}" presName="comp" presStyleCnt="0"/>
      <dgm:spPr/>
    </dgm:pt>
    <dgm:pt modelId="{AEB95416-D06F-4FE9-B8FF-C7EE5D100DE3}" type="pres">
      <dgm:prSet presAssocID="{35CA9856-4922-4171-B893-55280851B3AE}" presName="box" presStyleLbl="node1" presStyleIdx="3" presStyleCnt="4" custScaleY="98075"/>
      <dgm:spPr>
        <a:prstGeom prst="roundRect">
          <a:avLst>
            <a:gd name="adj" fmla="val 10000"/>
          </a:avLst>
        </a:prstGeom>
      </dgm:spPr>
    </dgm:pt>
    <dgm:pt modelId="{B0952EFC-9489-4DBC-B242-5AE7B32918A8}" type="pres">
      <dgm:prSet presAssocID="{35CA9856-4922-4171-B893-55280851B3AE}" presName="img" presStyleLbl="fgImgPlace1" presStyleIdx="3" presStyleCnt="4"/>
      <dgm:spPr>
        <a:xfrm>
          <a:off x="124887" y="4246186"/>
          <a:ext cx="2267119" cy="999102"/>
        </a:xfrm>
        <a:prstGeom prst="roundRect">
          <a:avLst>
            <a:gd name="adj" fmla="val 10000"/>
          </a:avLst>
        </a:prstGeom>
        <a:blipFill>
          <a:blip xmlns:r="http://schemas.openxmlformats.org/officeDocument/2006/relationships" r:embed="rId4"/>
          <a:srcRect/>
          <a:stretch>
            <a:fillRect t="-16000" b="-16000"/>
          </a:stretch>
        </a:blipFill>
        <a:ln w="19050" cap="flat" cmpd="sng" algn="ctr">
          <a:solidFill>
            <a:srgbClr val="1D4FA2"/>
          </a:solidFill>
          <a:prstDash val="solid"/>
        </a:ln>
        <a:effectLst/>
      </dgm:spPr>
    </dgm:pt>
    <dgm:pt modelId="{791DE4F8-EB4A-41E7-A61A-220E8E69D696}" type="pres">
      <dgm:prSet presAssocID="{35CA9856-4922-4171-B893-55280851B3AE}" presName="text" presStyleLbl="node1" presStyleIdx="3" presStyleCnt="4">
        <dgm:presLayoutVars>
          <dgm:bulletEnabled val="1"/>
        </dgm:presLayoutVars>
      </dgm:prSet>
      <dgm:spPr/>
    </dgm:pt>
  </dgm:ptLst>
  <dgm:cxnLst>
    <dgm:cxn modelId="{2285A506-2F4C-45D1-A51A-B849E79589BA}" type="presOf" srcId="{B66C802B-A66A-44B7-93F4-18A290722B62}" destId="{F81BB54B-8029-474A-BF47-6C0A3D721760}" srcOrd="0" destOrd="7" presId="urn:microsoft.com/office/officeart/2005/8/layout/vList4"/>
    <dgm:cxn modelId="{3C6BB408-6B2B-4801-9283-5C74A702DACB}" srcId="{FC484AC0-67EF-4264-B9E9-CD1C3EC53AC6}" destId="{B66C802B-A66A-44B7-93F4-18A290722B62}" srcOrd="6" destOrd="0" parTransId="{20842770-F705-438B-83C0-854584C97509}" sibTransId="{02E296E4-379B-4214-A459-6707677C7904}"/>
    <dgm:cxn modelId="{50226F0B-6355-46F5-BA09-3AF7F18C7B11}" type="presOf" srcId="{510DEF5E-F335-4C98-90F1-A5106152C59E}" destId="{AEB95416-D06F-4FE9-B8FF-C7EE5D100DE3}" srcOrd="0" destOrd="6" presId="urn:microsoft.com/office/officeart/2005/8/layout/vList4"/>
    <dgm:cxn modelId="{4F601B0D-DC16-4486-B830-CDC520F54A11}" srcId="{A813E112-55B2-444A-AAE3-B5009179B49E}" destId="{C92A15BD-8473-41E1-8F3A-48B7CF79F942}" srcOrd="3" destOrd="0" parTransId="{57096B61-FD03-45D8-AD13-C955734BD83B}" sibTransId="{F0672B7F-FC93-4DDC-ABA8-50C0EBD20645}"/>
    <dgm:cxn modelId="{15DD2010-2065-44F3-8C36-C42121F22928}" type="presOf" srcId="{E3CC944A-2015-4D1F-AEFF-25039C40F6C7}" destId="{9B1ECB1E-5983-4B09-BE5B-A4858654A611}" srcOrd="0" destOrd="6" presId="urn:microsoft.com/office/officeart/2005/8/layout/vList4"/>
    <dgm:cxn modelId="{24F45511-44B4-478E-AA0E-B4D8316A802A}" type="presOf" srcId="{B8C7EE87-02F2-41D4-9BCD-D5E6F56212A8}" destId="{AEB95416-D06F-4FE9-B8FF-C7EE5D100DE3}" srcOrd="0" destOrd="2" presId="urn:microsoft.com/office/officeart/2005/8/layout/vList4"/>
    <dgm:cxn modelId="{DA3A9F15-008F-4838-815B-1426EAC8BD4C}" type="presOf" srcId="{14FDC615-6BEB-482A-BC65-90E97B8E7568}" destId="{5038EF3A-6A8A-4020-87BA-8E63C3192518}" srcOrd="0" destOrd="5" presId="urn:microsoft.com/office/officeart/2005/8/layout/vList4"/>
    <dgm:cxn modelId="{3D3B911B-FA5B-4FD0-A573-5945C70E12EB}" type="presOf" srcId="{E10965CF-0421-4B87-8F1B-AF33991601A5}" destId="{F81BB54B-8029-474A-BF47-6C0A3D721760}" srcOrd="0" destOrd="4" presId="urn:microsoft.com/office/officeart/2005/8/layout/vList4"/>
    <dgm:cxn modelId="{2AFDF01E-38A4-4539-BA20-96ED3DA42BE9}" type="presOf" srcId="{9273DA60-FDE2-4CDE-8E7C-B7651A0D3EC9}" destId="{67D7BDC5-7543-4BB1-9B06-BADF7B3FA976}" srcOrd="1" destOrd="7" presId="urn:microsoft.com/office/officeart/2005/8/layout/vList4"/>
    <dgm:cxn modelId="{209F9125-43D6-4FA4-AC04-FCD27B71D767}" type="presOf" srcId="{E3CC944A-2015-4D1F-AEFF-25039C40F6C7}" destId="{FF9F4DB1-440F-48AD-BEC6-25865EB54344}" srcOrd="1" destOrd="6" presId="urn:microsoft.com/office/officeart/2005/8/layout/vList4"/>
    <dgm:cxn modelId="{FB13EE2A-E828-4D49-9CEB-1277D0D1894E}" type="presOf" srcId="{C92A15BD-8473-41E1-8F3A-48B7CF79F942}" destId="{9B1ECB1E-5983-4B09-BE5B-A4858654A611}" srcOrd="0" destOrd="4" presId="urn:microsoft.com/office/officeart/2005/8/layout/vList4"/>
    <dgm:cxn modelId="{835CA02C-4391-4DDA-9F74-2D58328BB18E}" srcId="{A813E112-55B2-444A-AAE3-B5009179B49E}" destId="{3ACEEE3F-44BB-48DA-9349-8CD4B3A76811}" srcOrd="2" destOrd="0" parTransId="{E1F96B16-AC1F-4961-BC19-3527517B659C}" sibTransId="{5922EDA8-A2A5-4E9F-8619-2989D45064E6}"/>
    <dgm:cxn modelId="{F60DFC2C-90FF-4373-B627-A198A59F542D}" srcId="{FC484AC0-67EF-4264-B9E9-CD1C3EC53AC6}" destId="{62CCACA9-BD9B-4720-B1FB-14076DE308B1}" srcOrd="1" destOrd="0" parTransId="{DFACF971-B51B-4811-85D1-3CAD61758A13}" sibTransId="{7F13C809-2B67-41B5-9410-7544AE899492}"/>
    <dgm:cxn modelId="{AFD08E2D-D3CA-4FFE-A442-61DFA082F8BC}" type="presOf" srcId="{8DAC2069-7661-4D7A-92CE-0CDC928918E9}" destId="{AEB95416-D06F-4FE9-B8FF-C7EE5D100DE3}" srcOrd="0" destOrd="4" presId="urn:microsoft.com/office/officeart/2005/8/layout/vList4"/>
    <dgm:cxn modelId="{C44AF02F-1291-4C61-A5F7-60F0A1947FA9}" srcId="{91DBC095-90DC-41CC-A78D-3AD364640EDF}" destId="{A813E112-55B2-444A-AAE3-B5009179B49E}" srcOrd="0" destOrd="0" parTransId="{EAFDA7A0-F861-4FC3-8795-24A3D2ED459A}" sibTransId="{C0ED00C2-C256-4334-AC23-865EB4CBDB0B}"/>
    <dgm:cxn modelId="{B4810A32-F2F9-4FD1-9B9E-65071B947482}" srcId="{10BF0371-D746-43AE-873C-0F47AEA5A35E}" destId="{9273DA60-FDE2-4CDE-8E7C-B7651A0D3EC9}" srcOrd="6" destOrd="0" parTransId="{8DA7D092-D1CA-4077-91F2-7DE2C94B6B3D}" sibTransId="{2E01E74C-29C9-4571-A85B-9F344A6862B9}"/>
    <dgm:cxn modelId="{18BC1B32-D6BC-4A36-A900-2F994F44719F}" type="presOf" srcId="{10BF0371-D746-43AE-873C-0F47AEA5A35E}" destId="{67D7BDC5-7543-4BB1-9B06-BADF7B3FA976}" srcOrd="1" destOrd="0" presId="urn:microsoft.com/office/officeart/2005/8/layout/vList4"/>
    <dgm:cxn modelId="{E9C2AA33-EBF8-48FD-8A7D-780AF0715275}" type="presOf" srcId="{3396F972-070A-4A4D-8C2E-9DA7D60273FB}" destId="{FF9F4DB1-440F-48AD-BEC6-25865EB54344}" srcOrd="1" destOrd="10" presId="urn:microsoft.com/office/officeart/2005/8/layout/vList4"/>
    <dgm:cxn modelId="{69209835-6000-448B-B989-23460FB71206}" type="presOf" srcId="{35CA9856-4922-4171-B893-55280851B3AE}" destId="{AEB95416-D06F-4FE9-B8FF-C7EE5D100DE3}" srcOrd="0" destOrd="0" presId="urn:microsoft.com/office/officeart/2005/8/layout/vList4"/>
    <dgm:cxn modelId="{C1030136-69D0-4721-B132-D9CAEEBC0B35}" type="presOf" srcId="{F9FC410E-B555-410A-8CF2-87FD4D9CDC1A}" destId="{9B1ECB1E-5983-4B09-BE5B-A4858654A611}" srcOrd="0" destOrd="9" presId="urn:microsoft.com/office/officeart/2005/8/layout/vList4"/>
    <dgm:cxn modelId="{AE9DF136-4E11-4374-9042-62976CA4FF99}" type="presOf" srcId="{510DEF5E-F335-4C98-90F1-A5106152C59E}" destId="{791DE4F8-EB4A-41E7-A61A-220E8E69D696}" srcOrd="1" destOrd="6" presId="urn:microsoft.com/office/officeart/2005/8/layout/vList4"/>
    <dgm:cxn modelId="{C9939037-C42E-48DF-A038-09AE3FCE18E4}" type="presOf" srcId="{7C4FAE8D-7EA2-448F-BCDB-54A79A3DCA4E}" destId="{5038EF3A-6A8A-4020-87BA-8E63C3192518}" srcOrd="0" destOrd="6" presId="urn:microsoft.com/office/officeart/2005/8/layout/vList4"/>
    <dgm:cxn modelId="{C0BB5B3B-8CD3-45F3-BA53-B90463BC1216}" type="presOf" srcId="{7C4FAE8D-7EA2-448F-BCDB-54A79A3DCA4E}" destId="{67D7BDC5-7543-4BB1-9B06-BADF7B3FA976}" srcOrd="1" destOrd="6" presId="urn:microsoft.com/office/officeart/2005/8/layout/vList4"/>
    <dgm:cxn modelId="{4D2A693E-3518-47D6-9B88-4A0F287CAF88}" type="presOf" srcId="{10BF0371-D746-43AE-873C-0F47AEA5A35E}" destId="{5038EF3A-6A8A-4020-87BA-8E63C3192518}" srcOrd="0" destOrd="0" presId="urn:microsoft.com/office/officeart/2005/8/layout/vList4"/>
    <dgm:cxn modelId="{27B05340-26E4-40A2-B80B-90DCD8E98748}" type="presOf" srcId="{A813E112-55B2-444A-AAE3-B5009179B49E}" destId="{9B1ECB1E-5983-4B09-BE5B-A4858654A611}" srcOrd="0" destOrd="0" presId="urn:microsoft.com/office/officeart/2005/8/layout/vList4"/>
    <dgm:cxn modelId="{1664275D-CCAE-4899-B3F2-1AFF4DC657D9}" type="presOf" srcId="{0BEC73B1-E1DA-4B4E-9A7A-69DB9B101011}" destId="{FF9F4DB1-440F-48AD-BEC6-25865EB54344}" srcOrd="1" destOrd="2" presId="urn:microsoft.com/office/officeart/2005/8/layout/vList4"/>
    <dgm:cxn modelId="{BAC54141-C6BD-4B51-AA40-C802A2FCF22F}" type="presOf" srcId="{93C66073-A2A4-4FA9-80D2-0669A7FA54D9}" destId="{791DE4F8-EB4A-41E7-A61A-220E8E69D696}" srcOrd="1" destOrd="3" presId="urn:microsoft.com/office/officeart/2005/8/layout/vList4"/>
    <dgm:cxn modelId="{78458561-C49E-4F63-9FC8-AF1664FAE571}" srcId="{10BF0371-D746-43AE-873C-0F47AEA5A35E}" destId="{E17AA024-8C95-4E8E-924B-6461D5BE9B7A}" srcOrd="3" destOrd="0" parTransId="{CB49F17F-4F34-41C4-9387-6B8E74853F3F}" sibTransId="{E3B320E2-5FC2-4670-8357-5881A6281790}"/>
    <dgm:cxn modelId="{14BF5C42-F874-44E3-AA3A-8B4748AA1232}" type="presOf" srcId="{8F8882CA-5F6E-42B5-9F8F-53ED320604D8}" destId="{67D7BDC5-7543-4BB1-9B06-BADF7B3FA976}" srcOrd="1" destOrd="2" presId="urn:microsoft.com/office/officeart/2005/8/layout/vList4"/>
    <dgm:cxn modelId="{5A74A842-C73A-42CB-878A-8FEF1CD93FBE}" srcId="{A813E112-55B2-444A-AAE3-B5009179B49E}" destId="{E3CC944A-2015-4D1F-AEFF-25039C40F6C7}" srcOrd="5" destOrd="0" parTransId="{6424E91B-C1DA-4997-8C1C-048B11512F32}" sibTransId="{4E8C222C-E395-446E-B5E5-6049C7D0DC8D}"/>
    <dgm:cxn modelId="{8B3D7944-4896-4AA9-9ED8-E61BEE3E4837}" type="presOf" srcId="{3396F972-070A-4A4D-8C2E-9DA7D60273FB}" destId="{9B1ECB1E-5983-4B09-BE5B-A4858654A611}" srcOrd="0" destOrd="10" presId="urn:microsoft.com/office/officeart/2005/8/layout/vList4"/>
    <dgm:cxn modelId="{02E85C66-FFCD-459E-BBA2-371566DEFBFB}" srcId="{35CA9856-4922-4171-B893-55280851B3AE}" destId="{23F8395D-E8A9-4CE4-9AB5-A8C02566DFA6}" srcOrd="4" destOrd="0" parTransId="{A0B0CCF5-4921-4051-A1FD-26ED39D21006}" sibTransId="{DA17D52C-A2E2-48BD-BC7F-09496A680674}"/>
    <dgm:cxn modelId="{E34CA746-2281-42A1-B1F1-F198A4B1CFE8}" type="presOf" srcId="{3BC35A0E-B459-4584-9F5C-E545F392BA15}" destId="{9B1ECB1E-5983-4B09-BE5B-A4858654A611}" srcOrd="0" destOrd="11" presId="urn:microsoft.com/office/officeart/2005/8/layout/vList4"/>
    <dgm:cxn modelId="{D16EB446-1C55-403D-8DBA-C69C12D4BD02}" type="presOf" srcId="{3BC35A0E-B459-4584-9F5C-E545F392BA15}" destId="{FF9F4DB1-440F-48AD-BEC6-25865EB54344}" srcOrd="1" destOrd="11" presId="urn:microsoft.com/office/officeart/2005/8/layout/vList4"/>
    <dgm:cxn modelId="{B98EB467-925C-405E-A7BD-CC6D08B83591}" type="presOf" srcId="{4DA855F9-3E10-4B72-B717-0657945FB87E}" destId="{5038EF3A-6A8A-4020-87BA-8E63C3192518}" srcOrd="0" destOrd="8" presId="urn:microsoft.com/office/officeart/2005/8/layout/vList4"/>
    <dgm:cxn modelId="{3BF23849-CE99-4F15-AD94-87B4E8D66DFC}" type="presOf" srcId="{B8C7EE87-02F2-41D4-9BCD-D5E6F56212A8}" destId="{791DE4F8-EB4A-41E7-A61A-220E8E69D696}" srcOrd="1" destOrd="2" presId="urn:microsoft.com/office/officeart/2005/8/layout/vList4"/>
    <dgm:cxn modelId="{083CD149-1B80-454C-A57C-1D1F7C5658BC}" type="presOf" srcId="{4F3B05EA-D6AE-425A-B552-01A9AE9877F5}" destId="{FF9F4DB1-440F-48AD-BEC6-25865EB54344}" srcOrd="1" destOrd="5" presId="urn:microsoft.com/office/officeart/2005/8/layout/vList4"/>
    <dgm:cxn modelId="{1919966A-A0E5-47CE-8D23-20389C9900B5}" srcId="{10BF0371-D746-43AE-873C-0F47AEA5A35E}" destId="{8F8882CA-5F6E-42B5-9F8F-53ED320604D8}" srcOrd="1" destOrd="0" parTransId="{FFDB6457-D253-43CF-8FAE-F8815AB94528}" sibTransId="{BF52092E-72B4-4448-A741-71FE4D5D8043}"/>
    <dgm:cxn modelId="{D2589E4E-A03D-48F7-933D-91263BDAA704}" type="presOf" srcId="{14FDC615-6BEB-482A-BC65-90E97B8E7568}" destId="{67D7BDC5-7543-4BB1-9B06-BADF7B3FA976}" srcOrd="1" destOrd="5" presId="urn:microsoft.com/office/officeart/2005/8/layout/vList4"/>
    <dgm:cxn modelId="{78692C50-FC0A-44DC-8339-B253FA46360B}" type="presOf" srcId="{3ACEEE3F-44BB-48DA-9349-8CD4B3A76811}" destId="{9B1ECB1E-5983-4B09-BE5B-A4858654A611}" srcOrd="0" destOrd="3" presId="urn:microsoft.com/office/officeart/2005/8/layout/vList4"/>
    <dgm:cxn modelId="{F1E95D70-3AC0-4AF9-8839-827C2479AE75}" srcId="{A813E112-55B2-444A-AAE3-B5009179B49E}" destId="{66B16CFC-D9A0-46BD-8F5A-4A86B3B90ED8}" srcOrd="0" destOrd="0" parTransId="{8D734A93-2851-4B82-8449-24A9E51FB484}" sibTransId="{21293856-99F3-4CBF-B2EA-8A9ACCD4833B}"/>
    <dgm:cxn modelId="{C7946E70-92C4-4980-A393-7B0E9017C922}" srcId="{35CA9856-4922-4171-B893-55280851B3AE}" destId="{8DAC2069-7661-4D7A-92CE-0CDC928918E9}" srcOrd="3" destOrd="0" parTransId="{9EA45E94-8517-4ADC-86BC-2D6207BEF234}" sibTransId="{117C5703-076D-4A0D-A71E-3AA461E1BD39}"/>
    <dgm:cxn modelId="{4FCA0751-7DF6-43A6-BEB2-3B103C662956}" type="presOf" srcId="{6C1EEF99-90FB-4DD2-ABF5-7B9BC7043DFD}" destId="{FF9F4DB1-440F-48AD-BEC6-25865EB54344}" srcOrd="1" destOrd="8" presId="urn:microsoft.com/office/officeart/2005/8/layout/vList4"/>
    <dgm:cxn modelId="{21AB3951-4DEB-4E72-B719-A8222DE30596}" type="presOf" srcId="{E17AA024-8C95-4E8E-924B-6461D5BE9B7A}" destId="{5038EF3A-6A8A-4020-87BA-8E63C3192518}" srcOrd="0" destOrd="4" presId="urn:microsoft.com/office/officeart/2005/8/layout/vList4"/>
    <dgm:cxn modelId="{AB2A8172-973A-4883-A0A3-40A5A377D5A7}" srcId="{91DBC095-90DC-41CC-A78D-3AD364640EDF}" destId="{10BF0371-D746-43AE-873C-0F47AEA5A35E}" srcOrd="2" destOrd="0" parTransId="{EF291F6F-B86B-483A-A19C-7A62960753DC}" sibTransId="{ECA6F89D-38D2-4E3F-94FD-DE81F7371209}"/>
    <dgm:cxn modelId="{61865173-40C4-42EF-89C9-3C992E7BB70D}" type="presOf" srcId="{C05A804F-5B86-4E96-9C6B-DA484925ED03}" destId="{5038EF3A-6A8A-4020-87BA-8E63C3192518}" srcOrd="0" destOrd="1" presId="urn:microsoft.com/office/officeart/2005/8/layout/vList4"/>
    <dgm:cxn modelId="{F9463C55-0DD1-4814-8FBC-0761AB40C98F}" srcId="{91DBC095-90DC-41CC-A78D-3AD364640EDF}" destId="{FC484AC0-67EF-4264-B9E9-CD1C3EC53AC6}" srcOrd="1" destOrd="0" parTransId="{4C2740AA-CC71-4F4F-BF99-B60A80EC8835}" sibTransId="{5045821D-38AF-4159-8F8A-CF2BCD0CFB9C}"/>
    <dgm:cxn modelId="{6F0B1377-F8FC-4ADC-BAB4-8049E729352A}" type="presOf" srcId="{35CA9856-4922-4171-B893-55280851B3AE}" destId="{791DE4F8-EB4A-41E7-A61A-220E8E69D696}" srcOrd="1" destOrd="0" presId="urn:microsoft.com/office/officeart/2005/8/layout/vList4"/>
    <dgm:cxn modelId="{4F5C9C5A-9118-4BFE-B36D-A37DE6FE22D8}" type="presOf" srcId="{23F8395D-E8A9-4CE4-9AB5-A8C02566DFA6}" destId="{AEB95416-D06F-4FE9-B8FF-C7EE5D100DE3}" srcOrd="0" destOrd="5" presId="urn:microsoft.com/office/officeart/2005/8/layout/vList4"/>
    <dgm:cxn modelId="{AB6FB67C-4B7D-41DB-B889-52452C105C00}" srcId="{91DBC095-90DC-41CC-A78D-3AD364640EDF}" destId="{35CA9856-4922-4171-B893-55280851B3AE}" srcOrd="3" destOrd="0" parTransId="{F759203A-DFAC-4D4C-A366-1C08B695480B}" sibTransId="{080EE62E-3165-41F2-80ED-6A507607E120}"/>
    <dgm:cxn modelId="{5534B87D-172B-4572-BD29-4044F8BE17D6}" type="presOf" srcId="{C7A695A8-7CCD-4D27-9789-54FE889AE103}" destId="{85B1339C-F191-4AE5-BACC-94F43022E74C}" srcOrd="1" destOrd="1" presId="urn:microsoft.com/office/officeart/2005/8/layout/vList4"/>
    <dgm:cxn modelId="{DDDA5684-6E5D-4E5B-8B08-530C378F6E7B}" type="presOf" srcId="{FC484AC0-67EF-4264-B9E9-CD1C3EC53AC6}" destId="{F81BB54B-8029-474A-BF47-6C0A3D721760}" srcOrd="0" destOrd="0" presId="urn:microsoft.com/office/officeart/2005/8/layout/vList4"/>
    <dgm:cxn modelId="{E1C38A84-1B55-4A3A-8744-241DBAD7875A}" srcId="{FC484AC0-67EF-4264-B9E9-CD1C3EC53AC6}" destId="{A7595201-6DA3-4AA5-B5FE-7613CA0F2599}" srcOrd="2" destOrd="0" parTransId="{69DEF9B4-D700-4286-A313-2D913059B5DF}" sibTransId="{56417AAE-4ED6-497E-8472-F8C619CB87E5}"/>
    <dgm:cxn modelId="{28C36D88-CD9A-4EA9-89C6-8806D25DB8B5}" srcId="{10BF0371-D746-43AE-873C-0F47AEA5A35E}" destId="{4DA855F9-3E10-4B72-B717-0657945FB87E}" srcOrd="7" destOrd="0" parTransId="{C9DB0281-F100-4A1B-B1BE-54FDD1AE8BD4}" sibTransId="{FA893B0F-1CD8-4163-AE08-7905D5F9754C}"/>
    <dgm:cxn modelId="{A1CB8989-DF2B-4E6A-8D22-7B800A38CE3C}" srcId="{35CA9856-4922-4171-B893-55280851B3AE}" destId="{EEC8B05D-9783-4202-8BE0-F243F66CFE73}" srcOrd="0" destOrd="0" parTransId="{B8E03A6B-6575-48AA-B581-3631C418271E}" sibTransId="{57DB0531-F098-4BB4-9038-83A5F5A34AF7}"/>
    <dgm:cxn modelId="{9946C88A-4987-4792-965A-B869731F2D5D}" type="presOf" srcId="{66B16CFC-D9A0-46BD-8F5A-4A86B3B90ED8}" destId="{FF9F4DB1-440F-48AD-BEC6-25865EB54344}" srcOrd="1" destOrd="1" presId="urn:microsoft.com/office/officeart/2005/8/layout/vList4"/>
    <dgm:cxn modelId="{C8F8F391-A426-4341-BC45-836787A59100}" srcId="{35CA9856-4922-4171-B893-55280851B3AE}" destId="{93C66073-A2A4-4FA9-80D2-0669A7FA54D9}" srcOrd="2" destOrd="0" parTransId="{723BE60D-D6DE-4D1C-A7DA-E8B38C1EF1C4}" sibTransId="{E5484571-4A29-4236-81E5-35B9443526E4}"/>
    <dgm:cxn modelId="{DCA62C9A-8EB0-4805-ACB7-C386AF56B9F6}" type="presOf" srcId="{8F8882CA-5F6E-42B5-9F8F-53ED320604D8}" destId="{5038EF3A-6A8A-4020-87BA-8E63C3192518}" srcOrd="0" destOrd="2" presId="urn:microsoft.com/office/officeart/2005/8/layout/vList4"/>
    <dgm:cxn modelId="{C532119B-4030-4F6B-9002-69D9820A0EE1}" type="presOf" srcId="{9273DA60-FDE2-4CDE-8E7C-B7651A0D3EC9}" destId="{5038EF3A-6A8A-4020-87BA-8E63C3192518}" srcOrd="0" destOrd="7" presId="urn:microsoft.com/office/officeart/2005/8/layout/vList4"/>
    <dgm:cxn modelId="{608855A0-3E64-4ACB-847D-8B6136C7E5E9}" srcId="{FC484AC0-67EF-4264-B9E9-CD1C3EC53AC6}" destId="{C7A695A8-7CCD-4D27-9789-54FE889AE103}" srcOrd="0" destOrd="0" parTransId="{A7DBACBA-5099-4330-ADE3-EB98FB6F0999}" sibTransId="{457B3D29-F802-463A-9414-4F8F11804FCC}"/>
    <dgm:cxn modelId="{8B8ED6A0-52A5-4F7F-9C88-4FE40BCB1166}" srcId="{10BF0371-D746-43AE-873C-0F47AEA5A35E}" destId="{C05A804F-5B86-4E96-9C6B-DA484925ED03}" srcOrd="0" destOrd="0" parTransId="{E596BB83-85A0-4B96-A859-7AD1246EDC83}" sibTransId="{A73B76E5-4EB1-4480-917E-6B4992CFB7F6}"/>
    <dgm:cxn modelId="{078915A4-E862-43E6-9CC5-93A84E1ED1C5}" type="presOf" srcId="{6C1EEF99-90FB-4DD2-ABF5-7B9BC7043DFD}" destId="{9B1ECB1E-5983-4B09-BE5B-A4858654A611}" srcOrd="0" destOrd="8" presId="urn:microsoft.com/office/officeart/2005/8/layout/vList4"/>
    <dgm:cxn modelId="{72F42DAA-A8B5-4094-BA66-C7BF7D88DCD2}" type="presOf" srcId="{C05A804F-5B86-4E96-9C6B-DA484925ED03}" destId="{67D7BDC5-7543-4BB1-9B06-BADF7B3FA976}" srcOrd="1" destOrd="1" presId="urn:microsoft.com/office/officeart/2005/8/layout/vList4"/>
    <dgm:cxn modelId="{66338EAD-0171-4C98-A5A0-EB17BF8E3C64}" type="presOf" srcId="{EBBA3B19-CC7F-41A7-A06A-80BD15AA8520}" destId="{85B1339C-F191-4AE5-BACC-94F43022E74C}" srcOrd="1" destOrd="5" presId="urn:microsoft.com/office/officeart/2005/8/layout/vList4"/>
    <dgm:cxn modelId="{50DE33AF-379D-4D2C-822E-D4F4BBF8D598}" type="presOf" srcId="{93C66073-A2A4-4FA9-80D2-0669A7FA54D9}" destId="{AEB95416-D06F-4FE9-B8FF-C7EE5D100DE3}" srcOrd="0" destOrd="3" presId="urn:microsoft.com/office/officeart/2005/8/layout/vList4"/>
    <dgm:cxn modelId="{175875AF-4055-4EED-B77B-CCE1C7303B8F}" type="presOf" srcId="{C92A15BD-8473-41E1-8F3A-48B7CF79F942}" destId="{FF9F4DB1-440F-48AD-BEC6-25865EB54344}" srcOrd="1" destOrd="4" presId="urn:microsoft.com/office/officeart/2005/8/layout/vList4"/>
    <dgm:cxn modelId="{328414B0-028F-4F91-8B29-559935468488}" type="presOf" srcId="{B66C802B-A66A-44B7-93F4-18A290722B62}" destId="{85B1339C-F191-4AE5-BACC-94F43022E74C}" srcOrd="1" destOrd="7" presId="urn:microsoft.com/office/officeart/2005/8/layout/vList4"/>
    <dgm:cxn modelId="{7C85AEB0-69EE-4ECC-8CD2-EE007A2D1F25}" srcId="{FC484AC0-67EF-4264-B9E9-CD1C3EC53AC6}" destId="{E10965CF-0421-4B87-8F1B-AF33991601A5}" srcOrd="3" destOrd="0" parTransId="{9AA7E8E0-EA97-45FA-A4D1-56D08E9AB793}" sibTransId="{4CC2A1D5-5FDD-49D5-A9DE-C3354A028D69}"/>
    <dgm:cxn modelId="{169503B2-0A93-471D-A865-9E1DC15AFA3C}" type="presOf" srcId="{A813E112-55B2-444A-AAE3-B5009179B49E}" destId="{FF9F4DB1-440F-48AD-BEC6-25865EB54344}" srcOrd="1" destOrd="0" presId="urn:microsoft.com/office/officeart/2005/8/layout/vList4"/>
    <dgm:cxn modelId="{D909A6B3-5707-4BDD-87F7-BE94A9C6DFD8}" type="presOf" srcId="{FC484AC0-67EF-4264-B9E9-CD1C3EC53AC6}" destId="{85B1339C-F191-4AE5-BACC-94F43022E74C}" srcOrd="1" destOrd="0" presId="urn:microsoft.com/office/officeart/2005/8/layout/vList4"/>
    <dgm:cxn modelId="{170A72B7-4FBA-4C64-B7D8-EC20298178AF}" type="presOf" srcId="{F9FC410E-B555-410A-8CF2-87FD4D9CDC1A}" destId="{FF9F4DB1-440F-48AD-BEC6-25865EB54344}" srcOrd="1" destOrd="9" presId="urn:microsoft.com/office/officeart/2005/8/layout/vList4"/>
    <dgm:cxn modelId="{3B5A20B8-2491-42D9-9AE2-B59413E42B72}" type="presOf" srcId="{D8A3295D-959C-46C5-B6EC-D09E9327BEF1}" destId="{F81BB54B-8029-474A-BF47-6C0A3D721760}" srcOrd="0" destOrd="6" presId="urn:microsoft.com/office/officeart/2005/8/layout/vList4"/>
    <dgm:cxn modelId="{CC4F48B9-2003-4A84-8B84-9CFF33AEEBEC}" type="presOf" srcId="{E17AA024-8C95-4E8E-924B-6461D5BE9B7A}" destId="{67D7BDC5-7543-4BB1-9B06-BADF7B3FA976}" srcOrd="1" destOrd="4" presId="urn:microsoft.com/office/officeart/2005/8/layout/vList4"/>
    <dgm:cxn modelId="{4A7253BC-31C0-4963-B826-966872F1F1FF}" type="presOf" srcId="{C7A695A8-7CCD-4D27-9789-54FE889AE103}" destId="{F81BB54B-8029-474A-BF47-6C0A3D721760}" srcOrd="0" destOrd="1" presId="urn:microsoft.com/office/officeart/2005/8/layout/vList4"/>
    <dgm:cxn modelId="{2C9009BD-3A2F-46EA-B169-7EE4900E73A0}" srcId="{A813E112-55B2-444A-AAE3-B5009179B49E}" destId="{F9FC410E-B555-410A-8CF2-87FD4D9CDC1A}" srcOrd="8" destOrd="0" parTransId="{7FAE8BEF-A817-4743-BDD2-AF059031B40D}" sibTransId="{7D25E698-F4AC-47E3-87A1-6E1F887286FC}"/>
    <dgm:cxn modelId="{C9215BBD-CAE3-452E-905E-A728732ADBF7}" type="presOf" srcId="{A7595201-6DA3-4AA5-B5FE-7613CA0F2599}" destId="{F81BB54B-8029-474A-BF47-6C0A3D721760}" srcOrd="0" destOrd="3" presId="urn:microsoft.com/office/officeart/2005/8/layout/vList4"/>
    <dgm:cxn modelId="{B7DF38C2-59BC-4802-9FD4-15B72DC94690}" type="presOf" srcId="{0BEC73B1-E1DA-4B4E-9A7A-69DB9B101011}" destId="{9B1ECB1E-5983-4B09-BE5B-A4858654A611}" srcOrd="0" destOrd="2" presId="urn:microsoft.com/office/officeart/2005/8/layout/vList4"/>
    <dgm:cxn modelId="{0740E5C4-079D-4248-B998-3242FB1FED48}" type="presOf" srcId="{4F3B05EA-D6AE-425A-B552-01A9AE9877F5}" destId="{9B1ECB1E-5983-4B09-BE5B-A4858654A611}" srcOrd="0" destOrd="5" presId="urn:microsoft.com/office/officeart/2005/8/layout/vList4"/>
    <dgm:cxn modelId="{AA5340C5-311C-4455-B73C-7FA461C7CC55}" type="presOf" srcId="{D8A3295D-959C-46C5-B6EC-D09E9327BEF1}" destId="{85B1339C-F191-4AE5-BACC-94F43022E74C}" srcOrd="1" destOrd="6" presId="urn:microsoft.com/office/officeart/2005/8/layout/vList4"/>
    <dgm:cxn modelId="{2A40BDC7-FF8B-45D9-A259-FB0BE3F8C98B}" type="presOf" srcId="{CF456209-9663-4079-9991-D5E7D117849C}" destId="{67D7BDC5-7543-4BB1-9B06-BADF7B3FA976}" srcOrd="1" destOrd="3" presId="urn:microsoft.com/office/officeart/2005/8/layout/vList4"/>
    <dgm:cxn modelId="{47BA19CB-F1AE-47CC-A5D3-49F8B2D31747}" srcId="{10BF0371-D746-43AE-873C-0F47AEA5A35E}" destId="{7C4FAE8D-7EA2-448F-BCDB-54A79A3DCA4E}" srcOrd="5" destOrd="0" parTransId="{7AFD2D4A-40B3-4F66-BE05-589CB4925DA6}" sibTransId="{66C07822-308B-490D-8A32-FC5FF8C761C5}"/>
    <dgm:cxn modelId="{843E90CD-D41B-4E08-81C1-938C8119F3CF}" srcId="{35CA9856-4922-4171-B893-55280851B3AE}" destId="{510DEF5E-F335-4C98-90F1-A5106152C59E}" srcOrd="5" destOrd="0" parTransId="{42458539-226C-46C5-A562-95C55F20A021}" sibTransId="{A26D1BE1-CCA0-439B-979B-036CA9F38D67}"/>
    <dgm:cxn modelId="{50E2A6CE-C3DD-474A-8BA9-FC2FF62E9C4D}" type="presOf" srcId="{E10965CF-0421-4B87-8F1B-AF33991601A5}" destId="{85B1339C-F191-4AE5-BACC-94F43022E74C}" srcOrd="1" destOrd="4" presId="urn:microsoft.com/office/officeart/2005/8/layout/vList4"/>
    <dgm:cxn modelId="{BC0827D0-E2CF-4D7D-B608-70A699331661}" type="presOf" srcId="{EEC8B05D-9783-4202-8BE0-F243F66CFE73}" destId="{791DE4F8-EB4A-41E7-A61A-220E8E69D696}" srcOrd="1" destOrd="1" presId="urn:microsoft.com/office/officeart/2005/8/layout/vList4"/>
    <dgm:cxn modelId="{9B54F1D0-53D1-4B8E-B834-23EA90F4AADE}" srcId="{10BF0371-D746-43AE-873C-0F47AEA5A35E}" destId="{14FDC615-6BEB-482A-BC65-90E97B8E7568}" srcOrd="4" destOrd="0" parTransId="{CD82FF2E-D8D6-4F8E-A37B-529F5345F13E}" sibTransId="{39BA9353-1A3A-4D19-AF97-6E8A49037C0A}"/>
    <dgm:cxn modelId="{DF1F54D1-4DA4-4F43-8922-47C91412E32C}" type="presOf" srcId="{EBBA3B19-CC7F-41A7-A06A-80BD15AA8520}" destId="{F81BB54B-8029-474A-BF47-6C0A3D721760}" srcOrd="0" destOrd="5" presId="urn:microsoft.com/office/officeart/2005/8/layout/vList4"/>
    <dgm:cxn modelId="{D021C2D1-3141-4374-91DA-96146E1FE414}" srcId="{10BF0371-D746-43AE-873C-0F47AEA5A35E}" destId="{CF456209-9663-4079-9991-D5E7D117849C}" srcOrd="2" destOrd="0" parTransId="{AB03994D-78CC-4504-9401-AADA42992413}" sibTransId="{AF1351A5-74F6-49EA-A9DE-8EE2B7588EAD}"/>
    <dgm:cxn modelId="{56FD92DB-96FF-4D95-9AF9-A270BCF5A29C}" type="presOf" srcId="{66B16CFC-D9A0-46BD-8F5A-4A86B3B90ED8}" destId="{9B1ECB1E-5983-4B09-BE5B-A4858654A611}" srcOrd="0" destOrd="1" presId="urn:microsoft.com/office/officeart/2005/8/layout/vList4"/>
    <dgm:cxn modelId="{B75AA3DC-A65F-4F71-92DF-2BBD75BF6083}" srcId="{A813E112-55B2-444A-AAE3-B5009179B49E}" destId="{3396F972-070A-4A4D-8C2E-9DA7D60273FB}" srcOrd="9" destOrd="0" parTransId="{5E5697F0-1368-4639-8DC0-B0FE23498A74}" sibTransId="{1EBAFB49-998B-40FB-8AD0-AD19BFB012F0}"/>
    <dgm:cxn modelId="{F173F3DC-C38E-414E-AF31-B050E343FBF4}" type="presOf" srcId="{23F8395D-E8A9-4CE4-9AB5-A8C02566DFA6}" destId="{791DE4F8-EB4A-41E7-A61A-220E8E69D696}" srcOrd="1" destOrd="5" presId="urn:microsoft.com/office/officeart/2005/8/layout/vList4"/>
    <dgm:cxn modelId="{8D1051DF-46EB-4D07-9B02-1F7B3E994229}" type="presOf" srcId="{7CEAC387-0E10-42C6-A474-B007C1906C8E}" destId="{9B1ECB1E-5983-4B09-BE5B-A4858654A611}" srcOrd="0" destOrd="7" presId="urn:microsoft.com/office/officeart/2005/8/layout/vList4"/>
    <dgm:cxn modelId="{632CDADF-E199-4640-8302-1F3FBF0443D0}" srcId="{A813E112-55B2-444A-AAE3-B5009179B49E}" destId="{0BEC73B1-E1DA-4B4E-9A7A-69DB9B101011}" srcOrd="1" destOrd="0" parTransId="{30EDCA6B-324C-4212-92DB-002971C209AC}" sibTransId="{3EC314BA-8054-4BA2-B504-89264BB1B8DA}"/>
    <dgm:cxn modelId="{597223E1-CC1B-4531-BA9A-206D50F89B0C}" type="presOf" srcId="{7CEAC387-0E10-42C6-A474-B007C1906C8E}" destId="{FF9F4DB1-440F-48AD-BEC6-25865EB54344}" srcOrd="1" destOrd="7" presId="urn:microsoft.com/office/officeart/2005/8/layout/vList4"/>
    <dgm:cxn modelId="{303978E2-24F8-40C8-B5AC-9EFE21377EBD}" type="presOf" srcId="{62CCACA9-BD9B-4720-B1FB-14076DE308B1}" destId="{85B1339C-F191-4AE5-BACC-94F43022E74C}" srcOrd="1" destOrd="2" presId="urn:microsoft.com/office/officeart/2005/8/layout/vList4"/>
    <dgm:cxn modelId="{F195DDE3-F09B-460F-ABC1-AB6A5D643F41}" type="presOf" srcId="{62CCACA9-BD9B-4720-B1FB-14076DE308B1}" destId="{F81BB54B-8029-474A-BF47-6C0A3D721760}" srcOrd="0" destOrd="2" presId="urn:microsoft.com/office/officeart/2005/8/layout/vList4"/>
    <dgm:cxn modelId="{8205B4E4-CAB4-4A24-8B30-20D58F053B52}" srcId="{A813E112-55B2-444A-AAE3-B5009179B49E}" destId="{7CEAC387-0E10-42C6-A474-B007C1906C8E}" srcOrd="6" destOrd="0" parTransId="{064DEF73-B7FF-42A3-AC0D-552A8765E556}" sibTransId="{8F6FCC29-3AC8-4D06-8FDA-66D0389039F2}"/>
    <dgm:cxn modelId="{BD9623E8-B765-451F-9C4A-751462F25E83}" srcId="{A813E112-55B2-444A-AAE3-B5009179B49E}" destId="{4F3B05EA-D6AE-425A-B552-01A9AE9877F5}" srcOrd="4" destOrd="0" parTransId="{21E5A5CA-036C-4DA5-86E5-F126E64F38CC}" sibTransId="{32F4EBD2-4E59-4492-9C93-23F6DCD80B45}"/>
    <dgm:cxn modelId="{F3BDB7EA-AC80-4803-B269-8126B462412D}" type="presOf" srcId="{3ACEEE3F-44BB-48DA-9349-8CD4B3A76811}" destId="{FF9F4DB1-440F-48AD-BEC6-25865EB54344}" srcOrd="1" destOrd="3" presId="urn:microsoft.com/office/officeart/2005/8/layout/vList4"/>
    <dgm:cxn modelId="{F047D8EC-93AB-4BF8-91C5-C1FBDD383FD9}" srcId="{FC484AC0-67EF-4264-B9E9-CD1C3EC53AC6}" destId="{EBBA3B19-CC7F-41A7-A06A-80BD15AA8520}" srcOrd="4" destOrd="0" parTransId="{DE2C42BB-5F6B-45D0-86EC-66916F1B1C4C}" sibTransId="{60DDC74C-D46C-4C66-ABBB-6557717EC1C1}"/>
    <dgm:cxn modelId="{819695EE-F6D9-4A45-903C-F6EED88BCE51}" type="presOf" srcId="{8DAC2069-7661-4D7A-92CE-0CDC928918E9}" destId="{791DE4F8-EB4A-41E7-A61A-220E8E69D696}" srcOrd="1" destOrd="4" presId="urn:microsoft.com/office/officeart/2005/8/layout/vList4"/>
    <dgm:cxn modelId="{075BD1F1-265C-43C1-A7A1-0AE3FAF64599}" type="presOf" srcId="{EEC8B05D-9783-4202-8BE0-F243F66CFE73}" destId="{AEB95416-D06F-4FE9-B8FF-C7EE5D100DE3}" srcOrd="0" destOrd="1" presId="urn:microsoft.com/office/officeart/2005/8/layout/vList4"/>
    <dgm:cxn modelId="{3B815EF2-8DFD-4FEA-9712-7E62B0BB6E7D}" type="presOf" srcId="{91DBC095-90DC-41CC-A78D-3AD364640EDF}" destId="{5BAF1C5B-697F-4718-B82B-7453CF2331A7}" srcOrd="0" destOrd="0" presId="urn:microsoft.com/office/officeart/2005/8/layout/vList4"/>
    <dgm:cxn modelId="{5413AFF6-2C0C-4C9E-9E65-2BF296C71B4C}" srcId="{35CA9856-4922-4171-B893-55280851B3AE}" destId="{B8C7EE87-02F2-41D4-9BCD-D5E6F56212A8}" srcOrd="1" destOrd="0" parTransId="{7B510F0A-C47D-4727-9939-C881AF28F5A5}" sibTransId="{70274055-7A53-4053-B881-4D371C4212A5}"/>
    <dgm:cxn modelId="{147535F7-3431-4488-92E2-F1D882193AC5}" srcId="{A813E112-55B2-444A-AAE3-B5009179B49E}" destId="{3BC35A0E-B459-4584-9F5C-E545F392BA15}" srcOrd="10" destOrd="0" parTransId="{028EA244-2898-4EC6-9FBB-EB6D956937A8}" sibTransId="{C6349562-8376-4B68-9933-1FFDA1E7387A}"/>
    <dgm:cxn modelId="{CA8A65F8-679E-4D42-A3E4-F3EE8B1AFA4E}" srcId="{FC484AC0-67EF-4264-B9E9-CD1C3EC53AC6}" destId="{D8A3295D-959C-46C5-B6EC-D09E9327BEF1}" srcOrd="5" destOrd="0" parTransId="{26BD87A4-4815-4E2D-8644-484CA1A126F9}" sibTransId="{F1F08E0E-768A-4F4C-BCBD-97E48FEBE381}"/>
    <dgm:cxn modelId="{721AC7FB-7BF9-40C7-8321-18361BCB0E45}" type="presOf" srcId="{A7595201-6DA3-4AA5-B5FE-7613CA0F2599}" destId="{85B1339C-F191-4AE5-BACC-94F43022E74C}" srcOrd="1" destOrd="3" presId="urn:microsoft.com/office/officeart/2005/8/layout/vList4"/>
    <dgm:cxn modelId="{A52413FD-CEB0-4F7F-B7BC-9A7989209EC3}" type="presOf" srcId="{CF456209-9663-4079-9991-D5E7D117849C}" destId="{5038EF3A-6A8A-4020-87BA-8E63C3192518}" srcOrd="0" destOrd="3" presId="urn:microsoft.com/office/officeart/2005/8/layout/vList4"/>
    <dgm:cxn modelId="{3D46A0FE-A586-4C37-B557-F84648316ECF}" type="presOf" srcId="{4DA855F9-3E10-4B72-B717-0657945FB87E}" destId="{67D7BDC5-7543-4BB1-9B06-BADF7B3FA976}" srcOrd="1" destOrd="8" presId="urn:microsoft.com/office/officeart/2005/8/layout/vList4"/>
    <dgm:cxn modelId="{ECDA90FF-4E8C-4A38-9AAC-A24F5C724F10}" srcId="{A813E112-55B2-444A-AAE3-B5009179B49E}" destId="{6C1EEF99-90FB-4DD2-ABF5-7B9BC7043DFD}" srcOrd="7" destOrd="0" parTransId="{A73A826C-B9CD-4A72-9E4B-7AD2BE836942}" sibTransId="{927BE495-A70C-4CBE-9611-0B013127C0DC}"/>
    <dgm:cxn modelId="{8416C93E-1C49-413C-BD98-42E9F372D80C}" type="presParOf" srcId="{5BAF1C5B-697F-4718-B82B-7453CF2331A7}" destId="{6893CFDC-6974-4280-A264-F9B593274CED}" srcOrd="0" destOrd="0" presId="urn:microsoft.com/office/officeart/2005/8/layout/vList4"/>
    <dgm:cxn modelId="{CA733970-CCEC-44FE-A0CF-9CDED05BE319}" type="presParOf" srcId="{6893CFDC-6974-4280-A264-F9B593274CED}" destId="{9B1ECB1E-5983-4B09-BE5B-A4858654A611}" srcOrd="0" destOrd="0" presId="urn:microsoft.com/office/officeart/2005/8/layout/vList4"/>
    <dgm:cxn modelId="{92F4067A-567D-4F5D-A8C0-F27FB5AD623F}" type="presParOf" srcId="{6893CFDC-6974-4280-A264-F9B593274CED}" destId="{251E0A52-D9F1-4260-8E4B-DF85B37B634D}" srcOrd="1" destOrd="0" presId="urn:microsoft.com/office/officeart/2005/8/layout/vList4"/>
    <dgm:cxn modelId="{ABB39CD4-FBDE-412F-A018-1338AAE08348}" type="presParOf" srcId="{6893CFDC-6974-4280-A264-F9B593274CED}" destId="{FF9F4DB1-440F-48AD-BEC6-25865EB54344}" srcOrd="2" destOrd="0" presId="urn:microsoft.com/office/officeart/2005/8/layout/vList4"/>
    <dgm:cxn modelId="{6097E62B-37DB-4393-BC88-B550A67B54E5}" type="presParOf" srcId="{5BAF1C5B-697F-4718-B82B-7453CF2331A7}" destId="{8D30FADD-ADAC-4575-A150-0C850CFB6DE4}" srcOrd="1" destOrd="0" presId="urn:microsoft.com/office/officeart/2005/8/layout/vList4"/>
    <dgm:cxn modelId="{26E76CAB-E72C-474B-9C14-D974BE281865}" type="presParOf" srcId="{5BAF1C5B-697F-4718-B82B-7453CF2331A7}" destId="{7A5B11A0-26ED-4B8F-A29F-CE40554F77A9}" srcOrd="2" destOrd="0" presId="urn:microsoft.com/office/officeart/2005/8/layout/vList4"/>
    <dgm:cxn modelId="{1B94E73A-03BA-41C4-A606-B6F88CF28D6C}" type="presParOf" srcId="{7A5B11A0-26ED-4B8F-A29F-CE40554F77A9}" destId="{F81BB54B-8029-474A-BF47-6C0A3D721760}" srcOrd="0" destOrd="0" presId="urn:microsoft.com/office/officeart/2005/8/layout/vList4"/>
    <dgm:cxn modelId="{29C5FB43-3EEE-47DE-8247-97EEDA00399B}" type="presParOf" srcId="{7A5B11A0-26ED-4B8F-A29F-CE40554F77A9}" destId="{562DDD70-0CC0-40F8-A267-E83E060EE656}" srcOrd="1" destOrd="0" presId="urn:microsoft.com/office/officeart/2005/8/layout/vList4"/>
    <dgm:cxn modelId="{8CC7C5DC-0184-45DF-AAF1-959BCE4B90B0}" type="presParOf" srcId="{7A5B11A0-26ED-4B8F-A29F-CE40554F77A9}" destId="{85B1339C-F191-4AE5-BACC-94F43022E74C}" srcOrd="2" destOrd="0" presId="urn:microsoft.com/office/officeart/2005/8/layout/vList4"/>
    <dgm:cxn modelId="{020CB6AB-A3BD-42BA-BD4E-3EC49E953A79}" type="presParOf" srcId="{5BAF1C5B-697F-4718-B82B-7453CF2331A7}" destId="{12DE4C73-533C-4770-BC0E-68B2DAEBCCD2}" srcOrd="3" destOrd="0" presId="urn:microsoft.com/office/officeart/2005/8/layout/vList4"/>
    <dgm:cxn modelId="{3B7A6A97-30A8-48D9-9527-F49684696D31}" type="presParOf" srcId="{5BAF1C5B-697F-4718-B82B-7453CF2331A7}" destId="{62C0629D-3922-49EC-9F12-F859CF1AC21E}" srcOrd="4" destOrd="0" presId="urn:microsoft.com/office/officeart/2005/8/layout/vList4"/>
    <dgm:cxn modelId="{5534F8AB-D851-4902-A2E3-BD56B73AC8FF}" type="presParOf" srcId="{62C0629D-3922-49EC-9F12-F859CF1AC21E}" destId="{5038EF3A-6A8A-4020-87BA-8E63C3192518}" srcOrd="0" destOrd="0" presId="urn:microsoft.com/office/officeart/2005/8/layout/vList4"/>
    <dgm:cxn modelId="{FB772D59-C367-4736-B83B-D62BA4352D4B}" type="presParOf" srcId="{62C0629D-3922-49EC-9F12-F859CF1AC21E}" destId="{746AEEE0-24CC-4874-B801-2CCD3CA24811}" srcOrd="1" destOrd="0" presId="urn:microsoft.com/office/officeart/2005/8/layout/vList4"/>
    <dgm:cxn modelId="{4BC8B8B9-2ACF-4EA4-A512-50BD0AEBDB57}" type="presParOf" srcId="{62C0629D-3922-49EC-9F12-F859CF1AC21E}" destId="{67D7BDC5-7543-4BB1-9B06-BADF7B3FA976}" srcOrd="2" destOrd="0" presId="urn:microsoft.com/office/officeart/2005/8/layout/vList4"/>
    <dgm:cxn modelId="{8125A0C6-DC26-43A5-9B71-443C07F89A53}" type="presParOf" srcId="{5BAF1C5B-697F-4718-B82B-7453CF2331A7}" destId="{E06F016C-63AF-47B1-AE48-2B83D70828BF}" srcOrd="5" destOrd="0" presId="urn:microsoft.com/office/officeart/2005/8/layout/vList4"/>
    <dgm:cxn modelId="{12B1CCD0-35DD-4D7F-B649-027E0A5293FA}" type="presParOf" srcId="{5BAF1C5B-697F-4718-B82B-7453CF2331A7}" destId="{D7FC9137-FA2B-48F0-9DF9-65A3BE0D3992}" srcOrd="6" destOrd="0" presId="urn:microsoft.com/office/officeart/2005/8/layout/vList4"/>
    <dgm:cxn modelId="{B966FD70-CBB7-4540-B02E-7AC491D523B7}" type="presParOf" srcId="{D7FC9137-FA2B-48F0-9DF9-65A3BE0D3992}" destId="{AEB95416-D06F-4FE9-B8FF-C7EE5D100DE3}" srcOrd="0" destOrd="0" presId="urn:microsoft.com/office/officeart/2005/8/layout/vList4"/>
    <dgm:cxn modelId="{371713D4-7457-4EB1-AA51-744C8082644D}" type="presParOf" srcId="{D7FC9137-FA2B-48F0-9DF9-65A3BE0D3992}" destId="{B0952EFC-9489-4DBC-B242-5AE7B32918A8}" srcOrd="1" destOrd="0" presId="urn:microsoft.com/office/officeart/2005/8/layout/vList4"/>
    <dgm:cxn modelId="{E646656F-8408-454F-9D4F-7BD3D35ACDA2}" type="presParOf" srcId="{D7FC9137-FA2B-48F0-9DF9-65A3BE0D3992}" destId="{791DE4F8-EB4A-41E7-A61A-220E8E69D696}"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DAE95-3CA4-4A38-BD11-B13966076C80}">
      <dsp:nvSpPr>
        <dsp:cNvPr id="0" name=""/>
        <dsp:cNvSpPr/>
      </dsp:nvSpPr>
      <dsp:spPr>
        <a:xfrm>
          <a:off x="1667642" y="1634"/>
          <a:ext cx="1298815" cy="844230"/>
        </a:xfrm>
        <a:prstGeom prst="rect">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kern="1200" dirty="0">
              <a:latin typeface="Gill Sans MT" panose="020B0502020104020203" pitchFamily="34" charset="0"/>
            </a:rPr>
            <a:t>Improved liquidity</a:t>
          </a:r>
        </a:p>
      </dsp:txBody>
      <dsp:txXfrm>
        <a:off x="1667642" y="1634"/>
        <a:ext cx="1298815" cy="844230"/>
      </dsp:txXfrm>
    </dsp:sp>
    <dsp:sp modelId="{53CE5F02-840C-48DC-A66F-7C5A5C6FE995}">
      <dsp:nvSpPr>
        <dsp:cNvPr id="0" name=""/>
        <dsp:cNvSpPr/>
      </dsp:nvSpPr>
      <dsp:spPr>
        <a:xfrm>
          <a:off x="629114" y="423749"/>
          <a:ext cx="3375871" cy="3375871"/>
        </a:xfrm>
        <a:custGeom>
          <a:avLst/>
          <a:gdLst/>
          <a:ahLst/>
          <a:cxnLst/>
          <a:rect l="0" t="0" r="0" b="0"/>
          <a:pathLst>
            <a:path>
              <a:moveTo>
                <a:pt x="2511647" y="214631"/>
              </a:moveTo>
              <a:arcTo wR="1687935" hR="1687935" stAng="17952550" swAng="1212944"/>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F56997D1-027D-4743-8691-DE53F6CDAB29}">
      <dsp:nvSpPr>
        <dsp:cNvPr id="0" name=""/>
        <dsp:cNvSpPr/>
      </dsp:nvSpPr>
      <dsp:spPr>
        <a:xfrm>
          <a:off x="3272965" y="1167969"/>
          <a:ext cx="1298815" cy="844230"/>
        </a:xfrm>
        <a:prstGeom prst="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kern="1200" dirty="0">
              <a:latin typeface="Gill Sans MT" panose="020B0502020104020203" pitchFamily="34" charset="0"/>
            </a:rPr>
            <a:t>Improved planning</a:t>
          </a:r>
        </a:p>
      </dsp:txBody>
      <dsp:txXfrm>
        <a:off x="3272965" y="1167969"/>
        <a:ext cx="1298815" cy="844230"/>
      </dsp:txXfrm>
    </dsp:sp>
    <dsp:sp modelId="{020B2C3B-8BF5-47B5-8B8A-DC4F417D34D1}">
      <dsp:nvSpPr>
        <dsp:cNvPr id="0" name=""/>
        <dsp:cNvSpPr/>
      </dsp:nvSpPr>
      <dsp:spPr>
        <a:xfrm>
          <a:off x="629114" y="423749"/>
          <a:ext cx="3375871" cy="3375871"/>
        </a:xfrm>
        <a:custGeom>
          <a:avLst/>
          <a:gdLst/>
          <a:ahLst/>
          <a:cxnLst/>
          <a:rect l="0" t="0" r="0" b="0"/>
          <a:pathLst>
            <a:path>
              <a:moveTo>
                <a:pt x="3371838" y="1804553"/>
              </a:moveTo>
              <a:arcTo wR="1687935" hR="1687935" stAng="21837700" swAng="1360813"/>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3B1F8C68-1ADD-40FF-90CF-F2A1A49C902B}">
      <dsp:nvSpPr>
        <dsp:cNvPr id="0" name=""/>
        <dsp:cNvSpPr/>
      </dsp:nvSpPr>
      <dsp:spPr>
        <a:xfrm>
          <a:off x="2659786" y="3055138"/>
          <a:ext cx="1298815" cy="844230"/>
        </a:xfrm>
        <a:prstGeom prst="rect">
          <a:avLst/>
        </a:prstGeom>
        <a:solidFill>
          <a:schemeClr val="accent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kern="1200" dirty="0">
              <a:latin typeface="Gill Sans MT" panose="020B0502020104020203" pitchFamily="34" charset="0"/>
            </a:rPr>
            <a:t>Improved investment in assets</a:t>
          </a:r>
        </a:p>
      </dsp:txBody>
      <dsp:txXfrm>
        <a:off x="2659786" y="3055138"/>
        <a:ext cx="1298815" cy="844230"/>
      </dsp:txXfrm>
    </dsp:sp>
    <dsp:sp modelId="{D442E4E0-2E70-4D22-889C-40C62E8D3DFA}">
      <dsp:nvSpPr>
        <dsp:cNvPr id="0" name=""/>
        <dsp:cNvSpPr/>
      </dsp:nvSpPr>
      <dsp:spPr>
        <a:xfrm>
          <a:off x="629114" y="423749"/>
          <a:ext cx="3375871" cy="3375871"/>
        </a:xfrm>
        <a:custGeom>
          <a:avLst/>
          <a:gdLst/>
          <a:ahLst/>
          <a:cxnLst/>
          <a:rect l="0" t="0" r="0" b="0"/>
          <a:pathLst>
            <a:path>
              <a:moveTo>
                <a:pt x="1895451" y="3363067"/>
              </a:moveTo>
              <a:arcTo wR="1687935" hR="1687935" stAng="4976291" swAng="847419"/>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BC8FC45F-C76F-4B12-AAC3-9BF36A165225}">
      <dsp:nvSpPr>
        <dsp:cNvPr id="0" name=""/>
        <dsp:cNvSpPr/>
      </dsp:nvSpPr>
      <dsp:spPr>
        <a:xfrm>
          <a:off x="675498" y="3055138"/>
          <a:ext cx="1298815" cy="844230"/>
        </a:xfrm>
        <a:prstGeom prst="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kern="1200" dirty="0">
              <a:latin typeface="Gill Sans MT" panose="020B0502020104020203" pitchFamily="34" charset="0"/>
            </a:rPr>
            <a:t>Improved operational performance</a:t>
          </a:r>
        </a:p>
      </dsp:txBody>
      <dsp:txXfrm>
        <a:off x="675498" y="3055138"/>
        <a:ext cx="1298815" cy="844230"/>
      </dsp:txXfrm>
    </dsp:sp>
    <dsp:sp modelId="{E5481E7C-B77D-4470-A090-635C9DB596B2}">
      <dsp:nvSpPr>
        <dsp:cNvPr id="0" name=""/>
        <dsp:cNvSpPr/>
      </dsp:nvSpPr>
      <dsp:spPr>
        <a:xfrm>
          <a:off x="629114" y="423749"/>
          <a:ext cx="3375871" cy="3375871"/>
        </a:xfrm>
        <a:custGeom>
          <a:avLst/>
          <a:gdLst/>
          <a:ahLst/>
          <a:cxnLst/>
          <a:rect l="0" t="0" r="0" b="0"/>
          <a:pathLst>
            <a:path>
              <a:moveTo>
                <a:pt x="179213" y="2444827"/>
              </a:moveTo>
              <a:arcTo wR="1687935" hR="1687935" stAng="9201487" swAng="1360813"/>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3A08FF47-3888-4EBA-BC03-752A2BCE7ABE}">
      <dsp:nvSpPr>
        <dsp:cNvPr id="0" name=""/>
        <dsp:cNvSpPr/>
      </dsp:nvSpPr>
      <dsp:spPr>
        <a:xfrm>
          <a:off x="62320" y="1167969"/>
          <a:ext cx="1298815" cy="844230"/>
        </a:xfrm>
        <a:prstGeom prst="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kern="1200" dirty="0">
              <a:latin typeface="Gill Sans MT" panose="020B0502020104020203" pitchFamily="34" charset="0"/>
            </a:rPr>
            <a:t>Improved financial performance</a:t>
          </a:r>
        </a:p>
      </dsp:txBody>
      <dsp:txXfrm>
        <a:off x="62320" y="1167969"/>
        <a:ext cx="1298815" cy="844230"/>
      </dsp:txXfrm>
    </dsp:sp>
    <dsp:sp modelId="{1D935FD8-E2D0-477D-8F90-B38B50EE64B7}">
      <dsp:nvSpPr>
        <dsp:cNvPr id="0" name=""/>
        <dsp:cNvSpPr/>
      </dsp:nvSpPr>
      <dsp:spPr>
        <a:xfrm>
          <a:off x="629114" y="423749"/>
          <a:ext cx="3375871" cy="3375871"/>
        </a:xfrm>
        <a:custGeom>
          <a:avLst/>
          <a:gdLst/>
          <a:ahLst/>
          <a:cxnLst/>
          <a:rect l="0" t="0" r="0" b="0"/>
          <a:pathLst>
            <a:path>
              <a:moveTo>
                <a:pt x="405857" y="590027"/>
              </a:moveTo>
              <a:arcTo wR="1687935" hR="1687935" stAng="13234506" swAng="1212944"/>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DAE95-3CA4-4A38-BD11-B13966076C80}">
      <dsp:nvSpPr>
        <dsp:cNvPr id="0" name=""/>
        <dsp:cNvSpPr/>
      </dsp:nvSpPr>
      <dsp:spPr>
        <a:xfrm>
          <a:off x="867210" y="47920"/>
          <a:ext cx="701857" cy="456207"/>
        </a:xfrm>
        <a:prstGeom prst="rect">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GB" sz="900" kern="1200" dirty="0">
              <a:latin typeface="Gill Sans MT" panose="020B0502020104020203" pitchFamily="34" charset="0"/>
            </a:rPr>
            <a:t>Improved liquidity</a:t>
          </a:r>
        </a:p>
      </dsp:txBody>
      <dsp:txXfrm>
        <a:off x="867210" y="47920"/>
        <a:ext cx="701857" cy="456207"/>
      </dsp:txXfrm>
    </dsp:sp>
    <dsp:sp modelId="{53CE5F02-840C-48DC-A66F-7C5A5C6FE995}">
      <dsp:nvSpPr>
        <dsp:cNvPr id="0" name=""/>
        <dsp:cNvSpPr/>
      </dsp:nvSpPr>
      <dsp:spPr>
        <a:xfrm>
          <a:off x="306839" y="276023"/>
          <a:ext cx="1822600" cy="1822600"/>
        </a:xfrm>
        <a:custGeom>
          <a:avLst/>
          <a:gdLst/>
          <a:ahLst/>
          <a:cxnLst/>
          <a:rect l="0" t="0" r="0" b="0"/>
          <a:pathLst>
            <a:path>
              <a:moveTo>
                <a:pt x="1356217" y="115990"/>
              </a:moveTo>
              <a:arcTo wR="911300" hR="911300" stAng="17953426" swAng="1211554"/>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F56997D1-027D-4743-8691-DE53F6CDAB29}">
      <dsp:nvSpPr>
        <dsp:cNvPr id="0" name=""/>
        <dsp:cNvSpPr/>
      </dsp:nvSpPr>
      <dsp:spPr>
        <a:xfrm>
          <a:off x="1733908" y="677613"/>
          <a:ext cx="701857" cy="456207"/>
        </a:xfrm>
        <a:prstGeom prst="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GB" sz="900" kern="1200" dirty="0">
              <a:latin typeface="Gill Sans MT" panose="020B0502020104020203" pitchFamily="34" charset="0"/>
            </a:rPr>
            <a:t>Improved planning</a:t>
          </a:r>
        </a:p>
      </dsp:txBody>
      <dsp:txXfrm>
        <a:off x="1733908" y="677613"/>
        <a:ext cx="701857" cy="456207"/>
      </dsp:txXfrm>
    </dsp:sp>
    <dsp:sp modelId="{020B2C3B-8BF5-47B5-8B8A-DC4F417D34D1}">
      <dsp:nvSpPr>
        <dsp:cNvPr id="0" name=""/>
        <dsp:cNvSpPr/>
      </dsp:nvSpPr>
      <dsp:spPr>
        <a:xfrm>
          <a:off x="306839" y="276023"/>
          <a:ext cx="1822600" cy="1822600"/>
        </a:xfrm>
        <a:custGeom>
          <a:avLst/>
          <a:gdLst/>
          <a:ahLst/>
          <a:cxnLst/>
          <a:rect l="0" t="0" r="0" b="0"/>
          <a:pathLst>
            <a:path>
              <a:moveTo>
                <a:pt x="1820414" y="974382"/>
              </a:moveTo>
              <a:arcTo wR="911300" hR="911300" stAng="21838157" swAng="1359738"/>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3B1F8C68-1ADD-40FF-90CF-F2A1A49C902B}">
      <dsp:nvSpPr>
        <dsp:cNvPr id="0" name=""/>
        <dsp:cNvSpPr/>
      </dsp:nvSpPr>
      <dsp:spPr>
        <a:xfrm>
          <a:off x="1402859" y="1696478"/>
          <a:ext cx="701857" cy="456207"/>
        </a:xfrm>
        <a:prstGeom prst="rect">
          <a:avLst/>
        </a:prstGeom>
        <a:solidFill>
          <a:schemeClr val="accent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GB" sz="900" kern="1200" dirty="0">
              <a:latin typeface="Gill Sans MT" panose="020B0502020104020203" pitchFamily="34" charset="0"/>
            </a:rPr>
            <a:t>Improved investment in assets</a:t>
          </a:r>
        </a:p>
      </dsp:txBody>
      <dsp:txXfrm>
        <a:off x="1402859" y="1696478"/>
        <a:ext cx="701857" cy="456207"/>
      </dsp:txXfrm>
    </dsp:sp>
    <dsp:sp modelId="{D442E4E0-2E70-4D22-889C-40C62E8D3DFA}">
      <dsp:nvSpPr>
        <dsp:cNvPr id="0" name=""/>
        <dsp:cNvSpPr/>
      </dsp:nvSpPr>
      <dsp:spPr>
        <a:xfrm>
          <a:off x="306839" y="276023"/>
          <a:ext cx="1822600" cy="1822600"/>
        </a:xfrm>
        <a:custGeom>
          <a:avLst/>
          <a:gdLst/>
          <a:ahLst/>
          <a:cxnLst/>
          <a:rect l="0" t="0" r="0" b="0"/>
          <a:pathLst>
            <a:path>
              <a:moveTo>
                <a:pt x="1023138" y="1815712"/>
              </a:moveTo>
              <a:arcTo wR="911300" hR="911300" stAng="4977040" swAng="845920"/>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BC8FC45F-C76F-4B12-AAC3-9BF36A165225}">
      <dsp:nvSpPr>
        <dsp:cNvPr id="0" name=""/>
        <dsp:cNvSpPr/>
      </dsp:nvSpPr>
      <dsp:spPr>
        <a:xfrm>
          <a:off x="331561" y="1696478"/>
          <a:ext cx="701857" cy="456207"/>
        </a:xfrm>
        <a:prstGeom prst="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GB" sz="900" kern="1200" dirty="0">
              <a:latin typeface="Gill Sans MT" panose="020B0502020104020203" pitchFamily="34" charset="0"/>
            </a:rPr>
            <a:t>Improved operational performance</a:t>
          </a:r>
        </a:p>
      </dsp:txBody>
      <dsp:txXfrm>
        <a:off x="331561" y="1696478"/>
        <a:ext cx="701857" cy="456207"/>
      </dsp:txXfrm>
    </dsp:sp>
    <dsp:sp modelId="{E5481E7C-B77D-4470-A090-635C9DB596B2}">
      <dsp:nvSpPr>
        <dsp:cNvPr id="0" name=""/>
        <dsp:cNvSpPr/>
      </dsp:nvSpPr>
      <dsp:spPr>
        <a:xfrm>
          <a:off x="306839" y="276023"/>
          <a:ext cx="1822600" cy="1822600"/>
        </a:xfrm>
        <a:custGeom>
          <a:avLst/>
          <a:gdLst/>
          <a:ahLst/>
          <a:cxnLst/>
          <a:rect l="0" t="0" r="0" b="0"/>
          <a:pathLst>
            <a:path>
              <a:moveTo>
                <a:pt x="96682" y="1319792"/>
              </a:moveTo>
              <a:arcTo wR="911300" hR="911300" stAng="9202105" swAng="1359738"/>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 modelId="{3A08FF47-3888-4EBA-BC03-752A2BCE7ABE}">
      <dsp:nvSpPr>
        <dsp:cNvPr id="0" name=""/>
        <dsp:cNvSpPr/>
      </dsp:nvSpPr>
      <dsp:spPr>
        <a:xfrm>
          <a:off x="512" y="677613"/>
          <a:ext cx="701857" cy="456207"/>
        </a:xfrm>
        <a:prstGeom prst="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GB" sz="900" kern="1200" dirty="0">
              <a:latin typeface="Gill Sans MT" panose="020B0502020104020203" pitchFamily="34" charset="0"/>
            </a:rPr>
            <a:t>Improved financial performance</a:t>
          </a:r>
        </a:p>
      </dsp:txBody>
      <dsp:txXfrm>
        <a:off x="512" y="677613"/>
        <a:ext cx="701857" cy="456207"/>
      </dsp:txXfrm>
    </dsp:sp>
    <dsp:sp modelId="{1D935FD8-E2D0-477D-8F90-B38B50EE64B7}">
      <dsp:nvSpPr>
        <dsp:cNvPr id="0" name=""/>
        <dsp:cNvSpPr/>
      </dsp:nvSpPr>
      <dsp:spPr>
        <a:xfrm>
          <a:off x="306839" y="276023"/>
          <a:ext cx="1822600" cy="1822600"/>
        </a:xfrm>
        <a:custGeom>
          <a:avLst/>
          <a:gdLst/>
          <a:ahLst/>
          <a:cxnLst/>
          <a:rect l="0" t="0" r="0" b="0"/>
          <a:pathLst>
            <a:path>
              <a:moveTo>
                <a:pt x="219207" y="318446"/>
              </a:moveTo>
              <a:arcTo wR="911300" hR="911300" stAng="13235020" swAng="1211554"/>
            </a:path>
          </a:pathLst>
        </a:custGeom>
        <a:noFill/>
        <a:ln w="28575"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1ECB1E-5983-4B09-BE5B-A4858654A611}">
      <dsp:nvSpPr>
        <dsp:cNvPr id="0" name=""/>
        <dsp:cNvSpPr/>
      </dsp:nvSpPr>
      <dsp:spPr>
        <a:xfrm>
          <a:off x="0" y="8832"/>
          <a:ext cx="11199170" cy="1085066"/>
        </a:xfrm>
        <a:prstGeom prst="roundRect">
          <a:avLst>
            <a:gd name="adj" fmla="val 10000"/>
          </a:avLst>
        </a:prstGeom>
        <a:noFill/>
        <a:ln w="254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622300">
            <a:lnSpc>
              <a:spcPct val="100000"/>
            </a:lnSpc>
            <a:spcBef>
              <a:spcPts val="0"/>
            </a:spcBef>
            <a:spcAft>
              <a:spcPts val="0"/>
            </a:spcAft>
            <a:buNone/>
          </a:pPr>
          <a:r>
            <a:rPr lang="en-US" sz="1200" b="1" kern="1200" dirty="0">
              <a:solidFill>
                <a:srgbClr val="1D4FA2"/>
              </a:solidFill>
              <a:latin typeface="Gill Sans MT" panose="020B0502020104020203" pitchFamily="34" charset="0"/>
            </a:rPr>
            <a:t>P &amp; SCM - Audit Readiness Stream (Compliance Reviews)</a:t>
          </a:r>
          <a:endParaRPr lang="en-US" sz="1200" b="1"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1D4FA2"/>
              </a:solidFill>
              <a:latin typeface="Gill Sans MT" panose="020B0502020104020203" pitchFamily="34" charset="0"/>
              <a:ea typeface="+mn-ea"/>
              <a:cs typeface="Arial"/>
            </a:rPr>
            <a:t>Appointment of External Capacity to assist with audit readiness reviews.</a:t>
          </a:r>
          <a:endParaRPr lang="en-ZA" sz="1100" b="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1D4FA2"/>
              </a:solidFill>
              <a:latin typeface="Gill Sans MT" panose="020B0502020104020203" pitchFamily="34" charset="0"/>
              <a:ea typeface="+mn-ea"/>
              <a:cs typeface="Arial"/>
            </a:rPr>
            <a:t>Divisions to conduct population completion checks and provide signed off checklist.</a:t>
          </a:r>
          <a:endParaRPr lang="en-ZA" sz="110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1D4FA2"/>
              </a:solidFill>
              <a:latin typeface="Gill Sans MT" panose="020B0502020104020203" pitchFamily="34" charset="0"/>
              <a:ea typeface="+mn-ea"/>
              <a:cs typeface="Arial"/>
            </a:rPr>
            <a:t>Establish war room to assist with implementation of Hybrid model which would allow boots on the ground whilst coordinating efforts centrally.</a:t>
          </a:r>
          <a:endParaRPr lang="en-ZA" sz="110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1D4FA2"/>
              </a:solidFill>
              <a:latin typeface="Gill Sans MT" panose="020B0502020104020203" pitchFamily="34" charset="0"/>
              <a:ea typeface="+mn-ea"/>
              <a:cs typeface="Arial"/>
            </a:rPr>
            <a:t>Divisions to Self report review findings, procurement and legal collaborate to ensure completeness of the irregular expenditure register.</a:t>
          </a:r>
          <a:endParaRPr lang="en-ZA" sz="110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1D4FA2"/>
              </a:solidFill>
              <a:latin typeface="Gill Sans MT" panose="020B0502020104020203" pitchFamily="34" charset="0"/>
              <a:ea typeface="+mn-ea"/>
              <a:cs typeface="Arial"/>
            </a:rPr>
            <a:t>Central Monitoring and Reporting dashboards to allow for the tracking of records.</a:t>
          </a:r>
          <a:endParaRPr lang="en-ZA" sz="110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10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100" b="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100" b="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kern="1200" dirty="0">
              <a:solidFill>
                <a:srgbClr val="1D4FA2"/>
              </a:solidFill>
              <a:latin typeface="Gill Sans MT" panose="020B0502020104020203" pitchFamily="34" charset="0"/>
              <a:ea typeface="+mn-ea"/>
              <a:cs typeface="Arial"/>
            </a:rPr>
            <a:t> </a:t>
          </a:r>
          <a:endParaRPr lang="en-ZA" sz="1100" b="0" kern="1200" dirty="0">
            <a:solidFill>
              <a:srgbClr val="1D4FA2"/>
            </a:solidFill>
            <a:latin typeface="Gill Sans MT" panose="020B0502020104020203" pitchFamily="34" charset="0"/>
            <a:ea typeface="+mn-ea"/>
            <a:cs typeface="Arial"/>
          </a:endParaRPr>
        </a:p>
        <a:p>
          <a:pPr marL="87313" marR="0" lvl="0" indent="-87313" algn="l"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400" b="0" kern="1200" dirty="0">
            <a:solidFill>
              <a:srgbClr val="1D4FA2"/>
            </a:solidFill>
            <a:latin typeface="Gill Sans MT" panose="020B0502020104020203" pitchFamily="34" charset="0"/>
            <a:ea typeface="+mn-ea"/>
            <a:cs typeface="Arial"/>
          </a:endParaRPr>
        </a:p>
        <a:p>
          <a:pPr marL="0" marR="0" lvl="0" indent="0" algn="l" defTabSz="914400" eaLnBrk="1" fontAlgn="auto" latinLnBrk="0" hangingPunct="1">
            <a:lnSpc>
              <a:spcPct val="100000"/>
            </a:lnSpc>
            <a:spcBef>
              <a:spcPts val="0"/>
            </a:spcBef>
            <a:spcAft>
              <a:spcPts val="0"/>
            </a:spcAft>
            <a:buClrTx/>
            <a:buSzTx/>
            <a:buFontTx/>
            <a:buNone/>
            <a:tabLst/>
            <a:defRPr/>
          </a:pPr>
          <a:r>
            <a:rPr lang="en-US" sz="1200" b="0" kern="1200" dirty="0">
              <a:solidFill>
                <a:srgbClr val="1D4FA2"/>
              </a:solidFill>
              <a:latin typeface="Gill Sans MT" panose="020B0502020104020203" pitchFamily="34" charset="0"/>
              <a:ea typeface="+mn-ea"/>
              <a:cs typeface="Arial"/>
            </a:rPr>
            <a:t> </a:t>
          </a:r>
          <a:endParaRPr lang="en-ZA" sz="1400" b="0" kern="1200" dirty="0">
            <a:solidFill>
              <a:srgbClr val="1D4FA2"/>
            </a:solidFill>
            <a:latin typeface="Gill Sans MT" panose="020B0502020104020203" pitchFamily="34" charset="0"/>
            <a:ea typeface="+mn-ea"/>
            <a:cs typeface="Arial"/>
          </a:endParaRPr>
        </a:p>
      </dsp:txBody>
      <dsp:txXfrm>
        <a:off x="2380120" y="40612"/>
        <a:ext cx="8787269" cy="1021506"/>
      </dsp:txXfrm>
    </dsp:sp>
    <dsp:sp modelId="{251E0A52-D9F1-4260-8E4B-DF85B37B634D}">
      <dsp:nvSpPr>
        <dsp:cNvPr id="0" name=""/>
        <dsp:cNvSpPr/>
      </dsp:nvSpPr>
      <dsp:spPr>
        <a:xfrm>
          <a:off x="108506" y="108506"/>
          <a:ext cx="2239834" cy="868053"/>
        </a:xfrm>
        <a:prstGeom prst="roundRect">
          <a:avLst>
            <a:gd name="adj" fmla="val 10000"/>
          </a:avLst>
        </a:prstGeom>
        <a:blipFill>
          <a:blip xmlns:r="http://schemas.openxmlformats.org/officeDocument/2006/relationships" r:embed="rId1"/>
          <a:srcRect/>
          <a:stretch>
            <a:fillRect t="-16000" b="-16000"/>
          </a:stretch>
        </a:blipFill>
        <a:ln w="19050" cap="flat" cmpd="sng" algn="ctr">
          <a:solidFill>
            <a:srgbClr val="1D4FA2"/>
          </a:solidFill>
          <a:prstDash val="solid"/>
          <a:miter lim="800000"/>
        </a:ln>
        <a:effectLst/>
      </dsp:spPr>
      <dsp:style>
        <a:lnRef idx="2">
          <a:scrgbClr r="0" g="0" b="0"/>
        </a:lnRef>
        <a:fillRef idx="1">
          <a:scrgbClr r="0" g="0" b="0"/>
        </a:fillRef>
        <a:effectRef idx="0">
          <a:scrgbClr r="0" g="0" b="0"/>
        </a:effectRef>
        <a:fontRef idx="minor"/>
      </dsp:style>
    </dsp:sp>
    <dsp:sp modelId="{F81BB54B-8029-474A-BF47-6C0A3D721760}">
      <dsp:nvSpPr>
        <dsp:cNvPr id="0" name=""/>
        <dsp:cNvSpPr/>
      </dsp:nvSpPr>
      <dsp:spPr>
        <a:xfrm>
          <a:off x="0" y="1178490"/>
          <a:ext cx="11199170" cy="1401515"/>
        </a:xfrm>
        <a:prstGeom prst="roundRect">
          <a:avLst>
            <a:gd name="adj" fmla="val 10000"/>
          </a:avLst>
        </a:prstGeom>
        <a:noFill/>
        <a:ln w="254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100000"/>
            </a:lnSpc>
            <a:spcBef>
              <a:spcPct val="0"/>
            </a:spcBef>
            <a:spcAft>
              <a:spcPts val="0"/>
            </a:spcAft>
            <a:buNone/>
          </a:pPr>
          <a:r>
            <a:rPr lang="en-US" sz="1200" b="1" kern="1200" dirty="0">
              <a:solidFill>
                <a:srgbClr val="1D4FA2"/>
              </a:solidFill>
              <a:latin typeface="Gill Sans MT" panose="020B0502020104020203" pitchFamily="34" charset="0"/>
            </a:rPr>
            <a:t>Audit Co-ordination Stream (Execution and support)</a:t>
          </a:r>
          <a:endParaRPr lang="en-ZA" sz="1200" b="1" kern="1200" dirty="0">
            <a:solidFill>
              <a:srgbClr val="1D4FA2"/>
            </a:solidFill>
            <a:latin typeface="Gill Sans MT" panose="020B0502020104020203" pitchFamily="34" charset="0"/>
            <a:ea typeface="+mn-ea"/>
            <a:cs typeface="Arial"/>
          </a:endParaRPr>
        </a:p>
        <a:p>
          <a:pPr marL="92075" lvl="1" indent="-92075" algn="l" defTabSz="488950">
            <a:lnSpc>
              <a:spcPct val="100000"/>
            </a:lnSpc>
            <a:spcBef>
              <a:spcPct val="0"/>
            </a:spcBef>
            <a:spcAft>
              <a:spcPts val="0"/>
            </a:spcAft>
            <a:buChar char="•"/>
          </a:pPr>
          <a:r>
            <a:rPr lang="en-US" sz="1100" b="0" kern="1200" dirty="0">
              <a:solidFill>
                <a:srgbClr val="1D4FA2"/>
              </a:solidFill>
              <a:latin typeface="Gill Sans MT" panose="020B0502020104020203" pitchFamily="34" charset="0"/>
              <a:ea typeface="+mn-ea"/>
              <a:cs typeface="Arial"/>
            </a:rPr>
            <a:t>An audit recovery plan in response to the PFMA external audit findings has been developed. </a:t>
          </a:r>
          <a:endParaRPr lang="en-ZA" sz="1100" b="0" kern="1200" dirty="0">
            <a:solidFill>
              <a:srgbClr val="1D4FA2"/>
            </a:solidFill>
            <a:latin typeface="Gill Sans MT" panose="020B0502020104020203" pitchFamily="34" charset="0"/>
            <a:ea typeface="+mn-ea"/>
            <a:cs typeface="Arial"/>
          </a:endParaRPr>
        </a:p>
        <a:p>
          <a:pPr marL="92075" lvl="1" indent="-92075" algn="l" defTabSz="488950">
            <a:lnSpc>
              <a:spcPct val="100000"/>
            </a:lnSpc>
            <a:spcBef>
              <a:spcPct val="0"/>
            </a:spcBef>
            <a:spcAft>
              <a:spcPts val="0"/>
            </a:spcAft>
            <a:buChar char="•"/>
          </a:pPr>
          <a:r>
            <a:rPr lang="en-US" sz="1100" b="0" kern="1200" dirty="0">
              <a:solidFill>
                <a:srgbClr val="1D4FA2"/>
              </a:solidFill>
              <a:latin typeface="Gill Sans MT" panose="020B0502020104020203" pitchFamily="34" charset="0"/>
              <a:ea typeface="+mn-ea"/>
              <a:cs typeface="Arial"/>
            </a:rPr>
            <a:t>The status of the Public Sector Compliance audit findings is monitored monthly by a dedicated resource within the Loss Control Function.</a:t>
          </a:r>
          <a:endParaRPr lang="en-ZA" sz="1100" b="0" kern="1200" dirty="0">
            <a:solidFill>
              <a:srgbClr val="1D4FA2"/>
            </a:solidFill>
            <a:latin typeface="Gill Sans MT" panose="020B0502020104020203" pitchFamily="34" charset="0"/>
            <a:ea typeface="+mn-ea"/>
            <a:cs typeface="Arial"/>
          </a:endParaRPr>
        </a:p>
        <a:p>
          <a:pPr marL="92075" lvl="1" indent="-92075" algn="l" defTabSz="488950">
            <a:lnSpc>
              <a:spcPct val="100000"/>
            </a:lnSpc>
            <a:spcBef>
              <a:spcPct val="0"/>
            </a:spcBef>
            <a:spcAft>
              <a:spcPts val="0"/>
            </a:spcAft>
            <a:buChar char="•"/>
          </a:pPr>
          <a:r>
            <a:rPr lang="en-US" sz="1100" b="0" kern="1200" dirty="0">
              <a:solidFill>
                <a:srgbClr val="1D4FA2"/>
              </a:solidFill>
              <a:latin typeface="Gill Sans MT" panose="020B0502020104020203" pitchFamily="34" charset="0"/>
              <a:ea typeface="+mn-ea"/>
              <a:cs typeface="Arial"/>
            </a:rPr>
            <a:t>Deployment of PFMA champions to line divisions as part of the audit recovery initiatives. The team will assist business with identification, evaluation, registration and reporting of PFMA matters.</a:t>
          </a:r>
          <a:endParaRPr lang="en-ZA" sz="1100" b="0" kern="1200" dirty="0">
            <a:solidFill>
              <a:srgbClr val="1D4FA2"/>
            </a:solidFill>
            <a:latin typeface="Gill Sans MT" panose="020B0502020104020203" pitchFamily="34" charset="0"/>
            <a:ea typeface="+mn-ea"/>
            <a:cs typeface="Arial"/>
          </a:endParaRPr>
        </a:p>
        <a:p>
          <a:pPr marL="92075" lvl="1" indent="-92075" algn="l" defTabSz="488950">
            <a:lnSpc>
              <a:spcPct val="100000"/>
            </a:lnSpc>
            <a:spcBef>
              <a:spcPct val="0"/>
            </a:spcBef>
            <a:spcAft>
              <a:spcPts val="0"/>
            </a:spcAft>
            <a:buChar char="•"/>
          </a:pPr>
          <a:r>
            <a:rPr lang="en-US" sz="1100" b="0" kern="1200" dirty="0">
              <a:solidFill>
                <a:srgbClr val="1D4FA2"/>
              </a:solidFill>
              <a:latin typeface="Gill Sans MT" panose="020B0502020104020203" pitchFamily="34" charset="0"/>
              <a:ea typeface="+mn-ea"/>
              <a:cs typeface="Arial"/>
            </a:rPr>
            <a:t>Processes – PFMA procedures and training available and awareness roadshows to be done across the business. </a:t>
          </a:r>
          <a:endParaRPr lang="en-ZA" sz="1100" b="0" kern="1200" dirty="0">
            <a:solidFill>
              <a:srgbClr val="1D4FA2"/>
            </a:solidFill>
            <a:latin typeface="Gill Sans MT" panose="020B0502020104020203" pitchFamily="34" charset="0"/>
            <a:ea typeface="+mn-ea"/>
            <a:cs typeface="Arial"/>
          </a:endParaRPr>
        </a:p>
        <a:p>
          <a:pPr marL="92075" lvl="1" indent="-92075" algn="l" defTabSz="488950">
            <a:lnSpc>
              <a:spcPct val="100000"/>
            </a:lnSpc>
            <a:spcBef>
              <a:spcPct val="0"/>
            </a:spcBef>
            <a:spcAft>
              <a:spcPts val="0"/>
            </a:spcAft>
            <a:buChar char="•"/>
          </a:pPr>
          <a:r>
            <a:rPr lang="en-US" sz="1100" b="0" kern="1200" dirty="0">
              <a:solidFill>
                <a:srgbClr val="1D4FA2"/>
              </a:solidFill>
              <a:latin typeface="Gill Sans MT" panose="020B0502020104020203" pitchFamily="34" charset="0"/>
              <a:ea typeface="+mn-ea"/>
              <a:cs typeface="Arial"/>
            </a:rPr>
            <a:t>Human Resources - recruitment of permanent resources is underway to meet the audit requirement and the Loss Control Function mandate.</a:t>
          </a:r>
          <a:endParaRPr lang="en-ZA" sz="1100" b="0" kern="1200" dirty="0">
            <a:solidFill>
              <a:srgbClr val="1D4FA2"/>
            </a:solidFill>
            <a:latin typeface="Gill Sans MT" panose="020B0502020104020203" pitchFamily="34" charset="0"/>
            <a:ea typeface="+mn-ea"/>
            <a:cs typeface="Arial"/>
          </a:endParaRPr>
        </a:p>
        <a:p>
          <a:pPr marL="92075" lvl="1" indent="-92075" algn="l" defTabSz="488950">
            <a:lnSpc>
              <a:spcPct val="100000"/>
            </a:lnSpc>
            <a:spcBef>
              <a:spcPct val="0"/>
            </a:spcBef>
            <a:spcAft>
              <a:spcPts val="0"/>
            </a:spcAft>
            <a:buChar char="•"/>
          </a:pPr>
          <a:r>
            <a:rPr lang="en-US" sz="1100" b="0" kern="1200" dirty="0">
              <a:solidFill>
                <a:srgbClr val="1D4FA2"/>
              </a:solidFill>
              <a:latin typeface="Gill Sans MT" panose="020B0502020104020203" pitchFamily="34" charset="0"/>
              <a:ea typeface="+mn-ea"/>
              <a:cs typeface="Arial"/>
            </a:rPr>
            <a:t>Systems development is underway for an interim SharePoint reporting tool to replace the PFMA report currently done in Excel.</a:t>
          </a:r>
          <a:endParaRPr lang="en-ZA" sz="1100" b="0" kern="1200" dirty="0">
            <a:solidFill>
              <a:srgbClr val="1D4FA2"/>
            </a:solidFill>
            <a:latin typeface="Gill Sans MT" panose="020B0502020104020203" pitchFamily="34" charset="0"/>
            <a:ea typeface="+mn-ea"/>
            <a:cs typeface="Arial"/>
          </a:endParaRPr>
        </a:p>
        <a:p>
          <a:pPr marL="92075" lvl="1" indent="-92075" algn="l" defTabSz="488950">
            <a:lnSpc>
              <a:spcPct val="100000"/>
            </a:lnSpc>
            <a:spcBef>
              <a:spcPct val="0"/>
            </a:spcBef>
            <a:spcAft>
              <a:spcPts val="0"/>
            </a:spcAft>
            <a:buChar char="•"/>
          </a:pPr>
          <a:endParaRPr lang="en-ZA" sz="1100" b="0" kern="1200" dirty="0">
            <a:solidFill>
              <a:srgbClr val="1D4FA2"/>
            </a:solidFill>
            <a:latin typeface="Gill Sans MT" panose="020B0502020104020203" pitchFamily="34" charset="0"/>
            <a:ea typeface="+mn-ea"/>
            <a:cs typeface="Arial"/>
          </a:endParaRPr>
        </a:p>
      </dsp:txBody>
      <dsp:txXfrm>
        <a:off x="2389389" y="1219539"/>
        <a:ext cx="8768731" cy="1319417"/>
      </dsp:txXfrm>
    </dsp:sp>
    <dsp:sp modelId="{562DDD70-0CC0-40F8-A267-E83E060EE656}">
      <dsp:nvSpPr>
        <dsp:cNvPr id="0" name=""/>
        <dsp:cNvSpPr/>
      </dsp:nvSpPr>
      <dsp:spPr>
        <a:xfrm>
          <a:off x="108506" y="1460304"/>
          <a:ext cx="2239834" cy="868053"/>
        </a:xfrm>
        <a:prstGeom prst="roundRect">
          <a:avLst>
            <a:gd name="adj" fmla="val 10000"/>
          </a:avLst>
        </a:prstGeom>
        <a:blipFill>
          <a:blip xmlns:r="http://schemas.openxmlformats.org/officeDocument/2006/relationships" r:embed="rId2"/>
          <a:srcRect/>
          <a:stretch>
            <a:fillRect t="-13000" b="-13000"/>
          </a:stretch>
        </a:blipFill>
        <a:ln w="19050" cap="flat" cmpd="sng" algn="ctr">
          <a:solidFill>
            <a:srgbClr val="1D4FA2"/>
          </a:solidFill>
          <a:prstDash val="solid"/>
          <a:miter lim="800000"/>
        </a:ln>
        <a:effectLst/>
      </dsp:spPr>
      <dsp:style>
        <a:lnRef idx="2">
          <a:scrgbClr r="0" g="0" b="0"/>
        </a:lnRef>
        <a:fillRef idx="1">
          <a:scrgbClr r="0" g="0" b="0"/>
        </a:fillRef>
        <a:effectRef idx="0">
          <a:scrgbClr r="0" g="0" b="0"/>
        </a:effectRef>
        <a:fontRef idx="minor"/>
      </dsp:style>
    </dsp:sp>
    <dsp:sp modelId="{5038EF3A-6A8A-4020-87BA-8E63C3192518}">
      <dsp:nvSpPr>
        <dsp:cNvPr id="0" name=""/>
        <dsp:cNvSpPr/>
      </dsp:nvSpPr>
      <dsp:spPr>
        <a:xfrm>
          <a:off x="0" y="2698364"/>
          <a:ext cx="11199170" cy="1320395"/>
        </a:xfrm>
        <a:prstGeom prst="roundRect">
          <a:avLst>
            <a:gd name="adj" fmla="val 10000"/>
          </a:avLst>
        </a:prstGeom>
        <a:noFill/>
        <a:ln w="254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rgbClr val="1D4FA2"/>
              </a:solidFill>
              <a:latin typeface="Gill Sans MT" panose="020B0502020104020203" pitchFamily="34" charset="0"/>
            </a:rPr>
            <a:t>Audit Recovery Stream (Future Focus)</a:t>
          </a:r>
          <a:endParaRPr lang="en-US" sz="1200" b="1" kern="1200" dirty="0">
            <a:solidFill>
              <a:srgbClr val="1D4FA2"/>
            </a:solidFill>
            <a:latin typeface="Gill Sans MT" panose="020B0502020104020203" pitchFamily="34" charset="0"/>
            <a:ea typeface="+mn-ea"/>
            <a:cs typeface="Arial"/>
          </a:endParaRPr>
        </a:p>
        <a:p>
          <a:pPr marL="57150" lvl="1" indent="-57150" algn="l" defTabSz="488950">
            <a:lnSpc>
              <a:spcPct val="100000"/>
            </a:lnSpc>
            <a:spcBef>
              <a:spcPct val="0"/>
            </a:spcBef>
            <a:spcAft>
              <a:spcPts val="0"/>
            </a:spcAft>
            <a:buChar char="•"/>
          </a:pPr>
          <a:r>
            <a:rPr lang="en-US" sz="1100" kern="1200" dirty="0">
              <a:solidFill>
                <a:srgbClr val="1D4FA2"/>
              </a:solidFill>
              <a:latin typeface="Gill Sans MT" panose="020B0502020104020203" pitchFamily="34" charset="0"/>
              <a:ea typeface="+mn-ea"/>
              <a:cs typeface="Arial"/>
            </a:rPr>
            <a:t> Divisional CMOs to conduct Periodic Compliance Contract Reviews, and Central CMO (CCMO) to oversee divisional compliance.</a:t>
          </a:r>
          <a:endParaRPr lang="en-ZA" sz="1100" b="0" kern="1200" dirty="0">
            <a:solidFill>
              <a:srgbClr val="1D4FA2"/>
            </a:solidFill>
            <a:latin typeface="Gill Sans MT" panose="020B0502020104020203" pitchFamily="34" charset="0"/>
            <a:ea typeface="+mn-ea"/>
            <a:cs typeface="Arial" panose="020B0604020202020204" pitchFamily="34" charset="0"/>
          </a:endParaRPr>
        </a:p>
        <a:p>
          <a:pPr marL="57150" lvl="1" indent="-57150" algn="l" defTabSz="488950">
            <a:lnSpc>
              <a:spcPct val="100000"/>
            </a:lnSpc>
            <a:spcBef>
              <a:spcPct val="0"/>
            </a:spcBef>
            <a:spcAft>
              <a:spcPts val="0"/>
            </a:spcAft>
            <a:buChar char="•"/>
          </a:pPr>
          <a:r>
            <a:rPr lang="en-US" sz="1100" kern="1200" dirty="0">
              <a:solidFill>
                <a:srgbClr val="1D4FA2"/>
              </a:solidFill>
              <a:latin typeface="Gill Sans MT" panose="020B0502020104020203" pitchFamily="34" charset="0"/>
              <a:ea typeface="+mn-ea"/>
              <a:cs typeface="Arial"/>
            </a:rPr>
            <a:t> Enhance Contract Management Policy across the divisions.</a:t>
          </a:r>
          <a:endParaRPr lang="en-ZA" sz="1100" kern="1200" dirty="0">
            <a:solidFill>
              <a:srgbClr val="1D4FA2"/>
            </a:solidFill>
            <a:latin typeface="Gill Sans MT" panose="020B0502020104020203" pitchFamily="34" charset="0"/>
            <a:ea typeface="+mn-ea"/>
            <a:cs typeface="Arial"/>
          </a:endParaRPr>
        </a:p>
        <a:p>
          <a:pPr marL="57150" lvl="1" indent="-57150" algn="l" defTabSz="488950">
            <a:lnSpc>
              <a:spcPct val="100000"/>
            </a:lnSpc>
            <a:spcBef>
              <a:spcPct val="0"/>
            </a:spcBef>
            <a:spcAft>
              <a:spcPts val="0"/>
            </a:spcAft>
            <a:buChar char="•"/>
          </a:pPr>
          <a:r>
            <a:rPr lang="en-US" sz="1100" kern="1200" dirty="0">
              <a:solidFill>
                <a:srgbClr val="1D4FA2"/>
              </a:solidFill>
              <a:latin typeface="Gill Sans MT" panose="020B0502020104020203" pitchFamily="34" charset="0"/>
              <a:ea typeface="+mn-ea"/>
              <a:cs typeface="Arial"/>
            </a:rPr>
            <a:t> Establish Central CMO, which in turn will review divisional CMO activities and performance against agreed KPIs and reporting dashboards.</a:t>
          </a:r>
          <a:endParaRPr lang="en-ZA" sz="1100" kern="1200" dirty="0">
            <a:solidFill>
              <a:srgbClr val="1D4FA2"/>
            </a:solidFill>
            <a:latin typeface="Gill Sans MT" panose="020B0502020104020203" pitchFamily="34" charset="0"/>
            <a:ea typeface="+mn-ea"/>
            <a:cs typeface="Arial"/>
          </a:endParaRPr>
        </a:p>
        <a:p>
          <a:pPr marL="57150" lvl="1" indent="-57150" algn="l" defTabSz="488950">
            <a:lnSpc>
              <a:spcPct val="100000"/>
            </a:lnSpc>
            <a:spcBef>
              <a:spcPct val="0"/>
            </a:spcBef>
            <a:spcAft>
              <a:spcPts val="0"/>
            </a:spcAft>
            <a:buChar char="•"/>
          </a:pPr>
          <a:r>
            <a:rPr lang="en-US" sz="1100" kern="1200" dirty="0">
              <a:solidFill>
                <a:srgbClr val="1D4FA2"/>
              </a:solidFill>
              <a:latin typeface="Gill Sans MT" panose="020B0502020104020203" pitchFamily="34" charset="0"/>
              <a:ea typeface="+mn-ea"/>
              <a:cs typeface="Arial"/>
            </a:rPr>
            <a:t> Capacity development – conduct gap analysis on Contract Managers, tailor-make specific trainings to close gaps, conduct workshops, and  disseminate lessons learned across divisions:</a:t>
          </a:r>
          <a:endParaRPr lang="en-ZA" sz="1100" kern="1200" dirty="0">
            <a:solidFill>
              <a:srgbClr val="1D4FA2"/>
            </a:solidFill>
            <a:latin typeface="Gill Sans MT" panose="020B0502020104020203" pitchFamily="34" charset="0"/>
            <a:ea typeface="+mn-ea"/>
            <a:cs typeface="Arial"/>
          </a:endParaRPr>
        </a:p>
        <a:p>
          <a:pPr marL="57150" lvl="1" indent="-57150" algn="l" defTabSz="488950">
            <a:lnSpc>
              <a:spcPct val="100000"/>
            </a:lnSpc>
            <a:spcBef>
              <a:spcPct val="0"/>
            </a:spcBef>
            <a:spcAft>
              <a:spcPts val="0"/>
            </a:spcAft>
            <a:buChar char="•"/>
          </a:pPr>
          <a:r>
            <a:rPr lang="en-US" sz="1100" kern="1200" dirty="0">
              <a:solidFill>
                <a:srgbClr val="1D4FA2"/>
              </a:solidFill>
              <a:latin typeface="Gill Sans MT" panose="020B0502020104020203" pitchFamily="34" charset="0"/>
              <a:ea typeface="+mn-ea"/>
              <a:cs typeface="Arial"/>
            </a:rPr>
            <a:t> Divisional CMOs to place more emphasis on establishing contract environment (contract strategies) so that proper contracts are put in place.</a:t>
          </a:r>
          <a:endParaRPr lang="en-ZA" sz="1100" kern="1200" dirty="0">
            <a:solidFill>
              <a:srgbClr val="1D4FA2"/>
            </a:solidFill>
            <a:latin typeface="Gill Sans MT" panose="020B0502020104020203" pitchFamily="34" charset="0"/>
            <a:ea typeface="+mn-ea"/>
            <a:cs typeface="Arial"/>
          </a:endParaRPr>
        </a:p>
        <a:p>
          <a:pPr marL="57150" lvl="1" indent="-57150" algn="l" defTabSz="488950">
            <a:lnSpc>
              <a:spcPct val="90000"/>
            </a:lnSpc>
            <a:spcBef>
              <a:spcPct val="0"/>
            </a:spcBef>
            <a:spcAft>
              <a:spcPct val="15000"/>
            </a:spcAft>
            <a:buNone/>
          </a:pPr>
          <a:endParaRPr lang="en-ZA" sz="1100" kern="1200" dirty="0">
            <a:solidFill>
              <a:srgbClr val="1D4FA2"/>
            </a:solidFill>
            <a:latin typeface="Gill Sans MT" panose="020B0502020104020203" pitchFamily="34" charset="0"/>
            <a:ea typeface="+mn-ea"/>
            <a:cs typeface="Arial"/>
          </a:endParaRPr>
        </a:p>
        <a:p>
          <a:pPr marL="57150" lvl="1" indent="-57150" algn="l" defTabSz="488950">
            <a:lnSpc>
              <a:spcPct val="90000"/>
            </a:lnSpc>
            <a:spcBef>
              <a:spcPct val="0"/>
            </a:spcBef>
            <a:spcAft>
              <a:spcPct val="15000"/>
            </a:spcAft>
            <a:buNone/>
          </a:pPr>
          <a:endParaRPr lang="en-ZA" sz="1100" kern="1200" dirty="0">
            <a:solidFill>
              <a:srgbClr val="1D4FA2"/>
            </a:solidFill>
            <a:latin typeface="Gill Sans MT" panose="020B0502020104020203" pitchFamily="34" charset="0"/>
            <a:ea typeface="+mn-ea"/>
            <a:cs typeface="Arial"/>
          </a:endParaRPr>
        </a:p>
        <a:p>
          <a:pPr marL="57150" lvl="1" indent="-57150" algn="l" defTabSz="444500">
            <a:lnSpc>
              <a:spcPct val="90000"/>
            </a:lnSpc>
            <a:spcBef>
              <a:spcPct val="0"/>
            </a:spcBef>
            <a:spcAft>
              <a:spcPct val="15000"/>
            </a:spcAft>
            <a:buNone/>
          </a:pPr>
          <a:endParaRPr lang="en-ZA" sz="1000" kern="1200" dirty="0">
            <a:solidFill>
              <a:srgbClr val="1D4FA2"/>
            </a:solidFill>
            <a:latin typeface="Gill Sans MT" panose="020B0502020104020203" pitchFamily="34" charset="0"/>
            <a:ea typeface="+mn-ea"/>
            <a:cs typeface="Arial"/>
          </a:endParaRPr>
        </a:p>
      </dsp:txBody>
      <dsp:txXfrm>
        <a:off x="2387013" y="2737037"/>
        <a:ext cx="8773483" cy="1243049"/>
      </dsp:txXfrm>
    </dsp:sp>
    <dsp:sp modelId="{746AEEE0-24CC-4874-B801-2CCD3CA24811}">
      <dsp:nvSpPr>
        <dsp:cNvPr id="0" name=""/>
        <dsp:cNvSpPr/>
      </dsp:nvSpPr>
      <dsp:spPr>
        <a:xfrm>
          <a:off x="108506" y="2929766"/>
          <a:ext cx="2239834" cy="86805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3000" b="-23000"/>
          </a:stretch>
        </a:blipFill>
        <a:ln w="19050" cap="flat" cmpd="sng" algn="ctr">
          <a:solidFill>
            <a:srgbClr val="1D4FA2"/>
          </a:solidFill>
          <a:prstDash val="solid"/>
          <a:miter lim="800000"/>
        </a:ln>
        <a:effectLst/>
      </dsp:spPr>
      <dsp:style>
        <a:lnRef idx="2">
          <a:scrgbClr r="0" g="0" b="0"/>
        </a:lnRef>
        <a:fillRef idx="1">
          <a:scrgbClr r="0" g="0" b="0"/>
        </a:fillRef>
        <a:effectRef idx="0">
          <a:scrgbClr r="0" g="0" b="0"/>
        </a:effectRef>
        <a:fontRef idx="minor"/>
      </dsp:style>
    </dsp:sp>
    <dsp:sp modelId="{AEB95416-D06F-4FE9-B8FF-C7EE5D100DE3}">
      <dsp:nvSpPr>
        <dsp:cNvPr id="0" name=""/>
        <dsp:cNvSpPr/>
      </dsp:nvSpPr>
      <dsp:spPr>
        <a:xfrm>
          <a:off x="0" y="4132497"/>
          <a:ext cx="11199170" cy="1064178"/>
        </a:xfrm>
        <a:prstGeom prst="roundRect">
          <a:avLst>
            <a:gd name="adj" fmla="val 10000"/>
          </a:avLst>
        </a:prstGeom>
        <a:noFill/>
        <a:ln w="254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rgbClr val="1D4FA2"/>
              </a:solidFill>
              <a:latin typeface="Gill Sans MT" panose="020B0502020104020203" pitchFamily="34" charset="0"/>
            </a:rPr>
            <a:t>Governance Enhancement stream</a:t>
          </a:r>
          <a:endParaRPr lang="en-ZA" sz="1200" b="1" kern="1200" dirty="0">
            <a:solidFill>
              <a:srgbClr val="1D4FA2"/>
            </a:solidFill>
            <a:latin typeface="Gill Sans MT" panose="020B0502020104020203" pitchFamily="34" charset="0"/>
            <a:ea typeface="+mn-ea"/>
            <a:cs typeface="Arial"/>
          </a:endParaRPr>
        </a:p>
        <a:p>
          <a:pPr marL="57150" lvl="1" indent="-57150" algn="l" defTabSz="488950">
            <a:lnSpc>
              <a:spcPct val="100000"/>
            </a:lnSpc>
            <a:spcBef>
              <a:spcPct val="0"/>
            </a:spcBef>
            <a:spcAft>
              <a:spcPts val="0"/>
            </a:spcAft>
            <a:buChar char="•"/>
          </a:pPr>
          <a:r>
            <a:rPr lang="en-US" sz="1100" kern="1200" dirty="0">
              <a:solidFill>
                <a:srgbClr val="1D4FA2"/>
              </a:solidFill>
              <a:latin typeface="Gill Sans MT" panose="020B0502020104020203" pitchFamily="34" charset="0"/>
              <a:ea typeface="+mn-ea"/>
              <a:cs typeface="Arial"/>
            </a:rPr>
            <a:t> </a:t>
          </a:r>
          <a:r>
            <a:rPr lang="en-US" sz="1100" kern="1200" dirty="0">
              <a:solidFill>
                <a:srgbClr val="1D4FA2"/>
              </a:solidFill>
              <a:latin typeface="Gill Sans MT" panose="020B0502020104020203" pitchFamily="34" charset="0"/>
            </a:rPr>
            <a:t>Empowering teams with skills, motivation and clear roles for optimal performance.</a:t>
          </a:r>
          <a:endParaRPr lang="en-ZA" sz="1100" kern="1200" dirty="0">
            <a:solidFill>
              <a:srgbClr val="1D4FA2"/>
            </a:solidFill>
            <a:latin typeface="Gill Sans MT" panose="020B0502020104020203" pitchFamily="34" charset="0"/>
            <a:ea typeface="+mn-ea"/>
            <a:cs typeface="Arial"/>
          </a:endParaRPr>
        </a:p>
        <a:p>
          <a:pPr marL="57150" lvl="1" indent="-57150" algn="l" defTabSz="488950">
            <a:lnSpc>
              <a:spcPct val="100000"/>
            </a:lnSpc>
            <a:spcBef>
              <a:spcPct val="0"/>
            </a:spcBef>
            <a:spcAft>
              <a:spcPts val="0"/>
            </a:spcAft>
            <a:buChar char="•"/>
          </a:pPr>
          <a:r>
            <a:rPr lang="en-US" sz="1100" kern="1200" dirty="0">
              <a:solidFill>
                <a:srgbClr val="1D4FA2"/>
              </a:solidFill>
              <a:latin typeface="Gill Sans MT" panose="020B0502020104020203" pitchFamily="34" charset="0"/>
            </a:rPr>
            <a:t> Collaborate with external policy and procedure stakeholders for ease of implementation of the procurement bill.</a:t>
          </a:r>
          <a:endParaRPr lang="en-ZA" sz="1100" kern="1200" dirty="0">
            <a:solidFill>
              <a:srgbClr val="1D4FA2"/>
            </a:solidFill>
            <a:latin typeface="Gill Sans MT" panose="020B0502020104020203" pitchFamily="34" charset="0"/>
          </a:endParaRPr>
        </a:p>
        <a:p>
          <a:pPr marL="57150" lvl="1" indent="-57150" algn="l" defTabSz="488950">
            <a:lnSpc>
              <a:spcPct val="100000"/>
            </a:lnSpc>
            <a:spcBef>
              <a:spcPct val="0"/>
            </a:spcBef>
            <a:spcAft>
              <a:spcPts val="0"/>
            </a:spcAft>
            <a:buChar char="•"/>
          </a:pPr>
          <a:r>
            <a:rPr lang="en-ZA" sz="1100" kern="1200" dirty="0">
              <a:solidFill>
                <a:srgbClr val="1D4FA2"/>
              </a:solidFill>
              <a:latin typeface="Gill Sans MT" panose="020B0502020104020203" pitchFamily="34" charset="0"/>
            </a:rPr>
            <a:t> Conduct regulation scans monthly.</a:t>
          </a:r>
        </a:p>
        <a:p>
          <a:pPr marL="57150" lvl="1" indent="-57150" algn="l" defTabSz="488950">
            <a:lnSpc>
              <a:spcPct val="90000"/>
            </a:lnSpc>
            <a:spcBef>
              <a:spcPct val="0"/>
            </a:spcBef>
            <a:spcAft>
              <a:spcPct val="15000"/>
            </a:spcAft>
            <a:buChar char="•"/>
          </a:pPr>
          <a:endParaRPr lang="en-ZA" sz="1100" kern="1200" dirty="0">
            <a:solidFill>
              <a:srgbClr val="1D4FA2"/>
            </a:solidFill>
            <a:latin typeface="Gill Sans MT" panose="020B0502020104020203" pitchFamily="34" charset="0"/>
            <a:ea typeface="+mn-ea"/>
            <a:cs typeface="Arial"/>
          </a:endParaRPr>
        </a:p>
        <a:p>
          <a:pPr marL="57150" lvl="1" indent="-57150" algn="l" defTabSz="488950">
            <a:lnSpc>
              <a:spcPct val="90000"/>
            </a:lnSpc>
            <a:spcBef>
              <a:spcPct val="0"/>
            </a:spcBef>
            <a:spcAft>
              <a:spcPct val="15000"/>
            </a:spcAft>
            <a:buChar char="•"/>
          </a:pPr>
          <a:endParaRPr lang="en-ZA" sz="1100" kern="1200" dirty="0">
            <a:solidFill>
              <a:srgbClr val="1D4FA2"/>
            </a:solidFill>
            <a:latin typeface="Gill Sans MT" panose="020B0502020104020203" pitchFamily="34" charset="0"/>
            <a:ea typeface="+mn-ea"/>
            <a:cs typeface="Arial"/>
          </a:endParaRPr>
        </a:p>
        <a:p>
          <a:pPr marL="57150" lvl="1" indent="-57150" algn="l" defTabSz="444500">
            <a:lnSpc>
              <a:spcPct val="90000"/>
            </a:lnSpc>
            <a:spcBef>
              <a:spcPct val="0"/>
            </a:spcBef>
            <a:spcAft>
              <a:spcPct val="15000"/>
            </a:spcAft>
            <a:buNone/>
          </a:pPr>
          <a:endParaRPr lang="en-ZA" sz="1000" kern="1200" dirty="0">
            <a:solidFill>
              <a:srgbClr val="1D4FA2"/>
            </a:solidFill>
            <a:latin typeface="Gill Sans MT" panose="020B0502020104020203" pitchFamily="34" charset="0"/>
            <a:ea typeface="+mn-ea"/>
            <a:cs typeface="Arial"/>
          </a:endParaRPr>
        </a:p>
      </dsp:txBody>
      <dsp:txXfrm>
        <a:off x="2379509" y="4163666"/>
        <a:ext cx="8788491" cy="1001840"/>
      </dsp:txXfrm>
    </dsp:sp>
    <dsp:sp modelId="{B0952EFC-9489-4DBC-B242-5AE7B32918A8}">
      <dsp:nvSpPr>
        <dsp:cNvPr id="0" name=""/>
        <dsp:cNvSpPr/>
      </dsp:nvSpPr>
      <dsp:spPr>
        <a:xfrm>
          <a:off x="108506" y="4230559"/>
          <a:ext cx="2239834" cy="868053"/>
        </a:xfrm>
        <a:prstGeom prst="roundRect">
          <a:avLst>
            <a:gd name="adj" fmla="val 10000"/>
          </a:avLst>
        </a:prstGeom>
        <a:blipFill>
          <a:blip xmlns:r="http://schemas.openxmlformats.org/officeDocument/2006/relationships" r:embed="rId4"/>
          <a:srcRect/>
          <a:stretch>
            <a:fillRect t="-16000" b="-16000"/>
          </a:stretch>
        </a:blipFill>
        <a:ln w="19050" cap="flat" cmpd="sng" algn="ctr">
          <a:solidFill>
            <a:srgbClr val="1D4FA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A8D540EC-29DA-4502-A989-7AFDA1241D08}" type="datetimeFigureOut">
              <a:rPr lang="en-GB" smtClean="0"/>
              <a:pPr/>
              <a:t>29/01/2025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0DD852E-6BB8-4B32-A571-53BE1D7B56DC}" type="slidenum">
              <a:rPr lang="en-GB" smtClean="0"/>
              <a:pPr/>
              <a:t>‹#›</a:t>
            </a:fld>
            <a:endParaRPr lang="en-GB" dirty="0"/>
          </a:p>
        </p:txBody>
      </p:sp>
    </p:spTree>
    <p:extLst>
      <p:ext uri="{BB962C8B-B14F-4D97-AF65-F5344CB8AC3E}">
        <p14:creationId xmlns:p14="http://schemas.microsoft.com/office/powerpoint/2010/main" val="4071698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5325"/>
            <a:ext cx="6194425" cy="348456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664445D-E4B2-472D-AB9E-08EA8A2D85F9}" type="slidenum">
              <a:rPr lang="en-GB" smtClean="0"/>
              <a:pPr>
                <a:defRPr/>
              </a:pPr>
              <a:t>0</a:t>
            </a:fld>
            <a:endParaRPr lang="en-GB" dirty="0"/>
          </a:p>
        </p:txBody>
      </p:sp>
      <p:sp>
        <p:nvSpPr>
          <p:cNvPr id="5" name="Date Placeholder 4"/>
          <p:cNvSpPr>
            <a:spLocks noGrp="1"/>
          </p:cNvSpPr>
          <p:nvPr>
            <p:ph type="dt" idx="11"/>
          </p:nvPr>
        </p:nvSpPr>
        <p:spPr/>
        <p:txBody>
          <a:bodyPr/>
          <a:lstStyle/>
          <a:p>
            <a:pPr>
              <a:defRPr/>
            </a:pPr>
            <a:fld id="{33CEB6C7-7FFD-44F7-86EC-94F47DEFAAD3}" type="datetime1">
              <a:rPr lang="en-GB" smtClean="0"/>
              <a:pPr>
                <a:defRPr/>
              </a:pPr>
              <a:t>29/01/2025</a:t>
            </a:fld>
            <a:endParaRPr lang="en-GB" dirty="0"/>
          </a:p>
        </p:txBody>
      </p:sp>
    </p:spTree>
    <p:extLst>
      <p:ext uri="{BB962C8B-B14F-4D97-AF65-F5344CB8AC3E}">
        <p14:creationId xmlns:p14="http://schemas.microsoft.com/office/powerpoint/2010/main" val="2111505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9AE1-72BE-85A7-3E77-88C25D780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C218D-F6D7-AA49-386F-CACEE2AA253E}"/>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CE3A0DFD-C458-42BA-EE10-D5D5665E9EB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AD4E09B-D1EB-EF02-4E03-D77408CEF91D}"/>
              </a:ext>
            </a:extLst>
          </p:cNvPr>
          <p:cNvSpPr>
            <a:spLocks noGrp="1"/>
          </p:cNvSpPr>
          <p:nvPr>
            <p:ph type="sldNum" sz="quarter" idx="10"/>
          </p:nvPr>
        </p:nvSpPr>
        <p:spPr/>
        <p:txBody>
          <a:bodyPr/>
          <a:lstStyle/>
          <a:p>
            <a:pPr>
              <a:defRPr/>
            </a:pPr>
            <a:fld id="{E664445D-E4B2-472D-AB9E-08EA8A2D85F9}" type="slidenum">
              <a:rPr lang="en-ZA" smtClean="0"/>
              <a:pPr>
                <a:defRPr/>
              </a:pPr>
              <a:t>11</a:t>
            </a:fld>
            <a:endParaRPr lang="en-ZA"/>
          </a:p>
        </p:txBody>
      </p:sp>
      <p:sp>
        <p:nvSpPr>
          <p:cNvPr id="5" name="Date Placeholder 4">
            <a:extLst>
              <a:ext uri="{FF2B5EF4-FFF2-40B4-BE49-F238E27FC236}">
                <a16:creationId xmlns:a16="http://schemas.microsoft.com/office/drawing/2014/main" id="{1625AE9D-3B90-02D6-6DFB-4B7B851DBCD0}"/>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2820803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b="0" i="0" u="none" strike="noStrike" kern="100" cap="none" spc="0" normalizeH="0" baseline="0" noProof="0">
                <a:ln>
                  <a:noFill/>
                </a:ln>
                <a:solidFill>
                  <a:schemeClr val="tx2"/>
                </a:solidFill>
                <a:effectLst/>
                <a:highlight>
                  <a:srgbClr val="FFFF00"/>
                </a:highlight>
                <a:uLnTx/>
                <a:uFillTx/>
                <a:latin typeface="Gill Sans MT" panose="020B0502020104020203" pitchFamily="34" charset="0"/>
                <a:ea typeface="Aptos" panose="020B0004020202020204" pitchFamily="34" charset="0"/>
                <a:cs typeface="Times New Roman" panose="02020603050405020304" pitchFamily="18" charset="0"/>
              </a:rPr>
              <a:t>Excluding the impact of the deferred tax adjustment, we improved financial performance improved year-on-year</a:t>
            </a:r>
            <a:endParaRPr kumimoji="0" lang="en-GB" b="0" i="0" u="none" strike="noStrike" kern="100" cap="none" spc="0" normalizeH="0" baseline="0" noProof="0" dirty="0">
              <a:ln>
                <a:noFill/>
              </a:ln>
              <a:solidFill>
                <a:schemeClr val="tx2"/>
              </a:solidFill>
              <a:effectLst/>
              <a:highlight>
                <a:srgbClr val="FFFF00"/>
              </a:highlight>
              <a:uLnTx/>
              <a:uFillTx/>
              <a:latin typeface="Gill Sans MT" panose="020B0502020104020203"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12</a:t>
            </a:fld>
            <a:endParaRPr lang="en-GB" dirty="0"/>
          </a:p>
        </p:txBody>
      </p:sp>
    </p:spTree>
    <p:extLst>
      <p:ext uri="{BB962C8B-B14F-4D97-AF65-F5344CB8AC3E}">
        <p14:creationId xmlns:p14="http://schemas.microsoft.com/office/powerpoint/2010/main" val="3725106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0DD852E-6BB8-4B32-A571-53BE1D7B56D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177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14</a:t>
            </a:fld>
            <a:endParaRPr lang="en-GB" dirty="0"/>
          </a:p>
        </p:txBody>
      </p:sp>
    </p:spTree>
    <p:extLst>
      <p:ext uri="{BB962C8B-B14F-4D97-AF65-F5344CB8AC3E}">
        <p14:creationId xmlns:p14="http://schemas.microsoft.com/office/powerpoint/2010/main" val="3750832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15</a:t>
            </a:fld>
            <a:endParaRPr lang="en-GB" dirty="0"/>
          </a:p>
        </p:txBody>
      </p:sp>
    </p:spTree>
    <p:extLst>
      <p:ext uri="{BB962C8B-B14F-4D97-AF65-F5344CB8AC3E}">
        <p14:creationId xmlns:p14="http://schemas.microsoft.com/office/powerpoint/2010/main" val="3445421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5725" marR="0" lvl="0" indent="-85725" algn="l" defTabSz="914087" eaLnBrk="1" fontAlgn="base" latinLnBrk="0" hangingPunct="1">
              <a:lnSpc>
                <a:spcPct val="100000"/>
              </a:lnSpc>
              <a:spcBef>
                <a:spcPct val="0"/>
              </a:spcBef>
              <a:spcAft>
                <a:spcPct val="0"/>
              </a:spcAft>
              <a:buClrTx/>
              <a:buSzTx/>
              <a:buFontTx/>
              <a:buAutoNum type="arabicPeriod"/>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Other assets comprises future fuel supplies, embedded derivatives and non-current inventory and receivables</a:t>
            </a:r>
          </a:p>
          <a:p>
            <a:pPr marL="85725" indent="-85725" defTabSz="914087">
              <a:buFontTx/>
              <a:buAutoNum type="arabicPeriod"/>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Equity – R76 billion in Government support </a:t>
            </a:r>
            <a:r>
              <a:rPr lang="en-GB" sz="1200" b="0" dirty="0">
                <a:solidFill>
                  <a:srgbClr val="003896"/>
                </a:solidFill>
                <a:latin typeface="Gill Sans MT" panose="020B0502020104020203" pitchFamily="34" charset="0"/>
                <a:ea typeface="ＭＳ Ｐゴシック"/>
                <a:cs typeface="Arial"/>
              </a:rPr>
              <a:t>was received (2023: R21.9 billion)</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of which R44 billion was approved for conversion to equity by year end. The remaining R32 billion shareholder loan was approved for conversion in the 2025 financial year</a:t>
            </a:r>
          </a:p>
          <a:p>
            <a:pPr marL="85725" indent="-85725" defTabSz="914087">
              <a:buFontTx/>
              <a:buAutoNum type="arabicPeriod"/>
              <a:defRPr/>
            </a:pPr>
            <a:r>
              <a:rPr lang="en-GB" sz="1200" b="0" dirty="0">
                <a:solidFill>
                  <a:srgbClr val="003896"/>
                </a:solidFill>
                <a:latin typeface="Gill Sans MT" panose="020B0502020104020203" pitchFamily="34" charset="0"/>
                <a:ea typeface="ＭＳ Ｐゴシック"/>
                <a:cs typeface="Arial"/>
              </a:rPr>
              <a:t> Other liabilities m</a:t>
            </a:r>
            <a:r>
              <a:rPr kumimoji="0" lang="en-GB" sz="1200" b="0" i="0" u="none" strike="noStrike" kern="1200" cap="none" spc="0" normalizeH="0" baseline="0" noProof="0" dirty="0" err="1">
                <a:ln>
                  <a:noFill/>
                </a:ln>
                <a:solidFill>
                  <a:srgbClr val="003896"/>
                </a:solidFill>
                <a:effectLst/>
                <a:uLnTx/>
                <a:uFillTx/>
                <a:latin typeface="Gill Sans MT" panose="020B0502020104020203" pitchFamily="34" charset="0"/>
                <a:ea typeface="ＭＳ Ｐゴシック"/>
                <a:cs typeface="Arial"/>
              </a:rPr>
              <a:t>ainly</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comprises employee benefit obligations and lease liabilities</a:t>
            </a:r>
          </a:p>
          <a:p>
            <a:pPr marL="85725" indent="-85725" defTabSz="914087">
              <a:buFontTx/>
              <a:buAutoNum type="arabicPeriod"/>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Debt/equity ratio excluding the shareholder loan would’ve been 1.85</a:t>
            </a:r>
          </a:p>
          <a:p>
            <a:pPr marL="85725" indent="-85725" defTabSz="914087">
              <a:buFontTx/>
              <a:buAutoNum type="arabicPeriod"/>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If the Rand had remained stable, debt/equity would’ve been around 1.78</a:t>
            </a:r>
          </a:p>
          <a:p>
            <a:pPr marL="85725" indent="-85725" defTabSz="914087">
              <a:buFontTx/>
              <a:buAutoNum type="arabicPeriod"/>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Investor target rates: gross debt/EBITDA of 4, cash interest cover of 3.5, debt service cover of 1.5 (ours was 0.46), EBITDA margin of 35% (ours was 14.67%)</a:t>
            </a:r>
          </a:p>
          <a:p>
            <a:pPr marL="85725" indent="-85725" defTabSz="914087">
              <a:buFontTx/>
              <a:buAutoNum type="arabicPeriod"/>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 Debt securities and borrowings didn’t reduce by the full R76 billion in debt support due to interest of around R35 billion</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0DD852E-6BB8-4B32-A571-53BE1D7B56D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4023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17</a:t>
            </a:fld>
            <a:endParaRPr lang="en-GB" dirty="0"/>
          </a:p>
        </p:txBody>
      </p:sp>
    </p:spTree>
    <p:extLst>
      <p:ext uri="{BB962C8B-B14F-4D97-AF65-F5344CB8AC3E}">
        <p14:creationId xmlns:p14="http://schemas.microsoft.com/office/powerpoint/2010/main" val="665990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xfrm>
            <a:off x="407988" y="695325"/>
            <a:ext cx="6194425" cy="3484563"/>
          </a:xfrm>
          <a:ln/>
        </p:spPr>
      </p:sp>
      <p:sp>
        <p:nvSpPr>
          <p:cNvPr id="101379" name="Notes Placeholder 2"/>
          <p:cNvSpPr>
            <a:spLocks noGrp="1"/>
          </p:cNvSpPr>
          <p:nvPr>
            <p:ph type="body" idx="1"/>
          </p:nvPr>
        </p:nvSpPr>
        <p:spPr>
          <a:noFill/>
          <a:ln/>
        </p:spPr>
        <p:txBody>
          <a:bodyPr/>
          <a:lstStyle/>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Municipal debt relief programme facilitates the ability for Eskom to write off municipal debt under strict conditions and with the guidance of the National Treasury.</a:t>
            </a:r>
            <a:endPar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rPr>
              <a:t>Expected to improve payment levels and the settlement of current accounts by municipalities over time</a:t>
            </a:r>
          </a:p>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The overdue amounts have not been recognised as revenue and have been fully provided for, therefore the write-offs will not affect Eskom’s profitability</a:t>
            </a:r>
          </a:p>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rPr>
              <a:t>No write-offs processed during 2024 as the municipalities must comply with the conditions for 12 months for Eskom to process the first third of the debt write-off</a:t>
            </a:r>
          </a:p>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rPr>
              <a:t>One municipality met the compliance cycle for 12 consecutive months in September 2024, resulting in a write-off of R0.3 billion</a:t>
            </a:r>
          </a:p>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rPr>
              <a:t>City of Tshwane five-year payment arrangement plan</a:t>
            </a:r>
          </a:p>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rPr>
              <a:t>Since the introduction of the </a:t>
            </a:r>
            <a:r>
              <a:rPr kumimoji="0" lang="en-GB" sz="1400" b="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Arial" pitchFamily="34" charset="0"/>
              </a:rPr>
              <a:t>munic</a:t>
            </a: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rPr>
              <a:t> deb relief programme (1 Apr 2023) to Nov 2024, arrear debt has grown by almost R40 billion</a:t>
            </a:r>
          </a:p>
          <a:p>
            <a:pPr marL="247638" marR="0" lvl="0" indent="-247638" algn="l" defTabSz="1219140" eaLnBrk="1" fontAlgn="base" latinLnBrk="0" hangingPunct="1">
              <a:lnSpc>
                <a:spcPct val="114000"/>
              </a:lnSpc>
              <a:spcBef>
                <a:spcPct val="0"/>
              </a:spcBef>
              <a:spcAft>
                <a:spcPts val="40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rPr>
              <a:t>Other customers: Transnet = R586 million outstanding at 31 March 2024 (R724 million at Sept 2024), in an arbitration process; EDM = R845 million at year end (R790 million at Sept 2024), not complying with their repayment plan</a:t>
            </a:r>
          </a:p>
        </p:txBody>
      </p:sp>
      <p:sp>
        <p:nvSpPr>
          <p:cNvPr id="101380" name="Slide Number Placeholder 3"/>
          <p:cNvSpPr>
            <a:spLocks noGrp="1"/>
          </p:cNvSpPr>
          <p:nvPr>
            <p:ph type="sldNum" sz="quarter" idx="5"/>
          </p:nvPr>
        </p:nvSpPr>
        <p:spPr>
          <a:noFill/>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9AEFBEFA-2DF0-4A03-9736-C7BE2CA6E9E4}" type="slidenum">
              <a:rPr kumimoji="0" lang="en-GB"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eaLnBrk="1" fontAlgn="base" latinLnBrk="0" hangingPunct="1">
                <a:lnSpc>
                  <a:spcPct val="100000"/>
                </a:lnSpc>
                <a:spcBef>
                  <a:spcPct val="0"/>
                </a:spcBef>
                <a:spcAft>
                  <a:spcPct val="0"/>
                </a:spcAft>
                <a:buClrTx/>
                <a:buSzTx/>
                <a:buFontTx/>
                <a:buNone/>
                <a:tabLst/>
                <a:defRPr/>
              </a:pPr>
              <a:t>18</a:t>
            </a:fld>
            <a:endParaRPr kumimoji="0" lang="en-GB" sz="13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2" name="Date Placeholder 1"/>
          <p:cNvSpPr>
            <a:spLocks noGrp="1"/>
          </p:cNvSpPr>
          <p:nvPr>
            <p:ph type="dt" idx="10"/>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71C3CDFA-4578-4F9F-8FF8-8E2459194DEA}" type="datetime1">
              <a:rPr kumimoji="0" lang="en-GB"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eaLnBrk="1" fontAlgn="base" latinLnBrk="0" hangingPunct="1">
                <a:lnSpc>
                  <a:spcPct val="100000"/>
                </a:lnSpc>
                <a:spcBef>
                  <a:spcPct val="0"/>
                </a:spcBef>
                <a:spcAft>
                  <a:spcPct val="0"/>
                </a:spcAft>
                <a:buClrTx/>
                <a:buSzTx/>
                <a:buFontTx/>
                <a:buNone/>
                <a:tabLst/>
                <a:defRPr/>
              </a:pPr>
              <a:t>29/01/2025</a:t>
            </a:fld>
            <a:endParaRPr kumimoji="0" lang="en-GB" sz="13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974853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19140">
              <a:lnSpc>
                <a:spcPct val="100000"/>
              </a:lnSpc>
              <a:spcBef>
                <a:spcPts val="0"/>
              </a:spcBef>
              <a:defRPr/>
            </a:pPr>
            <a:r>
              <a:rPr lang="en-GB" sz="1200" dirty="0">
                <a:solidFill>
                  <a:srgbClr val="003896"/>
                </a:solidFill>
                <a:latin typeface="Gill Sans MT" panose="020B0502020104020203" pitchFamily="34" charset="0"/>
                <a:cs typeface="Arial" pitchFamily="34" charset="0"/>
              </a:rPr>
              <a:t>1. Debt raised comprises p</a:t>
            </a:r>
            <a:r>
              <a:rPr lang="en-GB" sz="1200" dirty="0">
                <a:solidFill>
                  <a:srgbClr val="FFFFFF"/>
                </a:solidFill>
                <a:latin typeface="Gill Sans MT" panose="020B0502020104020203" pitchFamily="34" charset="0"/>
                <a:cs typeface="Arial"/>
              </a:rPr>
              <a:t>re-funding of R16 billion from March 2023 (private placement approved by MoF), as well as drawdowns from existing DFIs of R7.5 billion -&gt; compliant with Debt Relief Act conditions</a:t>
            </a:r>
          </a:p>
          <a:p>
            <a:pPr defTabSz="1219170" fontAlgn="base">
              <a:spcBef>
                <a:spcPct val="0"/>
              </a:spcBef>
              <a:spcAft>
                <a:spcPct val="0"/>
              </a:spcAft>
              <a:defRPr/>
            </a:pPr>
            <a:r>
              <a:rPr lang="en-GB" sz="1200" dirty="0">
                <a:solidFill>
                  <a:srgbClr val="003896"/>
                </a:solidFill>
                <a:latin typeface="Gill Sans MT" panose="020B0502020104020203" pitchFamily="34" charset="0"/>
              </a:rPr>
              <a:t>2. Other funding activities is predominantly cash flows from derivatives held for risk management</a:t>
            </a:r>
          </a:p>
          <a:p>
            <a:pPr defTabSz="1219170" fontAlgn="base">
              <a:spcBef>
                <a:spcPct val="0"/>
              </a:spcBef>
              <a:spcAft>
                <a:spcPct val="0"/>
              </a:spcAft>
              <a:defRPr/>
            </a:pPr>
            <a:r>
              <a:rPr lang="en-GB" sz="1200" dirty="0">
                <a:solidFill>
                  <a:srgbClr val="003896"/>
                </a:solidFill>
                <a:latin typeface="Gill Sans MT" panose="020B0502020104020203" pitchFamily="34" charset="0"/>
                <a:cs typeface="Arial" pitchFamily="34" charset="0"/>
              </a:rPr>
              <a:t>3. Interest repaid of R35.3 billion is bigger than employee benefits costs of R35.1 billon</a:t>
            </a:r>
          </a:p>
        </p:txBody>
      </p:sp>
      <p:sp>
        <p:nvSpPr>
          <p:cNvPr id="4" name="Date Placeholder 3"/>
          <p:cNvSpPr>
            <a:spLocks noGrp="1"/>
          </p:cNvSpPr>
          <p:nvPr>
            <p:ph type="dt" idx="10"/>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08320B62-FD10-4D62-8AB9-27CE9B0B1FB9}" type="datetime1">
              <a:rPr kumimoji="0" lang="en-GB" sz="13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eaLnBrk="1" fontAlgn="base" latinLnBrk="0" hangingPunct="1">
                <a:lnSpc>
                  <a:spcPct val="100000"/>
                </a:lnSpc>
                <a:spcBef>
                  <a:spcPct val="0"/>
                </a:spcBef>
                <a:spcAft>
                  <a:spcPct val="0"/>
                </a:spcAft>
                <a:buClrTx/>
                <a:buSzTx/>
                <a:buFontTx/>
                <a:buNone/>
                <a:tabLst/>
                <a:defRPr/>
              </a:pPr>
              <a:t>29/01/2025</a:t>
            </a:fld>
            <a:endParaRPr kumimoji="0" lang="en-GB" sz="1300" b="0"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5" name="Slide Number Placeholder 4"/>
          <p:cNvSpPr>
            <a:spLocks noGrp="1"/>
          </p:cNvSpPr>
          <p:nvPr>
            <p:ph type="sldNum" sz="quarter" idx="11"/>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E664445D-E4B2-472D-AB9E-08EA8A2D85F9}" type="slidenum">
              <a:rPr kumimoji="0" lang="en-GB" sz="13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eaLnBrk="1" fontAlgn="base" latinLnBrk="0" hangingPunct="1">
                <a:lnSpc>
                  <a:spcPct val="100000"/>
                </a:lnSpc>
                <a:spcBef>
                  <a:spcPct val="0"/>
                </a:spcBef>
                <a:spcAft>
                  <a:spcPct val="0"/>
                </a:spcAft>
                <a:buClrTx/>
                <a:buSzTx/>
                <a:buFontTx/>
                <a:buNone/>
                <a:tabLst/>
                <a:defRPr/>
              </a:pPr>
              <a:t>19</a:t>
            </a:fld>
            <a:endParaRPr kumimoji="0" lang="en-GB" sz="13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9339747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20</a:t>
            </a:fld>
            <a:endParaRPr lang="en-GB" dirty="0"/>
          </a:p>
        </p:txBody>
      </p:sp>
    </p:spTree>
    <p:extLst>
      <p:ext uri="{BB962C8B-B14F-4D97-AF65-F5344CB8AC3E}">
        <p14:creationId xmlns:p14="http://schemas.microsoft.com/office/powerpoint/2010/main" val="129602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9AE1-72BE-85A7-3E77-88C25D780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C218D-F6D7-AA49-386F-CACEE2AA253E}"/>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CE3A0DFD-C458-42BA-EE10-D5D5665E9EB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AD4E09B-D1EB-EF02-4E03-D77408CEF91D}"/>
              </a:ext>
            </a:extLst>
          </p:cNvPr>
          <p:cNvSpPr>
            <a:spLocks noGrp="1"/>
          </p:cNvSpPr>
          <p:nvPr>
            <p:ph type="sldNum" sz="quarter" idx="10"/>
          </p:nvPr>
        </p:nvSpPr>
        <p:spPr/>
        <p:txBody>
          <a:bodyPr/>
          <a:lstStyle/>
          <a:p>
            <a:pPr>
              <a:defRPr/>
            </a:pPr>
            <a:fld id="{E664445D-E4B2-472D-AB9E-08EA8A2D85F9}" type="slidenum">
              <a:rPr lang="en-ZA" smtClean="0"/>
              <a:pPr>
                <a:defRPr/>
              </a:pPr>
              <a:t>2</a:t>
            </a:fld>
            <a:endParaRPr lang="en-ZA"/>
          </a:p>
        </p:txBody>
      </p:sp>
      <p:sp>
        <p:nvSpPr>
          <p:cNvPr id="5" name="Date Placeholder 4">
            <a:extLst>
              <a:ext uri="{FF2B5EF4-FFF2-40B4-BE49-F238E27FC236}">
                <a16:creationId xmlns:a16="http://schemas.microsoft.com/office/drawing/2014/main" id="{1625AE9D-3B90-02D6-6DFB-4B7B851DBCD0}"/>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2820803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Sustaining capital is made up primarily of the following:</a:t>
            </a:r>
          </a:p>
          <a:p>
            <a:pPr marL="342900" marR="0" lvl="0" indent="-342900" algn="l" defTabSz="91440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Mandatory environmental and compliance projects to drive compliance through addressing emission, water</a:t>
            </a:r>
          </a:p>
          <a:p>
            <a:pPr marL="342900" marR="0" lvl="0" indent="-342900" algn="l" defTabSz="91440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Projects to enable continued operations and recovery i.e. outages and maintenance </a:t>
            </a:r>
          </a:p>
          <a:p>
            <a:pPr marL="342900" marR="0" lvl="0" indent="-342900" algn="l" defTabSz="91440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Network (NTCSA and Distribution) refurbishment projects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Expansion/Growth projects are made up of the following:</a:t>
            </a:r>
          </a:p>
          <a:p>
            <a:pPr marL="342900" marR="0" lvl="0" indent="-342900" algn="l" defTabSz="91440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Projects to enable new clean generation capacity i.e. New Wind, Solar, BESS and Gas</a:t>
            </a:r>
          </a:p>
          <a:p>
            <a:pPr marL="342900" marR="0" lvl="0" indent="-342900" algn="l" defTabSz="91440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Projects to enable the TDP i.e. network strengthening, new transmission lines, transformers and land acquisitions</a:t>
            </a:r>
          </a:p>
          <a:p>
            <a:pPr marL="342900" marR="0" lvl="0" indent="-342900" algn="l" defTabSz="91440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Calibri" panose="020F0502020204030204" pitchFamily="34" charset="0"/>
                <a:cs typeface="Times New Roman" panose="02020603050405020304" pitchFamily="18" charset="0"/>
              </a:rPr>
              <a:t>Projects to modernise the Distribution network i.e. Smart meters, Microgrids and Distribution System Operator (DSO)</a:t>
            </a:r>
          </a:p>
          <a:p>
            <a:endParaRPr lang="en-GB"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1CA291F-663B-47B1-87DD-51E5B01DA0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8200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Preliminary treasury modelling estimates maximum borrowings of ~R15bn p.a. to maintain a debt level of ~R250bn and debt service costs of ~R50bn p.a. </a:t>
            </a:r>
          </a:p>
          <a:p>
            <a:pPr marL="285750" marR="0" lvl="0" indent="-285750" algn="l" defTabSz="91440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Initial indications from National Treasury are that Eskom could be limited to borrowing on a project-by-project basis and on the premise that the project is within a PSP construct</a:t>
            </a:r>
          </a:p>
          <a:p>
            <a:pPr marL="285750" marR="0" lvl="0" indent="-285750" algn="l" defTabSz="91440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FY25-35: ~R443bn in CAPEX to sustain the existing business will be fully funded from cash from operations (includes environmental compliance and extended operations)</a:t>
            </a:r>
          </a:p>
          <a:p>
            <a:pPr marL="285750" marR="0" lvl="0" indent="-285750" algn="l" defTabSz="91440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kumimoji="0" lang="en-GB" sz="1200" b="0" i="0" u="sng" strike="noStrike" kern="1200" cap="none" spc="0" normalizeH="0" baseline="0" noProof="0">
                <a:ln>
                  <a:noFill/>
                </a:ln>
                <a:solidFill>
                  <a:srgbClr val="003896"/>
                </a:solidFill>
                <a:effectLst/>
                <a:uLnTx/>
                <a:uFillTx/>
                <a:latin typeface="Gill Sans MT" panose="020B0502020104020203" pitchFamily="34" charset="0"/>
                <a:ea typeface="+mn-ea"/>
                <a:cs typeface="+mn-cs"/>
              </a:rPr>
              <a:t>FY25-35: Of the total growth CAPEX requirement of R1tn, Eskom estimates a funding pot of ~R410bn from cash from operations (R20bn p.a.) and borrowings (R15bn p.a). This can be used to self-fund a limited portion of growth projects or can be utilised through leveraging off the private sector</a:t>
            </a:r>
          </a:p>
          <a:p>
            <a:pPr marL="285750" marR="0" lvl="0" indent="-285750" algn="l" defTabSz="91440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Cash from operations available for growth is subject to the growth rates in revenue (tariff and sales), costs and municipal debt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1CA291F-663B-47B1-87DD-51E5B01DA0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797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23</a:t>
            </a:fld>
            <a:endParaRPr lang="en-GB" dirty="0"/>
          </a:p>
        </p:txBody>
      </p:sp>
    </p:spTree>
    <p:extLst>
      <p:ext uri="{BB962C8B-B14F-4D97-AF65-F5344CB8AC3E}">
        <p14:creationId xmlns:p14="http://schemas.microsoft.com/office/powerpoint/2010/main" val="25777327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9AE1-72BE-85A7-3E77-88C25D780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C218D-F6D7-AA49-386F-CACEE2AA253E}"/>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CE3A0DFD-C458-42BA-EE10-D5D5665E9EB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AD4E09B-D1EB-EF02-4E03-D77408CEF91D}"/>
              </a:ext>
            </a:extLst>
          </p:cNvPr>
          <p:cNvSpPr>
            <a:spLocks noGrp="1"/>
          </p:cNvSpPr>
          <p:nvPr>
            <p:ph type="sldNum" sz="quarter" idx="10"/>
          </p:nvPr>
        </p:nvSpPr>
        <p:spPr/>
        <p:txBody>
          <a:bodyPr/>
          <a:lstStyle/>
          <a:p>
            <a:pPr>
              <a:defRPr/>
            </a:pPr>
            <a:fld id="{E664445D-E4B2-472D-AB9E-08EA8A2D85F9}" type="slidenum">
              <a:rPr lang="en-ZA" smtClean="0"/>
              <a:pPr>
                <a:defRPr/>
              </a:pPr>
              <a:t>24</a:t>
            </a:fld>
            <a:endParaRPr lang="en-ZA"/>
          </a:p>
        </p:txBody>
      </p:sp>
      <p:sp>
        <p:nvSpPr>
          <p:cNvPr id="5" name="Date Placeholder 4">
            <a:extLst>
              <a:ext uri="{FF2B5EF4-FFF2-40B4-BE49-F238E27FC236}">
                <a16:creationId xmlns:a16="http://schemas.microsoft.com/office/drawing/2014/main" id="{1625AE9D-3B90-02D6-6DFB-4B7B851DBCD0}"/>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2820803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GB" dirty="0"/>
          </a:p>
        </p:txBody>
      </p:sp>
      <p:sp>
        <p:nvSpPr>
          <p:cNvPr id="4" name="Date Placeholder 3"/>
          <p:cNvSpPr>
            <a:spLocks noGrp="1"/>
          </p:cNvSpPr>
          <p:nvPr>
            <p:ph type="dt" idx="1"/>
          </p:nvPr>
        </p:nvSpPr>
        <p:spPr/>
        <p:txBody>
          <a:bodyPr/>
          <a:lstStyle/>
          <a:p>
            <a:pPr>
              <a:defRPr/>
            </a:pPr>
            <a:fld id="{08320B62-FD10-4D62-8AB9-27CE9B0B1FB9}" type="datetime1">
              <a:rPr lang="en-GB" smtClean="0"/>
              <a:pPr>
                <a:defRPr/>
              </a:pPr>
              <a:t>29/01/2025</a:t>
            </a:fld>
            <a:endParaRPr lang="en-GB" dirty="0"/>
          </a:p>
        </p:txBody>
      </p:sp>
      <p:sp>
        <p:nvSpPr>
          <p:cNvPr id="5" name="Slide Number Placeholder 4"/>
          <p:cNvSpPr>
            <a:spLocks noGrp="1"/>
          </p:cNvSpPr>
          <p:nvPr>
            <p:ph type="sldNum" sz="quarter" idx="5"/>
          </p:nvPr>
        </p:nvSpPr>
        <p:spPr/>
        <p:txBody>
          <a:bodyPr/>
          <a:lstStyle/>
          <a:p>
            <a:pPr>
              <a:defRPr/>
            </a:pPr>
            <a:fld id="{E664445D-E4B2-472D-AB9E-08EA8A2D85F9}" type="slidenum">
              <a:rPr lang="en-GB" smtClean="0"/>
              <a:pPr>
                <a:defRPr/>
              </a:pPr>
              <a:t>25</a:t>
            </a:fld>
            <a:endParaRPr lang="en-GB" dirty="0"/>
          </a:p>
        </p:txBody>
      </p:sp>
    </p:spTree>
    <p:extLst>
      <p:ext uri="{BB962C8B-B14F-4D97-AF65-F5344CB8AC3E}">
        <p14:creationId xmlns:p14="http://schemas.microsoft.com/office/powerpoint/2010/main" val="2450353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26</a:t>
            </a:fld>
            <a:endParaRPr lang="en-GB" dirty="0"/>
          </a:p>
        </p:txBody>
      </p:sp>
    </p:spTree>
    <p:extLst>
      <p:ext uri="{BB962C8B-B14F-4D97-AF65-F5344CB8AC3E}">
        <p14:creationId xmlns:p14="http://schemas.microsoft.com/office/powerpoint/2010/main" val="2228636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27</a:t>
            </a:fld>
            <a:endParaRPr lang="en-GB" dirty="0"/>
          </a:p>
        </p:txBody>
      </p:sp>
    </p:spTree>
    <p:extLst>
      <p:ext uri="{BB962C8B-B14F-4D97-AF65-F5344CB8AC3E}">
        <p14:creationId xmlns:p14="http://schemas.microsoft.com/office/powerpoint/2010/main" val="40629223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F1F15-122E-4F72-BA91-2BD68B3DC44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0375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29</a:t>
            </a:fld>
            <a:endParaRPr lang="en-GB" dirty="0"/>
          </a:p>
        </p:txBody>
      </p:sp>
    </p:spTree>
    <p:extLst>
      <p:ext uri="{BB962C8B-B14F-4D97-AF65-F5344CB8AC3E}">
        <p14:creationId xmlns:p14="http://schemas.microsoft.com/office/powerpoint/2010/main" val="22174191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872E7-23FE-9364-2015-1DE6FFFB7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8532D-5CC5-3A8B-D3C0-39697A327C9D}"/>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A7989E5F-31B6-9788-1DC8-B7B91CCBB532}"/>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99A51712-FB11-582C-EF83-94A8D41DF3E5}"/>
              </a:ext>
            </a:extLst>
          </p:cNvPr>
          <p:cNvSpPr>
            <a:spLocks noGrp="1"/>
          </p:cNvSpPr>
          <p:nvPr>
            <p:ph type="sldNum" sz="quarter" idx="10"/>
          </p:nvPr>
        </p:nvSpPr>
        <p:spPr/>
        <p:txBody>
          <a:bodyPr/>
          <a:lstStyle/>
          <a:p>
            <a:pPr>
              <a:defRPr/>
            </a:pPr>
            <a:fld id="{E664445D-E4B2-472D-AB9E-08EA8A2D85F9}" type="slidenum">
              <a:rPr lang="en-ZA" smtClean="0"/>
              <a:pPr>
                <a:defRPr/>
              </a:pPr>
              <a:t>30</a:t>
            </a:fld>
            <a:endParaRPr lang="en-ZA"/>
          </a:p>
        </p:txBody>
      </p:sp>
      <p:sp>
        <p:nvSpPr>
          <p:cNvPr id="5" name="Date Placeholder 4">
            <a:extLst>
              <a:ext uri="{FF2B5EF4-FFF2-40B4-BE49-F238E27FC236}">
                <a16:creationId xmlns:a16="http://schemas.microsoft.com/office/drawing/2014/main" id="{CF66DBAB-2C53-315C-218A-68186E8D362F}"/>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864687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4</a:t>
            </a:fld>
            <a:endParaRPr lang="en-GB" dirty="0"/>
          </a:p>
        </p:txBody>
      </p:sp>
    </p:spTree>
    <p:extLst>
      <p:ext uri="{BB962C8B-B14F-4D97-AF65-F5344CB8AC3E}">
        <p14:creationId xmlns:p14="http://schemas.microsoft.com/office/powerpoint/2010/main" val="40958284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6AF17-925C-BFDA-1638-46645093A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EBB044-C2EE-041C-ED0C-B2837E5306AD}"/>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04A656E8-F408-16C3-077B-0C986CF55D7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470345AF-C4CA-44D7-497E-345D1821680E}"/>
              </a:ext>
            </a:extLst>
          </p:cNvPr>
          <p:cNvSpPr>
            <a:spLocks noGrp="1"/>
          </p:cNvSpPr>
          <p:nvPr>
            <p:ph type="sldNum" sz="quarter" idx="10"/>
          </p:nvPr>
        </p:nvSpPr>
        <p:spPr/>
        <p:txBody>
          <a:bodyPr/>
          <a:lstStyle/>
          <a:p>
            <a:pPr>
              <a:defRPr/>
            </a:pPr>
            <a:fld id="{E664445D-E4B2-472D-AB9E-08EA8A2D85F9}" type="slidenum">
              <a:rPr lang="en-ZA" smtClean="0"/>
              <a:pPr>
                <a:defRPr/>
              </a:pPr>
              <a:t>31</a:t>
            </a:fld>
            <a:endParaRPr lang="en-ZA"/>
          </a:p>
        </p:txBody>
      </p:sp>
      <p:sp>
        <p:nvSpPr>
          <p:cNvPr id="5" name="Date Placeholder 4">
            <a:extLst>
              <a:ext uri="{FF2B5EF4-FFF2-40B4-BE49-F238E27FC236}">
                <a16:creationId xmlns:a16="http://schemas.microsoft.com/office/drawing/2014/main" id="{CEB0640C-5594-7503-80A3-403DA72F3339}"/>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27005234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88B86E-AC82-4B11-9D78-060E1E32C21C}"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03913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0FA8-F964-5039-FB38-0FA9132E3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17AF51-61D2-C17F-B676-1403548743AF}"/>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296BB5F1-C528-0997-5AAE-BCAB031DA3D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75AA502-A624-7D1C-EAD0-3ADBBF25A36C}"/>
              </a:ext>
            </a:extLst>
          </p:cNvPr>
          <p:cNvSpPr>
            <a:spLocks noGrp="1"/>
          </p:cNvSpPr>
          <p:nvPr>
            <p:ph type="sldNum" sz="quarter" idx="10"/>
          </p:nvPr>
        </p:nvSpPr>
        <p:spPr/>
        <p:txBody>
          <a:bodyPr/>
          <a:lstStyle/>
          <a:p>
            <a:pPr>
              <a:defRPr/>
            </a:pPr>
            <a:fld id="{E664445D-E4B2-472D-AB9E-08EA8A2D85F9}" type="slidenum">
              <a:rPr lang="en-ZA" smtClean="0"/>
              <a:pPr>
                <a:defRPr/>
              </a:pPr>
              <a:t>33</a:t>
            </a:fld>
            <a:endParaRPr lang="en-ZA"/>
          </a:p>
        </p:txBody>
      </p:sp>
      <p:sp>
        <p:nvSpPr>
          <p:cNvPr id="5" name="Date Placeholder 4">
            <a:extLst>
              <a:ext uri="{FF2B5EF4-FFF2-40B4-BE49-F238E27FC236}">
                <a16:creationId xmlns:a16="http://schemas.microsoft.com/office/drawing/2014/main" id="{999DD19B-8662-6312-0DFF-02EFD225AEDB}"/>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34035454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DE6E1-D31E-2251-B5BB-1CBAB8CE5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BF24EC-ECCE-A5B9-BA97-D5881CF99F6B}"/>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95812BDD-435A-F04F-EBCA-CC9AFFC7B98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678ABDC8-4EEC-94AE-16B6-2A42E5DE2C26}"/>
              </a:ext>
            </a:extLst>
          </p:cNvPr>
          <p:cNvSpPr>
            <a:spLocks noGrp="1"/>
          </p:cNvSpPr>
          <p:nvPr>
            <p:ph type="sldNum" sz="quarter" idx="10"/>
          </p:nvPr>
        </p:nvSpPr>
        <p:spPr/>
        <p:txBody>
          <a:bodyPr/>
          <a:lstStyle/>
          <a:p>
            <a:pPr>
              <a:defRPr/>
            </a:pPr>
            <a:fld id="{E664445D-E4B2-472D-AB9E-08EA8A2D85F9}" type="slidenum">
              <a:rPr lang="en-ZA" smtClean="0"/>
              <a:pPr>
                <a:defRPr/>
              </a:pPr>
              <a:t>35</a:t>
            </a:fld>
            <a:endParaRPr lang="en-ZA"/>
          </a:p>
        </p:txBody>
      </p:sp>
      <p:sp>
        <p:nvSpPr>
          <p:cNvPr id="5" name="Date Placeholder 4">
            <a:extLst>
              <a:ext uri="{FF2B5EF4-FFF2-40B4-BE49-F238E27FC236}">
                <a16:creationId xmlns:a16="http://schemas.microsoft.com/office/drawing/2014/main" id="{E2D423A4-FED4-CD86-7136-355DBE577AAB}"/>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26133560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B3773-FD62-B3DA-B529-F714355A3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012C8-821A-E0B5-4452-D7D2E053F84F}"/>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E2088E86-2721-3DB9-7D83-8E097134949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25222DE-C06C-05A4-D75D-ACCC51BD83FA}"/>
              </a:ext>
            </a:extLst>
          </p:cNvPr>
          <p:cNvSpPr>
            <a:spLocks noGrp="1"/>
          </p:cNvSpPr>
          <p:nvPr>
            <p:ph type="sldNum" sz="quarter" idx="10"/>
          </p:nvPr>
        </p:nvSpPr>
        <p:spPr/>
        <p:txBody>
          <a:bodyPr/>
          <a:lstStyle/>
          <a:p>
            <a:pPr>
              <a:defRPr/>
            </a:pPr>
            <a:fld id="{E664445D-E4B2-472D-AB9E-08EA8A2D85F9}" type="slidenum">
              <a:rPr lang="en-ZA" smtClean="0"/>
              <a:pPr>
                <a:defRPr/>
              </a:pPr>
              <a:t>37</a:t>
            </a:fld>
            <a:endParaRPr lang="en-ZA"/>
          </a:p>
        </p:txBody>
      </p:sp>
      <p:sp>
        <p:nvSpPr>
          <p:cNvPr id="5" name="Date Placeholder 4">
            <a:extLst>
              <a:ext uri="{FF2B5EF4-FFF2-40B4-BE49-F238E27FC236}">
                <a16:creationId xmlns:a16="http://schemas.microsoft.com/office/drawing/2014/main" id="{18602B5E-A0AB-E4F7-66C2-B8C8BF9E629C}"/>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32675362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C0302-177D-14AD-DC70-B919500A4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66926-262B-4AE0-09C2-8722DE9BCA99}"/>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6FC58C0A-E2D1-FDF4-EF20-EB09DBC9E86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1905249-0732-2E7A-D8B1-BEB8C1079F23}"/>
              </a:ext>
            </a:extLst>
          </p:cNvPr>
          <p:cNvSpPr>
            <a:spLocks noGrp="1"/>
          </p:cNvSpPr>
          <p:nvPr>
            <p:ph type="sldNum" sz="quarter" idx="10"/>
          </p:nvPr>
        </p:nvSpPr>
        <p:spPr/>
        <p:txBody>
          <a:bodyPr/>
          <a:lstStyle/>
          <a:p>
            <a:pPr>
              <a:defRPr/>
            </a:pPr>
            <a:fld id="{E664445D-E4B2-472D-AB9E-08EA8A2D85F9}" type="slidenum">
              <a:rPr lang="en-ZA" smtClean="0"/>
              <a:pPr>
                <a:defRPr/>
              </a:pPr>
              <a:t>38</a:t>
            </a:fld>
            <a:endParaRPr lang="en-ZA"/>
          </a:p>
        </p:txBody>
      </p:sp>
      <p:sp>
        <p:nvSpPr>
          <p:cNvPr id="5" name="Date Placeholder 4">
            <a:extLst>
              <a:ext uri="{FF2B5EF4-FFF2-40B4-BE49-F238E27FC236}">
                <a16:creationId xmlns:a16="http://schemas.microsoft.com/office/drawing/2014/main" id="{B49AA826-A1EB-81C4-2BDB-06EED17BA34F}"/>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13483613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xfrm>
            <a:off x="407988" y="695325"/>
            <a:ext cx="6194425" cy="3484563"/>
          </a:xfrm>
          <a:ln/>
        </p:spPr>
      </p:sp>
      <p:sp>
        <p:nvSpPr>
          <p:cNvPr id="92163" name="Notes Placeholder 2"/>
          <p:cNvSpPr>
            <a:spLocks noGrp="1"/>
          </p:cNvSpPr>
          <p:nvPr>
            <p:ph type="body" idx="1"/>
          </p:nvPr>
        </p:nvSpPr>
        <p:spPr>
          <a:noFill/>
          <a:ln/>
        </p:spPr>
        <p:txBody>
          <a:bodyPr/>
          <a:lstStyle/>
          <a:p>
            <a:endParaRPr lang="en-GB" dirty="0">
              <a:latin typeface="Arial" pitchFamily="34" charset="0"/>
              <a:cs typeface="Arial" pitchFamily="34" charset="0"/>
            </a:endParaRPr>
          </a:p>
        </p:txBody>
      </p:sp>
      <p:sp>
        <p:nvSpPr>
          <p:cNvPr id="92164" name="Slide Number Placeholder 3"/>
          <p:cNvSpPr>
            <a:spLocks noGrp="1"/>
          </p:cNvSpPr>
          <p:nvPr>
            <p:ph type="sldNum" sz="quarter" idx="5"/>
          </p:nvPr>
        </p:nvSpPr>
        <p:spPr>
          <a:noFill/>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8044FD89-3B81-4416-AC60-3C84B1580178}" type="slidenum">
              <a:rPr kumimoji="0" lang="en-GB" sz="13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eaLnBrk="1" fontAlgn="base" latinLnBrk="0" hangingPunct="1">
                <a:lnSpc>
                  <a:spcPct val="100000"/>
                </a:lnSpc>
                <a:spcBef>
                  <a:spcPct val="0"/>
                </a:spcBef>
                <a:spcAft>
                  <a:spcPct val="0"/>
                </a:spcAft>
                <a:buClrTx/>
                <a:buSzTx/>
                <a:buFontTx/>
                <a:buNone/>
                <a:tabLst/>
                <a:defRPr/>
              </a:pPr>
              <a:t>39</a:t>
            </a:fld>
            <a:endParaRPr kumimoji="0" lang="en-GB" sz="13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4011031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5325"/>
            <a:ext cx="6194425" cy="348456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664445D-E4B2-472D-AB9E-08EA8A2D85F9}" type="slidenum">
              <a:rPr lang="en-GB" smtClean="0"/>
              <a:pPr>
                <a:defRPr/>
              </a:pPr>
              <a:t>40</a:t>
            </a:fld>
            <a:endParaRPr lang="en-GB" dirty="0"/>
          </a:p>
        </p:txBody>
      </p:sp>
      <p:sp>
        <p:nvSpPr>
          <p:cNvPr id="5" name="Date Placeholder 4"/>
          <p:cNvSpPr>
            <a:spLocks noGrp="1"/>
          </p:cNvSpPr>
          <p:nvPr>
            <p:ph type="dt" idx="11"/>
          </p:nvPr>
        </p:nvSpPr>
        <p:spPr/>
        <p:txBody>
          <a:bodyPr/>
          <a:lstStyle/>
          <a:p>
            <a:pPr>
              <a:defRPr/>
            </a:pPr>
            <a:fld id="{33CEB6C7-7FFD-44F7-86EC-94F47DEFAAD3}" type="datetime1">
              <a:rPr lang="en-GB" smtClean="0"/>
              <a:pPr>
                <a:defRPr/>
              </a:pPr>
              <a:t>29/01/2025</a:t>
            </a:fld>
            <a:endParaRPr lang="en-GB" dirty="0"/>
          </a:p>
        </p:txBody>
      </p:sp>
    </p:spTree>
    <p:extLst>
      <p:ext uri="{BB962C8B-B14F-4D97-AF65-F5344CB8AC3E}">
        <p14:creationId xmlns:p14="http://schemas.microsoft.com/office/powerpoint/2010/main" val="1546743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E54E52-1091-4D71-B73D-9F0C1D93684C}" type="slidenum">
              <a:rPr lang="en-GB" smtClean="0"/>
              <a:pPr/>
              <a:t>5</a:t>
            </a:fld>
            <a:endParaRPr lang="en-GB" dirty="0"/>
          </a:p>
        </p:txBody>
      </p:sp>
    </p:spTree>
    <p:extLst>
      <p:ext uri="{BB962C8B-B14F-4D97-AF65-F5344CB8AC3E}">
        <p14:creationId xmlns:p14="http://schemas.microsoft.com/office/powerpoint/2010/main" val="375582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9AE1-72BE-85A7-3E77-88C25D780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C218D-F6D7-AA49-386F-CACEE2AA253E}"/>
              </a:ext>
            </a:extLst>
          </p:cNvPr>
          <p:cNvSpPr>
            <a:spLocks noGrp="1" noRot="1" noChangeAspect="1"/>
          </p:cNvSpPr>
          <p:nvPr>
            <p:ph type="sldImg"/>
          </p:nvPr>
        </p:nvSpPr>
        <p:spPr>
          <a:xfrm>
            <a:off x="407988" y="695325"/>
            <a:ext cx="6194425" cy="3484563"/>
          </a:xfrm>
        </p:spPr>
      </p:sp>
      <p:sp>
        <p:nvSpPr>
          <p:cNvPr id="3" name="Notes Placeholder 2">
            <a:extLst>
              <a:ext uri="{FF2B5EF4-FFF2-40B4-BE49-F238E27FC236}">
                <a16:creationId xmlns:a16="http://schemas.microsoft.com/office/drawing/2014/main" id="{CE3A0DFD-C458-42BA-EE10-D5D5665E9EB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AD4E09B-D1EB-EF02-4E03-D77408CEF91D}"/>
              </a:ext>
            </a:extLst>
          </p:cNvPr>
          <p:cNvSpPr>
            <a:spLocks noGrp="1"/>
          </p:cNvSpPr>
          <p:nvPr>
            <p:ph type="sldNum" sz="quarter" idx="10"/>
          </p:nvPr>
        </p:nvSpPr>
        <p:spPr/>
        <p:txBody>
          <a:bodyPr/>
          <a:lstStyle/>
          <a:p>
            <a:pPr>
              <a:defRPr/>
            </a:pPr>
            <a:fld id="{E664445D-E4B2-472D-AB9E-08EA8A2D85F9}" type="slidenum">
              <a:rPr lang="en-ZA" smtClean="0"/>
              <a:pPr>
                <a:defRPr/>
              </a:pPr>
              <a:t>6</a:t>
            </a:fld>
            <a:endParaRPr lang="en-ZA"/>
          </a:p>
        </p:txBody>
      </p:sp>
      <p:sp>
        <p:nvSpPr>
          <p:cNvPr id="5" name="Date Placeholder 4">
            <a:extLst>
              <a:ext uri="{FF2B5EF4-FFF2-40B4-BE49-F238E27FC236}">
                <a16:creationId xmlns:a16="http://schemas.microsoft.com/office/drawing/2014/main" id="{1625AE9D-3B90-02D6-6DFB-4B7B851DBCD0}"/>
              </a:ext>
            </a:extLst>
          </p:cNvPr>
          <p:cNvSpPr>
            <a:spLocks noGrp="1"/>
          </p:cNvSpPr>
          <p:nvPr>
            <p:ph type="dt" idx="11"/>
          </p:nvPr>
        </p:nvSpPr>
        <p:spPr/>
        <p:txBody>
          <a:bodyPr/>
          <a:lstStyle/>
          <a:p>
            <a:pPr>
              <a:defRPr/>
            </a:pPr>
            <a:fld id="{33CEB6C7-7FFD-44F7-86EC-94F47DEFAAD3}" type="datetime1">
              <a:rPr lang="en-ZA" smtClean="0"/>
              <a:t>2025/01/29</a:t>
            </a:fld>
            <a:endParaRPr lang="en-ZA"/>
          </a:p>
        </p:txBody>
      </p:sp>
    </p:spTree>
    <p:extLst>
      <p:ext uri="{BB962C8B-B14F-4D97-AF65-F5344CB8AC3E}">
        <p14:creationId xmlns:p14="http://schemas.microsoft.com/office/powerpoint/2010/main" val="2820803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GB" dirty="0"/>
          </a:p>
        </p:txBody>
      </p:sp>
      <p:sp>
        <p:nvSpPr>
          <p:cNvPr id="4" name="Date Placeholder 3"/>
          <p:cNvSpPr>
            <a:spLocks noGrp="1"/>
          </p:cNvSpPr>
          <p:nvPr>
            <p:ph type="dt" idx="1"/>
          </p:nvPr>
        </p:nvSpPr>
        <p:spPr/>
        <p:txBody>
          <a:bodyPr/>
          <a:lstStyle/>
          <a:p>
            <a:pPr>
              <a:defRPr/>
            </a:pPr>
            <a:fld id="{08320B62-FD10-4D62-8AB9-27CE9B0B1FB9}" type="datetime1">
              <a:rPr lang="en-GB" smtClean="0"/>
              <a:pPr>
                <a:defRPr/>
              </a:pPr>
              <a:t>29/01/2025</a:t>
            </a:fld>
            <a:endParaRPr lang="en-GB" dirty="0"/>
          </a:p>
        </p:txBody>
      </p:sp>
      <p:sp>
        <p:nvSpPr>
          <p:cNvPr id="5" name="Slide Number Placeholder 4"/>
          <p:cNvSpPr>
            <a:spLocks noGrp="1"/>
          </p:cNvSpPr>
          <p:nvPr>
            <p:ph type="sldNum" sz="quarter" idx="5"/>
          </p:nvPr>
        </p:nvSpPr>
        <p:spPr/>
        <p:txBody>
          <a:bodyPr/>
          <a:lstStyle/>
          <a:p>
            <a:pPr>
              <a:defRPr/>
            </a:pPr>
            <a:fld id="{E664445D-E4B2-472D-AB9E-08EA8A2D85F9}" type="slidenum">
              <a:rPr lang="en-GB" smtClean="0"/>
              <a:pPr>
                <a:defRPr/>
              </a:pPr>
              <a:t>7</a:t>
            </a:fld>
            <a:endParaRPr lang="en-GB" dirty="0"/>
          </a:p>
        </p:txBody>
      </p:sp>
    </p:spTree>
    <p:extLst>
      <p:ext uri="{BB962C8B-B14F-4D97-AF65-F5344CB8AC3E}">
        <p14:creationId xmlns:p14="http://schemas.microsoft.com/office/powerpoint/2010/main" val="1098960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Irregular expenditure – cumulative R98.7 billion, FY2024 incurred R4.7 billion (of which R0.4 billion relates to new matters). Condonation of R1.2 billion plus recovery of R500 million </a:t>
            </a:r>
            <a:r>
              <a:rPr lang="en-GB" dirty="0" err="1"/>
              <a:t>iro</a:t>
            </a:r>
            <a:r>
              <a:rPr lang="en-GB" dirty="0"/>
              <a:t> SAP</a:t>
            </a:r>
          </a:p>
          <a:p>
            <a:r>
              <a:rPr lang="en-GB" dirty="0"/>
              <a:t>Fruitless and wasteful expenditure – cumulative R6.1 billion, FY2024 incurred R1 million. R4.6 billion is still being assessed (not included in the balance), of which R3.5 billion relates to prior periods</a:t>
            </a:r>
          </a:p>
          <a:p>
            <a:r>
              <a:rPr lang="en-GB" dirty="0"/>
              <a:t>Losses due to criminal conduct – FY2024 R6.7 billion, of which R6.4 billion is electricity theft/non-technical losses</a:t>
            </a:r>
          </a:p>
        </p:txBody>
      </p:sp>
      <p:sp>
        <p:nvSpPr>
          <p:cNvPr id="4" name="Slide Number Placeholder 3"/>
          <p:cNvSpPr>
            <a:spLocks noGrp="1"/>
          </p:cNvSpPr>
          <p:nvPr>
            <p:ph type="sldNum" sz="quarter" idx="5"/>
          </p:nvPr>
        </p:nvSpPr>
        <p:spPr/>
        <p:txBody>
          <a:bodyPr/>
          <a:lstStyle/>
          <a:p>
            <a:fld id="{00DD852E-6BB8-4B32-A571-53BE1D7B56DC}" type="slidenum">
              <a:rPr lang="en-GB" smtClean="0"/>
              <a:pPr/>
              <a:t>8</a:t>
            </a:fld>
            <a:endParaRPr lang="en-GB" dirty="0"/>
          </a:p>
        </p:txBody>
      </p:sp>
    </p:spTree>
    <p:extLst>
      <p:ext uri="{BB962C8B-B14F-4D97-AF65-F5344CB8AC3E}">
        <p14:creationId xmlns:p14="http://schemas.microsoft.com/office/powerpoint/2010/main" val="4195748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9</a:t>
            </a:fld>
            <a:endParaRPr lang="en-GB" dirty="0"/>
          </a:p>
        </p:txBody>
      </p:sp>
    </p:spTree>
    <p:extLst>
      <p:ext uri="{BB962C8B-B14F-4D97-AF65-F5344CB8AC3E}">
        <p14:creationId xmlns:p14="http://schemas.microsoft.com/office/powerpoint/2010/main" val="1115355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107 supplier disciplinary cases concluded, 38 in progress</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41 suppliers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sanctioned with removal from the Eskom Supplier Database (ESD) and recommended for referral to National Treasury for restriction</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36 suppliers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received a suspended sanction</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 suppliers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sanctioned with removal from the ESD without referral to </a:t>
            </a:r>
            <a:r>
              <a:rPr lang="en-GB" sz="1200" b="0">
                <a:solidFill>
                  <a:srgbClr val="003896"/>
                </a:solidFill>
                <a:latin typeface="Gill Sans MT" panose="020B0502020104020203" pitchFamily="34" charset="0"/>
              </a:rPr>
              <a:t>National Treasury</a:t>
            </a:r>
            <a:endPar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28 suppliers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cases closed with no further action (no malfeasance found, or deregistered and no longer in existence)</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i="0" u="none" strike="noStrike" kern="1200" cap="none" spc="0" normalizeH="0" baseline="0" noProof="0">
              <a:ln>
                <a:noFill/>
              </a:ln>
              <a:solidFill>
                <a:srgbClr val="003896"/>
              </a:solidFill>
              <a:effectLst/>
              <a:uLnTx/>
              <a:uFillTx/>
              <a:latin typeface="Gill Sans MT" panose="020B0502020104020203"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srgbClr val="003896"/>
              </a:solidFill>
              <a:effectLst/>
              <a:uLnTx/>
              <a:uFillTx/>
              <a:latin typeface="Gill Sans MT" panose="020B0502020104020203"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srgbClr val="003896"/>
              </a:solidFill>
              <a:effectLst/>
              <a:uLnTx/>
              <a:uFillTx/>
              <a:latin typeface="Gill Sans MT" panose="020B0502020104020203"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srgbClr val="003896"/>
              </a:solidFill>
              <a:effectLst/>
              <a:uLnTx/>
              <a:uFillTx/>
              <a:latin typeface="Gill Sans MT" panose="020B0502020104020203"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00DD852E-6BB8-4B32-A571-53BE1D7B56DC}" type="slidenum">
              <a:rPr lang="en-GB" smtClean="0"/>
              <a:pPr/>
              <a:t>10</a:t>
            </a:fld>
            <a:endParaRPr lang="en-GB" dirty="0"/>
          </a:p>
        </p:txBody>
      </p:sp>
    </p:spTree>
    <p:extLst>
      <p:ext uri="{BB962C8B-B14F-4D97-AF65-F5344CB8AC3E}">
        <p14:creationId xmlns:p14="http://schemas.microsoft.com/office/powerpoint/2010/main" val="3616515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emf"/><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4.emf"/><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1552741199"/>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mj-cs"/>
              <a:sym typeface="Gill Sans MT" panose="020B0502020104020203" pitchFamily="34" charset="0"/>
            </a:endParaRPr>
          </a:p>
        </p:txBody>
      </p:sp>
      <p:sp>
        <p:nvSpPr>
          <p:cNvPr id="2" name="Title 1"/>
          <p:cNvSpPr>
            <a:spLocks noGrp="1"/>
          </p:cNvSpPr>
          <p:nvPr>
            <p:ph type="title"/>
          </p:nvPr>
        </p:nvSpPr>
        <p:spPr/>
        <p:txBody>
          <a:bodyPr vert="horz">
            <a:noAutofit/>
          </a:bodyPr>
          <a:lstStyle>
            <a:lvl1pPr rtl="0">
              <a:defRPr>
                <a:latin typeface="Gill Sans MT" panose="020B0502020104020203" pitchFamily="34" charset="0"/>
                <a:sym typeface="Gill Sans MT" panose="020B0502020104020203" pitchFamily="34" charset="0"/>
              </a:defRPr>
            </a:lvl1pPr>
          </a:lstStyle>
          <a:p>
            <a:r>
              <a:rPr lang="en-GB" dirty="0"/>
              <a:t>Click to edit Master title style</a:t>
            </a:r>
          </a:p>
        </p:txBody>
      </p:sp>
      <p:sp>
        <p:nvSpPr>
          <p:cNvPr id="3" name="Content Placeholder 2"/>
          <p:cNvSpPr>
            <a:spLocks noGrp="1"/>
          </p:cNvSpPr>
          <p:nvPr>
            <p:ph idx="1" hasCustomPrompt="1"/>
          </p:nvPr>
        </p:nvSpPr>
        <p:spPr/>
        <p:txBody>
          <a:bodyPr/>
          <a:lstStyle>
            <a:lvl1pPr rtl="0">
              <a:defRPr>
                <a:latin typeface="Gill Sans MT" panose="020B0502020104020203" pitchFamily="34" charset="0"/>
                <a:sym typeface="Gill Sans MT" panose="020B0502020104020203" pitchFamily="34" charset="0"/>
              </a:defRPr>
            </a:lvl1pPr>
            <a:lvl2pPr rtl="0">
              <a:defRPr>
                <a:latin typeface="Gill Sans MT" panose="020B0502020104020203" pitchFamily="34" charset="0"/>
                <a:sym typeface="Gill Sans MT" panose="020B0502020104020203" pitchFamily="34" charset="0"/>
              </a:defRPr>
            </a:lvl2pPr>
            <a:lvl3pPr rtl="0">
              <a:defRPr>
                <a:latin typeface="Gill Sans MT" panose="020B0502020104020203" pitchFamily="34" charset="0"/>
                <a:sym typeface="Gill Sans MT" panose="020B0502020104020203" pitchFamily="34" charset="0"/>
              </a:defRPr>
            </a:lvl3pPr>
            <a:lvl4pPr>
              <a:defRPr>
                <a:latin typeface="Gill Sans MT" panose="020B0502020104020203" pitchFamily="34" charset="0"/>
                <a:sym typeface="Gill Sans MT" panose="020B0502020104020203" pitchFamily="34" charset="0"/>
              </a:defRPr>
            </a:lvl4pPr>
            <a:lvl5pPr marL="1828755" indent="0">
              <a:buNone/>
              <a:defRPr>
                <a:latin typeface="Gill Sans MT" panose="020B0502020104020203" pitchFamily="34" charset="0"/>
                <a:sym typeface="Gill Sans MT" panose="020B0502020104020203" pitchFamily="34" charset="0"/>
              </a:defRPr>
            </a:lvl5pPr>
          </a:lstStyle>
          <a:p>
            <a:pPr lvl="0"/>
            <a:r>
              <a:rPr lang="en-GB" dirty="0"/>
              <a:t>Edit Master text styles</a:t>
            </a:r>
          </a:p>
          <a:p>
            <a:pPr lvl="1"/>
            <a:r>
              <a:rPr lang="en-GB" dirty="0"/>
              <a:t>Second level</a:t>
            </a:r>
          </a:p>
          <a:p>
            <a:pPr lvl="2"/>
            <a:r>
              <a:rPr lang="en-GB" dirty="0"/>
              <a:t>Third level</a:t>
            </a:r>
          </a:p>
        </p:txBody>
      </p:sp>
      <p:sp>
        <p:nvSpPr>
          <p:cNvPr id="10" name="Slide Number Placeholder 5">
            <a:extLst>
              <a:ext uri="{FF2B5EF4-FFF2-40B4-BE49-F238E27FC236}">
                <a16:creationId xmlns:a16="http://schemas.microsoft.com/office/drawing/2014/main" id="{0A699FEC-D578-A49E-4D89-229B2E774F9A}"/>
              </a:ext>
            </a:extLst>
          </p:cNvPr>
          <p:cNvSpPr>
            <a:spLocks noGrp="1"/>
          </p:cNvSpPr>
          <p:nvPr>
            <p:ph type="sldNum" sz="quarter" idx="4"/>
          </p:nvPr>
        </p:nvSpPr>
        <p:spPr>
          <a:xfrm>
            <a:off x="11616613" y="6430144"/>
            <a:ext cx="480000" cy="365125"/>
          </a:xfrm>
          <a:prstGeom prst="rect">
            <a:avLst/>
          </a:prstGeom>
        </p:spPr>
        <p:txBody>
          <a:bodyPr vert="horz" lIns="91440" tIns="45720" rIns="91440" bIns="45720" rtlCol="0" anchor="ctr"/>
          <a:lstStyle>
            <a:lvl1pPr algn="r" rtl="0">
              <a:defRPr sz="10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fld id="{56B1497D-D85C-49F0-B0C9-9C5FED4EAE9E}" type="slidenum">
              <a:rPr lang="en-GB" smtClean="0"/>
              <a:pPr/>
              <a:t>‹#›</a:t>
            </a:fld>
            <a:endParaRPr lang="en-GB" dirty="0"/>
          </a:p>
        </p:txBody>
      </p:sp>
      <p:sp>
        <p:nvSpPr>
          <p:cNvPr id="11" name="Rectangle 38">
            <a:extLst>
              <a:ext uri="{FF2B5EF4-FFF2-40B4-BE49-F238E27FC236}">
                <a16:creationId xmlns:a16="http://schemas.microsoft.com/office/drawing/2014/main" id="{AB8D6EE0-82B2-7FA2-0227-BC32C4C6C426}"/>
              </a:ext>
            </a:extLst>
          </p:cNvPr>
          <p:cNvSpPr>
            <a:spLocks noGrp="1" noChangeArrowheads="1"/>
          </p:cNvSpPr>
          <p:nvPr>
            <p:ph type="ftr" sz="quarter" idx="3"/>
          </p:nvPr>
        </p:nvSpPr>
        <p:spPr>
          <a:xfrm>
            <a:off x="215347" y="6468869"/>
            <a:ext cx="10790400" cy="326400"/>
          </a:xfrm>
          <a:prstGeom prst="rect">
            <a:avLst/>
          </a:prstGeom>
          <a:ln/>
        </p:spPr>
        <p:txBody>
          <a:bodyPr lIns="89611" tIns="44806" rIns="89611" bIns="44806"/>
          <a:lstStyle>
            <a:lvl1pPr rtl="0">
              <a:defRPr sz="1333">
                <a:solidFill>
                  <a:schemeClr val="bg1"/>
                </a:solidFill>
                <a:latin typeface="Gill Sans MT" panose="020B0502020104020203" pitchFamily="34" charset="0"/>
              </a:defRPr>
            </a:lvl1pPr>
          </a:lstStyle>
          <a:p>
            <a:pPr>
              <a:defRPr/>
            </a:pPr>
            <a:endParaRPr lang="en-GB" dirty="0"/>
          </a:p>
        </p:txBody>
      </p:sp>
    </p:spTree>
    <p:extLst>
      <p:ext uri="{BB962C8B-B14F-4D97-AF65-F5344CB8AC3E}">
        <p14:creationId xmlns:p14="http://schemas.microsoft.com/office/powerpoint/2010/main" val="1446866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506548469"/>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mj-cs"/>
              <a:sym typeface="Gill Sans MT" panose="020B0502020104020203" pitchFamily="34" charset="0"/>
            </a:endParaRPr>
          </a:p>
        </p:txBody>
      </p:sp>
      <p:sp>
        <p:nvSpPr>
          <p:cNvPr id="2" name="Title 1"/>
          <p:cNvSpPr>
            <a:spLocks noGrp="1"/>
          </p:cNvSpPr>
          <p:nvPr>
            <p:ph type="title"/>
          </p:nvPr>
        </p:nvSpPr>
        <p:spPr/>
        <p:txBody>
          <a:bodyPr vert="horz">
            <a:noAutofit/>
          </a:bodyPr>
          <a:lstStyle>
            <a:lvl1pPr rtl="0">
              <a:defRPr>
                <a:latin typeface="Gill Sans MT" panose="020B0502020104020203" pitchFamily="34" charset="0"/>
                <a:sym typeface="Gill Sans MT" panose="020B0502020104020203" pitchFamily="34" charset="0"/>
              </a:defRPr>
            </a:lvl1pPr>
          </a:lstStyle>
          <a:p>
            <a:r>
              <a:rPr lang="en-GB" dirty="0"/>
              <a:t>Click to edit Master title style</a:t>
            </a:r>
          </a:p>
        </p:txBody>
      </p:sp>
      <p:sp>
        <p:nvSpPr>
          <p:cNvPr id="6" name="Slide Number Placeholder 5">
            <a:extLst>
              <a:ext uri="{FF2B5EF4-FFF2-40B4-BE49-F238E27FC236}">
                <a16:creationId xmlns:a16="http://schemas.microsoft.com/office/drawing/2014/main" id="{98E0B762-AB19-561F-C887-1C637044F5F9}"/>
              </a:ext>
            </a:extLst>
          </p:cNvPr>
          <p:cNvSpPr>
            <a:spLocks noGrp="1"/>
          </p:cNvSpPr>
          <p:nvPr>
            <p:ph type="sldNum" sz="quarter" idx="4"/>
          </p:nvPr>
        </p:nvSpPr>
        <p:spPr>
          <a:xfrm>
            <a:off x="11616613" y="6430144"/>
            <a:ext cx="480000" cy="365125"/>
          </a:xfrm>
          <a:prstGeom prst="rect">
            <a:avLst/>
          </a:prstGeom>
        </p:spPr>
        <p:txBody>
          <a:bodyPr vert="horz" lIns="91440" tIns="45720" rIns="91440" bIns="45720" rtlCol="0" anchor="ctr"/>
          <a:lstStyle>
            <a:lvl1pPr algn="r" rtl="0">
              <a:defRPr sz="10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fld id="{56B1497D-D85C-49F0-B0C9-9C5FED4EAE9E}" type="slidenum">
              <a:rPr lang="en-GB" smtClean="0"/>
              <a:pPr/>
              <a:t>‹#›</a:t>
            </a:fld>
            <a:endParaRPr lang="en-GB" dirty="0"/>
          </a:p>
        </p:txBody>
      </p:sp>
      <p:sp>
        <p:nvSpPr>
          <p:cNvPr id="10" name="Rectangle 38">
            <a:extLst>
              <a:ext uri="{FF2B5EF4-FFF2-40B4-BE49-F238E27FC236}">
                <a16:creationId xmlns:a16="http://schemas.microsoft.com/office/drawing/2014/main" id="{B71BCAC8-0A60-DE20-DFB4-31DC4074FBA1}"/>
              </a:ext>
            </a:extLst>
          </p:cNvPr>
          <p:cNvSpPr>
            <a:spLocks noGrp="1" noChangeArrowheads="1"/>
          </p:cNvSpPr>
          <p:nvPr>
            <p:ph type="ftr" sz="quarter" idx="3"/>
          </p:nvPr>
        </p:nvSpPr>
        <p:spPr>
          <a:xfrm>
            <a:off x="215347" y="6468869"/>
            <a:ext cx="10790400" cy="326400"/>
          </a:xfrm>
          <a:prstGeom prst="rect">
            <a:avLst/>
          </a:prstGeom>
          <a:ln/>
        </p:spPr>
        <p:txBody>
          <a:bodyPr lIns="89611" tIns="44806" rIns="89611" bIns="44806"/>
          <a:lstStyle>
            <a:lvl1pPr rtl="0">
              <a:defRPr sz="1333">
                <a:solidFill>
                  <a:schemeClr val="bg1"/>
                </a:solidFill>
                <a:latin typeface="Gill Sans MT" panose="020B0502020104020203" pitchFamily="34" charset="0"/>
              </a:defRPr>
            </a:lvl1pPr>
          </a:lstStyle>
          <a:p>
            <a:pPr>
              <a:defRPr/>
            </a:pPr>
            <a:endParaRPr lang="en-GB" dirty="0"/>
          </a:p>
        </p:txBody>
      </p:sp>
    </p:spTree>
    <p:extLst>
      <p:ext uri="{BB962C8B-B14F-4D97-AF65-F5344CB8AC3E}">
        <p14:creationId xmlns:p14="http://schemas.microsoft.com/office/powerpoint/2010/main" val="343429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169318244"/>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Arial" panose="020B0604020202020204" pitchFamily="34" charset="0"/>
              <a:sym typeface="Gill Sans MT" panose="020B0502020104020203" pitchFamily="34" charset="0"/>
            </a:endParaRPr>
          </a:p>
        </p:txBody>
      </p:sp>
      <p:sp>
        <p:nvSpPr>
          <p:cNvPr id="63" name="Rectangle 3"/>
          <p:cNvSpPr>
            <a:spLocks noGrp="1" noChangeArrowheads="1"/>
          </p:cNvSpPr>
          <p:nvPr>
            <p:ph type="ctrTitle" hasCustomPrompt="1"/>
          </p:nvPr>
        </p:nvSpPr>
        <p:spPr>
          <a:xfrm>
            <a:off x="5392740" y="2867097"/>
            <a:ext cx="6343001" cy="676275"/>
          </a:xfrm>
          <a:prstGeom prst="rect">
            <a:avLst/>
          </a:prstGeom>
        </p:spPr>
        <p:txBody>
          <a:bodyPr vert="horz" anchor="b">
            <a:normAutofit/>
          </a:bodyPr>
          <a:lstStyle>
            <a:lvl1pPr algn="l" rtl="0">
              <a:defRPr sz="28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r>
              <a:rPr lang="en-GB" noProof="0" dirty="0"/>
              <a:t>Divider Slide</a:t>
            </a:r>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2"/>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1"/>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8" y="3364198"/>
            <a:ext cx="1895476" cy="1895476"/>
          </a:xfrm>
          <a:prstGeom prst="ellipse">
            <a:avLst/>
          </a:prstGeom>
          <a:solidFill>
            <a:schemeClr val="accent5"/>
          </a:solidFill>
          <a:ln>
            <a:solidFill>
              <a:schemeClr val="bg1"/>
            </a:solidFill>
          </a:ln>
        </p:spPr>
        <p:txBody>
          <a:bodyPr anchor="ctr"/>
          <a:lstStyle>
            <a:lvl1pPr marL="0" indent="0" algn="ctr" rtl="0">
              <a:buNone/>
              <a:defRPr sz="2400">
                <a:solidFill>
                  <a:schemeClr val="bg1"/>
                </a:solidFill>
                <a:latin typeface="Gill Sans MT" panose="020B0502020104020203" pitchFamily="34" charset="0"/>
                <a:sym typeface="Gill Sans MT" panose="020B0502020104020203" pitchFamily="34" charset="0"/>
              </a:defRPr>
            </a:lvl1pPr>
          </a:lstStyle>
          <a:p>
            <a:r>
              <a:rPr lang="en-GB"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7" y="1600672"/>
            <a:ext cx="3294851" cy="3294851"/>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rtl="0">
              <a:buNone/>
              <a:defRPr sz="3200">
                <a:solidFill>
                  <a:schemeClr val="bg1"/>
                </a:solidFill>
                <a:latin typeface="Gill Sans MT" panose="020B0502020104020203" pitchFamily="34" charset="0"/>
                <a:sym typeface="Gill Sans MT" panose="020B0502020104020203" pitchFamily="34" charset="0"/>
              </a:defRPr>
            </a:lvl1pPr>
          </a:lstStyle>
          <a:p>
            <a:r>
              <a:rPr lang="en-GB" dirty="0"/>
              <a:t>Insert </a:t>
            </a:r>
            <a:br>
              <a:rPr lang="en-GB" dirty="0"/>
            </a:br>
            <a:r>
              <a:rPr lang="en-GB" dirty="0"/>
              <a:t>visual</a:t>
            </a:r>
          </a:p>
        </p:txBody>
      </p:sp>
      <p:sp>
        <p:nvSpPr>
          <p:cNvPr id="15" name="Rectangle 14">
            <a:extLst>
              <a:ext uri="{FF2B5EF4-FFF2-40B4-BE49-F238E27FC236}">
                <a16:creationId xmlns:a16="http://schemas.microsoft.com/office/drawing/2014/main" id="{096B407C-813C-D7C9-E8D5-76BE2ECB0849}"/>
              </a:ext>
            </a:extLst>
          </p:cNvPr>
          <p:cNvSpPr/>
          <p:nvPr userDrawn="1"/>
        </p:nvSpPr>
        <p:spPr>
          <a:xfrm>
            <a:off x="0" y="6332469"/>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latin typeface="Gill Sans MT" panose="020B0502020104020203" pitchFamily="34" charset="0"/>
              <a:sym typeface="Gill Sans MT" panose="020B0502020104020203" pitchFamily="34" charset="0"/>
            </a:endParaRPr>
          </a:p>
        </p:txBody>
      </p:sp>
      <p:sp>
        <p:nvSpPr>
          <p:cNvPr id="16" name="Rectangle 15">
            <a:extLst>
              <a:ext uri="{FF2B5EF4-FFF2-40B4-BE49-F238E27FC236}">
                <a16:creationId xmlns:a16="http://schemas.microsoft.com/office/drawing/2014/main" id="{0103D087-3433-F7BF-12A7-E60E0D5E3670}"/>
              </a:ext>
            </a:extLst>
          </p:cNvPr>
          <p:cNvSpPr/>
          <p:nvPr userDrawn="1"/>
        </p:nvSpPr>
        <p:spPr>
          <a:xfrm>
            <a:off x="3360" y="6378000"/>
            <a:ext cx="12192000" cy="480000"/>
          </a:xfrm>
          <a:prstGeom prst="rect">
            <a:avLst/>
          </a:prstGeom>
          <a:gradFill>
            <a:gsLst>
              <a:gs pos="0">
                <a:srgbClr val="003896"/>
              </a:gs>
              <a:gs pos="67000">
                <a:srgbClr val="77ACA9"/>
              </a:gs>
              <a:gs pos="100000">
                <a:srgbClr val="0DB02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solidFill>
                <a:schemeClr val="bg1"/>
              </a:solidFill>
            </a:endParaRPr>
          </a:p>
        </p:txBody>
      </p:sp>
    </p:spTree>
    <p:extLst>
      <p:ext uri="{BB962C8B-B14F-4D97-AF65-F5344CB8AC3E}">
        <p14:creationId xmlns:p14="http://schemas.microsoft.com/office/powerpoint/2010/main" val="3936052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7"/>
          <p:cNvSpPr>
            <a:spLocks noGrp="1" noChangeArrowheads="1"/>
          </p:cNvSpPr>
          <p:nvPr>
            <p:ph type="dt" sz="half" idx="10"/>
          </p:nvPr>
        </p:nvSpPr>
        <p:spPr/>
        <p:txBody>
          <a:bodyPr/>
          <a:lstStyle>
            <a:lvl1pPr>
              <a:defRPr/>
            </a:lvl1pPr>
          </a:lstStyle>
          <a:p>
            <a:pPr>
              <a:defRPr/>
            </a:pPr>
            <a:fld id="{1D25100C-F61E-4BA5-AC61-698479802650}" type="datetime1">
              <a:rPr lang="en-ZA"/>
              <a:pPr>
                <a:defRPr/>
              </a:pPr>
              <a:t>2025/01/29</a:t>
            </a:fld>
            <a:endParaRPr lang="en-ZA" dirty="0"/>
          </a:p>
        </p:txBody>
      </p:sp>
      <p:sp>
        <p:nvSpPr>
          <p:cNvPr id="4" name="Rectangle 38"/>
          <p:cNvSpPr>
            <a:spLocks noGrp="1" noChangeArrowheads="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GB">
              <a:solidFill>
                <a:srgbClr val="003896"/>
              </a:solidFill>
            </a:endParaRPr>
          </a:p>
        </p:txBody>
      </p:sp>
      <p:sp>
        <p:nvSpPr>
          <p:cNvPr id="5" name="Rectangle 39"/>
          <p:cNvSpPr>
            <a:spLocks noGrp="1" noChangeArrowheads="1"/>
          </p:cNvSpPr>
          <p:nvPr>
            <p:ph type="sldNum" sz="quarter" idx="12"/>
          </p:nvPr>
        </p:nvSpPr>
        <p:spPr/>
        <p:txBody>
          <a:bodyPr/>
          <a:lstStyle>
            <a:lvl1pPr>
              <a:defRPr/>
            </a:lvl1pPr>
          </a:lstStyle>
          <a:p>
            <a:fld id="{0218E98E-A122-4054-B678-4EBE42D04434}" type="slidenum">
              <a:rPr lang="en-ZA" altLang="en-US"/>
              <a:pPr/>
              <a:t>‹#›</a:t>
            </a:fld>
            <a:endParaRPr lang="en-ZA" altLang="en-US"/>
          </a:p>
        </p:txBody>
      </p:sp>
    </p:spTree>
    <p:extLst>
      <p:ext uri="{BB962C8B-B14F-4D97-AF65-F5344CB8AC3E}">
        <p14:creationId xmlns:p14="http://schemas.microsoft.com/office/powerpoint/2010/main" val="376306573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1552741199"/>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mj-cs"/>
              <a:sym typeface="Gill Sans MT" panose="020B0502020104020203" pitchFamily="34" charset="0"/>
            </a:endParaRPr>
          </a:p>
        </p:txBody>
      </p:sp>
      <p:sp>
        <p:nvSpPr>
          <p:cNvPr id="2" name="Title 1"/>
          <p:cNvSpPr>
            <a:spLocks noGrp="1"/>
          </p:cNvSpPr>
          <p:nvPr>
            <p:ph type="title"/>
          </p:nvPr>
        </p:nvSpPr>
        <p:spPr/>
        <p:txBody>
          <a:bodyPr vert="horz">
            <a:noAutofit/>
          </a:bodyPr>
          <a:lstStyle>
            <a:lvl1pPr rtl="0">
              <a:defRPr>
                <a:latin typeface="Gill Sans MT" panose="020B0502020104020203" pitchFamily="34" charset="0"/>
                <a:sym typeface="Gill Sans MT" panose="020B0502020104020203" pitchFamily="34" charset="0"/>
              </a:defRPr>
            </a:lvl1pPr>
          </a:lstStyle>
          <a:p>
            <a:r>
              <a:rPr lang="en-GB" dirty="0"/>
              <a:t>Click to edit Master title style</a:t>
            </a:r>
          </a:p>
        </p:txBody>
      </p:sp>
      <p:sp>
        <p:nvSpPr>
          <p:cNvPr id="3" name="Content Placeholder 2"/>
          <p:cNvSpPr>
            <a:spLocks noGrp="1"/>
          </p:cNvSpPr>
          <p:nvPr>
            <p:ph idx="1" hasCustomPrompt="1"/>
          </p:nvPr>
        </p:nvSpPr>
        <p:spPr/>
        <p:txBody>
          <a:bodyPr/>
          <a:lstStyle>
            <a:lvl1pPr rtl="0">
              <a:defRPr>
                <a:latin typeface="Gill Sans MT" panose="020B0502020104020203" pitchFamily="34" charset="0"/>
                <a:sym typeface="Gill Sans MT" panose="020B0502020104020203" pitchFamily="34" charset="0"/>
              </a:defRPr>
            </a:lvl1pPr>
            <a:lvl2pPr rtl="0">
              <a:defRPr>
                <a:latin typeface="Gill Sans MT" panose="020B0502020104020203" pitchFamily="34" charset="0"/>
                <a:sym typeface="Gill Sans MT" panose="020B0502020104020203" pitchFamily="34" charset="0"/>
              </a:defRPr>
            </a:lvl2pPr>
            <a:lvl3pPr rtl="0">
              <a:defRPr>
                <a:latin typeface="Gill Sans MT" panose="020B0502020104020203" pitchFamily="34" charset="0"/>
                <a:sym typeface="Gill Sans MT" panose="020B0502020104020203" pitchFamily="34" charset="0"/>
              </a:defRPr>
            </a:lvl3pPr>
            <a:lvl4pPr>
              <a:defRPr>
                <a:latin typeface="Gill Sans MT" panose="020B0502020104020203" pitchFamily="34" charset="0"/>
                <a:sym typeface="Gill Sans MT" panose="020B0502020104020203" pitchFamily="34" charset="0"/>
              </a:defRPr>
            </a:lvl4pPr>
            <a:lvl5pPr marL="1828755" indent="0">
              <a:buNone/>
              <a:defRPr>
                <a:latin typeface="Gill Sans MT" panose="020B0502020104020203" pitchFamily="34" charset="0"/>
                <a:sym typeface="Gill Sans MT" panose="020B0502020104020203" pitchFamily="34" charset="0"/>
              </a:defRPr>
            </a:lvl5pPr>
          </a:lstStyle>
          <a:p>
            <a:pPr lvl="0"/>
            <a:r>
              <a:rPr lang="en-GB" dirty="0"/>
              <a:t>Edit Master text styles</a:t>
            </a:r>
          </a:p>
          <a:p>
            <a:pPr lvl="1"/>
            <a:r>
              <a:rPr lang="en-GB" dirty="0"/>
              <a:t>Second level</a:t>
            </a:r>
          </a:p>
          <a:p>
            <a:pPr lvl="2"/>
            <a:r>
              <a:rPr lang="en-GB" dirty="0"/>
              <a:t>Third level</a:t>
            </a:r>
          </a:p>
        </p:txBody>
      </p:sp>
      <p:sp>
        <p:nvSpPr>
          <p:cNvPr id="10" name="Slide Number Placeholder 5">
            <a:extLst>
              <a:ext uri="{FF2B5EF4-FFF2-40B4-BE49-F238E27FC236}">
                <a16:creationId xmlns:a16="http://schemas.microsoft.com/office/drawing/2014/main" id="{0A699FEC-D578-A49E-4D89-229B2E774F9A}"/>
              </a:ext>
            </a:extLst>
          </p:cNvPr>
          <p:cNvSpPr>
            <a:spLocks noGrp="1"/>
          </p:cNvSpPr>
          <p:nvPr>
            <p:ph type="sldNum" sz="quarter" idx="4"/>
          </p:nvPr>
        </p:nvSpPr>
        <p:spPr>
          <a:xfrm>
            <a:off x="11616613" y="6430144"/>
            <a:ext cx="480000" cy="365125"/>
          </a:xfrm>
          <a:prstGeom prst="rect">
            <a:avLst/>
          </a:prstGeom>
        </p:spPr>
        <p:txBody>
          <a:bodyPr vert="horz" lIns="91440" tIns="45720" rIns="91440" bIns="45720" rtlCol="0" anchor="ctr"/>
          <a:lstStyle>
            <a:lvl1pPr algn="r" rtl="0">
              <a:defRPr sz="10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fld id="{56B1497D-D85C-49F0-B0C9-9C5FED4EAE9E}" type="slidenum">
              <a:rPr lang="en-GB" smtClean="0"/>
              <a:pPr/>
              <a:t>‹#›</a:t>
            </a:fld>
            <a:endParaRPr lang="en-GB" dirty="0"/>
          </a:p>
        </p:txBody>
      </p:sp>
      <p:sp>
        <p:nvSpPr>
          <p:cNvPr id="11" name="Rectangle 38">
            <a:extLst>
              <a:ext uri="{FF2B5EF4-FFF2-40B4-BE49-F238E27FC236}">
                <a16:creationId xmlns:a16="http://schemas.microsoft.com/office/drawing/2014/main" id="{AB8D6EE0-82B2-7FA2-0227-BC32C4C6C426}"/>
              </a:ext>
            </a:extLst>
          </p:cNvPr>
          <p:cNvSpPr>
            <a:spLocks noGrp="1" noChangeArrowheads="1"/>
          </p:cNvSpPr>
          <p:nvPr>
            <p:ph type="ftr" sz="quarter" idx="3"/>
          </p:nvPr>
        </p:nvSpPr>
        <p:spPr>
          <a:xfrm>
            <a:off x="215347" y="6468869"/>
            <a:ext cx="10790400" cy="326400"/>
          </a:xfrm>
          <a:prstGeom prst="rect">
            <a:avLst/>
          </a:prstGeom>
          <a:ln/>
        </p:spPr>
        <p:txBody>
          <a:bodyPr lIns="89611" tIns="44806" rIns="89611" bIns="44806"/>
          <a:lstStyle>
            <a:lvl1pPr rtl="0">
              <a:defRPr sz="1333">
                <a:solidFill>
                  <a:schemeClr val="bg1"/>
                </a:solidFill>
                <a:latin typeface="Gill Sans MT" panose="020B0502020104020203" pitchFamily="34" charset="0"/>
              </a:defRPr>
            </a:lvl1pPr>
          </a:lstStyle>
          <a:p>
            <a:pPr>
              <a:defRPr/>
            </a:pPr>
            <a:endParaRPr lang="en-GB" dirty="0"/>
          </a:p>
        </p:txBody>
      </p:sp>
    </p:spTree>
    <p:extLst>
      <p:ext uri="{BB962C8B-B14F-4D97-AF65-F5344CB8AC3E}">
        <p14:creationId xmlns:p14="http://schemas.microsoft.com/office/powerpoint/2010/main" val="2037183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506548469"/>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mj-cs"/>
              <a:sym typeface="Gill Sans MT" panose="020B0502020104020203" pitchFamily="34" charset="0"/>
            </a:endParaRPr>
          </a:p>
        </p:txBody>
      </p:sp>
      <p:sp>
        <p:nvSpPr>
          <p:cNvPr id="2" name="Title 1"/>
          <p:cNvSpPr>
            <a:spLocks noGrp="1"/>
          </p:cNvSpPr>
          <p:nvPr>
            <p:ph type="title"/>
          </p:nvPr>
        </p:nvSpPr>
        <p:spPr/>
        <p:txBody>
          <a:bodyPr vert="horz">
            <a:noAutofit/>
          </a:bodyPr>
          <a:lstStyle>
            <a:lvl1pPr rtl="0">
              <a:defRPr>
                <a:latin typeface="Gill Sans MT" panose="020B0502020104020203" pitchFamily="34" charset="0"/>
                <a:sym typeface="Gill Sans MT" panose="020B0502020104020203" pitchFamily="34" charset="0"/>
              </a:defRPr>
            </a:lvl1pPr>
          </a:lstStyle>
          <a:p>
            <a:r>
              <a:rPr lang="en-GB" dirty="0"/>
              <a:t>Click to edit Master title style</a:t>
            </a:r>
          </a:p>
        </p:txBody>
      </p:sp>
      <p:sp>
        <p:nvSpPr>
          <p:cNvPr id="6" name="Slide Number Placeholder 5">
            <a:extLst>
              <a:ext uri="{FF2B5EF4-FFF2-40B4-BE49-F238E27FC236}">
                <a16:creationId xmlns:a16="http://schemas.microsoft.com/office/drawing/2014/main" id="{98E0B762-AB19-561F-C887-1C637044F5F9}"/>
              </a:ext>
            </a:extLst>
          </p:cNvPr>
          <p:cNvSpPr>
            <a:spLocks noGrp="1"/>
          </p:cNvSpPr>
          <p:nvPr>
            <p:ph type="sldNum" sz="quarter" idx="4"/>
          </p:nvPr>
        </p:nvSpPr>
        <p:spPr>
          <a:xfrm>
            <a:off x="11616613" y="6430144"/>
            <a:ext cx="480000" cy="365125"/>
          </a:xfrm>
          <a:prstGeom prst="rect">
            <a:avLst/>
          </a:prstGeom>
        </p:spPr>
        <p:txBody>
          <a:bodyPr vert="horz" lIns="91440" tIns="45720" rIns="91440" bIns="45720" rtlCol="0" anchor="ctr"/>
          <a:lstStyle>
            <a:lvl1pPr algn="r" rtl="0">
              <a:defRPr sz="10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fld id="{56B1497D-D85C-49F0-B0C9-9C5FED4EAE9E}" type="slidenum">
              <a:rPr lang="en-GB" smtClean="0"/>
              <a:pPr/>
              <a:t>‹#›</a:t>
            </a:fld>
            <a:endParaRPr lang="en-GB" dirty="0"/>
          </a:p>
        </p:txBody>
      </p:sp>
      <p:sp>
        <p:nvSpPr>
          <p:cNvPr id="10" name="Rectangle 38">
            <a:extLst>
              <a:ext uri="{FF2B5EF4-FFF2-40B4-BE49-F238E27FC236}">
                <a16:creationId xmlns:a16="http://schemas.microsoft.com/office/drawing/2014/main" id="{B71BCAC8-0A60-DE20-DFB4-31DC4074FBA1}"/>
              </a:ext>
            </a:extLst>
          </p:cNvPr>
          <p:cNvSpPr>
            <a:spLocks noGrp="1" noChangeArrowheads="1"/>
          </p:cNvSpPr>
          <p:nvPr>
            <p:ph type="ftr" sz="quarter" idx="3"/>
          </p:nvPr>
        </p:nvSpPr>
        <p:spPr>
          <a:xfrm>
            <a:off x="215347" y="6468869"/>
            <a:ext cx="10790400" cy="326400"/>
          </a:xfrm>
          <a:prstGeom prst="rect">
            <a:avLst/>
          </a:prstGeom>
          <a:ln/>
        </p:spPr>
        <p:txBody>
          <a:bodyPr lIns="89611" tIns="44806" rIns="89611" bIns="44806"/>
          <a:lstStyle>
            <a:lvl1pPr rtl="0">
              <a:defRPr sz="1333">
                <a:solidFill>
                  <a:schemeClr val="bg1"/>
                </a:solidFill>
                <a:latin typeface="Gill Sans MT" panose="020B0502020104020203" pitchFamily="34" charset="0"/>
              </a:defRPr>
            </a:lvl1pPr>
          </a:lstStyle>
          <a:p>
            <a:pPr>
              <a:defRPr/>
            </a:pPr>
            <a:endParaRPr lang="en-GB" dirty="0"/>
          </a:p>
        </p:txBody>
      </p:sp>
    </p:spTree>
    <p:extLst>
      <p:ext uri="{BB962C8B-B14F-4D97-AF65-F5344CB8AC3E}">
        <p14:creationId xmlns:p14="http://schemas.microsoft.com/office/powerpoint/2010/main" val="3261155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169318244"/>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Arial" panose="020B0604020202020204" pitchFamily="34" charset="0"/>
              <a:sym typeface="Gill Sans MT" panose="020B0502020104020203" pitchFamily="34" charset="0"/>
            </a:endParaRPr>
          </a:p>
        </p:txBody>
      </p:sp>
      <p:sp>
        <p:nvSpPr>
          <p:cNvPr id="63" name="Rectangle 3"/>
          <p:cNvSpPr>
            <a:spLocks noGrp="1" noChangeArrowheads="1"/>
          </p:cNvSpPr>
          <p:nvPr>
            <p:ph type="ctrTitle" hasCustomPrompt="1"/>
          </p:nvPr>
        </p:nvSpPr>
        <p:spPr>
          <a:xfrm>
            <a:off x="5392740" y="2867097"/>
            <a:ext cx="6343001" cy="676275"/>
          </a:xfrm>
          <a:prstGeom prst="rect">
            <a:avLst/>
          </a:prstGeom>
        </p:spPr>
        <p:txBody>
          <a:bodyPr vert="horz" anchor="b">
            <a:normAutofit/>
          </a:bodyPr>
          <a:lstStyle>
            <a:lvl1pPr algn="l" rtl="0">
              <a:defRPr sz="28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r>
              <a:rPr lang="en-GB" noProof="0" dirty="0"/>
              <a:t>Divider Slide</a:t>
            </a:r>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2"/>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1"/>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8" y="3364198"/>
            <a:ext cx="1895476" cy="1895476"/>
          </a:xfrm>
          <a:prstGeom prst="ellipse">
            <a:avLst/>
          </a:prstGeom>
          <a:solidFill>
            <a:schemeClr val="accent5"/>
          </a:solidFill>
          <a:ln>
            <a:solidFill>
              <a:schemeClr val="bg1"/>
            </a:solidFill>
          </a:ln>
        </p:spPr>
        <p:txBody>
          <a:bodyPr anchor="ctr"/>
          <a:lstStyle>
            <a:lvl1pPr marL="0" indent="0" algn="ctr" rtl="0">
              <a:buNone/>
              <a:defRPr sz="2400">
                <a:solidFill>
                  <a:schemeClr val="bg1"/>
                </a:solidFill>
                <a:latin typeface="Gill Sans MT" panose="020B0502020104020203" pitchFamily="34" charset="0"/>
                <a:sym typeface="Gill Sans MT" panose="020B0502020104020203" pitchFamily="34" charset="0"/>
              </a:defRPr>
            </a:lvl1pPr>
          </a:lstStyle>
          <a:p>
            <a:r>
              <a:rPr lang="en-GB"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7" y="1600672"/>
            <a:ext cx="3294851" cy="3294851"/>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rtl="0">
              <a:buNone/>
              <a:defRPr sz="3200">
                <a:solidFill>
                  <a:schemeClr val="bg1"/>
                </a:solidFill>
                <a:latin typeface="Gill Sans MT" panose="020B0502020104020203" pitchFamily="34" charset="0"/>
                <a:sym typeface="Gill Sans MT" panose="020B0502020104020203" pitchFamily="34" charset="0"/>
              </a:defRPr>
            </a:lvl1pPr>
          </a:lstStyle>
          <a:p>
            <a:r>
              <a:rPr lang="en-GB" dirty="0"/>
              <a:t>Insert </a:t>
            </a:r>
            <a:br>
              <a:rPr lang="en-GB" dirty="0"/>
            </a:br>
            <a:r>
              <a:rPr lang="en-GB" dirty="0"/>
              <a:t>visual</a:t>
            </a:r>
          </a:p>
        </p:txBody>
      </p:sp>
      <p:sp>
        <p:nvSpPr>
          <p:cNvPr id="15" name="Rectangle 14">
            <a:extLst>
              <a:ext uri="{FF2B5EF4-FFF2-40B4-BE49-F238E27FC236}">
                <a16:creationId xmlns:a16="http://schemas.microsoft.com/office/drawing/2014/main" id="{096B407C-813C-D7C9-E8D5-76BE2ECB0849}"/>
              </a:ext>
            </a:extLst>
          </p:cNvPr>
          <p:cNvSpPr/>
          <p:nvPr userDrawn="1"/>
        </p:nvSpPr>
        <p:spPr>
          <a:xfrm>
            <a:off x="0" y="6332469"/>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latin typeface="Gill Sans MT" panose="020B0502020104020203" pitchFamily="34" charset="0"/>
              <a:sym typeface="Gill Sans MT" panose="020B0502020104020203" pitchFamily="34" charset="0"/>
            </a:endParaRPr>
          </a:p>
        </p:txBody>
      </p:sp>
      <p:sp>
        <p:nvSpPr>
          <p:cNvPr id="16" name="Rectangle 15">
            <a:extLst>
              <a:ext uri="{FF2B5EF4-FFF2-40B4-BE49-F238E27FC236}">
                <a16:creationId xmlns:a16="http://schemas.microsoft.com/office/drawing/2014/main" id="{0103D087-3433-F7BF-12A7-E60E0D5E3670}"/>
              </a:ext>
            </a:extLst>
          </p:cNvPr>
          <p:cNvSpPr/>
          <p:nvPr userDrawn="1"/>
        </p:nvSpPr>
        <p:spPr>
          <a:xfrm>
            <a:off x="3360" y="6378000"/>
            <a:ext cx="12192000" cy="480000"/>
          </a:xfrm>
          <a:prstGeom prst="rect">
            <a:avLst/>
          </a:prstGeom>
          <a:gradFill>
            <a:gsLst>
              <a:gs pos="0">
                <a:srgbClr val="003896"/>
              </a:gs>
              <a:gs pos="67000">
                <a:srgbClr val="77ACA9"/>
              </a:gs>
              <a:gs pos="100000">
                <a:srgbClr val="0DB02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solidFill>
                <a:schemeClr val="bg1"/>
              </a:solidFill>
            </a:endParaRPr>
          </a:p>
        </p:txBody>
      </p:sp>
    </p:spTree>
    <p:extLst>
      <p:ext uri="{BB962C8B-B14F-4D97-AF65-F5344CB8AC3E}">
        <p14:creationId xmlns:p14="http://schemas.microsoft.com/office/powerpoint/2010/main" val="3171675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7"/>
          <p:cNvSpPr>
            <a:spLocks noGrp="1" noChangeArrowheads="1"/>
          </p:cNvSpPr>
          <p:nvPr>
            <p:ph type="dt" sz="half" idx="10"/>
          </p:nvPr>
        </p:nvSpPr>
        <p:spPr/>
        <p:txBody>
          <a:bodyPr/>
          <a:lstStyle>
            <a:lvl1pPr>
              <a:defRPr/>
            </a:lvl1pPr>
          </a:lstStyle>
          <a:p>
            <a:pPr>
              <a:defRPr/>
            </a:pPr>
            <a:fld id="{1D25100C-F61E-4BA5-AC61-698479802650}" type="datetime1">
              <a:rPr lang="en-ZA"/>
              <a:pPr>
                <a:defRPr/>
              </a:pPr>
              <a:t>2025/01/29</a:t>
            </a:fld>
            <a:endParaRPr lang="en-ZA" dirty="0"/>
          </a:p>
        </p:txBody>
      </p:sp>
      <p:sp>
        <p:nvSpPr>
          <p:cNvPr id="4" name="Rectangle 38"/>
          <p:cNvSpPr>
            <a:spLocks noGrp="1" noChangeArrowheads="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GB">
              <a:solidFill>
                <a:srgbClr val="003896"/>
              </a:solidFill>
            </a:endParaRPr>
          </a:p>
        </p:txBody>
      </p:sp>
      <p:sp>
        <p:nvSpPr>
          <p:cNvPr id="5" name="Rectangle 39"/>
          <p:cNvSpPr>
            <a:spLocks noGrp="1" noChangeArrowheads="1"/>
          </p:cNvSpPr>
          <p:nvPr>
            <p:ph type="sldNum" sz="quarter" idx="12"/>
          </p:nvPr>
        </p:nvSpPr>
        <p:spPr/>
        <p:txBody>
          <a:bodyPr/>
          <a:lstStyle>
            <a:lvl1pPr>
              <a:defRPr/>
            </a:lvl1pPr>
          </a:lstStyle>
          <a:p>
            <a:fld id="{0218E98E-A122-4054-B678-4EBE42D04434}" type="slidenum">
              <a:rPr lang="en-ZA" altLang="en-US"/>
              <a:pPr/>
              <a:t>‹#›</a:t>
            </a:fld>
            <a:endParaRPr lang="en-ZA" altLang="en-US"/>
          </a:p>
        </p:txBody>
      </p:sp>
    </p:spTree>
    <p:extLst>
      <p:ext uri="{BB962C8B-B14F-4D97-AF65-F5344CB8AC3E}">
        <p14:creationId xmlns:p14="http://schemas.microsoft.com/office/powerpoint/2010/main" val="3399379469"/>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7.xml"/><Relationship Id="rId7" Type="http://schemas.openxmlformats.org/officeDocument/2006/relationships/tags" Target="../tags/tag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ags" Target="../tags/tag10.xml"/><Relationship Id="rId5" Type="http://schemas.openxmlformats.org/officeDocument/2006/relationships/theme" Target="../theme/theme2.xml"/><Relationship Id="rId10" Type="http://schemas.openxmlformats.org/officeDocument/2006/relationships/image" Target="../media/image2.emf"/><Relationship Id="rId4" Type="http://schemas.openxmlformats.org/officeDocument/2006/relationships/slideLayout" Target="../slideLayouts/slideLayout8.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667144228"/>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9" y="1589"/>
                        <a:ext cx="1588" cy="1588"/>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B56DB893-999D-78A5-DBD6-5B38A7382F94}"/>
              </a:ext>
            </a:extLst>
          </p:cNvPr>
          <p:cNvSpPr/>
          <p:nvPr userDrawn="1"/>
        </p:nvSpPr>
        <p:spPr>
          <a:xfrm>
            <a:off x="0" y="6332469"/>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latin typeface="Gill Sans MT" panose="020B0502020104020203" pitchFamily="34" charset="0"/>
              <a:sym typeface="Gill Sans MT" panose="020B0502020104020203" pitchFamily="34" charset="0"/>
            </a:endParaRPr>
          </a:p>
        </p:txBody>
      </p:sp>
      <p:sp>
        <p:nvSpPr>
          <p:cNvPr id="7" name="Rectangle 6">
            <a:extLst>
              <a:ext uri="{FF2B5EF4-FFF2-40B4-BE49-F238E27FC236}">
                <a16:creationId xmlns:a16="http://schemas.microsoft.com/office/drawing/2014/main" id="{96196342-3551-1BC5-47F2-696C47A2D643}"/>
              </a:ext>
            </a:extLst>
          </p:cNvPr>
          <p:cNvSpPr/>
          <p:nvPr userDrawn="1"/>
        </p:nvSpPr>
        <p:spPr>
          <a:xfrm>
            <a:off x="-1720" y="6378000"/>
            <a:ext cx="12192000" cy="480000"/>
          </a:xfrm>
          <a:prstGeom prst="rect">
            <a:avLst/>
          </a:prstGeom>
          <a:gradFill>
            <a:gsLst>
              <a:gs pos="0">
                <a:srgbClr val="003896"/>
              </a:gs>
              <a:gs pos="67000">
                <a:srgbClr val="77ACA9"/>
              </a:gs>
              <a:gs pos="100000">
                <a:srgbClr val="0DB02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solidFill>
                <a:schemeClr val="bg1"/>
              </a:solidFill>
            </a:endParaRPr>
          </a:p>
        </p:txBody>
      </p:sp>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latin typeface="Gill Sans MT" panose="020B0502020104020203" pitchFamily="34" charset="0"/>
              <a:sym typeface="Gill Sans MT" panose="020B0502020104020203" pitchFamily="34" charset="0"/>
            </a:endParaRPr>
          </a:p>
        </p:txBody>
      </p:sp>
      <p:sp>
        <p:nvSpPr>
          <p:cNvPr id="10" name="Rectangle 9" hidden="1"/>
          <p:cNvSpPr/>
          <p:nvPr userDrawn="1">
            <p:custDataLst>
              <p:tags r:id="rId7"/>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mj-cs"/>
              <a:sym typeface="Gill Sans MT" panose="020B0502020104020203" pitchFamily="34" charset="0"/>
            </a:endParaRPr>
          </a:p>
        </p:txBody>
      </p:sp>
      <p:sp>
        <p:nvSpPr>
          <p:cNvPr id="3" name="Text Placeholder 2"/>
          <p:cNvSpPr>
            <a:spLocks noGrp="1"/>
          </p:cNvSpPr>
          <p:nvPr>
            <p:ph type="body" idx="1"/>
          </p:nvPr>
        </p:nvSpPr>
        <p:spPr>
          <a:xfrm>
            <a:off x="361681" y="1223494"/>
            <a:ext cx="11383851" cy="4859023"/>
          </a:xfrm>
          <a:prstGeom prst="rect">
            <a:avLst/>
          </a:prstGeom>
        </p:spPr>
        <p:txBody>
          <a:bodyPr vert="horz" lIns="91440" tIns="45720" rIns="91440" bIns="45720" rtlCol="0">
            <a:normAutofit/>
          </a:bodyPr>
          <a:lstStyle/>
          <a:p>
            <a:pPr lvl="0"/>
            <a:r>
              <a:rPr lang="en-GB" dirty="0"/>
              <a:t>Edit Master text styles</a:t>
            </a:r>
          </a:p>
          <a:p>
            <a:pPr lvl="1"/>
            <a:r>
              <a:rPr lang="en-GB" dirty="0"/>
              <a:t>Second level</a:t>
            </a:r>
          </a:p>
          <a:p>
            <a:pPr lvl="2"/>
            <a:r>
              <a:rPr lang="en-GB" dirty="0"/>
              <a:t>Third level</a:t>
            </a:r>
          </a:p>
        </p:txBody>
      </p:sp>
      <p:sp>
        <p:nvSpPr>
          <p:cNvPr id="2" name="Title Placeholder 1"/>
          <p:cNvSpPr>
            <a:spLocks noGrp="1"/>
          </p:cNvSpPr>
          <p:nvPr>
            <p:ph type="title"/>
          </p:nvPr>
        </p:nvSpPr>
        <p:spPr>
          <a:xfrm>
            <a:off x="361682" y="205769"/>
            <a:ext cx="9511777" cy="666000"/>
          </a:xfrm>
          <a:prstGeom prst="rect">
            <a:avLst/>
          </a:prstGeom>
        </p:spPr>
        <p:txBody>
          <a:bodyPr vert="horz" lIns="91440" tIns="45720" rIns="91440" bIns="45720" rtlCol="0" anchor="ctr">
            <a:noAutofit/>
          </a:bodyPr>
          <a:lstStyle/>
          <a:p>
            <a:r>
              <a:rPr lang="en-GB" noProof="0" dirty="0"/>
              <a:t>Click to edit Master title style</a:t>
            </a:r>
          </a:p>
        </p:txBody>
      </p:sp>
      <p:pic>
        <p:nvPicPr>
          <p:cNvPr id="5" name="Picture 4">
            <a:extLst>
              <a:ext uri="{FF2B5EF4-FFF2-40B4-BE49-F238E27FC236}">
                <a16:creationId xmlns:a16="http://schemas.microsoft.com/office/drawing/2014/main" id="{01FEC304-6DDB-6395-A6E0-4981E3318570}"/>
              </a:ext>
            </a:extLst>
          </p:cNvPr>
          <p:cNvPicPr>
            <a:picLocks noChangeAspect="1"/>
          </p:cNvPicPr>
          <p:nvPr userDrawn="1"/>
        </p:nvPicPr>
        <p:blipFill>
          <a:blip r:embed="rId10"/>
          <a:stretch>
            <a:fillRect/>
          </a:stretch>
        </p:blipFill>
        <p:spPr>
          <a:xfrm>
            <a:off x="10056440" y="209228"/>
            <a:ext cx="1920213" cy="589871"/>
          </a:xfrm>
          <a:prstGeom prst="rect">
            <a:avLst/>
          </a:prstGeom>
        </p:spPr>
      </p:pic>
      <p:sp>
        <p:nvSpPr>
          <p:cNvPr id="8" name="Slide Number Placeholder 5">
            <a:extLst>
              <a:ext uri="{FF2B5EF4-FFF2-40B4-BE49-F238E27FC236}">
                <a16:creationId xmlns:a16="http://schemas.microsoft.com/office/drawing/2014/main" id="{F1758129-8018-4925-27AB-15C8244438CC}"/>
              </a:ext>
            </a:extLst>
          </p:cNvPr>
          <p:cNvSpPr>
            <a:spLocks noGrp="1"/>
          </p:cNvSpPr>
          <p:nvPr>
            <p:ph type="sldNum" sz="quarter" idx="4"/>
          </p:nvPr>
        </p:nvSpPr>
        <p:spPr>
          <a:xfrm>
            <a:off x="11616613" y="6430144"/>
            <a:ext cx="480000" cy="365125"/>
          </a:xfrm>
          <a:prstGeom prst="rect">
            <a:avLst/>
          </a:prstGeom>
        </p:spPr>
        <p:txBody>
          <a:bodyPr vert="horz" lIns="91440" tIns="45720" rIns="91440" bIns="45720" rtlCol="0" anchor="ctr"/>
          <a:lstStyle>
            <a:lvl1pPr algn="r" rtl="0">
              <a:defRPr sz="10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fld id="{56B1497D-D85C-49F0-B0C9-9C5FED4EAE9E}" type="slidenum">
              <a:rPr lang="en-GB" smtClean="0"/>
              <a:pPr/>
              <a:t>‹#›</a:t>
            </a:fld>
            <a:endParaRPr lang="en-GB" dirty="0"/>
          </a:p>
        </p:txBody>
      </p:sp>
    </p:spTree>
    <p:extLst>
      <p:ext uri="{BB962C8B-B14F-4D97-AF65-F5344CB8AC3E}">
        <p14:creationId xmlns:p14="http://schemas.microsoft.com/office/powerpoint/2010/main" val="26803623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33" r:id="rId3"/>
    <p:sldLayoutId id="2147483739" r:id="rId4"/>
  </p:sldLayoutIdLst>
  <p:txStyles>
    <p:titleStyle>
      <a:lvl1pPr algn="l" defTabSz="914377" rtl="0" eaLnBrk="1" latinLnBrk="0" hangingPunct="1">
        <a:lnSpc>
          <a:spcPct val="90000"/>
        </a:lnSpc>
        <a:spcBef>
          <a:spcPct val="0"/>
        </a:spcBef>
        <a:buNone/>
        <a:defRPr sz="2400" kern="1200">
          <a:solidFill>
            <a:schemeClr val="bg1"/>
          </a:solidFill>
          <a:latin typeface="Gill Sans MT" panose="020B0502020104020203" pitchFamily="34" charset="0"/>
          <a:ea typeface="+mj-ea"/>
          <a:cs typeface="+mj-cs"/>
          <a:sym typeface="Gill Sans MT" panose="020B0502020104020203" pitchFamily="34" charset="0"/>
        </a:defRPr>
      </a:lvl1pPr>
    </p:titleStyle>
    <p:body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667144228"/>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9" y="1589"/>
                        <a:ext cx="1588" cy="1588"/>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B56DB893-999D-78A5-DBD6-5B38A7382F94}"/>
              </a:ext>
            </a:extLst>
          </p:cNvPr>
          <p:cNvSpPr/>
          <p:nvPr userDrawn="1"/>
        </p:nvSpPr>
        <p:spPr>
          <a:xfrm>
            <a:off x="0" y="6332469"/>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latin typeface="Gill Sans MT" panose="020B0502020104020203" pitchFamily="34" charset="0"/>
              <a:sym typeface="Gill Sans MT" panose="020B0502020104020203" pitchFamily="34" charset="0"/>
            </a:endParaRPr>
          </a:p>
        </p:txBody>
      </p:sp>
      <p:sp>
        <p:nvSpPr>
          <p:cNvPr id="7" name="Rectangle 6">
            <a:extLst>
              <a:ext uri="{FF2B5EF4-FFF2-40B4-BE49-F238E27FC236}">
                <a16:creationId xmlns:a16="http://schemas.microsoft.com/office/drawing/2014/main" id="{96196342-3551-1BC5-47F2-696C47A2D643}"/>
              </a:ext>
            </a:extLst>
          </p:cNvPr>
          <p:cNvSpPr/>
          <p:nvPr userDrawn="1"/>
        </p:nvSpPr>
        <p:spPr>
          <a:xfrm>
            <a:off x="-1720" y="6378000"/>
            <a:ext cx="12192000" cy="480000"/>
          </a:xfrm>
          <a:prstGeom prst="rect">
            <a:avLst/>
          </a:prstGeom>
          <a:gradFill>
            <a:gsLst>
              <a:gs pos="0">
                <a:srgbClr val="003896"/>
              </a:gs>
              <a:gs pos="67000">
                <a:srgbClr val="77ACA9"/>
              </a:gs>
              <a:gs pos="100000">
                <a:srgbClr val="0DB02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solidFill>
                <a:schemeClr val="bg1"/>
              </a:solidFill>
            </a:endParaRPr>
          </a:p>
        </p:txBody>
      </p:sp>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400" dirty="0">
              <a:latin typeface="Gill Sans MT" panose="020B0502020104020203" pitchFamily="34" charset="0"/>
              <a:sym typeface="Gill Sans MT" panose="020B0502020104020203" pitchFamily="34" charset="0"/>
            </a:endParaRPr>
          </a:p>
        </p:txBody>
      </p:sp>
      <p:sp>
        <p:nvSpPr>
          <p:cNvPr id="10" name="Rectangle 9" hidden="1"/>
          <p:cNvSpPr/>
          <p:nvPr userDrawn="1">
            <p:custDataLst>
              <p:tags r:id="rId7"/>
            </p:custDataLst>
          </p:nvPr>
        </p:nvSpPr>
        <p:spPr>
          <a:xfrm>
            <a:off x="1" y="1"/>
            <a:ext cx="158751" cy="158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Gill Sans MT" panose="020B0502020104020203" pitchFamily="34" charset="0"/>
              <a:ea typeface="+mj-ea"/>
              <a:cs typeface="+mj-cs"/>
              <a:sym typeface="Gill Sans MT" panose="020B0502020104020203" pitchFamily="34" charset="0"/>
            </a:endParaRPr>
          </a:p>
        </p:txBody>
      </p:sp>
      <p:sp>
        <p:nvSpPr>
          <p:cNvPr id="3" name="Text Placeholder 2"/>
          <p:cNvSpPr>
            <a:spLocks noGrp="1"/>
          </p:cNvSpPr>
          <p:nvPr>
            <p:ph type="body" idx="1"/>
          </p:nvPr>
        </p:nvSpPr>
        <p:spPr>
          <a:xfrm>
            <a:off x="361681" y="1223494"/>
            <a:ext cx="11383851" cy="4859023"/>
          </a:xfrm>
          <a:prstGeom prst="rect">
            <a:avLst/>
          </a:prstGeom>
        </p:spPr>
        <p:txBody>
          <a:bodyPr vert="horz" lIns="91440" tIns="45720" rIns="91440" bIns="45720" rtlCol="0">
            <a:normAutofit/>
          </a:bodyPr>
          <a:lstStyle/>
          <a:p>
            <a:pPr lvl="0"/>
            <a:r>
              <a:rPr lang="en-GB" dirty="0"/>
              <a:t>Edit Master text styles</a:t>
            </a:r>
          </a:p>
          <a:p>
            <a:pPr lvl="1"/>
            <a:r>
              <a:rPr lang="en-GB" dirty="0"/>
              <a:t>Second level</a:t>
            </a:r>
          </a:p>
          <a:p>
            <a:pPr lvl="2"/>
            <a:r>
              <a:rPr lang="en-GB" dirty="0"/>
              <a:t>Third level</a:t>
            </a:r>
          </a:p>
        </p:txBody>
      </p:sp>
      <p:sp>
        <p:nvSpPr>
          <p:cNvPr id="2" name="Title Placeholder 1"/>
          <p:cNvSpPr>
            <a:spLocks noGrp="1"/>
          </p:cNvSpPr>
          <p:nvPr>
            <p:ph type="title"/>
          </p:nvPr>
        </p:nvSpPr>
        <p:spPr>
          <a:xfrm>
            <a:off x="361682" y="205769"/>
            <a:ext cx="9511777" cy="666000"/>
          </a:xfrm>
          <a:prstGeom prst="rect">
            <a:avLst/>
          </a:prstGeom>
        </p:spPr>
        <p:txBody>
          <a:bodyPr vert="horz" lIns="91440" tIns="45720" rIns="91440" bIns="45720" rtlCol="0" anchor="ctr">
            <a:noAutofit/>
          </a:bodyPr>
          <a:lstStyle/>
          <a:p>
            <a:r>
              <a:rPr lang="en-GB" noProof="0" dirty="0"/>
              <a:t>Click to edit Master title style</a:t>
            </a:r>
          </a:p>
        </p:txBody>
      </p:sp>
      <p:pic>
        <p:nvPicPr>
          <p:cNvPr id="5" name="Picture 4">
            <a:extLst>
              <a:ext uri="{FF2B5EF4-FFF2-40B4-BE49-F238E27FC236}">
                <a16:creationId xmlns:a16="http://schemas.microsoft.com/office/drawing/2014/main" id="{01FEC304-6DDB-6395-A6E0-4981E3318570}"/>
              </a:ext>
            </a:extLst>
          </p:cNvPr>
          <p:cNvPicPr>
            <a:picLocks noChangeAspect="1"/>
          </p:cNvPicPr>
          <p:nvPr userDrawn="1"/>
        </p:nvPicPr>
        <p:blipFill>
          <a:blip r:embed="rId10"/>
          <a:stretch>
            <a:fillRect/>
          </a:stretch>
        </p:blipFill>
        <p:spPr>
          <a:xfrm>
            <a:off x="10056440" y="209228"/>
            <a:ext cx="1920213" cy="589871"/>
          </a:xfrm>
          <a:prstGeom prst="rect">
            <a:avLst/>
          </a:prstGeom>
        </p:spPr>
      </p:pic>
      <p:sp>
        <p:nvSpPr>
          <p:cNvPr id="8" name="Slide Number Placeholder 5">
            <a:extLst>
              <a:ext uri="{FF2B5EF4-FFF2-40B4-BE49-F238E27FC236}">
                <a16:creationId xmlns:a16="http://schemas.microsoft.com/office/drawing/2014/main" id="{F1758129-8018-4925-27AB-15C8244438CC}"/>
              </a:ext>
            </a:extLst>
          </p:cNvPr>
          <p:cNvSpPr>
            <a:spLocks noGrp="1"/>
          </p:cNvSpPr>
          <p:nvPr>
            <p:ph type="sldNum" sz="quarter" idx="4"/>
          </p:nvPr>
        </p:nvSpPr>
        <p:spPr>
          <a:xfrm>
            <a:off x="11616613" y="6430144"/>
            <a:ext cx="480000" cy="365125"/>
          </a:xfrm>
          <a:prstGeom prst="rect">
            <a:avLst/>
          </a:prstGeom>
        </p:spPr>
        <p:txBody>
          <a:bodyPr vert="horz" lIns="91440" tIns="45720" rIns="91440" bIns="45720" rtlCol="0" anchor="ctr"/>
          <a:lstStyle>
            <a:lvl1pPr algn="r" rtl="0">
              <a:defRPr sz="1000">
                <a:solidFill>
                  <a:schemeClr val="bg1"/>
                </a:solidFill>
                <a:latin typeface="Gill Sans MT" panose="020B0502020104020203" pitchFamily="34" charset="0"/>
                <a:cs typeface="Arial" panose="020B0604020202020204" pitchFamily="34" charset="0"/>
                <a:sym typeface="Gill Sans MT" panose="020B0502020104020203" pitchFamily="34" charset="0"/>
              </a:defRPr>
            </a:lvl1pPr>
          </a:lstStyle>
          <a:p>
            <a:fld id="{56B1497D-D85C-49F0-B0C9-9C5FED4EAE9E}" type="slidenum">
              <a:rPr lang="en-GB" smtClean="0"/>
              <a:pPr/>
              <a:t>‹#›</a:t>
            </a:fld>
            <a:endParaRPr lang="en-GB" dirty="0"/>
          </a:p>
        </p:txBody>
      </p:sp>
    </p:spTree>
    <p:extLst>
      <p:ext uri="{BB962C8B-B14F-4D97-AF65-F5344CB8AC3E}">
        <p14:creationId xmlns:p14="http://schemas.microsoft.com/office/powerpoint/2010/main" val="173019428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Lst>
  <p:txStyles>
    <p:titleStyle>
      <a:lvl1pPr algn="l" defTabSz="914377" rtl="0" eaLnBrk="1" latinLnBrk="0" hangingPunct="1">
        <a:lnSpc>
          <a:spcPct val="90000"/>
        </a:lnSpc>
        <a:spcBef>
          <a:spcPct val="0"/>
        </a:spcBef>
        <a:buNone/>
        <a:defRPr sz="2400" kern="1200">
          <a:solidFill>
            <a:schemeClr val="bg1"/>
          </a:solidFill>
          <a:latin typeface="Gill Sans MT" panose="020B0502020104020203" pitchFamily="34" charset="0"/>
          <a:ea typeface="+mj-ea"/>
          <a:cs typeface="+mj-cs"/>
          <a:sym typeface="Gill Sans MT" panose="020B0502020104020203" pitchFamily="34" charset="0"/>
        </a:defRPr>
      </a:lvl1pPr>
    </p:titleStyle>
    <p:body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18.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5.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19.png"/><Relationship Id="rId5" Type="http://schemas.openxmlformats.org/officeDocument/2006/relationships/image" Target="../media/image10.emf"/><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png"/><Relationship Id="rId3" Type="http://schemas.openxmlformats.org/officeDocument/2006/relationships/notesSlide" Target="../notesSlides/notesSlide9.xml"/><Relationship Id="rId21" Type="http://schemas.openxmlformats.org/officeDocument/2006/relationships/image" Target="../media/image36.sv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2.svg"/><Relationship Id="rId2" Type="http://schemas.openxmlformats.org/officeDocument/2006/relationships/slideLayout" Target="../slideLayouts/slideLayout2.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tags" Target="../tags/tag2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emf"/><Relationship Id="rId15" Type="http://schemas.openxmlformats.org/officeDocument/2006/relationships/image" Target="../media/image30.svg"/><Relationship Id="rId23" Type="http://schemas.openxmlformats.org/officeDocument/2006/relationships/image" Target="../media/image38.svg"/><Relationship Id="rId10" Type="http://schemas.openxmlformats.org/officeDocument/2006/relationships/image" Target="../media/image25.png"/><Relationship Id="rId19" Type="http://schemas.openxmlformats.org/officeDocument/2006/relationships/image" Target="../media/image34.svg"/><Relationship Id="rId4" Type="http://schemas.openxmlformats.org/officeDocument/2006/relationships/oleObject" Target="../embeddings/oleObject14.bin"/><Relationship Id="rId9" Type="http://schemas.openxmlformats.org/officeDocument/2006/relationships/image" Target="../media/image24.svg"/><Relationship Id="rId14" Type="http://schemas.openxmlformats.org/officeDocument/2006/relationships/image" Target="../media/image29.png"/><Relationship Id="rId22"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28.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15.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17.emf"/><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0.sv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39.png"/><Relationship Id="rId5" Type="http://schemas.openxmlformats.org/officeDocument/2006/relationships/image" Target="../media/image17.emf"/><Relationship Id="rId4"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26" Type="http://schemas.openxmlformats.org/officeDocument/2006/relationships/tags" Target="../tags/tag56.xml"/><Relationship Id="rId21" Type="http://schemas.openxmlformats.org/officeDocument/2006/relationships/tags" Target="../tags/tag51.xml"/><Relationship Id="rId42" Type="http://schemas.openxmlformats.org/officeDocument/2006/relationships/tags" Target="../tags/tag72.xml"/><Relationship Id="rId47" Type="http://schemas.openxmlformats.org/officeDocument/2006/relationships/tags" Target="../tags/tag77.xml"/><Relationship Id="rId63" Type="http://schemas.openxmlformats.org/officeDocument/2006/relationships/tags" Target="../tags/tag93.xml"/><Relationship Id="rId68" Type="http://schemas.openxmlformats.org/officeDocument/2006/relationships/tags" Target="../tags/tag98.xml"/><Relationship Id="rId16" Type="http://schemas.openxmlformats.org/officeDocument/2006/relationships/tags" Target="../tags/tag46.xml"/><Relationship Id="rId11" Type="http://schemas.openxmlformats.org/officeDocument/2006/relationships/tags" Target="../tags/tag41.xml"/><Relationship Id="rId24" Type="http://schemas.openxmlformats.org/officeDocument/2006/relationships/tags" Target="../tags/tag54.xml"/><Relationship Id="rId32" Type="http://schemas.openxmlformats.org/officeDocument/2006/relationships/tags" Target="../tags/tag62.xml"/><Relationship Id="rId37" Type="http://schemas.openxmlformats.org/officeDocument/2006/relationships/tags" Target="../tags/tag67.xml"/><Relationship Id="rId40" Type="http://schemas.openxmlformats.org/officeDocument/2006/relationships/tags" Target="../tags/tag70.xml"/><Relationship Id="rId45" Type="http://schemas.openxmlformats.org/officeDocument/2006/relationships/tags" Target="../tags/tag75.xml"/><Relationship Id="rId53" Type="http://schemas.openxmlformats.org/officeDocument/2006/relationships/tags" Target="../tags/tag83.xml"/><Relationship Id="rId58" Type="http://schemas.openxmlformats.org/officeDocument/2006/relationships/tags" Target="../tags/tag88.xml"/><Relationship Id="rId66" Type="http://schemas.openxmlformats.org/officeDocument/2006/relationships/tags" Target="../tags/tag96.xml"/><Relationship Id="rId74" Type="http://schemas.openxmlformats.org/officeDocument/2006/relationships/oleObject" Target="../embeddings/oleObject18.bin"/><Relationship Id="rId5" Type="http://schemas.openxmlformats.org/officeDocument/2006/relationships/tags" Target="../tags/tag35.xml"/><Relationship Id="rId61" Type="http://schemas.openxmlformats.org/officeDocument/2006/relationships/tags" Target="../tags/tag91.xml"/><Relationship Id="rId19" Type="http://schemas.openxmlformats.org/officeDocument/2006/relationships/tags" Target="../tags/tag49.xml"/><Relationship Id="rId14" Type="http://schemas.openxmlformats.org/officeDocument/2006/relationships/tags" Target="../tags/tag44.xml"/><Relationship Id="rId22" Type="http://schemas.openxmlformats.org/officeDocument/2006/relationships/tags" Target="../tags/tag52.xml"/><Relationship Id="rId27" Type="http://schemas.openxmlformats.org/officeDocument/2006/relationships/tags" Target="../tags/tag57.xml"/><Relationship Id="rId30" Type="http://schemas.openxmlformats.org/officeDocument/2006/relationships/tags" Target="../tags/tag60.xml"/><Relationship Id="rId35" Type="http://schemas.openxmlformats.org/officeDocument/2006/relationships/tags" Target="../tags/tag65.xml"/><Relationship Id="rId43" Type="http://schemas.openxmlformats.org/officeDocument/2006/relationships/tags" Target="../tags/tag73.xml"/><Relationship Id="rId48" Type="http://schemas.openxmlformats.org/officeDocument/2006/relationships/tags" Target="../tags/tag78.xml"/><Relationship Id="rId56" Type="http://schemas.openxmlformats.org/officeDocument/2006/relationships/tags" Target="../tags/tag86.xml"/><Relationship Id="rId64" Type="http://schemas.openxmlformats.org/officeDocument/2006/relationships/tags" Target="../tags/tag94.xml"/><Relationship Id="rId69" Type="http://schemas.openxmlformats.org/officeDocument/2006/relationships/tags" Target="../tags/tag99.xml"/><Relationship Id="rId77" Type="http://schemas.openxmlformats.org/officeDocument/2006/relationships/chart" Target="../charts/chart2.xml"/><Relationship Id="rId8" Type="http://schemas.openxmlformats.org/officeDocument/2006/relationships/tags" Target="../tags/tag38.xml"/><Relationship Id="rId51" Type="http://schemas.openxmlformats.org/officeDocument/2006/relationships/tags" Target="../tags/tag81.xml"/><Relationship Id="rId72" Type="http://schemas.openxmlformats.org/officeDocument/2006/relationships/slideLayout" Target="../slideLayouts/slideLayout2.xml"/><Relationship Id="rId3" Type="http://schemas.openxmlformats.org/officeDocument/2006/relationships/tags" Target="../tags/tag33.xml"/><Relationship Id="rId12" Type="http://schemas.openxmlformats.org/officeDocument/2006/relationships/tags" Target="../tags/tag42.xml"/><Relationship Id="rId17" Type="http://schemas.openxmlformats.org/officeDocument/2006/relationships/tags" Target="../tags/tag47.xml"/><Relationship Id="rId25" Type="http://schemas.openxmlformats.org/officeDocument/2006/relationships/tags" Target="../tags/tag55.xml"/><Relationship Id="rId33" Type="http://schemas.openxmlformats.org/officeDocument/2006/relationships/tags" Target="../tags/tag63.xml"/><Relationship Id="rId38" Type="http://schemas.openxmlformats.org/officeDocument/2006/relationships/tags" Target="../tags/tag68.xml"/><Relationship Id="rId46" Type="http://schemas.openxmlformats.org/officeDocument/2006/relationships/tags" Target="../tags/tag76.xml"/><Relationship Id="rId59" Type="http://schemas.openxmlformats.org/officeDocument/2006/relationships/tags" Target="../tags/tag89.xml"/><Relationship Id="rId67" Type="http://schemas.openxmlformats.org/officeDocument/2006/relationships/tags" Target="../tags/tag97.xml"/><Relationship Id="rId20" Type="http://schemas.openxmlformats.org/officeDocument/2006/relationships/tags" Target="../tags/tag50.xml"/><Relationship Id="rId41" Type="http://schemas.openxmlformats.org/officeDocument/2006/relationships/tags" Target="../tags/tag71.xml"/><Relationship Id="rId54" Type="http://schemas.openxmlformats.org/officeDocument/2006/relationships/tags" Target="../tags/tag84.xml"/><Relationship Id="rId62" Type="http://schemas.openxmlformats.org/officeDocument/2006/relationships/tags" Target="../tags/tag92.xml"/><Relationship Id="rId70" Type="http://schemas.openxmlformats.org/officeDocument/2006/relationships/tags" Target="../tags/tag100.xml"/><Relationship Id="rId75" Type="http://schemas.openxmlformats.org/officeDocument/2006/relationships/image" Target="../media/image17.emf"/><Relationship Id="rId1" Type="http://schemas.openxmlformats.org/officeDocument/2006/relationships/tags" Target="../tags/tag31.xml"/><Relationship Id="rId6" Type="http://schemas.openxmlformats.org/officeDocument/2006/relationships/tags" Target="../tags/tag36.xml"/><Relationship Id="rId15" Type="http://schemas.openxmlformats.org/officeDocument/2006/relationships/tags" Target="../tags/tag45.xml"/><Relationship Id="rId23" Type="http://schemas.openxmlformats.org/officeDocument/2006/relationships/tags" Target="../tags/tag53.xml"/><Relationship Id="rId28" Type="http://schemas.openxmlformats.org/officeDocument/2006/relationships/tags" Target="../tags/tag58.xml"/><Relationship Id="rId36" Type="http://schemas.openxmlformats.org/officeDocument/2006/relationships/tags" Target="../tags/tag66.xml"/><Relationship Id="rId49" Type="http://schemas.openxmlformats.org/officeDocument/2006/relationships/tags" Target="../tags/tag79.xml"/><Relationship Id="rId57" Type="http://schemas.openxmlformats.org/officeDocument/2006/relationships/tags" Target="../tags/tag87.xml"/><Relationship Id="rId10" Type="http://schemas.openxmlformats.org/officeDocument/2006/relationships/tags" Target="../tags/tag40.xml"/><Relationship Id="rId31" Type="http://schemas.openxmlformats.org/officeDocument/2006/relationships/tags" Target="../tags/tag61.xml"/><Relationship Id="rId44" Type="http://schemas.openxmlformats.org/officeDocument/2006/relationships/tags" Target="../tags/tag74.xml"/><Relationship Id="rId52" Type="http://schemas.openxmlformats.org/officeDocument/2006/relationships/tags" Target="../tags/tag82.xml"/><Relationship Id="rId60" Type="http://schemas.openxmlformats.org/officeDocument/2006/relationships/tags" Target="../tags/tag90.xml"/><Relationship Id="rId65" Type="http://schemas.openxmlformats.org/officeDocument/2006/relationships/tags" Target="../tags/tag95.xml"/><Relationship Id="rId73" Type="http://schemas.openxmlformats.org/officeDocument/2006/relationships/notesSlide" Target="../notesSlides/notesSlide13.xml"/><Relationship Id="rId78" Type="http://schemas.openxmlformats.org/officeDocument/2006/relationships/chart" Target="../charts/chart3.xml"/><Relationship Id="rId4" Type="http://schemas.openxmlformats.org/officeDocument/2006/relationships/tags" Target="../tags/tag34.xml"/><Relationship Id="rId9" Type="http://schemas.openxmlformats.org/officeDocument/2006/relationships/tags" Target="../tags/tag39.xml"/><Relationship Id="rId13" Type="http://schemas.openxmlformats.org/officeDocument/2006/relationships/tags" Target="../tags/tag43.xml"/><Relationship Id="rId18" Type="http://schemas.openxmlformats.org/officeDocument/2006/relationships/tags" Target="../tags/tag48.xml"/><Relationship Id="rId39" Type="http://schemas.openxmlformats.org/officeDocument/2006/relationships/tags" Target="../tags/tag69.xml"/><Relationship Id="rId34" Type="http://schemas.openxmlformats.org/officeDocument/2006/relationships/tags" Target="../tags/tag64.xml"/><Relationship Id="rId50" Type="http://schemas.openxmlformats.org/officeDocument/2006/relationships/tags" Target="../tags/tag80.xml"/><Relationship Id="rId55" Type="http://schemas.openxmlformats.org/officeDocument/2006/relationships/tags" Target="../tags/tag85.xml"/><Relationship Id="rId76" Type="http://schemas.openxmlformats.org/officeDocument/2006/relationships/chart" Target="../charts/chart1.xml"/><Relationship Id="rId7" Type="http://schemas.openxmlformats.org/officeDocument/2006/relationships/tags" Target="../tags/tag37.xml"/><Relationship Id="rId71" Type="http://schemas.openxmlformats.org/officeDocument/2006/relationships/tags" Target="../tags/tag101.xml"/><Relationship Id="rId2" Type="http://schemas.openxmlformats.org/officeDocument/2006/relationships/tags" Target="../tags/tag32.xml"/><Relationship Id="rId29" Type="http://schemas.openxmlformats.org/officeDocument/2006/relationships/tags" Target="../tags/tag59.xml"/></Relationships>
</file>

<file path=ppt/slides/_rels/slide16.xml.rels><?xml version="1.0" encoding="UTF-8" standalone="yes"?>
<Relationships xmlns="http://schemas.openxmlformats.org/package/2006/relationships"><Relationship Id="rId13" Type="http://schemas.openxmlformats.org/officeDocument/2006/relationships/tags" Target="../tags/tag114.xml"/><Relationship Id="rId18" Type="http://schemas.openxmlformats.org/officeDocument/2006/relationships/tags" Target="../tags/tag119.xml"/><Relationship Id="rId26" Type="http://schemas.openxmlformats.org/officeDocument/2006/relationships/tags" Target="../tags/tag127.xml"/><Relationship Id="rId21" Type="http://schemas.openxmlformats.org/officeDocument/2006/relationships/tags" Target="../tags/tag122.xml"/><Relationship Id="rId34" Type="http://schemas.openxmlformats.org/officeDocument/2006/relationships/oleObject" Target="../embeddings/oleObject19.bin"/><Relationship Id="rId7" Type="http://schemas.openxmlformats.org/officeDocument/2006/relationships/tags" Target="../tags/tag108.xml"/><Relationship Id="rId12" Type="http://schemas.openxmlformats.org/officeDocument/2006/relationships/tags" Target="../tags/tag113.xml"/><Relationship Id="rId17" Type="http://schemas.openxmlformats.org/officeDocument/2006/relationships/tags" Target="../tags/tag118.xml"/><Relationship Id="rId25" Type="http://schemas.openxmlformats.org/officeDocument/2006/relationships/tags" Target="../tags/tag126.xml"/><Relationship Id="rId33" Type="http://schemas.openxmlformats.org/officeDocument/2006/relationships/notesSlide" Target="../notesSlides/notesSlide14.xml"/><Relationship Id="rId2" Type="http://schemas.openxmlformats.org/officeDocument/2006/relationships/tags" Target="../tags/tag103.xml"/><Relationship Id="rId16" Type="http://schemas.openxmlformats.org/officeDocument/2006/relationships/tags" Target="../tags/tag117.xml"/><Relationship Id="rId20" Type="http://schemas.openxmlformats.org/officeDocument/2006/relationships/tags" Target="../tags/tag121.xml"/><Relationship Id="rId29" Type="http://schemas.openxmlformats.org/officeDocument/2006/relationships/tags" Target="../tags/tag130.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24" Type="http://schemas.openxmlformats.org/officeDocument/2006/relationships/tags" Target="../tags/tag125.xml"/><Relationship Id="rId32" Type="http://schemas.openxmlformats.org/officeDocument/2006/relationships/slideLayout" Target="../slideLayouts/slideLayout2.xml"/><Relationship Id="rId37" Type="http://schemas.openxmlformats.org/officeDocument/2006/relationships/chart" Target="../charts/chart5.xml"/><Relationship Id="rId5" Type="http://schemas.openxmlformats.org/officeDocument/2006/relationships/tags" Target="../tags/tag106.xml"/><Relationship Id="rId15" Type="http://schemas.openxmlformats.org/officeDocument/2006/relationships/tags" Target="../tags/tag116.xml"/><Relationship Id="rId23" Type="http://schemas.openxmlformats.org/officeDocument/2006/relationships/tags" Target="../tags/tag124.xml"/><Relationship Id="rId28" Type="http://schemas.openxmlformats.org/officeDocument/2006/relationships/tags" Target="../tags/tag129.xml"/><Relationship Id="rId36" Type="http://schemas.openxmlformats.org/officeDocument/2006/relationships/chart" Target="../charts/chart4.xml"/><Relationship Id="rId10" Type="http://schemas.openxmlformats.org/officeDocument/2006/relationships/tags" Target="../tags/tag111.xml"/><Relationship Id="rId19" Type="http://schemas.openxmlformats.org/officeDocument/2006/relationships/tags" Target="../tags/tag120.xml"/><Relationship Id="rId31" Type="http://schemas.openxmlformats.org/officeDocument/2006/relationships/tags" Target="../tags/tag132.xml"/><Relationship Id="rId4" Type="http://schemas.openxmlformats.org/officeDocument/2006/relationships/tags" Target="../tags/tag105.xml"/><Relationship Id="rId9" Type="http://schemas.openxmlformats.org/officeDocument/2006/relationships/tags" Target="../tags/tag110.xml"/><Relationship Id="rId14" Type="http://schemas.openxmlformats.org/officeDocument/2006/relationships/tags" Target="../tags/tag115.xml"/><Relationship Id="rId22" Type="http://schemas.openxmlformats.org/officeDocument/2006/relationships/tags" Target="../tags/tag123.xml"/><Relationship Id="rId27" Type="http://schemas.openxmlformats.org/officeDocument/2006/relationships/tags" Target="../tags/tag128.xml"/><Relationship Id="rId30" Type="http://schemas.openxmlformats.org/officeDocument/2006/relationships/tags" Target="../tags/tag131.xml"/><Relationship Id="rId35" Type="http://schemas.openxmlformats.org/officeDocument/2006/relationships/image" Target="../media/image17.emf"/><Relationship Id="rId8" Type="http://schemas.openxmlformats.org/officeDocument/2006/relationships/tags" Target="../tags/tag109.xml"/><Relationship Id="rId3" Type="http://schemas.openxmlformats.org/officeDocument/2006/relationships/tags" Target="../tags/tag104.xml"/></Relationships>
</file>

<file path=ppt/slides/_rels/slide17.xml.rels><?xml version="1.0" encoding="UTF-8" standalone="yes"?>
<Relationships xmlns="http://schemas.openxmlformats.org/package/2006/relationships"><Relationship Id="rId8" Type="http://schemas.openxmlformats.org/officeDocument/2006/relationships/tags" Target="../tags/tag140.xml"/><Relationship Id="rId13" Type="http://schemas.openxmlformats.org/officeDocument/2006/relationships/tags" Target="../tags/tag145.xml"/><Relationship Id="rId18" Type="http://schemas.openxmlformats.org/officeDocument/2006/relationships/tags" Target="../tags/tag150.xml"/><Relationship Id="rId3" Type="http://schemas.openxmlformats.org/officeDocument/2006/relationships/tags" Target="../tags/tag135.xml"/><Relationship Id="rId21" Type="http://schemas.openxmlformats.org/officeDocument/2006/relationships/notesSlide" Target="../notesSlides/notesSlide15.xml"/><Relationship Id="rId7" Type="http://schemas.openxmlformats.org/officeDocument/2006/relationships/tags" Target="../tags/tag139.xml"/><Relationship Id="rId12" Type="http://schemas.openxmlformats.org/officeDocument/2006/relationships/tags" Target="../tags/tag144.xml"/><Relationship Id="rId17" Type="http://schemas.openxmlformats.org/officeDocument/2006/relationships/tags" Target="../tags/tag149.xml"/><Relationship Id="rId2" Type="http://schemas.openxmlformats.org/officeDocument/2006/relationships/tags" Target="../tags/tag134.xml"/><Relationship Id="rId16" Type="http://schemas.openxmlformats.org/officeDocument/2006/relationships/tags" Target="../tags/tag148.xml"/><Relationship Id="rId20" Type="http://schemas.openxmlformats.org/officeDocument/2006/relationships/slideLayout" Target="../slideLayouts/slideLayout2.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tags" Target="../tags/tag143.xml"/><Relationship Id="rId24" Type="http://schemas.openxmlformats.org/officeDocument/2006/relationships/chart" Target="../charts/chart6.xml"/><Relationship Id="rId5" Type="http://schemas.openxmlformats.org/officeDocument/2006/relationships/tags" Target="../tags/tag137.xml"/><Relationship Id="rId15" Type="http://schemas.openxmlformats.org/officeDocument/2006/relationships/tags" Target="../tags/tag147.xml"/><Relationship Id="rId23" Type="http://schemas.openxmlformats.org/officeDocument/2006/relationships/image" Target="../media/image17.emf"/><Relationship Id="rId10" Type="http://schemas.openxmlformats.org/officeDocument/2006/relationships/tags" Target="../tags/tag142.xml"/><Relationship Id="rId19" Type="http://schemas.openxmlformats.org/officeDocument/2006/relationships/tags" Target="../tags/tag151.xml"/><Relationship Id="rId4" Type="http://schemas.openxmlformats.org/officeDocument/2006/relationships/tags" Target="../tags/tag136.xml"/><Relationship Id="rId9" Type="http://schemas.openxmlformats.org/officeDocument/2006/relationships/tags" Target="../tags/tag141.xml"/><Relationship Id="rId14" Type="http://schemas.openxmlformats.org/officeDocument/2006/relationships/tags" Target="../tags/tag146.xml"/><Relationship Id="rId22" Type="http://schemas.openxmlformats.org/officeDocument/2006/relationships/oleObject" Target="../embeddings/oleObject20.bin"/></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39.png"/><Relationship Id="rId3" Type="http://schemas.openxmlformats.org/officeDocument/2006/relationships/notesSlide" Target="../notesSlides/notesSlide16.xml"/><Relationship Id="rId7" Type="http://schemas.openxmlformats.org/officeDocument/2006/relationships/diagramLayout" Target="../diagrams/layout1.xml"/><Relationship Id="rId12" Type="http://schemas.openxmlformats.org/officeDocument/2006/relationships/image" Target="../media/image42.svg"/><Relationship Id="rId2" Type="http://schemas.openxmlformats.org/officeDocument/2006/relationships/slideLayout" Target="../slideLayouts/slideLayout2.xml"/><Relationship Id="rId1" Type="http://schemas.openxmlformats.org/officeDocument/2006/relationships/tags" Target="../tags/tag152.xml"/><Relationship Id="rId6" Type="http://schemas.openxmlformats.org/officeDocument/2006/relationships/diagramData" Target="../diagrams/data1.xml"/><Relationship Id="rId11" Type="http://schemas.openxmlformats.org/officeDocument/2006/relationships/image" Target="../media/image41.png"/><Relationship Id="rId5" Type="http://schemas.openxmlformats.org/officeDocument/2006/relationships/image" Target="../media/image10.emf"/><Relationship Id="rId10" Type="http://schemas.microsoft.com/office/2007/relationships/diagramDrawing" Target="../diagrams/drawing1.xml"/><Relationship Id="rId4" Type="http://schemas.openxmlformats.org/officeDocument/2006/relationships/oleObject" Target="../embeddings/oleObject21.bin"/><Relationship Id="rId9" Type="http://schemas.openxmlformats.org/officeDocument/2006/relationships/diagramColors" Target="../diagrams/colors1.xml"/><Relationship Id="rId14" Type="http://schemas.openxmlformats.org/officeDocument/2006/relationships/image" Target="../media/image40.svg"/></Relationships>
</file>

<file path=ppt/slides/_rels/slide19.xml.rels><?xml version="1.0" encoding="UTF-8" standalone="yes"?>
<Relationships xmlns="http://schemas.openxmlformats.org/package/2006/relationships"><Relationship Id="rId8" Type="http://schemas.openxmlformats.org/officeDocument/2006/relationships/tags" Target="../tags/tag160.xml"/><Relationship Id="rId13" Type="http://schemas.openxmlformats.org/officeDocument/2006/relationships/tags" Target="../tags/tag165.xml"/><Relationship Id="rId18" Type="http://schemas.openxmlformats.org/officeDocument/2006/relationships/tags" Target="../tags/tag170.xml"/><Relationship Id="rId26" Type="http://schemas.openxmlformats.org/officeDocument/2006/relationships/image" Target="../media/image43.emf"/><Relationship Id="rId3" Type="http://schemas.openxmlformats.org/officeDocument/2006/relationships/tags" Target="../tags/tag155.xml"/><Relationship Id="rId21" Type="http://schemas.openxmlformats.org/officeDocument/2006/relationships/tags" Target="../tags/tag173.xml"/><Relationship Id="rId7" Type="http://schemas.openxmlformats.org/officeDocument/2006/relationships/tags" Target="../tags/tag159.xml"/><Relationship Id="rId12" Type="http://schemas.openxmlformats.org/officeDocument/2006/relationships/tags" Target="../tags/tag164.xml"/><Relationship Id="rId17" Type="http://schemas.openxmlformats.org/officeDocument/2006/relationships/tags" Target="../tags/tag169.xml"/><Relationship Id="rId25" Type="http://schemas.openxmlformats.org/officeDocument/2006/relationships/oleObject" Target="../embeddings/oleObject22.bin"/><Relationship Id="rId2" Type="http://schemas.openxmlformats.org/officeDocument/2006/relationships/tags" Target="../tags/tag154.xml"/><Relationship Id="rId16" Type="http://schemas.openxmlformats.org/officeDocument/2006/relationships/tags" Target="../tags/tag168.xml"/><Relationship Id="rId20" Type="http://schemas.openxmlformats.org/officeDocument/2006/relationships/tags" Target="../tags/tag172.xml"/><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tags" Target="../tags/tag163.xml"/><Relationship Id="rId24" Type="http://schemas.openxmlformats.org/officeDocument/2006/relationships/notesSlide" Target="../notesSlides/notesSlide17.xml"/><Relationship Id="rId5" Type="http://schemas.openxmlformats.org/officeDocument/2006/relationships/tags" Target="../tags/tag157.xml"/><Relationship Id="rId15" Type="http://schemas.openxmlformats.org/officeDocument/2006/relationships/tags" Target="../tags/tag167.xml"/><Relationship Id="rId23" Type="http://schemas.openxmlformats.org/officeDocument/2006/relationships/slideLayout" Target="../slideLayouts/slideLayout2.xml"/><Relationship Id="rId28" Type="http://schemas.openxmlformats.org/officeDocument/2006/relationships/image" Target="../media/image19.png"/><Relationship Id="rId10" Type="http://schemas.openxmlformats.org/officeDocument/2006/relationships/tags" Target="../tags/tag162.xml"/><Relationship Id="rId19" Type="http://schemas.openxmlformats.org/officeDocument/2006/relationships/tags" Target="../tags/tag171.xml"/><Relationship Id="rId4" Type="http://schemas.openxmlformats.org/officeDocument/2006/relationships/tags" Target="../tags/tag156.xml"/><Relationship Id="rId9" Type="http://schemas.openxmlformats.org/officeDocument/2006/relationships/tags" Target="../tags/tag161.xml"/><Relationship Id="rId14" Type="http://schemas.openxmlformats.org/officeDocument/2006/relationships/tags" Target="../tags/tag166.xml"/><Relationship Id="rId22" Type="http://schemas.openxmlformats.org/officeDocument/2006/relationships/tags" Target="../tags/tag174.xml"/><Relationship Id="rId27" Type="http://schemas.openxmlformats.org/officeDocument/2006/relationships/chart" Target="../charts/char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3" Type="http://schemas.openxmlformats.org/officeDocument/2006/relationships/tags" Target="../tags/tag187.xml"/><Relationship Id="rId18" Type="http://schemas.openxmlformats.org/officeDocument/2006/relationships/tags" Target="../tags/tag192.xml"/><Relationship Id="rId26" Type="http://schemas.openxmlformats.org/officeDocument/2006/relationships/tags" Target="../tags/tag200.xml"/><Relationship Id="rId39" Type="http://schemas.openxmlformats.org/officeDocument/2006/relationships/slideLayout" Target="../slideLayouts/slideLayout2.xml"/><Relationship Id="rId21" Type="http://schemas.openxmlformats.org/officeDocument/2006/relationships/tags" Target="../tags/tag195.xml"/><Relationship Id="rId34" Type="http://schemas.openxmlformats.org/officeDocument/2006/relationships/tags" Target="../tags/tag208.xml"/><Relationship Id="rId42" Type="http://schemas.openxmlformats.org/officeDocument/2006/relationships/image" Target="../media/image17.emf"/><Relationship Id="rId7" Type="http://schemas.openxmlformats.org/officeDocument/2006/relationships/tags" Target="../tags/tag181.xml"/><Relationship Id="rId2" Type="http://schemas.openxmlformats.org/officeDocument/2006/relationships/tags" Target="../tags/tag176.xml"/><Relationship Id="rId16" Type="http://schemas.openxmlformats.org/officeDocument/2006/relationships/tags" Target="../tags/tag190.xml"/><Relationship Id="rId20" Type="http://schemas.openxmlformats.org/officeDocument/2006/relationships/tags" Target="../tags/tag194.xml"/><Relationship Id="rId29" Type="http://schemas.openxmlformats.org/officeDocument/2006/relationships/tags" Target="../tags/tag203.xml"/><Relationship Id="rId41" Type="http://schemas.openxmlformats.org/officeDocument/2006/relationships/oleObject" Target="../embeddings/oleObject23.bin"/><Relationship Id="rId1" Type="http://schemas.openxmlformats.org/officeDocument/2006/relationships/tags" Target="../tags/tag175.xml"/><Relationship Id="rId6" Type="http://schemas.openxmlformats.org/officeDocument/2006/relationships/tags" Target="../tags/tag180.xml"/><Relationship Id="rId11" Type="http://schemas.openxmlformats.org/officeDocument/2006/relationships/tags" Target="../tags/tag185.xml"/><Relationship Id="rId24" Type="http://schemas.openxmlformats.org/officeDocument/2006/relationships/tags" Target="../tags/tag198.xml"/><Relationship Id="rId32" Type="http://schemas.openxmlformats.org/officeDocument/2006/relationships/tags" Target="../tags/tag206.xml"/><Relationship Id="rId37" Type="http://schemas.openxmlformats.org/officeDocument/2006/relationships/tags" Target="../tags/tag211.xml"/><Relationship Id="rId40" Type="http://schemas.openxmlformats.org/officeDocument/2006/relationships/notesSlide" Target="../notesSlides/notesSlide18.xml"/><Relationship Id="rId5" Type="http://schemas.openxmlformats.org/officeDocument/2006/relationships/tags" Target="../tags/tag179.xml"/><Relationship Id="rId15" Type="http://schemas.openxmlformats.org/officeDocument/2006/relationships/tags" Target="../tags/tag189.xml"/><Relationship Id="rId23" Type="http://schemas.openxmlformats.org/officeDocument/2006/relationships/tags" Target="../tags/tag197.xml"/><Relationship Id="rId28" Type="http://schemas.openxmlformats.org/officeDocument/2006/relationships/tags" Target="../tags/tag202.xml"/><Relationship Id="rId36" Type="http://schemas.openxmlformats.org/officeDocument/2006/relationships/tags" Target="../tags/tag210.xml"/><Relationship Id="rId10" Type="http://schemas.openxmlformats.org/officeDocument/2006/relationships/tags" Target="../tags/tag184.xml"/><Relationship Id="rId19" Type="http://schemas.openxmlformats.org/officeDocument/2006/relationships/tags" Target="../tags/tag193.xml"/><Relationship Id="rId31" Type="http://schemas.openxmlformats.org/officeDocument/2006/relationships/tags" Target="../tags/tag205.xml"/><Relationship Id="rId4" Type="http://schemas.openxmlformats.org/officeDocument/2006/relationships/tags" Target="../tags/tag178.xml"/><Relationship Id="rId9" Type="http://schemas.openxmlformats.org/officeDocument/2006/relationships/tags" Target="../tags/tag183.xml"/><Relationship Id="rId14" Type="http://schemas.openxmlformats.org/officeDocument/2006/relationships/tags" Target="../tags/tag188.xml"/><Relationship Id="rId22" Type="http://schemas.openxmlformats.org/officeDocument/2006/relationships/tags" Target="../tags/tag196.xml"/><Relationship Id="rId27" Type="http://schemas.openxmlformats.org/officeDocument/2006/relationships/tags" Target="../tags/tag201.xml"/><Relationship Id="rId30" Type="http://schemas.openxmlformats.org/officeDocument/2006/relationships/tags" Target="../tags/tag204.xml"/><Relationship Id="rId35" Type="http://schemas.openxmlformats.org/officeDocument/2006/relationships/tags" Target="../tags/tag209.xml"/><Relationship Id="rId43" Type="http://schemas.openxmlformats.org/officeDocument/2006/relationships/chart" Target="../charts/chart8.xml"/><Relationship Id="rId8" Type="http://schemas.openxmlformats.org/officeDocument/2006/relationships/tags" Target="../tags/tag182.xml"/><Relationship Id="rId3" Type="http://schemas.openxmlformats.org/officeDocument/2006/relationships/tags" Target="../tags/tag177.xml"/><Relationship Id="rId12" Type="http://schemas.openxmlformats.org/officeDocument/2006/relationships/tags" Target="../tags/tag186.xml"/><Relationship Id="rId17" Type="http://schemas.openxmlformats.org/officeDocument/2006/relationships/tags" Target="../tags/tag191.xml"/><Relationship Id="rId25" Type="http://schemas.openxmlformats.org/officeDocument/2006/relationships/tags" Target="../tags/tag199.xml"/><Relationship Id="rId33" Type="http://schemas.openxmlformats.org/officeDocument/2006/relationships/tags" Target="../tags/tag207.xml"/><Relationship Id="rId38" Type="http://schemas.openxmlformats.org/officeDocument/2006/relationships/tags" Target="../tags/tag212.xml"/></Relationships>
</file>

<file path=ppt/slides/_rels/slide21.xml.rels><?xml version="1.0" encoding="UTF-8" standalone="yes"?>
<Relationships xmlns="http://schemas.openxmlformats.org/package/2006/relationships"><Relationship Id="rId8" Type="http://schemas.openxmlformats.org/officeDocument/2006/relationships/tags" Target="../tags/tag220.xml"/><Relationship Id="rId13" Type="http://schemas.openxmlformats.org/officeDocument/2006/relationships/tags" Target="../tags/tag225.xml"/><Relationship Id="rId18" Type="http://schemas.openxmlformats.org/officeDocument/2006/relationships/tags" Target="../tags/tag230.xml"/><Relationship Id="rId26" Type="http://schemas.openxmlformats.org/officeDocument/2006/relationships/chart" Target="../charts/chart9.xml"/><Relationship Id="rId3" Type="http://schemas.openxmlformats.org/officeDocument/2006/relationships/tags" Target="../tags/tag215.xml"/><Relationship Id="rId21" Type="http://schemas.openxmlformats.org/officeDocument/2006/relationships/tags" Target="../tags/tag233.xml"/><Relationship Id="rId7" Type="http://schemas.openxmlformats.org/officeDocument/2006/relationships/tags" Target="../tags/tag219.xml"/><Relationship Id="rId12" Type="http://schemas.openxmlformats.org/officeDocument/2006/relationships/tags" Target="../tags/tag224.xml"/><Relationship Id="rId17" Type="http://schemas.openxmlformats.org/officeDocument/2006/relationships/tags" Target="../tags/tag229.xml"/><Relationship Id="rId25" Type="http://schemas.openxmlformats.org/officeDocument/2006/relationships/image" Target="../media/image17.emf"/><Relationship Id="rId2" Type="http://schemas.openxmlformats.org/officeDocument/2006/relationships/tags" Target="../tags/tag214.xml"/><Relationship Id="rId16" Type="http://schemas.openxmlformats.org/officeDocument/2006/relationships/tags" Target="../tags/tag228.xml"/><Relationship Id="rId20" Type="http://schemas.openxmlformats.org/officeDocument/2006/relationships/tags" Target="../tags/tag232.xml"/><Relationship Id="rId1" Type="http://schemas.openxmlformats.org/officeDocument/2006/relationships/tags" Target="../tags/tag213.xml"/><Relationship Id="rId6" Type="http://schemas.openxmlformats.org/officeDocument/2006/relationships/tags" Target="../tags/tag218.xml"/><Relationship Id="rId11" Type="http://schemas.openxmlformats.org/officeDocument/2006/relationships/tags" Target="../tags/tag223.xml"/><Relationship Id="rId24" Type="http://schemas.openxmlformats.org/officeDocument/2006/relationships/oleObject" Target="../embeddings/oleObject24.bin"/><Relationship Id="rId5" Type="http://schemas.openxmlformats.org/officeDocument/2006/relationships/tags" Target="../tags/tag217.xml"/><Relationship Id="rId15" Type="http://schemas.openxmlformats.org/officeDocument/2006/relationships/tags" Target="../tags/tag227.xml"/><Relationship Id="rId23" Type="http://schemas.openxmlformats.org/officeDocument/2006/relationships/notesSlide" Target="../notesSlides/notesSlide19.xml"/><Relationship Id="rId10" Type="http://schemas.openxmlformats.org/officeDocument/2006/relationships/tags" Target="../tags/tag222.xml"/><Relationship Id="rId19" Type="http://schemas.openxmlformats.org/officeDocument/2006/relationships/tags" Target="../tags/tag231.xml"/><Relationship Id="rId4" Type="http://schemas.openxmlformats.org/officeDocument/2006/relationships/tags" Target="../tags/tag216.xml"/><Relationship Id="rId9" Type="http://schemas.openxmlformats.org/officeDocument/2006/relationships/tags" Target="../tags/tag221.xml"/><Relationship Id="rId14" Type="http://schemas.openxmlformats.org/officeDocument/2006/relationships/tags" Target="../tags/tag226.xml"/><Relationship Id="rId22" Type="http://schemas.openxmlformats.org/officeDocument/2006/relationships/slideLayout" Target="../slideLayouts/slideLayout2.xml"/><Relationship Id="rId27" Type="http://schemas.openxmlformats.org/officeDocument/2006/relationships/chart" Target="../charts/chart10.xml"/></Relationships>
</file>

<file path=ppt/slides/_rels/slide22.xml.rels><?xml version="1.0" encoding="UTF-8" standalone="yes"?>
<Relationships xmlns="http://schemas.openxmlformats.org/package/2006/relationships"><Relationship Id="rId13" Type="http://schemas.openxmlformats.org/officeDocument/2006/relationships/tags" Target="../tags/tag246.xml"/><Relationship Id="rId18" Type="http://schemas.openxmlformats.org/officeDocument/2006/relationships/tags" Target="../tags/tag251.xml"/><Relationship Id="rId26" Type="http://schemas.openxmlformats.org/officeDocument/2006/relationships/tags" Target="../tags/tag259.xml"/><Relationship Id="rId39" Type="http://schemas.openxmlformats.org/officeDocument/2006/relationships/chart" Target="../charts/chart14.xml"/><Relationship Id="rId21" Type="http://schemas.openxmlformats.org/officeDocument/2006/relationships/tags" Target="../tags/tag254.xml"/><Relationship Id="rId34" Type="http://schemas.openxmlformats.org/officeDocument/2006/relationships/oleObject" Target="../embeddings/oleObject25.bin"/><Relationship Id="rId42" Type="http://schemas.openxmlformats.org/officeDocument/2006/relationships/image" Target="../media/image45.svg"/><Relationship Id="rId7" Type="http://schemas.openxmlformats.org/officeDocument/2006/relationships/tags" Target="../tags/tag240.xml"/><Relationship Id="rId2" Type="http://schemas.openxmlformats.org/officeDocument/2006/relationships/tags" Target="../tags/tag235.xml"/><Relationship Id="rId16" Type="http://schemas.openxmlformats.org/officeDocument/2006/relationships/tags" Target="../tags/tag249.xml"/><Relationship Id="rId29" Type="http://schemas.openxmlformats.org/officeDocument/2006/relationships/tags" Target="../tags/tag262.xml"/><Relationship Id="rId1" Type="http://schemas.openxmlformats.org/officeDocument/2006/relationships/tags" Target="../tags/tag234.xml"/><Relationship Id="rId6" Type="http://schemas.openxmlformats.org/officeDocument/2006/relationships/tags" Target="../tags/tag239.xml"/><Relationship Id="rId11" Type="http://schemas.openxmlformats.org/officeDocument/2006/relationships/tags" Target="../tags/tag244.xml"/><Relationship Id="rId24" Type="http://schemas.openxmlformats.org/officeDocument/2006/relationships/tags" Target="../tags/tag257.xml"/><Relationship Id="rId32" Type="http://schemas.openxmlformats.org/officeDocument/2006/relationships/slideLayout" Target="../slideLayouts/slideLayout2.xml"/><Relationship Id="rId37" Type="http://schemas.openxmlformats.org/officeDocument/2006/relationships/chart" Target="../charts/chart12.xml"/><Relationship Id="rId40" Type="http://schemas.openxmlformats.org/officeDocument/2006/relationships/chart" Target="../charts/chart15.xml"/><Relationship Id="rId45" Type="http://schemas.openxmlformats.org/officeDocument/2006/relationships/image" Target="../media/image48.png"/><Relationship Id="rId5" Type="http://schemas.openxmlformats.org/officeDocument/2006/relationships/tags" Target="../tags/tag238.xml"/><Relationship Id="rId15" Type="http://schemas.openxmlformats.org/officeDocument/2006/relationships/tags" Target="../tags/tag248.xml"/><Relationship Id="rId23" Type="http://schemas.openxmlformats.org/officeDocument/2006/relationships/tags" Target="../tags/tag256.xml"/><Relationship Id="rId28" Type="http://schemas.openxmlformats.org/officeDocument/2006/relationships/tags" Target="../tags/tag261.xml"/><Relationship Id="rId36" Type="http://schemas.openxmlformats.org/officeDocument/2006/relationships/chart" Target="../charts/chart11.xml"/><Relationship Id="rId10" Type="http://schemas.openxmlformats.org/officeDocument/2006/relationships/tags" Target="../tags/tag243.xml"/><Relationship Id="rId19" Type="http://schemas.openxmlformats.org/officeDocument/2006/relationships/tags" Target="../tags/tag252.xml"/><Relationship Id="rId31" Type="http://schemas.openxmlformats.org/officeDocument/2006/relationships/tags" Target="../tags/tag264.xml"/><Relationship Id="rId44" Type="http://schemas.openxmlformats.org/officeDocument/2006/relationships/image" Target="../media/image47.svg"/><Relationship Id="rId4" Type="http://schemas.openxmlformats.org/officeDocument/2006/relationships/tags" Target="../tags/tag237.xml"/><Relationship Id="rId9" Type="http://schemas.openxmlformats.org/officeDocument/2006/relationships/tags" Target="../tags/tag242.xml"/><Relationship Id="rId14" Type="http://schemas.openxmlformats.org/officeDocument/2006/relationships/tags" Target="../tags/tag247.xml"/><Relationship Id="rId22" Type="http://schemas.openxmlformats.org/officeDocument/2006/relationships/tags" Target="../tags/tag255.xml"/><Relationship Id="rId27" Type="http://schemas.openxmlformats.org/officeDocument/2006/relationships/tags" Target="../tags/tag260.xml"/><Relationship Id="rId30" Type="http://schemas.openxmlformats.org/officeDocument/2006/relationships/tags" Target="../tags/tag263.xml"/><Relationship Id="rId35" Type="http://schemas.openxmlformats.org/officeDocument/2006/relationships/image" Target="../media/image10.emf"/><Relationship Id="rId43" Type="http://schemas.openxmlformats.org/officeDocument/2006/relationships/image" Target="../media/image46.png"/><Relationship Id="rId8" Type="http://schemas.openxmlformats.org/officeDocument/2006/relationships/tags" Target="../tags/tag241.xml"/><Relationship Id="rId3" Type="http://schemas.openxmlformats.org/officeDocument/2006/relationships/tags" Target="../tags/tag236.xml"/><Relationship Id="rId12" Type="http://schemas.openxmlformats.org/officeDocument/2006/relationships/tags" Target="../tags/tag245.xml"/><Relationship Id="rId17" Type="http://schemas.openxmlformats.org/officeDocument/2006/relationships/tags" Target="../tags/tag250.xml"/><Relationship Id="rId25" Type="http://schemas.openxmlformats.org/officeDocument/2006/relationships/tags" Target="../tags/tag258.xml"/><Relationship Id="rId33" Type="http://schemas.openxmlformats.org/officeDocument/2006/relationships/notesSlide" Target="../notesSlides/notesSlide20.xml"/><Relationship Id="rId38" Type="http://schemas.openxmlformats.org/officeDocument/2006/relationships/chart" Target="../charts/chart13.xml"/><Relationship Id="rId46" Type="http://schemas.openxmlformats.org/officeDocument/2006/relationships/image" Target="../media/image49.svg"/><Relationship Id="rId20" Type="http://schemas.openxmlformats.org/officeDocument/2006/relationships/tags" Target="../tags/tag253.xml"/><Relationship Id="rId41"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tags" Target="../tags/tag272.xml"/><Relationship Id="rId13" Type="http://schemas.openxmlformats.org/officeDocument/2006/relationships/tags" Target="../tags/tag277.xml"/><Relationship Id="rId18" Type="http://schemas.openxmlformats.org/officeDocument/2006/relationships/tags" Target="../tags/tag282.xml"/><Relationship Id="rId26" Type="http://schemas.openxmlformats.org/officeDocument/2006/relationships/image" Target="../media/image40.svg"/><Relationship Id="rId3" Type="http://schemas.openxmlformats.org/officeDocument/2006/relationships/tags" Target="../tags/tag267.xml"/><Relationship Id="rId21" Type="http://schemas.openxmlformats.org/officeDocument/2006/relationships/notesSlide" Target="../notesSlides/notesSlide21.xml"/><Relationship Id="rId7" Type="http://schemas.openxmlformats.org/officeDocument/2006/relationships/tags" Target="../tags/tag271.xml"/><Relationship Id="rId12" Type="http://schemas.openxmlformats.org/officeDocument/2006/relationships/tags" Target="../tags/tag276.xml"/><Relationship Id="rId17" Type="http://schemas.openxmlformats.org/officeDocument/2006/relationships/tags" Target="../tags/tag281.xml"/><Relationship Id="rId25" Type="http://schemas.openxmlformats.org/officeDocument/2006/relationships/image" Target="../media/image39.png"/><Relationship Id="rId2" Type="http://schemas.openxmlformats.org/officeDocument/2006/relationships/tags" Target="../tags/tag266.xml"/><Relationship Id="rId16" Type="http://schemas.openxmlformats.org/officeDocument/2006/relationships/tags" Target="../tags/tag280.xml"/><Relationship Id="rId20" Type="http://schemas.openxmlformats.org/officeDocument/2006/relationships/slideLayout" Target="../slideLayouts/slideLayout2.xml"/><Relationship Id="rId1" Type="http://schemas.openxmlformats.org/officeDocument/2006/relationships/tags" Target="../tags/tag265.xml"/><Relationship Id="rId6" Type="http://schemas.openxmlformats.org/officeDocument/2006/relationships/tags" Target="../tags/tag270.xml"/><Relationship Id="rId11" Type="http://schemas.openxmlformats.org/officeDocument/2006/relationships/tags" Target="../tags/tag275.xml"/><Relationship Id="rId24" Type="http://schemas.openxmlformats.org/officeDocument/2006/relationships/chart" Target="../charts/chart16.xml"/><Relationship Id="rId5" Type="http://schemas.openxmlformats.org/officeDocument/2006/relationships/tags" Target="../tags/tag269.xml"/><Relationship Id="rId15" Type="http://schemas.openxmlformats.org/officeDocument/2006/relationships/tags" Target="../tags/tag279.xml"/><Relationship Id="rId23" Type="http://schemas.openxmlformats.org/officeDocument/2006/relationships/image" Target="../media/image50.emf"/><Relationship Id="rId10" Type="http://schemas.openxmlformats.org/officeDocument/2006/relationships/tags" Target="../tags/tag274.xml"/><Relationship Id="rId19" Type="http://schemas.openxmlformats.org/officeDocument/2006/relationships/tags" Target="../tags/tag283.xml"/><Relationship Id="rId4" Type="http://schemas.openxmlformats.org/officeDocument/2006/relationships/tags" Target="../tags/tag268.xml"/><Relationship Id="rId9" Type="http://schemas.openxmlformats.org/officeDocument/2006/relationships/tags" Target="../tags/tag273.xml"/><Relationship Id="rId14" Type="http://schemas.openxmlformats.org/officeDocument/2006/relationships/tags" Target="../tags/tag278.xml"/><Relationship Id="rId22" Type="http://schemas.openxmlformats.org/officeDocument/2006/relationships/oleObject" Target="../embeddings/oleObject26.bin"/></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image" Target="../media/image42.svg"/><Relationship Id="rId3" Type="http://schemas.openxmlformats.org/officeDocument/2006/relationships/notesSlide" Target="../notesSlides/notesSlide22.xml"/><Relationship Id="rId7" Type="http://schemas.openxmlformats.org/officeDocument/2006/relationships/diagramLayout" Target="../diagrams/layout2.xml"/><Relationship Id="rId12"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284.xml"/><Relationship Id="rId6" Type="http://schemas.openxmlformats.org/officeDocument/2006/relationships/diagramData" Target="../diagrams/data2.xml"/><Relationship Id="rId11" Type="http://schemas.openxmlformats.org/officeDocument/2006/relationships/image" Target="../media/image19.png"/><Relationship Id="rId5" Type="http://schemas.openxmlformats.org/officeDocument/2006/relationships/image" Target="../media/image10.emf"/><Relationship Id="rId10" Type="http://schemas.microsoft.com/office/2007/relationships/diagramDrawing" Target="../diagrams/drawing2.xml"/><Relationship Id="rId4" Type="http://schemas.openxmlformats.org/officeDocument/2006/relationships/oleObject" Target="../embeddings/oleObject27.bin"/><Relationship Id="rId9" Type="http://schemas.openxmlformats.org/officeDocument/2006/relationships/diagramColors" Target="../diagrams/colors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285.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28.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286.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oleObject" Target="../embeddings/oleObject29.bin"/></Relationships>
</file>

<file path=ppt/slides/_rels/slide2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25.xml"/><Relationship Id="rId7" Type="http://schemas.openxmlformats.org/officeDocument/2006/relationships/image" Target="../media/image52.jpg"/><Relationship Id="rId12" Type="http://schemas.openxmlformats.org/officeDocument/2006/relationships/image" Target="../media/image57.jpg"/><Relationship Id="rId2" Type="http://schemas.openxmlformats.org/officeDocument/2006/relationships/slideLayout" Target="../slideLayouts/slideLayout2.xml"/><Relationship Id="rId1" Type="http://schemas.openxmlformats.org/officeDocument/2006/relationships/tags" Target="../tags/tag287.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10.emf"/><Relationship Id="rId10" Type="http://schemas.openxmlformats.org/officeDocument/2006/relationships/image" Target="../media/image55.png"/><Relationship Id="rId4" Type="http://schemas.openxmlformats.org/officeDocument/2006/relationships/oleObject" Target="../embeddings/oleObject30.bin"/><Relationship Id="rId9" Type="http://schemas.openxmlformats.org/officeDocument/2006/relationships/image" Target="../media/image54.png"/></Relationships>
</file>

<file path=ppt/slides/_rels/slide28.xml.rels><?xml version="1.0" encoding="UTF-8" standalone="yes"?>
<Relationships xmlns="http://schemas.openxmlformats.org/package/2006/relationships"><Relationship Id="rId26" Type="http://schemas.openxmlformats.org/officeDocument/2006/relationships/tags" Target="../tags/tag313.xml"/><Relationship Id="rId21" Type="http://schemas.openxmlformats.org/officeDocument/2006/relationships/tags" Target="../tags/tag308.xml"/><Relationship Id="rId42" Type="http://schemas.openxmlformats.org/officeDocument/2006/relationships/tags" Target="../tags/tag329.xml"/><Relationship Id="rId47" Type="http://schemas.openxmlformats.org/officeDocument/2006/relationships/tags" Target="../tags/tag334.xml"/><Relationship Id="rId63" Type="http://schemas.openxmlformats.org/officeDocument/2006/relationships/tags" Target="../tags/tag350.xml"/><Relationship Id="rId68" Type="http://schemas.openxmlformats.org/officeDocument/2006/relationships/tags" Target="../tags/tag355.xml"/><Relationship Id="rId84" Type="http://schemas.openxmlformats.org/officeDocument/2006/relationships/tags" Target="../tags/tag371.xml"/><Relationship Id="rId89" Type="http://schemas.openxmlformats.org/officeDocument/2006/relationships/tags" Target="../tags/tag376.xml"/><Relationship Id="rId16" Type="http://schemas.openxmlformats.org/officeDocument/2006/relationships/tags" Target="../tags/tag303.xml"/><Relationship Id="rId107" Type="http://schemas.openxmlformats.org/officeDocument/2006/relationships/slideLayout" Target="../slideLayouts/slideLayout2.xml"/><Relationship Id="rId11" Type="http://schemas.openxmlformats.org/officeDocument/2006/relationships/tags" Target="../tags/tag298.xml"/><Relationship Id="rId32" Type="http://schemas.openxmlformats.org/officeDocument/2006/relationships/tags" Target="../tags/tag319.xml"/><Relationship Id="rId37" Type="http://schemas.openxmlformats.org/officeDocument/2006/relationships/tags" Target="../tags/tag324.xml"/><Relationship Id="rId53" Type="http://schemas.openxmlformats.org/officeDocument/2006/relationships/tags" Target="../tags/tag340.xml"/><Relationship Id="rId58" Type="http://schemas.openxmlformats.org/officeDocument/2006/relationships/tags" Target="../tags/tag345.xml"/><Relationship Id="rId74" Type="http://schemas.openxmlformats.org/officeDocument/2006/relationships/tags" Target="../tags/tag361.xml"/><Relationship Id="rId79" Type="http://schemas.openxmlformats.org/officeDocument/2006/relationships/tags" Target="../tags/tag366.xml"/><Relationship Id="rId102" Type="http://schemas.openxmlformats.org/officeDocument/2006/relationships/tags" Target="../tags/tag389.xml"/><Relationship Id="rId5" Type="http://schemas.openxmlformats.org/officeDocument/2006/relationships/tags" Target="../tags/tag292.xml"/><Relationship Id="rId90" Type="http://schemas.openxmlformats.org/officeDocument/2006/relationships/tags" Target="../tags/tag377.xml"/><Relationship Id="rId95" Type="http://schemas.openxmlformats.org/officeDocument/2006/relationships/tags" Target="../tags/tag382.xml"/><Relationship Id="rId22" Type="http://schemas.openxmlformats.org/officeDocument/2006/relationships/tags" Target="../tags/tag309.xml"/><Relationship Id="rId27" Type="http://schemas.openxmlformats.org/officeDocument/2006/relationships/tags" Target="../tags/tag314.xml"/><Relationship Id="rId43" Type="http://schemas.openxmlformats.org/officeDocument/2006/relationships/tags" Target="../tags/tag330.xml"/><Relationship Id="rId48" Type="http://schemas.openxmlformats.org/officeDocument/2006/relationships/tags" Target="../tags/tag335.xml"/><Relationship Id="rId64" Type="http://schemas.openxmlformats.org/officeDocument/2006/relationships/tags" Target="../tags/tag351.xml"/><Relationship Id="rId69" Type="http://schemas.openxmlformats.org/officeDocument/2006/relationships/tags" Target="../tags/tag356.xml"/><Relationship Id="rId80" Type="http://schemas.openxmlformats.org/officeDocument/2006/relationships/tags" Target="../tags/tag367.xml"/><Relationship Id="rId85" Type="http://schemas.openxmlformats.org/officeDocument/2006/relationships/tags" Target="../tags/tag372.xml"/><Relationship Id="rId12" Type="http://schemas.openxmlformats.org/officeDocument/2006/relationships/tags" Target="../tags/tag299.xml"/><Relationship Id="rId17" Type="http://schemas.openxmlformats.org/officeDocument/2006/relationships/tags" Target="../tags/tag304.xml"/><Relationship Id="rId33" Type="http://schemas.openxmlformats.org/officeDocument/2006/relationships/tags" Target="../tags/tag320.xml"/><Relationship Id="rId38" Type="http://schemas.openxmlformats.org/officeDocument/2006/relationships/tags" Target="../tags/tag325.xml"/><Relationship Id="rId59" Type="http://schemas.openxmlformats.org/officeDocument/2006/relationships/tags" Target="../tags/tag346.xml"/><Relationship Id="rId103" Type="http://schemas.openxmlformats.org/officeDocument/2006/relationships/tags" Target="../tags/tag390.xml"/><Relationship Id="rId108" Type="http://schemas.openxmlformats.org/officeDocument/2006/relationships/notesSlide" Target="../notesSlides/notesSlide26.xml"/><Relationship Id="rId54" Type="http://schemas.openxmlformats.org/officeDocument/2006/relationships/tags" Target="../tags/tag341.xml"/><Relationship Id="rId70" Type="http://schemas.openxmlformats.org/officeDocument/2006/relationships/tags" Target="../tags/tag357.xml"/><Relationship Id="rId75" Type="http://schemas.openxmlformats.org/officeDocument/2006/relationships/tags" Target="../tags/tag362.xml"/><Relationship Id="rId91" Type="http://schemas.openxmlformats.org/officeDocument/2006/relationships/tags" Target="../tags/tag378.xml"/><Relationship Id="rId96" Type="http://schemas.openxmlformats.org/officeDocument/2006/relationships/tags" Target="../tags/tag383.xml"/><Relationship Id="rId1" Type="http://schemas.openxmlformats.org/officeDocument/2006/relationships/tags" Target="../tags/tag288.xml"/><Relationship Id="rId6" Type="http://schemas.openxmlformats.org/officeDocument/2006/relationships/tags" Target="../tags/tag293.xml"/><Relationship Id="rId15" Type="http://schemas.openxmlformats.org/officeDocument/2006/relationships/tags" Target="../tags/tag302.xml"/><Relationship Id="rId23" Type="http://schemas.openxmlformats.org/officeDocument/2006/relationships/tags" Target="../tags/tag310.xml"/><Relationship Id="rId28" Type="http://schemas.openxmlformats.org/officeDocument/2006/relationships/tags" Target="../tags/tag315.xml"/><Relationship Id="rId36" Type="http://schemas.openxmlformats.org/officeDocument/2006/relationships/tags" Target="../tags/tag323.xml"/><Relationship Id="rId49" Type="http://schemas.openxmlformats.org/officeDocument/2006/relationships/tags" Target="../tags/tag336.xml"/><Relationship Id="rId57" Type="http://schemas.openxmlformats.org/officeDocument/2006/relationships/tags" Target="../tags/tag344.xml"/><Relationship Id="rId106" Type="http://schemas.openxmlformats.org/officeDocument/2006/relationships/tags" Target="../tags/tag393.xml"/><Relationship Id="rId10" Type="http://schemas.openxmlformats.org/officeDocument/2006/relationships/tags" Target="../tags/tag297.xml"/><Relationship Id="rId31" Type="http://schemas.openxmlformats.org/officeDocument/2006/relationships/tags" Target="../tags/tag318.xml"/><Relationship Id="rId44" Type="http://schemas.openxmlformats.org/officeDocument/2006/relationships/tags" Target="../tags/tag331.xml"/><Relationship Id="rId52" Type="http://schemas.openxmlformats.org/officeDocument/2006/relationships/tags" Target="../tags/tag339.xml"/><Relationship Id="rId60" Type="http://schemas.openxmlformats.org/officeDocument/2006/relationships/tags" Target="../tags/tag347.xml"/><Relationship Id="rId65" Type="http://schemas.openxmlformats.org/officeDocument/2006/relationships/tags" Target="../tags/tag352.xml"/><Relationship Id="rId73" Type="http://schemas.openxmlformats.org/officeDocument/2006/relationships/tags" Target="../tags/tag360.xml"/><Relationship Id="rId78" Type="http://schemas.openxmlformats.org/officeDocument/2006/relationships/tags" Target="../tags/tag365.xml"/><Relationship Id="rId81" Type="http://schemas.openxmlformats.org/officeDocument/2006/relationships/tags" Target="../tags/tag368.xml"/><Relationship Id="rId86" Type="http://schemas.openxmlformats.org/officeDocument/2006/relationships/tags" Target="../tags/tag373.xml"/><Relationship Id="rId94" Type="http://schemas.openxmlformats.org/officeDocument/2006/relationships/tags" Target="../tags/tag381.xml"/><Relationship Id="rId99" Type="http://schemas.openxmlformats.org/officeDocument/2006/relationships/tags" Target="../tags/tag386.xml"/><Relationship Id="rId101" Type="http://schemas.openxmlformats.org/officeDocument/2006/relationships/tags" Target="../tags/tag388.xml"/><Relationship Id="rId4" Type="http://schemas.openxmlformats.org/officeDocument/2006/relationships/tags" Target="../tags/tag291.xml"/><Relationship Id="rId9" Type="http://schemas.openxmlformats.org/officeDocument/2006/relationships/tags" Target="../tags/tag296.xml"/><Relationship Id="rId13" Type="http://schemas.openxmlformats.org/officeDocument/2006/relationships/tags" Target="../tags/tag300.xml"/><Relationship Id="rId18" Type="http://schemas.openxmlformats.org/officeDocument/2006/relationships/tags" Target="../tags/tag305.xml"/><Relationship Id="rId39" Type="http://schemas.openxmlformats.org/officeDocument/2006/relationships/tags" Target="../tags/tag326.xml"/><Relationship Id="rId109" Type="http://schemas.openxmlformats.org/officeDocument/2006/relationships/oleObject" Target="../embeddings/oleObject31.bin"/><Relationship Id="rId34" Type="http://schemas.openxmlformats.org/officeDocument/2006/relationships/tags" Target="../tags/tag321.xml"/><Relationship Id="rId50" Type="http://schemas.openxmlformats.org/officeDocument/2006/relationships/tags" Target="../tags/tag337.xml"/><Relationship Id="rId55" Type="http://schemas.openxmlformats.org/officeDocument/2006/relationships/tags" Target="../tags/tag342.xml"/><Relationship Id="rId76" Type="http://schemas.openxmlformats.org/officeDocument/2006/relationships/tags" Target="../tags/tag363.xml"/><Relationship Id="rId97" Type="http://schemas.openxmlformats.org/officeDocument/2006/relationships/tags" Target="../tags/tag384.xml"/><Relationship Id="rId104" Type="http://schemas.openxmlformats.org/officeDocument/2006/relationships/tags" Target="../tags/tag391.xml"/><Relationship Id="rId7" Type="http://schemas.openxmlformats.org/officeDocument/2006/relationships/tags" Target="../tags/tag294.xml"/><Relationship Id="rId71" Type="http://schemas.openxmlformats.org/officeDocument/2006/relationships/tags" Target="../tags/tag358.xml"/><Relationship Id="rId92" Type="http://schemas.openxmlformats.org/officeDocument/2006/relationships/tags" Target="../tags/tag379.xml"/><Relationship Id="rId2" Type="http://schemas.openxmlformats.org/officeDocument/2006/relationships/tags" Target="../tags/tag289.xml"/><Relationship Id="rId29" Type="http://schemas.openxmlformats.org/officeDocument/2006/relationships/tags" Target="../tags/tag316.xml"/><Relationship Id="rId24" Type="http://schemas.openxmlformats.org/officeDocument/2006/relationships/tags" Target="../tags/tag311.xml"/><Relationship Id="rId40" Type="http://schemas.openxmlformats.org/officeDocument/2006/relationships/tags" Target="../tags/tag327.xml"/><Relationship Id="rId45" Type="http://schemas.openxmlformats.org/officeDocument/2006/relationships/tags" Target="../tags/tag332.xml"/><Relationship Id="rId66" Type="http://schemas.openxmlformats.org/officeDocument/2006/relationships/tags" Target="../tags/tag353.xml"/><Relationship Id="rId87" Type="http://schemas.openxmlformats.org/officeDocument/2006/relationships/tags" Target="../tags/tag374.xml"/><Relationship Id="rId110" Type="http://schemas.openxmlformats.org/officeDocument/2006/relationships/image" Target="../media/image10.emf"/><Relationship Id="rId61" Type="http://schemas.openxmlformats.org/officeDocument/2006/relationships/tags" Target="../tags/tag348.xml"/><Relationship Id="rId82" Type="http://schemas.openxmlformats.org/officeDocument/2006/relationships/tags" Target="../tags/tag369.xml"/><Relationship Id="rId19" Type="http://schemas.openxmlformats.org/officeDocument/2006/relationships/tags" Target="../tags/tag306.xml"/><Relationship Id="rId14" Type="http://schemas.openxmlformats.org/officeDocument/2006/relationships/tags" Target="../tags/tag301.xml"/><Relationship Id="rId30" Type="http://schemas.openxmlformats.org/officeDocument/2006/relationships/tags" Target="../tags/tag317.xml"/><Relationship Id="rId35" Type="http://schemas.openxmlformats.org/officeDocument/2006/relationships/tags" Target="../tags/tag322.xml"/><Relationship Id="rId56" Type="http://schemas.openxmlformats.org/officeDocument/2006/relationships/tags" Target="../tags/tag343.xml"/><Relationship Id="rId77" Type="http://schemas.openxmlformats.org/officeDocument/2006/relationships/tags" Target="../tags/tag364.xml"/><Relationship Id="rId100" Type="http://schemas.openxmlformats.org/officeDocument/2006/relationships/tags" Target="../tags/tag387.xml"/><Relationship Id="rId105" Type="http://schemas.openxmlformats.org/officeDocument/2006/relationships/tags" Target="../tags/tag392.xml"/><Relationship Id="rId8" Type="http://schemas.openxmlformats.org/officeDocument/2006/relationships/tags" Target="../tags/tag295.xml"/><Relationship Id="rId51" Type="http://schemas.openxmlformats.org/officeDocument/2006/relationships/tags" Target="../tags/tag338.xml"/><Relationship Id="rId72" Type="http://schemas.openxmlformats.org/officeDocument/2006/relationships/tags" Target="../tags/tag359.xml"/><Relationship Id="rId93" Type="http://schemas.openxmlformats.org/officeDocument/2006/relationships/tags" Target="../tags/tag380.xml"/><Relationship Id="rId98" Type="http://schemas.openxmlformats.org/officeDocument/2006/relationships/tags" Target="../tags/tag385.xml"/><Relationship Id="rId3" Type="http://schemas.openxmlformats.org/officeDocument/2006/relationships/tags" Target="../tags/tag290.xml"/><Relationship Id="rId25" Type="http://schemas.openxmlformats.org/officeDocument/2006/relationships/tags" Target="../tags/tag312.xml"/><Relationship Id="rId46" Type="http://schemas.openxmlformats.org/officeDocument/2006/relationships/tags" Target="../tags/tag333.xml"/><Relationship Id="rId67" Type="http://schemas.openxmlformats.org/officeDocument/2006/relationships/tags" Target="../tags/tag354.xml"/><Relationship Id="rId20" Type="http://schemas.openxmlformats.org/officeDocument/2006/relationships/tags" Target="../tags/tag307.xml"/><Relationship Id="rId41" Type="http://schemas.openxmlformats.org/officeDocument/2006/relationships/tags" Target="../tags/tag328.xml"/><Relationship Id="rId62" Type="http://schemas.openxmlformats.org/officeDocument/2006/relationships/tags" Target="../tags/tag349.xml"/><Relationship Id="rId83" Type="http://schemas.openxmlformats.org/officeDocument/2006/relationships/tags" Target="../tags/tag370.xml"/><Relationship Id="rId88" Type="http://schemas.openxmlformats.org/officeDocument/2006/relationships/tags" Target="../tags/tag375.xml"/><Relationship Id="rId111" Type="http://schemas.openxmlformats.org/officeDocument/2006/relationships/chart" Target="../charts/chart17.xml"/></Relationships>
</file>

<file path=ppt/slides/_rels/slide29.xml.rels><?xml version="1.0" encoding="UTF-8" standalone="yes"?>
<Relationships xmlns="http://schemas.openxmlformats.org/package/2006/relationships"><Relationship Id="rId8" Type="http://schemas.openxmlformats.org/officeDocument/2006/relationships/tags" Target="../tags/tag401.xml"/><Relationship Id="rId13" Type="http://schemas.openxmlformats.org/officeDocument/2006/relationships/image" Target="../media/image58.png"/><Relationship Id="rId3" Type="http://schemas.openxmlformats.org/officeDocument/2006/relationships/tags" Target="../tags/tag396.xml"/><Relationship Id="rId7" Type="http://schemas.openxmlformats.org/officeDocument/2006/relationships/tags" Target="../tags/tag400.xml"/><Relationship Id="rId12" Type="http://schemas.openxmlformats.org/officeDocument/2006/relationships/image" Target="../media/image10.emf"/><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11" Type="http://schemas.openxmlformats.org/officeDocument/2006/relationships/oleObject" Target="../embeddings/oleObject32.bin"/><Relationship Id="rId5" Type="http://schemas.openxmlformats.org/officeDocument/2006/relationships/tags" Target="../tags/tag398.xml"/><Relationship Id="rId10" Type="http://schemas.openxmlformats.org/officeDocument/2006/relationships/notesSlide" Target="../notesSlides/notesSlide27.xml"/><Relationship Id="rId4" Type="http://schemas.openxmlformats.org/officeDocument/2006/relationships/tags" Target="../tags/tag397.xml"/><Relationship Id="rId9"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19.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6.bin"/></Relationships>
</file>

<file path=ppt/slides/_rels/slide30.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jpeg"/><Relationship Id="rId3" Type="http://schemas.openxmlformats.org/officeDocument/2006/relationships/notesSlide" Target="../notesSlides/notesSlide28.xml"/><Relationship Id="rId7" Type="http://schemas.openxmlformats.org/officeDocument/2006/relationships/image" Target="../media/image60.jpeg"/><Relationship Id="rId12" Type="http://schemas.openxmlformats.org/officeDocument/2006/relationships/image" Target="../media/image65.jpeg"/><Relationship Id="rId17" Type="http://schemas.openxmlformats.org/officeDocument/2006/relationships/image" Target="../media/image70.jpg"/><Relationship Id="rId2" Type="http://schemas.openxmlformats.org/officeDocument/2006/relationships/slideLayout" Target="../slideLayouts/slideLayout2.xml"/><Relationship Id="rId16" Type="http://schemas.openxmlformats.org/officeDocument/2006/relationships/image" Target="../media/image69.jpg"/><Relationship Id="rId1" Type="http://schemas.openxmlformats.org/officeDocument/2006/relationships/tags" Target="../tags/tag402.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17.emf"/><Relationship Id="rId15" Type="http://schemas.openxmlformats.org/officeDocument/2006/relationships/image" Target="../media/image68.jpeg"/><Relationship Id="rId10" Type="http://schemas.openxmlformats.org/officeDocument/2006/relationships/image" Target="../media/image63.jpeg"/><Relationship Id="rId4" Type="http://schemas.openxmlformats.org/officeDocument/2006/relationships/oleObject" Target="../embeddings/oleObject33.bin"/><Relationship Id="rId9" Type="http://schemas.openxmlformats.org/officeDocument/2006/relationships/image" Target="../media/image62.jpeg"/><Relationship Id="rId14" Type="http://schemas.openxmlformats.org/officeDocument/2006/relationships/image" Target="../media/image67.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403.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28.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404.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28.bin"/></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1.png"/><Relationship Id="rId2" Type="http://schemas.openxmlformats.org/officeDocument/2006/relationships/tags" Target="../tags/tag406.xml"/><Relationship Id="rId1" Type="http://schemas.openxmlformats.org/officeDocument/2006/relationships/tags" Target="../tags/tag405.xml"/><Relationship Id="rId6" Type="http://schemas.openxmlformats.org/officeDocument/2006/relationships/image" Target="../media/image5.emf"/><Relationship Id="rId5" Type="http://schemas.openxmlformats.org/officeDocument/2006/relationships/oleObject" Target="../embeddings/oleObject34.bin"/><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407.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28.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408.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28.bin"/></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409.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28.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410.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28.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0.emf"/></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411.xml"/><Relationship Id="rId5" Type="http://schemas.openxmlformats.org/officeDocument/2006/relationships/image" Target="../media/image76.emf"/><Relationship Id="rId4" Type="http://schemas.openxmlformats.org/officeDocument/2006/relationships/oleObject" Target="../embeddings/oleObject35.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41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36.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4.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oleObject" Target="../embeddings/oleObject9.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8.jpeg"/><Relationship Id="rId5" Type="http://schemas.openxmlformats.org/officeDocument/2006/relationships/image" Target="../media/image5.emf"/><Relationship Id="rId4" Type="http://schemas.openxmlformats.org/officeDocument/2006/relationships/oleObject" Target="../embeddings/oleObject10.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19.png"/><Relationship Id="rId5" Type="http://schemas.openxmlformats.org/officeDocument/2006/relationships/image" Target="../media/image17.emf"/><Relationship Id="rId4"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630161220"/>
              </p:ext>
            </p:ext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18" y="1589"/>
                        <a:ext cx="2117" cy="1588"/>
                      </a:xfrm>
                      <a:prstGeom prst="rect">
                        <a:avLst/>
                      </a:prstGeom>
                    </p:spPr>
                  </p:pic>
                </p:oleObj>
              </mc:Fallback>
            </mc:AlternateContent>
          </a:graphicData>
        </a:graphic>
      </p:graphicFrame>
      <p:sp>
        <p:nvSpPr>
          <p:cNvPr id="27" name="Rectangle 26">
            <a:extLst>
              <a:ext uri="{FF2B5EF4-FFF2-40B4-BE49-F238E27FC236}">
                <a16:creationId xmlns:a16="http://schemas.microsoft.com/office/drawing/2014/main" id="{FEE54606-CA90-CE4B-91BD-6F155E1D5C7A}"/>
              </a:ext>
            </a:extLst>
          </p:cNvPr>
          <p:cNvSpPr/>
          <p:nvPr/>
        </p:nvSpPr>
        <p:spPr>
          <a:xfrm>
            <a:off x="0" y="0"/>
            <a:ext cx="12192000" cy="6858000"/>
          </a:xfrm>
          <a:prstGeom prst="rect">
            <a:avLst/>
          </a:prstGeom>
          <a:solidFill>
            <a:srgbClr val="0052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9" name="Picture 48" descr="A blue and green earth with different icons&#10;&#10;Description automatically generated">
            <a:extLst>
              <a:ext uri="{FF2B5EF4-FFF2-40B4-BE49-F238E27FC236}">
                <a16:creationId xmlns:a16="http://schemas.microsoft.com/office/drawing/2014/main" id="{27393E9D-63DD-9F3A-AE56-2E5A2B0645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0559" y="314466"/>
            <a:ext cx="6428252" cy="6229067"/>
          </a:xfrm>
          <a:prstGeom prst="rect">
            <a:avLst/>
          </a:prstGeom>
        </p:spPr>
      </p:pic>
      <p:pic>
        <p:nvPicPr>
          <p:cNvPr id="20" name="Picture 19" descr="A white text on a black background&#10;&#10;Description automatically generated">
            <a:extLst>
              <a:ext uri="{FF2B5EF4-FFF2-40B4-BE49-F238E27FC236}">
                <a16:creationId xmlns:a16="http://schemas.microsoft.com/office/drawing/2014/main" id="{49D2AB9B-8626-5FE3-1542-226CE16B1A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8034"/>
          <a:stretch/>
        </p:blipFill>
        <p:spPr>
          <a:xfrm>
            <a:off x="243189" y="259004"/>
            <a:ext cx="2664164" cy="861799"/>
          </a:xfrm>
          <a:prstGeom prst="rect">
            <a:avLst/>
          </a:prstGeom>
        </p:spPr>
      </p:pic>
      <p:sp>
        <p:nvSpPr>
          <p:cNvPr id="21" name="TextBox 20">
            <a:extLst>
              <a:ext uri="{FF2B5EF4-FFF2-40B4-BE49-F238E27FC236}">
                <a16:creationId xmlns:a16="http://schemas.microsoft.com/office/drawing/2014/main" id="{E0504CC8-EB20-F85B-8015-256A816BB9BC}"/>
              </a:ext>
            </a:extLst>
          </p:cNvPr>
          <p:cNvSpPr txBox="1"/>
          <p:nvPr/>
        </p:nvSpPr>
        <p:spPr>
          <a:xfrm>
            <a:off x="344700" y="6169383"/>
            <a:ext cx="6854754" cy="523220"/>
          </a:xfrm>
          <a:prstGeom prst="rect">
            <a:avLst/>
          </a:prstGeom>
          <a:noFill/>
        </p:spPr>
        <p:txBody>
          <a:bodyPr wrap="square" rtlCol="0">
            <a:spAutoFit/>
          </a:bodyPr>
          <a:lstStyle/>
          <a:p>
            <a:r>
              <a:rPr lang="en-GB" sz="1400" dirty="0">
                <a:solidFill>
                  <a:schemeClr val="bg1"/>
                </a:solidFill>
                <a:latin typeface="Gill Sans MT" panose="020B0502020104020203" pitchFamily="34" charset="0"/>
              </a:rPr>
              <a:t>Our suite of reports and summarised performance commentary are available at </a:t>
            </a:r>
            <a:r>
              <a:rPr lang="en-GB" sz="1400" b="1" dirty="0">
                <a:solidFill>
                  <a:schemeClr val="bg1"/>
                </a:solidFill>
                <a:latin typeface="Gill Sans MT" panose="020B0502020104020203" pitchFamily="34" charset="0"/>
              </a:rPr>
              <a:t>www.eskom.co.za/investors/integrated-results/</a:t>
            </a:r>
            <a:endParaRPr lang="en-GB" sz="1400" b="1" dirty="0">
              <a:solidFill>
                <a:schemeClr val="bg1"/>
              </a:solidFill>
            </a:endParaRPr>
          </a:p>
        </p:txBody>
      </p:sp>
      <p:sp>
        <p:nvSpPr>
          <p:cNvPr id="23" name="Text Placeholder 12">
            <a:extLst>
              <a:ext uri="{FF2B5EF4-FFF2-40B4-BE49-F238E27FC236}">
                <a16:creationId xmlns:a16="http://schemas.microsoft.com/office/drawing/2014/main" id="{A3DF4D35-3871-774B-12D8-9F727BFB2A80}"/>
              </a:ext>
            </a:extLst>
          </p:cNvPr>
          <p:cNvSpPr txBox="1">
            <a:spLocks/>
          </p:cNvSpPr>
          <p:nvPr/>
        </p:nvSpPr>
        <p:spPr>
          <a:xfrm>
            <a:off x="344700" y="3082875"/>
            <a:ext cx="3833895" cy="318100"/>
          </a:xfrm>
          <a:prstGeom prst="rect">
            <a:avLst/>
          </a:prstGeom>
        </p:spPr>
        <p:txBody>
          <a:bodyPr/>
          <a:lstStyle>
            <a:lvl1pPr marL="171450" indent="-171450" algn="l" defTabSz="685800" rtl="0" eaLnBrk="1" latinLnBrk="0" hangingPunct="1">
              <a:lnSpc>
                <a:spcPct val="90000"/>
              </a:lnSpc>
              <a:spcBef>
                <a:spcPts val="750"/>
              </a:spcBef>
              <a:buClr>
                <a:schemeClr val="bg1">
                  <a:lumMod val="50000"/>
                </a:schemeClr>
              </a:buClr>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bg1">
                  <a:lumMod val="50000"/>
                </a:schemeClr>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bg1">
                  <a:lumMod val="50000"/>
                </a:schemeClr>
              </a:buClr>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bg1">
                  <a:lumMod val="50000"/>
                </a:schemeClr>
              </a:buClr>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bg1">
                  <a:lumMod val="50000"/>
                </a:schemeClr>
              </a:buClr>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600">
                <a:solidFill>
                  <a:schemeClr val="bg1"/>
                </a:solidFill>
                <a:latin typeface="Gill Sans MT" panose="020B0502020104020203" pitchFamily="34" charset="0"/>
              </a:rPr>
              <a:t>31 January 2025</a:t>
            </a:r>
            <a:endParaRPr lang="en-GB" sz="1600" dirty="0">
              <a:solidFill>
                <a:schemeClr val="bg1"/>
              </a:solidFill>
              <a:latin typeface="Gill Sans MT" panose="020B0502020104020203" pitchFamily="34" charset="0"/>
            </a:endParaRPr>
          </a:p>
        </p:txBody>
      </p:sp>
      <p:sp>
        <p:nvSpPr>
          <p:cNvPr id="22" name="Title 4">
            <a:extLst>
              <a:ext uri="{FF2B5EF4-FFF2-40B4-BE49-F238E27FC236}">
                <a16:creationId xmlns:a16="http://schemas.microsoft.com/office/drawing/2014/main" id="{142C5048-F90E-9E96-87A9-2E29AD18396B}"/>
              </a:ext>
            </a:extLst>
          </p:cNvPr>
          <p:cNvSpPr>
            <a:spLocks noGrp="1"/>
          </p:cNvSpPr>
          <p:nvPr>
            <p:ph type="ctrTitle"/>
          </p:nvPr>
        </p:nvSpPr>
        <p:spPr>
          <a:xfrm>
            <a:off x="344699" y="2067498"/>
            <a:ext cx="5037197" cy="835108"/>
          </a:xfrm>
        </p:spPr>
        <p:txBody>
          <a:bodyPr vert="horz">
            <a:noAutofit/>
          </a:bodyPr>
          <a:lstStyle/>
          <a:p>
            <a:r>
              <a:rPr lang="en-GB" sz="3200" dirty="0"/>
              <a:t>Parliamentary Committee Presentation</a:t>
            </a:r>
            <a:endParaRPr lang="en-GB" sz="2000" dirty="0"/>
          </a:p>
        </p:txBody>
      </p:sp>
    </p:spTree>
    <p:extLst>
      <p:ext uri="{BB962C8B-B14F-4D97-AF65-F5344CB8AC3E}">
        <p14:creationId xmlns:p14="http://schemas.microsoft.com/office/powerpoint/2010/main" val="427766227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AA73D9E-EA73-DD9F-9E4C-0BA2B516D813}"/>
              </a:ext>
            </a:extLst>
          </p:cNvPr>
          <p:cNvGraphicFramePr>
            <a:graphicFrameLocks noChangeAspect="1"/>
          </p:cNvGraphicFramePr>
          <p:nvPr>
            <p:custDataLst>
              <p:tags r:id="rId1"/>
            </p:custDataLst>
            <p:extLst>
              <p:ext uri="{D42A27DB-BD31-4B8C-83A1-F6EECF244321}">
                <p14:modId xmlns:p14="http://schemas.microsoft.com/office/powerpoint/2010/main" val="26414107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4" name="think-cell data - do not delete" hidden="1">
                        <a:extLst>
                          <a:ext uri="{FF2B5EF4-FFF2-40B4-BE49-F238E27FC236}">
                            <a16:creationId xmlns:a16="http://schemas.microsoft.com/office/drawing/2014/main" id="{4AA73D9E-EA73-DD9F-9E4C-0BA2B516D8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CF9EA0-7331-4DBF-73F2-D23B429E1569}"/>
              </a:ext>
            </a:extLst>
          </p:cNvPr>
          <p:cNvSpPr>
            <a:spLocks noGrp="1"/>
          </p:cNvSpPr>
          <p:nvPr>
            <p:ph type="title"/>
          </p:nvPr>
        </p:nvSpPr>
        <p:spPr/>
        <p:txBody>
          <a:bodyPr vert="horz"/>
          <a:lstStyle/>
          <a:p>
            <a:r>
              <a:rPr lang="en-GB" dirty="0"/>
              <a:t>A clear time-based action plan is being rolled out to enforce controls</a:t>
            </a:r>
          </a:p>
        </p:txBody>
      </p:sp>
      <p:sp>
        <p:nvSpPr>
          <p:cNvPr id="8" name="Slide Number Placeholder 1">
            <a:extLst>
              <a:ext uri="{FF2B5EF4-FFF2-40B4-BE49-F238E27FC236}">
                <a16:creationId xmlns:a16="http://schemas.microsoft.com/office/drawing/2014/main" id="{C4BB2BF8-1E95-7DEC-4824-B82F14ADF309}"/>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11" name="TextBox 10">
            <a:extLst>
              <a:ext uri="{FF2B5EF4-FFF2-40B4-BE49-F238E27FC236}">
                <a16:creationId xmlns:a16="http://schemas.microsoft.com/office/drawing/2014/main" id="{6C716240-70E3-DBC0-8E11-84CEF892C0AA}"/>
              </a:ext>
            </a:extLst>
          </p:cNvPr>
          <p:cNvSpPr txBox="1"/>
          <p:nvPr/>
        </p:nvSpPr>
        <p:spPr>
          <a:xfrm>
            <a:off x="540357" y="1330812"/>
            <a:ext cx="5004000" cy="4543896"/>
          </a:xfrm>
          <a:prstGeom prst="rect">
            <a:avLst/>
          </a:prstGeom>
          <a:solidFill>
            <a:srgbClr val="E8F0F0"/>
          </a:solidFill>
          <a:ln w="19050">
            <a:solidFill>
              <a:schemeClr val="accent5"/>
            </a:solidFill>
          </a:ln>
        </p:spPr>
        <p:txBody>
          <a:bodyPr wrap="square" rtlCol="0">
            <a:noAutofit/>
          </a:bodyPr>
          <a:lstStyle/>
          <a:p>
            <a:pPr marL="0" marR="0" lvl="1" indent="0" algn="l" defTabSz="685783" eaLnBrk="1" fontAlgn="base" latinLnBrk="0" hangingPunct="1">
              <a:lnSpc>
                <a:spcPct val="114000"/>
              </a:lnSpc>
              <a:spcBef>
                <a:spcPct val="0"/>
              </a:spcBef>
              <a:spcAft>
                <a:spcPct val="0"/>
              </a:spcAft>
              <a:buClr>
                <a:srgbClr val="83725B"/>
              </a:buClr>
              <a:buSzTx/>
              <a:buFontTx/>
              <a:buNone/>
              <a:tabLst/>
              <a:defRPr/>
            </a:pPr>
            <a:r>
              <a:rPr kumimoji="0" lang="en-GB" sz="14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rPr>
              <a:t>Reportable irregularities</a:t>
            </a:r>
          </a:p>
          <a:p>
            <a:pPr marL="269875" marR="0" lvl="1" indent="-269875" algn="l" defTabSz="685783" eaLnBrk="1" fontAlgn="base" latinLnBrk="0" hangingPunct="1">
              <a:lnSpc>
                <a:spcPct val="114000"/>
              </a:lnSpc>
              <a:spcBef>
                <a:spcPct val="0"/>
              </a:spcBef>
              <a:spcAft>
                <a:spcPct val="0"/>
              </a:spcAft>
              <a:buClr>
                <a:schemeClr val="accent1"/>
              </a:buClr>
              <a:buSzTx/>
              <a:buFont typeface="+mj-lt"/>
              <a:buAutoNum type="arabicPeriod"/>
              <a:tabLst/>
              <a:defRPr/>
            </a:pPr>
            <a: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t>Breaches of environmental legislation relating to emissions and water (reported from 2021 onwards)</a:t>
            </a:r>
          </a:p>
          <a:p>
            <a:pPr marL="269875" marR="0" lvl="1" indent="-269875" algn="l" defTabSz="685783" eaLnBrk="1" fontAlgn="base" latinLnBrk="0" hangingPunct="1">
              <a:lnSpc>
                <a:spcPct val="114000"/>
              </a:lnSpc>
              <a:spcBef>
                <a:spcPct val="0"/>
              </a:spcBef>
              <a:spcAft>
                <a:spcPct val="0"/>
              </a:spcAft>
              <a:buClr>
                <a:schemeClr val="accent1"/>
              </a:buClr>
              <a:buSzTx/>
              <a:buFont typeface="+mj-lt"/>
              <a:buAutoNum type="arabicPeriod"/>
              <a:tabLst/>
              <a:defRPr/>
            </a:pPr>
            <a: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t>Management’s inability to confirm that all matters relating to PRECCA</a:t>
            </a:r>
            <a:r>
              <a:rPr kumimoji="0" lang="en-GB" sz="1400" b="0" i="0" u="none" strike="noStrike" kern="1200" cap="none" spc="0" normalizeH="0" baseline="30000" noProof="0" dirty="0">
                <a:ln>
                  <a:noFill/>
                </a:ln>
                <a:solidFill>
                  <a:schemeClr val="accent1"/>
                </a:solidFill>
                <a:effectLst/>
                <a:uLnTx/>
                <a:uFillTx/>
                <a:latin typeface="Gill Sans MT" panose="020B0502020104020203" pitchFamily="34" charset="0"/>
                <a:ea typeface="+mn-ea"/>
                <a:cs typeface="Arial" pitchFamily="34" charset="0"/>
              </a:rPr>
              <a:t>1</a:t>
            </a:r>
            <a: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t> were reported (2022 onwards)</a:t>
            </a:r>
          </a:p>
          <a:p>
            <a:pPr marL="269875" marR="0" lvl="1" indent="-269875" algn="l" defTabSz="685783" eaLnBrk="1" fontAlgn="base" latinLnBrk="0" hangingPunct="1">
              <a:lnSpc>
                <a:spcPct val="114000"/>
              </a:lnSpc>
              <a:spcBef>
                <a:spcPct val="0"/>
              </a:spcBef>
              <a:spcAft>
                <a:spcPct val="0"/>
              </a:spcAft>
              <a:buClr>
                <a:schemeClr val="accent1"/>
              </a:buClr>
              <a:buSzTx/>
              <a:buFont typeface="+mj-lt"/>
              <a:buAutoNum type="arabicPeriod"/>
              <a:tabLst/>
              <a:defRPr/>
            </a:pPr>
            <a: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t>Non-compliance with recordkeeping requirements of PFMA and Companies Act, 2008 (2022 onwards)</a:t>
            </a:r>
          </a:p>
          <a:p>
            <a:pPr marL="269875" marR="0" lvl="1" indent="-269875" algn="l" defTabSz="685783" eaLnBrk="1" fontAlgn="base" latinLnBrk="0" hangingPunct="1">
              <a:lnSpc>
                <a:spcPct val="114000"/>
              </a:lnSpc>
              <a:spcBef>
                <a:spcPct val="0"/>
              </a:spcBef>
              <a:spcAft>
                <a:spcPct val="0"/>
              </a:spcAft>
              <a:buClr>
                <a:schemeClr val="accent1"/>
              </a:buClr>
              <a:buSzTx/>
              <a:buFont typeface="+mj-lt"/>
              <a:buAutoNum type="arabicPeriod"/>
              <a:tabLst/>
              <a:defRPr/>
            </a:pPr>
            <a:r>
              <a:rPr lang="en-GB" sz="1400" dirty="0">
                <a:solidFill>
                  <a:schemeClr val="accent1"/>
                </a:solidFill>
                <a:latin typeface="Gill Sans MT" panose="020B0502020104020203" pitchFamily="34" charset="0"/>
                <a:cs typeface="Arial" pitchFamily="34" charset="0"/>
              </a:rPr>
              <a:t>Investigations and consequence management relating to PFMA </a:t>
            </a:r>
            <a:br>
              <a:rPr lang="en-GB" sz="1400" dirty="0">
                <a:solidFill>
                  <a:schemeClr val="accent1"/>
                </a:solidFill>
                <a:latin typeface="Gill Sans MT" panose="020B0502020104020203" pitchFamily="34" charset="0"/>
                <a:cs typeface="Arial" pitchFamily="34" charset="0"/>
              </a:rPr>
            </a:br>
            <a:r>
              <a:rPr lang="en-GB" sz="1400" dirty="0">
                <a:solidFill>
                  <a:schemeClr val="accent1"/>
                </a:solidFill>
                <a:latin typeface="Gill Sans MT" panose="020B0502020104020203" pitchFamily="34" charset="0"/>
                <a:cs typeface="Arial" pitchFamily="34" charset="0"/>
              </a:rPr>
              <a:t>non-compliance not done timeously (2022 onwards)</a:t>
            </a:r>
          </a:p>
          <a:p>
            <a:pPr marL="269875" marR="0" lvl="1" indent="-269875" algn="l" defTabSz="685783" eaLnBrk="1" fontAlgn="base" latinLnBrk="0" hangingPunct="1">
              <a:lnSpc>
                <a:spcPct val="114000"/>
              </a:lnSpc>
              <a:spcBef>
                <a:spcPct val="0"/>
              </a:spcBef>
              <a:spcAft>
                <a:spcPct val="0"/>
              </a:spcAft>
              <a:buClr>
                <a:schemeClr val="accent1"/>
              </a:buClr>
              <a:buSzTx/>
              <a:buFont typeface="+mj-lt"/>
              <a:buAutoNum type="arabicPeriod"/>
              <a:tabLst/>
              <a:defRPr/>
            </a:pPr>
            <a: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t>Failure to submit complete and accurate financial statements to National Treasury and external auditors by 31 May </a:t>
            </a:r>
            <a:b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br>
            <a: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t>(2022 onwards)</a:t>
            </a:r>
          </a:p>
          <a:p>
            <a:pPr marL="269875" marR="0" lvl="1" indent="-269875" algn="l" defTabSz="685783" eaLnBrk="1" fontAlgn="base" latinLnBrk="0" hangingPunct="1">
              <a:lnSpc>
                <a:spcPct val="114000"/>
              </a:lnSpc>
              <a:spcBef>
                <a:spcPct val="0"/>
              </a:spcBef>
              <a:spcAft>
                <a:spcPct val="0"/>
              </a:spcAft>
              <a:buClr>
                <a:schemeClr val="accent1"/>
              </a:buClr>
              <a:buSzTx/>
              <a:buFont typeface="+mj-lt"/>
              <a:buAutoNum type="arabicPeriod"/>
              <a:tabLst/>
              <a:defRPr/>
            </a:pPr>
            <a:r>
              <a:rPr lang="en-GB" sz="1400" dirty="0">
                <a:solidFill>
                  <a:schemeClr val="accent1"/>
                </a:solidFill>
                <a:latin typeface="Gill Sans MT" panose="020B0502020104020203" pitchFamily="34" charset="0"/>
                <a:cs typeface="Arial" pitchFamily="34" charset="0"/>
              </a:rPr>
              <a:t>Incorrect draft information provided to the Standing Committee on Public Accounts (reported in 2023)</a:t>
            </a:r>
          </a:p>
          <a:p>
            <a:pPr marL="269875" marR="0" lvl="1" indent="-269875" algn="l" defTabSz="685783" eaLnBrk="1" fontAlgn="base" latinLnBrk="0" hangingPunct="1">
              <a:lnSpc>
                <a:spcPct val="114000"/>
              </a:lnSpc>
              <a:spcBef>
                <a:spcPct val="0"/>
              </a:spcBef>
              <a:spcAft>
                <a:spcPct val="0"/>
              </a:spcAft>
              <a:buClr>
                <a:schemeClr val="accent1"/>
              </a:buClr>
              <a:buSzTx/>
              <a:buFont typeface="+mj-lt"/>
              <a:buAutoNum type="arabicPeriod"/>
              <a:tabLst/>
              <a:defRPr/>
            </a:pPr>
            <a:r>
              <a:rPr kumimoji="0" lang="en-GB" sz="1400" b="0" i="0" u="none" strike="noStrike" kern="1200" cap="none" spc="0" normalizeH="0" baseline="0" noProof="0" dirty="0">
                <a:ln>
                  <a:noFill/>
                </a:ln>
                <a:solidFill>
                  <a:schemeClr val="accent1"/>
                </a:solidFill>
                <a:effectLst/>
                <a:uLnTx/>
                <a:uFillTx/>
                <a:latin typeface="Gill Sans MT" panose="020B0502020104020203" pitchFamily="34" charset="0"/>
                <a:ea typeface="+mn-ea"/>
                <a:cs typeface="Arial" pitchFamily="34" charset="0"/>
              </a:rPr>
              <a:t>Certain prescribed officers breached their fiduciary duty relating to short-term IPP programmes (reported in 2024)</a:t>
            </a:r>
          </a:p>
          <a:p>
            <a:pPr marL="177800" marR="0" lvl="1" indent="-177800" algn="l" defTabSz="685783" eaLnBrk="1" fontAlgn="auto" latinLnBrk="0" hangingPunct="1">
              <a:lnSpc>
                <a:spcPct val="114000"/>
              </a:lnSpc>
              <a:spcBef>
                <a:spcPts val="0"/>
              </a:spcBef>
              <a:spcAft>
                <a:spcPts val="0"/>
              </a:spcAft>
              <a:buClr>
                <a:srgbClr val="83725B"/>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3896"/>
              </a:solidFill>
              <a:effectLst/>
              <a:highlight>
                <a:srgbClr val="FFFF00"/>
              </a:highlight>
              <a:uLnTx/>
              <a:uFillTx/>
              <a:latin typeface="Gill Sans MT" panose="020B0502020104020203" pitchFamily="34" charset="0"/>
              <a:ea typeface="+mn-ea"/>
              <a:cs typeface="+mn-cs"/>
            </a:endParaRPr>
          </a:p>
        </p:txBody>
      </p:sp>
      <p:grpSp>
        <p:nvGrpSpPr>
          <p:cNvPr id="12" name="Group 11">
            <a:extLst>
              <a:ext uri="{FF2B5EF4-FFF2-40B4-BE49-F238E27FC236}">
                <a16:creationId xmlns:a16="http://schemas.microsoft.com/office/drawing/2014/main" id="{2CEBCBB1-C814-1696-F129-7A3AAACBA824}"/>
              </a:ext>
            </a:extLst>
          </p:cNvPr>
          <p:cNvGrpSpPr/>
          <p:nvPr/>
        </p:nvGrpSpPr>
        <p:grpSpPr>
          <a:xfrm>
            <a:off x="5883997" y="1499716"/>
            <a:ext cx="424005" cy="3982192"/>
            <a:chOff x="5783849" y="1701338"/>
            <a:chExt cx="424005" cy="3982192"/>
          </a:xfrm>
        </p:grpSpPr>
        <p:cxnSp>
          <p:nvCxnSpPr>
            <p:cNvPr id="13" name="Straight Connector 12">
              <a:extLst>
                <a:ext uri="{FF2B5EF4-FFF2-40B4-BE49-F238E27FC236}">
                  <a16:creationId xmlns:a16="http://schemas.microsoft.com/office/drawing/2014/main" id="{25CB7ACC-58B8-8A8C-2A5A-795C9B813F1E}"/>
                </a:ext>
              </a:extLst>
            </p:cNvPr>
            <p:cNvCxnSpPr/>
            <p:nvPr/>
          </p:nvCxnSpPr>
          <p:spPr>
            <a:xfrm>
              <a:off x="6004559" y="2046900"/>
              <a:ext cx="0" cy="32910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1A99C7B-2097-5FFD-9436-C03D6A6F2C9C}"/>
                </a:ext>
              </a:extLst>
            </p:cNvPr>
            <p:cNvCxnSpPr/>
            <p:nvPr/>
          </p:nvCxnSpPr>
          <p:spPr>
            <a:xfrm>
              <a:off x="5917473" y="1701338"/>
              <a:ext cx="0" cy="3982192"/>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F49D68A-8761-E973-6446-725A19CAED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3849" y="3436745"/>
              <a:ext cx="424005" cy="424005"/>
            </a:xfrm>
            <a:prstGeom prst="rect">
              <a:avLst/>
            </a:prstGeom>
          </p:spPr>
        </p:pic>
      </p:grpSp>
      <p:sp>
        <p:nvSpPr>
          <p:cNvPr id="20" name="TextBox 19">
            <a:extLst>
              <a:ext uri="{FF2B5EF4-FFF2-40B4-BE49-F238E27FC236}">
                <a16:creationId xmlns:a16="http://schemas.microsoft.com/office/drawing/2014/main" id="{096ECA64-B245-3DF1-89B9-4A8A9457C598}"/>
              </a:ext>
            </a:extLst>
          </p:cNvPr>
          <p:cNvSpPr txBox="1"/>
          <p:nvPr/>
        </p:nvSpPr>
        <p:spPr>
          <a:xfrm>
            <a:off x="6647643" y="1330812"/>
            <a:ext cx="5004000" cy="4547474"/>
          </a:xfrm>
          <a:prstGeom prst="rect">
            <a:avLst/>
          </a:prstGeom>
          <a:solidFill>
            <a:srgbClr val="F1EEEB"/>
          </a:solidFill>
          <a:ln w="19050">
            <a:solidFill>
              <a:schemeClr val="tx2"/>
            </a:solidFill>
          </a:ln>
        </p:spPr>
        <p:txBody>
          <a:bodyPr wrap="square" rtlCol="0">
            <a:noAutofit/>
          </a:bodyPr>
          <a:lstStyle/>
          <a:p>
            <a:pPr marL="0" marR="0" lvl="1" indent="0" algn="l" defTabSz="685783" eaLnBrk="1" fontAlgn="base" latinLnBrk="0" hangingPunct="1">
              <a:lnSpc>
                <a:spcPct val="114000"/>
              </a:lnSpc>
              <a:spcBef>
                <a:spcPct val="0"/>
              </a:spcBef>
              <a:spcAft>
                <a:spcPct val="0"/>
              </a:spcAft>
              <a:buClr>
                <a:srgbClr val="83725B"/>
              </a:buClr>
              <a:buSzTx/>
              <a:buFontTx/>
              <a:buNone/>
              <a:tabLst/>
              <a:defRPr/>
            </a:pPr>
            <a:r>
              <a:rPr lang="en-GB" sz="1400" dirty="0">
                <a:solidFill>
                  <a:srgbClr val="83725B"/>
                </a:solidFill>
                <a:latin typeface="Gill Sans MT" panose="020B0502020104020203" pitchFamily="34" charset="0"/>
                <a:cs typeface="Arial" pitchFamily="34" charset="0"/>
              </a:rPr>
              <a:t>Consequence management and interventions being actioned</a:t>
            </a:r>
          </a:p>
          <a:p>
            <a:pPr marL="182563" marR="0" lvl="1" indent="-182563" algn="l" defTabSz="685783" eaLnBrk="1" fontAlgn="base" latinLnBrk="0" hangingPunct="1">
              <a:lnSpc>
                <a:spcPct val="114000"/>
              </a:lnSpc>
              <a:spcBef>
                <a:spcPct val="0"/>
              </a:spcBef>
              <a:spcAft>
                <a:spcPct val="0"/>
              </a:spcAft>
              <a:buClr>
                <a:schemeClr val="tx2"/>
              </a:buClr>
              <a:buSzTx/>
              <a:buFont typeface="Arial" panose="020B0604020202020204" pitchFamily="34" charset="0"/>
              <a:buChar char="•"/>
              <a:tabLst/>
              <a:defRPr/>
            </a:pPr>
            <a:r>
              <a:rPr lang="en-GB" sz="1400" dirty="0">
                <a:solidFill>
                  <a:schemeClr val="accent1"/>
                </a:solidFill>
                <a:latin typeface="Gill Sans MT" panose="020B0502020104020203" pitchFamily="34" charset="0"/>
                <a:cs typeface="Arial" pitchFamily="34" charset="0"/>
              </a:rPr>
              <a:t>Executive</a:t>
            </a:r>
            <a:r>
              <a:rPr lang="en-US" sz="1400" dirty="0">
                <a:solidFill>
                  <a:schemeClr val="accent1"/>
                </a:solidFill>
                <a:latin typeface="Gill Sans MT" panose="020B0502020104020203" pitchFamily="34" charset="0"/>
                <a:cs typeface="Arial" pitchFamily="34" charset="0"/>
              </a:rPr>
              <a:t> team strengthened with appropriate skills for internal controls, risk management and PFMA oversight</a:t>
            </a:r>
          </a:p>
          <a:p>
            <a:pPr marL="182563" marR="0" lvl="1" indent="-182563" algn="l" defTabSz="685783" eaLnBrk="1" fontAlgn="base" latinLnBrk="0" hangingPunct="1">
              <a:lnSpc>
                <a:spcPct val="114000"/>
              </a:lnSpc>
              <a:spcBef>
                <a:spcPct val="0"/>
              </a:spcBef>
              <a:spcAft>
                <a:spcPct val="0"/>
              </a:spcAft>
              <a:buClr>
                <a:schemeClr val="tx2"/>
              </a:buClr>
              <a:buSzTx/>
              <a:buFont typeface="Arial" panose="020B0604020202020204" pitchFamily="34" charset="0"/>
              <a:buChar char="•"/>
              <a:tabLst/>
              <a:defRPr/>
            </a:pPr>
            <a:r>
              <a:rPr lang="en-US" sz="1400" dirty="0">
                <a:solidFill>
                  <a:schemeClr val="accent1"/>
                </a:solidFill>
                <a:latin typeface="Gill Sans MT" panose="020B0502020104020203" pitchFamily="34" charset="0"/>
                <a:cs typeface="Arial" pitchFamily="34" charset="0"/>
              </a:rPr>
              <a:t>Consolidation of Eskom’s forensics, security and investigative functions under the Group Investigations and Security function reporting directly to the Group Chief Executive</a:t>
            </a:r>
          </a:p>
          <a:p>
            <a:pPr marL="182563" lvl="1" indent="-182563" defTabSz="685783" fontAlgn="base">
              <a:lnSpc>
                <a:spcPct val="114000"/>
              </a:lnSpc>
              <a:spcBef>
                <a:spcPct val="0"/>
              </a:spcBef>
              <a:spcAft>
                <a:spcPct val="0"/>
              </a:spcAft>
              <a:buClr>
                <a:schemeClr val="tx2"/>
              </a:buClr>
              <a:buFont typeface="Arial" panose="020B0604020202020204" pitchFamily="34" charset="0"/>
              <a:buChar char="•"/>
              <a:defRPr/>
            </a:pPr>
            <a:r>
              <a:rPr lang="en-US" sz="1400" dirty="0">
                <a:solidFill>
                  <a:schemeClr val="accent1"/>
                </a:solidFill>
                <a:latin typeface="Gill Sans MT" panose="020B0502020104020203" pitchFamily="34" charset="0"/>
                <a:cs typeface="Arial" pitchFamily="34" charset="0"/>
              </a:rPr>
              <a:t>Established a dedicated project management office to address findings from data analytics as well as internal and external investigations</a:t>
            </a:r>
          </a:p>
          <a:p>
            <a:pPr marL="182563" marR="0" lvl="1" indent="-182563" algn="l" defTabSz="685783" eaLnBrk="1" fontAlgn="base" latinLnBrk="0" hangingPunct="1">
              <a:lnSpc>
                <a:spcPct val="114000"/>
              </a:lnSpc>
              <a:spcBef>
                <a:spcPct val="0"/>
              </a:spcBef>
              <a:spcAft>
                <a:spcPct val="0"/>
              </a:spcAft>
              <a:buClr>
                <a:schemeClr val="tx2"/>
              </a:buClr>
              <a:buSzTx/>
              <a:buFont typeface="Arial" panose="020B0604020202020204" pitchFamily="34" charset="0"/>
              <a:buChar char="•"/>
              <a:tabLst/>
              <a:defRPr/>
            </a:pPr>
            <a:r>
              <a:rPr lang="en-US" sz="1400" dirty="0">
                <a:solidFill>
                  <a:schemeClr val="accent1"/>
                </a:solidFill>
                <a:latin typeface="Gill Sans MT" panose="020B0502020104020203" pitchFamily="34" charset="0"/>
                <a:cs typeface="Arial" pitchFamily="34" charset="0"/>
              </a:rPr>
              <a:t>Address the backlog in investigations and disciplinary action</a:t>
            </a:r>
          </a:p>
          <a:p>
            <a:pPr marL="182563" marR="0" lvl="1" indent="-182563" algn="l" defTabSz="685783" eaLnBrk="1" fontAlgn="base" latinLnBrk="0" hangingPunct="1">
              <a:lnSpc>
                <a:spcPct val="114000"/>
              </a:lnSpc>
              <a:spcBef>
                <a:spcPct val="0"/>
              </a:spcBef>
              <a:spcAft>
                <a:spcPct val="0"/>
              </a:spcAft>
              <a:buClr>
                <a:schemeClr val="tx2"/>
              </a:buClr>
              <a:buSzTx/>
              <a:buFont typeface="Arial" panose="020B0604020202020204" pitchFamily="34" charset="0"/>
              <a:buChar char="•"/>
              <a:tabLst/>
              <a:defRPr/>
            </a:pPr>
            <a:r>
              <a:rPr lang="en-US" sz="1400" dirty="0">
                <a:solidFill>
                  <a:schemeClr val="accent1"/>
                </a:solidFill>
                <a:latin typeface="Gill Sans MT" panose="020B0502020104020203" pitchFamily="34" charset="0"/>
                <a:cs typeface="Arial" pitchFamily="34" charset="0"/>
              </a:rPr>
              <a:t>Strengthen the culture of accountability and consequence management</a:t>
            </a:r>
          </a:p>
          <a:p>
            <a:pPr marL="182563" lvl="1" indent="-182563" defTabSz="685783" fontAlgn="base">
              <a:lnSpc>
                <a:spcPct val="114000"/>
              </a:lnSpc>
              <a:spcBef>
                <a:spcPct val="0"/>
              </a:spcBef>
              <a:spcAft>
                <a:spcPct val="0"/>
              </a:spcAft>
              <a:buClr>
                <a:schemeClr val="tx2"/>
              </a:buClr>
              <a:buFont typeface="Arial" panose="020B0604020202020204" pitchFamily="34" charset="0"/>
              <a:buChar char="•"/>
              <a:defRPr/>
            </a:pPr>
            <a:r>
              <a:rPr lang="en-US" sz="1400" dirty="0">
                <a:solidFill>
                  <a:schemeClr val="accent1"/>
                </a:solidFill>
                <a:latin typeface="Gill Sans MT" panose="020B0502020104020203" pitchFamily="34" charset="0"/>
                <a:cs typeface="Arial" pitchFamily="34" charset="0"/>
              </a:rPr>
              <a:t>Enforce discipline and adherence to internal controls</a:t>
            </a:r>
          </a:p>
          <a:p>
            <a:pPr marL="182563" lvl="1" indent="-182563" defTabSz="685783" fontAlgn="base">
              <a:lnSpc>
                <a:spcPct val="114000"/>
              </a:lnSpc>
              <a:spcBef>
                <a:spcPct val="0"/>
              </a:spcBef>
              <a:spcAft>
                <a:spcPct val="0"/>
              </a:spcAft>
              <a:buClr>
                <a:schemeClr val="tx2"/>
              </a:buClr>
              <a:buFont typeface="Arial" panose="020B0604020202020204" pitchFamily="34" charset="0"/>
              <a:buChar char="•"/>
              <a:defRPr/>
            </a:pPr>
            <a:r>
              <a:rPr lang="en-US" sz="1400" dirty="0">
                <a:solidFill>
                  <a:schemeClr val="accent1"/>
                </a:solidFill>
                <a:latin typeface="Gill Sans MT" panose="020B0502020104020203" pitchFamily="34" charset="0"/>
                <a:cs typeface="Arial" pitchFamily="34" charset="0"/>
              </a:rPr>
              <a:t>Resourcing drive to adequately capacitate the finance, internal audit and forensics functions</a:t>
            </a:r>
          </a:p>
          <a:p>
            <a:pPr marL="182563" lvl="1" indent="-182563" defTabSz="685783" fontAlgn="base">
              <a:lnSpc>
                <a:spcPct val="114000"/>
              </a:lnSpc>
              <a:spcBef>
                <a:spcPct val="0"/>
              </a:spcBef>
              <a:spcAft>
                <a:spcPct val="0"/>
              </a:spcAft>
              <a:buClr>
                <a:schemeClr val="tx2"/>
              </a:buClr>
              <a:buFont typeface="Arial" panose="020B0604020202020204" pitchFamily="34" charset="0"/>
              <a:buChar char="•"/>
              <a:defRPr/>
            </a:pPr>
            <a:r>
              <a:rPr lang="en-US" sz="1400" dirty="0">
                <a:solidFill>
                  <a:schemeClr val="accent1"/>
                </a:solidFill>
                <a:latin typeface="Gill Sans MT" panose="020B0502020104020203" pitchFamily="34" charset="0"/>
                <a:cs typeface="Arial" pitchFamily="34" charset="0"/>
              </a:rPr>
              <a:t>Comply with Eskom’s environmental duty of care</a:t>
            </a:r>
            <a:endParaRPr lang="en-GB" sz="1400" dirty="0">
              <a:solidFill>
                <a:srgbClr val="83725B"/>
              </a:solidFill>
              <a:latin typeface="Gill Sans MT" panose="020B0502020104020203" pitchFamily="34" charset="0"/>
              <a:cs typeface="Arial" pitchFamily="34" charset="0"/>
            </a:endParaRPr>
          </a:p>
          <a:p>
            <a:pPr marL="182563" lvl="1" indent="-182563" defTabSz="685783" fontAlgn="base">
              <a:lnSpc>
                <a:spcPct val="114000"/>
              </a:lnSpc>
              <a:spcBef>
                <a:spcPct val="0"/>
              </a:spcBef>
              <a:spcAft>
                <a:spcPct val="0"/>
              </a:spcAft>
              <a:buClr>
                <a:schemeClr val="tx2"/>
              </a:buClr>
              <a:buFont typeface="Arial" panose="020B0604020202020204" pitchFamily="34" charset="0"/>
              <a:buChar char="•"/>
              <a:defRPr/>
            </a:pPr>
            <a:r>
              <a:rPr lang="en-US" sz="1400" dirty="0">
                <a:solidFill>
                  <a:schemeClr val="accent1"/>
                </a:solidFill>
                <a:latin typeface="Gill Sans MT" panose="020B0502020104020203" pitchFamily="34" charset="0"/>
                <a:cs typeface="Arial" pitchFamily="34" charset="0"/>
              </a:rPr>
              <a:t>Execute Generation Recovery Plan and strengthen focus on environmental compliance</a:t>
            </a:r>
          </a:p>
          <a:p>
            <a:pPr marL="0" marR="0" lvl="1" indent="0" algn="l" defTabSz="685783" eaLnBrk="1" fontAlgn="base" latinLnBrk="0" hangingPunct="1">
              <a:lnSpc>
                <a:spcPct val="114000"/>
              </a:lnSpc>
              <a:spcBef>
                <a:spcPct val="0"/>
              </a:spcBef>
              <a:spcAft>
                <a:spcPct val="0"/>
              </a:spcAft>
              <a:buClr>
                <a:srgbClr val="83725B"/>
              </a:buClr>
              <a:buSzTx/>
              <a:buFontTx/>
              <a:buNone/>
              <a:tabLst/>
              <a:defRPr/>
            </a:pPr>
            <a:endParaRPr kumimoji="0" lang="en-GB" sz="14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endParaRPr>
          </a:p>
          <a:p>
            <a:pPr marL="177800" marR="0" lvl="1" indent="-177800" algn="l" defTabSz="685783" eaLnBrk="1" fontAlgn="auto" latinLnBrk="0" hangingPunct="1">
              <a:lnSpc>
                <a:spcPct val="114000"/>
              </a:lnSpc>
              <a:spcBef>
                <a:spcPts val="0"/>
              </a:spcBef>
              <a:spcAft>
                <a:spcPts val="0"/>
              </a:spcAft>
              <a:buClr>
                <a:srgbClr val="83725B"/>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3896"/>
              </a:solidFill>
              <a:effectLst/>
              <a:highlight>
                <a:srgbClr val="FFFF00"/>
              </a:highlight>
              <a:uLnTx/>
              <a:uFillTx/>
              <a:latin typeface="Gill Sans MT" panose="020B0502020104020203" pitchFamily="34" charset="0"/>
              <a:ea typeface="+mn-ea"/>
              <a:cs typeface="+mn-cs"/>
            </a:endParaRPr>
          </a:p>
        </p:txBody>
      </p:sp>
      <p:sp>
        <p:nvSpPr>
          <p:cNvPr id="21" name="TextBox 20">
            <a:extLst>
              <a:ext uri="{FF2B5EF4-FFF2-40B4-BE49-F238E27FC236}">
                <a16:creationId xmlns:a16="http://schemas.microsoft.com/office/drawing/2014/main" id="{3DFEC1F9-C483-66CF-A3C9-0DC242BF7980}"/>
              </a:ext>
            </a:extLst>
          </p:cNvPr>
          <p:cNvSpPr txBox="1"/>
          <p:nvPr/>
        </p:nvSpPr>
        <p:spPr>
          <a:xfrm>
            <a:off x="292014" y="6038605"/>
            <a:ext cx="3501280" cy="246221"/>
          </a:xfrm>
          <a:prstGeom prst="rect">
            <a:avLst/>
          </a:prstGeom>
          <a:noFill/>
        </p:spPr>
        <p:txBody>
          <a:bodyPr wrap="none" rtlCol="0">
            <a:spAutoFit/>
          </a:bodyPr>
          <a:lstStyle/>
          <a:p>
            <a:pPr marL="182563" indent="-182563">
              <a:buClr>
                <a:schemeClr val="bg1">
                  <a:lumMod val="50000"/>
                </a:schemeClr>
              </a:buClr>
              <a:buFont typeface="+mj-lt"/>
              <a:buAutoNum type="arabicPeriod"/>
            </a:pPr>
            <a:r>
              <a:rPr lang="en-GB" sz="1000" dirty="0">
                <a:latin typeface="Gill Sans MT" panose="020B0502020104020203" pitchFamily="34" charset="0"/>
              </a:rPr>
              <a:t>Prevention and Combatting of Corrupt Activities Act, 2004</a:t>
            </a:r>
          </a:p>
        </p:txBody>
      </p:sp>
      <p:sp>
        <p:nvSpPr>
          <p:cNvPr id="5" name="TextBox 4">
            <a:extLst>
              <a:ext uri="{FF2B5EF4-FFF2-40B4-BE49-F238E27FC236}">
                <a16:creationId xmlns:a16="http://schemas.microsoft.com/office/drawing/2014/main" id="{0D0369DB-C42B-991E-9F11-A98820EF010F}"/>
              </a:ext>
            </a:extLst>
          </p:cNvPr>
          <p:cNvSpPr txBox="1"/>
          <p:nvPr/>
        </p:nvSpPr>
        <p:spPr>
          <a:xfrm>
            <a:off x="133216" y="6448723"/>
            <a:ext cx="3076282"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OVERVIEW OF 2024 PERFORMANCE</a:t>
            </a:r>
          </a:p>
        </p:txBody>
      </p:sp>
    </p:spTree>
    <p:extLst>
      <p:ext uri="{BB962C8B-B14F-4D97-AF65-F5344CB8AC3E}">
        <p14:creationId xmlns:p14="http://schemas.microsoft.com/office/powerpoint/2010/main" val="1509127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hink-cell data - do not delete" hidden="1">
            <a:extLst>
              <a:ext uri="{FF2B5EF4-FFF2-40B4-BE49-F238E27FC236}">
                <a16:creationId xmlns:a16="http://schemas.microsoft.com/office/drawing/2014/main" id="{DDF2441D-9BDE-2A08-3F2F-5EED37701A9B}"/>
              </a:ext>
            </a:extLst>
          </p:cNvPr>
          <p:cNvGraphicFramePr>
            <a:graphicFrameLocks noChangeAspect="1"/>
          </p:cNvGraphicFramePr>
          <p:nvPr>
            <p:custDataLst>
              <p:tags r:id="rId1"/>
            </p:custDataLst>
            <p:extLst>
              <p:ext uri="{D42A27DB-BD31-4B8C-83A1-F6EECF244321}">
                <p14:modId xmlns:p14="http://schemas.microsoft.com/office/powerpoint/2010/main" val="809446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57" name="think-cell data - do not delete" hidden="1">
                        <a:extLst>
                          <a:ext uri="{FF2B5EF4-FFF2-40B4-BE49-F238E27FC236}">
                            <a16:creationId xmlns:a16="http://schemas.microsoft.com/office/drawing/2014/main" id="{DDF2441D-9BDE-2A08-3F2F-5EED37701A9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C0A389B2-122F-76A8-48C4-441D96587776}"/>
              </a:ext>
            </a:extLst>
          </p:cNvPr>
          <p:cNvSpPr/>
          <p:nvPr/>
        </p:nvSpPr>
        <p:spPr>
          <a:xfrm>
            <a:off x="8387907" y="1099528"/>
            <a:ext cx="3367283" cy="5012326"/>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itle 17">
            <a:extLst>
              <a:ext uri="{FF2B5EF4-FFF2-40B4-BE49-F238E27FC236}">
                <a16:creationId xmlns:a16="http://schemas.microsoft.com/office/drawing/2014/main" id="{AB0BED59-5742-EAE6-9AB9-F30DC9E9F746}"/>
              </a:ext>
            </a:extLst>
          </p:cNvPr>
          <p:cNvSpPr>
            <a:spLocks noGrp="1"/>
          </p:cNvSpPr>
          <p:nvPr>
            <p:ph type="title"/>
          </p:nvPr>
        </p:nvSpPr>
        <p:spPr/>
        <p:txBody>
          <a:bodyPr vert="horz"/>
          <a:lstStyle/>
          <a:p>
            <a:r>
              <a:rPr lang="en-GB" dirty="0">
                <a:latin typeface="Gill Sans MT" panose="020B0502020104020203" pitchFamily="34" charset="0"/>
              </a:rPr>
              <a:t>We are stopping the leakage by eradicating </a:t>
            </a:r>
            <a:r>
              <a:rPr lang="en-GB" dirty="0"/>
              <a:t>crime, </a:t>
            </a:r>
            <a:r>
              <a:rPr lang="en-GB" dirty="0">
                <a:latin typeface="Gill Sans MT" panose="020B0502020104020203" pitchFamily="34" charset="0"/>
              </a:rPr>
              <a:t>fraud and corruption</a:t>
            </a:r>
            <a:endParaRPr lang="en-GB" dirty="0"/>
          </a:p>
        </p:txBody>
      </p:sp>
      <p:sp>
        <p:nvSpPr>
          <p:cNvPr id="6" name="TextBox 5">
            <a:extLst>
              <a:ext uri="{FF2B5EF4-FFF2-40B4-BE49-F238E27FC236}">
                <a16:creationId xmlns:a16="http://schemas.microsoft.com/office/drawing/2014/main" id="{1553A0E8-8895-223F-7FCA-B73D72AD6673}"/>
              </a:ext>
            </a:extLst>
          </p:cNvPr>
          <p:cNvSpPr txBox="1"/>
          <p:nvPr/>
        </p:nvSpPr>
        <p:spPr>
          <a:xfrm>
            <a:off x="870690" y="1066457"/>
            <a:ext cx="4120674"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600" b="1" i="0" strike="noStrike" kern="1200" cap="none" spc="0" normalizeH="0" baseline="0" noProof="0">
                <a:ln>
                  <a:noFill/>
                </a:ln>
                <a:effectLst/>
                <a:uLnTx/>
                <a:uFillTx/>
                <a:latin typeface="Gill Sans MT" panose="020B0502020104020203" pitchFamily="34" charset="0"/>
                <a:ea typeface="+mn-ea"/>
                <a:cs typeface="+mn-cs"/>
              </a:rPr>
              <a:t>Key initiatives</a:t>
            </a:r>
            <a:endParaRPr kumimoji="0" lang="en-GB" sz="1600" b="1" i="0" strike="noStrike" kern="1200" cap="none" spc="0" normalizeH="0" baseline="0" noProof="0" dirty="0">
              <a:ln>
                <a:noFill/>
              </a:ln>
              <a:effectLst/>
              <a:uLnTx/>
              <a:uFillTx/>
              <a:latin typeface="Gill Sans MT" panose="020B0502020104020203" pitchFamily="34" charset="0"/>
              <a:ea typeface="+mn-ea"/>
              <a:cs typeface="+mn-cs"/>
            </a:endParaRPr>
          </a:p>
        </p:txBody>
      </p:sp>
      <p:sp>
        <p:nvSpPr>
          <p:cNvPr id="7" name="TextBox 6">
            <a:extLst>
              <a:ext uri="{FF2B5EF4-FFF2-40B4-BE49-F238E27FC236}">
                <a16:creationId xmlns:a16="http://schemas.microsoft.com/office/drawing/2014/main" id="{EC739E39-75F4-F7F5-3707-4542DC593A71}"/>
              </a:ext>
            </a:extLst>
          </p:cNvPr>
          <p:cNvSpPr txBox="1"/>
          <p:nvPr/>
        </p:nvSpPr>
        <p:spPr>
          <a:xfrm>
            <a:off x="870690" y="1372404"/>
            <a:ext cx="6117179" cy="1388137"/>
          </a:xfrm>
          <a:prstGeom prst="rect">
            <a:avLst/>
          </a:prstGeom>
          <a:noFill/>
        </p:spPr>
        <p:txBody>
          <a:bodyPr wrap="square" rtlCol="0">
            <a:spAutoFit/>
          </a:bodyPr>
          <a:lstStyle/>
          <a:p>
            <a:pPr marL="0" marR="0" lvl="0" indent="0" defTabSz="914400" eaLnBrk="1" fontAlgn="auto" latinLnBrk="0" hangingPunct="1">
              <a:lnSpc>
                <a:spcPct val="114000"/>
              </a:lnSpc>
              <a:spcBef>
                <a:spcPts val="0"/>
              </a:spcBef>
              <a:spcAft>
                <a:spcPts val="0"/>
              </a:spcAft>
              <a:buClr>
                <a:srgbClr val="FFFFFF">
                  <a:lumMod val="50000"/>
                </a:srgbClr>
              </a:buClr>
              <a:buSzTx/>
              <a:buFontTx/>
              <a:buNone/>
              <a:tabLst/>
              <a:defRPr/>
            </a:pPr>
            <a:r>
              <a:rPr kumimoji="0" lang="en-GB" sz="1500" i="0" u="none" strike="noStrike" kern="1200" cap="none" spc="0" normalizeH="0" baseline="0" noProof="0">
                <a:ln>
                  <a:noFill/>
                </a:ln>
                <a:solidFill>
                  <a:schemeClr val="tx2"/>
                </a:solidFill>
                <a:effectLst/>
                <a:uLnTx/>
                <a:uFillTx/>
                <a:latin typeface="Gill Sans MT" panose="020B0502020104020203" pitchFamily="34" charset="0"/>
                <a:ea typeface="+mn-ea"/>
                <a:cs typeface="+mn-cs"/>
              </a:rPr>
              <a:t>Dedicated State Capture Task Team</a:t>
            </a:r>
          </a:p>
          <a:p>
            <a:pPr marL="180975" marR="0" lvl="1" indent="-180975" defTabSz="914400" eaLnBrk="1" fontAlgn="auto" latinLnBrk="0" hangingPunct="1">
              <a:lnSpc>
                <a:spcPct val="114000"/>
              </a:lnSpc>
              <a:spcBef>
                <a:spcPts val="0"/>
              </a:spcBef>
              <a:spcAft>
                <a:spcPts val="0"/>
              </a:spcAft>
              <a:buClr>
                <a:srgbClr val="FFFFFF">
                  <a:lumMod val="50000"/>
                </a:srgbClr>
              </a:buClr>
              <a:buSzTx/>
              <a:buFont typeface="Arial" panose="020B0604020202020204" pitchFamily="34" charset="0"/>
              <a:buChar char="•"/>
              <a:tabLst/>
              <a:defRPr/>
            </a:pPr>
            <a:r>
              <a:rPr kumimoji="0" lang="en-GB" sz="1500" i="0" u="none" strike="noStrike" kern="1200" cap="none" spc="0" normalizeH="0" baseline="0" noProof="0">
                <a:ln>
                  <a:noFill/>
                </a:ln>
                <a:solidFill>
                  <a:srgbClr val="003896"/>
                </a:solidFill>
                <a:effectLst/>
                <a:uLnTx/>
                <a:uFillTx/>
                <a:latin typeface="Gill Sans MT" panose="020B0502020104020203" pitchFamily="34" charset="0"/>
                <a:ea typeface="Times New Roman" panose="02020603050405020304" pitchFamily="18" charset="0"/>
                <a:cs typeface="Times New Roman" panose="02020603050405020304" pitchFamily="18" charset="0"/>
              </a:rPr>
              <a:t>Instituting criminal charges</a:t>
            </a:r>
          </a:p>
          <a:p>
            <a:pPr marL="180975" marR="0" lvl="1" indent="-180975" defTabSz="914400" eaLnBrk="1" fontAlgn="auto" latinLnBrk="0" hangingPunct="1">
              <a:lnSpc>
                <a:spcPct val="114000"/>
              </a:lnSpc>
              <a:spcBef>
                <a:spcPts val="0"/>
              </a:spcBef>
              <a:spcAft>
                <a:spcPts val="0"/>
              </a:spcAft>
              <a:buClr>
                <a:srgbClr val="FFFFFF">
                  <a:lumMod val="50000"/>
                </a:srgbClr>
              </a:buClr>
              <a:buSzTx/>
              <a:buFont typeface="Arial" panose="020B0604020202020204" pitchFamily="34" charset="0"/>
              <a:buChar char="•"/>
              <a:tabLst/>
              <a:defRPr/>
            </a:pPr>
            <a:r>
              <a:rPr kumimoji="0" lang="en-GB" sz="1500" i="0" u="none" strike="noStrike" kern="1200" cap="none" spc="0" normalizeH="0" baseline="0" noProof="0">
                <a:ln>
                  <a:noFill/>
                </a:ln>
                <a:solidFill>
                  <a:srgbClr val="003896"/>
                </a:solidFill>
                <a:effectLst/>
                <a:uLnTx/>
                <a:uFillTx/>
                <a:latin typeface="Gill Sans MT" panose="020B0502020104020203" pitchFamily="34" charset="0"/>
                <a:ea typeface="Times New Roman" panose="02020603050405020304" pitchFamily="18" charset="0"/>
                <a:cs typeface="Times New Roman" panose="02020603050405020304" pitchFamily="18" charset="0"/>
              </a:rPr>
              <a:t>Consequence management against employees and suppliers</a:t>
            </a:r>
          </a:p>
          <a:p>
            <a:pPr marL="180975" marR="0" lvl="1" indent="-180975" defTabSz="914400" eaLnBrk="1" fontAlgn="auto" latinLnBrk="0" hangingPunct="1">
              <a:lnSpc>
                <a:spcPct val="114000"/>
              </a:lnSpc>
              <a:spcBef>
                <a:spcPts val="0"/>
              </a:spcBef>
              <a:spcAft>
                <a:spcPts val="0"/>
              </a:spcAft>
              <a:buClr>
                <a:srgbClr val="FFFFFF">
                  <a:lumMod val="50000"/>
                </a:srgbClr>
              </a:buClr>
              <a:buSzTx/>
              <a:buFont typeface="Arial" panose="020B0604020202020204" pitchFamily="34" charset="0"/>
              <a:buChar char="•"/>
              <a:tabLst/>
              <a:defRPr/>
            </a:pPr>
            <a:r>
              <a:rPr kumimoji="0" lang="en-GB" sz="1500" i="0" u="none" strike="noStrike" kern="1200" cap="none" spc="0" normalizeH="0" baseline="0" noProof="0">
                <a:ln>
                  <a:noFill/>
                </a:ln>
                <a:solidFill>
                  <a:srgbClr val="003896"/>
                </a:solidFill>
                <a:effectLst/>
                <a:uLnTx/>
                <a:uFillTx/>
                <a:latin typeface="Gill Sans MT" panose="020B0502020104020203" pitchFamily="34" charset="0"/>
                <a:ea typeface="Times New Roman" panose="02020603050405020304" pitchFamily="18" charset="0"/>
                <a:cs typeface="Times New Roman" panose="02020603050405020304" pitchFamily="18" charset="0"/>
              </a:rPr>
              <a:t>Pursuing director delinquency proceedings</a:t>
            </a:r>
          </a:p>
          <a:p>
            <a:pPr marL="180975" marR="0" lvl="1" indent="-180975" defTabSz="914400" eaLnBrk="1" fontAlgn="auto" latinLnBrk="0" hangingPunct="1">
              <a:lnSpc>
                <a:spcPct val="114000"/>
              </a:lnSpc>
              <a:spcBef>
                <a:spcPts val="0"/>
              </a:spcBef>
              <a:spcAft>
                <a:spcPts val="0"/>
              </a:spcAft>
              <a:buClr>
                <a:srgbClr val="FFFFFF">
                  <a:lumMod val="50000"/>
                </a:srgbClr>
              </a:buClr>
              <a:buSzTx/>
              <a:buFont typeface="Arial" panose="020B0604020202020204" pitchFamily="34" charset="0"/>
              <a:buChar char="•"/>
              <a:tabLst/>
              <a:defRPr/>
            </a:pPr>
            <a:r>
              <a:rPr kumimoji="0" lang="en-GB" sz="1500" i="0" u="none" strike="noStrike" kern="1200" cap="none" spc="0" normalizeH="0" baseline="0" noProof="0">
                <a:ln>
                  <a:noFill/>
                </a:ln>
                <a:solidFill>
                  <a:srgbClr val="003896"/>
                </a:solidFill>
                <a:effectLst/>
                <a:uLnTx/>
                <a:uFillTx/>
                <a:latin typeface="Gill Sans MT" panose="020B0502020104020203" pitchFamily="34" charset="0"/>
                <a:ea typeface="Times New Roman" panose="02020603050405020304" pitchFamily="18" charset="0"/>
                <a:cs typeface="Times New Roman" panose="02020603050405020304" pitchFamily="18" charset="0"/>
              </a:rPr>
              <a:t>Civil recovery of financial losses </a:t>
            </a: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Times New Roman" panose="02020603050405020304" pitchFamily="18" charset="0"/>
                <a:cs typeface="Times New Roman" panose="02020603050405020304" pitchFamily="18" charset="0"/>
              </a:rPr>
              <a:t>suffered by Eskom</a:t>
            </a: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AA10058-DFD3-99B8-3089-C4CFAC6CF892}"/>
              </a:ext>
            </a:extLst>
          </p:cNvPr>
          <p:cNvSpPr txBox="1"/>
          <p:nvPr/>
        </p:nvSpPr>
        <p:spPr>
          <a:xfrm>
            <a:off x="870692" y="2824429"/>
            <a:ext cx="6117178" cy="598690"/>
          </a:xfrm>
          <a:prstGeom prst="rect">
            <a:avLst/>
          </a:prstGeom>
          <a:noFill/>
        </p:spPr>
        <p:txBody>
          <a:bodyPr wrap="square" rtlCol="0">
            <a:spAutoFit/>
          </a:bodyPr>
          <a:lstStyle/>
          <a:p>
            <a:pPr marL="0" marR="0" lvl="0" indent="0" defTabSz="914400" eaLnBrk="1" fontAlgn="auto" latinLnBrk="0" hangingPunct="1">
              <a:lnSpc>
                <a:spcPct val="114000"/>
              </a:lnSpc>
              <a:spcBef>
                <a:spcPts val="0"/>
              </a:spcBef>
              <a:spcAft>
                <a:spcPts val="0"/>
              </a:spcAft>
              <a:buClr>
                <a:srgbClr val="FFFFFF">
                  <a:lumMod val="50000"/>
                </a:srgbClr>
              </a:buClr>
              <a:buSzTx/>
              <a:buFontTx/>
              <a:buNone/>
              <a:tabLst/>
              <a:defRPr/>
            </a:pPr>
            <a:r>
              <a:rPr kumimoji="0" lang="en-GB" sz="1500" i="0" u="none" strike="noStrike" kern="1200" cap="none" spc="0" normalizeH="0" baseline="0" noProof="0">
                <a:ln>
                  <a:noFill/>
                </a:ln>
                <a:solidFill>
                  <a:schemeClr val="tx2"/>
                </a:solidFill>
                <a:effectLst/>
                <a:uLnTx/>
                <a:uFillTx/>
                <a:latin typeface="Gill Sans MT" panose="020B0502020104020203" pitchFamily="34" charset="0"/>
                <a:ea typeface="+mn-ea"/>
                <a:cs typeface="+mn-cs"/>
              </a:rPr>
              <a:t>Security risks and threats to infrastructure and people</a:t>
            </a:r>
          </a:p>
          <a:p>
            <a:pPr marL="0" marR="0" lvl="0" indent="0" defTabSz="914400" eaLnBrk="1" fontAlgn="auto" latinLnBrk="0" hangingPunct="1">
              <a:lnSpc>
                <a:spcPct val="114000"/>
              </a:lnSpc>
              <a:spcBef>
                <a:spcPts val="0"/>
              </a:spcBef>
              <a:spcAft>
                <a:spcPts val="0"/>
              </a:spcAft>
              <a:buClr>
                <a:srgbClr val="FFFFFF">
                  <a:lumMod val="50000"/>
                </a:srgbClr>
              </a:buClr>
              <a:buSzTx/>
              <a:buFontTx/>
              <a:buNone/>
              <a:tabLst/>
              <a:defRPr/>
            </a:pPr>
            <a:r>
              <a:rPr kumimoji="0" lang="en-GB" sz="1500" i="0" u="none" strike="noStrike" kern="1200" cap="none" spc="0" normalizeH="0" baseline="0" noProof="0">
                <a:ln>
                  <a:noFill/>
                </a:ln>
                <a:solidFill>
                  <a:srgbClr val="003896"/>
                </a:solidFill>
                <a:effectLst/>
                <a:uLnTx/>
                <a:uFillTx/>
                <a:latin typeface="Gill Sans MT" panose="020B0502020104020203" pitchFamily="34" charset="0"/>
                <a:ea typeface="+mn-ea"/>
                <a:cs typeface="Times New Roman" panose="02020603050405020304" pitchFamily="18" charset="0"/>
              </a:rPr>
              <a:t>Partnerships with stakeholders and law enforcement agencies</a:t>
            </a:r>
            <a:endParaRPr kumimoji="0" lang="en-GB" sz="15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pic>
        <p:nvPicPr>
          <p:cNvPr id="9" name="Graphic 8" descr="Security camera with solid fill">
            <a:extLst>
              <a:ext uri="{FF2B5EF4-FFF2-40B4-BE49-F238E27FC236}">
                <a16:creationId xmlns:a16="http://schemas.microsoft.com/office/drawing/2014/main" id="{AB85CC89-F6F8-E8C1-9426-7700DF516C1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6097" y="2803361"/>
            <a:ext cx="469232" cy="469232"/>
          </a:xfrm>
          <a:prstGeom prst="rect">
            <a:avLst/>
          </a:prstGeom>
        </p:spPr>
      </p:pic>
      <p:pic>
        <p:nvPicPr>
          <p:cNvPr id="10" name="Graphic 9" descr="Handcuffs with solid fill">
            <a:extLst>
              <a:ext uri="{FF2B5EF4-FFF2-40B4-BE49-F238E27FC236}">
                <a16:creationId xmlns:a16="http://schemas.microsoft.com/office/drawing/2014/main" id="{36377759-890E-B030-9CDD-922BFBB844C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21624" y="1567457"/>
            <a:ext cx="532607" cy="532607"/>
          </a:xfrm>
          <a:prstGeom prst="rect">
            <a:avLst/>
          </a:prstGeom>
        </p:spPr>
      </p:pic>
      <p:pic>
        <p:nvPicPr>
          <p:cNvPr id="11" name="Graphic 10" descr="Gavel with solid fill">
            <a:extLst>
              <a:ext uri="{FF2B5EF4-FFF2-40B4-BE49-F238E27FC236}">
                <a16:creationId xmlns:a16="http://schemas.microsoft.com/office/drawing/2014/main" id="{B3CA5CD9-6063-8F4D-FD82-2B6DE20244A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42948" y="2264522"/>
            <a:ext cx="406565" cy="406565"/>
          </a:xfrm>
          <a:prstGeom prst="rect">
            <a:avLst/>
          </a:prstGeom>
        </p:spPr>
      </p:pic>
      <p:sp>
        <p:nvSpPr>
          <p:cNvPr id="12" name="TextBox 11">
            <a:extLst>
              <a:ext uri="{FF2B5EF4-FFF2-40B4-BE49-F238E27FC236}">
                <a16:creationId xmlns:a16="http://schemas.microsoft.com/office/drawing/2014/main" id="{482870BF-B2B1-68DF-0633-E8504D83C817}"/>
              </a:ext>
            </a:extLst>
          </p:cNvPr>
          <p:cNvSpPr txBox="1"/>
          <p:nvPr/>
        </p:nvSpPr>
        <p:spPr>
          <a:xfrm>
            <a:off x="9288126" y="1628657"/>
            <a:ext cx="1241816"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8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304 </a:t>
            </a:r>
            <a:r>
              <a:rPr kumimoji="0" lang="en-GB" sz="14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arrests</a:t>
            </a:r>
            <a:endParaRPr kumimoji="0" lang="en-GB" sz="18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3" name="TextBox 12">
            <a:extLst>
              <a:ext uri="{FF2B5EF4-FFF2-40B4-BE49-F238E27FC236}">
                <a16:creationId xmlns:a16="http://schemas.microsoft.com/office/drawing/2014/main" id="{5AB00F86-585D-7ACF-7284-948FD259E5CD}"/>
              </a:ext>
            </a:extLst>
          </p:cNvPr>
          <p:cNvSpPr txBox="1"/>
          <p:nvPr/>
        </p:nvSpPr>
        <p:spPr>
          <a:xfrm>
            <a:off x="9293420" y="2262801"/>
            <a:ext cx="1423417"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8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17 </a:t>
            </a:r>
            <a:r>
              <a:rPr kumimoji="0" lang="en-GB" sz="14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convictions</a:t>
            </a:r>
            <a:endParaRPr kumimoji="0" lang="en-GB" sz="18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pic>
        <p:nvPicPr>
          <p:cNvPr id="15" name="Graphic 14" descr="Group of men with solid fill">
            <a:extLst>
              <a:ext uri="{FF2B5EF4-FFF2-40B4-BE49-F238E27FC236}">
                <a16:creationId xmlns:a16="http://schemas.microsoft.com/office/drawing/2014/main" id="{E6A312E2-B182-B0AA-FABB-CC0F119DC68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65798" y="1437238"/>
            <a:ext cx="387795" cy="387795"/>
          </a:xfrm>
          <a:prstGeom prst="rect">
            <a:avLst/>
          </a:prstGeom>
        </p:spPr>
      </p:pic>
      <p:sp>
        <p:nvSpPr>
          <p:cNvPr id="58" name="TextBox 57">
            <a:extLst>
              <a:ext uri="{FF2B5EF4-FFF2-40B4-BE49-F238E27FC236}">
                <a16:creationId xmlns:a16="http://schemas.microsoft.com/office/drawing/2014/main" id="{00D7DBE4-DFB3-E78F-6453-7F31FAD99717}"/>
              </a:ext>
            </a:extLst>
          </p:cNvPr>
          <p:cNvSpPr txBox="1"/>
          <p:nvPr/>
        </p:nvSpPr>
        <p:spPr>
          <a:xfrm>
            <a:off x="870690" y="3487007"/>
            <a:ext cx="7074238" cy="598690"/>
          </a:xfrm>
          <a:prstGeom prst="rect">
            <a:avLst/>
          </a:prstGeom>
          <a:noFill/>
        </p:spPr>
        <p:txBody>
          <a:bodyPr wrap="square" rtlCol="0">
            <a:spAutoFit/>
          </a:bodyPr>
          <a:lstStyle/>
          <a:p>
            <a:pPr marL="0" marR="0" lvl="0" indent="0" defTabSz="914400" eaLnBrk="1" fontAlgn="auto" latinLnBrk="0" hangingPunct="1">
              <a:lnSpc>
                <a:spcPct val="114000"/>
              </a:lnSpc>
              <a:spcBef>
                <a:spcPts val="0"/>
              </a:spcBef>
              <a:spcAft>
                <a:spcPts val="0"/>
              </a:spcAft>
              <a:buClr>
                <a:srgbClr val="FFFFFF">
                  <a:lumMod val="50000"/>
                </a:srgbClr>
              </a:buClr>
              <a:buSzTx/>
              <a:buFontTx/>
              <a:buNone/>
              <a:tabLst/>
              <a:defRPr/>
            </a:pPr>
            <a:r>
              <a:rPr kumimoji="0" lang="en-GB" sz="1500" i="0" u="none" strike="noStrike" kern="1200" cap="none" spc="0" normalizeH="0" baseline="0" noProof="0">
                <a:ln>
                  <a:noFill/>
                </a:ln>
                <a:solidFill>
                  <a:schemeClr val="tx2"/>
                </a:solidFill>
                <a:effectLst/>
                <a:uLnTx/>
                <a:uFillTx/>
                <a:latin typeface="Gill Sans MT" panose="020B0502020104020203" pitchFamily="34" charset="0"/>
                <a:ea typeface="+mn-ea"/>
                <a:cs typeface="+mn-cs"/>
              </a:rPr>
              <a:t>Security Vetting Programme</a:t>
            </a:r>
          </a:p>
          <a:p>
            <a:pPr marL="0" marR="0" lvl="0" indent="0" defTabSz="914400" eaLnBrk="1" fontAlgn="auto" latinLnBrk="0" hangingPunct="1">
              <a:lnSpc>
                <a:spcPct val="114000"/>
              </a:lnSpc>
              <a:spcBef>
                <a:spcPts val="0"/>
              </a:spcBef>
              <a:spcAft>
                <a:spcPts val="600"/>
              </a:spcAft>
              <a:buClr>
                <a:srgbClr val="FFFFFF">
                  <a:lumMod val="50000"/>
                </a:srgbClr>
              </a:buClr>
              <a:buSzTx/>
              <a:buFontTx/>
              <a:buNone/>
              <a:tabLst/>
              <a:defRPr/>
            </a:pP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mn-ea"/>
                <a:cs typeface="Times New Roman" panose="02020603050405020304" pitchFamily="18" charset="0"/>
              </a:rPr>
              <a:t>Focusing on non-executive directors, executives and employees in critical areas</a:t>
            </a:r>
            <a:endParaRPr kumimoji="0" lang="en-GB" sz="1500" i="0" u="none" strike="noStrike" kern="1200" cap="none" spc="0" normalizeH="0" baseline="0" noProof="0" dirty="0">
              <a:ln>
                <a:noFill/>
              </a:ln>
              <a:solidFill>
                <a:srgbClr val="003896"/>
              </a:solidFill>
              <a:effectLst/>
              <a:uLnTx/>
              <a:uFillTx/>
              <a:latin typeface="Gill Sans MT" panose="020B0502020104020203" pitchFamily="34" charset="0"/>
              <a:ea typeface="+mn-ea"/>
              <a:cs typeface="Times New Roman" panose="02020603050405020304" pitchFamily="18" charset="0"/>
            </a:endParaRPr>
          </a:p>
        </p:txBody>
      </p:sp>
      <p:sp>
        <p:nvSpPr>
          <p:cNvPr id="60" name="TextBox 59">
            <a:extLst>
              <a:ext uri="{FF2B5EF4-FFF2-40B4-BE49-F238E27FC236}">
                <a16:creationId xmlns:a16="http://schemas.microsoft.com/office/drawing/2014/main" id="{A5D376D8-C018-E20F-36AD-AC2E99638317}"/>
              </a:ext>
            </a:extLst>
          </p:cNvPr>
          <p:cNvSpPr txBox="1"/>
          <p:nvPr/>
        </p:nvSpPr>
        <p:spPr>
          <a:xfrm>
            <a:off x="9305544" y="2870193"/>
            <a:ext cx="1928990" cy="80021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8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526 </a:t>
            </a:r>
            <a:r>
              <a:rPr kumimoji="0" lang="en-GB" sz="14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of</a:t>
            </a:r>
            <a:r>
              <a:rPr kumimoji="0" lang="en-GB" sz="18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 729 </a:t>
            </a:r>
            <a:r>
              <a:rPr kumimoji="0" lang="en-GB" sz="14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vetting cases in progress or complete</a:t>
            </a:r>
            <a:endPar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pic>
        <p:nvPicPr>
          <p:cNvPr id="62" name="Graphic 61" descr="Clipboard Checked with solid fill">
            <a:extLst>
              <a:ext uri="{FF2B5EF4-FFF2-40B4-BE49-F238E27FC236}">
                <a16:creationId xmlns:a16="http://schemas.microsoft.com/office/drawing/2014/main" id="{C45FF894-DADA-7237-09CB-7EFEF12245A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711024" y="3025717"/>
            <a:ext cx="567771" cy="567771"/>
          </a:xfrm>
          <a:prstGeom prst="rect">
            <a:avLst/>
          </a:prstGeom>
        </p:spPr>
      </p:pic>
      <p:pic>
        <p:nvPicPr>
          <p:cNvPr id="64" name="Graphic 63" descr="Badge Tick with solid fill">
            <a:extLst>
              <a:ext uri="{FF2B5EF4-FFF2-40B4-BE49-F238E27FC236}">
                <a16:creationId xmlns:a16="http://schemas.microsoft.com/office/drawing/2014/main" id="{3E58C76A-4690-1F1A-0A83-240251DE280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01617" y="3528274"/>
            <a:ext cx="516155" cy="516155"/>
          </a:xfrm>
          <a:prstGeom prst="rect">
            <a:avLst/>
          </a:prstGeom>
        </p:spPr>
      </p:pic>
      <p:sp>
        <p:nvSpPr>
          <p:cNvPr id="66" name="TextBox 65">
            <a:extLst>
              <a:ext uri="{FF2B5EF4-FFF2-40B4-BE49-F238E27FC236}">
                <a16:creationId xmlns:a16="http://schemas.microsoft.com/office/drawing/2014/main" id="{6FBF4E64-6EE9-2FF6-712C-EF62FEB96FD4}"/>
              </a:ext>
            </a:extLst>
          </p:cNvPr>
          <p:cNvSpPr txBox="1"/>
          <p:nvPr/>
        </p:nvSpPr>
        <p:spPr>
          <a:xfrm>
            <a:off x="870692" y="4149584"/>
            <a:ext cx="7303722" cy="1124988"/>
          </a:xfrm>
          <a:prstGeom prst="rect">
            <a:avLst/>
          </a:prstGeom>
          <a:noFill/>
        </p:spPr>
        <p:txBody>
          <a:bodyPr wrap="square" rtlCol="0">
            <a:spAutoFit/>
          </a:bodyPr>
          <a:lstStyle/>
          <a:p>
            <a:pPr marL="0" marR="0" lvl="0" indent="0" defTabSz="914400" eaLnBrk="1" fontAlgn="auto" latinLnBrk="0" hangingPunct="1">
              <a:lnSpc>
                <a:spcPct val="114000"/>
              </a:lnSpc>
              <a:spcBef>
                <a:spcPts val="0"/>
              </a:spcBef>
              <a:spcAft>
                <a:spcPts val="0"/>
              </a:spcAft>
              <a:buClr>
                <a:srgbClr val="FFFFFF">
                  <a:lumMod val="50000"/>
                </a:srgbClr>
              </a:buClr>
              <a:buSzTx/>
              <a:buFontTx/>
              <a:buNone/>
              <a:tabLst/>
              <a:defRPr/>
            </a:pPr>
            <a:r>
              <a:rPr kumimoji="0" lang="en-GB" sz="1500" i="0" u="none" strike="noStrike" kern="1200" cap="none" spc="0" normalizeH="0" baseline="0" noProof="0">
                <a:ln>
                  <a:noFill/>
                </a:ln>
                <a:solidFill>
                  <a:schemeClr val="tx2"/>
                </a:solidFill>
                <a:effectLst/>
                <a:uLnTx/>
                <a:uFillTx/>
                <a:latin typeface="Gill Sans MT" panose="020B0502020104020203" pitchFamily="34" charset="0"/>
                <a:ea typeface="+mn-ea"/>
                <a:cs typeface="+mn-cs"/>
              </a:rPr>
              <a:t>Optimisation of processes and technology</a:t>
            </a:r>
          </a:p>
          <a:p>
            <a:pPr marL="180000" marR="0" lvl="0" indent="-180000" defTabSz="914400" eaLnBrk="1" fontAlgn="auto" latinLnBrk="0" hangingPunct="1">
              <a:lnSpc>
                <a:spcPct val="114000"/>
              </a:lnSpc>
              <a:spcBef>
                <a:spcPts val="0"/>
              </a:spcBef>
              <a:buClr>
                <a:srgbClr val="FFFFFF">
                  <a:lumMod val="50000"/>
                </a:srgbClr>
              </a:buClr>
              <a:buSzTx/>
              <a:buFont typeface="Arial" panose="020B0604020202020204" pitchFamily="34" charset="0"/>
              <a:buChar char="•"/>
              <a:tabLst/>
              <a:defRPr/>
            </a:pPr>
            <a:r>
              <a:rPr kumimoji="0" lang="en-GB" sz="1500" i="0" u="none" strike="noStrike" kern="1200" cap="none" spc="0" normalizeH="0" baseline="0" noProof="0">
                <a:ln>
                  <a:noFill/>
                </a:ln>
                <a:solidFill>
                  <a:srgbClr val="003896"/>
                </a:solidFill>
                <a:effectLst/>
                <a:uLnTx/>
                <a:uFillTx/>
                <a:latin typeface="Gill Sans MT" panose="020B0502020104020203" pitchFamily="34" charset="0"/>
                <a:ea typeface="+mn-ea"/>
                <a:cs typeface="Times New Roman" panose="02020603050405020304" pitchFamily="18" charset="0"/>
              </a:rPr>
              <a:t>Reviewing policies, processes, systems, controls and structures</a:t>
            </a:r>
          </a:p>
          <a:p>
            <a:pPr marL="180000" marR="0" lvl="0" indent="-180000" defTabSz="914400" eaLnBrk="1" fontAlgn="auto" latinLnBrk="0" hangingPunct="1">
              <a:lnSpc>
                <a:spcPct val="114000"/>
              </a:lnSpc>
              <a:spcBef>
                <a:spcPts val="0"/>
              </a:spcBef>
              <a:buClr>
                <a:srgbClr val="FFFFFF">
                  <a:lumMod val="50000"/>
                </a:srgbClr>
              </a:buClr>
              <a:buSzTx/>
              <a:buFont typeface="Arial" panose="020B0604020202020204" pitchFamily="34" charset="0"/>
              <a:buChar char="•"/>
              <a:tabLst/>
              <a:defRPr/>
            </a:pPr>
            <a:r>
              <a:rPr kumimoji="0" lang="en-GB" sz="1500" i="0" u="none" strike="noStrike" kern="1200" cap="none" spc="0" normalizeH="0" baseline="0" noProof="0">
                <a:ln>
                  <a:noFill/>
                </a:ln>
                <a:solidFill>
                  <a:srgbClr val="003896"/>
                </a:solidFill>
                <a:effectLst/>
                <a:uLnTx/>
                <a:uFillTx/>
                <a:latin typeface="Gill Sans MT" panose="020B0502020104020203" pitchFamily="34" charset="0"/>
                <a:ea typeface="+mn-ea"/>
                <a:cs typeface="Times New Roman" panose="02020603050405020304" pitchFamily="18" charset="0"/>
              </a:rPr>
              <a:t>Embarking on technology optimisation, security contract management and driving integrated security strategies</a:t>
            </a:r>
            <a:endParaRPr kumimoji="0" lang="en-GB" sz="1500" i="0" u="none" strike="noStrike" kern="1200" cap="none" spc="0" normalizeH="0" baseline="0" noProof="0" dirty="0">
              <a:ln>
                <a:noFill/>
              </a:ln>
              <a:solidFill>
                <a:srgbClr val="003896"/>
              </a:solidFill>
              <a:effectLst/>
              <a:uLnTx/>
              <a:uFillTx/>
              <a:latin typeface="Gill Sans MT" panose="020B0502020104020203" pitchFamily="34" charset="0"/>
              <a:ea typeface="+mn-ea"/>
              <a:cs typeface="Times New Roman" panose="02020603050405020304" pitchFamily="18" charset="0"/>
            </a:endParaRPr>
          </a:p>
        </p:txBody>
      </p:sp>
      <p:sp>
        <p:nvSpPr>
          <p:cNvPr id="16" name="Slide Number Placeholder 1">
            <a:extLst>
              <a:ext uri="{FF2B5EF4-FFF2-40B4-BE49-F238E27FC236}">
                <a16:creationId xmlns:a16="http://schemas.microsoft.com/office/drawing/2014/main" id="{624EEB0E-A91F-2828-6973-10615F8226A1}"/>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5" name="TextBox 4">
            <a:extLst>
              <a:ext uri="{FF2B5EF4-FFF2-40B4-BE49-F238E27FC236}">
                <a16:creationId xmlns:a16="http://schemas.microsoft.com/office/drawing/2014/main" id="{D25F64D7-6ACB-2CED-1772-B6B53C9AE6F4}"/>
              </a:ext>
            </a:extLst>
          </p:cNvPr>
          <p:cNvSpPr txBox="1"/>
          <p:nvPr/>
        </p:nvSpPr>
        <p:spPr>
          <a:xfrm>
            <a:off x="870690" y="5338459"/>
            <a:ext cx="7074238" cy="861839"/>
          </a:xfrm>
          <a:prstGeom prst="rect">
            <a:avLst/>
          </a:prstGeom>
          <a:noFill/>
        </p:spPr>
        <p:txBody>
          <a:bodyPr wrap="square" rtlCol="0">
            <a:spAutoFit/>
          </a:bodyPr>
          <a:lstStyle/>
          <a:p>
            <a:pPr marL="0" marR="0" lvl="0" indent="0" defTabSz="914400" eaLnBrk="1" fontAlgn="auto" latinLnBrk="0" hangingPunct="1">
              <a:lnSpc>
                <a:spcPct val="114000"/>
              </a:lnSpc>
              <a:spcBef>
                <a:spcPts val="0"/>
              </a:spcBef>
              <a:spcAft>
                <a:spcPts val="0"/>
              </a:spcAft>
              <a:buClr>
                <a:srgbClr val="FFFFFF">
                  <a:lumMod val="50000"/>
                </a:srgbClr>
              </a:buClr>
              <a:buSzTx/>
              <a:buFontTx/>
              <a:buNone/>
              <a:tabLst/>
              <a:defRPr/>
            </a:pPr>
            <a:r>
              <a:rPr kumimoji="0" lang="en-GB" sz="1500" i="0" u="none" strike="noStrike" kern="1200" cap="none" spc="0" normalizeH="0" baseline="0" noProof="0">
                <a:ln>
                  <a:noFill/>
                </a:ln>
                <a:solidFill>
                  <a:schemeClr val="tx2"/>
                </a:solidFill>
                <a:effectLst/>
                <a:uLnTx/>
                <a:uFillTx/>
                <a:latin typeface="Gill Sans MT" panose="020B0502020104020203" pitchFamily="34" charset="0"/>
                <a:ea typeface="+mn-ea"/>
                <a:cs typeface="+mn-cs"/>
              </a:rPr>
              <a:t>Supplier consequence management</a:t>
            </a:r>
          </a:p>
          <a:p>
            <a:pPr marL="0" marR="0" lvl="0" indent="0" defTabSz="914400" eaLnBrk="1" fontAlgn="auto" latinLnBrk="0" hangingPunct="1">
              <a:lnSpc>
                <a:spcPct val="114000"/>
              </a:lnSpc>
              <a:spcBef>
                <a:spcPts val="0"/>
              </a:spcBef>
              <a:spcAft>
                <a:spcPts val="600"/>
              </a:spcAft>
              <a:buClr>
                <a:srgbClr val="FFFFFF">
                  <a:lumMod val="50000"/>
                </a:srgbClr>
              </a:buClr>
              <a:buSzTx/>
              <a:buFontTx/>
              <a:buNone/>
              <a:tabLst/>
              <a:defRPr/>
            </a:pP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mn-ea"/>
                <a:cs typeface="Times New Roman" panose="02020603050405020304" pitchFamily="18" charset="0"/>
              </a:rPr>
              <a:t>Supplier disciplinary process in place to review contracts of suppliers implicated in malfeasance</a:t>
            </a: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Times New Roman" panose="02020603050405020304" pitchFamily="18" charset="0"/>
            </a:endParaRPr>
          </a:p>
        </p:txBody>
      </p:sp>
      <p:pic>
        <p:nvPicPr>
          <p:cNvPr id="14" name="Graphic 13" descr="Scales of justice with solid fill">
            <a:extLst>
              <a:ext uri="{FF2B5EF4-FFF2-40B4-BE49-F238E27FC236}">
                <a16:creationId xmlns:a16="http://schemas.microsoft.com/office/drawing/2014/main" id="{D0557EC5-EE55-7EEF-8763-AF8BFAD0F21F}"/>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26078" y="5406963"/>
            <a:ext cx="516155" cy="516155"/>
          </a:xfrm>
          <a:prstGeom prst="rect">
            <a:avLst/>
          </a:prstGeom>
        </p:spPr>
      </p:pic>
      <p:grpSp>
        <p:nvGrpSpPr>
          <p:cNvPr id="59" name="Group 58">
            <a:extLst>
              <a:ext uri="{FF2B5EF4-FFF2-40B4-BE49-F238E27FC236}">
                <a16:creationId xmlns:a16="http://schemas.microsoft.com/office/drawing/2014/main" id="{99BC9D81-FD07-E10E-A21F-D3671DF9CBB4}"/>
              </a:ext>
            </a:extLst>
          </p:cNvPr>
          <p:cNvGrpSpPr/>
          <p:nvPr/>
        </p:nvGrpSpPr>
        <p:grpSpPr>
          <a:xfrm>
            <a:off x="9092499" y="3863368"/>
            <a:ext cx="2309469" cy="1029580"/>
            <a:chOff x="440947" y="1864718"/>
            <a:chExt cx="2446284" cy="1029580"/>
          </a:xfrm>
        </p:grpSpPr>
        <p:sp>
          <p:nvSpPr>
            <p:cNvPr id="63" name="TextBox 62">
              <a:extLst>
                <a:ext uri="{FF2B5EF4-FFF2-40B4-BE49-F238E27FC236}">
                  <a16:creationId xmlns:a16="http://schemas.microsoft.com/office/drawing/2014/main" id="{2A88DAC1-0287-A722-8306-0E7EBD5BD3BA}"/>
                </a:ext>
              </a:extLst>
            </p:cNvPr>
            <p:cNvSpPr txBox="1"/>
            <p:nvPr/>
          </p:nvSpPr>
          <p:spPr>
            <a:xfrm>
              <a:off x="440947" y="1864718"/>
              <a:ext cx="1541048"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145 cases</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endPar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65" name="TextBox 64">
              <a:extLst>
                <a:ext uri="{FF2B5EF4-FFF2-40B4-BE49-F238E27FC236}">
                  <a16:creationId xmlns:a16="http://schemas.microsoft.com/office/drawing/2014/main" id="{DA1DF79E-F5E0-0832-34D3-25E8F8798592}"/>
                </a:ext>
              </a:extLst>
            </p:cNvPr>
            <p:cNvSpPr txBox="1"/>
            <p:nvPr/>
          </p:nvSpPr>
          <p:spPr>
            <a:xfrm>
              <a:off x="667823" y="2155634"/>
              <a:ext cx="2219408" cy="738664"/>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referred to the supplier </a:t>
              </a:r>
              <a:r>
                <a:rPr kumimoji="0" lang="en-GB" sz="1400" i="0" strike="noStrike" kern="1200" cap="none" spc="0" normalizeH="0" baseline="0" noProof="0">
                  <a:ln>
                    <a:noFill/>
                  </a:ln>
                  <a:solidFill>
                    <a:srgbClr val="003896"/>
                  </a:solidFill>
                  <a:effectLst/>
                  <a:uLnTx/>
                  <a:uFillTx/>
                  <a:latin typeface="Gill Sans MT" panose="020B0502020104020203" pitchFamily="34" charset="0"/>
                  <a:ea typeface="+mn-ea"/>
                  <a:cs typeface="+mn-cs"/>
                </a:rPr>
                <a:t>disciplinary process for assessment</a:t>
              </a:r>
              <a:endParaRPr kumimoji="0" lang="en-GB" sz="1400" i="0"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pSp>
      <p:pic>
        <p:nvPicPr>
          <p:cNvPr id="67" name="Graphic 66" descr="Contract with solid fill">
            <a:extLst>
              <a:ext uri="{FF2B5EF4-FFF2-40B4-BE49-F238E27FC236}">
                <a16:creationId xmlns:a16="http://schemas.microsoft.com/office/drawing/2014/main" id="{F95D8458-415C-2058-5DCD-499B7DA528E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711024" y="4045690"/>
            <a:ext cx="567771" cy="567771"/>
          </a:xfrm>
          <a:prstGeom prst="rect">
            <a:avLst/>
          </a:prstGeom>
        </p:spPr>
      </p:pic>
      <p:sp>
        <p:nvSpPr>
          <p:cNvPr id="70" name="TextBox 69">
            <a:extLst>
              <a:ext uri="{FF2B5EF4-FFF2-40B4-BE49-F238E27FC236}">
                <a16:creationId xmlns:a16="http://schemas.microsoft.com/office/drawing/2014/main" id="{85618E7B-BC56-BD84-1579-CE3E7C975EF6}"/>
              </a:ext>
            </a:extLst>
          </p:cNvPr>
          <p:cNvSpPr txBox="1"/>
          <p:nvPr/>
        </p:nvSpPr>
        <p:spPr>
          <a:xfrm>
            <a:off x="8994063" y="5263192"/>
            <a:ext cx="1327851" cy="738664"/>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28 cases</a:t>
            </a:r>
          </a:p>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lang="en-GB" sz="1200">
                <a:solidFill>
                  <a:srgbClr val="003896"/>
                </a:solidFill>
                <a:latin typeface="Gill Sans MT" panose="020B0502020104020203" pitchFamily="34" charset="0"/>
              </a:rPr>
              <a:t>closed with no further action</a:t>
            </a:r>
            <a:endParaRPr kumimoji="0" lang="en-GB" sz="24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71" name="TextBox 70">
            <a:extLst>
              <a:ext uri="{FF2B5EF4-FFF2-40B4-BE49-F238E27FC236}">
                <a16:creationId xmlns:a16="http://schemas.microsoft.com/office/drawing/2014/main" id="{D8684845-1CE0-F370-05BC-C75B0713C857}"/>
              </a:ext>
            </a:extLst>
          </p:cNvPr>
          <p:cNvSpPr txBox="1"/>
          <p:nvPr/>
        </p:nvSpPr>
        <p:spPr>
          <a:xfrm>
            <a:off x="10116694" y="5263192"/>
            <a:ext cx="1702924" cy="738664"/>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lang="en-GB">
                <a:solidFill>
                  <a:srgbClr val="003896"/>
                </a:solidFill>
                <a:latin typeface="Gill Sans MT" panose="020B0502020104020203" pitchFamily="34" charset="0"/>
              </a:rPr>
              <a:t>79</a:t>
            </a:r>
            <a:r>
              <a:rPr kumimoji="0" lang="en-GB"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 suppliers</a:t>
            </a:r>
          </a:p>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received</a:t>
            </a:r>
            <a:r>
              <a:rPr lang="en-GB" sz="1200">
                <a:solidFill>
                  <a:srgbClr val="003896"/>
                </a:solidFill>
                <a:latin typeface="Gill Sans MT" panose="020B0502020104020203" pitchFamily="34" charset="0"/>
              </a:rPr>
              <a:t> sanctions or suspended sanctions</a:t>
            </a:r>
            <a:endParaRPr kumimoji="0" lang="en-GB" sz="24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4" name="TextBox 3">
            <a:extLst>
              <a:ext uri="{FF2B5EF4-FFF2-40B4-BE49-F238E27FC236}">
                <a16:creationId xmlns:a16="http://schemas.microsoft.com/office/drawing/2014/main" id="{A7F29211-9E04-5388-6EBA-3A654EF43298}"/>
              </a:ext>
            </a:extLst>
          </p:cNvPr>
          <p:cNvSpPr txBox="1"/>
          <p:nvPr/>
        </p:nvSpPr>
        <p:spPr>
          <a:xfrm>
            <a:off x="8670902" y="1120794"/>
            <a:ext cx="2326013"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lang="en-GB" sz="1600" b="1">
                <a:latin typeface="Gill Sans MT" panose="020B0502020104020203" pitchFamily="34" charset="0"/>
              </a:rPr>
              <a:t>Outcomes</a:t>
            </a:r>
            <a:endParaRPr kumimoji="0" lang="en-GB" sz="1600" b="1" i="0" strike="noStrike" kern="1200" cap="none" spc="0" normalizeH="0" baseline="0" noProof="0" dirty="0">
              <a:ln>
                <a:noFill/>
              </a:ln>
              <a:effectLst/>
              <a:uLnTx/>
              <a:uFillTx/>
              <a:latin typeface="Gill Sans MT" panose="020B0502020104020203" pitchFamily="34" charset="0"/>
              <a:ea typeface="+mn-ea"/>
              <a:cs typeface="+mn-cs"/>
            </a:endParaRPr>
          </a:p>
        </p:txBody>
      </p:sp>
      <p:pic>
        <p:nvPicPr>
          <p:cNvPr id="24" name="Graphic 23" descr="Gears with solid fill">
            <a:extLst>
              <a:ext uri="{FF2B5EF4-FFF2-40B4-BE49-F238E27FC236}">
                <a16:creationId xmlns:a16="http://schemas.microsoft.com/office/drawing/2014/main" id="{F3D3462A-254F-93E5-7417-B3186068A330}"/>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flipV="1">
            <a:off x="247713" y="4190957"/>
            <a:ext cx="666000" cy="666000"/>
          </a:xfrm>
          <a:prstGeom prst="rect">
            <a:avLst/>
          </a:prstGeom>
        </p:spPr>
      </p:pic>
      <p:sp>
        <p:nvSpPr>
          <p:cNvPr id="2" name="Arrow: Chevron 1">
            <a:extLst>
              <a:ext uri="{FF2B5EF4-FFF2-40B4-BE49-F238E27FC236}">
                <a16:creationId xmlns:a16="http://schemas.microsoft.com/office/drawing/2014/main" id="{77581D05-0225-4149-8544-B37555450341}"/>
              </a:ext>
            </a:extLst>
          </p:cNvPr>
          <p:cNvSpPr/>
          <p:nvPr/>
        </p:nvSpPr>
        <p:spPr>
          <a:xfrm rot="5400000">
            <a:off x="9923910" y="4929817"/>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7" name="TextBox 16">
            <a:extLst>
              <a:ext uri="{FF2B5EF4-FFF2-40B4-BE49-F238E27FC236}">
                <a16:creationId xmlns:a16="http://schemas.microsoft.com/office/drawing/2014/main" id="{9F64F95A-4727-2295-BA0F-7FB0796B9B7D}"/>
              </a:ext>
            </a:extLst>
          </p:cNvPr>
          <p:cNvSpPr txBox="1"/>
          <p:nvPr/>
        </p:nvSpPr>
        <p:spPr>
          <a:xfrm>
            <a:off x="133216" y="6448723"/>
            <a:ext cx="3076282"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OVERVIEW OF 2024 PERFORMANCE</a:t>
            </a:r>
          </a:p>
        </p:txBody>
      </p:sp>
    </p:spTree>
    <p:extLst>
      <p:ext uri="{BB962C8B-B14F-4D97-AF65-F5344CB8AC3E}">
        <p14:creationId xmlns:p14="http://schemas.microsoft.com/office/powerpoint/2010/main" val="4006656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98F0D-B93C-58FC-A402-27D2F3A19C6C}"/>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7296BAB-6B80-277C-0C38-B359184DE305}"/>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77296BAB-6B80-277C-0C38-B359184DE305}"/>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3ED73F02-5B48-982D-CD5D-2D93C5BC5A20}"/>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7179B8BE-4D23-3C1A-CE43-575D369E7EB2}"/>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B36004E6-299E-29F6-C4D2-DE72F57A8C01}"/>
              </a:ext>
            </a:extLst>
          </p:cNvPr>
          <p:cNvSpPr txBox="1"/>
          <p:nvPr/>
        </p:nvSpPr>
        <p:spPr>
          <a:xfrm>
            <a:off x="5998464" y="2951946"/>
            <a:ext cx="5169408" cy="830997"/>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2024 FINANCIAL OVERVIEW</a:t>
            </a:r>
          </a:p>
          <a:p>
            <a:pPr>
              <a:buClr>
                <a:schemeClr val="bg1">
                  <a:lumMod val="50000"/>
                </a:schemeClr>
              </a:buClr>
            </a:pPr>
            <a:r>
              <a:rPr lang="en-ZA" sz="2400" dirty="0">
                <a:solidFill>
                  <a:schemeClr val="bg1"/>
                </a:solidFill>
                <a:latin typeface="Gill Sans MT" panose="020B0502020104020203" pitchFamily="34" charset="0"/>
              </a:rPr>
              <a:t>Calib Cassim, Chief Financial Officer</a:t>
            </a:r>
          </a:p>
        </p:txBody>
      </p:sp>
    </p:spTree>
    <p:extLst>
      <p:ext uri="{BB962C8B-B14F-4D97-AF65-F5344CB8AC3E}">
        <p14:creationId xmlns:p14="http://schemas.microsoft.com/office/powerpoint/2010/main" val="242705436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E0AA1-B582-F475-5A69-BE07DA3850F4}"/>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4982C83-6337-A27C-CE74-264AD04805AD}"/>
              </a:ext>
            </a:extLst>
          </p:cNvPr>
          <p:cNvGraphicFramePr>
            <a:graphicFrameLocks noChangeAspect="1"/>
          </p:cNvGraphicFramePr>
          <p:nvPr>
            <p:custDataLst>
              <p:tags r:id="rId1"/>
            </p:custDataLst>
            <p:extLst>
              <p:ext uri="{D42A27DB-BD31-4B8C-83A1-F6EECF244321}">
                <p14:modId xmlns:p14="http://schemas.microsoft.com/office/powerpoint/2010/main" val="34380530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7" name="think-cell data - do not delete" hidden="1">
                        <a:extLst>
                          <a:ext uri="{FF2B5EF4-FFF2-40B4-BE49-F238E27FC236}">
                            <a16:creationId xmlns:a16="http://schemas.microsoft.com/office/drawing/2014/main" id="{B4982C83-6337-A27C-CE74-264AD04805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9" name="Table 9">
            <a:extLst>
              <a:ext uri="{FF2B5EF4-FFF2-40B4-BE49-F238E27FC236}">
                <a16:creationId xmlns:a16="http://schemas.microsoft.com/office/drawing/2014/main" id="{DFAAD990-FAFD-21C0-B133-24EC15967DBA}"/>
              </a:ext>
            </a:extLst>
          </p:cNvPr>
          <p:cNvGraphicFramePr>
            <a:graphicFrameLocks noGrp="1"/>
          </p:cNvGraphicFramePr>
          <p:nvPr>
            <p:extLst>
              <p:ext uri="{D42A27DB-BD31-4B8C-83A1-F6EECF244321}">
                <p14:modId xmlns:p14="http://schemas.microsoft.com/office/powerpoint/2010/main" val="910440148"/>
              </p:ext>
            </p:extLst>
          </p:nvPr>
        </p:nvGraphicFramePr>
        <p:xfrm>
          <a:off x="782647" y="1577358"/>
          <a:ext cx="10626705" cy="3841435"/>
        </p:xfrm>
        <a:graphic>
          <a:graphicData uri="http://schemas.openxmlformats.org/drawingml/2006/table">
            <a:tbl>
              <a:tblPr firstRow="1" bandRow="1">
                <a:tableStyleId>{2D5ABB26-0587-4C30-8999-92F81FD0307C}</a:tableStyleId>
              </a:tblPr>
              <a:tblGrid>
                <a:gridCol w="3652822">
                  <a:extLst>
                    <a:ext uri="{9D8B030D-6E8A-4147-A177-3AD203B41FA5}">
                      <a16:colId xmlns:a16="http://schemas.microsoft.com/office/drawing/2014/main" val="495177924"/>
                    </a:ext>
                  </a:extLst>
                </a:gridCol>
                <a:gridCol w="3652822">
                  <a:extLst>
                    <a:ext uri="{9D8B030D-6E8A-4147-A177-3AD203B41FA5}">
                      <a16:colId xmlns:a16="http://schemas.microsoft.com/office/drawing/2014/main" val="987245725"/>
                    </a:ext>
                  </a:extLst>
                </a:gridCol>
                <a:gridCol w="3321061">
                  <a:extLst>
                    <a:ext uri="{9D8B030D-6E8A-4147-A177-3AD203B41FA5}">
                      <a16:colId xmlns:a16="http://schemas.microsoft.com/office/drawing/2014/main" val="1707050858"/>
                    </a:ext>
                  </a:extLst>
                </a:gridCol>
              </a:tblGrid>
              <a:tr h="1260000">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a:solidFill>
                            <a:schemeClr val="tx1"/>
                          </a:solidFill>
                          <a:latin typeface="Gill Sans MT" panose="020B0502020104020203" pitchFamily="34" charset="0"/>
                        </a:rPr>
                        <a:t>Standard tariff increase</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1">
                          <a:solidFill>
                            <a:schemeClr val="tx1"/>
                          </a:solidFill>
                          <a:latin typeface="Gill Sans MT" panose="020B0502020104020203" pitchFamily="34" charset="0"/>
                        </a:rPr>
                        <a:t>18.65%</a:t>
                      </a:r>
                      <a:r>
                        <a:rPr lang="en-GB" sz="2000" b="0">
                          <a:solidFill>
                            <a:schemeClr val="tx1"/>
                          </a:solidFill>
                          <a:latin typeface="Gill Sans MT" panose="020B0502020104020203" pitchFamily="34" charset="0"/>
                        </a:rPr>
                        <a:t> </a:t>
                      </a:r>
                      <a:r>
                        <a:rPr lang="en-GB" sz="2000" b="0">
                          <a:solidFill>
                            <a:schemeClr val="accent6"/>
                          </a:solidFill>
                          <a:latin typeface="Gill Sans MT" panose="020B0502020104020203" pitchFamily="34" charset="0"/>
                          <a:sym typeface="Wingdings" panose="05000000000000000000" pitchFamily="2" charset="2"/>
                        </a:rPr>
                        <a:t></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a:solidFill>
                            <a:schemeClr val="tx1"/>
                          </a:solidFill>
                          <a:latin typeface="Gill Sans MT" panose="020B0502020104020203" pitchFamily="34" charset="0"/>
                        </a:rPr>
                        <a:t>(2023: 9.61%)</a:t>
                      </a:r>
                      <a:endParaRPr lang="en-GB" sz="1400" dirty="0">
                        <a:solidFill>
                          <a:schemeClr val="tx1"/>
                        </a:solidFill>
                        <a:latin typeface="Gill Sans MT" panose="020B0502020104020203" pitchFamily="34" charset="0"/>
                      </a:endParaRPr>
                    </a:p>
                  </a:txBody>
                  <a:tcPr anchor="ctr">
                    <a:lnL>
                      <a:noFill/>
                    </a:lnL>
                    <a:lnR w="6350" cap="flat" cmpd="sng" algn="ctr">
                      <a:solidFill>
                        <a:schemeClr val="tx1"/>
                      </a:solid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kern="1200">
                          <a:solidFill>
                            <a:schemeClr val="tx1"/>
                          </a:solidFill>
                          <a:latin typeface="Gill Sans MT" panose="020B0502020104020203" pitchFamily="34" charset="0"/>
                          <a:ea typeface="+mn-ea"/>
                          <a:cs typeface="+mn-cs"/>
                        </a:rPr>
                        <a:t>Sales volumes</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0">
                          <a:solidFill>
                            <a:schemeClr val="tx1"/>
                          </a:solidFill>
                          <a:latin typeface="Gill Sans MT" panose="020B0502020104020203" pitchFamily="34" charset="0"/>
                          <a:sym typeface="Wingdings" panose="05000000000000000000" pitchFamily="2" charset="2"/>
                        </a:rPr>
                        <a:t>3% </a:t>
                      </a:r>
                      <a:r>
                        <a:rPr lang="en-GB" sz="2000" b="0">
                          <a:solidFill>
                            <a:srgbClr val="C00000"/>
                          </a:solidFill>
                          <a:latin typeface="Gill Sans MT" panose="020B0502020104020203" pitchFamily="34" charset="0"/>
                          <a:sym typeface="Wingdings" panose="05000000000000000000" pitchFamily="2" charset="2"/>
                        </a:rPr>
                        <a:t></a:t>
                      </a:r>
                      <a:r>
                        <a:rPr lang="en-GB" sz="2000" b="1">
                          <a:solidFill>
                            <a:srgbClr val="FF0000"/>
                          </a:solidFill>
                          <a:latin typeface="Gill Sans MT" panose="020B0502020104020203" pitchFamily="34" charset="0"/>
                          <a:sym typeface="Wingdings" panose="05000000000000000000" pitchFamily="2" charset="2"/>
                        </a:rPr>
                        <a:t> </a:t>
                      </a:r>
                      <a:r>
                        <a:rPr lang="en-GB" sz="2000">
                          <a:solidFill>
                            <a:schemeClr val="tx1"/>
                          </a:solidFill>
                          <a:latin typeface="Gill Sans MT" panose="020B0502020104020203" pitchFamily="34" charset="0"/>
                        </a:rPr>
                        <a:t>to </a:t>
                      </a:r>
                      <a:r>
                        <a:rPr lang="en-GB" sz="2000" b="1">
                          <a:solidFill>
                            <a:schemeClr val="tx1"/>
                          </a:solidFill>
                          <a:latin typeface="Gill Sans MT" panose="020B0502020104020203" pitchFamily="34" charset="0"/>
                        </a:rPr>
                        <a:t>183.3TWh</a:t>
                      </a:r>
                      <a:endParaRPr lang="en-GB" sz="2000" b="1">
                        <a:solidFill>
                          <a:srgbClr val="FF0000"/>
                        </a:solidFill>
                        <a:latin typeface="Gill Sans MT" panose="020B0502020104020203" pitchFamily="34" charset="0"/>
                      </a:endParaRPr>
                    </a:p>
                    <a:p>
                      <a:pPr marL="0" marR="0" lvl="0" indent="0" algn="ctr" defTabSz="914400" rtl="0" eaLnBrk="1" fontAlgn="auto" latinLnBrk="0" hangingPunct="1">
                        <a:lnSpc>
                          <a:spcPct val="114000"/>
                        </a:lnSpc>
                        <a:spcBef>
                          <a:spcPts val="0"/>
                        </a:spcBef>
                        <a:spcAft>
                          <a:spcPts val="0"/>
                        </a:spcAft>
                        <a:buClrTx/>
                        <a:buSzTx/>
                        <a:buFont typeface="Wingdings" panose="05000000000000000000" pitchFamily="2" charset="2"/>
                        <a:buNone/>
                        <a:tabLst/>
                        <a:defRPr/>
                      </a:pPr>
                      <a:r>
                        <a:rPr lang="en-GB" sz="1400">
                          <a:solidFill>
                            <a:schemeClr val="tx1"/>
                          </a:solidFill>
                          <a:latin typeface="Gill Sans MT" panose="020B0502020104020203" pitchFamily="34" charset="0"/>
                          <a:sym typeface="Wingdings" panose="05000000000000000000" pitchFamily="2" charset="2"/>
                        </a:rPr>
                        <a:t> </a:t>
                      </a:r>
                      <a:r>
                        <a:rPr lang="en-GB" sz="1400" kern="1200">
                          <a:solidFill>
                            <a:schemeClr val="tx1"/>
                          </a:solidFill>
                          <a:latin typeface="Gill Sans MT" panose="020B0502020104020203" pitchFamily="34" charset="0"/>
                          <a:ea typeface="+mn-ea"/>
                          <a:cs typeface="+mn-cs"/>
                          <a:sym typeface="Wingdings" panose="05000000000000000000" pitchFamily="2" charset="2"/>
                        </a:rPr>
                        <a:t>(2023: 188.4TWh)</a:t>
                      </a:r>
                      <a:endParaRPr lang="en-GB" sz="1400" dirty="0">
                        <a:solidFill>
                          <a:schemeClr val="tx1"/>
                        </a:solidFill>
                        <a:latin typeface="Gill Sans MT" panose="020B0502020104020203" pitchFamily="34" charset="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a:solidFill>
                            <a:schemeClr val="tx1"/>
                          </a:solidFill>
                          <a:latin typeface="Gill Sans MT" panose="020B0502020104020203" pitchFamily="34" charset="0"/>
                        </a:rPr>
                        <a:t>Revenue </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0">
                          <a:solidFill>
                            <a:schemeClr val="tx1"/>
                          </a:solidFill>
                          <a:latin typeface="Gill Sans MT" panose="020B0502020104020203" pitchFamily="34" charset="0"/>
                        </a:rPr>
                        <a:t>14% </a:t>
                      </a:r>
                      <a:r>
                        <a:rPr lang="en-GB" sz="2000" b="0">
                          <a:solidFill>
                            <a:schemeClr val="accent6"/>
                          </a:solidFill>
                          <a:latin typeface="Gill Sans MT" panose="020B0502020104020203" pitchFamily="34" charset="0"/>
                          <a:sym typeface="Wingdings" panose="05000000000000000000" pitchFamily="2" charset="2"/>
                        </a:rPr>
                        <a:t></a:t>
                      </a:r>
                      <a:r>
                        <a:rPr lang="en-GB" sz="2000" b="0">
                          <a:solidFill>
                            <a:schemeClr val="tx1"/>
                          </a:solidFill>
                          <a:latin typeface="Gill Sans MT" panose="020B0502020104020203" pitchFamily="34" charset="0"/>
                          <a:sym typeface="Wingdings" panose="05000000000000000000" pitchFamily="2" charset="2"/>
                        </a:rPr>
                        <a:t> </a:t>
                      </a:r>
                      <a:r>
                        <a:rPr lang="en-GB" sz="2000">
                          <a:solidFill>
                            <a:schemeClr val="tx1"/>
                          </a:solidFill>
                          <a:latin typeface="Gill Sans MT" panose="020B0502020104020203" pitchFamily="34" charset="0"/>
                        </a:rPr>
                        <a:t>to </a:t>
                      </a:r>
                      <a:r>
                        <a:rPr lang="en-GB" sz="2000" b="1">
                          <a:solidFill>
                            <a:schemeClr val="tx1"/>
                          </a:solidFill>
                          <a:latin typeface="Gill Sans MT" panose="020B0502020104020203" pitchFamily="34" charset="0"/>
                        </a:rPr>
                        <a:t>R295.8 billion</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a:solidFill>
                            <a:schemeClr val="tx1"/>
                          </a:solidFill>
                          <a:latin typeface="Gill Sans MT" panose="020B0502020104020203" pitchFamily="34" charset="0"/>
                        </a:rPr>
                        <a:t>(2023: R259.5 billion)</a:t>
                      </a:r>
                      <a:endParaRPr lang="en-GB" sz="1400" dirty="0">
                        <a:solidFill>
                          <a:schemeClr val="tx1"/>
                        </a:solidFill>
                        <a:latin typeface="Gill Sans MT" panose="020B0502020104020203" pitchFamily="34" charset="0"/>
                      </a:endParaRPr>
                    </a:p>
                  </a:txBody>
                  <a:tcPr anchor="ctr">
                    <a:lnL w="6350" cap="flat" cmpd="sng" algn="ctr">
                      <a:solidFill>
                        <a:schemeClr val="tx1"/>
                      </a:solid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373279"/>
                  </a:ext>
                </a:extLst>
              </a:tr>
              <a:tr h="1260000">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a:solidFill>
                            <a:schemeClr val="tx1"/>
                          </a:solidFill>
                          <a:latin typeface="Gill Sans MT" panose="020B0502020104020203" pitchFamily="34" charset="0"/>
                        </a:rPr>
                        <a:t>Primary energy costs </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0">
                          <a:solidFill>
                            <a:schemeClr val="tx1"/>
                          </a:solidFill>
                          <a:latin typeface="Gill Sans MT" panose="020B0502020104020203" pitchFamily="34" charset="0"/>
                        </a:rPr>
                        <a:t>11% </a:t>
                      </a:r>
                      <a:r>
                        <a:rPr lang="en-GB" sz="2000" b="0">
                          <a:solidFill>
                            <a:srgbClr val="C00000"/>
                          </a:solidFill>
                          <a:latin typeface="Gill Sans MT" panose="020B0502020104020203" pitchFamily="34" charset="0"/>
                          <a:sym typeface="Wingdings" panose="05000000000000000000" pitchFamily="2" charset="2"/>
                        </a:rPr>
                        <a:t></a:t>
                      </a:r>
                      <a:r>
                        <a:rPr lang="en-GB" sz="2000" b="0">
                          <a:solidFill>
                            <a:srgbClr val="FF0000"/>
                          </a:solidFill>
                          <a:latin typeface="Gill Sans MT" panose="020B0502020104020203" pitchFamily="34" charset="0"/>
                          <a:sym typeface="Wingdings" panose="05000000000000000000" pitchFamily="2" charset="2"/>
                        </a:rPr>
                        <a:t> </a:t>
                      </a:r>
                      <a:r>
                        <a:rPr lang="en-GB" sz="2000" b="1">
                          <a:solidFill>
                            <a:schemeClr val="tx1"/>
                          </a:solidFill>
                          <a:latin typeface="Gill Sans MT" panose="020B0502020104020203" pitchFamily="34" charset="0"/>
                        </a:rPr>
                        <a:t>to R173.7 billion</a:t>
                      </a:r>
                    </a:p>
                    <a:p>
                      <a:pPr marL="0" marR="0" lvl="0" indent="0" algn="ctr" defTabSz="914400" rtl="0" eaLnBrk="1" fontAlgn="auto" latinLnBrk="0" hangingPunct="1">
                        <a:lnSpc>
                          <a:spcPct val="114000"/>
                        </a:lnSpc>
                        <a:spcBef>
                          <a:spcPts val="0"/>
                        </a:spcBef>
                        <a:spcAft>
                          <a:spcPts val="0"/>
                        </a:spcAft>
                        <a:buClrTx/>
                        <a:buSzTx/>
                        <a:buFont typeface="Wingdings" panose="05000000000000000000" pitchFamily="2" charset="2"/>
                        <a:buNone/>
                        <a:tabLst/>
                        <a:defRPr/>
                      </a:pPr>
                      <a:r>
                        <a:rPr lang="en-GB" sz="1400">
                          <a:solidFill>
                            <a:schemeClr val="tx1"/>
                          </a:solidFill>
                          <a:latin typeface="Gill Sans MT" panose="020B0502020104020203" pitchFamily="34" charset="0"/>
                          <a:sym typeface="Wingdings" panose="05000000000000000000" pitchFamily="2" charset="2"/>
                        </a:rPr>
                        <a:t> </a:t>
                      </a:r>
                      <a:r>
                        <a:rPr lang="en-GB" sz="1400" kern="1200">
                          <a:solidFill>
                            <a:schemeClr val="tx1"/>
                          </a:solidFill>
                          <a:latin typeface="Gill Sans MT" panose="020B0502020104020203" pitchFamily="34" charset="0"/>
                          <a:ea typeface="+mn-ea"/>
                          <a:cs typeface="+mn-cs"/>
                          <a:sym typeface="Wingdings" panose="05000000000000000000" pitchFamily="2" charset="2"/>
                        </a:rPr>
                        <a:t>(2023: R156.8 billion)</a:t>
                      </a:r>
                      <a:endParaRPr lang="en-GB" sz="1400" kern="1200" dirty="0">
                        <a:solidFill>
                          <a:schemeClr val="tx1"/>
                        </a:solidFill>
                        <a:latin typeface="Gill Sans MT" panose="020B0502020104020203" pitchFamily="34" charset="0"/>
                        <a:ea typeface="+mn-ea"/>
                        <a:cs typeface="+mn-cs"/>
                        <a:sym typeface="Wingdings" panose="05000000000000000000" pitchFamily="2" charset="2"/>
                      </a:endParaRPr>
                    </a:p>
                  </a:txBody>
                  <a:tcPr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dirty="0">
                          <a:solidFill>
                            <a:schemeClr val="tx1"/>
                          </a:solidFill>
                          <a:latin typeface="Gill Sans MT" panose="020B0502020104020203" pitchFamily="34" charset="0"/>
                        </a:rPr>
                        <a:t>EBITDA </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0" dirty="0">
                          <a:solidFill>
                            <a:schemeClr val="tx1"/>
                          </a:solidFill>
                          <a:latin typeface="Gill Sans MT" panose="020B0502020104020203" pitchFamily="34" charset="0"/>
                          <a:sym typeface="Wingdings" panose="05000000000000000000" pitchFamily="2" charset="2"/>
                        </a:rPr>
                        <a:t>26% </a:t>
                      </a:r>
                      <a:r>
                        <a:rPr lang="en-GB" sz="2000" b="0" dirty="0">
                          <a:solidFill>
                            <a:schemeClr val="accent6"/>
                          </a:solidFill>
                          <a:latin typeface="Gill Sans MT" panose="020B0502020104020203" pitchFamily="34" charset="0"/>
                          <a:sym typeface="Wingdings" panose="05000000000000000000" pitchFamily="2" charset="2"/>
                        </a:rPr>
                        <a:t></a:t>
                      </a:r>
                      <a:r>
                        <a:rPr lang="en-GB" sz="2000" b="0" dirty="0">
                          <a:solidFill>
                            <a:schemeClr val="tx1"/>
                          </a:solidFill>
                          <a:latin typeface="Gill Sans MT" panose="020B0502020104020203" pitchFamily="34" charset="0"/>
                          <a:sym typeface="Wingdings" panose="05000000000000000000" pitchFamily="2" charset="2"/>
                        </a:rPr>
                        <a:t> to </a:t>
                      </a:r>
                      <a:r>
                        <a:rPr lang="en-GB" sz="2000" b="1" dirty="0">
                          <a:solidFill>
                            <a:schemeClr val="tx1"/>
                          </a:solidFill>
                          <a:latin typeface="Gill Sans MT" panose="020B0502020104020203" pitchFamily="34" charset="0"/>
                          <a:sym typeface="Wingdings" panose="05000000000000000000" pitchFamily="2" charset="2"/>
                        </a:rPr>
                        <a:t>R43.4 billion</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kern="1200" dirty="0">
                          <a:solidFill>
                            <a:schemeClr val="tx1"/>
                          </a:solidFill>
                          <a:latin typeface="Gill Sans MT" panose="020B0502020104020203" pitchFamily="34" charset="0"/>
                          <a:ea typeface="+mn-ea"/>
                          <a:cs typeface="+mn-cs"/>
                          <a:sym typeface="Wingdings" panose="05000000000000000000" pitchFamily="2" charset="2"/>
                        </a:rPr>
                        <a:t>(2023: R34.6 billion)</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a:solidFill>
                            <a:schemeClr val="tx1"/>
                          </a:solidFill>
                          <a:latin typeface="Gill Sans MT" panose="020B0502020104020203" pitchFamily="34" charset="0"/>
                        </a:rPr>
                        <a:t>EBITDA margin</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1">
                          <a:solidFill>
                            <a:schemeClr val="tx1"/>
                          </a:solidFill>
                          <a:latin typeface="Gill Sans MT" panose="020B0502020104020203" pitchFamily="34" charset="0"/>
                        </a:rPr>
                        <a:t>14.67% </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kern="1200">
                          <a:solidFill>
                            <a:schemeClr val="tx1"/>
                          </a:solidFill>
                          <a:latin typeface="Gill Sans MT" panose="020B0502020104020203" pitchFamily="34" charset="0"/>
                          <a:ea typeface="+mn-ea"/>
                          <a:cs typeface="+mn-cs"/>
                          <a:sym typeface="Wingdings" panose="05000000000000000000" pitchFamily="2" charset="2"/>
                        </a:rPr>
                        <a:t>(2023: 13.32%)</a:t>
                      </a:r>
                      <a:endParaRPr lang="en-GB" sz="1400" kern="1200" dirty="0">
                        <a:solidFill>
                          <a:schemeClr val="tx1"/>
                        </a:solidFill>
                        <a:latin typeface="Gill Sans MT" panose="020B0502020104020203" pitchFamily="34" charset="0"/>
                        <a:ea typeface="+mn-ea"/>
                        <a:cs typeface="+mn-cs"/>
                      </a:endParaRPr>
                    </a:p>
                  </a:txBody>
                  <a:tcPr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483142"/>
                  </a:ext>
                </a:extLst>
              </a:tr>
              <a:tr h="1289513">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dirty="0">
                          <a:solidFill>
                            <a:schemeClr val="tx1"/>
                          </a:solidFill>
                          <a:latin typeface="Gill Sans MT" panose="020B0502020104020203" pitchFamily="34" charset="0"/>
                        </a:rPr>
                        <a:t>Loss before tax </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0" dirty="0">
                          <a:solidFill>
                            <a:schemeClr val="tx1"/>
                          </a:solidFill>
                          <a:latin typeface="Gill Sans MT" panose="020B0502020104020203" pitchFamily="34" charset="0"/>
                        </a:rPr>
                        <a:t>26%</a:t>
                      </a:r>
                      <a:r>
                        <a:rPr lang="en-GB" sz="2000" b="1" dirty="0">
                          <a:solidFill>
                            <a:schemeClr val="tx1"/>
                          </a:solidFill>
                          <a:latin typeface="Gill Sans MT" panose="020B0502020104020203" pitchFamily="34" charset="0"/>
                        </a:rPr>
                        <a:t> </a:t>
                      </a:r>
                      <a:r>
                        <a:rPr lang="en-GB" sz="2000" b="1" dirty="0">
                          <a:solidFill>
                            <a:schemeClr val="accent6"/>
                          </a:solidFill>
                          <a:latin typeface="Gill Sans MT" panose="020B0502020104020203" pitchFamily="34" charset="0"/>
                          <a:sym typeface="Wingdings" panose="05000000000000000000" pitchFamily="2" charset="2"/>
                        </a:rPr>
                        <a:t></a:t>
                      </a:r>
                      <a:r>
                        <a:rPr lang="en-GB" sz="2000" b="1" dirty="0">
                          <a:solidFill>
                            <a:schemeClr val="tx1"/>
                          </a:solidFill>
                          <a:latin typeface="Gill Sans MT" panose="020B0502020104020203" pitchFamily="34" charset="0"/>
                          <a:sym typeface="Wingdings" panose="05000000000000000000" pitchFamily="2" charset="2"/>
                        </a:rPr>
                        <a:t> </a:t>
                      </a:r>
                      <a:r>
                        <a:rPr lang="en-GB" sz="2000" dirty="0">
                          <a:solidFill>
                            <a:schemeClr val="tx1"/>
                          </a:solidFill>
                          <a:latin typeface="Gill Sans MT" panose="020B0502020104020203" pitchFamily="34" charset="0"/>
                        </a:rPr>
                        <a:t>to </a:t>
                      </a:r>
                      <a:r>
                        <a:rPr lang="en-GB" sz="2000" b="1" dirty="0">
                          <a:solidFill>
                            <a:schemeClr val="tx1"/>
                          </a:solidFill>
                          <a:latin typeface="Gill Sans MT" panose="020B0502020104020203" pitchFamily="34" charset="0"/>
                        </a:rPr>
                        <a:t>R25.5 billion</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kern="1200" dirty="0">
                          <a:solidFill>
                            <a:schemeClr val="tx1"/>
                          </a:solidFill>
                          <a:latin typeface="Gill Sans MT" panose="020B0502020104020203" pitchFamily="34" charset="0"/>
                          <a:ea typeface="+mn-ea"/>
                          <a:cs typeface="+mn-cs"/>
                          <a:sym typeface="Wingdings" panose="05000000000000000000" pitchFamily="2" charset="2"/>
                        </a:rPr>
                        <a:t>(2023: R34.6 billion)</a:t>
                      </a:r>
                    </a:p>
                  </a:txBody>
                  <a:tcPr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a:solidFill>
                            <a:schemeClr val="tx1"/>
                          </a:solidFill>
                          <a:latin typeface="Gill Sans MT" panose="020B0502020104020203" pitchFamily="34" charset="0"/>
                        </a:rPr>
                        <a:t>Deferred tax asset of</a:t>
                      </a:r>
                      <a:br>
                        <a:rPr lang="en-GB" sz="1600">
                          <a:solidFill>
                            <a:schemeClr val="tx1"/>
                          </a:solidFill>
                          <a:latin typeface="Gill Sans MT" panose="020B0502020104020203" pitchFamily="34" charset="0"/>
                        </a:rPr>
                      </a:br>
                      <a:r>
                        <a:rPr lang="en-GB" sz="2000" b="1">
                          <a:solidFill>
                            <a:schemeClr val="tx1"/>
                          </a:solidFill>
                          <a:latin typeface="Gill Sans MT" panose="020B0502020104020203" pitchFamily="34" charset="0"/>
                        </a:rPr>
                        <a:t>R36.6 billion </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600" b="0">
                          <a:solidFill>
                            <a:schemeClr val="tx1"/>
                          </a:solidFill>
                          <a:latin typeface="Gill Sans MT" panose="020B0502020104020203" pitchFamily="34" charset="0"/>
                        </a:rPr>
                        <a:t>derecognised </a:t>
                      </a:r>
                      <a:r>
                        <a:rPr lang="en-GB" sz="1600">
                          <a:solidFill>
                            <a:schemeClr val="tx1"/>
                          </a:solidFill>
                          <a:latin typeface="Gill Sans MT" panose="020B0502020104020203" pitchFamily="34" charset="0"/>
                        </a:rPr>
                        <a:t>following</a:t>
                      </a:r>
                      <a:br>
                        <a:rPr lang="en-GB" sz="1600">
                          <a:solidFill>
                            <a:schemeClr val="tx1"/>
                          </a:solidFill>
                          <a:latin typeface="Gill Sans MT" panose="020B0502020104020203" pitchFamily="34" charset="0"/>
                        </a:rPr>
                      </a:br>
                      <a:r>
                        <a:rPr lang="en-GB" sz="1600">
                          <a:solidFill>
                            <a:schemeClr val="tx1"/>
                          </a:solidFill>
                          <a:latin typeface="Gill Sans MT" panose="020B0502020104020203" pitchFamily="34" charset="0"/>
                        </a:rPr>
                        <a:t>NTCSA separation</a:t>
                      </a:r>
                      <a:endParaRPr lang="en-GB" sz="1600" dirty="0">
                        <a:solidFill>
                          <a:schemeClr val="tx1"/>
                        </a:solidFill>
                        <a:latin typeface="Gill Sans MT" panose="020B0502020104020203" pitchFamily="34" charset="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dirty="0">
                          <a:solidFill>
                            <a:schemeClr val="tx1"/>
                          </a:solidFill>
                          <a:latin typeface="Gill Sans MT" panose="020B0502020104020203" pitchFamily="34" charset="0"/>
                        </a:rPr>
                        <a:t>Loss after tax</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0" dirty="0">
                          <a:solidFill>
                            <a:schemeClr val="tx1"/>
                          </a:solidFill>
                          <a:latin typeface="Gill Sans MT" panose="020B0502020104020203" pitchFamily="34" charset="0"/>
                        </a:rPr>
                        <a:t>2x </a:t>
                      </a:r>
                      <a:r>
                        <a:rPr lang="en-GB" sz="2000" b="0" dirty="0">
                          <a:solidFill>
                            <a:srgbClr val="C00000"/>
                          </a:solidFill>
                          <a:latin typeface="Gill Sans MT" panose="020B0502020104020203" pitchFamily="34" charset="0"/>
                          <a:sym typeface="Wingdings" panose="05000000000000000000" pitchFamily="2" charset="2"/>
                        </a:rPr>
                        <a:t></a:t>
                      </a:r>
                      <a:r>
                        <a:rPr lang="en-GB" sz="2000" b="0" dirty="0">
                          <a:solidFill>
                            <a:schemeClr val="tx1"/>
                          </a:solidFill>
                          <a:latin typeface="Gill Sans MT" panose="020B0502020104020203" pitchFamily="34" charset="0"/>
                          <a:sym typeface="Wingdings" panose="05000000000000000000" pitchFamily="2" charset="2"/>
                        </a:rPr>
                        <a:t> </a:t>
                      </a:r>
                      <a:r>
                        <a:rPr lang="en-GB" sz="2000" dirty="0">
                          <a:solidFill>
                            <a:schemeClr val="tx1"/>
                          </a:solidFill>
                          <a:latin typeface="Gill Sans MT" panose="020B0502020104020203" pitchFamily="34" charset="0"/>
                        </a:rPr>
                        <a:t>to </a:t>
                      </a:r>
                      <a:r>
                        <a:rPr lang="en-GB" sz="2000" b="1" dirty="0">
                          <a:solidFill>
                            <a:schemeClr val="tx1"/>
                          </a:solidFill>
                          <a:latin typeface="Gill Sans MT" panose="020B0502020104020203" pitchFamily="34" charset="0"/>
                        </a:rPr>
                        <a:t>R55 billion</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kern="1200" dirty="0">
                          <a:solidFill>
                            <a:schemeClr val="tx1"/>
                          </a:solidFill>
                          <a:latin typeface="Gill Sans MT" panose="020B0502020104020203" pitchFamily="34" charset="0"/>
                          <a:ea typeface="+mn-ea"/>
                          <a:cs typeface="+mn-cs"/>
                          <a:sym typeface="Wingdings" panose="05000000000000000000" pitchFamily="2" charset="2"/>
                        </a:rPr>
                        <a:t>(2023: R26.1 billion)</a:t>
                      </a:r>
                      <a:endParaRPr lang="en-GB" sz="1400" kern="1200" dirty="0">
                        <a:solidFill>
                          <a:schemeClr val="tx1"/>
                        </a:solidFill>
                        <a:latin typeface="Gill Sans MT" panose="020B0502020104020203" pitchFamily="34" charset="0"/>
                        <a:ea typeface="+mn-ea"/>
                        <a:cs typeface="+mn-cs"/>
                      </a:endParaRPr>
                    </a:p>
                  </a:txBody>
                  <a:tcPr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6724156"/>
                  </a:ext>
                </a:extLst>
              </a:tr>
            </a:tbl>
          </a:graphicData>
        </a:graphic>
      </p:graphicFrame>
      <p:sp>
        <p:nvSpPr>
          <p:cNvPr id="11" name="Title 3">
            <a:extLst>
              <a:ext uri="{FF2B5EF4-FFF2-40B4-BE49-F238E27FC236}">
                <a16:creationId xmlns:a16="http://schemas.microsoft.com/office/drawing/2014/main" id="{7EA3DE1F-9610-03D7-9E48-975A2C057D17}"/>
              </a:ext>
            </a:extLst>
          </p:cNvPr>
          <p:cNvSpPr txBox="1">
            <a:spLocks/>
          </p:cNvSpPr>
          <p:nvPr/>
        </p:nvSpPr>
        <p:spPr>
          <a:xfrm>
            <a:off x="361682" y="183997"/>
            <a:ext cx="9511777" cy="666000"/>
          </a:xfrm>
          <a:prstGeom prst="rect">
            <a:avLst/>
          </a:prstGeom>
        </p:spPr>
        <p:txBody>
          <a:bodyPr vert="horz"/>
          <a:lstStyle>
            <a:lvl1pPr algn="l" defTabSz="914377" rtl="0" eaLnBrk="1" latinLnBrk="0" hangingPunct="1">
              <a:lnSpc>
                <a:spcPct val="90000"/>
              </a:lnSpc>
              <a:spcBef>
                <a:spcPct val="0"/>
              </a:spcBef>
              <a:buNone/>
              <a:defRPr sz="2400" kern="1200">
                <a:solidFill>
                  <a:schemeClr val="bg1"/>
                </a:solidFill>
                <a:latin typeface="Gill Sans MT" panose="020B0502020104020203" pitchFamily="34" charset="0"/>
                <a:ea typeface="+mj-ea"/>
                <a:cs typeface="+mj-cs"/>
                <a:sym typeface="Gill Sans MT" panose="020B0502020104020203" pitchFamily="34" charset="0"/>
              </a:defRPr>
            </a:lvl1pPr>
          </a:lstStyle>
          <a:p>
            <a:pPr lvl="0">
              <a:defRPr/>
            </a:pPr>
            <a:r>
              <a:rPr kumimoji="0" lang="en-GB" sz="2400" b="0" i="0" u="none" strike="noStrike" kern="1200" cap="none" spc="0" normalizeH="0" baseline="0" noProof="0" dirty="0">
                <a:ln>
                  <a:noFill/>
                </a:ln>
                <a:solidFill>
                  <a:srgbClr val="FFFFFF"/>
                </a:solidFill>
                <a:effectLst/>
                <a:uLnTx/>
                <a:uFillTx/>
                <a:latin typeface="Gill Sans MT"/>
                <a:ea typeface="+mj-ea"/>
                <a:cs typeface="+mj-cs"/>
                <a:sym typeface="Gill Sans MT" panose="020B0502020104020203" pitchFamily="34" charset="0"/>
              </a:rPr>
              <a:t>Eskom’s </a:t>
            </a:r>
            <a:r>
              <a:rPr lang="en-GB" dirty="0">
                <a:solidFill>
                  <a:srgbClr val="FFFFFF"/>
                </a:solidFill>
                <a:latin typeface="Gill Sans MT"/>
              </a:rPr>
              <a:t>loss after tax </a:t>
            </a:r>
            <a:r>
              <a:rPr kumimoji="0" lang="en-GB" sz="2400" b="0" i="0" u="none" strike="noStrike" kern="1200" cap="none" spc="0" normalizeH="0" baseline="0" noProof="0" dirty="0">
                <a:ln>
                  <a:noFill/>
                </a:ln>
                <a:solidFill>
                  <a:srgbClr val="FFFFFF"/>
                </a:solidFill>
                <a:effectLst/>
                <a:uLnTx/>
                <a:uFillTx/>
                <a:latin typeface="Gill Sans MT"/>
                <a:ea typeface="+mj-ea"/>
                <a:cs typeface="+mj-cs"/>
                <a:sym typeface="Gill Sans MT" panose="020B0502020104020203" pitchFamily="34" charset="0"/>
              </a:rPr>
              <a:t>was affected by a once-off accounting adjustment to deferred tax related to the NTCSA separation</a:t>
            </a:r>
          </a:p>
        </p:txBody>
      </p:sp>
      <p:sp>
        <p:nvSpPr>
          <p:cNvPr id="2" name="Slide Number Placeholder 1">
            <a:extLst>
              <a:ext uri="{FF2B5EF4-FFF2-40B4-BE49-F238E27FC236}">
                <a16:creationId xmlns:a16="http://schemas.microsoft.com/office/drawing/2014/main" id="{4E7CC9DA-A93B-14C5-A2E0-B5E61FB388FE}"/>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4" name="TextBox 3">
            <a:extLst>
              <a:ext uri="{FF2B5EF4-FFF2-40B4-BE49-F238E27FC236}">
                <a16:creationId xmlns:a16="http://schemas.microsoft.com/office/drawing/2014/main" id="{BF270A1B-83D8-03A7-F8A1-4F2EBB5987C3}"/>
              </a:ext>
            </a:extLst>
          </p:cNvPr>
          <p:cNvSpPr txBox="1"/>
          <p:nvPr/>
        </p:nvSpPr>
        <p:spPr>
          <a:xfrm>
            <a:off x="1171638" y="5729705"/>
            <a:ext cx="9848725" cy="369332"/>
          </a:xfrm>
          <a:prstGeom prst="rect">
            <a:avLst/>
          </a:prstGeom>
          <a:noFill/>
        </p:spPr>
        <p:txBody>
          <a:bodyPr wrap="square">
            <a:spAutoFit/>
          </a:bodyPr>
          <a:lstStyle/>
          <a:p>
            <a:pPr algn="ctr" eaLnBrk="0" fontAlgn="base" hangingPunct="0">
              <a:lnSpc>
                <a:spcPct val="100000"/>
              </a:lnSpc>
              <a:spcBef>
                <a:spcPct val="0"/>
              </a:spcBef>
              <a:spcAft>
                <a:spcPct val="0"/>
              </a:spcAft>
              <a:tabLst>
                <a:tab pos="3324225" algn="l"/>
              </a:tabLst>
            </a:pPr>
            <a:r>
              <a:rPr lang="en-GB" altLang="en-US" sz="1800" dirty="0">
                <a:solidFill>
                  <a:schemeClr val="tx2"/>
                </a:solidFill>
                <a:latin typeface="Gill Sans MT" panose="020B0502020104020203" pitchFamily="34" charset="0"/>
                <a:ea typeface="Times New Roman" panose="02020603050405020304" pitchFamily="18" charset="0"/>
                <a:cs typeface="Arial" panose="020B0604020202020204" pitchFamily="34" charset="0"/>
              </a:rPr>
              <a:t>Strong improvement in EBITDA, reducing the loss before tax</a:t>
            </a:r>
          </a:p>
        </p:txBody>
      </p:sp>
      <p:sp>
        <p:nvSpPr>
          <p:cNvPr id="5" name="TextBox 4">
            <a:extLst>
              <a:ext uri="{FF2B5EF4-FFF2-40B4-BE49-F238E27FC236}">
                <a16:creationId xmlns:a16="http://schemas.microsoft.com/office/drawing/2014/main" id="{054E5D99-0E45-CBA6-548D-1EF1DD3CDBF5}"/>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2954833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946ABCC-90FC-5F6F-1534-42CC516E8CF1}"/>
              </a:ext>
            </a:extLst>
          </p:cNvPr>
          <p:cNvGraphicFramePr>
            <a:graphicFrameLocks noChangeAspect="1"/>
          </p:cNvGraphicFramePr>
          <p:nvPr>
            <p:custDataLst>
              <p:tags r:id="rId1"/>
            </p:custDataLst>
            <p:extLst>
              <p:ext uri="{D42A27DB-BD31-4B8C-83A1-F6EECF244321}">
                <p14:modId xmlns:p14="http://schemas.microsoft.com/office/powerpoint/2010/main" val="3914684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 name="think-cell data - do not delete" hidden="1">
                        <a:extLst>
                          <a:ext uri="{FF2B5EF4-FFF2-40B4-BE49-F238E27FC236}">
                            <a16:creationId xmlns:a16="http://schemas.microsoft.com/office/drawing/2014/main" id="{3946ABCC-90FC-5F6F-1534-42CC516E8CF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E5613BBE-8F57-5C0C-2022-51A4EF89E6DB}"/>
              </a:ext>
            </a:extLst>
          </p:cNvPr>
          <p:cNvSpPr/>
          <p:nvPr/>
        </p:nvSpPr>
        <p:spPr>
          <a:xfrm>
            <a:off x="133216" y="1081071"/>
            <a:ext cx="5023493" cy="5157156"/>
          </a:xfrm>
          <a:prstGeom prst="rect">
            <a:avLst/>
          </a:prstGeom>
          <a:solidFill>
            <a:srgbClr val="F1E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548EA489-DFEC-3336-C050-A62DC3007398}"/>
              </a:ext>
            </a:extLst>
          </p:cNvPr>
          <p:cNvSpPr>
            <a:spLocks noGrp="1"/>
          </p:cNvSpPr>
          <p:nvPr>
            <p:ph type="title"/>
          </p:nvPr>
        </p:nvSpPr>
        <p:spPr/>
        <p:txBody>
          <a:bodyPr vert="horz"/>
          <a:lstStyle/>
          <a:p>
            <a:r>
              <a:rPr lang="en-GB">
                <a:latin typeface="Gill Sans MT" panose="020B0502020104020203" pitchFamily="34" charset="0"/>
              </a:rPr>
              <a:t>EBITDA improved mainly due to the tariff increase, while systemic and operational challenges continued to impact profitability</a:t>
            </a:r>
            <a:endParaRPr lang="en-GB" dirty="0">
              <a:latin typeface="Gill Sans MT" panose="020B0502020104020203" pitchFamily="34" charset="0"/>
            </a:endParaRPr>
          </a:p>
        </p:txBody>
      </p:sp>
      <p:sp>
        <p:nvSpPr>
          <p:cNvPr id="45" name="Slide Number Placeholder 1">
            <a:extLst>
              <a:ext uri="{FF2B5EF4-FFF2-40B4-BE49-F238E27FC236}">
                <a16:creationId xmlns:a16="http://schemas.microsoft.com/office/drawing/2014/main" id="{C33C56D2-C544-FF2C-60C5-F0AD790BA648}"/>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6" name="TextBox 20">
            <a:extLst>
              <a:ext uri="{FF2B5EF4-FFF2-40B4-BE49-F238E27FC236}">
                <a16:creationId xmlns:a16="http://schemas.microsoft.com/office/drawing/2014/main" id="{D9297792-5F4C-E4E6-6073-0B1186AC0578}"/>
              </a:ext>
            </a:extLst>
          </p:cNvPr>
          <p:cNvSpPr txBox="1"/>
          <p:nvPr/>
        </p:nvSpPr>
        <p:spPr>
          <a:xfrm>
            <a:off x="5599256" y="5961554"/>
            <a:ext cx="5904000" cy="246193"/>
          </a:xfrm>
          <a:prstGeom prst="rect">
            <a:avLst/>
          </a:prstGeom>
          <a:noFill/>
          <a:ln>
            <a:noFill/>
          </a:ln>
        </p:spPr>
        <p:txBody>
          <a:bodyPr wrap="square" lIns="91411" tIns="45706" rIns="91411" bIns="45706" rtlCol="0">
            <a:spAutoFit/>
          </a:bodyPr>
          <a:lstStyle>
            <a:defPPr>
              <a:defRPr lang="en-ZA"/>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215995"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00B050"/>
                </a:solidFill>
                <a:effectLst/>
                <a:uLnTx/>
                <a:uFillTx/>
                <a:latin typeface="Gill Sans MT" pitchFamily="34" charset="0"/>
                <a:ea typeface="+mn-ea"/>
                <a:cs typeface="Arial" charset="0"/>
              </a:rPr>
              <a:t>▲</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 Income/gain increased    </a:t>
            </a:r>
            <a:r>
              <a:rPr kumimoji="0" lang="en-GB" altLang="en-US" sz="1000" b="0" i="0" u="none" strike="noStrike" kern="1200" cap="none" spc="0" normalizeH="0" baseline="0" noProof="0">
                <a:ln>
                  <a:noFill/>
                </a:ln>
                <a:solidFill>
                  <a:srgbClr val="C00000"/>
                </a:solidFill>
                <a:effectLst/>
                <a:uLnTx/>
                <a:uFillTx/>
                <a:latin typeface="Gill Sans MT" pitchFamily="34" charset="0"/>
                <a:ea typeface="+mn-ea"/>
                <a:cs typeface="Arial" charset="0"/>
              </a:rPr>
              <a:t>▼</a:t>
            </a:r>
            <a:r>
              <a:rPr kumimoji="0" lang="en-GB" altLang="en-US" sz="1000" b="0" i="0" u="none" strike="noStrike" kern="1200" cap="none" spc="0" normalizeH="0" baseline="0" noProof="0">
                <a:ln>
                  <a:noFill/>
                </a:ln>
                <a:solidFill>
                  <a:srgbClr val="FF0000"/>
                </a:solidFill>
                <a:effectLst/>
                <a:uLnTx/>
                <a:uFillTx/>
                <a:latin typeface="Gill Sans MT" pitchFamily="34" charset="0"/>
                <a:ea typeface="+mn-ea"/>
                <a:cs typeface="Arial" charset="0"/>
              </a:rPr>
              <a:t> </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Income/gain declined    </a:t>
            </a:r>
            <a:r>
              <a:rPr kumimoji="0" lang="en-GB" altLang="en-US" sz="1000" b="0" i="0" u="none" strike="noStrike" kern="1200" cap="none" spc="0" normalizeH="0" baseline="0" noProof="0">
                <a:ln>
                  <a:noFill/>
                </a:ln>
                <a:solidFill>
                  <a:srgbClr val="00B050"/>
                </a:solidFill>
                <a:effectLst/>
                <a:uLnTx/>
                <a:uFillTx/>
                <a:latin typeface="Gill Sans MT" pitchFamily="34" charset="0"/>
                <a:ea typeface="+mn-ea"/>
                <a:cs typeface="Arial" charset="0"/>
              </a:rPr>
              <a:t>▼</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 Expense/loss declined    </a:t>
            </a:r>
            <a:r>
              <a:rPr kumimoji="0" lang="en-GB" altLang="en-US" sz="1000" b="0" i="0" u="none" strike="noStrike" kern="1200" cap="none" spc="0" normalizeH="0" baseline="0" noProof="0">
                <a:ln>
                  <a:noFill/>
                </a:ln>
                <a:solidFill>
                  <a:srgbClr val="C00000"/>
                </a:solidFill>
                <a:effectLst/>
                <a:uLnTx/>
                <a:uFillTx/>
                <a:latin typeface="Gill Sans MT" pitchFamily="34" charset="0"/>
                <a:ea typeface="+mn-ea"/>
                <a:cs typeface="Arial" charset="0"/>
              </a:rPr>
              <a:t>▲</a:t>
            </a:r>
            <a:r>
              <a:rPr kumimoji="0" lang="en-GB" altLang="en-US" sz="1000" b="0" i="0" u="none" strike="noStrike" kern="1200" cap="none" spc="0" normalizeH="0" baseline="0" noProof="0">
                <a:ln>
                  <a:noFill/>
                </a:ln>
                <a:solidFill>
                  <a:srgbClr val="FF0000"/>
                </a:solidFill>
                <a:effectLst/>
                <a:uLnTx/>
                <a:uFillTx/>
                <a:latin typeface="Gill Sans MT" pitchFamily="34" charset="0"/>
                <a:ea typeface="+mn-ea"/>
                <a:cs typeface="Arial" charset="0"/>
              </a:rPr>
              <a:t> </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Expense/loss increased</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7" name="TextBox 8">
            <a:extLst>
              <a:ext uri="{FF2B5EF4-FFF2-40B4-BE49-F238E27FC236}">
                <a16:creationId xmlns:a16="http://schemas.microsoft.com/office/drawing/2014/main" id="{499B0E8D-EF88-F0A3-7FEB-AE6C35C27CA1}"/>
              </a:ext>
            </a:extLst>
          </p:cNvPr>
          <p:cNvSpPr txBox="1"/>
          <p:nvPr/>
        </p:nvSpPr>
        <p:spPr>
          <a:xfrm>
            <a:off x="5363819" y="1124049"/>
            <a:ext cx="7745370" cy="418320"/>
          </a:xfrm>
          <a:prstGeom prst="rect">
            <a:avLst/>
          </a:prstGeom>
          <a:noFill/>
          <a:ln>
            <a:noFill/>
          </a:ln>
        </p:spPr>
        <p:txBody>
          <a:bodyPr wrap="square" rtlCol="0">
            <a:spAutoFit/>
          </a:bodyPr>
          <a:lstStyle>
            <a:defPPr>
              <a:defRPr lang="en-ZA"/>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1" indent="0" algn="l" defTabSz="685783" eaLnBrk="1" fontAlgn="base" latinLnBrk="0" hangingPunct="1">
              <a:lnSpc>
                <a:spcPct val="150000"/>
              </a:lnSpc>
              <a:spcBef>
                <a:spcPct val="0"/>
              </a:spcBef>
              <a:spcAft>
                <a:spcPct val="0"/>
              </a:spcAft>
              <a:buClr>
                <a:srgbClr val="83725B"/>
              </a:buClr>
              <a:buSzTx/>
              <a:buFontTx/>
              <a:buNone/>
              <a:tabLst/>
              <a:defRPr/>
            </a:pPr>
            <a:r>
              <a:rPr kumimoji="0" lang="en-GB" sz="1600" b="0" i="0" u="none" strike="noStrike" kern="0" cap="none" spc="0" normalizeH="0" baseline="0" noProof="0" dirty="0">
                <a:ln>
                  <a:noFill/>
                </a:ln>
                <a:solidFill>
                  <a:srgbClr val="83725B"/>
                </a:solidFill>
                <a:effectLst/>
                <a:uLnTx/>
                <a:uFillTx/>
                <a:latin typeface="Gill Sans MT" panose="020B0502020104020203" pitchFamily="34" charset="0"/>
                <a:ea typeface="+mn-ea"/>
                <a:cs typeface="Arial"/>
              </a:rPr>
              <a:t>GROUP INCOME STATEMENT FOR THE YEAR ENDED 31 MARCH 2024</a:t>
            </a:r>
            <a:endParaRPr kumimoji="0" lang="en-GB" sz="16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endParaRPr>
          </a:p>
        </p:txBody>
      </p:sp>
      <p:graphicFrame>
        <p:nvGraphicFramePr>
          <p:cNvPr id="9" name="Table 1">
            <a:extLst>
              <a:ext uri="{FF2B5EF4-FFF2-40B4-BE49-F238E27FC236}">
                <a16:creationId xmlns:a16="http://schemas.microsoft.com/office/drawing/2014/main" id="{895B91BB-61EA-4F4C-44BF-96B41BFD13E0}"/>
              </a:ext>
            </a:extLst>
          </p:cNvPr>
          <p:cNvGraphicFramePr>
            <a:graphicFrameLocks noGrp="1"/>
          </p:cNvGraphicFramePr>
          <p:nvPr>
            <p:extLst>
              <p:ext uri="{D42A27DB-BD31-4B8C-83A1-F6EECF244321}">
                <p14:modId xmlns:p14="http://schemas.microsoft.com/office/powerpoint/2010/main" val="344413875"/>
              </p:ext>
            </p:extLst>
          </p:nvPr>
        </p:nvGraphicFramePr>
        <p:xfrm>
          <a:off x="5467417" y="1529035"/>
          <a:ext cx="6188400" cy="4357371"/>
        </p:xfrm>
        <a:graphic>
          <a:graphicData uri="http://schemas.openxmlformats.org/drawingml/2006/table">
            <a:tbl>
              <a:tblPr>
                <a:tableStyleId>{2D5ABB26-0587-4C30-8999-92F81FD0307C}</a:tableStyleId>
              </a:tblPr>
              <a:tblGrid>
                <a:gridCol w="3362400">
                  <a:extLst>
                    <a:ext uri="{9D8B030D-6E8A-4147-A177-3AD203B41FA5}">
                      <a16:colId xmlns:a16="http://schemas.microsoft.com/office/drawing/2014/main" val="20000"/>
                    </a:ext>
                  </a:extLst>
                </a:gridCol>
                <a:gridCol w="1065600">
                  <a:extLst>
                    <a:ext uri="{9D8B030D-6E8A-4147-A177-3AD203B41FA5}">
                      <a16:colId xmlns:a16="http://schemas.microsoft.com/office/drawing/2014/main" val="20001"/>
                    </a:ext>
                  </a:extLst>
                </a:gridCol>
                <a:gridCol w="1065600">
                  <a:extLst>
                    <a:ext uri="{9D8B030D-6E8A-4147-A177-3AD203B41FA5}">
                      <a16:colId xmlns:a16="http://schemas.microsoft.com/office/drawing/2014/main" val="20002"/>
                    </a:ext>
                  </a:extLst>
                </a:gridCol>
                <a:gridCol w="694800">
                  <a:extLst>
                    <a:ext uri="{9D8B030D-6E8A-4147-A177-3AD203B41FA5}">
                      <a16:colId xmlns:a16="http://schemas.microsoft.com/office/drawing/2014/main" val="20003"/>
                    </a:ext>
                  </a:extLst>
                </a:gridCol>
              </a:tblGrid>
              <a:tr h="324486">
                <a:tc>
                  <a:txBody>
                    <a:bodyPr/>
                    <a:lstStyle/>
                    <a:p>
                      <a:pPr algn="l" rtl="0" fontAlgn="t">
                        <a:lnSpc>
                          <a:spcPct val="100000"/>
                        </a:lnSpc>
                        <a:spcBef>
                          <a:spcPts val="100"/>
                        </a:spcBef>
                        <a:spcAft>
                          <a:spcPts val="100"/>
                        </a:spcAft>
                      </a:pPr>
                      <a:r>
                        <a:rPr lang="en-GB" sz="1200" b="1" u="none" strike="noStrike">
                          <a:solidFill>
                            <a:schemeClr val="tx1"/>
                          </a:solidFill>
                          <a:latin typeface="Gill Sans MT" panose="020B0502020104020203" pitchFamily="34" charset="0"/>
                        </a:rPr>
                        <a:t>R</a:t>
                      </a:r>
                      <a:r>
                        <a:rPr lang="en-GB" sz="1200" b="1" u="none" strike="noStrike" baseline="0">
                          <a:solidFill>
                            <a:schemeClr val="tx1"/>
                          </a:solidFill>
                          <a:latin typeface="Gill Sans MT" panose="020B0502020104020203" pitchFamily="34" charset="0"/>
                        </a:rPr>
                        <a:t> million</a:t>
                      </a:r>
                      <a:endParaRPr lang="en-GB" sz="1200" b="1" i="0" u="none" strike="noStrike" dirty="0">
                        <a:solidFill>
                          <a:schemeClr val="tx1"/>
                        </a:solidFill>
                        <a:latin typeface="Gill Sans MT" panose="020B0502020104020203" pitchFamily="34" charset="0"/>
                      </a:endParaRPr>
                    </a:p>
                  </a:txBody>
                  <a:tcPr marL="72000" marR="0" marT="54000" marB="0" anchor="b">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2024</a:t>
                      </a:r>
                      <a:endParaRPr lang="en-GB" sz="1200" b="1" i="0" u="none" strike="noStrike" dirty="0">
                        <a:solidFill>
                          <a:schemeClr val="tx1"/>
                        </a:solidFill>
                        <a:latin typeface="Gill Sans MT" panose="020B0502020104020203" pitchFamily="34" charset="0"/>
                      </a:endParaRPr>
                    </a:p>
                  </a:txBody>
                  <a:tcPr marL="0" marR="46800" marT="0" marB="0" anchor="b">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0" i="0" u="none" strike="noStrike">
                          <a:solidFill>
                            <a:schemeClr val="tx1"/>
                          </a:solidFill>
                          <a:latin typeface="Gill Sans MT" panose="020B0502020104020203" pitchFamily="34" charset="0"/>
                        </a:rPr>
                        <a:t>2023</a:t>
                      </a:r>
                      <a:endParaRPr lang="en-GB" sz="1200" b="0"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   %</a:t>
                      </a:r>
                      <a:endParaRPr lang="en-GB" sz="1200" b="1"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lang="en-GB" sz="1200" b="0" i="0" u="none" strike="noStrike">
                          <a:solidFill>
                            <a:srgbClr val="003896"/>
                          </a:solidFill>
                          <a:latin typeface="Gill Sans MT" panose="020B0502020104020203" pitchFamily="34" charset="0"/>
                        </a:rPr>
                        <a:t>Revenue</a:t>
                      </a:r>
                      <a:endParaRPr lang="en-GB" sz="1200" b="0" i="0" u="none" strike="noStrike" dirty="0">
                        <a:solidFill>
                          <a:srgbClr val="003896"/>
                        </a:solidFill>
                        <a:latin typeface="Gill Sans MT" panose="020B0502020104020203" pitchFamily="34"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295 814</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259 543</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14</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altLang="en-US" sz="1200" b="0" i="0" u="none" strike="noStrike" cap="none" spc="0" normalizeH="0" baseline="0" dirty="0">
                        <a:ln>
                          <a:noFill/>
                        </a:ln>
                        <a:solidFill>
                          <a:srgbClr val="00B05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551534"/>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lang="en-GB" sz="1200" b="0" i="0" u="none" strike="noStrike">
                          <a:solidFill>
                            <a:srgbClr val="003896"/>
                          </a:solidFill>
                          <a:latin typeface="Gill Sans MT" panose="020B0502020104020203" pitchFamily="34" charset="0"/>
                        </a:rPr>
                        <a:t>Other income</a:t>
                      </a:r>
                      <a:endParaRPr lang="en-GB" sz="1200" b="0" i="0" u="none" strike="noStrike" dirty="0">
                        <a:solidFill>
                          <a:srgbClr val="003896"/>
                        </a:solidFill>
                        <a:latin typeface="Gill Sans MT" panose="020B0502020104020203" pitchFamily="34"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1 295</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2 742</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kern="1200" cap="none" spc="0" normalizeH="0" baseline="0" noProof="0">
                          <a:ln>
                            <a:noFill/>
                          </a:ln>
                          <a:solidFill>
                            <a:schemeClr val="tx1"/>
                          </a:solidFill>
                          <a:effectLst/>
                          <a:uLnTx/>
                          <a:uFillTx/>
                          <a:latin typeface="Gill Sans MT" pitchFamily="34" charset="0"/>
                          <a:ea typeface="+mn-ea"/>
                          <a:cs typeface="Arial" charset="0"/>
                        </a:rPr>
                        <a:t>53</a:t>
                      </a:r>
                      <a:r>
                        <a:rPr kumimoji="0" lang="en-GB" altLang="en-US" sz="1200" b="0" i="0" u="none" strike="noStrike" kern="1200" cap="none" spc="0" normalizeH="0" baseline="0" noProof="0">
                          <a:ln>
                            <a:noFill/>
                          </a:ln>
                          <a:solidFill>
                            <a:srgbClr val="C00000"/>
                          </a:solidFill>
                          <a:effectLst/>
                          <a:uLnTx/>
                          <a:uFillTx/>
                          <a:latin typeface="Gill Sans MT" pitchFamily="34" charset="0"/>
                          <a:ea typeface="+mn-ea"/>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5882852"/>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lang="en-GB" sz="1200" u="none" strike="noStrike">
                          <a:solidFill>
                            <a:srgbClr val="003896"/>
                          </a:solidFill>
                          <a:latin typeface="Gill Sans MT" panose="020B0502020104020203" pitchFamily="34" charset="0"/>
                        </a:rPr>
                        <a:t>Primary energy</a:t>
                      </a:r>
                      <a:endParaRPr lang="en-GB" sz="1200" b="0" i="0" u="none" strike="noStrike" dirty="0">
                        <a:solidFill>
                          <a:srgbClr val="003896"/>
                        </a:solidFill>
                        <a:latin typeface="Gill Sans MT" panose="020B0502020104020203" pitchFamily="34"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(173 729)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(156 819)</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11</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4017263"/>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Net employee benefit expenses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(35 096)</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(32 321)</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tab pos="179388" algn="r"/>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9</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Net impairment loss and write-downs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(3 433)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(2 182)</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57</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Other operating expenses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(41 441)</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(36 398)</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14</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1" i="0" u="none" strike="noStrike" kern="1200" cap="none" normalizeH="0" baseline="0">
                          <a:ln>
                            <a:noFill/>
                          </a:ln>
                          <a:solidFill>
                            <a:schemeClr val="tx1"/>
                          </a:solidFill>
                          <a:effectLst/>
                          <a:latin typeface="Gill Sans MT" pitchFamily="34" charset="0"/>
                          <a:ea typeface="+mn-ea"/>
                          <a:cs typeface="Arial" charset="0"/>
                        </a:rPr>
                        <a:t>EBITDA</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43 410</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34 565</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26</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Depreciation and amortisation expenses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(33 239)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(31 941)</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a:ln>
                            <a:noFill/>
                          </a:ln>
                          <a:solidFill>
                            <a:schemeClr val="tx1"/>
                          </a:solidFill>
                          <a:effectLst/>
                          <a:latin typeface="Gill Sans MT" pitchFamily="34" charset="0"/>
                          <a:cs typeface="Arial" charset="0"/>
                        </a:rPr>
                        <a:t>4</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a:noFill/>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1" i="0" u="none" strike="noStrike" kern="1200" cap="none" normalizeH="0" baseline="0">
                          <a:ln>
                            <a:noFill/>
                          </a:ln>
                          <a:solidFill>
                            <a:schemeClr val="tx1"/>
                          </a:solidFill>
                          <a:effectLst/>
                          <a:latin typeface="Gill Sans MT" pitchFamily="34" charset="0"/>
                          <a:ea typeface="+mn-ea"/>
                          <a:cs typeface="Arial" charset="0"/>
                        </a:rPr>
                        <a:t>Operating profit (EBIT)</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10 171</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2 624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288</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chemeClr val="tx1"/>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8705921"/>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Net fair value and foreign exchange gain/(loss)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2 644</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(285)</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1 028</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altLang="en-US" sz="1200" b="0" i="0" u="none" strike="noStrike" cap="none" spc="0" normalizeH="0" baseline="0" dirty="0">
                        <a:ln>
                          <a:noFill/>
                        </a:ln>
                        <a:solidFill>
                          <a:srgbClr val="FF0000"/>
                        </a:solidFill>
                        <a:effectLst/>
                        <a:latin typeface="Gill Sans MT" pitchFamily="34" charset="0"/>
                        <a:cs typeface="Arial" charset="0"/>
                      </a:endParaRPr>
                    </a:p>
                  </a:txBody>
                  <a:tcPr marL="68580" marR="6858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Net finance cost</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(38 389)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(37 015)</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4</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1810337"/>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Share of profit of equity-accounted investees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105</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93</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13</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chemeClr val="tx1"/>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6825253"/>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1" i="0" u="none" strike="noStrike" kern="1200" cap="none" normalizeH="0" baseline="0">
                          <a:ln>
                            <a:noFill/>
                          </a:ln>
                          <a:solidFill>
                            <a:schemeClr val="tx1"/>
                          </a:solidFill>
                          <a:effectLst/>
                          <a:latin typeface="Gill Sans MT" pitchFamily="34" charset="0"/>
                          <a:ea typeface="+mn-ea"/>
                          <a:cs typeface="Arial" charset="0"/>
                        </a:rPr>
                        <a:t>Loss before tax</a:t>
                      </a:r>
                      <a:endParaRPr kumimoji="0" lang="en-GB" sz="1200" b="1"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(25 469)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(34 583)</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26</a:t>
                      </a:r>
                      <a:r>
                        <a:rPr kumimoji="0" lang="en-GB" altLang="en-US" sz="1200" b="0" i="0" u="none" strike="noStrike" kern="1200" cap="none" spc="0" normalizeH="0" baseline="0" noProof="0">
                          <a:ln>
                            <a:noFill/>
                          </a:ln>
                          <a:solidFill>
                            <a:srgbClr val="00B050"/>
                          </a:solidFill>
                          <a:effectLst/>
                          <a:uLnTx/>
                          <a:uFillTx/>
                          <a:latin typeface="Gill Sans MT" pitchFamily="34" charset="0"/>
                          <a:ea typeface="+mn-ea"/>
                          <a:cs typeface="Arial" charset="0"/>
                        </a:rPr>
                        <a:t>▼</a:t>
                      </a:r>
                      <a:endParaRPr kumimoji="0" lang="en-GB" altLang="en-US" sz="1200" b="0" i="0" u="none" strike="noStrike" cap="none" spc="0" normalizeH="0" baseline="0" dirty="0">
                        <a:ln>
                          <a:noFill/>
                        </a:ln>
                        <a:solidFill>
                          <a:schemeClr val="tx1"/>
                        </a:solidFill>
                        <a:effectLst/>
                        <a:latin typeface="Gill Sans MT" pitchFamily="34" charset="0"/>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2634069"/>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Income tax</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(29 546)</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8 501</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448</a:t>
                      </a:r>
                      <a:r>
                        <a:rPr kumimoji="0" lang="en-GB" altLang="en-US" sz="1200" b="0" i="0" u="none" strike="noStrike" kern="1200" cap="none" spc="0" normalizeH="0" baseline="0" noProof="0">
                          <a:ln>
                            <a:noFill/>
                          </a:ln>
                          <a:solidFill>
                            <a:srgbClr val="C00000"/>
                          </a:solidFill>
                          <a:effectLst/>
                          <a:uLnTx/>
                          <a:uFillTx/>
                          <a:latin typeface="Gill Sans MT" pitchFamily="34" charset="0"/>
                          <a:ea typeface="+mn-ea"/>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0189327"/>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1" i="0" u="none" strike="noStrike" kern="1200" cap="none" normalizeH="0" baseline="0">
                          <a:ln>
                            <a:noFill/>
                          </a:ln>
                          <a:solidFill>
                            <a:schemeClr val="tx1"/>
                          </a:solidFill>
                          <a:effectLst/>
                          <a:latin typeface="Gill Sans MT" pitchFamily="34" charset="0"/>
                          <a:ea typeface="+mn-ea"/>
                          <a:cs typeface="Arial" charset="0"/>
                        </a:rPr>
                        <a:t>Loss for the year</a:t>
                      </a:r>
                      <a:endParaRPr kumimoji="0" lang="en-GB" sz="1200" b="1"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(55 015)</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(26 082)</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rgbClr val="003896"/>
                          </a:solidFill>
                          <a:effectLst/>
                          <a:latin typeface="Gill Sans MT" pitchFamily="34" charset="0"/>
                          <a:cs typeface="Arial" charset="0"/>
                        </a:rPr>
                        <a:t>111</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9462381"/>
                  </a:ext>
                </a:extLst>
              </a:tr>
            </a:tbl>
          </a:graphicData>
        </a:graphic>
      </p:graphicFrame>
      <p:sp>
        <p:nvSpPr>
          <p:cNvPr id="14" name="TextBox 13">
            <a:extLst>
              <a:ext uri="{FF2B5EF4-FFF2-40B4-BE49-F238E27FC236}">
                <a16:creationId xmlns:a16="http://schemas.microsoft.com/office/drawing/2014/main" id="{E3F97390-E58A-5FCF-609F-F4AD88983014}"/>
              </a:ext>
            </a:extLst>
          </p:cNvPr>
          <p:cNvSpPr txBox="1"/>
          <p:nvPr/>
        </p:nvSpPr>
        <p:spPr>
          <a:xfrm>
            <a:off x="619549" y="1659762"/>
            <a:ext cx="4541566" cy="2738635"/>
          </a:xfrm>
          <a:prstGeom prst="rect">
            <a:avLst/>
          </a:prstGeom>
          <a:noFill/>
        </p:spPr>
        <p:txBody>
          <a:bodyPr wrap="square" rtlCol="0">
            <a:spAutoFit/>
          </a:bodyPr>
          <a:lstStyle/>
          <a:p>
            <a:pPr indent="-457200">
              <a:lnSpc>
                <a:spcPct val="114000"/>
              </a:lnSpc>
              <a:defRPr/>
            </a:pP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R33.9 billion spent on OCGTs (2023: R29.6 billion) </a:t>
            </a:r>
          </a:p>
          <a:p>
            <a:pPr indent="-457200">
              <a:lnSpc>
                <a:spcPct val="114000"/>
              </a:lnSpc>
              <a:defRPr/>
            </a:pP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a:p>
            <a:pPr indent="-457200">
              <a:lnSpc>
                <a:spcPct val="114000"/>
              </a:lnSpc>
              <a:defRPr/>
            </a:pP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Estimated 13.2TWh demand not met due to loadshedding </a:t>
            </a:r>
            <a:r>
              <a:rPr kumimoji="0" lang="en-GB" sz="1500" b="0" i="0" u="none" strike="noStrike" kern="1200" cap="none" spc="0" normalizeH="0" baseline="0" noProof="0" dirty="0">
                <a:ln>
                  <a:noFill/>
                </a:ln>
                <a:solidFill>
                  <a:srgbClr val="003896"/>
                </a:solidFill>
                <a:effectLst/>
                <a:uLnTx/>
                <a:uFillTx/>
                <a:latin typeface="Segoe UI Emoji" panose="020B0502040204020203" pitchFamily="34" charset="0"/>
                <a:ea typeface="Segoe UI Emoji" panose="020B0502040204020203" pitchFamily="34" charset="0"/>
                <a:cs typeface="+mn-cs"/>
              </a:rPr>
              <a:t>→ </a:t>
            </a:r>
            <a:r>
              <a:rPr kumimoji="0" lang="en-GB" sz="16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R22 billion* revenue impact</a:t>
            </a:r>
          </a:p>
          <a:p>
            <a:pPr indent="-457200">
              <a:lnSpc>
                <a:spcPct val="114000"/>
              </a:lnSpc>
              <a:defRPr/>
            </a:pP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a:p>
            <a:pPr indent="-457200">
              <a:lnSpc>
                <a:spcPct val="114000"/>
              </a:lnSpc>
              <a:defRPr/>
            </a:pP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Estimated 13.9TWh of electricity theft </a:t>
            </a:r>
            <a:r>
              <a:rPr kumimoji="0" lang="en-GB" sz="1500" b="0" i="0" u="none" strike="noStrike" kern="1200" cap="none" spc="0" normalizeH="0" baseline="0" noProof="0" dirty="0">
                <a:ln>
                  <a:noFill/>
                </a:ln>
                <a:solidFill>
                  <a:srgbClr val="003896"/>
                </a:solidFill>
                <a:effectLst/>
                <a:uLnTx/>
                <a:uFillTx/>
                <a:latin typeface="Segoe UI Emoji" panose="020B0502040204020203" pitchFamily="34" charset="0"/>
                <a:ea typeface="Segoe UI Emoji" panose="020B0502040204020203" pitchFamily="34" charset="0"/>
                <a:cs typeface="+mn-cs"/>
              </a:rPr>
              <a:t>→ </a:t>
            </a:r>
            <a:br>
              <a:rPr kumimoji="0" lang="en-GB" sz="1500" b="0" i="0" u="none" strike="noStrike" kern="1200" cap="none" spc="0" normalizeH="0" baseline="0" noProof="0" dirty="0">
                <a:ln>
                  <a:noFill/>
                </a:ln>
                <a:solidFill>
                  <a:srgbClr val="003896"/>
                </a:solidFill>
                <a:effectLst/>
                <a:uLnTx/>
                <a:uFillTx/>
                <a:latin typeface="Segoe UI Emoji" panose="020B0502040204020203" pitchFamily="34" charset="0"/>
                <a:ea typeface="Segoe UI Emoji" panose="020B0502040204020203" pitchFamily="34" charset="0"/>
                <a:cs typeface="+mn-cs"/>
              </a:rPr>
            </a:br>
            <a:r>
              <a:rPr kumimoji="0" lang="en-GB" sz="16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R23 billion* revenue impact</a:t>
            </a:r>
          </a:p>
          <a:p>
            <a:pPr marL="0" marR="0" lvl="0" indent="-457200" algn="l" defTabSz="914400" eaLnBrk="1" fontAlgn="auto" latinLnBrk="0" hangingPunct="1">
              <a:lnSpc>
                <a:spcPct val="114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a:p>
            <a:pPr marL="0" marR="0" lvl="0" indent="0" algn="l" defTabSz="914400" eaLnBrk="1" fontAlgn="auto" latinLnBrk="0" hangingPunct="1">
              <a:lnSpc>
                <a:spcPct val="114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Net R8.9 billion revenue not recognised</a:t>
            </a:r>
            <a:r>
              <a:rPr lang="en-GB" sz="1500" dirty="0">
                <a:solidFill>
                  <a:srgbClr val="003896"/>
                </a:solidFill>
                <a:latin typeface="Gill Sans MT" panose="020B0502020104020203" pitchFamily="34" charset="0"/>
              </a:rPr>
              <a:t> </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due to collectability criteria not met (2023: R8.2 billion)</a:t>
            </a:r>
            <a:endParaRPr kumimoji="0" lang="en-GB" sz="14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191DC1B5-100C-AA40-86C9-381D88C3EF4B}"/>
              </a:ext>
            </a:extLst>
          </p:cNvPr>
          <p:cNvSpPr txBox="1"/>
          <p:nvPr/>
        </p:nvSpPr>
        <p:spPr>
          <a:xfrm>
            <a:off x="208149" y="1550005"/>
            <a:ext cx="313232"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3600" b="0" i="0" u="none" strike="noStrike" kern="1200" cap="none" spc="0" normalizeH="0" baseline="0" noProof="0">
                <a:ln>
                  <a:noFill/>
                </a:ln>
                <a:solidFill>
                  <a:srgbClr val="003896"/>
                </a:solidFill>
                <a:effectLst/>
                <a:uLnTx/>
                <a:uFillTx/>
                <a:latin typeface="Garamond" panose="02020404030301010803" pitchFamily="18" charset="0"/>
                <a:ea typeface="+mn-ea"/>
                <a:cs typeface="+mn-cs"/>
              </a:rPr>
              <a:t>1</a:t>
            </a:r>
            <a:endParaRPr kumimoji="0" lang="en-GB" sz="3600" b="0" i="0" u="none" strike="noStrike" kern="1200" cap="none" spc="0" normalizeH="0" baseline="0" noProof="0" dirty="0">
              <a:ln>
                <a:noFill/>
              </a:ln>
              <a:solidFill>
                <a:srgbClr val="003896"/>
              </a:solidFill>
              <a:effectLst/>
              <a:uLnTx/>
              <a:uFillTx/>
              <a:latin typeface="Garamond" panose="02020404030301010803" pitchFamily="18" charset="0"/>
              <a:ea typeface="+mn-ea"/>
              <a:cs typeface="+mn-cs"/>
            </a:endParaRPr>
          </a:p>
        </p:txBody>
      </p:sp>
      <p:sp>
        <p:nvSpPr>
          <p:cNvPr id="16" name="TextBox 15">
            <a:extLst>
              <a:ext uri="{FF2B5EF4-FFF2-40B4-BE49-F238E27FC236}">
                <a16:creationId xmlns:a16="http://schemas.microsoft.com/office/drawing/2014/main" id="{AB79AD70-46D5-2096-A53E-278520C92C16}"/>
              </a:ext>
            </a:extLst>
          </p:cNvPr>
          <p:cNvSpPr txBox="1"/>
          <p:nvPr/>
        </p:nvSpPr>
        <p:spPr>
          <a:xfrm>
            <a:off x="208149" y="2133671"/>
            <a:ext cx="313232"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3600" b="0" i="0" u="none" strike="noStrike" kern="1200" cap="none" spc="0" normalizeH="0" baseline="0" noProof="0">
                <a:ln>
                  <a:noFill/>
                </a:ln>
                <a:solidFill>
                  <a:srgbClr val="003896"/>
                </a:solidFill>
                <a:effectLst/>
                <a:uLnTx/>
                <a:uFillTx/>
                <a:latin typeface="Garamond" panose="02020404030301010803" pitchFamily="18" charset="0"/>
                <a:ea typeface="+mn-ea"/>
                <a:cs typeface="+mn-cs"/>
              </a:rPr>
              <a:t>2</a:t>
            </a:r>
            <a:endParaRPr kumimoji="0" lang="en-GB" sz="3600" b="0" i="0" u="none" strike="noStrike" kern="1200" cap="none" spc="0" normalizeH="0" baseline="0" noProof="0" dirty="0">
              <a:ln>
                <a:noFill/>
              </a:ln>
              <a:solidFill>
                <a:srgbClr val="003896"/>
              </a:solidFill>
              <a:effectLst/>
              <a:uLnTx/>
              <a:uFillTx/>
              <a:latin typeface="Garamond" panose="02020404030301010803" pitchFamily="18" charset="0"/>
              <a:ea typeface="+mn-ea"/>
              <a:cs typeface="+mn-cs"/>
            </a:endParaRPr>
          </a:p>
        </p:txBody>
      </p:sp>
      <p:sp>
        <p:nvSpPr>
          <p:cNvPr id="18" name="TextBox 17">
            <a:extLst>
              <a:ext uri="{FF2B5EF4-FFF2-40B4-BE49-F238E27FC236}">
                <a16:creationId xmlns:a16="http://schemas.microsoft.com/office/drawing/2014/main" id="{88F20156-2603-B119-9E0B-22289EEF884B}"/>
              </a:ext>
            </a:extLst>
          </p:cNvPr>
          <p:cNvSpPr txBox="1"/>
          <p:nvPr/>
        </p:nvSpPr>
        <p:spPr>
          <a:xfrm>
            <a:off x="229415" y="1190481"/>
            <a:ext cx="4367003" cy="338554"/>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83725B"/>
                </a:solidFill>
                <a:effectLst/>
                <a:uLnTx/>
                <a:uFillTx/>
                <a:latin typeface="Gill Sans MT" panose="020B0502020104020203" pitchFamily="34" charset="0"/>
                <a:ea typeface="+mn-ea"/>
                <a:cs typeface="+mn-cs"/>
              </a:rPr>
              <a:t>Leading factors negatively affecting profitability</a:t>
            </a:r>
            <a:endParaRPr kumimoji="0" lang="en-GB" sz="16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mn-cs"/>
            </a:endParaRPr>
          </a:p>
        </p:txBody>
      </p:sp>
      <p:sp>
        <p:nvSpPr>
          <p:cNvPr id="21" name="TextBox 20">
            <a:extLst>
              <a:ext uri="{FF2B5EF4-FFF2-40B4-BE49-F238E27FC236}">
                <a16:creationId xmlns:a16="http://schemas.microsoft.com/office/drawing/2014/main" id="{A4E43CF4-69C5-9928-7E25-E2F9DE8CC27A}"/>
              </a:ext>
            </a:extLst>
          </p:cNvPr>
          <p:cNvSpPr txBox="1"/>
          <p:nvPr/>
        </p:nvSpPr>
        <p:spPr>
          <a:xfrm>
            <a:off x="208149" y="2950586"/>
            <a:ext cx="313232"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3600" b="0" i="0" u="none" strike="noStrike" kern="1200" cap="none" spc="0" normalizeH="0" baseline="0" noProof="0">
                <a:ln>
                  <a:noFill/>
                </a:ln>
                <a:solidFill>
                  <a:srgbClr val="003896"/>
                </a:solidFill>
                <a:effectLst/>
                <a:uLnTx/>
                <a:uFillTx/>
                <a:latin typeface="Garamond" panose="02020404030301010803" pitchFamily="18" charset="0"/>
                <a:ea typeface="+mn-ea"/>
                <a:cs typeface="+mn-cs"/>
              </a:rPr>
              <a:t>3</a:t>
            </a:r>
            <a:endParaRPr kumimoji="0" lang="en-GB" sz="3600" b="0" i="0" u="none" strike="noStrike" kern="1200" cap="none" spc="0" normalizeH="0" baseline="0" noProof="0" dirty="0">
              <a:ln>
                <a:noFill/>
              </a:ln>
              <a:solidFill>
                <a:srgbClr val="003896"/>
              </a:solidFill>
              <a:effectLst/>
              <a:uLnTx/>
              <a:uFillTx/>
              <a:latin typeface="Garamond" panose="02020404030301010803" pitchFamily="18" charset="0"/>
              <a:ea typeface="+mn-ea"/>
              <a:cs typeface="+mn-cs"/>
            </a:endParaRPr>
          </a:p>
        </p:txBody>
      </p:sp>
      <p:sp>
        <p:nvSpPr>
          <p:cNvPr id="22" name="TextBox 21">
            <a:extLst>
              <a:ext uri="{FF2B5EF4-FFF2-40B4-BE49-F238E27FC236}">
                <a16:creationId xmlns:a16="http://schemas.microsoft.com/office/drawing/2014/main" id="{37127E7C-1D14-D14A-247F-7458748C5F9A}"/>
              </a:ext>
            </a:extLst>
          </p:cNvPr>
          <p:cNvSpPr txBox="1"/>
          <p:nvPr/>
        </p:nvSpPr>
        <p:spPr>
          <a:xfrm>
            <a:off x="213592" y="3740228"/>
            <a:ext cx="302346"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3600" b="0" i="0" u="none" strike="noStrike" kern="1200" cap="none" spc="0" normalizeH="0" baseline="0" noProof="0">
                <a:ln>
                  <a:noFill/>
                </a:ln>
                <a:solidFill>
                  <a:srgbClr val="003896"/>
                </a:solidFill>
                <a:effectLst/>
                <a:uLnTx/>
                <a:uFillTx/>
                <a:latin typeface="Garamond" panose="02020404030301010803" pitchFamily="18" charset="0"/>
                <a:ea typeface="+mn-ea"/>
                <a:cs typeface="+mn-cs"/>
              </a:rPr>
              <a:t>4</a:t>
            </a:r>
            <a:endParaRPr kumimoji="0" lang="en-GB" sz="3600" b="0" i="0" u="none" strike="noStrike" kern="1200" cap="none" spc="0" normalizeH="0" baseline="0" noProof="0" dirty="0">
              <a:ln>
                <a:noFill/>
              </a:ln>
              <a:solidFill>
                <a:srgbClr val="003896"/>
              </a:solidFill>
              <a:effectLst/>
              <a:uLnTx/>
              <a:uFillTx/>
              <a:latin typeface="Garamond" panose="02020404030301010803" pitchFamily="18" charset="0"/>
              <a:ea typeface="+mn-ea"/>
              <a:cs typeface="+mn-cs"/>
            </a:endParaRPr>
          </a:p>
        </p:txBody>
      </p:sp>
      <p:sp>
        <p:nvSpPr>
          <p:cNvPr id="5" name="TextBox 4">
            <a:extLst>
              <a:ext uri="{FF2B5EF4-FFF2-40B4-BE49-F238E27FC236}">
                <a16:creationId xmlns:a16="http://schemas.microsoft.com/office/drawing/2014/main" id="{B18C5639-E52B-37CB-3AD1-662A6A51DB9C}"/>
              </a:ext>
            </a:extLst>
          </p:cNvPr>
          <p:cNvSpPr txBox="1"/>
          <p:nvPr/>
        </p:nvSpPr>
        <p:spPr>
          <a:xfrm>
            <a:off x="774447" y="4921426"/>
            <a:ext cx="4144679" cy="700063"/>
          </a:xfrm>
          <a:prstGeom prst="rect">
            <a:avLst/>
          </a:prstGeom>
          <a:noFill/>
        </p:spPr>
        <p:txBody>
          <a:bodyPr wrap="square" rtlCol="0">
            <a:spAutoFit/>
          </a:bodyPr>
          <a:lstStyle/>
          <a:p>
            <a:pPr marL="0" marR="0" lvl="0" indent="-457200" algn="ctr" defTabSz="914400" eaLnBrk="1" fontAlgn="auto" latinLnBrk="0" hangingPunct="1">
              <a:lnSpc>
                <a:spcPct val="114000"/>
              </a:lnSpc>
              <a:spcBef>
                <a:spcPts val="0"/>
              </a:spcBef>
              <a:spcAft>
                <a:spcPts val="0"/>
              </a:spcAft>
              <a:buClrTx/>
              <a:buSzTx/>
              <a:buFontTx/>
              <a:buNone/>
              <a:tabLst/>
              <a:defRPr/>
            </a:pPr>
            <a:r>
              <a:rPr kumimoji="0" lang="en-GB" b="0" i="0" u="none" strike="noStrike" kern="1200" cap="none" spc="0" normalizeH="0" baseline="0" noProof="0" dirty="0">
                <a:ln>
                  <a:noFill/>
                </a:ln>
                <a:solidFill>
                  <a:schemeClr val="tx2"/>
                </a:solidFill>
                <a:effectLst/>
                <a:uLnTx/>
                <a:uFillTx/>
                <a:latin typeface="Gill Sans MT" panose="020B0502020104020203" pitchFamily="34" charset="0"/>
                <a:ea typeface="+mn-ea"/>
                <a:cs typeface="+mn-cs"/>
              </a:rPr>
              <a:t>Regulated return on assets of 1.7% lower than nominal cost of capital of ± 11%</a:t>
            </a:r>
          </a:p>
        </p:txBody>
      </p:sp>
      <p:pic>
        <p:nvPicPr>
          <p:cNvPr id="19" name="Graphic 18" descr="Warning with solid fill">
            <a:extLst>
              <a:ext uri="{FF2B5EF4-FFF2-40B4-BE49-F238E27FC236}">
                <a16:creationId xmlns:a16="http://schemas.microsoft.com/office/drawing/2014/main" id="{11279988-B77C-A716-C47D-5A295E28B6D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0154" y="4989363"/>
            <a:ext cx="535939" cy="535939"/>
          </a:xfrm>
          <a:prstGeom prst="rect">
            <a:avLst/>
          </a:prstGeom>
        </p:spPr>
      </p:pic>
      <p:sp>
        <p:nvSpPr>
          <p:cNvPr id="2" name="TextBox 1">
            <a:extLst>
              <a:ext uri="{FF2B5EF4-FFF2-40B4-BE49-F238E27FC236}">
                <a16:creationId xmlns:a16="http://schemas.microsoft.com/office/drawing/2014/main" id="{9ACEC721-094E-8877-958F-7E3502ACE7AB}"/>
              </a:ext>
            </a:extLst>
          </p:cNvPr>
          <p:cNvSpPr txBox="1"/>
          <p:nvPr/>
        </p:nvSpPr>
        <p:spPr>
          <a:xfrm>
            <a:off x="361682" y="5961241"/>
            <a:ext cx="4444234" cy="261610"/>
          </a:xfrm>
          <a:prstGeom prst="rect">
            <a:avLst/>
          </a:prstGeom>
          <a:noFill/>
        </p:spPr>
        <p:txBody>
          <a:bodyPr wrap="square" rtlCol="0">
            <a:spAutoFit/>
          </a:bodyPr>
          <a:lstStyle/>
          <a:p>
            <a:pPr>
              <a:buClr>
                <a:schemeClr val="bg1">
                  <a:lumMod val="50000"/>
                </a:schemeClr>
              </a:buClr>
            </a:pPr>
            <a:r>
              <a:rPr lang="en-GB" sz="1050">
                <a:latin typeface="Gill Sans MT" panose="020B0502020104020203" pitchFamily="34" charset="0"/>
              </a:rPr>
              <a:t>* Based on the average electricity price of 165.43c/kWh</a:t>
            </a:r>
            <a:endParaRPr lang="en-GB" sz="1050" dirty="0">
              <a:latin typeface="Gill Sans MT" panose="020B0502020104020203" pitchFamily="34" charset="0"/>
            </a:endParaRPr>
          </a:p>
        </p:txBody>
      </p:sp>
      <p:sp>
        <p:nvSpPr>
          <p:cNvPr id="23" name="TextBox 22">
            <a:extLst>
              <a:ext uri="{FF2B5EF4-FFF2-40B4-BE49-F238E27FC236}">
                <a16:creationId xmlns:a16="http://schemas.microsoft.com/office/drawing/2014/main" id="{2BEF9CA6-B609-BCA0-A15E-2B2FC87E9568}"/>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3697511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A25F52E-8D47-C010-C91E-44B2D98B3599}"/>
              </a:ext>
            </a:extLst>
          </p:cNvPr>
          <p:cNvGraphicFramePr>
            <a:graphicFrameLocks noChangeAspect="1"/>
          </p:cNvGraphicFramePr>
          <p:nvPr>
            <p:custDataLst>
              <p:tags r:id="rId1"/>
            </p:custDataLst>
            <p:extLst>
              <p:ext uri="{D42A27DB-BD31-4B8C-83A1-F6EECF244321}">
                <p14:modId xmlns:p14="http://schemas.microsoft.com/office/powerpoint/2010/main" val="2214860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4" imgW="395" imgH="396" progId="TCLayout.ActiveDocument.1">
                  <p:embed/>
                </p:oleObj>
              </mc:Choice>
              <mc:Fallback>
                <p:oleObj name="think-cell Slide" r:id="rId74" imgW="395" imgH="396" progId="TCLayout.ActiveDocument.1">
                  <p:embed/>
                  <p:pic>
                    <p:nvPicPr>
                      <p:cNvPr id="6" name="think-cell data - do not delete" hidden="1">
                        <a:extLst>
                          <a:ext uri="{FF2B5EF4-FFF2-40B4-BE49-F238E27FC236}">
                            <a16:creationId xmlns:a16="http://schemas.microsoft.com/office/drawing/2014/main" id="{8A25F52E-8D47-C010-C91E-44B2D98B3599}"/>
                          </a:ext>
                        </a:extLst>
                      </p:cNvPr>
                      <p:cNvPicPr/>
                      <p:nvPr/>
                    </p:nvPicPr>
                    <p:blipFill>
                      <a:blip r:embed="rId75"/>
                      <a:stretch>
                        <a:fillRect/>
                      </a:stretch>
                    </p:blipFill>
                    <p:spPr>
                      <a:xfrm>
                        <a:off x="1588" y="1588"/>
                        <a:ext cx="1588" cy="1588"/>
                      </a:xfrm>
                      <a:prstGeom prst="rect">
                        <a:avLst/>
                      </a:prstGeom>
                    </p:spPr>
                  </p:pic>
                </p:oleObj>
              </mc:Fallback>
            </mc:AlternateContent>
          </a:graphicData>
        </a:graphic>
      </p:graphicFrame>
      <p:sp>
        <p:nvSpPr>
          <p:cNvPr id="149" name="Rectangle 148">
            <a:extLst>
              <a:ext uri="{FF2B5EF4-FFF2-40B4-BE49-F238E27FC236}">
                <a16:creationId xmlns:a16="http://schemas.microsoft.com/office/drawing/2014/main" id="{1F132110-A367-C7D5-8C53-910555DA4FC6}"/>
              </a:ext>
            </a:extLst>
          </p:cNvPr>
          <p:cNvSpPr/>
          <p:nvPr/>
        </p:nvSpPr>
        <p:spPr>
          <a:xfrm>
            <a:off x="1364227" y="4653164"/>
            <a:ext cx="9463546" cy="1485581"/>
          </a:xfrm>
          <a:prstGeom prst="rect">
            <a:avLst/>
          </a:prstGeom>
          <a:solidFill>
            <a:srgbClr val="F1E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lvl="0">
              <a:lnSpc>
                <a:spcPct val="114000"/>
              </a:lnSpc>
              <a:spcBef>
                <a:spcPts val="600"/>
              </a:spcBef>
            </a:pPr>
            <a:r>
              <a:rPr lang="en-GB" sz="1500" dirty="0">
                <a:solidFill>
                  <a:srgbClr val="003896"/>
                </a:solidFill>
                <a:latin typeface="Gill Sans MT" panose="020B0502020104020203" pitchFamily="34" charset="0"/>
                <a:sym typeface="Wingdings" panose="05000000000000000000" pitchFamily="2" charset="2"/>
              </a:rPr>
              <a:t>Sales volumes </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rPr>
              <a:t>mainly impacted by loadshedding and load curtailment </a:t>
            </a:r>
            <a:r>
              <a:rPr lang="en-GB" sz="1500" dirty="0">
                <a:solidFill>
                  <a:srgbClr val="003896"/>
                </a:solidFill>
                <a:latin typeface="Gill Sans MT" panose="020B0502020104020203" pitchFamily="34" charset="0"/>
                <a:sym typeface="Wingdings" panose="05000000000000000000" pitchFamily="2" charset="2"/>
              </a:rPr>
              <a:t>of 13.2TWh (around 7% of sales volumes)</a:t>
            </a: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endParaRPr>
          </a:p>
          <a:p>
            <a:pPr marL="87313">
              <a:lnSpc>
                <a:spcPct val="114000"/>
              </a:lnSpc>
              <a:spcBef>
                <a:spcPts val="600"/>
              </a:spcBef>
              <a:defRPr/>
            </a:pPr>
            <a:r>
              <a:rPr lang="en-GB" sz="1500" dirty="0">
                <a:solidFill>
                  <a:srgbClr val="003896"/>
                </a:solidFill>
                <a:latin typeface="Gill Sans MT" panose="020B0502020104020203" pitchFamily="34" charset="0"/>
                <a:sym typeface="Wingdings" panose="05000000000000000000" pitchFamily="2" charset="2"/>
              </a:rPr>
              <a:t>Increase in embedded self-generation capabilities across many sectors (rooftop solar capacity estimated at 6.1GW)</a:t>
            </a:r>
          </a:p>
          <a:p>
            <a:pPr marL="87313" marR="0" lvl="0" algn="l" defTabSz="914400" eaLnBrk="1" fontAlgn="auto" latinLnBrk="0" hangingPunct="1">
              <a:lnSpc>
                <a:spcPct val="114000"/>
              </a:lnSpc>
              <a:spcBef>
                <a:spcPts val="600"/>
              </a:spcBef>
              <a:spcAft>
                <a:spcPts val="0"/>
              </a:spcAft>
              <a:buClrTx/>
              <a:buSzTx/>
              <a:buFontTx/>
              <a:buNone/>
              <a:tabLst/>
              <a:defRPr/>
            </a:pP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rPr>
              <a:t>Biggest </a:t>
            </a:r>
            <a:r>
              <a:rPr lang="en-GB" sz="1500" dirty="0">
                <a:solidFill>
                  <a:srgbClr val="003896"/>
                </a:solidFill>
                <a:latin typeface="Gill Sans MT" panose="020B0502020104020203" pitchFamily="34" charset="0"/>
                <a:sym typeface="Wingdings" panose="05000000000000000000" pitchFamily="2" charset="2"/>
              </a:rPr>
              <a:t>decline in distributor </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rPr>
              <a:t>(4.3% </a:t>
            </a:r>
            <a:r>
              <a:rPr lang="en-GB" sz="1600" b="0" dirty="0">
                <a:solidFill>
                  <a:srgbClr val="C00000"/>
                </a:solidFill>
                <a:latin typeface="Gill Sans MT" panose="020B0502020104020203" pitchFamily="34" charset="0"/>
                <a:sym typeface="Wingdings" panose="05000000000000000000" pitchFamily="2" charset="2"/>
              </a:rPr>
              <a:t></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rPr>
              <a:t>), international (9.4% </a:t>
            </a:r>
            <a:r>
              <a:rPr lang="en-GB" sz="1600" b="0" dirty="0">
                <a:solidFill>
                  <a:srgbClr val="C00000"/>
                </a:solidFill>
                <a:latin typeface="Gill Sans MT" panose="020B0502020104020203" pitchFamily="34" charset="0"/>
                <a:sym typeface="Wingdings" panose="05000000000000000000" pitchFamily="2" charset="2"/>
              </a:rPr>
              <a:t></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rPr>
              <a:t>) and residential (6.7% </a:t>
            </a:r>
            <a:r>
              <a:rPr lang="en-GB" sz="1600" b="0" dirty="0">
                <a:solidFill>
                  <a:srgbClr val="C00000"/>
                </a:solidFill>
                <a:latin typeface="Gill Sans MT" panose="020B0502020104020203" pitchFamily="34" charset="0"/>
                <a:sym typeface="Wingdings" panose="05000000000000000000" pitchFamily="2" charset="2"/>
              </a:rPr>
              <a:t></a:t>
            </a:r>
            <a:r>
              <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rPr>
              <a:t>) customer segments</a:t>
            </a:r>
          </a:p>
          <a:p>
            <a:pPr marL="87313">
              <a:lnSpc>
                <a:spcPct val="114000"/>
              </a:lnSpc>
              <a:spcBef>
                <a:spcPts val="600"/>
              </a:spcBef>
            </a:pPr>
            <a:r>
              <a:rPr lang="en-GB" sz="1500" dirty="0">
                <a:solidFill>
                  <a:srgbClr val="003896"/>
                </a:solidFill>
                <a:latin typeface="Gill Sans MT" panose="020B0502020104020203" pitchFamily="34" charset="0"/>
                <a:sym typeface="Wingdings" panose="05000000000000000000" pitchFamily="2" charset="2"/>
              </a:rPr>
              <a:t>International customers subjected to load curtailment given South Africa’s supply constraints</a:t>
            </a:r>
          </a:p>
        </p:txBody>
      </p:sp>
      <p:sp>
        <p:nvSpPr>
          <p:cNvPr id="2" name="Title 1">
            <a:extLst>
              <a:ext uri="{FF2B5EF4-FFF2-40B4-BE49-F238E27FC236}">
                <a16:creationId xmlns:a16="http://schemas.microsoft.com/office/drawing/2014/main" id="{6A1BFDB1-EF56-D3F7-089E-D65FFFA0DA4E}"/>
              </a:ext>
            </a:extLst>
          </p:cNvPr>
          <p:cNvSpPr>
            <a:spLocks noGrp="1"/>
          </p:cNvSpPr>
          <p:nvPr>
            <p:ph type="title"/>
          </p:nvPr>
        </p:nvSpPr>
        <p:spPr/>
        <p:txBody>
          <a:bodyPr vert="horz"/>
          <a:lstStyle/>
          <a:p>
            <a:r>
              <a:rPr lang="en-GB">
                <a:latin typeface="Gill Sans MT" panose="020B0502020104020203" pitchFamily="34" charset="0"/>
              </a:rPr>
              <a:t>Revenue grew by 14% driven by a 18.65% tariff increase, tempered by a </a:t>
            </a:r>
            <a:br>
              <a:rPr lang="en-GB">
                <a:latin typeface="Gill Sans MT" panose="020B0502020104020203" pitchFamily="34" charset="0"/>
              </a:rPr>
            </a:br>
            <a:r>
              <a:rPr lang="en-GB">
                <a:latin typeface="Gill Sans MT" panose="020B0502020104020203" pitchFamily="34" charset="0"/>
              </a:rPr>
              <a:t>3% decline in sales volumes impacted by loadshedding and self-generation</a:t>
            </a:r>
            <a:endParaRPr lang="en-GB" dirty="0">
              <a:latin typeface="Gill Sans MT" panose="020B0502020104020203" pitchFamily="34" charset="0"/>
            </a:endParaRPr>
          </a:p>
        </p:txBody>
      </p:sp>
      <p:sp>
        <p:nvSpPr>
          <p:cNvPr id="168" name="Slide Number Placeholder 1">
            <a:extLst>
              <a:ext uri="{FF2B5EF4-FFF2-40B4-BE49-F238E27FC236}">
                <a16:creationId xmlns:a16="http://schemas.microsoft.com/office/drawing/2014/main" id="{8E7D62DC-B087-6919-BA7E-E11865D033E3}"/>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graphicFrame>
        <p:nvGraphicFramePr>
          <p:cNvPr id="8" name="Chart 7">
            <a:extLst>
              <a:ext uri="{FF2B5EF4-FFF2-40B4-BE49-F238E27FC236}">
                <a16:creationId xmlns:a16="http://schemas.microsoft.com/office/drawing/2014/main" id="{58EC8337-33B5-8AF4-BBD1-19B06B122CD8}"/>
              </a:ext>
            </a:extLst>
          </p:cNvPr>
          <p:cNvGraphicFramePr/>
          <p:nvPr>
            <p:custDataLst>
              <p:tags r:id="rId2"/>
            </p:custDataLst>
            <p:extLst>
              <p:ext uri="{D42A27DB-BD31-4B8C-83A1-F6EECF244321}">
                <p14:modId xmlns:p14="http://schemas.microsoft.com/office/powerpoint/2010/main" val="4024533831"/>
              </p:ext>
            </p:extLst>
          </p:nvPr>
        </p:nvGraphicFramePr>
        <p:xfrm>
          <a:off x="8335963" y="1831975"/>
          <a:ext cx="3200400" cy="1833563"/>
        </p:xfrm>
        <a:graphic>
          <a:graphicData uri="http://schemas.openxmlformats.org/drawingml/2006/chart">
            <c:chart xmlns:c="http://schemas.openxmlformats.org/drawingml/2006/chart" xmlns:r="http://schemas.openxmlformats.org/officeDocument/2006/relationships" r:id="rId76"/>
          </a:graphicData>
        </a:graphic>
      </p:graphicFrame>
      <p:sp>
        <p:nvSpPr>
          <p:cNvPr id="123" name="Text Placeholder 2">
            <a:extLst>
              <a:ext uri="{FF2B5EF4-FFF2-40B4-BE49-F238E27FC236}">
                <a16:creationId xmlns:a16="http://schemas.microsoft.com/office/drawing/2014/main" id="{73A25294-C41E-8682-64E1-64C69DE5D81C}"/>
              </a:ext>
            </a:extLst>
          </p:cNvPr>
          <p:cNvSpPr>
            <a:spLocks noGrp="1"/>
          </p:cNvSpPr>
          <p:nvPr>
            <p:custDataLst>
              <p:tags r:id="rId3"/>
            </p:custDataLst>
          </p:nvPr>
        </p:nvSpPr>
        <p:spPr bwMode="gray">
          <a:xfrm>
            <a:off x="8226425" y="3519488"/>
            <a:ext cx="63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5A27878E-DB75-406B-808A-99033D0D1797}" type="datetime'''0'''''''''''''''''''''''''''''''''''''''''''">
              <a:rPr kumimoji="0" lang="en-GB" altLang="en-US" sz="1000" b="0" i="0" u="none" strike="noStrike" kern="0" cap="none" spc="0" normalizeH="0" baseline="0" noProof="0" smtClean="0">
                <a:ln>
                  <a:noFill/>
                </a:ln>
                <a:effectLst/>
                <a:uLnTx/>
                <a:uFillTx/>
                <a:latin typeface="Gill Sans MT" panose="020B0502020104020203" pitchFamily="34" charset="0"/>
                <a:cs typeface="+mn-cs"/>
                <a:sym typeface="Gill Sans MT" panose="020B0502020104020203" pitchFamily="34" charset="0"/>
              </a:rPr>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t>0</a:t>
            </a:fld>
            <a:endParaRPr kumimoji="0" lang="en-GB" sz="1000" b="0" i="0" u="none" strike="noStrike" kern="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24" name="Text Placeholder 2">
            <a:extLst>
              <a:ext uri="{FF2B5EF4-FFF2-40B4-BE49-F238E27FC236}">
                <a16:creationId xmlns:a16="http://schemas.microsoft.com/office/drawing/2014/main" id="{713E4887-0626-F3CE-D37E-29F5E95E1F64}"/>
              </a:ext>
            </a:extLst>
          </p:cNvPr>
          <p:cNvSpPr>
            <a:spLocks noGrp="1"/>
          </p:cNvSpPr>
          <p:nvPr>
            <p:custDataLst>
              <p:tags r:id="rId4"/>
            </p:custDataLst>
          </p:nvPr>
        </p:nvSpPr>
        <p:spPr bwMode="gray">
          <a:xfrm>
            <a:off x="8162925" y="3241675"/>
            <a:ext cx="127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78B96D21-D404-4AE7-93BF-706E4BF3A783}" type="datetime'''''''''''''''''''''''''''''''''5''''''''''''0'''">
              <a:rPr kumimoji="0" lang="en-GB" altLang="en-US" sz="1000" b="0" i="0" u="none" strike="noStrike" kern="0" cap="none" spc="0" normalizeH="0" baseline="0" noProof="0" smtClean="0">
                <a:ln>
                  <a:noFill/>
                </a:ln>
                <a:effectLst/>
                <a:uLnTx/>
                <a:uFillTx/>
                <a:latin typeface="Gill Sans MT" panose="020B0502020104020203" pitchFamily="34" charset="0"/>
                <a:cs typeface="+mn-cs"/>
                <a:sym typeface="Gill Sans MT" panose="020B0502020104020203" pitchFamily="34" charset="0"/>
              </a:rPr>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t>50</a:t>
            </a:fld>
            <a:endParaRPr kumimoji="0" lang="en-GB" sz="1000" b="0" i="0" u="none" strike="noStrike" kern="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25" name="Text Placeholder 2">
            <a:extLst>
              <a:ext uri="{FF2B5EF4-FFF2-40B4-BE49-F238E27FC236}">
                <a16:creationId xmlns:a16="http://schemas.microsoft.com/office/drawing/2014/main" id="{16E0E811-47AC-FA38-B6AE-03A0AA4A093B}"/>
              </a:ext>
            </a:extLst>
          </p:cNvPr>
          <p:cNvSpPr>
            <a:spLocks noGrp="1"/>
          </p:cNvSpPr>
          <p:nvPr>
            <p:custDataLst>
              <p:tags r:id="rId5"/>
            </p:custDataLst>
          </p:nvPr>
        </p:nvSpPr>
        <p:spPr bwMode="gray">
          <a:xfrm>
            <a:off x="8099425" y="2963863"/>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61C762D9-166C-496E-8C51-0ED6F1479819}" type="datetime'''''''''''1''0''''''''''''''''''0'''''''''">
              <a:rPr kumimoji="0" lang="en-GB" altLang="en-US" sz="1000" b="0" i="0" u="none" strike="noStrike" kern="0" cap="none" spc="0" normalizeH="0" baseline="0" noProof="0" smtClean="0">
                <a:ln>
                  <a:noFill/>
                </a:ln>
                <a:effectLst/>
                <a:uLnTx/>
                <a:uFillTx/>
                <a:latin typeface="Gill Sans MT" panose="020B0502020104020203" pitchFamily="34" charset="0"/>
                <a:cs typeface="+mn-cs"/>
                <a:sym typeface="Gill Sans MT" panose="020B0502020104020203" pitchFamily="34" charset="0"/>
              </a:rPr>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t>100</a:t>
            </a:fld>
            <a:endParaRPr kumimoji="0" lang="en-GB" sz="1000" b="0" i="0" u="none" strike="noStrike" kern="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26" name="Text Placeholder 2">
            <a:extLst>
              <a:ext uri="{FF2B5EF4-FFF2-40B4-BE49-F238E27FC236}">
                <a16:creationId xmlns:a16="http://schemas.microsoft.com/office/drawing/2014/main" id="{8B653AC3-80CF-D62C-227B-0E7732EABD8A}"/>
              </a:ext>
            </a:extLst>
          </p:cNvPr>
          <p:cNvSpPr>
            <a:spLocks noGrp="1"/>
          </p:cNvSpPr>
          <p:nvPr>
            <p:custDataLst>
              <p:tags r:id="rId6"/>
            </p:custDataLst>
          </p:nvPr>
        </p:nvSpPr>
        <p:spPr bwMode="gray">
          <a:xfrm>
            <a:off x="8099425" y="2686050"/>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340B0C56-DF04-460E-8E99-FDFAF4722637}" type="datetime'''''''''''''''''''''1''''''''''5''''''''''''''''''0'''''''''''">
              <a:rPr kumimoji="0" lang="en-GB" altLang="en-US" sz="1000" b="0" i="0" u="none" strike="noStrike" kern="0" cap="none" spc="0" normalizeH="0" baseline="0" noProof="0" smtClean="0">
                <a:ln>
                  <a:noFill/>
                </a:ln>
                <a:effectLst/>
                <a:uLnTx/>
                <a:uFillTx/>
                <a:latin typeface="Gill Sans MT" panose="020B0502020104020203" pitchFamily="34" charset="0"/>
                <a:cs typeface="+mn-cs"/>
                <a:sym typeface="Gill Sans MT" panose="020B0502020104020203" pitchFamily="34" charset="0"/>
              </a:rPr>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t>150</a:t>
            </a:fld>
            <a:endParaRPr kumimoji="0" lang="en-GB" sz="1000" b="0" i="0" u="none" strike="noStrike" kern="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27" name="Text Placeholder 2">
            <a:extLst>
              <a:ext uri="{FF2B5EF4-FFF2-40B4-BE49-F238E27FC236}">
                <a16:creationId xmlns:a16="http://schemas.microsoft.com/office/drawing/2014/main" id="{215DC042-E804-C854-ED8B-990D968101F7}"/>
              </a:ext>
            </a:extLst>
          </p:cNvPr>
          <p:cNvSpPr>
            <a:spLocks noGrp="1"/>
          </p:cNvSpPr>
          <p:nvPr>
            <p:custDataLst>
              <p:tags r:id="rId7"/>
            </p:custDataLst>
          </p:nvPr>
        </p:nvSpPr>
        <p:spPr bwMode="gray">
          <a:xfrm>
            <a:off x="8099425" y="2406650"/>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02B18A6C-8957-436B-AE63-450A640B2CA1}" type="datetime'2''0''''''''''''''''''''''''''''''''''0'''''''''''''">
              <a:rPr kumimoji="0" lang="en-GB" altLang="en-US" sz="1000" b="0" i="0" u="none" strike="noStrike" kern="0" cap="none" spc="0" normalizeH="0" baseline="0" noProof="0" smtClean="0">
                <a:ln>
                  <a:noFill/>
                </a:ln>
                <a:effectLst/>
                <a:uLnTx/>
                <a:uFillTx/>
                <a:latin typeface="Gill Sans MT" panose="020B0502020104020203" pitchFamily="34" charset="0"/>
                <a:cs typeface="+mn-cs"/>
                <a:sym typeface="Gill Sans MT" panose="020B0502020104020203" pitchFamily="34" charset="0"/>
              </a:rPr>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t>200</a:t>
            </a:fld>
            <a:endParaRPr kumimoji="0" lang="en-GB" sz="1000" b="0" i="0" u="none" strike="noStrike" kern="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28" name="Text Placeholder 2">
            <a:extLst>
              <a:ext uri="{FF2B5EF4-FFF2-40B4-BE49-F238E27FC236}">
                <a16:creationId xmlns:a16="http://schemas.microsoft.com/office/drawing/2014/main" id="{54BBD993-67E3-C313-A446-35F35093E9A7}"/>
              </a:ext>
            </a:extLst>
          </p:cNvPr>
          <p:cNvSpPr>
            <a:spLocks noGrp="1"/>
          </p:cNvSpPr>
          <p:nvPr>
            <p:custDataLst>
              <p:tags r:id="rId8"/>
            </p:custDataLst>
          </p:nvPr>
        </p:nvSpPr>
        <p:spPr bwMode="gray">
          <a:xfrm>
            <a:off x="8099425" y="2128838"/>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D698217A-7BA2-4D4A-A7B1-C9A34A4125B4}" type="datetime'''''''''''''''''''''''''''''''''''''''''''''''2''''5''0'''">
              <a:rPr kumimoji="0" lang="en-GB" altLang="en-US" sz="1000" b="0" i="0" u="none" strike="noStrike" kern="0" cap="none" spc="0" normalizeH="0" baseline="0" noProof="0" smtClean="0">
                <a:ln>
                  <a:noFill/>
                </a:ln>
                <a:effectLst/>
                <a:uLnTx/>
                <a:uFillTx/>
                <a:latin typeface="Gill Sans MT" panose="020B0502020104020203" pitchFamily="34" charset="0"/>
                <a:cs typeface="+mn-cs"/>
                <a:sym typeface="Gill Sans MT" panose="020B0502020104020203" pitchFamily="34" charset="0"/>
              </a:rPr>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t>250</a:t>
            </a:fld>
            <a:endParaRPr kumimoji="0" lang="en-GB" sz="1000" b="0" i="0" u="none" strike="noStrike" kern="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29" name="Text Placeholder 2">
            <a:extLst>
              <a:ext uri="{FF2B5EF4-FFF2-40B4-BE49-F238E27FC236}">
                <a16:creationId xmlns:a16="http://schemas.microsoft.com/office/drawing/2014/main" id="{5E17CCEF-37BD-A2D8-3FBB-22A943FDDDE6}"/>
              </a:ext>
            </a:extLst>
          </p:cNvPr>
          <p:cNvSpPr>
            <a:spLocks noGrp="1"/>
          </p:cNvSpPr>
          <p:nvPr>
            <p:custDataLst>
              <p:tags r:id="rId9"/>
            </p:custDataLst>
          </p:nvPr>
        </p:nvSpPr>
        <p:spPr bwMode="gray">
          <a:xfrm>
            <a:off x="8099425" y="1851025"/>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3308C712-EE46-46A8-9ADF-F838A350C320}" type="datetime'''''''''''''''''3''''''''''''''''''''0''''''''''''0'''''''''''">
              <a:rPr kumimoji="0" lang="en-GB" altLang="en-US" sz="1000" b="0" i="0" u="none" strike="noStrike" kern="0" cap="none" spc="0" normalizeH="0" baseline="0" noProof="0" smtClean="0">
                <a:ln>
                  <a:noFill/>
                </a:ln>
                <a:effectLst/>
                <a:uLnTx/>
                <a:uFillTx/>
                <a:latin typeface="Gill Sans MT" panose="020B0502020104020203" pitchFamily="34" charset="0"/>
                <a:cs typeface="+mn-cs"/>
                <a:sym typeface="Gill Sans MT" panose="020B0502020104020203" pitchFamily="34" charset="0"/>
              </a:rPr>
              <a:pPr marL="0" marR="0" lvl="0" indent="0" algn="r" defTabSz="914400" eaLnBrk="1" fontAlgn="auto" latinLnBrk="0" hangingPunct="1">
                <a:lnSpc>
                  <a:spcPct val="90000"/>
                </a:lnSpc>
                <a:spcBef>
                  <a:spcPct val="0"/>
                </a:spcBef>
                <a:spcAft>
                  <a:spcPct val="0"/>
                </a:spcAft>
                <a:buClrTx/>
                <a:buSzTx/>
                <a:buFont typeface="Wingdings" panose="05000000000000000000" pitchFamily="2" charset="2"/>
                <a:buNone/>
                <a:tabLst/>
                <a:defRPr/>
              </a:pPr>
              <a:t>300</a:t>
            </a:fld>
            <a:endParaRPr kumimoji="0" lang="en-GB" sz="1000" b="0" i="0" u="none" strike="noStrike" kern="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84" name="Text Placeholder 2">
            <a:extLst>
              <a:ext uri="{FF2B5EF4-FFF2-40B4-BE49-F238E27FC236}">
                <a16:creationId xmlns:a16="http://schemas.microsoft.com/office/drawing/2014/main" id="{9FC684FB-298E-CA1F-9D9F-EBA9E51C1CC9}"/>
              </a:ext>
            </a:extLst>
          </p:cNvPr>
          <p:cNvSpPr>
            <a:spLocks noGrp="1"/>
          </p:cNvSpPr>
          <p:nvPr>
            <p:custDataLst>
              <p:tags r:id="rId10"/>
            </p:custDataLst>
          </p:nvPr>
        </p:nvSpPr>
        <p:spPr bwMode="gray">
          <a:xfrm>
            <a:off x="11582400" y="3519488"/>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24C26400-B466-4549-A58F-9AF559117F9F}" type="datetime'''''''1''''''''''''0''''''''''''''''''''''''''''0'''''''''''">
              <a:rPr lang="en-GB" altLang="en-US" sz="1000" smtClean="0">
                <a:effectLst/>
                <a:cs typeface="+mn-cs"/>
              </a:rPr>
              <a:pPr marL="0" lvl="0" indent="0">
                <a:spcBef>
                  <a:spcPct val="0"/>
                </a:spcBef>
                <a:spcAft>
                  <a:spcPct val="0"/>
                </a:spcAft>
                <a:buNone/>
              </a:pPr>
              <a:t>100</a:t>
            </a:fld>
            <a:endParaRPr lang="en-GB" sz="1000" dirty="0">
              <a:cs typeface="+mn-cs"/>
            </a:endParaRPr>
          </a:p>
        </p:txBody>
      </p:sp>
      <p:sp>
        <p:nvSpPr>
          <p:cNvPr id="75" name="Text Placeholder 2">
            <a:extLst>
              <a:ext uri="{FF2B5EF4-FFF2-40B4-BE49-F238E27FC236}">
                <a16:creationId xmlns:a16="http://schemas.microsoft.com/office/drawing/2014/main" id="{411078A7-CBD7-A840-F95D-70035DCEA227}"/>
              </a:ext>
            </a:extLst>
          </p:cNvPr>
          <p:cNvSpPr>
            <a:spLocks noGrp="1"/>
          </p:cNvSpPr>
          <p:nvPr>
            <p:custDataLst>
              <p:tags r:id="rId11"/>
            </p:custDataLst>
          </p:nvPr>
        </p:nvSpPr>
        <p:spPr bwMode="gray">
          <a:xfrm>
            <a:off x="11582400" y="3241675"/>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B70A56B7-C3EE-4993-B183-01A063BF76F1}" type="datetime'''''1''''''''2''''0'''''''''''''''''">
              <a:rPr lang="en-GB" altLang="en-US" sz="1000" smtClean="0">
                <a:effectLst/>
                <a:cs typeface="+mn-cs"/>
              </a:rPr>
              <a:pPr marL="0" lvl="0" indent="0">
                <a:spcBef>
                  <a:spcPct val="0"/>
                </a:spcBef>
                <a:spcAft>
                  <a:spcPct val="0"/>
                </a:spcAft>
                <a:buNone/>
              </a:pPr>
              <a:t>120</a:t>
            </a:fld>
            <a:endParaRPr lang="en-GB" sz="1000" dirty="0">
              <a:cs typeface="+mn-cs"/>
            </a:endParaRPr>
          </a:p>
        </p:txBody>
      </p:sp>
      <p:sp>
        <p:nvSpPr>
          <p:cNvPr id="77" name="Text Placeholder 2">
            <a:extLst>
              <a:ext uri="{FF2B5EF4-FFF2-40B4-BE49-F238E27FC236}">
                <a16:creationId xmlns:a16="http://schemas.microsoft.com/office/drawing/2014/main" id="{A2303A62-33C4-0000-69A5-D52CF0B2A33D}"/>
              </a:ext>
            </a:extLst>
          </p:cNvPr>
          <p:cNvSpPr>
            <a:spLocks noGrp="1"/>
          </p:cNvSpPr>
          <p:nvPr>
            <p:custDataLst>
              <p:tags r:id="rId12"/>
            </p:custDataLst>
          </p:nvPr>
        </p:nvSpPr>
        <p:spPr bwMode="gray">
          <a:xfrm>
            <a:off x="11582400" y="2963863"/>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2F6A1F3B-FA0E-402B-B7A5-76B3DE8BDA39}" type="datetime'1''''''''''''''''''''''4''0'''''''''''''''''''''''''''">
              <a:rPr lang="en-GB" altLang="en-US" sz="1000" smtClean="0">
                <a:effectLst/>
                <a:cs typeface="+mn-cs"/>
              </a:rPr>
              <a:pPr marL="0" lvl="0" indent="0">
                <a:spcBef>
                  <a:spcPct val="0"/>
                </a:spcBef>
                <a:spcAft>
                  <a:spcPct val="0"/>
                </a:spcAft>
                <a:buNone/>
              </a:pPr>
              <a:t>140</a:t>
            </a:fld>
            <a:endParaRPr lang="en-GB" sz="1000" dirty="0">
              <a:cs typeface="+mn-cs"/>
            </a:endParaRPr>
          </a:p>
        </p:txBody>
      </p:sp>
      <p:sp>
        <p:nvSpPr>
          <p:cNvPr id="79" name="Text Placeholder 2">
            <a:extLst>
              <a:ext uri="{FF2B5EF4-FFF2-40B4-BE49-F238E27FC236}">
                <a16:creationId xmlns:a16="http://schemas.microsoft.com/office/drawing/2014/main" id="{7FFFAE2C-9FB0-4DCD-E1CA-18013B594D38}"/>
              </a:ext>
            </a:extLst>
          </p:cNvPr>
          <p:cNvSpPr>
            <a:spLocks noGrp="1"/>
          </p:cNvSpPr>
          <p:nvPr>
            <p:custDataLst>
              <p:tags r:id="rId13"/>
            </p:custDataLst>
          </p:nvPr>
        </p:nvSpPr>
        <p:spPr bwMode="gray">
          <a:xfrm>
            <a:off x="11582400" y="2686050"/>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9DA77E22-8874-4968-AAC5-541163ED152C}" type="datetime'''''''1''''''''''''''''''6''''''0'''''''''''''''''''''''''">
              <a:rPr lang="en-GB" altLang="en-US" sz="1000" smtClean="0">
                <a:effectLst/>
                <a:cs typeface="+mn-cs"/>
              </a:rPr>
              <a:pPr marL="0" lvl="0" indent="0">
                <a:spcBef>
                  <a:spcPct val="0"/>
                </a:spcBef>
                <a:spcAft>
                  <a:spcPct val="0"/>
                </a:spcAft>
                <a:buNone/>
              </a:pPr>
              <a:t>160</a:t>
            </a:fld>
            <a:endParaRPr lang="en-GB" sz="1000" dirty="0">
              <a:cs typeface="+mn-cs"/>
            </a:endParaRPr>
          </a:p>
        </p:txBody>
      </p:sp>
      <p:sp>
        <p:nvSpPr>
          <p:cNvPr id="25" name="Text Placeholder 2">
            <a:extLst>
              <a:ext uri="{FF2B5EF4-FFF2-40B4-BE49-F238E27FC236}">
                <a16:creationId xmlns:a16="http://schemas.microsoft.com/office/drawing/2014/main" id="{E9953A17-06CB-62A9-18D1-58E70B6E7AC9}"/>
              </a:ext>
            </a:extLst>
          </p:cNvPr>
          <p:cNvSpPr>
            <a:spLocks noGrp="1"/>
          </p:cNvSpPr>
          <p:nvPr>
            <p:custDataLst>
              <p:tags r:id="rId14"/>
            </p:custDataLst>
          </p:nvPr>
        </p:nvSpPr>
        <p:spPr bwMode="gray">
          <a:xfrm>
            <a:off x="11582400" y="2406650"/>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88AFC9D7-C44E-4902-AF96-29CF7811ECE2}" type="datetime'''''''''''''''''''''''''''''''''''1''''''''''''''''80'''''''''">
              <a:rPr kumimoji="0" lang="en-GB" altLang="en-US" sz="1000" b="0" i="0" u="none" strike="noStrike" kern="1200" cap="none" spc="0" normalizeH="0" baseline="0" noProof="0" smtClean="0">
                <a:ln>
                  <a:noFill/>
                </a:ln>
                <a:effectLst/>
                <a:uLnTx/>
                <a:uFillTx/>
                <a:cs typeface="+mn-cs"/>
              </a:rPr>
              <a:pPr marL="0" marR="0" lvl="0" indent="0" algn="l" defTabSz="685800" eaLnBrk="1" fontAlgn="auto" latinLnBrk="0" hangingPunct="1">
                <a:lnSpc>
                  <a:spcPct val="90000"/>
                </a:lnSpc>
                <a:spcBef>
                  <a:spcPct val="0"/>
                </a:spcBef>
                <a:spcAft>
                  <a:spcPts val="0"/>
                </a:spcAft>
                <a:buClrTx/>
                <a:buSzTx/>
                <a:buFont typeface="Wingdings" panose="05000000000000000000" pitchFamily="2" charset="2"/>
                <a:buNone/>
                <a:tabLst/>
                <a:defRPr/>
              </a:pPr>
              <a:t>180</a:t>
            </a:fld>
            <a:endParaRPr kumimoji="0" lang="en-GB" sz="1000" b="0" i="0" u="none" strike="noStrike" kern="1200" cap="none" spc="0" normalizeH="0" baseline="0" noProof="0" dirty="0">
              <a:ln>
                <a:noFill/>
              </a:ln>
              <a:effectLst/>
              <a:uLnTx/>
              <a:uFillTx/>
              <a:cs typeface="+mn-cs"/>
            </a:endParaRPr>
          </a:p>
        </p:txBody>
      </p:sp>
      <p:sp>
        <p:nvSpPr>
          <p:cNvPr id="29" name="Rectangle 28">
            <a:extLst>
              <a:ext uri="{FF2B5EF4-FFF2-40B4-BE49-F238E27FC236}">
                <a16:creationId xmlns:a16="http://schemas.microsoft.com/office/drawing/2014/main" id="{42C420AB-846E-F158-8371-E8F189A4F5A6}"/>
              </a:ext>
            </a:extLst>
          </p:cNvPr>
          <p:cNvSpPr>
            <a:spLocks noGrp="1" noChangeArrowheads="1"/>
          </p:cNvSpPr>
          <p:nvPr>
            <p:custDataLst>
              <p:tags r:id="rId15"/>
            </p:custDataLst>
          </p:nvPr>
        </p:nvSpPr>
        <p:spPr bwMode="gray">
          <a:xfrm>
            <a:off x="11582400" y="2128838"/>
            <a:ext cx="1905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l" defTabSz="914378" eaLnBrk="1" fontAlgn="base" latinLnBrk="0" hangingPunct="1">
              <a:lnSpc>
                <a:spcPct val="90000"/>
              </a:lnSpc>
              <a:spcBef>
                <a:spcPct val="0"/>
              </a:spcBef>
              <a:spcAft>
                <a:spcPct val="0"/>
              </a:spcAft>
              <a:buClr>
                <a:srgbClr val="8C7F6D"/>
              </a:buClr>
              <a:buSzTx/>
              <a:buFontTx/>
              <a:buNone/>
              <a:tabLst/>
              <a:defRPr/>
            </a:pPr>
            <a:fld id="{85C70DF4-6DA5-4354-9D53-D8068A38211A}" type="datetime'''''2''''''''''00'''''''''">
              <a:rPr kumimoji="0" lang="en-GB" altLang="en-US" sz="1000" b="0" i="0" u="none" strike="noStrike" kern="1200" cap="none" spc="0" normalizeH="0" baseline="0" noProof="0" smtClean="0">
                <a:ln>
                  <a:noFill/>
                </a:ln>
                <a:solidFill>
                  <a:srgbClr val="1D3E88"/>
                </a:solidFill>
                <a:effectLst/>
                <a:uLnTx/>
                <a:uFillTx/>
                <a:sym typeface="Gill Sans MT" panose="020B0502020104020203" pitchFamily="34" charset="0"/>
              </a:rPr>
              <a:pPr marL="0" marR="0" lvl="0" indent="0" algn="l" defTabSz="914378" eaLnBrk="1" fontAlgn="base" latinLnBrk="0" hangingPunct="1">
                <a:lnSpc>
                  <a:spcPct val="90000"/>
                </a:lnSpc>
                <a:spcBef>
                  <a:spcPct val="0"/>
                </a:spcBef>
                <a:spcAft>
                  <a:spcPct val="0"/>
                </a:spcAft>
                <a:buClr>
                  <a:srgbClr val="8C7F6D"/>
                </a:buClr>
                <a:buSzTx/>
                <a:buFontTx/>
                <a:buNone/>
                <a:tabLst/>
                <a:defRPr/>
              </a:pPr>
              <a:t>200</a:t>
            </a:fld>
            <a:endParaRPr kumimoji="0" lang="en-GB" sz="1000" b="0" i="0" u="none" strike="noStrike" kern="1200" cap="none" spc="0" normalizeH="0" baseline="0" noProof="0" dirty="0">
              <a:ln>
                <a:noFill/>
              </a:ln>
              <a:solidFill>
                <a:srgbClr val="1D3E88"/>
              </a:solidFill>
              <a:effectLst/>
              <a:uLnTx/>
              <a:uFillTx/>
              <a:sym typeface="Gill Sans MT" panose="020B0502020104020203" pitchFamily="34" charset="0"/>
            </a:endParaRPr>
          </a:p>
        </p:txBody>
      </p:sp>
      <p:sp>
        <p:nvSpPr>
          <p:cNvPr id="85" name="Text Placeholder 2">
            <a:extLst>
              <a:ext uri="{FF2B5EF4-FFF2-40B4-BE49-F238E27FC236}">
                <a16:creationId xmlns:a16="http://schemas.microsoft.com/office/drawing/2014/main" id="{B921184F-8357-BD92-87C8-FD7683CD67AF}"/>
              </a:ext>
            </a:extLst>
          </p:cNvPr>
          <p:cNvSpPr>
            <a:spLocks noGrp="1"/>
          </p:cNvSpPr>
          <p:nvPr>
            <p:custDataLst>
              <p:tags r:id="rId16"/>
            </p:custDataLst>
          </p:nvPr>
        </p:nvSpPr>
        <p:spPr bwMode="gray">
          <a:xfrm>
            <a:off x="11582400" y="1851025"/>
            <a:ext cx="190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B34570A5-2DE1-4A01-94A4-0991BAF327AE}" type="datetime'''''''''''''''''''''''''''''''''2''''''''''''''''''2''''0'''">
              <a:rPr lang="en-GB" altLang="en-US" sz="1000" smtClean="0">
                <a:effectLst/>
                <a:cs typeface="+mn-cs"/>
              </a:rPr>
              <a:pPr marL="0" lvl="0" indent="0">
                <a:spcBef>
                  <a:spcPct val="0"/>
                </a:spcBef>
                <a:spcAft>
                  <a:spcPct val="0"/>
                </a:spcAft>
                <a:buNone/>
              </a:pPr>
              <a:t>220</a:t>
            </a:fld>
            <a:endParaRPr lang="en-GB" sz="1000" dirty="0">
              <a:cs typeface="+mn-cs"/>
            </a:endParaRPr>
          </a:p>
        </p:txBody>
      </p:sp>
      <p:cxnSp>
        <p:nvCxnSpPr>
          <p:cNvPr id="261" name="Straight Connector 260">
            <a:extLst>
              <a:ext uri="{FF2B5EF4-FFF2-40B4-BE49-F238E27FC236}">
                <a16:creationId xmlns:a16="http://schemas.microsoft.com/office/drawing/2014/main" id="{83A9CD3E-78D8-A843-5242-93D9197EFD4C}"/>
              </a:ext>
            </a:extLst>
          </p:cNvPr>
          <p:cNvCxnSpPr/>
          <p:nvPr>
            <p:custDataLst>
              <p:tags r:id="rId17"/>
            </p:custDataLst>
          </p:nvPr>
        </p:nvCxnSpPr>
        <p:spPr bwMode="auto">
          <a:xfrm flipV="1">
            <a:off x="10504488" y="1592263"/>
            <a:ext cx="0" cy="509588"/>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2" name="Straight Connector 261">
            <a:extLst>
              <a:ext uri="{FF2B5EF4-FFF2-40B4-BE49-F238E27FC236}">
                <a16:creationId xmlns:a16="http://schemas.microsoft.com/office/drawing/2014/main" id="{E8FE1B2D-DF99-86B1-DA89-6DDB349125A7}"/>
              </a:ext>
            </a:extLst>
          </p:cNvPr>
          <p:cNvCxnSpPr/>
          <p:nvPr>
            <p:custDataLst>
              <p:tags r:id="rId18"/>
            </p:custDataLst>
          </p:nvPr>
        </p:nvCxnSpPr>
        <p:spPr bwMode="auto">
          <a:xfrm>
            <a:off x="10504488" y="1592263"/>
            <a:ext cx="682625"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3" name="Straight Connector 262">
            <a:extLst>
              <a:ext uri="{FF2B5EF4-FFF2-40B4-BE49-F238E27FC236}">
                <a16:creationId xmlns:a16="http://schemas.microsoft.com/office/drawing/2014/main" id="{1B60B052-C2C6-A8FD-7A59-FA2505405471}"/>
              </a:ext>
            </a:extLst>
          </p:cNvPr>
          <p:cNvCxnSpPr/>
          <p:nvPr>
            <p:custDataLst>
              <p:tags r:id="rId19"/>
            </p:custDataLst>
          </p:nvPr>
        </p:nvCxnSpPr>
        <p:spPr bwMode="auto">
          <a:xfrm>
            <a:off x="11187113" y="1592263"/>
            <a:ext cx="0" cy="307975"/>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9C1D9B84-28B4-0DAF-B144-7232D2C20126}"/>
              </a:ext>
            </a:extLst>
          </p:cNvPr>
          <p:cNvCxnSpPr/>
          <p:nvPr>
            <p:custDataLst>
              <p:tags r:id="rId20"/>
            </p:custDataLst>
          </p:nvPr>
        </p:nvCxnSpPr>
        <p:spPr bwMode="gray">
          <a:xfrm flipV="1">
            <a:off x="10580688" y="1862138"/>
            <a:ext cx="0" cy="454025"/>
          </a:xfrm>
          <a:prstGeom prst="line">
            <a:avLst/>
          </a:prstGeom>
          <a:ln w="12700" cap="flat" cmpd="sng" algn="ctr">
            <a:solidFill>
              <a:schemeClr val="accent3"/>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2B7C15E5-1D46-AB17-7113-73D1D80DB714}"/>
              </a:ext>
            </a:extLst>
          </p:cNvPr>
          <p:cNvCxnSpPr/>
          <p:nvPr>
            <p:custDataLst>
              <p:tags r:id="rId21"/>
            </p:custDataLst>
          </p:nvPr>
        </p:nvCxnSpPr>
        <p:spPr bwMode="gray">
          <a:xfrm>
            <a:off x="10580688" y="1862138"/>
            <a:ext cx="531813" cy="0"/>
          </a:xfrm>
          <a:prstGeom prst="line">
            <a:avLst/>
          </a:prstGeom>
          <a:ln w="12700" cap="flat" cmpd="sng" algn="ctr">
            <a:solidFill>
              <a:schemeClr val="accent3"/>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3E0CBB59-230C-854B-CCAE-864F81EE97EF}"/>
              </a:ext>
            </a:extLst>
          </p:cNvPr>
          <p:cNvCxnSpPr/>
          <p:nvPr>
            <p:custDataLst>
              <p:tags r:id="rId22"/>
            </p:custDataLst>
          </p:nvPr>
        </p:nvCxnSpPr>
        <p:spPr bwMode="gray">
          <a:xfrm>
            <a:off x="11112500" y="1862138"/>
            <a:ext cx="0" cy="523875"/>
          </a:xfrm>
          <a:prstGeom prst="line">
            <a:avLst/>
          </a:prstGeom>
          <a:ln w="12700" cap="flat" cmpd="sng" algn="ctr">
            <a:solidFill>
              <a:schemeClr val="accent3"/>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4E207D8B-E1C8-168F-08E5-99FB6AE75701}"/>
              </a:ext>
            </a:extLst>
          </p:cNvPr>
          <p:cNvSpPr>
            <a:spLocks noGrp="1" noChangeArrowheads="1"/>
          </p:cNvSpPr>
          <p:nvPr>
            <p:custDataLst>
              <p:tags r:id="rId23"/>
            </p:custDataLst>
          </p:nvPr>
        </p:nvSpPr>
        <p:spPr bwMode="auto">
          <a:xfrm>
            <a:off x="8586788" y="36258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378" eaLnBrk="1" fontAlgn="base" latinLnBrk="0" hangingPunct="1">
              <a:lnSpc>
                <a:spcPct val="90000"/>
              </a:lnSpc>
              <a:spcBef>
                <a:spcPct val="0"/>
              </a:spcBef>
              <a:spcAft>
                <a:spcPct val="0"/>
              </a:spcAft>
              <a:buClr>
                <a:srgbClr val="8C7F6D"/>
              </a:buClr>
              <a:buSzTx/>
              <a:buFontTx/>
              <a:buNone/>
              <a:tabLst/>
              <a:defRPr/>
            </a:pPr>
            <a:fld id="{0CA4728F-F20A-4FA6-8A3C-5C1739015278}" type="datetime'''''''2''''''''0''''''''''''''''''2''0'''''''''''">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ctr" defTabSz="914378" eaLnBrk="1" fontAlgn="base" latinLnBrk="0" hangingPunct="1">
                <a:lnSpc>
                  <a:spcPct val="90000"/>
                </a:lnSpc>
                <a:spcBef>
                  <a:spcPct val="0"/>
                </a:spcBef>
                <a:spcAft>
                  <a:spcPct val="0"/>
                </a:spcAft>
                <a:buClr>
                  <a:srgbClr val="8C7F6D"/>
                </a:buClr>
                <a:buSzTx/>
                <a:buFontTx/>
                <a:buNone/>
                <a:tabLst/>
                <a:defRPr/>
              </a:pPr>
              <a:t>2020</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60" name="Rectangle 59">
            <a:extLst>
              <a:ext uri="{FF2B5EF4-FFF2-40B4-BE49-F238E27FC236}">
                <a16:creationId xmlns:a16="http://schemas.microsoft.com/office/drawing/2014/main" id="{216AEC3D-102E-6C85-0892-1147E00F4B80}"/>
              </a:ext>
            </a:extLst>
          </p:cNvPr>
          <p:cNvSpPr>
            <a:spLocks noGrp="1" noChangeArrowheads="1"/>
          </p:cNvSpPr>
          <p:nvPr>
            <p:custDataLst>
              <p:tags r:id="rId24"/>
            </p:custDataLst>
          </p:nvPr>
        </p:nvSpPr>
        <p:spPr bwMode="auto">
          <a:xfrm>
            <a:off x="9194800" y="36258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378" eaLnBrk="1" fontAlgn="base" latinLnBrk="0" hangingPunct="1">
              <a:lnSpc>
                <a:spcPct val="90000"/>
              </a:lnSpc>
              <a:spcBef>
                <a:spcPct val="0"/>
              </a:spcBef>
              <a:spcAft>
                <a:spcPct val="0"/>
              </a:spcAft>
              <a:buClr>
                <a:srgbClr val="8C7F6D"/>
              </a:buClr>
              <a:buSzTx/>
              <a:buFontTx/>
              <a:buNone/>
              <a:tabLst/>
              <a:defRPr/>
            </a:pPr>
            <a:fld id="{B6B8159E-5B84-4C5D-8CE3-623DF4555932}" type="datetime'20''''''''''''''''''''''''''''''''''2''''''''1'''''''''">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ctr" defTabSz="914378" eaLnBrk="1" fontAlgn="base" latinLnBrk="0" hangingPunct="1">
                <a:lnSpc>
                  <a:spcPct val="90000"/>
                </a:lnSpc>
                <a:spcBef>
                  <a:spcPct val="0"/>
                </a:spcBef>
                <a:spcAft>
                  <a:spcPct val="0"/>
                </a:spcAft>
                <a:buClr>
                  <a:srgbClr val="8C7F6D"/>
                </a:buClr>
                <a:buSzTx/>
                <a:buFontTx/>
                <a:buNone/>
                <a:tabLst/>
                <a:defRPr/>
              </a:pPr>
              <a:t>2021</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56" name="Rectangle 55">
            <a:extLst>
              <a:ext uri="{FF2B5EF4-FFF2-40B4-BE49-F238E27FC236}">
                <a16:creationId xmlns:a16="http://schemas.microsoft.com/office/drawing/2014/main" id="{7289D716-F032-1EED-564B-E2071FC034EA}"/>
              </a:ext>
            </a:extLst>
          </p:cNvPr>
          <p:cNvSpPr>
            <a:spLocks noGrp="1" noChangeArrowheads="1"/>
          </p:cNvSpPr>
          <p:nvPr>
            <p:custDataLst>
              <p:tags r:id="rId25"/>
            </p:custDataLst>
          </p:nvPr>
        </p:nvSpPr>
        <p:spPr bwMode="auto">
          <a:xfrm>
            <a:off x="9801225" y="36258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378" eaLnBrk="1" fontAlgn="base" latinLnBrk="0" hangingPunct="1">
              <a:lnSpc>
                <a:spcPct val="90000"/>
              </a:lnSpc>
              <a:spcBef>
                <a:spcPct val="0"/>
              </a:spcBef>
              <a:spcAft>
                <a:spcPct val="0"/>
              </a:spcAft>
              <a:buClr>
                <a:srgbClr val="8C7F6D"/>
              </a:buClr>
              <a:buSzTx/>
              <a:buFontTx/>
              <a:buNone/>
              <a:tabLst/>
              <a:defRPr/>
            </a:pPr>
            <a:fld id="{C56CFAA9-FC3B-45E5-AF0D-362D6E90D920}" type="datetime'''''''''''2''''''''''''0''2''''''''''2'">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ctr" defTabSz="914378" eaLnBrk="1" fontAlgn="base" latinLnBrk="0" hangingPunct="1">
                <a:lnSpc>
                  <a:spcPct val="90000"/>
                </a:lnSpc>
                <a:spcBef>
                  <a:spcPct val="0"/>
                </a:spcBef>
                <a:spcAft>
                  <a:spcPct val="0"/>
                </a:spcAft>
                <a:buClr>
                  <a:srgbClr val="8C7F6D"/>
                </a:buClr>
                <a:buSzTx/>
                <a:buFontTx/>
                <a:buNone/>
                <a:tabLst/>
                <a:defRPr/>
              </a:pPr>
              <a:t>2022</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57" name="Rectangle 56">
            <a:extLst>
              <a:ext uri="{FF2B5EF4-FFF2-40B4-BE49-F238E27FC236}">
                <a16:creationId xmlns:a16="http://schemas.microsoft.com/office/drawing/2014/main" id="{7D64E5C7-C3D5-C7B8-1A7F-D4D0E539C412}"/>
              </a:ext>
            </a:extLst>
          </p:cNvPr>
          <p:cNvSpPr>
            <a:spLocks noGrp="1" noChangeArrowheads="1"/>
          </p:cNvSpPr>
          <p:nvPr>
            <p:custDataLst>
              <p:tags r:id="rId26"/>
            </p:custDataLst>
          </p:nvPr>
        </p:nvSpPr>
        <p:spPr bwMode="auto">
          <a:xfrm>
            <a:off x="10409238" y="36258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378" eaLnBrk="1" fontAlgn="base" latinLnBrk="0" hangingPunct="1">
              <a:lnSpc>
                <a:spcPct val="90000"/>
              </a:lnSpc>
              <a:spcBef>
                <a:spcPct val="0"/>
              </a:spcBef>
              <a:spcAft>
                <a:spcPct val="0"/>
              </a:spcAft>
              <a:buClr>
                <a:srgbClr val="8C7F6D"/>
              </a:buClr>
              <a:buSzTx/>
              <a:buFontTx/>
              <a:buNone/>
              <a:tabLst/>
              <a:defRPr/>
            </a:pPr>
            <a:fld id="{ED33572A-BAAB-4076-A4B4-1962DC913713}" type="datetime'''''''''''''''2''0''''''''''''''''''''2''''''3'''''">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ctr" defTabSz="914378" eaLnBrk="1" fontAlgn="base" latinLnBrk="0" hangingPunct="1">
                <a:lnSpc>
                  <a:spcPct val="90000"/>
                </a:lnSpc>
                <a:spcBef>
                  <a:spcPct val="0"/>
                </a:spcBef>
                <a:spcAft>
                  <a:spcPct val="0"/>
                </a:spcAft>
                <a:buClr>
                  <a:srgbClr val="8C7F6D"/>
                </a:buClr>
                <a:buSzTx/>
                <a:buFontTx/>
                <a:buNone/>
                <a:tabLst/>
                <a:defRPr/>
              </a:pPr>
              <a:t>2023</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59" name="Rectangle 58">
            <a:extLst>
              <a:ext uri="{FF2B5EF4-FFF2-40B4-BE49-F238E27FC236}">
                <a16:creationId xmlns:a16="http://schemas.microsoft.com/office/drawing/2014/main" id="{16258DA6-1778-4096-216D-5CBC10CFFF17}"/>
              </a:ext>
            </a:extLst>
          </p:cNvPr>
          <p:cNvSpPr>
            <a:spLocks noGrp="1" noChangeArrowheads="1"/>
          </p:cNvSpPr>
          <p:nvPr>
            <p:custDataLst>
              <p:tags r:id="rId27"/>
            </p:custDataLst>
          </p:nvPr>
        </p:nvSpPr>
        <p:spPr bwMode="auto">
          <a:xfrm>
            <a:off x="11015663" y="36258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378" eaLnBrk="1" fontAlgn="base" latinLnBrk="0" hangingPunct="1">
              <a:lnSpc>
                <a:spcPct val="90000"/>
              </a:lnSpc>
              <a:spcBef>
                <a:spcPct val="0"/>
              </a:spcBef>
              <a:spcAft>
                <a:spcPct val="0"/>
              </a:spcAft>
              <a:buClr>
                <a:srgbClr val="8C7F6D"/>
              </a:buClr>
              <a:buSzTx/>
              <a:buFontTx/>
              <a:buNone/>
              <a:tabLst/>
              <a:defRPr/>
            </a:pPr>
            <a:fld id="{A686CAF2-29BD-42A5-8E59-9EFEC8A9AA91}" type="datetime'''''''''''''''''''''''''''''''''''''20''''2''''''''4'''''">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ctr" defTabSz="914378" eaLnBrk="1" fontAlgn="base" latinLnBrk="0" hangingPunct="1">
                <a:lnSpc>
                  <a:spcPct val="90000"/>
                </a:lnSpc>
                <a:spcBef>
                  <a:spcPct val="0"/>
                </a:spcBef>
                <a:spcAft>
                  <a:spcPct val="0"/>
                </a:spcAft>
                <a:buClr>
                  <a:srgbClr val="8C7F6D"/>
                </a:buClr>
                <a:buSzTx/>
                <a:buFontTx/>
                <a:buNone/>
                <a:tabLst/>
                <a:defRPr/>
              </a:pPr>
              <a:t>2024</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260" name="Text Placeholder 2">
            <a:extLst>
              <a:ext uri="{FF2B5EF4-FFF2-40B4-BE49-F238E27FC236}">
                <a16:creationId xmlns:a16="http://schemas.microsoft.com/office/drawing/2014/main" id="{A5CD4107-0492-E77E-AE12-4A39E90968DE}"/>
              </a:ext>
            </a:extLst>
          </p:cNvPr>
          <p:cNvSpPr>
            <a:spLocks noGrp="1"/>
          </p:cNvSpPr>
          <p:nvPr>
            <p:custDataLst>
              <p:tags r:id="rId28"/>
            </p:custDataLst>
          </p:nvPr>
        </p:nvSpPr>
        <p:spPr bwMode="auto">
          <a:xfrm>
            <a:off x="10694988" y="1495425"/>
            <a:ext cx="301625" cy="193675"/>
          </a:xfrm>
          <a:prstGeom prst="ellipse">
            <a:avLst/>
          </a:prstGeom>
          <a:solidFill>
            <a:schemeClr val="bg1"/>
          </a:solidFill>
          <a:ln w="9525" cmpd="sng" algn="ctr">
            <a:solidFill>
              <a:schemeClr val="tx1"/>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76348D43-DB26-42F6-8432-E0012B5F84D3}" type="datetime'''''1''''''''''''''''''''''''''4''''%'''">
              <a:rPr kumimoji="0" lang="en-GB" altLang="en-US" sz="1000" i="0" u="none" strike="noStrike" kern="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14%</a:t>
            </a:fld>
            <a:endParaRPr kumimoji="0" lang="en-GB" sz="1000" i="0" u="none" strike="noStrike" kern="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45" name="Text Placeholder 2">
            <a:extLst>
              <a:ext uri="{FF2B5EF4-FFF2-40B4-BE49-F238E27FC236}">
                <a16:creationId xmlns:a16="http://schemas.microsoft.com/office/drawing/2014/main" id="{951C0E68-D6DE-3082-E2BE-32E03F6E7555}"/>
              </a:ext>
            </a:extLst>
          </p:cNvPr>
          <p:cNvSpPr>
            <a:spLocks noGrp="1"/>
          </p:cNvSpPr>
          <p:nvPr>
            <p:custDataLst>
              <p:tags r:id="rId29"/>
            </p:custDataLst>
          </p:nvPr>
        </p:nvSpPr>
        <p:spPr bwMode="auto">
          <a:xfrm>
            <a:off x="10710863" y="1765300"/>
            <a:ext cx="269875" cy="193675"/>
          </a:xfrm>
          <a:prstGeom prst="ellipse">
            <a:avLst/>
          </a:prstGeom>
          <a:solidFill>
            <a:schemeClr val="bg1"/>
          </a:solidFill>
          <a:ln w="9525" cmpd="sng" algn="ctr">
            <a:solidFill>
              <a:schemeClr val="accent3"/>
            </a:solidFill>
          </a:ln>
          <a:effectLst/>
        </p:spPr>
        <p:txBody>
          <a:bodyPr vert="horz" wrap="none" lIns="0" tIns="0" rIns="0"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fld id="{21FD1F9B-0F43-47E4-95FA-238DFEB9CE9D}" type="datetime'''''''''''''''-''''3''''%'''''''''''''''''''''''''">
              <a:rPr kumimoji="0" lang="en-GB" altLang="en-US" sz="1000" i="0" u="none" strike="noStrike" kern="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t>-3%</a:t>
            </a:fld>
            <a:endParaRPr kumimoji="0" lang="en-GB" sz="1000" i="0" u="none" strike="noStrike" kern="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cxnSp>
        <p:nvCxnSpPr>
          <p:cNvPr id="61" name="Straight Connector 60">
            <a:extLst>
              <a:ext uri="{FF2B5EF4-FFF2-40B4-BE49-F238E27FC236}">
                <a16:creationId xmlns:a16="http://schemas.microsoft.com/office/drawing/2014/main" id="{8CCF6C40-3553-6359-A97B-217B0588AE0C}"/>
              </a:ext>
            </a:extLst>
          </p:cNvPr>
          <p:cNvCxnSpPr/>
          <p:nvPr>
            <p:custDataLst>
              <p:tags r:id="rId30"/>
            </p:custDataLst>
          </p:nvPr>
        </p:nvCxnSpPr>
        <p:spPr bwMode="gray">
          <a:xfrm>
            <a:off x="8916988" y="3938588"/>
            <a:ext cx="150813" cy="0"/>
          </a:xfrm>
          <a:prstGeom prst="line">
            <a:avLst/>
          </a:prstGeom>
          <a:ln w="28575" cap="rnd" cmpd="sng" algn="ctr">
            <a:solidFill>
              <a:schemeClr val="tx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0776F6F3-D7FF-FE5F-14A0-1F78F16228FF}"/>
              </a:ext>
            </a:extLst>
          </p:cNvPr>
          <p:cNvSpPr/>
          <p:nvPr>
            <p:custDataLst>
              <p:tags r:id="rId31"/>
            </p:custDataLst>
          </p:nvPr>
        </p:nvSpPr>
        <p:spPr bwMode="auto">
          <a:xfrm>
            <a:off x="9820275" y="3871913"/>
            <a:ext cx="179388" cy="133350"/>
          </a:xfrm>
          <a:prstGeom prst="rect">
            <a:avLst/>
          </a:prstGeom>
          <a:solidFill>
            <a:srgbClr val="C3CFE1"/>
          </a:solidFill>
          <a:ln w="2540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8"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63" name="Rectangle 62">
            <a:extLst>
              <a:ext uri="{FF2B5EF4-FFF2-40B4-BE49-F238E27FC236}">
                <a16:creationId xmlns:a16="http://schemas.microsoft.com/office/drawing/2014/main" id="{BF4C113D-EC1A-0B97-156F-A962F3610E02}"/>
              </a:ext>
            </a:extLst>
          </p:cNvPr>
          <p:cNvSpPr>
            <a:spLocks noGrp="1" noChangeArrowheads="1"/>
          </p:cNvSpPr>
          <p:nvPr>
            <p:custDataLst>
              <p:tags r:id="rId32"/>
            </p:custDataLst>
          </p:nvPr>
        </p:nvSpPr>
        <p:spPr bwMode="auto">
          <a:xfrm>
            <a:off x="9132888" y="3879850"/>
            <a:ext cx="585788"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l" defTabSz="914378" eaLnBrk="1" fontAlgn="base" latinLnBrk="0" hangingPunct="1">
              <a:lnSpc>
                <a:spcPct val="90000"/>
              </a:lnSpc>
              <a:spcBef>
                <a:spcPct val="0"/>
              </a:spcBef>
              <a:spcAft>
                <a:spcPct val="0"/>
              </a:spcAft>
              <a:buClr>
                <a:srgbClr val="8C7F6D"/>
              </a:buClr>
              <a:buSzTx/>
              <a:buFontTx/>
              <a:buNone/>
              <a:tabLst/>
              <a:defRPr/>
            </a:pPr>
            <a:fld id="{BE063483-77D7-4E5F-9CFD-BA1CE2089833}" type="datetime'''''''S''''''''''''a''''''''le''''''''''s,'''' TW''h'">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l" defTabSz="914378" eaLnBrk="1" fontAlgn="base" latinLnBrk="0" hangingPunct="1">
                <a:lnSpc>
                  <a:spcPct val="90000"/>
                </a:lnSpc>
                <a:spcBef>
                  <a:spcPct val="0"/>
                </a:spcBef>
                <a:spcAft>
                  <a:spcPct val="0"/>
                </a:spcAft>
                <a:buClr>
                  <a:srgbClr val="8C7F6D"/>
                </a:buClr>
                <a:buSzTx/>
                <a:buFontTx/>
                <a:buNone/>
                <a:tabLst/>
                <a:defRPr/>
              </a:pPr>
              <a:t>Sales, TWh</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64" name="Rectangle 63">
            <a:extLst>
              <a:ext uri="{FF2B5EF4-FFF2-40B4-BE49-F238E27FC236}">
                <a16:creationId xmlns:a16="http://schemas.microsoft.com/office/drawing/2014/main" id="{14E982B4-86BE-4D2A-D3CF-79EE05874F21}"/>
              </a:ext>
            </a:extLst>
          </p:cNvPr>
          <p:cNvSpPr>
            <a:spLocks noGrp="1" noChangeArrowheads="1"/>
          </p:cNvSpPr>
          <p:nvPr>
            <p:custDataLst>
              <p:tags r:id="rId33"/>
            </p:custDataLst>
          </p:nvPr>
        </p:nvSpPr>
        <p:spPr bwMode="auto">
          <a:xfrm>
            <a:off x="10050463" y="3879850"/>
            <a:ext cx="925513"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l" defTabSz="914378" eaLnBrk="1" fontAlgn="base" latinLnBrk="0" hangingPunct="1">
              <a:lnSpc>
                <a:spcPct val="90000"/>
              </a:lnSpc>
              <a:spcBef>
                <a:spcPct val="0"/>
              </a:spcBef>
              <a:spcAft>
                <a:spcPct val="0"/>
              </a:spcAft>
              <a:buClr>
                <a:srgbClr val="8C7F6D"/>
              </a:buClr>
              <a:buSzTx/>
              <a:buFontTx/>
              <a:buNone/>
              <a:tabLst/>
              <a:defRPr/>
            </a:pPr>
            <a:fld id="{6AD88BF3-639A-4CA7-AA1C-B0880CD0E10A}" type="datetime'''Re''v''''''e''''n''u''e'''''','''''' R ''''''''bil''''lion'">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l" defTabSz="914378" eaLnBrk="1" fontAlgn="base" latinLnBrk="0" hangingPunct="1">
                <a:lnSpc>
                  <a:spcPct val="90000"/>
                </a:lnSpc>
                <a:spcBef>
                  <a:spcPct val="0"/>
                </a:spcBef>
                <a:spcAft>
                  <a:spcPct val="0"/>
                </a:spcAft>
                <a:buClr>
                  <a:srgbClr val="8C7F6D"/>
                </a:buClr>
                <a:buSzTx/>
                <a:buFontTx/>
                <a:buNone/>
                <a:tabLst/>
                <a:defRPr/>
              </a:pPr>
              <a:t>Revenue, R billion</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65" name="TextBox 64">
            <a:extLst>
              <a:ext uri="{FF2B5EF4-FFF2-40B4-BE49-F238E27FC236}">
                <a16:creationId xmlns:a16="http://schemas.microsoft.com/office/drawing/2014/main" id="{60C2A0AA-E352-9FFB-87AC-AFB5534B0576}"/>
              </a:ext>
            </a:extLst>
          </p:cNvPr>
          <p:cNvSpPr txBox="1">
            <a:spLocks noChangeArrowheads="1"/>
          </p:cNvSpPr>
          <p:nvPr/>
        </p:nvSpPr>
        <p:spPr bwMode="gray">
          <a:xfrm>
            <a:off x="7998337" y="1241425"/>
            <a:ext cx="2484438" cy="188913"/>
          </a:xfrm>
          <a:prstGeom prst="rect">
            <a:avLst/>
          </a:prstGeom>
          <a:noFill/>
          <a:ln w="9525" algn="ctr">
            <a:noFill/>
            <a:miter lim="800000"/>
            <a:headEnd/>
            <a:tailEnd/>
          </a:ln>
          <a:effectLst/>
        </p:spPr>
        <p:txBody>
          <a:bodyPr wrap="none" tIns="18000" bIns="18000" anchor="ctr"/>
          <a:lstStyle>
            <a:defPPr>
              <a:defRPr lang="en-ZA"/>
            </a:defPPr>
            <a:lvl1pPr algn="ctr">
              <a:defRPr sz="1600" b="1">
                <a:solidFill>
                  <a:schemeClr val="bg1"/>
                </a:solidFill>
              </a:defRPr>
            </a:lvl1p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Sales and revenue trend</a:t>
            </a:r>
            <a:endParaRPr kumimoji="0" lang="en-GB" sz="1400" b="1" i="0" u="none" strike="noStrike" kern="1200" cap="none" spc="0" normalizeH="0" baseline="5000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66" name="Text Box 7">
            <a:extLst>
              <a:ext uri="{FF2B5EF4-FFF2-40B4-BE49-F238E27FC236}">
                <a16:creationId xmlns:a16="http://schemas.microsoft.com/office/drawing/2014/main" id="{32B41586-EC23-4485-47DC-7EB5E09361B3}"/>
              </a:ext>
            </a:extLst>
          </p:cNvPr>
          <p:cNvSpPr txBox="1">
            <a:spLocks noChangeArrowheads="1"/>
          </p:cNvSpPr>
          <p:nvPr/>
        </p:nvSpPr>
        <p:spPr bwMode="auto">
          <a:xfrm>
            <a:off x="11477625" y="1565275"/>
            <a:ext cx="503238" cy="247650"/>
          </a:xfrm>
          <a:prstGeom prst="rect">
            <a:avLst/>
          </a:prstGeom>
          <a:noFill/>
          <a:ln w="9525">
            <a:noFill/>
            <a:miter lim="800000"/>
            <a:headEnd/>
            <a:tailEnd/>
          </a:ln>
        </p:spPr>
        <p:txBody>
          <a:bodyPr wrap="square">
            <a:spAutoFit/>
          </a:body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TWh</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sp>
        <p:nvSpPr>
          <p:cNvPr id="67" name="Text Box 7">
            <a:extLst>
              <a:ext uri="{FF2B5EF4-FFF2-40B4-BE49-F238E27FC236}">
                <a16:creationId xmlns:a16="http://schemas.microsoft.com/office/drawing/2014/main" id="{1ABB14DD-CCD2-569C-C262-C1929582EB23}"/>
              </a:ext>
            </a:extLst>
          </p:cNvPr>
          <p:cNvSpPr txBox="1">
            <a:spLocks noChangeArrowheads="1"/>
          </p:cNvSpPr>
          <p:nvPr/>
        </p:nvSpPr>
        <p:spPr bwMode="auto">
          <a:xfrm>
            <a:off x="8035925" y="1568450"/>
            <a:ext cx="709613" cy="246063"/>
          </a:xfrm>
          <a:prstGeom prst="rect">
            <a:avLst/>
          </a:prstGeom>
          <a:noFill/>
          <a:ln w="9525">
            <a:noFill/>
            <a:miter lim="800000"/>
            <a:headEnd/>
            <a:tailEnd/>
          </a:ln>
        </p:spPr>
        <p:txBody>
          <a:bodyPr wrap="square">
            <a:spAutoFit/>
          </a:body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sp>
        <p:nvSpPr>
          <p:cNvPr id="68" name="Rectangle 67">
            <a:extLst>
              <a:ext uri="{FF2B5EF4-FFF2-40B4-BE49-F238E27FC236}">
                <a16:creationId xmlns:a16="http://schemas.microsoft.com/office/drawing/2014/main" id="{DA58B7DA-189A-F3A2-9506-74E5124C7852}"/>
              </a:ext>
            </a:extLst>
          </p:cNvPr>
          <p:cNvSpPr/>
          <p:nvPr/>
        </p:nvSpPr>
        <p:spPr>
          <a:xfrm>
            <a:off x="9825038" y="3879850"/>
            <a:ext cx="177800" cy="133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19" name="Chart 18">
            <a:extLst>
              <a:ext uri="{FF2B5EF4-FFF2-40B4-BE49-F238E27FC236}">
                <a16:creationId xmlns:a16="http://schemas.microsoft.com/office/drawing/2014/main" id="{15324DE3-557E-7D59-C6CF-92A73D15CA1A}"/>
              </a:ext>
            </a:extLst>
          </p:cNvPr>
          <p:cNvGraphicFramePr/>
          <p:nvPr>
            <p:custDataLst>
              <p:tags r:id="rId34"/>
            </p:custDataLst>
            <p:extLst>
              <p:ext uri="{D42A27DB-BD31-4B8C-83A1-F6EECF244321}">
                <p14:modId xmlns:p14="http://schemas.microsoft.com/office/powerpoint/2010/main" val="2630429091"/>
              </p:ext>
            </p:extLst>
          </p:nvPr>
        </p:nvGraphicFramePr>
        <p:xfrm>
          <a:off x="4392613" y="1260475"/>
          <a:ext cx="2320925" cy="2759075"/>
        </p:xfrm>
        <a:graphic>
          <a:graphicData uri="http://schemas.openxmlformats.org/drawingml/2006/chart">
            <c:chart xmlns:c="http://schemas.openxmlformats.org/drawingml/2006/chart" xmlns:r="http://schemas.openxmlformats.org/officeDocument/2006/relationships" r:id="rId77"/>
          </a:graphicData>
        </a:graphic>
      </p:graphicFrame>
      <p:cxnSp>
        <p:nvCxnSpPr>
          <p:cNvPr id="37" name="Straight Connector 36">
            <a:extLst>
              <a:ext uri="{FF2B5EF4-FFF2-40B4-BE49-F238E27FC236}">
                <a16:creationId xmlns:a16="http://schemas.microsoft.com/office/drawing/2014/main" id="{E1A3BD10-D4DF-21FA-7B5B-72AADC0A4A28}"/>
              </a:ext>
            </a:extLst>
          </p:cNvPr>
          <p:cNvCxnSpPr/>
          <p:nvPr>
            <p:custDataLst>
              <p:tags r:id="rId35"/>
            </p:custDataLst>
          </p:nvPr>
        </p:nvCxnSpPr>
        <p:spPr bwMode="white">
          <a:xfrm flipV="1">
            <a:off x="5559425" y="1568450"/>
            <a:ext cx="0" cy="320675"/>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A6BFD3CE-CF50-6264-B269-DABDF5D5E343}"/>
              </a:ext>
            </a:extLst>
          </p:cNvPr>
          <p:cNvCxnSpPr>
            <a:cxnSpLocks/>
          </p:cNvCxnSpPr>
          <p:nvPr>
            <p:custDataLst>
              <p:tags r:id="rId36"/>
            </p:custDataLst>
          </p:nvPr>
        </p:nvCxnSpPr>
        <p:spPr bwMode="white">
          <a:xfrm>
            <a:off x="5940425" y="3286125"/>
            <a:ext cx="163513" cy="276225"/>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BF7737C7-B9F0-0673-6AB4-431CFDB16867}"/>
              </a:ext>
            </a:extLst>
          </p:cNvPr>
          <p:cNvCxnSpPr>
            <a:cxnSpLocks/>
          </p:cNvCxnSpPr>
          <p:nvPr>
            <p:custDataLst>
              <p:tags r:id="rId37"/>
            </p:custDataLst>
          </p:nvPr>
        </p:nvCxnSpPr>
        <p:spPr bwMode="white">
          <a:xfrm flipH="1">
            <a:off x="4667250" y="3055938"/>
            <a:ext cx="266700" cy="177800"/>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6B80F1CF-B395-4AC0-22FD-89ABBEB41DCA}"/>
              </a:ext>
            </a:extLst>
          </p:cNvPr>
          <p:cNvCxnSpPr/>
          <p:nvPr>
            <p:custDataLst>
              <p:tags r:id="rId38"/>
            </p:custDataLst>
          </p:nvPr>
        </p:nvCxnSpPr>
        <p:spPr bwMode="white">
          <a:xfrm flipH="1" flipV="1">
            <a:off x="4562475" y="2247900"/>
            <a:ext cx="298450" cy="117475"/>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54" name="Text Placeholder 2">
            <a:extLst>
              <a:ext uri="{FF2B5EF4-FFF2-40B4-BE49-F238E27FC236}">
                <a16:creationId xmlns:a16="http://schemas.microsoft.com/office/drawing/2014/main" id="{9D928AFA-E425-5272-2511-79E08C2AEC8F}"/>
              </a:ext>
            </a:extLst>
          </p:cNvPr>
          <p:cNvSpPr>
            <a:spLocks noGrp="1"/>
          </p:cNvSpPr>
          <p:nvPr>
            <p:custDataLst>
              <p:tags r:id="rId39"/>
            </p:custDataLst>
          </p:nvPr>
        </p:nvSpPr>
        <p:spPr bwMode="gray">
          <a:xfrm>
            <a:off x="6334125" y="2325688"/>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r>
              <a:rPr kumimoji="0" lang="en-GB" altLang="en-US" sz="10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t>41%</a:t>
            </a:r>
            <a:endParaRPr kumimoji="0" lang="en-GB" sz="10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16" name="Text Placeholder 2">
            <a:extLst>
              <a:ext uri="{FF2B5EF4-FFF2-40B4-BE49-F238E27FC236}">
                <a16:creationId xmlns:a16="http://schemas.microsoft.com/office/drawing/2014/main" id="{4AC1D3F8-58A4-93EB-9BFC-1C1FBF6921FC}"/>
              </a:ext>
            </a:extLst>
          </p:cNvPr>
          <p:cNvSpPr>
            <a:spLocks noGrp="1"/>
          </p:cNvSpPr>
          <p:nvPr>
            <p:custDataLst>
              <p:tags r:id="rId40"/>
            </p:custDataLst>
          </p:nvPr>
        </p:nvSpPr>
        <p:spPr bwMode="gray">
          <a:xfrm>
            <a:off x="5008563" y="1725613"/>
            <a:ext cx="184150" cy="136525"/>
          </a:xfrm>
          <a:prstGeom prst="rect">
            <a:avLst/>
          </a:prstGeom>
          <a:solidFill>
            <a:schemeClr val="accent3"/>
          </a:solidFill>
          <a:ln>
            <a:noFill/>
          </a:ln>
          <a:effectLst/>
        </p:spPr>
        <p:txBody>
          <a:bodyPr vert="horz" wrap="none" lIns="17463" tIns="0" rIns="17463"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fld id="{55802CDE-21FA-40B7-AC4A-910B2606EC91}" type="datetime'''''''''''''''''''''''3''''''''''''''%'''''">
              <a:rPr kumimoji="0" lang="en-GB" altLang="en-US" sz="10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t>3%</a:t>
            </a:fld>
            <a:endParaRPr kumimoji="0" lang="en-GB" sz="10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17" name="Text Placeholder 2">
            <a:extLst>
              <a:ext uri="{FF2B5EF4-FFF2-40B4-BE49-F238E27FC236}">
                <a16:creationId xmlns:a16="http://schemas.microsoft.com/office/drawing/2014/main" id="{D80B3868-ACBA-B903-45D2-E88D3D99892D}"/>
              </a:ext>
            </a:extLst>
          </p:cNvPr>
          <p:cNvSpPr>
            <a:spLocks noGrp="1"/>
          </p:cNvSpPr>
          <p:nvPr>
            <p:custDataLst>
              <p:tags r:id="rId41"/>
            </p:custDataLst>
          </p:nvPr>
        </p:nvSpPr>
        <p:spPr bwMode="gray">
          <a:xfrm>
            <a:off x="5145088" y="1862138"/>
            <a:ext cx="258763" cy="136525"/>
          </a:xfrm>
          <a:prstGeom prst="rect">
            <a:avLst/>
          </a:prstGeom>
          <a:solidFill>
            <a:schemeClr val="accent2"/>
          </a:solidFill>
          <a:ln>
            <a:noFill/>
          </a:ln>
          <a:effectLst/>
        </p:spPr>
        <p:txBody>
          <a:bodyPr vert="horz" wrap="none" lIns="17463" tIns="0" rIns="17463"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r>
              <a:rPr kumimoji="0" lang="en-GB" altLang="en-US" sz="1000" b="0" i="0" u="none" strike="noStrike" kern="1200" cap="none" spc="0" normalizeH="0" baseline="0" noProof="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t>&lt;</a:t>
            </a:r>
            <a:fld id="{9C1B97BF-C934-4FDF-903F-8162C2C36910}" type="datetime'''''''''''''1%'''''''''''''''">
              <a:rPr kumimoji="0" lang="en-GB" altLang="en-US" sz="10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t>1%</a:t>
            </a:fld>
            <a:endParaRPr kumimoji="0" lang="en-GB" sz="10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2" name="Rectangle 11">
            <a:extLst>
              <a:ext uri="{FF2B5EF4-FFF2-40B4-BE49-F238E27FC236}">
                <a16:creationId xmlns:a16="http://schemas.microsoft.com/office/drawing/2014/main" id="{4A85F360-E4E0-9BD7-5DDB-F9F86283B393}"/>
              </a:ext>
            </a:extLst>
          </p:cNvPr>
          <p:cNvSpPr/>
          <p:nvPr>
            <p:custDataLst>
              <p:tags r:id="rId42"/>
            </p:custDataLst>
          </p:nvPr>
        </p:nvSpPr>
        <p:spPr bwMode="auto">
          <a:xfrm>
            <a:off x="3732213" y="3871913"/>
            <a:ext cx="179388" cy="133350"/>
          </a:xfrm>
          <a:prstGeom prst="rect">
            <a:avLst/>
          </a:prstGeom>
          <a:solidFill>
            <a:schemeClr val="accent1"/>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5D8538FC-0A90-407D-A857-BF19C3789C5B}"/>
              </a:ext>
            </a:extLst>
          </p:cNvPr>
          <p:cNvSpPr/>
          <p:nvPr>
            <p:custDataLst>
              <p:tags r:id="rId43"/>
            </p:custDataLst>
          </p:nvPr>
        </p:nvSpPr>
        <p:spPr bwMode="auto">
          <a:xfrm>
            <a:off x="3732213" y="4067175"/>
            <a:ext cx="179388" cy="133350"/>
          </a:xfrm>
          <a:prstGeom prst="rect">
            <a:avLst/>
          </a:prstGeom>
          <a:solidFill>
            <a:schemeClr val="hlink"/>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3057859C-E028-F270-543F-666AE09E2E7C}"/>
              </a:ext>
            </a:extLst>
          </p:cNvPr>
          <p:cNvSpPr/>
          <p:nvPr>
            <p:custDataLst>
              <p:tags r:id="rId44"/>
            </p:custDataLst>
          </p:nvPr>
        </p:nvSpPr>
        <p:spPr bwMode="auto">
          <a:xfrm>
            <a:off x="4699000" y="3871913"/>
            <a:ext cx="179388" cy="133350"/>
          </a:xfrm>
          <a:prstGeom prst="rect">
            <a:avLst/>
          </a:prstGeom>
          <a:solidFill>
            <a:schemeClr val="accent6"/>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2" name="Rectangle 41">
            <a:extLst>
              <a:ext uri="{FF2B5EF4-FFF2-40B4-BE49-F238E27FC236}">
                <a16:creationId xmlns:a16="http://schemas.microsoft.com/office/drawing/2014/main" id="{6E946D2D-49D1-428B-60A8-C733D45F588A}"/>
              </a:ext>
            </a:extLst>
          </p:cNvPr>
          <p:cNvSpPr/>
          <p:nvPr>
            <p:custDataLst>
              <p:tags r:id="rId45"/>
            </p:custDataLst>
          </p:nvPr>
        </p:nvSpPr>
        <p:spPr bwMode="auto">
          <a:xfrm>
            <a:off x="4699000" y="4067175"/>
            <a:ext cx="179388" cy="133350"/>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3" name="Rectangle 42">
            <a:extLst>
              <a:ext uri="{FF2B5EF4-FFF2-40B4-BE49-F238E27FC236}">
                <a16:creationId xmlns:a16="http://schemas.microsoft.com/office/drawing/2014/main" id="{4E5FDE77-870C-5A86-3B03-AA64DF2A5EFB}"/>
              </a:ext>
            </a:extLst>
          </p:cNvPr>
          <p:cNvSpPr/>
          <p:nvPr>
            <p:custDataLst>
              <p:tags r:id="rId46"/>
            </p:custDataLst>
          </p:nvPr>
        </p:nvSpPr>
        <p:spPr bwMode="auto">
          <a:xfrm>
            <a:off x="5588000" y="3871913"/>
            <a:ext cx="179388" cy="133350"/>
          </a:xfrm>
          <a:prstGeom prst="rect">
            <a:avLst/>
          </a:prstGeom>
          <a:solidFill>
            <a:schemeClr val="accent4"/>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4" name="Rectangle 43">
            <a:extLst>
              <a:ext uri="{FF2B5EF4-FFF2-40B4-BE49-F238E27FC236}">
                <a16:creationId xmlns:a16="http://schemas.microsoft.com/office/drawing/2014/main" id="{B7C6B4B2-51B5-B71A-AA8A-1DA472F5F949}"/>
              </a:ext>
            </a:extLst>
          </p:cNvPr>
          <p:cNvSpPr/>
          <p:nvPr>
            <p:custDataLst>
              <p:tags r:id="rId47"/>
            </p:custDataLst>
          </p:nvPr>
        </p:nvSpPr>
        <p:spPr bwMode="auto">
          <a:xfrm>
            <a:off x="5588000" y="4067175"/>
            <a:ext cx="179388" cy="133350"/>
          </a:xfrm>
          <a:prstGeom prst="rect">
            <a:avLst/>
          </a:prstGeom>
          <a:solidFill>
            <a:schemeClr val="accent3"/>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C9C9AC34-6C5D-CBC7-2A89-4238E60F7B00}"/>
              </a:ext>
            </a:extLst>
          </p:cNvPr>
          <p:cNvSpPr/>
          <p:nvPr>
            <p:custDataLst>
              <p:tags r:id="rId48"/>
            </p:custDataLst>
          </p:nvPr>
        </p:nvSpPr>
        <p:spPr bwMode="auto">
          <a:xfrm>
            <a:off x="6554788" y="3871913"/>
            <a:ext cx="179388" cy="133350"/>
          </a:xfrm>
          <a:prstGeom prst="rect">
            <a:avLst/>
          </a:prstGeom>
          <a:solidFill>
            <a:schemeClr val="accent2"/>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Rectangle 49">
            <a:extLst>
              <a:ext uri="{FF2B5EF4-FFF2-40B4-BE49-F238E27FC236}">
                <a16:creationId xmlns:a16="http://schemas.microsoft.com/office/drawing/2014/main" id="{64688B1D-62FE-FAEB-A674-5EA82190870B}"/>
              </a:ext>
            </a:extLst>
          </p:cNvPr>
          <p:cNvSpPr/>
          <p:nvPr>
            <p:custDataLst>
              <p:tags r:id="rId49"/>
            </p:custDataLst>
          </p:nvPr>
        </p:nvSpPr>
        <p:spPr bwMode="auto">
          <a:xfrm>
            <a:off x="6554788" y="4067175"/>
            <a:ext cx="179388" cy="133350"/>
          </a:xfrm>
          <a:prstGeom prst="rect">
            <a:avLst/>
          </a:prstGeom>
          <a:solidFill>
            <a:schemeClr val="bg2"/>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Text Placeholder 2">
            <a:extLst>
              <a:ext uri="{FF2B5EF4-FFF2-40B4-BE49-F238E27FC236}">
                <a16:creationId xmlns:a16="http://schemas.microsoft.com/office/drawing/2014/main" id="{844EC6B3-61DD-AC9B-CD0A-FC247DEF5F3A}"/>
              </a:ext>
            </a:extLst>
          </p:cNvPr>
          <p:cNvSpPr>
            <a:spLocks noGrp="1"/>
          </p:cNvSpPr>
          <p:nvPr>
            <p:custDataLst>
              <p:tags r:id="rId50"/>
            </p:custDataLst>
          </p:nvPr>
        </p:nvSpPr>
        <p:spPr bwMode="auto">
          <a:xfrm>
            <a:off x="3962400" y="3879850"/>
            <a:ext cx="635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F1BCCE79-4A56-4A51-B939-5C741DC6FCE5}" type="datetime'''''D''i''s''''''t''''''''rib''''''''''''''utors'''''''">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Distributors</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6" name="Text Placeholder 2">
            <a:extLst>
              <a:ext uri="{FF2B5EF4-FFF2-40B4-BE49-F238E27FC236}">
                <a16:creationId xmlns:a16="http://schemas.microsoft.com/office/drawing/2014/main" id="{D3D6BF92-4755-B3A9-1BE2-E489D2E83B4D}"/>
              </a:ext>
            </a:extLst>
          </p:cNvPr>
          <p:cNvSpPr>
            <a:spLocks noGrp="1"/>
          </p:cNvSpPr>
          <p:nvPr>
            <p:custDataLst>
              <p:tags r:id="rId51"/>
            </p:custDataLst>
          </p:nvPr>
        </p:nvSpPr>
        <p:spPr bwMode="auto">
          <a:xfrm>
            <a:off x="3962400" y="4075113"/>
            <a:ext cx="477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617DD78A-F053-4A23-A473-8F8557896872}" type="datetime'''I''''''''''n''dus''''''tri''''''''''''a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Industrial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7" name="Text Placeholder 2">
            <a:extLst>
              <a:ext uri="{FF2B5EF4-FFF2-40B4-BE49-F238E27FC236}">
                <a16:creationId xmlns:a16="http://schemas.microsoft.com/office/drawing/2014/main" id="{F8FD37CF-A167-0B44-36B3-830B80A33041}"/>
              </a:ext>
            </a:extLst>
          </p:cNvPr>
          <p:cNvSpPr>
            <a:spLocks noGrp="1"/>
          </p:cNvSpPr>
          <p:nvPr>
            <p:custDataLst>
              <p:tags r:id="rId52"/>
            </p:custDataLst>
          </p:nvPr>
        </p:nvSpPr>
        <p:spPr bwMode="auto">
          <a:xfrm>
            <a:off x="4929188" y="3879850"/>
            <a:ext cx="3365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90B5033D-9055-406C-9300-D5759BDF8FD6}" type="datetime'''''''Mi''''ni''''''n''''''g'''''''''">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Mining</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4" name="Text Placeholder 2">
            <a:extLst>
              <a:ext uri="{FF2B5EF4-FFF2-40B4-BE49-F238E27FC236}">
                <a16:creationId xmlns:a16="http://schemas.microsoft.com/office/drawing/2014/main" id="{2EE7A5AD-F0F3-1EC0-450F-A7BA2BD46D50}"/>
              </a:ext>
            </a:extLst>
          </p:cNvPr>
          <p:cNvSpPr>
            <a:spLocks noGrp="1"/>
          </p:cNvSpPr>
          <p:nvPr>
            <p:custDataLst>
              <p:tags r:id="rId53"/>
            </p:custDataLst>
          </p:nvPr>
        </p:nvSpPr>
        <p:spPr bwMode="auto">
          <a:xfrm>
            <a:off x="4929188" y="4075113"/>
            <a:ext cx="5572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35C1C563-1003-4EFA-9F3C-31AC525AA55C}" type="datetime'''''R''e''''''s''id''e''''''''''''''nti''a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Residential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32" name="Text Placeholder 2">
            <a:extLst>
              <a:ext uri="{FF2B5EF4-FFF2-40B4-BE49-F238E27FC236}">
                <a16:creationId xmlns:a16="http://schemas.microsoft.com/office/drawing/2014/main" id="{6CD04748-9F29-E29B-D42D-DC39C824E2AA}"/>
              </a:ext>
            </a:extLst>
          </p:cNvPr>
          <p:cNvSpPr>
            <a:spLocks noGrp="1"/>
          </p:cNvSpPr>
          <p:nvPr>
            <p:custDataLst>
              <p:tags r:id="rId54"/>
            </p:custDataLst>
          </p:nvPr>
        </p:nvSpPr>
        <p:spPr bwMode="auto">
          <a:xfrm>
            <a:off x="5818188" y="3879850"/>
            <a:ext cx="635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12120506-88D6-40D5-9C6C-E9A5C084CD7F}" type="datetime'''''C''''''o''mm''''''e''''''''''''''''r''c''''''''''ia''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Commercial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33" name="Text Placeholder 2">
            <a:extLst>
              <a:ext uri="{FF2B5EF4-FFF2-40B4-BE49-F238E27FC236}">
                <a16:creationId xmlns:a16="http://schemas.microsoft.com/office/drawing/2014/main" id="{A58B488F-C0DD-6C31-C763-DBFEE2D8CC3A}"/>
              </a:ext>
            </a:extLst>
          </p:cNvPr>
          <p:cNvSpPr>
            <a:spLocks noGrp="1"/>
          </p:cNvSpPr>
          <p:nvPr>
            <p:custDataLst>
              <p:tags r:id="rId55"/>
            </p:custDataLst>
          </p:nvPr>
        </p:nvSpPr>
        <p:spPr bwMode="auto">
          <a:xfrm>
            <a:off x="5818188" y="4075113"/>
            <a:ext cx="604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2C916D47-A936-4EA8-997F-7812DA3F382E}" type="datetime'A''''''''''''gric''u''''''''''''''''''l''t''''u''r''a''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Agricultural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34" name="Text Placeholder 2">
            <a:extLst>
              <a:ext uri="{FF2B5EF4-FFF2-40B4-BE49-F238E27FC236}">
                <a16:creationId xmlns:a16="http://schemas.microsoft.com/office/drawing/2014/main" id="{6610FC45-C952-49C9-2F5D-FA7977D2A58D}"/>
              </a:ext>
            </a:extLst>
          </p:cNvPr>
          <p:cNvSpPr>
            <a:spLocks noGrp="1"/>
          </p:cNvSpPr>
          <p:nvPr>
            <p:custDataLst>
              <p:tags r:id="rId56"/>
            </p:custDataLst>
          </p:nvPr>
        </p:nvSpPr>
        <p:spPr bwMode="auto">
          <a:xfrm>
            <a:off x="6784975" y="3879850"/>
            <a:ext cx="1873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B2FA3626-B582-4B33-ABAD-E0999F3558B6}" type="datetime'R''''''''a''''''''''i''''''''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Rail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35" name="Text Placeholder 2">
            <a:extLst>
              <a:ext uri="{FF2B5EF4-FFF2-40B4-BE49-F238E27FC236}">
                <a16:creationId xmlns:a16="http://schemas.microsoft.com/office/drawing/2014/main" id="{4986A97A-108F-4193-1203-966C207E294E}"/>
              </a:ext>
            </a:extLst>
          </p:cNvPr>
          <p:cNvSpPr>
            <a:spLocks noGrp="1"/>
          </p:cNvSpPr>
          <p:nvPr>
            <p:custDataLst>
              <p:tags r:id="rId57"/>
            </p:custDataLst>
          </p:nvPr>
        </p:nvSpPr>
        <p:spPr bwMode="auto">
          <a:xfrm>
            <a:off x="6784975" y="4075113"/>
            <a:ext cx="6540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3F433F74-6A6D-4DF6-990C-AF5B47E84351}" type="datetime'''''''I''nt''''''''''''er''''''nat''i''''''''o''''na''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International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8" name="TextBox 17">
            <a:extLst>
              <a:ext uri="{FF2B5EF4-FFF2-40B4-BE49-F238E27FC236}">
                <a16:creationId xmlns:a16="http://schemas.microsoft.com/office/drawing/2014/main" id="{1B1D0DDB-C13B-F1C0-BE35-85C96EB50AA2}"/>
              </a:ext>
            </a:extLst>
          </p:cNvPr>
          <p:cNvSpPr txBox="1">
            <a:spLocks noChangeArrowheads="1"/>
          </p:cNvSpPr>
          <p:nvPr/>
        </p:nvSpPr>
        <p:spPr bwMode="gray">
          <a:xfrm>
            <a:off x="3867150" y="1241425"/>
            <a:ext cx="2484438" cy="188913"/>
          </a:xfrm>
          <a:prstGeom prst="rect">
            <a:avLst/>
          </a:prstGeom>
          <a:noFill/>
          <a:ln w="9525" algn="ctr">
            <a:noFill/>
            <a:miter lim="800000"/>
            <a:headEnd/>
            <a:tailEnd/>
          </a:ln>
          <a:effectLst/>
        </p:spPr>
        <p:txBody>
          <a:bodyPr wrap="none" tIns="18000" bIns="18000" anchor="ctr"/>
          <a:lstStyle>
            <a:defPPr>
              <a:defRPr lang="en-ZA"/>
            </a:defPPr>
            <a:lvl1pPr algn="ctr">
              <a:defRPr sz="1600" b="1">
                <a:solidFill>
                  <a:schemeClr val="bg1"/>
                </a:solidFill>
              </a:defRPr>
            </a:lvl1p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Electricity sales by customer category</a:t>
            </a:r>
            <a:endParaRPr kumimoji="0" lang="en-GB" sz="1400" b="1" i="0" u="none" strike="noStrike" kern="1200" cap="none" spc="0" normalizeH="0" baseline="5000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94" name="TextBox 93">
            <a:extLst>
              <a:ext uri="{FF2B5EF4-FFF2-40B4-BE49-F238E27FC236}">
                <a16:creationId xmlns:a16="http://schemas.microsoft.com/office/drawing/2014/main" id="{BB43C129-EF7D-613C-D943-3FA5418CE68C}"/>
              </a:ext>
            </a:extLst>
          </p:cNvPr>
          <p:cNvSpPr txBox="1"/>
          <p:nvPr/>
        </p:nvSpPr>
        <p:spPr>
          <a:xfrm>
            <a:off x="5022626" y="2481061"/>
            <a:ext cx="1095375" cy="30797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183.3TWh</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20" name="Chart 19">
            <a:extLst>
              <a:ext uri="{FF2B5EF4-FFF2-40B4-BE49-F238E27FC236}">
                <a16:creationId xmlns:a16="http://schemas.microsoft.com/office/drawing/2014/main" id="{80D0B99B-4DF3-1598-E456-BA03A95A37C1}"/>
              </a:ext>
            </a:extLst>
          </p:cNvPr>
          <p:cNvGraphicFramePr/>
          <p:nvPr>
            <p:custDataLst>
              <p:tags r:id="rId58"/>
            </p:custDataLst>
            <p:extLst>
              <p:ext uri="{D42A27DB-BD31-4B8C-83A1-F6EECF244321}">
                <p14:modId xmlns:p14="http://schemas.microsoft.com/office/powerpoint/2010/main" val="2221178287"/>
              </p:ext>
            </p:extLst>
          </p:nvPr>
        </p:nvGraphicFramePr>
        <p:xfrm>
          <a:off x="688975" y="1260475"/>
          <a:ext cx="2308225" cy="2759075"/>
        </p:xfrm>
        <a:graphic>
          <a:graphicData uri="http://schemas.openxmlformats.org/drawingml/2006/chart">
            <c:chart xmlns:c="http://schemas.openxmlformats.org/drawingml/2006/chart" xmlns:r="http://schemas.openxmlformats.org/officeDocument/2006/relationships" r:id="rId78"/>
          </a:graphicData>
        </a:graphic>
      </p:graphicFrame>
      <p:cxnSp>
        <p:nvCxnSpPr>
          <p:cNvPr id="55" name="Straight Connector 54">
            <a:extLst>
              <a:ext uri="{FF2B5EF4-FFF2-40B4-BE49-F238E27FC236}">
                <a16:creationId xmlns:a16="http://schemas.microsoft.com/office/drawing/2014/main" id="{C55E9313-41C6-070E-856A-467CD36E8761}"/>
              </a:ext>
            </a:extLst>
          </p:cNvPr>
          <p:cNvCxnSpPr/>
          <p:nvPr>
            <p:custDataLst>
              <p:tags r:id="rId59"/>
            </p:custDataLst>
          </p:nvPr>
        </p:nvCxnSpPr>
        <p:spPr bwMode="white">
          <a:xfrm flipV="1">
            <a:off x="1843088" y="1568450"/>
            <a:ext cx="0" cy="320675"/>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A0ABB6A1-E93C-D407-4CC5-DBF74DCB4F60}"/>
              </a:ext>
            </a:extLst>
          </p:cNvPr>
          <p:cNvCxnSpPr>
            <a:cxnSpLocks/>
          </p:cNvCxnSpPr>
          <p:nvPr>
            <p:custDataLst>
              <p:tags r:id="rId60"/>
            </p:custDataLst>
          </p:nvPr>
        </p:nvCxnSpPr>
        <p:spPr bwMode="white">
          <a:xfrm flipH="1" flipV="1">
            <a:off x="906463" y="2119314"/>
            <a:ext cx="280988" cy="155575"/>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F7F03063-D557-2C39-7785-98286C37F11D}"/>
              </a:ext>
            </a:extLst>
          </p:cNvPr>
          <p:cNvCxnSpPr>
            <a:cxnSpLocks/>
          </p:cNvCxnSpPr>
          <p:nvPr>
            <p:custDataLst>
              <p:tags r:id="rId61"/>
            </p:custDataLst>
          </p:nvPr>
        </p:nvCxnSpPr>
        <p:spPr bwMode="white">
          <a:xfrm flipH="1" flipV="1">
            <a:off x="1111250" y="1857375"/>
            <a:ext cx="219075" cy="234950"/>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8E8B876D-84E8-ADAC-0C08-E51FCFDA25BA}"/>
              </a:ext>
            </a:extLst>
          </p:cNvPr>
          <p:cNvCxnSpPr/>
          <p:nvPr>
            <p:custDataLst>
              <p:tags r:id="rId62"/>
            </p:custDataLst>
          </p:nvPr>
        </p:nvCxnSpPr>
        <p:spPr bwMode="white">
          <a:xfrm flipH="1" flipV="1">
            <a:off x="1798638" y="1570038"/>
            <a:ext cx="12700" cy="319087"/>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69" name="Text Placeholder 2">
            <a:extLst>
              <a:ext uri="{FF2B5EF4-FFF2-40B4-BE49-F238E27FC236}">
                <a16:creationId xmlns:a16="http://schemas.microsoft.com/office/drawing/2014/main" id="{46BCF55D-8021-8CE6-98BE-F59AB8FD43CE}"/>
              </a:ext>
            </a:extLst>
          </p:cNvPr>
          <p:cNvSpPr>
            <a:spLocks noGrp="1"/>
          </p:cNvSpPr>
          <p:nvPr>
            <p:custDataLst>
              <p:tags r:id="rId63"/>
            </p:custDataLst>
          </p:nvPr>
        </p:nvSpPr>
        <p:spPr bwMode="gray">
          <a:xfrm>
            <a:off x="1730375" y="1585913"/>
            <a:ext cx="184150" cy="136525"/>
          </a:xfrm>
          <a:prstGeom prst="rect">
            <a:avLst/>
          </a:prstGeom>
          <a:solidFill>
            <a:schemeClr val="accent4"/>
          </a:solidFill>
          <a:ln>
            <a:noFill/>
          </a:ln>
          <a:effectLst/>
        </p:spPr>
        <p:txBody>
          <a:bodyPr vert="horz" wrap="none" lIns="17463" tIns="0" rIns="17463"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8173DD4-A4B0-4205-A111-636ACB027E3B}" type="datetime'''1''''''''%'''">
              <a:rPr lang="en-GB" altLang="en-US" sz="1000" smtClean="0">
                <a:solidFill>
                  <a:schemeClr val="bg1"/>
                </a:solidFill>
                <a:effectLst/>
                <a:cs typeface="+mn-cs"/>
              </a:rPr>
              <a:pPr marL="0" lvl="0" indent="0" algn="ctr">
                <a:spcBef>
                  <a:spcPct val="0"/>
                </a:spcBef>
                <a:spcAft>
                  <a:spcPct val="0"/>
                </a:spcAft>
                <a:buNone/>
              </a:pPr>
              <a:t>1%</a:t>
            </a:fld>
            <a:endParaRPr lang="en-GB" sz="1000" dirty="0">
              <a:solidFill>
                <a:schemeClr val="bg1"/>
              </a:solidFill>
              <a:cs typeface="+mn-cs"/>
            </a:endParaRPr>
          </a:p>
        </p:txBody>
      </p:sp>
      <p:sp>
        <p:nvSpPr>
          <p:cNvPr id="122" name="Rectangle 121">
            <a:extLst>
              <a:ext uri="{FF2B5EF4-FFF2-40B4-BE49-F238E27FC236}">
                <a16:creationId xmlns:a16="http://schemas.microsoft.com/office/drawing/2014/main" id="{0F788E27-9E56-6F89-1649-042FB0183526}"/>
              </a:ext>
            </a:extLst>
          </p:cNvPr>
          <p:cNvSpPr/>
          <p:nvPr>
            <p:custDataLst>
              <p:tags r:id="rId64"/>
            </p:custDataLst>
          </p:nvPr>
        </p:nvSpPr>
        <p:spPr bwMode="auto">
          <a:xfrm>
            <a:off x="558800" y="3871913"/>
            <a:ext cx="179388" cy="133350"/>
          </a:xfrm>
          <a:prstGeom prst="rect">
            <a:avLst/>
          </a:prstGeom>
          <a:solidFill>
            <a:schemeClr val="accent1"/>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0" name="Rectangle 129">
            <a:extLst>
              <a:ext uri="{FF2B5EF4-FFF2-40B4-BE49-F238E27FC236}">
                <a16:creationId xmlns:a16="http://schemas.microsoft.com/office/drawing/2014/main" id="{B1A46015-FADB-335B-FCD7-9E7B6FA4E05F}"/>
              </a:ext>
            </a:extLst>
          </p:cNvPr>
          <p:cNvSpPr/>
          <p:nvPr>
            <p:custDataLst>
              <p:tags r:id="rId65"/>
            </p:custDataLst>
          </p:nvPr>
        </p:nvSpPr>
        <p:spPr bwMode="auto">
          <a:xfrm>
            <a:off x="558800" y="4067175"/>
            <a:ext cx="179388" cy="133350"/>
          </a:xfrm>
          <a:prstGeom prst="rect">
            <a:avLst/>
          </a:prstGeom>
          <a:solidFill>
            <a:schemeClr val="hlink"/>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1" name="Rectangle 130">
            <a:extLst>
              <a:ext uri="{FF2B5EF4-FFF2-40B4-BE49-F238E27FC236}">
                <a16:creationId xmlns:a16="http://schemas.microsoft.com/office/drawing/2014/main" id="{116D0C97-96F9-E2FB-37A3-AD061D01811B}"/>
              </a:ext>
            </a:extLst>
          </p:cNvPr>
          <p:cNvSpPr/>
          <p:nvPr>
            <p:custDataLst>
              <p:tags r:id="rId66"/>
            </p:custDataLst>
          </p:nvPr>
        </p:nvSpPr>
        <p:spPr bwMode="auto">
          <a:xfrm>
            <a:off x="1544638" y="3871913"/>
            <a:ext cx="179388" cy="133350"/>
          </a:xfrm>
          <a:prstGeom prst="rect">
            <a:avLst/>
          </a:prstGeom>
          <a:solidFill>
            <a:schemeClr val="accent3"/>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1" name="Rectangle 70">
            <a:extLst>
              <a:ext uri="{FF2B5EF4-FFF2-40B4-BE49-F238E27FC236}">
                <a16:creationId xmlns:a16="http://schemas.microsoft.com/office/drawing/2014/main" id="{59A1EB9D-66D6-1F13-49E4-A6D5FF11C54B}"/>
              </a:ext>
            </a:extLst>
          </p:cNvPr>
          <p:cNvSpPr/>
          <p:nvPr>
            <p:custDataLst>
              <p:tags r:id="rId67"/>
            </p:custDataLst>
          </p:nvPr>
        </p:nvSpPr>
        <p:spPr bwMode="auto">
          <a:xfrm>
            <a:off x="1544638" y="4067175"/>
            <a:ext cx="179387" cy="133350"/>
          </a:xfrm>
          <a:prstGeom prst="rect">
            <a:avLst/>
          </a:prstGeom>
          <a:solidFill>
            <a:schemeClr val="accent4"/>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Text Placeholder 2">
            <a:extLst>
              <a:ext uri="{FF2B5EF4-FFF2-40B4-BE49-F238E27FC236}">
                <a16:creationId xmlns:a16="http://schemas.microsoft.com/office/drawing/2014/main" id="{4AB67826-AC99-2F75-1088-A43096BE8412}"/>
              </a:ext>
            </a:extLst>
          </p:cNvPr>
          <p:cNvSpPr>
            <a:spLocks noGrp="1"/>
          </p:cNvSpPr>
          <p:nvPr>
            <p:custDataLst>
              <p:tags r:id="rId68"/>
            </p:custDataLst>
          </p:nvPr>
        </p:nvSpPr>
        <p:spPr bwMode="auto">
          <a:xfrm>
            <a:off x="788989" y="3879850"/>
            <a:ext cx="2698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0FDC1591-EBB9-45E2-8D34-EF5BE460B819}" type="datetime'L''''''''''''''o''''''''''''c''''''''''a''''''l'">
              <a:rPr lang="en-GB" altLang="en-US" sz="1000" smtClean="0">
                <a:latin typeface="Gill Sans MT" panose="020B0502020104020203" pitchFamily="34" charset="0"/>
                <a:cs typeface="+mn-cs"/>
              </a:rPr>
              <a:pPr marL="0" lvl="0" indent="0">
                <a:spcBef>
                  <a:spcPct val="0"/>
                </a:spcBef>
                <a:spcAft>
                  <a:spcPct val="0"/>
                </a:spcAft>
                <a:buNone/>
              </a:pPr>
              <a:t>Local</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4" name="Text Placeholder 2">
            <a:extLst>
              <a:ext uri="{FF2B5EF4-FFF2-40B4-BE49-F238E27FC236}">
                <a16:creationId xmlns:a16="http://schemas.microsoft.com/office/drawing/2014/main" id="{4BF72498-41F0-E5FC-5D14-6CABE5DF72E2}"/>
              </a:ext>
            </a:extLst>
          </p:cNvPr>
          <p:cNvSpPr>
            <a:spLocks noGrp="1"/>
          </p:cNvSpPr>
          <p:nvPr>
            <p:custDataLst>
              <p:tags r:id="rId69"/>
            </p:custDataLst>
          </p:nvPr>
        </p:nvSpPr>
        <p:spPr bwMode="auto">
          <a:xfrm>
            <a:off x="788988" y="4075113"/>
            <a:ext cx="6540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3E7181C0-6EBA-45CC-B4A5-B310B82BF45B}" type="datetime'''''''I''nt''e''r''n''''''''''a''t''io''''''''''n''''''a''''l'">
              <a:rPr lang="en-GB" altLang="en-US" sz="1000" smtClean="0">
                <a:latin typeface="Gill Sans MT" panose="020B0502020104020203" pitchFamily="34" charset="0"/>
                <a:cs typeface="+mn-cs"/>
              </a:rPr>
              <a:pPr marL="0" lvl="0" indent="0">
                <a:spcBef>
                  <a:spcPct val="0"/>
                </a:spcBef>
                <a:spcAft>
                  <a:spcPct val="0"/>
                </a:spcAft>
                <a:buNone/>
              </a:pPr>
              <a:t>International</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5" name="Text Placeholder 2">
            <a:extLst>
              <a:ext uri="{FF2B5EF4-FFF2-40B4-BE49-F238E27FC236}">
                <a16:creationId xmlns:a16="http://schemas.microsoft.com/office/drawing/2014/main" id="{F6DB6D6B-3B92-DF00-A7C3-63863070FD44}"/>
              </a:ext>
            </a:extLst>
          </p:cNvPr>
          <p:cNvSpPr>
            <a:spLocks noGrp="1"/>
          </p:cNvSpPr>
          <p:nvPr>
            <p:custDataLst>
              <p:tags r:id="rId70"/>
            </p:custDataLst>
          </p:nvPr>
        </p:nvSpPr>
        <p:spPr bwMode="auto">
          <a:xfrm>
            <a:off x="1774825" y="3879850"/>
            <a:ext cx="6889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7EFCD514-9FE5-448C-A666-4D66D582718C}" type="datetime'''''''''''''''''En''er''''g''''y los''''''''''''''se''''''s'''">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Energy losses</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52" name="Text Placeholder 2">
            <a:extLst>
              <a:ext uri="{FF2B5EF4-FFF2-40B4-BE49-F238E27FC236}">
                <a16:creationId xmlns:a16="http://schemas.microsoft.com/office/drawing/2014/main" id="{0F06E637-E895-7AA3-65BF-722474F39720}"/>
              </a:ext>
            </a:extLst>
          </p:cNvPr>
          <p:cNvSpPr>
            <a:spLocks noGrp="1"/>
          </p:cNvSpPr>
          <p:nvPr>
            <p:custDataLst>
              <p:tags r:id="rId71"/>
            </p:custDataLst>
          </p:nvPr>
        </p:nvSpPr>
        <p:spPr bwMode="auto">
          <a:xfrm>
            <a:off x="1774824" y="4075113"/>
            <a:ext cx="15128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defRPr/>
            </a:pPr>
            <a:fld id="{6E29B599-46ED-469F-B456-EDDE8C119D13}" type="datetime'''Int''erna''l ''''u''se and'''' ''u''n''acco''''''u''nted'''">
              <a:rPr lang="en-GB" altLang="en-US" sz="1000" smtClean="0">
                <a:latin typeface="Gill Sans MT" panose="020B0502020104020203" pitchFamily="34" charset="0"/>
                <a:cs typeface="+mn-cs"/>
              </a:rPr>
              <a:pPr marL="0" lvl="0" indent="0">
                <a:spcBef>
                  <a:spcPct val="0"/>
                </a:spcBef>
                <a:spcAft>
                  <a:spcPct val="0"/>
                </a:spcAft>
                <a:buNone/>
                <a:defRPr/>
              </a:pPr>
              <a:t>Internal use and unaccounted</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6" name="TextBox 135">
            <a:extLst>
              <a:ext uri="{FF2B5EF4-FFF2-40B4-BE49-F238E27FC236}">
                <a16:creationId xmlns:a16="http://schemas.microsoft.com/office/drawing/2014/main" id="{27F7349C-F0ED-90BC-2C11-7C0E295E7327}"/>
              </a:ext>
            </a:extLst>
          </p:cNvPr>
          <p:cNvSpPr txBox="1">
            <a:spLocks noChangeArrowheads="1"/>
          </p:cNvSpPr>
          <p:nvPr/>
        </p:nvSpPr>
        <p:spPr bwMode="gray">
          <a:xfrm>
            <a:off x="301625" y="1241425"/>
            <a:ext cx="2484438" cy="188913"/>
          </a:xfrm>
          <a:prstGeom prst="rect">
            <a:avLst/>
          </a:prstGeom>
          <a:noFill/>
          <a:ln w="9525" algn="ctr">
            <a:noFill/>
            <a:miter lim="800000"/>
            <a:headEnd/>
            <a:tailEnd/>
          </a:ln>
          <a:effectLst/>
        </p:spPr>
        <p:txBody>
          <a:bodyPr wrap="none" tIns="18000" bIns="18000" anchor="ctr"/>
          <a:lstStyle>
            <a:defPPr>
              <a:defRPr lang="en-ZA"/>
            </a:defPPr>
            <a:lvl1pPr algn="ctr">
              <a:defRPr sz="1600" b="1">
                <a:solidFill>
                  <a:schemeClr val="bg1"/>
                </a:solidFill>
              </a:defRPr>
            </a:lvl1p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Electricity breakdown by destination</a:t>
            </a:r>
            <a:r>
              <a:rPr kumimoji="0" lang="en-GB" sz="1400" b="1" i="0" u="none" strike="noStrike" kern="1200" cap="none" spc="0" normalizeH="0" baseline="30000" noProof="0">
                <a:ln>
                  <a:noFill/>
                </a:ln>
                <a:solidFill>
                  <a:srgbClr val="003896"/>
                </a:solidFill>
                <a:effectLst/>
                <a:uLnTx/>
                <a:uFillTx/>
                <a:latin typeface="Gill Sans MT" panose="020B0502020104020203" pitchFamily="34" charset="0"/>
                <a:ea typeface="+mn-ea"/>
                <a:cs typeface="Arial" pitchFamily="34" charset="0"/>
              </a:rPr>
              <a:t>1</a:t>
            </a:r>
            <a:endParaRPr kumimoji="0" lang="en-GB" sz="1400" b="1" i="0" u="none" strike="noStrike" kern="1200" cap="none" spc="0" normalizeH="0" baseline="3000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3" name="TextBox 2">
            <a:extLst>
              <a:ext uri="{FF2B5EF4-FFF2-40B4-BE49-F238E27FC236}">
                <a16:creationId xmlns:a16="http://schemas.microsoft.com/office/drawing/2014/main" id="{1F6BD8A4-D5D5-8138-4B60-9ACACF5AB934}"/>
              </a:ext>
            </a:extLst>
          </p:cNvPr>
          <p:cNvSpPr txBox="1"/>
          <p:nvPr/>
        </p:nvSpPr>
        <p:spPr>
          <a:xfrm>
            <a:off x="1310824" y="2481061"/>
            <a:ext cx="1095374" cy="30797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208.2TWh</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5" name="TextBox 4">
            <a:extLst>
              <a:ext uri="{FF2B5EF4-FFF2-40B4-BE49-F238E27FC236}">
                <a16:creationId xmlns:a16="http://schemas.microsoft.com/office/drawing/2014/main" id="{8FB27A57-2797-8BB3-A266-1FBD3C55A137}"/>
              </a:ext>
            </a:extLst>
          </p:cNvPr>
          <p:cNvSpPr txBox="1"/>
          <p:nvPr/>
        </p:nvSpPr>
        <p:spPr>
          <a:xfrm>
            <a:off x="495994" y="4283464"/>
            <a:ext cx="3236219" cy="246193"/>
          </a:xfrm>
          <a:prstGeom prst="rect">
            <a:avLst/>
          </a:prstGeom>
          <a:noFill/>
          <a:ln>
            <a:noFill/>
          </a:ln>
        </p:spPr>
        <p:txBody>
          <a:bodyPr wrap="square" lIns="91411" tIns="45706" rIns="91411" bIns="45706" rtlCol="0">
            <a:spAutoFit/>
          </a:bodyPr>
          <a:lstStyle>
            <a:defPPr>
              <a:defRPr lang="en-US"/>
            </a:defPPr>
            <a:lvl1pPr fontAlgn="base">
              <a:spcBef>
                <a:spcPct val="0"/>
              </a:spcBef>
              <a:spcAft>
                <a:spcPct val="0"/>
              </a:spcAft>
              <a:defRPr sz="1200" b="1">
                <a:solidFill>
                  <a:schemeClr val="bg1"/>
                </a:solidFill>
              </a:defRPr>
            </a:lvl1pPr>
          </a:lstStyle>
          <a:p>
            <a:pPr marL="85725" marR="0" lvl="0" indent="-85725" algn="l" defTabSz="914087" eaLnBrk="1" fontAlgn="base" latinLnBrk="0" hangingPunct="1">
              <a:lnSpc>
                <a:spcPct val="100000"/>
              </a:lnSpc>
              <a:spcBef>
                <a:spcPct val="0"/>
              </a:spcBef>
              <a:spcAft>
                <a:spcPct val="0"/>
              </a:spcAft>
              <a:buClrTx/>
              <a:buSzTx/>
              <a:buFontTx/>
              <a:buAutoNum type="arabicPeriod"/>
              <a:tabLst/>
              <a:defRPr/>
            </a:pP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 Net of pumping and excluding wheeling</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90" name="Arrow: Chevron 89">
            <a:extLst>
              <a:ext uri="{FF2B5EF4-FFF2-40B4-BE49-F238E27FC236}">
                <a16:creationId xmlns:a16="http://schemas.microsoft.com/office/drawing/2014/main" id="{E9C30B06-22CC-7053-DAC7-CCFB39487BEE}"/>
              </a:ext>
            </a:extLst>
          </p:cNvPr>
          <p:cNvSpPr/>
          <p:nvPr/>
        </p:nvSpPr>
        <p:spPr>
          <a:xfrm>
            <a:off x="3478212" y="2485426"/>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91" name="Arrow: Chevron 90">
            <a:extLst>
              <a:ext uri="{FF2B5EF4-FFF2-40B4-BE49-F238E27FC236}">
                <a16:creationId xmlns:a16="http://schemas.microsoft.com/office/drawing/2014/main" id="{1FD8AA8D-0308-26C0-87C8-385CB8D820BF}"/>
              </a:ext>
            </a:extLst>
          </p:cNvPr>
          <p:cNvSpPr/>
          <p:nvPr/>
        </p:nvSpPr>
        <p:spPr>
          <a:xfrm>
            <a:off x="7239954" y="2485425"/>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7" name="TextBox 6">
            <a:extLst>
              <a:ext uri="{FF2B5EF4-FFF2-40B4-BE49-F238E27FC236}">
                <a16:creationId xmlns:a16="http://schemas.microsoft.com/office/drawing/2014/main" id="{5859AD9D-3803-858D-0581-37DCA79C398B}"/>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548675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think-cell data - do not delete" hidden="1">
            <a:extLst>
              <a:ext uri="{FF2B5EF4-FFF2-40B4-BE49-F238E27FC236}">
                <a16:creationId xmlns:a16="http://schemas.microsoft.com/office/drawing/2014/main" id="{FFCC980C-7892-40A3-4FAA-6E3286C94DD7}"/>
              </a:ext>
            </a:extLst>
          </p:cNvPr>
          <p:cNvGraphicFramePr>
            <a:graphicFrameLocks noChangeAspect="1"/>
          </p:cNvGraphicFramePr>
          <p:nvPr>
            <p:custDataLst>
              <p:tags r:id="rId1"/>
            </p:custDataLst>
            <p:extLst>
              <p:ext uri="{D42A27DB-BD31-4B8C-83A1-F6EECF244321}">
                <p14:modId xmlns:p14="http://schemas.microsoft.com/office/powerpoint/2010/main" val="3756741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4" imgW="395" imgH="396" progId="TCLayout.ActiveDocument.1">
                  <p:embed/>
                </p:oleObj>
              </mc:Choice>
              <mc:Fallback>
                <p:oleObj name="think-cell Slide" r:id="rId34" imgW="395" imgH="396" progId="TCLayout.ActiveDocument.1">
                  <p:embed/>
                  <p:pic>
                    <p:nvPicPr>
                      <p:cNvPr id="32" name="think-cell data - do not delete" hidden="1">
                        <a:extLst>
                          <a:ext uri="{FF2B5EF4-FFF2-40B4-BE49-F238E27FC236}">
                            <a16:creationId xmlns:a16="http://schemas.microsoft.com/office/drawing/2014/main" id="{FFCC980C-7892-40A3-4FAA-6E3286C94DD7}"/>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3620F7-0BA8-6C44-5BD2-6C3E8CD6791D}"/>
              </a:ext>
            </a:extLst>
          </p:cNvPr>
          <p:cNvSpPr>
            <a:spLocks noGrp="1"/>
          </p:cNvSpPr>
          <p:nvPr>
            <p:ph type="title"/>
          </p:nvPr>
        </p:nvSpPr>
        <p:spPr/>
        <p:txBody>
          <a:bodyPr vert="horz"/>
          <a:lstStyle/>
          <a:p>
            <a:r>
              <a:rPr lang="en-GB">
                <a:latin typeface="Gill Sans MT" panose="020B0502020104020203" pitchFamily="34" charset="0"/>
              </a:rPr>
              <a:t>Primary energy costs </a:t>
            </a:r>
            <a:r>
              <a:rPr lang="en-GB" sz="2400" b="0" i="0" u="none" strike="noStrike" baseline="0">
                <a:latin typeface="Gill Sans MT" panose="020B0502020104020203" pitchFamily="34" charset="0"/>
              </a:rPr>
              <a:t>increased </a:t>
            </a:r>
            <a:r>
              <a:rPr lang="en-GB" sz="2400">
                <a:latin typeface="Gill Sans MT" panose="020B0502020104020203" pitchFamily="34" charset="0"/>
              </a:rPr>
              <a:t>by 11% to R174 billion due to higher OCGT usage, </a:t>
            </a:r>
            <a:r>
              <a:rPr lang="en-GB"/>
              <a:t>despite</a:t>
            </a:r>
            <a:r>
              <a:rPr lang="en-GB" sz="2400">
                <a:latin typeface="Gill Sans MT" panose="020B0502020104020203" pitchFamily="34" charset="0"/>
              </a:rPr>
              <a:t> a 2% </a:t>
            </a:r>
            <a:r>
              <a:rPr lang="en-GB"/>
              <a:t>overall </a:t>
            </a:r>
            <a:r>
              <a:rPr lang="en-GB" sz="2400">
                <a:latin typeface="Gill Sans MT" panose="020B0502020104020203" pitchFamily="34" charset="0"/>
              </a:rPr>
              <a:t>decrease in production</a:t>
            </a:r>
            <a:endParaRPr lang="en-GB" dirty="0"/>
          </a:p>
        </p:txBody>
      </p:sp>
      <p:sp>
        <p:nvSpPr>
          <p:cNvPr id="86" name="Slide Number Placeholder 1">
            <a:extLst>
              <a:ext uri="{FF2B5EF4-FFF2-40B4-BE49-F238E27FC236}">
                <a16:creationId xmlns:a16="http://schemas.microsoft.com/office/drawing/2014/main" id="{365868D5-3E03-0407-6E50-0F21B4F12180}"/>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graphicFrame>
        <p:nvGraphicFramePr>
          <p:cNvPr id="35" name="Chart 34">
            <a:extLst>
              <a:ext uri="{FF2B5EF4-FFF2-40B4-BE49-F238E27FC236}">
                <a16:creationId xmlns:a16="http://schemas.microsoft.com/office/drawing/2014/main" id="{46702E7A-A870-E29E-7450-A9DF107E120A}"/>
              </a:ext>
            </a:extLst>
          </p:cNvPr>
          <p:cNvGraphicFramePr/>
          <p:nvPr>
            <p:custDataLst>
              <p:tags r:id="rId2"/>
            </p:custDataLst>
            <p:extLst>
              <p:ext uri="{D42A27DB-BD31-4B8C-83A1-F6EECF244321}">
                <p14:modId xmlns:p14="http://schemas.microsoft.com/office/powerpoint/2010/main" val="421746051"/>
              </p:ext>
            </p:extLst>
          </p:nvPr>
        </p:nvGraphicFramePr>
        <p:xfrm>
          <a:off x="4322763" y="1149350"/>
          <a:ext cx="2308225" cy="2759075"/>
        </p:xfrm>
        <a:graphic>
          <a:graphicData uri="http://schemas.openxmlformats.org/drawingml/2006/chart">
            <c:chart xmlns:c="http://schemas.openxmlformats.org/drawingml/2006/chart" xmlns:r="http://schemas.openxmlformats.org/officeDocument/2006/relationships" r:id="rId36"/>
          </a:graphicData>
        </a:graphic>
      </p:graphicFrame>
      <p:cxnSp>
        <p:nvCxnSpPr>
          <p:cNvPr id="6" name="Straight Connector 5">
            <a:extLst>
              <a:ext uri="{FF2B5EF4-FFF2-40B4-BE49-F238E27FC236}">
                <a16:creationId xmlns:a16="http://schemas.microsoft.com/office/drawing/2014/main" id="{A6397B48-B2F7-6F3D-0EC4-AD50BEE793B5}"/>
              </a:ext>
            </a:extLst>
          </p:cNvPr>
          <p:cNvCxnSpPr/>
          <p:nvPr>
            <p:custDataLst>
              <p:tags r:id="rId3"/>
            </p:custDataLst>
          </p:nvPr>
        </p:nvCxnSpPr>
        <p:spPr bwMode="white">
          <a:xfrm flipV="1">
            <a:off x="5476875" y="1457325"/>
            <a:ext cx="0" cy="320675"/>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31EAE664-B463-5C0A-D63F-85E07BBF0BB9}"/>
              </a:ext>
            </a:extLst>
          </p:cNvPr>
          <p:cNvCxnSpPr>
            <a:cxnSpLocks/>
          </p:cNvCxnSpPr>
          <p:nvPr>
            <p:custDataLst>
              <p:tags r:id="rId4"/>
            </p:custDataLst>
          </p:nvPr>
        </p:nvCxnSpPr>
        <p:spPr bwMode="white">
          <a:xfrm flipH="1" flipV="1">
            <a:off x="4457700" y="2195513"/>
            <a:ext cx="304800" cy="100013"/>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F8C623F-F8CE-B675-ABAF-C4AA09D6C004}"/>
              </a:ext>
            </a:extLst>
          </p:cNvPr>
          <p:cNvCxnSpPr>
            <a:cxnSpLocks/>
          </p:cNvCxnSpPr>
          <p:nvPr>
            <p:custDataLst>
              <p:tags r:id="rId5"/>
            </p:custDataLst>
          </p:nvPr>
        </p:nvCxnSpPr>
        <p:spPr bwMode="white">
          <a:xfrm flipH="1" flipV="1">
            <a:off x="4633913" y="1868488"/>
            <a:ext cx="252413" cy="196850"/>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60B55164-66F2-BFA7-50BC-84057BDBBCE6}"/>
              </a:ext>
            </a:extLst>
          </p:cNvPr>
          <p:cNvCxnSpPr/>
          <p:nvPr>
            <p:custDataLst>
              <p:tags r:id="rId6"/>
            </p:custDataLst>
          </p:nvPr>
        </p:nvCxnSpPr>
        <p:spPr bwMode="white">
          <a:xfrm flipH="1" flipV="1">
            <a:off x="4849813" y="1660525"/>
            <a:ext cx="187325" cy="260350"/>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37" name="Text Placeholder 2">
            <a:extLst>
              <a:ext uri="{FF2B5EF4-FFF2-40B4-BE49-F238E27FC236}">
                <a16:creationId xmlns:a16="http://schemas.microsoft.com/office/drawing/2014/main" id="{416C6C59-0E53-D0BE-051F-E887560D990B}"/>
              </a:ext>
            </a:extLst>
          </p:cNvPr>
          <p:cNvSpPr>
            <a:spLocks noGrp="1"/>
          </p:cNvSpPr>
          <p:nvPr>
            <p:custDataLst>
              <p:tags r:id="rId7"/>
            </p:custDataLst>
          </p:nvPr>
        </p:nvSpPr>
        <p:spPr bwMode="gray">
          <a:xfrm>
            <a:off x="5281613" y="1503363"/>
            <a:ext cx="184150" cy="136525"/>
          </a:xfrm>
          <a:prstGeom prst="rect">
            <a:avLst/>
          </a:prstGeom>
          <a:solidFill>
            <a:schemeClr val="accent3"/>
          </a:solidFill>
          <a:ln>
            <a:noFill/>
          </a:ln>
          <a:effectLst/>
        </p:spPr>
        <p:txBody>
          <a:bodyPr vert="horz" wrap="none" lIns="17463" tIns="0" rIns="17463"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fld id="{B50054ED-7265-4AF6-AF74-1A35E693BC22}" type="datetime'''''''''''''''''''''''''''''2''''''''%'''''''''">
              <a:rPr kumimoji="0" lang="en-GB" altLang="en-US" sz="10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t>2%</a:t>
            </a:fld>
            <a:endParaRPr kumimoji="0" lang="en-GB" sz="10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1" name="Text Placeholder 2">
            <a:extLst>
              <a:ext uri="{FF2B5EF4-FFF2-40B4-BE49-F238E27FC236}">
                <a16:creationId xmlns:a16="http://schemas.microsoft.com/office/drawing/2014/main" id="{B2D019D2-5A09-DAFB-8456-B89C4594EF0A}"/>
              </a:ext>
            </a:extLst>
          </p:cNvPr>
          <p:cNvSpPr>
            <a:spLocks noGrp="1"/>
          </p:cNvSpPr>
          <p:nvPr>
            <p:custDataLst>
              <p:tags r:id="rId8"/>
            </p:custDataLst>
          </p:nvPr>
        </p:nvSpPr>
        <p:spPr bwMode="gray">
          <a:xfrm>
            <a:off x="5335588" y="1639888"/>
            <a:ext cx="258763" cy="136525"/>
          </a:xfrm>
          <a:prstGeom prst="rect">
            <a:avLst/>
          </a:prstGeom>
          <a:solidFill>
            <a:schemeClr val="accent2"/>
          </a:solidFill>
          <a:ln>
            <a:noFill/>
          </a:ln>
          <a:effectLst/>
        </p:spPr>
        <p:txBody>
          <a:bodyPr vert="horz" wrap="none" lIns="17463" tIns="0" rIns="17463"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r>
              <a:rPr kumimoji="0" lang="en-GB" sz="1000" b="0" i="0" u="none" strike="noStrike" kern="1200" cap="none" spc="0" normalizeH="0" baseline="0" noProof="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t>&lt;1%</a:t>
            </a:r>
            <a:endParaRPr kumimoji="0" lang="en-GB" sz="10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2" name="Rectangle 11">
            <a:extLst>
              <a:ext uri="{FF2B5EF4-FFF2-40B4-BE49-F238E27FC236}">
                <a16:creationId xmlns:a16="http://schemas.microsoft.com/office/drawing/2014/main" id="{76925DDC-0F3D-6095-9748-8DF6CAF60A47}"/>
              </a:ext>
            </a:extLst>
          </p:cNvPr>
          <p:cNvSpPr/>
          <p:nvPr>
            <p:custDataLst>
              <p:tags r:id="rId9"/>
            </p:custDataLst>
          </p:nvPr>
        </p:nvSpPr>
        <p:spPr bwMode="auto">
          <a:xfrm>
            <a:off x="4102100" y="3775075"/>
            <a:ext cx="179388" cy="133350"/>
          </a:xfrm>
          <a:prstGeom prst="rect">
            <a:avLst/>
          </a:prstGeom>
          <a:solidFill>
            <a:schemeClr val="accent1"/>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6AE16FC0-7D88-57C1-C8A8-788A79B535EF}"/>
              </a:ext>
            </a:extLst>
          </p:cNvPr>
          <p:cNvSpPr/>
          <p:nvPr>
            <p:custDataLst>
              <p:tags r:id="rId10"/>
            </p:custDataLst>
          </p:nvPr>
        </p:nvSpPr>
        <p:spPr bwMode="auto">
          <a:xfrm>
            <a:off x="4102100" y="3970338"/>
            <a:ext cx="179388" cy="133350"/>
          </a:xfrm>
          <a:prstGeom prst="rect">
            <a:avLst/>
          </a:prstGeom>
          <a:solidFill>
            <a:schemeClr val="hlink"/>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760E43BD-4BA2-D2C4-8C6F-C1140AB364FA}"/>
              </a:ext>
            </a:extLst>
          </p:cNvPr>
          <p:cNvSpPr/>
          <p:nvPr>
            <p:custDataLst>
              <p:tags r:id="rId11"/>
            </p:custDataLst>
          </p:nvPr>
        </p:nvSpPr>
        <p:spPr bwMode="auto">
          <a:xfrm>
            <a:off x="4722813" y="3775075"/>
            <a:ext cx="179388" cy="133350"/>
          </a:xfrm>
          <a:prstGeom prst="rect">
            <a:avLst/>
          </a:prstGeom>
          <a:solidFill>
            <a:schemeClr val="accent6"/>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5FC24A6E-20B5-DED2-60C7-FDA0881A351C}"/>
              </a:ext>
            </a:extLst>
          </p:cNvPr>
          <p:cNvSpPr/>
          <p:nvPr>
            <p:custDataLst>
              <p:tags r:id="rId12"/>
            </p:custDataLst>
          </p:nvPr>
        </p:nvSpPr>
        <p:spPr bwMode="auto">
          <a:xfrm>
            <a:off x="4722813" y="3970338"/>
            <a:ext cx="179388" cy="133350"/>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B2BD1811-EBAB-AFDC-4145-728D3D63ADB9}"/>
              </a:ext>
            </a:extLst>
          </p:cNvPr>
          <p:cNvSpPr/>
          <p:nvPr>
            <p:custDataLst>
              <p:tags r:id="rId13"/>
            </p:custDataLst>
          </p:nvPr>
        </p:nvSpPr>
        <p:spPr bwMode="auto">
          <a:xfrm>
            <a:off x="5672138" y="3775075"/>
            <a:ext cx="179388" cy="133350"/>
          </a:xfrm>
          <a:prstGeom prst="rect">
            <a:avLst/>
          </a:prstGeom>
          <a:solidFill>
            <a:schemeClr val="accent4"/>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93743C2B-F390-AD09-7651-6E745281C186}"/>
              </a:ext>
            </a:extLst>
          </p:cNvPr>
          <p:cNvSpPr/>
          <p:nvPr>
            <p:custDataLst>
              <p:tags r:id="rId14"/>
            </p:custDataLst>
          </p:nvPr>
        </p:nvSpPr>
        <p:spPr bwMode="auto">
          <a:xfrm>
            <a:off x="5672138" y="3970338"/>
            <a:ext cx="179388" cy="133350"/>
          </a:xfrm>
          <a:prstGeom prst="rect">
            <a:avLst/>
          </a:prstGeom>
          <a:solidFill>
            <a:schemeClr val="accent3"/>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E6BC475E-7F53-B117-BDBB-03098C195D08}"/>
              </a:ext>
            </a:extLst>
          </p:cNvPr>
          <p:cNvSpPr/>
          <p:nvPr>
            <p:custDataLst>
              <p:tags r:id="rId15"/>
            </p:custDataLst>
          </p:nvPr>
        </p:nvSpPr>
        <p:spPr bwMode="auto">
          <a:xfrm>
            <a:off x="6326188" y="3775075"/>
            <a:ext cx="179388" cy="133350"/>
          </a:xfrm>
          <a:prstGeom prst="rect">
            <a:avLst/>
          </a:prstGeom>
          <a:solidFill>
            <a:schemeClr val="accent2"/>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0" name="Text Placeholder 2">
            <a:extLst>
              <a:ext uri="{FF2B5EF4-FFF2-40B4-BE49-F238E27FC236}">
                <a16:creationId xmlns:a16="http://schemas.microsoft.com/office/drawing/2014/main" id="{46C9A442-8FC8-F795-2542-A30407B7222D}"/>
              </a:ext>
            </a:extLst>
          </p:cNvPr>
          <p:cNvSpPr>
            <a:spLocks noGrp="1"/>
          </p:cNvSpPr>
          <p:nvPr>
            <p:custDataLst>
              <p:tags r:id="rId16"/>
            </p:custDataLst>
          </p:nvPr>
        </p:nvSpPr>
        <p:spPr bwMode="auto">
          <a:xfrm>
            <a:off x="4332288" y="3783013"/>
            <a:ext cx="2428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AF6068B8-F61E-4640-9034-F4A8B9163214}" type="datetime'''''C''''o''''''''''''a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Coal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1" name="Text Placeholder 2">
            <a:extLst>
              <a:ext uri="{FF2B5EF4-FFF2-40B4-BE49-F238E27FC236}">
                <a16:creationId xmlns:a16="http://schemas.microsoft.com/office/drawing/2014/main" id="{C1A4D684-AC07-5EB0-6925-ED9F94D25B23}"/>
              </a:ext>
            </a:extLst>
          </p:cNvPr>
          <p:cNvSpPr>
            <a:spLocks noGrp="1"/>
          </p:cNvSpPr>
          <p:nvPr>
            <p:custDataLst>
              <p:tags r:id="rId17"/>
            </p:custDataLst>
          </p:nvPr>
        </p:nvSpPr>
        <p:spPr bwMode="auto">
          <a:xfrm>
            <a:off x="4332288" y="3978275"/>
            <a:ext cx="288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D37EFD00-9761-4577-8256-3D8821B345C1}" type="datetime'''''''''''W''''''''''''i''n''''''''d'">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Wind</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2" name="Text Placeholder 2">
            <a:extLst>
              <a:ext uri="{FF2B5EF4-FFF2-40B4-BE49-F238E27FC236}">
                <a16:creationId xmlns:a16="http://schemas.microsoft.com/office/drawing/2014/main" id="{EC968D60-84FB-8E12-0523-23E6451E329E}"/>
              </a:ext>
            </a:extLst>
          </p:cNvPr>
          <p:cNvSpPr>
            <a:spLocks noGrp="1"/>
          </p:cNvSpPr>
          <p:nvPr>
            <p:custDataLst>
              <p:tags r:id="rId18"/>
            </p:custDataLst>
          </p:nvPr>
        </p:nvSpPr>
        <p:spPr bwMode="auto">
          <a:xfrm>
            <a:off x="4953000" y="3783013"/>
            <a:ext cx="6175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64AC7972-BA56-4CA8-934D-9FBE094D329C}" type="datetime'H''''yd''''''''''r''''''''o'' (n''''e''''''t'')'''''''">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Hydro (net)</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3" name="Text Placeholder 2">
            <a:extLst>
              <a:ext uri="{FF2B5EF4-FFF2-40B4-BE49-F238E27FC236}">
                <a16:creationId xmlns:a16="http://schemas.microsoft.com/office/drawing/2014/main" id="{0159C21A-AAEC-3F0F-284E-42000B5A4CFB}"/>
              </a:ext>
            </a:extLst>
          </p:cNvPr>
          <p:cNvSpPr>
            <a:spLocks noGrp="1"/>
          </p:cNvSpPr>
          <p:nvPr>
            <p:custDataLst>
              <p:tags r:id="rId19"/>
            </p:custDataLst>
          </p:nvPr>
        </p:nvSpPr>
        <p:spPr bwMode="auto">
          <a:xfrm>
            <a:off x="4953000" y="3978275"/>
            <a:ext cx="411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D883D021-EA47-4EF2-B432-654FF2BB5716}" type="datetime'Nu''c''''''''''''l''''''''''''e''''''''a''r'''">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Nuclear</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4" name="Text Placeholder 2">
            <a:extLst>
              <a:ext uri="{FF2B5EF4-FFF2-40B4-BE49-F238E27FC236}">
                <a16:creationId xmlns:a16="http://schemas.microsoft.com/office/drawing/2014/main" id="{6DEE03CE-FB5A-EE46-CCE4-9D7166E44E66}"/>
              </a:ext>
            </a:extLst>
          </p:cNvPr>
          <p:cNvSpPr>
            <a:spLocks noGrp="1"/>
          </p:cNvSpPr>
          <p:nvPr>
            <p:custDataLst>
              <p:tags r:id="rId20"/>
            </p:custDataLst>
          </p:nvPr>
        </p:nvSpPr>
        <p:spPr bwMode="auto">
          <a:xfrm>
            <a:off x="5902325" y="3783013"/>
            <a:ext cx="261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4060FD1F-DEAA-456C-850E-CB4155397A38}" type="datetime'''''S''''''''''''''''''ol''a''r'''''''''''">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Solar</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5" name="Text Placeholder 2">
            <a:extLst>
              <a:ext uri="{FF2B5EF4-FFF2-40B4-BE49-F238E27FC236}">
                <a16:creationId xmlns:a16="http://schemas.microsoft.com/office/drawing/2014/main" id="{41139806-E079-9ACD-ED1A-E4E600AD5311}"/>
              </a:ext>
            </a:extLst>
          </p:cNvPr>
          <p:cNvSpPr>
            <a:spLocks noGrp="1"/>
          </p:cNvSpPr>
          <p:nvPr>
            <p:custDataLst>
              <p:tags r:id="rId21"/>
            </p:custDataLst>
          </p:nvPr>
        </p:nvSpPr>
        <p:spPr bwMode="auto">
          <a:xfrm>
            <a:off x="5902325" y="3978275"/>
            <a:ext cx="3222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97CFD1DA-52BC-450A-B968-2BF5504C3075}" type="datetime'''''''''''D''''''''''''''i''es''''''''e''''l'''">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Diesel</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6" name="Text Placeholder 2">
            <a:extLst>
              <a:ext uri="{FF2B5EF4-FFF2-40B4-BE49-F238E27FC236}">
                <a16:creationId xmlns:a16="http://schemas.microsoft.com/office/drawing/2014/main" id="{7C33AA26-EBBF-2F4B-4A6D-56997BDD88C4}"/>
              </a:ext>
            </a:extLst>
          </p:cNvPr>
          <p:cNvSpPr>
            <a:spLocks noGrp="1"/>
          </p:cNvSpPr>
          <p:nvPr>
            <p:custDataLst>
              <p:tags r:id="rId22"/>
            </p:custDataLst>
          </p:nvPr>
        </p:nvSpPr>
        <p:spPr bwMode="auto">
          <a:xfrm>
            <a:off x="6556375" y="3783013"/>
            <a:ext cx="3222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A9912FA8-5B4E-43A1-9C28-7A2E972DB4D5}" type="datetime'''''''''''''''O''''''''''''''''''''''''''t''''''''''h''''e''r'">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l" defTabSz="914400" eaLnBrk="1" fontAlgn="auto" latinLnBrk="0" hangingPunct="1">
                <a:lnSpc>
                  <a:spcPct val="90000"/>
                </a:lnSpc>
                <a:spcBef>
                  <a:spcPct val="0"/>
                </a:spcBef>
                <a:spcAft>
                  <a:spcPct val="0"/>
                </a:spcAft>
                <a:buClrTx/>
                <a:buSzTx/>
                <a:buFont typeface="Wingdings" panose="05000000000000000000" pitchFamily="2" charset="2"/>
                <a:buNone/>
                <a:tabLst/>
                <a:defRPr/>
              </a:pPr>
              <a:t>Other</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8" name="TextBox 27">
            <a:extLst>
              <a:ext uri="{FF2B5EF4-FFF2-40B4-BE49-F238E27FC236}">
                <a16:creationId xmlns:a16="http://schemas.microsoft.com/office/drawing/2014/main" id="{8A6B3A33-E5D8-1B02-1702-D6ACEC1B8A7B}"/>
              </a:ext>
            </a:extLst>
          </p:cNvPr>
          <p:cNvSpPr txBox="1">
            <a:spLocks noChangeArrowheads="1"/>
          </p:cNvSpPr>
          <p:nvPr/>
        </p:nvSpPr>
        <p:spPr bwMode="gray">
          <a:xfrm>
            <a:off x="3917950" y="1130300"/>
            <a:ext cx="2484438" cy="188913"/>
          </a:xfrm>
          <a:prstGeom prst="rect">
            <a:avLst/>
          </a:prstGeom>
          <a:noFill/>
          <a:ln w="9525" algn="ctr">
            <a:noFill/>
            <a:miter lim="800000"/>
            <a:headEnd/>
            <a:tailEnd/>
          </a:ln>
          <a:effectLst/>
        </p:spPr>
        <p:txBody>
          <a:bodyPr wrap="none" tIns="18000" bIns="18000" anchor="ctr"/>
          <a:lstStyle>
            <a:defPPr>
              <a:defRPr lang="en-ZA"/>
            </a:defPPr>
            <a:lvl1pPr algn="ctr">
              <a:defRPr sz="1600" b="1">
                <a:solidFill>
                  <a:schemeClr val="bg1"/>
                </a:solidFill>
              </a:defRPr>
            </a:lvl1p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Electricity supplied by technology</a:t>
            </a:r>
            <a:r>
              <a:rPr kumimoji="0" lang="en-GB" sz="1400" b="1" i="0" u="none" strike="noStrike" kern="1200" cap="none" spc="0" normalizeH="0" baseline="30000" noProof="0">
                <a:ln>
                  <a:noFill/>
                </a:ln>
                <a:solidFill>
                  <a:srgbClr val="003896"/>
                </a:solidFill>
                <a:effectLst/>
                <a:uLnTx/>
                <a:uFillTx/>
                <a:latin typeface="Gill Sans MT" panose="020B0502020104020203" pitchFamily="34" charset="0"/>
                <a:ea typeface="+mn-ea"/>
                <a:cs typeface="Arial" pitchFamily="34" charset="0"/>
              </a:rPr>
              <a:t>1</a:t>
            </a:r>
            <a:endParaRPr kumimoji="0" lang="en-GB" sz="1400" b="1" i="0" u="none" strike="noStrike" kern="1200" cap="none" spc="0" normalizeH="0" baseline="50000" noProof="0" dirty="0">
              <a:ln>
                <a:noFill/>
              </a:ln>
              <a:solidFill>
                <a:srgbClr val="003896"/>
              </a:solidFill>
              <a:effectLst/>
              <a:uLnTx/>
              <a:uFillTx/>
              <a:latin typeface="Gill Sans MT" panose="020B0502020104020203" pitchFamily="34" charset="0"/>
              <a:ea typeface="+mn-ea"/>
              <a:cs typeface="Arial" pitchFamily="34" charset="0"/>
            </a:endParaRPr>
          </a:p>
        </p:txBody>
      </p:sp>
      <p:graphicFrame>
        <p:nvGraphicFramePr>
          <p:cNvPr id="36" name="Chart 35">
            <a:extLst>
              <a:ext uri="{FF2B5EF4-FFF2-40B4-BE49-F238E27FC236}">
                <a16:creationId xmlns:a16="http://schemas.microsoft.com/office/drawing/2014/main" id="{9B6FC121-F148-28A6-951C-D426140A2EFB}"/>
              </a:ext>
            </a:extLst>
          </p:cNvPr>
          <p:cNvGraphicFramePr/>
          <p:nvPr>
            <p:custDataLst>
              <p:tags r:id="rId23"/>
            </p:custDataLst>
            <p:extLst>
              <p:ext uri="{D42A27DB-BD31-4B8C-83A1-F6EECF244321}">
                <p14:modId xmlns:p14="http://schemas.microsoft.com/office/powerpoint/2010/main" val="72701368"/>
              </p:ext>
            </p:extLst>
          </p:nvPr>
        </p:nvGraphicFramePr>
        <p:xfrm>
          <a:off x="757238" y="1149350"/>
          <a:ext cx="2308225" cy="2759075"/>
        </p:xfrm>
        <a:graphic>
          <a:graphicData uri="http://schemas.openxmlformats.org/drawingml/2006/chart">
            <c:chart xmlns:c="http://schemas.openxmlformats.org/drawingml/2006/chart" xmlns:r="http://schemas.openxmlformats.org/officeDocument/2006/relationships" r:id="rId37"/>
          </a:graphicData>
        </a:graphic>
      </p:graphicFrame>
      <p:cxnSp>
        <p:nvCxnSpPr>
          <p:cNvPr id="47" name="Straight Connector 46">
            <a:extLst>
              <a:ext uri="{FF2B5EF4-FFF2-40B4-BE49-F238E27FC236}">
                <a16:creationId xmlns:a16="http://schemas.microsoft.com/office/drawing/2014/main" id="{515668DF-8072-99BC-55FB-322A7CF29771}"/>
              </a:ext>
            </a:extLst>
          </p:cNvPr>
          <p:cNvCxnSpPr/>
          <p:nvPr>
            <p:custDataLst>
              <p:tags r:id="rId24"/>
            </p:custDataLst>
          </p:nvPr>
        </p:nvCxnSpPr>
        <p:spPr bwMode="white">
          <a:xfrm flipH="1" flipV="1">
            <a:off x="1081088" y="1851025"/>
            <a:ext cx="249238" cy="203200"/>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FE9DA8E9-1758-6F69-AE4B-3490947EFAD5}"/>
              </a:ext>
            </a:extLst>
          </p:cNvPr>
          <p:cNvCxnSpPr>
            <a:cxnSpLocks/>
          </p:cNvCxnSpPr>
          <p:nvPr>
            <p:custDataLst>
              <p:tags r:id="rId25"/>
            </p:custDataLst>
          </p:nvPr>
        </p:nvCxnSpPr>
        <p:spPr bwMode="white">
          <a:xfrm flipH="1" flipV="1">
            <a:off x="1617663" y="1498600"/>
            <a:ext cx="87313" cy="307975"/>
          </a:xfrm>
          <a:prstGeom prst="line">
            <a:avLst/>
          </a:prstGeom>
          <a:ln w="12700" cap="flat" cmpd="sng" algn="ctr">
            <a:solidFill>
              <a:schemeClr val="bg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9" name="Rectangle 48">
            <a:extLst>
              <a:ext uri="{FF2B5EF4-FFF2-40B4-BE49-F238E27FC236}">
                <a16:creationId xmlns:a16="http://schemas.microsoft.com/office/drawing/2014/main" id="{ECFDF053-284C-18F5-0AF2-CCE0E3D66EC3}"/>
              </a:ext>
            </a:extLst>
          </p:cNvPr>
          <p:cNvSpPr/>
          <p:nvPr>
            <p:custDataLst>
              <p:tags r:id="rId26"/>
            </p:custDataLst>
          </p:nvPr>
        </p:nvSpPr>
        <p:spPr bwMode="auto">
          <a:xfrm>
            <a:off x="1050925" y="3825875"/>
            <a:ext cx="179388" cy="133350"/>
          </a:xfrm>
          <a:prstGeom prst="rect">
            <a:avLst/>
          </a:prstGeom>
          <a:solidFill>
            <a:schemeClr val="accent1"/>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Rectangle 49">
            <a:extLst>
              <a:ext uri="{FF2B5EF4-FFF2-40B4-BE49-F238E27FC236}">
                <a16:creationId xmlns:a16="http://schemas.microsoft.com/office/drawing/2014/main" id="{8FD631E2-57C8-B63D-A2E5-6BEFCA0C75A8}"/>
              </a:ext>
            </a:extLst>
          </p:cNvPr>
          <p:cNvSpPr/>
          <p:nvPr>
            <p:custDataLst>
              <p:tags r:id="rId27"/>
            </p:custDataLst>
          </p:nvPr>
        </p:nvSpPr>
        <p:spPr bwMode="auto">
          <a:xfrm>
            <a:off x="1724025" y="3825875"/>
            <a:ext cx="179388" cy="133350"/>
          </a:xfrm>
          <a:prstGeom prst="rect">
            <a:avLst/>
          </a:prstGeom>
          <a:solidFill>
            <a:schemeClr val="hlink"/>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1B578A3F-086E-737D-7F7D-007E8773550E}"/>
              </a:ext>
            </a:extLst>
          </p:cNvPr>
          <p:cNvSpPr/>
          <p:nvPr>
            <p:custDataLst>
              <p:tags r:id="rId28"/>
            </p:custDataLst>
          </p:nvPr>
        </p:nvSpPr>
        <p:spPr bwMode="auto">
          <a:xfrm>
            <a:off x="2266950" y="3825875"/>
            <a:ext cx="179388" cy="133350"/>
          </a:xfrm>
          <a:prstGeom prst="rect">
            <a:avLst/>
          </a:prstGeom>
          <a:solidFill>
            <a:schemeClr val="accent4"/>
          </a:solidFill>
          <a:ln w="1270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2" name="Text Placeholder 2">
            <a:extLst>
              <a:ext uri="{FF2B5EF4-FFF2-40B4-BE49-F238E27FC236}">
                <a16:creationId xmlns:a16="http://schemas.microsoft.com/office/drawing/2014/main" id="{B70F6502-351E-8EEA-09BA-46BA4478038F}"/>
              </a:ext>
            </a:extLst>
          </p:cNvPr>
          <p:cNvSpPr>
            <a:spLocks noGrp="1"/>
          </p:cNvSpPr>
          <p:nvPr>
            <p:custDataLst>
              <p:tags r:id="rId29"/>
            </p:custDataLst>
          </p:nvPr>
        </p:nvSpPr>
        <p:spPr bwMode="auto">
          <a:xfrm>
            <a:off x="1281113" y="3833813"/>
            <a:ext cx="3413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FB9BEA6F-D954-42D3-8D98-BE5086D98D3B}" type="datetime'''''E''''''''''''sk''''''''''''''''''''''''o''''''''''''m'">
              <a:rPr lang="en-GB" altLang="en-US" sz="1000" smtClean="0">
                <a:latin typeface="Gill Sans MT" panose="020B0502020104020203" pitchFamily="34" charset="0"/>
                <a:cs typeface="+mn-cs"/>
              </a:rPr>
              <a:pPr marL="0" lvl="0" indent="0">
                <a:spcBef>
                  <a:spcPct val="0"/>
                </a:spcBef>
                <a:spcAft>
                  <a:spcPct val="0"/>
                </a:spcAft>
                <a:buNone/>
              </a:pPr>
              <a:t>Eskom</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53" name="Text Placeholder 2">
            <a:extLst>
              <a:ext uri="{FF2B5EF4-FFF2-40B4-BE49-F238E27FC236}">
                <a16:creationId xmlns:a16="http://schemas.microsoft.com/office/drawing/2014/main" id="{A0AB93FF-E622-1D22-5993-21E301FC3EA4}"/>
              </a:ext>
            </a:extLst>
          </p:cNvPr>
          <p:cNvSpPr>
            <a:spLocks noGrp="1"/>
          </p:cNvSpPr>
          <p:nvPr>
            <p:custDataLst>
              <p:tags r:id="rId30"/>
            </p:custDataLst>
          </p:nvPr>
        </p:nvSpPr>
        <p:spPr bwMode="auto">
          <a:xfrm>
            <a:off x="1954213" y="3833813"/>
            <a:ext cx="2111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BBDFF7F9-00C0-4F65-8FA1-077FFA4F35B5}" type="datetime'I''''''''''''''P''''''''''''P''''''''''''s'''''">
              <a:rPr lang="en-GB" altLang="en-US" sz="1000" smtClean="0">
                <a:latin typeface="Gill Sans MT" panose="020B0502020104020203" pitchFamily="34" charset="0"/>
                <a:cs typeface="+mn-cs"/>
              </a:rPr>
              <a:pPr marL="0" lvl="0" indent="0">
                <a:spcBef>
                  <a:spcPct val="0"/>
                </a:spcBef>
                <a:spcAft>
                  <a:spcPct val="0"/>
                </a:spcAft>
                <a:buNone/>
              </a:pPr>
              <a:t>IPPs</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54" name="Text Placeholder 2">
            <a:extLst>
              <a:ext uri="{FF2B5EF4-FFF2-40B4-BE49-F238E27FC236}">
                <a16:creationId xmlns:a16="http://schemas.microsoft.com/office/drawing/2014/main" id="{89717FD6-722A-94B6-949A-4492F283774C}"/>
              </a:ext>
            </a:extLst>
          </p:cNvPr>
          <p:cNvSpPr>
            <a:spLocks noGrp="1"/>
          </p:cNvSpPr>
          <p:nvPr>
            <p:custDataLst>
              <p:tags r:id="rId31"/>
            </p:custDataLst>
          </p:nvPr>
        </p:nvSpPr>
        <p:spPr bwMode="auto">
          <a:xfrm>
            <a:off x="2497138" y="3833813"/>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73CE32F9-32A1-46DB-A0B4-73AEF07F38D8}" type="datetime'''''''''Im''''''''po''''''''''''''''''''''rts'''''''">
              <a:rPr lang="en-GB" altLang="en-US" sz="1000" smtClean="0">
                <a:latin typeface="Gill Sans MT" panose="020B0502020104020203" pitchFamily="34" charset="0"/>
                <a:cs typeface="+mn-cs"/>
              </a:rPr>
              <a:pPr marL="0" lvl="0" indent="0">
                <a:spcBef>
                  <a:spcPct val="0"/>
                </a:spcBef>
                <a:spcAft>
                  <a:spcPct val="0"/>
                </a:spcAft>
                <a:buNone/>
              </a:pPr>
              <a:t>Imports</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55" name="TextBox 54">
            <a:extLst>
              <a:ext uri="{FF2B5EF4-FFF2-40B4-BE49-F238E27FC236}">
                <a16:creationId xmlns:a16="http://schemas.microsoft.com/office/drawing/2014/main" id="{5C32D935-D7A4-EDCB-C0E4-38712E0F1C22}"/>
              </a:ext>
            </a:extLst>
          </p:cNvPr>
          <p:cNvSpPr txBox="1">
            <a:spLocks noChangeArrowheads="1"/>
          </p:cNvSpPr>
          <p:nvPr/>
        </p:nvSpPr>
        <p:spPr bwMode="gray">
          <a:xfrm>
            <a:off x="528638" y="1130300"/>
            <a:ext cx="2484438" cy="188913"/>
          </a:xfrm>
          <a:prstGeom prst="rect">
            <a:avLst/>
          </a:prstGeom>
          <a:noFill/>
          <a:ln w="9525" algn="ctr">
            <a:noFill/>
            <a:miter lim="800000"/>
            <a:headEnd/>
            <a:tailEnd/>
          </a:ln>
          <a:effectLst/>
        </p:spPr>
        <p:txBody>
          <a:bodyPr wrap="none" tIns="18000" bIns="18000" anchor="ctr"/>
          <a:lstStyle>
            <a:defPPr>
              <a:defRPr lang="en-ZA"/>
            </a:defPPr>
            <a:lvl1pPr algn="ctr">
              <a:defRPr sz="1600" b="1">
                <a:solidFill>
                  <a:schemeClr val="bg1"/>
                </a:solidFill>
              </a:defRPr>
            </a:lvl1p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Electricity breakdown by supplier</a:t>
            </a:r>
            <a:r>
              <a:rPr kumimoji="0" lang="en-GB" sz="1400" b="1" i="0" u="none" strike="noStrike" kern="1200" cap="none" spc="0" normalizeH="0" baseline="30000" noProof="0">
                <a:ln>
                  <a:noFill/>
                </a:ln>
                <a:solidFill>
                  <a:srgbClr val="003896"/>
                </a:solidFill>
                <a:effectLst/>
                <a:uLnTx/>
                <a:uFillTx/>
                <a:latin typeface="Gill Sans MT" panose="020B0502020104020203" pitchFamily="34" charset="0"/>
                <a:ea typeface="+mn-ea"/>
                <a:cs typeface="Arial" pitchFamily="34" charset="0"/>
              </a:rPr>
              <a:t>1</a:t>
            </a:r>
            <a:endParaRPr kumimoji="0" lang="en-GB" sz="1400" b="1" i="0" u="none" strike="noStrike" kern="1200" cap="none" spc="0" normalizeH="0" baseline="3000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66" name="TextBox 65">
            <a:extLst>
              <a:ext uri="{FF2B5EF4-FFF2-40B4-BE49-F238E27FC236}">
                <a16:creationId xmlns:a16="http://schemas.microsoft.com/office/drawing/2014/main" id="{B0575C68-D70E-02F4-3EA5-5C27A0B3682E}"/>
              </a:ext>
            </a:extLst>
          </p:cNvPr>
          <p:cNvSpPr txBox="1"/>
          <p:nvPr/>
        </p:nvSpPr>
        <p:spPr>
          <a:xfrm>
            <a:off x="725120" y="4022725"/>
            <a:ext cx="4788000" cy="247650"/>
          </a:xfrm>
          <a:prstGeom prst="rect">
            <a:avLst/>
          </a:prstGeom>
          <a:noFill/>
          <a:ln>
            <a:noFill/>
          </a:ln>
        </p:spPr>
        <p:txBody>
          <a:bodyPr wrap="square" lIns="91411" tIns="45706" rIns="91411" bIns="45706" rtlCol="0">
            <a:spAutoFit/>
          </a:bodyPr>
          <a:lstStyle>
            <a:defPPr>
              <a:defRPr lang="en-US"/>
            </a:defPPr>
            <a:lvl1pPr fontAlgn="base">
              <a:spcBef>
                <a:spcPct val="0"/>
              </a:spcBef>
              <a:spcAft>
                <a:spcPct val="0"/>
              </a:spcAft>
              <a:defRPr sz="1200" b="1">
                <a:solidFill>
                  <a:schemeClr val="bg1"/>
                </a:solidFill>
              </a:defRPr>
            </a:lvl1pPr>
          </a:lstStyle>
          <a:p>
            <a:pPr marL="85725" marR="0" lvl="0" indent="-85725" algn="l" defTabSz="914087" eaLnBrk="1" fontAlgn="base" latinLnBrk="0" hangingPunct="1">
              <a:lnSpc>
                <a:spcPct val="100000"/>
              </a:lnSpc>
              <a:spcBef>
                <a:spcPct val="0"/>
              </a:spcBef>
              <a:spcAft>
                <a:spcPct val="0"/>
              </a:spcAft>
              <a:buClrTx/>
              <a:buSzTx/>
              <a:buFontTx/>
              <a:buAutoNum type="arabicPeriod"/>
              <a:tabLst/>
              <a:defRPr/>
            </a:pP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 Net of pumping and excluding wheeling</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68" name="Rectangle 67">
            <a:extLst>
              <a:ext uri="{FF2B5EF4-FFF2-40B4-BE49-F238E27FC236}">
                <a16:creationId xmlns:a16="http://schemas.microsoft.com/office/drawing/2014/main" id="{5052CB90-ADE3-9167-62A4-B11F0ED59715}"/>
              </a:ext>
            </a:extLst>
          </p:cNvPr>
          <p:cNvSpPr/>
          <p:nvPr/>
        </p:nvSpPr>
        <p:spPr>
          <a:xfrm>
            <a:off x="1197797" y="4471306"/>
            <a:ext cx="9796407" cy="1266929"/>
          </a:xfrm>
          <a:prstGeom prst="rect">
            <a:avLst/>
          </a:prstGeom>
          <a:solidFill>
            <a:srgbClr val="F1E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14000"/>
              </a:lnSpc>
              <a:spcBef>
                <a:spcPts val="300"/>
              </a:spcBef>
              <a:spcAft>
                <a:spcPts val="0"/>
              </a:spcAft>
              <a:buClrTx/>
              <a:buSzTx/>
              <a:buFontTx/>
              <a:buNone/>
              <a:tabLst/>
              <a:defRPr/>
            </a:pP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Supply constraints due to:</a:t>
            </a:r>
          </a:p>
          <a:p>
            <a:pPr marL="198000" marR="0" lvl="0" indent="-180000" algn="l" defTabSz="914400" eaLnBrk="1" fontAlgn="auto" latinLnBrk="0" hangingPunct="1">
              <a:lnSpc>
                <a:spcPct val="114000"/>
              </a:lnSpc>
              <a:spcBef>
                <a:spcPts val="300"/>
              </a:spcBef>
              <a:spcAft>
                <a:spcPts val="0"/>
              </a:spcAft>
              <a:buClr>
                <a:schemeClr val="tx2"/>
              </a:buClr>
              <a:buSzTx/>
              <a:buFont typeface="Arial" panose="020B0604020202020204" pitchFamily="34" charset="0"/>
              <a:buChar char="•"/>
              <a:tabLst/>
              <a:defRPr/>
            </a:pP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Poor Eskom generation performance (±1.7TWh shortfall against budget)</a:t>
            </a:r>
          </a:p>
          <a:p>
            <a:pPr marL="198000" marR="0" lvl="0" indent="-180000" algn="l" defTabSz="914400" eaLnBrk="1" fontAlgn="auto" latinLnBrk="0" hangingPunct="1">
              <a:lnSpc>
                <a:spcPct val="114000"/>
              </a:lnSpc>
              <a:spcBef>
                <a:spcPts val="300"/>
              </a:spcBef>
              <a:spcAft>
                <a:spcPts val="0"/>
              </a:spcAft>
              <a:buClr>
                <a:schemeClr val="tx2"/>
              </a:buClr>
              <a:buSzTx/>
              <a:buFont typeface="Arial" panose="020B0604020202020204" pitchFamily="34" charset="0"/>
              <a:buChar char="•"/>
              <a:tabLst/>
              <a:defRPr/>
            </a:pP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Delays in IPP programmes (±8.8TWh shortfall)</a:t>
            </a:r>
          </a:p>
          <a:p>
            <a:pPr marL="198000" marR="0" lvl="0" indent="-180000" algn="l" defTabSz="914400" eaLnBrk="1" fontAlgn="auto" latinLnBrk="0" hangingPunct="1">
              <a:lnSpc>
                <a:spcPct val="114000"/>
              </a:lnSpc>
              <a:spcBef>
                <a:spcPts val="300"/>
              </a:spcBef>
              <a:spcAft>
                <a:spcPts val="0"/>
              </a:spcAft>
              <a:buClr>
                <a:schemeClr val="tx2"/>
              </a:buClr>
              <a:buSzTx/>
              <a:buFont typeface="Arial" panose="020B0604020202020204" pitchFamily="34" charset="0"/>
              <a:buChar char="•"/>
              <a:tabLst/>
              <a:defRPr/>
            </a:pP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Lower-than-budget imports (±1.6TWh shortfall)</a:t>
            </a: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71" name="Table 1">
            <a:extLst>
              <a:ext uri="{FF2B5EF4-FFF2-40B4-BE49-F238E27FC236}">
                <a16:creationId xmlns:a16="http://schemas.microsoft.com/office/drawing/2014/main" id="{90DFD286-8A7C-BE7A-0801-07F183FE8015}"/>
              </a:ext>
            </a:extLst>
          </p:cNvPr>
          <p:cNvGraphicFramePr>
            <a:graphicFrameLocks noGrp="1"/>
          </p:cNvGraphicFramePr>
          <p:nvPr>
            <p:extLst>
              <p:ext uri="{D42A27DB-BD31-4B8C-83A1-F6EECF244321}">
                <p14:modId xmlns:p14="http://schemas.microsoft.com/office/powerpoint/2010/main" val="3918853096"/>
              </p:ext>
            </p:extLst>
          </p:nvPr>
        </p:nvGraphicFramePr>
        <p:xfrm>
          <a:off x="7752552" y="1403351"/>
          <a:ext cx="4140998" cy="2474916"/>
        </p:xfrm>
        <a:graphic>
          <a:graphicData uri="http://schemas.openxmlformats.org/drawingml/2006/table">
            <a:tbl>
              <a:tblPr>
                <a:tableStyleId>{2D5ABB26-0587-4C30-8999-92F81FD0307C}</a:tableStyleId>
              </a:tblPr>
              <a:tblGrid>
                <a:gridCol w="2004774">
                  <a:extLst>
                    <a:ext uri="{9D8B030D-6E8A-4147-A177-3AD203B41FA5}">
                      <a16:colId xmlns:a16="http://schemas.microsoft.com/office/drawing/2014/main" val="20000"/>
                    </a:ext>
                  </a:extLst>
                </a:gridCol>
                <a:gridCol w="847708">
                  <a:extLst>
                    <a:ext uri="{9D8B030D-6E8A-4147-A177-3AD203B41FA5}">
                      <a16:colId xmlns:a16="http://schemas.microsoft.com/office/drawing/2014/main" val="20001"/>
                    </a:ext>
                  </a:extLst>
                </a:gridCol>
                <a:gridCol w="847708">
                  <a:extLst>
                    <a:ext uri="{9D8B030D-6E8A-4147-A177-3AD203B41FA5}">
                      <a16:colId xmlns:a16="http://schemas.microsoft.com/office/drawing/2014/main" val="20002"/>
                    </a:ext>
                  </a:extLst>
                </a:gridCol>
                <a:gridCol w="440808">
                  <a:extLst>
                    <a:ext uri="{9D8B030D-6E8A-4147-A177-3AD203B41FA5}">
                      <a16:colId xmlns:a16="http://schemas.microsoft.com/office/drawing/2014/main" val="20003"/>
                    </a:ext>
                  </a:extLst>
                </a:gridCol>
              </a:tblGrid>
              <a:tr h="324428">
                <a:tc>
                  <a:txBody>
                    <a:bodyPr/>
                    <a:lstStyle/>
                    <a:p>
                      <a:pPr algn="l" rtl="0" fontAlgn="t">
                        <a:lnSpc>
                          <a:spcPct val="100000"/>
                        </a:lnSpc>
                        <a:spcBef>
                          <a:spcPts val="100"/>
                        </a:spcBef>
                        <a:spcAft>
                          <a:spcPts val="100"/>
                        </a:spcAft>
                      </a:pPr>
                      <a:r>
                        <a:rPr lang="en-GB" sz="1200" b="1" u="none" strike="noStrike">
                          <a:solidFill>
                            <a:schemeClr val="tx1"/>
                          </a:solidFill>
                          <a:latin typeface="Gill Sans MT" panose="020B0502020104020203" pitchFamily="34" charset="0"/>
                        </a:rPr>
                        <a:t>Unit cost, R/MWh</a:t>
                      </a:r>
                      <a:endParaRPr lang="en-GB" sz="1200" b="1" i="0" u="none" strike="noStrike" dirty="0">
                        <a:solidFill>
                          <a:schemeClr val="tx1"/>
                        </a:solidFill>
                        <a:latin typeface="Gill Sans MT" panose="020B0502020104020203" pitchFamily="34" charset="0"/>
                      </a:endParaRPr>
                    </a:p>
                  </a:txBody>
                  <a:tcPr marL="72000" marR="0" marT="54000" marB="0" anchor="b">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2024</a:t>
                      </a:r>
                      <a:endParaRPr lang="en-GB" sz="1200" b="1" i="0" u="none" strike="noStrike" dirty="0">
                        <a:solidFill>
                          <a:schemeClr val="tx1"/>
                        </a:solidFill>
                        <a:latin typeface="Gill Sans MT" panose="020B0502020104020203" pitchFamily="34" charset="0"/>
                      </a:endParaRPr>
                    </a:p>
                  </a:txBody>
                  <a:tcPr marL="0" marR="46800" marT="0" marB="0" anchor="b">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0" i="0" u="none" strike="noStrike">
                          <a:solidFill>
                            <a:schemeClr val="tx1"/>
                          </a:solidFill>
                          <a:latin typeface="Gill Sans MT" panose="020B0502020104020203" pitchFamily="34" charset="0"/>
                        </a:rPr>
                        <a:t>2023</a:t>
                      </a:r>
                      <a:endParaRPr lang="en-GB" sz="1200" b="0"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a:t>
                      </a:r>
                      <a:endParaRPr lang="en-GB" sz="1200" b="1"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8811">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lang="en-GB" sz="1200" b="0" i="0" u="none" strike="noStrike">
                          <a:solidFill>
                            <a:srgbClr val="003896"/>
                          </a:solidFill>
                          <a:latin typeface="Gill Sans MT" panose="020B0502020104020203" pitchFamily="34" charset="0"/>
                        </a:rPr>
                        <a:t>Coal</a:t>
                      </a:r>
                      <a:endParaRPr lang="en-GB" sz="1200" b="0" i="0" u="none" strike="noStrike" dirty="0">
                        <a:solidFill>
                          <a:srgbClr val="003896"/>
                        </a:solidFill>
                        <a:latin typeface="Gill Sans MT" panose="020B0502020104020203" pitchFamily="34"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541</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503</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8</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551534"/>
                  </a:ext>
                </a:extLst>
              </a:tr>
              <a:tr h="268811">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lang="en-GB" sz="1200" b="0" i="0" u="none" strike="noStrike">
                          <a:solidFill>
                            <a:srgbClr val="003896"/>
                          </a:solidFill>
                          <a:latin typeface="Gill Sans MT" panose="020B0502020104020203" pitchFamily="34" charset="0"/>
                        </a:rPr>
                        <a:t>Nuclear</a:t>
                      </a:r>
                      <a:endParaRPr lang="en-GB" sz="1200" b="0" i="0" u="none" strike="noStrike" dirty="0">
                        <a:solidFill>
                          <a:srgbClr val="003896"/>
                        </a:solidFill>
                        <a:latin typeface="Gill Sans MT" panose="020B0502020104020203" pitchFamily="34"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113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106</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7</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5882852"/>
                  </a:ext>
                </a:extLst>
              </a:tr>
              <a:tr h="268811">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lang="en-GB" sz="1200" u="none" strike="noStrike">
                          <a:solidFill>
                            <a:srgbClr val="003896"/>
                          </a:solidFill>
                          <a:latin typeface="Gill Sans MT" panose="020B0502020104020203" pitchFamily="34" charset="0"/>
                        </a:rPr>
                        <a:t>Eskom-owned OCGTs</a:t>
                      </a:r>
                      <a:endParaRPr lang="en-GB" sz="1200" b="0" i="0" u="none" strike="noStrike" dirty="0">
                        <a:solidFill>
                          <a:srgbClr val="003896"/>
                        </a:solidFill>
                        <a:latin typeface="Gill Sans MT" panose="020B0502020104020203" pitchFamily="34"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6 579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7 077</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7</a:t>
                      </a:r>
                      <a:r>
                        <a:rPr kumimoji="0" lang="en-GB" altLang="en-US" sz="1200" b="0" i="0" u="none" strike="noStrike" kern="1200" cap="none" spc="0" normalizeH="0" baseline="0" noProof="0">
                          <a:ln>
                            <a:noFill/>
                          </a:ln>
                          <a:solidFill>
                            <a:srgbClr val="00B050"/>
                          </a:solidFill>
                          <a:effectLst/>
                          <a:uLnTx/>
                          <a:uFillTx/>
                          <a:latin typeface="Gill Sans MT" pitchFamily="34" charset="0"/>
                          <a:ea typeface="+mn-ea"/>
                          <a:cs typeface="Arial" charset="0"/>
                        </a:rPr>
                        <a:t>▼</a:t>
                      </a:r>
                      <a:endParaRPr kumimoji="0" lang="en-GB" altLang="en-US" sz="1200" b="0" i="0" u="none" strike="noStrike" cap="none" spc="0" normalizeH="0" baseline="0" dirty="0">
                        <a:ln>
                          <a:noFill/>
                        </a:ln>
                        <a:solidFill>
                          <a:srgbClr val="FF000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4017263"/>
                  </a:ext>
                </a:extLst>
              </a:tr>
              <a:tr h="268811">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IPPs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2 367</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2 326</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tab pos="179388" algn="r"/>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2</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altLang="en-US" sz="1200" b="0" i="0" u="none" strike="noStrike" cap="none" spc="0" normalizeH="0" baseline="0" dirty="0">
                        <a:ln>
                          <a:noFill/>
                        </a:ln>
                        <a:solidFill>
                          <a:srgbClr val="C00000"/>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8811">
                <a:tc>
                  <a:txBody>
                    <a:bodyPr/>
                    <a:lstStyle/>
                    <a:p>
                      <a:pPr marL="182563" marR="0" lvl="1"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IPP OCGTs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6 348</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7 278</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13</a:t>
                      </a:r>
                      <a:r>
                        <a:rPr kumimoji="0" lang="en-GB" altLang="en-US" sz="1200" b="0" i="0" u="none" strike="noStrike" kern="1200" cap="none" spc="0" normalizeH="0" baseline="0" noProof="0">
                          <a:ln>
                            <a:noFill/>
                          </a:ln>
                          <a:solidFill>
                            <a:srgbClr val="00B050"/>
                          </a:solidFill>
                          <a:effectLst/>
                          <a:uLnTx/>
                          <a:uFillTx/>
                          <a:latin typeface="Gill Sans MT" pitchFamily="34" charset="0"/>
                          <a:ea typeface="+mn-ea"/>
                          <a:cs typeface="Arial" charset="0"/>
                        </a:rPr>
                        <a:t>▼</a:t>
                      </a:r>
                      <a:endParaRPr kumimoji="0" lang="en-GB" altLang="en-US" sz="1200" b="0" i="0" u="none" strike="noStrike" cap="none" spc="0" normalizeH="0" baseline="0" dirty="0">
                        <a:ln>
                          <a:noFill/>
                        </a:ln>
                        <a:solidFill>
                          <a:schemeClr val="tx1"/>
                        </a:solidFill>
                        <a:effectLst/>
                        <a:latin typeface="Gill Sans MT" pitchFamily="34" charset="0"/>
                        <a:cs typeface="Arial"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8811">
                <a:tc>
                  <a:txBody>
                    <a:bodyPr/>
                    <a:lstStyle/>
                    <a:p>
                      <a:pPr marL="182563" marR="0" lvl="1"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Renewable IPPs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a:t>
                      </a:r>
                      <a:r>
                        <a:rPr lang="en-GB" sz="1200" b="1" i="0" u="none" strike="noStrike" baseline="0">
                          <a:solidFill>
                            <a:srgbClr val="003896"/>
                          </a:solidFill>
                          <a:effectLst/>
                          <a:latin typeface="Gill Sans MT" panose="020B0502020104020203" pitchFamily="34" charset="0"/>
                        </a:rPr>
                        <a:t> 029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1 986</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2</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8811">
                <a:tc>
                  <a:txBody>
                    <a:bodyPr/>
                    <a:lstStyle/>
                    <a:p>
                      <a:pPr marL="182563" marR="0" lvl="1"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Other IPP programmes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1 018</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kern="1200">
                          <a:solidFill>
                            <a:schemeClr val="tx1"/>
                          </a:solidFill>
                          <a:effectLst/>
                          <a:latin typeface="Gill Sans MT" panose="020B0502020104020203" pitchFamily="34" charset="0"/>
                          <a:ea typeface="+mn-ea"/>
                          <a:cs typeface="+mn-cs"/>
                        </a:rPr>
                        <a:t>–</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endParaRPr kumimoji="0" lang="en-GB" altLang="en-US" sz="1200" b="0" i="0" u="none" strike="noStrike" cap="none" spc="0" normalizeH="0" baseline="0" dirty="0">
                        <a:ln>
                          <a:noFill/>
                        </a:ln>
                        <a:solidFill>
                          <a:srgbClr val="FF0000"/>
                        </a:solidFill>
                        <a:effectLst/>
                        <a:latin typeface="Gill Sans MT" pitchFamily="34" charset="0"/>
                        <a:cs typeface="Arial" charset="0"/>
                      </a:endParaRPr>
                    </a:p>
                  </a:txBody>
                  <a:tcPr marL="68580" marR="68580" marT="0" marB="0" anchor="ctr">
                    <a:lnL>
                      <a:noFill/>
                    </a:lnL>
                    <a:lnR w="12700" cap="flat" cmpd="sng" algn="ctr">
                      <a:noFill/>
                      <a:prstDash val="solid"/>
                      <a:round/>
                      <a:headEnd type="none" w="med" len="med"/>
                      <a:tailEnd type="none" w="med" len="med"/>
                    </a:lnR>
                    <a:lnT>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68811">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Imports</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883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748</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18</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1810337"/>
                  </a:ext>
                </a:extLst>
              </a:tr>
            </a:tbl>
          </a:graphicData>
        </a:graphic>
      </p:graphicFrame>
      <p:sp>
        <p:nvSpPr>
          <p:cNvPr id="72" name="TextBox 71">
            <a:extLst>
              <a:ext uri="{FF2B5EF4-FFF2-40B4-BE49-F238E27FC236}">
                <a16:creationId xmlns:a16="http://schemas.microsoft.com/office/drawing/2014/main" id="{8C0323FD-92F5-269B-1DF9-B1E45BB84E01}"/>
              </a:ext>
            </a:extLst>
          </p:cNvPr>
          <p:cNvSpPr txBox="1"/>
          <p:nvPr/>
        </p:nvSpPr>
        <p:spPr>
          <a:xfrm>
            <a:off x="7708900" y="1095375"/>
            <a:ext cx="4211458" cy="30797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Generation cost by source</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3" name="TextBox 2">
            <a:extLst>
              <a:ext uri="{FF2B5EF4-FFF2-40B4-BE49-F238E27FC236}">
                <a16:creationId xmlns:a16="http://schemas.microsoft.com/office/drawing/2014/main" id="{9F8D48E1-3EDC-1EB4-B08D-612C105A4928}"/>
              </a:ext>
            </a:extLst>
          </p:cNvPr>
          <p:cNvSpPr txBox="1"/>
          <p:nvPr/>
        </p:nvSpPr>
        <p:spPr>
          <a:xfrm>
            <a:off x="1375458" y="2384535"/>
            <a:ext cx="1095374" cy="30797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208.2TWh</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9" name="TextBox 18">
            <a:extLst>
              <a:ext uri="{FF2B5EF4-FFF2-40B4-BE49-F238E27FC236}">
                <a16:creationId xmlns:a16="http://schemas.microsoft.com/office/drawing/2014/main" id="{A2F1920E-416F-F4EB-066B-00E1F37BBD1F}"/>
              </a:ext>
            </a:extLst>
          </p:cNvPr>
          <p:cNvSpPr txBox="1"/>
          <p:nvPr/>
        </p:nvSpPr>
        <p:spPr>
          <a:xfrm>
            <a:off x="4943475" y="2384535"/>
            <a:ext cx="1095374" cy="30797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208.2TWh</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27" name="TextBox 26">
            <a:extLst>
              <a:ext uri="{FF2B5EF4-FFF2-40B4-BE49-F238E27FC236}">
                <a16:creationId xmlns:a16="http://schemas.microsoft.com/office/drawing/2014/main" id="{9FDD762F-5D08-DBFE-DAE8-E90893B847BC}"/>
              </a:ext>
            </a:extLst>
          </p:cNvPr>
          <p:cNvSpPr txBox="1"/>
          <p:nvPr/>
        </p:nvSpPr>
        <p:spPr>
          <a:xfrm>
            <a:off x="418775" y="5844596"/>
            <a:ext cx="11354451" cy="369332"/>
          </a:xfrm>
          <a:prstGeom prst="rect">
            <a:avLst/>
          </a:prstGeom>
          <a:noFill/>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tab pos="3324225" algn="l"/>
              </a:tabLst>
              <a:defRPr/>
            </a:pPr>
            <a:r>
              <a:rPr kumimoji="0" lang="en-GB" altLang="en-US" sz="1800" i="0" u="none" strike="noStrike" kern="1200" cap="none" spc="0" normalizeH="0" baseline="0" noProof="0">
                <a:ln>
                  <a:noFill/>
                </a:ln>
                <a:solidFill>
                  <a:srgbClr val="83725B"/>
                </a:solidFill>
                <a:effectLst/>
                <a:uLnTx/>
                <a:uFillTx/>
                <a:latin typeface="Gill Sans MT" panose="020B0502020104020203" pitchFamily="34" charset="0"/>
                <a:ea typeface="Times New Roman" panose="02020603050405020304" pitchFamily="18" charset="0"/>
                <a:cs typeface="Arial" panose="020B0604020202020204" pitchFamily="34" charset="0"/>
              </a:rPr>
              <a:t>Marked improvement in primary energy costs expected in 2025 due to lower OCGT usage</a:t>
            </a:r>
            <a:endParaRPr kumimoji="0" lang="en-GB" altLang="en-US" sz="1800" i="0" u="none" strike="noStrike" kern="1200" cap="none" spc="0" normalizeH="0" baseline="0" noProof="0" dirty="0">
              <a:ln>
                <a:noFill/>
              </a:ln>
              <a:solidFill>
                <a:srgbClr val="83725B"/>
              </a:solidFill>
              <a:effectLst/>
              <a:uLnTx/>
              <a:uFillTx/>
              <a:latin typeface="Gill Sans MT" panose="020B0502020104020203" pitchFamily="34" charset="0"/>
              <a:ea typeface="Times New Roman" panose="02020603050405020304" pitchFamily="18" charset="0"/>
              <a:cs typeface="Arial" panose="020B0604020202020204" pitchFamily="34" charset="0"/>
            </a:endParaRPr>
          </a:p>
        </p:txBody>
      </p:sp>
      <p:sp>
        <p:nvSpPr>
          <p:cNvPr id="30" name="TextBox 29">
            <a:extLst>
              <a:ext uri="{FF2B5EF4-FFF2-40B4-BE49-F238E27FC236}">
                <a16:creationId xmlns:a16="http://schemas.microsoft.com/office/drawing/2014/main" id="{A5D79036-F5CA-3840-81BE-09D60CFEFD00}"/>
              </a:ext>
            </a:extLst>
          </p:cNvPr>
          <p:cNvSpPr txBox="1"/>
          <p:nvPr/>
        </p:nvSpPr>
        <p:spPr>
          <a:xfrm>
            <a:off x="7991045" y="4701225"/>
            <a:ext cx="3017693" cy="861839"/>
          </a:xfrm>
          <a:prstGeom prst="rect">
            <a:avLst/>
          </a:prstGeom>
          <a:noFill/>
        </p:spPr>
        <p:txBody>
          <a:bodyPr wrap="square">
            <a:spAutoFit/>
          </a:bodyPr>
          <a:lstStyle/>
          <a:p>
            <a:pPr marL="0" marR="0" lvl="0" indent="0" algn="l" defTabSz="914400" eaLnBrk="1" fontAlgn="auto" latinLnBrk="0" hangingPunct="1">
              <a:lnSpc>
                <a:spcPct val="114000"/>
              </a:lnSpc>
              <a:spcBef>
                <a:spcPts val="600"/>
              </a:spcBef>
              <a:spcAft>
                <a:spcPts val="0"/>
              </a:spcAft>
              <a:buClrTx/>
              <a:buSzTx/>
              <a:buFontTx/>
              <a:buNone/>
              <a:tabLst/>
              <a:defRPr/>
            </a:pPr>
            <a:r>
              <a:rPr kumimoji="0" lang="en-GB" sz="15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Higher usage of OCGTs to mitigate loadshedding, leading to a higher overall cost of production</a:t>
            </a:r>
            <a:endParaRPr kumimoji="0" lang="en-GB" sz="15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34" name="Arrow: Right 33">
            <a:extLst>
              <a:ext uri="{FF2B5EF4-FFF2-40B4-BE49-F238E27FC236}">
                <a16:creationId xmlns:a16="http://schemas.microsoft.com/office/drawing/2014/main" id="{049C1F17-30A1-F3CD-E589-7C7A6DCC9298}"/>
              </a:ext>
            </a:extLst>
          </p:cNvPr>
          <p:cNvSpPr/>
          <p:nvPr/>
        </p:nvSpPr>
        <p:spPr>
          <a:xfrm>
            <a:off x="7346950" y="4904465"/>
            <a:ext cx="516210" cy="4006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Arrow: Chevron 28">
            <a:extLst>
              <a:ext uri="{FF2B5EF4-FFF2-40B4-BE49-F238E27FC236}">
                <a16:creationId xmlns:a16="http://schemas.microsoft.com/office/drawing/2014/main" id="{40882875-81CC-CCBA-F71F-03DD3DCEC5E0}"/>
              </a:ext>
            </a:extLst>
          </p:cNvPr>
          <p:cNvSpPr/>
          <p:nvPr/>
        </p:nvSpPr>
        <p:spPr>
          <a:xfrm>
            <a:off x="3509965" y="2352784"/>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31" name="Arrow: Chevron 30">
            <a:extLst>
              <a:ext uri="{FF2B5EF4-FFF2-40B4-BE49-F238E27FC236}">
                <a16:creationId xmlns:a16="http://schemas.microsoft.com/office/drawing/2014/main" id="{FA20E091-3130-34C2-213B-CD4BEB9ABE93}"/>
              </a:ext>
            </a:extLst>
          </p:cNvPr>
          <p:cNvSpPr/>
          <p:nvPr/>
        </p:nvSpPr>
        <p:spPr>
          <a:xfrm>
            <a:off x="7012775" y="2380116"/>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0" name="TextBox 9">
            <a:extLst>
              <a:ext uri="{FF2B5EF4-FFF2-40B4-BE49-F238E27FC236}">
                <a16:creationId xmlns:a16="http://schemas.microsoft.com/office/drawing/2014/main" id="{E2229E6D-53B1-4F0C-6A1C-862D106ABDDB}"/>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2391766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8E221-6B65-1645-5C9F-611BD6097133}"/>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EAFB1E8-E6BB-A238-E2C4-E675610BC429}"/>
              </a:ext>
            </a:extLst>
          </p:cNvPr>
          <p:cNvGraphicFramePr>
            <a:graphicFrameLocks noChangeAspect="1"/>
          </p:cNvGraphicFramePr>
          <p:nvPr>
            <p:custDataLst>
              <p:tags r:id="rId1"/>
            </p:custDataLst>
            <p:extLst>
              <p:ext uri="{D42A27DB-BD31-4B8C-83A1-F6EECF244321}">
                <p14:modId xmlns:p14="http://schemas.microsoft.com/office/powerpoint/2010/main" val="34541258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2" imgW="395" imgH="396" progId="TCLayout.ActiveDocument.1">
                  <p:embed/>
                </p:oleObj>
              </mc:Choice>
              <mc:Fallback>
                <p:oleObj name="think-cell Slide" r:id="rId22" imgW="395" imgH="396" progId="TCLayout.ActiveDocument.1">
                  <p:embed/>
                  <p:pic>
                    <p:nvPicPr>
                      <p:cNvPr id="3" name="think-cell data - do not delete" hidden="1">
                        <a:extLst>
                          <a:ext uri="{FF2B5EF4-FFF2-40B4-BE49-F238E27FC236}">
                            <a16:creationId xmlns:a16="http://schemas.microsoft.com/office/drawing/2014/main" id="{3EAFB1E8-E6BB-A238-E2C4-E675610BC429}"/>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2C80E6C1-4912-12F5-1271-E96F1E3D12EE}"/>
              </a:ext>
            </a:extLst>
          </p:cNvPr>
          <p:cNvSpPr>
            <a:spLocks noGrp="1"/>
          </p:cNvSpPr>
          <p:nvPr>
            <p:ph type="title"/>
          </p:nvPr>
        </p:nvSpPr>
        <p:spPr/>
        <p:txBody>
          <a:bodyPr vert="horz"/>
          <a:lstStyle/>
          <a:p>
            <a:r>
              <a:rPr lang="en-GB">
                <a:latin typeface="Gill Sans MT" panose="020B0502020104020203" pitchFamily="34" charset="0"/>
              </a:rPr>
              <a:t>Balance sheet stabilised by Government’s debt relief, which enabled cash from operations to be invested in capital expenditure and </a:t>
            </a:r>
            <a:r>
              <a:rPr lang="en-GB"/>
              <a:t>working capital</a:t>
            </a:r>
            <a:endParaRPr lang="en-GB" dirty="0">
              <a:latin typeface="Gill Sans MT" panose="020B0502020104020203" pitchFamily="34" charset="0"/>
            </a:endParaRPr>
          </a:p>
        </p:txBody>
      </p:sp>
      <p:sp>
        <p:nvSpPr>
          <p:cNvPr id="90" name="Slide Number Placeholder 1">
            <a:extLst>
              <a:ext uri="{FF2B5EF4-FFF2-40B4-BE49-F238E27FC236}">
                <a16:creationId xmlns:a16="http://schemas.microsoft.com/office/drawing/2014/main" id="{1F8993A2-8EC1-DDBA-8EAE-7BB46554FE38}"/>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graphicFrame>
        <p:nvGraphicFramePr>
          <p:cNvPr id="12" name="Group 79">
            <a:extLst>
              <a:ext uri="{FF2B5EF4-FFF2-40B4-BE49-F238E27FC236}">
                <a16:creationId xmlns:a16="http://schemas.microsoft.com/office/drawing/2014/main" id="{950BEE88-0E15-97F0-5DDD-AB3BB8598C6A}"/>
              </a:ext>
            </a:extLst>
          </p:cNvPr>
          <p:cNvGraphicFramePr>
            <a:graphicFrameLocks noGrp="1"/>
          </p:cNvGraphicFramePr>
          <p:nvPr>
            <p:extLst>
              <p:ext uri="{D42A27DB-BD31-4B8C-83A1-F6EECF244321}">
                <p14:modId xmlns:p14="http://schemas.microsoft.com/office/powerpoint/2010/main" val="2666824603"/>
              </p:ext>
            </p:extLst>
          </p:nvPr>
        </p:nvGraphicFramePr>
        <p:xfrm>
          <a:off x="5257801" y="1241139"/>
          <a:ext cx="6660000" cy="4095627"/>
        </p:xfrm>
        <a:graphic>
          <a:graphicData uri="http://schemas.openxmlformats.org/drawingml/2006/table">
            <a:tbl>
              <a:tblPr/>
              <a:tblGrid>
                <a:gridCol w="3780000">
                  <a:extLst>
                    <a:ext uri="{9D8B030D-6E8A-4147-A177-3AD203B41FA5}">
                      <a16:colId xmlns:a16="http://schemas.microsoft.com/office/drawing/2014/main" val="20000"/>
                    </a:ext>
                  </a:extLst>
                </a:gridCol>
                <a:gridCol w="1080000">
                  <a:extLst>
                    <a:ext uri="{9D8B030D-6E8A-4147-A177-3AD203B41FA5}">
                      <a16:colId xmlns:a16="http://schemas.microsoft.com/office/drawing/2014/main" val="20001"/>
                    </a:ext>
                  </a:extLst>
                </a:gridCol>
                <a:gridCol w="1080000">
                  <a:extLst>
                    <a:ext uri="{9D8B030D-6E8A-4147-A177-3AD203B41FA5}">
                      <a16:colId xmlns:a16="http://schemas.microsoft.com/office/drawing/2014/main" val="1866397586"/>
                    </a:ext>
                  </a:extLst>
                </a:gridCol>
                <a:gridCol w="720000">
                  <a:extLst>
                    <a:ext uri="{9D8B030D-6E8A-4147-A177-3AD203B41FA5}">
                      <a16:colId xmlns:a16="http://schemas.microsoft.com/office/drawing/2014/main" val="20003"/>
                    </a:ext>
                  </a:extLst>
                </a:gridCol>
              </a:tblGrid>
              <a:tr h="461503">
                <a:tc>
                  <a:txBody>
                    <a:bodyPr/>
                    <a:lstStyle/>
                    <a:p>
                      <a:pPr marL="0" marR="0" lvl="0" indent="0" algn="l" defTabSz="914400" rtl="0" eaLnBrk="0" fontAlgn="base" latinLnBrk="0" hangingPunct="0">
                        <a:lnSpc>
                          <a:spcPct val="85000"/>
                        </a:lnSpc>
                        <a:spcBef>
                          <a:spcPct val="0"/>
                        </a:spcBef>
                        <a:spcAft>
                          <a:spcPct val="0"/>
                        </a:spcAft>
                        <a:buClr>
                          <a:srgbClr val="8C7F6D"/>
                        </a:buClr>
                        <a:buSzTx/>
                        <a:buFontTx/>
                        <a:buNone/>
                        <a:tabLst/>
                        <a:defRPr/>
                      </a:pPr>
                      <a:r>
                        <a:rPr kumimoji="0" lang="en-GB" sz="1200" b="1" i="0" u="none" strike="noStrike" cap="none" normalizeH="0" baseline="0">
                          <a:ln>
                            <a:noFill/>
                          </a:ln>
                          <a:solidFill>
                            <a:schemeClr val="tx1"/>
                          </a:solidFill>
                          <a:effectLst/>
                          <a:latin typeface="Gill Sans MT" panose="020B0502020104020203" pitchFamily="34" charset="0"/>
                          <a:cs typeface="Arial" pitchFamily="34" charset="0"/>
                        </a:rPr>
                        <a:t>R million</a:t>
                      </a:r>
                      <a:endParaRPr kumimoji="0" lang="en-GB" sz="1200" b="1" i="0" u="none" strike="noStrike" cap="none" normalizeH="0" baseline="0" dirty="0">
                        <a:ln>
                          <a:noFill/>
                        </a:ln>
                        <a:solidFill>
                          <a:schemeClr val="tx1"/>
                        </a:solidFill>
                        <a:effectLst/>
                        <a:latin typeface="Gill Sans MT" panose="020B0502020104020203" pitchFamily="34" charset="0"/>
                        <a:cs typeface="Arial" pitchFamily="34" charset="0"/>
                      </a:endParaRPr>
                    </a:p>
                  </a:txBody>
                  <a:tcPr marL="91444" marR="91444" marT="34288" marB="34288"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85000"/>
                        </a:lnSpc>
                        <a:spcBef>
                          <a:spcPct val="0"/>
                        </a:spcBef>
                        <a:spcAft>
                          <a:spcPct val="0"/>
                        </a:spcAft>
                        <a:buClr>
                          <a:srgbClr val="8C7F6D"/>
                        </a:buClr>
                        <a:buSzTx/>
                        <a:buFontTx/>
                        <a:buNone/>
                        <a:tabLst/>
                      </a:pPr>
                      <a:r>
                        <a:rPr kumimoji="0" lang="en-GB" sz="1200" b="1" i="0" u="none" strike="noStrike" cap="none" normalizeH="0" baseline="0">
                          <a:ln>
                            <a:noFill/>
                          </a:ln>
                          <a:solidFill>
                            <a:schemeClr val="tx1"/>
                          </a:solidFill>
                          <a:effectLst/>
                          <a:latin typeface="Gill Sans MT" panose="020B0502020104020203" pitchFamily="34" charset="0"/>
                          <a:cs typeface="Arial" charset="0"/>
                        </a:rPr>
                        <a:t>2024</a:t>
                      </a:r>
                      <a:endParaRPr kumimoji="0" lang="en-GB" sz="1200" b="1" i="0" u="none" strike="noStrike" cap="none" normalizeH="0" baseline="0" dirty="0">
                        <a:ln>
                          <a:noFill/>
                        </a:ln>
                        <a:solidFill>
                          <a:schemeClr val="tx1"/>
                        </a:solidFill>
                        <a:effectLst/>
                        <a:latin typeface="Gill Sans MT" panose="020B0502020104020203" pitchFamily="34" charset="0"/>
                        <a:cs typeface="Arial" pitchFamily="34" charset="0"/>
                      </a:endParaRPr>
                    </a:p>
                  </a:txBody>
                  <a:tcPr marL="0" marR="46800" marT="0" marB="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85000"/>
                        </a:lnSpc>
                        <a:spcBef>
                          <a:spcPct val="0"/>
                        </a:spcBef>
                        <a:spcAft>
                          <a:spcPct val="0"/>
                        </a:spcAft>
                        <a:buClr>
                          <a:srgbClr val="8C7F6D"/>
                        </a:buClr>
                        <a:buSzTx/>
                        <a:buFontTx/>
                        <a:buNone/>
                        <a:tabLst/>
                      </a:pPr>
                      <a:r>
                        <a:rPr kumimoji="0" lang="en-GB" sz="1200" b="1" i="0" u="none" strike="noStrike" cap="none" normalizeH="0" baseline="0">
                          <a:ln>
                            <a:noFill/>
                          </a:ln>
                          <a:solidFill>
                            <a:schemeClr val="tx1"/>
                          </a:solidFill>
                          <a:effectLst/>
                          <a:latin typeface="Gill Sans MT" panose="020B0502020104020203" pitchFamily="34" charset="0"/>
                          <a:cs typeface="Arial" charset="0"/>
                        </a:rPr>
                        <a:t>2023</a:t>
                      </a:r>
                      <a:endParaRPr kumimoji="0" lang="en-GB" sz="1200" b="1" i="0" u="none" strike="noStrike" cap="none" normalizeH="0" baseline="0" dirty="0">
                        <a:ln>
                          <a:noFill/>
                        </a:ln>
                        <a:solidFill>
                          <a:schemeClr val="tx1"/>
                        </a:solidFill>
                        <a:effectLst/>
                        <a:latin typeface="Gill Sans MT" panose="020B0502020104020203" pitchFamily="34" charset="0"/>
                        <a:cs typeface="Arial" pitchFamily="34" charset="0"/>
                      </a:endParaRPr>
                    </a:p>
                  </a:txBody>
                  <a:tcPr marL="0" marR="46800" marT="0" marB="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5000"/>
                        </a:lnSpc>
                        <a:spcBef>
                          <a:spcPct val="0"/>
                        </a:spcBef>
                        <a:spcAft>
                          <a:spcPct val="0"/>
                        </a:spcAft>
                        <a:buClr>
                          <a:srgbClr val="8C7F6D"/>
                        </a:buClr>
                        <a:buSzTx/>
                        <a:buFontTx/>
                        <a:buNone/>
                        <a:tabLst/>
                      </a:pPr>
                      <a:r>
                        <a:rPr kumimoji="0" lang="en-GB" sz="1200" b="1" i="0" u="none" strike="noStrike" cap="none" normalizeH="0" baseline="0">
                          <a:ln>
                            <a:noFill/>
                          </a:ln>
                          <a:solidFill>
                            <a:schemeClr val="tx1"/>
                          </a:solidFill>
                          <a:effectLst/>
                          <a:latin typeface="Gill Sans MT" panose="020B0502020104020203" pitchFamily="34" charset="0"/>
                          <a:cs typeface="Arial" pitchFamily="34" charset="0"/>
                        </a:rPr>
                        <a:t>   %</a:t>
                      </a:r>
                      <a:endParaRPr kumimoji="0" lang="en-GB" sz="1200" b="1" i="0" u="none" strike="noStrike" cap="none" normalizeH="0" baseline="0" dirty="0">
                        <a:ln>
                          <a:noFill/>
                        </a:ln>
                        <a:solidFill>
                          <a:schemeClr val="tx1"/>
                        </a:solidFill>
                        <a:effectLst/>
                        <a:latin typeface="Gill Sans MT" panose="020B0502020104020203" pitchFamily="34" charset="0"/>
                        <a:cs typeface="Arial" pitchFamily="34" charset="0"/>
                      </a:endParaRPr>
                    </a:p>
                  </a:txBody>
                  <a:tcPr marL="72000" marR="0" marT="0" marB="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4000">
                <a:tc>
                  <a:txBody>
                    <a:bodyPr/>
                    <a:lstStyle/>
                    <a:p>
                      <a:pPr marL="92075" marR="0" lvl="0" indent="0" algn="l" defTabSz="914400" rtl="0" eaLnBrk="0" fontAlgn="base" latinLnBrk="0" hangingPunct="0">
                        <a:lnSpc>
                          <a:spcPct val="150000"/>
                        </a:lnSpc>
                        <a:spcBef>
                          <a:spcPct val="0"/>
                        </a:spcBef>
                        <a:spcAft>
                          <a:spcPct val="0"/>
                        </a:spcAft>
                        <a:buClr>
                          <a:srgbClr val="8C7F6D"/>
                        </a:buClr>
                        <a:buSzTx/>
                        <a:buFontTx/>
                        <a:buNone/>
                        <a:tabLst/>
                      </a:pPr>
                      <a:r>
                        <a:rPr kumimoji="0" lang="en-GB" sz="1200" b="0" i="0" u="none" strike="noStrike" kern="1200" cap="none" normalizeH="0" baseline="0">
                          <a:ln>
                            <a:noFill/>
                          </a:ln>
                          <a:solidFill>
                            <a:srgbClr val="003896"/>
                          </a:solidFill>
                          <a:effectLst/>
                          <a:latin typeface="Gill Sans MT" panose="020B0502020104020203" pitchFamily="34" charset="0"/>
                          <a:ea typeface="+mn-ea"/>
                          <a:cs typeface="Arial" pitchFamily="34" charset="0"/>
                        </a:rPr>
                        <a:t>Property</a:t>
                      </a:r>
                      <a:r>
                        <a:rPr kumimoji="0" lang="en-GB" sz="1200" b="0" i="0" u="none" strike="noStrike" cap="none" normalizeH="0" baseline="0">
                          <a:ln>
                            <a:noFill/>
                          </a:ln>
                          <a:solidFill>
                            <a:srgbClr val="003896"/>
                          </a:solidFill>
                          <a:effectLst/>
                          <a:latin typeface="Gill Sans MT" panose="020B0502020104020203" pitchFamily="34" charset="0"/>
                          <a:cs typeface="Arial" pitchFamily="34" charset="0"/>
                        </a:rPr>
                        <a:t>, plant and equipment and intangible assets </a:t>
                      </a:r>
                      <a:endParaRPr kumimoji="0" lang="en-GB" sz="1200" b="0" i="0" u="none" strike="noStrike" cap="none" normalizeH="0" baseline="30000" dirty="0">
                        <a:ln>
                          <a:noFill/>
                        </a:ln>
                        <a:solidFill>
                          <a:srgbClr val="003896"/>
                        </a:solidFill>
                        <a:effectLst/>
                        <a:latin typeface="Gill Sans MT" panose="020B0502020104020203" pitchFamily="34" charset="0"/>
                        <a:cs typeface="Arial" pitchFamily="34" charset="0"/>
                      </a:endParaRPr>
                    </a:p>
                  </a:txBody>
                  <a:tcPr marL="0" marR="0" marT="27000" marB="27000" anchor="ctr" horzOverflow="overflow">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684 388</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671 709</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2</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cap="none" normalizeH="0" baseline="0" dirty="0">
                        <a:ln>
                          <a:noFill/>
                        </a:ln>
                        <a:solidFill>
                          <a:srgbClr val="003896"/>
                        </a:solidFill>
                        <a:effectLst/>
                        <a:latin typeface="Gill Sans MT" panose="020B0502020104020203" pitchFamily="34" charset="0"/>
                        <a:cs typeface="Arial" pitchFamily="34" charset="0"/>
                      </a:endParaRPr>
                    </a:p>
                  </a:txBody>
                  <a:tcPr marL="0" marR="3600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4000">
                <a:tc>
                  <a:txBody>
                    <a:bodyPr/>
                    <a:lstStyle/>
                    <a:p>
                      <a:pPr marL="93663" marR="0" lvl="0" indent="0" algn="l" defTabSz="914400" rtl="0" eaLnBrk="0" fontAlgn="base" latinLnBrk="0" hangingPunct="0">
                        <a:lnSpc>
                          <a:spcPct val="85000"/>
                        </a:lnSpc>
                        <a:spcBef>
                          <a:spcPct val="0"/>
                        </a:spcBef>
                        <a:spcAft>
                          <a:spcPct val="0"/>
                        </a:spcAft>
                        <a:buClr>
                          <a:srgbClr val="8C7F6D"/>
                        </a:buClr>
                        <a:buSzTx/>
                        <a:buFontTx/>
                        <a:buNone/>
                        <a:tabLst>
                          <a:tab pos="93663" algn="l"/>
                        </a:tabLst>
                      </a:pPr>
                      <a:r>
                        <a:rPr kumimoji="0" lang="en-GB" sz="1200" b="0" i="0" u="none" strike="noStrike" kern="1200" cap="none" normalizeH="0" baseline="0">
                          <a:ln>
                            <a:noFill/>
                          </a:ln>
                          <a:solidFill>
                            <a:srgbClr val="003896"/>
                          </a:solidFill>
                          <a:effectLst/>
                          <a:latin typeface="Gill Sans MT" panose="020B0502020104020203" pitchFamily="34" charset="0"/>
                          <a:ea typeface="+mn-ea"/>
                          <a:cs typeface="Arial" pitchFamily="34" charset="0"/>
                        </a:rPr>
                        <a:t>Working capital – current inventory and receivables</a:t>
                      </a:r>
                      <a:endParaRPr kumimoji="0" lang="en-GB" sz="1200" b="0" i="0" u="none" strike="noStrike" kern="1200" cap="none" normalizeH="0" baseline="30000" dirty="0">
                        <a:ln>
                          <a:noFill/>
                        </a:ln>
                        <a:solidFill>
                          <a:srgbClr val="003896"/>
                        </a:solidFill>
                        <a:effectLst/>
                        <a:latin typeface="Gill Sans MT" panose="020B0502020104020203" pitchFamily="34" charset="0"/>
                        <a:ea typeface="+mn-ea"/>
                        <a:cs typeface="Arial" pitchFamily="34" charset="0"/>
                      </a:endParaRPr>
                    </a:p>
                  </a:txBody>
                  <a:tcPr marL="0" marR="0" marT="27000" marB="2700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65 692</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51 819</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27</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cap="none" normalizeH="0" baseline="0" dirty="0">
                        <a:ln>
                          <a:noFill/>
                        </a:ln>
                        <a:solidFill>
                          <a:srgbClr val="003896"/>
                        </a:solidFill>
                        <a:effectLst/>
                        <a:latin typeface="Gill Sans MT" panose="020B0502020104020203" pitchFamily="34" charset="0"/>
                        <a:cs typeface="Arial" pitchFamily="34" charset="0"/>
                      </a:endParaRPr>
                    </a:p>
                  </a:txBody>
                  <a:tcPr marL="0" marR="36000" marT="0" marB="0" anchor="ctr"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34000">
                <a:tc>
                  <a:txBody>
                    <a:bodyPr/>
                    <a:lstStyle/>
                    <a:p>
                      <a:pPr marL="0" marR="0" lvl="0" indent="0"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cap="none" normalizeH="0" baseline="0">
                          <a:ln>
                            <a:noFill/>
                          </a:ln>
                          <a:solidFill>
                            <a:schemeClr val="tx1"/>
                          </a:solidFill>
                          <a:effectLst/>
                          <a:latin typeface="Gill Sans MT" panose="020B0502020104020203" pitchFamily="34" charset="0"/>
                          <a:cs typeface="Arial" pitchFamily="34" charset="0"/>
                        </a:rPr>
                        <a:t>Liquid assets – cash and cash equivalents and investments</a:t>
                      </a:r>
                      <a:endParaRPr kumimoji="0" lang="en-GB" sz="1200" b="0" i="0" u="none" strike="noStrike" cap="none" normalizeH="0" baseline="0" dirty="0">
                        <a:ln>
                          <a:noFill/>
                        </a:ln>
                        <a:solidFill>
                          <a:schemeClr val="tx1"/>
                        </a:solidFill>
                        <a:effectLst/>
                        <a:latin typeface="Gill Sans MT" panose="020B0502020104020203" pitchFamily="34" charset="0"/>
                        <a:cs typeface="Arial" pitchFamily="34" charset="0"/>
                      </a:endParaRPr>
                    </a:p>
                  </a:txBody>
                  <a:tcPr marL="91444" marR="91444" marT="27000" marB="27000" anchor="ctr"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40 063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23 145</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73</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cap="none" normalizeH="0" baseline="0" dirty="0">
                        <a:ln>
                          <a:noFill/>
                        </a:ln>
                        <a:solidFill>
                          <a:srgbClr val="FF0000"/>
                        </a:solidFill>
                        <a:effectLst/>
                        <a:latin typeface="Gill Sans MT" panose="020B0502020104020203" pitchFamily="34" charset="0"/>
                        <a:cs typeface="Arial" pitchFamily="34" charset="0"/>
                      </a:endParaRPr>
                    </a:p>
                  </a:txBody>
                  <a:tcPr marL="0" marR="36000" marT="0" marB="0" anchor="ctr"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34000">
                <a:tc>
                  <a:txBody>
                    <a:bodyPr/>
                    <a:lstStyle/>
                    <a:p>
                      <a:pPr marL="0" marR="0" lvl="0" indent="0"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cap="none" normalizeH="0" baseline="0">
                          <a:ln>
                            <a:noFill/>
                          </a:ln>
                          <a:solidFill>
                            <a:schemeClr val="tx1"/>
                          </a:solidFill>
                          <a:effectLst/>
                          <a:latin typeface="Gill Sans MT" panose="020B0502020104020203" pitchFamily="34" charset="0"/>
                          <a:cs typeface="Arial" pitchFamily="34" charset="0"/>
                        </a:rPr>
                        <a:t>Derivatives held for risk management</a:t>
                      </a:r>
                      <a:endParaRPr kumimoji="0" lang="en-GB" sz="1200" b="0" i="0" u="none" strike="noStrike" cap="none" normalizeH="0" baseline="0" dirty="0">
                        <a:ln>
                          <a:noFill/>
                        </a:ln>
                        <a:solidFill>
                          <a:schemeClr val="tx1"/>
                        </a:solidFill>
                        <a:effectLst/>
                        <a:latin typeface="Gill Sans MT" panose="020B0502020104020203" pitchFamily="34" charset="0"/>
                        <a:cs typeface="Arial" pitchFamily="34" charset="0"/>
                      </a:endParaRPr>
                    </a:p>
                  </a:txBody>
                  <a:tcPr marL="91432" marR="91432" marT="27000" marB="27000" anchor="ctr"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27 016</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26 992</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8C7F6D"/>
                        </a:buClr>
                        <a:buSzTx/>
                        <a:buFontTx/>
                        <a:buNone/>
                        <a:tabLst/>
                      </a:pPr>
                      <a:endParaRPr kumimoji="0" lang="en-GB" sz="1200" b="0" i="0" u="none" strike="noStrike" cap="none" normalizeH="0" baseline="0" dirty="0">
                        <a:ln>
                          <a:noFill/>
                        </a:ln>
                        <a:solidFill>
                          <a:srgbClr val="003896"/>
                        </a:solidFill>
                        <a:effectLst/>
                        <a:latin typeface="Gill Sans MT" panose="020B0502020104020203" pitchFamily="34" charset="0"/>
                        <a:cs typeface="Arial" charset="0"/>
                      </a:endParaRPr>
                    </a:p>
                  </a:txBody>
                  <a:tcPr marL="0" marR="36000" marT="0" marB="0" anchor="ctr"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3535476"/>
                  </a:ext>
                </a:extLst>
              </a:tr>
              <a:tr h="234000">
                <a:tc>
                  <a:txBody>
                    <a:bodyPr/>
                    <a:lstStyle/>
                    <a:p>
                      <a:pPr marL="363538" marR="0" lvl="0" indent="-363538" algn="l" defTabSz="914400" rtl="0" eaLnBrk="1" fontAlgn="base" latinLnBrk="0" hangingPunct="1">
                        <a:lnSpc>
                          <a:spcPct val="85000"/>
                        </a:lnSpc>
                        <a:spcBef>
                          <a:spcPct val="0"/>
                        </a:spcBef>
                        <a:spcAft>
                          <a:spcPct val="0"/>
                        </a:spcAft>
                        <a:buClr>
                          <a:srgbClr val="8C7F6D"/>
                        </a:buClr>
                        <a:buSzTx/>
                        <a:buFontTx/>
                        <a:buNone/>
                        <a:tabLst/>
                        <a:defRPr/>
                      </a:pPr>
                      <a:r>
                        <a:rPr kumimoji="0" lang="en-GB" sz="1200" b="0" i="0" u="none" strike="noStrike" cap="none" normalizeH="0" baseline="0">
                          <a:ln>
                            <a:noFill/>
                          </a:ln>
                          <a:solidFill>
                            <a:srgbClr val="003896"/>
                          </a:solidFill>
                          <a:effectLst/>
                          <a:latin typeface="Gill Sans MT" panose="020B0502020104020203" pitchFamily="34" charset="0"/>
                          <a:cs typeface="Arial" charset="0"/>
                        </a:rPr>
                        <a:t>Other assets</a:t>
                      </a:r>
                      <a:endParaRPr kumimoji="0" lang="en-GB" sz="1200" b="0" i="0" u="none" strike="noStrike" cap="none" normalizeH="0" baseline="30000" dirty="0">
                        <a:ln>
                          <a:noFill/>
                        </a:ln>
                        <a:solidFill>
                          <a:srgbClr val="003896"/>
                        </a:solidFill>
                        <a:effectLst/>
                        <a:latin typeface="Gill Sans MT" panose="020B0502020104020203" pitchFamily="34" charset="0"/>
                        <a:cs typeface="Arial" charset="0"/>
                      </a:endParaRPr>
                    </a:p>
                  </a:txBody>
                  <a:tcPr marL="91432" marR="91432" marT="27000" marB="27000" anchor="ctr" horzOverflow="overflow">
                    <a:lnL>
                      <a:noFill/>
                    </a:lnL>
                    <a:lnR>
                      <a:noFill/>
                    </a:lnR>
                    <a:lnT w="12700"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49 163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52 079</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charset="0"/>
                        </a:rPr>
                        <a:t>6</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cap="none" normalizeH="0" baseline="0" dirty="0">
                        <a:ln>
                          <a:noFill/>
                        </a:ln>
                        <a:solidFill>
                          <a:srgbClr val="C00000"/>
                        </a:solidFill>
                        <a:effectLst/>
                        <a:latin typeface="Gill Sans MT" panose="020B0502020104020203" pitchFamily="34" charset="0"/>
                        <a:cs typeface="Arial" charset="0"/>
                      </a:endParaRPr>
                    </a:p>
                  </a:txBody>
                  <a:tcPr marL="0" marR="36000" marT="0" marB="0" anchor="ctr" horzOverflow="overflow">
                    <a:lnL>
                      <a:noFill/>
                    </a:lnL>
                    <a:lnR>
                      <a:noFill/>
                    </a:lnR>
                    <a:lnT w="12700"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34000">
                <a:tc>
                  <a:txBody>
                    <a:bodyPr/>
                    <a:lstStyle/>
                    <a:p>
                      <a:pPr marL="363538" marR="0" lvl="0" indent="-363538" algn="l" defTabSz="914400" rtl="0" eaLnBrk="1" fontAlgn="base" latinLnBrk="0" hangingPunct="1">
                        <a:lnSpc>
                          <a:spcPct val="85000"/>
                        </a:lnSpc>
                        <a:spcBef>
                          <a:spcPct val="0"/>
                        </a:spcBef>
                        <a:spcAft>
                          <a:spcPct val="0"/>
                        </a:spcAft>
                        <a:buClr>
                          <a:srgbClr val="8C7F6D"/>
                        </a:buClr>
                        <a:buSzTx/>
                        <a:buFontTx/>
                        <a:buNone/>
                        <a:tabLst/>
                        <a:defRPr/>
                      </a:pPr>
                      <a:r>
                        <a:rPr kumimoji="0" lang="en-GB" sz="1200" b="1" i="0" u="none" strike="noStrike" cap="none" normalizeH="0" baseline="0">
                          <a:ln>
                            <a:noFill/>
                          </a:ln>
                          <a:solidFill>
                            <a:srgbClr val="003896"/>
                          </a:solidFill>
                          <a:effectLst/>
                          <a:latin typeface="Gill Sans MT" panose="020B0502020104020203" pitchFamily="34" charset="0"/>
                          <a:cs typeface="Arial" charset="0"/>
                        </a:rPr>
                        <a:t>Total assets</a:t>
                      </a:r>
                      <a:endParaRPr kumimoji="0" lang="en-GB" sz="1200" b="1" i="0" u="none" strike="noStrike" cap="none" normalizeH="0" baseline="0" dirty="0">
                        <a:ln>
                          <a:noFill/>
                        </a:ln>
                        <a:solidFill>
                          <a:srgbClr val="003896"/>
                        </a:solidFill>
                        <a:effectLst/>
                        <a:latin typeface="Gill Sans MT" panose="020B0502020104020203" pitchFamily="34" charset="0"/>
                        <a:cs typeface="Arial" charset="0"/>
                      </a:endParaRPr>
                    </a:p>
                  </a:txBody>
                  <a:tcPr marL="91432" marR="91432" marT="27000" marB="27000" anchor="ctr" horzOverflow="overflow">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866 322</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825 744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8C7F6D"/>
                        </a:buClr>
                        <a:buSzTx/>
                        <a:buFontTx/>
                        <a:buNone/>
                        <a:tabLst/>
                        <a:defRPr/>
                      </a:pPr>
                      <a:r>
                        <a:rPr kumimoji="0" lang="en-GB" altLang="en-US" sz="1200" b="0" i="0" u="none" strike="noStrike" cap="none" spc="0" normalizeH="0" baseline="0">
                          <a:ln>
                            <a:noFill/>
                          </a:ln>
                          <a:solidFill>
                            <a:srgbClr val="003896"/>
                          </a:solidFill>
                          <a:effectLst/>
                          <a:latin typeface="Gill Sans MT" panose="020B0502020104020203" pitchFamily="34" charset="0"/>
                          <a:cs typeface="Arial" charset="0"/>
                        </a:rPr>
                        <a:t>5</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cap="none" normalizeH="0" baseline="0" dirty="0">
                        <a:ln>
                          <a:noFill/>
                        </a:ln>
                        <a:solidFill>
                          <a:srgbClr val="003896"/>
                        </a:solidFill>
                        <a:effectLst/>
                        <a:latin typeface="Gill Sans MT" panose="020B0502020104020203" pitchFamily="34" charset="0"/>
                        <a:cs typeface="Arial" charset="0"/>
                      </a:endParaRPr>
                    </a:p>
                  </a:txBody>
                  <a:tcPr marL="0" marR="36000" marT="0" marB="0" anchor="ctr" horzOverflow="overflow">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34000">
                <a:tc>
                  <a:txBody>
                    <a:bodyPr/>
                    <a:lstStyle/>
                    <a:p>
                      <a:pPr marL="363538" marR="0" lvl="0" indent="-363538" algn="l" defTabSz="914400" rtl="0" eaLnBrk="0" fontAlgn="base" latinLnBrk="0" hangingPunct="0">
                        <a:lnSpc>
                          <a:spcPct val="150000"/>
                        </a:lnSpc>
                        <a:spcBef>
                          <a:spcPct val="0"/>
                        </a:spcBef>
                        <a:spcAft>
                          <a:spcPct val="0"/>
                        </a:spcAft>
                        <a:buClr>
                          <a:srgbClr val="8C7F6D"/>
                        </a:buClr>
                        <a:buSzTx/>
                        <a:buFontTx/>
                        <a:buNone/>
                        <a:tabLst/>
                      </a:pPr>
                      <a:r>
                        <a:rPr kumimoji="0" lang="en-GB" sz="1200" b="0" i="0" u="none" strike="noStrike" cap="none" normalizeH="0" baseline="0">
                          <a:ln>
                            <a:noFill/>
                          </a:ln>
                          <a:solidFill>
                            <a:srgbClr val="003896"/>
                          </a:solidFill>
                          <a:effectLst/>
                          <a:latin typeface="Gill Sans MT" panose="020B0502020104020203" pitchFamily="34" charset="0"/>
                          <a:cs typeface="Arial" pitchFamily="34" charset="0"/>
                        </a:rPr>
                        <a:t>Equity</a:t>
                      </a:r>
                      <a:endParaRPr kumimoji="0" lang="en-GB" sz="1200" b="0" i="0" u="none" strike="noStrike" cap="none" normalizeH="0" baseline="30000" dirty="0">
                        <a:ln>
                          <a:noFill/>
                        </a:ln>
                        <a:solidFill>
                          <a:srgbClr val="003896"/>
                        </a:solidFill>
                        <a:effectLst/>
                        <a:latin typeface="Gill Sans MT" panose="020B0502020104020203" pitchFamily="34" charset="0"/>
                        <a:cs typeface="Arial" pitchFamily="34" charset="0"/>
                      </a:endParaRPr>
                    </a:p>
                  </a:txBody>
                  <a:tcPr marL="91444" marR="91444" marT="27000" marB="27000" anchor="ctr" horzOverflow="overflow">
                    <a:lnL>
                      <a:noFill/>
                    </a:lnL>
                    <a:lnR>
                      <a:noFill/>
                    </a:lnR>
                    <a:lnT w="12700" cap="flat" cmpd="sng" algn="ctr">
                      <a:solidFill>
                        <a:srgbClr val="83725B"/>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222 858</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233 944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5</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cap="none" normalizeH="0" baseline="0" dirty="0">
                        <a:ln>
                          <a:noFill/>
                        </a:ln>
                        <a:solidFill>
                          <a:srgbClr val="C00000"/>
                        </a:solidFill>
                        <a:effectLst/>
                        <a:latin typeface="Gill Sans MT" panose="020B0502020104020203" pitchFamily="34" charset="0"/>
                        <a:cs typeface="Arial" pitchFamily="34" charset="0"/>
                      </a:endParaRPr>
                    </a:p>
                  </a:txBody>
                  <a:tcPr marL="0" marR="36000" marT="0" marB="0" anchor="ctr">
                    <a:lnL>
                      <a:noFill/>
                    </a:lnL>
                    <a:lnR>
                      <a:noFill/>
                    </a:lnR>
                    <a:lnT w="12700" cap="flat" cmpd="sng" algn="ctr">
                      <a:solidFill>
                        <a:srgbClr val="83725B"/>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34000">
                <a:tc>
                  <a:txBody>
                    <a:bodyPr/>
                    <a:lstStyle/>
                    <a:p>
                      <a:pPr marL="363538" marR="0" lvl="0" indent="-363538" algn="l" defTabSz="914400" rtl="0" eaLnBrk="1" fontAlgn="base" latinLnBrk="0" hangingPunct="1">
                        <a:lnSpc>
                          <a:spcPct val="85000"/>
                        </a:lnSpc>
                        <a:spcBef>
                          <a:spcPct val="0"/>
                        </a:spcBef>
                        <a:spcAft>
                          <a:spcPct val="0"/>
                        </a:spcAft>
                        <a:buClr>
                          <a:srgbClr val="8C7F6D"/>
                        </a:buClr>
                        <a:buSzTx/>
                        <a:buFontTx/>
                        <a:buNone/>
                        <a:tabLst/>
                      </a:pPr>
                      <a:r>
                        <a:rPr kumimoji="0" lang="en-GB" sz="1200" b="0" i="0" u="none" strike="noStrike" cap="none" normalizeH="0" baseline="0">
                          <a:ln>
                            <a:noFill/>
                          </a:ln>
                          <a:solidFill>
                            <a:srgbClr val="003896"/>
                          </a:solidFill>
                          <a:effectLst/>
                          <a:latin typeface="Gill Sans MT" panose="020B0502020104020203" pitchFamily="34" charset="0"/>
                          <a:cs typeface="Arial" charset="0"/>
                        </a:rPr>
                        <a:t>Debt securities and borrowings</a:t>
                      </a:r>
                      <a:endParaRPr kumimoji="0" lang="en-GB" sz="1200" b="0" i="0" u="none" strike="noStrike" cap="none" normalizeH="0" baseline="0" dirty="0">
                        <a:ln>
                          <a:noFill/>
                        </a:ln>
                        <a:solidFill>
                          <a:srgbClr val="003896"/>
                        </a:solidFill>
                        <a:effectLst/>
                        <a:latin typeface="Gill Sans MT" panose="020B0502020104020203" pitchFamily="34" charset="0"/>
                        <a:cs typeface="Arial" charset="0"/>
                      </a:endParaRPr>
                    </a:p>
                  </a:txBody>
                  <a:tcPr marL="91432" marR="91432" marT="27000" marB="27000" anchor="ctr" horzOverflow="overflow">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412 200</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423 929</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
                          <a:srgbClr val="8C7F6D"/>
                        </a:buClr>
                        <a:buSzTx/>
                        <a:buFontTx/>
                        <a:buNone/>
                        <a:tabLst/>
                        <a:defRPr/>
                      </a:pPr>
                      <a:r>
                        <a:rPr kumimoji="0" lang="en-GB" sz="1200" b="0" i="0" u="none" strike="noStrike" cap="none" normalizeH="0" baseline="0">
                          <a:ln>
                            <a:noFill/>
                          </a:ln>
                          <a:solidFill>
                            <a:srgbClr val="003896"/>
                          </a:solidFill>
                          <a:effectLst/>
                          <a:latin typeface="Gill Sans MT" panose="020B0502020104020203" pitchFamily="34" charset="0"/>
                          <a:cs typeface="Arial" charset="0"/>
                        </a:rPr>
                        <a:t>3</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cap="none" normalizeH="0" baseline="0" dirty="0">
                        <a:ln>
                          <a:noFill/>
                        </a:ln>
                        <a:solidFill>
                          <a:srgbClr val="00B050"/>
                        </a:solidFill>
                        <a:effectLst/>
                        <a:latin typeface="Gill Sans MT" panose="020B0502020104020203" pitchFamily="34" charset="0"/>
                        <a:cs typeface="Arial" charset="0"/>
                      </a:endParaRPr>
                    </a:p>
                  </a:txBody>
                  <a:tcPr marL="0" marR="36000" marT="0" marB="0" anchor="ctr" horzOverflow="overflow">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34000">
                <a:tc>
                  <a:txBody>
                    <a:bodyPr/>
                    <a:lstStyle/>
                    <a:p>
                      <a:pPr marL="363538" marR="0" lvl="0" indent="-363538"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cap="none" normalizeH="0" baseline="0">
                          <a:ln>
                            <a:noFill/>
                          </a:ln>
                          <a:solidFill>
                            <a:srgbClr val="003896"/>
                          </a:solidFill>
                          <a:effectLst/>
                          <a:latin typeface="Gill Sans MT" panose="020B0502020104020203" pitchFamily="34" charset="0"/>
                          <a:cs typeface="Arial" pitchFamily="34" charset="0"/>
                        </a:rPr>
                        <a:t>Loan from shareholder</a:t>
                      </a:r>
                      <a:endParaRPr kumimoji="0" lang="en-GB" sz="1200" b="0" i="0" u="none" strike="noStrike" cap="none" normalizeH="0" baseline="30000" dirty="0">
                        <a:ln>
                          <a:noFill/>
                        </a:ln>
                        <a:solidFill>
                          <a:srgbClr val="003896"/>
                        </a:solidFill>
                        <a:effectLst/>
                        <a:latin typeface="Gill Sans MT" panose="020B0502020104020203" pitchFamily="34" charset="0"/>
                        <a:cs typeface="Arial" pitchFamily="34" charset="0"/>
                      </a:endParaRPr>
                    </a:p>
                  </a:txBody>
                  <a:tcPr marL="91444" marR="91444" marT="27000" marB="2700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32 000</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Segoe UI Emoji" panose="020B0502040204020203" pitchFamily="34" charset="0"/>
                          <a:ea typeface="Segoe UI Emoji" panose="020B0502040204020203" pitchFamily="34" charset="0"/>
                        </a:rPr>
                        <a:t>–</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endParaRPr kumimoji="0" lang="en-GB" sz="1200" b="0" i="0" u="none" strike="noStrike" cap="none" normalizeH="0" baseline="0" dirty="0">
                        <a:ln>
                          <a:noFill/>
                        </a:ln>
                        <a:solidFill>
                          <a:srgbClr val="003896"/>
                        </a:solidFill>
                        <a:effectLst/>
                        <a:latin typeface="Gill Sans MT" panose="020B0502020104020203" pitchFamily="34" charset="0"/>
                        <a:cs typeface="Arial" pitchFamily="34" charset="0"/>
                      </a:endParaRPr>
                    </a:p>
                  </a:txBody>
                  <a:tcPr marL="0" marR="36000" marT="0" marB="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39687877"/>
                  </a:ext>
                </a:extLst>
              </a:tr>
              <a:tr h="234000">
                <a:tc>
                  <a:txBody>
                    <a:bodyPr/>
                    <a:lstStyle/>
                    <a:p>
                      <a:pPr marL="363538" marR="0" lvl="0" indent="-363538"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cap="none" normalizeH="0" baseline="0">
                          <a:ln>
                            <a:noFill/>
                          </a:ln>
                          <a:solidFill>
                            <a:srgbClr val="003896"/>
                          </a:solidFill>
                          <a:effectLst/>
                          <a:latin typeface="Gill Sans MT" panose="020B0502020104020203" pitchFamily="34" charset="0"/>
                          <a:cs typeface="Arial" pitchFamily="34" charset="0"/>
                        </a:rPr>
                        <a:t>Working capital – current payables</a:t>
                      </a:r>
                      <a:endParaRPr kumimoji="0" lang="en-GB" sz="1200" b="0" i="0" u="none" strike="noStrike" cap="none" normalizeH="0" baseline="0" dirty="0">
                        <a:ln>
                          <a:noFill/>
                        </a:ln>
                        <a:solidFill>
                          <a:srgbClr val="003896"/>
                        </a:solidFill>
                        <a:effectLst/>
                        <a:latin typeface="Gill Sans MT" panose="020B0502020104020203" pitchFamily="34" charset="0"/>
                        <a:cs typeface="Arial" pitchFamily="34" charset="0"/>
                      </a:endParaRPr>
                    </a:p>
                  </a:txBody>
                  <a:tcPr marL="91444" marR="91444" marT="27000" marB="2700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67 199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58 064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16</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cap="none" normalizeH="0" baseline="0" dirty="0">
                        <a:ln>
                          <a:noFill/>
                        </a:ln>
                        <a:solidFill>
                          <a:srgbClr val="C00000"/>
                        </a:solidFill>
                        <a:effectLst/>
                        <a:latin typeface="Gill Sans MT" panose="020B0502020104020203" pitchFamily="34" charset="0"/>
                        <a:cs typeface="Arial" pitchFamily="34" charset="0"/>
                      </a:endParaRPr>
                    </a:p>
                  </a:txBody>
                  <a:tcPr marL="0" marR="36000" marT="0" marB="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34000">
                <a:tc>
                  <a:txBody>
                    <a:bodyPr/>
                    <a:lstStyle/>
                    <a:p>
                      <a:pPr marL="363538" marR="0" lvl="0" indent="-363538"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cap="none" normalizeH="0" baseline="0">
                          <a:ln>
                            <a:noFill/>
                          </a:ln>
                          <a:solidFill>
                            <a:srgbClr val="003896"/>
                          </a:solidFill>
                          <a:effectLst/>
                          <a:latin typeface="Gill Sans MT" panose="020B0502020104020203" pitchFamily="34" charset="0"/>
                          <a:cs typeface="Arial" pitchFamily="34" charset="0"/>
                        </a:rPr>
                        <a:t>Derivatives held for risk management</a:t>
                      </a:r>
                      <a:endParaRPr kumimoji="0" lang="en-GB" sz="1200" b="0" i="0" u="none" strike="noStrike" cap="none" normalizeH="0" baseline="0" dirty="0">
                        <a:ln>
                          <a:noFill/>
                        </a:ln>
                        <a:solidFill>
                          <a:srgbClr val="003896"/>
                        </a:solidFill>
                        <a:effectLst/>
                        <a:latin typeface="Gill Sans MT" panose="020B0502020104020203" pitchFamily="34" charset="0"/>
                        <a:cs typeface="Arial" pitchFamily="34" charset="0"/>
                      </a:endParaRPr>
                    </a:p>
                  </a:txBody>
                  <a:tcPr marL="91444" marR="91444" marT="27000" marB="2700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593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2 029</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71</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cap="none" normalizeH="0" baseline="0" dirty="0">
                        <a:ln>
                          <a:noFill/>
                        </a:ln>
                        <a:solidFill>
                          <a:srgbClr val="00B050"/>
                        </a:solidFill>
                        <a:effectLst/>
                        <a:latin typeface="Gill Sans MT" panose="020B0502020104020203" pitchFamily="34" charset="0"/>
                        <a:cs typeface="Arial" pitchFamily="34" charset="0"/>
                      </a:endParaRPr>
                    </a:p>
                  </a:txBody>
                  <a:tcPr marL="0" marR="36000" marT="0" marB="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4063856"/>
                  </a:ext>
                </a:extLst>
              </a:tr>
              <a:tr h="234000">
                <a:tc>
                  <a:txBody>
                    <a:bodyPr/>
                    <a:lstStyle/>
                    <a:p>
                      <a:pPr marL="363538" marR="0" lvl="0" indent="-363538"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kern="1200" cap="none" normalizeH="0" baseline="0">
                          <a:ln>
                            <a:noFill/>
                          </a:ln>
                          <a:solidFill>
                            <a:srgbClr val="003896"/>
                          </a:solidFill>
                          <a:effectLst/>
                          <a:latin typeface="Gill Sans MT" panose="020B0502020104020203" pitchFamily="34" charset="0"/>
                          <a:ea typeface="+mn-ea"/>
                          <a:cs typeface="Arial" pitchFamily="34" charset="0"/>
                        </a:rPr>
                        <a:t>Non-current decommissioning liabilities</a:t>
                      </a:r>
                      <a:endParaRPr kumimoji="0" lang="en-GB" sz="1200" b="0" i="0" u="none" strike="noStrike" kern="1200" cap="none" normalizeH="0" baseline="0" dirty="0">
                        <a:ln>
                          <a:noFill/>
                        </a:ln>
                        <a:solidFill>
                          <a:srgbClr val="003896"/>
                        </a:solidFill>
                        <a:effectLst/>
                        <a:latin typeface="Gill Sans MT" panose="020B0502020104020203" pitchFamily="34" charset="0"/>
                        <a:ea typeface="+mn-ea"/>
                        <a:cs typeface="Arial" pitchFamily="34" charset="0"/>
                      </a:endParaRPr>
                    </a:p>
                  </a:txBody>
                  <a:tcPr marL="91444" marR="91444" marT="27000" marB="2700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algn="r" defTabSz="914377" rtl="0" eaLnBrk="1" fontAlgn="ctr" latinLnBrk="0" hangingPunct="1"/>
                      <a:r>
                        <a:rPr lang="en-GB" sz="1200" b="1" i="0" u="none" strike="noStrike" kern="1200">
                          <a:solidFill>
                            <a:srgbClr val="003896"/>
                          </a:solidFill>
                          <a:effectLst/>
                          <a:latin typeface="Gill Sans MT" panose="020B0502020104020203" pitchFamily="34" charset="0"/>
                          <a:ea typeface="+mn-ea"/>
                          <a:cs typeface="+mn-cs"/>
                        </a:rPr>
                        <a:t>52 294</a:t>
                      </a:r>
                      <a:endParaRPr lang="en-GB" sz="1200" b="1" i="0" u="none" strike="noStrike" kern="1200" dirty="0">
                        <a:solidFill>
                          <a:srgbClr val="003896"/>
                        </a:solidFill>
                        <a:effectLst/>
                        <a:latin typeface="Gill Sans MT" panose="020B0502020104020203" pitchFamily="34" charset="0"/>
                        <a:ea typeface="+mn-ea"/>
                        <a:cs typeface="+mn-cs"/>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algn="r" defTabSz="914377" rtl="0" eaLnBrk="1" fontAlgn="ctr" latinLnBrk="0" hangingPunct="1"/>
                      <a:r>
                        <a:rPr lang="en-GB" sz="1200" b="0" i="0" u="none" strike="noStrike" kern="1200">
                          <a:solidFill>
                            <a:srgbClr val="003896"/>
                          </a:solidFill>
                          <a:effectLst/>
                          <a:latin typeface="Gill Sans MT" panose="020B0502020104020203" pitchFamily="34" charset="0"/>
                          <a:ea typeface="+mn-ea"/>
                          <a:cs typeface="+mn-cs"/>
                        </a:rPr>
                        <a:t>50 025</a:t>
                      </a:r>
                      <a:endParaRPr lang="en-GB" sz="1200" b="0" i="0" u="none" strike="noStrike" kern="1200" dirty="0">
                        <a:solidFill>
                          <a:srgbClr val="003896"/>
                        </a:solidFill>
                        <a:effectLst/>
                        <a:latin typeface="Gill Sans MT" panose="020B0502020104020203" pitchFamily="34" charset="0"/>
                        <a:ea typeface="+mn-ea"/>
                        <a:cs typeface="+mn-cs"/>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defRPr/>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5</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cap="none" normalizeH="0" baseline="0" dirty="0">
                        <a:ln>
                          <a:noFill/>
                        </a:ln>
                        <a:solidFill>
                          <a:srgbClr val="00B050"/>
                        </a:solidFill>
                        <a:effectLst/>
                        <a:latin typeface="Gill Sans MT" panose="020B0502020104020203" pitchFamily="34" charset="0"/>
                        <a:cs typeface="Arial" pitchFamily="34" charset="0"/>
                      </a:endParaRPr>
                    </a:p>
                  </a:txBody>
                  <a:tcPr marL="0" marR="36000" marT="0" marB="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22572951"/>
                  </a:ext>
                </a:extLst>
              </a:tr>
              <a:tr h="234000">
                <a:tc>
                  <a:txBody>
                    <a:bodyPr/>
                    <a:lstStyle/>
                    <a:p>
                      <a:pPr marL="363538" marR="0" lvl="0" indent="-363538"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kern="1200" cap="none" normalizeH="0" baseline="0">
                          <a:ln>
                            <a:noFill/>
                          </a:ln>
                          <a:solidFill>
                            <a:srgbClr val="003896"/>
                          </a:solidFill>
                          <a:effectLst/>
                          <a:latin typeface="Gill Sans MT" panose="020B0502020104020203" pitchFamily="34" charset="0"/>
                          <a:ea typeface="+mn-ea"/>
                          <a:cs typeface="Arial" pitchFamily="34" charset="0"/>
                        </a:rPr>
                        <a:t>Contract liabilities and deferred income</a:t>
                      </a:r>
                      <a:endParaRPr kumimoji="0" lang="en-GB" sz="1200" b="0" i="0" u="none" strike="noStrike" kern="1200" cap="none" normalizeH="0" baseline="0" dirty="0">
                        <a:ln>
                          <a:noFill/>
                        </a:ln>
                        <a:solidFill>
                          <a:srgbClr val="003896"/>
                        </a:solidFill>
                        <a:effectLst/>
                        <a:latin typeface="Gill Sans MT" panose="020B0502020104020203" pitchFamily="34" charset="0"/>
                        <a:ea typeface="+mn-ea"/>
                        <a:cs typeface="Arial" pitchFamily="34" charset="0"/>
                      </a:endParaRPr>
                    </a:p>
                  </a:txBody>
                  <a:tcPr marL="91444" marR="91444" marT="27000" marB="2700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38 371</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28 097</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chemeClr val="accent1"/>
                          </a:solidFill>
                          <a:effectLst/>
                          <a:latin typeface="Gill Sans MT" pitchFamily="34" charset="0"/>
                          <a:cs typeface="Arial" charset="0"/>
                        </a:rPr>
                        <a:t>37</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cap="none" normalizeH="0" baseline="0" dirty="0">
                        <a:ln>
                          <a:noFill/>
                        </a:ln>
                        <a:solidFill>
                          <a:srgbClr val="C00000"/>
                        </a:solidFill>
                        <a:effectLst/>
                        <a:latin typeface="Gill Sans MT" panose="020B0502020104020203" pitchFamily="34" charset="0"/>
                        <a:cs typeface="Arial" pitchFamily="34" charset="0"/>
                      </a:endParaRPr>
                    </a:p>
                  </a:txBody>
                  <a:tcPr marL="0" marR="36000" marT="0" marB="0" anchor="ctr" horzOverflow="overflow">
                    <a:lnL>
                      <a:noFill/>
                    </a:lnL>
                    <a:lnR>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56030606"/>
                  </a:ext>
                </a:extLst>
              </a:tr>
              <a:tr h="234000">
                <a:tc>
                  <a:txBody>
                    <a:bodyPr/>
                    <a:lstStyle/>
                    <a:p>
                      <a:pPr marL="363538" marR="0" lvl="0" indent="-363538" algn="l" defTabSz="914400" rtl="0" eaLnBrk="0" fontAlgn="base" latinLnBrk="0" hangingPunct="0">
                        <a:lnSpc>
                          <a:spcPct val="85000"/>
                        </a:lnSpc>
                        <a:spcBef>
                          <a:spcPct val="0"/>
                        </a:spcBef>
                        <a:spcAft>
                          <a:spcPct val="0"/>
                        </a:spcAft>
                        <a:buClr>
                          <a:srgbClr val="8C7F6D"/>
                        </a:buClr>
                        <a:buSzTx/>
                        <a:buFontTx/>
                        <a:buNone/>
                        <a:tabLst/>
                      </a:pPr>
                      <a:r>
                        <a:rPr kumimoji="0" lang="en-GB" sz="1200" b="0" i="0" u="none" strike="noStrike" cap="none" normalizeH="0" baseline="0">
                          <a:ln>
                            <a:noFill/>
                          </a:ln>
                          <a:solidFill>
                            <a:srgbClr val="003896"/>
                          </a:solidFill>
                          <a:effectLst/>
                          <a:latin typeface="Gill Sans MT" panose="020B0502020104020203" pitchFamily="34" charset="0"/>
                          <a:cs typeface="Arial" pitchFamily="34" charset="0"/>
                        </a:rPr>
                        <a:t>Other liabilities</a:t>
                      </a:r>
                      <a:endParaRPr kumimoji="0" lang="en-GB" sz="1200" b="0" i="0" u="none" strike="noStrike" cap="none" normalizeH="0" baseline="30000" dirty="0">
                        <a:ln>
                          <a:noFill/>
                        </a:ln>
                        <a:solidFill>
                          <a:srgbClr val="003896"/>
                        </a:solidFill>
                        <a:effectLst/>
                        <a:latin typeface="Gill Sans MT" panose="020B0502020104020203" pitchFamily="34" charset="0"/>
                        <a:cs typeface="Arial" pitchFamily="34" charset="0"/>
                      </a:endParaRPr>
                    </a:p>
                  </a:txBody>
                  <a:tcPr marL="91444" marR="91444" marT="27000" marB="27000" anchor="ctr" horzOverflow="overflow">
                    <a:lnL>
                      <a:noFill/>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40 807</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29 656</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sz="1200" b="0" i="0" u="none" strike="noStrike" cap="none" normalizeH="0" baseline="0">
                          <a:ln>
                            <a:noFill/>
                          </a:ln>
                          <a:solidFill>
                            <a:srgbClr val="003896"/>
                          </a:solidFill>
                          <a:effectLst/>
                          <a:latin typeface="Gill Sans MT" panose="020B0502020104020203" pitchFamily="34" charset="0"/>
                          <a:cs typeface="Arial" pitchFamily="34" charset="0"/>
                        </a:rPr>
                        <a:t>38</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cap="none" normalizeH="0" baseline="0" dirty="0">
                        <a:ln>
                          <a:noFill/>
                        </a:ln>
                        <a:solidFill>
                          <a:srgbClr val="C00000"/>
                        </a:solidFill>
                        <a:effectLst/>
                        <a:latin typeface="Gill Sans MT" panose="020B0502020104020203" pitchFamily="34" charset="0"/>
                        <a:cs typeface="Arial" pitchFamily="34" charset="0"/>
                      </a:endParaRPr>
                    </a:p>
                  </a:txBody>
                  <a:tcPr marL="0" marR="36000" marT="0" marB="0" anchor="ctr" horzOverflow="overflow">
                    <a:lnL>
                      <a:noFill/>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34000">
                <a:tc>
                  <a:txBody>
                    <a:bodyPr/>
                    <a:lstStyle/>
                    <a:p>
                      <a:pPr marL="363538" marR="0" lvl="0" indent="-363538" algn="l" defTabSz="914400" rtl="0" eaLnBrk="0" fontAlgn="base" latinLnBrk="0" hangingPunct="0">
                        <a:lnSpc>
                          <a:spcPct val="85000"/>
                        </a:lnSpc>
                        <a:spcBef>
                          <a:spcPct val="0"/>
                        </a:spcBef>
                        <a:spcAft>
                          <a:spcPct val="0"/>
                        </a:spcAft>
                        <a:buClr>
                          <a:srgbClr val="8C7F6D"/>
                        </a:buClr>
                        <a:buSzTx/>
                        <a:buFontTx/>
                        <a:buNone/>
                        <a:tabLst/>
                      </a:pPr>
                      <a:r>
                        <a:rPr kumimoji="0" lang="en-GB" sz="1200" b="1" i="0" u="none" strike="noStrike" cap="none" normalizeH="0" baseline="0">
                          <a:ln>
                            <a:noFill/>
                          </a:ln>
                          <a:solidFill>
                            <a:srgbClr val="003896"/>
                          </a:solidFill>
                          <a:effectLst/>
                          <a:latin typeface="Gill Sans MT" panose="020B0502020104020203" pitchFamily="34" charset="0"/>
                          <a:cs typeface="Arial" pitchFamily="34" charset="0"/>
                        </a:rPr>
                        <a:t>Total equity and liabilities</a:t>
                      </a:r>
                      <a:endParaRPr kumimoji="0" lang="en-GB" sz="1200" b="1" i="0" u="none" strike="noStrike" cap="none" normalizeH="0" baseline="0" dirty="0">
                        <a:ln>
                          <a:noFill/>
                        </a:ln>
                        <a:solidFill>
                          <a:srgbClr val="003896"/>
                        </a:solidFill>
                        <a:effectLst/>
                        <a:latin typeface="Gill Sans MT" panose="020B0502020104020203" pitchFamily="34" charset="0"/>
                        <a:cs typeface="Arial" pitchFamily="34" charset="0"/>
                      </a:endParaRPr>
                    </a:p>
                  </a:txBody>
                  <a:tcPr marL="91444" marR="91444" marT="27000" marB="27000" anchor="ctr" horzOverflow="overflow">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1" i="0" u="none" strike="noStrike">
                          <a:solidFill>
                            <a:srgbClr val="003896"/>
                          </a:solidFill>
                          <a:effectLst/>
                          <a:latin typeface="Gill Sans MT" panose="020B0502020104020203" pitchFamily="34" charset="0"/>
                        </a:rPr>
                        <a:t>866 322</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algn="r" rtl="0" fontAlgn="ctr"/>
                      <a:r>
                        <a:rPr lang="en-GB" sz="1200" b="0" i="0" u="none" strike="noStrike">
                          <a:solidFill>
                            <a:srgbClr val="003896"/>
                          </a:solidFill>
                          <a:effectLst/>
                          <a:latin typeface="Gill Sans MT" panose="020B0502020104020203" pitchFamily="34" charset="0"/>
                        </a:rPr>
                        <a:t>825 744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
                          <a:srgbClr val="8C7F6D"/>
                        </a:buClr>
                        <a:buSzTx/>
                        <a:buFontTx/>
                        <a:buNone/>
                        <a:tabLst/>
                      </a:pPr>
                      <a:r>
                        <a:rPr kumimoji="0" lang="en-GB" altLang="en-US" sz="1200" b="0" i="0" u="none" strike="noStrike" cap="none" spc="0" normalizeH="0" baseline="0">
                          <a:ln>
                            <a:noFill/>
                          </a:ln>
                          <a:solidFill>
                            <a:srgbClr val="003896"/>
                          </a:solidFill>
                          <a:effectLst/>
                          <a:latin typeface="Gill Sans MT" panose="020B0502020104020203" pitchFamily="34" charset="0"/>
                          <a:cs typeface="Arial" pitchFamily="34" charset="0"/>
                        </a:rPr>
                        <a:t>5</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cap="none" normalizeH="0" baseline="0" dirty="0">
                        <a:ln>
                          <a:noFill/>
                        </a:ln>
                        <a:solidFill>
                          <a:srgbClr val="C00000"/>
                        </a:solidFill>
                        <a:effectLst/>
                        <a:latin typeface="Gill Sans MT" panose="020B0502020104020203" pitchFamily="34" charset="0"/>
                        <a:cs typeface="Arial" pitchFamily="34" charset="0"/>
                      </a:endParaRPr>
                    </a:p>
                  </a:txBody>
                  <a:tcPr marL="0" marR="36000" marT="0" marB="0" anchor="ctr" horzOverflow="overflow">
                    <a:lnL>
                      <a:noFill/>
                    </a:lnL>
                    <a:lnR>
                      <a:noFill/>
                    </a:lnR>
                    <a:lnT w="12700" cap="flat" cmpd="sng" algn="ctr">
                      <a:solidFill>
                        <a:srgbClr val="83725B"/>
                      </a:solidFill>
                      <a:prstDash val="solid"/>
                      <a:round/>
                      <a:headEnd type="none" w="med" len="med"/>
                      <a:tailEnd type="none" w="med" len="med"/>
                    </a:lnT>
                    <a:lnB w="12700" cap="flat" cmpd="sng" algn="ctr">
                      <a:solidFill>
                        <a:srgbClr val="83725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
        <p:nvSpPr>
          <p:cNvPr id="14" name="TextBox 13">
            <a:extLst>
              <a:ext uri="{FF2B5EF4-FFF2-40B4-BE49-F238E27FC236}">
                <a16:creationId xmlns:a16="http://schemas.microsoft.com/office/drawing/2014/main" id="{BD9EEF94-225A-C8C3-0328-DDC9FEE7281C}"/>
              </a:ext>
            </a:extLst>
          </p:cNvPr>
          <p:cNvSpPr txBox="1"/>
          <p:nvPr/>
        </p:nvSpPr>
        <p:spPr>
          <a:xfrm>
            <a:off x="5257801" y="1063694"/>
            <a:ext cx="6248400" cy="418320"/>
          </a:xfrm>
          <a:prstGeom prst="rect">
            <a:avLst/>
          </a:prstGeom>
          <a:noFill/>
          <a:ln>
            <a:noFill/>
          </a:ln>
        </p:spPr>
        <p:txBody>
          <a:bodyPr wrap="square" rtlCol="0">
            <a:spAutoFit/>
          </a:bodyPr>
          <a:lstStyle/>
          <a:p>
            <a:pPr marL="0" marR="0" lvl="1" indent="0" algn="l" defTabSz="685783" eaLnBrk="1" fontAlgn="base" latinLnBrk="0" hangingPunct="1">
              <a:lnSpc>
                <a:spcPct val="150000"/>
              </a:lnSpc>
              <a:spcBef>
                <a:spcPct val="0"/>
              </a:spcBef>
              <a:spcAft>
                <a:spcPct val="0"/>
              </a:spcAft>
              <a:buClr>
                <a:srgbClr val="83725B"/>
              </a:buClr>
              <a:buSzTx/>
              <a:buFontTx/>
              <a:buNone/>
              <a:tabLst/>
              <a:defRPr/>
            </a:pPr>
            <a:r>
              <a:rPr kumimoji="0" lang="en-GB" sz="1600" b="0" i="0" u="none" strike="noStrike" kern="0" cap="none" spc="0" normalizeH="0" baseline="0" noProof="0" dirty="0">
                <a:ln>
                  <a:noFill/>
                </a:ln>
                <a:solidFill>
                  <a:srgbClr val="83725B"/>
                </a:solidFill>
                <a:effectLst/>
                <a:uLnTx/>
                <a:uFillTx/>
                <a:latin typeface="Gill Sans MT" panose="020B0502020104020203" pitchFamily="34" charset="0"/>
                <a:ea typeface="+mn-ea"/>
                <a:cs typeface="Arial"/>
              </a:rPr>
              <a:t>GROUP STATEMENT OF FINANCIAL POSITION AT 31 MARCH 2024</a:t>
            </a:r>
            <a:endParaRPr kumimoji="0" lang="en-GB" sz="16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endParaRPr>
          </a:p>
        </p:txBody>
      </p:sp>
      <p:cxnSp>
        <p:nvCxnSpPr>
          <p:cNvPr id="19" name="Straight Connector 18">
            <a:extLst>
              <a:ext uri="{FF2B5EF4-FFF2-40B4-BE49-F238E27FC236}">
                <a16:creationId xmlns:a16="http://schemas.microsoft.com/office/drawing/2014/main" id="{2BDB0AEF-1B66-CA13-43D8-83DB299F7EAF}"/>
              </a:ext>
            </a:extLst>
          </p:cNvPr>
          <p:cNvCxnSpPr/>
          <p:nvPr>
            <p:custDataLst>
              <p:tags r:id="rId2"/>
            </p:custDataLst>
          </p:nvPr>
        </p:nvCxnSpPr>
        <p:spPr bwMode="auto">
          <a:xfrm>
            <a:off x="803275" y="4776788"/>
            <a:ext cx="288925" cy="0"/>
          </a:xfrm>
          <a:prstGeom prst="line">
            <a:avLst/>
          </a:prstGeom>
          <a:ln w="3175" cap="flat" cmpd="sng" algn="ctr">
            <a:solidFill>
              <a:schemeClr val="tx1"/>
            </a:solidFill>
            <a:prstDash val="lg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D09DA00-680D-760D-4B57-6D3D0FAB1D27}"/>
              </a:ext>
            </a:extLst>
          </p:cNvPr>
          <p:cNvCxnSpPr/>
          <p:nvPr>
            <p:custDataLst>
              <p:tags r:id="rId3"/>
            </p:custDataLst>
          </p:nvPr>
        </p:nvCxnSpPr>
        <p:spPr bwMode="auto">
          <a:xfrm>
            <a:off x="1455739" y="4460875"/>
            <a:ext cx="288925" cy="0"/>
          </a:xfrm>
          <a:prstGeom prst="line">
            <a:avLst/>
          </a:prstGeom>
          <a:ln w="3175" cap="flat" cmpd="sng" algn="ctr">
            <a:solidFill>
              <a:schemeClr val="tx1"/>
            </a:solidFill>
            <a:prstDash val="lg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A63297B-EFC8-1AFD-F933-3DF8975CC171}"/>
              </a:ext>
            </a:extLst>
          </p:cNvPr>
          <p:cNvCxnSpPr/>
          <p:nvPr>
            <p:custDataLst>
              <p:tags r:id="rId4"/>
            </p:custDataLst>
          </p:nvPr>
        </p:nvCxnSpPr>
        <p:spPr bwMode="auto">
          <a:xfrm>
            <a:off x="2106614" y="4313238"/>
            <a:ext cx="288925"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C34015A7-F249-A6C7-AFED-57CC33CE9294}"/>
              </a:ext>
            </a:extLst>
          </p:cNvPr>
          <p:cNvCxnSpPr/>
          <p:nvPr>
            <p:custDataLst>
              <p:tags r:id="rId5"/>
            </p:custDataLst>
          </p:nvPr>
        </p:nvCxnSpPr>
        <p:spPr bwMode="auto">
          <a:xfrm>
            <a:off x="2759076" y="5389563"/>
            <a:ext cx="288925"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1A99C85F-9309-1967-F357-377CE9EA917A}"/>
              </a:ext>
            </a:extLst>
          </p:cNvPr>
          <p:cNvCxnSpPr/>
          <p:nvPr>
            <p:custDataLst>
              <p:tags r:id="rId6"/>
            </p:custDataLst>
          </p:nvPr>
        </p:nvCxnSpPr>
        <p:spPr bwMode="auto">
          <a:xfrm>
            <a:off x="3409950" y="5137150"/>
            <a:ext cx="288925"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5FF1BBB6-4DF1-EC14-74C5-F042E573A86B}"/>
              </a:ext>
            </a:extLst>
          </p:cNvPr>
          <p:cNvCxnSpPr/>
          <p:nvPr>
            <p:custDataLst>
              <p:tags r:id="rId7"/>
            </p:custDataLst>
          </p:nvPr>
        </p:nvCxnSpPr>
        <p:spPr bwMode="auto">
          <a:xfrm>
            <a:off x="4062414" y="5006975"/>
            <a:ext cx="288925"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13" name="Chart 12">
            <a:extLst>
              <a:ext uri="{FF2B5EF4-FFF2-40B4-BE49-F238E27FC236}">
                <a16:creationId xmlns:a16="http://schemas.microsoft.com/office/drawing/2014/main" id="{8647100D-D5AC-2D2C-9F67-474B878FFB83}"/>
              </a:ext>
            </a:extLst>
          </p:cNvPr>
          <p:cNvGraphicFramePr/>
          <p:nvPr>
            <p:custDataLst>
              <p:tags r:id="rId8"/>
            </p:custDataLst>
            <p:extLst>
              <p:ext uri="{D42A27DB-BD31-4B8C-83A1-F6EECF244321}">
                <p14:modId xmlns:p14="http://schemas.microsoft.com/office/powerpoint/2010/main" val="161048500"/>
              </p:ext>
            </p:extLst>
          </p:nvPr>
        </p:nvGraphicFramePr>
        <p:xfrm>
          <a:off x="214313" y="4087813"/>
          <a:ext cx="4725987" cy="1743075"/>
        </p:xfrm>
        <a:graphic>
          <a:graphicData uri="http://schemas.openxmlformats.org/drawingml/2006/chart">
            <c:chart xmlns:c="http://schemas.openxmlformats.org/drawingml/2006/chart" xmlns:r="http://schemas.openxmlformats.org/officeDocument/2006/relationships" r:id="rId24"/>
          </a:graphicData>
        </a:graphic>
      </p:graphicFrame>
      <p:sp useBgFill="1">
        <p:nvSpPr>
          <p:cNvPr id="10" name="Freeform: Shape 9">
            <a:extLst>
              <a:ext uri="{FF2B5EF4-FFF2-40B4-BE49-F238E27FC236}">
                <a16:creationId xmlns:a16="http://schemas.microsoft.com/office/drawing/2014/main" id="{872B870B-55B5-B0F0-EA1A-6613357892BA}"/>
              </a:ext>
            </a:extLst>
          </p:cNvPr>
          <p:cNvSpPr/>
          <p:nvPr>
            <p:custDataLst>
              <p:tags r:id="rId9"/>
            </p:custDataLst>
          </p:nvPr>
        </p:nvSpPr>
        <p:spPr bwMode="auto">
          <a:xfrm>
            <a:off x="422275" y="5414963"/>
            <a:ext cx="400051" cy="165101"/>
          </a:xfrm>
          <a:custGeom>
            <a:avLst/>
            <a:gdLst/>
            <a:ahLst/>
            <a:cxnLst/>
            <a:rect l="0" t="0" r="0" b="0"/>
            <a:pathLst>
              <a:path w="400051" h="165101">
                <a:moveTo>
                  <a:pt x="0" y="107950"/>
                </a:moveTo>
                <a:lnTo>
                  <a:pt x="400050" y="0"/>
                </a:lnTo>
                <a:lnTo>
                  <a:pt x="400050" y="57150"/>
                </a:lnTo>
                <a:lnTo>
                  <a:pt x="0" y="165100"/>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11" name="Freeform: Shape 10">
            <a:extLst>
              <a:ext uri="{FF2B5EF4-FFF2-40B4-BE49-F238E27FC236}">
                <a16:creationId xmlns:a16="http://schemas.microsoft.com/office/drawing/2014/main" id="{6C106495-CBC3-10CC-6C64-E9174C286CDC}"/>
              </a:ext>
            </a:extLst>
          </p:cNvPr>
          <p:cNvSpPr/>
          <p:nvPr>
            <p:custDataLst>
              <p:tags r:id="rId10"/>
            </p:custDataLst>
          </p:nvPr>
        </p:nvSpPr>
        <p:spPr bwMode="auto">
          <a:xfrm>
            <a:off x="4332288" y="5414963"/>
            <a:ext cx="400051" cy="165101"/>
          </a:xfrm>
          <a:custGeom>
            <a:avLst/>
            <a:gdLst/>
            <a:ahLst/>
            <a:cxnLst/>
            <a:rect l="0" t="0" r="0" b="0"/>
            <a:pathLst>
              <a:path w="400051" h="165101">
                <a:moveTo>
                  <a:pt x="0" y="107950"/>
                </a:moveTo>
                <a:lnTo>
                  <a:pt x="400050" y="0"/>
                </a:lnTo>
                <a:lnTo>
                  <a:pt x="400050" y="57150"/>
                </a:lnTo>
                <a:lnTo>
                  <a:pt x="0" y="165100"/>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DA48A55-4746-D1E8-9AD7-29B20DAD2193}"/>
              </a:ext>
            </a:extLst>
          </p:cNvPr>
          <p:cNvSpPr>
            <a:spLocks noGrp="1" noChangeArrowheads="1"/>
          </p:cNvSpPr>
          <p:nvPr>
            <p:custDataLst>
              <p:tags r:id="rId11"/>
            </p:custDataLst>
          </p:nvPr>
        </p:nvSpPr>
        <p:spPr bwMode="auto">
          <a:xfrm>
            <a:off x="396875" y="5648325"/>
            <a:ext cx="450850" cy="27305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1219140">
              <a:spcBef>
                <a:spcPct val="0"/>
              </a:spcBef>
              <a:buNone/>
              <a:defRPr/>
            </a:pPr>
            <a:fld id="{08DBE6A4-37DE-43A2-B3DF-418C8BE9A268}" type="datetime'''''''O''''p''e''ni''''''''n''g ''''''''ba''''lance'''''">
              <a:rPr lang="en-GB" altLang="en-US" sz="1000" smtClean="0">
                <a:solidFill>
                  <a:srgbClr val="1D3E88"/>
                </a:solidFill>
              </a:rPr>
              <a:pPr marL="0" lvl="0" indent="0" algn="ctr" defTabSz="1219140">
                <a:spcBef>
                  <a:spcPct val="0"/>
                </a:spcBef>
                <a:buNone/>
                <a:defRPr/>
              </a:pPr>
              <a:t>Opening balance</a:t>
            </a:fld>
            <a:endParaRPr kumimoji="0" lang="en-GB" sz="1000" b="0" i="0" strike="noStrike" kern="1200" cap="none" spc="0" normalizeH="0" baseline="0" noProof="0" dirty="0">
              <a:ln>
                <a:noFill/>
              </a:ln>
              <a:solidFill>
                <a:srgbClr val="1D3E88"/>
              </a:solidFill>
              <a:effectLst/>
              <a:uLnTx/>
              <a:uFillTx/>
              <a:cs typeface="Arial"/>
              <a:sym typeface="Gill Sans MT" panose="020B0502020104020203" pitchFamily="34" charset="0"/>
            </a:endParaRPr>
          </a:p>
        </p:txBody>
      </p:sp>
      <p:sp>
        <p:nvSpPr>
          <p:cNvPr id="27" name="Rectangle 26">
            <a:extLst>
              <a:ext uri="{FF2B5EF4-FFF2-40B4-BE49-F238E27FC236}">
                <a16:creationId xmlns:a16="http://schemas.microsoft.com/office/drawing/2014/main" id="{5AC57CD7-FA7C-69C6-48D1-EC163F60B94F}"/>
              </a:ext>
            </a:extLst>
          </p:cNvPr>
          <p:cNvSpPr>
            <a:spLocks noGrp="1" noChangeArrowheads="1"/>
          </p:cNvSpPr>
          <p:nvPr>
            <p:custDataLst>
              <p:tags r:id="rId12"/>
            </p:custDataLst>
          </p:nvPr>
        </p:nvSpPr>
        <p:spPr bwMode="auto">
          <a:xfrm>
            <a:off x="973138" y="5648325"/>
            <a:ext cx="600075" cy="40957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1219140">
              <a:spcBef>
                <a:spcPct val="0"/>
              </a:spcBef>
              <a:buNone/>
              <a:defRPr/>
            </a:pPr>
            <a:fld id="{115F119F-51F8-4724-8365-A8B05AD5BDE5}" type="datetime'''''Pre-fund''ing'''''''' ''secured'' M''ar'' ''202''3'''">
              <a:rPr lang="en-GB" altLang="en-US" sz="1000" smtClean="0">
                <a:solidFill>
                  <a:srgbClr val="1D3E88"/>
                </a:solidFill>
              </a:rPr>
              <a:pPr marL="0" lvl="0" indent="0" algn="ctr" defTabSz="1219140">
                <a:spcBef>
                  <a:spcPct val="0"/>
                </a:spcBef>
                <a:buNone/>
                <a:defRPr/>
              </a:pPr>
              <a:t>Pre-funding secured Mar 2023</a:t>
            </a:fld>
            <a:endParaRPr kumimoji="0" lang="en-GB" sz="1000" b="0" i="0" strike="noStrike" kern="1200" cap="none" spc="0" normalizeH="0" baseline="0" noProof="0" dirty="0">
              <a:ln>
                <a:noFill/>
              </a:ln>
              <a:solidFill>
                <a:srgbClr val="1D3E88"/>
              </a:solidFill>
              <a:effectLst/>
              <a:uLnTx/>
              <a:uFillTx/>
              <a:cs typeface="Arial"/>
              <a:sym typeface="Gill Sans MT" panose="020B0502020104020203" pitchFamily="34" charset="0"/>
            </a:endParaRPr>
          </a:p>
        </p:txBody>
      </p:sp>
      <p:sp>
        <p:nvSpPr>
          <p:cNvPr id="28" name="Rectangle 27">
            <a:extLst>
              <a:ext uri="{FF2B5EF4-FFF2-40B4-BE49-F238E27FC236}">
                <a16:creationId xmlns:a16="http://schemas.microsoft.com/office/drawing/2014/main" id="{E7AA57C4-3899-0ACD-1000-3450079B4F04}"/>
              </a:ext>
            </a:extLst>
          </p:cNvPr>
          <p:cNvSpPr>
            <a:spLocks noGrp="1" noChangeArrowheads="1"/>
          </p:cNvSpPr>
          <p:nvPr>
            <p:custDataLst>
              <p:tags r:id="rId13"/>
            </p:custDataLst>
          </p:nvPr>
        </p:nvSpPr>
        <p:spPr bwMode="auto">
          <a:xfrm>
            <a:off x="1619250" y="5648325"/>
            <a:ext cx="614363" cy="27305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1219140">
              <a:spcBef>
                <a:spcPct val="0"/>
              </a:spcBef>
              <a:buNone/>
              <a:defRPr/>
            </a:pPr>
            <a:fld id="{59C0D71A-305E-423D-92C4-8D5F7E5036E8}" type="datetime'D''''F''''''''''''I'''''''' dr''''''a''''''w''d''o''''''''wns'">
              <a:rPr lang="en-GB" altLang="en-US" sz="1000" smtClean="0">
                <a:solidFill>
                  <a:srgbClr val="1D3E88"/>
                </a:solidFill>
              </a:rPr>
              <a:pPr marL="0" lvl="0" indent="0" algn="ctr" defTabSz="1219140">
                <a:spcBef>
                  <a:spcPct val="0"/>
                </a:spcBef>
                <a:buNone/>
                <a:defRPr/>
              </a:pPr>
              <a:t>DFI drawdowns</a:t>
            </a:fld>
            <a:endParaRPr kumimoji="0" lang="en-GB" sz="1000" b="0" i="0" strike="noStrike" kern="1200" cap="none" spc="0" normalizeH="0" baseline="0" noProof="0" dirty="0">
              <a:ln>
                <a:noFill/>
              </a:ln>
              <a:solidFill>
                <a:srgbClr val="1D3E88"/>
              </a:solidFill>
              <a:effectLst/>
              <a:uLnTx/>
              <a:uFillTx/>
              <a:cs typeface="Arial"/>
              <a:sym typeface="Gill Sans MT" panose="020B0502020104020203" pitchFamily="34" charset="0"/>
            </a:endParaRPr>
          </a:p>
        </p:txBody>
      </p:sp>
      <p:sp>
        <p:nvSpPr>
          <p:cNvPr id="29" name="Rectangle 28">
            <a:extLst>
              <a:ext uri="{FF2B5EF4-FFF2-40B4-BE49-F238E27FC236}">
                <a16:creationId xmlns:a16="http://schemas.microsoft.com/office/drawing/2014/main" id="{AA93D53C-CE5C-DC76-B88B-608207940816}"/>
              </a:ext>
            </a:extLst>
          </p:cNvPr>
          <p:cNvSpPr>
            <a:spLocks noGrp="1" noChangeArrowheads="1"/>
          </p:cNvSpPr>
          <p:nvPr>
            <p:custDataLst>
              <p:tags r:id="rId14"/>
            </p:custDataLst>
          </p:nvPr>
        </p:nvSpPr>
        <p:spPr bwMode="auto">
          <a:xfrm>
            <a:off x="2260600" y="5648325"/>
            <a:ext cx="631825"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C5C55CC5-6F8D-4552-9E64-FF07D50F1147}" type="datetime'''''''''''''''''''De''b''t'''''' ''''r''e''''''''p''''''''aid'">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ctr" defTabSz="1219140" eaLnBrk="1" fontAlgn="base" latinLnBrk="0" hangingPunct="1">
                <a:lnSpc>
                  <a:spcPct val="90000"/>
                </a:lnSpc>
                <a:spcBef>
                  <a:spcPct val="0"/>
                </a:spcBef>
                <a:spcAft>
                  <a:spcPct val="0"/>
                </a:spcAft>
                <a:buClr>
                  <a:srgbClr val="8C7F6D"/>
                </a:buClr>
                <a:buSzTx/>
                <a:buFontTx/>
                <a:buNone/>
                <a:tabLst/>
                <a:defRPr/>
              </a:pPr>
              <a:t>Debt repaid</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50" name="Rectangle 49">
            <a:extLst>
              <a:ext uri="{FF2B5EF4-FFF2-40B4-BE49-F238E27FC236}">
                <a16:creationId xmlns:a16="http://schemas.microsoft.com/office/drawing/2014/main" id="{972430DE-85B4-B579-18D8-443AF87CCB22}"/>
              </a:ext>
            </a:extLst>
          </p:cNvPr>
          <p:cNvSpPr>
            <a:spLocks noGrp="1" noChangeArrowheads="1"/>
          </p:cNvSpPr>
          <p:nvPr>
            <p:custDataLst>
              <p:tags r:id="rId15"/>
            </p:custDataLst>
          </p:nvPr>
        </p:nvSpPr>
        <p:spPr bwMode="auto">
          <a:xfrm>
            <a:off x="3000375" y="5648325"/>
            <a:ext cx="457200" cy="27305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1219140">
              <a:spcBef>
                <a:spcPct val="0"/>
              </a:spcBef>
              <a:buNone/>
              <a:defRPr/>
            </a:pPr>
            <a:fld id="{84B6D4C8-E5AC-44BE-9E5E-91693CE6FE8C}" type="datetime'''''''Fa''''''''i''''''r'' valu''''''''''e a''''''''''dj'''''">
              <a:rPr lang="en-GB" altLang="en-US" sz="1000" smtClean="0">
                <a:solidFill>
                  <a:srgbClr val="1D3E88"/>
                </a:solidFill>
              </a:rPr>
              <a:pPr marL="0" lvl="0" indent="0" algn="ctr" defTabSz="1219140">
                <a:spcBef>
                  <a:spcPct val="0"/>
                </a:spcBef>
                <a:buNone/>
                <a:defRPr/>
              </a:pPr>
              <a:t>Fair value adj</a:t>
            </a:fld>
            <a:endParaRPr kumimoji="0" lang="en-GB" sz="1000" b="0" i="0" strike="noStrike" kern="1200" cap="none" spc="0" normalizeH="0" baseline="0" noProof="0" dirty="0">
              <a:ln>
                <a:noFill/>
              </a:ln>
              <a:solidFill>
                <a:srgbClr val="1D3E88"/>
              </a:solidFill>
              <a:effectLst/>
              <a:uLnTx/>
              <a:uFillTx/>
              <a:cs typeface="Arial"/>
              <a:sym typeface="Gill Sans MT" panose="020B0502020104020203" pitchFamily="34" charset="0"/>
            </a:endParaRPr>
          </a:p>
        </p:txBody>
      </p:sp>
      <p:sp>
        <p:nvSpPr>
          <p:cNvPr id="45" name="Rectangle 44">
            <a:extLst>
              <a:ext uri="{FF2B5EF4-FFF2-40B4-BE49-F238E27FC236}">
                <a16:creationId xmlns:a16="http://schemas.microsoft.com/office/drawing/2014/main" id="{DD25CFD1-91AC-3FCF-E895-1F75F8C3DCEF}"/>
              </a:ext>
            </a:extLst>
          </p:cNvPr>
          <p:cNvSpPr>
            <a:spLocks noGrp="1" noChangeArrowheads="1"/>
          </p:cNvSpPr>
          <p:nvPr>
            <p:custDataLst>
              <p:tags r:id="rId16"/>
            </p:custDataLst>
          </p:nvPr>
        </p:nvSpPr>
        <p:spPr bwMode="auto">
          <a:xfrm>
            <a:off x="3673475" y="5648325"/>
            <a:ext cx="414338" cy="40957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1219140">
              <a:spcBef>
                <a:spcPct val="0"/>
              </a:spcBef>
              <a:buNone/>
              <a:defRPr/>
            </a:pPr>
            <a:fld id="{9B2BF65F-87C3-46D1-B031-5B4D96692F3B}" type="datetime'''''''I''nter''es''''t ac''cr''''''u''al &amp;'' ''''''ot''''her'">
              <a:rPr lang="en-GB" altLang="en-US" sz="1000" smtClean="0">
                <a:solidFill>
                  <a:srgbClr val="1D3E88"/>
                </a:solidFill>
              </a:rPr>
              <a:pPr marL="0" lvl="0" indent="0" algn="ctr" defTabSz="1219140">
                <a:spcBef>
                  <a:spcPct val="0"/>
                </a:spcBef>
                <a:buNone/>
                <a:defRPr/>
              </a:pPr>
              <a:t>Interest accrual &amp; other</a:t>
            </a:fld>
            <a:endParaRPr kumimoji="0" lang="en-GB" sz="1000" b="0" i="0" strike="noStrike" kern="1200" cap="none" spc="0" normalizeH="0" baseline="0" noProof="0" dirty="0">
              <a:ln>
                <a:noFill/>
              </a:ln>
              <a:solidFill>
                <a:srgbClr val="1D3E88"/>
              </a:solidFill>
              <a:effectLst/>
              <a:uLnTx/>
              <a:uFillTx/>
              <a:cs typeface="Arial"/>
              <a:sym typeface="Gill Sans MT" panose="020B0502020104020203" pitchFamily="34" charset="0"/>
            </a:endParaRPr>
          </a:p>
        </p:txBody>
      </p:sp>
      <p:sp>
        <p:nvSpPr>
          <p:cNvPr id="39" name="Text Placeholder 2">
            <a:extLst>
              <a:ext uri="{FF2B5EF4-FFF2-40B4-BE49-F238E27FC236}">
                <a16:creationId xmlns:a16="http://schemas.microsoft.com/office/drawing/2014/main" id="{2F312064-2676-D30C-C9B4-05866760E904}"/>
              </a:ext>
            </a:extLst>
          </p:cNvPr>
          <p:cNvSpPr>
            <a:spLocks noGrp="1"/>
          </p:cNvSpPr>
          <p:nvPr>
            <p:custDataLst>
              <p:tags r:id="rId17"/>
            </p:custDataLst>
          </p:nvPr>
        </p:nvSpPr>
        <p:spPr bwMode="gray">
          <a:xfrm>
            <a:off x="4373563" y="5230813"/>
            <a:ext cx="317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0B029CE4-44A0-4BF9-B124-3284A33E886C}" type="datetime'''41''''''''''''''2''''''''''''''''''''''''.2'''''''''''''''">
              <a:rPr lang="en-GB" altLang="en-US" sz="1000" kern="0" smtClean="0">
                <a:solidFill>
                  <a:srgbClr val="FFFFFF"/>
                </a:solidFill>
                <a:cs typeface="+mn-cs"/>
              </a:rPr>
              <a:pPr marL="0" lvl="0" indent="0" algn="ctr">
                <a:spcBef>
                  <a:spcPct val="0"/>
                </a:spcBef>
                <a:spcAft>
                  <a:spcPct val="0"/>
                </a:spcAft>
                <a:buNone/>
                <a:defRPr/>
              </a:pPr>
              <a:t>412.2</a:t>
            </a:fld>
            <a:endParaRPr kumimoji="0" lang="en-GB" sz="1000" b="0" i="0" strike="noStrike" kern="0" cap="none" spc="0" normalizeH="0" baseline="0" noProof="0" dirty="0">
              <a:ln>
                <a:noFill/>
              </a:ln>
              <a:solidFill>
                <a:srgbClr val="FFFFFF"/>
              </a:solidFill>
              <a:effectLst/>
              <a:uLnTx/>
              <a:uFillTx/>
              <a:cs typeface="+mn-cs"/>
            </a:endParaRPr>
          </a:p>
        </p:txBody>
      </p:sp>
      <p:sp>
        <p:nvSpPr>
          <p:cNvPr id="33" name="Rectangle 32">
            <a:extLst>
              <a:ext uri="{FF2B5EF4-FFF2-40B4-BE49-F238E27FC236}">
                <a16:creationId xmlns:a16="http://schemas.microsoft.com/office/drawing/2014/main" id="{89FC1FF8-2AE4-9332-E8C1-68C2718C41B2}"/>
              </a:ext>
            </a:extLst>
          </p:cNvPr>
          <p:cNvSpPr>
            <a:spLocks noGrp="1" noChangeArrowheads="1"/>
          </p:cNvSpPr>
          <p:nvPr>
            <p:custDataLst>
              <p:tags r:id="rId18"/>
            </p:custDataLst>
          </p:nvPr>
        </p:nvSpPr>
        <p:spPr bwMode="auto">
          <a:xfrm>
            <a:off x="4333875" y="5648325"/>
            <a:ext cx="396875" cy="27305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1219140">
              <a:spcBef>
                <a:spcPct val="0"/>
              </a:spcBef>
              <a:buNone/>
              <a:defRPr/>
            </a:pPr>
            <a:fld id="{2151060B-26DF-481F-9E34-EDD623F6F064}" type="datetime'''''C''l''os''''''''''i''ng b''al''a''''nc''''e'''''''''''">
              <a:rPr lang="en-GB" altLang="en-US" sz="1000" smtClean="0">
                <a:solidFill>
                  <a:srgbClr val="1D3E88"/>
                </a:solidFill>
              </a:rPr>
              <a:pPr marL="0" lvl="0" indent="0" algn="ctr" defTabSz="1219140">
                <a:spcBef>
                  <a:spcPct val="0"/>
                </a:spcBef>
                <a:buNone/>
                <a:defRPr/>
              </a:pPr>
              <a:t>Closing balance</a:t>
            </a:fld>
            <a:endParaRPr kumimoji="0" lang="en-GB" sz="1000" b="0" i="0" strike="noStrike" kern="1200" cap="none" spc="0" normalizeH="0" baseline="0" noProof="0" dirty="0">
              <a:ln>
                <a:noFill/>
              </a:ln>
              <a:solidFill>
                <a:srgbClr val="1D3E88"/>
              </a:solidFill>
              <a:effectLst/>
              <a:uLnTx/>
              <a:uFillTx/>
              <a:cs typeface="Arial"/>
              <a:sym typeface="Gill Sans MT" panose="020B0502020104020203" pitchFamily="34" charset="0"/>
            </a:endParaRPr>
          </a:p>
        </p:txBody>
      </p:sp>
      <p:sp>
        <p:nvSpPr>
          <p:cNvPr id="46" name="Text Placeholder 2">
            <a:extLst>
              <a:ext uri="{FF2B5EF4-FFF2-40B4-BE49-F238E27FC236}">
                <a16:creationId xmlns:a16="http://schemas.microsoft.com/office/drawing/2014/main" id="{7BC6E724-8EE5-E9D3-6610-98A087F96438}"/>
              </a:ext>
            </a:extLst>
          </p:cNvPr>
          <p:cNvSpPr>
            <a:spLocks noGrp="1"/>
          </p:cNvSpPr>
          <p:nvPr>
            <p:custDataLst>
              <p:tags r:id="rId19"/>
            </p:custDataLst>
          </p:nvPr>
        </p:nvSpPr>
        <p:spPr bwMode="gray">
          <a:xfrm>
            <a:off x="463550" y="4614863"/>
            <a:ext cx="317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b">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fld id="{76640C36-952F-402A-A0F8-A6A8A19E772D}" type="datetime'''''''42''''''''''''3''.''''''''''''''9'''''''''''''''''">
              <a:rPr kumimoji="0" lang="en-GB" altLang="en-US" sz="1000" b="0" i="0" u="none" strike="noStrike" kern="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t>423.9</a:t>
            </a:fld>
            <a:endParaRPr kumimoji="0" lang="en-GB" sz="1000" b="0" i="0" u="none" strike="noStrike" kern="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40" name="Rectangle 39">
            <a:extLst>
              <a:ext uri="{FF2B5EF4-FFF2-40B4-BE49-F238E27FC236}">
                <a16:creationId xmlns:a16="http://schemas.microsoft.com/office/drawing/2014/main" id="{16BB70CA-8939-A546-FD49-2C3553A4A326}"/>
              </a:ext>
            </a:extLst>
          </p:cNvPr>
          <p:cNvSpPr/>
          <p:nvPr/>
        </p:nvSpPr>
        <p:spPr>
          <a:xfrm>
            <a:off x="296573" y="1223741"/>
            <a:ext cx="4411580" cy="2482263"/>
          </a:xfrm>
          <a:prstGeom prst="rect">
            <a:avLst/>
          </a:prstGeom>
          <a:solidFill>
            <a:srgbClr val="F1E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41" name="Table 9">
            <a:extLst>
              <a:ext uri="{FF2B5EF4-FFF2-40B4-BE49-F238E27FC236}">
                <a16:creationId xmlns:a16="http://schemas.microsoft.com/office/drawing/2014/main" id="{110A6DE5-5F5C-BF08-060B-D45679F47E49}"/>
              </a:ext>
            </a:extLst>
          </p:cNvPr>
          <p:cNvGraphicFramePr>
            <a:graphicFrameLocks noGrp="1"/>
          </p:cNvGraphicFramePr>
          <p:nvPr>
            <p:extLst>
              <p:ext uri="{D42A27DB-BD31-4B8C-83A1-F6EECF244321}">
                <p14:modId xmlns:p14="http://schemas.microsoft.com/office/powerpoint/2010/main" val="1874325089"/>
              </p:ext>
            </p:extLst>
          </p:nvPr>
        </p:nvGraphicFramePr>
        <p:xfrm>
          <a:off x="409325" y="1304332"/>
          <a:ext cx="4150324" cy="2304000"/>
        </p:xfrm>
        <a:graphic>
          <a:graphicData uri="http://schemas.openxmlformats.org/drawingml/2006/table">
            <a:tbl>
              <a:tblPr firstRow="1" bandRow="1">
                <a:tableStyleId>{2D5ABB26-0587-4C30-8999-92F81FD0307C}</a:tableStyleId>
              </a:tblPr>
              <a:tblGrid>
                <a:gridCol w="2075162">
                  <a:extLst>
                    <a:ext uri="{9D8B030D-6E8A-4147-A177-3AD203B41FA5}">
                      <a16:colId xmlns:a16="http://schemas.microsoft.com/office/drawing/2014/main" val="495177924"/>
                    </a:ext>
                  </a:extLst>
                </a:gridCol>
                <a:gridCol w="2075162">
                  <a:extLst>
                    <a:ext uri="{9D8B030D-6E8A-4147-A177-3AD203B41FA5}">
                      <a16:colId xmlns:a16="http://schemas.microsoft.com/office/drawing/2014/main" val="987245725"/>
                    </a:ext>
                  </a:extLst>
                </a:gridCol>
              </a:tblGrid>
              <a:tr h="1152000">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800" kern="1200">
                          <a:solidFill>
                            <a:schemeClr val="tx1"/>
                          </a:solidFill>
                          <a:latin typeface="Gill Sans MT" panose="020B0502020104020203" pitchFamily="34" charset="0"/>
                          <a:ea typeface="+mn-ea"/>
                          <a:cs typeface="+mn-cs"/>
                        </a:rPr>
                        <a:t>Current ratio</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1" kern="1200">
                          <a:solidFill>
                            <a:schemeClr val="tx1"/>
                          </a:solidFill>
                          <a:latin typeface="Gill Sans MT" panose="020B0502020104020203" pitchFamily="34" charset="0"/>
                          <a:ea typeface="+mn-ea"/>
                          <a:cs typeface="+mn-cs"/>
                        </a:rPr>
                        <a:t>0.98</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kern="1200">
                          <a:solidFill>
                            <a:schemeClr val="tx1"/>
                          </a:solidFill>
                          <a:latin typeface="Gill Sans MT" panose="020B0502020104020203" pitchFamily="34" charset="0"/>
                          <a:ea typeface="+mn-ea"/>
                          <a:cs typeface="+mn-cs"/>
                        </a:rPr>
                        <a:t>(2023: 0.89)</a:t>
                      </a:r>
                      <a:endParaRPr lang="en-GB" sz="1400" kern="1200" dirty="0">
                        <a:solidFill>
                          <a:schemeClr val="tx1"/>
                        </a:solidFill>
                        <a:latin typeface="Gill Sans MT" panose="020B0502020104020203" pitchFamily="34" charset="0"/>
                        <a:ea typeface="+mn-ea"/>
                        <a:cs typeface="+mn-cs"/>
                      </a:endParaRPr>
                    </a:p>
                  </a:txBody>
                  <a:tcPr anchor="ctr">
                    <a:lnL>
                      <a:noFill/>
                    </a:lnL>
                    <a:lnR w="6350" cap="flat" cmpd="sng" algn="ctr">
                      <a:solidFill>
                        <a:schemeClr val="tx1"/>
                      </a:solid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800" kern="1200">
                          <a:solidFill>
                            <a:schemeClr val="tx1"/>
                          </a:solidFill>
                          <a:latin typeface="Gill Sans MT" panose="020B0502020104020203" pitchFamily="34" charset="0"/>
                          <a:ea typeface="+mn-ea"/>
                          <a:cs typeface="+mn-cs"/>
                        </a:rPr>
                        <a:t>Cash interest cover</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1" kern="1200">
                          <a:solidFill>
                            <a:schemeClr val="tx1"/>
                          </a:solidFill>
                          <a:latin typeface="Gill Sans MT" panose="020B0502020104020203" pitchFamily="34" charset="0"/>
                          <a:ea typeface="+mn-ea"/>
                          <a:cs typeface="+mn-cs"/>
                        </a:rPr>
                        <a:t>1.18</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kern="1200">
                          <a:solidFill>
                            <a:schemeClr val="tx1"/>
                          </a:solidFill>
                          <a:latin typeface="Gill Sans MT" panose="020B0502020104020203" pitchFamily="34" charset="0"/>
                          <a:ea typeface="+mn-ea"/>
                          <a:cs typeface="+mn-cs"/>
                        </a:rPr>
                        <a:t>(2023: 1.29)</a:t>
                      </a:r>
                      <a:endParaRPr lang="en-GB" sz="1400" kern="1200" dirty="0">
                        <a:solidFill>
                          <a:schemeClr val="tx1"/>
                        </a:solidFill>
                        <a:latin typeface="Gill Sans MT" panose="020B0502020104020203" pitchFamily="34" charset="0"/>
                        <a:ea typeface="+mn-ea"/>
                        <a:cs typeface="+mn-cs"/>
                      </a:endParaRP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373279"/>
                  </a:ext>
                </a:extLst>
              </a:tr>
              <a:tr h="1152000">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800">
                          <a:solidFill>
                            <a:schemeClr val="tx1"/>
                          </a:solidFill>
                          <a:latin typeface="Gill Sans MT" panose="020B0502020104020203" pitchFamily="34" charset="0"/>
                          <a:sym typeface="Wingdings" panose="05000000000000000000" pitchFamily="2" charset="2"/>
                        </a:rPr>
                        <a:t>Debt/equity ratio</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1">
                          <a:solidFill>
                            <a:schemeClr val="tx1"/>
                          </a:solidFill>
                          <a:latin typeface="Gill Sans MT" panose="020B0502020104020203" pitchFamily="34" charset="0"/>
                          <a:sym typeface="Wingdings" panose="05000000000000000000" pitchFamily="2" charset="2"/>
                        </a:rPr>
                        <a:t>1.99</a:t>
                      </a:r>
                      <a:r>
                        <a:rPr lang="en-GB" sz="2000" b="0">
                          <a:solidFill>
                            <a:schemeClr val="tx1"/>
                          </a:solidFill>
                          <a:latin typeface="Gill Sans MT" panose="020B0502020104020203" pitchFamily="34" charset="0"/>
                          <a:sym typeface="Wingdings" panose="05000000000000000000" pitchFamily="2" charset="2"/>
                        </a:rPr>
                        <a:t>*</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a:solidFill>
                            <a:schemeClr val="tx1"/>
                          </a:solidFill>
                          <a:latin typeface="Gill Sans MT" panose="020B0502020104020203" pitchFamily="34" charset="0"/>
                          <a:sym typeface="Wingdings" panose="05000000000000000000" pitchFamily="2" charset="2"/>
                        </a:rPr>
                        <a:t>(2023: 1.88)</a:t>
                      </a:r>
                      <a:endParaRPr lang="en-GB" sz="1400" dirty="0">
                        <a:solidFill>
                          <a:schemeClr val="tx1"/>
                        </a:solidFill>
                        <a:latin typeface="Gill Sans MT" panose="020B0502020104020203" pitchFamily="34" charset="0"/>
                        <a:sym typeface="Wingdings" panose="05000000000000000000" pitchFamily="2" charset="2"/>
                      </a:endParaRPr>
                    </a:p>
                  </a:txBody>
                  <a:tcPr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800">
                          <a:solidFill>
                            <a:schemeClr val="tx1"/>
                          </a:solidFill>
                          <a:latin typeface="Gill Sans MT" panose="020B0502020104020203" pitchFamily="34" charset="0"/>
                          <a:sym typeface="Wingdings" panose="05000000000000000000" pitchFamily="2" charset="2"/>
                        </a:rPr>
                        <a:t>Gross debt/EBITDA</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2000" b="1">
                          <a:solidFill>
                            <a:schemeClr val="tx1"/>
                          </a:solidFill>
                          <a:latin typeface="Gill Sans MT" panose="020B0502020104020203" pitchFamily="34" charset="0"/>
                          <a:sym typeface="Wingdings" panose="05000000000000000000" pitchFamily="2" charset="2"/>
                        </a:rPr>
                        <a:t>11.58</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400">
                          <a:solidFill>
                            <a:schemeClr val="tx1"/>
                          </a:solidFill>
                          <a:latin typeface="Gill Sans MT" panose="020B0502020104020203" pitchFamily="34" charset="0"/>
                          <a:sym typeface="Wingdings" panose="05000000000000000000" pitchFamily="2" charset="2"/>
                        </a:rPr>
                        <a:t>(2023: 13.92)</a:t>
                      </a:r>
                      <a:endParaRPr lang="en-GB" sz="1400" dirty="0">
                        <a:solidFill>
                          <a:schemeClr val="tx1"/>
                        </a:solidFill>
                        <a:latin typeface="Gill Sans MT" panose="020B0502020104020203" pitchFamily="34" charset="0"/>
                        <a:sym typeface="Wingdings" panose="05000000000000000000" pitchFamily="2" charset="2"/>
                      </a:endParaRP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483142"/>
                  </a:ext>
                </a:extLst>
              </a:tr>
            </a:tbl>
          </a:graphicData>
        </a:graphic>
      </p:graphicFrame>
      <p:sp>
        <p:nvSpPr>
          <p:cNvPr id="59" name="Text Box 7">
            <a:extLst>
              <a:ext uri="{FF2B5EF4-FFF2-40B4-BE49-F238E27FC236}">
                <a16:creationId xmlns:a16="http://schemas.microsoft.com/office/drawing/2014/main" id="{2B9764D4-60B5-F7B7-3B9B-256830B971A9}"/>
              </a:ext>
            </a:extLst>
          </p:cNvPr>
          <p:cNvSpPr txBox="1">
            <a:spLocks noChangeArrowheads="1"/>
          </p:cNvSpPr>
          <p:nvPr/>
        </p:nvSpPr>
        <p:spPr bwMode="auto">
          <a:xfrm>
            <a:off x="343633" y="4148138"/>
            <a:ext cx="945616" cy="246063"/>
          </a:xfrm>
          <a:prstGeom prst="rect">
            <a:avLst/>
          </a:prstGeom>
          <a:noFill/>
          <a:ln w="9525">
            <a:noFill/>
            <a:miter lim="800000"/>
            <a:headEnd/>
            <a:tailEnd/>
          </a:ln>
        </p:spPr>
        <p:txBody>
          <a:bodyPr wrap="square">
            <a:spAutoFit/>
          </a:bodyPr>
          <a:lstStyle/>
          <a:p>
            <a:pPr marL="0" marR="0" lvl="0" indent="0" algn="l" defTabSz="121914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sp>
        <p:nvSpPr>
          <p:cNvPr id="60" name="TextBox 59">
            <a:extLst>
              <a:ext uri="{FF2B5EF4-FFF2-40B4-BE49-F238E27FC236}">
                <a16:creationId xmlns:a16="http://schemas.microsoft.com/office/drawing/2014/main" id="{E75E73A0-E08E-D7C6-4422-1AED8D43BA03}"/>
              </a:ext>
            </a:extLst>
          </p:cNvPr>
          <p:cNvSpPr txBox="1"/>
          <p:nvPr/>
        </p:nvSpPr>
        <p:spPr>
          <a:xfrm>
            <a:off x="329048" y="3857625"/>
            <a:ext cx="3636000" cy="377825"/>
          </a:xfrm>
          <a:prstGeom prst="rect">
            <a:avLst/>
          </a:prstGeom>
          <a:noFill/>
          <a:ln>
            <a:noFill/>
          </a:ln>
        </p:spPr>
        <p:txBody>
          <a:bodyPr wrap="square" rtlCol="0">
            <a:spAutoFit/>
          </a:bodyPr>
          <a:lstStyle/>
          <a:p>
            <a:pPr marL="0" marR="0" lvl="1" indent="0" algn="l" defTabSz="914354" eaLnBrk="1" fontAlgn="base" latinLnBrk="0" hangingPunct="1">
              <a:lnSpc>
                <a:spcPct val="150000"/>
              </a:lnSpc>
              <a:spcBef>
                <a:spcPct val="0"/>
              </a:spcBef>
              <a:spcAft>
                <a:spcPct val="0"/>
              </a:spcAft>
              <a:buClr>
                <a:srgbClr val="83725B"/>
              </a:buClr>
              <a:buSzTx/>
              <a:buFontTx/>
              <a:buNone/>
              <a:tabLst/>
              <a:defRPr/>
            </a:pPr>
            <a:r>
              <a:rPr kumimoji="0" lang="en-GB" sz="1400" b="0" i="0" u="none" strike="noStrike" kern="0" cap="none" spc="0" normalizeH="0" baseline="0" noProof="0" dirty="0">
                <a:ln>
                  <a:noFill/>
                </a:ln>
                <a:solidFill>
                  <a:srgbClr val="83725B"/>
                </a:solidFill>
                <a:effectLst/>
                <a:uLnTx/>
                <a:uFillTx/>
                <a:latin typeface="Gill Sans MT" panose="020B0502020104020203" pitchFamily="34" charset="0"/>
                <a:ea typeface="+mn-ea"/>
                <a:cs typeface="Arial"/>
              </a:rPr>
              <a:t>Movement in debt securities and borrowings</a:t>
            </a:r>
            <a:endParaRPr kumimoji="0" lang="en-GB" sz="14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endParaRPr>
          </a:p>
        </p:txBody>
      </p:sp>
      <p:sp>
        <p:nvSpPr>
          <p:cNvPr id="25" name="TextBox 24">
            <a:extLst>
              <a:ext uri="{FF2B5EF4-FFF2-40B4-BE49-F238E27FC236}">
                <a16:creationId xmlns:a16="http://schemas.microsoft.com/office/drawing/2014/main" id="{57E86AA2-072A-EC5F-A2C5-FDA55715C0EC}"/>
              </a:ext>
            </a:extLst>
          </p:cNvPr>
          <p:cNvSpPr txBox="1"/>
          <p:nvPr/>
        </p:nvSpPr>
        <p:spPr>
          <a:xfrm>
            <a:off x="296573" y="3699215"/>
            <a:ext cx="4788000" cy="247650"/>
          </a:xfrm>
          <a:prstGeom prst="rect">
            <a:avLst/>
          </a:prstGeom>
          <a:noFill/>
          <a:ln>
            <a:noFill/>
          </a:ln>
        </p:spPr>
        <p:txBody>
          <a:bodyPr wrap="square" lIns="91411" tIns="45706" rIns="91411" bIns="45706" rtlCol="0">
            <a:spAutoFit/>
          </a:bodyPr>
          <a:lstStyle>
            <a:defPPr>
              <a:defRPr lang="en-US"/>
            </a:defPPr>
            <a:lvl1pPr fontAlgn="base">
              <a:spcBef>
                <a:spcPct val="0"/>
              </a:spcBef>
              <a:spcAft>
                <a:spcPct val="0"/>
              </a:spcAft>
              <a:defRPr sz="1200" b="1">
                <a:solidFill>
                  <a:schemeClr val="bg1"/>
                </a:solidFill>
              </a:defRPr>
            </a:lvl1pPr>
          </a:lstStyle>
          <a:p>
            <a:pPr marR="0" lvl="0" algn="l" defTabSz="914087" eaLnBrk="1" fontAlgn="base" latinLnBrk="0" hangingPunct="1">
              <a:lnSpc>
                <a:spcPct val="100000"/>
              </a:lnSpc>
              <a:spcBef>
                <a:spcPct val="0"/>
              </a:spcBef>
              <a:spcAft>
                <a:spcPct val="0"/>
              </a:spcAft>
              <a:buClrTx/>
              <a:buSzTx/>
              <a:tabLst/>
              <a:defRPr/>
            </a:pPr>
            <a:r>
              <a:rPr lang="en-GB" sz="1000" b="0" dirty="0">
                <a:solidFill>
                  <a:srgbClr val="003896"/>
                </a:solidFill>
                <a:latin typeface="Gill Sans MT" panose="020B0502020104020203" pitchFamily="34" charset="0"/>
                <a:ea typeface="ＭＳ Ｐゴシック"/>
                <a:cs typeface="Arial"/>
              </a:rPr>
              <a:t>* Includes subordinated shareholder loan not yet converted to equity at year end</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68" name="TextBox 67">
            <a:extLst>
              <a:ext uri="{FF2B5EF4-FFF2-40B4-BE49-F238E27FC236}">
                <a16:creationId xmlns:a16="http://schemas.microsoft.com/office/drawing/2014/main" id="{FDED257F-0E30-7A81-F88F-EBB8F5B36AC0}"/>
              </a:ext>
            </a:extLst>
          </p:cNvPr>
          <p:cNvSpPr txBox="1"/>
          <p:nvPr/>
        </p:nvSpPr>
        <p:spPr>
          <a:xfrm>
            <a:off x="5865725" y="5412261"/>
            <a:ext cx="5904000" cy="246193"/>
          </a:xfrm>
          <a:prstGeom prst="rect">
            <a:avLst/>
          </a:prstGeom>
          <a:noFill/>
          <a:ln>
            <a:noFill/>
          </a:ln>
        </p:spPr>
        <p:txBody>
          <a:bodyPr wrap="square" lIns="91411" tIns="45706" rIns="91411" bIns="45706" rtlCol="0">
            <a:spAutoFit/>
          </a:bodyPr>
          <a:lstStyle>
            <a:defPPr>
              <a:defRPr lang="en-US"/>
            </a:defPPr>
            <a:lvl1pPr fontAlgn="base">
              <a:spcBef>
                <a:spcPct val="0"/>
              </a:spcBef>
              <a:spcAft>
                <a:spcPct val="0"/>
              </a:spcAft>
              <a:defRPr sz="1200" b="1">
                <a:solidFill>
                  <a:schemeClr val="bg1"/>
                </a:solidFill>
              </a:defRPr>
            </a:lvl1pPr>
          </a:lstStyle>
          <a:p>
            <a:pPr marL="0" marR="0" lvl="0" indent="0" algn="l" defTabSz="215995"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00B050"/>
                </a:solidFill>
                <a:effectLst/>
                <a:uLnTx/>
                <a:uFillTx/>
                <a:latin typeface="Gill Sans MT" pitchFamily="34" charset="0"/>
                <a:ea typeface="+mn-ea"/>
                <a:cs typeface="Arial" charset="0"/>
              </a:rPr>
              <a:t>▲</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 Asset/equity increased    </a:t>
            </a:r>
            <a:r>
              <a:rPr kumimoji="0" lang="en-GB" altLang="en-US" sz="1000" b="0" i="0" u="none" strike="noStrike" kern="1200" cap="none" spc="0" normalizeH="0" baseline="0" noProof="0">
                <a:ln>
                  <a:noFill/>
                </a:ln>
                <a:solidFill>
                  <a:srgbClr val="C00000"/>
                </a:solidFill>
                <a:effectLst/>
                <a:uLnTx/>
                <a:uFillTx/>
                <a:latin typeface="Gill Sans MT" pitchFamily="34" charset="0"/>
                <a:ea typeface="+mn-ea"/>
                <a:cs typeface="Arial" charset="0"/>
              </a:rPr>
              <a:t>▼</a:t>
            </a:r>
            <a:r>
              <a:rPr kumimoji="0" lang="en-GB" altLang="en-US" sz="1000" b="0" i="0" u="none" strike="noStrike" kern="1200" cap="none" spc="0" normalizeH="0" baseline="0" noProof="0">
                <a:ln>
                  <a:noFill/>
                </a:ln>
                <a:solidFill>
                  <a:srgbClr val="FF0000"/>
                </a:solidFill>
                <a:effectLst/>
                <a:uLnTx/>
                <a:uFillTx/>
                <a:latin typeface="Gill Sans MT" pitchFamily="34" charset="0"/>
                <a:ea typeface="+mn-ea"/>
                <a:cs typeface="Arial" charset="0"/>
              </a:rPr>
              <a:t> </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Asset/equity decreased    </a:t>
            </a:r>
            <a:r>
              <a:rPr kumimoji="0" lang="en-GB" altLang="en-US" sz="1000" b="0" i="0" u="none" strike="noStrike" kern="1200" cap="none" spc="0" normalizeH="0" baseline="0" noProof="0">
                <a:ln>
                  <a:noFill/>
                </a:ln>
                <a:solidFill>
                  <a:srgbClr val="00B050"/>
                </a:solidFill>
                <a:effectLst/>
                <a:uLnTx/>
                <a:uFillTx/>
                <a:latin typeface="Gill Sans MT" pitchFamily="34" charset="0"/>
                <a:ea typeface="+mn-ea"/>
                <a:cs typeface="Arial" charset="0"/>
              </a:rPr>
              <a:t>▼</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 Liability decreased    </a:t>
            </a:r>
            <a:r>
              <a:rPr kumimoji="0" lang="en-GB" altLang="en-US" sz="1000" b="0" i="0" u="none" strike="noStrike" kern="1200" cap="none" spc="0" normalizeH="0" baseline="0" noProof="0">
                <a:ln>
                  <a:noFill/>
                </a:ln>
                <a:solidFill>
                  <a:srgbClr val="C00000"/>
                </a:solidFill>
                <a:effectLst/>
                <a:uLnTx/>
                <a:uFillTx/>
                <a:latin typeface="Gill Sans MT" pitchFamily="34" charset="0"/>
                <a:ea typeface="+mn-ea"/>
                <a:cs typeface="Arial" charset="0"/>
              </a:rPr>
              <a:t>▲</a:t>
            </a:r>
            <a:r>
              <a:rPr kumimoji="0" lang="en-GB" altLang="en-US" sz="1000" b="0" i="0" u="none" strike="noStrike" kern="1200" cap="none" spc="0" normalizeH="0" baseline="0" noProof="0">
                <a:ln>
                  <a:noFill/>
                </a:ln>
                <a:solidFill>
                  <a:srgbClr val="FF0000"/>
                </a:solidFill>
                <a:effectLst/>
                <a:uLnTx/>
                <a:uFillTx/>
                <a:latin typeface="Gill Sans MT" pitchFamily="34" charset="0"/>
                <a:ea typeface="+mn-ea"/>
                <a:cs typeface="Arial" charset="0"/>
              </a:rPr>
              <a:t> </a:t>
            </a: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Liability increased</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8" name="TextBox 7">
            <a:extLst>
              <a:ext uri="{FF2B5EF4-FFF2-40B4-BE49-F238E27FC236}">
                <a16:creationId xmlns:a16="http://schemas.microsoft.com/office/drawing/2014/main" id="{2FB95263-5B60-13D4-44A1-98FB993E092B}"/>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2973156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18AD5-0F5F-0790-B73A-33ACE9EBA439}"/>
            </a:ext>
          </a:extLst>
        </p:cNvPr>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9886583B-8984-7E5C-21E5-C9DC6139636C}"/>
              </a:ext>
            </a:extLst>
          </p:cNvPr>
          <p:cNvGraphicFramePr>
            <a:graphicFrameLocks noChangeAspect="1"/>
          </p:cNvGraphicFramePr>
          <p:nvPr>
            <p:custDataLst>
              <p:tags r:id="rId1"/>
            </p:custDataLst>
            <p:extLst>
              <p:ext uri="{D42A27DB-BD31-4B8C-83A1-F6EECF244321}">
                <p14:modId xmlns:p14="http://schemas.microsoft.com/office/powerpoint/2010/main" val="4032046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10" name="think-cell data - do not delete" hidden="1">
                        <a:extLst>
                          <a:ext uri="{FF2B5EF4-FFF2-40B4-BE49-F238E27FC236}">
                            <a16:creationId xmlns:a16="http://schemas.microsoft.com/office/drawing/2014/main" id="{9886583B-8984-7E5C-21E5-C9DC6139636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C0275A7-953D-A5F9-C8EB-3882172F727A}"/>
              </a:ext>
            </a:extLst>
          </p:cNvPr>
          <p:cNvSpPr/>
          <p:nvPr/>
        </p:nvSpPr>
        <p:spPr>
          <a:xfrm>
            <a:off x="6333004" y="1417560"/>
            <a:ext cx="5510722" cy="4019590"/>
          </a:xfrm>
          <a:prstGeom prst="rect">
            <a:avLst/>
          </a:prstGeom>
          <a:solidFill>
            <a:srgbClr val="F1E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956F7AC4-9463-0371-8DA6-EE241D79E27B}"/>
              </a:ext>
            </a:extLst>
          </p:cNvPr>
          <p:cNvSpPr>
            <a:spLocks noGrp="1"/>
          </p:cNvSpPr>
          <p:nvPr>
            <p:ph type="title"/>
          </p:nvPr>
        </p:nvSpPr>
        <p:spPr/>
        <p:txBody>
          <a:bodyPr vert="horz"/>
          <a:lstStyle/>
          <a:p>
            <a:pPr>
              <a:spcBef>
                <a:spcPts val="600"/>
              </a:spcBef>
            </a:pPr>
            <a:r>
              <a:rPr lang="en-GB">
                <a:latin typeface="Gill Sans MT" panose="020B0502020104020203" pitchFamily="34" charset="0"/>
              </a:rPr>
              <a:t>Received R76 billion debt relief towards servicing </a:t>
            </a:r>
            <a:r>
              <a:rPr lang="en-GB"/>
              <a:t>debt obligations</a:t>
            </a:r>
            <a:r>
              <a:rPr lang="en-GB">
                <a:latin typeface="Gill Sans MT" panose="020B0502020104020203" pitchFamily="34" charset="0"/>
              </a:rPr>
              <a:t>, which has improved liquidity and unlocked Eskom’s positive performance spiral</a:t>
            </a:r>
            <a:endParaRPr lang="en-GB" dirty="0">
              <a:latin typeface="Gill Sans MT" panose="020B0502020104020203" pitchFamily="34" charset="0"/>
            </a:endParaRPr>
          </a:p>
        </p:txBody>
      </p:sp>
      <p:sp>
        <p:nvSpPr>
          <p:cNvPr id="22" name="Slide Number Placeholder 1">
            <a:extLst>
              <a:ext uri="{FF2B5EF4-FFF2-40B4-BE49-F238E27FC236}">
                <a16:creationId xmlns:a16="http://schemas.microsoft.com/office/drawing/2014/main" id="{52012BE3-F133-CC92-EDD9-3945856E82AB}"/>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11" name="TextBox 10">
            <a:extLst>
              <a:ext uri="{FF2B5EF4-FFF2-40B4-BE49-F238E27FC236}">
                <a16:creationId xmlns:a16="http://schemas.microsoft.com/office/drawing/2014/main" id="{59600CCE-0C41-F6A5-790C-3CD0FBA448BE}"/>
              </a:ext>
            </a:extLst>
          </p:cNvPr>
          <p:cNvSpPr txBox="1"/>
          <p:nvPr/>
        </p:nvSpPr>
        <p:spPr>
          <a:xfrm>
            <a:off x="6430509" y="1528067"/>
            <a:ext cx="5315712" cy="3838167"/>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mn-cs"/>
              </a:rPr>
              <a:t>Benefits of the debt relief</a:t>
            </a:r>
          </a:p>
          <a:p>
            <a:pPr marL="180000" indent="-180000">
              <a:lnSpc>
                <a:spcPct val="114000"/>
              </a:lnSpc>
              <a:spcBef>
                <a:spcPts val="600"/>
              </a:spcBef>
              <a:buClr>
                <a:srgbClr val="978369"/>
              </a:buClr>
              <a:buFont typeface="Arial" panose="020B0604020202020204" pitchFamily="34" charset="0"/>
              <a:buChar char="•"/>
            </a:pPr>
            <a:r>
              <a:rPr lang="en-GB" sz="1400" dirty="0">
                <a:solidFill>
                  <a:srgbClr val="003896"/>
                </a:solidFill>
                <a:latin typeface="Gill Sans MT" panose="020B0502020104020203" pitchFamily="34" charset="0"/>
              </a:rPr>
              <a:t>Assisted in addressing debt servicing outflows of R89.8 billion (principal and interest)</a:t>
            </a:r>
          </a:p>
          <a:p>
            <a:pPr marL="180000" lvl="0" indent="-180000">
              <a:lnSpc>
                <a:spcPct val="114000"/>
              </a:lnSpc>
              <a:spcBef>
                <a:spcPts val="600"/>
              </a:spcBef>
              <a:buClr>
                <a:srgbClr val="978369"/>
              </a:buClr>
              <a:buFont typeface="Arial" panose="020B0604020202020204" pitchFamily="34" charset="0"/>
              <a:buChar char="•"/>
              <a:defRPr/>
            </a:pPr>
            <a:r>
              <a:rPr lang="en-GB" sz="1400" dirty="0">
                <a:solidFill>
                  <a:srgbClr val="003896"/>
                </a:solidFill>
                <a:latin typeface="Gill Sans MT" panose="020B0502020104020203" pitchFamily="34" charset="0"/>
              </a:rPr>
              <a:t>Allowed </a:t>
            </a: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focus on executing strategy </a:t>
            </a:r>
            <a:r>
              <a:rPr lang="en-GB" sz="1400" dirty="0">
                <a:solidFill>
                  <a:srgbClr val="003896"/>
                </a:solidFill>
                <a:latin typeface="Gill Sans MT" panose="020B0502020104020203" pitchFamily="34" charset="0"/>
              </a:rPr>
              <a:t>by freeing up cash from operations </a:t>
            </a: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and alleviating funding challenges</a:t>
            </a:r>
          </a:p>
          <a:p>
            <a:pPr marL="180000" marR="0" lvl="0" indent="-180000" algn="l" defTabSz="914400" eaLnBrk="1" fontAlgn="auto" latinLnBrk="0" hangingPunct="1">
              <a:lnSpc>
                <a:spcPct val="114000"/>
              </a:lnSpc>
              <a:spcBef>
                <a:spcPts val="600"/>
              </a:spcBef>
              <a:spcAft>
                <a:spcPts val="0"/>
              </a:spcAft>
              <a:buClr>
                <a:srgbClr val="978369"/>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Supported cash flow certainty, unlocking improved execution of the Generation Recovery Plan </a:t>
            </a:r>
          </a:p>
          <a:p>
            <a:pPr marL="180000" indent="-180000">
              <a:lnSpc>
                <a:spcPct val="114000"/>
              </a:lnSpc>
              <a:spcBef>
                <a:spcPts val="600"/>
              </a:spcBef>
              <a:buClr>
                <a:srgbClr val="978369"/>
              </a:buClr>
              <a:buFont typeface="Arial" panose="020B0604020202020204" pitchFamily="34" charset="0"/>
              <a:buChar char="•"/>
              <a:defRPr/>
            </a:pPr>
            <a:r>
              <a:rPr lang="en-GB" sz="1400" dirty="0">
                <a:solidFill>
                  <a:srgbClr val="003896"/>
                </a:solidFill>
                <a:latin typeface="Gill Sans MT" panose="020B0502020104020203" pitchFamily="34" charset="0"/>
              </a:rPr>
              <a:t>The full R76 billion has been converted to equity since year end based on </a:t>
            </a: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Eskom’s compliance with the debt relief conditions</a:t>
            </a:r>
          </a:p>
          <a:p>
            <a:pPr marL="180000" indent="-180000">
              <a:lnSpc>
                <a:spcPct val="114000"/>
              </a:lnSpc>
              <a:spcBef>
                <a:spcPts val="600"/>
              </a:spcBef>
              <a:buClr>
                <a:srgbClr val="978369"/>
              </a:buClr>
              <a:buFont typeface="Arial" panose="020B0604020202020204" pitchFamily="34" charset="0"/>
              <a:buChar char="•"/>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Credit rating upgrades received, which will support future capital expenditure needs</a:t>
            </a:r>
          </a:p>
          <a:p>
            <a:pPr>
              <a:lnSpc>
                <a:spcPct val="114000"/>
              </a:lnSpc>
              <a:spcBef>
                <a:spcPts val="600"/>
              </a:spcBef>
              <a:buClr>
                <a:srgbClr val="978369"/>
              </a:buClr>
              <a:defRPr/>
            </a:pPr>
            <a:endParaRPr lang="en-GB" sz="600" kern="100" dirty="0">
              <a:solidFill>
                <a:schemeClr val="tx2"/>
              </a:solidFill>
              <a:latin typeface="Gill Sans MT" panose="020B0502020104020203" pitchFamily="34" charset="0"/>
              <a:ea typeface="Aptos" panose="020B0004020202020204" pitchFamily="34" charset="0"/>
              <a:cs typeface="Times New Roman" panose="02020603050405020304" pitchFamily="18" charset="0"/>
            </a:endParaRPr>
          </a:p>
          <a:p>
            <a:pPr marL="627063">
              <a:lnSpc>
                <a:spcPct val="114000"/>
              </a:lnSpc>
              <a:buClr>
                <a:srgbClr val="978369"/>
              </a:buClr>
              <a:defRPr/>
            </a:pPr>
            <a:r>
              <a:rPr lang="en-GB" sz="1400" kern="100" dirty="0">
                <a:solidFill>
                  <a:schemeClr val="tx2"/>
                </a:solidFill>
                <a:latin typeface="Gill Sans MT" panose="020B0502020104020203" pitchFamily="34" charset="0"/>
                <a:ea typeface="Aptos" panose="020B0004020202020204" pitchFamily="34" charset="0"/>
                <a:cs typeface="Times New Roman" panose="02020603050405020304" pitchFamily="18" charset="0"/>
              </a:rPr>
              <a:t>Municipal debt challenges are undoing the positive benefits of Government’s debt relief</a:t>
            </a:r>
            <a:endParaRPr kumimoji="0" lang="en-GB" sz="1400" b="0" i="0" u="none"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endParaRPr>
          </a:p>
        </p:txBody>
      </p:sp>
      <p:graphicFrame>
        <p:nvGraphicFramePr>
          <p:cNvPr id="7" name="Diagram 6">
            <a:extLst>
              <a:ext uri="{FF2B5EF4-FFF2-40B4-BE49-F238E27FC236}">
                <a16:creationId xmlns:a16="http://schemas.microsoft.com/office/drawing/2014/main" id="{AAED21D6-BF6B-C242-CAD4-D11CFBAF63DA}"/>
              </a:ext>
            </a:extLst>
          </p:cNvPr>
          <p:cNvGraphicFramePr/>
          <p:nvPr>
            <p:extLst>
              <p:ext uri="{D42A27DB-BD31-4B8C-83A1-F6EECF244321}">
                <p14:modId xmlns:p14="http://schemas.microsoft.com/office/powerpoint/2010/main" val="3578620947"/>
              </p:ext>
            </p:extLst>
          </p:nvPr>
        </p:nvGraphicFramePr>
        <p:xfrm>
          <a:off x="938094" y="1359647"/>
          <a:ext cx="4634101" cy="395711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6" name="TextBox 25">
            <a:extLst>
              <a:ext uri="{FF2B5EF4-FFF2-40B4-BE49-F238E27FC236}">
                <a16:creationId xmlns:a16="http://schemas.microsoft.com/office/drawing/2014/main" id="{33C6E673-60FB-8FCC-6273-C6ED79436C1A}"/>
              </a:ext>
            </a:extLst>
          </p:cNvPr>
          <p:cNvSpPr txBox="1"/>
          <p:nvPr/>
        </p:nvSpPr>
        <p:spPr>
          <a:xfrm>
            <a:off x="2446210" y="2899493"/>
            <a:ext cx="1625600"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Government debt relief</a:t>
            </a:r>
            <a:endParaRPr kumimoji="0" lang="en-GB"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pic>
        <p:nvPicPr>
          <p:cNvPr id="28" name="Graphic 27" descr="Key outline">
            <a:extLst>
              <a:ext uri="{FF2B5EF4-FFF2-40B4-BE49-F238E27FC236}">
                <a16:creationId xmlns:a16="http://schemas.microsoft.com/office/drawing/2014/main" id="{879E6B84-8084-B477-47DB-CD282C58118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9929702">
            <a:off x="2843374" y="3408800"/>
            <a:ext cx="831273" cy="831273"/>
          </a:xfrm>
          <a:prstGeom prst="rect">
            <a:avLst/>
          </a:prstGeom>
        </p:spPr>
      </p:pic>
      <p:sp>
        <p:nvSpPr>
          <p:cNvPr id="14" name="TextBox 13">
            <a:extLst>
              <a:ext uri="{FF2B5EF4-FFF2-40B4-BE49-F238E27FC236}">
                <a16:creationId xmlns:a16="http://schemas.microsoft.com/office/drawing/2014/main" id="{69BAC5C1-BC17-96B4-046D-6DE3AE522BCC}"/>
              </a:ext>
            </a:extLst>
          </p:cNvPr>
          <p:cNvSpPr txBox="1"/>
          <p:nvPr/>
        </p:nvSpPr>
        <p:spPr>
          <a:xfrm>
            <a:off x="1185553" y="5591778"/>
            <a:ext cx="9820894" cy="646331"/>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rPr>
              <a:t>Government debt relief, together with cost-reflective tariffs and an ongoing focus on cost efficiencies, are</a:t>
            </a:r>
            <a:r>
              <a:rPr lang="en-GB" kern="100" dirty="0">
                <a:solidFill>
                  <a:schemeClr val="tx2"/>
                </a:solidFill>
                <a:latin typeface="Gill Sans MT" panose="020B0502020104020203" pitchFamily="34" charset="0"/>
                <a:ea typeface="Aptos" panose="020B0004020202020204" pitchFamily="34" charset="0"/>
                <a:cs typeface="Times New Roman" panose="02020603050405020304" pitchFamily="18" charset="0"/>
              </a:rPr>
              <a:t> anchoring enablers for Eskom’s financial and operational recovery</a:t>
            </a:r>
            <a:endParaRPr kumimoji="0" lang="en-GB" b="0" i="0" u="none"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AF1BFC15-0AEB-8C51-9ABB-C2882568ECAE}"/>
              </a:ext>
            </a:extLst>
          </p:cNvPr>
          <p:cNvSpPr txBox="1"/>
          <p:nvPr/>
        </p:nvSpPr>
        <p:spPr>
          <a:xfrm rot="19053278">
            <a:off x="-9249" y="1767889"/>
            <a:ext cx="2819405" cy="899702"/>
          </a:xfrm>
          <a:prstGeom prst="rect">
            <a:avLst/>
          </a:prstGeom>
          <a:noFill/>
        </p:spPr>
        <p:txBody>
          <a:bodyPr wrap="square" rtlCol="0">
            <a:prstTxWarp prst="textArchUp">
              <a:avLst>
                <a:gd name="adj" fmla="val 6602144"/>
              </a:avLst>
            </a:prstTxWarp>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2000" b="1" i="0" u="none" strike="noStrike" kern="1200" cap="none" spc="0" normalizeH="0" baseline="0" noProof="0" dirty="0">
                <a:ln>
                  <a:noFill/>
                </a:ln>
                <a:effectLst/>
                <a:uLnTx/>
                <a:uFillTx/>
                <a:latin typeface="Gill Sans MT" panose="020B0502020104020203" pitchFamily="34" charset="0"/>
                <a:ea typeface="+mn-ea"/>
                <a:cs typeface="+mn-cs"/>
              </a:rPr>
              <a:t>Eskom’s positive spiral</a:t>
            </a:r>
            <a:endParaRPr kumimoji="0" lang="en-GB" sz="2000" b="1" i="1" u="none" strike="noStrike" kern="1200" cap="none" spc="0" normalizeH="0" baseline="0" noProof="0" dirty="0">
              <a:ln>
                <a:noFill/>
              </a:ln>
              <a:effectLst/>
              <a:uLnTx/>
              <a:uFillTx/>
              <a:latin typeface="Gill Sans MT" panose="020B0502020104020203" pitchFamily="34" charset="0"/>
              <a:ea typeface="+mn-ea"/>
              <a:cs typeface="+mn-cs"/>
            </a:endParaRPr>
          </a:p>
        </p:txBody>
      </p:sp>
      <p:cxnSp>
        <p:nvCxnSpPr>
          <p:cNvPr id="20" name="Straight Arrow Connector 19">
            <a:extLst>
              <a:ext uri="{FF2B5EF4-FFF2-40B4-BE49-F238E27FC236}">
                <a16:creationId xmlns:a16="http://schemas.microsoft.com/office/drawing/2014/main" id="{CBCD9226-5626-3517-729B-1AD22BA61B3E}"/>
              </a:ext>
            </a:extLst>
          </p:cNvPr>
          <p:cNvCxnSpPr>
            <a:cxnSpLocks/>
          </p:cNvCxnSpPr>
          <p:nvPr/>
        </p:nvCxnSpPr>
        <p:spPr>
          <a:xfrm flipV="1">
            <a:off x="3259524" y="2349584"/>
            <a:ext cx="0" cy="605557"/>
          </a:xfrm>
          <a:prstGeom prst="straightConnector1">
            <a:avLst/>
          </a:prstGeom>
          <a:ln w="38100">
            <a:solidFill>
              <a:srgbClr val="978369"/>
            </a:solidFill>
            <a:tailEnd type="triangle"/>
          </a:ln>
        </p:spPr>
        <p:style>
          <a:lnRef idx="1">
            <a:schemeClr val="accent1"/>
          </a:lnRef>
          <a:fillRef idx="0">
            <a:schemeClr val="accent1"/>
          </a:fillRef>
          <a:effectRef idx="0">
            <a:schemeClr val="accent1"/>
          </a:effectRef>
          <a:fontRef idx="minor">
            <a:schemeClr val="tx1"/>
          </a:fontRef>
        </p:style>
      </p:cxnSp>
      <p:pic>
        <p:nvPicPr>
          <p:cNvPr id="2" name="Graphic 1" descr="Warning with solid fill">
            <a:extLst>
              <a:ext uri="{FF2B5EF4-FFF2-40B4-BE49-F238E27FC236}">
                <a16:creationId xmlns:a16="http://schemas.microsoft.com/office/drawing/2014/main" id="{8D7239BB-7EB8-1FA7-5F02-81DAE3867FE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524961" y="4762159"/>
            <a:ext cx="535939" cy="535939"/>
          </a:xfrm>
          <a:prstGeom prst="rect">
            <a:avLst/>
          </a:prstGeom>
        </p:spPr>
      </p:pic>
      <p:sp>
        <p:nvSpPr>
          <p:cNvPr id="6" name="TextBox 5">
            <a:extLst>
              <a:ext uri="{FF2B5EF4-FFF2-40B4-BE49-F238E27FC236}">
                <a16:creationId xmlns:a16="http://schemas.microsoft.com/office/drawing/2014/main" id="{BC9664BF-C01A-7A20-B20B-18F14A4183DB}"/>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3942815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1"/>
            </p:custDataLst>
            <p:extLst>
              <p:ext uri="{D42A27DB-BD31-4B8C-83A1-F6EECF244321}">
                <p14:modId xmlns:p14="http://schemas.microsoft.com/office/powerpoint/2010/main" val="147484509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25" imgW="415" imgH="416" progId="TCLayout.ActiveDocument.1">
                  <p:embed/>
                </p:oleObj>
              </mc:Choice>
              <mc:Fallback>
                <p:oleObj name="think-cell Slide" r:id="rId25" imgW="415" imgH="416" progId="TCLayout.ActiveDocument.1">
                  <p:embed/>
                  <p:pic>
                    <p:nvPicPr>
                      <p:cNvPr id="17" name="Object 16" hidden="1"/>
                      <p:cNvPicPr/>
                      <p:nvPr/>
                    </p:nvPicPr>
                    <p:blipFill>
                      <a:blip r:embed="rId26"/>
                      <a:stretch>
                        <a:fillRect/>
                      </a:stretch>
                    </p:blipFill>
                    <p:spPr>
                      <a:xfrm>
                        <a:off x="2119" y="1589"/>
                        <a:ext cx="2116" cy="1587"/>
                      </a:xfrm>
                      <a:prstGeom prst="rect">
                        <a:avLst/>
                      </a:prstGeom>
                    </p:spPr>
                  </p:pic>
                </p:oleObj>
              </mc:Fallback>
            </mc:AlternateContent>
          </a:graphicData>
        </a:graphic>
      </p:graphicFrame>
      <p:sp>
        <p:nvSpPr>
          <p:cNvPr id="4" name="Rectangle 3" hidden="1"/>
          <p:cNvSpPr/>
          <p:nvPr>
            <p:custDataLst>
              <p:tags r:id="rId2"/>
            </p:custDataLst>
          </p:nvPr>
        </p:nvSpPr>
        <p:spPr bwMode="auto">
          <a:xfrm>
            <a:off x="1" y="2"/>
            <a:ext cx="211667" cy="15875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1219140" eaLnBrk="1" fontAlgn="base" latinLnBrk="0" hangingPunct="1">
              <a:lnSpc>
                <a:spcPct val="85000"/>
              </a:lnSpc>
              <a:spcBef>
                <a:spcPct val="0"/>
              </a:spcBef>
              <a:spcAft>
                <a:spcPct val="0"/>
              </a:spcAft>
              <a:buClrTx/>
              <a:buSzTx/>
              <a:buFontTx/>
              <a:buNone/>
              <a:tabLst/>
              <a:defRPr/>
            </a:pPr>
            <a:endParaRPr kumimoji="0" lang="en-GB" sz="1067"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sym typeface="Gill Sans MT" panose="020B0502020104020203" pitchFamily="34" charset="0"/>
            </a:endParaRPr>
          </a:p>
        </p:txBody>
      </p:sp>
      <p:sp>
        <p:nvSpPr>
          <p:cNvPr id="441" name="Title 2">
            <a:extLst>
              <a:ext uri="{FF2B5EF4-FFF2-40B4-BE49-F238E27FC236}">
                <a16:creationId xmlns:a16="http://schemas.microsoft.com/office/drawing/2014/main" id="{76814F90-7C45-F82E-87DF-315AE9A023AA}"/>
              </a:ext>
            </a:extLst>
          </p:cNvPr>
          <p:cNvSpPr txBox="1">
            <a:spLocks/>
          </p:cNvSpPr>
          <p:nvPr/>
        </p:nvSpPr>
        <p:spPr bwMode="auto">
          <a:xfrm>
            <a:off x="361681" y="92067"/>
            <a:ext cx="9748968" cy="816653"/>
          </a:xfrm>
          <a:prstGeom prst="rect">
            <a:avLst/>
          </a:prstGeom>
          <a:noFill/>
          <a:ln w="9525">
            <a:noFill/>
            <a:miter lim="800000"/>
            <a:headEnd/>
            <a:tailEnd/>
          </a:ln>
        </p:spPr>
        <p:txBody>
          <a:bodyPr vert="horz" wrap="square" lIns="121920" tIns="60960" rIns="121920" bIns="60960" numCol="1" anchor="ctr" anchorCtr="0" compatLnSpc="1">
            <a:prstTxWarp prst="textNoShape">
              <a:avLst/>
            </a:prstTxWarp>
          </a:bodyPr>
          <a:lstStyle>
            <a:lvl1pPr algn="l" rtl="0" eaLnBrk="1" fontAlgn="base" hangingPunct="1">
              <a:lnSpc>
                <a:spcPct val="85000"/>
              </a:lnSpc>
              <a:spcBef>
                <a:spcPct val="0"/>
              </a:spcBef>
              <a:spcAft>
                <a:spcPct val="0"/>
              </a:spcAft>
              <a:defRPr sz="2400">
                <a:solidFill>
                  <a:schemeClr val="bg1"/>
                </a:solidFill>
                <a:latin typeface="Gill Sans MT" panose="020B0502020104020203" pitchFamily="34" charset="0"/>
                <a:ea typeface="+mj-ea"/>
                <a:cs typeface="+mj-cs"/>
              </a:defRPr>
            </a:lvl1pPr>
            <a:lvl2pPr algn="l" rtl="0" eaLnBrk="1" fontAlgn="base" hangingPunct="1">
              <a:lnSpc>
                <a:spcPct val="85000"/>
              </a:lnSpc>
              <a:spcBef>
                <a:spcPct val="0"/>
              </a:spcBef>
              <a:spcAft>
                <a:spcPct val="0"/>
              </a:spcAft>
              <a:defRPr sz="2400">
                <a:solidFill>
                  <a:schemeClr val="bg1"/>
                </a:solidFill>
                <a:latin typeface="Arial" charset="0"/>
                <a:cs typeface="Arial" charset="0"/>
              </a:defRPr>
            </a:lvl2pPr>
            <a:lvl3pPr algn="l" rtl="0" eaLnBrk="1" fontAlgn="base" hangingPunct="1">
              <a:lnSpc>
                <a:spcPct val="85000"/>
              </a:lnSpc>
              <a:spcBef>
                <a:spcPct val="0"/>
              </a:spcBef>
              <a:spcAft>
                <a:spcPct val="0"/>
              </a:spcAft>
              <a:defRPr sz="2400">
                <a:solidFill>
                  <a:schemeClr val="bg1"/>
                </a:solidFill>
                <a:latin typeface="Arial" charset="0"/>
                <a:cs typeface="Arial" charset="0"/>
              </a:defRPr>
            </a:lvl3pPr>
            <a:lvl4pPr algn="l" rtl="0" eaLnBrk="1" fontAlgn="base" hangingPunct="1">
              <a:lnSpc>
                <a:spcPct val="85000"/>
              </a:lnSpc>
              <a:spcBef>
                <a:spcPct val="0"/>
              </a:spcBef>
              <a:spcAft>
                <a:spcPct val="0"/>
              </a:spcAft>
              <a:defRPr sz="2400">
                <a:solidFill>
                  <a:schemeClr val="bg1"/>
                </a:solidFill>
                <a:latin typeface="Arial" charset="0"/>
                <a:cs typeface="Arial" charset="0"/>
              </a:defRPr>
            </a:lvl4pPr>
            <a:lvl5pPr algn="l" rtl="0" eaLnBrk="1" fontAlgn="base" hangingPunct="1">
              <a:lnSpc>
                <a:spcPct val="85000"/>
              </a:lnSpc>
              <a:spcBef>
                <a:spcPct val="0"/>
              </a:spcBef>
              <a:spcAft>
                <a:spcPct val="0"/>
              </a:spcAft>
              <a:defRPr sz="2400">
                <a:solidFill>
                  <a:schemeClr val="bg1"/>
                </a:solidFill>
                <a:latin typeface="Arial" charset="0"/>
                <a:cs typeface="Arial" charset="0"/>
              </a:defRPr>
            </a:lvl5pPr>
            <a:lvl6pPr marL="457200" algn="l" rtl="0" eaLnBrk="1" fontAlgn="base" hangingPunct="1">
              <a:lnSpc>
                <a:spcPct val="85000"/>
              </a:lnSpc>
              <a:spcBef>
                <a:spcPct val="0"/>
              </a:spcBef>
              <a:spcAft>
                <a:spcPct val="0"/>
              </a:spcAft>
              <a:defRPr sz="2400">
                <a:solidFill>
                  <a:schemeClr val="bg1"/>
                </a:solidFill>
                <a:latin typeface="Arial" charset="0"/>
                <a:cs typeface="Arial" charset="0"/>
              </a:defRPr>
            </a:lvl6pPr>
            <a:lvl7pPr marL="914400" algn="l" rtl="0" eaLnBrk="1" fontAlgn="base" hangingPunct="1">
              <a:lnSpc>
                <a:spcPct val="85000"/>
              </a:lnSpc>
              <a:spcBef>
                <a:spcPct val="0"/>
              </a:spcBef>
              <a:spcAft>
                <a:spcPct val="0"/>
              </a:spcAft>
              <a:defRPr sz="2400">
                <a:solidFill>
                  <a:schemeClr val="bg1"/>
                </a:solidFill>
                <a:latin typeface="Arial" charset="0"/>
                <a:cs typeface="Arial" charset="0"/>
              </a:defRPr>
            </a:lvl7pPr>
            <a:lvl8pPr marL="1371600" algn="l" rtl="0" eaLnBrk="1" fontAlgn="base" hangingPunct="1">
              <a:lnSpc>
                <a:spcPct val="85000"/>
              </a:lnSpc>
              <a:spcBef>
                <a:spcPct val="0"/>
              </a:spcBef>
              <a:spcAft>
                <a:spcPct val="0"/>
              </a:spcAft>
              <a:defRPr sz="2400">
                <a:solidFill>
                  <a:schemeClr val="bg1"/>
                </a:solidFill>
                <a:latin typeface="Arial" charset="0"/>
                <a:cs typeface="Arial" charset="0"/>
              </a:defRPr>
            </a:lvl8pPr>
            <a:lvl9pPr marL="1828800" algn="l" rtl="0" eaLnBrk="1" fontAlgn="base" hangingPunct="1">
              <a:lnSpc>
                <a:spcPct val="85000"/>
              </a:lnSpc>
              <a:spcBef>
                <a:spcPct val="0"/>
              </a:spcBef>
              <a:spcAft>
                <a:spcPct val="0"/>
              </a:spcAft>
              <a:defRPr sz="2400">
                <a:solidFill>
                  <a:schemeClr val="bg1"/>
                </a:solidFill>
                <a:latin typeface="Arial" charset="0"/>
                <a:cs typeface="Arial" charset="0"/>
              </a:defRPr>
            </a:lvl9pPr>
          </a:lstStyle>
          <a:p>
            <a:pPr marL="0" marR="0" lvl="0" indent="0" algn="l" defTabSz="1219140" eaLnBrk="1" fontAlgn="base" latinLnBrk="0" hangingPunct="1">
              <a:lnSpc>
                <a:spcPct val="85000"/>
              </a:lnSpc>
              <a:spcBef>
                <a:spcPts val="0"/>
              </a:spcBef>
              <a:spcAft>
                <a:spcPts val="0"/>
              </a:spcAft>
              <a:buClrTx/>
              <a:buSzTx/>
              <a:buFontTx/>
              <a:buNone/>
              <a:tabLst/>
              <a:defRPr/>
            </a:pPr>
            <a:r>
              <a:rPr kumimoji="0" lang="en-GB" sz="2400" b="0" i="0" u="none" strike="noStrike" kern="0" cap="none" spc="0" normalizeH="0" baseline="0" noProof="0">
                <a:ln>
                  <a:noFill/>
                </a:ln>
                <a:solidFill>
                  <a:srgbClr val="FFFFFF"/>
                </a:solidFill>
                <a:effectLst/>
                <a:uLnTx/>
                <a:uFillTx/>
                <a:latin typeface="Gill Sans MT" panose="020B0502020104020203" pitchFamily="34" charset="0"/>
                <a:ea typeface="+mj-ea"/>
                <a:cs typeface="Arial"/>
              </a:rPr>
              <a:t>The municipal debt relief programme is not delivering the desired results. Unless a new solution is found, the separation of Distribution is in jeopardy</a:t>
            </a:r>
            <a:endParaRPr kumimoji="0" lang="en-GB" sz="2400" b="0" i="0" u="none" strike="noStrike" kern="0" cap="none" spc="0" normalizeH="0" baseline="0" noProof="0" dirty="0">
              <a:ln>
                <a:noFill/>
              </a:ln>
              <a:solidFill>
                <a:srgbClr val="FFFFFF"/>
              </a:solidFill>
              <a:effectLst/>
              <a:uLnTx/>
              <a:uFillTx/>
              <a:latin typeface="Gill Sans MT" panose="020B0502020104020203" pitchFamily="34" charset="0"/>
              <a:ea typeface="+mj-ea"/>
              <a:cs typeface="Arial"/>
            </a:endParaRPr>
          </a:p>
        </p:txBody>
      </p:sp>
      <p:sp>
        <p:nvSpPr>
          <p:cNvPr id="43" name="TextBox 42">
            <a:extLst>
              <a:ext uri="{FF2B5EF4-FFF2-40B4-BE49-F238E27FC236}">
                <a16:creationId xmlns:a16="http://schemas.microsoft.com/office/drawing/2014/main" id="{3D92EC57-A9D6-C4DA-5698-2B93CB015B64}"/>
              </a:ext>
            </a:extLst>
          </p:cNvPr>
          <p:cNvSpPr txBox="1"/>
          <p:nvPr/>
        </p:nvSpPr>
        <p:spPr>
          <a:xfrm>
            <a:off x="258763" y="985838"/>
            <a:ext cx="3460750" cy="377825"/>
          </a:xfrm>
          <a:prstGeom prst="rect">
            <a:avLst/>
          </a:prstGeom>
          <a:noFill/>
          <a:ln>
            <a:noFill/>
          </a:ln>
        </p:spPr>
        <p:txBody>
          <a:bodyPr wrap="square" rtlCol="0">
            <a:spAutoFit/>
          </a:bodyPr>
          <a:lstStyle/>
          <a:p>
            <a:pPr marL="0" marR="0" lvl="1" indent="0" algn="l" defTabSz="914354" eaLnBrk="1" fontAlgn="base" latinLnBrk="0" hangingPunct="1">
              <a:lnSpc>
                <a:spcPct val="150000"/>
              </a:lnSpc>
              <a:spcBef>
                <a:spcPct val="0"/>
              </a:spcBef>
              <a:spcAft>
                <a:spcPct val="0"/>
              </a:spcAft>
              <a:buClr>
                <a:srgbClr val="83725B"/>
              </a:buClr>
              <a:buSzTx/>
              <a:buFontTx/>
              <a:buNone/>
              <a:tabLst/>
              <a:defRPr/>
            </a:pPr>
            <a:r>
              <a:rPr kumimoji="0" lang="en-GB" sz="14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Arrear municipal and metro debt</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3" name="Text Box 7">
            <a:extLst>
              <a:ext uri="{FF2B5EF4-FFF2-40B4-BE49-F238E27FC236}">
                <a16:creationId xmlns:a16="http://schemas.microsoft.com/office/drawing/2014/main" id="{898B1E26-E68A-0065-983F-19662EDB0F00}"/>
              </a:ext>
            </a:extLst>
          </p:cNvPr>
          <p:cNvSpPr txBox="1">
            <a:spLocks noChangeArrowheads="1"/>
          </p:cNvSpPr>
          <p:nvPr/>
        </p:nvSpPr>
        <p:spPr bwMode="auto">
          <a:xfrm>
            <a:off x="4300538" y="1303338"/>
            <a:ext cx="298450" cy="246063"/>
          </a:xfrm>
          <a:prstGeom prst="rect">
            <a:avLst/>
          </a:prstGeom>
          <a:noFill/>
          <a:ln w="9525">
            <a:noFill/>
            <a:miter lim="800000"/>
            <a:headEnd/>
            <a:tailEnd/>
          </a:ln>
        </p:spPr>
        <p:txBody>
          <a:bodyPr wrap="square">
            <a:spAutoFit/>
          </a:body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83725B"/>
                </a:solidFill>
                <a:effectLst/>
                <a:uLnTx/>
                <a:uFillTx/>
                <a:latin typeface="Gill Sans MT" panose="020B0502020104020203" pitchFamily="34" charset="0"/>
                <a:ea typeface="+mn-ea"/>
                <a:cs typeface="Arial" pitchFamily="34" charset="0"/>
              </a:rPr>
              <a:t>%</a:t>
            </a:r>
            <a:endParaRPr kumimoji="0" lang="en-GB" sz="1000" b="1"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endParaRPr>
          </a:p>
        </p:txBody>
      </p:sp>
      <p:sp>
        <p:nvSpPr>
          <p:cNvPr id="7" name="Text Box 7">
            <a:extLst>
              <a:ext uri="{FF2B5EF4-FFF2-40B4-BE49-F238E27FC236}">
                <a16:creationId xmlns:a16="http://schemas.microsoft.com/office/drawing/2014/main" id="{61E9A383-7986-D026-B878-E55B58FE96BA}"/>
              </a:ext>
            </a:extLst>
          </p:cNvPr>
          <p:cNvSpPr txBox="1">
            <a:spLocks noChangeArrowheads="1"/>
          </p:cNvSpPr>
          <p:nvPr/>
        </p:nvSpPr>
        <p:spPr bwMode="auto">
          <a:xfrm>
            <a:off x="241300" y="1268413"/>
            <a:ext cx="709613" cy="246063"/>
          </a:xfrm>
          <a:prstGeom prst="rect">
            <a:avLst/>
          </a:prstGeom>
          <a:noFill/>
          <a:ln w="9525">
            <a:noFill/>
            <a:miter lim="800000"/>
            <a:headEnd/>
            <a:tailEnd/>
          </a:ln>
        </p:spPr>
        <p:txBody>
          <a:bodyPr wrap="square">
            <a:spAutoFit/>
          </a:bodyPr>
          <a:lstStyle/>
          <a:p>
            <a:pPr marL="0" marR="0" lvl="0" indent="0" algn="l" defTabSz="914378"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graphicFrame>
        <p:nvGraphicFramePr>
          <p:cNvPr id="24" name="Chart 23">
            <a:extLst>
              <a:ext uri="{FF2B5EF4-FFF2-40B4-BE49-F238E27FC236}">
                <a16:creationId xmlns:a16="http://schemas.microsoft.com/office/drawing/2014/main" id="{372754E5-98BE-4E8C-AC42-E83C6D5B857B}"/>
              </a:ext>
            </a:extLst>
          </p:cNvPr>
          <p:cNvGraphicFramePr/>
          <p:nvPr>
            <p:custDataLst>
              <p:tags r:id="rId3"/>
            </p:custDataLst>
            <p:extLst>
              <p:ext uri="{D42A27DB-BD31-4B8C-83A1-F6EECF244321}">
                <p14:modId xmlns:p14="http://schemas.microsoft.com/office/powerpoint/2010/main" val="3415251132"/>
              </p:ext>
            </p:extLst>
          </p:nvPr>
        </p:nvGraphicFramePr>
        <p:xfrm>
          <a:off x="188913" y="1363663"/>
          <a:ext cx="4584700" cy="1825625"/>
        </p:xfrm>
        <a:graphic>
          <a:graphicData uri="http://schemas.openxmlformats.org/drawingml/2006/chart">
            <c:chart xmlns:c="http://schemas.openxmlformats.org/drawingml/2006/chart" xmlns:r="http://schemas.openxmlformats.org/officeDocument/2006/relationships" r:id="rId27"/>
          </a:graphicData>
        </a:graphic>
      </p:graphicFrame>
      <p:cxnSp>
        <p:nvCxnSpPr>
          <p:cNvPr id="74" name="Straight Connector 73">
            <a:extLst>
              <a:ext uri="{FF2B5EF4-FFF2-40B4-BE49-F238E27FC236}">
                <a16:creationId xmlns:a16="http://schemas.microsoft.com/office/drawing/2014/main" id="{E9F1D0C5-D26C-4502-FDEF-29025DA220CA}"/>
              </a:ext>
            </a:extLst>
          </p:cNvPr>
          <p:cNvCxnSpPr/>
          <p:nvPr>
            <p:custDataLst>
              <p:tags r:id="rId4"/>
            </p:custDataLst>
          </p:nvPr>
        </p:nvCxnSpPr>
        <p:spPr bwMode="auto">
          <a:xfrm flipV="1">
            <a:off x="2828925" y="1700213"/>
            <a:ext cx="0" cy="420688"/>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DB9F400C-1848-37D2-C7DD-1148394770C3}"/>
              </a:ext>
            </a:extLst>
          </p:cNvPr>
          <p:cNvCxnSpPr/>
          <p:nvPr>
            <p:custDataLst>
              <p:tags r:id="rId5"/>
            </p:custDataLst>
          </p:nvPr>
        </p:nvCxnSpPr>
        <p:spPr bwMode="auto">
          <a:xfrm>
            <a:off x="2828925" y="1700213"/>
            <a:ext cx="595313"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4AB42F50-AC87-6436-4FCD-0A1037B66F15}"/>
              </a:ext>
            </a:extLst>
          </p:cNvPr>
          <p:cNvCxnSpPr/>
          <p:nvPr>
            <p:custDataLst>
              <p:tags r:id="rId6"/>
            </p:custDataLst>
          </p:nvPr>
        </p:nvCxnSpPr>
        <p:spPr bwMode="auto">
          <a:xfrm>
            <a:off x="3424238" y="1700213"/>
            <a:ext cx="0" cy="203200"/>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525" name="Straight Connector 524">
            <a:extLst>
              <a:ext uri="{FF2B5EF4-FFF2-40B4-BE49-F238E27FC236}">
                <a16:creationId xmlns:a16="http://schemas.microsoft.com/office/drawing/2014/main" id="{3725D964-8096-D3F9-AAAE-C181A9A16C8A}"/>
              </a:ext>
            </a:extLst>
          </p:cNvPr>
          <p:cNvCxnSpPr/>
          <p:nvPr>
            <p:custDataLst>
              <p:tags r:id="rId7"/>
            </p:custDataLst>
          </p:nvPr>
        </p:nvCxnSpPr>
        <p:spPr bwMode="auto">
          <a:xfrm flipV="1">
            <a:off x="3500438" y="1462088"/>
            <a:ext cx="0" cy="441325"/>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6" name="Straight Connector 525">
            <a:extLst>
              <a:ext uri="{FF2B5EF4-FFF2-40B4-BE49-F238E27FC236}">
                <a16:creationId xmlns:a16="http://schemas.microsoft.com/office/drawing/2014/main" id="{C48392AB-6C91-4C5A-BD33-97C4E6C68278}"/>
              </a:ext>
            </a:extLst>
          </p:cNvPr>
          <p:cNvCxnSpPr/>
          <p:nvPr>
            <p:custDataLst>
              <p:tags r:id="rId8"/>
            </p:custDataLst>
          </p:nvPr>
        </p:nvCxnSpPr>
        <p:spPr bwMode="auto">
          <a:xfrm>
            <a:off x="3500438" y="1462088"/>
            <a:ext cx="596900"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7" name="Straight Connector 526">
            <a:extLst>
              <a:ext uri="{FF2B5EF4-FFF2-40B4-BE49-F238E27FC236}">
                <a16:creationId xmlns:a16="http://schemas.microsoft.com/office/drawing/2014/main" id="{D429D3F7-131A-06A6-41A0-339658F97D2B}"/>
              </a:ext>
            </a:extLst>
          </p:cNvPr>
          <p:cNvCxnSpPr/>
          <p:nvPr>
            <p:custDataLst>
              <p:tags r:id="rId9"/>
            </p:custDataLst>
          </p:nvPr>
        </p:nvCxnSpPr>
        <p:spPr bwMode="auto">
          <a:xfrm>
            <a:off x="4097338" y="1462088"/>
            <a:ext cx="0" cy="152400"/>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5E772510-8D25-7530-8F5C-670A8D22F863}"/>
              </a:ext>
            </a:extLst>
          </p:cNvPr>
          <p:cNvSpPr>
            <a:spLocks noGrp="1" noChangeArrowheads="1"/>
          </p:cNvSpPr>
          <p:nvPr>
            <p:custDataLst>
              <p:tags r:id="rId10"/>
            </p:custDataLst>
          </p:nvPr>
        </p:nvSpPr>
        <p:spPr bwMode="auto">
          <a:xfrm>
            <a:off x="674688" y="3006725"/>
            <a:ext cx="504825" cy="1524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914378">
              <a:lnSpc>
                <a:spcPct val="100000"/>
              </a:lnSpc>
              <a:spcBef>
                <a:spcPct val="0"/>
              </a:spcBef>
              <a:buNone/>
              <a:defRPr/>
            </a:pPr>
            <a:fld id="{1BF01E4A-EB97-4997-AE91-007BB4BD1ED9}" type="datetime'''''''''''''''''''M''ar ''''''''2''''''''''''0''2''''''0'">
              <a:rPr lang="en-GB" altLang="en-US" sz="1000" smtClean="0">
                <a:solidFill>
                  <a:srgbClr val="1D3E88"/>
                </a:solidFill>
                <a:latin typeface="Gill Sans MT" panose="020B0502020104020203" pitchFamily="34" charset="0"/>
              </a:rPr>
              <a:pPr marL="0" lvl="0" indent="0" algn="ctr" defTabSz="914378">
                <a:lnSpc>
                  <a:spcPct val="100000"/>
                </a:lnSpc>
                <a:spcBef>
                  <a:spcPct val="0"/>
                </a:spcBef>
                <a:buNone/>
                <a:defRPr/>
              </a:pPr>
              <a:t>Mar 2020</a:t>
            </a:fld>
            <a:endParaRPr kumimoji="0" lang="en-GB" sz="1000" b="0" i="0" strike="noStrike" kern="1200" cap="none" spc="0" normalizeH="0" baseline="0" noProof="0" dirty="0">
              <a:ln>
                <a:noFill/>
              </a:ln>
              <a:solidFill>
                <a:srgbClr val="1D3E88"/>
              </a:solidFill>
              <a:effectLst/>
              <a:uLnTx/>
              <a:uFillTx/>
              <a:latin typeface="Gill Sans MT" panose="020B0502020104020203" pitchFamily="34" charset="0"/>
              <a:cs typeface="Arial"/>
              <a:sym typeface="Gill Sans MT" panose="020B0502020104020203" pitchFamily="34" charset="0"/>
            </a:endParaRPr>
          </a:p>
        </p:txBody>
      </p:sp>
      <p:sp>
        <p:nvSpPr>
          <p:cNvPr id="19" name="Rectangle 18">
            <a:extLst>
              <a:ext uri="{FF2B5EF4-FFF2-40B4-BE49-F238E27FC236}">
                <a16:creationId xmlns:a16="http://schemas.microsoft.com/office/drawing/2014/main" id="{B9EA7C1B-2921-E89C-869F-25AC167F41C9}"/>
              </a:ext>
            </a:extLst>
          </p:cNvPr>
          <p:cNvSpPr>
            <a:spLocks noGrp="1" noChangeArrowheads="1"/>
          </p:cNvSpPr>
          <p:nvPr>
            <p:custDataLst>
              <p:tags r:id="rId11"/>
            </p:custDataLst>
          </p:nvPr>
        </p:nvSpPr>
        <p:spPr bwMode="auto">
          <a:xfrm>
            <a:off x="1308100" y="3006725"/>
            <a:ext cx="504825" cy="1524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914378">
              <a:lnSpc>
                <a:spcPct val="100000"/>
              </a:lnSpc>
              <a:spcBef>
                <a:spcPct val="0"/>
              </a:spcBef>
              <a:buNone/>
              <a:defRPr/>
            </a:pPr>
            <a:fld id="{50AB0431-5210-4EC4-9676-EBCAF7BE6B27}" type="datetime'''''''''''''M''''''''''a''''''''r ''''''''20''''''2''''''1'">
              <a:rPr lang="en-GB" altLang="en-US" sz="1000" smtClean="0">
                <a:solidFill>
                  <a:srgbClr val="1D3E88"/>
                </a:solidFill>
                <a:latin typeface="Gill Sans MT" panose="020B0502020104020203" pitchFamily="34" charset="0"/>
              </a:rPr>
              <a:pPr marL="0" lvl="0" indent="0" algn="ctr" defTabSz="914378">
                <a:lnSpc>
                  <a:spcPct val="100000"/>
                </a:lnSpc>
                <a:spcBef>
                  <a:spcPct val="0"/>
                </a:spcBef>
                <a:buNone/>
                <a:defRPr/>
              </a:pPr>
              <a:t>Mar 2021</a:t>
            </a:fld>
            <a:endParaRPr kumimoji="0" lang="en-GB" sz="1000" b="0" i="0" strike="noStrike" kern="1200" cap="none" spc="0" normalizeH="0" baseline="0" noProof="0" dirty="0">
              <a:ln>
                <a:noFill/>
              </a:ln>
              <a:solidFill>
                <a:srgbClr val="1D3E88"/>
              </a:solidFill>
              <a:effectLst/>
              <a:uLnTx/>
              <a:uFillTx/>
              <a:latin typeface="Gill Sans MT" panose="020B0502020104020203" pitchFamily="34" charset="0"/>
              <a:cs typeface="Arial"/>
              <a:sym typeface="Gill Sans MT" panose="020B0502020104020203" pitchFamily="34" charset="0"/>
            </a:endParaRPr>
          </a:p>
        </p:txBody>
      </p:sp>
      <p:sp>
        <p:nvSpPr>
          <p:cNvPr id="22" name="Rectangle 21">
            <a:extLst>
              <a:ext uri="{FF2B5EF4-FFF2-40B4-BE49-F238E27FC236}">
                <a16:creationId xmlns:a16="http://schemas.microsoft.com/office/drawing/2014/main" id="{E5493B6C-672A-E4EB-1BB4-39A5D897F032}"/>
              </a:ext>
            </a:extLst>
          </p:cNvPr>
          <p:cNvSpPr>
            <a:spLocks noGrp="1" noChangeArrowheads="1"/>
          </p:cNvSpPr>
          <p:nvPr>
            <p:custDataLst>
              <p:tags r:id="rId12"/>
            </p:custDataLst>
          </p:nvPr>
        </p:nvSpPr>
        <p:spPr bwMode="auto">
          <a:xfrm>
            <a:off x="1943100" y="3006725"/>
            <a:ext cx="504825" cy="1524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914378">
              <a:lnSpc>
                <a:spcPct val="100000"/>
              </a:lnSpc>
              <a:spcBef>
                <a:spcPct val="0"/>
              </a:spcBef>
              <a:buNone/>
              <a:defRPr/>
            </a:pPr>
            <a:fld id="{130365C1-FC8E-4D87-B643-490484B79E57}" type="datetime'''''''M''''ar'''' ''''''''''2''''''0''''''''2''''''2'''''">
              <a:rPr lang="en-GB" altLang="en-US" sz="1000" smtClean="0">
                <a:solidFill>
                  <a:srgbClr val="1D3E88"/>
                </a:solidFill>
                <a:latin typeface="Gill Sans MT" panose="020B0502020104020203" pitchFamily="34" charset="0"/>
              </a:rPr>
              <a:pPr marL="0" lvl="0" indent="0" algn="ctr" defTabSz="914378">
                <a:lnSpc>
                  <a:spcPct val="100000"/>
                </a:lnSpc>
                <a:spcBef>
                  <a:spcPct val="0"/>
                </a:spcBef>
                <a:buNone/>
                <a:defRPr/>
              </a:pPr>
              <a:t>Mar 2022</a:t>
            </a:fld>
            <a:endParaRPr kumimoji="0" lang="en-GB" sz="1000" b="0" i="0" strike="noStrike" kern="1200" cap="none" spc="0" normalizeH="0" baseline="0" noProof="0" dirty="0">
              <a:ln>
                <a:noFill/>
              </a:ln>
              <a:solidFill>
                <a:srgbClr val="1D3E88"/>
              </a:solidFill>
              <a:effectLst/>
              <a:uLnTx/>
              <a:uFillTx/>
              <a:latin typeface="Gill Sans MT" panose="020B0502020104020203" pitchFamily="34" charset="0"/>
              <a:cs typeface="Arial"/>
              <a:sym typeface="Gill Sans MT" panose="020B0502020104020203" pitchFamily="34" charset="0"/>
            </a:endParaRPr>
          </a:p>
        </p:txBody>
      </p:sp>
      <p:sp>
        <p:nvSpPr>
          <p:cNvPr id="38" name="Rectangle 37">
            <a:extLst>
              <a:ext uri="{FF2B5EF4-FFF2-40B4-BE49-F238E27FC236}">
                <a16:creationId xmlns:a16="http://schemas.microsoft.com/office/drawing/2014/main" id="{9CEA4E94-E5B4-8070-9EB3-83B038666702}"/>
              </a:ext>
            </a:extLst>
          </p:cNvPr>
          <p:cNvSpPr>
            <a:spLocks noGrp="1" noChangeArrowheads="1"/>
          </p:cNvSpPr>
          <p:nvPr>
            <p:custDataLst>
              <p:tags r:id="rId13"/>
            </p:custDataLst>
          </p:nvPr>
        </p:nvSpPr>
        <p:spPr bwMode="auto">
          <a:xfrm>
            <a:off x="2576513" y="3006725"/>
            <a:ext cx="504825" cy="1524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914378">
              <a:lnSpc>
                <a:spcPct val="100000"/>
              </a:lnSpc>
              <a:spcBef>
                <a:spcPct val="0"/>
              </a:spcBef>
              <a:buNone/>
              <a:defRPr/>
            </a:pPr>
            <a:fld id="{468623F8-F8F5-417A-88A6-C34FB13C69E8}" type="datetime'''M''''''''''''a''''''r'''''' ''''''2''''0''2''''''''3'''">
              <a:rPr lang="en-GB" altLang="en-US" sz="1000" smtClean="0">
                <a:solidFill>
                  <a:srgbClr val="1D3E88"/>
                </a:solidFill>
                <a:latin typeface="Gill Sans MT" panose="020B0502020104020203" pitchFamily="34" charset="0"/>
              </a:rPr>
              <a:pPr marL="0" lvl="0" indent="0" algn="ctr" defTabSz="914378">
                <a:lnSpc>
                  <a:spcPct val="100000"/>
                </a:lnSpc>
                <a:spcBef>
                  <a:spcPct val="0"/>
                </a:spcBef>
                <a:buNone/>
                <a:defRPr/>
              </a:pPr>
              <a:t>Mar 2023</a:t>
            </a:fld>
            <a:endParaRPr kumimoji="0" lang="en-GB" sz="1000" b="0" i="0" strike="noStrike" kern="1200" cap="none" spc="0" normalizeH="0" baseline="0" noProof="0" dirty="0">
              <a:ln>
                <a:noFill/>
              </a:ln>
              <a:solidFill>
                <a:srgbClr val="1D3E88"/>
              </a:solidFill>
              <a:effectLst/>
              <a:uLnTx/>
              <a:uFillTx/>
              <a:latin typeface="Gill Sans MT" panose="020B0502020104020203" pitchFamily="34" charset="0"/>
              <a:cs typeface="Arial"/>
              <a:sym typeface="Gill Sans MT" panose="020B0502020104020203" pitchFamily="34" charset="0"/>
            </a:endParaRPr>
          </a:p>
        </p:txBody>
      </p:sp>
      <p:sp>
        <p:nvSpPr>
          <p:cNvPr id="49" name="Rectangle 48">
            <a:extLst>
              <a:ext uri="{FF2B5EF4-FFF2-40B4-BE49-F238E27FC236}">
                <a16:creationId xmlns:a16="http://schemas.microsoft.com/office/drawing/2014/main" id="{B507AFC1-C905-50B1-29C6-A044DF009AA5}"/>
              </a:ext>
            </a:extLst>
          </p:cNvPr>
          <p:cNvSpPr>
            <a:spLocks noGrp="1" noChangeArrowheads="1"/>
          </p:cNvSpPr>
          <p:nvPr>
            <p:custDataLst>
              <p:tags r:id="rId14"/>
            </p:custDataLst>
          </p:nvPr>
        </p:nvSpPr>
        <p:spPr bwMode="auto">
          <a:xfrm>
            <a:off x="3209925" y="3006725"/>
            <a:ext cx="504825" cy="1524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914378">
              <a:lnSpc>
                <a:spcPct val="100000"/>
              </a:lnSpc>
              <a:spcBef>
                <a:spcPct val="0"/>
              </a:spcBef>
              <a:buNone/>
              <a:defRPr/>
            </a:pPr>
            <a:fld id="{863DB7AF-A455-4AFD-AF41-F6802CAE81D6}" type="datetime'Ma''''''r'''''''' ''2''0''''''''''2''''''''4'''''">
              <a:rPr lang="en-GB" altLang="en-US" sz="1000" smtClean="0">
                <a:solidFill>
                  <a:srgbClr val="1D3E88"/>
                </a:solidFill>
                <a:latin typeface="Gill Sans MT" panose="020B0502020104020203" pitchFamily="34" charset="0"/>
              </a:rPr>
              <a:pPr marL="0" lvl="0" indent="0" algn="ctr" defTabSz="914378">
                <a:lnSpc>
                  <a:spcPct val="100000"/>
                </a:lnSpc>
                <a:spcBef>
                  <a:spcPct val="0"/>
                </a:spcBef>
                <a:buNone/>
                <a:defRPr/>
              </a:pPr>
              <a:t>Mar 2024</a:t>
            </a:fld>
            <a:endParaRPr kumimoji="0" lang="en-GB" sz="1000" b="0" i="0" strike="noStrike" kern="1200" cap="none" spc="0" normalizeH="0" baseline="0" noProof="0" dirty="0">
              <a:ln>
                <a:noFill/>
              </a:ln>
              <a:solidFill>
                <a:srgbClr val="1D3E88"/>
              </a:solidFill>
              <a:effectLst/>
              <a:uLnTx/>
              <a:uFillTx/>
              <a:latin typeface="Gill Sans MT" panose="020B0502020104020203" pitchFamily="34" charset="0"/>
              <a:cs typeface="Arial"/>
              <a:sym typeface="Gill Sans MT" panose="020B0502020104020203" pitchFamily="34" charset="0"/>
            </a:endParaRPr>
          </a:p>
        </p:txBody>
      </p:sp>
      <p:sp>
        <p:nvSpPr>
          <p:cNvPr id="500" name="Rectangle 499">
            <a:extLst>
              <a:ext uri="{FF2B5EF4-FFF2-40B4-BE49-F238E27FC236}">
                <a16:creationId xmlns:a16="http://schemas.microsoft.com/office/drawing/2014/main" id="{E9FF0B7C-623E-A122-71AA-1DD0CDA43113}"/>
              </a:ext>
            </a:extLst>
          </p:cNvPr>
          <p:cNvSpPr>
            <a:spLocks noGrp="1" noChangeArrowheads="1"/>
          </p:cNvSpPr>
          <p:nvPr>
            <p:custDataLst>
              <p:tags r:id="rId15"/>
            </p:custDataLst>
          </p:nvPr>
        </p:nvSpPr>
        <p:spPr bwMode="auto">
          <a:xfrm>
            <a:off x="3835400" y="3006725"/>
            <a:ext cx="525463" cy="3048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914378">
              <a:lnSpc>
                <a:spcPct val="100000"/>
              </a:lnSpc>
              <a:spcBef>
                <a:spcPct val="0"/>
              </a:spcBef>
              <a:buNone/>
              <a:defRPr/>
            </a:pPr>
            <a:fld id="{9CE255DE-C2CF-447C-AF46-0B33015555EA}" type="datetime'No''''v'' ''''''2''0''''24''&#10;''''''''''''''''''Y''''''TD'''''">
              <a:rPr lang="en-GB" altLang="en-US" sz="1000" smtClean="0">
                <a:solidFill>
                  <a:srgbClr val="1D3E88"/>
                </a:solidFill>
                <a:latin typeface="Gill Sans MT" panose="020B0502020104020203" pitchFamily="34" charset="0"/>
              </a:rPr>
              <a:pPr/>
              <a:t>Nov 2024
YTD</a:t>
            </a:fld>
            <a:endParaRPr kumimoji="0" lang="en-GB" sz="1000" b="0" i="0" strike="noStrike" kern="1200" cap="none" spc="0" normalizeH="0" baseline="0" noProof="0" dirty="0">
              <a:ln>
                <a:noFill/>
              </a:ln>
              <a:solidFill>
                <a:srgbClr val="1D3E88"/>
              </a:solidFill>
              <a:effectLst/>
              <a:uLnTx/>
              <a:uFillTx/>
              <a:latin typeface="Gill Sans MT" panose="020B0502020104020203" pitchFamily="34" charset="0"/>
              <a:cs typeface="Arial"/>
              <a:sym typeface="Gill Sans MT" panose="020B0502020104020203" pitchFamily="34" charset="0"/>
            </a:endParaRPr>
          </a:p>
        </p:txBody>
      </p:sp>
      <p:sp>
        <p:nvSpPr>
          <p:cNvPr id="6" name="Text Placeholder 2">
            <a:extLst>
              <a:ext uri="{FF2B5EF4-FFF2-40B4-BE49-F238E27FC236}">
                <a16:creationId xmlns:a16="http://schemas.microsoft.com/office/drawing/2014/main" id="{7BA5FCFE-F9FA-C301-62B2-3B04F7B65370}"/>
              </a:ext>
            </a:extLst>
          </p:cNvPr>
          <p:cNvSpPr>
            <a:spLocks noGrp="1"/>
          </p:cNvSpPr>
          <p:nvPr>
            <p:custDataLst>
              <p:tags r:id="rId16"/>
            </p:custDataLst>
          </p:nvPr>
        </p:nvSpPr>
        <p:spPr bwMode="gray">
          <a:xfrm>
            <a:off x="3970338" y="2239963"/>
            <a:ext cx="254000" cy="136525"/>
          </a:xfrm>
          <a:prstGeom prst="rect">
            <a:avLst/>
          </a:prstGeom>
          <a:solidFill>
            <a:schemeClr val="tx2"/>
          </a:solidFill>
          <a:ln>
            <a:noFill/>
          </a:ln>
          <a:effectLst/>
        </p:spPr>
        <p:txBody>
          <a:bodyPr vert="horz" wrap="none" lIns="17463" tIns="0" rIns="17463"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8596659-0FA2-4088-B315-39E1BF3FC3AB}" type="datetime'''''''''''9''''''5''.''''''''''''''''''''''''''4'''''''''''">
              <a:rPr lang="en-GB" altLang="en-US" sz="1000" kern="0" smtClean="0">
                <a:solidFill>
                  <a:srgbClr val="FFFFFF"/>
                </a:solidFill>
                <a:effectLst/>
                <a:cs typeface="+mn-cs"/>
                <a:sym typeface="+mn-lt"/>
              </a:rPr>
              <a:pPr marL="0" lvl="0" indent="0" algn="ctr">
                <a:spcBef>
                  <a:spcPct val="0"/>
                </a:spcBef>
                <a:spcAft>
                  <a:spcPct val="0"/>
                </a:spcAft>
                <a:buNone/>
              </a:pPr>
              <a:t>95.4</a:t>
            </a:fld>
            <a:endParaRPr lang="en-GB" sz="1000" kern="0" dirty="0">
              <a:solidFill>
                <a:srgbClr val="FFFFFF"/>
              </a:solidFill>
              <a:cs typeface="+mn-cs"/>
              <a:sym typeface="+mn-lt"/>
            </a:endParaRPr>
          </a:p>
        </p:txBody>
      </p:sp>
      <p:sp>
        <p:nvSpPr>
          <p:cNvPr id="73" name="Text Placeholder 2">
            <a:extLst>
              <a:ext uri="{FF2B5EF4-FFF2-40B4-BE49-F238E27FC236}">
                <a16:creationId xmlns:a16="http://schemas.microsoft.com/office/drawing/2014/main" id="{101235EA-353C-0C21-BF46-C3F4CF3883AF}"/>
              </a:ext>
            </a:extLst>
          </p:cNvPr>
          <p:cNvSpPr>
            <a:spLocks noGrp="1"/>
          </p:cNvSpPr>
          <p:nvPr>
            <p:custDataLst>
              <p:tags r:id="rId17"/>
            </p:custDataLst>
          </p:nvPr>
        </p:nvSpPr>
        <p:spPr bwMode="auto">
          <a:xfrm>
            <a:off x="2922588" y="1603375"/>
            <a:ext cx="406400" cy="193675"/>
          </a:xfrm>
          <a:prstGeom prst="ellipse">
            <a:avLst/>
          </a:prstGeom>
          <a:solidFill>
            <a:schemeClr val="bg1"/>
          </a:solidFill>
          <a:ln w="9525" cmpd="sng" algn="ctr">
            <a:solidFill>
              <a:schemeClr val="tx1"/>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F827DB5A-D11B-4653-853D-B0702C06E085}" type="datetime'''''''''''''''''+''''2''''''''''''''7''''''%'''''''''''">
              <a:rPr kumimoji="0" lang="en-GB" altLang="en-US" sz="1000" i="0" u="none" strike="noStrike" kern="0" cap="none" spc="0" normalizeH="0" baseline="0" noProof="0" smtClean="0">
                <a:ln>
                  <a:noFill/>
                </a:ln>
                <a:solidFill>
                  <a:srgbClr val="1D3E88"/>
                </a:solidFill>
                <a:effectLst/>
                <a:uLnTx/>
                <a:uFillTx/>
                <a:latin typeface="Gill Sans MT" panose="020B0502020104020203" pitchFamily="34" charset="0"/>
                <a:sym typeface="+mn-lt"/>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+27%</a:t>
            </a:fld>
            <a:endParaRPr kumimoji="0" lang="en-GB" sz="1000" i="0" u="none" strike="noStrike" kern="0" cap="none" spc="0" normalizeH="0" baseline="0" noProof="0" dirty="0">
              <a:ln>
                <a:noFill/>
              </a:ln>
              <a:solidFill>
                <a:srgbClr val="1D3E88"/>
              </a:solidFill>
              <a:effectLst/>
              <a:uLnTx/>
              <a:uFillTx/>
              <a:latin typeface="Gill Sans MT" panose="020B0502020104020203" pitchFamily="34" charset="0"/>
              <a:sym typeface="+mn-lt"/>
            </a:endParaRPr>
          </a:p>
        </p:txBody>
      </p:sp>
      <p:sp>
        <p:nvSpPr>
          <p:cNvPr id="524" name="Text Placeholder 2">
            <a:extLst>
              <a:ext uri="{FF2B5EF4-FFF2-40B4-BE49-F238E27FC236}">
                <a16:creationId xmlns:a16="http://schemas.microsoft.com/office/drawing/2014/main" id="{A864B0EB-CB22-1564-521C-5E7942720092}"/>
              </a:ext>
            </a:extLst>
          </p:cNvPr>
          <p:cNvSpPr>
            <a:spLocks noGrp="1"/>
          </p:cNvSpPr>
          <p:nvPr>
            <p:custDataLst>
              <p:tags r:id="rId18"/>
            </p:custDataLst>
          </p:nvPr>
        </p:nvSpPr>
        <p:spPr bwMode="auto">
          <a:xfrm>
            <a:off x="3595688" y="1365250"/>
            <a:ext cx="406400" cy="193675"/>
          </a:xfrm>
          <a:prstGeom prst="ellipse">
            <a:avLst/>
          </a:prstGeom>
          <a:solidFill>
            <a:schemeClr val="bg1"/>
          </a:solidFill>
          <a:ln w="9525" cmpd="sng" algn="ctr">
            <a:solidFill>
              <a:schemeClr val="tx1"/>
            </a:solidFill>
          </a:ln>
          <a:effec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EC428C0-9F47-496B-B8F9-D9708161D481}" type="datetime'''''''''''+''''''''''''''''''''''''2''''8''''''''''''''''%'''">
              <a:rPr lang="en-GB" altLang="en-US" sz="1000" kern="0" smtClean="0">
                <a:effectLst/>
                <a:cs typeface="+mn-cs"/>
              </a:rPr>
              <a:pPr/>
              <a:t>+28%</a:t>
            </a:fld>
            <a:endParaRPr lang="en-GB" sz="1000" kern="0" dirty="0">
              <a:cs typeface="+mn-cs"/>
              <a:sym typeface="+mn-lt"/>
            </a:endParaRPr>
          </a:p>
        </p:txBody>
      </p:sp>
      <p:sp>
        <p:nvSpPr>
          <p:cNvPr id="40" name="Rectangle 39">
            <a:extLst>
              <a:ext uri="{FF2B5EF4-FFF2-40B4-BE49-F238E27FC236}">
                <a16:creationId xmlns:a16="http://schemas.microsoft.com/office/drawing/2014/main" id="{DE538C72-B54E-3AA3-DF7F-DE7CB51FDAD6}"/>
              </a:ext>
            </a:extLst>
          </p:cNvPr>
          <p:cNvSpPr/>
          <p:nvPr>
            <p:custDataLst>
              <p:tags r:id="rId19"/>
            </p:custDataLst>
          </p:nvPr>
        </p:nvSpPr>
        <p:spPr bwMode="auto">
          <a:xfrm>
            <a:off x="217488" y="3344863"/>
            <a:ext cx="179388" cy="133350"/>
          </a:xfrm>
          <a:prstGeom prst="rect">
            <a:avLst/>
          </a:prstGeom>
          <a:solidFill>
            <a:srgbClr val="C3CFE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8"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cxnSp>
        <p:nvCxnSpPr>
          <p:cNvPr id="41" name="Straight Connector 40">
            <a:extLst>
              <a:ext uri="{FF2B5EF4-FFF2-40B4-BE49-F238E27FC236}">
                <a16:creationId xmlns:a16="http://schemas.microsoft.com/office/drawing/2014/main" id="{B067AFB8-871C-7D5A-0274-440C98DB67BB}"/>
              </a:ext>
            </a:extLst>
          </p:cNvPr>
          <p:cNvCxnSpPr/>
          <p:nvPr>
            <p:custDataLst>
              <p:tags r:id="rId20"/>
            </p:custDataLst>
          </p:nvPr>
        </p:nvCxnSpPr>
        <p:spPr bwMode="gray">
          <a:xfrm>
            <a:off x="2185988" y="3411538"/>
            <a:ext cx="150813" cy="0"/>
          </a:xfrm>
          <a:prstGeom prst="line">
            <a:avLst/>
          </a:prstGeom>
          <a:ln w="28575" cap="rnd" cmpd="sng" algn="ctr">
            <a:solidFill>
              <a:schemeClr val="accent3"/>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E43B7E75-EFA4-5D2A-879E-2309300EFACB}"/>
              </a:ext>
            </a:extLst>
          </p:cNvPr>
          <p:cNvSpPr>
            <a:spLocks noGrp="1" noChangeArrowheads="1"/>
          </p:cNvSpPr>
          <p:nvPr>
            <p:custDataLst>
              <p:tags r:id="rId21"/>
            </p:custDataLst>
          </p:nvPr>
        </p:nvSpPr>
        <p:spPr bwMode="auto">
          <a:xfrm>
            <a:off x="447675" y="3340100"/>
            <a:ext cx="1622425" cy="1524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l" defTabSz="914378" eaLnBrk="1" fontAlgn="base" latinLnBrk="0" hangingPunct="1">
              <a:lnSpc>
                <a:spcPct val="100000"/>
              </a:lnSpc>
              <a:spcBef>
                <a:spcPct val="0"/>
              </a:spcBef>
              <a:spcAft>
                <a:spcPct val="0"/>
              </a:spcAft>
              <a:buClr>
                <a:srgbClr val="8C7F6D"/>
              </a:buClr>
              <a:buSzTx/>
              <a:buFontTx/>
              <a:buNone/>
              <a:tabLst/>
              <a:defRPr/>
            </a:pPr>
            <a:fld id="{6AB427DF-DB97-4AF2-925B-0C655CB2C3B0}" type="datetime'A''r''''r''''ear municipal debt, R'''''' bi''''''ll''''ion'">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rPr>
              <a:pPr marL="0" marR="0" lvl="0" indent="0" algn="l" defTabSz="914378" eaLnBrk="1" fontAlgn="base" latinLnBrk="0" hangingPunct="1">
                <a:lnSpc>
                  <a:spcPct val="100000"/>
                </a:lnSpc>
                <a:spcBef>
                  <a:spcPct val="0"/>
                </a:spcBef>
                <a:spcAft>
                  <a:spcPct val="0"/>
                </a:spcAft>
                <a:buClr>
                  <a:srgbClr val="8C7F6D"/>
                </a:buClr>
                <a:buSzTx/>
                <a:buFontTx/>
                <a:buNone/>
                <a:tabLst/>
                <a:defRPr/>
              </a:pPr>
              <a:t>Arrear municipal debt, R billion</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44" name="Rectangle 43">
            <a:extLst>
              <a:ext uri="{FF2B5EF4-FFF2-40B4-BE49-F238E27FC236}">
                <a16:creationId xmlns:a16="http://schemas.microsoft.com/office/drawing/2014/main" id="{414A2072-23E2-64BA-3028-DD3CF5AD8900}"/>
              </a:ext>
            </a:extLst>
          </p:cNvPr>
          <p:cNvSpPr>
            <a:spLocks noGrp="1" noChangeArrowheads="1"/>
          </p:cNvSpPr>
          <p:nvPr>
            <p:custDataLst>
              <p:tags r:id="rId22"/>
            </p:custDataLst>
          </p:nvPr>
        </p:nvSpPr>
        <p:spPr bwMode="auto">
          <a:xfrm>
            <a:off x="2401888" y="3340100"/>
            <a:ext cx="2398713" cy="152400"/>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defTabSz="914378">
              <a:lnSpc>
                <a:spcPct val="100000"/>
              </a:lnSpc>
              <a:spcBef>
                <a:spcPct val="0"/>
              </a:spcBef>
              <a:buNone/>
              <a:defRPr/>
            </a:pPr>
            <a:fld id="{AB44DF5D-68A4-47A6-93B7-CAA3A42C1F59}" type="datetime'Municipal paym''ent'' levels'' (in''clud''ing'' metros), %'">
              <a:rPr lang="en-GB" altLang="en-US" sz="1000" smtClean="0">
                <a:solidFill>
                  <a:srgbClr val="1D3E88"/>
                </a:solidFill>
                <a:latin typeface="Gill Sans MT" panose="020B0502020104020203" pitchFamily="34" charset="0"/>
              </a:rPr>
              <a:pPr marL="0" lvl="0" indent="0" defTabSz="914378">
                <a:lnSpc>
                  <a:spcPct val="100000"/>
                </a:lnSpc>
                <a:spcBef>
                  <a:spcPct val="0"/>
                </a:spcBef>
                <a:buNone/>
                <a:defRPr/>
              </a:pPr>
              <a:t>Municipal payment levels (including metros), %</a:t>
            </a:fld>
            <a:endParaRPr kumimoji="0" lang="en-GB" sz="1000" b="0" i="0" strike="noStrike" kern="1200" cap="none" spc="0" normalizeH="0" baseline="0" noProof="0" dirty="0">
              <a:ln>
                <a:noFill/>
              </a:ln>
              <a:solidFill>
                <a:srgbClr val="1D3E88"/>
              </a:solidFill>
              <a:effectLst/>
              <a:uLnTx/>
              <a:uFillTx/>
              <a:latin typeface="Gill Sans MT" panose="020B0502020104020203" pitchFamily="34" charset="0"/>
              <a:cs typeface="Arial"/>
              <a:sym typeface="Gill Sans MT" panose="020B0502020104020203" pitchFamily="34" charset="0"/>
            </a:endParaRPr>
          </a:p>
        </p:txBody>
      </p:sp>
      <p:sp>
        <p:nvSpPr>
          <p:cNvPr id="45" name="Rectangle 44">
            <a:extLst>
              <a:ext uri="{FF2B5EF4-FFF2-40B4-BE49-F238E27FC236}">
                <a16:creationId xmlns:a16="http://schemas.microsoft.com/office/drawing/2014/main" id="{380D9A44-F422-FAFE-292C-23140F23C672}"/>
              </a:ext>
            </a:extLst>
          </p:cNvPr>
          <p:cNvSpPr/>
          <p:nvPr/>
        </p:nvSpPr>
        <p:spPr>
          <a:xfrm>
            <a:off x="218485" y="3344863"/>
            <a:ext cx="177800" cy="133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9" name="Slide Number Placeholder 1">
            <a:extLst>
              <a:ext uri="{FF2B5EF4-FFF2-40B4-BE49-F238E27FC236}">
                <a16:creationId xmlns:a16="http://schemas.microsoft.com/office/drawing/2014/main" id="{43B4F2EB-5013-4683-7FA2-F2C2C48259C0}"/>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cxnSp>
        <p:nvCxnSpPr>
          <p:cNvPr id="429" name="Straight Connector 428">
            <a:extLst>
              <a:ext uri="{FF2B5EF4-FFF2-40B4-BE49-F238E27FC236}">
                <a16:creationId xmlns:a16="http://schemas.microsoft.com/office/drawing/2014/main" id="{4CB34657-2980-B5C3-C501-6E470E73DE23}"/>
              </a:ext>
            </a:extLst>
          </p:cNvPr>
          <p:cNvCxnSpPr>
            <a:cxnSpLocks/>
          </p:cNvCxnSpPr>
          <p:nvPr/>
        </p:nvCxnSpPr>
        <p:spPr>
          <a:xfrm>
            <a:off x="5184823" y="1309855"/>
            <a:ext cx="0" cy="39424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C4EAB09-BBF7-DD17-13BF-EBA6D5C58FFE}"/>
              </a:ext>
            </a:extLst>
          </p:cNvPr>
          <p:cNvCxnSpPr/>
          <p:nvPr/>
        </p:nvCxnSpPr>
        <p:spPr>
          <a:xfrm>
            <a:off x="5097737" y="1550701"/>
            <a:ext cx="0" cy="3982192"/>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31" name="Picture 430">
            <a:extLst>
              <a:ext uri="{FF2B5EF4-FFF2-40B4-BE49-F238E27FC236}">
                <a16:creationId xmlns:a16="http://schemas.microsoft.com/office/drawing/2014/main" id="{010156AD-757A-C5A2-D881-6F61B5C34223}"/>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964113" y="3286108"/>
            <a:ext cx="424005" cy="424005"/>
          </a:xfrm>
          <a:prstGeom prst="rect">
            <a:avLst/>
          </a:prstGeom>
        </p:spPr>
      </p:pic>
      <p:sp>
        <p:nvSpPr>
          <p:cNvPr id="432" name="TextBox 431">
            <a:extLst>
              <a:ext uri="{FF2B5EF4-FFF2-40B4-BE49-F238E27FC236}">
                <a16:creationId xmlns:a16="http://schemas.microsoft.com/office/drawing/2014/main" id="{4D245A5D-0F74-33D7-1B80-A01D2535B4FB}"/>
              </a:ext>
            </a:extLst>
          </p:cNvPr>
          <p:cNvSpPr txBox="1"/>
          <p:nvPr/>
        </p:nvSpPr>
        <p:spPr>
          <a:xfrm>
            <a:off x="5533259" y="1100751"/>
            <a:ext cx="6448243" cy="30777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Top 10 defaulting municipalities and </a:t>
            </a:r>
            <a:r>
              <a:rPr lang="en-GB" sz="1400" b="1" dirty="0">
                <a:latin typeface="Gill Sans MT" panose="020B0502020104020203" pitchFamily="34" charset="0"/>
              </a:rPr>
              <a:t>metros at Nov 2024</a:t>
            </a:r>
            <a:endParaRPr kumimoji="0" lang="en-GB" sz="1400" b="0" i="1" u="none" strike="noStrike" kern="1200" cap="none" spc="0" normalizeH="0" baseline="0" noProof="0" dirty="0">
              <a:ln>
                <a:noFill/>
              </a:ln>
              <a:effectLst/>
              <a:uLnTx/>
              <a:uFillTx/>
              <a:latin typeface="Gill Sans MT" panose="020B0502020104020203" pitchFamily="34" charset="0"/>
              <a:ea typeface="+mn-ea"/>
              <a:cs typeface="+mn-cs"/>
            </a:endParaRPr>
          </a:p>
        </p:txBody>
      </p:sp>
      <p:sp>
        <p:nvSpPr>
          <p:cNvPr id="499" name="TextBox 498">
            <a:extLst>
              <a:ext uri="{FF2B5EF4-FFF2-40B4-BE49-F238E27FC236}">
                <a16:creationId xmlns:a16="http://schemas.microsoft.com/office/drawing/2014/main" id="{96CAD2F3-64B3-EC49-EE7A-75AF2AFA3AEA}"/>
              </a:ext>
            </a:extLst>
          </p:cNvPr>
          <p:cNvSpPr txBox="1"/>
          <p:nvPr/>
        </p:nvSpPr>
        <p:spPr>
          <a:xfrm>
            <a:off x="5528203" y="5252269"/>
            <a:ext cx="3083263" cy="24622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000" b="0" i="0" u="none" strike="noStrike" kern="1200" cap="none" spc="0" normalizeH="0" baseline="0" noProof="0" dirty="0">
                <a:ln>
                  <a:noFill/>
                </a:ln>
                <a:effectLst/>
                <a:uLnTx/>
                <a:uFillTx/>
                <a:latin typeface="Gill Sans MT" panose="020B0502020104020203" pitchFamily="34" charset="0"/>
                <a:ea typeface="+mn-ea"/>
                <a:cs typeface="+mn-cs"/>
              </a:rPr>
              <a:t>* </a:t>
            </a:r>
            <a:r>
              <a:rPr lang="en-GB" sz="1000" dirty="0">
                <a:latin typeface="Gill Sans MT" panose="020B0502020104020203" pitchFamily="34" charset="0"/>
              </a:rPr>
              <a:t>Participating in the municipal</a:t>
            </a:r>
            <a:r>
              <a:rPr kumimoji="0" lang="en-GB" sz="1000" b="0" i="0" u="none" strike="noStrike" kern="1200" cap="none" spc="0" normalizeH="0" baseline="0" noProof="0" dirty="0">
                <a:ln>
                  <a:noFill/>
                </a:ln>
                <a:effectLst/>
                <a:uLnTx/>
                <a:uFillTx/>
                <a:latin typeface="Gill Sans MT" panose="020B0502020104020203" pitchFamily="34" charset="0"/>
                <a:ea typeface="+mn-ea"/>
                <a:cs typeface="+mn-cs"/>
              </a:rPr>
              <a:t> debt relief programme</a:t>
            </a:r>
          </a:p>
        </p:txBody>
      </p:sp>
      <p:graphicFrame>
        <p:nvGraphicFramePr>
          <p:cNvPr id="543" name="Table 1">
            <a:extLst>
              <a:ext uri="{FF2B5EF4-FFF2-40B4-BE49-F238E27FC236}">
                <a16:creationId xmlns:a16="http://schemas.microsoft.com/office/drawing/2014/main" id="{87BF39F0-E543-F69F-F4C0-1845522EFFE3}"/>
              </a:ext>
            </a:extLst>
          </p:cNvPr>
          <p:cNvGraphicFramePr>
            <a:graphicFrameLocks noGrp="1"/>
          </p:cNvGraphicFramePr>
          <p:nvPr>
            <p:extLst>
              <p:ext uri="{D42A27DB-BD31-4B8C-83A1-F6EECF244321}">
                <p14:modId xmlns:p14="http://schemas.microsoft.com/office/powerpoint/2010/main" val="2438512302"/>
              </p:ext>
            </p:extLst>
          </p:nvPr>
        </p:nvGraphicFramePr>
        <p:xfrm>
          <a:off x="5562601" y="1406419"/>
          <a:ext cx="6394315" cy="3810212"/>
        </p:xfrm>
        <a:graphic>
          <a:graphicData uri="http://schemas.openxmlformats.org/drawingml/2006/table">
            <a:tbl>
              <a:tblPr>
                <a:tableStyleId>{2D5ABB26-0587-4C30-8999-92F81FD0307C}</a:tableStyleId>
              </a:tblPr>
              <a:tblGrid>
                <a:gridCol w="2628000">
                  <a:extLst>
                    <a:ext uri="{9D8B030D-6E8A-4147-A177-3AD203B41FA5}">
                      <a16:colId xmlns:a16="http://schemas.microsoft.com/office/drawing/2014/main" val="20000"/>
                    </a:ext>
                  </a:extLst>
                </a:gridCol>
                <a:gridCol w="753263">
                  <a:extLst>
                    <a:ext uri="{9D8B030D-6E8A-4147-A177-3AD203B41FA5}">
                      <a16:colId xmlns:a16="http://schemas.microsoft.com/office/drawing/2014/main" val="20001"/>
                    </a:ext>
                  </a:extLst>
                </a:gridCol>
                <a:gridCol w="753263">
                  <a:extLst>
                    <a:ext uri="{9D8B030D-6E8A-4147-A177-3AD203B41FA5}">
                      <a16:colId xmlns:a16="http://schemas.microsoft.com/office/drawing/2014/main" val="20002"/>
                    </a:ext>
                  </a:extLst>
                </a:gridCol>
                <a:gridCol w="753263">
                  <a:extLst>
                    <a:ext uri="{9D8B030D-6E8A-4147-A177-3AD203B41FA5}">
                      <a16:colId xmlns:a16="http://schemas.microsoft.com/office/drawing/2014/main" val="1698699215"/>
                    </a:ext>
                  </a:extLst>
                </a:gridCol>
                <a:gridCol w="753263">
                  <a:extLst>
                    <a:ext uri="{9D8B030D-6E8A-4147-A177-3AD203B41FA5}">
                      <a16:colId xmlns:a16="http://schemas.microsoft.com/office/drawing/2014/main" val="3458157998"/>
                    </a:ext>
                  </a:extLst>
                </a:gridCol>
                <a:gridCol w="753263">
                  <a:extLst>
                    <a:ext uri="{9D8B030D-6E8A-4147-A177-3AD203B41FA5}">
                      <a16:colId xmlns:a16="http://schemas.microsoft.com/office/drawing/2014/main" val="20003"/>
                    </a:ext>
                  </a:extLst>
                </a:gridCol>
              </a:tblGrid>
              <a:tr h="359397">
                <a:tc>
                  <a:txBody>
                    <a:bodyPr/>
                    <a:lstStyle/>
                    <a:p>
                      <a:pPr algn="l" rtl="0" fontAlgn="t">
                        <a:lnSpc>
                          <a:spcPct val="100000"/>
                        </a:lnSpc>
                        <a:spcBef>
                          <a:spcPts val="100"/>
                        </a:spcBef>
                        <a:spcAft>
                          <a:spcPts val="100"/>
                        </a:spcAft>
                      </a:pPr>
                      <a:r>
                        <a:rPr lang="en-GB" sz="1200" b="1" u="none" strike="noStrike">
                          <a:solidFill>
                            <a:schemeClr val="tx1"/>
                          </a:solidFill>
                          <a:latin typeface="Gill Sans MT" panose="020B0502020104020203" pitchFamily="34" charset="0"/>
                        </a:rPr>
                        <a:t>R</a:t>
                      </a:r>
                      <a:r>
                        <a:rPr lang="en-GB" sz="1200" b="1" u="none" strike="noStrike" baseline="0">
                          <a:solidFill>
                            <a:schemeClr val="tx1"/>
                          </a:solidFill>
                          <a:latin typeface="Gill Sans MT" panose="020B0502020104020203" pitchFamily="34" charset="0"/>
                        </a:rPr>
                        <a:t> billion</a:t>
                      </a:r>
                      <a:endParaRPr lang="en-GB" sz="1200" b="1" i="0" u="none" strike="noStrike" dirty="0">
                        <a:solidFill>
                          <a:schemeClr val="tx1"/>
                        </a:solidFill>
                        <a:latin typeface="Gill Sans MT" panose="020B0502020104020203" pitchFamily="34" charset="0"/>
                      </a:endParaRPr>
                    </a:p>
                  </a:txBody>
                  <a:tcPr marL="72000" marR="0" marT="54000" marB="0" anchor="b">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0" i="0" u="none" strike="noStrike" dirty="0">
                          <a:solidFill>
                            <a:schemeClr val="tx1"/>
                          </a:solidFill>
                          <a:latin typeface="Gill Sans MT" panose="020B0502020104020203" pitchFamily="34" charset="0"/>
                        </a:rPr>
                        <a:t>Mar </a:t>
                      </a:r>
                      <a:br>
                        <a:rPr lang="en-GB" sz="1200" b="0" i="0" u="none" strike="noStrike" dirty="0">
                          <a:solidFill>
                            <a:schemeClr val="tx1"/>
                          </a:solidFill>
                          <a:latin typeface="Gill Sans MT" panose="020B0502020104020203" pitchFamily="34" charset="0"/>
                        </a:rPr>
                      </a:br>
                      <a:r>
                        <a:rPr lang="en-GB" sz="1200" b="0" i="0" u="none" strike="noStrike" dirty="0">
                          <a:solidFill>
                            <a:schemeClr val="tx1"/>
                          </a:solidFill>
                          <a:latin typeface="Gill Sans MT" panose="020B0502020104020203" pitchFamily="34" charset="0"/>
                        </a:rPr>
                        <a:t>2023</a:t>
                      </a:r>
                    </a:p>
                  </a:txBody>
                  <a:tcPr marL="0" marR="46800" marT="0" marB="0" anchor="b">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1" i="0" u="none" strike="noStrike" dirty="0">
                          <a:solidFill>
                            <a:schemeClr val="tx1"/>
                          </a:solidFill>
                          <a:latin typeface="Gill Sans MT" panose="020B0502020104020203" pitchFamily="34" charset="0"/>
                        </a:rPr>
                        <a:t>Mar </a:t>
                      </a:r>
                      <a:br>
                        <a:rPr lang="en-GB" sz="1200" b="1" i="0" u="none" strike="noStrike" dirty="0">
                          <a:solidFill>
                            <a:schemeClr val="tx1"/>
                          </a:solidFill>
                          <a:latin typeface="Gill Sans MT" panose="020B0502020104020203" pitchFamily="34" charset="0"/>
                        </a:rPr>
                      </a:br>
                      <a:r>
                        <a:rPr lang="en-GB" sz="1200" b="1" i="0" u="none" strike="noStrike" dirty="0">
                          <a:solidFill>
                            <a:schemeClr val="tx1"/>
                          </a:solidFill>
                          <a:latin typeface="Gill Sans MT" panose="020B0502020104020203" pitchFamily="34" charset="0"/>
                        </a:rPr>
                        <a:t>2024</a:t>
                      </a: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    %</a:t>
                      </a:r>
                      <a:endParaRPr lang="en-GB" sz="1200" b="1"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0" i="0" u="none" strike="noStrike" dirty="0">
                          <a:solidFill>
                            <a:schemeClr val="tx1"/>
                          </a:solidFill>
                          <a:latin typeface="Gill Sans MT" panose="020B0502020104020203" pitchFamily="34" charset="0"/>
                        </a:rPr>
                        <a:t>Nov </a:t>
                      </a:r>
                      <a:br>
                        <a:rPr lang="en-GB" sz="1200" b="0" i="0" u="none" strike="noStrike" dirty="0">
                          <a:solidFill>
                            <a:schemeClr val="tx1"/>
                          </a:solidFill>
                          <a:latin typeface="Gill Sans MT" panose="020B0502020104020203" pitchFamily="34" charset="0"/>
                        </a:rPr>
                      </a:br>
                      <a:r>
                        <a:rPr lang="en-GB" sz="1200" b="0" i="0" u="none" strike="noStrike" dirty="0">
                          <a:solidFill>
                            <a:schemeClr val="tx1"/>
                          </a:solidFill>
                          <a:latin typeface="Gill Sans MT" panose="020B0502020104020203" pitchFamily="34" charset="0"/>
                        </a:rPr>
                        <a:t>2024</a:t>
                      </a: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    %</a:t>
                      </a:r>
                      <a:endParaRPr lang="en-GB" sz="1200" b="1"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3132">
                <a:tc>
                  <a:txBody>
                    <a:bodyPr/>
                    <a:lstStyle/>
                    <a:p>
                      <a:pPr marL="0" marR="0" lvl="0" indent="0" algn="l"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Emalahleni</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Local Municipality*</a:t>
                      </a: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7.4</a:t>
                      </a:r>
                    </a:p>
                  </a:txBody>
                  <a:tcPr marL="36000" marR="3600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8.5</a:t>
                      </a:r>
                    </a:p>
                  </a:txBody>
                  <a:tcPr marL="36000" marR="3600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a:ln>
                            <a:noFill/>
                          </a:ln>
                          <a:solidFill>
                            <a:schemeClr val="tx1"/>
                          </a:solidFill>
                          <a:effectLst/>
                          <a:latin typeface="Gill Sans MT" pitchFamily="34" charset="0"/>
                          <a:cs typeface="Arial" charset="0"/>
                        </a:rPr>
                        <a:t>15</a:t>
                      </a:r>
                      <a:r>
                        <a:rPr kumimoji="0" lang="en-GB" altLang="en-US" sz="1200" b="0" i="0" u="none" strike="noStrike" cap="none" spc="0" normalizeH="0" baseline="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9.9</a:t>
                      </a:r>
                    </a:p>
                  </a:txBody>
                  <a:tcPr marL="36000" marR="3600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dirty="0">
                          <a:ln>
                            <a:noFill/>
                          </a:ln>
                          <a:solidFill>
                            <a:schemeClr val="tx1"/>
                          </a:solidFill>
                          <a:effectLst/>
                          <a:latin typeface="Gill Sans MT" pitchFamily="34" charset="0"/>
                          <a:cs typeface="Arial" charset="0"/>
                        </a:rPr>
                        <a:t>17</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13132">
                <a:tc>
                  <a:txBody>
                    <a:bodyPr/>
                    <a:lstStyle/>
                    <a:p>
                      <a:pPr marL="0" marR="0" lvl="0" indent="0" algn="l"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Maluti</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-A-</a:t>
                      </a:r>
                      <a:r>
                        <a:rPr kumimoji="0" lang="en-GB" sz="1200" b="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Phofung</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Local Municipality*</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7.2</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8.0</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dirty="0">
                          <a:ln>
                            <a:noFill/>
                          </a:ln>
                          <a:solidFill>
                            <a:schemeClr val="tx1"/>
                          </a:solidFill>
                          <a:effectLst/>
                          <a:latin typeface="Gill Sans MT" pitchFamily="34" charset="0"/>
                          <a:cs typeface="Arial" charset="0"/>
                        </a:rPr>
                        <a:t>10</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8.6</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dirty="0">
                          <a:ln>
                            <a:noFill/>
                          </a:ln>
                          <a:solidFill>
                            <a:schemeClr val="tx1"/>
                          </a:solidFill>
                          <a:effectLst/>
                          <a:latin typeface="Gill Sans MT" pitchFamily="34" charset="0"/>
                          <a:cs typeface="Arial" charset="0"/>
                        </a:rPr>
                        <a:t>7</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13132">
                <a:tc>
                  <a:txBody>
                    <a:bodyPr/>
                    <a:lstStyle/>
                    <a:p>
                      <a:pPr marL="0" marR="0" lvl="0" indent="0" algn="l"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Emfuleni Local Municipality*</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5.9</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7.1</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19</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8.1</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15</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13952"/>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City of Tshwane Metro</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1.1</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3.1</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194</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6.7</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114</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extLst>
                  <a:ext uri="{0D108BD9-81ED-4DB2-BD59-A6C34878D82A}">
                    <a16:rowId xmlns:a16="http://schemas.microsoft.com/office/drawing/2014/main" val="3353199198"/>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spc="0" normalizeH="0" baseline="0" noProof="0" dirty="0" err="1">
                          <a:ln>
                            <a:noFill/>
                          </a:ln>
                          <a:solidFill>
                            <a:schemeClr val="tx1"/>
                          </a:solidFill>
                          <a:effectLst/>
                          <a:uLnTx/>
                          <a:uFillTx/>
                          <a:latin typeface="Gill Sans MT" panose="020B0502020104020203" pitchFamily="34" charset="0"/>
                          <a:ea typeface="+mn-ea"/>
                          <a:cs typeface="+mn-cs"/>
                        </a:rPr>
                        <a:t>Matjhabeng</a:t>
                      </a: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 Local Municipality*</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5.3</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5.8</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10</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6.3</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9</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3794519"/>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City of Johannesburg Metro</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1.1</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5.3</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393</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F0F0"/>
                    </a:solidFill>
                  </a:tcPr>
                </a:tc>
                <a:extLst>
                  <a:ext uri="{0D108BD9-81ED-4DB2-BD59-A6C34878D82A}">
                    <a16:rowId xmlns:a16="http://schemas.microsoft.com/office/drawing/2014/main" val="3272618982"/>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Govan Mbeki Local Municipality*</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3.7</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4.5</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20</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5.2</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17</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013844"/>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spc="0" normalizeH="0" baseline="0" noProof="0" dirty="0" err="1">
                          <a:ln>
                            <a:noFill/>
                          </a:ln>
                          <a:solidFill>
                            <a:schemeClr val="tx1"/>
                          </a:solidFill>
                          <a:effectLst/>
                          <a:uLnTx/>
                          <a:uFillTx/>
                          <a:latin typeface="Gill Sans MT" panose="020B0502020104020203" pitchFamily="34" charset="0"/>
                          <a:ea typeface="+mn-ea"/>
                          <a:cs typeface="+mn-cs"/>
                        </a:rPr>
                        <a:t>Lekwa</a:t>
                      </a: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 Local Municipality*</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1.9</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2.2</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18</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2.6</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17</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9783367"/>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City of </a:t>
                      </a:r>
                      <a:r>
                        <a:rPr kumimoji="0" lang="en-GB" sz="1200" b="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Matlosana</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Local Municipality*</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1.4</a:t>
                      </a: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1.8</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22</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2.3</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33</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637476"/>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spc="0" normalizeH="0" baseline="0" noProof="0" dirty="0" err="1">
                          <a:ln>
                            <a:noFill/>
                          </a:ln>
                          <a:solidFill>
                            <a:schemeClr val="tx1"/>
                          </a:solidFill>
                          <a:effectLst/>
                          <a:uLnTx/>
                          <a:uFillTx/>
                          <a:latin typeface="Gill Sans MT" panose="020B0502020104020203" pitchFamily="34" charset="0"/>
                          <a:ea typeface="+mn-ea"/>
                          <a:cs typeface="+mn-cs"/>
                        </a:rPr>
                        <a:t>Ngwathe</a:t>
                      </a: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 Local Municipality*</a:t>
                      </a: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1.7</a:t>
                      </a:r>
                    </a:p>
                  </a:txBody>
                  <a:tcPr marL="36000" marR="36000" marT="0" marB="0" anchor="ctr">
                    <a:lnL>
                      <a:noFill/>
                    </a:lnL>
                    <a:lnR>
                      <a:noFill/>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2.0</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dirty="0">
                          <a:ln>
                            <a:noFill/>
                          </a:ln>
                          <a:solidFill>
                            <a:schemeClr val="accent1"/>
                          </a:solidFill>
                          <a:effectLst/>
                          <a:latin typeface="Gill Sans MT" pitchFamily="34" charset="0"/>
                          <a:cs typeface="Arial" charset="0"/>
                        </a:rPr>
                        <a:t>17</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2.3</a:t>
                      </a: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15</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4603750"/>
                  </a:ext>
                </a:extLst>
              </a:tr>
              <a:tr h="313132">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Total</a:t>
                      </a:r>
                    </a:p>
                  </a:txBody>
                  <a:tcPr marL="68580" marR="68580" marT="0" marB="0" anchor="ctr">
                    <a:lnL w="12700"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35.6</a:t>
                      </a:r>
                    </a:p>
                  </a:txBody>
                  <a:tcPr marL="36000" marR="36000" marT="0" marB="0" anchor="ctr">
                    <a:lnL>
                      <a:noFill/>
                    </a:lnL>
                    <a:lnR>
                      <a:noFill/>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44.1</a:t>
                      </a:r>
                    </a:p>
                  </a:txBody>
                  <a:tcPr marL="36000" marR="36000" marT="0" marB="0" anchor="ctr">
                    <a:lnL>
                      <a:noFill/>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cap="none" spc="0" normalizeH="0" baseline="0" dirty="0">
                          <a:ln>
                            <a:noFill/>
                          </a:ln>
                          <a:solidFill>
                            <a:schemeClr val="accent1"/>
                          </a:solidFill>
                          <a:effectLst/>
                          <a:latin typeface="Gill Sans MT" pitchFamily="34" charset="0"/>
                          <a:cs typeface="Arial" charset="0"/>
                        </a:rPr>
                        <a:t>23</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377"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57.3</a:t>
                      </a:r>
                    </a:p>
                  </a:txBody>
                  <a:tcPr marL="36000" marR="36000" marT="0" marB="0" anchor="ctr">
                    <a:lnL>
                      <a:noFill/>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dirty="0">
                          <a:ln>
                            <a:noFill/>
                          </a:ln>
                          <a:solidFill>
                            <a:schemeClr val="tx1"/>
                          </a:solidFill>
                          <a:effectLst/>
                          <a:latin typeface="Gill Sans MT" pitchFamily="34" charset="0"/>
                          <a:cs typeface="Arial" charset="0"/>
                        </a:rPr>
                        <a:t>30</a:t>
                      </a:r>
                      <a:r>
                        <a:rPr kumimoji="0" lang="en-GB" altLang="en-US" sz="1200" b="0" i="0" u="none" strike="noStrike" cap="none" spc="0" normalizeH="0" baseline="0" dirty="0">
                          <a:ln>
                            <a:noFill/>
                          </a:ln>
                          <a:solidFill>
                            <a:srgbClr val="C00000"/>
                          </a:solidFill>
                          <a:effectLst/>
                          <a:latin typeface="Gill Sans MT" pitchFamily="34" charset="0"/>
                          <a:cs typeface="Arial" charset="0"/>
                        </a:rPr>
                        <a:t>▲</a:t>
                      </a:r>
                      <a:endParaRPr kumimoji="0" lang="en-GB" sz="1200" b="1"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105555"/>
                  </a:ext>
                </a:extLst>
              </a:tr>
            </a:tbl>
          </a:graphicData>
        </a:graphic>
      </p:graphicFrame>
      <p:sp>
        <p:nvSpPr>
          <p:cNvPr id="554" name="Rectangle 553">
            <a:extLst>
              <a:ext uri="{FF2B5EF4-FFF2-40B4-BE49-F238E27FC236}">
                <a16:creationId xmlns:a16="http://schemas.microsoft.com/office/drawing/2014/main" id="{11CC8782-3D14-8860-0AFC-2F1544AE1551}"/>
              </a:ext>
            </a:extLst>
          </p:cNvPr>
          <p:cNvSpPr/>
          <p:nvPr/>
        </p:nvSpPr>
        <p:spPr>
          <a:xfrm>
            <a:off x="299465" y="3759201"/>
            <a:ext cx="4411580" cy="2374900"/>
          </a:xfrm>
          <a:prstGeom prst="rect">
            <a:avLst/>
          </a:prstGeom>
          <a:solidFill>
            <a:srgbClr val="F1E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555" name="Table 9">
            <a:extLst>
              <a:ext uri="{FF2B5EF4-FFF2-40B4-BE49-F238E27FC236}">
                <a16:creationId xmlns:a16="http://schemas.microsoft.com/office/drawing/2014/main" id="{57B7EBA3-8A09-9C03-0809-2110476DCFD8}"/>
              </a:ext>
            </a:extLst>
          </p:cNvPr>
          <p:cNvGraphicFramePr>
            <a:graphicFrameLocks noGrp="1"/>
          </p:cNvGraphicFramePr>
          <p:nvPr>
            <p:extLst>
              <p:ext uri="{D42A27DB-BD31-4B8C-83A1-F6EECF244321}">
                <p14:modId xmlns:p14="http://schemas.microsoft.com/office/powerpoint/2010/main" val="3158707388"/>
              </p:ext>
            </p:extLst>
          </p:nvPr>
        </p:nvGraphicFramePr>
        <p:xfrm>
          <a:off x="245300" y="4076744"/>
          <a:ext cx="4464632" cy="2193484"/>
        </p:xfrm>
        <a:graphic>
          <a:graphicData uri="http://schemas.openxmlformats.org/drawingml/2006/table">
            <a:tbl>
              <a:tblPr firstRow="1" bandRow="1">
                <a:tableStyleId>{2D5ABB26-0587-4C30-8999-92F81FD0307C}</a:tableStyleId>
              </a:tblPr>
              <a:tblGrid>
                <a:gridCol w="2038884">
                  <a:extLst>
                    <a:ext uri="{9D8B030D-6E8A-4147-A177-3AD203B41FA5}">
                      <a16:colId xmlns:a16="http://schemas.microsoft.com/office/drawing/2014/main" val="495177924"/>
                    </a:ext>
                  </a:extLst>
                </a:gridCol>
                <a:gridCol w="457200">
                  <a:extLst>
                    <a:ext uri="{9D8B030D-6E8A-4147-A177-3AD203B41FA5}">
                      <a16:colId xmlns:a16="http://schemas.microsoft.com/office/drawing/2014/main" val="431480871"/>
                    </a:ext>
                  </a:extLst>
                </a:gridCol>
                <a:gridCol w="1968548">
                  <a:extLst>
                    <a:ext uri="{9D8B030D-6E8A-4147-A177-3AD203B41FA5}">
                      <a16:colId xmlns:a16="http://schemas.microsoft.com/office/drawing/2014/main" val="987245725"/>
                    </a:ext>
                  </a:extLst>
                </a:gridCol>
              </a:tblGrid>
              <a:tr h="806343">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600" b="1" kern="1200">
                          <a:solidFill>
                            <a:schemeClr val="tx1"/>
                          </a:solidFill>
                          <a:latin typeface="Gill Sans MT" panose="020B0502020104020203" pitchFamily="34" charset="0"/>
                          <a:ea typeface="+mn-ea"/>
                          <a:cs typeface="+mn-cs"/>
                        </a:rPr>
                        <a:t>71 municipalities </a:t>
                      </a:r>
                      <a:r>
                        <a:rPr lang="en-GB" sz="1200" kern="1200">
                          <a:solidFill>
                            <a:schemeClr val="tx1"/>
                          </a:solidFill>
                          <a:latin typeface="Gill Sans MT" panose="020B0502020104020203" pitchFamily="34" charset="0"/>
                          <a:ea typeface="+mn-ea"/>
                          <a:cs typeface="+mn-cs"/>
                        </a:rPr>
                        <a:t>participating</a:t>
                      </a:r>
                      <a:endParaRPr lang="en-GB" sz="1050" kern="1200" dirty="0">
                        <a:solidFill>
                          <a:schemeClr val="tx1"/>
                        </a:solidFill>
                        <a:latin typeface="Gill Sans MT" panose="020B0502020104020203" pitchFamily="34" charset="0"/>
                        <a:ea typeface="+mn-ea"/>
                        <a:cs typeface="+mn-cs"/>
                      </a:endParaRPr>
                    </a:p>
                  </a:txBody>
                  <a:tcPr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endParaRPr lang="en-GB" sz="1200" kern="1200" dirty="0">
                        <a:solidFill>
                          <a:schemeClr val="tx1"/>
                        </a:solidFill>
                        <a:latin typeface="Gill Sans MT" panose="020B0502020104020203" pitchFamily="34" charset="0"/>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200" kern="1200">
                          <a:solidFill>
                            <a:schemeClr val="tx1"/>
                          </a:solidFill>
                          <a:latin typeface="Gill Sans MT" panose="020B0502020104020203" pitchFamily="34" charset="0"/>
                          <a:ea typeface="+mn-ea"/>
                          <a:cs typeface="+mn-cs"/>
                        </a:rPr>
                        <a:t>Accounting for </a:t>
                      </a:r>
                      <a:r>
                        <a:rPr lang="en-GB" sz="1600" b="1" kern="1200">
                          <a:solidFill>
                            <a:schemeClr val="tx1"/>
                          </a:solidFill>
                          <a:latin typeface="Gill Sans MT" panose="020B0502020104020203" pitchFamily="34" charset="0"/>
                          <a:ea typeface="+mn-ea"/>
                          <a:cs typeface="+mn-cs"/>
                        </a:rPr>
                        <a:t>95% </a:t>
                      </a:r>
                      <a:r>
                        <a:rPr lang="en-GB" sz="1200" kern="1200">
                          <a:solidFill>
                            <a:schemeClr val="tx1"/>
                          </a:solidFill>
                          <a:latin typeface="Gill Sans MT" panose="020B0502020104020203" pitchFamily="34" charset="0"/>
                          <a:ea typeface="+mn-ea"/>
                          <a:cs typeface="+mn-cs"/>
                        </a:rPr>
                        <a:t>of March 2023 arrear debt targeted for write-off</a:t>
                      </a:r>
                      <a:endParaRPr lang="en-GB" sz="1200" kern="1200" dirty="0">
                        <a:solidFill>
                          <a:schemeClr val="tx1"/>
                        </a:solidFill>
                        <a:latin typeface="Gill Sans MT" panose="020B0502020104020203" pitchFamily="34" charset="0"/>
                        <a:ea typeface="+mn-ea"/>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373279"/>
                  </a:ext>
                </a:extLst>
              </a:tr>
              <a:tr h="1387141">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200" b="0">
                          <a:solidFill>
                            <a:schemeClr val="tx1"/>
                          </a:solidFill>
                          <a:latin typeface="Gill Sans MT" panose="020B0502020104020203" pitchFamily="34" charset="0"/>
                          <a:sym typeface="Wingdings" panose="05000000000000000000" pitchFamily="2" charset="2"/>
                        </a:rPr>
                        <a:t>By March 2024, only</a:t>
                      </a:r>
                      <a:br>
                        <a:rPr lang="en-GB" sz="1200" b="0">
                          <a:solidFill>
                            <a:schemeClr val="tx1"/>
                          </a:solidFill>
                          <a:latin typeface="Gill Sans MT" panose="020B0502020104020203" pitchFamily="34" charset="0"/>
                          <a:sym typeface="Wingdings" panose="05000000000000000000" pitchFamily="2" charset="2"/>
                        </a:rPr>
                      </a:br>
                      <a:r>
                        <a:rPr lang="en-GB" sz="1600" b="1">
                          <a:solidFill>
                            <a:schemeClr val="tx1"/>
                          </a:solidFill>
                          <a:latin typeface="Gill Sans MT" panose="020B0502020104020203" pitchFamily="34" charset="0"/>
                          <a:sym typeface="Wingdings" panose="05000000000000000000" pitchFamily="2" charset="2"/>
                        </a:rPr>
                        <a:t>23 municipalities </a:t>
                      </a:r>
                      <a:r>
                        <a:rPr lang="en-GB" sz="1200">
                          <a:solidFill>
                            <a:schemeClr val="tx1"/>
                          </a:solidFill>
                          <a:latin typeface="Gill Sans MT" panose="020B0502020104020203" pitchFamily="34" charset="0"/>
                          <a:sym typeface="Wingdings" panose="05000000000000000000" pitchFamily="2" charset="2"/>
                        </a:rPr>
                        <a:t>honouring current accounts</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200">
                          <a:solidFill>
                            <a:schemeClr val="tx1"/>
                          </a:solidFill>
                          <a:latin typeface="Gill Sans MT" panose="020B0502020104020203" pitchFamily="34" charset="0"/>
                          <a:sym typeface="Wingdings" panose="05000000000000000000" pitchFamily="2" charset="2"/>
                        </a:rPr>
                        <a:t>(12% of the arrear debt) </a:t>
                      </a:r>
                      <a:endParaRPr lang="en-GB" sz="1200" dirty="0">
                        <a:solidFill>
                          <a:schemeClr val="tx1"/>
                        </a:solidFill>
                        <a:latin typeface="Gill Sans MT" panose="020B0502020104020203" pitchFamily="34" charset="0"/>
                        <a:sym typeface="Wingdings" panose="05000000000000000000" pitchFamily="2" charset="2"/>
                      </a:endParaRPr>
                    </a:p>
                  </a:txBody>
                  <a:tcPr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endParaRPr lang="en-GB" sz="1200" b="1" dirty="0">
                        <a:solidFill>
                          <a:schemeClr val="tx1"/>
                        </a:solidFill>
                        <a:latin typeface="Gill Sans MT" panose="020B0502020104020203" pitchFamily="34" charset="0"/>
                        <a:sym typeface="Wingdings" panose="05000000000000000000" pitchFamily="2" charset="2"/>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1200" b="0" dirty="0">
                          <a:solidFill>
                            <a:schemeClr val="tx1"/>
                          </a:solidFill>
                          <a:latin typeface="Gill Sans MT" panose="020B0502020104020203" pitchFamily="34" charset="0"/>
                          <a:sym typeface="Wingdings" panose="05000000000000000000" pitchFamily="2" charset="2"/>
                        </a:rPr>
                        <a:t>By November 2024, only</a:t>
                      </a:r>
                      <a:r>
                        <a:rPr lang="en-GB" sz="1200" b="1" dirty="0">
                          <a:solidFill>
                            <a:schemeClr val="tx1"/>
                          </a:solidFill>
                          <a:latin typeface="Gill Sans MT" panose="020B0502020104020203" pitchFamily="34" charset="0"/>
                          <a:sym typeface="Wingdings" panose="05000000000000000000" pitchFamily="2" charset="2"/>
                        </a:rPr>
                        <a:t> </a:t>
                      </a:r>
                      <a:br>
                        <a:rPr lang="en-GB" sz="1200" b="1" dirty="0">
                          <a:solidFill>
                            <a:schemeClr val="tx1"/>
                          </a:solidFill>
                          <a:latin typeface="Gill Sans MT" panose="020B0502020104020203" pitchFamily="34" charset="0"/>
                          <a:sym typeface="Wingdings" panose="05000000000000000000" pitchFamily="2" charset="2"/>
                        </a:rPr>
                      </a:br>
                      <a:r>
                        <a:rPr lang="en-GB" sz="1600" b="1" dirty="0">
                          <a:solidFill>
                            <a:schemeClr val="tx1"/>
                          </a:solidFill>
                          <a:latin typeface="Gill Sans MT" panose="020B0502020104020203" pitchFamily="34" charset="0"/>
                          <a:sym typeface="Wingdings" panose="05000000000000000000" pitchFamily="2" charset="2"/>
                        </a:rPr>
                        <a:t>10 municipalities</a:t>
                      </a:r>
                      <a:r>
                        <a:rPr lang="en-GB" sz="1600" b="0" dirty="0">
                          <a:solidFill>
                            <a:schemeClr val="tx1"/>
                          </a:solidFill>
                          <a:latin typeface="Gill Sans MT" panose="020B0502020104020203" pitchFamily="34" charset="0"/>
                          <a:sym typeface="Wingdings" panose="05000000000000000000" pitchFamily="2" charset="2"/>
                        </a:rPr>
                        <a:t> </a:t>
                      </a:r>
                      <a:r>
                        <a:rPr lang="en-GB" sz="1200" b="0" dirty="0">
                          <a:solidFill>
                            <a:schemeClr val="tx1"/>
                          </a:solidFill>
                          <a:latin typeface="Gill Sans MT" panose="020B0502020104020203" pitchFamily="34" charset="0"/>
                          <a:sym typeface="Wingdings" panose="05000000000000000000" pitchFamily="2" charset="2"/>
                        </a:rPr>
                        <a:t>honouring current accounts</a:t>
                      </a:r>
                    </a:p>
                    <a:p>
                      <a:pPr marL="0" marR="0" lvl="0" indent="0" algn="ctr" defTabSz="914400" rtl="0" eaLnBrk="1" fontAlgn="auto" latinLnBrk="0" hangingPunct="1">
                        <a:lnSpc>
                          <a:spcPct val="114000"/>
                        </a:lnSpc>
                        <a:spcBef>
                          <a:spcPts val="0"/>
                        </a:spcBef>
                        <a:spcAft>
                          <a:spcPts val="0"/>
                        </a:spcAft>
                        <a:buClrTx/>
                        <a:buSzTx/>
                        <a:buFontTx/>
                        <a:buNone/>
                        <a:tabLst/>
                        <a:defRPr/>
                      </a:pPr>
                      <a:r>
                        <a:rPr lang="en-GB" sz="1200" dirty="0">
                          <a:solidFill>
                            <a:schemeClr val="tx1"/>
                          </a:solidFill>
                          <a:latin typeface="Gill Sans MT" panose="020B0502020104020203" pitchFamily="34" charset="0"/>
                          <a:sym typeface="Wingdings" panose="05000000000000000000" pitchFamily="2" charset="2"/>
                        </a:rPr>
                        <a:t>(2% of the arrear debt)</a:t>
                      </a:r>
                      <a:endParaRPr lang="en-GB" sz="1200" b="1" dirty="0">
                        <a:solidFill>
                          <a:schemeClr val="tx1"/>
                        </a:solidFill>
                        <a:latin typeface="Gill Sans MT" panose="020B0502020104020203" pitchFamily="34" charset="0"/>
                        <a:sym typeface="Wingdings" panose="05000000000000000000" pitchFamily="2" charset="2"/>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483142"/>
                  </a:ext>
                </a:extLst>
              </a:tr>
            </a:tbl>
          </a:graphicData>
        </a:graphic>
      </p:graphicFrame>
      <p:sp>
        <p:nvSpPr>
          <p:cNvPr id="566" name="TextBox 565">
            <a:extLst>
              <a:ext uri="{FF2B5EF4-FFF2-40B4-BE49-F238E27FC236}">
                <a16:creationId xmlns:a16="http://schemas.microsoft.com/office/drawing/2014/main" id="{B1F2194F-7C57-06D1-91F8-EEB714E9B8AF}"/>
              </a:ext>
            </a:extLst>
          </p:cNvPr>
          <p:cNvSpPr txBox="1"/>
          <p:nvPr/>
        </p:nvSpPr>
        <p:spPr>
          <a:xfrm>
            <a:off x="5097737" y="5558035"/>
            <a:ext cx="6998876"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i="0" u="none" strike="noStrike" kern="100" cap="none" spc="0" normalizeH="0" baseline="0" noProof="0">
                <a:ln>
                  <a:noFill/>
                </a:ln>
                <a:solidFill>
                  <a:srgbClr val="83725B"/>
                </a:solidFill>
                <a:effectLst/>
                <a:uLnTx/>
                <a:uFillTx/>
                <a:latin typeface="Gill Sans MT" panose="020B0502020104020203" pitchFamily="34" charset="0"/>
                <a:ea typeface="Aptos" panose="020B0004020202020204" pitchFamily="34" charset="0"/>
                <a:cs typeface="Times New Roman" panose="02020603050405020304" pitchFamily="18" charset="0"/>
              </a:rPr>
              <a:t>Arrear debt continues to escalate due to poor adherence to the municipal debt relief conditions, with more recent challenges with metros</a:t>
            </a:r>
            <a:endParaRPr kumimoji="0" lang="en-GB" i="0" u="none" strike="noStrike" kern="100" cap="none" spc="0" normalizeH="0" baseline="0" noProof="0" dirty="0">
              <a:ln>
                <a:noFill/>
              </a:ln>
              <a:solidFill>
                <a:srgbClr val="83725B"/>
              </a:solidFill>
              <a:effectLst/>
              <a:uLnTx/>
              <a:uFillTx/>
              <a:latin typeface="Gill Sans MT" panose="020B0502020104020203" pitchFamily="34" charset="0"/>
              <a:ea typeface="Aptos" panose="020B0004020202020204" pitchFamily="34" charset="0"/>
              <a:cs typeface="Times New Roman" panose="02020603050405020304" pitchFamily="18" charset="0"/>
            </a:endParaRPr>
          </a:p>
        </p:txBody>
      </p:sp>
      <p:sp>
        <p:nvSpPr>
          <p:cNvPr id="567" name="Arrow: Right 566">
            <a:extLst>
              <a:ext uri="{FF2B5EF4-FFF2-40B4-BE49-F238E27FC236}">
                <a16:creationId xmlns:a16="http://schemas.microsoft.com/office/drawing/2014/main" id="{730D66E3-6B66-8E41-184B-1780A7E9DCFD}"/>
              </a:ext>
            </a:extLst>
          </p:cNvPr>
          <p:cNvSpPr/>
          <p:nvPr/>
        </p:nvSpPr>
        <p:spPr>
          <a:xfrm>
            <a:off x="2390522" y="4384984"/>
            <a:ext cx="314325" cy="3035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3" name="Arrow: Up 572">
            <a:extLst>
              <a:ext uri="{FF2B5EF4-FFF2-40B4-BE49-F238E27FC236}">
                <a16:creationId xmlns:a16="http://schemas.microsoft.com/office/drawing/2014/main" id="{9B2809B2-A291-DF37-6463-19770EB2375C}"/>
              </a:ext>
            </a:extLst>
          </p:cNvPr>
          <p:cNvSpPr/>
          <p:nvPr/>
        </p:nvSpPr>
        <p:spPr>
          <a:xfrm flipV="1">
            <a:off x="2377822" y="5302791"/>
            <a:ext cx="332604" cy="421329"/>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76" name="TextBox 575">
            <a:extLst>
              <a:ext uri="{FF2B5EF4-FFF2-40B4-BE49-F238E27FC236}">
                <a16:creationId xmlns:a16="http://schemas.microsoft.com/office/drawing/2014/main" id="{A7D074AC-E174-4FA4-02A5-FC752CFF8F42}"/>
              </a:ext>
            </a:extLst>
          </p:cNvPr>
          <p:cNvSpPr txBox="1"/>
          <p:nvPr/>
        </p:nvSpPr>
        <p:spPr>
          <a:xfrm>
            <a:off x="325581" y="3691179"/>
            <a:ext cx="3460750" cy="377825"/>
          </a:xfrm>
          <a:prstGeom prst="rect">
            <a:avLst/>
          </a:prstGeom>
          <a:noFill/>
          <a:ln>
            <a:noFill/>
          </a:ln>
        </p:spPr>
        <p:txBody>
          <a:bodyPr wrap="square" rtlCol="0">
            <a:spAutoFit/>
          </a:bodyPr>
          <a:lstStyle/>
          <a:p>
            <a:pPr marL="0" marR="0" lvl="1" indent="0" algn="l" defTabSz="914354" eaLnBrk="1" fontAlgn="base" latinLnBrk="0" hangingPunct="1">
              <a:lnSpc>
                <a:spcPct val="150000"/>
              </a:lnSpc>
              <a:spcBef>
                <a:spcPct val="0"/>
              </a:spcBef>
              <a:spcAft>
                <a:spcPct val="0"/>
              </a:spcAft>
              <a:buClr>
                <a:srgbClr val="83725B"/>
              </a:buClr>
              <a:buSzTx/>
              <a:buFontTx/>
              <a:buNone/>
              <a:tabLst/>
              <a:defRPr/>
            </a:pPr>
            <a:r>
              <a:rPr kumimoji="0" lang="en-GB" sz="1400" b="1" i="0" u="none" strike="noStrike" kern="0" cap="none" spc="0" normalizeH="0" baseline="0" noProof="0" dirty="0">
                <a:ln>
                  <a:noFill/>
                </a:ln>
                <a:solidFill>
                  <a:schemeClr val="tx2"/>
                </a:solidFill>
                <a:effectLst/>
                <a:uLnTx/>
                <a:uFillTx/>
                <a:latin typeface="Gill Sans MT" panose="020B0502020104020203" pitchFamily="34" charset="0"/>
                <a:ea typeface="+mn-ea"/>
                <a:cs typeface="Arial"/>
              </a:rPr>
              <a:t>Municipal debt relief programme</a:t>
            </a:r>
            <a:endParaRPr kumimoji="0" lang="en-GB" sz="1400" b="1" i="0" u="none" strike="noStrike" kern="1200" cap="none" spc="0" normalizeH="0" baseline="0" noProof="0" dirty="0">
              <a:ln>
                <a:noFill/>
              </a:ln>
              <a:solidFill>
                <a:schemeClr val="tx2"/>
              </a:solidFill>
              <a:effectLst/>
              <a:uLnTx/>
              <a:uFillTx/>
              <a:latin typeface="Gill Sans MT" panose="020B0502020104020203" pitchFamily="34" charset="0"/>
              <a:ea typeface="+mn-ea"/>
              <a:cs typeface="Arial" pitchFamily="34" charset="0"/>
            </a:endParaRPr>
          </a:p>
        </p:txBody>
      </p:sp>
      <p:sp>
        <p:nvSpPr>
          <p:cNvPr id="5" name="TextBox 4">
            <a:extLst>
              <a:ext uri="{FF2B5EF4-FFF2-40B4-BE49-F238E27FC236}">
                <a16:creationId xmlns:a16="http://schemas.microsoft.com/office/drawing/2014/main" id="{3B79AAC4-F14A-17C8-7233-FBFAC5032621}"/>
              </a:ext>
            </a:extLst>
          </p:cNvPr>
          <p:cNvSpPr txBox="1"/>
          <p:nvPr/>
        </p:nvSpPr>
        <p:spPr>
          <a:xfrm>
            <a:off x="1982787" y="4832814"/>
            <a:ext cx="1174115" cy="307777"/>
          </a:xfrm>
          <a:prstGeom prst="rect">
            <a:avLst/>
          </a:prstGeom>
          <a:noFill/>
        </p:spPr>
        <p:txBody>
          <a:bodyPr wrap="square" rtlCol="0">
            <a:spAutoFit/>
          </a:bodyPr>
          <a:lstStyle/>
          <a:p>
            <a:pPr>
              <a:buClr>
                <a:schemeClr val="bg1">
                  <a:lumMod val="50000"/>
                </a:schemeClr>
              </a:buClr>
            </a:pPr>
            <a:r>
              <a:rPr lang="en-GB" sz="1400">
                <a:latin typeface="Gill Sans MT" panose="020B0502020104020203" pitchFamily="34" charset="0"/>
              </a:rPr>
              <a:t>HOWEVER</a:t>
            </a:r>
            <a:endParaRPr lang="en-GB" sz="1400" dirty="0">
              <a:latin typeface="Gill Sans MT" panose="020B0502020104020203" pitchFamily="34" charset="0"/>
            </a:endParaRPr>
          </a:p>
        </p:txBody>
      </p:sp>
      <p:sp>
        <p:nvSpPr>
          <p:cNvPr id="8" name="TextBox 7">
            <a:extLst>
              <a:ext uri="{FF2B5EF4-FFF2-40B4-BE49-F238E27FC236}">
                <a16:creationId xmlns:a16="http://schemas.microsoft.com/office/drawing/2014/main" id="{110352DC-4DB4-1011-C61A-4B2A64CCEDC1}"/>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1796592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7736D-A53E-6DEA-4CB8-5760D28E7D44}"/>
              </a:ext>
            </a:extLst>
          </p:cNvPr>
          <p:cNvSpPr>
            <a:spLocks noGrp="1"/>
          </p:cNvSpPr>
          <p:nvPr>
            <p:ph type="title"/>
          </p:nvPr>
        </p:nvSpPr>
        <p:spPr/>
        <p:txBody>
          <a:bodyPr/>
          <a:lstStyle/>
          <a:p>
            <a:r>
              <a:rPr lang="en-US" dirty="0"/>
              <a:t>Agenda </a:t>
            </a:r>
            <a:endParaRPr lang="en-ZA" dirty="0"/>
          </a:p>
        </p:txBody>
      </p:sp>
      <p:sp>
        <p:nvSpPr>
          <p:cNvPr id="3" name="Content Placeholder 2">
            <a:extLst>
              <a:ext uri="{FF2B5EF4-FFF2-40B4-BE49-F238E27FC236}">
                <a16:creationId xmlns:a16="http://schemas.microsoft.com/office/drawing/2014/main" id="{5D822C7F-CEF6-412C-2D37-2C55CDE533E4}"/>
              </a:ext>
            </a:extLst>
          </p:cNvPr>
          <p:cNvSpPr>
            <a:spLocks noGrp="1"/>
          </p:cNvSpPr>
          <p:nvPr>
            <p:ph idx="1"/>
          </p:nvPr>
        </p:nvSpPr>
        <p:spPr/>
        <p:txBody>
          <a:bodyPr>
            <a:normAutofit/>
          </a:bodyPr>
          <a:lstStyle/>
          <a:p>
            <a:pPr>
              <a:buClr>
                <a:schemeClr val="bg1">
                  <a:lumMod val="50000"/>
                </a:schemeClr>
              </a:buClr>
            </a:pPr>
            <a:endParaRPr lang="en-ZA" sz="1400" dirty="0">
              <a:solidFill>
                <a:schemeClr val="bg2">
                  <a:lumMod val="10000"/>
                </a:schemeClr>
              </a:solidFill>
              <a:latin typeface="Gill Sans MT" panose="020B0502020104020203" pitchFamily="34" charset="0"/>
            </a:endParaRPr>
          </a:p>
          <a:p>
            <a:pPr marL="0" indent="0">
              <a:buClr>
                <a:schemeClr val="bg1">
                  <a:lumMod val="50000"/>
                </a:schemeClr>
              </a:buClr>
              <a:buNone/>
            </a:pPr>
            <a:r>
              <a:rPr lang="en-ZA" sz="1400" b="1" dirty="0">
                <a:solidFill>
                  <a:schemeClr val="bg2">
                    <a:lumMod val="10000"/>
                  </a:schemeClr>
                </a:solidFill>
                <a:latin typeface="Gill Sans MT" panose="020B0502020104020203" pitchFamily="34" charset="0"/>
              </a:rPr>
              <a:t>Overview of 2024 Performance </a:t>
            </a:r>
            <a:r>
              <a:rPr lang="en-ZA" b="1" dirty="0">
                <a:solidFill>
                  <a:schemeClr val="bg2">
                    <a:lumMod val="10000"/>
                  </a:schemeClr>
                </a:solidFill>
              </a:rPr>
              <a:t>and updated </a:t>
            </a:r>
            <a:r>
              <a:rPr lang="en-ZA" sz="1400" b="1" dirty="0">
                <a:solidFill>
                  <a:schemeClr val="bg2">
                    <a:lumMod val="10000"/>
                  </a:schemeClr>
                </a:solidFill>
                <a:latin typeface="Gill Sans MT" panose="020B0502020104020203" pitchFamily="34" charset="0"/>
              </a:rPr>
              <a:t>2025 half year performance:</a:t>
            </a:r>
          </a:p>
          <a:p>
            <a:pPr>
              <a:buClr>
                <a:schemeClr val="bg1">
                  <a:lumMod val="50000"/>
                </a:schemeClr>
              </a:buClr>
            </a:pPr>
            <a:r>
              <a:rPr lang="en-ZA" dirty="0">
                <a:solidFill>
                  <a:schemeClr val="bg2">
                    <a:lumMod val="10000"/>
                  </a:schemeClr>
                </a:solidFill>
              </a:rPr>
              <a:t>I</a:t>
            </a:r>
            <a:r>
              <a:rPr lang="en-ZA" sz="1400" dirty="0">
                <a:solidFill>
                  <a:schemeClr val="bg2">
                    <a:lumMod val="10000"/>
                  </a:schemeClr>
                </a:solidFill>
                <a:latin typeface="Gill Sans MT" panose="020B0502020104020203" pitchFamily="34" charset="0"/>
              </a:rPr>
              <a:t>ntroduction - </a:t>
            </a:r>
            <a:r>
              <a:rPr lang="en-ZA" dirty="0">
                <a:solidFill>
                  <a:schemeClr val="bg2">
                    <a:lumMod val="10000"/>
                  </a:schemeClr>
                </a:solidFill>
              </a:rPr>
              <a:t>M</a:t>
            </a:r>
            <a:r>
              <a:rPr lang="en-ZA" sz="1400" dirty="0">
                <a:solidFill>
                  <a:schemeClr val="bg2">
                    <a:lumMod val="10000"/>
                  </a:schemeClr>
                </a:solidFill>
                <a:latin typeface="Gill Sans MT" panose="020B0502020104020203" pitchFamily="34" charset="0"/>
              </a:rPr>
              <a:t>teto </a:t>
            </a:r>
            <a:r>
              <a:rPr lang="en-ZA" dirty="0">
                <a:solidFill>
                  <a:schemeClr val="bg2">
                    <a:lumMod val="10000"/>
                  </a:schemeClr>
                </a:solidFill>
              </a:rPr>
              <a:t>N</a:t>
            </a:r>
            <a:r>
              <a:rPr lang="en-ZA" sz="1400" dirty="0">
                <a:solidFill>
                  <a:schemeClr val="bg2">
                    <a:lumMod val="10000"/>
                  </a:schemeClr>
                </a:solidFill>
                <a:latin typeface="Gill Sans MT" panose="020B0502020104020203" pitchFamily="34" charset="0"/>
              </a:rPr>
              <a:t>yati, Chairman</a:t>
            </a:r>
          </a:p>
          <a:p>
            <a:pPr>
              <a:buClr>
                <a:schemeClr val="bg1">
                  <a:lumMod val="50000"/>
                </a:schemeClr>
              </a:buClr>
            </a:pPr>
            <a:r>
              <a:rPr lang="en-ZA" dirty="0">
                <a:solidFill>
                  <a:schemeClr val="bg2">
                    <a:lumMod val="10000"/>
                  </a:schemeClr>
                </a:solidFill>
              </a:rPr>
              <a:t>O</a:t>
            </a:r>
            <a:r>
              <a:rPr lang="en-ZA" sz="1400" dirty="0">
                <a:solidFill>
                  <a:schemeClr val="bg2">
                    <a:lumMod val="10000"/>
                  </a:schemeClr>
                </a:solidFill>
                <a:latin typeface="Gill Sans MT" panose="020B0502020104020203" pitchFamily="34" charset="0"/>
              </a:rPr>
              <a:t>verview of 2024 performance - Dan </a:t>
            </a:r>
            <a:r>
              <a:rPr lang="en-ZA" dirty="0">
                <a:solidFill>
                  <a:schemeClr val="bg2">
                    <a:lumMod val="10000"/>
                  </a:schemeClr>
                </a:solidFill>
              </a:rPr>
              <a:t>M</a:t>
            </a:r>
            <a:r>
              <a:rPr lang="en-ZA" sz="1400" dirty="0">
                <a:solidFill>
                  <a:schemeClr val="bg2">
                    <a:lumMod val="10000"/>
                  </a:schemeClr>
                </a:solidFill>
                <a:latin typeface="Gill Sans MT" panose="020B0502020104020203" pitchFamily="34" charset="0"/>
              </a:rPr>
              <a:t>arokane, Group Chief Executive</a:t>
            </a:r>
          </a:p>
          <a:p>
            <a:pPr>
              <a:buClr>
                <a:schemeClr val="bg1">
                  <a:lumMod val="50000"/>
                </a:schemeClr>
              </a:buClr>
            </a:pPr>
            <a:r>
              <a:rPr lang="en-ZA" sz="1400" dirty="0">
                <a:solidFill>
                  <a:schemeClr val="bg2">
                    <a:lumMod val="10000"/>
                  </a:schemeClr>
                </a:solidFill>
                <a:latin typeface="Gill Sans MT" panose="020B0502020104020203" pitchFamily="34" charset="0"/>
              </a:rPr>
              <a:t>2024 financial overview - </a:t>
            </a:r>
            <a:r>
              <a:rPr lang="en-ZA" dirty="0">
                <a:solidFill>
                  <a:schemeClr val="bg2">
                    <a:lumMod val="10000"/>
                  </a:schemeClr>
                </a:solidFill>
              </a:rPr>
              <a:t>C</a:t>
            </a:r>
            <a:r>
              <a:rPr lang="en-ZA" sz="1400" dirty="0">
                <a:solidFill>
                  <a:schemeClr val="bg2">
                    <a:lumMod val="10000"/>
                  </a:schemeClr>
                </a:solidFill>
                <a:latin typeface="Gill Sans MT" panose="020B0502020104020203" pitchFamily="34" charset="0"/>
              </a:rPr>
              <a:t>alib </a:t>
            </a:r>
            <a:r>
              <a:rPr lang="en-ZA" dirty="0">
                <a:solidFill>
                  <a:schemeClr val="bg2">
                    <a:lumMod val="10000"/>
                  </a:schemeClr>
                </a:solidFill>
              </a:rPr>
              <a:t>C</a:t>
            </a:r>
            <a:r>
              <a:rPr lang="en-ZA" sz="1400" dirty="0">
                <a:solidFill>
                  <a:schemeClr val="bg2">
                    <a:lumMod val="10000"/>
                  </a:schemeClr>
                </a:solidFill>
                <a:latin typeface="Gill Sans MT" panose="020B0502020104020203" pitchFamily="34" charset="0"/>
              </a:rPr>
              <a:t>assim, Chief Financial Officer</a:t>
            </a:r>
          </a:p>
          <a:p>
            <a:pPr>
              <a:buClr>
                <a:schemeClr val="bg1">
                  <a:lumMod val="50000"/>
                </a:schemeClr>
              </a:buClr>
            </a:pPr>
            <a:r>
              <a:rPr lang="en-ZA" sz="1400" dirty="0">
                <a:solidFill>
                  <a:schemeClr val="bg2">
                    <a:lumMod val="10000"/>
                  </a:schemeClr>
                </a:solidFill>
                <a:latin typeface="Gill Sans MT" panose="020B0502020104020203" pitchFamily="34" charset="0"/>
              </a:rPr>
              <a:t>2025 half-year performance - Dan </a:t>
            </a:r>
            <a:r>
              <a:rPr lang="en-ZA" dirty="0">
                <a:solidFill>
                  <a:schemeClr val="bg2">
                    <a:lumMod val="10000"/>
                  </a:schemeClr>
                </a:solidFill>
              </a:rPr>
              <a:t>M</a:t>
            </a:r>
            <a:r>
              <a:rPr lang="en-ZA" sz="1400" dirty="0">
                <a:solidFill>
                  <a:schemeClr val="bg2">
                    <a:lumMod val="10000"/>
                  </a:schemeClr>
                </a:solidFill>
                <a:latin typeface="Gill Sans MT" panose="020B0502020104020203" pitchFamily="34" charset="0"/>
              </a:rPr>
              <a:t>arokane</a:t>
            </a:r>
          </a:p>
          <a:p>
            <a:pPr marL="0" indent="0">
              <a:buClr>
                <a:schemeClr val="bg1">
                  <a:lumMod val="50000"/>
                </a:schemeClr>
              </a:buClr>
              <a:buNone/>
            </a:pPr>
            <a:r>
              <a:rPr lang="en-ZA" sz="1400" b="1" dirty="0">
                <a:solidFill>
                  <a:schemeClr val="bg2">
                    <a:lumMod val="10000"/>
                  </a:schemeClr>
                </a:solidFill>
                <a:latin typeface="Gill Sans MT" panose="020B0502020104020203" pitchFamily="34" charset="0"/>
              </a:rPr>
              <a:t>Action plans:</a:t>
            </a:r>
          </a:p>
          <a:p>
            <a:pPr>
              <a:buClr>
                <a:schemeClr val="bg1">
                  <a:lumMod val="50000"/>
                </a:schemeClr>
              </a:buClr>
            </a:pPr>
            <a:r>
              <a:rPr lang="en-ZA" dirty="0">
                <a:solidFill>
                  <a:schemeClr val="bg2">
                    <a:lumMod val="10000"/>
                  </a:schemeClr>
                </a:solidFill>
              </a:rPr>
              <a:t>F</a:t>
            </a:r>
            <a:r>
              <a:rPr lang="en-ZA" sz="1400" dirty="0">
                <a:solidFill>
                  <a:schemeClr val="bg2">
                    <a:lumMod val="10000"/>
                  </a:schemeClr>
                </a:solidFill>
                <a:latin typeface="Gill Sans MT" panose="020B0502020104020203" pitchFamily="34" charset="0"/>
              </a:rPr>
              <a:t>inancial recovery plan </a:t>
            </a:r>
            <a:endParaRPr lang="en-ZA" sz="1400" dirty="0">
              <a:solidFill>
                <a:schemeClr val="bg2">
                  <a:lumMod val="10000"/>
                </a:schemeClr>
              </a:solidFill>
              <a:highlight>
                <a:srgbClr val="FFFF00"/>
              </a:highlight>
              <a:latin typeface="Gill Sans MT" panose="020B0502020104020203" pitchFamily="34" charset="0"/>
            </a:endParaRPr>
          </a:p>
          <a:p>
            <a:pPr>
              <a:buClr>
                <a:schemeClr val="bg1">
                  <a:lumMod val="50000"/>
                </a:schemeClr>
              </a:buClr>
            </a:pPr>
            <a:r>
              <a:rPr lang="en-ZA" sz="1400" dirty="0">
                <a:solidFill>
                  <a:schemeClr val="bg2">
                    <a:lumMod val="10000"/>
                  </a:schemeClr>
                </a:solidFill>
                <a:latin typeface="Gill Sans MT" panose="020B0502020104020203" pitchFamily="34" charset="0"/>
              </a:rPr>
              <a:t>Technology recovery plan </a:t>
            </a:r>
            <a:endParaRPr lang="en-ZA" sz="1400" dirty="0">
              <a:solidFill>
                <a:schemeClr val="bg2">
                  <a:lumMod val="10000"/>
                </a:schemeClr>
              </a:solidFill>
              <a:highlight>
                <a:srgbClr val="FFFF00"/>
              </a:highlight>
              <a:latin typeface="Gill Sans MT" panose="020B0502020104020203" pitchFamily="34" charset="0"/>
            </a:endParaRPr>
          </a:p>
          <a:p>
            <a:pPr>
              <a:buClr>
                <a:schemeClr val="bg1">
                  <a:lumMod val="50000"/>
                </a:schemeClr>
              </a:buClr>
            </a:pPr>
            <a:r>
              <a:rPr lang="en-ZA" dirty="0">
                <a:solidFill>
                  <a:schemeClr val="bg2">
                    <a:lumMod val="10000"/>
                  </a:schemeClr>
                </a:solidFill>
              </a:rPr>
              <a:t>A</a:t>
            </a:r>
            <a:r>
              <a:rPr lang="en-ZA" sz="1400" dirty="0">
                <a:solidFill>
                  <a:schemeClr val="bg2">
                    <a:lumMod val="10000"/>
                  </a:schemeClr>
                </a:solidFill>
                <a:latin typeface="Gill Sans MT" panose="020B0502020104020203" pitchFamily="34" charset="0"/>
              </a:rPr>
              <a:t>udit recovery plan </a:t>
            </a:r>
            <a:endParaRPr lang="en-ZA" sz="1400" dirty="0">
              <a:solidFill>
                <a:schemeClr val="bg2">
                  <a:lumMod val="10000"/>
                </a:schemeClr>
              </a:solidFill>
              <a:highlight>
                <a:srgbClr val="FFFF00"/>
              </a:highlight>
              <a:latin typeface="Gill Sans MT" panose="020B0502020104020203" pitchFamily="34" charset="0"/>
            </a:endParaRPr>
          </a:p>
          <a:p>
            <a:pPr marL="0" indent="0">
              <a:buClr>
                <a:schemeClr val="bg1">
                  <a:lumMod val="50000"/>
                </a:schemeClr>
              </a:buClr>
              <a:buNone/>
            </a:pPr>
            <a:r>
              <a:rPr lang="en-ZA" b="1" dirty="0">
                <a:solidFill>
                  <a:schemeClr val="bg2">
                    <a:lumMod val="10000"/>
                  </a:schemeClr>
                </a:solidFill>
              </a:rPr>
              <a:t>Question and Answer session</a:t>
            </a:r>
          </a:p>
          <a:p>
            <a:pPr marL="0" indent="0">
              <a:buClr>
                <a:schemeClr val="bg1">
                  <a:lumMod val="50000"/>
                </a:schemeClr>
              </a:buClr>
              <a:buNone/>
            </a:pPr>
            <a:r>
              <a:rPr lang="en-ZA" sz="1400" b="1" dirty="0">
                <a:solidFill>
                  <a:schemeClr val="bg2">
                    <a:lumMod val="10000"/>
                  </a:schemeClr>
                </a:solidFill>
                <a:latin typeface="Gill Sans MT" panose="020B0502020104020203" pitchFamily="34" charset="0"/>
              </a:rPr>
              <a:t>Close and Next Steps</a:t>
            </a:r>
          </a:p>
          <a:p>
            <a:pPr>
              <a:buClr>
                <a:schemeClr val="bg1">
                  <a:lumMod val="50000"/>
                </a:schemeClr>
              </a:buClr>
            </a:pPr>
            <a:endParaRPr lang="en-ZA" sz="1400" dirty="0">
              <a:solidFill>
                <a:schemeClr val="bg2">
                  <a:lumMod val="10000"/>
                </a:schemeClr>
              </a:solidFill>
              <a:latin typeface="Gill Sans MT" panose="020B0502020104020203" pitchFamily="34" charset="0"/>
            </a:endParaRPr>
          </a:p>
          <a:p>
            <a:pPr>
              <a:buClr>
                <a:schemeClr val="bg1">
                  <a:lumMod val="50000"/>
                </a:schemeClr>
              </a:buClr>
            </a:pPr>
            <a:endParaRPr lang="en-ZA" sz="1400" dirty="0">
              <a:solidFill>
                <a:schemeClr val="bg2">
                  <a:lumMod val="10000"/>
                </a:schemeClr>
              </a:solidFill>
              <a:latin typeface="Gill Sans MT" panose="020B0502020104020203" pitchFamily="34" charset="0"/>
            </a:endParaRPr>
          </a:p>
          <a:p>
            <a:pPr>
              <a:buClr>
                <a:schemeClr val="bg1">
                  <a:lumMod val="50000"/>
                </a:schemeClr>
              </a:buClr>
            </a:pPr>
            <a:endParaRPr lang="en-ZA" sz="1400" dirty="0">
              <a:solidFill>
                <a:schemeClr val="bg2">
                  <a:lumMod val="10000"/>
                </a:schemeClr>
              </a:solidFill>
              <a:latin typeface="Gill Sans MT" panose="020B0502020104020203" pitchFamily="34" charset="0"/>
            </a:endParaRPr>
          </a:p>
          <a:p>
            <a:pPr>
              <a:buClr>
                <a:schemeClr val="bg1">
                  <a:lumMod val="50000"/>
                </a:schemeClr>
              </a:buClr>
            </a:pPr>
            <a:endParaRPr lang="en-ZA" sz="1400" dirty="0">
              <a:solidFill>
                <a:schemeClr val="bg2">
                  <a:lumMod val="10000"/>
                </a:schemeClr>
              </a:solidFill>
              <a:latin typeface="Gill Sans MT" panose="020B0502020104020203" pitchFamily="34" charset="0"/>
            </a:endParaRPr>
          </a:p>
          <a:p>
            <a:endParaRPr lang="en-ZA" dirty="0"/>
          </a:p>
        </p:txBody>
      </p:sp>
    </p:spTree>
    <p:extLst>
      <p:ext uri="{BB962C8B-B14F-4D97-AF65-F5344CB8AC3E}">
        <p14:creationId xmlns:p14="http://schemas.microsoft.com/office/powerpoint/2010/main" val="3512092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Object 51" hidden="1"/>
          <p:cNvGraphicFramePr>
            <a:graphicFrameLocks noChangeAspect="1"/>
          </p:cNvGraphicFramePr>
          <p:nvPr>
            <p:custDataLst>
              <p:tags r:id="rId1"/>
            </p:custDataLst>
            <p:extLst>
              <p:ext uri="{D42A27DB-BD31-4B8C-83A1-F6EECF244321}">
                <p14:modId xmlns:p14="http://schemas.microsoft.com/office/powerpoint/2010/main" val="4202699917"/>
              </p:ext>
            </p:extLst>
          </p:nvPr>
        </p:nvGraphicFramePr>
        <p:xfrm>
          <a:off x="2119" y="2119"/>
          <a:ext cx="2117" cy="2117"/>
        </p:xfrm>
        <a:graphic>
          <a:graphicData uri="http://schemas.openxmlformats.org/presentationml/2006/ole">
            <mc:AlternateContent xmlns:mc="http://schemas.openxmlformats.org/markup-compatibility/2006">
              <mc:Choice xmlns:v="urn:schemas-microsoft-com:vml" Requires="v">
                <p:oleObj name="think-cell Slide" r:id="rId41" imgW="395" imgH="396" progId="TCLayout.ActiveDocument.1">
                  <p:embed/>
                </p:oleObj>
              </mc:Choice>
              <mc:Fallback>
                <p:oleObj name="think-cell Slide" r:id="rId41" imgW="395" imgH="396" progId="TCLayout.ActiveDocument.1">
                  <p:embed/>
                  <p:pic>
                    <p:nvPicPr>
                      <p:cNvPr id="52" name="Object 51" hidden="1"/>
                      <p:cNvPicPr/>
                      <p:nvPr/>
                    </p:nvPicPr>
                    <p:blipFill>
                      <a:blip r:embed="rId42"/>
                      <a:stretch>
                        <a:fillRect/>
                      </a:stretch>
                    </p:blipFill>
                    <p:spPr>
                      <a:xfrm>
                        <a:off x="2119" y="2119"/>
                        <a:ext cx="2117" cy="2117"/>
                      </a:xfrm>
                      <a:prstGeom prst="rect">
                        <a:avLst/>
                      </a:prstGeom>
                    </p:spPr>
                  </p:pic>
                </p:oleObj>
              </mc:Fallback>
            </mc:AlternateContent>
          </a:graphicData>
        </a:graphic>
      </p:graphicFrame>
      <p:cxnSp>
        <p:nvCxnSpPr>
          <p:cNvPr id="32" name="Connector: Elbow 31">
            <a:extLst>
              <a:ext uri="{FF2B5EF4-FFF2-40B4-BE49-F238E27FC236}">
                <a16:creationId xmlns:a16="http://schemas.microsoft.com/office/drawing/2014/main" id="{83BF4D51-2342-ADE3-8F9A-7255E220D04D}"/>
              </a:ext>
            </a:extLst>
          </p:cNvPr>
          <p:cNvCxnSpPr>
            <a:cxnSpLocks/>
          </p:cNvCxnSpPr>
          <p:nvPr/>
        </p:nvCxnSpPr>
        <p:spPr>
          <a:xfrm rot="16200000" flipV="1">
            <a:off x="10775950" y="3394075"/>
            <a:ext cx="760413" cy="731838"/>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0" name="Rectangle 49" hidden="1"/>
          <p:cNvSpPr/>
          <p:nvPr>
            <p:custDataLst>
              <p:tags r:id="rId2"/>
            </p:custDataLst>
          </p:nvPr>
        </p:nvSpPr>
        <p:spPr>
          <a:xfrm>
            <a:off x="1" y="1"/>
            <a:ext cx="211667" cy="2116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1219140" eaLnBrk="1" fontAlgn="base" latinLnBrk="0" hangingPunct="1">
              <a:lnSpc>
                <a:spcPct val="100000"/>
              </a:lnSpc>
              <a:spcBef>
                <a:spcPct val="0"/>
              </a:spcBef>
              <a:spcAft>
                <a:spcPct val="0"/>
              </a:spcAft>
              <a:buClrTx/>
              <a:buSzTx/>
              <a:buFontTx/>
              <a:buNone/>
              <a:tabLst/>
              <a:defRPr/>
            </a:pPr>
            <a:endParaRPr kumimoji="0" lang="en-GB" sz="1333"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sym typeface="Gill Sans MT" panose="020B0502020104020203" pitchFamily="34" charset="0"/>
            </a:endParaRPr>
          </a:p>
        </p:txBody>
      </p:sp>
      <p:cxnSp>
        <p:nvCxnSpPr>
          <p:cNvPr id="9" name="Straight Connector 8"/>
          <p:cNvCxnSpPr/>
          <p:nvPr>
            <p:custDataLst>
              <p:tags r:id="rId3"/>
            </p:custDataLst>
          </p:nvPr>
        </p:nvCxnSpPr>
        <p:spPr bwMode="auto">
          <a:xfrm>
            <a:off x="1044575" y="1866900"/>
            <a:ext cx="433388" cy="0"/>
          </a:xfrm>
          <a:prstGeom prst="line">
            <a:avLst/>
          </a:prstGeom>
          <a:ln w="3175" cap="flat" cmpd="sng" algn="ctr">
            <a:solidFill>
              <a:schemeClr val="tx1"/>
            </a:solidFill>
            <a:prstDash val="lg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custDataLst>
              <p:tags r:id="rId4"/>
            </p:custDataLst>
          </p:nvPr>
        </p:nvCxnSpPr>
        <p:spPr bwMode="auto">
          <a:xfrm>
            <a:off x="2022475" y="3902075"/>
            <a:ext cx="433388" cy="0"/>
          </a:xfrm>
          <a:prstGeom prst="line">
            <a:avLst/>
          </a:prstGeom>
          <a:ln w="3175" cap="flat" cmpd="sng" algn="ctr">
            <a:solidFill>
              <a:schemeClr val="tx1"/>
            </a:solidFill>
            <a:prstDash val="lg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F237042F-59B2-490A-86B7-71442C92B9F8}"/>
              </a:ext>
            </a:extLst>
          </p:cNvPr>
          <p:cNvCxnSpPr/>
          <p:nvPr>
            <p:custDataLst>
              <p:tags r:id="rId5"/>
            </p:custDataLst>
          </p:nvPr>
        </p:nvCxnSpPr>
        <p:spPr bwMode="auto">
          <a:xfrm>
            <a:off x="2998788" y="3902075"/>
            <a:ext cx="433388"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10" name="Straight Connector 109">
            <a:extLst>
              <a:ext uri="{FF2B5EF4-FFF2-40B4-BE49-F238E27FC236}">
                <a16:creationId xmlns:a16="http://schemas.microsoft.com/office/drawing/2014/main" id="{D01FAE22-981B-0725-4D8A-1D373E9B1CDD}"/>
              </a:ext>
            </a:extLst>
          </p:cNvPr>
          <p:cNvCxnSpPr/>
          <p:nvPr>
            <p:custDataLst>
              <p:tags r:id="rId6"/>
            </p:custDataLst>
          </p:nvPr>
        </p:nvCxnSpPr>
        <p:spPr bwMode="auto">
          <a:xfrm>
            <a:off x="3976688" y="4260850"/>
            <a:ext cx="433388"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C666388-631F-D7F4-9A56-2CFA7F094A2C}"/>
              </a:ext>
            </a:extLst>
          </p:cNvPr>
          <p:cNvCxnSpPr/>
          <p:nvPr>
            <p:custDataLst>
              <p:tags r:id="rId7"/>
            </p:custDataLst>
          </p:nvPr>
        </p:nvCxnSpPr>
        <p:spPr bwMode="auto">
          <a:xfrm>
            <a:off x="4953000" y="4260850"/>
            <a:ext cx="433388"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 name="Straight Connector 5"/>
          <p:cNvCxnSpPr/>
          <p:nvPr>
            <p:custDataLst>
              <p:tags r:id="rId8"/>
            </p:custDataLst>
          </p:nvPr>
        </p:nvCxnSpPr>
        <p:spPr bwMode="auto">
          <a:xfrm>
            <a:off x="5930900" y="4695825"/>
            <a:ext cx="433388" cy="0"/>
          </a:xfrm>
          <a:prstGeom prst="line">
            <a:avLst/>
          </a:prstGeom>
          <a:ln w="3175" cap="flat" cmpd="sng" algn="ctr">
            <a:solidFill>
              <a:schemeClr val="tx1"/>
            </a:solidFill>
            <a:prstDash val="lg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C59C96C-56B9-E855-A803-A25058149417}"/>
              </a:ext>
            </a:extLst>
          </p:cNvPr>
          <p:cNvCxnSpPr/>
          <p:nvPr>
            <p:custDataLst>
              <p:tags r:id="rId9"/>
            </p:custDataLst>
          </p:nvPr>
        </p:nvCxnSpPr>
        <p:spPr bwMode="auto">
          <a:xfrm>
            <a:off x="6907213" y="4976813"/>
            <a:ext cx="433388"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 name="Straight Connector 3"/>
          <p:cNvCxnSpPr/>
          <p:nvPr>
            <p:custDataLst>
              <p:tags r:id="rId10"/>
            </p:custDataLst>
          </p:nvPr>
        </p:nvCxnSpPr>
        <p:spPr bwMode="auto">
          <a:xfrm>
            <a:off x="7883525" y="4370388"/>
            <a:ext cx="433388" cy="0"/>
          </a:xfrm>
          <a:prstGeom prst="line">
            <a:avLst/>
          </a:prstGeom>
          <a:ln w="317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 name="Straight Connector 4"/>
          <p:cNvCxnSpPr/>
          <p:nvPr>
            <p:custDataLst>
              <p:tags r:id="rId11"/>
            </p:custDataLst>
          </p:nvPr>
        </p:nvCxnSpPr>
        <p:spPr bwMode="auto">
          <a:xfrm>
            <a:off x="8861425" y="4370388"/>
            <a:ext cx="433388" cy="0"/>
          </a:xfrm>
          <a:prstGeom prst="line">
            <a:avLst/>
          </a:prstGeom>
          <a:ln w="317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1D628C1F-4267-3C37-D677-E25F9910C282}"/>
              </a:ext>
            </a:extLst>
          </p:cNvPr>
          <p:cNvCxnSpPr/>
          <p:nvPr>
            <p:custDataLst>
              <p:tags r:id="rId12"/>
            </p:custDataLst>
          </p:nvPr>
        </p:nvCxnSpPr>
        <p:spPr bwMode="auto">
          <a:xfrm>
            <a:off x="9837738" y="4183063"/>
            <a:ext cx="433388" cy="0"/>
          </a:xfrm>
          <a:prstGeom prst="line">
            <a:avLst/>
          </a:prstGeom>
          <a:ln w="3175" cap="flat" cmpd="sng" algn="ctr">
            <a:solidFill>
              <a:schemeClr val="tx1"/>
            </a:solidFill>
            <a:prstDash val="lgDash"/>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 name="Straight Connector 22"/>
          <p:cNvCxnSpPr/>
          <p:nvPr>
            <p:custDataLst>
              <p:tags r:id="rId13"/>
            </p:custDataLst>
          </p:nvPr>
        </p:nvCxnSpPr>
        <p:spPr bwMode="auto">
          <a:xfrm>
            <a:off x="10815638" y="4097338"/>
            <a:ext cx="433388" cy="0"/>
          </a:xfrm>
          <a:prstGeom prst="line">
            <a:avLst/>
          </a:prstGeom>
          <a:ln w="317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22" name="Chart 21">
            <a:extLst>
              <a:ext uri="{FF2B5EF4-FFF2-40B4-BE49-F238E27FC236}">
                <a16:creationId xmlns:a16="http://schemas.microsoft.com/office/drawing/2014/main" id="{9ED80976-5190-B949-BE6F-1FD7341303F5}"/>
              </a:ext>
            </a:extLst>
          </p:cNvPr>
          <p:cNvGraphicFramePr/>
          <p:nvPr>
            <p:custDataLst>
              <p:tags r:id="rId14"/>
            </p:custDataLst>
            <p:extLst>
              <p:ext uri="{D42A27DB-BD31-4B8C-83A1-F6EECF244321}">
                <p14:modId xmlns:p14="http://schemas.microsoft.com/office/powerpoint/2010/main" val="3298579678"/>
              </p:ext>
            </p:extLst>
          </p:nvPr>
        </p:nvGraphicFramePr>
        <p:xfrm>
          <a:off x="203200" y="1528763"/>
          <a:ext cx="11888788" cy="3684587"/>
        </p:xfrm>
        <a:graphic>
          <a:graphicData uri="http://schemas.openxmlformats.org/drawingml/2006/chart">
            <c:chart xmlns:c="http://schemas.openxmlformats.org/drawingml/2006/chart" xmlns:r="http://schemas.openxmlformats.org/officeDocument/2006/relationships" r:id="rId43"/>
          </a:graphicData>
        </a:graphic>
      </p:graphicFrame>
      <p:sp>
        <p:nvSpPr>
          <p:cNvPr id="59" name="Rectangle 58">
            <a:extLst>
              <a:ext uri="{FF2B5EF4-FFF2-40B4-BE49-F238E27FC236}">
                <a16:creationId xmlns:a16="http://schemas.microsoft.com/office/drawing/2014/main" id="{26873AA2-12A4-0968-8F5C-2A52FA469176}"/>
              </a:ext>
            </a:extLst>
          </p:cNvPr>
          <p:cNvSpPr/>
          <p:nvPr>
            <p:custDataLst>
              <p:tags r:id="rId15"/>
            </p:custDataLst>
          </p:nvPr>
        </p:nvSpPr>
        <p:spPr bwMode="auto">
          <a:xfrm>
            <a:off x="9294813" y="4206875"/>
            <a:ext cx="542925" cy="34925"/>
          </a:xfrm>
          <a:prstGeom prst="rect">
            <a:avLst/>
          </a:prstGeom>
          <a:solidFill>
            <a:schemeClr val="accent2"/>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2" name="Rectangle 101">
            <a:extLst>
              <a:ext uri="{FF2B5EF4-FFF2-40B4-BE49-F238E27FC236}">
                <a16:creationId xmlns:a16="http://schemas.microsoft.com/office/drawing/2014/main" id="{22A048B8-1573-583D-C752-4CB1FD9A1501}"/>
              </a:ext>
            </a:extLst>
          </p:cNvPr>
          <p:cNvSpPr/>
          <p:nvPr>
            <p:custDataLst>
              <p:tags r:id="rId16"/>
            </p:custDataLst>
          </p:nvPr>
        </p:nvSpPr>
        <p:spPr bwMode="auto">
          <a:xfrm>
            <a:off x="3432175" y="4206875"/>
            <a:ext cx="544513" cy="34925"/>
          </a:xfrm>
          <a:prstGeom prst="rect">
            <a:avLst/>
          </a:prstGeom>
          <a:solidFill>
            <a:schemeClr val="accent4"/>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Text Placeholder 2">
            <a:extLst>
              <a:ext uri="{FF2B5EF4-FFF2-40B4-BE49-F238E27FC236}">
                <a16:creationId xmlns:a16="http://schemas.microsoft.com/office/drawing/2014/main" id="{A00FCA67-F582-F011-62B5-2A493302C07E}"/>
              </a:ext>
            </a:extLst>
          </p:cNvPr>
          <p:cNvSpPr>
            <a:spLocks noGrp="1"/>
          </p:cNvSpPr>
          <p:nvPr>
            <p:custDataLst>
              <p:tags r:id="rId17"/>
            </p:custDataLst>
          </p:nvPr>
        </p:nvSpPr>
        <p:spPr bwMode="gray">
          <a:xfrm>
            <a:off x="7478713" y="4602163"/>
            <a:ext cx="2667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ctr">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D0CA79C2-AEA9-448F-B0FD-14FBB026C95F}" type="datetime'''''''7''6''''''''''''''''''.''''''''''''''''''''''''''0'''''">
              <a:rPr kumimoji="0" lang="en-GB" altLang="en-US" b="0" i="0" u="none" strike="noStrike" kern="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t>76.0</a:t>
            </a:fld>
            <a:endParaRPr kumimoji="0" lang="en-GB" b="0" i="0" u="none" strike="noStrike" kern="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1" name="Rectangle 10">
            <a:extLst>
              <a:ext uri="{FF2B5EF4-FFF2-40B4-BE49-F238E27FC236}">
                <a16:creationId xmlns:a16="http://schemas.microsoft.com/office/drawing/2014/main" id="{27318646-211D-79A1-B4D5-CB8B1352E80A}"/>
              </a:ext>
            </a:extLst>
          </p:cNvPr>
          <p:cNvSpPr>
            <a:spLocks noGrp="1" noChangeArrowheads="1"/>
          </p:cNvSpPr>
          <p:nvPr>
            <p:custDataLst>
              <p:tags r:id="rId18"/>
            </p:custDataLst>
          </p:nvPr>
        </p:nvSpPr>
        <p:spPr bwMode="auto">
          <a:xfrm>
            <a:off x="7261225" y="5021263"/>
            <a:ext cx="703263" cy="2889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37932BCA-CEFF-4049-B915-A566D8494FD5}" type="datetime'G''''''ov''e''''''rnmen''''t ''''''de''bt ''rel''''''''i''ef'">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Government debt relief</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65" name="Text Placeholder 2">
            <a:extLst>
              <a:ext uri="{FF2B5EF4-FFF2-40B4-BE49-F238E27FC236}">
                <a16:creationId xmlns:a16="http://schemas.microsoft.com/office/drawing/2014/main" id="{4B55E91D-943A-3D4D-1B78-415A627F4CC2}"/>
              </a:ext>
            </a:extLst>
          </p:cNvPr>
          <p:cNvSpPr>
            <a:spLocks noGrp="1"/>
          </p:cNvSpPr>
          <p:nvPr>
            <p:custDataLst>
              <p:tags r:id="rId19"/>
            </p:custDataLst>
          </p:nvPr>
        </p:nvSpPr>
        <p:spPr bwMode="gray">
          <a:xfrm>
            <a:off x="8455025" y="4225925"/>
            <a:ext cx="2667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ctr">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06401C26-03F8-4530-99D2-CAC1F475F218}" type="datetime'''1''8''.''4'''''''''''">
              <a:rPr kumimoji="0" lang="en-GB" altLang="en-US"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t>18.4</a:t>
            </a:fld>
            <a:endParaRPr kumimoji="0" lang="en-GB"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63" name="Rectangle 62">
            <a:extLst>
              <a:ext uri="{FF2B5EF4-FFF2-40B4-BE49-F238E27FC236}">
                <a16:creationId xmlns:a16="http://schemas.microsoft.com/office/drawing/2014/main" id="{37B35050-502A-9672-40AA-851AF2405D87}"/>
              </a:ext>
            </a:extLst>
          </p:cNvPr>
          <p:cNvSpPr>
            <a:spLocks noGrp="1" noChangeArrowheads="1"/>
          </p:cNvSpPr>
          <p:nvPr>
            <p:custDataLst>
              <p:tags r:id="rId20"/>
            </p:custDataLst>
          </p:nvPr>
        </p:nvSpPr>
        <p:spPr bwMode="auto">
          <a:xfrm>
            <a:off x="8194675" y="5021263"/>
            <a:ext cx="788988" cy="2889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67C809B0-ED32-4592-8295-7E7715DF72A0}" type="datetime'''B''''a''l''a''''n''ce b''e''''for''e f''''u''nd''''''i''ng'">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914400" eaLnBrk="1" fontAlgn="base" latinLnBrk="0" hangingPunct="1">
                <a:lnSpc>
                  <a:spcPct val="90000"/>
                </a:lnSpc>
                <a:spcBef>
                  <a:spcPct val="0"/>
                </a:spcBef>
                <a:spcAft>
                  <a:spcPct val="0"/>
                </a:spcAft>
                <a:buClr>
                  <a:srgbClr val="8C7F6D"/>
                </a:buClr>
                <a:buSzTx/>
                <a:buFontTx/>
                <a:buNone/>
                <a:tabLst/>
                <a:defRPr/>
              </a:pPr>
              <a:t>Balance before funding</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31" name="Rectangle 30"/>
          <p:cNvSpPr>
            <a:spLocks noGrp="1" noChangeArrowheads="1"/>
          </p:cNvSpPr>
          <p:nvPr>
            <p:custDataLst>
              <p:tags r:id="rId21"/>
            </p:custDataLst>
          </p:nvPr>
        </p:nvSpPr>
        <p:spPr bwMode="auto">
          <a:xfrm>
            <a:off x="534988" y="5021263"/>
            <a:ext cx="476250" cy="144463"/>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071F341C-5F26-4E70-B14A-3692FC9E07FF}" type="datetime'''R''''''e''ve''''''''''''''''nu''''''''e'''''''''''''''">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Revenue</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34" name="Rectangle 33"/>
          <p:cNvSpPr>
            <a:spLocks noGrp="1" noChangeArrowheads="1"/>
          </p:cNvSpPr>
          <p:nvPr>
            <p:custDataLst>
              <p:tags r:id="rId22"/>
            </p:custDataLst>
          </p:nvPr>
        </p:nvSpPr>
        <p:spPr bwMode="auto">
          <a:xfrm>
            <a:off x="9244013" y="5021263"/>
            <a:ext cx="644525" cy="144463"/>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E40E8EE3-62AF-4BCC-A135-98D1E3E9FB64}" type="datetime'''D''e''b''''''''''''t'''''''''' ''''''''r''''''aised'">
              <a:rPr kumimoji="0" lang="en-GB" altLang="en-US" sz="1050" b="0" i="0" u="none" strike="noStrike" kern="1200" cap="none" spc="0" normalizeH="0" baseline="0" noProof="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Debt raised</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36" name="Text Placeholder 2">
            <a:extLst>
              <a:ext uri="{FF2B5EF4-FFF2-40B4-BE49-F238E27FC236}">
                <a16:creationId xmlns:a16="http://schemas.microsoft.com/office/drawing/2014/main" id="{2ED8F8FE-9071-EFF1-7FEB-AE50AA492E8D}"/>
              </a:ext>
            </a:extLst>
          </p:cNvPr>
          <p:cNvSpPr>
            <a:spLocks noGrp="1"/>
          </p:cNvSpPr>
          <p:nvPr>
            <p:custDataLst>
              <p:tags r:id="rId23"/>
            </p:custDataLst>
          </p:nvPr>
        </p:nvSpPr>
        <p:spPr bwMode="gray">
          <a:xfrm>
            <a:off x="10409238" y="4068763"/>
            <a:ext cx="266700" cy="144463"/>
          </a:xfrm>
          <a:prstGeom prst="rect">
            <a:avLst/>
          </a:prstGeom>
          <a:solidFill>
            <a:schemeClr val="accent2"/>
          </a:solidFill>
          <a:ln>
            <a:noFill/>
          </a:ln>
          <a:effectLst/>
        </p:spPr>
        <p:txBody>
          <a:bodyPr vert="horz" wrap="none" lIns="19050" tIns="0" rIns="1905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50D9A8E4-EAD7-45DB-89B4-33D329E1725C}" type="datetime'''''''''1''''''''''''''0''''''''''.''''''''9'''''''''''">
              <a:rPr kumimoji="0" lang="en-GB" altLang="en-US" sz="105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10.9</a:t>
            </a:fld>
            <a:endParaRPr kumimoji="0" lang="en-GB" sz="105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51" name="Rectangle 50">
            <a:extLst>
              <a:ext uri="{FF2B5EF4-FFF2-40B4-BE49-F238E27FC236}">
                <a16:creationId xmlns:a16="http://schemas.microsoft.com/office/drawing/2014/main" id="{B16CA976-7186-BA07-3B54-30C0CEEA3154}"/>
              </a:ext>
            </a:extLst>
          </p:cNvPr>
          <p:cNvSpPr>
            <a:spLocks noGrp="1" noChangeArrowheads="1"/>
          </p:cNvSpPr>
          <p:nvPr>
            <p:custDataLst>
              <p:tags r:id="rId24"/>
            </p:custDataLst>
          </p:nvPr>
        </p:nvSpPr>
        <p:spPr bwMode="auto">
          <a:xfrm>
            <a:off x="10156825" y="5021263"/>
            <a:ext cx="773113" cy="2889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1305864B-6490-43D4-93A9-870CB34E53BC}" type="datetime'Ot''he''''r'' ''fu''nd''ing'' ''ac''tiv''it''i''''es'''''">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Other funding activities</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12" name="Rectangle 11">
            <a:extLst>
              <a:ext uri="{FF2B5EF4-FFF2-40B4-BE49-F238E27FC236}">
                <a16:creationId xmlns:a16="http://schemas.microsoft.com/office/drawing/2014/main" id="{E37C7298-5BA8-D85C-62C2-4C983C430F4F}"/>
              </a:ext>
            </a:extLst>
          </p:cNvPr>
          <p:cNvSpPr>
            <a:spLocks noGrp="1" noChangeArrowheads="1"/>
          </p:cNvSpPr>
          <p:nvPr>
            <p:custDataLst>
              <p:tags r:id="rId25"/>
            </p:custDataLst>
          </p:nvPr>
        </p:nvSpPr>
        <p:spPr bwMode="auto">
          <a:xfrm>
            <a:off x="11226800" y="5021263"/>
            <a:ext cx="588963" cy="2889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967CA398-00F2-4729-9F2E-1D41CF67B9CC}" type="datetime'''''N''''et ''''''''c''''ash'' ''&#10;mo''''ve''m''e''''nt'''''''">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914400" eaLnBrk="1" fontAlgn="base" latinLnBrk="0" hangingPunct="1">
                <a:lnSpc>
                  <a:spcPct val="90000"/>
                </a:lnSpc>
                <a:spcBef>
                  <a:spcPct val="0"/>
                </a:spcBef>
                <a:spcAft>
                  <a:spcPct val="0"/>
                </a:spcAft>
                <a:buClr>
                  <a:srgbClr val="8C7F6D"/>
                </a:buClr>
                <a:buSzTx/>
                <a:buFontTx/>
                <a:buNone/>
                <a:tabLst/>
                <a:defRPr/>
              </a:pPr>
              <a:t>Net cash 
movement</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28" name="Text Placeholder 2">
            <a:extLst>
              <a:ext uri="{FF2B5EF4-FFF2-40B4-BE49-F238E27FC236}">
                <a16:creationId xmlns:a16="http://schemas.microsoft.com/office/drawing/2014/main" id="{88AE551A-DC4E-A99F-9C8F-B227D98C6E99}"/>
              </a:ext>
            </a:extLst>
          </p:cNvPr>
          <p:cNvSpPr>
            <a:spLocks noGrp="1"/>
          </p:cNvSpPr>
          <p:nvPr>
            <p:custDataLst>
              <p:tags r:id="rId26"/>
            </p:custDataLst>
          </p:nvPr>
        </p:nvSpPr>
        <p:spPr bwMode="gray">
          <a:xfrm>
            <a:off x="1616075" y="3513138"/>
            <a:ext cx="266700" cy="144463"/>
          </a:xfrm>
          <a:prstGeom prst="rect">
            <a:avLst/>
          </a:prstGeom>
          <a:solidFill>
            <a:srgbClr val="CA9987"/>
          </a:solidFill>
          <a:ln>
            <a:noFill/>
          </a:ln>
          <a:effectLst/>
        </p:spPr>
        <p:txBody>
          <a:bodyPr vert="horz" wrap="none" lIns="19050" tIns="0" rIns="19050" bIns="0" rtlCol="0" anchor="ctr">
            <a:noAutofit/>
          </a:bodyPr>
          <a:lst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fld id="{69BC0132-5409-4BEB-9013-AA32F3C3C3F8}" type="datetime'''''''''1''''''3''''''''.''''''''''''''''''''6'''''''''''''">
              <a:rPr kumimoji="0" lang="en-GB" altLang="en-US" sz="105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914377" eaLnBrk="1" fontAlgn="auto" latinLnBrk="0" hangingPunct="1">
                <a:lnSpc>
                  <a:spcPct val="90000"/>
                </a:lnSpc>
                <a:spcBef>
                  <a:spcPct val="0"/>
                </a:spcBef>
                <a:spcAft>
                  <a:spcPct val="0"/>
                </a:spcAft>
                <a:buClrTx/>
                <a:buSzTx/>
                <a:buFont typeface="Wingdings" panose="05000000000000000000" pitchFamily="2" charset="2"/>
                <a:buNone/>
                <a:tabLst/>
                <a:defRPr/>
              </a:pPr>
              <a:t>13.6</a:t>
            </a:fld>
            <a:endParaRPr kumimoji="0" lang="en-GB" sz="105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47" name="Rectangle 46"/>
          <p:cNvSpPr>
            <a:spLocks noGrp="1" noChangeArrowheads="1"/>
          </p:cNvSpPr>
          <p:nvPr>
            <p:custDataLst>
              <p:tags r:id="rId27"/>
            </p:custDataLst>
          </p:nvPr>
        </p:nvSpPr>
        <p:spPr bwMode="auto">
          <a:xfrm>
            <a:off x="1470025" y="5021263"/>
            <a:ext cx="558800" cy="2889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1E556CF9-984B-4621-8291-A4BC69257A2E}" type="datetime'''''''''''Op''''era''''ting ''o''utfl''o''''''''ws'''">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Operating outflows</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149" name="Rectangle 148"/>
          <p:cNvSpPr>
            <a:spLocks noGrp="1" noChangeArrowheads="1"/>
          </p:cNvSpPr>
          <p:nvPr>
            <p:custDataLst>
              <p:tags r:id="rId28"/>
            </p:custDataLst>
          </p:nvPr>
        </p:nvSpPr>
        <p:spPr bwMode="auto">
          <a:xfrm>
            <a:off x="2433638" y="5021263"/>
            <a:ext cx="588963" cy="2889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lvl="0" indent="0" algn="ctr" defTabSz="1219140">
              <a:spcBef>
                <a:spcPct val="0"/>
              </a:spcBef>
              <a:buNone/>
              <a:defRPr/>
            </a:pPr>
            <a:fld id="{1BF36608-38C7-4D00-911E-BA279CF98B70}" type="datetime'Cas''h'''''' fr''''''om o''''''p''era''''''''''''t''ions'''''">
              <a:rPr lang="en-GB" altLang="en-US" sz="1050" smtClean="0">
                <a:solidFill>
                  <a:srgbClr val="1D3E88"/>
                </a:solidFill>
              </a:rPr>
              <a:pPr marL="0" lvl="0" indent="0" algn="ctr" defTabSz="1219140">
                <a:spcBef>
                  <a:spcPct val="0"/>
                </a:spcBef>
                <a:buNone/>
                <a:defRPr/>
              </a:pPr>
              <a:t>Cash from operations</a:t>
            </a:fld>
            <a:endParaRPr kumimoji="0" lang="en-GB" sz="1050" b="0" i="0" strike="noStrike" kern="1200" cap="none" spc="0" normalizeH="0" baseline="0" noProof="0" dirty="0">
              <a:ln>
                <a:noFill/>
              </a:ln>
              <a:solidFill>
                <a:srgbClr val="1D3E88"/>
              </a:solidFill>
              <a:effectLst/>
              <a:uLnTx/>
              <a:uFillTx/>
              <a:cs typeface="Arial"/>
              <a:sym typeface="Gill Sans MT" panose="020B0502020104020203" pitchFamily="34" charset="0"/>
            </a:endParaRPr>
          </a:p>
        </p:txBody>
      </p:sp>
      <p:sp>
        <p:nvSpPr>
          <p:cNvPr id="99" name="Text Placeholder 2">
            <a:extLst>
              <a:ext uri="{FF2B5EF4-FFF2-40B4-BE49-F238E27FC236}">
                <a16:creationId xmlns:a16="http://schemas.microsoft.com/office/drawing/2014/main" id="{2A098707-DB8B-FBDB-437E-4F1E1897AAF5}"/>
              </a:ext>
            </a:extLst>
          </p:cNvPr>
          <p:cNvSpPr>
            <a:spLocks noGrp="1"/>
          </p:cNvSpPr>
          <p:nvPr>
            <p:custDataLst>
              <p:tags r:id="rId29"/>
            </p:custDataLst>
          </p:nvPr>
        </p:nvSpPr>
        <p:spPr bwMode="gray">
          <a:xfrm>
            <a:off x="3570288" y="4010025"/>
            <a:ext cx="2667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ctr">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C95987AA-47B0-4E87-9725-A9FBD4B13A91}" type="datetime'''''''''''''''4''''''''''''''''''''''''4''''''.''''''''9'''">
              <a:rPr kumimoji="0" lang="en-GB" altLang="en-US" b="0" i="0" u="none" strike="noStrike" kern="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t>44.9</a:t>
            </a:fld>
            <a:endParaRPr kumimoji="0" lang="en-GB" b="0" i="0" u="none" strike="noStrike" kern="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97" name="Rectangle 96">
            <a:extLst>
              <a:ext uri="{FF2B5EF4-FFF2-40B4-BE49-F238E27FC236}">
                <a16:creationId xmlns:a16="http://schemas.microsoft.com/office/drawing/2014/main" id="{E1B1BDF2-8DB4-52C4-6A94-D462F37ED72D}"/>
              </a:ext>
            </a:extLst>
          </p:cNvPr>
          <p:cNvSpPr>
            <a:spLocks noGrp="1" noChangeArrowheads="1"/>
          </p:cNvSpPr>
          <p:nvPr>
            <p:custDataLst>
              <p:tags r:id="rId30"/>
            </p:custDataLst>
          </p:nvPr>
        </p:nvSpPr>
        <p:spPr bwMode="auto">
          <a:xfrm>
            <a:off x="3257550" y="5021263"/>
            <a:ext cx="892175" cy="433388"/>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CEB204B7-96AE-4CC4-B99C-B9589C5783C1}" type="datetime'C''''a''''''''pital e''xpendi''ture and other ''investin''g'''">
              <a:rPr kumimoji="0" lang="en-GB" altLang="en-US" sz="1050" b="0" i="0" u="none" strike="noStrike" kern="1200" cap="none" spc="0" normalizeH="0" baseline="0" noProof="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Capital expenditure and other investing</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107" name="Text Placeholder 2">
            <a:extLst>
              <a:ext uri="{FF2B5EF4-FFF2-40B4-BE49-F238E27FC236}">
                <a16:creationId xmlns:a16="http://schemas.microsoft.com/office/drawing/2014/main" id="{96A8BD26-89B2-1C87-EC83-E4CD6A4DBFF7}"/>
              </a:ext>
            </a:extLst>
          </p:cNvPr>
          <p:cNvSpPr>
            <a:spLocks noGrp="1"/>
          </p:cNvSpPr>
          <p:nvPr>
            <p:custDataLst>
              <p:tags r:id="rId31"/>
            </p:custDataLst>
          </p:nvPr>
        </p:nvSpPr>
        <p:spPr bwMode="gray">
          <a:xfrm>
            <a:off x="4581525" y="4170363"/>
            <a:ext cx="200025" cy="144463"/>
          </a:xfrm>
          <a:prstGeom prst="rect">
            <a:avLst/>
          </a:prstGeom>
          <a:solidFill>
            <a:schemeClr val="accent3"/>
          </a:solidFill>
          <a:ln>
            <a:noFill/>
          </a:ln>
          <a:effectLst/>
        </p:spPr>
        <p:txBody>
          <a:bodyPr vert="horz" wrap="none" lIns="19050" tIns="0" rIns="19050" bIns="0" rtlCol="0" anchor="ctr">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97D4098C-9E17-4C2B-8DAE-CC8311F64F2C}" type="datetime'''''4''''''.''''''''''''''''''''''''''''''''''''''''5'''''''">
              <a:rPr kumimoji="0" lang="en-GB" altLang="en-US" b="0" i="0" u="none" strike="noStrike" kern="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t>4.5</a:t>
            </a:fld>
            <a:endParaRPr kumimoji="0" lang="en-GB" b="0" i="0" u="none" strike="noStrike" kern="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06" name="Rectangle 105">
            <a:extLst>
              <a:ext uri="{FF2B5EF4-FFF2-40B4-BE49-F238E27FC236}">
                <a16:creationId xmlns:a16="http://schemas.microsoft.com/office/drawing/2014/main" id="{13467D3E-28C2-8EFE-D0DB-782248AE8AD9}"/>
              </a:ext>
            </a:extLst>
          </p:cNvPr>
          <p:cNvSpPr>
            <a:spLocks noGrp="1" noChangeArrowheads="1"/>
          </p:cNvSpPr>
          <p:nvPr>
            <p:custDataLst>
              <p:tags r:id="rId32"/>
            </p:custDataLst>
          </p:nvPr>
        </p:nvSpPr>
        <p:spPr bwMode="auto">
          <a:xfrm>
            <a:off x="4278313" y="5021263"/>
            <a:ext cx="808038" cy="2889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F91BE747-6193-4FF9-AB64-498C60DE85CA}" type="datetime'Bala''''''nce b''e''f''or''e'' debt'''' s''ervici''''ng'''''''">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Balance before debt servicing</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152" name="Text Placeholder 2">
            <a:extLst>
              <a:ext uri="{FF2B5EF4-FFF2-40B4-BE49-F238E27FC236}">
                <a16:creationId xmlns:a16="http://schemas.microsoft.com/office/drawing/2014/main" id="{F6356286-5AFD-DF50-02F4-F97406B5766A}"/>
              </a:ext>
            </a:extLst>
          </p:cNvPr>
          <p:cNvSpPr>
            <a:spLocks noGrp="1"/>
          </p:cNvSpPr>
          <p:nvPr>
            <p:custDataLst>
              <p:tags r:id="rId33"/>
            </p:custDataLst>
          </p:nvPr>
        </p:nvSpPr>
        <p:spPr bwMode="gray">
          <a:xfrm>
            <a:off x="5524500" y="4406900"/>
            <a:ext cx="2667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ctr">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8B688B63-6145-4DDA-B377-1D74F776719F}" type="datetime'''''5''''''''4''''''''''''''''''''''''''''.''6'">
              <a:rPr kumimoji="0" lang="en-GB" altLang="en-US" b="0" i="0" u="none" strike="noStrike" kern="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t>54.6</a:t>
            </a:fld>
            <a:endParaRPr kumimoji="0" lang="en-GB" b="0" i="0" u="none" strike="noStrike" kern="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 name="Rectangle 1">
            <a:extLst>
              <a:ext uri="{FF2B5EF4-FFF2-40B4-BE49-F238E27FC236}">
                <a16:creationId xmlns:a16="http://schemas.microsoft.com/office/drawing/2014/main" id="{81570FA3-C017-8C89-D8A8-294BCF66F0B4}"/>
              </a:ext>
            </a:extLst>
          </p:cNvPr>
          <p:cNvSpPr>
            <a:spLocks noGrp="1" noChangeArrowheads="1"/>
          </p:cNvSpPr>
          <p:nvPr>
            <p:custDataLst>
              <p:tags r:id="rId34"/>
            </p:custDataLst>
          </p:nvPr>
        </p:nvSpPr>
        <p:spPr bwMode="auto">
          <a:xfrm>
            <a:off x="5327650" y="5021263"/>
            <a:ext cx="660400" cy="144463"/>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4FDD70A5-99C9-45EC-A08B-09A54F54045C}" type="datetime'''''De''bt'''' ''''re''''''''p''''a''i''d'''''''''">
              <a:rPr kumimoji="0" lang="en-GB" altLang="en-US" sz="1050" b="0" i="0" u="none" strike="noStrike" kern="1200" cap="none" spc="0" normalizeH="0" baseline="0" noProof="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Debt repaid</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3" name="Text Placeholder 2">
            <a:extLst>
              <a:ext uri="{FF2B5EF4-FFF2-40B4-BE49-F238E27FC236}">
                <a16:creationId xmlns:a16="http://schemas.microsoft.com/office/drawing/2014/main" id="{6C8C530A-70DF-11DD-85D8-E84EF0CBF0DE}"/>
              </a:ext>
            </a:extLst>
          </p:cNvPr>
          <p:cNvSpPr>
            <a:spLocks noGrp="1"/>
          </p:cNvSpPr>
          <p:nvPr>
            <p:custDataLst>
              <p:tags r:id="rId35"/>
            </p:custDataLst>
          </p:nvPr>
        </p:nvSpPr>
        <p:spPr bwMode="gray">
          <a:xfrm>
            <a:off x="6502400" y="4764088"/>
            <a:ext cx="2667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ctr">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4D436E24-8DB0-4BD7-AC2E-E2FEF2A3A846}" type="datetime'3''5''''''''''''''''''''''''''''''''''''.''''''3'''''''">
              <a:rPr kumimoji="0" lang="en-GB" altLang="en-US" b="0" i="0" u="none" strike="noStrike" kern="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t>35.3</a:t>
            </a:fld>
            <a:endParaRPr kumimoji="0" lang="en-GB" b="0" i="0" u="none" strike="noStrike" kern="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5" name="Rectangle 24"/>
          <p:cNvSpPr>
            <a:spLocks noGrp="1" noChangeArrowheads="1"/>
          </p:cNvSpPr>
          <p:nvPr>
            <p:custDataLst>
              <p:tags r:id="rId36"/>
            </p:custDataLst>
          </p:nvPr>
        </p:nvSpPr>
        <p:spPr bwMode="auto">
          <a:xfrm>
            <a:off x="6234113" y="5021263"/>
            <a:ext cx="804863" cy="144463"/>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40" eaLnBrk="1" fontAlgn="base" latinLnBrk="0" hangingPunct="1">
              <a:lnSpc>
                <a:spcPct val="90000"/>
              </a:lnSpc>
              <a:spcBef>
                <a:spcPct val="0"/>
              </a:spcBef>
              <a:spcAft>
                <a:spcPct val="0"/>
              </a:spcAft>
              <a:buClr>
                <a:srgbClr val="8C7F6D"/>
              </a:buClr>
              <a:buSzTx/>
              <a:buFontTx/>
              <a:buNone/>
              <a:tabLst/>
              <a:defRPr/>
            </a:pPr>
            <a:fld id="{ECB4AB90-FAA1-41FF-898E-AB28C715DF5B}" type="datetime'''''I''''''nt''''''''''ere''s''''''t repaid'">
              <a:rPr kumimoji="0" lang="en-GB" altLang="en-US" sz="1050" b="0" i="0" u="none" strike="noStrike" kern="1200" cap="none" spc="0" normalizeH="0" baseline="0" noProof="0" smtClean="0">
                <a:ln>
                  <a:noFill/>
                </a:ln>
                <a:solidFill>
                  <a:srgbClr val="1D3E88"/>
                </a:solidFill>
                <a:effectLst/>
                <a:uLnTx/>
                <a:uFillTx/>
                <a:latin typeface="Gill Sans MT" panose="020B0502020104020203" pitchFamily="34" charset="0"/>
                <a:ea typeface="+mn-ea"/>
                <a:sym typeface="Gill Sans MT" panose="020B0502020104020203" pitchFamily="34" charset="0"/>
              </a:rPr>
              <a:pPr marL="0" marR="0" lvl="0" indent="0" algn="ctr" defTabSz="1219140" eaLnBrk="1" fontAlgn="base" latinLnBrk="0" hangingPunct="1">
                <a:lnSpc>
                  <a:spcPct val="90000"/>
                </a:lnSpc>
                <a:spcBef>
                  <a:spcPct val="0"/>
                </a:spcBef>
                <a:spcAft>
                  <a:spcPct val="0"/>
                </a:spcAft>
                <a:buClr>
                  <a:srgbClr val="8C7F6D"/>
                </a:buClr>
                <a:buSzTx/>
                <a:buFontTx/>
                <a:buNone/>
                <a:tabLst/>
                <a:defRPr/>
              </a:pPr>
              <a:t>Interest repaid</a:t>
            </a:fld>
            <a:endParaRPr kumimoji="0" lang="en-GB" sz="105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a:sym typeface="Gill Sans MT" panose="020B0502020104020203" pitchFamily="34" charset="0"/>
            </a:endParaRPr>
          </a:p>
        </p:txBody>
      </p:sp>
      <p:sp>
        <p:nvSpPr>
          <p:cNvPr id="48" name="Rectangle 47"/>
          <p:cNvSpPr>
            <a:spLocks noGrp="1" noChangeArrowheads="1"/>
          </p:cNvSpPr>
          <p:nvPr>
            <p:custDataLst>
              <p:tags r:id="rId37"/>
            </p:custDataLst>
          </p:nvPr>
        </p:nvSpPr>
        <p:spPr bwMode="gray">
          <a:xfrm>
            <a:off x="1539875" y="3927475"/>
            <a:ext cx="419100" cy="144463"/>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vert="horz" wrap="none" lIns="19050" tIns="0" rIns="1905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1219170" eaLnBrk="1" fontAlgn="base" latinLnBrk="0" hangingPunct="1">
              <a:lnSpc>
                <a:spcPct val="90000"/>
              </a:lnSpc>
              <a:spcBef>
                <a:spcPct val="0"/>
              </a:spcBef>
              <a:spcAft>
                <a:spcPct val="0"/>
              </a:spcAft>
              <a:buClr>
                <a:srgbClr val="8C7F6D"/>
              </a:buClr>
              <a:buSzTx/>
              <a:buFontTx/>
              <a:buNone/>
              <a:tabLst/>
              <a:defRPr/>
            </a:pPr>
            <a:r>
              <a:rPr kumimoji="0" lang="en-GB" sz="105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a:sym typeface="Gill Sans MT" panose="020B0502020104020203" pitchFamily="34" charset="0"/>
              </a:rPr>
              <a:t>(255.4)</a:t>
            </a:r>
          </a:p>
        </p:txBody>
      </p:sp>
      <p:sp>
        <p:nvSpPr>
          <p:cNvPr id="57" name="Text Placeholder 2">
            <a:extLst>
              <a:ext uri="{FF2B5EF4-FFF2-40B4-BE49-F238E27FC236}">
                <a16:creationId xmlns:a16="http://schemas.microsoft.com/office/drawing/2014/main" id="{A3921712-46A4-5A75-2D93-D11085DF8503}"/>
              </a:ext>
            </a:extLst>
          </p:cNvPr>
          <p:cNvSpPr>
            <a:spLocks noGrp="1"/>
          </p:cNvSpPr>
          <p:nvPr>
            <p:custDataLst>
              <p:tags r:id="rId38"/>
            </p:custDataLst>
          </p:nvPr>
        </p:nvSpPr>
        <p:spPr bwMode="gray">
          <a:xfrm>
            <a:off x="9432925" y="4205288"/>
            <a:ext cx="2667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rtlCol="0" anchor="ctr">
            <a:noAutofit/>
          </a:bodyPr>
          <a:lst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fld id="{9667B8D3-0601-4544-BAAB-8238E62F078E}" type="datetime'''2''3''''''''''''''''''''''.''''''''''''''''6'''''''">
              <a:rPr kumimoji="0" lang="en-GB" altLang="en-US"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rPr>
              <a:pPr marL="0" marR="0" lvl="0" indent="0" algn="ctr" defTabSz="685800" eaLnBrk="1" fontAlgn="auto" latinLnBrk="0" hangingPunct="1">
                <a:lnSpc>
                  <a:spcPct val="90000"/>
                </a:lnSpc>
                <a:spcBef>
                  <a:spcPct val="0"/>
                </a:spcBef>
                <a:spcAft>
                  <a:spcPts val="0"/>
                </a:spcAft>
                <a:buClrTx/>
                <a:buSzTx/>
                <a:buFont typeface="Wingdings" panose="05000000000000000000" pitchFamily="2" charset="2"/>
                <a:buNone/>
                <a:tabLst/>
                <a:defRPr/>
              </a:pPr>
              <a:t>23.6</a:t>
            </a:fld>
            <a:endParaRPr kumimoji="0" lang="en-GB"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50" name="Rectangle 249"/>
          <p:cNvSpPr/>
          <p:nvPr/>
        </p:nvSpPr>
        <p:spPr>
          <a:xfrm>
            <a:off x="2055813" y="2473325"/>
            <a:ext cx="1539875" cy="209550"/>
          </a:xfrm>
          <a:prstGeom prst="rect">
            <a:avLst/>
          </a:prstGeom>
        </p:spPr>
        <p:txBody>
          <a:bodyPr wrap="square">
            <a:spAutoFit/>
          </a:bodyPr>
          <a:lstStyle/>
          <a:p>
            <a:pPr marL="0" marR="0" lvl="0" indent="0" algn="l" defTabSz="1219140" eaLnBrk="1" fontAlgn="base" latinLnBrk="0" hangingPunct="1">
              <a:lnSpc>
                <a:spcPct val="75000"/>
              </a:lnSpc>
              <a:spcBef>
                <a:spcPct val="0"/>
              </a:spcBef>
              <a:spcAft>
                <a:spcPts val="600"/>
              </a:spcAft>
              <a:buClrTx/>
              <a:buSzTx/>
              <a:buFontTx/>
              <a:buNone/>
              <a:tabLst/>
              <a:defRPr/>
            </a:pP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Primary energy</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251" name="Rectangle 250"/>
          <p:cNvSpPr/>
          <p:nvPr/>
        </p:nvSpPr>
        <p:spPr>
          <a:xfrm>
            <a:off x="2065338" y="3125788"/>
            <a:ext cx="1800225" cy="254000"/>
          </a:xfrm>
          <a:prstGeom prst="rect">
            <a:avLst/>
          </a:prstGeom>
        </p:spPr>
        <p:txBody>
          <a:bodyPr wrap="square">
            <a:spAutoFit/>
          </a:bodyPr>
          <a:lstStyle/>
          <a:p>
            <a:pPr marL="0" marR="0" lvl="0" indent="0" algn="l" defTabSz="1219140" eaLnBrk="1" fontAlgn="base" latinLnBrk="0" hangingPunct="1">
              <a:lnSpc>
                <a:spcPct val="114000"/>
              </a:lnSpc>
              <a:spcBef>
                <a:spcPct val="0"/>
              </a:spcBef>
              <a:spcAft>
                <a:spcPts val="600"/>
              </a:spcAft>
              <a:buClrTx/>
              <a:buSzTx/>
              <a:buFontTx/>
              <a:buNone/>
              <a:tabLst/>
              <a:defRPr/>
            </a:pP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Employee benefits</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252" name="Rectangle 251"/>
          <p:cNvSpPr/>
          <p:nvPr/>
        </p:nvSpPr>
        <p:spPr>
          <a:xfrm>
            <a:off x="2070100" y="3376613"/>
            <a:ext cx="1806575" cy="254000"/>
          </a:xfrm>
          <a:prstGeom prst="rect">
            <a:avLst/>
          </a:prstGeom>
        </p:spPr>
        <p:txBody>
          <a:bodyPr wrap="square">
            <a:spAutoFit/>
          </a:bodyPr>
          <a:lstStyle/>
          <a:p>
            <a:pPr marL="0" marR="0" lvl="0" indent="0" algn="l" defTabSz="1219140" eaLnBrk="1" fontAlgn="base" latinLnBrk="0" hangingPunct="1">
              <a:lnSpc>
                <a:spcPct val="114000"/>
              </a:lnSpc>
              <a:spcBef>
                <a:spcPct val="0"/>
              </a:spcBef>
              <a:spcAft>
                <a:spcPts val="600"/>
              </a:spcAft>
              <a:buClrTx/>
              <a:buSzTx/>
              <a:buFontTx/>
              <a:buNone/>
              <a:tabLst/>
              <a:defRPr/>
            </a:pP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Working capital</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253" name="Rectangle 252"/>
          <p:cNvSpPr/>
          <p:nvPr/>
        </p:nvSpPr>
        <p:spPr>
          <a:xfrm>
            <a:off x="2060575" y="3597275"/>
            <a:ext cx="1465263" cy="323850"/>
          </a:xfrm>
          <a:prstGeom prst="rect">
            <a:avLst/>
          </a:prstGeom>
        </p:spPr>
        <p:txBody>
          <a:bodyPr wrap="square">
            <a:spAutoFit/>
          </a:bodyPr>
          <a:lstStyle/>
          <a:p>
            <a:pPr marL="0" marR="0" lvl="0" indent="0" algn="l" defTabSz="1219140" eaLnBrk="1" fontAlgn="base" latinLnBrk="0" hangingPunct="1">
              <a:lnSpc>
                <a:spcPct val="75000"/>
              </a:lnSpc>
              <a:spcBef>
                <a:spcPct val="0"/>
              </a:spcBef>
              <a:spcAft>
                <a:spcPct val="0"/>
              </a:spcAft>
              <a:buClrTx/>
              <a:buSzTx/>
              <a:buFontTx/>
              <a:buNone/>
              <a:tabLst/>
              <a:defRPr/>
            </a:pP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mn-ea"/>
                <a:cs typeface="Arial" pitchFamily="34" charset="0"/>
              </a:rPr>
              <a:t>Repairs, maintenance and other</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cxnSp>
        <p:nvCxnSpPr>
          <p:cNvPr id="104" name="Straight Connector 103"/>
          <p:cNvCxnSpPr>
            <a:cxnSpLocks/>
          </p:cNvCxnSpPr>
          <p:nvPr/>
        </p:nvCxnSpPr>
        <p:spPr>
          <a:xfrm flipH="1">
            <a:off x="1957388" y="3716338"/>
            <a:ext cx="160338" cy="5715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7" name="Text Box 7"/>
          <p:cNvSpPr txBox="1">
            <a:spLocks noChangeArrowheads="1"/>
          </p:cNvSpPr>
          <p:nvPr/>
        </p:nvSpPr>
        <p:spPr bwMode="auto">
          <a:xfrm>
            <a:off x="428625" y="1368425"/>
            <a:ext cx="946150" cy="246063"/>
          </a:xfrm>
          <a:prstGeom prst="rect">
            <a:avLst/>
          </a:prstGeom>
          <a:noFill/>
          <a:ln w="9525">
            <a:noFill/>
            <a:miter lim="800000"/>
            <a:headEnd/>
            <a:tailEnd/>
          </a:ln>
        </p:spPr>
        <p:txBody>
          <a:bodyPr wrap="square">
            <a:spAutoFit/>
          </a:bodyPr>
          <a:lstStyle/>
          <a:p>
            <a:pPr marL="0" marR="0" lvl="0" indent="0" algn="l" defTabSz="121914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cxnSp>
        <p:nvCxnSpPr>
          <p:cNvPr id="95" name="Straight Connector 94">
            <a:extLst>
              <a:ext uri="{FF2B5EF4-FFF2-40B4-BE49-F238E27FC236}">
                <a16:creationId xmlns:a16="http://schemas.microsoft.com/office/drawing/2014/main" id="{80988037-FBE3-45FB-ACCB-84BE52A662A8}"/>
              </a:ext>
            </a:extLst>
          </p:cNvPr>
          <p:cNvCxnSpPr>
            <a:cxnSpLocks/>
          </p:cNvCxnSpPr>
          <p:nvPr/>
        </p:nvCxnSpPr>
        <p:spPr>
          <a:xfrm flipH="1">
            <a:off x="1957388" y="3529013"/>
            <a:ext cx="166688" cy="650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AE676B7D-A6DB-D32A-E55D-C99A03293385}"/>
              </a:ext>
            </a:extLst>
          </p:cNvPr>
          <p:cNvSpPr txBox="1"/>
          <p:nvPr/>
        </p:nvSpPr>
        <p:spPr>
          <a:xfrm>
            <a:off x="414338" y="1077913"/>
            <a:ext cx="6364288" cy="377825"/>
          </a:xfrm>
          <a:prstGeom prst="rect">
            <a:avLst/>
          </a:prstGeom>
          <a:noFill/>
          <a:ln>
            <a:noFill/>
          </a:ln>
        </p:spPr>
        <p:txBody>
          <a:bodyPr wrap="square" rtlCol="0">
            <a:spAutoFit/>
          </a:bodyPr>
          <a:lstStyle/>
          <a:p>
            <a:pPr marL="0" marR="0" lvl="1" indent="0" algn="l" defTabSz="914354" eaLnBrk="1" fontAlgn="base" latinLnBrk="0" hangingPunct="1">
              <a:lnSpc>
                <a:spcPct val="150000"/>
              </a:lnSpc>
              <a:spcBef>
                <a:spcPct val="0"/>
              </a:spcBef>
              <a:spcAft>
                <a:spcPct val="0"/>
              </a:spcAft>
              <a:buClr>
                <a:srgbClr val="83725B"/>
              </a:buClr>
              <a:buSzTx/>
              <a:buFontTx/>
              <a:buNone/>
              <a:tabLst/>
              <a:defRPr/>
            </a:pPr>
            <a:r>
              <a:rPr kumimoji="0" lang="en-GB" sz="1400" b="0" i="0" u="none" strike="noStrike" kern="0" cap="none" spc="0" normalizeH="0" baseline="0" noProof="0" dirty="0">
                <a:ln>
                  <a:noFill/>
                </a:ln>
                <a:solidFill>
                  <a:srgbClr val="83725B"/>
                </a:solidFill>
                <a:effectLst/>
                <a:uLnTx/>
                <a:uFillTx/>
                <a:latin typeface="Gill Sans MT" panose="020B0502020104020203" pitchFamily="34" charset="0"/>
                <a:ea typeface="+mn-ea"/>
                <a:cs typeface="Arial"/>
              </a:rPr>
              <a:t>CASH FLOWS FOR THE YEAR ENDED 31 MARCH 2024</a:t>
            </a:r>
            <a:endParaRPr kumimoji="0" lang="en-GB" sz="14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endParaRPr>
          </a:p>
        </p:txBody>
      </p:sp>
      <p:sp>
        <p:nvSpPr>
          <p:cNvPr id="14" name="Rectangle 13">
            <a:extLst>
              <a:ext uri="{FF2B5EF4-FFF2-40B4-BE49-F238E27FC236}">
                <a16:creationId xmlns:a16="http://schemas.microsoft.com/office/drawing/2014/main" id="{3FD8DEEC-E29D-0CBD-947C-D8EE3118E438}"/>
              </a:ext>
            </a:extLst>
          </p:cNvPr>
          <p:cNvSpPr/>
          <p:nvPr/>
        </p:nvSpPr>
        <p:spPr>
          <a:xfrm>
            <a:off x="9686925" y="2409825"/>
            <a:ext cx="2130425" cy="973138"/>
          </a:xfrm>
          <a:prstGeom prst="rect">
            <a:avLst/>
          </a:prstGeom>
          <a:solidFill>
            <a:srgbClr val="F1E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Cash and cash equivalents</a:t>
            </a:r>
          </a:p>
          <a:p>
            <a:pPr marL="0" marR="0" lvl="0" indent="0" algn="ctr" defTabSz="914400" eaLnBrk="1" fontAlgn="auto" latinLnBrk="0" hangingPunct="1">
              <a:lnSpc>
                <a:spcPct val="114000"/>
              </a:lnSpc>
              <a:spcBef>
                <a:spcPts val="0"/>
              </a:spcBef>
              <a:spcAft>
                <a:spcPts val="0"/>
              </a:spcAft>
              <a:buClrTx/>
              <a:buSzTx/>
              <a:buFontTx/>
              <a:buNone/>
              <a:tabLst/>
              <a:defRPr/>
            </a:pPr>
            <a:r>
              <a:rPr kumimoji="0" lang="en-GB" sz="1600" b="0" i="0" u="none" strike="noStrike" kern="1200" cap="none" spc="0" normalizeH="0" baseline="0" noProof="0">
                <a:ln>
                  <a:noFill/>
                </a:ln>
                <a:solidFill>
                  <a:srgbClr val="0DAF2B"/>
                </a:solidFill>
                <a:effectLst/>
                <a:uLnTx/>
                <a:uFillTx/>
                <a:latin typeface="Gill Sans MT" panose="020B0502020104020203" pitchFamily="34" charset="0"/>
                <a:ea typeface="+mn-ea"/>
                <a:cs typeface="+mn-cs"/>
                <a:sym typeface="Wingdings" panose="05000000000000000000" pitchFamily="2" charset="2"/>
              </a:rPr>
              <a:t></a:t>
            </a:r>
            <a:r>
              <a:rPr kumimoji="0" lang="en-GB" sz="16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sym typeface="Wingdings" panose="05000000000000000000" pitchFamily="2" charset="2"/>
              </a:rPr>
              <a:t> </a:t>
            </a:r>
            <a:r>
              <a:rPr kumimoji="0" lang="en-GB" sz="16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to </a:t>
            </a:r>
            <a:r>
              <a:rPr kumimoji="0" lang="en-GB" sz="16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R23.6 billion</a:t>
            </a:r>
          </a:p>
          <a:p>
            <a:pPr marL="0" marR="0" lvl="0" indent="0" algn="ctr" defTabSz="914400" eaLnBrk="1" fontAlgn="auto" latinLnBrk="0" hangingPunct="1">
              <a:lnSpc>
                <a:spcPct val="114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(2023: R7.5 billion)</a:t>
            </a:r>
            <a:endParaRPr kumimoji="0" lang="en-GB" sz="11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24" name="TextBox 23">
            <a:extLst>
              <a:ext uri="{FF2B5EF4-FFF2-40B4-BE49-F238E27FC236}">
                <a16:creationId xmlns:a16="http://schemas.microsoft.com/office/drawing/2014/main" id="{99C098C1-BD94-5A4E-3E65-43B4662101C0}"/>
              </a:ext>
            </a:extLst>
          </p:cNvPr>
          <p:cNvSpPr txBox="1"/>
          <p:nvPr/>
        </p:nvSpPr>
        <p:spPr>
          <a:xfrm>
            <a:off x="998790" y="5604168"/>
            <a:ext cx="10194420"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i="0" u="none" strike="noStrike" kern="100" cap="none" spc="0" normalizeH="0" baseline="0" noProof="0">
                <a:ln>
                  <a:noFill/>
                </a:ln>
                <a:solidFill>
                  <a:srgbClr val="83725B"/>
                </a:solidFill>
                <a:effectLst/>
                <a:uLnTx/>
                <a:uFillTx/>
                <a:latin typeface="Gill Sans MT" panose="020B0502020104020203" pitchFamily="34" charset="0"/>
                <a:ea typeface="Aptos" panose="020B0004020202020204" pitchFamily="34" charset="0"/>
                <a:cs typeface="Times New Roman" panose="02020603050405020304" pitchFamily="18" charset="0"/>
              </a:rPr>
              <a:t>Sufficient liquidity is essential to ensure a consistent runway of capex execution</a:t>
            </a:r>
            <a:r>
              <a:rPr kumimoji="0" lang="en-GB" i="0" u="none" strike="noStrike" kern="100" cap="none" spc="0" normalizeH="0" baseline="0" noProof="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rPr>
              <a:t> and planned maintenance, </a:t>
            </a:r>
            <a:r>
              <a:rPr lang="en-GB" sz="1800" b="0" i="0" u="none" strike="noStrike">
                <a:solidFill>
                  <a:schemeClr val="tx2"/>
                </a:solidFill>
                <a:effectLst/>
                <a:latin typeface="Gill Sans MT" panose="020B0502020104020203" pitchFamily="34" charset="0"/>
              </a:rPr>
              <a:t>to support sustainable operational performance</a:t>
            </a:r>
            <a:endParaRPr kumimoji="0" lang="en-GB" i="0" u="none"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endParaRPr>
          </a:p>
        </p:txBody>
      </p:sp>
      <p:cxnSp>
        <p:nvCxnSpPr>
          <p:cNvPr id="54" name="Straight Connector 53">
            <a:extLst>
              <a:ext uri="{FF2B5EF4-FFF2-40B4-BE49-F238E27FC236}">
                <a16:creationId xmlns:a16="http://schemas.microsoft.com/office/drawing/2014/main" id="{DD76E3C4-4EF3-EEFD-8810-98144B4D8E7F}"/>
              </a:ext>
            </a:extLst>
          </p:cNvPr>
          <p:cNvCxnSpPr>
            <a:cxnSpLocks/>
          </p:cNvCxnSpPr>
          <p:nvPr/>
        </p:nvCxnSpPr>
        <p:spPr>
          <a:xfrm flipH="1">
            <a:off x="1958975" y="3270250"/>
            <a:ext cx="158750" cy="7143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Title 14">
            <a:extLst>
              <a:ext uri="{FF2B5EF4-FFF2-40B4-BE49-F238E27FC236}">
                <a16:creationId xmlns:a16="http://schemas.microsoft.com/office/drawing/2014/main" id="{EB7C7AB7-9BA1-FA6C-1378-FCBB57894F7B}"/>
              </a:ext>
            </a:extLst>
          </p:cNvPr>
          <p:cNvSpPr>
            <a:spLocks noGrp="1"/>
          </p:cNvSpPr>
          <p:nvPr>
            <p:ph type="title"/>
          </p:nvPr>
        </p:nvSpPr>
        <p:spPr/>
        <p:txBody>
          <a:bodyPr vert="horz"/>
          <a:lstStyle/>
          <a:p>
            <a:r>
              <a:rPr kumimoji="0" lang="en-GB" sz="2400" b="0" i="0" u="none" strike="noStrike" kern="0" cap="none" spc="0" normalizeH="0" baseline="0" noProof="0" dirty="0">
                <a:ln>
                  <a:noFill/>
                </a:ln>
                <a:solidFill>
                  <a:srgbClr val="FFFFFF"/>
                </a:solidFill>
                <a:effectLst/>
                <a:uLnTx/>
                <a:uFillTx/>
                <a:latin typeface="Gill Sans MT" panose="020B0502020104020203" pitchFamily="34" charset="0"/>
                <a:ea typeface="+mj-ea"/>
                <a:cs typeface="Arial"/>
              </a:rPr>
              <a:t>Liquidity improved on the back of the debt relief from Government, addressing most of Eskom’s R89.8 billion debt servicing obligations</a:t>
            </a:r>
            <a:endParaRPr lang="en-GB" dirty="0"/>
          </a:p>
        </p:txBody>
      </p:sp>
      <p:sp>
        <p:nvSpPr>
          <p:cNvPr id="62" name="Slide Number Placeholder 1">
            <a:extLst>
              <a:ext uri="{FF2B5EF4-FFF2-40B4-BE49-F238E27FC236}">
                <a16:creationId xmlns:a16="http://schemas.microsoft.com/office/drawing/2014/main" id="{C935EF42-0EA3-A9FD-2037-876DDCF4BCA5}"/>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21" name="Rectangle 20">
            <a:extLst>
              <a:ext uri="{FF2B5EF4-FFF2-40B4-BE49-F238E27FC236}">
                <a16:creationId xmlns:a16="http://schemas.microsoft.com/office/drawing/2014/main" id="{FDA99EB4-73C1-0781-0246-9FAECFB7652D}"/>
              </a:ext>
            </a:extLst>
          </p:cNvPr>
          <p:cNvSpPr/>
          <p:nvPr/>
        </p:nvSpPr>
        <p:spPr>
          <a:xfrm>
            <a:off x="5237163" y="4064000"/>
            <a:ext cx="1887538" cy="1277938"/>
          </a:xfrm>
          <a:prstGeom prst="rect">
            <a:avLst/>
          </a:prstGeom>
          <a:noFill/>
          <a:ln w="28575">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0" name="Arrow: Curved Left 19">
            <a:extLst>
              <a:ext uri="{FF2B5EF4-FFF2-40B4-BE49-F238E27FC236}">
                <a16:creationId xmlns:a16="http://schemas.microsoft.com/office/drawing/2014/main" id="{B758D8DF-F540-262E-B29E-C322CF0FD409}"/>
              </a:ext>
            </a:extLst>
          </p:cNvPr>
          <p:cNvSpPr/>
          <p:nvPr/>
        </p:nvSpPr>
        <p:spPr>
          <a:xfrm rot="16200000" flipV="1">
            <a:off x="6604000" y="3292475"/>
            <a:ext cx="650875" cy="1497013"/>
          </a:xfrm>
          <a:prstGeom prst="curvedLeftArrow">
            <a:avLst/>
          </a:prstGeom>
          <a:solidFill>
            <a:srgbClr val="AD9F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D741FA4C-E21E-2D9D-7162-6B1C3860CB3C}"/>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3432593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5A0A-C97B-09DF-7BA4-DF0CE29665FA}"/>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72642D9-9F98-D917-DBED-053C1DC5B4E8}"/>
              </a:ext>
            </a:extLst>
          </p:cNvPr>
          <p:cNvGraphicFramePr>
            <a:graphicFrameLocks noChangeAspect="1"/>
          </p:cNvGraphicFramePr>
          <p:nvPr>
            <p:custDataLst>
              <p:tags r:id="rId1"/>
            </p:custDataLst>
            <p:extLst>
              <p:ext uri="{D42A27DB-BD31-4B8C-83A1-F6EECF244321}">
                <p14:modId xmlns:p14="http://schemas.microsoft.com/office/powerpoint/2010/main" val="4817600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5" name="think-cell data - do not delete" hidden="1">
                        <a:extLst>
                          <a:ext uri="{FF2B5EF4-FFF2-40B4-BE49-F238E27FC236}">
                            <a16:creationId xmlns:a16="http://schemas.microsoft.com/office/drawing/2014/main" id="{572642D9-9F98-D917-DBED-053C1DC5B4E8}"/>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FB2666D7-D637-3998-2FFE-0C318A73D27A}"/>
              </a:ext>
            </a:extLst>
          </p:cNvPr>
          <p:cNvSpPr>
            <a:spLocks noGrp="1"/>
          </p:cNvSpPr>
          <p:nvPr>
            <p:ph type="title"/>
          </p:nvPr>
        </p:nvSpPr>
        <p:spPr/>
        <p:txBody>
          <a:bodyPr vert="horz"/>
          <a:lstStyle/>
          <a:p>
            <a:r>
              <a:rPr lang="en-GB" dirty="0">
                <a:latin typeface="Gill Sans MT" panose="020B0502020104020203" pitchFamily="34" charset="0"/>
              </a:rPr>
              <a:t>We increased our investment into existing generation infrastructure to address poor plant performance and lay a solid foundation for the future</a:t>
            </a:r>
          </a:p>
        </p:txBody>
      </p:sp>
      <p:sp>
        <p:nvSpPr>
          <p:cNvPr id="62" name="Slide Number Placeholder 1">
            <a:extLst>
              <a:ext uri="{FF2B5EF4-FFF2-40B4-BE49-F238E27FC236}">
                <a16:creationId xmlns:a16="http://schemas.microsoft.com/office/drawing/2014/main" id="{45A6E679-35E7-8DD5-2399-68ADA92CF609}"/>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7" name="TextBox 8">
            <a:extLst>
              <a:ext uri="{FF2B5EF4-FFF2-40B4-BE49-F238E27FC236}">
                <a16:creationId xmlns:a16="http://schemas.microsoft.com/office/drawing/2014/main" id="{FA51009C-2D52-F612-7DA1-C43E5D26B886}"/>
              </a:ext>
            </a:extLst>
          </p:cNvPr>
          <p:cNvSpPr txBox="1"/>
          <p:nvPr/>
        </p:nvSpPr>
        <p:spPr>
          <a:xfrm>
            <a:off x="5499100" y="1251100"/>
            <a:ext cx="5764213" cy="307777"/>
          </a:xfrm>
          <a:prstGeom prst="rect">
            <a:avLst/>
          </a:prstGeom>
          <a:noFill/>
          <a:ln>
            <a:noFill/>
          </a:ln>
        </p:spPr>
        <p:txBody>
          <a:bodyPr wrap="square" rtlCol="0" anchor="ctr">
            <a:spAutoFit/>
          </a:bodyPr>
          <a:lstStyle>
            <a:defPPr>
              <a:defRPr lang="en-ZA"/>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1" indent="0" algn="l" defTabSz="685783" eaLnBrk="1" fontAlgn="base" latinLnBrk="0" hangingPunct="1">
              <a:lnSpc>
                <a:spcPct val="100000"/>
              </a:lnSpc>
              <a:spcBef>
                <a:spcPct val="0"/>
              </a:spcBef>
              <a:spcAft>
                <a:spcPct val="0"/>
              </a:spcAft>
              <a:buClr>
                <a:srgbClr val="83725B"/>
              </a:buClr>
              <a:buSzTx/>
              <a:buFontTx/>
              <a:buNone/>
              <a:tabLst/>
              <a:defRPr/>
            </a:pPr>
            <a:r>
              <a:rPr kumimoji="0" lang="en-GB" sz="14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Repairs and maintenance breakdown</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graphicFrame>
        <p:nvGraphicFramePr>
          <p:cNvPr id="9" name="Table 1">
            <a:extLst>
              <a:ext uri="{FF2B5EF4-FFF2-40B4-BE49-F238E27FC236}">
                <a16:creationId xmlns:a16="http://schemas.microsoft.com/office/drawing/2014/main" id="{ADBED93B-A76F-5AF3-2A95-7FC11ED659CD}"/>
              </a:ext>
            </a:extLst>
          </p:cNvPr>
          <p:cNvGraphicFramePr>
            <a:graphicFrameLocks noGrp="1"/>
          </p:cNvGraphicFramePr>
          <p:nvPr>
            <p:extLst>
              <p:ext uri="{D42A27DB-BD31-4B8C-83A1-F6EECF244321}">
                <p14:modId xmlns:p14="http://schemas.microsoft.com/office/powerpoint/2010/main" val="2143913546"/>
              </p:ext>
            </p:extLst>
          </p:nvPr>
        </p:nvGraphicFramePr>
        <p:xfrm>
          <a:off x="5529263" y="1510273"/>
          <a:ext cx="5807075" cy="1399922"/>
        </p:xfrm>
        <a:graphic>
          <a:graphicData uri="http://schemas.openxmlformats.org/drawingml/2006/table">
            <a:tbl>
              <a:tblPr>
                <a:tableStyleId>{2D5ABB26-0587-4C30-8999-92F81FD0307C}</a:tableStyleId>
              </a:tblPr>
              <a:tblGrid>
                <a:gridCol w="3230697">
                  <a:extLst>
                    <a:ext uri="{9D8B030D-6E8A-4147-A177-3AD203B41FA5}">
                      <a16:colId xmlns:a16="http://schemas.microsoft.com/office/drawing/2014/main" val="20000"/>
                    </a:ext>
                  </a:extLst>
                </a:gridCol>
                <a:gridCol w="1022372">
                  <a:extLst>
                    <a:ext uri="{9D8B030D-6E8A-4147-A177-3AD203B41FA5}">
                      <a16:colId xmlns:a16="http://schemas.microsoft.com/office/drawing/2014/main" val="20001"/>
                    </a:ext>
                  </a:extLst>
                </a:gridCol>
                <a:gridCol w="1022372">
                  <a:extLst>
                    <a:ext uri="{9D8B030D-6E8A-4147-A177-3AD203B41FA5}">
                      <a16:colId xmlns:a16="http://schemas.microsoft.com/office/drawing/2014/main" val="20002"/>
                    </a:ext>
                  </a:extLst>
                </a:gridCol>
                <a:gridCol w="531634">
                  <a:extLst>
                    <a:ext uri="{9D8B030D-6E8A-4147-A177-3AD203B41FA5}">
                      <a16:colId xmlns:a16="http://schemas.microsoft.com/office/drawing/2014/main" val="20003"/>
                    </a:ext>
                  </a:extLst>
                </a:gridCol>
              </a:tblGrid>
              <a:tr h="324486">
                <a:tc>
                  <a:txBody>
                    <a:bodyPr/>
                    <a:lstStyle/>
                    <a:p>
                      <a:pPr algn="l" rtl="0" fontAlgn="t">
                        <a:lnSpc>
                          <a:spcPct val="100000"/>
                        </a:lnSpc>
                        <a:spcBef>
                          <a:spcPts val="100"/>
                        </a:spcBef>
                        <a:spcAft>
                          <a:spcPts val="100"/>
                        </a:spcAft>
                      </a:pPr>
                      <a:r>
                        <a:rPr lang="en-GB" sz="1200" b="1" u="none" strike="noStrike">
                          <a:solidFill>
                            <a:schemeClr val="tx1"/>
                          </a:solidFill>
                          <a:latin typeface="Gill Sans MT" panose="020B0502020104020203" pitchFamily="34" charset="0"/>
                        </a:rPr>
                        <a:t>R</a:t>
                      </a:r>
                      <a:r>
                        <a:rPr lang="en-GB" sz="1200" b="1" u="none" strike="noStrike" baseline="0">
                          <a:solidFill>
                            <a:schemeClr val="tx1"/>
                          </a:solidFill>
                          <a:latin typeface="Gill Sans MT" panose="020B0502020104020203" pitchFamily="34" charset="0"/>
                        </a:rPr>
                        <a:t> billion</a:t>
                      </a:r>
                      <a:endParaRPr lang="en-GB" sz="1200" b="1" i="0" u="none" strike="noStrike" dirty="0">
                        <a:solidFill>
                          <a:schemeClr val="tx1"/>
                        </a:solidFill>
                        <a:latin typeface="Gill Sans MT" panose="020B0502020104020203" pitchFamily="34" charset="0"/>
                      </a:endParaRPr>
                    </a:p>
                  </a:txBody>
                  <a:tcPr marL="72000" marR="0" marT="54000" marB="0" anchor="b">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2024</a:t>
                      </a:r>
                      <a:endParaRPr lang="en-GB" sz="1200" b="1" i="0" u="none" strike="noStrike" dirty="0">
                        <a:solidFill>
                          <a:schemeClr val="tx1"/>
                        </a:solidFill>
                        <a:latin typeface="Gill Sans MT" panose="020B0502020104020203" pitchFamily="34" charset="0"/>
                      </a:endParaRPr>
                    </a:p>
                  </a:txBody>
                  <a:tcPr marL="0" marR="46800" marT="0" marB="0" anchor="b">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0" i="0" u="none" strike="noStrike">
                          <a:solidFill>
                            <a:schemeClr val="tx1"/>
                          </a:solidFill>
                          <a:latin typeface="Gill Sans MT" panose="020B0502020104020203" pitchFamily="34" charset="0"/>
                        </a:rPr>
                        <a:t>2023</a:t>
                      </a:r>
                      <a:endParaRPr lang="en-GB" sz="1200" b="0"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a:t>
                      </a:r>
                      <a:endParaRPr lang="en-GB" sz="1200" b="1"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Generating plant</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22.8</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16.6</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38</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rgbClr val="00B05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Transmission network</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1.1</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1.2</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3</a:t>
                      </a:r>
                      <a:r>
                        <a:rPr kumimoji="0" lang="en-GB" altLang="en-US" sz="1200" b="0" i="0" u="none" strike="noStrike" kern="1200" cap="none" spc="0" normalizeH="0" baseline="0" noProof="0">
                          <a:ln>
                            <a:noFill/>
                          </a:ln>
                          <a:solidFill>
                            <a:srgbClr val="C00000"/>
                          </a:solidFill>
                          <a:effectLst/>
                          <a:uLnTx/>
                          <a:uFillTx/>
                          <a:latin typeface="Gill Sans MT" pitchFamily="34" charset="0"/>
                          <a:ea typeface="+mn-ea"/>
                          <a:cs typeface="Arial" charset="0"/>
                        </a:rPr>
                        <a:t>▼</a:t>
                      </a:r>
                      <a:endParaRPr kumimoji="0" lang="en-GB" sz="1200" b="0" i="0" u="none" strike="noStrike" kern="1200" cap="none" spc="0" normalizeH="0" baseline="0" dirty="0">
                        <a:ln>
                          <a:noFill/>
                        </a:ln>
                        <a:solidFill>
                          <a:srgbClr val="C0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Distribution network</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4.8</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4.4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cap="none" spc="0" normalizeH="0" baseline="0">
                          <a:ln>
                            <a:noFill/>
                          </a:ln>
                          <a:solidFill>
                            <a:schemeClr val="tx1"/>
                          </a:solidFill>
                          <a:effectLst/>
                          <a:latin typeface="Gill Sans MT" pitchFamily="34" charset="0"/>
                          <a:cs typeface="Arial" charset="0"/>
                        </a:rPr>
                        <a:t>8</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a:noFill/>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1" i="0" u="none" strike="noStrike" kern="1200" cap="none" normalizeH="0" baseline="0">
                          <a:ln>
                            <a:noFill/>
                          </a:ln>
                          <a:solidFill>
                            <a:schemeClr val="tx1"/>
                          </a:solidFill>
                          <a:effectLst/>
                          <a:latin typeface="Gill Sans MT" pitchFamily="34" charset="0"/>
                          <a:ea typeface="+mn-ea"/>
                          <a:cs typeface="Arial" charset="0"/>
                        </a:rPr>
                        <a:t>Total repairs and maintenance</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28.7</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22.1</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30</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chemeClr val="tx1"/>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8705921"/>
                  </a:ext>
                </a:extLst>
              </a:tr>
            </a:tbl>
          </a:graphicData>
        </a:graphic>
      </p:graphicFrame>
      <p:sp>
        <p:nvSpPr>
          <p:cNvPr id="13" name="TextBox 12">
            <a:extLst>
              <a:ext uri="{FF2B5EF4-FFF2-40B4-BE49-F238E27FC236}">
                <a16:creationId xmlns:a16="http://schemas.microsoft.com/office/drawing/2014/main" id="{71F30B83-DC73-1FED-F4BF-95E5ABC81CBB}"/>
              </a:ext>
            </a:extLst>
          </p:cNvPr>
          <p:cNvSpPr txBox="1">
            <a:spLocks noChangeArrowheads="1"/>
          </p:cNvSpPr>
          <p:nvPr/>
        </p:nvSpPr>
        <p:spPr bwMode="gray">
          <a:xfrm>
            <a:off x="1122363" y="3744913"/>
            <a:ext cx="2341563" cy="215900"/>
          </a:xfrm>
          <a:prstGeom prst="rect">
            <a:avLst/>
          </a:prstGeom>
          <a:noFill/>
          <a:ln w="9525" algn="ctr">
            <a:noFill/>
            <a:miter lim="800000"/>
            <a:headEnd/>
            <a:tailEnd/>
          </a:ln>
          <a:effectLst/>
        </p:spPr>
        <p:txBody>
          <a:bodyPr wrap="none" tIns="18000" bIns="18000" anchor="ctr"/>
          <a:lstStyle>
            <a:defPPr>
              <a:defRPr lang="en-ZA"/>
            </a:defPPr>
            <a:lvl1pPr algn="ctr">
              <a:defRPr sz="1600" b="1">
                <a:solidFill>
                  <a:schemeClr val="bg1"/>
                </a:solidFill>
              </a:defRPr>
            </a:lvl1pPr>
          </a:lstStyle>
          <a:p>
            <a:pPr marL="0" marR="0" lvl="0" indent="0" algn="l" defTabSz="914378"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Eskom funded capex</a:t>
            </a:r>
            <a:endParaRPr kumimoji="0" lang="en-GB" sz="1400" b="1" i="0" u="none" strike="noStrike" kern="1200" cap="none" spc="0" normalizeH="0" baseline="50000" noProof="0" dirty="0">
              <a:ln>
                <a:noFill/>
              </a:ln>
              <a:solidFill>
                <a:srgbClr val="003896"/>
              </a:solidFill>
              <a:effectLst/>
              <a:uLnTx/>
              <a:uFillTx/>
              <a:latin typeface="Gill Sans MT" panose="020B0502020104020203" pitchFamily="34" charset="0"/>
              <a:ea typeface="+mn-ea"/>
              <a:cs typeface="+mn-cs"/>
            </a:endParaRPr>
          </a:p>
        </p:txBody>
      </p:sp>
      <p:sp>
        <p:nvSpPr>
          <p:cNvPr id="14" name="Text Box 7">
            <a:extLst>
              <a:ext uri="{FF2B5EF4-FFF2-40B4-BE49-F238E27FC236}">
                <a16:creationId xmlns:a16="http://schemas.microsoft.com/office/drawing/2014/main" id="{2A070774-BC78-DF6B-30FF-85E4C59A7C4F}"/>
              </a:ext>
            </a:extLst>
          </p:cNvPr>
          <p:cNvSpPr txBox="1">
            <a:spLocks noChangeArrowheads="1"/>
          </p:cNvSpPr>
          <p:nvPr/>
        </p:nvSpPr>
        <p:spPr bwMode="auto">
          <a:xfrm>
            <a:off x="1125538" y="3948113"/>
            <a:ext cx="708025" cy="246063"/>
          </a:xfrm>
          <a:prstGeom prst="rect">
            <a:avLst/>
          </a:prstGeom>
          <a:noFill/>
          <a:ln w="9525">
            <a:noFill/>
            <a:miter lim="800000"/>
            <a:headEnd/>
            <a:tailEnd/>
          </a:ln>
        </p:spPr>
        <p:txBody>
          <a:bodyPr wrap="square">
            <a:spAutoFit/>
          </a:bodyPr>
          <a:lstStyle/>
          <a:p>
            <a:pPr marL="0" marR="0" lvl="0" indent="0" algn="l" defTabSz="914378"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mn-cs"/>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mn-cs"/>
            </a:endParaRPr>
          </a:p>
        </p:txBody>
      </p:sp>
      <p:sp>
        <p:nvSpPr>
          <p:cNvPr id="17" name="TextBox 16">
            <a:extLst>
              <a:ext uri="{FF2B5EF4-FFF2-40B4-BE49-F238E27FC236}">
                <a16:creationId xmlns:a16="http://schemas.microsoft.com/office/drawing/2014/main" id="{9550DAA7-5B3C-DE66-5601-E0765678DFB8}"/>
              </a:ext>
            </a:extLst>
          </p:cNvPr>
          <p:cNvSpPr txBox="1">
            <a:spLocks noChangeArrowheads="1"/>
          </p:cNvSpPr>
          <p:nvPr/>
        </p:nvSpPr>
        <p:spPr bwMode="gray">
          <a:xfrm>
            <a:off x="1063625" y="1169988"/>
            <a:ext cx="2341563" cy="215900"/>
          </a:xfrm>
          <a:prstGeom prst="rect">
            <a:avLst/>
          </a:prstGeom>
          <a:noFill/>
          <a:ln w="9525" algn="ctr">
            <a:noFill/>
            <a:miter lim="800000"/>
            <a:headEnd/>
            <a:tailEnd/>
          </a:ln>
          <a:effectLst/>
        </p:spPr>
        <p:txBody>
          <a:bodyPr wrap="none" tIns="18000" bIns="18000" anchor="ctr"/>
          <a:lstStyle>
            <a:defPPr>
              <a:defRPr lang="en-ZA"/>
            </a:defPPr>
            <a:lvl1pPr algn="ctr">
              <a:defRPr sz="1600" b="1">
                <a:solidFill>
                  <a:schemeClr val="bg1"/>
                </a:solidFill>
              </a:defRPr>
            </a:lvl1pPr>
          </a:lstStyle>
          <a:p>
            <a:pPr marL="0" marR="0" lvl="0" indent="0" algn="l" defTabSz="914378"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Repairs and maintenance expenditure</a:t>
            </a:r>
            <a:endParaRPr kumimoji="0" lang="en-GB" sz="1400" b="1" i="0" u="none" strike="noStrike" kern="1200" cap="none" spc="0" normalizeH="0" baseline="5000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15" name="Chart 14">
            <a:extLst>
              <a:ext uri="{FF2B5EF4-FFF2-40B4-BE49-F238E27FC236}">
                <a16:creationId xmlns:a16="http://schemas.microsoft.com/office/drawing/2014/main" id="{D2255253-9D14-68DB-4CD5-CAE767453A17}"/>
              </a:ext>
            </a:extLst>
          </p:cNvPr>
          <p:cNvGraphicFramePr/>
          <p:nvPr>
            <p:custDataLst>
              <p:tags r:id="rId2"/>
            </p:custDataLst>
            <p:extLst>
              <p:ext uri="{D42A27DB-BD31-4B8C-83A1-F6EECF244321}">
                <p14:modId xmlns:p14="http://schemas.microsoft.com/office/powerpoint/2010/main" val="129968526"/>
              </p:ext>
            </p:extLst>
          </p:nvPr>
        </p:nvGraphicFramePr>
        <p:xfrm>
          <a:off x="1008063" y="1462088"/>
          <a:ext cx="3408362" cy="2105025"/>
        </p:xfrm>
        <a:graphic>
          <a:graphicData uri="http://schemas.openxmlformats.org/drawingml/2006/chart">
            <c:chart xmlns:c="http://schemas.openxmlformats.org/drawingml/2006/chart" xmlns:r="http://schemas.openxmlformats.org/officeDocument/2006/relationships" r:id="rId26"/>
          </a:graphicData>
        </a:graphic>
      </p:graphicFrame>
      <p:cxnSp>
        <p:nvCxnSpPr>
          <p:cNvPr id="128" name="Straight Connector 127">
            <a:extLst>
              <a:ext uri="{FF2B5EF4-FFF2-40B4-BE49-F238E27FC236}">
                <a16:creationId xmlns:a16="http://schemas.microsoft.com/office/drawing/2014/main" id="{772D1110-9701-5F3A-FE0A-87492BB359E7}"/>
              </a:ext>
            </a:extLst>
          </p:cNvPr>
          <p:cNvCxnSpPr/>
          <p:nvPr>
            <p:custDataLst>
              <p:tags r:id="rId3"/>
            </p:custDataLst>
          </p:nvPr>
        </p:nvCxnSpPr>
        <p:spPr bwMode="auto">
          <a:xfrm flipV="1">
            <a:off x="3443288" y="1570038"/>
            <a:ext cx="0" cy="515938"/>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29" name="Straight Connector 128">
            <a:extLst>
              <a:ext uri="{FF2B5EF4-FFF2-40B4-BE49-F238E27FC236}">
                <a16:creationId xmlns:a16="http://schemas.microsoft.com/office/drawing/2014/main" id="{DE02857C-F1D8-A92F-BCDB-CE638260147B}"/>
              </a:ext>
            </a:extLst>
          </p:cNvPr>
          <p:cNvCxnSpPr/>
          <p:nvPr>
            <p:custDataLst>
              <p:tags r:id="rId4"/>
            </p:custDataLst>
          </p:nvPr>
        </p:nvCxnSpPr>
        <p:spPr bwMode="auto">
          <a:xfrm>
            <a:off x="3443288" y="1570038"/>
            <a:ext cx="593725"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796737C5-5601-A526-AC36-8B55DB10B7EC}"/>
              </a:ext>
            </a:extLst>
          </p:cNvPr>
          <p:cNvCxnSpPr/>
          <p:nvPr>
            <p:custDataLst>
              <p:tags r:id="rId5"/>
            </p:custDataLst>
          </p:nvPr>
        </p:nvCxnSpPr>
        <p:spPr bwMode="auto">
          <a:xfrm>
            <a:off x="4037013" y="1570038"/>
            <a:ext cx="0" cy="152400"/>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980DE701-934A-0A5E-F496-4217EC3449C8}"/>
              </a:ext>
            </a:extLst>
          </p:cNvPr>
          <p:cNvSpPr>
            <a:spLocks noGrp="1" noChangeArrowheads="1"/>
          </p:cNvSpPr>
          <p:nvPr>
            <p:custDataLst>
              <p:tags r:id="rId6"/>
            </p:custDataLst>
          </p:nvPr>
        </p:nvSpPr>
        <p:spPr bwMode="auto">
          <a:xfrm>
            <a:off x="1530350" y="33845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E99AA789-0924-4DBA-BB9B-DED395A53EEC}" type="datetime'2''''''''''''''''''''''''''''0''''''''''''''''2''''''''0'">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2020</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27" name="Rectangle 26">
            <a:extLst>
              <a:ext uri="{FF2B5EF4-FFF2-40B4-BE49-F238E27FC236}">
                <a16:creationId xmlns:a16="http://schemas.microsoft.com/office/drawing/2014/main" id="{2EDEFC64-2510-26B1-409B-4D8B5078FC95}"/>
              </a:ext>
            </a:extLst>
          </p:cNvPr>
          <p:cNvSpPr>
            <a:spLocks noGrp="1" noChangeArrowheads="1"/>
          </p:cNvSpPr>
          <p:nvPr>
            <p:custDataLst>
              <p:tags r:id="rId7"/>
            </p:custDataLst>
          </p:nvPr>
        </p:nvSpPr>
        <p:spPr bwMode="auto">
          <a:xfrm>
            <a:off x="2124075" y="33845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AF26053A-EBC1-45FA-B443-9A2E6CE9A54E}" type="datetime'''''2''''''''''0''''''''''''''''''2''''''''''1'''">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2021</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22" name="Rectangle 21">
            <a:extLst>
              <a:ext uri="{FF2B5EF4-FFF2-40B4-BE49-F238E27FC236}">
                <a16:creationId xmlns:a16="http://schemas.microsoft.com/office/drawing/2014/main" id="{BF410B0E-C33E-2EDB-80DB-2E276E4F611D}"/>
              </a:ext>
            </a:extLst>
          </p:cNvPr>
          <p:cNvSpPr>
            <a:spLocks noGrp="1" noChangeArrowheads="1"/>
          </p:cNvSpPr>
          <p:nvPr>
            <p:custDataLst>
              <p:tags r:id="rId8"/>
            </p:custDataLst>
          </p:nvPr>
        </p:nvSpPr>
        <p:spPr bwMode="auto">
          <a:xfrm>
            <a:off x="2716213" y="33845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704A73E6-D9E4-417A-BE0B-7FBFA08F8BFF}" type="datetime'''''''''''''2''''''''''''''''''''0''2''''''''2'''''">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2022</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106" name="Rectangle 105">
            <a:extLst>
              <a:ext uri="{FF2B5EF4-FFF2-40B4-BE49-F238E27FC236}">
                <a16:creationId xmlns:a16="http://schemas.microsoft.com/office/drawing/2014/main" id="{BFC4B7EE-35A6-5500-8076-889D23A5209F}"/>
              </a:ext>
            </a:extLst>
          </p:cNvPr>
          <p:cNvSpPr>
            <a:spLocks noGrp="1" noChangeArrowheads="1"/>
          </p:cNvSpPr>
          <p:nvPr>
            <p:custDataLst>
              <p:tags r:id="rId9"/>
            </p:custDataLst>
          </p:nvPr>
        </p:nvSpPr>
        <p:spPr bwMode="auto">
          <a:xfrm>
            <a:off x="3309938" y="33845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7E4CC923-50BF-4E12-97CA-8BECED517A5F}" type="datetime'''''2''''''''''''''''''''023'''''''''''''">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2023</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109" name="Rectangle 108">
            <a:extLst>
              <a:ext uri="{FF2B5EF4-FFF2-40B4-BE49-F238E27FC236}">
                <a16:creationId xmlns:a16="http://schemas.microsoft.com/office/drawing/2014/main" id="{3E4DDAD1-863A-1BA9-BF42-2A0DE1C45253}"/>
              </a:ext>
            </a:extLst>
          </p:cNvPr>
          <p:cNvSpPr>
            <a:spLocks noGrp="1" noChangeArrowheads="1"/>
          </p:cNvSpPr>
          <p:nvPr>
            <p:custDataLst>
              <p:tags r:id="rId10"/>
            </p:custDataLst>
          </p:nvPr>
        </p:nvSpPr>
        <p:spPr bwMode="auto">
          <a:xfrm>
            <a:off x="3903663" y="3384550"/>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C6421D00-D82D-41A2-A04E-F15CD3FDECA0}" type="datetime'''''''2''''''''''''0''''''2''''4'''''''''''''">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2024</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127" name="Text Placeholder 2">
            <a:extLst>
              <a:ext uri="{FF2B5EF4-FFF2-40B4-BE49-F238E27FC236}">
                <a16:creationId xmlns:a16="http://schemas.microsoft.com/office/drawing/2014/main" id="{B75601ED-67B6-A203-2CEB-19D4394362CA}"/>
              </a:ext>
            </a:extLst>
          </p:cNvPr>
          <p:cNvSpPr>
            <a:spLocks noGrp="1"/>
          </p:cNvSpPr>
          <p:nvPr>
            <p:custDataLst>
              <p:tags r:id="rId11"/>
            </p:custDataLst>
          </p:nvPr>
        </p:nvSpPr>
        <p:spPr bwMode="auto">
          <a:xfrm>
            <a:off x="3589338" y="1473200"/>
            <a:ext cx="301625" cy="193675"/>
          </a:xfrm>
          <a:prstGeom prst="ellipse">
            <a:avLst/>
          </a:prstGeom>
          <a:solidFill>
            <a:schemeClr val="bg1"/>
          </a:solidFill>
          <a:ln w="9525" cmpd="sng" algn="ctr">
            <a:solidFill>
              <a:schemeClr val="tx1"/>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E9143A9D-6E85-49B5-91A7-5C5A225A8F26}" type="datetime'''3''''''''''''0''''''''''''''%'''''''''''''''''''''''''''''">
              <a:rPr kumimoji="0" lang="en-GB" altLang="en-US" sz="1000" i="0" u="none" strike="noStrike" kern="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30%</a:t>
            </a:fld>
            <a:endParaRPr kumimoji="0" lang="en-GB" sz="1000" i="0" u="none" strike="noStrike" kern="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29" name="Text Box 7">
            <a:extLst>
              <a:ext uri="{FF2B5EF4-FFF2-40B4-BE49-F238E27FC236}">
                <a16:creationId xmlns:a16="http://schemas.microsoft.com/office/drawing/2014/main" id="{2F0E4270-11C0-7419-A042-A6E007200638}"/>
              </a:ext>
            </a:extLst>
          </p:cNvPr>
          <p:cNvSpPr txBox="1">
            <a:spLocks noChangeArrowheads="1"/>
          </p:cNvSpPr>
          <p:nvPr/>
        </p:nvSpPr>
        <p:spPr bwMode="auto">
          <a:xfrm>
            <a:off x="1055688" y="1382713"/>
            <a:ext cx="709613" cy="246063"/>
          </a:xfrm>
          <a:prstGeom prst="rect">
            <a:avLst/>
          </a:prstGeom>
          <a:noFill/>
          <a:ln w="9525">
            <a:noFill/>
            <a:miter lim="800000"/>
            <a:headEnd/>
            <a:tailEnd/>
          </a:ln>
        </p:spPr>
        <p:txBody>
          <a:bodyPr wrap="square">
            <a:spAutoFit/>
          </a:bodyPr>
          <a:lstStyle/>
          <a:p>
            <a:pPr marL="0" marR="0" lvl="0" indent="0" algn="l" defTabSz="914378"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mn-cs"/>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mn-cs"/>
            </a:endParaRPr>
          </a:p>
        </p:txBody>
      </p:sp>
      <p:graphicFrame>
        <p:nvGraphicFramePr>
          <p:cNvPr id="11" name="Chart 10">
            <a:extLst>
              <a:ext uri="{FF2B5EF4-FFF2-40B4-BE49-F238E27FC236}">
                <a16:creationId xmlns:a16="http://schemas.microsoft.com/office/drawing/2014/main" id="{59E16BDE-108D-42C7-81CB-1A3F906917B2}"/>
              </a:ext>
            </a:extLst>
          </p:cNvPr>
          <p:cNvGraphicFramePr/>
          <p:nvPr>
            <p:custDataLst>
              <p:tags r:id="rId12"/>
            </p:custDataLst>
            <p:extLst>
              <p:ext uri="{D42A27DB-BD31-4B8C-83A1-F6EECF244321}">
                <p14:modId xmlns:p14="http://schemas.microsoft.com/office/powerpoint/2010/main" val="2359547187"/>
              </p:ext>
            </p:extLst>
          </p:nvPr>
        </p:nvGraphicFramePr>
        <p:xfrm>
          <a:off x="1074738" y="4029075"/>
          <a:ext cx="3341687" cy="2105025"/>
        </p:xfrm>
        <a:graphic>
          <a:graphicData uri="http://schemas.openxmlformats.org/drawingml/2006/chart">
            <c:chart xmlns:c="http://schemas.openxmlformats.org/drawingml/2006/chart" xmlns:r="http://schemas.openxmlformats.org/officeDocument/2006/relationships" r:id="rId27"/>
          </a:graphicData>
        </a:graphic>
      </p:graphicFrame>
      <p:cxnSp>
        <p:nvCxnSpPr>
          <p:cNvPr id="100" name="Straight Connector 99">
            <a:extLst>
              <a:ext uri="{FF2B5EF4-FFF2-40B4-BE49-F238E27FC236}">
                <a16:creationId xmlns:a16="http://schemas.microsoft.com/office/drawing/2014/main" id="{B527B4D7-7A24-B2E8-C8F7-A0D78EA26FBE}"/>
              </a:ext>
            </a:extLst>
          </p:cNvPr>
          <p:cNvCxnSpPr/>
          <p:nvPr>
            <p:custDataLst>
              <p:tags r:id="rId13"/>
            </p:custDataLst>
          </p:nvPr>
        </p:nvCxnSpPr>
        <p:spPr bwMode="auto">
          <a:xfrm flipV="1">
            <a:off x="3463925" y="4189413"/>
            <a:ext cx="0" cy="27940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1" name="Straight Connector 100">
            <a:extLst>
              <a:ext uri="{FF2B5EF4-FFF2-40B4-BE49-F238E27FC236}">
                <a16:creationId xmlns:a16="http://schemas.microsoft.com/office/drawing/2014/main" id="{4B695C30-14C4-3B20-CAB2-E393A9C04D01}"/>
              </a:ext>
            </a:extLst>
          </p:cNvPr>
          <p:cNvCxnSpPr/>
          <p:nvPr>
            <p:custDataLst>
              <p:tags r:id="rId14"/>
            </p:custDataLst>
          </p:nvPr>
        </p:nvCxnSpPr>
        <p:spPr bwMode="auto">
          <a:xfrm>
            <a:off x="3463925" y="4189413"/>
            <a:ext cx="579438"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2" name="Straight Connector 101">
            <a:extLst>
              <a:ext uri="{FF2B5EF4-FFF2-40B4-BE49-F238E27FC236}">
                <a16:creationId xmlns:a16="http://schemas.microsoft.com/office/drawing/2014/main" id="{A0E6160D-2701-6D9C-9D32-E31164FFC0B1}"/>
              </a:ext>
            </a:extLst>
          </p:cNvPr>
          <p:cNvCxnSpPr/>
          <p:nvPr>
            <p:custDataLst>
              <p:tags r:id="rId15"/>
            </p:custDataLst>
          </p:nvPr>
        </p:nvCxnSpPr>
        <p:spPr bwMode="auto">
          <a:xfrm>
            <a:off x="4043363" y="4189413"/>
            <a:ext cx="0" cy="152400"/>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37" name="Rectangle 36">
            <a:extLst>
              <a:ext uri="{FF2B5EF4-FFF2-40B4-BE49-F238E27FC236}">
                <a16:creationId xmlns:a16="http://schemas.microsoft.com/office/drawing/2014/main" id="{A701D18E-DA3A-7085-CCBA-6ADED53849DF}"/>
              </a:ext>
            </a:extLst>
          </p:cNvPr>
          <p:cNvSpPr>
            <a:spLocks noGrp="1" noChangeArrowheads="1"/>
          </p:cNvSpPr>
          <p:nvPr>
            <p:custDataLst>
              <p:tags r:id="rId16"/>
            </p:custDataLst>
          </p:nvPr>
        </p:nvSpPr>
        <p:spPr bwMode="auto">
          <a:xfrm>
            <a:off x="1589088" y="5951538"/>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84A42951-CD36-4953-8A5C-2B60437189B0}" type="datetime'''''''''''''''202''''''''''''''''''''''''0'''''''''''''''''">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2020</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38" name="Rectangle 37">
            <a:extLst>
              <a:ext uri="{FF2B5EF4-FFF2-40B4-BE49-F238E27FC236}">
                <a16:creationId xmlns:a16="http://schemas.microsoft.com/office/drawing/2014/main" id="{55390F28-DF73-370D-15F6-C3F262A57C80}"/>
              </a:ext>
            </a:extLst>
          </p:cNvPr>
          <p:cNvSpPr>
            <a:spLocks noGrp="1" noChangeArrowheads="1"/>
          </p:cNvSpPr>
          <p:nvPr>
            <p:custDataLst>
              <p:tags r:id="rId17"/>
            </p:custDataLst>
          </p:nvPr>
        </p:nvSpPr>
        <p:spPr bwMode="auto">
          <a:xfrm>
            <a:off x="2170113" y="5951538"/>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CF86D7C8-0B0E-4AA2-B15E-58F7B23913AC}" type="datetime'''''''''''2''''''''''''''''''0''''''''''''''''''''''2''''1'''">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2021</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39" name="Rectangle 38">
            <a:extLst>
              <a:ext uri="{FF2B5EF4-FFF2-40B4-BE49-F238E27FC236}">
                <a16:creationId xmlns:a16="http://schemas.microsoft.com/office/drawing/2014/main" id="{25B8AD3B-185F-1841-197F-EB3188CEDDF6}"/>
              </a:ext>
            </a:extLst>
          </p:cNvPr>
          <p:cNvSpPr>
            <a:spLocks noGrp="1" noChangeArrowheads="1"/>
          </p:cNvSpPr>
          <p:nvPr>
            <p:custDataLst>
              <p:tags r:id="rId18"/>
            </p:custDataLst>
          </p:nvPr>
        </p:nvSpPr>
        <p:spPr bwMode="auto">
          <a:xfrm>
            <a:off x="2749550" y="5951538"/>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3BFA35BF-081C-45D6-B878-190BB14067B9}" type="datetime'2''0''''''2''''''''''''''''''''''''2'">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2022</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80" name="Rectangle 79">
            <a:extLst>
              <a:ext uri="{FF2B5EF4-FFF2-40B4-BE49-F238E27FC236}">
                <a16:creationId xmlns:a16="http://schemas.microsoft.com/office/drawing/2014/main" id="{71080162-147F-1A2C-8287-422FBB5786C5}"/>
              </a:ext>
            </a:extLst>
          </p:cNvPr>
          <p:cNvSpPr>
            <a:spLocks noGrp="1" noChangeArrowheads="1"/>
          </p:cNvSpPr>
          <p:nvPr>
            <p:custDataLst>
              <p:tags r:id="rId19"/>
            </p:custDataLst>
          </p:nvPr>
        </p:nvSpPr>
        <p:spPr bwMode="auto">
          <a:xfrm>
            <a:off x="3330575" y="5951538"/>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7BDB8D97-F032-4B0A-8A1C-7FECD83D9E32}" type="datetime'''''2''''''''''''''''''''0''''2''''''''''''''''''3'''">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2023</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83" name="Rectangle 82">
            <a:extLst>
              <a:ext uri="{FF2B5EF4-FFF2-40B4-BE49-F238E27FC236}">
                <a16:creationId xmlns:a16="http://schemas.microsoft.com/office/drawing/2014/main" id="{323B5516-9984-BFE4-DDAA-C36CE8EF50E3}"/>
              </a:ext>
            </a:extLst>
          </p:cNvPr>
          <p:cNvSpPr>
            <a:spLocks noGrp="1" noChangeArrowheads="1"/>
          </p:cNvSpPr>
          <p:nvPr>
            <p:custDataLst>
              <p:tags r:id="rId20"/>
            </p:custDataLst>
          </p:nvPr>
        </p:nvSpPr>
        <p:spPr bwMode="auto">
          <a:xfrm>
            <a:off x="3910013" y="5951538"/>
            <a:ext cx="266700" cy="136525"/>
          </a:xfrm>
          <a:prstGeom prst="rect">
            <a:avLst/>
          </a:prstGeom>
          <a:noFill/>
          <a:ln w="9525">
            <a:noFill/>
            <a:miter lim="800000"/>
            <a:headEnd/>
            <a:tailEnd/>
          </a:ln>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Gill Sans MT" panose="020B0502020104020203" pitchFamily="34" charset="0"/>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a:lstStyle>
          <a:p>
            <a:pPr marL="0" marR="0" lvl="0" indent="0" algn="ctr" defTabSz="914400" eaLnBrk="1" fontAlgn="base" latinLnBrk="0" hangingPunct="1">
              <a:lnSpc>
                <a:spcPct val="90000"/>
              </a:lnSpc>
              <a:spcBef>
                <a:spcPct val="0"/>
              </a:spcBef>
              <a:spcAft>
                <a:spcPct val="0"/>
              </a:spcAft>
              <a:buClr>
                <a:srgbClr val="8C7F6D"/>
              </a:buClr>
              <a:buSzTx/>
              <a:buFontTx/>
              <a:buNone/>
              <a:tabLst/>
              <a:defRPr/>
            </a:pPr>
            <a:fld id="{587AE939-3D5E-467D-97DE-DDE92E9BD7EC}" type="datetime'''2''''''''''''''''''''0''''''''2''''4'''''''''''''''''">
              <a:rPr kumimoji="0" lang="en-GB" altLang="en-US" sz="1000" b="0" i="0" u="none" strike="noStrike" kern="1200" cap="none" spc="0" normalizeH="0" baseline="0" noProof="0" smtClean="0">
                <a:ln>
                  <a:noFill/>
                </a:ln>
                <a:solidFill>
                  <a:srgbClr val="1D3E88"/>
                </a:solidFill>
                <a:effectLst/>
                <a:uLnTx/>
                <a:uFillTx/>
                <a:latin typeface="Gill Sans MT" panose="020B0502020104020203" pitchFamily="34" charset="0"/>
                <a:ea typeface="+mn-ea"/>
                <a:cs typeface="+mn-cs"/>
              </a:rPr>
              <a:pPr marL="0" marR="0" lvl="0" indent="0" algn="ctr" defTabSz="914400" eaLnBrk="1" fontAlgn="base" latinLnBrk="0" hangingPunct="1">
                <a:lnSpc>
                  <a:spcPct val="90000"/>
                </a:lnSpc>
                <a:spcBef>
                  <a:spcPct val="0"/>
                </a:spcBef>
                <a:spcAft>
                  <a:spcPct val="0"/>
                </a:spcAft>
                <a:buClr>
                  <a:srgbClr val="8C7F6D"/>
                </a:buClr>
                <a:buSzTx/>
                <a:buFontTx/>
                <a:buNone/>
                <a:tabLst/>
                <a:defRPr/>
              </a:pPr>
              <a:t>2024</a:t>
            </a:fld>
            <a:endParaRPr kumimoji="0" lang="en-GB" sz="1000" b="0" i="0" u="none" strike="noStrike" kern="1200" cap="none" spc="0" normalizeH="0" baseline="0" noProof="0" dirty="0">
              <a:ln>
                <a:noFill/>
              </a:ln>
              <a:solidFill>
                <a:srgbClr val="1D3E88"/>
              </a:solidFill>
              <a:effectLst/>
              <a:uLnTx/>
              <a:uFillTx/>
              <a:latin typeface="Gill Sans MT" panose="020B0502020104020203" pitchFamily="34" charset="0"/>
              <a:ea typeface="+mn-ea"/>
              <a:cs typeface="+mn-cs"/>
              <a:sym typeface="Gill Sans MT" panose="020B0502020104020203" pitchFamily="34" charset="0"/>
            </a:endParaRPr>
          </a:p>
        </p:txBody>
      </p:sp>
      <p:sp>
        <p:nvSpPr>
          <p:cNvPr id="99" name="Text Placeholder 2">
            <a:extLst>
              <a:ext uri="{FF2B5EF4-FFF2-40B4-BE49-F238E27FC236}">
                <a16:creationId xmlns:a16="http://schemas.microsoft.com/office/drawing/2014/main" id="{B3E56A29-8406-6ABA-A8E1-B66E0B8D5BCB}"/>
              </a:ext>
            </a:extLst>
          </p:cNvPr>
          <p:cNvSpPr>
            <a:spLocks noGrp="1"/>
          </p:cNvSpPr>
          <p:nvPr>
            <p:custDataLst>
              <p:tags r:id="rId21"/>
            </p:custDataLst>
          </p:nvPr>
        </p:nvSpPr>
        <p:spPr bwMode="auto">
          <a:xfrm>
            <a:off x="3648075" y="4092575"/>
            <a:ext cx="211138" cy="193675"/>
          </a:xfrm>
          <a:prstGeom prst="ellipse">
            <a:avLst/>
          </a:prstGeom>
          <a:solidFill>
            <a:schemeClr val="bg1"/>
          </a:solidFill>
          <a:ln w="9525" cmpd="sng" algn="ctr">
            <a:solidFill>
              <a:schemeClr val="tx1"/>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23254434-9323-45F4-9D51-23BC7D7B2F28}" type="datetime'''9''''%'''''''''''''''''''''''''''''''''''''''''''''''">
              <a:rPr kumimoji="0" lang="en-GB" altLang="en-US" sz="1000" i="0" u="none" strike="noStrike" kern="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9%</a:t>
            </a:fld>
            <a:endParaRPr kumimoji="0" lang="en-GB" sz="1000" i="0" u="none" strike="noStrike" kern="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31" name="Arrow: Chevron 30">
            <a:extLst>
              <a:ext uri="{FF2B5EF4-FFF2-40B4-BE49-F238E27FC236}">
                <a16:creationId xmlns:a16="http://schemas.microsoft.com/office/drawing/2014/main" id="{29314A27-9C77-A392-8C11-9BD75C74E85E}"/>
              </a:ext>
            </a:extLst>
          </p:cNvPr>
          <p:cNvSpPr/>
          <p:nvPr/>
        </p:nvSpPr>
        <p:spPr>
          <a:xfrm>
            <a:off x="4733925" y="2373608"/>
            <a:ext cx="339725" cy="341313"/>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44" name="TextBox 8">
            <a:extLst>
              <a:ext uri="{FF2B5EF4-FFF2-40B4-BE49-F238E27FC236}">
                <a16:creationId xmlns:a16="http://schemas.microsoft.com/office/drawing/2014/main" id="{D454F40F-70EC-DB38-F1D5-A0D7B191C9DC}"/>
              </a:ext>
            </a:extLst>
          </p:cNvPr>
          <p:cNvSpPr txBox="1"/>
          <p:nvPr/>
        </p:nvSpPr>
        <p:spPr>
          <a:xfrm>
            <a:off x="5468938" y="3699025"/>
            <a:ext cx="5764213" cy="307777"/>
          </a:xfrm>
          <a:prstGeom prst="rect">
            <a:avLst/>
          </a:prstGeom>
          <a:noFill/>
          <a:ln>
            <a:noFill/>
          </a:ln>
        </p:spPr>
        <p:txBody>
          <a:bodyPr wrap="square" rtlCol="0" anchor="ctr">
            <a:spAutoFit/>
          </a:bodyPr>
          <a:lstStyle>
            <a:defPPr>
              <a:defRPr lang="en-ZA"/>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1" indent="0" algn="l" defTabSz="685783" eaLnBrk="1" fontAlgn="base" latinLnBrk="0" hangingPunct="1">
              <a:lnSpc>
                <a:spcPct val="100000"/>
              </a:lnSpc>
              <a:spcBef>
                <a:spcPct val="0"/>
              </a:spcBef>
              <a:spcAft>
                <a:spcPct val="0"/>
              </a:spcAft>
              <a:buClr>
                <a:srgbClr val="83725B"/>
              </a:buClr>
              <a:buSzTx/>
              <a:buFontTx/>
              <a:buNone/>
              <a:tabLst/>
              <a:defRPr/>
            </a:pPr>
            <a:r>
              <a:rPr kumimoji="0" lang="en-GB" sz="14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Capex breakdown</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graphicFrame>
        <p:nvGraphicFramePr>
          <p:cNvPr id="45" name="Table 1">
            <a:extLst>
              <a:ext uri="{FF2B5EF4-FFF2-40B4-BE49-F238E27FC236}">
                <a16:creationId xmlns:a16="http://schemas.microsoft.com/office/drawing/2014/main" id="{0F6EC06C-8FBC-A91C-9382-5ABED1311049}"/>
              </a:ext>
            </a:extLst>
          </p:cNvPr>
          <p:cNvGraphicFramePr>
            <a:graphicFrameLocks noGrp="1"/>
          </p:cNvGraphicFramePr>
          <p:nvPr>
            <p:extLst>
              <p:ext uri="{D42A27DB-BD31-4B8C-83A1-F6EECF244321}">
                <p14:modId xmlns:p14="http://schemas.microsoft.com/office/powerpoint/2010/main" val="804057576"/>
              </p:ext>
            </p:extLst>
          </p:nvPr>
        </p:nvGraphicFramePr>
        <p:xfrm>
          <a:off x="5499100" y="3959790"/>
          <a:ext cx="5807075" cy="1668781"/>
        </p:xfrm>
        <a:graphic>
          <a:graphicData uri="http://schemas.openxmlformats.org/drawingml/2006/table">
            <a:tbl>
              <a:tblPr>
                <a:tableStyleId>{2D5ABB26-0587-4C30-8999-92F81FD0307C}</a:tableStyleId>
              </a:tblPr>
              <a:tblGrid>
                <a:gridCol w="3230697">
                  <a:extLst>
                    <a:ext uri="{9D8B030D-6E8A-4147-A177-3AD203B41FA5}">
                      <a16:colId xmlns:a16="http://schemas.microsoft.com/office/drawing/2014/main" val="20000"/>
                    </a:ext>
                  </a:extLst>
                </a:gridCol>
                <a:gridCol w="1022372">
                  <a:extLst>
                    <a:ext uri="{9D8B030D-6E8A-4147-A177-3AD203B41FA5}">
                      <a16:colId xmlns:a16="http://schemas.microsoft.com/office/drawing/2014/main" val="20001"/>
                    </a:ext>
                  </a:extLst>
                </a:gridCol>
                <a:gridCol w="1022372">
                  <a:extLst>
                    <a:ext uri="{9D8B030D-6E8A-4147-A177-3AD203B41FA5}">
                      <a16:colId xmlns:a16="http://schemas.microsoft.com/office/drawing/2014/main" val="20002"/>
                    </a:ext>
                  </a:extLst>
                </a:gridCol>
                <a:gridCol w="531634">
                  <a:extLst>
                    <a:ext uri="{9D8B030D-6E8A-4147-A177-3AD203B41FA5}">
                      <a16:colId xmlns:a16="http://schemas.microsoft.com/office/drawing/2014/main" val="20003"/>
                    </a:ext>
                  </a:extLst>
                </a:gridCol>
              </a:tblGrid>
              <a:tr h="324486">
                <a:tc>
                  <a:txBody>
                    <a:bodyPr/>
                    <a:lstStyle/>
                    <a:p>
                      <a:pPr algn="l" rtl="0" fontAlgn="t">
                        <a:lnSpc>
                          <a:spcPct val="100000"/>
                        </a:lnSpc>
                        <a:spcBef>
                          <a:spcPts val="100"/>
                        </a:spcBef>
                        <a:spcAft>
                          <a:spcPts val="100"/>
                        </a:spcAft>
                      </a:pPr>
                      <a:r>
                        <a:rPr lang="en-GB" sz="1200" b="1" u="none" strike="noStrike">
                          <a:solidFill>
                            <a:schemeClr val="tx1"/>
                          </a:solidFill>
                          <a:latin typeface="Gill Sans MT" panose="020B0502020104020203" pitchFamily="34" charset="0"/>
                        </a:rPr>
                        <a:t>R</a:t>
                      </a:r>
                      <a:r>
                        <a:rPr lang="en-GB" sz="1200" b="1" u="none" strike="noStrike" baseline="0">
                          <a:solidFill>
                            <a:schemeClr val="tx1"/>
                          </a:solidFill>
                          <a:latin typeface="Gill Sans MT" panose="020B0502020104020203" pitchFamily="34" charset="0"/>
                        </a:rPr>
                        <a:t> billion</a:t>
                      </a:r>
                      <a:endParaRPr lang="en-GB" sz="1200" b="1" i="0" u="none" strike="noStrike" dirty="0">
                        <a:solidFill>
                          <a:schemeClr val="tx1"/>
                        </a:solidFill>
                        <a:latin typeface="Gill Sans MT" panose="020B0502020104020203" pitchFamily="34" charset="0"/>
                      </a:endParaRPr>
                    </a:p>
                  </a:txBody>
                  <a:tcPr marL="72000" marR="0" marT="54000" marB="0" anchor="b">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2024</a:t>
                      </a:r>
                      <a:endParaRPr lang="en-GB" sz="1200" b="1" i="0" u="none" strike="noStrike" dirty="0">
                        <a:solidFill>
                          <a:schemeClr val="tx1"/>
                        </a:solidFill>
                        <a:latin typeface="Gill Sans MT" panose="020B0502020104020203" pitchFamily="34" charset="0"/>
                      </a:endParaRPr>
                    </a:p>
                  </a:txBody>
                  <a:tcPr marL="0" marR="46800" marT="0" marB="0" anchor="b">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lnSpc>
                          <a:spcPct val="100000"/>
                        </a:lnSpc>
                        <a:spcBef>
                          <a:spcPts val="100"/>
                        </a:spcBef>
                        <a:spcAft>
                          <a:spcPts val="100"/>
                        </a:spcAft>
                      </a:pPr>
                      <a:r>
                        <a:rPr lang="en-GB" sz="1200" b="0" i="0" u="none" strike="noStrike">
                          <a:solidFill>
                            <a:schemeClr val="tx1"/>
                          </a:solidFill>
                          <a:latin typeface="Gill Sans MT" panose="020B0502020104020203" pitchFamily="34" charset="0"/>
                        </a:rPr>
                        <a:t>2023</a:t>
                      </a:r>
                      <a:endParaRPr lang="en-GB" sz="1200" b="0"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rtl="0" fontAlgn="ctr">
                        <a:lnSpc>
                          <a:spcPct val="100000"/>
                        </a:lnSpc>
                        <a:spcBef>
                          <a:spcPts val="100"/>
                        </a:spcBef>
                        <a:spcAft>
                          <a:spcPts val="100"/>
                        </a:spcAft>
                      </a:pPr>
                      <a:r>
                        <a:rPr lang="en-GB" sz="1200" b="1" i="0" u="none" strike="noStrike">
                          <a:solidFill>
                            <a:schemeClr val="tx1"/>
                          </a:solidFill>
                          <a:latin typeface="Gill Sans MT" panose="020B0502020104020203" pitchFamily="34" charset="0"/>
                        </a:rPr>
                        <a:t>%</a:t>
                      </a:r>
                      <a:endParaRPr lang="en-GB" sz="1200" b="1" i="0" u="none" strike="noStrike" dirty="0">
                        <a:solidFill>
                          <a:schemeClr val="tx1"/>
                        </a:solidFill>
                        <a:latin typeface="Gill Sans MT" panose="020B0502020104020203" pitchFamily="34" charset="0"/>
                      </a:endParaRPr>
                    </a:p>
                  </a:txBody>
                  <a:tcPr marL="0" marR="46800" marT="0" marB="0" anchor="b">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Generating plant (including future fuel)</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29.3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27.4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7</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rgbClr val="00B05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Transmission network</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4.3</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3.5</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defRPr/>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20</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rgbClr val="00B05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defRPr/>
                      </a:pPr>
                      <a:r>
                        <a:rPr kumimoji="0" lang="en-GB" sz="1200" b="0" i="0" u="none" strike="noStrike" kern="1200" cap="none" normalizeH="0" baseline="0">
                          <a:ln>
                            <a:noFill/>
                          </a:ln>
                          <a:solidFill>
                            <a:schemeClr val="tx1"/>
                          </a:solidFill>
                          <a:effectLst/>
                          <a:latin typeface="Gill Sans MT" pitchFamily="34" charset="0"/>
                          <a:ea typeface="+mn-ea"/>
                          <a:cs typeface="Arial" charset="0"/>
                        </a:rPr>
                        <a:t>Distribution network</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2.9</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2.6</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11</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13952"/>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0" i="0" u="none" strike="noStrike" kern="1200" cap="none" normalizeH="0" baseline="0">
                          <a:ln>
                            <a:noFill/>
                          </a:ln>
                          <a:solidFill>
                            <a:schemeClr val="tx1"/>
                          </a:solidFill>
                          <a:effectLst/>
                          <a:latin typeface="Gill Sans MT" pitchFamily="34" charset="0"/>
                          <a:ea typeface="+mn-ea"/>
                          <a:cs typeface="Arial" charset="0"/>
                        </a:rPr>
                        <a:t>Other</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0.6</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0.4</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35</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rgbClr val="FF0000"/>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a:noFill/>
                    </a:lnT>
                    <a:lnB w="12700" cap="flat" cmpd="sng" algn="ctr">
                      <a:solidFill>
                        <a:srgbClr val="83725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68859">
                <a:tc>
                  <a:txBody>
                    <a:bodyPr/>
                    <a:lstStyle/>
                    <a:p>
                      <a:pPr marL="0" marR="0" lvl="0" indent="0" algn="l" defTabSz="914400" rtl="0" eaLnBrk="1" fontAlgn="ctr" latinLnBrk="0" hangingPunct="1">
                        <a:lnSpc>
                          <a:spcPct val="100000"/>
                        </a:lnSpc>
                        <a:spcBef>
                          <a:spcPts val="100"/>
                        </a:spcBef>
                        <a:spcAft>
                          <a:spcPts val="100"/>
                        </a:spcAft>
                        <a:buClrTx/>
                        <a:buSzTx/>
                        <a:buFontTx/>
                        <a:buNone/>
                        <a:tabLst/>
                      </a:pPr>
                      <a:r>
                        <a:rPr kumimoji="0" lang="en-GB" sz="1200" b="1" i="0" u="none" strike="noStrike" kern="1200" cap="none" normalizeH="0" baseline="0">
                          <a:ln>
                            <a:noFill/>
                          </a:ln>
                          <a:solidFill>
                            <a:schemeClr val="tx1"/>
                          </a:solidFill>
                          <a:effectLst/>
                          <a:latin typeface="Gill Sans MT" pitchFamily="34" charset="0"/>
                          <a:ea typeface="+mn-ea"/>
                          <a:cs typeface="Arial" charset="0"/>
                        </a:rPr>
                        <a:t>Total group funded capex</a:t>
                      </a:r>
                      <a:endParaRPr kumimoji="0" lang="en-GB" sz="1200" b="0" i="0" u="none" strike="noStrike" kern="1200" cap="none" normalizeH="0" baseline="0" dirty="0">
                        <a:ln>
                          <a:noFill/>
                        </a:ln>
                        <a:solidFill>
                          <a:schemeClr val="tx1"/>
                        </a:solidFill>
                        <a:effectLst/>
                        <a:latin typeface="Gill Sans MT" pitchFamily="34" charset="0"/>
                        <a:ea typeface="+mn-ea"/>
                        <a:cs typeface="Arial" charset="0"/>
                      </a:endParaRPr>
                    </a:p>
                  </a:txBody>
                  <a:tcPr marL="68580" marR="68580" marT="0" marB="0" anchor="ctr">
                    <a:lnL w="12700" cap="flat" cmpd="sng" algn="ctr">
                      <a:noFill/>
                      <a:prstDash val="solid"/>
                      <a:round/>
                      <a:headEnd type="none" w="med" len="med"/>
                      <a:tailEnd type="none" w="med" len="med"/>
                    </a:lnL>
                    <a:lnR>
                      <a:noFill/>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1" i="0" u="none" strike="noStrike">
                          <a:solidFill>
                            <a:srgbClr val="003896"/>
                          </a:solidFill>
                          <a:effectLst/>
                          <a:latin typeface="Gill Sans MT" panose="020B0502020104020203" pitchFamily="34" charset="0"/>
                        </a:rPr>
                        <a:t>37.0</a:t>
                      </a:r>
                      <a:endParaRPr lang="en-GB" sz="1200" b="1" i="0" u="none" strike="noStrike" dirty="0">
                        <a:solidFill>
                          <a:srgbClr val="003896"/>
                        </a:solidFill>
                        <a:effectLst/>
                        <a:latin typeface="Gill Sans MT" panose="020B0502020104020203" pitchFamily="34" charset="0"/>
                      </a:endParaRPr>
                    </a:p>
                  </a:txBody>
                  <a:tcPr marL="36000" marR="36000" marT="0" marB="0" anchor="ctr">
                    <a:lnL>
                      <a:noFill/>
                    </a:lnL>
                    <a:lnR>
                      <a:noFill/>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GB" sz="1200" b="0" i="0" u="none" strike="noStrike">
                          <a:solidFill>
                            <a:srgbClr val="003896"/>
                          </a:solidFill>
                          <a:effectLst/>
                          <a:latin typeface="Gill Sans MT" panose="020B0502020104020203" pitchFamily="34" charset="0"/>
                        </a:rPr>
                        <a:t>33.9</a:t>
                      </a:r>
                      <a:endParaRPr lang="en-GB" sz="1200" b="0" i="0" u="none" strike="noStrike" dirty="0">
                        <a:solidFill>
                          <a:srgbClr val="003896"/>
                        </a:solidFill>
                        <a:effectLst/>
                        <a:latin typeface="Gill Sans MT" panose="020B0502020104020203" pitchFamily="34" charset="0"/>
                      </a:endParaRPr>
                    </a:p>
                  </a:txBody>
                  <a:tcPr marL="36000" marR="3600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ctr" latinLnBrk="0" hangingPunct="1">
                        <a:lnSpc>
                          <a:spcPct val="100000"/>
                        </a:lnSpc>
                        <a:spcBef>
                          <a:spcPts val="100"/>
                        </a:spcBef>
                        <a:spcAft>
                          <a:spcPts val="100"/>
                        </a:spcAft>
                        <a:buClrTx/>
                        <a:buSzTx/>
                        <a:buFontTx/>
                        <a:buNone/>
                        <a:tabLst/>
                      </a:pPr>
                      <a:r>
                        <a:rPr kumimoji="0" lang="en-GB" altLang="en-US" sz="1200" b="0" i="0" u="none" strike="noStrike" kern="1200" cap="none" spc="0" normalizeH="0" baseline="0">
                          <a:ln>
                            <a:noFill/>
                          </a:ln>
                          <a:solidFill>
                            <a:schemeClr val="tx1"/>
                          </a:solidFill>
                          <a:effectLst/>
                          <a:latin typeface="Gill Sans MT" pitchFamily="34" charset="0"/>
                          <a:ea typeface="+mn-ea"/>
                          <a:cs typeface="Arial" charset="0"/>
                        </a:rPr>
                        <a:t>9</a:t>
                      </a:r>
                      <a:r>
                        <a:rPr kumimoji="0" lang="en-GB" altLang="en-US" sz="1200" b="0" i="0" u="none" strike="noStrike" cap="none" spc="0" normalizeH="0" baseline="0">
                          <a:ln>
                            <a:noFill/>
                          </a:ln>
                          <a:solidFill>
                            <a:srgbClr val="00B050"/>
                          </a:solidFill>
                          <a:effectLst/>
                          <a:latin typeface="Gill Sans MT" pitchFamily="34" charset="0"/>
                          <a:cs typeface="Arial" charset="0"/>
                        </a:rPr>
                        <a:t>▲</a:t>
                      </a:r>
                      <a:endParaRPr kumimoji="0" lang="en-GB" sz="1200" b="0" i="0" u="none" strike="noStrike" kern="1200" cap="none" spc="0" normalizeH="0" baseline="0" dirty="0">
                        <a:ln>
                          <a:noFill/>
                        </a:ln>
                        <a:solidFill>
                          <a:schemeClr val="tx1"/>
                        </a:solidFill>
                        <a:effectLst/>
                        <a:latin typeface="Gill Sans MT" pitchFamily="34" charset="0"/>
                        <a:ea typeface="+mn-ea"/>
                        <a:cs typeface="Arial"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rgbClr val="83725B"/>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8705921"/>
                  </a:ext>
                </a:extLst>
              </a:tr>
            </a:tbl>
          </a:graphicData>
        </a:graphic>
      </p:graphicFrame>
      <p:sp>
        <p:nvSpPr>
          <p:cNvPr id="46" name="Arrow: Chevron 45">
            <a:extLst>
              <a:ext uri="{FF2B5EF4-FFF2-40B4-BE49-F238E27FC236}">
                <a16:creationId xmlns:a16="http://schemas.microsoft.com/office/drawing/2014/main" id="{4F2354C6-9FC9-D259-7BC1-C8AE0524C89A}"/>
              </a:ext>
            </a:extLst>
          </p:cNvPr>
          <p:cNvSpPr/>
          <p:nvPr/>
        </p:nvSpPr>
        <p:spPr>
          <a:xfrm>
            <a:off x="4727575" y="4976912"/>
            <a:ext cx="339725" cy="341313"/>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447403AB-A7F9-49F6-A36E-9D065D032D84}"/>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109087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A25ECD2-CD03-C089-D2BC-609984365F97}"/>
              </a:ext>
            </a:extLst>
          </p:cNvPr>
          <p:cNvGraphicFramePr>
            <a:graphicFrameLocks noChangeAspect="1"/>
          </p:cNvGraphicFramePr>
          <p:nvPr>
            <p:custDataLst>
              <p:tags r:id="rId1"/>
            </p:custDataLst>
            <p:extLst>
              <p:ext uri="{D42A27DB-BD31-4B8C-83A1-F6EECF244321}">
                <p14:modId xmlns:p14="http://schemas.microsoft.com/office/powerpoint/2010/main" val="30464340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4" imgW="425" imgH="426" progId="TCLayout.ActiveDocument.1">
                  <p:embed/>
                </p:oleObj>
              </mc:Choice>
              <mc:Fallback>
                <p:oleObj name="think-cell Slide" r:id="rId34" imgW="425" imgH="426" progId="TCLayout.ActiveDocument.1">
                  <p:embed/>
                  <p:pic>
                    <p:nvPicPr>
                      <p:cNvPr id="4" name="think-cell data - do not delete" hidden="1">
                        <a:extLst>
                          <a:ext uri="{FF2B5EF4-FFF2-40B4-BE49-F238E27FC236}">
                            <a16:creationId xmlns:a16="http://schemas.microsoft.com/office/drawing/2014/main" id="{FA25ECD2-CD03-C089-D2BC-609984365F97}"/>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3D81752-B9C5-9A91-B207-85AD8A98F3A1}"/>
              </a:ext>
            </a:extLst>
          </p:cNvPr>
          <p:cNvSpPr>
            <a:spLocks noGrp="1"/>
          </p:cNvSpPr>
          <p:nvPr>
            <p:ph type="title"/>
          </p:nvPr>
        </p:nvSpPr>
        <p:spPr/>
        <p:txBody>
          <a:bodyPr vert="horz"/>
          <a:lstStyle/>
          <a:p>
            <a:r>
              <a:rPr lang="en-GB" sz="2400" b="0" i="0" u="none" strike="noStrike">
                <a:solidFill>
                  <a:srgbClr val="FFFFFF"/>
                </a:solidFill>
                <a:effectLst/>
                <a:latin typeface="Gill Sans MT" panose="020B0502020104020203" pitchFamily="34" charset="0"/>
              </a:rPr>
              <a:t>Sufficient liquidity will enable the necessary investments to sustain and expand infrastructure over the next decade</a:t>
            </a:r>
            <a:endParaRPr lang="en-GB" dirty="0">
              <a:latin typeface="Gill Sans MT"/>
            </a:endParaRPr>
          </a:p>
        </p:txBody>
      </p:sp>
      <p:sp>
        <p:nvSpPr>
          <p:cNvPr id="1017" name="TextBox 1016">
            <a:extLst>
              <a:ext uri="{FF2B5EF4-FFF2-40B4-BE49-F238E27FC236}">
                <a16:creationId xmlns:a16="http://schemas.microsoft.com/office/drawing/2014/main" id="{4EA37C68-9A4B-5762-A011-14C92E452636}"/>
              </a:ext>
            </a:extLst>
          </p:cNvPr>
          <p:cNvSpPr txBox="1"/>
          <p:nvPr/>
        </p:nvSpPr>
        <p:spPr>
          <a:xfrm>
            <a:off x="601663" y="1254363"/>
            <a:ext cx="5224463" cy="340519"/>
          </a:xfrm>
          <a:prstGeom prst="roundRect">
            <a:avLst/>
          </a:prstGeom>
          <a:noFill/>
        </p:spPr>
        <p:txBody>
          <a:bodyPr wrap="square" rtlCol="0" anchor="ctr" anchorCtr="0">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strike="noStrike" kern="1200" cap="none" spc="0" normalizeH="0" baseline="0" noProof="0">
                <a:ln>
                  <a:noFill/>
                </a:ln>
                <a:solidFill>
                  <a:srgbClr val="003896"/>
                </a:solidFill>
                <a:effectLst/>
                <a:uLnTx/>
                <a:uFillTx/>
                <a:latin typeface="Gill Sans MT" panose="020B0502020104020203" pitchFamily="34" charset="0"/>
                <a:ea typeface="+mn-ea"/>
                <a:cs typeface="+mn-cs"/>
              </a:rPr>
              <a:t>Generation capex requirements (FY2025 to FY2035)</a:t>
            </a:r>
            <a:endParaRPr kumimoji="0" lang="en-GB" sz="1400" b="1" i="0"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37" name="Chart 36">
            <a:extLst>
              <a:ext uri="{FF2B5EF4-FFF2-40B4-BE49-F238E27FC236}">
                <a16:creationId xmlns:a16="http://schemas.microsoft.com/office/drawing/2014/main" id="{9E7EC63F-D765-3E74-C356-6E1BD3AB9669}"/>
              </a:ext>
            </a:extLst>
          </p:cNvPr>
          <p:cNvGraphicFramePr/>
          <p:nvPr>
            <p:custDataLst>
              <p:tags r:id="rId2"/>
            </p:custDataLst>
            <p:extLst>
              <p:ext uri="{D42A27DB-BD31-4B8C-83A1-F6EECF244321}">
                <p14:modId xmlns:p14="http://schemas.microsoft.com/office/powerpoint/2010/main" val="3190585067"/>
              </p:ext>
            </p:extLst>
          </p:nvPr>
        </p:nvGraphicFramePr>
        <p:xfrm>
          <a:off x="1476375" y="1685925"/>
          <a:ext cx="1690688" cy="1079500"/>
        </p:xfrm>
        <a:graphic>
          <a:graphicData uri="http://schemas.openxmlformats.org/drawingml/2006/chart">
            <c:chart xmlns:c="http://schemas.openxmlformats.org/drawingml/2006/chart" xmlns:r="http://schemas.openxmlformats.org/officeDocument/2006/relationships" r:id="rId36"/>
          </a:graphicData>
        </a:graphic>
      </p:graphicFrame>
      <p:sp>
        <p:nvSpPr>
          <p:cNvPr id="112" name="Text Placeholder 2">
            <a:extLst>
              <a:ext uri="{FF2B5EF4-FFF2-40B4-BE49-F238E27FC236}">
                <a16:creationId xmlns:a16="http://schemas.microsoft.com/office/drawing/2014/main" id="{F2D20F17-9797-AF2B-E217-D048B98AED7D}"/>
              </a:ext>
            </a:extLst>
          </p:cNvPr>
          <p:cNvSpPr>
            <a:spLocks noGrp="1"/>
          </p:cNvSpPr>
          <p:nvPr>
            <p:custDataLst>
              <p:tags r:id="rId3"/>
            </p:custDataLst>
          </p:nvPr>
        </p:nvSpPr>
        <p:spPr bwMode="auto">
          <a:xfrm>
            <a:off x="2154238" y="2582864"/>
            <a:ext cx="3333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09D71310-9A41-46C6-8BA6-F4BFBE0637D2}" type="datetime'''T''''''''''''o''''ta''''''''''''l'">
              <a:rPr kumimoji="0" lang="en-GB" altLang="en-US" sz="1000" b="1" i="0" u="none" strike="noStrike" kern="1200" cap="none" spc="0" normalizeH="0" baseline="0" noProof="0" smtClean="0">
                <a:ln>
                  <a:noFill/>
                </a:ln>
                <a:solidFill>
                  <a:srgbClr val="1D3E88"/>
                </a:solidFill>
                <a:effectLst/>
                <a:uLnTx/>
                <a:uFillTx/>
                <a:latin typeface="Gill Sans MT" panose="020B0502020104020203" pitchFamily="34" charset="0"/>
                <a:ea typeface="+mn-ea"/>
                <a:cs typeface="Arial" panose="020B0604020202020204" pitchFamily="34" charset="0"/>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Total</a:t>
            </a:fld>
            <a:endParaRPr kumimoji="0" lang="en-GB" sz="1000" b="1" i="0" u="none" strike="noStrike" kern="1200" cap="none" spc="0" normalizeH="0" baseline="0" noProof="0" dirty="0">
              <a:ln>
                <a:noFill/>
              </a:ln>
              <a:solidFill>
                <a:srgbClr val="1D3E88"/>
              </a:solidFill>
              <a:effectLst/>
              <a:uLnTx/>
              <a:uFillTx/>
              <a:latin typeface="Gill Sans MT" panose="020B0502020104020203" pitchFamily="34" charset="0"/>
              <a:ea typeface="+mn-ea"/>
              <a:cs typeface="Arial" panose="020B0604020202020204" pitchFamily="34" charset="0"/>
              <a:sym typeface="Gill Sans MT" panose="020B0502020104020203" pitchFamily="34" charset="0"/>
            </a:endParaRPr>
          </a:p>
        </p:txBody>
      </p:sp>
      <p:sp>
        <p:nvSpPr>
          <p:cNvPr id="113" name="Text Placeholder 2">
            <a:extLst>
              <a:ext uri="{FF2B5EF4-FFF2-40B4-BE49-F238E27FC236}">
                <a16:creationId xmlns:a16="http://schemas.microsoft.com/office/drawing/2014/main" id="{404D46D3-95B8-A796-946E-0F2AB04FD40A}"/>
              </a:ext>
            </a:extLst>
          </p:cNvPr>
          <p:cNvSpPr>
            <a:spLocks noGrp="1"/>
          </p:cNvSpPr>
          <p:nvPr>
            <p:custDataLst>
              <p:tags r:id="rId4"/>
            </p:custDataLst>
          </p:nvPr>
        </p:nvSpPr>
        <p:spPr bwMode="gray">
          <a:xfrm>
            <a:off x="2208214" y="1749426"/>
            <a:ext cx="2254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b">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8B345512-95C1-4EA9-965C-C2D34679C981}" type="datetime'''''''''8''''''''''3''4'''''">
              <a:rPr lang="en-GB" altLang="en-US" sz="1000" smtClean="0">
                <a:latin typeface="Gill Sans MT" panose="020B0502020104020203" pitchFamily="34" charset="0"/>
                <a:cs typeface="+mn-cs"/>
              </a:rPr>
              <a:pPr marL="0" lvl="0" indent="0" algn="ctr">
                <a:spcBef>
                  <a:spcPct val="0"/>
                </a:spcBef>
                <a:spcAft>
                  <a:spcPct val="0"/>
                </a:spcAft>
                <a:buNone/>
                <a:defRPr/>
              </a:pPr>
              <a:t>834</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6" name="Arrow: Chevron 5">
            <a:extLst>
              <a:ext uri="{FF2B5EF4-FFF2-40B4-BE49-F238E27FC236}">
                <a16:creationId xmlns:a16="http://schemas.microsoft.com/office/drawing/2014/main" id="{E6DA6C6F-81E3-1739-3F9C-4FAE250F1B93}"/>
              </a:ext>
            </a:extLst>
          </p:cNvPr>
          <p:cNvSpPr/>
          <p:nvPr/>
        </p:nvSpPr>
        <p:spPr>
          <a:xfrm>
            <a:off x="6373862" y="1955800"/>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4" name="Arrow: Chevron 13">
            <a:extLst>
              <a:ext uri="{FF2B5EF4-FFF2-40B4-BE49-F238E27FC236}">
                <a16:creationId xmlns:a16="http://schemas.microsoft.com/office/drawing/2014/main" id="{989CEF0A-4CF3-35F5-E613-68CB7649A4B0}"/>
              </a:ext>
            </a:extLst>
          </p:cNvPr>
          <p:cNvSpPr/>
          <p:nvPr/>
        </p:nvSpPr>
        <p:spPr>
          <a:xfrm>
            <a:off x="6397675" y="3502029"/>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7" name="Arrow: Chevron 16">
            <a:extLst>
              <a:ext uri="{FF2B5EF4-FFF2-40B4-BE49-F238E27FC236}">
                <a16:creationId xmlns:a16="http://schemas.microsoft.com/office/drawing/2014/main" id="{2837EFBD-9D2A-C413-0F16-CA24DCDCBEDE}"/>
              </a:ext>
            </a:extLst>
          </p:cNvPr>
          <p:cNvSpPr/>
          <p:nvPr/>
        </p:nvSpPr>
        <p:spPr>
          <a:xfrm>
            <a:off x="6373862" y="5196642"/>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16" name="Chart 15">
            <a:extLst>
              <a:ext uri="{FF2B5EF4-FFF2-40B4-BE49-F238E27FC236}">
                <a16:creationId xmlns:a16="http://schemas.microsoft.com/office/drawing/2014/main" id="{21EFDFAC-8706-0D2A-E9BF-1B66F0D408E3}"/>
              </a:ext>
            </a:extLst>
          </p:cNvPr>
          <p:cNvGraphicFramePr/>
          <p:nvPr>
            <p:custDataLst>
              <p:tags r:id="rId5"/>
            </p:custDataLst>
            <p:extLst>
              <p:ext uri="{D42A27DB-BD31-4B8C-83A1-F6EECF244321}">
                <p14:modId xmlns:p14="http://schemas.microsoft.com/office/powerpoint/2010/main" val="1425880343"/>
              </p:ext>
            </p:extLst>
          </p:nvPr>
        </p:nvGraphicFramePr>
        <p:xfrm>
          <a:off x="8959850" y="1068388"/>
          <a:ext cx="1966913" cy="1951037"/>
        </p:xfrm>
        <a:graphic>
          <a:graphicData uri="http://schemas.openxmlformats.org/drawingml/2006/chart">
            <c:chart xmlns:c="http://schemas.openxmlformats.org/drawingml/2006/chart" xmlns:r="http://schemas.openxmlformats.org/officeDocument/2006/relationships" r:id="rId37"/>
          </a:graphicData>
        </a:graphic>
      </p:graphicFrame>
      <p:sp>
        <p:nvSpPr>
          <p:cNvPr id="1346" name="Text Placeholder 2">
            <a:extLst>
              <a:ext uri="{FF2B5EF4-FFF2-40B4-BE49-F238E27FC236}">
                <a16:creationId xmlns:a16="http://schemas.microsoft.com/office/drawing/2014/main" id="{B95D6B0B-10C3-7106-B1BE-266A7E6B5FB6}"/>
              </a:ext>
            </a:extLst>
          </p:cNvPr>
          <p:cNvSpPr>
            <a:spLocks noGrp="1"/>
          </p:cNvSpPr>
          <p:nvPr>
            <p:custDataLst>
              <p:tags r:id="rId6"/>
            </p:custDataLst>
          </p:nvPr>
        </p:nvSpPr>
        <p:spPr bwMode="gray">
          <a:xfrm>
            <a:off x="9837738" y="2557463"/>
            <a:ext cx="184150" cy="136525"/>
          </a:xfrm>
          <a:prstGeom prst="rect">
            <a:avLst/>
          </a:prstGeom>
          <a:solidFill>
            <a:schemeClr val="tx1"/>
          </a:solidFill>
          <a:ln>
            <a:noFill/>
          </a:ln>
          <a:effectLst/>
        </p:spPr>
        <p:txBody>
          <a:bodyPr vert="horz" wrap="none" lIns="17463" tIns="0" rIns="1746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4B12FF8B-D8EA-4DC5-8D98-9FEB201214EF}" type="datetime'''''''''''''''''''''''''''''4''''''%'''''''''''''''''">
              <a:rPr lang="en-GB" altLang="en-US" sz="1000" smtClean="0">
                <a:solidFill>
                  <a:srgbClr val="FFFFFF"/>
                </a:solidFill>
                <a:effectLst/>
                <a:latin typeface="Gill Sans MT" panose="020B0502020104020203" pitchFamily="34" charset="0"/>
                <a:cs typeface="+mn-cs"/>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4%</a:t>
            </a:fld>
            <a:endParaRPr kumimoji="0" lang="en-GB" sz="1000" b="0" i="0"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Gill Sans MT" panose="020B0502020104020203" pitchFamily="34" charset="0"/>
            </a:endParaRPr>
          </a:p>
        </p:txBody>
      </p:sp>
      <p:sp>
        <p:nvSpPr>
          <p:cNvPr id="1350" name="Rectangle 1349">
            <a:extLst>
              <a:ext uri="{FF2B5EF4-FFF2-40B4-BE49-F238E27FC236}">
                <a16:creationId xmlns:a16="http://schemas.microsoft.com/office/drawing/2014/main" id="{05FEABA7-2F26-5A17-B8BC-3DAC53F916C9}"/>
              </a:ext>
            </a:extLst>
          </p:cNvPr>
          <p:cNvSpPr/>
          <p:nvPr>
            <p:custDataLst>
              <p:tags r:id="rId7"/>
            </p:custDataLst>
          </p:nvPr>
        </p:nvSpPr>
        <p:spPr bwMode="auto">
          <a:xfrm>
            <a:off x="10823575" y="1427163"/>
            <a:ext cx="179388" cy="133350"/>
          </a:xfrm>
          <a:prstGeom prst="rect">
            <a:avLst/>
          </a:prstGeom>
          <a:solidFill>
            <a:srgbClr val="808080"/>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51" name="Rectangle 1350">
            <a:extLst>
              <a:ext uri="{FF2B5EF4-FFF2-40B4-BE49-F238E27FC236}">
                <a16:creationId xmlns:a16="http://schemas.microsoft.com/office/drawing/2014/main" id="{71E0D218-0ECD-6EC5-5CC9-8F238AA99FEF}"/>
              </a:ext>
            </a:extLst>
          </p:cNvPr>
          <p:cNvSpPr/>
          <p:nvPr>
            <p:custDataLst>
              <p:tags r:id="rId8"/>
            </p:custDataLst>
          </p:nvPr>
        </p:nvSpPr>
        <p:spPr bwMode="auto">
          <a:xfrm>
            <a:off x="10823575" y="1622425"/>
            <a:ext cx="179388" cy="133350"/>
          </a:xfrm>
          <a:prstGeom prst="rect">
            <a:avLst/>
          </a:prstGeom>
          <a:solidFill>
            <a:schemeClr val="tx1"/>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52" name="Rectangle 1351">
            <a:extLst>
              <a:ext uri="{FF2B5EF4-FFF2-40B4-BE49-F238E27FC236}">
                <a16:creationId xmlns:a16="http://schemas.microsoft.com/office/drawing/2014/main" id="{ADBC458F-2343-EC2F-1E6C-BA59C32D1C29}"/>
              </a:ext>
            </a:extLst>
          </p:cNvPr>
          <p:cNvSpPr/>
          <p:nvPr>
            <p:custDataLst>
              <p:tags r:id="rId9"/>
            </p:custDataLst>
          </p:nvPr>
        </p:nvSpPr>
        <p:spPr bwMode="auto">
          <a:xfrm>
            <a:off x="10823575" y="1817688"/>
            <a:ext cx="179388" cy="133350"/>
          </a:xfrm>
          <a:prstGeom prst="rect">
            <a:avLst/>
          </a:prstGeom>
          <a:solidFill>
            <a:schemeClr val="accent3"/>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53" name="Rectangle 1352">
            <a:extLst>
              <a:ext uri="{FF2B5EF4-FFF2-40B4-BE49-F238E27FC236}">
                <a16:creationId xmlns:a16="http://schemas.microsoft.com/office/drawing/2014/main" id="{6A9A5EB6-8ADC-C1B0-C423-64FB8837A90D}"/>
              </a:ext>
            </a:extLst>
          </p:cNvPr>
          <p:cNvSpPr/>
          <p:nvPr>
            <p:custDataLst>
              <p:tags r:id="rId10"/>
            </p:custDataLst>
          </p:nvPr>
        </p:nvSpPr>
        <p:spPr bwMode="auto">
          <a:xfrm>
            <a:off x="10823575" y="2012950"/>
            <a:ext cx="179388" cy="133350"/>
          </a:xfrm>
          <a:prstGeom prst="rect">
            <a:avLst/>
          </a:prstGeom>
          <a:solidFill>
            <a:schemeClr val="accent4"/>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54" name="Rectangle 1353">
            <a:extLst>
              <a:ext uri="{FF2B5EF4-FFF2-40B4-BE49-F238E27FC236}">
                <a16:creationId xmlns:a16="http://schemas.microsoft.com/office/drawing/2014/main" id="{0E33FFFB-E2DF-DE4E-8416-D7D84C226FCC}"/>
              </a:ext>
            </a:extLst>
          </p:cNvPr>
          <p:cNvSpPr/>
          <p:nvPr>
            <p:custDataLst>
              <p:tags r:id="rId11"/>
            </p:custDataLst>
          </p:nvPr>
        </p:nvSpPr>
        <p:spPr bwMode="auto">
          <a:xfrm>
            <a:off x="10823575" y="2208213"/>
            <a:ext cx="179388" cy="133350"/>
          </a:xfrm>
          <a:prstGeom prst="rect">
            <a:avLst/>
          </a:prstGeom>
          <a:solidFill>
            <a:schemeClr val="accent6"/>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55" name="Text Placeholder 2">
            <a:extLst>
              <a:ext uri="{FF2B5EF4-FFF2-40B4-BE49-F238E27FC236}">
                <a16:creationId xmlns:a16="http://schemas.microsoft.com/office/drawing/2014/main" id="{F0C2314D-9FD8-ED56-E988-64BFB009B80C}"/>
              </a:ext>
            </a:extLst>
          </p:cNvPr>
          <p:cNvSpPr>
            <a:spLocks noGrp="1"/>
          </p:cNvSpPr>
          <p:nvPr>
            <p:custDataLst>
              <p:tags r:id="rId12"/>
            </p:custDataLst>
          </p:nvPr>
        </p:nvSpPr>
        <p:spPr bwMode="auto">
          <a:xfrm>
            <a:off x="11053763" y="1435100"/>
            <a:ext cx="2428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defRPr/>
            </a:pPr>
            <a:fld id="{BEB86D64-F23C-4ED1-B56D-44D99240C469}" type="datetime'''''''C''''''''''''''o''a''''''''''''''''l'''''''''''''">
              <a:rPr lang="en-GB" altLang="en-US" sz="1000" smtClean="0">
                <a:latin typeface="Gill Sans MT" panose="020B0502020104020203" pitchFamily="34" charset="0"/>
                <a:cs typeface="+mn-cs"/>
              </a:rPr>
              <a:pPr marL="0" lvl="0" indent="0">
                <a:spcBef>
                  <a:spcPct val="0"/>
                </a:spcBef>
                <a:spcAft>
                  <a:spcPct val="0"/>
                </a:spcAft>
                <a:buNone/>
                <a:defRPr/>
              </a:pPr>
              <a:t>Coal</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56" name="Text Placeholder 2">
            <a:extLst>
              <a:ext uri="{FF2B5EF4-FFF2-40B4-BE49-F238E27FC236}">
                <a16:creationId xmlns:a16="http://schemas.microsoft.com/office/drawing/2014/main" id="{5F8DFC1B-0DA5-A6BF-8B35-F173EBD53EE4}"/>
              </a:ext>
            </a:extLst>
          </p:cNvPr>
          <p:cNvSpPr>
            <a:spLocks noGrp="1"/>
          </p:cNvSpPr>
          <p:nvPr>
            <p:custDataLst>
              <p:tags r:id="rId13"/>
            </p:custDataLst>
          </p:nvPr>
        </p:nvSpPr>
        <p:spPr bwMode="auto">
          <a:xfrm>
            <a:off x="11053763" y="1630363"/>
            <a:ext cx="411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defRPr/>
            </a:pPr>
            <a:fld id="{4010DC73-B323-4264-ABFC-454A7BDF4D21}" type="datetime'N''u''''''''''''''c''''''''''l''''e''''''''''a''''''''r'">
              <a:rPr lang="en-GB" altLang="en-US" sz="1000" smtClean="0">
                <a:latin typeface="Gill Sans MT" panose="020B0502020104020203" pitchFamily="34" charset="0"/>
                <a:cs typeface="+mn-cs"/>
              </a:rPr>
              <a:pPr marL="0" lvl="0" indent="0">
                <a:spcBef>
                  <a:spcPct val="0"/>
                </a:spcBef>
                <a:spcAft>
                  <a:spcPct val="0"/>
                </a:spcAft>
                <a:buNone/>
                <a:defRPr/>
              </a:pPr>
              <a:t>Nuclear</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57" name="Text Placeholder 2">
            <a:extLst>
              <a:ext uri="{FF2B5EF4-FFF2-40B4-BE49-F238E27FC236}">
                <a16:creationId xmlns:a16="http://schemas.microsoft.com/office/drawing/2014/main" id="{467F6F6D-79A3-BF7D-E6C9-A931BA596CDA}"/>
              </a:ext>
            </a:extLst>
          </p:cNvPr>
          <p:cNvSpPr>
            <a:spLocks noGrp="1"/>
          </p:cNvSpPr>
          <p:nvPr>
            <p:custDataLst>
              <p:tags r:id="rId14"/>
            </p:custDataLst>
          </p:nvPr>
        </p:nvSpPr>
        <p:spPr bwMode="auto">
          <a:xfrm>
            <a:off x="11053763" y="1825625"/>
            <a:ext cx="5969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defRPr/>
            </a:pPr>
            <a:fld id="{8A3F150A-354F-4E79-9635-B84AD4339FA7}" type="datetime'''''''''''O''''''''''''''''C''''G''''''''''T/''G''''as'''''">
              <a:rPr lang="en-GB" altLang="en-US" sz="1000" smtClean="0">
                <a:latin typeface="Gill Sans MT" panose="020B0502020104020203" pitchFamily="34" charset="0"/>
                <a:cs typeface="+mn-cs"/>
              </a:rPr>
              <a:pPr marL="0" lvl="0" indent="0">
                <a:spcBef>
                  <a:spcPct val="0"/>
                </a:spcBef>
                <a:spcAft>
                  <a:spcPct val="0"/>
                </a:spcAft>
                <a:buNone/>
                <a:defRPr/>
              </a:pPr>
              <a:t>OCGT/Gas</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58" name="Text Placeholder 2">
            <a:extLst>
              <a:ext uri="{FF2B5EF4-FFF2-40B4-BE49-F238E27FC236}">
                <a16:creationId xmlns:a16="http://schemas.microsoft.com/office/drawing/2014/main" id="{42630BBD-A5D8-D23C-FB47-EE9167AC33C3}"/>
              </a:ext>
            </a:extLst>
          </p:cNvPr>
          <p:cNvSpPr>
            <a:spLocks noGrp="1"/>
          </p:cNvSpPr>
          <p:nvPr>
            <p:custDataLst>
              <p:tags r:id="rId15"/>
            </p:custDataLst>
          </p:nvPr>
        </p:nvSpPr>
        <p:spPr bwMode="auto">
          <a:xfrm>
            <a:off x="11053763" y="2020888"/>
            <a:ext cx="8318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defRPr/>
            </a:pPr>
            <a:fld id="{8DB87690-D1A5-4912-B71F-0E7248C2832F}" type="datetime'''''''''P''''ump''e''''d'''''''' s''t''o''r''a''''g''''''e'">
              <a:rPr lang="en-GB" altLang="en-US" sz="1000" smtClean="0">
                <a:latin typeface="Gill Sans MT" panose="020B0502020104020203" pitchFamily="34" charset="0"/>
                <a:cs typeface="+mn-cs"/>
              </a:rPr>
              <a:pPr marL="0" lvl="0" indent="0">
                <a:spcBef>
                  <a:spcPct val="0"/>
                </a:spcBef>
                <a:spcAft>
                  <a:spcPct val="0"/>
                </a:spcAft>
                <a:buNone/>
                <a:defRPr/>
              </a:pPr>
              <a:t>Pumped storage</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59" name="Text Placeholder 2">
            <a:extLst>
              <a:ext uri="{FF2B5EF4-FFF2-40B4-BE49-F238E27FC236}">
                <a16:creationId xmlns:a16="http://schemas.microsoft.com/office/drawing/2014/main" id="{B95B563A-651A-5C3C-E3B0-DE4A2BFD9EB9}"/>
              </a:ext>
            </a:extLst>
          </p:cNvPr>
          <p:cNvSpPr>
            <a:spLocks noGrp="1"/>
          </p:cNvSpPr>
          <p:nvPr>
            <p:custDataLst>
              <p:tags r:id="rId16"/>
            </p:custDataLst>
          </p:nvPr>
        </p:nvSpPr>
        <p:spPr bwMode="auto">
          <a:xfrm>
            <a:off x="11053764" y="2216150"/>
            <a:ext cx="6080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defRPr/>
            </a:pPr>
            <a:fld id="{97EEE44D-FEEB-44F6-BCB1-E959EEAC40E6}" type="datetime'R''e''n''''e''''''''w''ab''''''''l''''''''''e''''''''''s'''">
              <a:rPr lang="en-GB" altLang="en-US" sz="1000" smtClean="0">
                <a:latin typeface="Gill Sans MT" panose="020B0502020104020203" pitchFamily="34" charset="0"/>
                <a:cs typeface="+mn-cs"/>
              </a:rPr>
              <a:pPr marL="0" lvl="0" indent="0">
                <a:spcBef>
                  <a:spcPct val="0"/>
                </a:spcBef>
                <a:spcAft>
                  <a:spcPct val="0"/>
                </a:spcAft>
                <a:buNone/>
                <a:defRPr/>
              </a:pPr>
              <a:t>Renewables</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360" name="TextBox 1359">
            <a:extLst>
              <a:ext uri="{FF2B5EF4-FFF2-40B4-BE49-F238E27FC236}">
                <a16:creationId xmlns:a16="http://schemas.microsoft.com/office/drawing/2014/main" id="{DC220677-7C48-C7D2-73ED-8BA7C6C0A62E}"/>
              </a:ext>
            </a:extLst>
          </p:cNvPr>
          <p:cNvSpPr txBox="1"/>
          <p:nvPr/>
        </p:nvSpPr>
        <p:spPr>
          <a:xfrm>
            <a:off x="7145722" y="1030125"/>
            <a:ext cx="1670869" cy="30797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lang="en-GB" sz="1400">
                <a:solidFill>
                  <a:srgbClr val="003896"/>
                </a:solidFill>
                <a:latin typeface="Gill Sans MT" panose="020B0502020104020203" pitchFamily="34" charset="0"/>
              </a:rPr>
              <a:t>Current</a:t>
            </a:r>
            <a:r>
              <a:rPr kumimoji="0" lang="en-GB" sz="14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 energy mix</a:t>
            </a:r>
            <a:endPar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362" name="TextBox 1361">
            <a:extLst>
              <a:ext uri="{FF2B5EF4-FFF2-40B4-BE49-F238E27FC236}">
                <a16:creationId xmlns:a16="http://schemas.microsoft.com/office/drawing/2014/main" id="{95904542-35D4-E1D4-AC58-701C7F48D868}"/>
              </a:ext>
            </a:extLst>
          </p:cNvPr>
          <p:cNvSpPr txBox="1"/>
          <p:nvPr/>
        </p:nvSpPr>
        <p:spPr>
          <a:xfrm>
            <a:off x="7289689" y="3387923"/>
            <a:ext cx="4504205" cy="313932"/>
          </a:xfrm>
          <a:prstGeom prst="rect">
            <a:avLst/>
          </a:prstGeom>
          <a:noFill/>
        </p:spPr>
        <p:txBody>
          <a:bodyPr wrap="square" rtlCol="0">
            <a:spAutoFit/>
          </a:bodyPr>
          <a:lstStyle/>
          <a:p>
            <a:pPr marL="0" marR="0" lvl="0" indent="0" defTabSz="914400" eaLnBrk="1" fontAlgn="auto" latinLnBrk="0" hangingPunct="1">
              <a:lnSpc>
                <a:spcPct val="80000"/>
              </a:lnSpc>
              <a:spcBef>
                <a:spcPts val="0"/>
              </a:spcBef>
              <a:spcAft>
                <a:spcPts val="0"/>
              </a:spcAft>
              <a:buClr>
                <a:srgbClr val="FFFFFF">
                  <a:lumMod val="50000"/>
                </a:srgbClr>
              </a:buClr>
              <a:buSzTx/>
              <a:buFontTx/>
              <a:buNone/>
              <a:tabLst/>
              <a:defRPr/>
            </a:pP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+ 15 446km lines  </a:t>
            </a:r>
            <a:r>
              <a:rPr lang="en-GB" sz="1800" b="0" dirty="0">
                <a:solidFill>
                  <a:schemeClr val="accent6"/>
                </a:solidFill>
                <a:latin typeface="Gill Sans MT" panose="020B0502020104020203" pitchFamily="34" charset="0"/>
                <a:sym typeface="Wingdings" panose="05000000000000000000" pitchFamily="2" charset="2"/>
              </a:rPr>
              <a:t>  </a:t>
            </a: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46%</a:t>
            </a:r>
            <a:endParaRPr kumimoji="0" lang="en-GB" i="0" u="none" strike="noStrike" kern="1200" cap="none" spc="0" normalizeH="0" baseline="0" noProof="0" dirty="0">
              <a:ln>
                <a:noFill/>
              </a:ln>
              <a:solidFill>
                <a:schemeClr val="accent1"/>
              </a:solidFill>
              <a:effectLst/>
              <a:uLnTx/>
              <a:uFillTx/>
              <a:latin typeface="Gill Sans MT" panose="020B0502020104020203" pitchFamily="34" charset="0"/>
              <a:ea typeface="+mn-ea"/>
              <a:cs typeface="+mn-cs"/>
            </a:endParaRPr>
          </a:p>
        </p:txBody>
      </p:sp>
      <p:sp>
        <p:nvSpPr>
          <p:cNvPr id="1363" name="TextBox 1362">
            <a:extLst>
              <a:ext uri="{FF2B5EF4-FFF2-40B4-BE49-F238E27FC236}">
                <a16:creationId xmlns:a16="http://schemas.microsoft.com/office/drawing/2014/main" id="{91740ECA-B86C-80DA-7C4B-7014649B7068}"/>
              </a:ext>
            </a:extLst>
          </p:cNvPr>
          <p:cNvSpPr txBox="1"/>
          <p:nvPr/>
        </p:nvSpPr>
        <p:spPr>
          <a:xfrm>
            <a:off x="7297779" y="3770117"/>
            <a:ext cx="3227151" cy="313932"/>
          </a:xfrm>
          <a:prstGeom prst="rect">
            <a:avLst/>
          </a:prstGeom>
          <a:noFill/>
        </p:spPr>
        <p:txBody>
          <a:bodyPr wrap="square" rtlCol="0">
            <a:spAutoFit/>
          </a:bodyPr>
          <a:lstStyle/>
          <a:p>
            <a:pPr marL="0" marR="0" lvl="0" indent="0" algn="l" defTabSz="914400" eaLnBrk="1" fontAlgn="auto" latinLnBrk="0" hangingPunct="1">
              <a:lnSpc>
                <a:spcPct val="80000"/>
              </a:lnSpc>
              <a:spcBef>
                <a:spcPts val="0"/>
              </a:spcBef>
              <a:spcAft>
                <a:spcPts val="0"/>
              </a:spcAft>
              <a:buClr>
                <a:srgbClr val="FFFFFF">
                  <a:lumMod val="50000"/>
                </a:srgbClr>
              </a:buClr>
              <a:buSzTx/>
              <a:buFontTx/>
              <a:buNone/>
              <a:tabLst/>
              <a:defRPr/>
            </a:pP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+ 151 550MVA </a:t>
            </a:r>
            <a:r>
              <a:rPr lang="en-GB" dirty="0">
                <a:solidFill>
                  <a:srgbClr val="003896"/>
                </a:solidFill>
                <a:latin typeface="Gill Sans MT" panose="020B0502020104020203" pitchFamily="34" charset="0"/>
              </a:rPr>
              <a:t>capacity  </a:t>
            </a:r>
            <a:r>
              <a:rPr lang="en-GB" sz="1800" b="0" dirty="0">
                <a:solidFill>
                  <a:schemeClr val="accent6"/>
                </a:solidFill>
                <a:latin typeface="Gill Sans MT" panose="020B0502020104020203" pitchFamily="34" charset="0"/>
                <a:sym typeface="Wingdings" panose="05000000000000000000" pitchFamily="2" charset="2"/>
              </a:rPr>
              <a:t>  </a:t>
            </a: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97%</a:t>
            </a:r>
          </a:p>
        </p:txBody>
      </p:sp>
      <p:sp>
        <p:nvSpPr>
          <p:cNvPr id="1364" name="TextBox 1363">
            <a:extLst>
              <a:ext uri="{FF2B5EF4-FFF2-40B4-BE49-F238E27FC236}">
                <a16:creationId xmlns:a16="http://schemas.microsoft.com/office/drawing/2014/main" id="{84544E42-A644-229D-0C1F-D88784A49029}"/>
              </a:ext>
            </a:extLst>
          </p:cNvPr>
          <p:cNvSpPr txBox="1"/>
          <p:nvPr/>
        </p:nvSpPr>
        <p:spPr>
          <a:xfrm>
            <a:off x="7303232" y="5008760"/>
            <a:ext cx="2951111" cy="313932"/>
          </a:xfrm>
          <a:prstGeom prst="rect">
            <a:avLst/>
          </a:prstGeom>
          <a:noFill/>
        </p:spPr>
        <p:txBody>
          <a:bodyPr wrap="square" rtlCol="0">
            <a:spAutoFit/>
          </a:bodyPr>
          <a:lstStyle/>
          <a:p>
            <a:pPr marL="0" marR="0" lvl="0" indent="0" algn="l" defTabSz="914400" eaLnBrk="1" fontAlgn="auto" latinLnBrk="0" hangingPunct="1">
              <a:lnSpc>
                <a:spcPct val="80000"/>
              </a:lnSpc>
              <a:spcBef>
                <a:spcPts val="0"/>
              </a:spcBef>
              <a:spcAft>
                <a:spcPts val="0"/>
              </a:spcAft>
              <a:buClr>
                <a:srgbClr val="FFFFFF">
                  <a:lumMod val="50000"/>
                </a:srgbClr>
              </a:buClr>
              <a:buSzTx/>
              <a:buFontTx/>
              <a:buNone/>
              <a:tabLst/>
              <a:defRPr/>
            </a:pP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+ 13 807km lines  </a:t>
            </a:r>
            <a:r>
              <a:rPr lang="en-GB" sz="1800" b="0" dirty="0">
                <a:solidFill>
                  <a:schemeClr val="accent6"/>
                </a:solidFill>
                <a:latin typeface="Gill Sans MT" panose="020B0502020104020203" pitchFamily="34" charset="0"/>
                <a:sym typeface="Wingdings" panose="05000000000000000000" pitchFamily="2" charset="2"/>
              </a:rPr>
              <a:t>  </a:t>
            </a: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4%</a:t>
            </a:r>
          </a:p>
        </p:txBody>
      </p:sp>
      <p:sp>
        <p:nvSpPr>
          <p:cNvPr id="1365" name="TextBox 1364">
            <a:extLst>
              <a:ext uri="{FF2B5EF4-FFF2-40B4-BE49-F238E27FC236}">
                <a16:creationId xmlns:a16="http://schemas.microsoft.com/office/drawing/2014/main" id="{191B9174-82BB-4568-FDFB-FAEDDE2B6967}"/>
              </a:ext>
            </a:extLst>
          </p:cNvPr>
          <p:cNvSpPr txBox="1"/>
          <p:nvPr/>
        </p:nvSpPr>
        <p:spPr>
          <a:xfrm>
            <a:off x="7297780" y="5362576"/>
            <a:ext cx="3447736" cy="313932"/>
          </a:xfrm>
          <a:prstGeom prst="rect">
            <a:avLst/>
          </a:prstGeom>
          <a:noFill/>
        </p:spPr>
        <p:txBody>
          <a:bodyPr wrap="square" rtlCol="0">
            <a:spAutoFit/>
          </a:bodyPr>
          <a:lstStyle/>
          <a:p>
            <a:pPr marL="0" marR="0" lvl="0" indent="0" algn="l" defTabSz="914400" eaLnBrk="1" fontAlgn="auto" latinLnBrk="0" hangingPunct="1">
              <a:lnSpc>
                <a:spcPct val="80000"/>
              </a:lnSpc>
              <a:spcBef>
                <a:spcPts val="0"/>
              </a:spcBef>
              <a:spcAft>
                <a:spcPts val="0"/>
              </a:spcAft>
              <a:buClr>
                <a:srgbClr val="FFFFFF">
                  <a:lumMod val="50000"/>
                </a:srgbClr>
              </a:buClr>
              <a:buSzTx/>
              <a:buFontTx/>
              <a:buNone/>
              <a:tabLst/>
              <a:defRPr/>
            </a:pP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+ 7 270MVA capacity  </a:t>
            </a:r>
            <a:r>
              <a:rPr lang="en-GB" sz="1800" b="0" dirty="0">
                <a:solidFill>
                  <a:schemeClr val="accent6"/>
                </a:solidFill>
                <a:latin typeface="Gill Sans MT" panose="020B0502020104020203" pitchFamily="34" charset="0"/>
                <a:sym typeface="Wingdings" panose="05000000000000000000" pitchFamily="2" charset="2"/>
              </a:rPr>
              <a:t>  </a:t>
            </a:r>
            <a:r>
              <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5%</a:t>
            </a:r>
          </a:p>
        </p:txBody>
      </p:sp>
      <p:sp>
        <p:nvSpPr>
          <p:cNvPr id="1366" name="TextBox 1365">
            <a:extLst>
              <a:ext uri="{FF2B5EF4-FFF2-40B4-BE49-F238E27FC236}">
                <a16:creationId xmlns:a16="http://schemas.microsoft.com/office/drawing/2014/main" id="{9ACB5B28-1EB2-C0A0-EC7B-CC5BE7DD4B09}"/>
              </a:ext>
            </a:extLst>
          </p:cNvPr>
          <p:cNvSpPr txBox="1"/>
          <p:nvPr/>
        </p:nvSpPr>
        <p:spPr>
          <a:xfrm>
            <a:off x="7248204" y="5704886"/>
            <a:ext cx="4302608" cy="497444"/>
          </a:xfrm>
          <a:prstGeom prst="rect">
            <a:avLst/>
          </a:prstGeom>
          <a:noFill/>
        </p:spPr>
        <p:txBody>
          <a:bodyPr wrap="square">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en-GB" sz="1200" b="0" u="none" strike="noStrike" kern="1200" cap="none" spc="0" normalizeH="0" baseline="0" noProof="0">
                <a:ln>
                  <a:noFill/>
                </a:ln>
                <a:solidFill>
                  <a:srgbClr val="003896"/>
                </a:solidFill>
                <a:effectLst/>
                <a:uLnTx/>
                <a:uFillTx/>
                <a:latin typeface="Gill Sans MT" panose="020B0502020104020203" pitchFamily="34" charset="0"/>
                <a:ea typeface="+mn-ea"/>
                <a:cs typeface="+mn-cs"/>
              </a:rPr>
              <a:t>+ 7 million smart meters, </a:t>
            </a:r>
            <a:r>
              <a:rPr lang="en-GB" sz="1200">
                <a:solidFill>
                  <a:srgbClr val="003896"/>
                </a:solidFill>
                <a:latin typeface="Gill Sans MT" panose="020B0502020104020203" pitchFamily="34" charset="0"/>
              </a:rPr>
              <a:t>microgrids</a:t>
            </a:r>
            <a:r>
              <a:rPr kumimoji="0" lang="en-GB" sz="1200" b="0" u="none" strike="noStrike" kern="1200" cap="none" spc="0" normalizeH="0" baseline="0" noProof="0">
                <a:ln>
                  <a:noFill/>
                </a:ln>
                <a:solidFill>
                  <a:srgbClr val="003896"/>
                </a:solidFill>
                <a:effectLst/>
                <a:uLnTx/>
                <a:uFillTx/>
                <a:latin typeface="Gill Sans MT" panose="020B0502020104020203" pitchFamily="34" charset="0"/>
                <a:ea typeface="+mn-ea"/>
                <a:cs typeface="+mn-cs"/>
              </a:rPr>
              <a:t>, grid modernisation, rooftop solar and fleet (electric vehicles and charging stations)</a:t>
            </a:r>
            <a:endParaRPr kumimoji="0" lang="en-GB" sz="1200" b="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367" name="Slide Number Placeholder 2">
            <a:extLst>
              <a:ext uri="{FF2B5EF4-FFF2-40B4-BE49-F238E27FC236}">
                <a16:creationId xmlns:a16="http://schemas.microsoft.com/office/drawing/2014/main" id="{35A74B0A-53FB-F97D-70D8-69E942AACA70}"/>
              </a:ext>
            </a:extLst>
          </p:cNvPr>
          <p:cNvSpPr txBox="1">
            <a:spLocks/>
          </p:cNvSpPr>
          <p:nvPr/>
        </p:nvSpPr>
        <p:spPr>
          <a:xfrm>
            <a:off x="11355111" y="6470650"/>
            <a:ext cx="751668" cy="2603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eaLnBrk="1" fontAlgn="auto" latinLnBrk="0" hangingPunct="1">
              <a:lnSpc>
                <a:spcPct val="100000"/>
              </a:lnSpc>
              <a:spcBef>
                <a:spcPts val="0"/>
              </a:spcBef>
              <a:spcAft>
                <a:spcPts val="0"/>
              </a:spcAft>
              <a:buClrTx/>
              <a:buSzTx/>
              <a:buFontTx/>
              <a:buNone/>
              <a:tabLst/>
              <a:defRPr/>
            </a:pPr>
            <a:fld id="{56B1497D-D85C-49F0-B0C9-9C5FED4EAE9E}" type="slidenum">
              <a:rPr kumimoji="0" lang="en-GB" sz="1000" b="0" i="0" u="none" strike="noStrike" kern="1200" cap="none" spc="0" normalizeH="0" baseline="0" noProof="0" smtClean="0">
                <a:ln>
                  <a:noFill/>
                </a:ln>
                <a:solidFill>
                  <a:srgbClr val="003896">
                    <a:tint val="75000"/>
                  </a:srgbClr>
                </a:solidFill>
                <a:effectLst/>
                <a:uLnTx/>
                <a:uFillTx/>
                <a:latin typeface="Gill Sans MT" panose="020B0502020104020203" pitchFamily="34" charset="0"/>
                <a:ea typeface="+mn-ea"/>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lang="en-GB" sz="1000" b="0" i="0" u="none" strike="noStrike" kern="1200" cap="none" spc="0" normalizeH="0" baseline="0" noProof="0" dirty="0">
              <a:ln>
                <a:noFill/>
              </a:ln>
              <a:solidFill>
                <a:srgbClr val="003896">
                  <a:tint val="75000"/>
                </a:srgbClr>
              </a:solidFill>
              <a:effectLst/>
              <a:uLnTx/>
              <a:uFillTx/>
              <a:latin typeface="Gill Sans MT" panose="020B0502020104020203" pitchFamily="34" charset="0"/>
              <a:ea typeface="+mn-ea"/>
              <a:cs typeface="Arial" panose="020B0604020202020204" pitchFamily="34" charset="0"/>
            </a:endParaRPr>
          </a:p>
        </p:txBody>
      </p:sp>
      <p:sp>
        <p:nvSpPr>
          <p:cNvPr id="1036" name="Text Box 7">
            <a:extLst>
              <a:ext uri="{FF2B5EF4-FFF2-40B4-BE49-F238E27FC236}">
                <a16:creationId xmlns:a16="http://schemas.microsoft.com/office/drawing/2014/main" id="{9107A4A4-0278-9219-3CDC-924560CD3455}"/>
              </a:ext>
            </a:extLst>
          </p:cNvPr>
          <p:cNvSpPr txBox="1">
            <a:spLocks noChangeArrowheads="1"/>
          </p:cNvSpPr>
          <p:nvPr/>
        </p:nvSpPr>
        <p:spPr bwMode="auto">
          <a:xfrm>
            <a:off x="644525" y="1478597"/>
            <a:ext cx="946150" cy="246063"/>
          </a:xfrm>
          <a:prstGeom prst="rect">
            <a:avLst/>
          </a:prstGeom>
          <a:noFill/>
          <a:ln w="9525">
            <a:noFill/>
            <a:miter lim="800000"/>
            <a:headEnd/>
            <a:tailEnd/>
          </a:ln>
        </p:spPr>
        <p:txBody>
          <a:bodyPr wrap="square">
            <a:spAutoFit/>
          </a:bodyPr>
          <a:lstStyle/>
          <a:p>
            <a:pPr marL="0" marR="0" lvl="0" indent="0" algn="l" defTabSz="121914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sp>
        <p:nvSpPr>
          <p:cNvPr id="1054" name="TextBox 1053">
            <a:extLst>
              <a:ext uri="{FF2B5EF4-FFF2-40B4-BE49-F238E27FC236}">
                <a16:creationId xmlns:a16="http://schemas.microsoft.com/office/drawing/2014/main" id="{295D6320-F4B4-CB13-906A-7F147D77B930}"/>
              </a:ext>
            </a:extLst>
          </p:cNvPr>
          <p:cNvSpPr txBox="1"/>
          <p:nvPr/>
        </p:nvSpPr>
        <p:spPr>
          <a:xfrm>
            <a:off x="601663" y="2860675"/>
            <a:ext cx="4418013" cy="341313"/>
          </a:xfrm>
          <a:prstGeom prst="roundRect">
            <a:avLst/>
          </a:prstGeom>
          <a:noFill/>
        </p:spPr>
        <p:txBody>
          <a:bodyPr wrap="square" rtlCol="0" anchor="ctr" anchorCtr="0">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strike="noStrike" kern="1200" cap="none" spc="0" normalizeH="0" baseline="0" noProof="0">
                <a:ln>
                  <a:noFill/>
                </a:ln>
                <a:solidFill>
                  <a:srgbClr val="003896"/>
                </a:solidFill>
                <a:effectLst/>
                <a:uLnTx/>
                <a:uFillTx/>
                <a:latin typeface="Gill Sans MT" panose="020B0502020104020203" pitchFamily="34" charset="0"/>
                <a:ea typeface="+mn-ea"/>
                <a:cs typeface="+mn-cs"/>
              </a:rPr>
              <a:t>NTCSA capex requirements (FY2025 to FY2035)</a:t>
            </a:r>
            <a:endParaRPr kumimoji="0" lang="en-GB" sz="1400" b="1" i="0"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39" name="Chart 38">
            <a:extLst>
              <a:ext uri="{FF2B5EF4-FFF2-40B4-BE49-F238E27FC236}">
                <a16:creationId xmlns:a16="http://schemas.microsoft.com/office/drawing/2014/main" id="{9E714488-62BC-A42F-BB4B-B9E7B1543FFB}"/>
              </a:ext>
            </a:extLst>
          </p:cNvPr>
          <p:cNvGraphicFramePr/>
          <p:nvPr>
            <p:custDataLst>
              <p:tags r:id="rId17"/>
            </p:custDataLst>
            <p:extLst>
              <p:ext uri="{D42A27DB-BD31-4B8C-83A1-F6EECF244321}">
                <p14:modId xmlns:p14="http://schemas.microsoft.com/office/powerpoint/2010/main" val="2171816439"/>
              </p:ext>
            </p:extLst>
          </p:nvPr>
        </p:nvGraphicFramePr>
        <p:xfrm>
          <a:off x="1462088" y="3276600"/>
          <a:ext cx="1690687" cy="1071563"/>
        </p:xfrm>
        <a:graphic>
          <a:graphicData uri="http://schemas.openxmlformats.org/drawingml/2006/chart">
            <c:chart xmlns:c="http://schemas.openxmlformats.org/drawingml/2006/chart" xmlns:r="http://schemas.openxmlformats.org/officeDocument/2006/relationships" r:id="rId38"/>
          </a:graphicData>
        </a:graphic>
      </p:graphicFrame>
      <p:sp>
        <p:nvSpPr>
          <p:cNvPr id="1652" name="Text Placeholder 2">
            <a:extLst>
              <a:ext uri="{FF2B5EF4-FFF2-40B4-BE49-F238E27FC236}">
                <a16:creationId xmlns:a16="http://schemas.microsoft.com/office/drawing/2014/main" id="{AEA2E8C5-30B5-985A-7ACD-35AD870E373B}"/>
              </a:ext>
            </a:extLst>
          </p:cNvPr>
          <p:cNvSpPr>
            <a:spLocks noGrp="1"/>
          </p:cNvSpPr>
          <p:nvPr>
            <p:custDataLst>
              <p:tags r:id="rId18"/>
            </p:custDataLst>
          </p:nvPr>
        </p:nvSpPr>
        <p:spPr bwMode="gray">
          <a:xfrm>
            <a:off x="2225676" y="4003676"/>
            <a:ext cx="161925" cy="136525"/>
          </a:xfrm>
          <a:prstGeom prst="rect">
            <a:avLst/>
          </a:prstGeom>
          <a:solidFill>
            <a:schemeClr val="accent1"/>
          </a:solidFill>
          <a:ln>
            <a:noFill/>
          </a:ln>
          <a:effectLst/>
        </p:spPr>
        <p:txBody>
          <a:bodyPr vert="horz" wrap="none" lIns="17463" tIns="0" rIns="17463"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F9E1125-2800-40B6-B723-4DEFE30FF63C}" type="datetime'''''''''''7''''''''3'''''''''''''''">
              <a:rPr lang="en-GB" altLang="en-US" sz="1000" smtClean="0">
                <a:solidFill>
                  <a:schemeClr val="bg1"/>
                </a:solidFill>
                <a:effectLst/>
                <a:cs typeface="+mn-cs"/>
              </a:rPr>
              <a:pPr marL="0" lvl="0" indent="0" algn="ctr">
                <a:spcBef>
                  <a:spcPct val="0"/>
                </a:spcBef>
                <a:spcAft>
                  <a:spcPct val="0"/>
                </a:spcAft>
                <a:buNone/>
              </a:pPr>
              <a:t>73</a:t>
            </a:fld>
            <a:endParaRPr lang="en-GB" sz="1000" dirty="0">
              <a:solidFill>
                <a:schemeClr val="bg1"/>
              </a:solidFill>
              <a:cs typeface="+mn-cs"/>
            </a:endParaRPr>
          </a:p>
        </p:txBody>
      </p:sp>
      <p:sp>
        <p:nvSpPr>
          <p:cNvPr id="1056" name="Text Placeholder 2">
            <a:extLst>
              <a:ext uri="{FF2B5EF4-FFF2-40B4-BE49-F238E27FC236}">
                <a16:creationId xmlns:a16="http://schemas.microsoft.com/office/drawing/2014/main" id="{2650C464-EB9B-0D7D-1DFC-00A1D36EF412}"/>
              </a:ext>
            </a:extLst>
          </p:cNvPr>
          <p:cNvSpPr>
            <a:spLocks noGrp="1"/>
          </p:cNvSpPr>
          <p:nvPr>
            <p:custDataLst>
              <p:tags r:id="rId19"/>
            </p:custDataLst>
          </p:nvPr>
        </p:nvSpPr>
        <p:spPr bwMode="auto">
          <a:xfrm>
            <a:off x="2139950" y="4183064"/>
            <a:ext cx="3333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8ED38E9A-5F81-4356-A1A9-CCE31531B53B}" type="datetime'''''''''''''''''''''''''''T''''''''''''''''o''t''a''''l'''''''">
              <a:rPr lang="en-GB" altLang="en-US" sz="1000" b="1" smtClean="0">
                <a:latin typeface="Gill Sans MT" panose="020B0502020104020203" pitchFamily="34" charset="0"/>
                <a:cs typeface="+mn-cs"/>
              </a:rPr>
              <a:pPr marL="0" lvl="0" indent="0" algn="ctr">
                <a:spcBef>
                  <a:spcPct val="0"/>
                </a:spcBef>
                <a:spcAft>
                  <a:spcPct val="0"/>
                </a:spcAft>
                <a:buNone/>
                <a:defRPr/>
              </a:pPr>
              <a:t>Total</a:t>
            </a:fld>
            <a:endParaRPr kumimoji="0" lang="en-GB" sz="1000" b="1"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057" name="Text Placeholder 2">
            <a:extLst>
              <a:ext uri="{FF2B5EF4-FFF2-40B4-BE49-F238E27FC236}">
                <a16:creationId xmlns:a16="http://schemas.microsoft.com/office/drawing/2014/main" id="{69733ACE-A9B7-7FC0-7787-BCE6B466607B}"/>
              </a:ext>
            </a:extLst>
          </p:cNvPr>
          <p:cNvSpPr>
            <a:spLocks noGrp="1"/>
          </p:cNvSpPr>
          <p:nvPr>
            <p:custDataLst>
              <p:tags r:id="rId20"/>
            </p:custDataLst>
          </p:nvPr>
        </p:nvSpPr>
        <p:spPr bwMode="gray">
          <a:xfrm>
            <a:off x="2193926" y="3340101"/>
            <a:ext cx="2254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b">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09DE2BEA-F31B-41E7-8DC5-90E5DB206ACE}" type="datetime'''''''''''''''4''''''4''''''''9'''''''''''''''''''''''''''''">
              <a:rPr lang="en-GB" altLang="en-US" sz="1000" smtClean="0">
                <a:latin typeface="Gill Sans MT" panose="020B0502020104020203" pitchFamily="34" charset="0"/>
                <a:cs typeface="+mn-cs"/>
              </a:rPr>
              <a:pPr marL="0" lvl="0" indent="0" algn="ctr">
                <a:spcBef>
                  <a:spcPct val="0"/>
                </a:spcBef>
                <a:spcAft>
                  <a:spcPct val="0"/>
                </a:spcAft>
                <a:buNone/>
                <a:defRPr/>
              </a:pPr>
              <a:t>449</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074" name="Text Box 7">
            <a:extLst>
              <a:ext uri="{FF2B5EF4-FFF2-40B4-BE49-F238E27FC236}">
                <a16:creationId xmlns:a16="http://schemas.microsoft.com/office/drawing/2014/main" id="{8EF01D88-E6ED-CA29-CF3B-34C724C6D820}"/>
              </a:ext>
            </a:extLst>
          </p:cNvPr>
          <p:cNvSpPr txBox="1">
            <a:spLocks noChangeArrowheads="1"/>
          </p:cNvSpPr>
          <p:nvPr/>
        </p:nvSpPr>
        <p:spPr bwMode="auto">
          <a:xfrm>
            <a:off x="633413" y="3086100"/>
            <a:ext cx="946150" cy="246063"/>
          </a:xfrm>
          <a:prstGeom prst="rect">
            <a:avLst/>
          </a:prstGeom>
          <a:noFill/>
          <a:ln w="9525">
            <a:noFill/>
            <a:miter lim="800000"/>
            <a:headEnd/>
            <a:tailEnd/>
          </a:ln>
        </p:spPr>
        <p:txBody>
          <a:bodyPr wrap="square">
            <a:spAutoFit/>
          </a:bodyPr>
          <a:lstStyle/>
          <a:p>
            <a:pPr marL="0" marR="0" lvl="0" indent="0" algn="l" defTabSz="121914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sp>
        <p:nvSpPr>
          <p:cNvPr id="1613" name="TextBox 1612">
            <a:extLst>
              <a:ext uri="{FF2B5EF4-FFF2-40B4-BE49-F238E27FC236}">
                <a16:creationId xmlns:a16="http://schemas.microsoft.com/office/drawing/2014/main" id="{DE6E8E0B-B452-E3D8-A4D2-08AD2D99F641}"/>
              </a:ext>
            </a:extLst>
          </p:cNvPr>
          <p:cNvSpPr txBox="1"/>
          <p:nvPr/>
        </p:nvSpPr>
        <p:spPr>
          <a:xfrm>
            <a:off x="644525" y="4514612"/>
            <a:ext cx="4908550" cy="340519"/>
          </a:xfrm>
          <a:prstGeom prst="roundRect">
            <a:avLst/>
          </a:prstGeom>
          <a:noFill/>
        </p:spPr>
        <p:txBody>
          <a:bodyPr wrap="square" rtlCol="0" anchor="ctr" anchorCtr="0">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strike="noStrike" kern="1200" cap="none" spc="0" normalizeH="0" baseline="0" noProof="0">
                <a:ln>
                  <a:noFill/>
                </a:ln>
                <a:solidFill>
                  <a:srgbClr val="003896"/>
                </a:solidFill>
                <a:effectLst/>
                <a:uLnTx/>
                <a:uFillTx/>
                <a:latin typeface="Gill Sans MT" panose="020B0502020104020203" pitchFamily="34" charset="0"/>
                <a:ea typeface="+mn-ea"/>
                <a:cs typeface="+mn-cs"/>
              </a:rPr>
              <a:t>Distribution capex requirements</a:t>
            </a:r>
            <a:r>
              <a:rPr kumimoji="0" lang="en-GB" sz="1400" b="1" i="0" strike="noStrike" kern="1200" cap="none" spc="0" normalizeH="0" baseline="30000" noProof="0">
                <a:ln>
                  <a:noFill/>
                </a:ln>
                <a:solidFill>
                  <a:srgbClr val="003896"/>
                </a:solidFill>
                <a:effectLst/>
                <a:uLnTx/>
                <a:uFillTx/>
                <a:latin typeface="Gill Sans MT" panose="020B0502020104020203" pitchFamily="34" charset="0"/>
                <a:ea typeface="+mn-ea"/>
                <a:cs typeface="+mn-cs"/>
              </a:rPr>
              <a:t>1</a:t>
            </a:r>
            <a:r>
              <a:rPr kumimoji="0" lang="en-GB" sz="1400" b="1" i="0" strike="noStrike" kern="1200" cap="none" spc="0" normalizeH="0" baseline="0" noProof="0">
                <a:ln>
                  <a:noFill/>
                </a:ln>
                <a:solidFill>
                  <a:srgbClr val="003896"/>
                </a:solidFill>
                <a:effectLst/>
                <a:uLnTx/>
                <a:uFillTx/>
                <a:latin typeface="Gill Sans MT" panose="020B0502020104020203" pitchFamily="34" charset="0"/>
                <a:ea typeface="+mn-ea"/>
                <a:cs typeface="+mn-cs"/>
              </a:rPr>
              <a:t> (FY2025 to FY2035)</a:t>
            </a:r>
            <a:endParaRPr kumimoji="0" lang="en-GB" sz="1400" b="1" i="0"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41" name="Chart 40">
            <a:extLst>
              <a:ext uri="{FF2B5EF4-FFF2-40B4-BE49-F238E27FC236}">
                <a16:creationId xmlns:a16="http://schemas.microsoft.com/office/drawing/2014/main" id="{45241F84-4F33-5D2B-607B-08B993289B01}"/>
              </a:ext>
            </a:extLst>
          </p:cNvPr>
          <p:cNvGraphicFramePr/>
          <p:nvPr>
            <p:custDataLst>
              <p:tags r:id="rId21"/>
            </p:custDataLst>
            <p:extLst>
              <p:ext uri="{D42A27DB-BD31-4B8C-83A1-F6EECF244321}">
                <p14:modId xmlns:p14="http://schemas.microsoft.com/office/powerpoint/2010/main" val="896882422"/>
              </p:ext>
            </p:extLst>
          </p:nvPr>
        </p:nvGraphicFramePr>
        <p:xfrm>
          <a:off x="1481138" y="4956175"/>
          <a:ext cx="1690687" cy="1000125"/>
        </p:xfrm>
        <a:graphic>
          <a:graphicData uri="http://schemas.openxmlformats.org/drawingml/2006/chart">
            <c:chart xmlns:c="http://schemas.openxmlformats.org/drawingml/2006/chart" xmlns:r="http://schemas.openxmlformats.org/officeDocument/2006/relationships" r:id="rId39"/>
          </a:graphicData>
        </a:graphic>
      </p:graphicFrame>
      <p:sp>
        <p:nvSpPr>
          <p:cNvPr id="1615" name="Text Placeholder 2">
            <a:extLst>
              <a:ext uri="{FF2B5EF4-FFF2-40B4-BE49-F238E27FC236}">
                <a16:creationId xmlns:a16="http://schemas.microsoft.com/office/drawing/2014/main" id="{B7A8DCFF-A278-4991-7914-2FAA5E7790F1}"/>
              </a:ext>
            </a:extLst>
          </p:cNvPr>
          <p:cNvSpPr>
            <a:spLocks noGrp="1"/>
          </p:cNvSpPr>
          <p:nvPr>
            <p:custDataLst>
              <p:tags r:id="rId22"/>
            </p:custDataLst>
          </p:nvPr>
        </p:nvSpPr>
        <p:spPr bwMode="auto">
          <a:xfrm>
            <a:off x="2159000" y="5773739"/>
            <a:ext cx="3333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36A65A21-39C8-48D9-B931-040A68723AF1}" type="datetime'''''''''T''''''''''o''''''''t''''''''''''''''''''''''''a''l'">
              <a:rPr lang="en-GB" altLang="en-US" sz="1000" b="1" smtClean="0">
                <a:latin typeface="Gill Sans MT" panose="020B0502020104020203" pitchFamily="34" charset="0"/>
                <a:cs typeface="+mn-cs"/>
              </a:rPr>
              <a:pPr marL="0" lvl="0" indent="0" algn="ctr">
                <a:spcBef>
                  <a:spcPct val="0"/>
                </a:spcBef>
                <a:spcAft>
                  <a:spcPct val="0"/>
                </a:spcAft>
                <a:buNone/>
                <a:defRPr/>
              </a:pPr>
              <a:t>Total</a:t>
            </a:fld>
            <a:endParaRPr kumimoji="0" lang="en-GB" sz="1000" b="1"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616" name="Text Placeholder 2">
            <a:extLst>
              <a:ext uri="{FF2B5EF4-FFF2-40B4-BE49-F238E27FC236}">
                <a16:creationId xmlns:a16="http://schemas.microsoft.com/office/drawing/2014/main" id="{616951B6-9539-D8B3-8341-F9397B82DF57}"/>
              </a:ext>
            </a:extLst>
          </p:cNvPr>
          <p:cNvSpPr>
            <a:spLocks noGrp="1"/>
          </p:cNvSpPr>
          <p:nvPr>
            <p:custDataLst>
              <p:tags r:id="rId23"/>
            </p:custDataLst>
          </p:nvPr>
        </p:nvSpPr>
        <p:spPr bwMode="gray">
          <a:xfrm>
            <a:off x="2212976" y="5019676"/>
            <a:ext cx="2254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b">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40C685F7-37A3-4B5C-90F5-987DD0429141}" type="datetime'''''''''''''1''''''6''''''''''''''''''''''''''2'''''">
              <a:rPr lang="en-GB" altLang="en-US" sz="1000" smtClean="0">
                <a:latin typeface="Gill Sans MT" panose="020B0502020104020203" pitchFamily="34" charset="0"/>
                <a:cs typeface="+mn-cs"/>
              </a:rPr>
              <a:pPr marL="0" lvl="0" indent="0" algn="ctr">
                <a:spcBef>
                  <a:spcPct val="0"/>
                </a:spcBef>
                <a:spcAft>
                  <a:spcPct val="0"/>
                </a:spcAft>
                <a:buNone/>
                <a:defRPr/>
              </a:pPr>
              <a:t>162</a:t>
            </a:fld>
            <a:endParaRPr kumimoji="0" lang="en-GB" sz="10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629" name="Text Box 7">
            <a:extLst>
              <a:ext uri="{FF2B5EF4-FFF2-40B4-BE49-F238E27FC236}">
                <a16:creationId xmlns:a16="http://schemas.microsoft.com/office/drawing/2014/main" id="{43146A8E-27E7-F67B-F222-A31C80F495C7}"/>
              </a:ext>
            </a:extLst>
          </p:cNvPr>
          <p:cNvSpPr txBox="1">
            <a:spLocks noChangeArrowheads="1"/>
          </p:cNvSpPr>
          <p:nvPr/>
        </p:nvSpPr>
        <p:spPr bwMode="auto">
          <a:xfrm>
            <a:off x="669925" y="4742021"/>
            <a:ext cx="946150" cy="246063"/>
          </a:xfrm>
          <a:prstGeom prst="rect">
            <a:avLst/>
          </a:prstGeom>
          <a:noFill/>
          <a:ln w="9525">
            <a:noFill/>
            <a:miter lim="800000"/>
            <a:headEnd/>
            <a:tailEnd/>
          </a:ln>
        </p:spPr>
        <p:txBody>
          <a:bodyPr wrap="square">
            <a:spAutoFit/>
          </a:bodyPr>
          <a:lstStyle/>
          <a:p>
            <a:pPr marL="0" marR="0" lvl="0" indent="0" algn="l" defTabSz="121914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sp>
        <p:nvSpPr>
          <p:cNvPr id="30" name="Rectangle 29">
            <a:extLst>
              <a:ext uri="{FF2B5EF4-FFF2-40B4-BE49-F238E27FC236}">
                <a16:creationId xmlns:a16="http://schemas.microsoft.com/office/drawing/2014/main" id="{877F1D15-7971-6DC2-B35D-EEFA25944580}"/>
              </a:ext>
            </a:extLst>
          </p:cNvPr>
          <p:cNvSpPr/>
          <p:nvPr/>
        </p:nvSpPr>
        <p:spPr>
          <a:xfrm>
            <a:off x="2809875" y="1857375"/>
            <a:ext cx="3429000" cy="738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spcBef>
                <a:spcPts val="600"/>
              </a:spcBef>
            </a:pPr>
            <a:r>
              <a:rPr lang="en-GB" sz="1200">
                <a:solidFill>
                  <a:srgbClr val="003896"/>
                </a:solidFill>
                <a:latin typeface="Gill Sans MT" panose="020B0502020104020203" pitchFamily="34" charset="0"/>
                <a:sym typeface="Wingdings" panose="05000000000000000000" pitchFamily="2" charset="2"/>
              </a:rPr>
              <a:t>Average expansionary capex of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a:t>
            </a:r>
            <a:r>
              <a:rPr lang="en-GB" sz="1200">
                <a:solidFill>
                  <a:srgbClr val="003896"/>
                </a:solidFill>
                <a:latin typeface="Gill Sans MT" panose="020B0502020104020203" pitchFamily="34" charset="0"/>
                <a:sym typeface="Wingdings" panose="05000000000000000000" pitchFamily="2" charset="2"/>
              </a:rPr>
              <a:t>R45 billion p.a.</a:t>
            </a:r>
          </a:p>
          <a:p>
            <a:pPr lvl="0">
              <a:lnSpc>
                <a:spcPct val="114000"/>
              </a:lnSpc>
              <a:spcBef>
                <a:spcPts val="600"/>
              </a:spcBef>
            </a:pPr>
            <a:r>
              <a:rPr lang="en-GB" sz="1200">
                <a:solidFill>
                  <a:srgbClr val="003896"/>
                </a:solidFill>
                <a:latin typeface="Gill Sans MT" panose="020B0502020104020203" pitchFamily="34" charset="0"/>
                <a:sym typeface="Wingdings" panose="05000000000000000000" pitchFamily="2" charset="2"/>
              </a:rPr>
              <a:t>Average sustaining capex of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a:t>
            </a:r>
            <a:r>
              <a:rPr lang="en-GB" sz="1200">
                <a:solidFill>
                  <a:srgbClr val="003896"/>
                </a:solidFill>
                <a:latin typeface="Gill Sans MT" panose="020B0502020104020203" pitchFamily="34" charset="0"/>
                <a:sym typeface="Wingdings" panose="05000000000000000000" pitchFamily="2" charset="2"/>
              </a:rPr>
              <a:t>R31 billion p.a.</a:t>
            </a:r>
            <a:endParaRPr lang="en-GB" sz="1200" dirty="0">
              <a:solidFill>
                <a:srgbClr val="003896"/>
              </a:solidFill>
              <a:latin typeface="Gill Sans MT" panose="020B0502020104020203" pitchFamily="34" charset="0"/>
              <a:sym typeface="Wingdings" panose="05000000000000000000" pitchFamily="2" charset="2"/>
            </a:endParaRPr>
          </a:p>
        </p:txBody>
      </p:sp>
      <p:sp>
        <p:nvSpPr>
          <p:cNvPr id="57" name="Rectangle 56">
            <a:extLst>
              <a:ext uri="{FF2B5EF4-FFF2-40B4-BE49-F238E27FC236}">
                <a16:creationId xmlns:a16="http://schemas.microsoft.com/office/drawing/2014/main" id="{B306C3F6-E6C3-0E46-F2C7-25C89E1C01B9}"/>
              </a:ext>
            </a:extLst>
          </p:cNvPr>
          <p:cNvSpPr/>
          <p:nvPr>
            <p:custDataLst>
              <p:tags r:id="rId24"/>
            </p:custDataLst>
          </p:nvPr>
        </p:nvSpPr>
        <p:spPr bwMode="auto">
          <a:xfrm>
            <a:off x="669925" y="6094413"/>
            <a:ext cx="179388" cy="133350"/>
          </a:xfrm>
          <a:prstGeom prst="rect">
            <a:avLst/>
          </a:prstGeom>
          <a:solidFill>
            <a:schemeClr val="tx2"/>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Rectangle 57">
            <a:extLst>
              <a:ext uri="{FF2B5EF4-FFF2-40B4-BE49-F238E27FC236}">
                <a16:creationId xmlns:a16="http://schemas.microsoft.com/office/drawing/2014/main" id="{27A78B9F-B4CA-E59F-16A8-BD90108615FB}"/>
              </a:ext>
            </a:extLst>
          </p:cNvPr>
          <p:cNvSpPr/>
          <p:nvPr>
            <p:custDataLst>
              <p:tags r:id="rId25"/>
            </p:custDataLst>
          </p:nvPr>
        </p:nvSpPr>
        <p:spPr bwMode="auto">
          <a:xfrm>
            <a:off x="2012950" y="6094413"/>
            <a:ext cx="179388" cy="133350"/>
          </a:xfrm>
          <a:prstGeom prst="rect">
            <a:avLst/>
          </a:prstGeom>
          <a:solidFill>
            <a:schemeClr val="accent1"/>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Text Placeholder 2">
            <a:extLst>
              <a:ext uri="{FF2B5EF4-FFF2-40B4-BE49-F238E27FC236}">
                <a16:creationId xmlns:a16="http://schemas.microsoft.com/office/drawing/2014/main" id="{DEE47E46-FE18-9226-08F3-D9B6B459BD4E}"/>
              </a:ext>
            </a:extLst>
          </p:cNvPr>
          <p:cNvSpPr>
            <a:spLocks noGrp="1"/>
          </p:cNvSpPr>
          <p:nvPr>
            <p:custDataLst>
              <p:tags r:id="rId26"/>
            </p:custDataLst>
          </p:nvPr>
        </p:nvSpPr>
        <p:spPr bwMode="auto">
          <a:xfrm>
            <a:off x="900113" y="6102350"/>
            <a:ext cx="10112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4CCFFCDA-CBC1-408B-9F7F-8CF29B9E1309}" type="datetime'Exp''''a''n''''si''''o''''nar''y'' ''''c''ap''''ex'''">
              <a:rPr lang="en-GB" altLang="en-US" sz="1000" smtClean="0">
                <a:effectLst/>
              </a:rPr>
              <a:pPr marL="0" lvl="0" indent="0">
                <a:spcBef>
                  <a:spcPct val="0"/>
                </a:spcBef>
                <a:spcAft>
                  <a:spcPct val="0"/>
                </a:spcAft>
                <a:buNone/>
              </a:pPr>
              <a:t>Expansionary capex</a:t>
            </a:fld>
            <a:endParaRPr lang="en-GB" sz="1000" dirty="0"/>
          </a:p>
        </p:txBody>
      </p:sp>
      <p:sp>
        <p:nvSpPr>
          <p:cNvPr id="55" name="Text Placeholder 2">
            <a:extLst>
              <a:ext uri="{FF2B5EF4-FFF2-40B4-BE49-F238E27FC236}">
                <a16:creationId xmlns:a16="http://schemas.microsoft.com/office/drawing/2014/main" id="{FEB7FE33-247C-99DA-6AAB-C7B977DF1D04}"/>
              </a:ext>
            </a:extLst>
          </p:cNvPr>
          <p:cNvSpPr>
            <a:spLocks noGrp="1"/>
          </p:cNvSpPr>
          <p:nvPr>
            <p:custDataLst>
              <p:tags r:id="rId27"/>
            </p:custDataLst>
          </p:nvPr>
        </p:nvSpPr>
        <p:spPr bwMode="auto">
          <a:xfrm>
            <a:off x="2243138" y="6102350"/>
            <a:ext cx="8382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9A8B2080-19FD-482D-B2F2-AAA18E4192AF}" type="datetime'''''''S''u''s''t''ai''n''''in''g'' c''''''''''''''ap''ex'''">
              <a:rPr lang="en-GB" altLang="en-US" sz="1000" smtClean="0">
                <a:effectLst/>
              </a:rPr>
              <a:pPr marL="0" lvl="0" indent="0">
                <a:spcBef>
                  <a:spcPct val="0"/>
                </a:spcBef>
                <a:spcAft>
                  <a:spcPct val="0"/>
                </a:spcAft>
                <a:buNone/>
              </a:pPr>
              <a:t>Sustaining capex</a:t>
            </a:fld>
            <a:endParaRPr lang="en-GB" sz="1000" dirty="0"/>
          </a:p>
        </p:txBody>
      </p:sp>
      <p:sp>
        <p:nvSpPr>
          <p:cNvPr id="62" name="Rectangle 61">
            <a:extLst>
              <a:ext uri="{FF2B5EF4-FFF2-40B4-BE49-F238E27FC236}">
                <a16:creationId xmlns:a16="http://schemas.microsoft.com/office/drawing/2014/main" id="{F1B1BCD2-10DC-A016-4537-3F0AA7632CFE}"/>
              </a:ext>
            </a:extLst>
          </p:cNvPr>
          <p:cNvSpPr/>
          <p:nvPr/>
        </p:nvSpPr>
        <p:spPr>
          <a:xfrm>
            <a:off x="2809875" y="3394075"/>
            <a:ext cx="3429000" cy="739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spcBef>
                <a:spcPts val="600"/>
              </a:spcBef>
            </a:pPr>
            <a:r>
              <a:rPr lang="en-GB" sz="1200">
                <a:solidFill>
                  <a:srgbClr val="003896"/>
                </a:solidFill>
                <a:latin typeface="Gill Sans MT" panose="020B0502020104020203" pitchFamily="34" charset="0"/>
                <a:sym typeface="Wingdings" panose="05000000000000000000" pitchFamily="2" charset="2"/>
              </a:rPr>
              <a:t>Average expansionary capex of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a:t>
            </a:r>
            <a:r>
              <a:rPr lang="en-GB" sz="1200">
                <a:solidFill>
                  <a:srgbClr val="003896"/>
                </a:solidFill>
                <a:latin typeface="Gill Sans MT" panose="020B0502020104020203" pitchFamily="34" charset="0"/>
                <a:sym typeface="Wingdings" panose="05000000000000000000" pitchFamily="2" charset="2"/>
              </a:rPr>
              <a:t>R34 billion p.a.</a:t>
            </a:r>
          </a:p>
          <a:p>
            <a:pPr lvl="0">
              <a:lnSpc>
                <a:spcPct val="114000"/>
              </a:lnSpc>
              <a:spcBef>
                <a:spcPts val="600"/>
              </a:spcBef>
            </a:pPr>
            <a:r>
              <a:rPr lang="en-GB" sz="1200">
                <a:solidFill>
                  <a:srgbClr val="003896"/>
                </a:solidFill>
                <a:latin typeface="Gill Sans MT" panose="020B0502020104020203" pitchFamily="34" charset="0"/>
                <a:sym typeface="Wingdings" panose="05000000000000000000" pitchFamily="2" charset="2"/>
              </a:rPr>
              <a:t>Average sustaining capex of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a:t>
            </a:r>
            <a:r>
              <a:rPr lang="en-GB" sz="1200">
                <a:solidFill>
                  <a:srgbClr val="003896"/>
                </a:solidFill>
                <a:latin typeface="Gill Sans MT" panose="020B0502020104020203" pitchFamily="34" charset="0"/>
                <a:sym typeface="Wingdings" panose="05000000000000000000" pitchFamily="2" charset="2"/>
              </a:rPr>
              <a:t>R7 billion p.a.</a:t>
            </a:r>
            <a:endParaRPr lang="en-GB" sz="1200" dirty="0">
              <a:solidFill>
                <a:srgbClr val="003896"/>
              </a:solidFill>
              <a:latin typeface="Gill Sans MT" panose="020B0502020104020203" pitchFamily="34" charset="0"/>
              <a:sym typeface="Wingdings" panose="05000000000000000000" pitchFamily="2" charset="2"/>
            </a:endParaRPr>
          </a:p>
        </p:txBody>
      </p:sp>
      <p:sp>
        <p:nvSpPr>
          <p:cNvPr id="63" name="Rectangle 62">
            <a:extLst>
              <a:ext uri="{FF2B5EF4-FFF2-40B4-BE49-F238E27FC236}">
                <a16:creationId xmlns:a16="http://schemas.microsoft.com/office/drawing/2014/main" id="{C8F783E9-C4FD-5A3E-07DA-38252EDAF2A5}"/>
              </a:ext>
            </a:extLst>
          </p:cNvPr>
          <p:cNvSpPr/>
          <p:nvPr/>
        </p:nvSpPr>
        <p:spPr>
          <a:xfrm>
            <a:off x="2809875" y="5043488"/>
            <a:ext cx="3429000" cy="739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spcBef>
                <a:spcPts val="600"/>
              </a:spcBef>
            </a:pPr>
            <a:r>
              <a:rPr lang="en-GB" sz="1200">
                <a:solidFill>
                  <a:srgbClr val="003896"/>
                </a:solidFill>
                <a:latin typeface="Gill Sans MT" panose="020B0502020104020203" pitchFamily="34" charset="0"/>
                <a:sym typeface="Wingdings" panose="05000000000000000000" pitchFamily="2" charset="2"/>
              </a:rPr>
              <a:t>Average expansionary capex of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a:t>
            </a:r>
            <a:r>
              <a:rPr lang="en-GB" sz="1200">
                <a:solidFill>
                  <a:srgbClr val="003896"/>
                </a:solidFill>
                <a:latin typeface="Gill Sans MT" panose="020B0502020104020203" pitchFamily="34" charset="0"/>
                <a:sym typeface="Wingdings" panose="05000000000000000000" pitchFamily="2" charset="2"/>
              </a:rPr>
              <a:t>R12 billion p.a.</a:t>
            </a:r>
          </a:p>
          <a:p>
            <a:pPr lvl="0">
              <a:lnSpc>
                <a:spcPct val="114000"/>
              </a:lnSpc>
              <a:spcBef>
                <a:spcPts val="600"/>
              </a:spcBef>
            </a:pPr>
            <a:r>
              <a:rPr lang="en-GB" sz="1200">
                <a:solidFill>
                  <a:srgbClr val="003896"/>
                </a:solidFill>
                <a:latin typeface="Gill Sans MT" panose="020B0502020104020203" pitchFamily="34" charset="0"/>
                <a:sym typeface="Wingdings" panose="05000000000000000000" pitchFamily="2" charset="2"/>
              </a:rPr>
              <a:t>Average sustaining capex of </a:t>
            </a:r>
            <a:r>
              <a:rPr kumimoji="0" lang="en-GB" sz="12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a:t>
            </a:r>
            <a:r>
              <a:rPr lang="en-GB" sz="1200">
                <a:solidFill>
                  <a:srgbClr val="003896"/>
                </a:solidFill>
                <a:latin typeface="Gill Sans MT" panose="020B0502020104020203" pitchFamily="34" charset="0"/>
                <a:sym typeface="Wingdings" panose="05000000000000000000" pitchFamily="2" charset="2"/>
              </a:rPr>
              <a:t>R3 billion p.a.</a:t>
            </a:r>
            <a:endParaRPr lang="en-GB" sz="1200" dirty="0">
              <a:solidFill>
                <a:srgbClr val="003896"/>
              </a:solidFill>
              <a:latin typeface="Gill Sans MT" panose="020B0502020104020203" pitchFamily="34" charset="0"/>
              <a:sym typeface="Wingdings" panose="05000000000000000000" pitchFamily="2" charset="2"/>
            </a:endParaRPr>
          </a:p>
        </p:txBody>
      </p:sp>
      <p:cxnSp>
        <p:nvCxnSpPr>
          <p:cNvPr id="986" name="Straight Connector 985">
            <a:extLst>
              <a:ext uri="{FF2B5EF4-FFF2-40B4-BE49-F238E27FC236}">
                <a16:creationId xmlns:a16="http://schemas.microsoft.com/office/drawing/2014/main" id="{77C0287C-A051-C4FB-E901-164AC890C751}"/>
              </a:ext>
            </a:extLst>
          </p:cNvPr>
          <p:cNvCxnSpPr>
            <a:cxnSpLocks/>
          </p:cNvCxnSpPr>
          <p:nvPr/>
        </p:nvCxnSpPr>
        <p:spPr>
          <a:xfrm>
            <a:off x="247382" y="2801939"/>
            <a:ext cx="117450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7" name="Straight Connector 986">
            <a:extLst>
              <a:ext uri="{FF2B5EF4-FFF2-40B4-BE49-F238E27FC236}">
                <a16:creationId xmlns:a16="http://schemas.microsoft.com/office/drawing/2014/main" id="{28535250-8085-D6D1-DF40-035651F34287}"/>
              </a:ext>
            </a:extLst>
          </p:cNvPr>
          <p:cNvCxnSpPr>
            <a:cxnSpLocks/>
          </p:cNvCxnSpPr>
          <p:nvPr/>
        </p:nvCxnSpPr>
        <p:spPr>
          <a:xfrm>
            <a:off x="247382" y="4422777"/>
            <a:ext cx="11745097"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1">
            <a:extLst>
              <a:ext uri="{FF2B5EF4-FFF2-40B4-BE49-F238E27FC236}">
                <a16:creationId xmlns:a16="http://schemas.microsoft.com/office/drawing/2014/main" id="{41960D56-07A9-1C41-0178-E46BDE54FA36}"/>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52" name="TextBox 51">
            <a:extLst>
              <a:ext uri="{FF2B5EF4-FFF2-40B4-BE49-F238E27FC236}">
                <a16:creationId xmlns:a16="http://schemas.microsoft.com/office/drawing/2014/main" id="{C7A8E808-C202-6801-3BE6-0723DF588C75}"/>
              </a:ext>
            </a:extLst>
          </p:cNvPr>
          <p:cNvSpPr txBox="1"/>
          <p:nvPr/>
        </p:nvSpPr>
        <p:spPr>
          <a:xfrm>
            <a:off x="9131005" y="1025002"/>
            <a:ext cx="2519658" cy="30777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Energy mix by FY2035</a:t>
            </a:r>
            <a:endPar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aphicFrame>
        <p:nvGraphicFramePr>
          <p:cNvPr id="18" name="Chart 17">
            <a:extLst>
              <a:ext uri="{FF2B5EF4-FFF2-40B4-BE49-F238E27FC236}">
                <a16:creationId xmlns:a16="http://schemas.microsoft.com/office/drawing/2014/main" id="{6317F532-6415-883E-C58D-F2DA11890337}"/>
              </a:ext>
            </a:extLst>
          </p:cNvPr>
          <p:cNvGraphicFramePr/>
          <p:nvPr>
            <p:custDataLst>
              <p:tags r:id="rId28"/>
            </p:custDataLst>
            <p:extLst>
              <p:ext uri="{D42A27DB-BD31-4B8C-83A1-F6EECF244321}">
                <p14:modId xmlns:p14="http://schemas.microsoft.com/office/powerpoint/2010/main" val="658611702"/>
              </p:ext>
            </p:extLst>
          </p:nvPr>
        </p:nvGraphicFramePr>
        <p:xfrm>
          <a:off x="7002463" y="1068388"/>
          <a:ext cx="1966912" cy="1951037"/>
        </p:xfrm>
        <a:graphic>
          <a:graphicData uri="http://schemas.openxmlformats.org/drawingml/2006/chart">
            <c:chart xmlns:c="http://schemas.openxmlformats.org/drawingml/2006/chart" xmlns:r="http://schemas.openxmlformats.org/officeDocument/2006/relationships" r:id="rId40"/>
          </a:graphicData>
        </a:graphic>
      </p:graphicFrame>
      <p:sp>
        <p:nvSpPr>
          <p:cNvPr id="8" name="Text Placeholder 2">
            <a:extLst>
              <a:ext uri="{FF2B5EF4-FFF2-40B4-BE49-F238E27FC236}">
                <a16:creationId xmlns:a16="http://schemas.microsoft.com/office/drawing/2014/main" id="{A9397868-FC34-B8B7-2594-508EA35C893F}"/>
              </a:ext>
            </a:extLst>
          </p:cNvPr>
          <p:cNvSpPr>
            <a:spLocks noGrp="1"/>
          </p:cNvSpPr>
          <p:nvPr>
            <p:custDataLst>
              <p:tags r:id="rId29"/>
            </p:custDataLst>
          </p:nvPr>
        </p:nvSpPr>
        <p:spPr bwMode="gray">
          <a:xfrm>
            <a:off x="7485063" y="1598613"/>
            <a:ext cx="184150" cy="136525"/>
          </a:xfrm>
          <a:prstGeom prst="rect">
            <a:avLst/>
          </a:prstGeom>
          <a:solidFill>
            <a:schemeClr val="tx1"/>
          </a:solidFill>
          <a:ln>
            <a:noFill/>
          </a:ln>
          <a:effectLst/>
        </p:spPr>
        <p:txBody>
          <a:bodyPr vert="horz" wrap="none" lIns="17463" tIns="0" rIns="1746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FD4EF541-80C8-48A7-80C1-7F1742D0E578}" type="datetime'''''''4''''%'''''''''''''''''''''''">
              <a:rPr lang="en-GB" altLang="en-US" sz="1000" smtClean="0">
                <a:solidFill>
                  <a:srgbClr val="FFFFFF"/>
                </a:solidFill>
                <a:effectLst/>
                <a:latin typeface="Gill Sans MT" panose="020B0502020104020203" pitchFamily="34" charset="0"/>
                <a:cs typeface="+mn-cs"/>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4%</a:t>
            </a:fld>
            <a:endParaRPr kumimoji="0" lang="en-GB" sz="1000" b="0" i="0"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Gill Sans MT" panose="020B0502020104020203" pitchFamily="34" charset="0"/>
            </a:endParaRPr>
          </a:p>
        </p:txBody>
      </p:sp>
      <p:sp>
        <p:nvSpPr>
          <p:cNvPr id="29" name="Text Placeholder 2">
            <a:extLst>
              <a:ext uri="{FF2B5EF4-FFF2-40B4-BE49-F238E27FC236}">
                <a16:creationId xmlns:a16="http://schemas.microsoft.com/office/drawing/2014/main" id="{0DFE4FB5-34DE-64F0-B45E-34A2F3E4927A}"/>
              </a:ext>
            </a:extLst>
          </p:cNvPr>
          <p:cNvSpPr>
            <a:spLocks noGrp="1"/>
          </p:cNvSpPr>
          <p:nvPr>
            <p:custDataLst>
              <p:tags r:id="rId30"/>
            </p:custDataLst>
          </p:nvPr>
        </p:nvSpPr>
        <p:spPr bwMode="gray">
          <a:xfrm>
            <a:off x="7651750" y="1593850"/>
            <a:ext cx="184150" cy="136525"/>
          </a:xfrm>
          <a:prstGeom prst="rect">
            <a:avLst/>
          </a:prstGeom>
          <a:solidFill>
            <a:schemeClr val="accent3"/>
          </a:solidFill>
          <a:ln>
            <a:noFill/>
          </a:ln>
          <a:effectLst/>
        </p:spPr>
        <p:txBody>
          <a:bodyPr vert="horz" wrap="none" lIns="17463" tIns="0" rIns="17463"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212DF8E-2CEF-4F87-B682-0027BCE4A455}" type="datetime'''''5''''''''''''''''''%'''''''''''''''''''''''''''''">
              <a:rPr lang="en-GB" altLang="en-US" sz="1000" smtClean="0">
                <a:solidFill>
                  <a:srgbClr val="FFFFFF"/>
                </a:solidFill>
                <a:effectLst/>
                <a:cs typeface="+mn-cs"/>
              </a:rPr>
              <a:pPr marL="0" lvl="0" indent="0" algn="ctr">
                <a:spcBef>
                  <a:spcPct val="0"/>
                </a:spcBef>
                <a:spcAft>
                  <a:spcPct val="0"/>
                </a:spcAft>
                <a:buNone/>
              </a:pPr>
              <a:t>5%</a:t>
            </a:fld>
            <a:endParaRPr lang="en-GB" sz="1000" dirty="0">
              <a:solidFill>
                <a:srgbClr val="FFFFFF"/>
              </a:solidFill>
              <a:cs typeface="+mn-cs"/>
            </a:endParaRPr>
          </a:p>
        </p:txBody>
      </p:sp>
      <p:sp>
        <p:nvSpPr>
          <p:cNvPr id="32" name="Text Placeholder 2">
            <a:extLst>
              <a:ext uri="{FF2B5EF4-FFF2-40B4-BE49-F238E27FC236}">
                <a16:creationId xmlns:a16="http://schemas.microsoft.com/office/drawing/2014/main" id="{BCEAC640-5FF9-DACB-96AC-86E498D167B2}"/>
              </a:ext>
            </a:extLst>
          </p:cNvPr>
          <p:cNvSpPr>
            <a:spLocks noGrp="1"/>
          </p:cNvSpPr>
          <p:nvPr>
            <p:custDataLst>
              <p:tags r:id="rId31"/>
            </p:custDataLst>
          </p:nvPr>
        </p:nvSpPr>
        <p:spPr bwMode="gray">
          <a:xfrm>
            <a:off x="7874000" y="1560513"/>
            <a:ext cx="184150" cy="136525"/>
          </a:xfrm>
          <a:prstGeom prst="rect">
            <a:avLst/>
          </a:prstGeom>
          <a:solidFill>
            <a:schemeClr val="accent6"/>
          </a:solidFill>
          <a:ln>
            <a:noFill/>
          </a:ln>
          <a:effectLst/>
        </p:spPr>
        <p:txBody>
          <a:bodyPr vert="horz" wrap="none" lIns="17463" tIns="0" rIns="17463"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8FBCCEA-E54E-47DD-B4B0-711C3ADA3BE6}" type="datetime'''''''''''''''''''''''''''''''''''''''''1%'''''''''''''''">
              <a:rPr lang="en-GB" altLang="en-US" sz="1000" smtClean="0">
                <a:solidFill>
                  <a:srgbClr val="FFFFFF"/>
                </a:solidFill>
                <a:effectLst/>
                <a:cs typeface="+mn-cs"/>
              </a:rPr>
              <a:pPr marL="0" lvl="0" indent="0" algn="ctr">
                <a:spcBef>
                  <a:spcPct val="0"/>
                </a:spcBef>
                <a:spcAft>
                  <a:spcPct val="0"/>
                </a:spcAft>
                <a:buNone/>
              </a:pPr>
              <a:t>1%</a:t>
            </a:fld>
            <a:endParaRPr lang="en-GB" sz="1000" dirty="0">
              <a:solidFill>
                <a:srgbClr val="FFFFFF"/>
              </a:solidFill>
              <a:cs typeface="+mn-cs"/>
            </a:endParaRPr>
          </a:p>
        </p:txBody>
      </p:sp>
      <p:sp>
        <p:nvSpPr>
          <p:cNvPr id="61" name="TextBox 60">
            <a:extLst>
              <a:ext uri="{FF2B5EF4-FFF2-40B4-BE49-F238E27FC236}">
                <a16:creationId xmlns:a16="http://schemas.microsoft.com/office/drawing/2014/main" id="{CF552A60-0B45-D93E-BE56-FF423238ACA5}"/>
              </a:ext>
            </a:extLst>
          </p:cNvPr>
          <p:cNvSpPr txBox="1"/>
          <p:nvPr/>
        </p:nvSpPr>
        <p:spPr>
          <a:xfrm>
            <a:off x="8432009" y="2462838"/>
            <a:ext cx="1102253" cy="369888"/>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+ 17GW</a:t>
            </a:r>
            <a:endParaRPr kumimoji="0" lang="en-GB"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59" name="TextBox 58">
            <a:extLst>
              <a:ext uri="{FF2B5EF4-FFF2-40B4-BE49-F238E27FC236}">
                <a16:creationId xmlns:a16="http://schemas.microsoft.com/office/drawing/2014/main" id="{8C5F267A-C113-4818-95F9-B9B69DC5742A}"/>
              </a:ext>
            </a:extLst>
          </p:cNvPr>
          <p:cNvSpPr txBox="1"/>
          <p:nvPr/>
        </p:nvSpPr>
        <p:spPr>
          <a:xfrm>
            <a:off x="3413125" y="6037991"/>
            <a:ext cx="3308350" cy="246193"/>
          </a:xfrm>
          <a:prstGeom prst="rect">
            <a:avLst/>
          </a:prstGeom>
          <a:noFill/>
          <a:ln>
            <a:noFill/>
          </a:ln>
        </p:spPr>
        <p:txBody>
          <a:bodyPr wrap="square" lIns="91411" tIns="45706" rIns="91411" bIns="45706" rtlCol="0">
            <a:spAutoFit/>
          </a:bodyPr>
          <a:lstStyle>
            <a:defPPr>
              <a:defRPr lang="en-US"/>
            </a:defPPr>
            <a:lvl1pPr fontAlgn="base">
              <a:spcBef>
                <a:spcPct val="0"/>
              </a:spcBef>
              <a:spcAft>
                <a:spcPct val="0"/>
              </a:spcAft>
              <a:defRPr sz="1200" b="1">
                <a:solidFill>
                  <a:schemeClr val="bg1"/>
                </a:solidFill>
              </a:defRPr>
            </a:lvl1pPr>
          </a:lstStyle>
          <a:p>
            <a:pPr marR="0" lvl="0" algn="l" defTabSz="914087" eaLnBrk="1" fontAlgn="base" latinLnBrk="0" hangingPunct="1">
              <a:lnSpc>
                <a:spcPct val="100000"/>
              </a:lnSpc>
              <a:spcBef>
                <a:spcPct val="0"/>
              </a:spcBef>
              <a:spcAft>
                <a:spcPct val="0"/>
              </a:spcAft>
              <a:buClrTx/>
              <a:buSzTx/>
              <a:tabLst/>
              <a:defRPr/>
            </a:pPr>
            <a:r>
              <a:rPr lang="en-GB" sz="1000" b="0">
                <a:solidFill>
                  <a:srgbClr val="003896"/>
                </a:solidFill>
                <a:latin typeface="Gill Sans MT" panose="020B0502020104020203" pitchFamily="34" charset="0"/>
                <a:ea typeface="ＭＳ Ｐゴシック"/>
                <a:cs typeface="Arial"/>
              </a:rPr>
              <a:t>1. Excluding Government-funded electrification connections</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pic>
        <p:nvPicPr>
          <p:cNvPr id="1345" name="Graphic 1344">
            <a:extLst>
              <a:ext uri="{FF2B5EF4-FFF2-40B4-BE49-F238E27FC236}">
                <a16:creationId xmlns:a16="http://schemas.microsoft.com/office/drawing/2014/main" id="{3CF4F56A-3170-3B89-9E65-FC79F2D2EC5E}"/>
              </a:ext>
            </a:extLst>
          </p:cNvPr>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831850" y="3498762"/>
            <a:ext cx="598488" cy="598488"/>
          </a:xfrm>
          <a:prstGeom prst="rect">
            <a:avLst/>
          </a:prstGeom>
        </p:spPr>
      </p:pic>
      <p:pic>
        <p:nvPicPr>
          <p:cNvPr id="1347" name="Graphic 1346">
            <a:extLst>
              <a:ext uri="{FF2B5EF4-FFF2-40B4-BE49-F238E27FC236}">
                <a16:creationId xmlns:a16="http://schemas.microsoft.com/office/drawing/2014/main" id="{0BB71784-594D-2AF6-6827-7D1E2BB12836}"/>
              </a:ext>
            </a:extLst>
          </p:cNvPr>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rcRect/>
          <a:stretch/>
        </p:blipFill>
        <p:spPr>
          <a:xfrm>
            <a:off x="866775" y="5153087"/>
            <a:ext cx="574675" cy="574675"/>
          </a:xfrm>
          <a:prstGeom prst="rect">
            <a:avLst/>
          </a:prstGeom>
        </p:spPr>
      </p:pic>
      <p:pic>
        <p:nvPicPr>
          <p:cNvPr id="1348" name="Graphic 1347">
            <a:extLst>
              <a:ext uri="{FF2B5EF4-FFF2-40B4-BE49-F238E27FC236}">
                <a16:creationId xmlns:a16="http://schemas.microsoft.com/office/drawing/2014/main" id="{825E4538-BEB6-1431-6A7A-813F05CD6036}"/>
              </a:ext>
            </a:extLst>
          </p:cNvPr>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rcRect/>
          <a:stretch/>
        </p:blipFill>
        <p:spPr>
          <a:xfrm>
            <a:off x="860425" y="1981973"/>
            <a:ext cx="546100" cy="546100"/>
          </a:xfrm>
          <a:prstGeom prst="rect">
            <a:avLst/>
          </a:prstGeom>
        </p:spPr>
      </p:pic>
      <p:sp>
        <p:nvSpPr>
          <p:cNvPr id="5" name="TextBox 4">
            <a:extLst>
              <a:ext uri="{FF2B5EF4-FFF2-40B4-BE49-F238E27FC236}">
                <a16:creationId xmlns:a16="http://schemas.microsoft.com/office/drawing/2014/main" id="{B57CFC6E-46EB-670E-16DD-C9FCFEE7D7CB}"/>
              </a:ext>
            </a:extLst>
          </p:cNvPr>
          <p:cNvSpPr txBox="1"/>
          <p:nvPr/>
        </p:nvSpPr>
        <p:spPr>
          <a:xfrm>
            <a:off x="650244" y="1018687"/>
            <a:ext cx="4473435" cy="261610"/>
          </a:xfrm>
          <a:prstGeom prst="rect">
            <a:avLst/>
          </a:prstGeom>
          <a:noFill/>
        </p:spPr>
        <p:txBody>
          <a:bodyPr wrap="square" rtlCol="0">
            <a:spAutoFit/>
          </a:bodyPr>
          <a:lstStyle/>
          <a:p>
            <a:pPr>
              <a:buClr>
                <a:schemeClr val="bg1">
                  <a:lumMod val="50000"/>
                </a:schemeClr>
              </a:buClr>
            </a:pPr>
            <a:r>
              <a:rPr lang="en-GB" sz="1100">
                <a:solidFill>
                  <a:srgbClr val="82705A"/>
                </a:solidFill>
                <a:latin typeface="Gill Sans MT" panose="020B0502020104020203" pitchFamily="34" charset="0"/>
              </a:rPr>
              <a:t>Indicative view, including aspirational and unfunded projects</a:t>
            </a:r>
            <a:endParaRPr lang="en-GB" sz="1000" dirty="0" err="1">
              <a:latin typeface="Gill Sans MT" panose="020B0502020104020203" pitchFamily="34" charset="0"/>
            </a:endParaRPr>
          </a:p>
        </p:txBody>
      </p:sp>
      <p:sp>
        <p:nvSpPr>
          <p:cNvPr id="27" name="TextBox 26">
            <a:extLst>
              <a:ext uri="{FF2B5EF4-FFF2-40B4-BE49-F238E27FC236}">
                <a16:creationId xmlns:a16="http://schemas.microsoft.com/office/drawing/2014/main" id="{2E7E3774-7606-6705-4D45-669A65E64E37}"/>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3389874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think-cell data - do not delete" hidden="1">
            <a:extLst>
              <a:ext uri="{FF2B5EF4-FFF2-40B4-BE49-F238E27FC236}">
                <a16:creationId xmlns:a16="http://schemas.microsoft.com/office/drawing/2014/main" id="{DCE987AD-121E-2259-E867-8EC9EDC98961}"/>
              </a:ext>
            </a:extLst>
          </p:cNvPr>
          <p:cNvGraphicFramePr>
            <a:graphicFrameLocks noChangeAspect="1"/>
          </p:cNvGraphicFramePr>
          <p:nvPr>
            <p:custDataLst>
              <p:tags r:id="rId1"/>
            </p:custDataLst>
            <p:extLst>
              <p:ext uri="{D42A27DB-BD31-4B8C-83A1-F6EECF244321}">
                <p14:modId xmlns:p14="http://schemas.microsoft.com/office/powerpoint/2010/main" val="21294815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2" imgW="424" imgH="424" progId="TCLayout.ActiveDocument.1">
                  <p:embed/>
                </p:oleObj>
              </mc:Choice>
              <mc:Fallback>
                <p:oleObj name="think-cell Slide" r:id="rId22" imgW="424" imgH="424" progId="TCLayout.ActiveDocument.1">
                  <p:embed/>
                  <p:pic>
                    <p:nvPicPr>
                      <p:cNvPr id="62" name="think-cell data - do not delete" hidden="1">
                        <a:extLst>
                          <a:ext uri="{FF2B5EF4-FFF2-40B4-BE49-F238E27FC236}">
                            <a16:creationId xmlns:a16="http://schemas.microsoft.com/office/drawing/2014/main" id="{DCE987AD-121E-2259-E867-8EC9EDC98961}"/>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01237CBD-891A-33F9-4B3F-B5EFFAEA8D11}"/>
              </a:ext>
            </a:extLst>
          </p:cNvPr>
          <p:cNvSpPr>
            <a:spLocks noGrp="1"/>
          </p:cNvSpPr>
          <p:nvPr>
            <p:ph type="title"/>
          </p:nvPr>
        </p:nvSpPr>
        <p:spPr/>
        <p:txBody>
          <a:bodyPr vert="horz" lIns="91440" tIns="45720" rIns="91440" bIns="45720" rtlCol="0" anchor="ctr">
            <a:noAutofit/>
          </a:bodyPr>
          <a:lstStyle/>
          <a:p>
            <a:r>
              <a:rPr lang="en-GB">
                <a:latin typeface="Gill Sans MT" panose="020B0502020104020203" pitchFamily="34" charset="0"/>
              </a:rPr>
              <a:t>Borrowings must be limited </a:t>
            </a:r>
            <a:r>
              <a:rPr lang="en-GB"/>
              <a:t>b</a:t>
            </a:r>
            <a:r>
              <a:rPr lang="en-GB">
                <a:latin typeface="Gill Sans MT" panose="020B0502020104020203" pitchFamily="34" charset="0"/>
              </a:rPr>
              <a:t>eyond the three-year debt relief period, to move Eskom to a more sustainable debt level of R250 billion over time</a:t>
            </a:r>
            <a:endParaRPr lang="en-GB" dirty="0">
              <a:latin typeface="Gill Sans MT" panose="020B0502020104020203" pitchFamily="34" charset="0"/>
            </a:endParaRPr>
          </a:p>
        </p:txBody>
      </p:sp>
      <p:sp>
        <p:nvSpPr>
          <p:cNvPr id="2260" name="TextBox 2259">
            <a:extLst>
              <a:ext uri="{FF2B5EF4-FFF2-40B4-BE49-F238E27FC236}">
                <a16:creationId xmlns:a16="http://schemas.microsoft.com/office/drawing/2014/main" id="{C79C1ABC-42D8-B839-C296-29BCD4CF8AD2}"/>
              </a:ext>
            </a:extLst>
          </p:cNvPr>
          <p:cNvSpPr txBox="1"/>
          <p:nvPr/>
        </p:nvSpPr>
        <p:spPr>
          <a:xfrm>
            <a:off x="354013" y="1319213"/>
            <a:ext cx="7588250" cy="339725"/>
          </a:xfrm>
          <a:prstGeom prst="roundRect">
            <a:avLst/>
          </a:prstGeom>
          <a:noFill/>
        </p:spPr>
        <p:txBody>
          <a:bodyPr wrap="square" rtlCol="0" anchor="ctr" anchorCtr="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strike="noStrike" kern="1200" cap="none" spc="0" normalizeH="0" baseline="0" noProof="0">
                <a:ln>
                  <a:noFill/>
                </a:ln>
                <a:solidFill>
                  <a:srgbClr val="003896"/>
                </a:solidFill>
                <a:effectLst/>
                <a:uLnTx/>
                <a:uFillTx/>
                <a:latin typeface="Gill Sans MT" panose="020B0502020104020203" pitchFamily="34" charset="0"/>
                <a:ea typeface="+mn-ea"/>
                <a:cs typeface="+mn-cs"/>
              </a:rPr>
              <a:t>Debt securities and borrowings (including new borrowings from FY2028)</a:t>
            </a:r>
            <a:r>
              <a:rPr kumimoji="0" lang="en-GB" sz="1400" i="0" strike="noStrike" kern="1200" cap="none" spc="0" normalizeH="0" baseline="0" noProof="0">
                <a:ln>
                  <a:noFill/>
                </a:ln>
                <a:solidFill>
                  <a:srgbClr val="003896"/>
                </a:solidFill>
                <a:effectLst/>
                <a:uLnTx/>
                <a:uFillTx/>
                <a:latin typeface="Gill Sans MT" panose="020B0502020104020203" pitchFamily="34" charset="0"/>
                <a:ea typeface="+mn-ea"/>
                <a:cs typeface="+mn-cs"/>
              </a:rPr>
              <a:t>*</a:t>
            </a:r>
            <a:endParaRPr kumimoji="0" lang="en-GB" sz="1400" b="1" i="0"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cxnSp>
        <p:nvCxnSpPr>
          <p:cNvPr id="2376" name="Straight Connector 2375">
            <a:extLst>
              <a:ext uri="{FF2B5EF4-FFF2-40B4-BE49-F238E27FC236}">
                <a16:creationId xmlns:a16="http://schemas.microsoft.com/office/drawing/2014/main" id="{57581C60-1F90-D35A-D947-6024DD98CFB9}"/>
              </a:ext>
            </a:extLst>
          </p:cNvPr>
          <p:cNvCxnSpPr/>
          <p:nvPr>
            <p:custDataLst>
              <p:tags r:id="rId2"/>
            </p:custDataLst>
          </p:nvPr>
        </p:nvCxnSpPr>
        <p:spPr bwMode="gray">
          <a:xfrm>
            <a:off x="803275" y="2946400"/>
            <a:ext cx="7231063" cy="0"/>
          </a:xfrm>
          <a:prstGeom prst="line">
            <a:avLst/>
          </a:prstGeom>
          <a:ln w="38100" cap="flat" cmpd="sng" algn="ctr">
            <a:solidFill>
              <a:schemeClr val="accent3"/>
            </a:solidFill>
            <a:prstDash val="sysDot"/>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29" name="Chart 28">
            <a:extLst>
              <a:ext uri="{FF2B5EF4-FFF2-40B4-BE49-F238E27FC236}">
                <a16:creationId xmlns:a16="http://schemas.microsoft.com/office/drawing/2014/main" id="{BE9B4BF4-D32D-0B43-FA31-03A2965EC40B}"/>
              </a:ext>
            </a:extLst>
          </p:cNvPr>
          <p:cNvGraphicFramePr/>
          <p:nvPr>
            <p:custDataLst>
              <p:tags r:id="rId3"/>
            </p:custDataLst>
            <p:extLst>
              <p:ext uri="{D42A27DB-BD31-4B8C-83A1-F6EECF244321}">
                <p14:modId xmlns:p14="http://schemas.microsoft.com/office/powerpoint/2010/main" val="1616102758"/>
              </p:ext>
            </p:extLst>
          </p:nvPr>
        </p:nvGraphicFramePr>
        <p:xfrm>
          <a:off x="381000" y="1744663"/>
          <a:ext cx="7735888" cy="2663825"/>
        </p:xfrm>
        <a:graphic>
          <a:graphicData uri="http://schemas.openxmlformats.org/drawingml/2006/chart">
            <c:chart xmlns:c="http://schemas.openxmlformats.org/drawingml/2006/chart" xmlns:r="http://schemas.openxmlformats.org/officeDocument/2006/relationships" r:id="rId24"/>
          </a:graphicData>
        </a:graphic>
      </p:graphicFrame>
      <p:sp>
        <p:nvSpPr>
          <p:cNvPr id="12" name="Text Placeholder 2">
            <a:extLst>
              <a:ext uri="{FF2B5EF4-FFF2-40B4-BE49-F238E27FC236}">
                <a16:creationId xmlns:a16="http://schemas.microsoft.com/office/drawing/2014/main" id="{5CDC69C9-AC73-378C-29DB-EBC2F56395CF}"/>
              </a:ext>
            </a:extLst>
          </p:cNvPr>
          <p:cNvSpPr>
            <a:spLocks noGrp="1"/>
          </p:cNvSpPr>
          <p:nvPr>
            <p:custDataLst>
              <p:tags r:id="rId4"/>
            </p:custDataLst>
          </p:nvPr>
        </p:nvSpPr>
        <p:spPr bwMode="auto">
          <a:xfrm>
            <a:off x="971550"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5D9230B-66BD-4320-AC36-9112EEC5BC08}" type="datetime'''''''2''''0''''''''''''''''2''4'''''''''''''''''''''''''''">
              <a:rPr lang="en-GB" altLang="en-US" sz="1000" smtClean="0">
                <a:cs typeface="+mn-cs"/>
              </a:rPr>
              <a:pPr marL="0" lvl="0" indent="0" algn="ctr">
                <a:spcBef>
                  <a:spcPct val="0"/>
                </a:spcBef>
                <a:spcAft>
                  <a:spcPct val="0"/>
                </a:spcAft>
                <a:buNone/>
              </a:pPr>
              <a:t>2024</a:t>
            </a:fld>
            <a:endParaRPr lang="en-GB" sz="1000" dirty="0">
              <a:cs typeface="+mn-cs"/>
            </a:endParaRPr>
          </a:p>
        </p:txBody>
      </p:sp>
      <p:sp>
        <p:nvSpPr>
          <p:cNvPr id="15" name="Text Placeholder 2">
            <a:extLst>
              <a:ext uri="{FF2B5EF4-FFF2-40B4-BE49-F238E27FC236}">
                <a16:creationId xmlns:a16="http://schemas.microsoft.com/office/drawing/2014/main" id="{002BAADF-C7E0-E520-C95E-399E58234662}"/>
              </a:ext>
            </a:extLst>
          </p:cNvPr>
          <p:cNvSpPr>
            <a:spLocks noGrp="1"/>
          </p:cNvSpPr>
          <p:nvPr>
            <p:custDataLst>
              <p:tags r:id="rId5"/>
            </p:custDataLst>
          </p:nvPr>
        </p:nvSpPr>
        <p:spPr bwMode="auto">
          <a:xfrm>
            <a:off x="1573213"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9A43B11-84A6-4B71-A8DF-6F76DABC13FA}" type="datetime'''''''''''2''''''''''''''''''0''''''''2''''''''''''''''''5'">
              <a:rPr lang="en-GB" altLang="en-US" sz="1000" smtClean="0">
                <a:cs typeface="+mn-cs"/>
              </a:rPr>
              <a:pPr marL="0" lvl="0" indent="0" algn="ctr">
                <a:spcBef>
                  <a:spcPct val="0"/>
                </a:spcBef>
                <a:spcAft>
                  <a:spcPct val="0"/>
                </a:spcAft>
                <a:buNone/>
              </a:pPr>
              <a:t>2025</a:t>
            </a:fld>
            <a:endParaRPr lang="en-GB" sz="1000" dirty="0">
              <a:cs typeface="+mn-cs"/>
            </a:endParaRPr>
          </a:p>
        </p:txBody>
      </p:sp>
      <p:sp>
        <p:nvSpPr>
          <p:cNvPr id="17" name="Text Placeholder 2">
            <a:extLst>
              <a:ext uri="{FF2B5EF4-FFF2-40B4-BE49-F238E27FC236}">
                <a16:creationId xmlns:a16="http://schemas.microsoft.com/office/drawing/2014/main" id="{4ACE8FF7-0E3A-D768-F319-EF79E8874218}"/>
              </a:ext>
            </a:extLst>
          </p:cNvPr>
          <p:cNvSpPr>
            <a:spLocks noGrp="1"/>
          </p:cNvSpPr>
          <p:nvPr>
            <p:custDataLst>
              <p:tags r:id="rId6"/>
            </p:custDataLst>
          </p:nvPr>
        </p:nvSpPr>
        <p:spPr bwMode="auto">
          <a:xfrm>
            <a:off x="2176463"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90BDF8A-81AA-4E2E-B1B7-A614ECBCDCDF}" type="datetime'''''2''''''''''''''''''''''''''0''''2''''''''''6'''''''">
              <a:rPr lang="en-GB" altLang="en-US" sz="1000" smtClean="0">
                <a:cs typeface="+mn-cs"/>
              </a:rPr>
              <a:pPr marL="0" lvl="0" indent="0" algn="ctr">
                <a:spcBef>
                  <a:spcPct val="0"/>
                </a:spcBef>
                <a:spcAft>
                  <a:spcPct val="0"/>
                </a:spcAft>
                <a:buNone/>
              </a:pPr>
              <a:t>2026</a:t>
            </a:fld>
            <a:endParaRPr lang="en-GB" sz="1000" dirty="0">
              <a:cs typeface="+mn-cs"/>
            </a:endParaRPr>
          </a:p>
        </p:txBody>
      </p:sp>
      <p:sp>
        <p:nvSpPr>
          <p:cNvPr id="18" name="Text Placeholder 2">
            <a:extLst>
              <a:ext uri="{FF2B5EF4-FFF2-40B4-BE49-F238E27FC236}">
                <a16:creationId xmlns:a16="http://schemas.microsoft.com/office/drawing/2014/main" id="{82ED8E5B-D0EE-0FC6-0ADB-7E71CF805AA9}"/>
              </a:ext>
            </a:extLst>
          </p:cNvPr>
          <p:cNvSpPr>
            <a:spLocks noGrp="1"/>
          </p:cNvSpPr>
          <p:nvPr>
            <p:custDataLst>
              <p:tags r:id="rId7"/>
            </p:custDataLst>
          </p:nvPr>
        </p:nvSpPr>
        <p:spPr bwMode="auto">
          <a:xfrm>
            <a:off x="2778125"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E81DA82-4C4B-4882-869C-615FA8017E28}" type="datetime'''''''20''''''''''''''''2''''''''''''''''''''''7'''''''''">
              <a:rPr lang="en-GB" altLang="en-US" sz="1000" smtClean="0">
                <a:cs typeface="+mn-cs"/>
              </a:rPr>
              <a:pPr marL="0" lvl="0" indent="0" algn="ctr">
                <a:spcBef>
                  <a:spcPct val="0"/>
                </a:spcBef>
                <a:spcAft>
                  <a:spcPct val="0"/>
                </a:spcAft>
                <a:buNone/>
              </a:pPr>
              <a:t>2027</a:t>
            </a:fld>
            <a:endParaRPr lang="en-GB" sz="1000" dirty="0">
              <a:cs typeface="+mn-cs"/>
            </a:endParaRPr>
          </a:p>
        </p:txBody>
      </p:sp>
      <p:sp>
        <p:nvSpPr>
          <p:cNvPr id="33" name="Text Placeholder 2">
            <a:extLst>
              <a:ext uri="{FF2B5EF4-FFF2-40B4-BE49-F238E27FC236}">
                <a16:creationId xmlns:a16="http://schemas.microsoft.com/office/drawing/2014/main" id="{088C3EDB-88C3-2038-1D0A-FECDEF91783D}"/>
              </a:ext>
            </a:extLst>
          </p:cNvPr>
          <p:cNvSpPr>
            <a:spLocks noGrp="1"/>
          </p:cNvSpPr>
          <p:nvPr>
            <p:custDataLst>
              <p:tags r:id="rId8"/>
            </p:custDataLst>
          </p:nvPr>
        </p:nvSpPr>
        <p:spPr bwMode="auto">
          <a:xfrm>
            <a:off x="3381375"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F1D9685-04F7-4668-915A-350C3B46A16E}" type="datetime'''''''''''''20''''''''''''''''''''2''''''8'''''''''''''''''">
              <a:rPr lang="en-GB" altLang="en-US" sz="1000" smtClean="0">
                <a:cs typeface="+mn-cs"/>
              </a:rPr>
              <a:pPr marL="0" lvl="0" indent="0" algn="ctr">
                <a:spcBef>
                  <a:spcPct val="0"/>
                </a:spcBef>
                <a:spcAft>
                  <a:spcPct val="0"/>
                </a:spcAft>
                <a:buNone/>
              </a:pPr>
              <a:t>2028</a:t>
            </a:fld>
            <a:endParaRPr lang="en-GB" sz="1000" dirty="0">
              <a:cs typeface="+mn-cs"/>
            </a:endParaRPr>
          </a:p>
        </p:txBody>
      </p:sp>
      <p:sp>
        <p:nvSpPr>
          <p:cNvPr id="36" name="Text Placeholder 2">
            <a:extLst>
              <a:ext uri="{FF2B5EF4-FFF2-40B4-BE49-F238E27FC236}">
                <a16:creationId xmlns:a16="http://schemas.microsoft.com/office/drawing/2014/main" id="{2AAE025B-D669-8FD5-18D6-DF1EDF2A8F15}"/>
              </a:ext>
            </a:extLst>
          </p:cNvPr>
          <p:cNvSpPr>
            <a:spLocks noGrp="1"/>
          </p:cNvSpPr>
          <p:nvPr>
            <p:custDataLst>
              <p:tags r:id="rId9"/>
            </p:custDataLst>
          </p:nvPr>
        </p:nvSpPr>
        <p:spPr bwMode="auto">
          <a:xfrm>
            <a:off x="3984625"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64E884C-4E4F-49FD-959D-AA3B2FFF9699}" type="datetime'''2''''''02''''9'''''''''''''''''''''''''''''">
              <a:rPr lang="en-GB" altLang="en-US" sz="1000" smtClean="0">
                <a:cs typeface="+mn-cs"/>
              </a:rPr>
              <a:pPr marL="0" lvl="0" indent="0" algn="ctr">
                <a:spcBef>
                  <a:spcPct val="0"/>
                </a:spcBef>
                <a:spcAft>
                  <a:spcPct val="0"/>
                </a:spcAft>
                <a:buNone/>
              </a:pPr>
              <a:t>2029</a:t>
            </a:fld>
            <a:endParaRPr lang="en-GB" sz="1000" dirty="0">
              <a:cs typeface="+mn-cs"/>
            </a:endParaRPr>
          </a:p>
        </p:txBody>
      </p:sp>
      <p:sp>
        <p:nvSpPr>
          <p:cNvPr id="37" name="Text Placeholder 2">
            <a:extLst>
              <a:ext uri="{FF2B5EF4-FFF2-40B4-BE49-F238E27FC236}">
                <a16:creationId xmlns:a16="http://schemas.microsoft.com/office/drawing/2014/main" id="{73D47D50-C009-9D6B-9D37-1AFC60CFC678}"/>
              </a:ext>
            </a:extLst>
          </p:cNvPr>
          <p:cNvSpPr>
            <a:spLocks noGrp="1"/>
          </p:cNvSpPr>
          <p:nvPr>
            <p:custDataLst>
              <p:tags r:id="rId10"/>
            </p:custDataLst>
          </p:nvPr>
        </p:nvSpPr>
        <p:spPr bwMode="auto">
          <a:xfrm>
            <a:off x="4586288"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9524445-1177-41EF-858A-EC2073A840F3}" type="datetime'''''''''''2''0''''''''''''''3''''''''0'''''''''''''">
              <a:rPr lang="en-GB" altLang="en-US" sz="1000" smtClean="0">
                <a:cs typeface="+mn-cs"/>
              </a:rPr>
              <a:pPr marL="0" lvl="0" indent="0" algn="ctr">
                <a:spcBef>
                  <a:spcPct val="0"/>
                </a:spcBef>
                <a:spcAft>
                  <a:spcPct val="0"/>
                </a:spcAft>
                <a:buNone/>
              </a:pPr>
              <a:t>2030</a:t>
            </a:fld>
            <a:endParaRPr lang="en-GB" sz="1000" dirty="0">
              <a:cs typeface="+mn-cs"/>
            </a:endParaRPr>
          </a:p>
        </p:txBody>
      </p:sp>
      <p:sp>
        <p:nvSpPr>
          <p:cNvPr id="38" name="Text Placeholder 2">
            <a:extLst>
              <a:ext uri="{FF2B5EF4-FFF2-40B4-BE49-F238E27FC236}">
                <a16:creationId xmlns:a16="http://schemas.microsoft.com/office/drawing/2014/main" id="{76B5C2FC-10D4-5765-EDF8-A14082F3CA08}"/>
              </a:ext>
            </a:extLst>
          </p:cNvPr>
          <p:cNvSpPr>
            <a:spLocks noGrp="1"/>
          </p:cNvSpPr>
          <p:nvPr>
            <p:custDataLst>
              <p:tags r:id="rId11"/>
            </p:custDataLst>
          </p:nvPr>
        </p:nvSpPr>
        <p:spPr bwMode="auto">
          <a:xfrm>
            <a:off x="5189538"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4E1423A3-339C-42A9-B535-DD4D3A7A11B4}" type="datetime'''20''''''''3''''''''''''''''''''''''''''''1'''''''''">
              <a:rPr lang="en-GB" altLang="en-US" sz="1000" smtClean="0">
                <a:cs typeface="+mn-cs"/>
              </a:rPr>
              <a:pPr marL="0" lvl="0" indent="0" algn="ctr">
                <a:spcBef>
                  <a:spcPct val="0"/>
                </a:spcBef>
                <a:spcAft>
                  <a:spcPct val="0"/>
                </a:spcAft>
                <a:buNone/>
              </a:pPr>
              <a:t>2031</a:t>
            </a:fld>
            <a:endParaRPr lang="en-GB" sz="1000" dirty="0">
              <a:cs typeface="+mn-cs"/>
            </a:endParaRPr>
          </a:p>
        </p:txBody>
      </p:sp>
      <p:sp>
        <p:nvSpPr>
          <p:cNvPr id="39" name="Text Placeholder 2">
            <a:extLst>
              <a:ext uri="{FF2B5EF4-FFF2-40B4-BE49-F238E27FC236}">
                <a16:creationId xmlns:a16="http://schemas.microsoft.com/office/drawing/2014/main" id="{33C57A20-1BE0-FFEA-5693-9D95A91C67E0}"/>
              </a:ext>
            </a:extLst>
          </p:cNvPr>
          <p:cNvSpPr>
            <a:spLocks noGrp="1"/>
          </p:cNvSpPr>
          <p:nvPr>
            <p:custDataLst>
              <p:tags r:id="rId12"/>
            </p:custDataLst>
          </p:nvPr>
        </p:nvSpPr>
        <p:spPr bwMode="auto">
          <a:xfrm>
            <a:off x="5791200"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26DBC5C-C9A6-4923-A74D-1E348CEDA3A0}" type="datetime'''''''''''''''''2''''0''''''''''''''''3''''''''''''''''''''2'">
              <a:rPr lang="en-GB" altLang="en-US" sz="1000" smtClean="0">
                <a:cs typeface="+mn-cs"/>
              </a:rPr>
              <a:pPr marL="0" lvl="0" indent="0" algn="ctr">
                <a:spcBef>
                  <a:spcPct val="0"/>
                </a:spcBef>
                <a:spcAft>
                  <a:spcPct val="0"/>
                </a:spcAft>
                <a:buNone/>
              </a:pPr>
              <a:t>2032</a:t>
            </a:fld>
            <a:endParaRPr lang="en-GB" sz="1000" dirty="0">
              <a:cs typeface="+mn-cs"/>
            </a:endParaRPr>
          </a:p>
        </p:txBody>
      </p:sp>
      <p:sp>
        <p:nvSpPr>
          <p:cNvPr id="40" name="Text Placeholder 2">
            <a:extLst>
              <a:ext uri="{FF2B5EF4-FFF2-40B4-BE49-F238E27FC236}">
                <a16:creationId xmlns:a16="http://schemas.microsoft.com/office/drawing/2014/main" id="{1F760A5A-F6E2-FE3E-BA58-979D3F263826}"/>
              </a:ext>
            </a:extLst>
          </p:cNvPr>
          <p:cNvSpPr>
            <a:spLocks noGrp="1"/>
          </p:cNvSpPr>
          <p:nvPr>
            <p:custDataLst>
              <p:tags r:id="rId13"/>
            </p:custDataLst>
          </p:nvPr>
        </p:nvSpPr>
        <p:spPr bwMode="auto">
          <a:xfrm>
            <a:off x="6394450"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BB5D1FC-580B-4F9E-8D04-95B9E3283E17}" type="datetime'''''''''''''''20''3''''''''''''''''''''''''''''3'''''">
              <a:rPr lang="en-GB" altLang="en-US" sz="1000" smtClean="0">
                <a:cs typeface="+mn-cs"/>
              </a:rPr>
              <a:pPr marL="0" lvl="0" indent="0" algn="ctr">
                <a:spcBef>
                  <a:spcPct val="0"/>
                </a:spcBef>
                <a:spcAft>
                  <a:spcPct val="0"/>
                </a:spcAft>
                <a:buNone/>
              </a:pPr>
              <a:t>2033</a:t>
            </a:fld>
            <a:endParaRPr lang="en-GB" sz="1000" dirty="0">
              <a:cs typeface="+mn-cs"/>
            </a:endParaRPr>
          </a:p>
        </p:txBody>
      </p:sp>
      <p:sp>
        <p:nvSpPr>
          <p:cNvPr id="41" name="Text Placeholder 2">
            <a:extLst>
              <a:ext uri="{FF2B5EF4-FFF2-40B4-BE49-F238E27FC236}">
                <a16:creationId xmlns:a16="http://schemas.microsoft.com/office/drawing/2014/main" id="{DED35B8B-ACD3-26B1-2C4B-62E52F484C80}"/>
              </a:ext>
            </a:extLst>
          </p:cNvPr>
          <p:cNvSpPr>
            <a:spLocks noGrp="1"/>
          </p:cNvSpPr>
          <p:nvPr>
            <p:custDataLst>
              <p:tags r:id="rId14"/>
            </p:custDataLst>
          </p:nvPr>
        </p:nvSpPr>
        <p:spPr bwMode="auto">
          <a:xfrm>
            <a:off x="6996113"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549B752-C0DE-472E-BD79-E17A67C3A671}" type="datetime'''2''''''''''''''''''''''''''''''0''''''3''''''''''''''4'">
              <a:rPr lang="en-GB" altLang="en-US" sz="1000" smtClean="0">
                <a:cs typeface="+mn-cs"/>
              </a:rPr>
              <a:pPr marL="0" lvl="0" indent="0" algn="ctr">
                <a:spcBef>
                  <a:spcPct val="0"/>
                </a:spcBef>
                <a:spcAft>
                  <a:spcPct val="0"/>
                </a:spcAft>
                <a:buNone/>
              </a:pPr>
              <a:t>2034</a:t>
            </a:fld>
            <a:endParaRPr lang="en-GB" sz="1000" dirty="0">
              <a:cs typeface="+mn-cs"/>
            </a:endParaRPr>
          </a:p>
        </p:txBody>
      </p:sp>
      <p:sp>
        <p:nvSpPr>
          <p:cNvPr id="42" name="Text Placeholder 2">
            <a:extLst>
              <a:ext uri="{FF2B5EF4-FFF2-40B4-BE49-F238E27FC236}">
                <a16:creationId xmlns:a16="http://schemas.microsoft.com/office/drawing/2014/main" id="{E52AC631-5752-F459-4641-A76C5A3501DA}"/>
              </a:ext>
            </a:extLst>
          </p:cNvPr>
          <p:cNvSpPr>
            <a:spLocks noGrp="1"/>
          </p:cNvSpPr>
          <p:nvPr>
            <p:custDataLst>
              <p:tags r:id="rId15"/>
            </p:custDataLst>
          </p:nvPr>
        </p:nvSpPr>
        <p:spPr bwMode="auto">
          <a:xfrm>
            <a:off x="7599363" y="4295775"/>
            <a:ext cx="266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58C639C-2EEE-4A69-A5EB-7C3F0997357F}" type="datetime'''''2''''''''''''''''''''0''3''''''''''5'''">
              <a:rPr lang="en-GB" altLang="en-US" sz="1000" smtClean="0">
                <a:cs typeface="+mn-cs"/>
              </a:rPr>
              <a:pPr marL="0" lvl="0" indent="0" algn="ctr">
                <a:spcBef>
                  <a:spcPct val="0"/>
                </a:spcBef>
                <a:spcAft>
                  <a:spcPct val="0"/>
                </a:spcAft>
                <a:buNone/>
              </a:pPr>
              <a:t>2035</a:t>
            </a:fld>
            <a:endParaRPr lang="en-GB" sz="1000" dirty="0">
              <a:cs typeface="+mn-cs"/>
            </a:endParaRPr>
          </a:p>
        </p:txBody>
      </p:sp>
      <p:sp>
        <p:nvSpPr>
          <p:cNvPr id="2303" name="Rectangle 2302">
            <a:extLst>
              <a:ext uri="{FF2B5EF4-FFF2-40B4-BE49-F238E27FC236}">
                <a16:creationId xmlns:a16="http://schemas.microsoft.com/office/drawing/2014/main" id="{FB7A3C43-CCBE-78BE-6756-BCF69ABA9B2F}"/>
              </a:ext>
            </a:extLst>
          </p:cNvPr>
          <p:cNvSpPr/>
          <p:nvPr>
            <p:custDataLst>
              <p:tags r:id="rId16"/>
            </p:custDataLst>
          </p:nvPr>
        </p:nvSpPr>
        <p:spPr bwMode="auto">
          <a:xfrm>
            <a:off x="700088" y="4554538"/>
            <a:ext cx="179388" cy="133350"/>
          </a:xfrm>
          <a:prstGeom prst="rect">
            <a:avLst/>
          </a:prstGeom>
          <a:solidFill>
            <a:schemeClr val="accent1"/>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43553AAD-9DFB-EB54-0CE8-DDDDCEB4C997}"/>
              </a:ext>
            </a:extLst>
          </p:cNvPr>
          <p:cNvSpPr/>
          <p:nvPr>
            <p:custDataLst>
              <p:tags r:id="rId17"/>
            </p:custDataLst>
          </p:nvPr>
        </p:nvSpPr>
        <p:spPr bwMode="auto">
          <a:xfrm>
            <a:off x="1533524" y="4554538"/>
            <a:ext cx="179388" cy="133350"/>
          </a:xfrm>
          <a:prstGeom prst="rect">
            <a:avLst/>
          </a:prstGeom>
          <a:solidFill>
            <a:schemeClr val="hlink"/>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2">
            <a:extLst>
              <a:ext uri="{FF2B5EF4-FFF2-40B4-BE49-F238E27FC236}">
                <a16:creationId xmlns:a16="http://schemas.microsoft.com/office/drawing/2014/main" id="{E26A8665-9548-C3AB-FCFE-FDFB770E5287}"/>
              </a:ext>
            </a:extLst>
          </p:cNvPr>
          <p:cNvSpPr>
            <a:spLocks noGrp="1"/>
          </p:cNvSpPr>
          <p:nvPr>
            <p:custDataLst>
              <p:tags r:id="rId18"/>
            </p:custDataLst>
          </p:nvPr>
        </p:nvSpPr>
        <p:spPr bwMode="auto">
          <a:xfrm>
            <a:off x="930275" y="4562475"/>
            <a:ext cx="501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B5D04978-136C-4362-956B-7DE341B0602D}" type="datetime'''''B''''''a''s''e'''''''' ''''''''''''''''de''''''''''b''''t'">
              <a:rPr lang="en-GB" altLang="en-US" sz="1000" smtClean="0">
                <a:cs typeface="+mn-cs"/>
              </a:rPr>
              <a:pPr marL="0" lvl="0" indent="0">
                <a:spcBef>
                  <a:spcPct val="0"/>
                </a:spcBef>
                <a:spcAft>
                  <a:spcPct val="0"/>
                </a:spcAft>
                <a:buNone/>
              </a:pPr>
              <a:t>Base debt</a:t>
            </a:fld>
            <a:endParaRPr lang="en-GB" sz="1000" dirty="0">
              <a:cs typeface="+mn-cs"/>
            </a:endParaRPr>
          </a:p>
        </p:txBody>
      </p:sp>
      <p:sp>
        <p:nvSpPr>
          <p:cNvPr id="8" name="Text Placeholder 2">
            <a:extLst>
              <a:ext uri="{FF2B5EF4-FFF2-40B4-BE49-F238E27FC236}">
                <a16:creationId xmlns:a16="http://schemas.microsoft.com/office/drawing/2014/main" id="{EC8D7950-2D6D-F8A5-3548-015DA47D1A42}"/>
              </a:ext>
            </a:extLst>
          </p:cNvPr>
          <p:cNvSpPr>
            <a:spLocks noGrp="1"/>
          </p:cNvSpPr>
          <p:nvPr>
            <p:custDataLst>
              <p:tags r:id="rId19"/>
            </p:custDataLst>
          </p:nvPr>
        </p:nvSpPr>
        <p:spPr bwMode="auto">
          <a:xfrm>
            <a:off x="1763713" y="4562475"/>
            <a:ext cx="8778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69875" indent="-269875" algn="l" defTabSz="914377" rtl="0" eaLnBrk="1" latinLnBrk="0" hangingPunct="1">
              <a:lnSpc>
                <a:spcPct val="90000"/>
              </a:lnSpc>
              <a:spcBef>
                <a:spcPts val="1000"/>
              </a:spcBef>
              <a:buClr>
                <a:schemeClr val="tx2"/>
              </a:buClr>
              <a:buFont typeface="Arial" panose="020B0604020202020204" pitchFamily="34" charset="0"/>
              <a:buChar char="•"/>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539750" indent="-269875" algn="l" defTabSz="914377" rtl="0" eaLnBrk="1" latinLnBrk="0" hangingPunct="1">
              <a:lnSpc>
                <a:spcPct val="90000"/>
              </a:lnSpc>
              <a:spcBef>
                <a:spcPts val="500"/>
              </a:spcBef>
              <a:buClr>
                <a:srgbClr val="1D3E88"/>
              </a:buClr>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2pPr>
            <a:lvl3pPr marL="809625" indent="-269875"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Gill Sans MT" panose="020B0502020104020203" pitchFamily="34" charset="0"/>
                <a:ea typeface="+mn-ea"/>
                <a:cs typeface="Arial" panose="020B0604020202020204" pitchFamily="34" charset="0"/>
                <a:sym typeface="Gill Sans MT" panose="020B050202010402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B0517365-659F-43A0-8FCF-31298B7B5D1F}" type="datetime'''''''Ne''''w'' bor''''''''''''r''''o''''''''w''''i''n''gs'">
              <a:rPr lang="en-GB" altLang="en-US" sz="1000" smtClean="0">
                <a:cs typeface="+mn-cs"/>
              </a:rPr>
              <a:pPr marL="0" lvl="0" indent="0">
                <a:spcBef>
                  <a:spcPct val="0"/>
                </a:spcBef>
                <a:spcAft>
                  <a:spcPct val="0"/>
                </a:spcAft>
                <a:buNone/>
              </a:pPr>
              <a:t>New borrowings</a:t>
            </a:fld>
            <a:endParaRPr lang="en-GB" sz="1000" dirty="0">
              <a:cs typeface="+mn-cs"/>
            </a:endParaRPr>
          </a:p>
        </p:txBody>
      </p:sp>
      <p:sp>
        <p:nvSpPr>
          <p:cNvPr id="7" name="Slide Number Placeholder 1">
            <a:extLst>
              <a:ext uri="{FF2B5EF4-FFF2-40B4-BE49-F238E27FC236}">
                <a16:creationId xmlns:a16="http://schemas.microsoft.com/office/drawing/2014/main" id="{E863CFEF-1E89-F394-EFEE-CFAAD9EA3F09}"/>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2" name="TextBox 1">
            <a:extLst>
              <a:ext uri="{FF2B5EF4-FFF2-40B4-BE49-F238E27FC236}">
                <a16:creationId xmlns:a16="http://schemas.microsoft.com/office/drawing/2014/main" id="{2689BFBC-AA29-4C6E-F2D7-6C3706A431B4}"/>
              </a:ext>
            </a:extLst>
          </p:cNvPr>
          <p:cNvSpPr txBox="1"/>
          <p:nvPr/>
        </p:nvSpPr>
        <p:spPr>
          <a:xfrm>
            <a:off x="1142683" y="5117487"/>
            <a:ext cx="9906635" cy="92333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i="0" u="none" strike="noStrike" kern="100" cap="none" spc="0" normalizeH="0" baseline="0" noProof="0" dirty="0">
                <a:ln>
                  <a:noFill/>
                </a:ln>
                <a:solidFill>
                  <a:srgbClr val="83725B"/>
                </a:solidFill>
                <a:effectLst/>
                <a:uLnTx/>
                <a:uFillTx/>
                <a:latin typeface="Gill Sans MT" panose="020B0502020104020203" pitchFamily="34" charset="0"/>
                <a:ea typeface="Aptos" panose="020B0004020202020204" pitchFamily="34" charset="0"/>
                <a:cs typeface="Times New Roman" panose="02020603050405020304" pitchFamily="18" charset="0"/>
              </a:rPr>
              <a:t>We must generate sufficient operating cash flows to fund most of our capital expenditure requirements, without further leveraging the balance sheet. This is highly dependent on achieving an adequate tariff path, resolving the municipal arrear debt challenge and achieving cost efficiencies</a:t>
            </a:r>
            <a:endParaRPr kumimoji="0" lang="en-GB" i="0" u="none"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endParaRPr>
          </a:p>
        </p:txBody>
      </p:sp>
      <p:sp>
        <p:nvSpPr>
          <p:cNvPr id="3" name="Text Box 7">
            <a:extLst>
              <a:ext uri="{FF2B5EF4-FFF2-40B4-BE49-F238E27FC236}">
                <a16:creationId xmlns:a16="http://schemas.microsoft.com/office/drawing/2014/main" id="{A1F5CFC7-7B91-6670-B7FC-09A23257BC62}"/>
              </a:ext>
            </a:extLst>
          </p:cNvPr>
          <p:cNvSpPr txBox="1">
            <a:spLocks noChangeArrowheads="1"/>
          </p:cNvSpPr>
          <p:nvPr/>
        </p:nvSpPr>
        <p:spPr bwMode="auto">
          <a:xfrm>
            <a:off x="395288" y="1544638"/>
            <a:ext cx="946150" cy="246063"/>
          </a:xfrm>
          <a:prstGeom prst="rect">
            <a:avLst/>
          </a:prstGeom>
          <a:noFill/>
          <a:ln w="9525">
            <a:noFill/>
            <a:miter lim="800000"/>
            <a:headEnd/>
            <a:tailEnd/>
          </a:ln>
        </p:spPr>
        <p:txBody>
          <a:bodyPr wrap="square">
            <a:spAutoFit/>
          </a:bodyPr>
          <a:lstStyle/>
          <a:p>
            <a:pPr marL="0" marR="0" lvl="0" indent="0" algn="l" defTabSz="121914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83725B"/>
                </a:solidFill>
                <a:effectLst/>
                <a:uLnTx/>
                <a:uFillTx/>
                <a:latin typeface="Gill Sans MT" panose="020B0502020104020203" pitchFamily="34" charset="0"/>
                <a:ea typeface="ＭＳ Ｐゴシック"/>
                <a:cs typeface="Arial" pitchFamily="34" charset="0"/>
              </a:rPr>
              <a:t>R billion</a:t>
            </a:r>
            <a:endParaRPr kumimoji="0" lang="en-GB" sz="1000" b="0" i="0" u="none" strike="noStrike" kern="1200" cap="none" spc="0" normalizeH="0" baseline="0" noProof="0" dirty="0">
              <a:ln>
                <a:noFill/>
              </a:ln>
              <a:solidFill>
                <a:srgbClr val="83725B"/>
              </a:solidFill>
              <a:effectLst/>
              <a:uLnTx/>
              <a:uFillTx/>
              <a:latin typeface="Gill Sans MT" panose="020B0502020104020203" pitchFamily="34" charset="0"/>
              <a:ea typeface="ＭＳ Ｐゴシック"/>
              <a:cs typeface="Arial" pitchFamily="34" charset="0"/>
            </a:endParaRPr>
          </a:p>
        </p:txBody>
      </p:sp>
      <p:sp>
        <p:nvSpPr>
          <p:cNvPr id="23" name="TextBox 22">
            <a:extLst>
              <a:ext uri="{FF2B5EF4-FFF2-40B4-BE49-F238E27FC236}">
                <a16:creationId xmlns:a16="http://schemas.microsoft.com/office/drawing/2014/main" id="{D210C25B-FC46-E1F0-9589-92B3E4D93741}"/>
              </a:ext>
            </a:extLst>
          </p:cNvPr>
          <p:cNvSpPr txBox="1"/>
          <p:nvPr/>
        </p:nvSpPr>
        <p:spPr>
          <a:xfrm>
            <a:off x="8408716" y="1329439"/>
            <a:ext cx="3589386" cy="2470805"/>
          </a:xfrm>
          <a:prstGeom prst="rect">
            <a:avLst/>
          </a:prstGeom>
          <a:noFill/>
        </p:spPr>
        <p:txBody>
          <a:bodyPr wrap="square" rtlCol="0">
            <a:spAutoFit/>
          </a:bodyPr>
          <a:lstStyle/>
          <a:p>
            <a:pPr marL="179388" indent="-179388">
              <a:lnSpc>
                <a:spcPct val="114000"/>
              </a:lnSpc>
              <a:spcAft>
                <a:spcPts val="600"/>
              </a:spcAft>
              <a:buClr>
                <a:schemeClr val="tx2"/>
              </a:buClr>
              <a:buFont typeface="Arial" panose="020B0604020202020204" pitchFamily="34" charset="0"/>
              <a:buChar char="•"/>
            </a:pPr>
            <a:r>
              <a:rPr lang="en-GB" sz="1600" dirty="0">
                <a:latin typeface="Gill Sans MT" panose="020B0502020104020203" pitchFamily="34" charset="0"/>
              </a:rPr>
              <a:t>New projects will require extensive funding, through a combination of </a:t>
            </a:r>
            <a:br>
              <a:rPr lang="en-GB" sz="1600" dirty="0">
                <a:latin typeface="Gill Sans MT" panose="020B0502020104020203" pitchFamily="34" charset="0"/>
              </a:rPr>
            </a:br>
            <a:r>
              <a:rPr lang="en-GB" sz="1600" dirty="0">
                <a:latin typeface="Gill Sans MT" panose="020B0502020104020203" pitchFamily="34" charset="0"/>
              </a:rPr>
              <a:t>on-balance sheet funding and partnerships with external parties</a:t>
            </a:r>
          </a:p>
          <a:p>
            <a:pPr marL="179388" indent="-179388">
              <a:lnSpc>
                <a:spcPct val="114000"/>
              </a:lnSpc>
              <a:spcAft>
                <a:spcPts val="600"/>
              </a:spcAft>
              <a:buClr>
                <a:schemeClr val="tx2"/>
              </a:buClr>
              <a:buFont typeface="Arial" panose="020B0604020202020204" pitchFamily="34" charset="0"/>
              <a:buChar char="•"/>
            </a:pPr>
            <a:r>
              <a:rPr lang="en-GB" sz="1600" dirty="0">
                <a:latin typeface="Gill Sans MT" panose="020B0502020104020203" pitchFamily="34" charset="0"/>
              </a:rPr>
              <a:t>New borrowings must be limited to </a:t>
            </a:r>
            <a:br>
              <a:rPr lang="en-GB" sz="1600" dirty="0">
                <a:latin typeface="Gill Sans MT" panose="020B0502020104020203" pitchFamily="34" charset="0"/>
              </a:rPr>
            </a:b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a:t>
            </a:r>
            <a:r>
              <a:rPr kumimoji="0" lang="en-GB" sz="16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R15 billion </a:t>
            </a: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per year to ensure that debt</a:t>
            </a:r>
            <a:r>
              <a:rPr lang="en-GB" sz="1600" dirty="0">
                <a:solidFill>
                  <a:srgbClr val="003896"/>
                </a:solidFill>
                <a:latin typeface="Gill Sans MT" panose="020B0502020104020203" pitchFamily="34" charset="0"/>
              </a:rPr>
              <a:t> service costs are capped at</a:t>
            </a:r>
            <a:br>
              <a:rPr lang="en-GB" sz="1600" dirty="0">
                <a:solidFill>
                  <a:srgbClr val="003896"/>
                </a:solidFill>
                <a:latin typeface="Gill Sans MT" panose="020B0502020104020203" pitchFamily="34" charset="0"/>
              </a:rPr>
            </a:b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a:t>
            </a:r>
            <a:r>
              <a:rPr lang="en-GB" sz="1600" b="1" dirty="0">
                <a:solidFill>
                  <a:srgbClr val="003896"/>
                </a:solidFill>
                <a:latin typeface="Gill Sans MT" panose="020B0502020104020203" pitchFamily="34" charset="0"/>
              </a:rPr>
              <a:t>R50 billion </a:t>
            </a:r>
            <a:r>
              <a:rPr lang="en-GB" sz="1600" dirty="0">
                <a:solidFill>
                  <a:srgbClr val="003896"/>
                </a:solidFill>
                <a:latin typeface="Gill Sans MT" panose="020B0502020104020203" pitchFamily="34" charset="0"/>
              </a:rPr>
              <a:t>per year</a:t>
            </a:r>
            <a:endParaRPr lang="en-GB" sz="1600" dirty="0">
              <a:latin typeface="Gill Sans MT" panose="020B0502020104020203" pitchFamily="34" charset="0"/>
            </a:endParaRPr>
          </a:p>
        </p:txBody>
      </p:sp>
      <p:sp>
        <p:nvSpPr>
          <p:cNvPr id="26" name="TextBox 25">
            <a:extLst>
              <a:ext uri="{FF2B5EF4-FFF2-40B4-BE49-F238E27FC236}">
                <a16:creationId xmlns:a16="http://schemas.microsoft.com/office/drawing/2014/main" id="{6C4A46A5-F25F-032C-FA69-58124E86153D}"/>
              </a:ext>
            </a:extLst>
          </p:cNvPr>
          <p:cNvSpPr txBox="1"/>
          <p:nvPr/>
        </p:nvSpPr>
        <p:spPr>
          <a:xfrm>
            <a:off x="5558875" y="4498116"/>
            <a:ext cx="2660650" cy="246193"/>
          </a:xfrm>
          <a:prstGeom prst="rect">
            <a:avLst/>
          </a:prstGeom>
          <a:noFill/>
          <a:ln>
            <a:noFill/>
          </a:ln>
        </p:spPr>
        <p:txBody>
          <a:bodyPr wrap="square" lIns="91411" tIns="45706" rIns="91411" bIns="45706" rtlCol="0">
            <a:spAutoFit/>
          </a:bodyPr>
          <a:lstStyle>
            <a:defPPr>
              <a:defRPr lang="en-US"/>
            </a:defPPr>
            <a:lvl1pPr fontAlgn="base">
              <a:spcBef>
                <a:spcPct val="0"/>
              </a:spcBef>
              <a:spcAft>
                <a:spcPct val="0"/>
              </a:spcAft>
              <a:defRPr sz="1200" b="1">
                <a:solidFill>
                  <a:schemeClr val="bg1"/>
                </a:solidFill>
              </a:defRPr>
            </a:lvl1pPr>
          </a:lstStyle>
          <a:p>
            <a:pPr marR="0" lvl="0" algn="l" defTabSz="914087" eaLnBrk="1" fontAlgn="base" latinLnBrk="0" hangingPunct="1">
              <a:lnSpc>
                <a:spcPct val="100000"/>
              </a:lnSpc>
              <a:spcBef>
                <a:spcPct val="0"/>
              </a:spcBef>
              <a:spcAft>
                <a:spcPct val="0"/>
              </a:spcAft>
              <a:buClrTx/>
              <a:buSzTx/>
              <a:tabLst/>
              <a:defRPr/>
            </a:pPr>
            <a:r>
              <a:rPr lang="en-GB" sz="1000" b="0" dirty="0">
                <a:solidFill>
                  <a:srgbClr val="003896"/>
                </a:solidFill>
                <a:latin typeface="Gill Sans MT" panose="020B0502020104020203" pitchFamily="34" charset="0"/>
                <a:ea typeface="ＭＳ Ｐゴシック"/>
                <a:cs typeface="Arial"/>
              </a:rPr>
              <a:t>* Indicative view based on financial modelling</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27" name="TextBox 26">
            <a:extLst>
              <a:ext uri="{FF2B5EF4-FFF2-40B4-BE49-F238E27FC236}">
                <a16:creationId xmlns:a16="http://schemas.microsoft.com/office/drawing/2014/main" id="{118FCDFF-9D18-347A-D28A-A875B7F4203B}"/>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pic>
        <p:nvPicPr>
          <p:cNvPr id="30" name="Graphic 29" descr="Warning with solid fill">
            <a:extLst>
              <a:ext uri="{FF2B5EF4-FFF2-40B4-BE49-F238E27FC236}">
                <a16:creationId xmlns:a16="http://schemas.microsoft.com/office/drawing/2014/main" id="{1BCB7D6C-1289-2B6A-7121-AD9C7866865F}"/>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00393" y="5342345"/>
            <a:ext cx="535939" cy="535939"/>
          </a:xfrm>
          <a:prstGeom prst="rect">
            <a:avLst/>
          </a:prstGeom>
        </p:spPr>
      </p:pic>
    </p:spTree>
    <p:extLst>
      <p:ext uri="{BB962C8B-B14F-4D97-AF65-F5344CB8AC3E}">
        <p14:creationId xmlns:p14="http://schemas.microsoft.com/office/powerpoint/2010/main" val="409740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 name="think-cell data - do not delete" hidden="1">
            <a:extLst>
              <a:ext uri="{FF2B5EF4-FFF2-40B4-BE49-F238E27FC236}">
                <a16:creationId xmlns:a16="http://schemas.microsoft.com/office/drawing/2014/main" id="{ACAD9D79-D3CD-3E2A-4552-14654961B2C5}"/>
              </a:ext>
            </a:extLst>
          </p:cNvPr>
          <p:cNvGraphicFramePr>
            <a:graphicFrameLocks noChangeAspect="1"/>
          </p:cNvGraphicFramePr>
          <p:nvPr>
            <p:custDataLst>
              <p:tags r:id="rId1"/>
            </p:custDataLst>
            <p:extLst>
              <p:ext uri="{D42A27DB-BD31-4B8C-83A1-F6EECF244321}">
                <p14:modId xmlns:p14="http://schemas.microsoft.com/office/powerpoint/2010/main" val="1172047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102" name="think-cell data - do not delete" hidden="1">
                        <a:extLst>
                          <a:ext uri="{FF2B5EF4-FFF2-40B4-BE49-F238E27FC236}">
                            <a16:creationId xmlns:a16="http://schemas.microsoft.com/office/drawing/2014/main" id="{ACAD9D79-D3CD-3E2A-4552-14654961B2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Arrow: Curved Down 5">
            <a:extLst>
              <a:ext uri="{FF2B5EF4-FFF2-40B4-BE49-F238E27FC236}">
                <a16:creationId xmlns:a16="http://schemas.microsoft.com/office/drawing/2014/main" id="{8BA98524-3661-22D5-72B0-28D269FA7193}"/>
              </a:ext>
            </a:extLst>
          </p:cNvPr>
          <p:cNvSpPr/>
          <p:nvPr/>
        </p:nvSpPr>
        <p:spPr>
          <a:xfrm>
            <a:off x="8464287" y="2721854"/>
            <a:ext cx="1773319" cy="988259"/>
          </a:xfrm>
          <a:prstGeom prst="curvedDownArrow">
            <a:avLst>
              <a:gd name="adj1" fmla="val 25000"/>
              <a:gd name="adj2" fmla="val 42063"/>
              <a:gd name="adj3" fmla="val 25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04" name="Rectangle 103">
            <a:extLst>
              <a:ext uri="{FF2B5EF4-FFF2-40B4-BE49-F238E27FC236}">
                <a16:creationId xmlns:a16="http://schemas.microsoft.com/office/drawing/2014/main" id="{0B95C1C8-38B6-724F-8A11-D1304878897C}"/>
              </a:ext>
            </a:extLst>
          </p:cNvPr>
          <p:cNvSpPr/>
          <p:nvPr/>
        </p:nvSpPr>
        <p:spPr>
          <a:xfrm>
            <a:off x="330200" y="1581501"/>
            <a:ext cx="5332017" cy="3324529"/>
          </a:xfrm>
          <a:prstGeom prst="rect">
            <a:avLst/>
          </a:prstGeom>
          <a:solidFill>
            <a:srgbClr val="E8F0F0"/>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D369C12-0912-563E-7575-4AF40F43E5EA}"/>
              </a:ext>
            </a:extLst>
          </p:cNvPr>
          <p:cNvSpPr>
            <a:spLocks noGrp="1"/>
          </p:cNvSpPr>
          <p:nvPr>
            <p:ph type="title"/>
          </p:nvPr>
        </p:nvSpPr>
        <p:spPr/>
        <p:txBody>
          <a:bodyPr vert="horz"/>
          <a:lstStyle/>
          <a:p>
            <a:r>
              <a:rPr lang="en-GB">
                <a:latin typeface="Gill Sans MT" panose="020B0502020104020203" pitchFamily="34" charset="0"/>
              </a:rPr>
              <a:t>All four pillars of the financial strategy must be addressed to support the positive spiral that will lead to sustainable performance</a:t>
            </a:r>
            <a:endParaRPr lang="en-GB" dirty="0"/>
          </a:p>
        </p:txBody>
      </p:sp>
      <p:sp>
        <p:nvSpPr>
          <p:cNvPr id="4" name="Slide Number Placeholder 3">
            <a:extLst>
              <a:ext uri="{FF2B5EF4-FFF2-40B4-BE49-F238E27FC236}">
                <a16:creationId xmlns:a16="http://schemas.microsoft.com/office/drawing/2014/main" id="{259B5CA7-549A-DFE3-8AA6-74B948A9F525}"/>
              </a:ext>
            </a:extLst>
          </p:cNvPr>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6B1497D-D85C-49F0-B0C9-9C5FED4EAE9E}" type="slidenum">
              <a:rPr kumimoji="0" lang="en-GB" sz="1000" b="0" i="0" u="none" strike="noStrike" kern="1200" cap="none" spc="0" normalizeH="0" baseline="0" noProof="0" smtClean="0">
                <a:ln>
                  <a:noFill/>
                </a:ln>
                <a:solidFill>
                  <a:srgbClr val="003896">
                    <a:tint val="75000"/>
                  </a:srgbClr>
                </a:solidFill>
                <a:effectLst/>
                <a:uLnTx/>
                <a:uFillTx/>
                <a:latin typeface="Arial" panose="020B0604020202020204" pitchFamily="34" charset="0"/>
                <a:ea typeface="+mn-ea"/>
                <a:cs typeface="Arial" panose="020B060402020202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23</a:t>
            </a:fld>
            <a:endParaRPr kumimoji="0" lang="en-GB" sz="1000" b="0" i="0" u="none" strike="noStrike" kern="1200" cap="none" spc="0" normalizeH="0" baseline="0" noProof="0" dirty="0">
              <a:ln>
                <a:noFill/>
              </a:ln>
              <a:solidFill>
                <a:srgbClr val="003896">
                  <a:tint val="75000"/>
                </a:srgbClr>
              </a:solidFill>
              <a:effectLst/>
              <a:uLnTx/>
              <a:uFillTx/>
              <a:latin typeface="Arial" panose="020B0604020202020204" pitchFamily="34" charset="0"/>
              <a:ea typeface="+mn-ea"/>
              <a:cs typeface="Arial" panose="020B0604020202020204" pitchFamily="34" charset="0"/>
            </a:endParaRPr>
          </a:p>
        </p:txBody>
      </p:sp>
      <p:sp>
        <p:nvSpPr>
          <p:cNvPr id="33" name="Rectangle 32">
            <a:extLst>
              <a:ext uri="{FF2B5EF4-FFF2-40B4-BE49-F238E27FC236}">
                <a16:creationId xmlns:a16="http://schemas.microsoft.com/office/drawing/2014/main" id="{ED05A869-3661-2A18-A477-AA2AB288B3A7}"/>
              </a:ext>
            </a:extLst>
          </p:cNvPr>
          <p:cNvSpPr/>
          <p:nvPr/>
        </p:nvSpPr>
        <p:spPr>
          <a:xfrm>
            <a:off x="1199929" y="1793062"/>
            <a:ext cx="1800000" cy="1440000"/>
          </a:xfrm>
          <a:prstGeom prst="rect">
            <a:avLst/>
          </a:prstGeom>
          <a:solidFill>
            <a:srgbClr val="79A8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34" name="Rectangle 33">
            <a:extLst>
              <a:ext uri="{FF2B5EF4-FFF2-40B4-BE49-F238E27FC236}">
                <a16:creationId xmlns:a16="http://schemas.microsoft.com/office/drawing/2014/main" id="{61363688-FCE5-DA25-FF91-E7EDE88A25B3}"/>
              </a:ext>
            </a:extLst>
          </p:cNvPr>
          <p:cNvSpPr/>
          <p:nvPr/>
        </p:nvSpPr>
        <p:spPr>
          <a:xfrm>
            <a:off x="3071718" y="1781345"/>
            <a:ext cx="1800000" cy="14806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35" name="Rectangle 34">
            <a:extLst>
              <a:ext uri="{FF2B5EF4-FFF2-40B4-BE49-F238E27FC236}">
                <a16:creationId xmlns:a16="http://schemas.microsoft.com/office/drawing/2014/main" id="{D5A2132A-0EFF-0CE9-26F3-D4957224DB08}"/>
              </a:ext>
            </a:extLst>
          </p:cNvPr>
          <p:cNvSpPr/>
          <p:nvPr/>
        </p:nvSpPr>
        <p:spPr>
          <a:xfrm>
            <a:off x="3077143" y="3335399"/>
            <a:ext cx="1800000" cy="1416436"/>
          </a:xfrm>
          <a:prstGeom prst="rect">
            <a:avLst/>
          </a:prstGeom>
          <a:solidFill>
            <a:srgbClr val="9783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36" name="Rectangle 35">
            <a:extLst>
              <a:ext uri="{FF2B5EF4-FFF2-40B4-BE49-F238E27FC236}">
                <a16:creationId xmlns:a16="http://schemas.microsoft.com/office/drawing/2014/main" id="{6DFBFF88-054C-01BA-AE1C-597B515A4174}"/>
              </a:ext>
            </a:extLst>
          </p:cNvPr>
          <p:cNvSpPr/>
          <p:nvPr/>
        </p:nvSpPr>
        <p:spPr>
          <a:xfrm>
            <a:off x="1209009" y="3311835"/>
            <a:ext cx="1800000" cy="1440000"/>
          </a:xfrm>
          <a:prstGeom prst="rect">
            <a:avLst/>
          </a:prstGeom>
          <a:solidFill>
            <a:srgbClr val="003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37" name="Rectangle 36">
            <a:extLst>
              <a:ext uri="{FF2B5EF4-FFF2-40B4-BE49-F238E27FC236}">
                <a16:creationId xmlns:a16="http://schemas.microsoft.com/office/drawing/2014/main" id="{A640A082-4998-DBA4-9A5F-BF378A9218B6}"/>
              </a:ext>
            </a:extLst>
          </p:cNvPr>
          <p:cNvSpPr/>
          <p:nvPr/>
        </p:nvSpPr>
        <p:spPr>
          <a:xfrm>
            <a:off x="1158975" y="1854149"/>
            <a:ext cx="1897447" cy="1200329"/>
          </a:xfrm>
          <a:prstGeom prst="rect">
            <a:avLst/>
          </a:prstGeom>
          <a:ln>
            <a:no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REVENUE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SECURITY AND ENHANCEMENT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Cost-reflective tariffs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Unbundled tariffs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New products and services</a:t>
            </a:r>
          </a:p>
        </p:txBody>
      </p:sp>
      <p:sp>
        <p:nvSpPr>
          <p:cNvPr id="38" name="Rectangle 37">
            <a:extLst>
              <a:ext uri="{FF2B5EF4-FFF2-40B4-BE49-F238E27FC236}">
                <a16:creationId xmlns:a16="http://schemas.microsoft.com/office/drawing/2014/main" id="{1EE799D1-BF8A-4B9F-CC60-DFF2B47279D8}"/>
              </a:ext>
            </a:extLst>
          </p:cNvPr>
          <p:cNvSpPr/>
          <p:nvPr/>
        </p:nvSpPr>
        <p:spPr>
          <a:xfrm>
            <a:off x="3066256" y="1870680"/>
            <a:ext cx="1808132" cy="1015663"/>
          </a:xfrm>
          <a:prstGeom prst="rect">
            <a:avLst/>
          </a:prstGeom>
          <a:ln>
            <a:no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BALANCE SHEET OPTIMISATION</a:t>
            </a: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R250 billion debt relief</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Dispose non-core assets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Diversify funding mix</a:t>
            </a:r>
            <a:endParaRPr kumimoji="0" lang="en-GB" sz="11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39" name="Rectangle 38">
            <a:extLst>
              <a:ext uri="{FF2B5EF4-FFF2-40B4-BE49-F238E27FC236}">
                <a16:creationId xmlns:a16="http://schemas.microsoft.com/office/drawing/2014/main" id="{C06C15A1-3154-A849-2B77-A994D1EF99A1}"/>
              </a:ext>
            </a:extLst>
          </p:cNvPr>
          <p:cNvSpPr/>
          <p:nvPr/>
        </p:nvSpPr>
        <p:spPr>
          <a:xfrm>
            <a:off x="1209010" y="3414510"/>
            <a:ext cx="1800000" cy="1384995"/>
          </a:xfrm>
          <a:prstGeom prst="rect">
            <a:avLst/>
          </a:prstGeom>
          <a:ln>
            <a:no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COST EFFICIENCIES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Review cost trajectories and drive efficiencies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Enhance financial controls</a:t>
            </a:r>
          </a:p>
          <a:p>
            <a:pPr marL="0" marR="0" lvl="0" indent="0" algn="ctr" defTabSz="91440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Gill Sans MT" panose="020B0502020104020203" pitchFamily="34" charset="0"/>
              </a:rPr>
              <a:t>Root out crime, fraud and corruption</a:t>
            </a:r>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40" name="Rectangle 39">
            <a:extLst>
              <a:ext uri="{FF2B5EF4-FFF2-40B4-BE49-F238E27FC236}">
                <a16:creationId xmlns:a16="http://schemas.microsoft.com/office/drawing/2014/main" id="{1F67C850-F88B-CE8E-0D60-C19E8EB8CA2D}"/>
              </a:ext>
            </a:extLst>
          </p:cNvPr>
          <p:cNvSpPr/>
          <p:nvPr/>
        </p:nvSpPr>
        <p:spPr>
          <a:xfrm>
            <a:off x="3136379" y="3401919"/>
            <a:ext cx="1651894" cy="1384995"/>
          </a:xfrm>
          <a:prstGeom prst="rect">
            <a:avLst/>
          </a:prstGeom>
          <a:ln>
            <a:no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MUNICIPAL DEBT</a:t>
            </a:r>
            <a:br>
              <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br>
            <a:r>
              <a:rPr kumimoji="0" lang="en-GB" sz="12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REDUCTION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Improve payment levels</a:t>
            </a:r>
          </a:p>
          <a:p>
            <a:pPr marL="0" marR="0" lvl="0" indent="0" algn="ctr" defTabSz="91440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Gill Sans MT" panose="020B0502020104020203" pitchFamily="34" charset="0"/>
              </a:rPr>
              <a:t>Pursue legal rights</a:t>
            </a:r>
            <a:endParaRPr kumimoji="0" lang="en-GB" sz="120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Gill Sans MT" panose="020B0502020104020203" pitchFamily="34" charset="0"/>
              </a:rPr>
              <a:t>Address poor adherence to municipal debt relief conditions</a:t>
            </a:r>
            <a:endParaRPr kumimoji="0" lang="en-GB" sz="1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41" name="Arrow: Up 40">
            <a:extLst>
              <a:ext uri="{FF2B5EF4-FFF2-40B4-BE49-F238E27FC236}">
                <a16:creationId xmlns:a16="http://schemas.microsoft.com/office/drawing/2014/main" id="{7020289D-7627-8E48-23BA-02A0A158CDAE}"/>
              </a:ext>
            </a:extLst>
          </p:cNvPr>
          <p:cNvSpPr/>
          <p:nvPr/>
        </p:nvSpPr>
        <p:spPr>
          <a:xfrm>
            <a:off x="383462" y="2302590"/>
            <a:ext cx="628530" cy="2133764"/>
          </a:xfrm>
          <a:prstGeom prst="up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42" name="Rectangle 41">
            <a:extLst>
              <a:ext uri="{FF2B5EF4-FFF2-40B4-BE49-F238E27FC236}">
                <a16:creationId xmlns:a16="http://schemas.microsoft.com/office/drawing/2014/main" id="{2D4A92F1-2957-2673-01DC-B55A844B3089}"/>
              </a:ext>
            </a:extLst>
          </p:cNvPr>
          <p:cNvSpPr/>
          <p:nvPr/>
        </p:nvSpPr>
        <p:spPr>
          <a:xfrm rot="16200000">
            <a:off x="-427202" y="3185488"/>
            <a:ext cx="2210340" cy="292388"/>
          </a:xfrm>
          <a:prstGeom prst="rect">
            <a:avLst/>
          </a:prstGeom>
          <a:ln>
            <a:noFill/>
          </a:ln>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Improve income statement</a:t>
            </a:r>
          </a:p>
        </p:txBody>
      </p:sp>
      <p:sp>
        <p:nvSpPr>
          <p:cNvPr id="45" name="Flowchart: Terminator 44">
            <a:extLst>
              <a:ext uri="{FF2B5EF4-FFF2-40B4-BE49-F238E27FC236}">
                <a16:creationId xmlns:a16="http://schemas.microsoft.com/office/drawing/2014/main" id="{8AF9EC35-DBB2-47AA-0C9B-146C0AC32D6E}"/>
              </a:ext>
            </a:extLst>
          </p:cNvPr>
          <p:cNvSpPr/>
          <p:nvPr/>
        </p:nvSpPr>
        <p:spPr>
          <a:xfrm>
            <a:off x="2532268" y="3040538"/>
            <a:ext cx="994904" cy="398944"/>
          </a:xfrm>
          <a:prstGeom prst="flowChartTerminator">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050" b="1">
                <a:solidFill>
                  <a:srgbClr val="FFFFFF"/>
                </a:solidFill>
                <a:latin typeface="Gill Sans MT" panose="020B0502020104020203" pitchFamily="34" charset="0"/>
              </a:rPr>
              <a:t>Operations</a:t>
            </a:r>
            <a:endParaRPr kumimoji="0" lang="en-GB" sz="105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47" name="TextBox 46">
            <a:extLst>
              <a:ext uri="{FF2B5EF4-FFF2-40B4-BE49-F238E27FC236}">
                <a16:creationId xmlns:a16="http://schemas.microsoft.com/office/drawing/2014/main" id="{C9E7E1B3-A86F-8BF5-D5B0-0C8D6D3360D2}"/>
              </a:ext>
            </a:extLst>
          </p:cNvPr>
          <p:cNvSpPr txBox="1"/>
          <p:nvPr/>
        </p:nvSpPr>
        <p:spPr>
          <a:xfrm>
            <a:off x="234682" y="1195878"/>
            <a:ext cx="5499197" cy="340519"/>
          </a:xfrm>
          <a:prstGeom prst="roundRect">
            <a:avLst/>
          </a:prstGeom>
          <a:noFill/>
        </p:spPr>
        <p:txBody>
          <a:bodyPr wrap="square" rtlCol="0" anchor="ctr" anchorCtr="0">
            <a:spAutoFit/>
          </a:bodyPr>
          <a:lstStyle/>
          <a:p>
            <a:pPr marL="0" marR="0" lvl="0" indent="0" algn="l"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Our financial strategy </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3" name="Arrow: Right 12">
            <a:extLst>
              <a:ext uri="{FF2B5EF4-FFF2-40B4-BE49-F238E27FC236}">
                <a16:creationId xmlns:a16="http://schemas.microsoft.com/office/drawing/2014/main" id="{B0FF273D-2CA3-1B72-BD29-EC312FA0D152}"/>
              </a:ext>
            </a:extLst>
          </p:cNvPr>
          <p:cNvSpPr/>
          <p:nvPr/>
        </p:nvSpPr>
        <p:spPr>
          <a:xfrm rot="16200000" flipV="1">
            <a:off x="4251314" y="3079065"/>
            <a:ext cx="2133766" cy="580817"/>
          </a:xfrm>
          <a:prstGeom prst="rightArrow">
            <a:avLst/>
          </a:prstGeom>
          <a:solidFill>
            <a:schemeClr val="accent6"/>
          </a:solidFill>
          <a:ln>
            <a:noFill/>
          </a:ln>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Strengthen balance sheet</a:t>
            </a:r>
          </a:p>
        </p:txBody>
      </p:sp>
      <p:sp>
        <p:nvSpPr>
          <p:cNvPr id="14" name="TextBox 13">
            <a:extLst>
              <a:ext uri="{FF2B5EF4-FFF2-40B4-BE49-F238E27FC236}">
                <a16:creationId xmlns:a16="http://schemas.microsoft.com/office/drawing/2014/main" id="{4CD25587-FEAB-7371-A38B-9D5FD3D0D090}"/>
              </a:ext>
            </a:extLst>
          </p:cNvPr>
          <p:cNvSpPr txBox="1"/>
          <p:nvPr/>
        </p:nvSpPr>
        <p:spPr>
          <a:xfrm>
            <a:off x="6628257" y="1339932"/>
            <a:ext cx="5180281" cy="1200329"/>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rPr>
              <a:t>Although Government debt relief is essential in the short term, it is unsustainable for the country in the long term.  Systemic challenges must be addressed to achieve</a:t>
            </a:r>
            <a:r>
              <a:rPr kumimoji="0" lang="en-GB" b="0"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rPr>
              <a:t> </a:t>
            </a:r>
            <a:r>
              <a:rPr lang="en-GB" kern="100" dirty="0">
                <a:solidFill>
                  <a:schemeClr val="tx2"/>
                </a:solidFill>
                <a:latin typeface="Gill Sans MT" panose="020B0502020104020203" pitchFamily="34" charset="0"/>
                <a:ea typeface="Aptos" panose="020B0004020202020204" pitchFamily="34" charset="0"/>
                <a:cs typeface="Times New Roman" panose="02020603050405020304" pitchFamily="18" charset="0"/>
              </a:rPr>
              <a:t>standalone </a:t>
            </a:r>
            <a:r>
              <a:rPr kumimoji="0" lang="en-GB" b="0"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rPr>
              <a:t>financial sustainability</a:t>
            </a:r>
            <a:endParaRPr kumimoji="0" lang="en-GB" b="0" i="0" u="none" strike="noStrike" kern="100" cap="none" spc="0" normalizeH="0" baseline="0" noProof="0" dirty="0">
              <a:ln>
                <a:noFill/>
              </a:ln>
              <a:solidFill>
                <a:schemeClr val="tx2"/>
              </a:solidFill>
              <a:effectLst/>
              <a:uLnTx/>
              <a:uFillTx/>
              <a:latin typeface="Gill Sans MT" panose="020B0502020104020203" pitchFamily="34" charset="0"/>
              <a:ea typeface="Aptos" panose="020B0004020202020204" pitchFamily="34" charset="0"/>
              <a:cs typeface="Times New Roman" panose="02020603050405020304" pitchFamily="18" charset="0"/>
            </a:endParaRPr>
          </a:p>
        </p:txBody>
      </p:sp>
      <p:graphicFrame>
        <p:nvGraphicFramePr>
          <p:cNvPr id="15" name="Diagram 14">
            <a:extLst>
              <a:ext uri="{FF2B5EF4-FFF2-40B4-BE49-F238E27FC236}">
                <a16:creationId xmlns:a16="http://schemas.microsoft.com/office/drawing/2014/main" id="{B1032825-D9BB-F204-C5BF-712AA50EF457}"/>
              </a:ext>
            </a:extLst>
          </p:cNvPr>
          <p:cNvGraphicFramePr/>
          <p:nvPr>
            <p:extLst>
              <p:ext uri="{D42A27DB-BD31-4B8C-83A1-F6EECF244321}">
                <p14:modId xmlns:p14="http://schemas.microsoft.com/office/powerpoint/2010/main" val="578309156"/>
              </p:ext>
            </p:extLst>
          </p:nvPr>
        </p:nvGraphicFramePr>
        <p:xfrm>
          <a:off x="9331895" y="3760729"/>
          <a:ext cx="2436279" cy="223076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6" name="Straight Connector 15">
            <a:extLst>
              <a:ext uri="{FF2B5EF4-FFF2-40B4-BE49-F238E27FC236}">
                <a16:creationId xmlns:a16="http://schemas.microsoft.com/office/drawing/2014/main" id="{3F640D66-C903-D6FE-2656-9B690A29D5A7}"/>
              </a:ext>
            </a:extLst>
          </p:cNvPr>
          <p:cNvCxnSpPr/>
          <p:nvPr/>
        </p:nvCxnSpPr>
        <p:spPr>
          <a:xfrm>
            <a:off x="6236330" y="1335982"/>
            <a:ext cx="0" cy="4320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C93B9FB-BDC1-D370-6F6C-0B15CD657453}"/>
              </a:ext>
            </a:extLst>
          </p:cNvPr>
          <p:cNvCxnSpPr/>
          <p:nvPr/>
        </p:nvCxnSpPr>
        <p:spPr>
          <a:xfrm>
            <a:off x="6149244" y="1576828"/>
            <a:ext cx="0" cy="432000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CE9EE832-C25F-5EA3-11CC-37742BDCE77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15620" y="3312235"/>
            <a:ext cx="424005" cy="424005"/>
          </a:xfrm>
          <a:prstGeom prst="rect">
            <a:avLst/>
          </a:prstGeom>
        </p:spPr>
      </p:pic>
      <p:sp>
        <p:nvSpPr>
          <p:cNvPr id="59" name="Rectangle 58">
            <a:extLst>
              <a:ext uri="{FF2B5EF4-FFF2-40B4-BE49-F238E27FC236}">
                <a16:creationId xmlns:a16="http://schemas.microsoft.com/office/drawing/2014/main" id="{F765CDDB-6717-DA6B-B797-22C997769CC9}"/>
              </a:ext>
            </a:extLst>
          </p:cNvPr>
          <p:cNvSpPr/>
          <p:nvPr/>
        </p:nvSpPr>
        <p:spPr>
          <a:xfrm>
            <a:off x="4832545" y="1781345"/>
            <a:ext cx="389851" cy="400110"/>
          </a:xfrm>
          <a:prstGeom prst="rect">
            <a:avLst/>
          </a:prstGeom>
          <a:ln>
            <a:noFill/>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rgbClr val="00B050"/>
                </a:solidFill>
                <a:effectLst/>
                <a:uLnTx/>
                <a:uFillTx/>
                <a:latin typeface="Gill Sans MT" panose="020B0502020104020203" pitchFamily="34" charset="0"/>
                <a:ea typeface="+mn-ea"/>
                <a:cs typeface="Arial" pitchFamily="34" charset="0"/>
                <a:sym typeface="Wingdings" panose="05000000000000000000" pitchFamily="2" charset="2"/>
              </a:rPr>
              <a:t>✔</a:t>
            </a:r>
            <a:endParaRPr kumimoji="0" lang="en-GB" sz="20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60" name="Rectangle 59">
            <a:extLst>
              <a:ext uri="{FF2B5EF4-FFF2-40B4-BE49-F238E27FC236}">
                <a16:creationId xmlns:a16="http://schemas.microsoft.com/office/drawing/2014/main" id="{42C9FBC9-A4C6-1BF9-D91D-DE873C0A4A21}"/>
              </a:ext>
            </a:extLst>
          </p:cNvPr>
          <p:cNvSpPr/>
          <p:nvPr/>
        </p:nvSpPr>
        <p:spPr>
          <a:xfrm>
            <a:off x="858880" y="3383936"/>
            <a:ext cx="389851" cy="400110"/>
          </a:xfrm>
          <a:prstGeom prst="rect">
            <a:avLst/>
          </a:prstGeom>
          <a:ln>
            <a:noFill/>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chemeClr val="accent4"/>
                </a:solidFill>
                <a:effectLst/>
                <a:uLnTx/>
                <a:uFillTx/>
                <a:latin typeface="Gill Sans MT" panose="020B0502020104020203" pitchFamily="34" charset="0"/>
                <a:ea typeface="+mn-ea"/>
                <a:cs typeface="Arial" pitchFamily="34" charset="0"/>
                <a:sym typeface="Wingdings" panose="05000000000000000000" pitchFamily="2" charset="2"/>
              </a:rPr>
              <a:t>✔</a:t>
            </a:r>
            <a:endParaRPr kumimoji="0" lang="en-GB" sz="2000" b="1" i="0" u="none" strike="noStrike" kern="1200" cap="none" spc="0" normalizeH="0" baseline="0" noProof="0" dirty="0">
              <a:ln>
                <a:noFill/>
              </a:ln>
              <a:solidFill>
                <a:schemeClr val="accent4"/>
              </a:solidFill>
              <a:effectLst/>
              <a:uLnTx/>
              <a:uFillTx/>
              <a:latin typeface="Gill Sans MT" panose="020B0502020104020203" pitchFamily="34" charset="0"/>
              <a:ea typeface="+mn-ea"/>
              <a:cs typeface="Arial" pitchFamily="34" charset="0"/>
            </a:endParaRPr>
          </a:p>
        </p:txBody>
      </p:sp>
      <p:sp>
        <p:nvSpPr>
          <p:cNvPr id="61" name="Rectangle 60">
            <a:extLst>
              <a:ext uri="{FF2B5EF4-FFF2-40B4-BE49-F238E27FC236}">
                <a16:creationId xmlns:a16="http://schemas.microsoft.com/office/drawing/2014/main" id="{9D4F706A-0F2A-5263-5C13-9E25E4045006}"/>
              </a:ext>
            </a:extLst>
          </p:cNvPr>
          <p:cNvSpPr/>
          <p:nvPr/>
        </p:nvSpPr>
        <p:spPr>
          <a:xfrm>
            <a:off x="4810103" y="3282132"/>
            <a:ext cx="412293" cy="523220"/>
          </a:xfrm>
          <a:prstGeom prst="rect">
            <a:avLst/>
          </a:prstGeom>
          <a:ln>
            <a:noFill/>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C00000"/>
                </a:solidFill>
                <a:effectLst/>
                <a:uLnTx/>
                <a:uFillTx/>
                <a:latin typeface="Gill Sans MT" panose="020B0502020104020203" pitchFamily="34" charset="0"/>
                <a:ea typeface="+mn-ea"/>
                <a:cs typeface="Arial" pitchFamily="34" charset="0"/>
                <a:sym typeface="Wingdings" panose="05000000000000000000" pitchFamily="2" charset="2"/>
              </a:rPr>
              <a:t></a:t>
            </a:r>
            <a:endParaRPr kumimoji="0" lang="en-GB" sz="2800" b="1" i="0" u="none" strike="noStrike" kern="1200" cap="none" spc="0" normalizeH="0" baseline="0" noProof="0" dirty="0">
              <a:ln>
                <a:noFill/>
              </a:ln>
              <a:solidFill>
                <a:srgbClr val="C00000"/>
              </a:solidFill>
              <a:effectLst/>
              <a:uLnTx/>
              <a:uFillTx/>
              <a:latin typeface="Gill Sans MT" panose="020B0502020104020203" pitchFamily="34" charset="0"/>
              <a:ea typeface="+mn-ea"/>
              <a:cs typeface="Arial" pitchFamily="34" charset="0"/>
            </a:endParaRPr>
          </a:p>
        </p:txBody>
      </p:sp>
      <p:sp>
        <p:nvSpPr>
          <p:cNvPr id="62" name="Rectangle 61">
            <a:extLst>
              <a:ext uri="{FF2B5EF4-FFF2-40B4-BE49-F238E27FC236}">
                <a16:creationId xmlns:a16="http://schemas.microsoft.com/office/drawing/2014/main" id="{6F77F933-22DB-F172-1024-A5FD7FCC6B05}"/>
              </a:ext>
            </a:extLst>
          </p:cNvPr>
          <p:cNvSpPr/>
          <p:nvPr/>
        </p:nvSpPr>
        <p:spPr>
          <a:xfrm>
            <a:off x="832106" y="1697048"/>
            <a:ext cx="412293" cy="523220"/>
          </a:xfrm>
          <a:prstGeom prst="rect">
            <a:avLst/>
          </a:prstGeom>
          <a:ln>
            <a:noFill/>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C00000"/>
                </a:solidFill>
                <a:effectLst/>
                <a:uLnTx/>
                <a:uFillTx/>
                <a:latin typeface="Gill Sans MT" panose="020B0502020104020203" pitchFamily="34" charset="0"/>
                <a:ea typeface="+mn-ea"/>
                <a:cs typeface="Arial" pitchFamily="34" charset="0"/>
                <a:sym typeface="Wingdings" panose="05000000000000000000" pitchFamily="2" charset="2"/>
              </a:rPr>
              <a:t></a:t>
            </a:r>
            <a:endParaRPr kumimoji="0" lang="en-GB" sz="2800" b="1" i="0" u="none" strike="noStrike" kern="1200" cap="none" spc="0" normalizeH="0" baseline="0" noProof="0" dirty="0">
              <a:ln>
                <a:noFill/>
              </a:ln>
              <a:solidFill>
                <a:srgbClr val="C00000"/>
              </a:solidFill>
              <a:effectLst/>
              <a:uLnTx/>
              <a:uFillTx/>
              <a:latin typeface="Gill Sans MT" panose="020B0502020104020203" pitchFamily="34" charset="0"/>
              <a:ea typeface="+mn-ea"/>
              <a:cs typeface="Arial" pitchFamily="34" charset="0"/>
            </a:endParaRPr>
          </a:p>
        </p:txBody>
      </p:sp>
      <p:pic>
        <p:nvPicPr>
          <p:cNvPr id="57" name="Graphic 56" descr="Key outline">
            <a:extLst>
              <a:ext uri="{FF2B5EF4-FFF2-40B4-BE49-F238E27FC236}">
                <a16:creationId xmlns:a16="http://schemas.microsoft.com/office/drawing/2014/main" id="{C0BCCBDB-017C-3690-666E-402D520D722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137303">
            <a:off x="8988394" y="2819044"/>
            <a:ext cx="687003" cy="687003"/>
          </a:xfrm>
          <a:prstGeom prst="rect">
            <a:avLst/>
          </a:prstGeom>
        </p:spPr>
      </p:pic>
      <p:sp>
        <p:nvSpPr>
          <p:cNvPr id="73" name="TextBox 72">
            <a:extLst>
              <a:ext uri="{FF2B5EF4-FFF2-40B4-BE49-F238E27FC236}">
                <a16:creationId xmlns:a16="http://schemas.microsoft.com/office/drawing/2014/main" id="{ABD916D3-AA57-C46C-26B5-270881C760A7}"/>
              </a:ext>
            </a:extLst>
          </p:cNvPr>
          <p:cNvSpPr txBox="1"/>
          <p:nvPr/>
        </p:nvSpPr>
        <p:spPr>
          <a:xfrm>
            <a:off x="154799" y="5262607"/>
            <a:ext cx="5814201" cy="646331"/>
          </a:xfrm>
          <a:prstGeom prst="rect">
            <a:avLst/>
          </a:prstGeom>
          <a:noFill/>
        </p:spPr>
        <p:txBody>
          <a:bodyPr wrap="square">
            <a:spAutoFit/>
          </a:bodyPr>
          <a:lstStyle/>
          <a:p>
            <a:pPr marR="0" lvl="0" algn="ctr" defTabSz="914400" eaLnBrk="1" fontAlgn="auto" latinLnBrk="0" hangingPunct="1">
              <a:lnSpc>
                <a:spcPct val="100000"/>
              </a:lnSpc>
              <a:spcBef>
                <a:spcPts val="0"/>
              </a:spcBef>
              <a:spcAft>
                <a:spcPts val="0"/>
              </a:spcAft>
              <a:buClr>
                <a:schemeClr val="tx2"/>
              </a:buClr>
              <a:buSzTx/>
              <a:tabLst/>
              <a:defRPr/>
            </a:pPr>
            <a:r>
              <a:rPr kumimoji="0" lang="en-GB" sz="1800" b="0" i="0" u="none" strike="noStrike" kern="1200" cap="none" spc="0" normalizeH="0" baseline="0" noProof="0" dirty="0">
                <a:ln>
                  <a:noFill/>
                </a:ln>
                <a:solidFill>
                  <a:schemeClr val="tx2"/>
                </a:solidFill>
                <a:effectLst/>
                <a:uLnTx/>
                <a:uFillTx/>
                <a:latin typeface="Gill Sans MT" panose="020B0502020104020203" pitchFamily="34" charset="0"/>
                <a:ea typeface="+mn-ea"/>
                <a:cs typeface="+mn-cs"/>
              </a:rPr>
              <a:t>The path to investment-grade credit ratings is dependent on all four pillars being executed within appropriate timeframes</a:t>
            </a:r>
          </a:p>
        </p:txBody>
      </p:sp>
      <p:grpSp>
        <p:nvGrpSpPr>
          <p:cNvPr id="80" name="Group 79">
            <a:extLst>
              <a:ext uri="{FF2B5EF4-FFF2-40B4-BE49-F238E27FC236}">
                <a16:creationId xmlns:a16="http://schemas.microsoft.com/office/drawing/2014/main" id="{59D0B93A-318E-5BED-1910-9C30B7A5CBDA}"/>
              </a:ext>
            </a:extLst>
          </p:cNvPr>
          <p:cNvGrpSpPr/>
          <p:nvPr/>
        </p:nvGrpSpPr>
        <p:grpSpPr>
          <a:xfrm>
            <a:off x="6622802" y="3253984"/>
            <a:ext cx="2413767" cy="2677656"/>
            <a:chOff x="6522173" y="1585047"/>
            <a:chExt cx="2413767" cy="2604975"/>
          </a:xfrm>
        </p:grpSpPr>
        <p:sp>
          <p:nvSpPr>
            <p:cNvPr id="63" name="TextBox 62">
              <a:extLst>
                <a:ext uri="{FF2B5EF4-FFF2-40B4-BE49-F238E27FC236}">
                  <a16:creationId xmlns:a16="http://schemas.microsoft.com/office/drawing/2014/main" id="{47C3979E-F61F-70F5-0D60-5FFBDD6EED91}"/>
                </a:ext>
              </a:extLst>
            </p:cNvPr>
            <p:cNvSpPr txBox="1"/>
            <p:nvPr/>
          </p:nvSpPr>
          <p:spPr>
            <a:xfrm>
              <a:off x="6575225" y="1585047"/>
              <a:ext cx="2360715" cy="2604975"/>
            </a:xfrm>
            <a:prstGeom prst="rect">
              <a:avLst/>
            </a:prstGeom>
            <a:solidFill>
              <a:srgbClr val="EAEAEA"/>
            </a:solidFill>
          </p:spPr>
          <p:txBody>
            <a:bodyPr wrap="square" rtlCol="0">
              <a:spAutoFit/>
            </a:bodyPr>
            <a:lstStyle/>
            <a:p>
              <a:pPr>
                <a:buClr>
                  <a:schemeClr val="accent6"/>
                </a:buClr>
              </a:pPr>
              <a:r>
                <a:rPr lang="en-GB" sz="1400" b="1" dirty="0">
                  <a:latin typeface="Gill Sans MT" panose="020B0502020104020203" pitchFamily="34" charset="0"/>
                </a:rPr>
                <a:t>Fix systemic issues …</a:t>
              </a:r>
            </a:p>
            <a:p>
              <a:pPr marL="177800">
                <a:buClr>
                  <a:schemeClr val="accent6"/>
                </a:buClr>
              </a:pPr>
              <a:r>
                <a:rPr lang="en-GB" sz="1400" dirty="0">
                  <a:latin typeface="Gill Sans MT" panose="020B0502020104020203" pitchFamily="34" charset="0"/>
                </a:rPr>
                <a:t>Obtain cost-</a:t>
              </a:r>
            </a:p>
            <a:p>
              <a:pPr marL="177800">
                <a:buClr>
                  <a:schemeClr val="accent6"/>
                </a:buClr>
              </a:pPr>
              <a:r>
                <a:rPr lang="en-GB" sz="1400" dirty="0">
                  <a:latin typeface="Gill Sans MT" panose="020B0502020104020203" pitchFamily="34" charset="0"/>
                </a:rPr>
                <a:t>reflective tariff path, with measures to address affordability for vulnerable sectors</a:t>
              </a:r>
            </a:p>
            <a:p>
              <a:pPr marL="177800">
                <a:buClr>
                  <a:schemeClr val="accent6"/>
                </a:buClr>
              </a:pPr>
              <a:r>
                <a:rPr lang="en-GB" sz="1400" dirty="0">
                  <a:latin typeface="Gill Sans MT" panose="020B0502020104020203" pitchFamily="34" charset="0"/>
                </a:rPr>
                <a:t>Resolve municipal debt challenge</a:t>
              </a:r>
            </a:p>
            <a:p>
              <a:pPr>
                <a:buClr>
                  <a:schemeClr val="accent6"/>
                </a:buClr>
              </a:pPr>
              <a:endParaRPr lang="en-GB" sz="1400" dirty="0">
                <a:latin typeface="Gill Sans MT" panose="020B0502020104020203" pitchFamily="34" charset="0"/>
              </a:endParaRPr>
            </a:p>
            <a:p>
              <a:pPr>
                <a:buClr>
                  <a:schemeClr val="accent6"/>
                </a:buClr>
              </a:pPr>
              <a:r>
                <a:rPr lang="en-GB" sz="1400" dirty="0">
                  <a:latin typeface="Gill Sans MT" panose="020B0502020104020203" pitchFamily="34" charset="0"/>
                </a:rPr>
                <a:t>… to enable Eskom’s positive spiral and remove Eskom’s burden on the fiscus</a:t>
              </a:r>
            </a:p>
          </p:txBody>
        </p:sp>
        <p:sp>
          <p:nvSpPr>
            <p:cNvPr id="74" name="Rectangle 73">
              <a:extLst>
                <a:ext uri="{FF2B5EF4-FFF2-40B4-BE49-F238E27FC236}">
                  <a16:creationId xmlns:a16="http://schemas.microsoft.com/office/drawing/2014/main" id="{DBE18340-16C3-97D2-F5E4-BE87771E4901}"/>
                </a:ext>
              </a:extLst>
            </p:cNvPr>
            <p:cNvSpPr/>
            <p:nvPr/>
          </p:nvSpPr>
          <p:spPr>
            <a:xfrm>
              <a:off x="6531443" y="1773593"/>
              <a:ext cx="389851" cy="400110"/>
            </a:xfrm>
            <a:prstGeom prst="rect">
              <a:avLst/>
            </a:prstGeom>
            <a:ln>
              <a:noFill/>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B050"/>
                  </a:solidFill>
                  <a:effectLst/>
                  <a:uLnTx/>
                  <a:uFillTx/>
                  <a:latin typeface="Gill Sans MT" panose="020B0502020104020203" pitchFamily="34" charset="0"/>
                  <a:ea typeface="+mn-ea"/>
                  <a:cs typeface="Arial" pitchFamily="34" charset="0"/>
                  <a:sym typeface="Wingdings" panose="05000000000000000000" pitchFamily="2" charset="2"/>
                </a:rPr>
                <a:t>✔</a:t>
              </a:r>
              <a:endParaRPr kumimoji="0" lang="en-GB" sz="20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sp>
          <p:nvSpPr>
            <p:cNvPr id="75" name="Rectangle 74">
              <a:extLst>
                <a:ext uri="{FF2B5EF4-FFF2-40B4-BE49-F238E27FC236}">
                  <a16:creationId xmlns:a16="http://schemas.microsoft.com/office/drawing/2014/main" id="{D1DF8E43-077D-347A-9AE3-AB0F64E10DCA}"/>
                </a:ext>
              </a:extLst>
            </p:cNvPr>
            <p:cNvSpPr/>
            <p:nvPr/>
          </p:nvSpPr>
          <p:spPr>
            <a:xfrm>
              <a:off x="6522173" y="2811767"/>
              <a:ext cx="389851" cy="400110"/>
            </a:xfrm>
            <a:prstGeom prst="rect">
              <a:avLst/>
            </a:prstGeom>
            <a:ln>
              <a:noFill/>
            </a:ln>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B050"/>
                  </a:solidFill>
                  <a:effectLst/>
                  <a:uLnTx/>
                  <a:uFillTx/>
                  <a:latin typeface="Gill Sans MT" panose="020B0502020104020203" pitchFamily="34" charset="0"/>
                  <a:ea typeface="+mn-ea"/>
                  <a:cs typeface="Arial" pitchFamily="34" charset="0"/>
                  <a:sym typeface="Wingdings" panose="05000000000000000000" pitchFamily="2" charset="2"/>
                </a:rPr>
                <a:t>✔</a:t>
              </a:r>
              <a:endParaRPr kumimoji="0" lang="en-GB" sz="20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grpSp>
      <p:sp>
        <p:nvSpPr>
          <p:cNvPr id="5" name="Slide Number Placeholder 1">
            <a:extLst>
              <a:ext uri="{FF2B5EF4-FFF2-40B4-BE49-F238E27FC236}">
                <a16:creationId xmlns:a16="http://schemas.microsoft.com/office/drawing/2014/main" id="{5B3C7411-0D41-48CC-82CF-3ECFE3C17064}"/>
              </a:ext>
            </a:extLst>
          </p:cNvPr>
          <p:cNvSpPr txBox="1">
            <a:spLocks/>
          </p:cNvSpPr>
          <p:nvPr/>
        </p:nvSpPr>
        <p:spPr>
          <a:xfrm>
            <a:off x="11617200" y="6429600"/>
            <a:ext cx="4800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Gill Sans MT" panose="020B0502020104020203" pitchFamily="34" charset="0"/>
                <a:ea typeface="+mn-ea"/>
                <a:cs typeface="Arial" panose="020B0604020202020204" pitchFamily="34" charset="0"/>
                <a:sym typeface="Gill Sans MT" panose="020B05020201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fontAlgn="base">
              <a:spcBef>
                <a:spcPct val="0"/>
              </a:spcBef>
              <a:spcAft>
                <a:spcPct val="0"/>
              </a:spcAft>
              <a:defRPr/>
            </a:pPr>
            <a:fld id="{261B99D8-237B-45BC-A063-5204EC80B97A}" type="slidenum">
              <a:rPr lang="en-GB" sz="1200" smtClean="0">
                <a:solidFill>
                  <a:srgbClr val="FFFFFF"/>
                </a:solidFill>
                <a:cs typeface="Arial" charset="0"/>
              </a:rPr>
              <a:pPr defTabSz="1219170" fontAlgn="base">
                <a:spcBef>
                  <a:spcPct val="0"/>
                </a:spcBef>
                <a:spcAft>
                  <a:spcPct val="0"/>
                </a:spcAft>
                <a:defRPr/>
              </a:pPr>
              <a:t>23</a:t>
            </a:fld>
            <a:endParaRPr lang="en-GB" sz="1200" dirty="0">
              <a:solidFill>
                <a:srgbClr val="FFFFFF"/>
              </a:solidFill>
              <a:cs typeface="Arial" charset="0"/>
            </a:endParaRPr>
          </a:p>
        </p:txBody>
      </p:sp>
      <p:sp>
        <p:nvSpPr>
          <p:cNvPr id="7" name="TextBox 6">
            <a:extLst>
              <a:ext uri="{FF2B5EF4-FFF2-40B4-BE49-F238E27FC236}">
                <a16:creationId xmlns:a16="http://schemas.microsoft.com/office/drawing/2014/main" id="{DB754CB3-62DF-A2C7-20BA-FF6B8F0E572D}"/>
              </a:ext>
            </a:extLst>
          </p:cNvPr>
          <p:cNvSpPr txBox="1"/>
          <p:nvPr/>
        </p:nvSpPr>
        <p:spPr>
          <a:xfrm>
            <a:off x="133216" y="6448723"/>
            <a:ext cx="318475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2024 FINANCIAL OVERVIEW</a:t>
            </a:r>
          </a:p>
        </p:txBody>
      </p:sp>
    </p:spTree>
    <p:extLst>
      <p:ext uri="{BB962C8B-B14F-4D97-AF65-F5344CB8AC3E}">
        <p14:creationId xmlns:p14="http://schemas.microsoft.com/office/powerpoint/2010/main" val="3365777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98F0D-B93C-58FC-A402-27D2F3A19C6C}"/>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7296BAB-6B80-277C-0C38-B359184DE305}"/>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77296BAB-6B80-277C-0C38-B359184DE305}"/>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3ED73F02-5B48-982D-CD5D-2D93C5BC5A20}"/>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7179B8BE-4D23-3C1A-CE43-575D369E7EB2}"/>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9C11E5F1-ABF6-47E8-B636-C52DEFD75853}"/>
              </a:ext>
            </a:extLst>
          </p:cNvPr>
          <p:cNvSpPr txBox="1"/>
          <p:nvPr/>
        </p:nvSpPr>
        <p:spPr>
          <a:xfrm>
            <a:off x="5998464" y="2951946"/>
            <a:ext cx="5169408" cy="830997"/>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2025 HALF-YEAR PERFORMANCE</a:t>
            </a:r>
          </a:p>
          <a:p>
            <a:pPr>
              <a:buClr>
                <a:schemeClr val="bg1">
                  <a:lumMod val="50000"/>
                </a:schemeClr>
              </a:buClr>
            </a:pPr>
            <a:r>
              <a:rPr lang="en-ZA" sz="2400" dirty="0">
                <a:solidFill>
                  <a:schemeClr val="bg1"/>
                </a:solidFill>
                <a:latin typeface="Gill Sans MT" panose="020B0502020104020203" pitchFamily="34" charset="0"/>
              </a:rPr>
              <a:t>Dan Marokane</a:t>
            </a:r>
          </a:p>
        </p:txBody>
      </p:sp>
    </p:spTree>
    <p:extLst>
      <p:ext uri="{BB962C8B-B14F-4D97-AF65-F5344CB8AC3E}">
        <p14:creationId xmlns:p14="http://schemas.microsoft.com/office/powerpoint/2010/main" val="33752869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3875421469"/>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6" name="Object 5" hidden="1"/>
                      <p:cNvPicPr/>
                      <p:nvPr/>
                    </p:nvPicPr>
                    <p:blipFill>
                      <a:blip r:embed="rId5"/>
                      <a:stretch>
                        <a:fillRect/>
                      </a:stretch>
                    </p:blipFill>
                    <p:spPr>
                      <a:xfrm>
                        <a:off x="2118" y="2118"/>
                        <a:ext cx="2117" cy="2117"/>
                      </a:xfrm>
                      <a:prstGeom prst="rect">
                        <a:avLst/>
                      </a:prstGeom>
                    </p:spPr>
                  </p:pic>
                </p:oleObj>
              </mc:Fallback>
            </mc:AlternateContent>
          </a:graphicData>
        </a:graphic>
      </p:graphicFrame>
      <p:pic>
        <p:nvPicPr>
          <p:cNvPr id="9" name="Picture 8" descr="A constellation of a person&#10;&#10;Description automatically generated with medium confidence">
            <a:extLst>
              <a:ext uri="{FF2B5EF4-FFF2-40B4-BE49-F238E27FC236}">
                <a16:creationId xmlns:a16="http://schemas.microsoft.com/office/drawing/2014/main" id="{CA941B6B-3694-7501-7C3F-AD2DD333946B}"/>
              </a:ext>
            </a:extLst>
          </p:cNvPr>
          <p:cNvPicPr>
            <a:picLocks noChangeAspect="1"/>
          </p:cNvPicPr>
          <p:nvPr/>
        </p:nvPicPr>
        <p:blipFill>
          <a:blip r:embed="rId6" cstate="print">
            <a:duotone>
              <a:schemeClr val="bg2">
                <a:shade val="45000"/>
                <a:satMod val="135000"/>
              </a:schemeClr>
              <a:prstClr val="white"/>
            </a:duotone>
            <a:alphaModFix amt="50000"/>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tretch>
            <a:fillRect/>
          </a:stretch>
        </p:blipFill>
        <p:spPr>
          <a:xfrm rot="14342681" flipV="1">
            <a:off x="2783589" y="-764413"/>
            <a:ext cx="6739112" cy="9995892"/>
          </a:xfrm>
          <a:prstGeom prst="rect">
            <a:avLst/>
          </a:prstGeom>
        </p:spPr>
      </p:pic>
      <p:sp>
        <p:nvSpPr>
          <p:cNvPr id="8" name="Title 7">
            <a:extLst>
              <a:ext uri="{FF2B5EF4-FFF2-40B4-BE49-F238E27FC236}">
                <a16:creationId xmlns:a16="http://schemas.microsoft.com/office/drawing/2014/main" id="{DDC8E532-EE84-6244-BFCC-7C468467806A}"/>
              </a:ext>
            </a:extLst>
          </p:cNvPr>
          <p:cNvSpPr>
            <a:spLocks noGrp="1"/>
          </p:cNvSpPr>
          <p:nvPr>
            <p:ph type="title"/>
          </p:nvPr>
        </p:nvSpPr>
        <p:spPr/>
        <p:txBody>
          <a:bodyPr vert="horz"/>
          <a:lstStyle/>
          <a:p>
            <a:r>
              <a:rPr lang="en-GB" dirty="0"/>
              <a:t>The first six months of FY2025 showed remarkable improvement, with substantial efficiencies achieved</a:t>
            </a:r>
          </a:p>
        </p:txBody>
      </p:sp>
      <p:sp>
        <p:nvSpPr>
          <p:cNvPr id="2" name="TextBox 1">
            <a:extLst>
              <a:ext uri="{FF2B5EF4-FFF2-40B4-BE49-F238E27FC236}">
                <a16:creationId xmlns:a16="http://schemas.microsoft.com/office/drawing/2014/main" id="{91A8C572-0F93-B260-0FBB-7F743AC6BDE0}"/>
              </a:ext>
            </a:extLst>
          </p:cNvPr>
          <p:cNvSpPr txBox="1"/>
          <p:nvPr/>
        </p:nvSpPr>
        <p:spPr>
          <a:xfrm>
            <a:off x="515380" y="1321410"/>
            <a:ext cx="2400267" cy="1333763"/>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Plant availability improved significantly to </a:t>
            </a:r>
            <a:r>
              <a:rPr lang="en-GB" sz="2400" dirty="0">
                <a:solidFill>
                  <a:schemeClr val="accent1"/>
                </a:solidFill>
                <a:latin typeface="Gill Sans MT" panose="020B0502020104020203" pitchFamily="34" charset="0"/>
              </a:rPr>
              <a:t>62.97%</a:t>
            </a:r>
          </a:p>
          <a:p>
            <a:pPr>
              <a:buClr>
                <a:schemeClr val="bg1">
                  <a:lumMod val="50000"/>
                </a:schemeClr>
              </a:buClr>
            </a:pPr>
            <a:r>
              <a:rPr lang="en-GB" sz="1400" dirty="0">
                <a:solidFill>
                  <a:schemeClr val="accent1"/>
                </a:solidFill>
                <a:latin typeface="Gill Sans MT" panose="020B0502020104020203" pitchFamily="34" charset="0"/>
              </a:rPr>
              <a:t>(Sep 2023: 55.27%), with significantly higher planned maintenance</a:t>
            </a:r>
          </a:p>
        </p:txBody>
      </p:sp>
      <p:sp>
        <p:nvSpPr>
          <p:cNvPr id="3" name="TextBox 2">
            <a:extLst>
              <a:ext uri="{FF2B5EF4-FFF2-40B4-BE49-F238E27FC236}">
                <a16:creationId xmlns:a16="http://schemas.microsoft.com/office/drawing/2014/main" id="{2E3EB1B5-68A0-EF56-ABA5-A3466231DECD}"/>
              </a:ext>
            </a:extLst>
          </p:cNvPr>
          <p:cNvSpPr txBox="1"/>
          <p:nvPr/>
        </p:nvSpPr>
        <p:spPr>
          <a:xfrm>
            <a:off x="9110885" y="1313456"/>
            <a:ext cx="2985728" cy="794128"/>
          </a:xfrm>
          <a:prstGeom prst="rect">
            <a:avLst/>
          </a:prstGeom>
          <a:noFill/>
        </p:spPr>
        <p:txBody>
          <a:bodyPr wrap="square" rtlCol="0">
            <a:spAutoFit/>
          </a:bodyPr>
          <a:lstStyle/>
          <a:p>
            <a:pPr>
              <a:lnSpc>
                <a:spcPct val="90000"/>
              </a:lnSpc>
              <a:buClr>
                <a:schemeClr val="bg1">
                  <a:lumMod val="50000"/>
                </a:schemeClr>
              </a:buClr>
            </a:pPr>
            <a:r>
              <a:rPr lang="en-GB" sz="1467" dirty="0">
                <a:solidFill>
                  <a:schemeClr val="accent1"/>
                </a:solidFill>
                <a:latin typeface="Gill Sans MT" panose="020B0502020104020203" pitchFamily="34" charset="0"/>
              </a:rPr>
              <a:t>Transmission </a:t>
            </a:r>
            <a:br>
              <a:rPr lang="en-GB" sz="1467" dirty="0">
                <a:solidFill>
                  <a:schemeClr val="accent1"/>
                </a:solidFill>
                <a:latin typeface="Gill Sans MT" panose="020B0502020104020203" pitchFamily="34" charset="0"/>
              </a:rPr>
            </a:br>
            <a:r>
              <a:rPr lang="en-GB" sz="2133" dirty="0">
                <a:solidFill>
                  <a:schemeClr val="accent1"/>
                </a:solidFill>
                <a:latin typeface="Gill Sans MT" panose="020B0502020104020203" pitchFamily="34" charset="0"/>
              </a:rPr>
              <a:t>network reliability</a:t>
            </a:r>
          </a:p>
          <a:p>
            <a:pPr>
              <a:lnSpc>
                <a:spcPct val="90000"/>
              </a:lnSpc>
              <a:buClr>
                <a:schemeClr val="bg1">
                  <a:lumMod val="50000"/>
                </a:schemeClr>
              </a:buClr>
            </a:pPr>
            <a:r>
              <a:rPr lang="en-GB" sz="1467" dirty="0">
                <a:solidFill>
                  <a:schemeClr val="accent1"/>
                </a:solidFill>
                <a:latin typeface="Gill Sans MT" panose="020B0502020104020203" pitchFamily="34" charset="0"/>
              </a:rPr>
              <a:t>performance declined</a:t>
            </a:r>
            <a:endParaRPr lang="en-GB" sz="2133" dirty="0">
              <a:solidFill>
                <a:schemeClr val="accent1"/>
              </a:solidFill>
              <a:latin typeface="Gill Sans MT" panose="020B0502020104020203" pitchFamily="34" charset="0"/>
            </a:endParaRPr>
          </a:p>
        </p:txBody>
      </p:sp>
      <p:sp>
        <p:nvSpPr>
          <p:cNvPr id="5" name="TextBox 4">
            <a:extLst>
              <a:ext uri="{FF2B5EF4-FFF2-40B4-BE49-F238E27FC236}">
                <a16:creationId xmlns:a16="http://schemas.microsoft.com/office/drawing/2014/main" id="{0502CC1E-243B-F241-EA8C-C444AFE4A82D}"/>
              </a:ext>
            </a:extLst>
          </p:cNvPr>
          <p:cNvSpPr txBox="1"/>
          <p:nvPr/>
        </p:nvSpPr>
        <p:spPr>
          <a:xfrm>
            <a:off x="3335691" y="1268760"/>
            <a:ext cx="2460276" cy="1138966"/>
          </a:xfrm>
          <a:prstGeom prst="rect">
            <a:avLst/>
          </a:prstGeom>
          <a:noFill/>
        </p:spPr>
        <p:txBody>
          <a:bodyPr wrap="square" rtlCol="0">
            <a:spAutoFit/>
          </a:bodyPr>
          <a:lstStyle/>
          <a:p>
            <a:pPr>
              <a:buClr>
                <a:schemeClr val="bg1">
                  <a:lumMod val="50000"/>
                </a:schemeClr>
              </a:buClr>
            </a:pPr>
            <a:r>
              <a:rPr lang="en-GB" sz="2400" dirty="0">
                <a:solidFill>
                  <a:schemeClr val="accent1"/>
                </a:solidFill>
                <a:latin typeface="Gill Sans MT" panose="020B0502020104020203" pitchFamily="34" charset="0"/>
              </a:rPr>
              <a:t>No loadshedding</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(Sep 2023: 183 days),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with diesel usage reducing by R11.9 billion  YOY</a:t>
            </a:r>
          </a:p>
        </p:txBody>
      </p:sp>
      <p:sp>
        <p:nvSpPr>
          <p:cNvPr id="10" name="TextBox 9">
            <a:extLst>
              <a:ext uri="{FF2B5EF4-FFF2-40B4-BE49-F238E27FC236}">
                <a16:creationId xmlns:a16="http://schemas.microsoft.com/office/drawing/2014/main" id="{2506F53F-97E0-4B7C-8A1A-16E430AA3EC8}"/>
              </a:ext>
            </a:extLst>
          </p:cNvPr>
          <p:cNvSpPr txBox="1"/>
          <p:nvPr/>
        </p:nvSpPr>
        <p:spPr>
          <a:xfrm>
            <a:off x="6310854" y="1321410"/>
            <a:ext cx="2460276" cy="997324"/>
          </a:xfrm>
          <a:prstGeom prst="rect">
            <a:avLst/>
          </a:prstGeom>
          <a:noFill/>
        </p:spPr>
        <p:txBody>
          <a:bodyPr wrap="square" rtlCol="0">
            <a:spAutoFit/>
          </a:bodyPr>
          <a:lstStyle/>
          <a:p>
            <a:pPr>
              <a:lnSpc>
                <a:spcPct val="90000"/>
              </a:lnSpc>
              <a:buClr>
                <a:schemeClr val="bg1">
                  <a:lumMod val="50000"/>
                </a:schemeClr>
              </a:buClr>
            </a:pPr>
            <a:r>
              <a:rPr lang="en-GB" sz="1467" dirty="0">
                <a:solidFill>
                  <a:schemeClr val="accent1"/>
                </a:solidFill>
                <a:latin typeface="Gill Sans MT" panose="020B0502020104020203" pitchFamily="34" charset="0"/>
              </a:rPr>
              <a:t>Emissions performance</a:t>
            </a:r>
            <a:br>
              <a:rPr lang="en-GB" sz="2400"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improved to</a:t>
            </a:r>
          </a:p>
          <a:p>
            <a:pPr>
              <a:lnSpc>
                <a:spcPct val="90000"/>
              </a:lnSpc>
              <a:buClr>
                <a:schemeClr val="bg1">
                  <a:lumMod val="50000"/>
                </a:schemeClr>
              </a:buClr>
            </a:pPr>
            <a:r>
              <a:rPr lang="en-GB" sz="2133" dirty="0">
                <a:solidFill>
                  <a:schemeClr val="accent1"/>
                </a:solidFill>
                <a:latin typeface="Gill Sans MT" panose="020B0502020104020203" pitchFamily="34" charset="0"/>
              </a:rPr>
              <a:t>0.55kg/MWhSO</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(Sep 2023: 0.92kg/MWhSO)</a:t>
            </a:r>
          </a:p>
        </p:txBody>
      </p:sp>
      <p:sp>
        <p:nvSpPr>
          <p:cNvPr id="12" name="TextBox 11">
            <a:extLst>
              <a:ext uri="{FF2B5EF4-FFF2-40B4-BE49-F238E27FC236}">
                <a16:creationId xmlns:a16="http://schemas.microsoft.com/office/drawing/2014/main" id="{2CC6BA69-D75C-ADF8-21CD-E71ADCF0D089}"/>
              </a:ext>
            </a:extLst>
          </p:cNvPr>
          <p:cNvSpPr txBox="1"/>
          <p:nvPr/>
        </p:nvSpPr>
        <p:spPr>
          <a:xfrm>
            <a:off x="521239" y="2980060"/>
            <a:ext cx="2184683" cy="913199"/>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Distribution</a:t>
            </a:r>
            <a:br>
              <a:rPr lang="en-GB" sz="1467" dirty="0">
                <a:solidFill>
                  <a:schemeClr val="accent1"/>
                </a:solidFill>
                <a:latin typeface="Gill Sans MT" panose="020B0502020104020203" pitchFamily="34" charset="0"/>
              </a:rPr>
            </a:br>
            <a:r>
              <a:rPr lang="en-GB" sz="2400" dirty="0">
                <a:solidFill>
                  <a:schemeClr val="accent1"/>
                </a:solidFill>
                <a:latin typeface="Gill Sans MT" panose="020B0502020104020203" pitchFamily="34" charset="0"/>
              </a:rPr>
              <a:t>network</a:t>
            </a:r>
          </a:p>
          <a:p>
            <a:pPr>
              <a:buClr>
                <a:schemeClr val="bg1">
                  <a:lumMod val="50000"/>
                </a:schemeClr>
              </a:buClr>
            </a:pPr>
            <a:r>
              <a:rPr lang="en-GB" sz="1467" dirty="0">
                <a:solidFill>
                  <a:schemeClr val="accent1"/>
                </a:solidFill>
                <a:latin typeface="Gill Sans MT" panose="020B0502020104020203" pitchFamily="34" charset="0"/>
              </a:rPr>
              <a:t>performance improved</a:t>
            </a:r>
          </a:p>
        </p:txBody>
      </p:sp>
      <p:sp>
        <p:nvSpPr>
          <p:cNvPr id="13" name="TextBox 12">
            <a:extLst>
              <a:ext uri="{FF2B5EF4-FFF2-40B4-BE49-F238E27FC236}">
                <a16:creationId xmlns:a16="http://schemas.microsoft.com/office/drawing/2014/main" id="{3021AFB6-8900-C00D-3C40-4CAA6903D003}"/>
              </a:ext>
            </a:extLst>
          </p:cNvPr>
          <p:cNvSpPr txBox="1"/>
          <p:nvPr/>
        </p:nvSpPr>
        <p:spPr>
          <a:xfrm>
            <a:off x="6310853" y="2802211"/>
            <a:ext cx="2037819" cy="1056764"/>
          </a:xfrm>
          <a:prstGeom prst="rect">
            <a:avLst/>
          </a:prstGeom>
          <a:noFill/>
        </p:spPr>
        <p:txBody>
          <a:bodyPr wrap="square" rtlCol="0">
            <a:spAutoFit/>
          </a:bodyPr>
          <a:lstStyle/>
          <a:p>
            <a:pPr>
              <a:buClr>
                <a:schemeClr val="bg1">
                  <a:lumMod val="50000"/>
                </a:schemeClr>
              </a:buClr>
            </a:pPr>
            <a:r>
              <a:rPr lang="en-GB" sz="2400" dirty="0">
                <a:solidFill>
                  <a:schemeClr val="accent1"/>
                </a:solidFill>
                <a:latin typeface="Gill Sans MT" panose="020B0502020104020203" pitchFamily="34" charset="0"/>
              </a:rPr>
              <a:t>1</a:t>
            </a:r>
            <a:r>
              <a:rPr lang="en-GB" sz="1467" dirty="0">
                <a:solidFill>
                  <a:schemeClr val="accent1"/>
                </a:solidFill>
                <a:latin typeface="Gill Sans MT" panose="020B0502020104020203" pitchFamily="34" charset="0"/>
              </a:rPr>
              <a:t> employee and</a:t>
            </a:r>
          </a:p>
          <a:p>
            <a:pPr>
              <a:buClr>
                <a:schemeClr val="bg1">
                  <a:lumMod val="50000"/>
                </a:schemeClr>
              </a:buClr>
            </a:pPr>
            <a:r>
              <a:rPr lang="en-GB" sz="2400" dirty="0">
                <a:solidFill>
                  <a:schemeClr val="accent1"/>
                </a:solidFill>
                <a:latin typeface="Gill Sans MT" panose="020B0502020104020203" pitchFamily="34" charset="0"/>
              </a:rPr>
              <a:t>2</a:t>
            </a:r>
            <a:r>
              <a:rPr lang="en-GB" sz="1467" dirty="0">
                <a:solidFill>
                  <a:schemeClr val="accent1"/>
                </a:solidFill>
                <a:latin typeface="Gill Sans MT" panose="020B0502020104020203" pitchFamily="34" charset="0"/>
              </a:rPr>
              <a:t> contractor fatalities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(Sep 2023: 1 employee)</a:t>
            </a:r>
          </a:p>
        </p:txBody>
      </p:sp>
      <p:sp>
        <p:nvSpPr>
          <p:cNvPr id="14" name="TextBox 13">
            <a:extLst>
              <a:ext uri="{FF2B5EF4-FFF2-40B4-BE49-F238E27FC236}">
                <a16:creationId xmlns:a16="http://schemas.microsoft.com/office/drawing/2014/main" id="{B781BA7B-8997-B16A-BCAC-6F00309D6F83}"/>
              </a:ext>
            </a:extLst>
          </p:cNvPr>
          <p:cNvSpPr txBox="1"/>
          <p:nvPr/>
        </p:nvSpPr>
        <p:spPr>
          <a:xfrm>
            <a:off x="9110886" y="2919734"/>
            <a:ext cx="1980220" cy="913199"/>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Lost-time injury rate worsened to </a:t>
            </a:r>
            <a:r>
              <a:rPr lang="en-GB" sz="2400" dirty="0">
                <a:solidFill>
                  <a:schemeClr val="accent1"/>
                </a:solidFill>
                <a:latin typeface="Gill Sans MT" panose="020B0502020104020203" pitchFamily="34" charset="0"/>
              </a:rPr>
              <a:t>0.30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(Sep 2023: 0.28)</a:t>
            </a:r>
          </a:p>
        </p:txBody>
      </p:sp>
      <p:sp>
        <p:nvSpPr>
          <p:cNvPr id="18" name="TextBox 17">
            <a:extLst>
              <a:ext uri="{FF2B5EF4-FFF2-40B4-BE49-F238E27FC236}">
                <a16:creationId xmlns:a16="http://schemas.microsoft.com/office/drawing/2014/main" id="{9569E989-6EDD-ED2E-F3D9-D884DEE91AD3}"/>
              </a:ext>
            </a:extLst>
          </p:cNvPr>
          <p:cNvSpPr txBox="1"/>
          <p:nvPr/>
        </p:nvSpPr>
        <p:spPr>
          <a:xfrm>
            <a:off x="521238" y="4590400"/>
            <a:ext cx="2679162" cy="1065100"/>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Net profit after tax </a:t>
            </a:r>
          </a:p>
          <a:p>
            <a:pPr>
              <a:lnSpc>
                <a:spcPct val="80000"/>
              </a:lnSpc>
              <a:buClr>
                <a:schemeClr val="bg1">
                  <a:lumMod val="50000"/>
                </a:schemeClr>
              </a:buClr>
            </a:pPr>
            <a:r>
              <a:rPr lang="en-GB" sz="2400" dirty="0">
                <a:solidFill>
                  <a:schemeClr val="accent1"/>
                </a:solidFill>
                <a:latin typeface="Gill Sans MT" panose="020B0502020104020203" pitchFamily="34" charset="0"/>
              </a:rPr>
              <a:t>significantly </a:t>
            </a:r>
            <a:r>
              <a:rPr lang="en-GB" sz="2400" dirty="0">
                <a:solidFill>
                  <a:schemeClr val="accent1"/>
                </a:solidFill>
                <a:latin typeface="Gill Sans MT" panose="020B0502020104020203" pitchFamily="34" charset="0"/>
                <a:sym typeface="Wingdings" panose="05000000000000000000" pitchFamily="2" charset="2"/>
              </a:rPr>
              <a:t></a:t>
            </a:r>
            <a:endParaRPr lang="en-GB" sz="2400" dirty="0">
              <a:solidFill>
                <a:schemeClr val="accent1"/>
              </a:solidFill>
              <a:latin typeface="Gill Sans MT" panose="020B0502020104020203" pitchFamily="34" charset="0"/>
            </a:endParaRPr>
          </a:p>
          <a:p>
            <a:pPr>
              <a:buClr>
                <a:schemeClr val="bg1">
                  <a:lumMod val="50000"/>
                </a:schemeClr>
              </a:buClr>
            </a:pPr>
            <a:r>
              <a:rPr lang="en-GB" sz="1467" dirty="0">
                <a:solidFill>
                  <a:schemeClr val="accent1"/>
                </a:solidFill>
                <a:latin typeface="Gill Sans MT" panose="020B0502020104020203" pitchFamily="34" charset="0"/>
              </a:rPr>
              <a:t>(profit after tax of &gt; R10 billion* forecast for FY2025)</a:t>
            </a:r>
          </a:p>
        </p:txBody>
      </p:sp>
      <p:sp>
        <p:nvSpPr>
          <p:cNvPr id="19" name="TextBox 18">
            <a:extLst>
              <a:ext uri="{FF2B5EF4-FFF2-40B4-BE49-F238E27FC236}">
                <a16:creationId xmlns:a16="http://schemas.microsoft.com/office/drawing/2014/main" id="{7EF986F0-0C06-336E-33F3-A7C7DFBA9CB5}"/>
              </a:ext>
            </a:extLst>
          </p:cNvPr>
          <p:cNvSpPr txBox="1"/>
          <p:nvPr/>
        </p:nvSpPr>
        <p:spPr>
          <a:xfrm>
            <a:off x="3335691" y="4468675"/>
            <a:ext cx="2394408" cy="1138966"/>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Tariff increase of </a:t>
            </a:r>
            <a:r>
              <a:rPr lang="en-GB" sz="2400" dirty="0">
                <a:solidFill>
                  <a:schemeClr val="accent1"/>
                </a:solidFill>
                <a:latin typeface="Gill Sans MT" panose="020B0502020104020203" pitchFamily="34" charset="0"/>
              </a:rPr>
              <a:t>12.74%</a:t>
            </a:r>
          </a:p>
          <a:p>
            <a:pPr>
              <a:buClr>
                <a:schemeClr val="bg1">
                  <a:lumMod val="50000"/>
                </a:schemeClr>
              </a:buClr>
            </a:pPr>
            <a:r>
              <a:rPr lang="en-GB" sz="1467" dirty="0">
                <a:solidFill>
                  <a:schemeClr val="accent1"/>
                </a:solidFill>
                <a:latin typeface="Gill Sans MT" panose="020B0502020104020203" pitchFamily="34" charset="0"/>
              </a:rPr>
              <a:t>(Sep 2023: 18.65%) coupled with 4%  YOY increase in sales volumes</a:t>
            </a:r>
          </a:p>
        </p:txBody>
      </p:sp>
      <p:sp>
        <p:nvSpPr>
          <p:cNvPr id="21" name="TextBox 20">
            <a:extLst>
              <a:ext uri="{FF2B5EF4-FFF2-40B4-BE49-F238E27FC236}">
                <a16:creationId xmlns:a16="http://schemas.microsoft.com/office/drawing/2014/main" id="{A5D719D1-E41B-BB36-A302-234D8606C36B}"/>
              </a:ext>
            </a:extLst>
          </p:cNvPr>
          <p:cNvSpPr txBox="1"/>
          <p:nvPr/>
        </p:nvSpPr>
        <p:spPr>
          <a:xfrm>
            <a:off x="6310857" y="4590400"/>
            <a:ext cx="2228257" cy="1138966"/>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Arrear municipal debt escalated to</a:t>
            </a:r>
          </a:p>
          <a:p>
            <a:pPr>
              <a:buClr>
                <a:schemeClr val="bg1">
                  <a:lumMod val="50000"/>
                </a:schemeClr>
              </a:buClr>
            </a:pPr>
            <a:r>
              <a:rPr lang="en-GB" sz="2400" dirty="0">
                <a:solidFill>
                  <a:schemeClr val="accent1"/>
                </a:solidFill>
                <a:latin typeface="Gill Sans MT" panose="020B0502020104020203" pitchFamily="34" charset="0"/>
              </a:rPr>
              <a:t>R90.1 billion</a:t>
            </a:r>
          </a:p>
          <a:p>
            <a:pPr>
              <a:buClr>
                <a:schemeClr val="bg1">
                  <a:lumMod val="50000"/>
                </a:schemeClr>
              </a:buClr>
            </a:pPr>
            <a:r>
              <a:rPr lang="en-GB" sz="1467" dirty="0">
                <a:solidFill>
                  <a:schemeClr val="accent1"/>
                </a:solidFill>
                <a:latin typeface="Gill Sans MT" panose="020B0502020104020203" pitchFamily="34" charset="0"/>
              </a:rPr>
              <a:t>(Mar 2024: R74.4 billion)</a:t>
            </a:r>
          </a:p>
        </p:txBody>
      </p:sp>
      <p:sp>
        <p:nvSpPr>
          <p:cNvPr id="22" name="TextBox 21">
            <a:extLst>
              <a:ext uri="{FF2B5EF4-FFF2-40B4-BE49-F238E27FC236}">
                <a16:creationId xmlns:a16="http://schemas.microsoft.com/office/drawing/2014/main" id="{0214E2A0-E4C4-5462-4A6A-A56AB75CA61F}"/>
              </a:ext>
            </a:extLst>
          </p:cNvPr>
          <p:cNvSpPr txBox="1"/>
          <p:nvPr/>
        </p:nvSpPr>
        <p:spPr>
          <a:xfrm>
            <a:off x="9110885" y="4590400"/>
            <a:ext cx="2228256" cy="1138966"/>
          </a:xfrm>
          <a:prstGeom prst="rect">
            <a:avLst/>
          </a:prstGeom>
          <a:noFill/>
        </p:spPr>
        <p:txBody>
          <a:bodyPr wrap="square" rtlCol="0">
            <a:spAutoFit/>
          </a:bodyPr>
          <a:lstStyle/>
          <a:p>
            <a:pPr>
              <a:buClr>
                <a:schemeClr val="bg1">
                  <a:lumMod val="50000"/>
                </a:schemeClr>
              </a:buClr>
            </a:pPr>
            <a:r>
              <a:rPr lang="en-GB" sz="2400" dirty="0">
                <a:solidFill>
                  <a:schemeClr val="accent1"/>
                </a:solidFill>
                <a:latin typeface="Gill Sans MT" panose="020B0502020104020203" pitchFamily="34" charset="0"/>
              </a:rPr>
              <a:t>R64 billion</a:t>
            </a:r>
          </a:p>
          <a:p>
            <a:pPr>
              <a:buClr>
                <a:schemeClr val="bg1">
                  <a:lumMod val="50000"/>
                </a:schemeClr>
              </a:buClr>
            </a:pPr>
            <a:r>
              <a:rPr lang="en-GB" sz="1467" dirty="0">
                <a:solidFill>
                  <a:schemeClr val="accent1"/>
                </a:solidFill>
                <a:latin typeface="Gill Sans MT" panose="020B0502020104020203" pitchFamily="34" charset="0"/>
              </a:rPr>
              <a:t>Government debt relief committed for FY2025</a:t>
            </a:r>
          </a:p>
          <a:p>
            <a:pPr>
              <a:buClr>
                <a:schemeClr val="bg1">
                  <a:lumMod val="50000"/>
                </a:schemeClr>
              </a:buClr>
            </a:pPr>
            <a:r>
              <a:rPr lang="en-GB" sz="1467" dirty="0">
                <a:solidFill>
                  <a:schemeClr val="accent1"/>
                </a:solidFill>
                <a:latin typeface="Gill Sans MT" panose="020B0502020104020203" pitchFamily="34" charset="0"/>
              </a:rPr>
              <a:t>(Mar 2024: R76 billion)</a:t>
            </a:r>
          </a:p>
        </p:txBody>
      </p:sp>
      <p:sp>
        <p:nvSpPr>
          <p:cNvPr id="16" name="Slide Number Placeholder 1">
            <a:extLst>
              <a:ext uri="{FF2B5EF4-FFF2-40B4-BE49-F238E27FC236}">
                <a16:creationId xmlns:a16="http://schemas.microsoft.com/office/drawing/2014/main" id="{96871B9C-984F-E9AE-A076-57DA254D126D}"/>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25</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15" name="TextBox 14">
            <a:extLst>
              <a:ext uri="{FF2B5EF4-FFF2-40B4-BE49-F238E27FC236}">
                <a16:creationId xmlns:a16="http://schemas.microsoft.com/office/drawing/2014/main" id="{A3974938-C6FF-7A13-2976-5C8C1347648E}"/>
              </a:ext>
            </a:extLst>
          </p:cNvPr>
          <p:cNvSpPr txBox="1"/>
          <p:nvPr/>
        </p:nvSpPr>
        <p:spPr>
          <a:xfrm>
            <a:off x="133216" y="6448723"/>
            <a:ext cx="367243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2025 HALF-YEAR PERFORMANCE</a:t>
            </a:r>
          </a:p>
        </p:txBody>
      </p:sp>
      <p:sp>
        <p:nvSpPr>
          <p:cNvPr id="23" name="TextBox 22">
            <a:extLst>
              <a:ext uri="{FF2B5EF4-FFF2-40B4-BE49-F238E27FC236}">
                <a16:creationId xmlns:a16="http://schemas.microsoft.com/office/drawing/2014/main" id="{C4163431-7DD5-93B3-9E21-B8A3C3BDFCAF}"/>
              </a:ext>
            </a:extLst>
          </p:cNvPr>
          <p:cNvSpPr txBox="1"/>
          <p:nvPr/>
        </p:nvSpPr>
        <p:spPr>
          <a:xfrm>
            <a:off x="3335691" y="2913384"/>
            <a:ext cx="2400269" cy="1138966"/>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Distribution energy losses escalated to </a:t>
            </a:r>
            <a:r>
              <a:rPr lang="en-GB" sz="2400" dirty="0">
                <a:solidFill>
                  <a:schemeClr val="accent1"/>
                </a:solidFill>
                <a:latin typeface="Gill Sans MT" panose="020B0502020104020203" pitchFamily="34" charset="0"/>
              </a:rPr>
              <a:t>10.42%</a:t>
            </a:r>
          </a:p>
          <a:p>
            <a:pPr>
              <a:buClr>
                <a:schemeClr val="bg1">
                  <a:lumMod val="50000"/>
                </a:schemeClr>
              </a:buClr>
            </a:pPr>
            <a:r>
              <a:rPr lang="en-GB" sz="1467" dirty="0">
                <a:solidFill>
                  <a:schemeClr val="accent1"/>
                </a:solidFill>
                <a:latin typeface="Gill Sans MT" panose="020B0502020104020203" pitchFamily="34" charset="0"/>
              </a:rPr>
              <a:t>(Sep 2023: 9.64% ), with 8.7TWh lost due to theft</a:t>
            </a:r>
            <a:endParaRPr lang="en-GB" sz="2400" dirty="0">
              <a:solidFill>
                <a:schemeClr val="accent1"/>
              </a:solidFill>
              <a:latin typeface="Gill Sans MT" panose="020B0502020104020203" pitchFamily="34" charset="0"/>
            </a:endParaRPr>
          </a:p>
        </p:txBody>
      </p:sp>
      <p:sp>
        <p:nvSpPr>
          <p:cNvPr id="24" name="TextBox 23">
            <a:extLst>
              <a:ext uri="{FF2B5EF4-FFF2-40B4-BE49-F238E27FC236}">
                <a16:creationId xmlns:a16="http://schemas.microsoft.com/office/drawing/2014/main" id="{059F6B33-DF1D-CFE7-53B4-DE0BFC118D23}"/>
              </a:ext>
            </a:extLst>
          </p:cNvPr>
          <p:cNvSpPr txBox="1"/>
          <p:nvPr/>
        </p:nvSpPr>
        <p:spPr>
          <a:xfrm>
            <a:off x="515380" y="5607641"/>
            <a:ext cx="811441" cy="246221"/>
          </a:xfrm>
          <a:prstGeom prst="rect">
            <a:avLst/>
          </a:prstGeom>
          <a:noFill/>
        </p:spPr>
        <p:txBody>
          <a:bodyPr wrap="none" rtlCol="0">
            <a:spAutoFit/>
          </a:bodyPr>
          <a:lstStyle/>
          <a:p>
            <a:pPr>
              <a:buClr>
                <a:schemeClr val="bg1">
                  <a:lumMod val="50000"/>
                </a:schemeClr>
              </a:buClr>
            </a:pPr>
            <a:r>
              <a:rPr lang="en-GB" sz="1000" dirty="0">
                <a:solidFill>
                  <a:schemeClr val="accent1"/>
                </a:solidFill>
                <a:latin typeface="Gill Sans MT" panose="020B0502020104020203" pitchFamily="34" charset="0"/>
              </a:rPr>
              <a:t>* Unaudited</a:t>
            </a:r>
          </a:p>
        </p:txBody>
      </p:sp>
    </p:spTree>
    <p:extLst>
      <p:ext uri="{BB962C8B-B14F-4D97-AF65-F5344CB8AC3E}">
        <p14:creationId xmlns:p14="http://schemas.microsoft.com/office/powerpoint/2010/main" val="3139492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8B3546F-21C1-74DF-1CE4-6536D2798D9F}"/>
              </a:ext>
            </a:extLst>
          </p:cNvPr>
          <p:cNvGraphicFramePr>
            <a:graphicFrameLocks noChangeAspect="1"/>
          </p:cNvGraphicFramePr>
          <p:nvPr>
            <p:custDataLst>
              <p:tags r:id="rId1"/>
            </p:custDataLst>
            <p:extLst>
              <p:ext uri="{D42A27DB-BD31-4B8C-83A1-F6EECF244321}">
                <p14:modId xmlns:p14="http://schemas.microsoft.com/office/powerpoint/2010/main" val="510001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5" name="think-cell data - do not delete" hidden="1">
                        <a:extLst>
                          <a:ext uri="{FF2B5EF4-FFF2-40B4-BE49-F238E27FC236}">
                            <a16:creationId xmlns:a16="http://schemas.microsoft.com/office/drawing/2014/main" id="{F8B3546F-21C1-74DF-1CE4-6536D2798D9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5" name="Picture 54" descr="A red and white text on a black background&#10;&#10;Description automatically generated">
            <a:extLst>
              <a:ext uri="{FF2B5EF4-FFF2-40B4-BE49-F238E27FC236}">
                <a16:creationId xmlns:a16="http://schemas.microsoft.com/office/drawing/2014/main" id="{560462AE-B6C1-0C21-2945-9A5F688CDB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4602" y="5463245"/>
            <a:ext cx="881658" cy="652325"/>
          </a:xfrm>
          <a:prstGeom prst="rect">
            <a:avLst/>
          </a:prstGeom>
        </p:spPr>
      </p:pic>
      <p:pic>
        <p:nvPicPr>
          <p:cNvPr id="44" name="Picture 43" descr="A black and white logo&#10;&#10;Description automatically generated">
            <a:extLst>
              <a:ext uri="{FF2B5EF4-FFF2-40B4-BE49-F238E27FC236}">
                <a16:creationId xmlns:a16="http://schemas.microsoft.com/office/drawing/2014/main" id="{BA053FC7-06D4-2430-3D11-204889236C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98758" y="4263147"/>
            <a:ext cx="620613" cy="583376"/>
          </a:xfrm>
          <a:prstGeom prst="rect">
            <a:avLst/>
          </a:prstGeom>
        </p:spPr>
      </p:pic>
      <p:pic>
        <p:nvPicPr>
          <p:cNvPr id="46" name="Picture 45" descr="A close-up of a logo&#10;&#10;Description automatically generated">
            <a:extLst>
              <a:ext uri="{FF2B5EF4-FFF2-40B4-BE49-F238E27FC236}">
                <a16:creationId xmlns:a16="http://schemas.microsoft.com/office/drawing/2014/main" id="{BBAE5D2A-F413-5084-6EBA-32FC749D12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32264" y="3117773"/>
            <a:ext cx="1697210" cy="559949"/>
          </a:xfrm>
          <a:prstGeom prst="rect">
            <a:avLst/>
          </a:prstGeom>
        </p:spPr>
      </p:pic>
      <p:pic>
        <p:nvPicPr>
          <p:cNvPr id="36" name="Picture 35" descr="A logo with a hat&#10;&#10;Description automatically generated">
            <a:extLst>
              <a:ext uri="{FF2B5EF4-FFF2-40B4-BE49-F238E27FC236}">
                <a16:creationId xmlns:a16="http://schemas.microsoft.com/office/drawing/2014/main" id="{9DE7AC00-3D23-6967-0388-A5B5ACBDCB5F}"/>
              </a:ext>
            </a:extLst>
          </p:cNvPr>
          <p:cNvPicPr>
            <a:picLocks noChangeAspect="1"/>
          </p:cNvPicPr>
          <p:nvPr/>
        </p:nvPicPr>
        <p:blipFill rotWithShape="1">
          <a:blip r:embed="rId9">
            <a:extLst>
              <a:ext uri="{28A0092B-C50C-407E-A947-70E740481C1C}">
                <a14:useLocalDpi xmlns:a14="http://schemas.microsoft.com/office/drawing/2010/main" val="0"/>
              </a:ext>
            </a:extLst>
          </a:blip>
          <a:srcRect t="23618"/>
          <a:stretch/>
        </p:blipFill>
        <p:spPr>
          <a:xfrm>
            <a:off x="10592013" y="1794500"/>
            <a:ext cx="881100" cy="633412"/>
          </a:xfrm>
          <a:prstGeom prst="rect">
            <a:avLst/>
          </a:prstGeom>
        </p:spPr>
      </p:pic>
      <p:pic>
        <p:nvPicPr>
          <p:cNvPr id="42" name="Picture 41" descr="A logo of a company&#10;&#10;Description automatically generated">
            <a:extLst>
              <a:ext uri="{FF2B5EF4-FFF2-40B4-BE49-F238E27FC236}">
                <a16:creationId xmlns:a16="http://schemas.microsoft.com/office/drawing/2014/main" id="{F0840843-12EC-9A12-A0E2-E104FDC9189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07113" y="2404579"/>
            <a:ext cx="745425" cy="701576"/>
          </a:xfrm>
          <a:prstGeom prst="rect">
            <a:avLst/>
          </a:prstGeom>
        </p:spPr>
      </p:pic>
      <p:grpSp>
        <p:nvGrpSpPr>
          <p:cNvPr id="51" name="Graphic 49">
            <a:extLst>
              <a:ext uri="{FF2B5EF4-FFF2-40B4-BE49-F238E27FC236}">
                <a16:creationId xmlns:a16="http://schemas.microsoft.com/office/drawing/2014/main" id="{6447A7C6-ACFB-81EE-10DD-208082C024D6}"/>
              </a:ext>
            </a:extLst>
          </p:cNvPr>
          <p:cNvGrpSpPr/>
          <p:nvPr/>
        </p:nvGrpSpPr>
        <p:grpSpPr>
          <a:xfrm>
            <a:off x="7275064" y="3701148"/>
            <a:ext cx="481049" cy="426121"/>
            <a:chOff x="6138826" y="3187147"/>
            <a:chExt cx="771525" cy="771525"/>
          </a:xfrm>
        </p:grpSpPr>
        <p:sp>
          <p:nvSpPr>
            <p:cNvPr id="52" name="Freeform: Shape 51">
              <a:extLst>
                <a:ext uri="{FF2B5EF4-FFF2-40B4-BE49-F238E27FC236}">
                  <a16:creationId xmlns:a16="http://schemas.microsoft.com/office/drawing/2014/main" id="{46A7D565-BB1A-A386-1FAA-9BF36A5341AC}"/>
                </a:ext>
              </a:extLst>
            </p:cNvPr>
            <p:cNvSpPr/>
            <p:nvPr/>
          </p:nvSpPr>
          <p:spPr>
            <a:xfrm>
              <a:off x="6138826" y="3187147"/>
              <a:ext cx="771525" cy="771525"/>
            </a:xfrm>
            <a:custGeom>
              <a:avLst/>
              <a:gdLst>
                <a:gd name="connsiteX0" fmla="*/ 771525 w 771525"/>
                <a:gd name="connsiteY0" fmla="*/ 0 h 771525"/>
                <a:gd name="connsiteX1" fmla="*/ 0 w 771525"/>
                <a:gd name="connsiteY1" fmla="*/ 0 h 771525"/>
                <a:gd name="connsiteX2" fmla="*/ 0 w 771525"/>
                <a:gd name="connsiteY2" fmla="*/ 771525 h 771525"/>
                <a:gd name="connsiteX3" fmla="*/ 771525 w 771525"/>
                <a:gd name="connsiteY3" fmla="*/ 771525 h 771525"/>
                <a:gd name="connsiteX4" fmla="*/ 771525 w 771525"/>
                <a:gd name="connsiteY4" fmla="*/ 0 h 77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525" h="771525">
                  <a:moveTo>
                    <a:pt x="771525" y="0"/>
                  </a:moveTo>
                  <a:lnTo>
                    <a:pt x="0" y="0"/>
                  </a:lnTo>
                  <a:lnTo>
                    <a:pt x="0" y="771525"/>
                  </a:lnTo>
                  <a:lnTo>
                    <a:pt x="771525" y="771525"/>
                  </a:lnTo>
                  <a:lnTo>
                    <a:pt x="771525" y="0"/>
                  </a:lnTo>
                  <a:close/>
                </a:path>
              </a:pathLst>
            </a:custGeom>
            <a:solidFill>
              <a:srgbClr val="622776"/>
            </a:solidFill>
            <a:ln w="9525" cap="flat">
              <a:noFill/>
              <a:prstDash val="solid"/>
              <a:miter/>
            </a:ln>
          </p:spPr>
          <p:txBody>
            <a:bodyPr rtlCol="0" anchor="ctr"/>
            <a:lstStyle/>
            <a:p>
              <a:endParaRPr lang="en-GB" dirty="0"/>
            </a:p>
          </p:txBody>
        </p:sp>
        <p:sp>
          <p:nvSpPr>
            <p:cNvPr id="53" name="Freeform: Shape 52">
              <a:extLst>
                <a:ext uri="{FF2B5EF4-FFF2-40B4-BE49-F238E27FC236}">
                  <a16:creationId xmlns:a16="http://schemas.microsoft.com/office/drawing/2014/main" id="{5A199379-BE7D-D1D2-5D7E-29A8ACF68EEA}"/>
                </a:ext>
              </a:extLst>
            </p:cNvPr>
            <p:cNvSpPr/>
            <p:nvPr/>
          </p:nvSpPr>
          <p:spPr>
            <a:xfrm>
              <a:off x="6352479" y="3293973"/>
              <a:ext cx="344218" cy="546002"/>
            </a:xfrm>
            <a:custGeom>
              <a:avLst/>
              <a:gdLst>
                <a:gd name="connsiteX0" fmla="*/ 0 w 344218"/>
                <a:gd name="connsiteY0" fmla="*/ 0 h 546002"/>
                <a:gd name="connsiteX1" fmla="*/ 344218 w 344218"/>
                <a:gd name="connsiteY1" fmla="*/ 0 h 546002"/>
                <a:gd name="connsiteX2" fmla="*/ 344218 w 344218"/>
                <a:gd name="connsiteY2" fmla="*/ 47478 h 546002"/>
                <a:gd name="connsiteX3" fmla="*/ 263207 w 344218"/>
                <a:gd name="connsiteY3" fmla="*/ 46552 h 546002"/>
                <a:gd name="connsiteX4" fmla="*/ 263207 w 344218"/>
                <a:gd name="connsiteY4" fmla="*/ 129639 h 546002"/>
                <a:gd name="connsiteX5" fmla="*/ 320479 w 344218"/>
                <a:gd name="connsiteY5" fmla="*/ 130566 h 546002"/>
                <a:gd name="connsiteX6" fmla="*/ 320479 w 344218"/>
                <a:gd name="connsiteY6" fmla="*/ 178044 h 546002"/>
                <a:gd name="connsiteX7" fmla="*/ 263207 w 344218"/>
                <a:gd name="connsiteY7" fmla="*/ 178044 h 546002"/>
                <a:gd name="connsiteX8" fmla="*/ 263207 w 344218"/>
                <a:gd name="connsiteY8" fmla="*/ 290808 h 546002"/>
                <a:gd name="connsiteX9" fmla="*/ 263207 w 344218"/>
                <a:gd name="connsiteY9" fmla="*/ 290808 h 546002"/>
                <a:gd name="connsiteX10" fmla="*/ 230254 w 344218"/>
                <a:gd name="connsiteY10" fmla="*/ 324987 h 546002"/>
                <a:gd name="connsiteX11" fmla="*/ 160239 w 344218"/>
                <a:gd name="connsiteY11" fmla="*/ 296740 h 546002"/>
                <a:gd name="connsiteX12" fmla="*/ 59347 w 344218"/>
                <a:gd name="connsiteY12" fmla="*/ 397632 h 546002"/>
                <a:gd name="connsiteX13" fmla="*/ 160239 w 344218"/>
                <a:gd name="connsiteY13" fmla="*/ 498523 h 546002"/>
                <a:gd name="connsiteX14" fmla="*/ 249291 w 344218"/>
                <a:gd name="connsiteY14" fmla="*/ 445111 h 546002"/>
                <a:gd name="connsiteX15" fmla="*/ 166174 w 344218"/>
                <a:gd name="connsiteY15" fmla="*/ 445111 h 546002"/>
                <a:gd name="connsiteX16" fmla="*/ 166174 w 344218"/>
                <a:gd name="connsiteY16" fmla="*/ 397632 h 546002"/>
                <a:gd name="connsiteX17" fmla="*/ 261132 w 344218"/>
                <a:gd name="connsiteY17" fmla="*/ 397632 h 546002"/>
                <a:gd name="connsiteX18" fmla="*/ 282612 w 344218"/>
                <a:gd name="connsiteY18" fmla="*/ 397632 h 546002"/>
                <a:gd name="connsiteX19" fmla="*/ 308610 w 344218"/>
                <a:gd name="connsiteY19" fmla="*/ 397632 h 546002"/>
                <a:gd name="connsiteX20" fmla="*/ 305922 w 344218"/>
                <a:gd name="connsiteY20" fmla="*/ 425867 h 546002"/>
                <a:gd name="connsiteX21" fmla="*/ 160239 w 344218"/>
                <a:gd name="connsiteY21" fmla="*/ 546003 h 546002"/>
                <a:gd name="connsiteX22" fmla="*/ 11869 w 344218"/>
                <a:gd name="connsiteY22" fmla="*/ 397632 h 546002"/>
                <a:gd name="connsiteX23" fmla="*/ 71217 w 344218"/>
                <a:gd name="connsiteY23" fmla="*/ 278925 h 546002"/>
                <a:gd name="connsiteX24" fmla="*/ 71217 w 344218"/>
                <a:gd name="connsiteY24" fmla="*/ 47478 h 546002"/>
                <a:gd name="connsiteX25" fmla="*/ 0 w 344218"/>
                <a:gd name="connsiteY25" fmla="*/ 47478 h 546002"/>
                <a:gd name="connsiteX26" fmla="*/ 0 w 344218"/>
                <a:gd name="connsiteY26" fmla="*/ 0 h 546002"/>
                <a:gd name="connsiteX27" fmla="*/ 118696 w 344218"/>
                <a:gd name="connsiteY27" fmla="*/ 255157 h 546002"/>
                <a:gd name="connsiteX28" fmla="*/ 160239 w 344218"/>
                <a:gd name="connsiteY28" fmla="*/ 249262 h 546002"/>
                <a:gd name="connsiteX29" fmla="*/ 213652 w 344218"/>
                <a:gd name="connsiteY29" fmla="*/ 259173 h 546002"/>
                <a:gd name="connsiteX30" fmla="*/ 213652 w 344218"/>
                <a:gd name="connsiteY30" fmla="*/ 47478 h 546002"/>
                <a:gd name="connsiteX31" fmla="*/ 118696 w 344218"/>
                <a:gd name="connsiteY31" fmla="*/ 47478 h 546002"/>
                <a:gd name="connsiteX32" fmla="*/ 118696 w 344218"/>
                <a:gd name="connsiteY32" fmla="*/ 255157 h 54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44218" h="546002">
                  <a:moveTo>
                    <a:pt x="0" y="0"/>
                  </a:moveTo>
                  <a:lnTo>
                    <a:pt x="344218" y="0"/>
                  </a:lnTo>
                  <a:lnTo>
                    <a:pt x="344218" y="47478"/>
                  </a:lnTo>
                  <a:lnTo>
                    <a:pt x="263207" y="46552"/>
                  </a:lnTo>
                  <a:lnTo>
                    <a:pt x="263207" y="129639"/>
                  </a:lnTo>
                  <a:lnTo>
                    <a:pt x="320479" y="130566"/>
                  </a:lnTo>
                  <a:lnTo>
                    <a:pt x="320479" y="178044"/>
                  </a:lnTo>
                  <a:lnTo>
                    <a:pt x="263207" y="178044"/>
                  </a:lnTo>
                  <a:lnTo>
                    <a:pt x="263207" y="290808"/>
                  </a:lnTo>
                  <a:cubicBezTo>
                    <a:pt x="263905" y="291455"/>
                    <a:pt x="262521" y="290147"/>
                    <a:pt x="263207" y="290808"/>
                  </a:cubicBezTo>
                  <a:lnTo>
                    <a:pt x="230254" y="324987"/>
                  </a:lnTo>
                  <a:cubicBezTo>
                    <a:pt x="212087" y="307474"/>
                    <a:pt x="187442" y="296740"/>
                    <a:pt x="160239" y="296740"/>
                  </a:cubicBezTo>
                  <a:cubicBezTo>
                    <a:pt x="104519" y="296740"/>
                    <a:pt x="59347" y="341911"/>
                    <a:pt x="59347" y="397632"/>
                  </a:cubicBezTo>
                  <a:cubicBezTo>
                    <a:pt x="59347" y="453353"/>
                    <a:pt x="104519" y="498523"/>
                    <a:pt x="160239" y="498523"/>
                  </a:cubicBezTo>
                  <a:cubicBezTo>
                    <a:pt x="198783" y="498523"/>
                    <a:pt x="232306" y="476896"/>
                    <a:pt x="249291" y="445111"/>
                  </a:cubicBezTo>
                  <a:lnTo>
                    <a:pt x="166174" y="445111"/>
                  </a:lnTo>
                  <a:lnTo>
                    <a:pt x="166174" y="397632"/>
                  </a:lnTo>
                  <a:lnTo>
                    <a:pt x="261132" y="397632"/>
                  </a:lnTo>
                  <a:lnTo>
                    <a:pt x="282612" y="397632"/>
                  </a:lnTo>
                  <a:lnTo>
                    <a:pt x="308610" y="397632"/>
                  </a:lnTo>
                  <a:cubicBezTo>
                    <a:pt x="308610" y="407266"/>
                    <a:pt x="307689" y="416707"/>
                    <a:pt x="305922" y="425867"/>
                  </a:cubicBezTo>
                  <a:cubicBezTo>
                    <a:pt x="292723" y="494306"/>
                    <a:pt x="232544" y="546003"/>
                    <a:pt x="160239" y="546003"/>
                  </a:cubicBezTo>
                  <a:cubicBezTo>
                    <a:pt x="78296" y="546003"/>
                    <a:pt x="11869" y="479575"/>
                    <a:pt x="11869" y="397632"/>
                  </a:cubicBezTo>
                  <a:cubicBezTo>
                    <a:pt x="11869" y="349091"/>
                    <a:pt x="35180" y="305993"/>
                    <a:pt x="71217" y="278925"/>
                  </a:cubicBezTo>
                  <a:lnTo>
                    <a:pt x="71217" y="47478"/>
                  </a:lnTo>
                  <a:lnTo>
                    <a:pt x="0" y="47478"/>
                  </a:lnTo>
                  <a:lnTo>
                    <a:pt x="0" y="0"/>
                  </a:lnTo>
                  <a:close/>
                  <a:moveTo>
                    <a:pt x="118696" y="255157"/>
                  </a:moveTo>
                  <a:cubicBezTo>
                    <a:pt x="131878" y="251319"/>
                    <a:pt x="145819" y="249262"/>
                    <a:pt x="160239" y="249262"/>
                  </a:cubicBezTo>
                  <a:cubicBezTo>
                    <a:pt x="179062" y="249262"/>
                    <a:pt x="197077" y="252774"/>
                    <a:pt x="213652" y="259173"/>
                  </a:cubicBezTo>
                  <a:lnTo>
                    <a:pt x="213652" y="47478"/>
                  </a:lnTo>
                  <a:lnTo>
                    <a:pt x="118696" y="47478"/>
                  </a:lnTo>
                  <a:lnTo>
                    <a:pt x="118696" y="255157"/>
                  </a:lnTo>
                  <a:close/>
                </a:path>
              </a:pathLst>
            </a:custGeom>
            <a:solidFill>
              <a:srgbClr val="FFFFFF"/>
            </a:solidFill>
            <a:ln w="9525" cap="flat">
              <a:noFill/>
              <a:prstDash val="solid"/>
              <a:miter/>
            </a:ln>
          </p:spPr>
          <p:txBody>
            <a:bodyPr rtlCol="0" anchor="ctr"/>
            <a:lstStyle/>
            <a:p>
              <a:endParaRPr lang="en-GB" dirty="0"/>
            </a:p>
          </p:txBody>
        </p:sp>
      </p:grpSp>
      <p:pic>
        <p:nvPicPr>
          <p:cNvPr id="48" name="Picture 47" descr="A blue and black logo&#10;&#10;Description automatically generated">
            <a:extLst>
              <a:ext uri="{FF2B5EF4-FFF2-40B4-BE49-F238E27FC236}">
                <a16:creationId xmlns:a16="http://schemas.microsoft.com/office/drawing/2014/main" id="{E34AF1F1-4C92-495F-F2AD-7AB8FE0D53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509" y="5362876"/>
            <a:ext cx="1127514" cy="320620"/>
          </a:xfrm>
          <a:prstGeom prst="rect">
            <a:avLst/>
          </a:prstGeom>
        </p:spPr>
      </p:pic>
      <p:pic>
        <p:nvPicPr>
          <p:cNvPr id="38" name="Picture 37" descr="A blue and yellow logo&#10;&#10;Description automatically generated">
            <a:extLst>
              <a:ext uri="{FF2B5EF4-FFF2-40B4-BE49-F238E27FC236}">
                <a16:creationId xmlns:a16="http://schemas.microsoft.com/office/drawing/2014/main" id="{4FFCBFF2-C302-F991-E4B3-1C285536D9C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191304" y="4392223"/>
            <a:ext cx="725038" cy="680421"/>
          </a:xfrm>
          <a:prstGeom prst="rect">
            <a:avLst/>
          </a:prstGeom>
        </p:spPr>
      </p:pic>
      <p:sp>
        <p:nvSpPr>
          <p:cNvPr id="2" name="Title 1">
            <a:extLst>
              <a:ext uri="{FF2B5EF4-FFF2-40B4-BE49-F238E27FC236}">
                <a16:creationId xmlns:a16="http://schemas.microsoft.com/office/drawing/2014/main" id="{6C3F4DC3-A0D9-1529-5D1E-B425E29CFD9C}"/>
              </a:ext>
            </a:extLst>
          </p:cNvPr>
          <p:cNvSpPr>
            <a:spLocks noGrp="1"/>
          </p:cNvSpPr>
          <p:nvPr>
            <p:ph type="title"/>
          </p:nvPr>
        </p:nvSpPr>
        <p:spPr/>
        <p:txBody>
          <a:bodyPr vert="horz"/>
          <a:lstStyle/>
          <a:p>
            <a:r>
              <a:rPr lang="en-GB" dirty="0"/>
              <a:t>Customers have reported a positive outlook on the back of the suspension of loadshedding for more than 9 months</a:t>
            </a:r>
          </a:p>
        </p:txBody>
      </p:sp>
      <p:sp>
        <p:nvSpPr>
          <p:cNvPr id="14" name="TextBox 13">
            <a:extLst>
              <a:ext uri="{FF2B5EF4-FFF2-40B4-BE49-F238E27FC236}">
                <a16:creationId xmlns:a16="http://schemas.microsoft.com/office/drawing/2014/main" id="{6CF882FE-1519-494B-BB87-183F73A3A796}"/>
              </a:ext>
            </a:extLst>
          </p:cNvPr>
          <p:cNvSpPr txBox="1"/>
          <p:nvPr/>
        </p:nvSpPr>
        <p:spPr>
          <a:xfrm>
            <a:off x="4596213" y="4563469"/>
            <a:ext cx="3086100" cy="1169551"/>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 the </a:t>
            </a:r>
            <a:r>
              <a:rPr lang="en-GB" sz="1400" b="1" dirty="0">
                <a:latin typeface="Gill Sans MT" panose="020B0502020104020203" pitchFamily="34" charset="0"/>
              </a:rPr>
              <a:t>suspension of loadshedding </a:t>
            </a:r>
            <a:r>
              <a:rPr lang="en-GB" sz="1400" dirty="0">
                <a:latin typeface="Gill Sans MT" panose="020B0502020104020203" pitchFamily="34" charset="0"/>
              </a:rPr>
              <a:t>will enhance customers’ ability to earn an income [supporting] an optimistic consumer outlook</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Pepkor</a:t>
            </a:r>
          </a:p>
        </p:txBody>
      </p:sp>
      <p:sp>
        <p:nvSpPr>
          <p:cNvPr id="16" name="TextBox 15">
            <a:extLst>
              <a:ext uri="{FF2B5EF4-FFF2-40B4-BE49-F238E27FC236}">
                <a16:creationId xmlns:a16="http://schemas.microsoft.com/office/drawing/2014/main" id="{70654AF3-D1C0-A742-F720-9E5008B4AF1A}"/>
              </a:ext>
            </a:extLst>
          </p:cNvPr>
          <p:cNvSpPr txBox="1"/>
          <p:nvPr/>
        </p:nvSpPr>
        <p:spPr>
          <a:xfrm>
            <a:off x="553784" y="5155054"/>
            <a:ext cx="3086100" cy="954107"/>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Consumer confidence has been buoyed by … the </a:t>
            </a:r>
            <a:r>
              <a:rPr lang="en-GB" sz="1400" b="1" dirty="0">
                <a:latin typeface="Gill Sans MT" panose="020B0502020104020203" pitchFamily="34" charset="0"/>
              </a:rPr>
              <a:t>suspension of loadshedding</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Lewis Stores</a:t>
            </a:r>
          </a:p>
        </p:txBody>
      </p:sp>
      <p:sp>
        <p:nvSpPr>
          <p:cNvPr id="19" name="TextBox 18">
            <a:extLst>
              <a:ext uri="{FF2B5EF4-FFF2-40B4-BE49-F238E27FC236}">
                <a16:creationId xmlns:a16="http://schemas.microsoft.com/office/drawing/2014/main" id="{632D321A-3556-C46B-F65C-3721C1C0FC69}"/>
              </a:ext>
            </a:extLst>
          </p:cNvPr>
          <p:cNvSpPr txBox="1"/>
          <p:nvPr/>
        </p:nvSpPr>
        <p:spPr>
          <a:xfrm>
            <a:off x="8467723" y="1255268"/>
            <a:ext cx="3086100" cy="954107"/>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While there were macroeconomic positives of </a:t>
            </a:r>
            <a:r>
              <a:rPr lang="en-GB" sz="1400" b="1" dirty="0">
                <a:latin typeface="Gill Sans MT" panose="020B0502020104020203" pitchFamily="34" charset="0"/>
              </a:rPr>
              <a:t>no loadshedding</a:t>
            </a:r>
            <a:r>
              <a:rPr lang="en-GB" sz="1400" dirty="0">
                <a:latin typeface="Gill Sans MT" panose="020B0502020104020203" pitchFamily="34" charset="0"/>
              </a:rPr>
              <a:t>, increased political stability …</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Mr Price</a:t>
            </a:r>
          </a:p>
        </p:txBody>
      </p:sp>
      <p:sp>
        <p:nvSpPr>
          <p:cNvPr id="20" name="TextBox 19">
            <a:extLst>
              <a:ext uri="{FF2B5EF4-FFF2-40B4-BE49-F238E27FC236}">
                <a16:creationId xmlns:a16="http://schemas.microsoft.com/office/drawing/2014/main" id="{558C2D74-17D1-6477-8350-84A78EC6CA6C}"/>
              </a:ext>
            </a:extLst>
          </p:cNvPr>
          <p:cNvSpPr txBox="1"/>
          <p:nvPr/>
        </p:nvSpPr>
        <p:spPr>
          <a:xfrm>
            <a:off x="4586688" y="3117773"/>
            <a:ext cx="3429000" cy="1169551"/>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In South Africa, the outlook is positively buoyed by the formation of the Government of National Unity, </a:t>
            </a:r>
            <a:r>
              <a:rPr lang="en-GB" sz="1400" b="1" dirty="0">
                <a:latin typeface="Gill Sans MT" panose="020B0502020104020203" pitchFamily="34" charset="0"/>
              </a:rPr>
              <a:t>suspension of loadshedding</a:t>
            </a:r>
            <a:r>
              <a:rPr lang="en-GB" sz="1400" dirty="0">
                <a:latin typeface="Gill Sans MT" panose="020B0502020104020203" pitchFamily="34" charset="0"/>
              </a:rPr>
              <a:t> …</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TFG</a:t>
            </a:r>
          </a:p>
        </p:txBody>
      </p:sp>
      <p:sp>
        <p:nvSpPr>
          <p:cNvPr id="23" name="TextBox 22">
            <a:extLst>
              <a:ext uri="{FF2B5EF4-FFF2-40B4-BE49-F238E27FC236}">
                <a16:creationId xmlns:a16="http://schemas.microsoft.com/office/drawing/2014/main" id="{38A7BEFB-EDA6-75BE-D9A5-B900AB86420A}"/>
              </a:ext>
            </a:extLst>
          </p:cNvPr>
          <p:cNvSpPr txBox="1"/>
          <p:nvPr/>
        </p:nvSpPr>
        <p:spPr>
          <a:xfrm>
            <a:off x="585111" y="3782168"/>
            <a:ext cx="3086100" cy="1169551"/>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In South Africa, … consumer sentiment is improving, supported by … the </a:t>
            </a:r>
            <a:r>
              <a:rPr lang="en-GB" sz="1400" b="1" dirty="0">
                <a:latin typeface="Gill Sans MT" panose="020B0502020104020203" pitchFamily="34" charset="0"/>
              </a:rPr>
              <a:t>prolonged suspension of loadshedding</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Woolworths</a:t>
            </a:r>
          </a:p>
        </p:txBody>
      </p:sp>
      <p:sp>
        <p:nvSpPr>
          <p:cNvPr id="24" name="TextBox 23">
            <a:extLst>
              <a:ext uri="{FF2B5EF4-FFF2-40B4-BE49-F238E27FC236}">
                <a16:creationId xmlns:a16="http://schemas.microsoft.com/office/drawing/2014/main" id="{03D7DC03-27FB-504A-5891-E1191F31ABE0}"/>
              </a:ext>
            </a:extLst>
          </p:cNvPr>
          <p:cNvSpPr txBox="1"/>
          <p:nvPr/>
        </p:nvSpPr>
        <p:spPr>
          <a:xfrm>
            <a:off x="4567638" y="1253004"/>
            <a:ext cx="3429000" cy="1600438"/>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The </a:t>
            </a:r>
            <a:r>
              <a:rPr lang="en-GB" sz="1400" b="1" dirty="0">
                <a:latin typeface="Gill Sans MT" panose="020B0502020104020203" pitchFamily="34" charset="0"/>
              </a:rPr>
              <a:t>suspension of loadshedding </a:t>
            </a:r>
            <a:r>
              <a:rPr lang="en-GB" sz="1400" dirty="0">
                <a:latin typeface="Gill Sans MT" panose="020B0502020104020203" pitchFamily="34" charset="0"/>
              </a:rPr>
              <a:t>in South Africa resulted in significant savings on diesel and other generator-related costs. These savings of R243 million were fully reinvested into lower prices for customers, particularly on essential food and grocery items</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Pick n Pay</a:t>
            </a:r>
          </a:p>
        </p:txBody>
      </p:sp>
      <p:sp>
        <p:nvSpPr>
          <p:cNvPr id="27" name="TextBox 26">
            <a:extLst>
              <a:ext uri="{FF2B5EF4-FFF2-40B4-BE49-F238E27FC236}">
                <a16:creationId xmlns:a16="http://schemas.microsoft.com/office/drawing/2014/main" id="{136F15B9-4D5F-379C-295A-82BDE33E71E2}"/>
              </a:ext>
            </a:extLst>
          </p:cNvPr>
          <p:cNvSpPr txBox="1"/>
          <p:nvPr/>
        </p:nvSpPr>
        <p:spPr>
          <a:xfrm>
            <a:off x="586322" y="1247146"/>
            <a:ext cx="3443152" cy="2246769"/>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Sentiment towards the real estate sector has improved dramatically. With more than 230 days with </a:t>
            </a:r>
            <a:r>
              <a:rPr lang="en-GB" sz="1400" b="1" dirty="0">
                <a:latin typeface="Gill Sans MT" panose="020B0502020104020203" pitchFamily="34" charset="0"/>
              </a:rPr>
              <a:t>no loadshedding </a:t>
            </a:r>
            <a:r>
              <a:rPr lang="en-GB" sz="1400" dirty="0">
                <a:latin typeface="Gill Sans MT" panose="020B0502020104020203" pitchFamily="34" charset="0"/>
              </a:rPr>
              <a:t>… contributing to improved business confidence with is evident in our operational performance. The prospect of imminent interest rate cuts … together with </a:t>
            </a:r>
            <a:r>
              <a:rPr lang="en-GB" sz="1400" b="1" dirty="0">
                <a:latin typeface="Gill Sans MT" panose="020B0502020104020203" pitchFamily="34" charset="0"/>
              </a:rPr>
              <a:t>no loadshedding since </a:t>
            </a:r>
            <a:br>
              <a:rPr lang="en-GB" sz="1400" b="1" dirty="0">
                <a:latin typeface="Gill Sans MT" panose="020B0502020104020203" pitchFamily="34" charset="0"/>
              </a:rPr>
            </a:br>
            <a:r>
              <a:rPr lang="en-GB" sz="1400" b="1" dirty="0">
                <a:latin typeface="Gill Sans MT" panose="020B0502020104020203" pitchFamily="34" charset="0"/>
              </a:rPr>
              <a:t>March 2024</a:t>
            </a:r>
            <a:r>
              <a:rPr lang="en-GB" sz="1400" dirty="0">
                <a:latin typeface="Gill Sans MT" panose="020B0502020104020203" pitchFamily="34" charset="0"/>
              </a:rPr>
              <a:t>, will positively influence retailers’ operations and performance</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Growthpoint</a:t>
            </a:r>
          </a:p>
        </p:txBody>
      </p:sp>
      <p:sp>
        <p:nvSpPr>
          <p:cNvPr id="30" name="TextBox 29">
            <a:extLst>
              <a:ext uri="{FF2B5EF4-FFF2-40B4-BE49-F238E27FC236}">
                <a16:creationId xmlns:a16="http://schemas.microsoft.com/office/drawing/2014/main" id="{71E846A1-3511-EAA8-5DBE-5893DFA0F3C1}"/>
              </a:ext>
            </a:extLst>
          </p:cNvPr>
          <p:cNvSpPr txBox="1"/>
          <p:nvPr/>
        </p:nvSpPr>
        <p:spPr>
          <a:xfrm>
            <a:off x="8467723" y="2577154"/>
            <a:ext cx="3323683" cy="2246769"/>
          </a:xfrm>
          <a:prstGeom prst="rect">
            <a:avLst/>
          </a:prstGeom>
          <a:noFill/>
        </p:spPr>
        <p:txBody>
          <a:bodyPr wrap="square" rtlCol="0">
            <a:spAutoFit/>
          </a:bodyPr>
          <a:lstStyle/>
          <a:p>
            <a:pPr>
              <a:buClr>
                <a:schemeClr val="bg1">
                  <a:lumMod val="50000"/>
                </a:schemeClr>
              </a:buClr>
            </a:pPr>
            <a:r>
              <a:rPr lang="en-GB" sz="1400" dirty="0">
                <a:latin typeface="Gill Sans MT" panose="020B0502020104020203" pitchFamily="34" charset="0"/>
              </a:rPr>
              <a:t>Generator diesel costs declined from R124 million in FY2023 to </a:t>
            </a:r>
            <a:br>
              <a:rPr lang="en-GB" sz="1400" dirty="0">
                <a:latin typeface="Gill Sans MT" panose="020B0502020104020203" pitchFamily="34" charset="0"/>
              </a:rPr>
            </a:br>
            <a:r>
              <a:rPr lang="en-GB" sz="1400" dirty="0">
                <a:latin typeface="Gill Sans MT" panose="020B0502020104020203" pitchFamily="34" charset="0"/>
              </a:rPr>
              <a:t>R47 million, mostly due to </a:t>
            </a:r>
            <a:r>
              <a:rPr lang="en-GB" sz="1400" b="1" dirty="0">
                <a:latin typeface="Gill Sans MT" panose="020B0502020104020203" pitchFamily="34" charset="0"/>
              </a:rPr>
              <a:t>reduced loadshedding </a:t>
            </a:r>
            <a:r>
              <a:rPr lang="en-GB" sz="1400" dirty="0">
                <a:latin typeface="Gill Sans MT" panose="020B0502020104020203" pitchFamily="34" charset="0"/>
              </a:rPr>
              <a:t>during the year. Key indicators such as a significant </a:t>
            </a:r>
            <a:r>
              <a:rPr lang="en-GB" sz="1400" b="1" dirty="0">
                <a:latin typeface="Gill Sans MT" panose="020B0502020104020203" pitchFamily="34" charset="0"/>
              </a:rPr>
              <a:t>reduction in energy loadshedding </a:t>
            </a:r>
            <a:r>
              <a:rPr lang="en-GB" sz="1400" dirty="0">
                <a:latin typeface="Gill Sans MT" panose="020B0502020104020203" pitchFamily="34" charset="0"/>
              </a:rPr>
              <a:t>… provide a more favourable outlook for consumers and signal improvements in both the economic and operating environment</a:t>
            </a:r>
          </a:p>
          <a:p>
            <a:pPr>
              <a:buClr>
                <a:schemeClr val="bg1">
                  <a:lumMod val="50000"/>
                </a:schemeClr>
              </a:buClr>
            </a:pPr>
            <a:r>
              <a:rPr lang="en-GB" sz="1400" dirty="0">
                <a:latin typeface="Gill Sans MT" panose="020B0502020104020203" pitchFamily="34" charset="0"/>
              </a:rPr>
              <a:t>~ </a:t>
            </a:r>
            <a:r>
              <a:rPr lang="en-GB" sz="1400" b="1" dirty="0">
                <a:latin typeface="Gill Sans MT" panose="020B0502020104020203" pitchFamily="34" charset="0"/>
              </a:rPr>
              <a:t>Netcare</a:t>
            </a:r>
          </a:p>
        </p:txBody>
      </p:sp>
      <p:sp>
        <p:nvSpPr>
          <p:cNvPr id="58" name="Slide Number Placeholder 1">
            <a:extLst>
              <a:ext uri="{FF2B5EF4-FFF2-40B4-BE49-F238E27FC236}">
                <a16:creationId xmlns:a16="http://schemas.microsoft.com/office/drawing/2014/main" id="{86F8471B-9657-6144-E307-87A3E57F21B5}"/>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7" name="Rectangle 6">
            <a:extLst>
              <a:ext uri="{FF2B5EF4-FFF2-40B4-BE49-F238E27FC236}">
                <a16:creationId xmlns:a16="http://schemas.microsoft.com/office/drawing/2014/main" id="{9CF8E7A6-41D1-3E27-68B1-6D4C18C1275B}"/>
              </a:ext>
            </a:extLst>
          </p:cNvPr>
          <p:cNvSpPr/>
          <p:nvPr/>
        </p:nvSpPr>
        <p:spPr>
          <a:xfrm>
            <a:off x="8532930" y="5233058"/>
            <a:ext cx="3323683" cy="837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chemeClr val="tx2"/>
                </a:solidFill>
                <a:effectLst/>
                <a:uLnTx/>
                <a:uFillTx/>
                <a:latin typeface="Gill Sans MT" panose="020B0502020104020203" pitchFamily="34" charset="0"/>
                <a:ea typeface="+mn-ea"/>
                <a:cs typeface="+mn-cs"/>
              </a:rPr>
              <a:t>This has had a positive impact on Sovereign credit ratings and the country’s growth prospects</a:t>
            </a:r>
          </a:p>
        </p:txBody>
      </p:sp>
      <p:sp>
        <p:nvSpPr>
          <p:cNvPr id="8" name="Arrow: Chevron 7">
            <a:extLst>
              <a:ext uri="{FF2B5EF4-FFF2-40B4-BE49-F238E27FC236}">
                <a16:creationId xmlns:a16="http://schemas.microsoft.com/office/drawing/2014/main" id="{F59B5EC8-D1CF-696B-1119-CC1CE3B8432D}"/>
              </a:ext>
            </a:extLst>
          </p:cNvPr>
          <p:cNvSpPr/>
          <p:nvPr/>
        </p:nvSpPr>
        <p:spPr>
          <a:xfrm rot="3150698">
            <a:off x="8082854" y="5047321"/>
            <a:ext cx="295275" cy="371475"/>
          </a:xfrm>
          <a:prstGeom prst="chevr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4" name="TextBox 3">
            <a:extLst>
              <a:ext uri="{FF2B5EF4-FFF2-40B4-BE49-F238E27FC236}">
                <a16:creationId xmlns:a16="http://schemas.microsoft.com/office/drawing/2014/main" id="{93C8DCFF-38F7-6DF6-6C0A-4AF4086ED5E2}"/>
              </a:ext>
            </a:extLst>
          </p:cNvPr>
          <p:cNvSpPr txBox="1"/>
          <p:nvPr/>
        </p:nvSpPr>
        <p:spPr>
          <a:xfrm>
            <a:off x="133216" y="6448723"/>
            <a:ext cx="367243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2025 HALF-YEAR PERFORMANCE</a:t>
            </a:r>
          </a:p>
        </p:txBody>
      </p:sp>
    </p:spTree>
    <p:extLst>
      <p:ext uri="{BB962C8B-B14F-4D97-AF65-F5344CB8AC3E}">
        <p14:creationId xmlns:p14="http://schemas.microsoft.com/office/powerpoint/2010/main" val="1428642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6" name="Object 535" hidden="1">
            <a:extLst>
              <a:ext uri="{FF2B5EF4-FFF2-40B4-BE49-F238E27FC236}">
                <a16:creationId xmlns:a16="http://schemas.microsoft.com/office/drawing/2014/main" id="{B398DF46-7A92-62B8-BD30-9462B34ACE84}"/>
              </a:ext>
            </a:extLst>
          </p:cNvPr>
          <p:cNvGraphicFramePr>
            <a:graphicFrameLocks noChangeAspect="1"/>
          </p:cNvGraphicFramePr>
          <p:nvPr>
            <p:custDataLst>
              <p:tags r:id="rId1"/>
            </p:custDataLst>
            <p:extLst>
              <p:ext uri="{D42A27DB-BD31-4B8C-83A1-F6EECF244321}">
                <p14:modId xmlns:p14="http://schemas.microsoft.com/office/powerpoint/2010/main" val="440766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9" imgW="425" imgH="426" progId="TCLayout.ActiveDocument.1">
                  <p:embed/>
                </p:oleObj>
              </mc:Choice>
              <mc:Fallback>
                <p:oleObj name="think-cell Slide" r:id="rId109" imgW="425" imgH="426" progId="TCLayout.ActiveDocument.1">
                  <p:embed/>
                  <p:pic>
                    <p:nvPicPr>
                      <p:cNvPr id="536" name="Object 535" hidden="1">
                        <a:extLst>
                          <a:ext uri="{FF2B5EF4-FFF2-40B4-BE49-F238E27FC236}">
                            <a16:creationId xmlns:a16="http://schemas.microsoft.com/office/drawing/2014/main" id="{B398DF46-7A92-62B8-BD30-9462B34ACE84}"/>
                          </a:ext>
                        </a:extLst>
                      </p:cNvPr>
                      <p:cNvPicPr/>
                      <p:nvPr/>
                    </p:nvPicPr>
                    <p:blipFill>
                      <a:blip r:embed="rId110"/>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a:noFill/>
        </p:spPr>
        <p:txBody>
          <a:bodyPr vert="horz"/>
          <a:lstStyle/>
          <a:p>
            <a:pPr marR="0" lvl="0" fontAlgn="auto">
              <a:spcAft>
                <a:spcPts val="0"/>
              </a:spcAft>
              <a:buClrTx/>
              <a:buSzTx/>
              <a:tabLst/>
              <a:defRPr/>
            </a:pPr>
            <a:r>
              <a:rPr lang="en-GB" dirty="0">
                <a:cs typeface="Calibri" panose="020F0502020204030204" pitchFamily="34" charset="0"/>
              </a:rPr>
              <a:t>T</a:t>
            </a:r>
            <a:r>
              <a:rPr lang="en-GB" dirty="0">
                <a:latin typeface="Gill Sans MT" panose="020B0502020104020203" pitchFamily="34" charset="0"/>
                <a:cs typeface="Calibri" panose="020F0502020204030204" pitchFamily="34" charset="0"/>
              </a:rPr>
              <a:t>he suspension of </a:t>
            </a:r>
            <a:r>
              <a:rPr lang="en-GB" dirty="0">
                <a:cs typeface="Calibri" panose="020F0502020204030204" pitchFamily="34" charset="0"/>
              </a:rPr>
              <a:t>loadshedding is due to a reduction in unplanned losses, driven by </a:t>
            </a:r>
            <a:r>
              <a:rPr lang="en-GB" dirty="0">
                <a:latin typeface="Gill Sans MT" panose="020B0502020104020203" pitchFamily="34" charset="0"/>
                <a:cs typeface="Calibri" panose="020F0502020204030204" pitchFamily="34" charset="0"/>
              </a:rPr>
              <a:t>disciplined execution of planned maintenance</a:t>
            </a:r>
          </a:p>
        </p:txBody>
      </p:sp>
      <p:sp>
        <p:nvSpPr>
          <p:cNvPr id="2051" name="TextBox 2050">
            <a:extLst>
              <a:ext uri="{FF2B5EF4-FFF2-40B4-BE49-F238E27FC236}">
                <a16:creationId xmlns:a16="http://schemas.microsoft.com/office/drawing/2014/main" id="{03D5CAA3-2842-7856-D314-F24DB8D08719}"/>
              </a:ext>
            </a:extLst>
          </p:cNvPr>
          <p:cNvSpPr txBox="1"/>
          <p:nvPr/>
        </p:nvSpPr>
        <p:spPr>
          <a:xfrm>
            <a:off x="187325" y="1442650"/>
            <a:ext cx="603250" cy="276999"/>
          </a:xfrm>
          <a:prstGeom prst="rect">
            <a:avLst/>
          </a:prstGeom>
          <a:noFill/>
        </p:spPr>
        <p:txBody>
          <a:bodyPr wrap="square" rtlCol="0">
            <a:spAutoFit/>
          </a:bodyPr>
          <a:lstStyle/>
          <a:p>
            <a:pPr marL="0" marR="0" lvl="0" indent="0" algn="l" defTabSz="342906"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FFFFFF">
                    <a:lumMod val="50000"/>
                  </a:srgbClr>
                </a:solidFill>
                <a:effectLst/>
                <a:uLnTx/>
                <a:uFillTx/>
                <a:latin typeface="Gill Sans MT" panose="020B0502020104020203" pitchFamily="34" charset="0"/>
                <a:ea typeface="ＭＳ Ｐゴシック"/>
                <a:cs typeface="Arial"/>
              </a:rPr>
              <a:t>GW</a:t>
            </a:r>
          </a:p>
        </p:txBody>
      </p:sp>
      <p:sp>
        <p:nvSpPr>
          <p:cNvPr id="2052" name="TextBox 2051">
            <a:extLst>
              <a:ext uri="{FF2B5EF4-FFF2-40B4-BE49-F238E27FC236}">
                <a16:creationId xmlns:a16="http://schemas.microsoft.com/office/drawing/2014/main" id="{9498AF59-3C33-DE11-B5C6-A6BD40CE1F33}"/>
              </a:ext>
            </a:extLst>
          </p:cNvPr>
          <p:cNvSpPr txBox="1"/>
          <p:nvPr/>
        </p:nvSpPr>
        <p:spPr>
          <a:xfrm>
            <a:off x="187324" y="1169066"/>
            <a:ext cx="6638926" cy="307777"/>
          </a:xfrm>
          <a:prstGeom prst="rect">
            <a:avLst/>
          </a:prstGeom>
          <a:noFill/>
        </p:spPr>
        <p:txBody>
          <a:bodyPr wrap="square" rtlCol="0">
            <a:spAutoFit/>
          </a:bodyPr>
          <a:lstStyle/>
          <a:p>
            <a:pPr marL="0" marR="0" lvl="0" indent="0" algn="l" defTabSz="342906"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Eskom Generation actual performance on unplanned losses</a:t>
            </a:r>
            <a:endParaRPr kumimoji="0" lang="en-GB" sz="1400" b="1" i="0" u="none" strike="noStrike" kern="1200" cap="none" spc="0" normalizeH="0" baseline="30000" noProof="0" dirty="0">
              <a:ln>
                <a:noFill/>
              </a:ln>
              <a:solidFill>
                <a:srgbClr val="003896"/>
              </a:solidFill>
              <a:effectLst/>
              <a:uLnTx/>
              <a:uFillTx/>
              <a:latin typeface="Gill Sans MT" panose="020B0502020104020203" pitchFamily="34" charset="0"/>
              <a:ea typeface="ＭＳ Ｐゴシック"/>
              <a:cs typeface="Arial"/>
            </a:endParaRPr>
          </a:p>
        </p:txBody>
      </p:sp>
      <p:graphicFrame>
        <p:nvGraphicFramePr>
          <p:cNvPr id="2301" name="Chart 2300">
            <a:extLst>
              <a:ext uri="{FF2B5EF4-FFF2-40B4-BE49-F238E27FC236}">
                <a16:creationId xmlns:a16="http://schemas.microsoft.com/office/drawing/2014/main" id="{177956B7-576C-A3D3-17C0-BD0719F2943B}"/>
              </a:ext>
            </a:extLst>
          </p:cNvPr>
          <p:cNvGraphicFramePr/>
          <p:nvPr>
            <p:custDataLst>
              <p:tags r:id="rId2"/>
            </p:custDataLst>
            <p:extLst>
              <p:ext uri="{D42A27DB-BD31-4B8C-83A1-F6EECF244321}">
                <p14:modId xmlns:p14="http://schemas.microsoft.com/office/powerpoint/2010/main" val="3668125718"/>
              </p:ext>
            </p:extLst>
          </p:nvPr>
        </p:nvGraphicFramePr>
        <p:xfrm>
          <a:off x="50800" y="1835150"/>
          <a:ext cx="12223750" cy="1571625"/>
        </p:xfrm>
        <a:graphic>
          <a:graphicData uri="http://schemas.openxmlformats.org/drawingml/2006/chart">
            <c:chart xmlns:c="http://schemas.openxmlformats.org/drawingml/2006/chart" xmlns:r="http://schemas.openxmlformats.org/officeDocument/2006/relationships" r:id="rId111"/>
          </a:graphicData>
        </a:graphic>
      </p:graphicFrame>
      <p:sp useBgFill="1">
        <p:nvSpPr>
          <p:cNvPr id="23" name="Freeform: Shape 22">
            <a:extLst>
              <a:ext uri="{FF2B5EF4-FFF2-40B4-BE49-F238E27FC236}">
                <a16:creationId xmlns:a16="http://schemas.microsoft.com/office/drawing/2014/main" id="{D320A01B-BFD2-EE66-8355-69C71F6B22C5}"/>
              </a:ext>
            </a:extLst>
          </p:cNvPr>
          <p:cNvSpPr/>
          <p:nvPr>
            <p:custDataLst>
              <p:tags r:id="rId3"/>
            </p:custDataLst>
          </p:nvPr>
        </p:nvSpPr>
        <p:spPr bwMode="auto">
          <a:xfrm>
            <a:off x="820738"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6" name="Freeform: Shape 25">
            <a:extLst>
              <a:ext uri="{FF2B5EF4-FFF2-40B4-BE49-F238E27FC236}">
                <a16:creationId xmlns:a16="http://schemas.microsoft.com/office/drawing/2014/main" id="{AF205460-1184-B997-A710-E1CF3DBD275B}"/>
              </a:ext>
            </a:extLst>
          </p:cNvPr>
          <p:cNvSpPr/>
          <p:nvPr>
            <p:custDataLst>
              <p:tags r:id="rId4"/>
            </p:custDataLst>
          </p:nvPr>
        </p:nvSpPr>
        <p:spPr bwMode="auto">
          <a:xfrm>
            <a:off x="1423988" y="2941638"/>
            <a:ext cx="433388" cy="174626"/>
          </a:xfrm>
          <a:custGeom>
            <a:avLst/>
            <a:gdLst/>
            <a:ahLst/>
            <a:cxnLst/>
            <a:rect l="0" t="0" r="0" b="0"/>
            <a:pathLst>
              <a:path w="433388" h="174626">
                <a:moveTo>
                  <a:pt x="0" y="117475"/>
                </a:moveTo>
                <a:lnTo>
                  <a:pt x="433387" y="0"/>
                </a:lnTo>
                <a:lnTo>
                  <a:pt x="433387"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300" name="Freeform: Shape 2299">
            <a:extLst>
              <a:ext uri="{FF2B5EF4-FFF2-40B4-BE49-F238E27FC236}">
                <a16:creationId xmlns:a16="http://schemas.microsoft.com/office/drawing/2014/main" id="{5645BB21-D899-CB4A-7A3C-7B4D37D24BE1}"/>
              </a:ext>
            </a:extLst>
          </p:cNvPr>
          <p:cNvSpPr/>
          <p:nvPr>
            <p:custDataLst>
              <p:tags r:id="rId5"/>
            </p:custDataLst>
          </p:nvPr>
        </p:nvSpPr>
        <p:spPr bwMode="auto">
          <a:xfrm>
            <a:off x="11672888"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296" name="Freeform: Shape 2295">
            <a:extLst>
              <a:ext uri="{FF2B5EF4-FFF2-40B4-BE49-F238E27FC236}">
                <a16:creationId xmlns:a16="http://schemas.microsoft.com/office/drawing/2014/main" id="{EF2FB578-E2DE-6D44-AAAA-954387B623A2}"/>
              </a:ext>
            </a:extLst>
          </p:cNvPr>
          <p:cNvSpPr/>
          <p:nvPr>
            <p:custDataLst>
              <p:tags r:id="rId6"/>
            </p:custDataLst>
          </p:nvPr>
        </p:nvSpPr>
        <p:spPr bwMode="auto">
          <a:xfrm>
            <a:off x="11069638"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293" name="Freeform: Shape 2292">
            <a:extLst>
              <a:ext uri="{FF2B5EF4-FFF2-40B4-BE49-F238E27FC236}">
                <a16:creationId xmlns:a16="http://schemas.microsoft.com/office/drawing/2014/main" id="{F419FEAA-D1F0-A1A9-E805-A5CAF9C1BFC9}"/>
              </a:ext>
            </a:extLst>
          </p:cNvPr>
          <p:cNvSpPr/>
          <p:nvPr>
            <p:custDataLst>
              <p:tags r:id="rId7"/>
            </p:custDataLst>
          </p:nvPr>
        </p:nvSpPr>
        <p:spPr bwMode="auto">
          <a:xfrm>
            <a:off x="10467975" y="2941638"/>
            <a:ext cx="433389" cy="174626"/>
          </a:xfrm>
          <a:custGeom>
            <a:avLst/>
            <a:gdLst/>
            <a:ahLst/>
            <a:cxnLst/>
            <a:rect l="0" t="0" r="0" b="0"/>
            <a:pathLst>
              <a:path w="433389" h="174626">
                <a:moveTo>
                  <a:pt x="0" y="117475"/>
                </a:moveTo>
                <a:lnTo>
                  <a:pt x="433388" y="0"/>
                </a:lnTo>
                <a:lnTo>
                  <a:pt x="433388"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244" name="Freeform: Shape 2243">
            <a:extLst>
              <a:ext uri="{FF2B5EF4-FFF2-40B4-BE49-F238E27FC236}">
                <a16:creationId xmlns:a16="http://schemas.microsoft.com/office/drawing/2014/main" id="{ECCEA944-E3A3-4E43-9B42-E17A187299F7}"/>
              </a:ext>
            </a:extLst>
          </p:cNvPr>
          <p:cNvSpPr/>
          <p:nvPr>
            <p:custDataLst>
              <p:tags r:id="rId8"/>
            </p:custDataLst>
          </p:nvPr>
        </p:nvSpPr>
        <p:spPr bwMode="auto">
          <a:xfrm>
            <a:off x="9864725"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241" name="Freeform: Shape 2240">
            <a:extLst>
              <a:ext uri="{FF2B5EF4-FFF2-40B4-BE49-F238E27FC236}">
                <a16:creationId xmlns:a16="http://schemas.microsoft.com/office/drawing/2014/main" id="{92AC60FB-56FA-58EE-B527-F4734A46B126}"/>
              </a:ext>
            </a:extLst>
          </p:cNvPr>
          <p:cNvSpPr/>
          <p:nvPr>
            <p:custDataLst>
              <p:tags r:id="rId9"/>
            </p:custDataLst>
          </p:nvPr>
        </p:nvSpPr>
        <p:spPr bwMode="auto">
          <a:xfrm>
            <a:off x="9261475"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62" name="Freeform: Shape 61">
            <a:extLst>
              <a:ext uri="{FF2B5EF4-FFF2-40B4-BE49-F238E27FC236}">
                <a16:creationId xmlns:a16="http://schemas.microsoft.com/office/drawing/2014/main" id="{7266BB5B-8A8E-A862-4992-C0C9A7BA2011}"/>
              </a:ext>
            </a:extLst>
          </p:cNvPr>
          <p:cNvSpPr/>
          <p:nvPr>
            <p:custDataLst>
              <p:tags r:id="rId10"/>
            </p:custDataLst>
          </p:nvPr>
        </p:nvSpPr>
        <p:spPr bwMode="auto">
          <a:xfrm>
            <a:off x="8658225"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59" name="Freeform: Shape 58">
            <a:extLst>
              <a:ext uri="{FF2B5EF4-FFF2-40B4-BE49-F238E27FC236}">
                <a16:creationId xmlns:a16="http://schemas.microsoft.com/office/drawing/2014/main" id="{55EA2D80-909D-A431-8E8D-450A507E1FF2}"/>
              </a:ext>
            </a:extLst>
          </p:cNvPr>
          <p:cNvSpPr/>
          <p:nvPr>
            <p:custDataLst>
              <p:tags r:id="rId11"/>
            </p:custDataLst>
          </p:nvPr>
        </p:nvSpPr>
        <p:spPr bwMode="auto">
          <a:xfrm>
            <a:off x="8054975"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56" name="Freeform: Shape 55">
            <a:extLst>
              <a:ext uri="{FF2B5EF4-FFF2-40B4-BE49-F238E27FC236}">
                <a16:creationId xmlns:a16="http://schemas.microsoft.com/office/drawing/2014/main" id="{1FBA61C2-412A-98B5-0A52-C07456D6D40B}"/>
              </a:ext>
            </a:extLst>
          </p:cNvPr>
          <p:cNvSpPr/>
          <p:nvPr>
            <p:custDataLst>
              <p:tags r:id="rId12"/>
            </p:custDataLst>
          </p:nvPr>
        </p:nvSpPr>
        <p:spPr bwMode="auto">
          <a:xfrm>
            <a:off x="7453313" y="2941638"/>
            <a:ext cx="433388" cy="174626"/>
          </a:xfrm>
          <a:custGeom>
            <a:avLst/>
            <a:gdLst/>
            <a:ahLst/>
            <a:cxnLst/>
            <a:rect l="0" t="0" r="0" b="0"/>
            <a:pathLst>
              <a:path w="433388" h="174626">
                <a:moveTo>
                  <a:pt x="0" y="117475"/>
                </a:moveTo>
                <a:lnTo>
                  <a:pt x="433387" y="0"/>
                </a:lnTo>
                <a:lnTo>
                  <a:pt x="433387"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53" name="Freeform: Shape 52">
            <a:extLst>
              <a:ext uri="{FF2B5EF4-FFF2-40B4-BE49-F238E27FC236}">
                <a16:creationId xmlns:a16="http://schemas.microsoft.com/office/drawing/2014/main" id="{336FB1FF-7794-F133-B988-A67E4706B50C}"/>
              </a:ext>
            </a:extLst>
          </p:cNvPr>
          <p:cNvSpPr/>
          <p:nvPr>
            <p:custDataLst>
              <p:tags r:id="rId13"/>
            </p:custDataLst>
          </p:nvPr>
        </p:nvSpPr>
        <p:spPr bwMode="auto">
          <a:xfrm>
            <a:off x="6850063"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50" name="Freeform: Shape 49">
            <a:extLst>
              <a:ext uri="{FF2B5EF4-FFF2-40B4-BE49-F238E27FC236}">
                <a16:creationId xmlns:a16="http://schemas.microsoft.com/office/drawing/2014/main" id="{83B1F022-3FE4-709E-7D49-97FC25357C90}"/>
              </a:ext>
            </a:extLst>
          </p:cNvPr>
          <p:cNvSpPr/>
          <p:nvPr>
            <p:custDataLst>
              <p:tags r:id="rId14"/>
            </p:custDataLst>
          </p:nvPr>
        </p:nvSpPr>
        <p:spPr bwMode="auto">
          <a:xfrm>
            <a:off x="6246813"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47" name="Freeform: Shape 46">
            <a:extLst>
              <a:ext uri="{FF2B5EF4-FFF2-40B4-BE49-F238E27FC236}">
                <a16:creationId xmlns:a16="http://schemas.microsoft.com/office/drawing/2014/main" id="{D4516462-9EA5-E833-6EDE-D9FA5FD4BBEF}"/>
              </a:ext>
            </a:extLst>
          </p:cNvPr>
          <p:cNvSpPr/>
          <p:nvPr>
            <p:custDataLst>
              <p:tags r:id="rId15"/>
            </p:custDataLst>
          </p:nvPr>
        </p:nvSpPr>
        <p:spPr bwMode="auto">
          <a:xfrm>
            <a:off x="5643563"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44" name="Freeform: Shape 43">
            <a:extLst>
              <a:ext uri="{FF2B5EF4-FFF2-40B4-BE49-F238E27FC236}">
                <a16:creationId xmlns:a16="http://schemas.microsoft.com/office/drawing/2014/main" id="{617BBF10-4C20-C73D-9739-A935221D773C}"/>
              </a:ext>
            </a:extLst>
          </p:cNvPr>
          <p:cNvSpPr/>
          <p:nvPr>
            <p:custDataLst>
              <p:tags r:id="rId16"/>
            </p:custDataLst>
          </p:nvPr>
        </p:nvSpPr>
        <p:spPr bwMode="auto">
          <a:xfrm>
            <a:off x="5040313"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41" name="Freeform: Shape 40">
            <a:extLst>
              <a:ext uri="{FF2B5EF4-FFF2-40B4-BE49-F238E27FC236}">
                <a16:creationId xmlns:a16="http://schemas.microsoft.com/office/drawing/2014/main" id="{398AB46B-BBC2-04DF-DB4B-9D15546FF84C}"/>
              </a:ext>
            </a:extLst>
          </p:cNvPr>
          <p:cNvSpPr/>
          <p:nvPr>
            <p:custDataLst>
              <p:tags r:id="rId17"/>
            </p:custDataLst>
          </p:nvPr>
        </p:nvSpPr>
        <p:spPr bwMode="auto">
          <a:xfrm>
            <a:off x="4438650" y="2941638"/>
            <a:ext cx="433389" cy="174626"/>
          </a:xfrm>
          <a:custGeom>
            <a:avLst/>
            <a:gdLst/>
            <a:ahLst/>
            <a:cxnLst/>
            <a:rect l="0" t="0" r="0" b="0"/>
            <a:pathLst>
              <a:path w="433389" h="174626">
                <a:moveTo>
                  <a:pt x="0" y="117475"/>
                </a:moveTo>
                <a:lnTo>
                  <a:pt x="433388" y="0"/>
                </a:lnTo>
                <a:lnTo>
                  <a:pt x="433388"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38" name="Freeform: Shape 37">
            <a:extLst>
              <a:ext uri="{FF2B5EF4-FFF2-40B4-BE49-F238E27FC236}">
                <a16:creationId xmlns:a16="http://schemas.microsoft.com/office/drawing/2014/main" id="{784BFF73-7A7C-3B2E-DD16-03D32F26084B}"/>
              </a:ext>
            </a:extLst>
          </p:cNvPr>
          <p:cNvSpPr/>
          <p:nvPr>
            <p:custDataLst>
              <p:tags r:id="rId18"/>
            </p:custDataLst>
          </p:nvPr>
        </p:nvSpPr>
        <p:spPr bwMode="auto">
          <a:xfrm>
            <a:off x="3835400"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35" name="Freeform: Shape 34">
            <a:extLst>
              <a:ext uri="{FF2B5EF4-FFF2-40B4-BE49-F238E27FC236}">
                <a16:creationId xmlns:a16="http://schemas.microsoft.com/office/drawing/2014/main" id="{2695D9D8-7B1C-47AB-CB43-FAE510F41587}"/>
              </a:ext>
            </a:extLst>
          </p:cNvPr>
          <p:cNvSpPr/>
          <p:nvPr>
            <p:custDataLst>
              <p:tags r:id="rId19"/>
            </p:custDataLst>
          </p:nvPr>
        </p:nvSpPr>
        <p:spPr bwMode="auto">
          <a:xfrm>
            <a:off x="3232150"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0" name="Freeform: Shape 19">
            <a:extLst>
              <a:ext uri="{FF2B5EF4-FFF2-40B4-BE49-F238E27FC236}">
                <a16:creationId xmlns:a16="http://schemas.microsoft.com/office/drawing/2014/main" id="{E2EC1ADB-CA02-EBAE-2E01-F0B527EFFF8A}"/>
              </a:ext>
            </a:extLst>
          </p:cNvPr>
          <p:cNvSpPr/>
          <p:nvPr>
            <p:custDataLst>
              <p:tags r:id="rId20"/>
            </p:custDataLst>
          </p:nvPr>
        </p:nvSpPr>
        <p:spPr bwMode="auto">
          <a:xfrm>
            <a:off x="217488"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32" name="Freeform: Shape 31">
            <a:extLst>
              <a:ext uri="{FF2B5EF4-FFF2-40B4-BE49-F238E27FC236}">
                <a16:creationId xmlns:a16="http://schemas.microsoft.com/office/drawing/2014/main" id="{2D58C1F6-A7E8-42A5-086B-662D01B2E2F7}"/>
              </a:ext>
            </a:extLst>
          </p:cNvPr>
          <p:cNvSpPr/>
          <p:nvPr>
            <p:custDataLst>
              <p:tags r:id="rId21"/>
            </p:custDataLst>
          </p:nvPr>
        </p:nvSpPr>
        <p:spPr bwMode="auto">
          <a:xfrm>
            <a:off x="2628900"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29" name="Freeform: Shape 28">
            <a:extLst>
              <a:ext uri="{FF2B5EF4-FFF2-40B4-BE49-F238E27FC236}">
                <a16:creationId xmlns:a16="http://schemas.microsoft.com/office/drawing/2014/main" id="{CF23C362-FA99-FB58-7F4F-213EB4A3E62E}"/>
              </a:ext>
            </a:extLst>
          </p:cNvPr>
          <p:cNvSpPr/>
          <p:nvPr>
            <p:custDataLst>
              <p:tags r:id="rId22"/>
            </p:custDataLst>
          </p:nvPr>
        </p:nvSpPr>
        <p:spPr bwMode="auto">
          <a:xfrm>
            <a:off x="2025650" y="2941638"/>
            <a:ext cx="434976" cy="174626"/>
          </a:xfrm>
          <a:custGeom>
            <a:avLst/>
            <a:gdLst/>
            <a:ahLst/>
            <a:cxnLst/>
            <a:rect l="0" t="0" r="0" b="0"/>
            <a:pathLst>
              <a:path w="434976" h="174626">
                <a:moveTo>
                  <a:pt x="0" y="117475"/>
                </a:moveTo>
                <a:lnTo>
                  <a:pt x="434975" y="0"/>
                </a:lnTo>
                <a:lnTo>
                  <a:pt x="434975" y="57150"/>
                </a:lnTo>
                <a:lnTo>
                  <a:pt x="0" y="174625"/>
                </a:lnTo>
                <a:close/>
              </a:path>
            </a:pathLst>
          </a:custGeom>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Shape 42">
            <a:extLst>
              <a:ext uri="{FF2B5EF4-FFF2-40B4-BE49-F238E27FC236}">
                <a16:creationId xmlns:a16="http://schemas.microsoft.com/office/drawing/2014/main" id="{A1EA671B-960D-DC68-72D6-FD8D8D89BB0D}"/>
              </a:ext>
            </a:extLst>
          </p:cNvPr>
          <p:cNvSpPr/>
          <p:nvPr>
            <p:custDataLst>
              <p:tags r:id="rId23"/>
            </p:custDataLst>
          </p:nvPr>
        </p:nvSpPr>
        <p:spPr bwMode="auto">
          <a:xfrm>
            <a:off x="5040313"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 name="Freeform: Shape 44">
            <a:extLst>
              <a:ext uri="{FF2B5EF4-FFF2-40B4-BE49-F238E27FC236}">
                <a16:creationId xmlns:a16="http://schemas.microsoft.com/office/drawing/2014/main" id="{08565269-21D1-2D35-20CE-9DA3D5F163B4}"/>
              </a:ext>
            </a:extLst>
          </p:cNvPr>
          <p:cNvSpPr/>
          <p:nvPr>
            <p:custDataLst>
              <p:tags r:id="rId24"/>
            </p:custDataLst>
          </p:nvPr>
        </p:nvSpPr>
        <p:spPr bwMode="auto">
          <a:xfrm>
            <a:off x="5643563"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 name="Freeform: Shape 45">
            <a:extLst>
              <a:ext uri="{FF2B5EF4-FFF2-40B4-BE49-F238E27FC236}">
                <a16:creationId xmlns:a16="http://schemas.microsoft.com/office/drawing/2014/main" id="{74E6B341-8A49-96EB-DA3C-D3C43331E363}"/>
              </a:ext>
            </a:extLst>
          </p:cNvPr>
          <p:cNvSpPr/>
          <p:nvPr>
            <p:custDataLst>
              <p:tags r:id="rId25"/>
            </p:custDataLst>
          </p:nvPr>
        </p:nvSpPr>
        <p:spPr bwMode="auto">
          <a:xfrm>
            <a:off x="5643563"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Freeform: Shape 47">
            <a:extLst>
              <a:ext uri="{FF2B5EF4-FFF2-40B4-BE49-F238E27FC236}">
                <a16:creationId xmlns:a16="http://schemas.microsoft.com/office/drawing/2014/main" id="{2D65DEDE-BDF7-F4A5-9759-AF4A4D698D4F}"/>
              </a:ext>
            </a:extLst>
          </p:cNvPr>
          <p:cNvSpPr/>
          <p:nvPr>
            <p:custDataLst>
              <p:tags r:id="rId26"/>
            </p:custDataLst>
          </p:nvPr>
        </p:nvSpPr>
        <p:spPr bwMode="auto">
          <a:xfrm>
            <a:off x="6246813"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9" name="Freeform: Shape 48">
            <a:extLst>
              <a:ext uri="{FF2B5EF4-FFF2-40B4-BE49-F238E27FC236}">
                <a16:creationId xmlns:a16="http://schemas.microsoft.com/office/drawing/2014/main" id="{ABF8CD06-9B96-16AD-E14F-EEA8182E94FB}"/>
              </a:ext>
            </a:extLst>
          </p:cNvPr>
          <p:cNvSpPr/>
          <p:nvPr>
            <p:custDataLst>
              <p:tags r:id="rId27"/>
            </p:custDataLst>
          </p:nvPr>
        </p:nvSpPr>
        <p:spPr bwMode="auto">
          <a:xfrm>
            <a:off x="6246813"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 name="Freeform: Shape 50">
            <a:extLst>
              <a:ext uri="{FF2B5EF4-FFF2-40B4-BE49-F238E27FC236}">
                <a16:creationId xmlns:a16="http://schemas.microsoft.com/office/drawing/2014/main" id="{2887775B-FC34-A97C-A237-5F9D19D971A9}"/>
              </a:ext>
            </a:extLst>
          </p:cNvPr>
          <p:cNvSpPr/>
          <p:nvPr>
            <p:custDataLst>
              <p:tags r:id="rId28"/>
            </p:custDataLst>
          </p:nvPr>
        </p:nvSpPr>
        <p:spPr bwMode="auto">
          <a:xfrm>
            <a:off x="6850063"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 name="Freeform: Shape 51">
            <a:extLst>
              <a:ext uri="{FF2B5EF4-FFF2-40B4-BE49-F238E27FC236}">
                <a16:creationId xmlns:a16="http://schemas.microsoft.com/office/drawing/2014/main" id="{E2B47163-CEF9-AB0F-D0B7-A618AC9527CD}"/>
              </a:ext>
            </a:extLst>
          </p:cNvPr>
          <p:cNvSpPr/>
          <p:nvPr>
            <p:custDataLst>
              <p:tags r:id="rId29"/>
            </p:custDataLst>
          </p:nvPr>
        </p:nvSpPr>
        <p:spPr bwMode="auto">
          <a:xfrm>
            <a:off x="6850063"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 name="Freeform: Shape 54">
            <a:extLst>
              <a:ext uri="{FF2B5EF4-FFF2-40B4-BE49-F238E27FC236}">
                <a16:creationId xmlns:a16="http://schemas.microsoft.com/office/drawing/2014/main" id="{127CED09-231B-C192-8CAD-F09C73FCD5B3}"/>
              </a:ext>
            </a:extLst>
          </p:cNvPr>
          <p:cNvSpPr/>
          <p:nvPr>
            <p:custDataLst>
              <p:tags r:id="rId30"/>
            </p:custDataLst>
          </p:nvPr>
        </p:nvSpPr>
        <p:spPr bwMode="auto">
          <a:xfrm>
            <a:off x="7453313" y="2998788"/>
            <a:ext cx="433388" cy="117476"/>
          </a:xfrm>
          <a:custGeom>
            <a:avLst/>
            <a:gdLst/>
            <a:ahLst/>
            <a:cxnLst/>
            <a:rect l="0" t="0" r="0" b="0"/>
            <a:pathLst>
              <a:path w="433388" h="117476">
                <a:moveTo>
                  <a:pt x="0" y="117475"/>
                </a:moveTo>
                <a:lnTo>
                  <a:pt x="433387"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 name="Freeform: Shape 56">
            <a:extLst>
              <a:ext uri="{FF2B5EF4-FFF2-40B4-BE49-F238E27FC236}">
                <a16:creationId xmlns:a16="http://schemas.microsoft.com/office/drawing/2014/main" id="{AEA82282-2D7F-5024-65A5-32F07444B28D}"/>
              </a:ext>
            </a:extLst>
          </p:cNvPr>
          <p:cNvSpPr/>
          <p:nvPr>
            <p:custDataLst>
              <p:tags r:id="rId31"/>
            </p:custDataLst>
          </p:nvPr>
        </p:nvSpPr>
        <p:spPr bwMode="auto">
          <a:xfrm>
            <a:off x="8054975"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 name="Freeform: Shape 57">
            <a:extLst>
              <a:ext uri="{FF2B5EF4-FFF2-40B4-BE49-F238E27FC236}">
                <a16:creationId xmlns:a16="http://schemas.microsoft.com/office/drawing/2014/main" id="{EF6813F2-048B-DFA1-67C2-994BE45ACB88}"/>
              </a:ext>
            </a:extLst>
          </p:cNvPr>
          <p:cNvSpPr/>
          <p:nvPr>
            <p:custDataLst>
              <p:tags r:id="rId32"/>
            </p:custDataLst>
          </p:nvPr>
        </p:nvSpPr>
        <p:spPr bwMode="auto">
          <a:xfrm>
            <a:off x="8054975"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 name="Freeform: Shape 59">
            <a:extLst>
              <a:ext uri="{FF2B5EF4-FFF2-40B4-BE49-F238E27FC236}">
                <a16:creationId xmlns:a16="http://schemas.microsoft.com/office/drawing/2014/main" id="{D8F602A3-2FFA-600B-F2F4-238D51100F69}"/>
              </a:ext>
            </a:extLst>
          </p:cNvPr>
          <p:cNvSpPr/>
          <p:nvPr>
            <p:custDataLst>
              <p:tags r:id="rId33"/>
            </p:custDataLst>
          </p:nvPr>
        </p:nvSpPr>
        <p:spPr bwMode="auto">
          <a:xfrm>
            <a:off x="8658225"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 name="Freeform: Shape 60">
            <a:extLst>
              <a:ext uri="{FF2B5EF4-FFF2-40B4-BE49-F238E27FC236}">
                <a16:creationId xmlns:a16="http://schemas.microsoft.com/office/drawing/2014/main" id="{59DCC438-5B23-12D3-743D-27F69C616FD7}"/>
              </a:ext>
            </a:extLst>
          </p:cNvPr>
          <p:cNvSpPr/>
          <p:nvPr>
            <p:custDataLst>
              <p:tags r:id="rId34"/>
            </p:custDataLst>
          </p:nvPr>
        </p:nvSpPr>
        <p:spPr bwMode="auto">
          <a:xfrm>
            <a:off x="8658225"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 name="Freeform: Shape 38">
            <a:extLst>
              <a:ext uri="{FF2B5EF4-FFF2-40B4-BE49-F238E27FC236}">
                <a16:creationId xmlns:a16="http://schemas.microsoft.com/office/drawing/2014/main" id="{C0F0B8D0-E310-1EBF-4BA3-53160CA241D8}"/>
              </a:ext>
            </a:extLst>
          </p:cNvPr>
          <p:cNvSpPr/>
          <p:nvPr>
            <p:custDataLst>
              <p:tags r:id="rId35"/>
            </p:custDataLst>
          </p:nvPr>
        </p:nvSpPr>
        <p:spPr bwMode="auto">
          <a:xfrm>
            <a:off x="4438650" y="2941638"/>
            <a:ext cx="433389" cy="117476"/>
          </a:xfrm>
          <a:custGeom>
            <a:avLst/>
            <a:gdLst/>
            <a:ahLst/>
            <a:cxnLst/>
            <a:rect l="0" t="0" r="0" b="0"/>
            <a:pathLst>
              <a:path w="433389" h="117476">
                <a:moveTo>
                  <a:pt x="0" y="117475"/>
                </a:moveTo>
                <a:lnTo>
                  <a:pt x="433388"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3" name="Freeform: Shape 62">
            <a:extLst>
              <a:ext uri="{FF2B5EF4-FFF2-40B4-BE49-F238E27FC236}">
                <a16:creationId xmlns:a16="http://schemas.microsoft.com/office/drawing/2014/main" id="{E07B27EF-47A2-E327-D02A-4988168EDD37}"/>
              </a:ext>
            </a:extLst>
          </p:cNvPr>
          <p:cNvSpPr/>
          <p:nvPr>
            <p:custDataLst>
              <p:tags r:id="rId36"/>
            </p:custDataLst>
          </p:nvPr>
        </p:nvSpPr>
        <p:spPr bwMode="auto">
          <a:xfrm>
            <a:off x="9261475"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40" name="Freeform: Shape 2239">
            <a:extLst>
              <a:ext uri="{FF2B5EF4-FFF2-40B4-BE49-F238E27FC236}">
                <a16:creationId xmlns:a16="http://schemas.microsoft.com/office/drawing/2014/main" id="{9751B1FC-B7BD-EF42-7577-8969EED5EF61}"/>
              </a:ext>
            </a:extLst>
          </p:cNvPr>
          <p:cNvSpPr/>
          <p:nvPr>
            <p:custDataLst>
              <p:tags r:id="rId37"/>
            </p:custDataLst>
          </p:nvPr>
        </p:nvSpPr>
        <p:spPr bwMode="auto">
          <a:xfrm>
            <a:off x="9261475"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43" name="Freeform: Shape 2242">
            <a:extLst>
              <a:ext uri="{FF2B5EF4-FFF2-40B4-BE49-F238E27FC236}">
                <a16:creationId xmlns:a16="http://schemas.microsoft.com/office/drawing/2014/main" id="{9121FDE4-EAF0-61F1-B4FB-3E3EAA2E3121}"/>
              </a:ext>
            </a:extLst>
          </p:cNvPr>
          <p:cNvSpPr/>
          <p:nvPr>
            <p:custDataLst>
              <p:tags r:id="rId38"/>
            </p:custDataLst>
          </p:nvPr>
        </p:nvSpPr>
        <p:spPr bwMode="auto">
          <a:xfrm>
            <a:off x="9864725"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45" name="Freeform: Shape 2244">
            <a:extLst>
              <a:ext uri="{FF2B5EF4-FFF2-40B4-BE49-F238E27FC236}">
                <a16:creationId xmlns:a16="http://schemas.microsoft.com/office/drawing/2014/main" id="{58BA8CAF-B401-6DD9-9F0B-5EE3DDF08773}"/>
              </a:ext>
            </a:extLst>
          </p:cNvPr>
          <p:cNvSpPr/>
          <p:nvPr>
            <p:custDataLst>
              <p:tags r:id="rId39"/>
            </p:custDataLst>
          </p:nvPr>
        </p:nvSpPr>
        <p:spPr bwMode="auto">
          <a:xfrm>
            <a:off x="10467975" y="2941638"/>
            <a:ext cx="433389" cy="117476"/>
          </a:xfrm>
          <a:custGeom>
            <a:avLst/>
            <a:gdLst/>
            <a:ahLst/>
            <a:cxnLst/>
            <a:rect l="0" t="0" r="0" b="0"/>
            <a:pathLst>
              <a:path w="433389" h="117476">
                <a:moveTo>
                  <a:pt x="0" y="117475"/>
                </a:moveTo>
                <a:lnTo>
                  <a:pt x="433388"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46" name="Freeform: Shape 2245">
            <a:extLst>
              <a:ext uri="{FF2B5EF4-FFF2-40B4-BE49-F238E27FC236}">
                <a16:creationId xmlns:a16="http://schemas.microsoft.com/office/drawing/2014/main" id="{8040080D-B9D4-BBF7-09B5-894339F137DE}"/>
              </a:ext>
            </a:extLst>
          </p:cNvPr>
          <p:cNvSpPr/>
          <p:nvPr>
            <p:custDataLst>
              <p:tags r:id="rId40"/>
            </p:custDataLst>
          </p:nvPr>
        </p:nvSpPr>
        <p:spPr bwMode="auto">
          <a:xfrm>
            <a:off x="10467975" y="2998788"/>
            <a:ext cx="433389" cy="117476"/>
          </a:xfrm>
          <a:custGeom>
            <a:avLst/>
            <a:gdLst/>
            <a:ahLst/>
            <a:cxnLst/>
            <a:rect l="0" t="0" r="0" b="0"/>
            <a:pathLst>
              <a:path w="433389" h="117476">
                <a:moveTo>
                  <a:pt x="0" y="117475"/>
                </a:moveTo>
                <a:lnTo>
                  <a:pt x="433388"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94" name="Freeform: Shape 2293">
            <a:extLst>
              <a:ext uri="{FF2B5EF4-FFF2-40B4-BE49-F238E27FC236}">
                <a16:creationId xmlns:a16="http://schemas.microsoft.com/office/drawing/2014/main" id="{AF948634-C60A-A11D-F24E-86AEDC8AADA2}"/>
              </a:ext>
            </a:extLst>
          </p:cNvPr>
          <p:cNvSpPr/>
          <p:nvPr>
            <p:custDataLst>
              <p:tags r:id="rId41"/>
            </p:custDataLst>
          </p:nvPr>
        </p:nvSpPr>
        <p:spPr bwMode="auto">
          <a:xfrm>
            <a:off x="11069638"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95" name="Freeform: Shape 2294">
            <a:extLst>
              <a:ext uri="{FF2B5EF4-FFF2-40B4-BE49-F238E27FC236}">
                <a16:creationId xmlns:a16="http://schemas.microsoft.com/office/drawing/2014/main" id="{3F1D02F1-15E1-6E74-D601-3E9582D0CE26}"/>
              </a:ext>
            </a:extLst>
          </p:cNvPr>
          <p:cNvSpPr/>
          <p:nvPr>
            <p:custDataLst>
              <p:tags r:id="rId42"/>
            </p:custDataLst>
          </p:nvPr>
        </p:nvSpPr>
        <p:spPr bwMode="auto">
          <a:xfrm>
            <a:off x="11069638"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97" name="Freeform: Shape 2296">
            <a:extLst>
              <a:ext uri="{FF2B5EF4-FFF2-40B4-BE49-F238E27FC236}">
                <a16:creationId xmlns:a16="http://schemas.microsoft.com/office/drawing/2014/main" id="{ABCC3B0C-B82A-8FD5-C7C0-C9B0C4CC0FC4}"/>
              </a:ext>
            </a:extLst>
          </p:cNvPr>
          <p:cNvSpPr/>
          <p:nvPr>
            <p:custDataLst>
              <p:tags r:id="rId43"/>
            </p:custDataLst>
          </p:nvPr>
        </p:nvSpPr>
        <p:spPr bwMode="auto">
          <a:xfrm>
            <a:off x="11672888"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98" name="Freeform: Shape 2297">
            <a:extLst>
              <a:ext uri="{FF2B5EF4-FFF2-40B4-BE49-F238E27FC236}">
                <a16:creationId xmlns:a16="http://schemas.microsoft.com/office/drawing/2014/main" id="{2D48382C-3546-959D-AE8E-1762498068EE}"/>
              </a:ext>
            </a:extLst>
          </p:cNvPr>
          <p:cNvSpPr/>
          <p:nvPr>
            <p:custDataLst>
              <p:tags r:id="rId44"/>
            </p:custDataLst>
          </p:nvPr>
        </p:nvSpPr>
        <p:spPr bwMode="auto">
          <a:xfrm>
            <a:off x="11672888"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42" name="Freeform: Shape 2241">
            <a:extLst>
              <a:ext uri="{FF2B5EF4-FFF2-40B4-BE49-F238E27FC236}">
                <a16:creationId xmlns:a16="http://schemas.microsoft.com/office/drawing/2014/main" id="{9E4E4868-52B5-9A2C-780E-E11357798918}"/>
              </a:ext>
            </a:extLst>
          </p:cNvPr>
          <p:cNvSpPr/>
          <p:nvPr>
            <p:custDataLst>
              <p:tags r:id="rId45"/>
            </p:custDataLst>
          </p:nvPr>
        </p:nvSpPr>
        <p:spPr bwMode="auto">
          <a:xfrm>
            <a:off x="9864725"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7" name="Freeform: Shape 26">
            <a:extLst>
              <a:ext uri="{FF2B5EF4-FFF2-40B4-BE49-F238E27FC236}">
                <a16:creationId xmlns:a16="http://schemas.microsoft.com/office/drawing/2014/main" id="{0EA9C6E6-D085-6A65-1E2F-F08B26195BC1}"/>
              </a:ext>
            </a:extLst>
          </p:cNvPr>
          <p:cNvSpPr/>
          <p:nvPr>
            <p:custDataLst>
              <p:tags r:id="rId46"/>
            </p:custDataLst>
          </p:nvPr>
        </p:nvSpPr>
        <p:spPr bwMode="auto">
          <a:xfrm>
            <a:off x="2025650"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Freeform: Shape 17">
            <a:extLst>
              <a:ext uri="{FF2B5EF4-FFF2-40B4-BE49-F238E27FC236}">
                <a16:creationId xmlns:a16="http://schemas.microsoft.com/office/drawing/2014/main" id="{382077C5-366E-DE04-BE15-D338985DD69E}"/>
              </a:ext>
            </a:extLst>
          </p:cNvPr>
          <p:cNvSpPr/>
          <p:nvPr>
            <p:custDataLst>
              <p:tags r:id="rId47"/>
            </p:custDataLst>
          </p:nvPr>
        </p:nvSpPr>
        <p:spPr bwMode="auto">
          <a:xfrm>
            <a:off x="217488"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Freeform: Shape 18">
            <a:extLst>
              <a:ext uri="{FF2B5EF4-FFF2-40B4-BE49-F238E27FC236}">
                <a16:creationId xmlns:a16="http://schemas.microsoft.com/office/drawing/2014/main" id="{38FB4199-B072-E4D8-8414-900DD36C4DC2}"/>
              </a:ext>
            </a:extLst>
          </p:cNvPr>
          <p:cNvSpPr/>
          <p:nvPr>
            <p:custDataLst>
              <p:tags r:id="rId48"/>
            </p:custDataLst>
          </p:nvPr>
        </p:nvSpPr>
        <p:spPr bwMode="auto">
          <a:xfrm>
            <a:off x="217488"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Freeform: Shape 20">
            <a:extLst>
              <a:ext uri="{FF2B5EF4-FFF2-40B4-BE49-F238E27FC236}">
                <a16:creationId xmlns:a16="http://schemas.microsoft.com/office/drawing/2014/main" id="{812E00BD-0E21-0353-D5BF-19F347A1D0B4}"/>
              </a:ext>
            </a:extLst>
          </p:cNvPr>
          <p:cNvSpPr/>
          <p:nvPr>
            <p:custDataLst>
              <p:tags r:id="rId49"/>
            </p:custDataLst>
          </p:nvPr>
        </p:nvSpPr>
        <p:spPr bwMode="auto">
          <a:xfrm>
            <a:off x="820738"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Freeform: Shape 21">
            <a:extLst>
              <a:ext uri="{FF2B5EF4-FFF2-40B4-BE49-F238E27FC236}">
                <a16:creationId xmlns:a16="http://schemas.microsoft.com/office/drawing/2014/main" id="{597FEABB-FCE3-F3C6-A033-A883AAD2942C}"/>
              </a:ext>
            </a:extLst>
          </p:cNvPr>
          <p:cNvSpPr/>
          <p:nvPr>
            <p:custDataLst>
              <p:tags r:id="rId50"/>
            </p:custDataLst>
          </p:nvPr>
        </p:nvSpPr>
        <p:spPr bwMode="auto">
          <a:xfrm>
            <a:off x="820738"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Freeform: Shape 23">
            <a:extLst>
              <a:ext uri="{FF2B5EF4-FFF2-40B4-BE49-F238E27FC236}">
                <a16:creationId xmlns:a16="http://schemas.microsoft.com/office/drawing/2014/main" id="{F80A8A68-D2D1-2745-69E0-C5719FC72A10}"/>
              </a:ext>
            </a:extLst>
          </p:cNvPr>
          <p:cNvSpPr/>
          <p:nvPr>
            <p:custDataLst>
              <p:tags r:id="rId51"/>
            </p:custDataLst>
          </p:nvPr>
        </p:nvSpPr>
        <p:spPr bwMode="auto">
          <a:xfrm>
            <a:off x="1423988" y="2941638"/>
            <a:ext cx="433388" cy="117476"/>
          </a:xfrm>
          <a:custGeom>
            <a:avLst/>
            <a:gdLst/>
            <a:ahLst/>
            <a:cxnLst/>
            <a:rect l="0" t="0" r="0" b="0"/>
            <a:pathLst>
              <a:path w="433388" h="117476">
                <a:moveTo>
                  <a:pt x="0" y="117475"/>
                </a:moveTo>
                <a:lnTo>
                  <a:pt x="433387"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Freeform: Shape 24">
            <a:extLst>
              <a:ext uri="{FF2B5EF4-FFF2-40B4-BE49-F238E27FC236}">
                <a16:creationId xmlns:a16="http://schemas.microsoft.com/office/drawing/2014/main" id="{FFD33EF5-52CF-6E5C-CCE6-C5F1C00E8E61}"/>
              </a:ext>
            </a:extLst>
          </p:cNvPr>
          <p:cNvSpPr/>
          <p:nvPr>
            <p:custDataLst>
              <p:tags r:id="rId52"/>
            </p:custDataLst>
          </p:nvPr>
        </p:nvSpPr>
        <p:spPr bwMode="auto">
          <a:xfrm>
            <a:off x="1423988" y="2998788"/>
            <a:ext cx="433388" cy="117476"/>
          </a:xfrm>
          <a:custGeom>
            <a:avLst/>
            <a:gdLst/>
            <a:ahLst/>
            <a:cxnLst/>
            <a:rect l="0" t="0" r="0" b="0"/>
            <a:pathLst>
              <a:path w="433388" h="117476">
                <a:moveTo>
                  <a:pt x="0" y="117475"/>
                </a:moveTo>
                <a:lnTo>
                  <a:pt x="433387"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4" name="Freeform: Shape 53">
            <a:extLst>
              <a:ext uri="{FF2B5EF4-FFF2-40B4-BE49-F238E27FC236}">
                <a16:creationId xmlns:a16="http://schemas.microsoft.com/office/drawing/2014/main" id="{E3AA52AA-F349-5F13-060F-0224F3EEFF0B}"/>
              </a:ext>
            </a:extLst>
          </p:cNvPr>
          <p:cNvSpPr/>
          <p:nvPr>
            <p:custDataLst>
              <p:tags r:id="rId53"/>
            </p:custDataLst>
          </p:nvPr>
        </p:nvSpPr>
        <p:spPr bwMode="auto">
          <a:xfrm>
            <a:off x="7453313" y="2941638"/>
            <a:ext cx="433388" cy="117476"/>
          </a:xfrm>
          <a:custGeom>
            <a:avLst/>
            <a:gdLst/>
            <a:ahLst/>
            <a:cxnLst/>
            <a:rect l="0" t="0" r="0" b="0"/>
            <a:pathLst>
              <a:path w="433388" h="117476">
                <a:moveTo>
                  <a:pt x="0" y="117475"/>
                </a:moveTo>
                <a:lnTo>
                  <a:pt x="433387"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Freeform: Shape 27">
            <a:extLst>
              <a:ext uri="{FF2B5EF4-FFF2-40B4-BE49-F238E27FC236}">
                <a16:creationId xmlns:a16="http://schemas.microsoft.com/office/drawing/2014/main" id="{7C0DF248-804E-C6EB-9568-9273029F174C}"/>
              </a:ext>
            </a:extLst>
          </p:cNvPr>
          <p:cNvSpPr/>
          <p:nvPr>
            <p:custDataLst>
              <p:tags r:id="rId54"/>
            </p:custDataLst>
          </p:nvPr>
        </p:nvSpPr>
        <p:spPr bwMode="auto">
          <a:xfrm>
            <a:off x="2025650"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0" name="Freeform: Shape 29">
            <a:extLst>
              <a:ext uri="{FF2B5EF4-FFF2-40B4-BE49-F238E27FC236}">
                <a16:creationId xmlns:a16="http://schemas.microsoft.com/office/drawing/2014/main" id="{3CB600BC-209E-D26E-5324-D0BC38341244}"/>
              </a:ext>
            </a:extLst>
          </p:cNvPr>
          <p:cNvSpPr/>
          <p:nvPr>
            <p:custDataLst>
              <p:tags r:id="rId55"/>
            </p:custDataLst>
          </p:nvPr>
        </p:nvSpPr>
        <p:spPr bwMode="auto">
          <a:xfrm>
            <a:off x="2628900"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1" name="Freeform: Shape 30">
            <a:extLst>
              <a:ext uri="{FF2B5EF4-FFF2-40B4-BE49-F238E27FC236}">
                <a16:creationId xmlns:a16="http://schemas.microsoft.com/office/drawing/2014/main" id="{BBC74F3E-BE53-848F-FDF0-B59BE8C9D5AE}"/>
              </a:ext>
            </a:extLst>
          </p:cNvPr>
          <p:cNvSpPr/>
          <p:nvPr>
            <p:custDataLst>
              <p:tags r:id="rId56"/>
            </p:custDataLst>
          </p:nvPr>
        </p:nvSpPr>
        <p:spPr bwMode="auto">
          <a:xfrm>
            <a:off x="2628900"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3" name="Freeform: Shape 32">
            <a:extLst>
              <a:ext uri="{FF2B5EF4-FFF2-40B4-BE49-F238E27FC236}">
                <a16:creationId xmlns:a16="http://schemas.microsoft.com/office/drawing/2014/main" id="{F0E9E3D5-C247-2A0C-1854-F8127500AF6C}"/>
              </a:ext>
            </a:extLst>
          </p:cNvPr>
          <p:cNvSpPr/>
          <p:nvPr>
            <p:custDataLst>
              <p:tags r:id="rId57"/>
            </p:custDataLst>
          </p:nvPr>
        </p:nvSpPr>
        <p:spPr bwMode="auto">
          <a:xfrm>
            <a:off x="3232150"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Freeform: Shape 33">
            <a:extLst>
              <a:ext uri="{FF2B5EF4-FFF2-40B4-BE49-F238E27FC236}">
                <a16:creationId xmlns:a16="http://schemas.microsoft.com/office/drawing/2014/main" id="{79F7A8F9-A320-4AD3-4635-CB36B02F18B4}"/>
              </a:ext>
            </a:extLst>
          </p:cNvPr>
          <p:cNvSpPr/>
          <p:nvPr>
            <p:custDataLst>
              <p:tags r:id="rId58"/>
            </p:custDataLst>
          </p:nvPr>
        </p:nvSpPr>
        <p:spPr bwMode="auto">
          <a:xfrm>
            <a:off x="3232150"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6" name="Freeform: Shape 35">
            <a:extLst>
              <a:ext uri="{FF2B5EF4-FFF2-40B4-BE49-F238E27FC236}">
                <a16:creationId xmlns:a16="http://schemas.microsoft.com/office/drawing/2014/main" id="{3BC37DD6-D279-F197-4958-E556051F2569}"/>
              </a:ext>
            </a:extLst>
          </p:cNvPr>
          <p:cNvSpPr/>
          <p:nvPr>
            <p:custDataLst>
              <p:tags r:id="rId59"/>
            </p:custDataLst>
          </p:nvPr>
        </p:nvSpPr>
        <p:spPr bwMode="auto">
          <a:xfrm>
            <a:off x="3835400"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 name="Freeform: Shape 36">
            <a:extLst>
              <a:ext uri="{FF2B5EF4-FFF2-40B4-BE49-F238E27FC236}">
                <a16:creationId xmlns:a16="http://schemas.microsoft.com/office/drawing/2014/main" id="{66BB1D2C-60BB-E23A-96B7-FE31AC35D667}"/>
              </a:ext>
            </a:extLst>
          </p:cNvPr>
          <p:cNvSpPr/>
          <p:nvPr>
            <p:custDataLst>
              <p:tags r:id="rId60"/>
            </p:custDataLst>
          </p:nvPr>
        </p:nvSpPr>
        <p:spPr bwMode="auto">
          <a:xfrm>
            <a:off x="3835400" y="299878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 name="Freeform: Shape 39">
            <a:extLst>
              <a:ext uri="{FF2B5EF4-FFF2-40B4-BE49-F238E27FC236}">
                <a16:creationId xmlns:a16="http://schemas.microsoft.com/office/drawing/2014/main" id="{57E3F652-33D8-0B2E-1D3D-90F8ACFE3EDB}"/>
              </a:ext>
            </a:extLst>
          </p:cNvPr>
          <p:cNvSpPr/>
          <p:nvPr>
            <p:custDataLst>
              <p:tags r:id="rId61"/>
            </p:custDataLst>
          </p:nvPr>
        </p:nvSpPr>
        <p:spPr bwMode="auto">
          <a:xfrm>
            <a:off x="4438650" y="2998788"/>
            <a:ext cx="433389" cy="117476"/>
          </a:xfrm>
          <a:custGeom>
            <a:avLst/>
            <a:gdLst/>
            <a:ahLst/>
            <a:cxnLst/>
            <a:rect l="0" t="0" r="0" b="0"/>
            <a:pathLst>
              <a:path w="433389" h="117476">
                <a:moveTo>
                  <a:pt x="0" y="117475"/>
                </a:moveTo>
                <a:lnTo>
                  <a:pt x="433388"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 name="Freeform: Shape 41">
            <a:extLst>
              <a:ext uri="{FF2B5EF4-FFF2-40B4-BE49-F238E27FC236}">
                <a16:creationId xmlns:a16="http://schemas.microsoft.com/office/drawing/2014/main" id="{07485D49-2AE1-59BF-1A8F-F2B62D8055EF}"/>
              </a:ext>
            </a:extLst>
          </p:cNvPr>
          <p:cNvSpPr/>
          <p:nvPr>
            <p:custDataLst>
              <p:tags r:id="rId62"/>
            </p:custDataLst>
          </p:nvPr>
        </p:nvSpPr>
        <p:spPr bwMode="auto">
          <a:xfrm>
            <a:off x="5040313" y="2941638"/>
            <a:ext cx="434976" cy="117476"/>
          </a:xfrm>
          <a:custGeom>
            <a:avLst/>
            <a:gdLst/>
            <a:ahLst/>
            <a:cxnLst/>
            <a:rect l="0" t="0" r="0" b="0"/>
            <a:pathLst>
              <a:path w="434976" h="117476">
                <a:moveTo>
                  <a:pt x="0" y="117475"/>
                </a:moveTo>
                <a:lnTo>
                  <a:pt x="434975" y="0"/>
                </a:lnTo>
              </a:path>
            </a:pathLst>
          </a:custGeom>
          <a:ln w="9525" cap="flat" cmpd="sng" algn="ctr">
            <a:solidFill>
              <a:srgbClr val="1D3E88"/>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1E6A96A1-691B-70D4-4B7F-852C3AC27B3E}"/>
              </a:ext>
            </a:extLst>
          </p:cNvPr>
          <p:cNvCxnSpPr/>
          <p:nvPr>
            <p:custDataLst>
              <p:tags r:id="rId63"/>
            </p:custDataLst>
          </p:nvPr>
        </p:nvCxnSpPr>
        <p:spPr bwMode="gray">
          <a:xfrm>
            <a:off x="434974" y="1743075"/>
            <a:ext cx="11455400" cy="622300"/>
          </a:xfrm>
          <a:prstGeom prst="line">
            <a:avLst/>
          </a:prstGeom>
          <a:ln w="28575" cap="flat" cmpd="sng" algn="ctr">
            <a:solidFill>
              <a:schemeClr val="accent6"/>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1798" name="Text Placeholder 2">
            <a:extLst>
              <a:ext uri="{FF2B5EF4-FFF2-40B4-BE49-F238E27FC236}">
                <a16:creationId xmlns:a16="http://schemas.microsoft.com/office/drawing/2014/main" id="{6B16BD36-CABC-197D-351E-28BFAD6FB92B}"/>
              </a:ext>
            </a:extLst>
          </p:cNvPr>
          <p:cNvSpPr>
            <a:spLocks noGrp="1"/>
          </p:cNvSpPr>
          <p:nvPr>
            <p:custDataLst>
              <p:tags r:id="rId64"/>
            </p:custDataLst>
          </p:nvPr>
        </p:nvSpPr>
        <p:spPr bwMode="auto">
          <a:xfrm>
            <a:off x="196850" y="3379788"/>
            <a:ext cx="47625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EE648E0C-3547-4F53-BA04-9386F4AD70AD}" type="datetime'''A''''''''''p''''''''''r-''''''''''2''''''''''''''3'''''">
              <a:rPr lang="en-GB" altLang="en-US" sz="1300" smtClean="0">
                <a:latin typeface="Gill Sans MT" panose="020B0502020104020203" pitchFamily="34" charset="0"/>
                <a:cs typeface="+mn-cs"/>
              </a:rPr>
              <a:pPr marL="0" lvl="0" indent="0" algn="ctr">
                <a:spcBef>
                  <a:spcPct val="0"/>
                </a:spcBef>
                <a:spcAft>
                  <a:spcPct val="0"/>
                </a:spcAft>
                <a:buNone/>
                <a:defRPr/>
              </a:pPr>
              <a:t>Apr-23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799" name="Text Placeholder 2">
            <a:extLst>
              <a:ext uri="{FF2B5EF4-FFF2-40B4-BE49-F238E27FC236}">
                <a16:creationId xmlns:a16="http://schemas.microsoft.com/office/drawing/2014/main" id="{E3D885D7-4AAC-2F66-A98A-690A6D66D224}"/>
              </a:ext>
            </a:extLst>
          </p:cNvPr>
          <p:cNvSpPr>
            <a:spLocks noGrp="1"/>
          </p:cNvSpPr>
          <p:nvPr>
            <p:custDataLst>
              <p:tags r:id="rId65"/>
            </p:custDataLst>
          </p:nvPr>
        </p:nvSpPr>
        <p:spPr bwMode="gray">
          <a:xfrm>
            <a:off x="873125" y="2532063"/>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69897668-4281-441C-BA01-C46609FE5A78}" type="datetime'1''''8''''''.''''''''''''''''''0'''''''''''''''''''">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18.0</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00" name="Text Placeholder 2">
            <a:extLst>
              <a:ext uri="{FF2B5EF4-FFF2-40B4-BE49-F238E27FC236}">
                <a16:creationId xmlns:a16="http://schemas.microsoft.com/office/drawing/2014/main" id="{24E21BB2-61F9-69A4-3B86-BBE36D581BAD}"/>
              </a:ext>
            </a:extLst>
          </p:cNvPr>
          <p:cNvSpPr>
            <a:spLocks noGrp="1"/>
          </p:cNvSpPr>
          <p:nvPr>
            <p:custDataLst>
              <p:tags r:id="rId66"/>
            </p:custDataLst>
          </p:nvPr>
        </p:nvSpPr>
        <p:spPr bwMode="auto">
          <a:xfrm>
            <a:off x="790575" y="3379788"/>
            <a:ext cx="4968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82C47F22-508D-4982-B223-9C96DB8F9E24}" type="datetime'''''''Ma''''''y''''''''''''-''''''''2''''3'''''''">
              <a:rPr lang="en-GB" altLang="en-US" sz="1300" smtClean="0">
                <a:latin typeface="Gill Sans MT" panose="020B0502020104020203" pitchFamily="34" charset="0"/>
                <a:cs typeface="+mn-cs"/>
              </a:rPr>
              <a:pPr marL="0" lvl="0" indent="0" algn="ctr">
                <a:spcBef>
                  <a:spcPct val="0"/>
                </a:spcBef>
                <a:spcAft>
                  <a:spcPct val="0"/>
                </a:spcAft>
                <a:buNone/>
                <a:defRPr/>
              </a:pPr>
              <a:t>May-23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01" name="Text Placeholder 2">
            <a:extLst>
              <a:ext uri="{FF2B5EF4-FFF2-40B4-BE49-F238E27FC236}">
                <a16:creationId xmlns:a16="http://schemas.microsoft.com/office/drawing/2014/main" id="{3C26DA09-43F5-749C-5176-2C291A461EFF}"/>
              </a:ext>
            </a:extLst>
          </p:cNvPr>
          <p:cNvSpPr>
            <a:spLocks noGrp="1"/>
          </p:cNvSpPr>
          <p:nvPr>
            <p:custDataLst>
              <p:tags r:id="rId67"/>
            </p:custDataLst>
          </p:nvPr>
        </p:nvSpPr>
        <p:spPr bwMode="gray">
          <a:xfrm>
            <a:off x="1474788" y="26384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A6B704D9-BDEA-40FA-A0BF-21C4BBC629A8}" type="datetime'''''1''''''''''''6''''''''.0'''''''''''''''''''">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16.0</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02" name="Text Placeholder 2">
            <a:extLst>
              <a:ext uri="{FF2B5EF4-FFF2-40B4-BE49-F238E27FC236}">
                <a16:creationId xmlns:a16="http://schemas.microsoft.com/office/drawing/2014/main" id="{5FFCE821-3D89-8D79-715B-40996D616D2C}"/>
              </a:ext>
            </a:extLst>
          </p:cNvPr>
          <p:cNvSpPr>
            <a:spLocks noGrp="1"/>
          </p:cNvSpPr>
          <p:nvPr>
            <p:custDataLst>
              <p:tags r:id="rId68"/>
            </p:custDataLst>
          </p:nvPr>
        </p:nvSpPr>
        <p:spPr bwMode="auto">
          <a:xfrm>
            <a:off x="1422400" y="3379788"/>
            <a:ext cx="434975"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9917B998-B5F7-4F97-AF5D-C1EED0E08D76}" type="datetime'''J''''u''''''n''''-2''''''''''''''''''''3'''''">
              <a:rPr lang="en-GB" altLang="en-US" sz="1300" smtClean="0">
                <a:latin typeface="Gill Sans MT" panose="020B0502020104020203" pitchFamily="34" charset="0"/>
                <a:cs typeface="+mn-cs"/>
              </a:rPr>
              <a:pPr marL="0" lvl="0" indent="0" algn="ctr">
                <a:spcBef>
                  <a:spcPct val="0"/>
                </a:spcBef>
                <a:spcAft>
                  <a:spcPct val="0"/>
                </a:spcAft>
                <a:buNone/>
                <a:defRPr/>
              </a:pPr>
              <a:t>Jun-23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03" name="Text Placeholder 2">
            <a:extLst>
              <a:ext uri="{FF2B5EF4-FFF2-40B4-BE49-F238E27FC236}">
                <a16:creationId xmlns:a16="http://schemas.microsoft.com/office/drawing/2014/main" id="{B6A9B3EE-5826-EFB4-37B6-B1B132229AE0}"/>
              </a:ext>
            </a:extLst>
          </p:cNvPr>
          <p:cNvSpPr>
            <a:spLocks noGrp="1"/>
          </p:cNvSpPr>
          <p:nvPr>
            <p:custDataLst>
              <p:tags r:id="rId69"/>
            </p:custDataLst>
          </p:nvPr>
        </p:nvSpPr>
        <p:spPr bwMode="gray">
          <a:xfrm>
            <a:off x="2078038" y="26130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AFA45A04-5531-46ED-A8F5-8C5667CF4A50}" type="datetime'''''''1''6''''''''''''''.''''''5'''''''''">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16.5</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04" name="Text Placeholder 2">
            <a:extLst>
              <a:ext uri="{FF2B5EF4-FFF2-40B4-BE49-F238E27FC236}">
                <a16:creationId xmlns:a16="http://schemas.microsoft.com/office/drawing/2014/main" id="{92398362-5C13-C222-406E-625C905BA549}"/>
              </a:ext>
            </a:extLst>
          </p:cNvPr>
          <p:cNvSpPr>
            <a:spLocks noGrp="1"/>
          </p:cNvSpPr>
          <p:nvPr>
            <p:custDataLst>
              <p:tags r:id="rId70"/>
            </p:custDataLst>
          </p:nvPr>
        </p:nvSpPr>
        <p:spPr bwMode="auto">
          <a:xfrm>
            <a:off x="2049463" y="3379788"/>
            <a:ext cx="38893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8F4EF9EA-C3B2-41A2-9B30-124DEB859B90}" type="datetime'''''''''Ju''''''''''''''''''''''''l''''''''''''-''2''3'">
              <a:rPr lang="en-GB" altLang="en-US" sz="1300" smtClean="0">
                <a:latin typeface="Gill Sans MT" panose="020B0502020104020203" pitchFamily="34" charset="0"/>
                <a:cs typeface="+mn-cs"/>
              </a:rPr>
              <a:pPr marL="0" lvl="0" indent="0" algn="ctr">
                <a:spcBef>
                  <a:spcPct val="0"/>
                </a:spcBef>
                <a:spcAft>
                  <a:spcPct val="0"/>
                </a:spcAft>
                <a:buNone/>
                <a:defRPr/>
              </a:pPr>
              <a:t>Jul-23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05" name="Text Placeholder 2">
            <a:extLst>
              <a:ext uri="{FF2B5EF4-FFF2-40B4-BE49-F238E27FC236}">
                <a16:creationId xmlns:a16="http://schemas.microsoft.com/office/drawing/2014/main" id="{5F707C1D-C180-D8FC-052B-D6D6DFB017ED}"/>
              </a:ext>
            </a:extLst>
          </p:cNvPr>
          <p:cNvSpPr>
            <a:spLocks noGrp="1"/>
          </p:cNvSpPr>
          <p:nvPr>
            <p:custDataLst>
              <p:tags r:id="rId71"/>
            </p:custDataLst>
          </p:nvPr>
        </p:nvSpPr>
        <p:spPr bwMode="gray">
          <a:xfrm>
            <a:off x="2681288" y="264477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8C8E20FA-CCF5-4D63-9FB5-7C9B4CFAC9EC}" type="datetime'''''''1''''''5''''''''.9'''''''''''''''''">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15.9</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06" name="Text Placeholder 2">
            <a:extLst>
              <a:ext uri="{FF2B5EF4-FFF2-40B4-BE49-F238E27FC236}">
                <a16:creationId xmlns:a16="http://schemas.microsoft.com/office/drawing/2014/main" id="{08527606-EB91-960D-73B9-8EF9F05D0F5C}"/>
              </a:ext>
            </a:extLst>
          </p:cNvPr>
          <p:cNvSpPr>
            <a:spLocks noGrp="1"/>
          </p:cNvSpPr>
          <p:nvPr>
            <p:custDataLst>
              <p:tags r:id="rId72"/>
            </p:custDataLst>
          </p:nvPr>
        </p:nvSpPr>
        <p:spPr bwMode="auto">
          <a:xfrm>
            <a:off x="2600325" y="3379788"/>
            <a:ext cx="493713"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0E768C6B-B914-46B4-8CAA-B4607E0474CD}" type="datetime'''''''A''u''g''''''''''''''''''''''''''''''''''''-''2''''3'''">
              <a:rPr lang="en-GB" altLang="en-US" sz="1300" smtClean="0">
                <a:latin typeface="Gill Sans MT" panose="020B0502020104020203" pitchFamily="34" charset="0"/>
                <a:cs typeface="+mn-cs"/>
              </a:rPr>
              <a:pPr marL="0" lvl="0" indent="0" algn="ctr">
                <a:spcBef>
                  <a:spcPct val="0"/>
                </a:spcBef>
                <a:spcAft>
                  <a:spcPct val="0"/>
                </a:spcAft>
                <a:buNone/>
                <a:defRPr/>
              </a:pPr>
              <a:t>Aug-23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07" name="Text Placeholder 2">
            <a:extLst>
              <a:ext uri="{FF2B5EF4-FFF2-40B4-BE49-F238E27FC236}">
                <a16:creationId xmlns:a16="http://schemas.microsoft.com/office/drawing/2014/main" id="{A6FBCD2E-E96B-3EF1-FE2A-FDF54EB08E61}"/>
              </a:ext>
            </a:extLst>
          </p:cNvPr>
          <p:cNvSpPr>
            <a:spLocks noGrp="1"/>
          </p:cNvSpPr>
          <p:nvPr>
            <p:custDataLst>
              <p:tags r:id="rId73"/>
            </p:custDataLst>
          </p:nvPr>
        </p:nvSpPr>
        <p:spPr bwMode="gray">
          <a:xfrm>
            <a:off x="3284538" y="2647950"/>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FABD7256-AB6D-4EE6-9060-C710ADA68A7C}" type="datetime'1''''''''''''5''''''''''''''''''''''''''''''''''.''''8'">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15.8</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08" name="Text Placeholder 2">
            <a:extLst>
              <a:ext uri="{FF2B5EF4-FFF2-40B4-BE49-F238E27FC236}">
                <a16:creationId xmlns:a16="http://schemas.microsoft.com/office/drawing/2014/main" id="{5AC8FFD7-DAE3-ECF5-6492-48CD97963D49}"/>
              </a:ext>
            </a:extLst>
          </p:cNvPr>
          <p:cNvSpPr>
            <a:spLocks noGrp="1"/>
          </p:cNvSpPr>
          <p:nvPr>
            <p:custDataLst>
              <p:tags r:id="rId74"/>
            </p:custDataLst>
          </p:nvPr>
        </p:nvSpPr>
        <p:spPr bwMode="auto">
          <a:xfrm>
            <a:off x="3214688" y="3379788"/>
            <a:ext cx="46990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7B6C2692-D407-4EA0-A4FF-DEA582DC2F2C}" type="datetime'''''''''''''''S''''''''e''''''''''p''''''''''-23'''''">
              <a:rPr lang="en-GB" altLang="en-US" sz="1300" smtClean="0">
                <a:latin typeface="Gill Sans MT" panose="020B0502020104020203" pitchFamily="34" charset="0"/>
                <a:cs typeface="+mn-cs"/>
              </a:rPr>
              <a:pPr marL="0" lvl="0" indent="0" algn="ctr">
                <a:spcBef>
                  <a:spcPct val="0"/>
                </a:spcBef>
                <a:spcAft>
                  <a:spcPct val="0"/>
                </a:spcAft>
                <a:buNone/>
                <a:defRPr/>
              </a:pPr>
              <a:t>Sep-23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24" name="Text Placeholder 2">
            <a:extLst>
              <a:ext uri="{FF2B5EF4-FFF2-40B4-BE49-F238E27FC236}">
                <a16:creationId xmlns:a16="http://schemas.microsoft.com/office/drawing/2014/main" id="{82E28474-A417-7C8A-F391-08E844C8352C}"/>
              </a:ext>
            </a:extLst>
          </p:cNvPr>
          <p:cNvSpPr>
            <a:spLocks noGrp="1"/>
          </p:cNvSpPr>
          <p:nvPr>
            <p:custDataLst>
              <p:tags r:id="rId75"/>
            </p:custDataLst>
          </p:nvPr>
        </p:nvSpPr>
        <p:spPr bwMode="auto">
          <a:xfrm>
            <a:off x="3805238" y="3379788"/>
            <a:ext cx="4968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18B3D8B3-33BB-4903-A2A7-3FFC3DCEB01D}" type="datetime'Oc''''''''''''''''t''''''''''''-''''''''''''2''''''3'''''">
              <a:rPr lang="en-GB" altLang="en-US" sz="1300" smtClean="0">
                <a:latin typeface="Gill Sans MT" panose="020B0502020104020203" pitchFamily="34" charset="0"/>
                <a:cs typeface="+mn-cs"/>
              </a:rPr>
              <a:pPr marL="0" lvl="0" indent="0" algn="ctr">
                <a:spcBef>
                  <a:spcPct val="0"/>
                </a:spcBef>
                <a:spcAft>
                  <a:spcPct val="0"/>
                </a:spcAft>
                <a:buNone/>
                <a:defRPr/>
              </a:pPr>
              <a:t>Oct-23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21" name="Text Placeholder 2">
            <a:extLst>
              <a:ext uri="{FF2B5EF4-FFF2-40B4-BE49-F238E27FC236}">
                <a16:creationId xmlns:a16="http://schemas.microsoft.com/office/drawing/2014/main" id="{1BC731E5-C316-EA59-942B-B76BCCEF973B}"/>
              </a:ext>
            </a:extLst>
          </p:cNvPr>
          <p:cNvSpPr>
            <a:spLocks noGrp="1"/>
          </p:cNvSpPr>
          <p:nvPr>
            <p:custDataLst>
              <p:tags r:id="rId76"/>
            </p:custDataLst>
          </p:nvPr>
        </p:nvSpPr>
        <p:spPr bwMode="gray">
          <a:xfrm>
            <a:off x="4489450" y="2627313"/>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F6F32171-0DD1-423C-A7A9-832E4333B376}" type="datetime'''1''''''''''''''6''''.''2'''''''''''''''''''''''''''''''''">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16.2</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18" name="Text Placeholder 2">
            <a:extLst>
              <a:ext uri="{FF2B5EF4-FFF2-40B4-BE49-F238E27FC236}">
                <a16:creationId xmlns:a16="http://schemas.microsoft.com/office/drawing/2014/main" id="{449FD9F5-B44B-6FA5-3500-6422E1D09F5B}"/>
              </a:ext>
            </a:extLst>
          </p:cNvPr>
          <p:cNvSpPr>
            <a:spLocks noGrp="1"/>
          </p:cNvSpPr>
          <p:nvPr>
            <p:custDataLst>
              <p:tags r:id="rId77"/>
            </p:custDataLst>
          </p:nvPr>
        </p:nvSpPr>
        <p:spPr bwMode="auto">
          <a:xfrm>
            <a:off x="4394200" y="3379788"/>
            <a:ext cx="5222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FFA4F4C2-4EB1-4EC6-BA9B-48737AC5944F}" type="datetime'''''N''o''''''''''''''''''''v''''''-2''''''''''''''''''''''3'">
              <a:rPr lang="en-GB" altLang="en-US" sz="1300" smtClean="0">
                <a:latin typeface="Gill Sans MT" panose="020B0502020104020203" pitchFamily="34" charset="0"/>
                <a:cs typeface="+mn-cs"/>
              </a:rPr>
              <a:pPr marL="0" lvl="0" indent="0" algn="ctr">
                <a:spcBef>
                  <a:spcPct val="0"/>
                </a:spcBef>
                <a:spcAft>
                  <a:spcPct val="0"/>
                </a:spcAft>
                <a:buNone/>
                <a:defRPr/>
              </a:pPr>
              <a:t>Nov-23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13" name="Text Placeholder 2">
            <a:extLst>
              <a:ext uri="{FF2B5EF4-FFF2-40B4-BE49-F238E27FC236}">
                <a16:creationId xmlns:a16="http://schemas.microsoft.com/office/drawing/2014/main" id="{3DA6B992-3C2B-8E1B-EF6D-DF8C71626BB4}"/>
              </a:ext>
            </a:extLst>
          </p:cNvPr>
          <p:cNvSpPr>
            <a:spLocks noGrp="1"/>
          </p:cNvSpPr>
          <p:nvPr>
            <p:custDataLst>
              <p:tags r:id="rId78"/>
            </p:custDataLst>
          </p:nvPr>
        </p:nvSpPr>
        <p:spPr bwMode="gray">
          <a:xfrm>
            <a:off x="5092700" y="27273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B34F4575-1700-4378-B77B-1FA06EEABA74}" type="datetime'''''''''''''1''''''3''''''''''''.''7'''''''''''''''''''">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13.7</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16" name="Text Placeholder 2">
            <a:extLst>
              <a:ext uri="{FF2B5EF4-FFF2-40B4-BE49-F238E27FC236}">
                <a16:creationId xmlns:a16="http://schemas.microsoft.com/office/drawing/2014/main" id="{7D1B57A7-E685-1711-847E-364CD611AA39}"/>
              </a:ext>
            </a:extLst>
          </p:cNvPr>
          <p:cNvSpPr>
            <a:spLocks noGrp="1"/>
          </p:cNvSpPr>
          <p:nvPr>
            <p:custDataLst>
              <p:tags r:id="rId79"/>
            </p:custDataLst>
          </p:nvPr>
        </p:nvSpPr>
        <p:spPr bwMode="auto">
          <a:xfrm>
            <a:off x="5003800" y="3379788"/>
            <a:ext cx="50800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88F269DB-FB4B-428C-9322-22282C2B8D5F}" type="datetime'D''''''''''''''''''ec''-''''''''''''''''''''''''''''23'''">
              <a:rPr lang="en-GB" altLang="en-US" sz="1300" smtClean="0">
                <a:latin typeface="Gill Sans MT" panose="020B0502020104020203" pitchFamily="34" charset="0"/>
                <a:cs typeface="+mn-cs"/>
              </a:rPr>
              <a:pPr marL="0" lvl="0" indent="0" algn="ctr">
                <a:spcBef>
                  <a:spcPct val="0"/>
                </a:spcBef>
                <a:spcAft>
                  <a:spcPct val="0"/>
                </a:spcAft>
                <a:buNone/>
                <a:defRPr/>
              </a:pPr>
              <a:t>Dec-23</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10" name="Text Placeholder 2">
            <a:extLst>
              <a:ext uri="{FF2B5EF4-FFF2-40B4-BE49-F238E27FC236}">
                <a16:creationId xmlns:a16="http://schemas.microsoft.com/office/drawing/2014/main" id="{3CEFD24B-2F56-2283-BD2E-13A8E8E8A8AD}"/>
              </a:ext>
            </a:extLst>
          </p:cNvPr>
          <p:cNvSpPr>
            <a:spLocks noGrp="1"/>
          </p:cNvSpPr>
          <p:nvPr>
            <p:custDataLst>
              <p:tags r:id="rId80"/>
            </p:custDataLst>
          </p:nvPr>
        </p:nvSpPr>
        <p:spPr bwMode="gray">
          <a:xfrm>
            <a:off x="5695950" y="2717800"/>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95E6D941-7249-44A7-8F6D-1282EA7B19E4}" type="datetime'''''''1''''''''''''''''''''''''''''''4''''''.''6'''''''">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14.6</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22" name="Text Placeholder 2">
            <a:extLst>
              <a:ext uri="{FF2B5EF4-FFF2-40B4-BE49-F238E27FC236}">
                <a16:creationId xmlns:a16="http://schemas.microsoft.com/office/drawing/2014/main" id="{61CB435C-5A90-790D-58C7-DF651C4E5237}"/>
              </a:ext>
            </a:extLst>
          </p:cNvPr>
          <p:cNvSpPr>
            <a:spLocks noGrp="1"/>
          </p:cNvSpPr>
          <p:nvPr>
            <p:custDataLst>
              <p:tags r:id="rId81"/>
            </p:custDataLst>
          </p:nvPr>
        </p:nvSpPr>
        <p:spPr bwMode="auto">
          <a:xfrm>
            <a:off x="5648325" y="3379788"/>
            <a:ext cx="42545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6C45AB5F-ABB6-4F00-B72D-0BA52A466F5D}" type="datetime'J''''a''''''''''n''''''''''''''-''''''''2''''4'''''''''''''">
              <a:rPr lang="en-GB" altLang="en-US" sz="1300" smtClean="0">
                <a:latin typeface="Gill Sans MT" panose="020B0502020104020203" pitchFamily="34" charset="0"/>
                <a:cs typeface="+mn-cs"/>
              </a:rPr>
              <a:pPr marL="0" lvl="0" indent="0" algn="ctr">
                <a:spcBef>
                  <a:spcPct val="0"/>
                </a:spcBef>
                <a:spcAft>
                  <a:spcPct val="0"/>
                </a:spcAft>
                <a:buNone/>
                <a:defRPr/>
              </a:pPr>
              <a:t>Jan-24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19" name="Text Placeholder 2">
            <a:extLst>
              <a:ext uri="{FF2B5EF4-FFF2-40B4-BE49-F238E27FC236}">
                <a16:creationId xmlns:a16="http://schemas.microsoft.com/office/drawing/2014/main" id="{26E0AF20-71EF-D6D4-47B4-C8C80CD7724C}"/>
              </a:ext>
            </a:extLst>
          </p:cNvPr>
          <p:cNvSpPr>
            <a:spLocks noGrp="1"/>
          </p:cNvSpPr>
          <p:nvPr>
            <p:custDataLst>
              <p:tags r:id="rId82"/>
            </p:custDataLst>
          </p:nvPr>
        </p:nvSpPr>
        <p:spPr bwMode="gray">
          <a:xfrm>
            <a:off x="6299200" y="27146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0235E6DE-C5C7-4303-A3AA-F0F91D442CE9}" type="datetime'''14''''''''''''''''''''''''''''''''''.7'">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14.7</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17" name="Text Placeholder 2">
            <a:extLst>
              <a:ext uri="{FF2B5EF4-FFF2-40B4-BE49-F238E27FC236}">
                <a16:creationId xmlns:a16="http://schemas.microsoft.com/office/drawing/2014/main" id="{AA5CD14C-19B7-1F64-523D-D6F054434FD7}"/>
              </a:ext>
            </a:extLst>
          </p:cNvPr>
          <p:cNvSpPr>
            <a:spLocks noGrp="1"/>
          </p:cNvSpPr>
          <p:nvPr>
            <p:custDataLst>
              <p:tags r:id="rId83"/>
            </p:custDataLst>
          </p:nvPr>
        </p:nvSpPr>
        <p:spPr bwMode="auto">
          <a:xfrm>
            <a:off x="6230938" y="3379788"/>
            <a:ext cx="468313"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A70B3152-6875-4BDE-AB8E-A7E5DB7D226B}" type="datetime'Fe''''''b''''''''''''''''''-''''''2''''''''''4'''''''''">
              <a:rPr lang="en-GB" altLang="en-US" sz="1300" smtClean="0">
                <a:latin typeface="Gill Sans MT" panose="020B0502020104020203" pitchFamily="34" charset="0"/>
                <a:cs typeface="+mn-cs"/>
              </a:rPr>
              <a:pPr marL="0" lvl="0" indent="0" algn="ctr">
                <a:spcBef>
                  <a:spcPct val="0"/>
                </a:spcBef>
                <a:spcAft>
                  <a:spcPct val="0"/>
                </a:spcAft>
                <a:buNone/>
                <a:defRPr/>
              </a:pPr>
              <a:t>Feb-24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25" name="Text Placeholder 2">
            <a:extLst>
              <a:ext uri="{FF2B5EF4-FFF2-40B4-BE49-F238E27FC236}">
                <a16:creationId xmlns:a16="http://schemas.microsoft.com/office/drawing/2014/main" id="{89E1A25A-0332-BA61-4D11-737579ECD338}"/>
              </a:ext>
            </a:extLst>
          </p:cNvPr>
          <p:cNvSpPr>
            <a:spLocks noGrp="1"/>
          </p:cNvSpPr>
          <p:nvPr>
            <p:custDataLst>
              <p:tags r:id="rId84"/>
            </p:custDataLst>
          </p:nvPr>
        </p:nvSpPr>
        <p:spPr bwMode="gray">
          <a:xfrm>
            <a:off x="6902450" y="2703513"/>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5A35CCEC-72E3-482A-A2D6-EACD6A487D60}" type="datetime'''1''''''''''''''4.''''''''''''''''9'''''''''''''">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14.9</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3" name="Text Placeholder 2">
            <a:extLst>
              <a:ext uri="{FF2B5EF4-FFF2-40B4-BE49-F238E27FC236}">
                <a16:creationId xmlns:a16="http://schemas.microsoft.com/office/drawing/2014/main" id="{7955522B-6784-4492-DF26-DBB7273F12A9}"/>
              </a:ext>
            </a:extLst>
          </p:cNvPr>
          <p:cNvSpPr>
            <a:spLocks noGrp="1"/>
          </p:cNvSpPr>
          <p:nvPr>
            <p:custDataLst>
              <p:tags r:id="rId85"/>
            </p:custDataLst>
          </p:nvPr>
        </p:nvSpPr>
        <p:spPr bwMode="auto">
          <a:xfrm>
            <a:off x="8658225" y="3379788"/>
            <a:ext cx="434975"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1A6B5B64-6363-411E-A616-85322EE5E553}" type="datetime'Ju''''''''n''''''''''''''''''''''''''''''-''''2''''''4'''">
              <a:rPr lang="en-GB" altLang="en-US" sz="1300" smtClean="0">
                <a:latin typeface="Gill Sans MT" panose="020B0502020104020203" pitchFamily="34" charset="0"/>
                <a:cs typeface="+mn-cs"/>
              </a:rPr>
              <a:pPr marL="0" lvl="0" indent="0" algn="ctr">
                <a:spcBef>
                  <a:spcPct val="0"/>
                </a:spcBef>
                <a:spcAft>
                  <a:spcPct val="0"/>
                </a:spcAft>
                <a:buNone/>
                <a:defRPr/>
              </a:pPr>
              <a:t>Jun-24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541" name="Text Placeholder 2">
            <a:extLst>
              <a:ext uri="{FF2B5EF4-FFF2-40B4-BE49-F238E27FC236}">
                <a16:creationId xmlns:a16="http://schemas.microsoft.com/office/drawing/2014/main" id="{9FD75380-CA67-079F-D0BA-361751C275D2}"/>
              </a:ext>
            </a:extLst>
          </p:cNvPr>
          <p:cNvSpPr>
            <a:spLocks noGrp="1"/>
          </p:cNvSpPr>
          <p:nvPr>
            <p:custDataLst>
              <p:tags r:id="rId86"/>
            </p:custDataLst>
          </p:nvPr>
        </p:nvSpPr>
        <p:spPr bwMode="gray">
          <a:xfrm>
            <a:off x="10518775" y="27273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276048B3-1560-4328-821F-AF917BAD782D}" type="datetime'''1''1''''''''''''''''''''''''''.''''''''''''''''''''''8'''''">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11.8</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2095" name="Text Placeholder 2">
            <a:extLst>
              <a:ext uri="{FF2B5EF4-FFF2-40B4-BE49-F238E27FC236}">
                <a16:creationId xmlns:a16="http://schemas.microsoft.com/office/drawing/2014/main" id="{A4C20A7E-CEEB-AABF-EEB5-1A8815A08E35}"/>
              </a:ext>
            </a:extLst>
          </p:cNvPr>
          <p:cNvSpPr>
            <a:spLocks noGrp="1"/>
          </p:cNvSpPr>
          <p:nvPr>
            <p:custDataLst>
              <p:tags r:id="rId87"/>
            </p:custDataLst>
          </p:nvPr>
        </p:nvSpPr>
        <p:spPr bwMode="gray">
          <a:xfrm>
            <a:off x="11725275" y="3111500"/>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451D2A25-732D-43DC-8FAC-B169B345D82D}" type="datetime'''1''0.''''''''''''''''''6'''''''''''">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10.6</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7" name="Text Placeholder 2">
            <a:extLst>
              <a:ext uri="{FF2B5EF4-FFF2-40B4-BE49-F238E27FC236}">
                <a16:creationId xmlns:a16="http://schemas.microsoft.com/office/drawing/2014/main" id="{AD81A0F1-9661-7FAC-1853-5D1FD48670D9}"/>
              </a:ext>
            </a:extLst>
          </p:cNvPr>
          <p:cNvSpPr>
            <a:spLocks noGrp="1"/>
          </p:cNvSpPr>
          <p:nvPr>
            <p:custDataLst>
              <p:tags r:id="rId88"/>
            </p:custDataLst>
          </p:nvPr>
        </p:nvSpPr>
        <p:spPr bwMode="gray">
          <a:xfrm>
            <a:off x="8710613" y="27273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DDF545D3-E59C-4403-ADB1-A321AFDB13D9}" type="datetime'''1''''''1''''''''''''''''.''''''''''''''''9'''''''''''">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11.9</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542" name="Text Placeholder 2">
            <a:extLst>
              <a:ext uri="{FF2B5EF4-FFF2-40B4-BE49-F238E27FC236}">
                <a16:creationId xmlns:a16="http://schemas.microsoft.com/office/drawing/2014/main" id="{73E2CEE8-C0EA-C8E1-519A-D52E14C827F8}"/>
              </a:ext>
            </a:extLst>
          </p:cNvPr>
          <p:cNvSpPr>
            <a:spLocks noGrp="1"/>
          </p:cNvSpPr>
          <p:nvPr>
            <p:custDataLst>
              <p:tags r:id="rId89"/>
            </p:custDataLst>
          </p:nvPr>
        </p:nvSpPr>
        <p:spPr bwMode="gray">
          <a:xfrm>
            <a:off x="11122025" y="27273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D122E8EE-1562-4B0D-9AB2-E23403B9539F}" type="datetime'''''11''''''''''''''''''''''''.''''''''''''''''''''''''''5'''">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11.5</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529" name="Text Placeholder 2">
            <a:extLst>
              <a:ext uri="{FF2B5EF4-FFF2-40B4-BE49-F238E27FC236}">
                <a16:creationId xmlns:a16="http://schemas.microsoft.com/office/drawing/2014/main" id="{C474ACAF-CD01-9C64-C821-39815DB61DE6}"/>
              </a:ext>
            </a:extLst>
          </p:cNvPr>
          <p:cNvSpPr>
            <a:spLocks noGrp="1"/>
          </p:cNvSpPr>
          <p:nvPr>
            <p:custDataLst>
              <p:tags r:id="rId90"/>
            </p:custDataLst>
          </p:nvPr>
        </p:nvSpPr>
        <p:spPr bwMode="auto">
          <a:xfrm>
            <a:off x="9836150" y="3379788"/>
            <a:ext cx="493713"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286A7B7C-690A-414F-BB63-F5252AC8EDCB}" type="datetime'''''''''''''''''''''''''''''''Au''''g''''''''''''-''24'">
              <a:rPr lang="en-GB" altLang="en-US" sz="1300" smtClean="0">
                <a:latin typeface="Gill Sans MT" panose="020B0502020104020203" pitchFamily="34" charset="0"/>
                <a:cs typeface="+mn-cs"/>
              </a:rPr>
              <a:pPr marL="0" lvl="0" indent="0" algn="ctr">
                <a:spcBef>
                  <a:spcPct val="0"/>
                </a:spcBef>
                <a:spcAft>
                  <a:spcPct val="0"/>
                </a:spcAft>
                <a:buNone/>
                <a:defRPr/>
              </a:pPr>
              <a:t>Aug-24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42" name="Text Placeholder 2">
            <a:extLst>
              <a:ext uri="{FF2B5EF4-FFF2-40B4-BE49-F238E27FC236}">
                <a16:creationId xmlns:a16="http://schemas.microsoft.com/office/drawing/2014/main" id="{4691701C-9ABE-ADE7-FD31-4E588E3D5593}"/>
              </a:ext>
            </a:extLst>
          </p:cNvPr>
          <p:cNvSpPr>
            <a:spLocks noGrp="1"/>
          </p:cNvSpPr>
          <p:nvPr>
            <p:custDataLst>
              <p:tags r:id="rId91"/>
            </p:custDataLst>
          </p:nvPr>
        </p:nvSpPr>
        <p:spPr bwMode="auto">
          <a:xfrm>
            <a:off x="8024813" y="3379788"/>
            <a:ext cx="4968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AF7A5789-C8C9-4CB3-9FE0-053C5C4B2DC8}" type="datetime'''''''''''''''''''M''''''''a''''''''''y''-2''''''''''''4'">
              <a:rPr lang="en-GB" altLang="en-US" sz="1300" smtClean="0">
                <a:latin typeface="Gill Sans MT" panose="020B0502020104020203" pitchFamily="34" charset="0"/>
                <a:cs typeface="+mn-cs"/>
              </a:rPr>
              <a:pPr marL="0" lvl="0" indent="0" algn="ctr">
                <a:spcBef>
                  <a:spcPct val="0"/>
                </a:spcBef>
                <a:spcAft>
                  <a:spcPct val="0"/>
                </a:spcAft>
                <a:buNone/>
                <a:defRPr/>
              </a:pPr>
              <a:t>May-24</a:t>
            </a:fld>
            <a:endParaRPr kumimoji="0" lang="en-GB" sz="1300" b="0" i="0" strike="noStrike" kern="1200" cap="none" spc="0" normalizeH="0" baseline="3000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09" name="Text Placeholder 2">
            <a:extLst>
              <a:ext uri="{FF2B5EF4-FFF2-40B4-BE49-F238E27FC236}">
                <a16:creationId xmlns:a16="http://schemas.microsoft.com/office/drawing/2014/main" id="{6D10BA05-E551-3B2A-B7A9-3E77E726FA1E}"/>
              </a:ext>
            </a:extLst>
          </p:cNvPr>
          <p:cNvSpPr>
            <a:spLocks noGrp="1"/>
          </p:cNvSpPr>
          <p:nvPr>
            <p:custDataLst>
              <p:tags r:id="rId92"/>
            </p:custDataLst>
          </p:nvPr>
        </p:nvSpPr>
        <p:spPr bwMode="gray">
          <a:xfrm>
            <a:off x="3887788" y="272097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74B43C34-8FCD-45F3-910B-AF13A8FC87CC}" type="datetime'''1''''''''''''''''''''''''''''''''4''.''5'''''''''">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14.5</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797" name="Text Placeholder 2">
            <a:extLst>
              <a:ext uri="{FF2B5EF4-FFF2-40B4-BE49-F238E27FC236}">
                <a16:creationId xmlns:a16="http://schemas.microsoft.com/office/drawing/2014/main" id="{C3F30CE0-36CA-E47A-67D9-9B403A80CDAE}"/>
              </a:ext>
            </a:extLst>
          </p:cNvPr>
          <p:cNvSpPr>
            <a:spLocks noGrp="1"/>
          </p:cNvSpPr>
          <p:nvPr>
            <p:custDataLst>
              <p:tags r:id="rId93"/>
            </p:custDataLst>
          </p:nvPr>
        </p:nvSpPr>
        <p:spPr bwMode="gray">
          <a:xfrm>
            <a:off x="269875" y="2628900"/>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78FFF77B-E5D7-446D-BC0D-9272235D5A1E}" type="datetime'''''''''1''''''''''6''''''''.2'''''''''''''''''''''''''">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16.2</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545" name="Text Placeholder 2">
            <a:extLst>
              <a:ext uri="{FF2B5EF4-FFF2-40B4-BE49-F238E27FC236}">
                <a16:creationId xmlns:a16="http://schemas.microsoft.com/office/drawing/2014/main" id="{C1A7AF2B-18D0-CA91-9DB9-2E435C236755}"/>
              </a:ext>
            </a:extLst>
          </p:cNvPr>
          <p:cNvSpPr>
            <a:spLocks noGrp="1"/>
          </p:cNvSpPr>
          <p:nvPr>
            <p:custDataLst>
              <p:tags r:id="rId94"/>
            </p:custDataLst>
          </p:nvPr>
        </p:nvSpPr>
        <p:spPr bwMode="gray">
          <a:xfrm>
            <a:off x="8107363" y="27273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3E13B90E-1141-4C30-9380-D02AEEDA41BE}" type="datetime'''''''''12''''''''''''''''''''''''''.''''''''''''7'''''">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12.7</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2165" name="Text Placeholder 2">
            <a:extLst>
              <a:ext uri="{FF2B5EF4-FFF2-40B4-BE49-F238E27FC236}">
                <a16:creationId xmlns:a16="http://schemas.microsoft.com/office/drawing/2014/main" id="{ACBBB0DA-5EDB-787E-0132-E8E2E974D127}"/>
              </a:ext>
            </a:extLst>
          </p:cNvPr>
          <p:cNvSpPr>
            <a:spLocks noGrp="1"/>
          </p:cNvSpPr>
          <p:nvPr>
            <p:custDataLst>
              <p:tags r:id="rId95"/>
            </p:custDataLst>
          </p:nvPr>
        </p:nvSpPr>
        <p:spPr bwMode="gray">
          <a:xfrm>
            <a:off x="9917113" y="274637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1EC88596-4602-47AB-A167-92CE724863BE}" type="datetime'''''''''''''''''1''''''''''''0''''''''''''''.''''8'''''''">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10.8</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1841" name="Text Placeholder 2">
            <a:extLst>
              <a:ext uri="{FF2B5EF4-FFF2-40B4-BE49-F238E27FC236}">
                <a16:creationId xmlns:a16="http://schemas.microsoft.com/office/drawing/2014/main" id="{10C7349A-C7E5-AF62-ED02-26A3E524CE6B}"/>
              </a:ext>
            </a:extLst>
          </p:cNvPr>
          <p:cNvSpPr>
            <a:spLocks noGrp="1"/>
          </p:cNvSpPr>
          <p:nvPr>
            <p:custDataLst>
              <p:tags r:id="rId96"/>
            </p:custDataLst>
          </p:nvPr>
        </p:nvSpPr>
        <p:spPr bwMode="auto">
          <a:xfrm>
            <a:off x="7431088" y="3379788"/>
            <a:ext cx="47625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C19FA6F0-4AFD-4901-AEB7-A652A5292ED3}" type="datetime'''''''''''A''p''r''''-''''''''''''''''''''''''''''2''4'">
              <a:rPr lang="en-GB" altLang="en-US" sz="1300" smtClean="0">
                <a:latin typeface="Gill Sans MT" panose="020B0502020104020203" pitchFamily="34" charset="0"/>
                <a:cs typeface="+mn-cs"/>
              </a:rPr>
              <a:pPr marL="0" lvl="0" indent="0" algn="ctr">
                <a:spcBef>
                  <a:spcPct val="0"/>
                </a:spcBef>
                <a:spcAft>
                  <a:spcPct val="0"/>
                </a:spcAft>
                <a:buNone/>
                <a:defRPr/>
              </a:pPr>
              <a:t>Apr-24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6" name="Text Placeholder 2">
            <a:extLst>
              <a:ext uri="{FF2B5EF4-FFF2-40B4-BE49-F238E27FC236}">
                <a16:creationId xmlns:a16="http://schemas.microsoft.com/office/drawing/2014/main" id="{51199741-E9DC-A406-FD7B-ECF4FCC9375E}"/>
              </a:ext>
            </a:extLst>
          </p:cNvPr>
          <p:cNvSpPr>
            <a:spLocks noGrp="1"/>
          </p:cNvSpPr>
          <p:nvPr>
            <p:custDataLst>
              <p:tags r:id="rId97"/>
            </p:custDataLst>
          </p:nvPr>
        </p:nvSpPr>
        <p:spPr bwMode="auto">
          <a:xfrm>
            <a:off x="9285288" y="3379788"/>
            <a:ext cx="38893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F29AB7BB-E986-41F1-9CB8-538179FF0CBD}" type="datetime'''''''''''''Jul''''''-''2''''''''''''''''''''''''4'">
              <a:rPr lang="en-GB" altLang="en-US" sz="1300" smtClean="0">
                <a:latin typeface="Gill Sans MT" panose="020B0502020104020203" pitchFamily="34" charset="0"/>
                <a:cs typeface="+mn-cs"/>
              </a:rPr>
              <a:pPr marL="0" lvl="0" indent="0" algn="ctr">
                <a:spcBef>
                  <a:spcPct val="0"/>
                </a:spcBef>
                <a:spcAft>
                  <a:spcPct val="0"/>
                </a:spcAft>
                <a:buNone/>
                <a:defRPr/>
              </a:pPr>
              <a:t>Jul-24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8" name="Text Placeholder 2">
            <a:extLst>
              <a:ext uri="{FF2B5EF4-FFF2-40B4-BE49-F238E27FC236}">
                <a16:creationId xmlns:a16="http://schemas.microsoft.com/office/drawing/2014/main" id="{FAEB42C7-E401-E777-0E44-CBA76C4D6538}"/>
              </a:ext>
            </a:extLst>
          </p:cNvPr>
          <p:cNvSpPr>
            <a:spLocks noGrp="1"/>
          </p:cNvSpPr>
          <p:nvPr>
            <p:custDataLst>
              <p:tags r:id="rId98"/>
            </p:custDataLst>
          </p:nvPr>
        </p:nvSpPr>
        <p:spPr bwMode="auto">
          <a:xfrm>
            <a:off x="10448925" y="3379788"/>
            <a:ext cx="46990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89651DDA-84A4-47E4-ABE8-8652AA79264C}" type="datetime'''S''e''''''''''''''''''p-''''''''''''''''''''2''''4'''''''''">
              <a:rPr lang="en-GB" altLang="en-US" sz="1300" smtClean="0">
                <a:latin typeface="Gill Sans MT" panose="020B0502020104020203" pitchFamily="34" charset="0"/>
                <a:cs typeface="+mn-cs"/>
              </a:rPr>
              <a:pPr marL="0" lvl="0" indent="0" algn="ctr">
                <a:spcBef>
                  <a:spcPct val="0"/>
                </a:spcBef>
                <a:spcAft>
                  <a:spcPct val="0"/>
                </a:spcAft>
                <a:buNone/>
                <a:defRPr/>
              </a:pPr>
              <a:t>Sep-24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551" name="Text Placeholder 2">
            <a:extLst>
              <a:ext uri="{FF2B5EF4-FFF2-40B4-BE49-F238E27FC236}">
                <a16:creationId xmlns:a16="http://schemas.microsoft.com/office/drawing/2014/main" id="{4F40B5D3-0451-68BA-4321-A99524EB87D5}"/>
              </a:ext>
            </a:extLst>
          </p:cNvPr>
          <p:cNvSpPr>
            <a:spLocks noGrp="1"/>
          </p:cNvSpPr>
          <p:nvPr>
            <p:custDataLst>
              <p:tags r:id="rId99"/>
            </p:custDataLst>
          </p:nvPr>
        </p:nvSpPr>
        <p:spPr bwMode="gray">
          <a:xfrm>
            <a:off x="7504113" y="27273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D515E0FB-AEB8-4AE9-88F6-F8DE57D46828}" type="datetime'''''1''''''''4''''''''''''''''''''''''''''''''.2'''''''''''''">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14.2</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2159" name="Text Placeholder 2">
            <a:extLst>
              <a:ext uri="{FF2B5EF4-FFF2-40B4-BE49-F238E27FC236}">
                <a16:creationId xmlns:a16="http://schemas.microsoft.com/office/drawing/2014/main" id="{71D71F95-C49A-88F6-1509-316890B85D20}"/>
              </a:ext>
            </a:extLst>
          </p:cNvPr>
          <p:cNvSpPr>
            <a:spLocks noGrp="1"/>
          </p:cNvSpPr>
          <p:nvPr>
            <p:custDataLst>
              <p:tags r:id="rId100"/>
            </p:custDataLst>
          </p:nvPr>
        </p:nvSpPr>
        <p:spPr bwMode="gray">
          <a:xfrm>
            <a:off x="9313863" y="2727325"/>
            <a:ext cx="3317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3813" tIns="0" rIns="23813"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AF9FF1B7-4790-4EFA-BF13-50E882E268E7}" type="datetime'''1''''''''''''''''1.''5'''''''''''''''''''''''''''''''''''">
              <a:rPr lang="en-GB" altLang="en-US" sz="1300" smtClean="0">
                <a:solidFill>
                  <a:srgbClr val="FFFFFF"/>
                </a:solidFill>
                <a:latin typeface="Gill Sans MT" panose="020B0502020104020203" pitchFamily="34" charset="0"/>
                <a:cs typeface="+mn-cs"/>
              </a:rPr>
              <a:pPr marL="0" lvl="0" indent="0" algn="ctr">
                <a:spcBef>
                  <a:spcPct val="0"/>
                </a:spcBef>
                <a:spcAft>
                  <a:spcPct val="0"/>
                </a:spcAft>
                <a:buNone/>
                <a:defRPr/>
              </a:pPr>
              <a:t>11.5</a:t>
            </a:fld>
            <a:endParaRPr kumimoji="0" lang="en-GB" sz="1300" b="0" i="0" strike="noStrike" kern="1200" cap="none" spc="0" normalizeH="0" baseline="0" noProof="0" dirty="0">
              <a:ln>
                <a:noFill/>
              </a:ln>
              <a:solidFill>
                <a:srgbClr val="FFFFFF"/>
              </a:solidFill>
              <a:effectLst/>
              <a:uLnTx/>
              <a:uFillTx/>
              <a:latin typeface="Gill Sans MT" panose="020B0502020104020203" pitchFamily="34" charset="0"/>
              <a:cs typeface="+mn-cs"/>
              <a:sym typeface="Gill Sans MT" panose="020B0502020104020203" pitchFamily="34" charset="0"/>
            </a:endParaRPr>
          </a:p>
        </p:txBody>
      </p:sp>
      <p:sp>
        <p:nvSpPr>
          <p:cNvPr id="9" name="Text Placeholder 2">
            <a:extLst>
              <a:ext uri="{FF2B5EF4-FFF2-40B4-BE49-F238E27FC236}">
                <a16:creationId xmlns:a16="http://schemas.microsoft.com/office/drawing/2014/main" id="{46449D43-2F7C-DE3F-425F-8966627E4C0C}"/>
              </a:ext>
            </a:extLst>
          </p:cNvPr>
          <p:cNvSpPr>
            <a:spLocks noGrp="1"/>
          </p:cNvSpPr>
          <p:nvPr>
            <p:custDataLst>
              <p:tags r:id="rId101"/>
            </p:custDataLst>
          </p:nvPr>
        </p:nvSpPr>
        <p:spPr bwMode="auto">
          <a:xfrm>
            <a:off x="11039475" y="3379788"/>
            <a:ext cx="4968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EC368DB9-1619-4196-97D4-3BDB5C618ACF}" type="datetime'''''''''''''''''''''O''c''t-2''''''''4'''">
              <a:rPr lang="en-GB" altLang="en-US" sz="1300" smtClean="0">
                <a:latin typeface="Gill Sans MT" panose="020B0502020104020203" pitchFamily="34" charset="0"/>
                <a:cs typeface="+mn-cs"/>
              </a:rPr>
              <a:pPr marL="0" lvl="0" indent="0" algn="ctr">
                <a:spcBef>
                  <a:spcPct val="0"/>
                </a:spcBef>
                <a:spcAft>
                  <a:spcPct val="0"/>
                </a:spcAft>
                <a:buNone/>
                <a:defRPr/>
              </a:pPr>
              <a:t>Oct-24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812" name="Text Placeholder 2">
            <a:extLst>
              <a:ext uri="{FF2B5EF4-FFF2-40B4-BE49-F238E27FC236}">
                <a16:creationId xmlns:a16="http://schemas.microsoft.com/office/drawing/2014/main" id="{42C3C5AB-82B8-00D3-C7E0-08C0A33BA6FE}"/>
              </a:ext>
            </a:extLst>
          </p:cNvPr>
          <p:cNvSpPr>
            <a:spLocks noGrp="1"/>
          </p:cNvSpPr>
          <p:nvPr>
            <p:custDataLst>
              <p:tags r:id="rId102"/>
            </p:custDataLst>
          </p:nvPr>
        </p:nvSpPr>
        <p:spPr bwMode="auto">
          <a:xfrm>
            <a:off x="6826250" y="3379788"/>
            <a:ext cx="48260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5E19D99E-C087-4E39-99B2-C8C140170B69}" type="datetime'''''''''''''''''''''''''Mar-''''24'''''''">
              <a:rPr lang="en-GB" altLang="en-US" sz="1300" smtClean="0">
                <a:latin typeface="Gill Sans MT" panose="020B0502020104020203" pitchFamily="34" charset="0"/>
                <a:cs typeface="+mn-cs"/>
              </a:rPr>
              <a:pPr marL="0" lvl="0" indent="0" algn="ctr">
                <a:spcBef>
                  <a:spcPct val="0"/>
                </a:spcBef>
                <a:spcAft>
                  <a:spcPct val="0"/>
                </a:spcAft>
                <a:buNone/>
                <a:defRPr/>
              </a:pPr>
              <a:t>Mar-24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559" name="Text Placeholder 2">
            <a:extLst>
              <a:ext uri="{FF2B5EF4-FFF2-40B4-BE49-F238E27FC236}">
                <a16:creationId xmlns:a16="http://schemas.microsoft.com/office/drawing/2014/main" id="{78D7D5A5-E49C-083A-7530-9FE201320DA2}"/>
              </a:ext>
            </a:extLst>
          </p:cNvPr>
          <p:cNvSpPr>
            <a:spLocks noGrp="1"/>
          </p:cNvSpPr>
          <p:nvPr>
            <p:custDataLst>
              <p:tags r:id="rId103"/>
            </p:custDataLst>
          </p:nvPr>
        </p:nvSpPr>
        <p:spPr bwMode="auto">
          <a:xfrm>
            <a:off x="11630025" y="3379788"/>
            <a:ext cx="522288"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defRPr/>
            </a:pPr>
            <a:fld id="{A32B9990-B0B4-4F8C-BE33-BD51B2E06483}" type="datetime'''''''''''N''''o''v-''''''2''''''''''''''''''''''''4'">
              <a:rPr lang="en-GB" altLang="en-US" sz="1300" smtClean="0">
                <a:latin typeface="Gill Sans MT" panose="020B0502020104020203" pitchFamily="34" charset="0"/>
                <a:cs typeface="+mn-cs"/>
              </a:rPr>
              <a:pPr marL="0" lvl="0" indent="0" algn="ctr">
                <a:spcBef>
                  <a:spcPct val="0"/>
                </a:spcBef>
                <a:spcAft>
                  <a:spcPct val="0"/>
                </a:spcAft>
                <a:buNone/>
                <a:defRPr/>
              </a:pPr>
              <a:t>Nov-24</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4" name="Text Placeholder 2">
            <a:extLst>
              <a:ext uri="{FF2B5EF4-FFF2-40B4-BE49-F238E27FC236}">
                <a16:creationId xmlns:a16="http://schemas.microsoft.com/office/drawing/2014/main" id="{54EF338C-CD48-5931-C279-9C80E4A609F7}"/>
              </a:ext>
            </a:extLst>
          </p:cNvPr>
          <p:cNvSpPr>
            <a:spLocks noGrp="1"/>
          </p:cNvSpPr>
          <p:nvPr>
            <p:custDataLst>
              <p:tags r:id="rId104"/>
            </p:custDataLst>
          </p:nvPr>
        </p:nvSpPr>
        <p:spPr bwMode="auto">
          <a:xfrm>
            <a:off x="5981700" y="1928813"/>
            <a:ext cx="361950" cy="252413"/>
          </a:xfrm>
          <a:prstGeom prst="ellipse">
            <a:avLst/>
          </a:prstGeom>
          <a:solidFill>
            <a:schemeClr val="accent6"/>
          </a:solidFill>
          <a:ln w="9525" cmpd="sng" algn="ctr">
            <a:solidFill>
              <a:schemeClr val="accent6"/>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fld id="{E1E6F6F4-B42C-4624-8D75-A02BD17F9B9B}" type="datetime'-''''''''''''''''''''''5''''''''''''''.''6'''''">
              <a:rPr lang="en-GB" altLang="en-US" sz="1300" smtClean="0">
                <a:solidFill>
                  <a:srgbClr val="FFFFFF"/>
                </a:solidFill>
                <a:effectLst/>
                <a:latin typeface="Gill Sans MT" panose="020B0502020104020203" pitchFamily="34" charset="0"/>
                <a:cs typeface="+mn-cs"/>
              </a:rPr>
              <a:pPr marL="0" marR="0" lvl="0" indent="0" algn="ctr" defTabSz="914400" eaLnBrk="1" fontAlgn="auto" latinLnBrk="0" hangingPunct="1">
                <a:lnSpc>
                  <a:spcPct val="90000"/>
                </a:lnSpc>
                <a:spcBef>
                  <a:spcPct val="0"/>
                </a:spcBef>
                <a:spcAft>
                  <a:spcPct val="0"/>
                </a:spcAft>
                <a:buClrTx/>
                <a:buSzTx/>
                <a:buFont typeface="Wingdings" panose="05000000000000000000" pitchFamily="2" charset="2"/>
                <a:buNone/>
                <a:tabLst/>
                <a:defRPr/>
              </a:pPr>
              <a:t>-5.6</a:t>
            </a:fld>
            <a:endParaRPr kumimoji="0" lang="en-GB" sz="1300" i="0"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Gill Sans MT" panose="020B0502020104020203" pitchFamily="34" charset="0"/>
            </a:endParaRPr>
          </a:p>
        </p:txBody>
      </p:sp>
      <p:sp>
        <p:nvSpPr>
          <p:cNvPr id="1826" name="Rectangle 1825">
            <a:extLst>
              <a:ext uri="{FF2B5EF4-FFF2-40B4-BE49-F238E27FC236}">
                <a16:creationId xmlns:a16="http://schemas.microsoft.com/office/drawing/2014/main" id="{1FCD98D6-B3AC-D6EC-32F6-17A6466F4E3E}"/>
              </a:ext>
            </a:extLst>
          </p:cNvPr>
          <p:cNvSpPr/>
          <p:nvPr>
            <p:custDataLst>
              <p:tags r:id="rId105"/>
            </p:custDataLst>
          </p:nvPr>
        </p:nvSpPr>
        <p:spPr bwMode="auto">
          <a:xfrm>
            <a:off x="8997950" y="1490663"/>
            <a:ext cx="231775" cy="173038"/>
          </a:xfrm>
          <a:prstGeom prst="rect">
            <a:avLst/>
          </a:prstGeom>
          <a:solidFill>
            <a:schemeClr val="accent1"/>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827" name="Text Placeholder 2">
            <a:extLst>
              <a:ext uri="{FF2B5EF4-FFF2-40B4-BE49-F238E27FC236}">
                <a16:creationId xmlns:a16="http://schemas.microsoft.com/office/drawing/2014/main" id="{D0D6F487-2483-DDA7-3F96-C7875AE8C81A}"/>
              </a:ext>
            </a:extLst>
          </p:cNvPr>
          <p:cNvSpPr>
            <a:spLocks noGrp="1"/>
          </p:cNvSpPr>
          <p:nvPr>
            <p:custDataLst>
              <p:tags r:id="rId106"/>
            </p:custDataLst>
          </p:nvPr>
        </p:nvSpPr>
        <p:spPr bwMode="auto">
          <a:xfrm>
            <a:off x="9280525" y="1500188"/>
            <a:ext cx="2628900" cy="1778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defRPr/>
            </a:pPr>
            <a:fld id="{6A255369-9D2A-4930-9E17-000F7044ADDB}" type="datetime'Act''u''al monthly u''npl''ann''e''d ''unava''''i''labi''lity'">
              <a:rPr lang="en-GB" altLang="en-US" sz="1300" smtClean="0">
                <a:latin typeface="Gill Sans MT" panose="020B0502020104020203" pitchFamily="34" charset="0"/>
                <a:cs typeface="+mn-cs"/>
              </a:rPr>
              <a:pPr marL="0" lvl="0" indent="0">
                <a:spcBef>
                  <a:spcPct val="0"/>
                </a:spcBef>
                <a:spcAft>
                  <a:spcPct val="0"/>
                </a:spcAft>
                <a:buNone/>
                <a:defRPr/>
              </a:pPr>
              <a:t>Actual monthly unplanned unavailability</a:t>
            </a:fld>
            <a:endParaRPr kumimoji="0" lang="en-GB" sz="1300" b="0" i="0" strike="noStrike" kern="1200" cap="none" spc="0" normalizeH="0" baseline="0" noProof="0" dirty="0">
              <a:ln>
                <a:noFill/>
              </a:ln>
              <a:effectLst/>
              <a:uLnTx/>
              <a:uFillTx/>
              <a:latin typeface="Gill Sans MT" panose="020B0502020104020203" pitchFamily="34" charset="0"/>
              <a:cs typeface="+mn-cs"/>
              <a:sym typeface="Gill Sans MT" panose="020B0502020104020203" pitchFamily="34" charset="0"/>
            </a:endParaRPr>
          </a:p>
        </p:txBody>
      </p:sp>
      <p:sp>
        <p:nvSpPr>
          <p:cNvPr id="11" name="TextBox 10">
            <a:extLst>
              <a:ext uri="{FF2B5EF4-FFF2-40B4-BE49-F238E27FC236}">
                <a16:creationId xmlns:a16="http://schemas.microsoft.com/office/drawing/2014/main" id="{724CDDF2-DF57-B4DD-CF69-808CFE13DB2F}"/>
              </a:ext>
            </a:extLst>
          </p:cNvPr>
          <p:cNvSpPr txBox="1"/>
          <p:nvPr/>
        </p:nvSpPr>
        <p:spPr>
          <a:xfrm>
            <a:off x="442464" y="3852576"/>
            <a:ext cx="2500313"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2023 Winter outlook period</a:t>
            </a:r>
          </a:p>
        </p:txBody>
      </p:sp>
      <p:sp>
        <p:nvSpPr>
          <p:cNvPr id="13" name="Right Brace 12">
            <a:extLst>
              <a:ext uri="{FF2B5EF4-FFF2-40B4-BE49-F238E27FC236}">
                <a16:creationId xmlns:a16="http://schemas.microsoft.com/office/drawing/2014/main" id="{F26EB3FB-1250-83AD-470F-2C5748241AF4}"/>
              </a:ext>
            </a:extLst>
          </p:cNvPr>
          <p:cNvSpPr/>
          <p:nvPr/>
        </p:nvSpPr>
        <p:spPr>
          <a:xfrm rot="5400000">
            <a:off x="5157789" y="1880858"/>
            <a:ext cx="252413" cy="3685488"/>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A86BFD44-0BC8-7DCD-097F-B7C4530237A1}"/>
              </a:ext>
            </a:extLst>
          </p:cNvPr>
          <p:cNvSpPr txBox="1"/>
          <p:nvPr/>
        </p:nvSpPr>
        <p:spPr>
          <a:xfrm>
            <a:off x="3983131" y="3852576"/>
            <a:ext cx="2577950"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2023/24 Summer outlook period</a:t>
            </a:r>
          </a:p>
        </p:txBody>
      </p:sp>
      <p:sp>
        <p:nvSpPr>
          <p:cNvPr id="12" name="TextBox 11">
            <a:extLst>
              <a:ext uri="{FF2B5EF4-FFF2-40B4-BE49-F238E27FC236}">
                <a16:creationId xmlns:a16="http://schemas.microsoft.com/office/drawing/2014/main" id="{C9A99434-A067-55E8-BC70-195DCAFDA5A8}"/>
              </a:ext>
            </a:extLst>
          </p:cNvPr>
          <p:cNvSpPr txBox="1"/>
          <p:nvPr/>
        </p:nvSpPr>
        <p:spPr>
          <a:xfrm>
            <a:off x="7646987" y="3901629"/>
            <a:ext cx="2820988"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2024 Winter outlook period</a:t>
            </a:r>
          </a:p>
        </p:txBody>
      </p:sp>
      <p:sp>
        <p:nvSpPr>
          <p:cNvPr id="534" name="Right Brace 533">
            <a:extLst>
              <a:ext uri="{FF2B5EF4-FFF2-40B4-BE49-F238E27FC236}">
                <a16:creationId xmlns:a16="http://schemas.microsoft.com/office/drawing/2014/main" id="{74344BD5-57B0-9DB0-0721-B37118CCD32A}"/>
              </a:ext>
            </a:extLst>
          </p:cNvPr>
          <p:cNvSpPr/>
          <p:nvPr/>
        </p:nvSpPr>
        <p:spPr>
          <a:xfrm rot="5400000">
            <a:off x="1514477" y="2492046"/>
            <a:ext cx="252413" cy="2462901"/>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535" name="Right Brace 534">
            <a:extLst>
              <a:ext uri="{FF2B5EF4-FFF2-40B4-BE49-F238E27FC236}">
                <a16:creationId xmlns:a16="http://schemas.microsoft.com/office/drawing/2014/main" id="{7D5342FE-6E52-AFAC-0E4C-811184818626}"/>
              </a:ext>
            </a:extLst>
          </p:cNvPr>
          <p:cNvSpPr/>
          <p:nvPr/>
        </p:nvSpPr>
        <p:spPr>
          <a:xfrm rot="5400000">
            <a:off x="8820152" y="2531733"/>
            <a:ext cx="252413" cy="2383463"/>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7" name="Speech Bubble: Rectangle 6">
            <a:extLst>
              <a:ext uri="{FF2B5EF4-FFF2-40B4-BE49-F238E27FC236}">
                <a16:creationId xmlns:a16="http://schemas.microsoft.com/office/drawing/2014/main" id="{85889707-2202-A37F-7566-0936E146F242}"/>
              </a:ext>
            </a:extLst>
          </p:cNvPr>
          <p:cNvSpPr/>
          <p:nvPr/>
        </p:nvSpPr>
        <p:spPr>
          <a:xfrm>
            <a:off x="6526601" y="1466526"/>
            <a:ext cx="1745862" cy="458785"/>
          </a:xfrm>
          <a:prstGeom prst="wedgeRectCallout">
            <a:avLst>
              <a:gd name="adj1" fmla="val -45159"/>
              <a:gd name="adj2" fmla="val 74769"/>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mn-cs"/>
              </a:rPr>
              <a:t>Reduction in unplanned losses over the period</a:t>
            </a:r>
          </a:p>
        </p:txBody>
      </p:sp>
      <p:cxnSp>
        <p:nvCxnSpPr>
          <p:cNvPr id="2086" name="Connector: Elbow 2085">
            <a:extLst>
              <a:ext uri="{FF2B5EF4-FFF2-40B4-BE49-F238E27FC236}">
                <a16:creationId xmlns:a16="http://schemas.microsoft.com/office/drawing/2014/main" id="{CBA02A72-1DD5-3DAA-AE31-69E6C83858D0}"/>
              </a:ext>
            </a:extLst>
          </p:cNvPr>
          <p:cNvCxnSpPr>
            <a:cxnSpLocks/>
          </p:cNvCxnSpPr>
          <p:nvPr/>
        </p:nvCxnSpPr>
        <p:spPr>
          <a:xfrm>
            <a:off x="10690225" y="3607863"/>
            <a:ext cx="1260000" cy="95010"/>
          </a:xfrm>
          <a:prstGeom prst="bentConnector3">
            <a:avLst>
              <a:gd name="adj1" fmla="val 1254"/>
            </a:avLst>
          </a:prstGeom>
          <a:ln>
            <a:tailEnd type="triangle"/>
          </a:ln>
        </p:spPr>
        <p:style>
          <a:lnRef idx="1">
            <a:schemeClr val="accent1"/>
          </a:lnRef>
          <a:fillRef idx="0">
            <a:schemeClr val="accent1"/>
          </a:fillRef>
          <a:effectRef idx="0">
            <a:schemeClr val="accent1"/>
          </a:effectRef>
          <a:fontRef idx="minor">
            <a:schemeClr val="tx1"/>
          </a:fontRef>
        </p:style>
      </p:cxnSp>
      <p:sp>
        <p:nvSpPr>
          <p:cNvPr id="2090" name="TextBox 2089">
            <a:extLst>
              <a:ext uri="{FF2B5EF4-FFF2-40B4-BE49-F238E27FC236}">
                <a16:creationId xmlns:a16="http://schemas.microsoft.com/office/drawing/2014/main" id="{D6FAA37F-3E48-A044-C93A-288512DB8DC3}"/>
              </a:ext>
            </a:extLst>
          </p:cNvPr>
          <p:cNvSpPr txBox="1"/>
          <p:nvPr/>
        </p:nvSpPr>
        <p:spPr>
          <a:xfrm>
            <a:off x="10493375" y="3857815"/>
            <a:ext cx="1735138"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2024/25 Summer outlook period</a:t>
            </a:r>
          </a:p>
        </p:txBody>
      </p:sp>
      <p:sp>
        <p:nvSpPr>
          <p:cNvPr id="532" name="TextBox 531">
            <a:extLst>
              <a:ext uri="{FF2B5EF4-FFF2-40B4-BE49-F238E27FC236}">
                <a16:creationId xmlns:a16="http://schemas.microsoft.com/office/drawing/2014/main" id="{BEF24A6E-C5AA-6D24-2E30-CF8122D339A9}"/>
              </a:ext>
            </a:extLst>
          </p:cNvPr>
          <p:cNvSpPr txBox="1"/>
          <p:nvPr/>
        </p:nvSpPr>
        <p:spPr>
          <a:xfrm>
            <a:off x="260998" y="4510427"/>
            <a:ext cx="11629376" cy="1154162"/>
          </a:xfrm>
          <a:prstGeom prst="rect">
            <a:avLst/>
          </a:prstGeom>
          <a:solidFill>
            <a:schemeClr val="bg1"/>
          </a:solidFill>
          <a:ln>
            <a:solidFill>
              <a:schemeClr val="tx1"/>
            </a:solidFill>
          </a:ln>
          <a:effectLst/>
        </p:spPr>
        <p:txBody>
          <a:bodyPr wrap="square" rtlCol="0">
            <a:spAutoFit/>
          </a:bodyPr>
          <a:lstStyle/>
          <a:p>
            <a:pPr marL="176213" lvl="0" indent="-176213">
              <a:spcBef>
                <a:spcPts val="300"/>
              </a:spcBef>
              <a:buClr>
                <a:schemeClr val="tx2"/>
              </a:buClr>
              <a:buFont typeface="Arial" panose="020B0604020202020204" pitchFamily="34" charset="0"/>
              <a:buChar char="•"/>
              <a:defRPr/>
            </a:pP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Downward trend observed in unplanned </a:t>
            </a:r>
            <a:r>
              <a:rPr lang="en-GB" sz="1600" dirty="0">
                <a:solidFill>
                  <a:srgbClr val="003896"/>
                </a:solidFill>
                <a:latin typeface="Gill Sans MT" panose="020B0502020104020203" pitchFamily="34" charset="0"/>
              </a:rPr>
              <a:t>losses from base-load capacity, </a:t>
            </a: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specifically driven by eight priority stations (</a:t>
            </a:r>
            <a:r>
              <a:rPr kumimoji="0" lang="en-GB" sz="160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Tutuka</a:t>
            </a: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Majuba, Kusile, Kendal, </a:t>
            </a:r>
            <a:r>
              <a:rPr kumimoji="0" lang="en-GB" sz="160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Matla</a:t>
            </a: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a:t>
            </a:r>
            <a:r>
              <a:rPr kumimoji="0" lang="en-GB" sz="160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Duvha</a:t>
            </a: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Arnot and Kriel)</a:t>
            </a:r>
            <a:endParaRPr kumimoji="0" lang="en-GB" sz="1600" i="0" u="none" strike="noStrike" kern="1200" cap="none" spc="0" normalizeH="0" baseline="0" noProof="0" dirty="0">
              <a:ln>
                <a:noFill/>
              </a:ln>
              <a:solidFill>
                <a:srgbClr val="003896"/>
              </a:solidFill>
              <a:effectLst/>
              <a:uLnTx/>
              <a:uFillTx/>
              <a:latin typeface="Gill Sans MT" panose="020B0502020104020203" pitchFamily="34" charset="0"/>
            </a:endParaRPr>
          </a:p>
          <a:p>
            <a:pPr marL="176213" marR="0" lvl="0" indent="-176213" algn="l" defTabSz="914400" eaLnBrk="1" fontAlgn="auto" latinLnBrk="0" hangingPunct="1">
              <a:lnSpc>
                <a:spcPct val="100000"/>
              </a:lnSpc>
              <a:spcBef>
                <a:spcPts val="300"/>
              </a:spcBef>
              <a:spcAft>
                <a:spcPts val="0"/>
              </a:spcAft>
              <a:buClr>
                <a:schemeClr val="tx2"/>
              </a:buClr>
              <a:buSzTx/>
              <a:buFont typeface="Arial" panose="020B0604020202020204" pitchFamily="34" charset="0"/>
              <a:buChar char="•"/>
              <a:tabLst/>
              <a:defRPr/>
            </a:pP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Unplanned unavailability over the summer period has reduced by about 4GW since the prior year</a:t>
            </a:r>
          </a:p>
          <a:p>
            <a:pPr marL="176213" marR="0" lvl="0" indent="-176213" algn="l" defTabSz="914400" eaLnBrk="1" fontAlgn="auto" latinLnBrk="0" hangingPunct="1">
              <a:lnSpc>
                <a:spcPct val="100000"/>
              </a:lnSpc>
              <a:spcBef>
                <a:spcPts val="300"/>
              </a:spcBef>
              <a:spcAft>
                <a:spcPts val="0"/>
              </a:spcAft>
              <a:buClr>
                <a:schemeClr val="tx2"/>
              </a:buClr>
              <a:buSzTx/>
              <a:buFont typeface="Arial" panose="020B0604020202020204" pitchFamily="34" charset="0"/>
              <a:buChar char="•"/>
              <a:tabLst/>
              <a:defRPr/>
            </a:pPr>
            <a:r>
              <a:rPr kumimoji="0" lang="en-GB" sz="160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Unplanned losses are better than anticipated in the Summer outlook, with no loadshedding required since 26 March 2024</a:t>
            </a:r>
          </a:p>
        </p:txBody>
      </p:sp>
      <p:sp>
        <p:nvSpPr>
          <p:cNvPr id="2305" name="Slide Number Placeholder 1">
            <a:extLst>
              <a:ext uri="{FF2B5EF4-FFF2-40B4-BE49-F238E27FC236}">
                <a16:creationId xmlns:a16="http://schemas.microsoft.com/office/drawing/2014/main" id="{59F0BD4D-EE55-0FDE-788C-CE0D2BB50518}"/>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27</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1838" name="TextBox 1837">
            <a:extLst>
              <a:ext uri="{FF2B5EF4-FFF2-40B4-BE49-F238E27FC236}">
                <a16:creationId xmlns:a16="http://schemas.microsoft.com/office/drawing/2014/main" id="{015CF789-914A-B392-0B30-6D44852BB1DC}"/>
              </a:ext>
            </a:extLst>
          </p:cNvPr>
          <p:cNvSpPr txBox="1"/>
          <p:nvPr/>
        </p:nvSpPr>
        <p:spPr>
          <a:xfrm>
            <a:off x="2283642" y="5822733"/>
            <a:ext cx="7624716" cy="369332"/>
          </a:xfrm>
          <a:prstGeom prst="rect">
            <a:avLst/>
          </a:prstGeom>
          <a:noFill/>
        </p:spPr>
        <p:txBody>
          <a:bodyPr wrap="none" rtlCol="0">
            <a:spAutoFit/>
          </a:bodyPr>
          <a:lstStyle/>
          <a:p>
            <a:pPr>
              <a:buClr>
                <a:schemeClr val="bg1">
                  <a:lumMod val="50000"/>
                </a:schemeClr>
              </a:buClr>
            </a:pPr>
            <a:r>
              <a:rPr lang="en-GB" dirty="0">
                <a:solidFill>
                  <a:schemeClr val="tx2"/>
                </a:solidFill>
                <a:latin typeface="Gill Sans MT" panose="020B0502020104020203" pitchFamily="34" charset="0"/>
                <a:ea typeface="Segoe UI Emoji" panose="020B0502040204020203" pitchFamily="34" charset="0"/>
              </a:rPr>
              <a:t>To ensure overall supply adequacy, </a:t>
            </a:r>
            <a:r>
              <a:rPr kumimoji="0" lang="en-GB" b="0" i="0" u="none" strike="noStrike" kern="1200" cap="none" spc="0" normalizeH="0" baseline="0" noProof="0" dirty="0">
                <a:ln>
                  <a:noFill/>
                </a:ln>
                <a:solidFill>
                  <a:schemeClr val="tx2"/>
                </a:solidFill>
                <a:effectLst/>
                <a:uLnTx/>
                <a:uFillTx/>
                <a:latin typeface="Gill Sans MT" panose="020B0502020104020203" pitchFamily="34" charset="0"/>
                <a:ea typeface="Segoe UI Emoji" panose="020B0502040204020203" pitchFamily="34" charset="0"/>
              </a:rPr>
              <a:t>Eskom’s base-load capacity needs to perform</a:t>
            </a:r>
            <a:endParaRPr lang="en-GB" dirty="0" err="1">
              <a:solidFill>
                <a:schemeClr val="tx2"/>
              </a:solidFill>
            </a:endParaRPr>
          </a:p>
        </p:txBody>
      </p:sp>
      <p:sp>
        <p:nvSpPr>
          <p:cNvPr id="10" name="TextBox 9">
            <a:extLst>
              <a:ext uri="{FF2B5EF4-FFF2-40B4-BE49-F238E27FC236}">
                <a16:creationId xmlns:a16="http://schemas.microsoft.com/office/drawing/2014/main" id="{A6C2F822-5579-E453-F6EE-D5D5FCA7FF9E}"/>
              </a:ext>
            </a:extLst>
          </p:cNvPr>
          <p:cNvSpPr txBox="1"/>
          <p:nvPr/>
        </p:nvSpPr>
        <p:spPr>
          <a:xfrm>
            <a:off x="133216" y="6448723"/>
            <a:ext cx="3672430"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2025 HALF-YEAR PERFORMANCE</a:t>
            </a:r>
          </a:p>
        </p:txBody>
      </p:sp>
    </p:spTree>
    <p:extLst>
      <p:ext uri="{BB962C8B-B14F-4D97-AF65-F5344CB8AC3E}">
        <p14:creationId xmlns:p14="http://schemas.microsoft.com/office/powerpoint/2010/main" val="3484232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 name="think-cell data - do not delete" hidden="1">
            <a:extLst>
              <a:ext uri="{FF2B5EF4-FFF2-40B4-BE49-F238E27FC236}">
                <a16:creationId xmlns:a16="http://schemas.microsoft.com/office/drawing/2014/main" id="{D67A53D5-B2EC-D602-D33E-072425B035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25" imgH="426" progId="TCLayout.ActiveDocument.1">
                  <p:embed/>
                </p:oleObj>
              </mc:Choice>
              <mc:Fallback>
                <p:oleObj name="think-cell Slide" r:id="rId11" imgW="425" imgH="426" progId="TCLayout.ActiveDocument.1">
                  <p:embed/>
                  <p:pic>
                    <p:nvPicPr>
                      <p:cNvPr id="65" name="think-cell data - do not delete" hidden="1">
                        <a:extLst>
                          <a:ext uri="{FF2B5EF4-FFF2-40B4-BE49-F238E27FC236}">
                            <a16:creationId xmlns:a16="http://schemas.microsoft.com/office/drawing/2014/main" id="{D67A53D5-B2EC-D602-D33E-072425B035A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cxnSp>
        <p:nvCxnSpPr>
          <p:cNvPr id="30" name="Straight Connector 29">
            <a:extLst>
              <a:ext uri="{FF2B5EF4-FFF2-40B4-BE49-F238E27FC236}">
                <a16:creationId xmlns:a16="http://schemas.microsoft.com/office/drawing/2014/main" id="{65DA275A-285F-541A-FE5F-C3F013FFEB0C}"/>
              </a:ext>
            </a:extLst>
          </p:cNvPr>
          <p:cNvCxnSpPr>
            <a:cxnSpLocks/>
          </p:cNvCxnSpPr>
          <p:nvPr/>
        </p:nvCxnSpPr>
        <p:spPr>
          <a:xfrm flipV="1">
            <a:off x="664037" y="2752863"/>
            <a:ext cx="7920000" cy="19334"/>
          </a:xfrm>
          <a:prstGeom prst="line">
            <a:avLst/>
          </a:prstGeom>
          <a:ln w="76200" cap="rnd">
            <a:solidFill>
              <a:schemeClr val="bg1">
                <a:lumMod val="75000"/>
              </a:schemeClr>
            </a:solidFill>
            <a:prstDash val="solid"/>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26702F6F-3048-D7B3-6A1D-6135F9D979D2}"/>
              </a:ext>
            </a:extLst>
          </p:cNvPr>
          <p:cNvGrpSpPr/>
          <p:nvPr/>
        </p:nvGrpSpPr>
        <p:grpSpPr>
          <a:xfrm>
            <a:off x="2956851" y="1444477"/>
            <a:ext cx="1195343" cy="1602832"/>
            <a:chOff x="3192939" y="2502979"/>
            <a:chExt cx="1285402" cy="1602832"/>
          </a:xfrm>
        </p:grpSpPr>
        <p:sp>
          <p:nvSpPr>
            <p:cNvPr id="45" name="ee4pHeader5">
              <a:extLst>
                <a:ext uri="{FF2B5EF4-FFF2-40B4-BE49-F238E27FC236}">
                  <a16:creationId xmlns:a16="http://schemas.microsoft.com/office/drawing/2014/main" id="{89278A2A-1522-AA99-36D3-781DF2BF687D}"/>
                </a:ext>
              </a:extLst>
            </p:cNvPr>
            <p:cNvSpPr>
              <a:spLocks noChangeArrowheads="1"/>
            </p:cNvSpPr>
            <p:nvPr>
              <p:custDataLst>
                <p:tags r:id="rId8"/>
              </p:custDataLst>
            </p:nvPr>
          </p:nvSpPr>
          <p:spPr bwMode="gray">
            <a:xfrm>
              <a:off x="3230576" y="3515774"/>
              <a:ext cx="1200403" cy="590037"/>
            </a:xfrm>
            <a:prstGeom prst="chevron">
              <a:avLst>
                <a:gd name="adj" fmla="val 12004"/>
              </a:avLst>
            </a:prstGeom>
            <a:solidFill>
              <a:srgbClr val="00B050"/>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Trebuchet MS" panose="020B0603020202020204" pitchFamily="34" charset="0"/>
                </a:rPr>
                <a:t>May 2024</a:t>
              </a:r>
            </a:p>
          </p:txBody>
        </p:sp>
        <p:cxnSp>
          <p:nvCxnSpPr>
            <p:cNvPr id="46" name="Straight Connector 45">
              <a:extLst>
                <a:ext uri="{FF2B5EF4-FFF2-40B4-BE49-F238E27FC236}">
                  <a16:creationId xmlns:a16="http://schemas.microsoft.com/office/drawing/2014/main" id="{60C1590C-4740-61FD-92B3-FB3EF85EF50B}"/>
                </a:ext>
              </a:extLst>
            </p:cNvPr>
            <p:cNvCxnSpPr>
              <a:cxnSpLocks/>
            </p:cNvCxnSpPr>
            <p:nvPr/>
          </p:nvCxnSpPr>
          <p:spPr>
            <a:xfrm flipV="1">
              <a:off x="3833147" y="3196458"/>
              <a:ext cx="0" cy="358392"/>
            </a:xfrm>
            <a:prstGeom prst="line">
              <a:avLst/>
            </a:prstGeom>
            <a:ln w="9525" cap="rnd">
              <a:solidFill>
                <a:schemeClr val="tx2"/>
              </a:solidFill>
              <a:prstDash val="solid"/>
              <a:round/>
              <a:tailEnd type="ova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E931DF41-8FD1-0232-4D17-52381483A259}"/>
                </a:ext>
              </a:extLst>
            </p:cNvPr>
            <p:cNvSpPr/>
            <p:nvPr/>
          </p:nvSpPr>
          <p:spPr>
            <a:xfrm>
              <a:off x="3315437" y="3124176"/>
              <a:ext cx="1035418" cy="37193"/>
            </a:xfrm>
            <a:prstGeom prst="rect">
              <a:avLst/>
            </a:prstGeom>
            <a:solidFill>
              <a:schemeClr val="accent5"/>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713A4F"/>
                </a:buClr>
                <a:buSzTx/>
                <a:buFont typeface="Trebuchet MS" panose="020B0603020202020204" pitchFamily="34" charset="0"/>
                <a:buChar char="​"/>
                <a:tabLst/>
                <a:defRPr/>
              </a:pPr>
              <a:endParaRPr kumimoji="0" lang="en-GB" sz="1200" b="0" i="0" u="none" strike="noStrike" kern="1200" cap="none" spc="0" normalizeH="0" baseline="0" noProof="0" dirty="0">
                <a:ln>
                  <a:noFill/>
                </a:ln>
                <a:solidFill>
                  <a:srgbClr val="3F3F3F"/>
                </a:solidFill>
                <a:effectLst/>
                <a:uLnTx/>
                <a:uFillTx/>
                <a:latin typeface="Gill Sans MT" panose="020B0502020104020203" pitchFamily="34" charset="0"/>
                <a:ea typeface="+mn-ea"/>
                <a:cs typeface="+mn-cs"/>
              </a:endParaRPr>
            </a:p>
          </p:txBody>
        </p:sp>
        <p:sp>
          <p:nvSpPr>
            <p:cNvPr id="48" name="Rectangle 47">
              <a:extLst>
                <a:ext uri="{FF2B5EF4-FFF2-40B4-BE49-F238E27FC236}">
                  <a16:creationId xmlns:a16="http://schemas.microsoft.com/office/drawing/2014/main" id="{D7675723-4F9C-D01A-4FB8-232AC385C140}"/>
                </a:ext>
              </a:extLst>
            </p:cNvPr>
            <p:cNvSpPr/>
            <p:nvPr/>
          </p:nvSpPr>
          <p:spPr>
            <a:xfrm>
              <a:off x="3192939" y="2502979"/>
              <a:ext cx="1285402"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00B050"/>
                </a:solidFill>
                <a:effectLst/>
                <a:uLnTx/>
                <a:uFillTx/>
                <a:latin typeface="Gill Sans MT" panose="020B0502020104020203" pitchFamily="34" charset="0"/>
                <a:ea typeface="+mn-ea"/>
                <a:cs typeface="+mn-cs"/>
              </a:endParaRPr>
            </a:p>
          </p:txBody>
        </p:sp>
      </p:grpSp>
      <p:grpSp>
        <p:nvGrpSpPr>
          <p:cNvPr id="93" name="Group 92">
            <a:extLst>
              <a:ext uri="{FF2B5EF4-FFF2-40B4-BE49-F238E27FC236}">
                <a16:creationId xmlns:a16="http://schemas.microsoft.com/office/drawing/2014/main" id="{69CA1E69-6A4F-8248-EE8C-4B71DFE20265}"/>
              </a:ext>
            </a:extLst>
          </p:cNvPr>
          <p:cNvGrpSpPr/>
          <p:nvPr/>
        </p:nvGrpSpPr>
        <p:grpSpPr>
          <a:xfrm>
            <a:off x="7031492" y="1455450"/>
            <a:ext cx="1144125" cy="1534701"/>
            <a:chOff x="755949" y="2515056"/>
            <a:chExt cx="1145524" cy="1534701"/>
          </a:xfrm>
        </p:grpSpPr>
        <p:cxnSp>
          <p:nvCxnSpPr>
            <p:cNvPr id="94" name="Straight Connector 93">
              <a:extLst>
                <a:ext uri="{FF2B5EF4-FFF2-40B4-BE49-F238E27FC236}">
                  <a16:creationId xmlns:a16="http://schemas.microsoft.com/office/drawing/2014/main" id="{49E156B2-C77C-DBF3-96BF-3731F8589B88}"/>
                </a:ext>
              </a:extLst>
            </p:cNvPr>
            <p:cNvCxnSpPr>
              <a:cxnSpLocks/>
            </p:cNvCxnSpPr>
            <p:nvPr/>
          </p:nvCxnSpPr>
          <p:spPr>
            <a:xfrm flipV="1">
              <a:off x="1328712" y="3205564"/>
              <a:ext cx="0" cy="392831"/>
            </a:xfrm>
            <a:prstGeom prst="line">
              <a:avLst/>
            </a:prstGeom>
            <a:ln w="9525" cap="rnd">
              <a:solidFill>
                <a:schemeClr val="tx2"/>
              </a:solidFill>
              <a:prstDash val="solid"/>
              <a:round/>
              <a:tailEnd type="oval"/>
            </a:ln>
          </p:spPr>
          <p:style>
            <a:lnRef idx="1">
              <a:schemeClr val="accent1"/>
            </a:lnRef>
            <a:fillRef idx="0">
              <a:schemeClr val="accent1"/>
            </a:fillRef>
            <a:effectRef idx="0">
              <a:schemeClr val="accent1"/>
            </a:effectRef>
            <a:fontRef idx="minor">
              <a:schemeClr val="tx1"/>
            </a:fontRef>
          </p:style>
        </p:cxnSp>
        <p:sp>
          <p:nvSpPr>
            <p:cNvPr id="95" name="ee4pHeader2">
              <a:extLst>
                <a:ext uri="{FF2B5EF4-FFF2-40B4-BE49-F238E27FC236}">
                  <a16:creationId xmlns:a16="http://schemas.microsoft.com/office/drawing/2014/main" id="{C099E34E-4279-DBB2-2ED9-82C4961E7CB6}"/>
                </a:ext>
              </a:extLst>
            </p:cNvPr>
            <p:cNvSpPr>
              <a:spLocks noChangeArrowheads="1"/>
            </p:cNvSpPr>
            <p:nvPr>
              <p:custDataLst>
                <p:tags r:id="rId7"/>
              </p:custDataLst>
            </p:nvPr>
          </p:nvSpPr>
          <p:spPr bwMode="gray">
            <a:xfrm>
              <a:off x="829368" y="3544398"/>
              <a:ext cx="971685" cy="505359"/>
            </a:xfrm>
            <a:prstGeom prst="chevron">
              <a:avLst>
                <a:gd name="adj" fmla="val 12004"/>
              </a:avLst>
            </a:prstGeom>
            <a:noFill/>
            <a:ln w="6350" cap="rnd" cmpd="sng" algn="ctr">
              <a:solidFill>
                <a:srgbClr val="FFFFFF"/>
              </a:solidFill>
              <a:prstDash val="sysDash"/>
              <a:round/>
              <a:headEnd type="none" w="med" len="med"/>
              <a:tailEnd type="none" w="med" len="med"/>
            </a:ln>
            <a:extLst>
              <a:ext uri="{909E8E84-426E-40DD-AFC4-6F175D3DCCD1}">
                <a14:hiddenFill xmlns:a14="http://schemas.microsoft.com/office/drawing/2010/main">
                  <a:solidFill>
                    <a:schemeClr val="tx2">
                      <a:lumMod val="100000"/>
                    </a:schemeClr>
                  </a:solidFill>
                </a14:hiddenFill>
              </a:ext>
            </a:extLst>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Trebuchet MS" panose="020B0603020202020204" pitchFamily="34" charset="0"/>
              </a:endParaRPr>
            </a:p>
          </p:txBody>
        </p:sp>
        <p:sp>
          <p:nvSpPr>
            <p:cNvPr id="96" name="Rectangle 95">
              <a:extLst>
                <a:ext uri="{FF2B5EF4-FFF2-40B4-BE49-F238E27FC236}">
                  <a16:creationId xmlns:a16="http://schemas.microsoft.com/office/drawing/2014/main" id="{43C9C2DE-83C1-8A03-5F43-846E25BC0607}"/>
                </a:ext>
              </a:extLst>
            </p:cNvPr>
            <p:cNvSpPr/>
            <p:nvPr/>
          </p:nvSpPr>
          <p:spPr>
            <a:xfrm>
              <a:off x="755949" y="2515056"/>
              <a:ext cx="1145524"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00B050"/>
                </a:solidFill>
                <a:effectLst/>
                <a:uLnTx/>
                <a:uFillTx/>
                <a:latin typeface="Gill Sans MT" panose="020B0502020104020203" pitchFamily="34" charset="0"/>
                <a:ea typeface="+mn-ea"/>
                <a:cs typeface="+mn-cs"/>
              </a:endParaRPr>
            </a:p>
          </p:txBody>
        </p:sp>
      </p:grpSp>
      <p:cxnSp>
        <p:nvCxnSpPr>
          <p:cNvPr id="55" name="Straight Connector 54">
            <a:extLst>
              <a:ext uri="{FF2B5EF4-FFF2-40B4-BE49-F238E27FC236}">
                <a16:creationId xmlns:a16="http://schemas.microsoft.com/office/drawing/2014/main" id="{0957CF3E-E384-E9C0-D6CD-0F841EE2FD23}"/>
              </a:ext>
            </a:extLst>
          </p:cNvPr>
          <p:cNvCxnSpPr>
            <a:cxnSpLocks/>
          </p:cNvCxnSpPr>
          <p:nvPr/>
        </p:nvCxnSpPr>
        <p:spPr>
          <a:xfrm flipV="1">
            <a:off x="6321577" y="2147963"/>
            <a:ext cx="0" cy="358392"/>
          </a:xfrm>
          <a:prstGeom prst="line">
            <a:avLst/>
          </a:prstGeom>
          <a:ln w="9525" cap="rnd">
            <a:solidFill>
              <a:schemeClr val="tx2"/>
            </a:solidFill>
            <a:prstDash val="solid"/>
            <a:round/>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2B3DC3D-5646-97B8-A821-0DCEA286096B}"/>
              </a:ext>
            </a:extLst>
          </p:cNvPr>
          <p:cNvCxnSpPr>
            <a:cxnSpLocks/>
          </p:cNvCxnSpPr>
          <p:nvPr/>
        </p:nvCxnSpPr>
        <p:spPr>
          <a:xfrm flipV="1">
            <a:off x="5033788" y="2146110"/>
            <a:ext cx="0" cy="358392"/>
          </a:xfrm>
          <a:prstGeom prst="line">
            <a:avLst/>
          </a:prstGeom>
          <a:ln w="9525" cap="rnd">
            <a:solidFill>
              <a:schemeClr val="tx2"/>
            </a:solidFill>
            <a:prstDash val="solid"/>
            <a:round/>
            <a:tailEnd type="ova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2B58043-1ADD-7141-7195-29E6F51686D3}"/>
              </a:ext>
            </a:extLst>
          </p:cNvPr>
          <p:cNvCxnSpPr>
            <a:cxnSpLocks/>
          </p:cNvCxnSpPr>
          <p:nvPr/>
        </p:nvCxnSpPr>
        <p:spPr>
          <a:xfrm flipV="1">
            <a:off x="2143206" y="2129470"/>
            <a:ext cx="0" cy="358392"/>
          </a:xfrm>
          <a:prstGeom prst="line">
            <a:avLst/>
          </a:prstGeom>
          <a:ln w="9525" cap="rnd">
            <a:solidFill>
              <a:schemeClr val="tx2"/>
            </a:solidFill>
            <a:prstDash val="solid"/>
            <a:round/>
            <a:tailEnd type="ova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A458956-D545-4621-2097-FBE48DAE06F2}"/>
              </a:ext>
            </a:extLst>
          </p:cNvPr>
          <p:cNvCxnSpPr>
            <a:cxnSpLocks/>
          </p:cNvCxnSpPr>
          <p:nvPr/>
        </p:nvCxnSpPr>
        <p:spPr>
          <a:xfrm flipV="1">
            <a:off x="786823" y="2137713"/>
            <a:ext cx="0" cy="392831"/>
          </a:xfrm>
          <a:prstGeom prst="line">
            <a:avLst/>
          </a:prstGeom>
          <a:ln w="9525" cap="rnd">
            <a:solidFill>
              <a:schemeClr val="tx2"/>
            </a:solidFill>
            <a:prstDash val="solid"/>
            <a:round/>
            <a:tailEnd type="ova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A4EAE84-E3A9-27EE-D576-65497B675060}"/>
              </a:ext>
            </a:extLst>
          </p:cNvPr>
          <p:cNvSpPr txBox="1"/>
          <p:nvPr/>
        </p:nvSpPr>
        <p:spPr>
          <a:xfrm>
            <a:off x="245325" y="1169317"/>
            <a:ext cx="3991929"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339653" lvl="0" indent="-339653" defTabSz="887832" eaLnBrk="0" hangingPunct="0">
              <a:buClr>
                <a:schemeClr val="tx2"/>
              </a:buClr>
              <a:defRPr>
                <a:latin typeface="+mn-lt"/>
              </a:defRPr>
            </a:lvl1pPr>
            <a:lvl2pPr marL="189574" indent="-187996" defTabSz="887832" eaLnBrk="0" hangingPunct="0">
              <a:buClr>
                <a:schemeClr val="tx2"/>
              </a:buClr>
              <a:buSzPct val="125000"/>
              <a:buFont typeface="Arial" charset="0"/>
              <a:buChar char="▪"/>
              <a:defRPr>
                <a:latin typeface="+mn-lt"/>
              </a:defRPr>
            </a:lvl2pPr>
            <a:lvl3pPr marL="451818" indent="-257505" defTabSz="887832" eaLnBrk="0" hangingPunct="0">
              <a:buClr>
                <a:schemeClr val="tx2"/>
              </a:buClr>
              <a:buSzPct val="120000"/>
              <a:buFont typeface="Arial" charset="0"/>
              <a:buChar char="–"/>
              <a:defRPr>
                <a:latin typeface="+mn-lt"/>
              </a:defRPr>
            </a:lvl3pPr>
            <a:lvl4pPr marL="608215" indent="-151649" defTabSz="887832" eaLnBrk="0" hangingPunct="0">
              <a:buClr>
                <a:schemeClr val="tx2"/>
              </a:buClr>
              <a:buSzPct val="120000"/>
              <a:buFont typeface="Arial" charset="0"/>
              <a:buChar char="▫"/>
              <a:defRPr>
                <a:latin typeface="+mn-lt"/>
              </a:defRPr>
            </a:lvl4pPr>
            <a:lvl5pPr marL="739336" indent="-126383" defTabSz="887832" eaLnBrk="0" hangingPunct="0">
              <a:buClr>
                <a:schemeClr val="tx2"/>
              </a:buClr>
              <a:buSzPct val="89000"/>
              <a:buFont typeface="Arial" charset="0"/>
              <a:buChar char="-"/>
              <a:defRPr>
                <a:latin typeface="+mn-lt"/>
              </a:defRPr>
            </a:lvl5pPr>
            <a:lvl6pPr marL="1195191" indent="-129295" defTabSz="889293" fontAlgn="base">
              <a:spcBef>
                <a:spcPct val="0"/>
              </a:spcBef>
              <a:spcAft>
                <a:spcPct val="0"/>
              </a:spcAft>
              <a:buClr>
                <a:schemeClr val="tx2"/>
              </a:buClr>
              <a:buSzPct val="89000"/>
              <a:buFont typeface="Arial" charset="0"/>
              <a:buChar char="-"/>
              <a:defRPr>
                <a:latin typeface="+mn-lt"/>
              </a:defRPr>
            </a:lvl6pPr>
            <a:lvl7pPr marL="1649297" indent="-129295" defTabSz="889293" fontAlgn="base">
              <a:spcBef>
                <a:spcPct val="0"/>
              </a:spcBef>
              <a:spcAft>
                <a:spcPct val="0"/>
              </a:spcAft>
              <a:buClr>
                <a:schemeClr val="tx2"/>
              </a:buClr>
              <a:buSzPct val="89000"/>
              <a:buFont typeface="Arial" charset="0"/>
              <a:buChar char="-"/>
              <a:defRPr>
                <a:latin typeface="+mn-lt"/>
              </a:defRPr>
            </a:lvl7pPr>
            <a:lvl8pPr marL="2103407" indent="-129295" defTabSz="889293" fontAlgn="base">
              <a:spcBef>
                <a:spcPct val="0"/>
              </a:spcBef>
              <a:spcAft>
                <a:spcPct val="0"/>
              </a:spcAft>
              <a:buClr>
                <a:schemeClr val="tx2"/>
              </a:buClr>
              <a:buSzPct val="89000"/>
              <a:buFont typeface="Arial" charset="0"/>
              <a:buChar char="-"/>
              <a:defRPr>
                <a:latin typeface="+mn-lt"/>
              </a:defRPr>
            </a:lvl8pPr>
            <a:lvl9pPr marL="2557518" indent="-129295" defTabSz="889293" fontAlgn="base">
              <a:spcBef>
                <a:spcPct val="0"/>
              </a:spcBef>
              <a:spcAft>
                <a:spcPct val="0"/>
              </a:spcAft>
              <a:buClr>
                <a:schemeClr val="tx2"/>
              </a:buClr>
              <a:buSzPct val="89000"/>
              <a:buFont typeface="Arial" charset="0"/>
              <a:buChar char="-"/>
              <a:defRPr>
                <a:latin typeface="+mn-lt"/>
              </a:defRPr>
            </a:lvl9pPr>
          </a:lstStyle>
          <a:p>
            <a:pPr marL="1620" marR="0" lvl="1" indent="0" algn="l" defTabSz="887832" rtl="0" eaLnBrk="0" fontAlgn="base" latinLnBrk="0" hangingPunct="0">
              <a:lnSpc>
                <a:spcPct val="100000"/>
              </a:lnSpc>
              <a:spcBef>
                <a:spcPct val="0"/>
              </a:spcBef>
              <a:spcAft>
                <a:spcPct val="0"/>
              </a:spcAft>
              <a:buClr>
                <a:srgbClr val="83725B"/>
              </a:buClr>
              <a:buSzPct val="125000"/>
              <a:buFont typeface="Arial" charset="0"/>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mn-cs"/>
              </a:rPr>
              <a:t>Return to service of units on long-term outage</a:t>
            </a:r>
            <a:endParaRPr kumimoji="0" lang="en-GB" sz="1200" b="1" i="0" u="none" strike="sngStrike" kern="1200" cap="none" spc="0" normalizeH="0" baseline="0" noProof="0" dirty="0">
              <a:ln>
                <a:noFill/>
              </a:ln>
              <a:solidFill>
                <a:srgbClr val="FF0000"/>
              </a:solidFill>
              <a:effectLst/>
              <a:uLnTx/>
              <a:uFillTx/>
              <a:latin typeface="Gill Sans MT" panose="020B0502020104020203" pitchFamily="34" charset="0"/>
              <a:ea typeface="ＭＳ Ｐゴシック"/>
              <a:cs typeface="+mn-cs"/>
            </a:endParaRPr>
          </a:p>
        </p:txBody>
      </p:sp>
      <p:grpSp>
        <p:nvGrpSpPr>
          <p:cNvPr id="9" name="Group 8">
            <a:extLst>
              <a:ext uri="{FF2B5EF4-FFF2-40B4-BE49-F238E27FC236}">
                <a16:creationId xmlns:a16="http://schemas.microsoft.com/office/drawing/2014/main" id="{4802C093-F2D1-5A36-3E75-E36BECDA4878}"/>
              </a:ext>
            </a:extLst>
          </p:cNvPr>
          <p:cNvGrpSpPr/>
          <p:nvPr/>
        </p:nvGrpSpPr>
        <p:grpSpPr>
          <a:xfrm>
            <a:off x="8626336" y="1338159"/>
            <a:ext cx="3327571" cy="4677528"/>
            <a:chOff x="8717409" y="1644391"/>
            <a:chExt cx="3327571" cy="4677528"/>
          </a:xfrm>
          <a:effectLst/>
        </p:grpSpPr>
        <p:sp>
          <p:nvSpPr>
            <p:cNvPr id="26" name="Rectangle 25">
              <a:extLst>
                <a:ext uri="{FF2B5EF4-FFF2-40B4-BE49-F238E27FC236}">
                  <a16:creationId xmlns:a16="http://schemas.microsoft.com/office/drawing/2014/main" id="{ED1F53FD-C9D3-097E-7F65-D5E250A9C37C}"/>
                </a:ext>
              </a:extLst>
            </p:cNvPr>
            <p:cNvSpPr/>
            <p:nvPr/>
          </p:nvSpPr>
          <p:spPr>
            <a:xfrm>
              <a:off x="8717409" y="1644391"/>
              <a:ext cx="3327571" cy="4677528"/>
            </a:xfrm>
            <a:prstGeom prst="rect">
              <a:avLst/>
            </a:prstGeom>
            <a:solidFill>
              <a:schemeClr val="bg1"/>
            </a:solidFill>
            <a:ln>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29" name="TextBox 28">
              <a:extLst>
                <a:ext uri="{FF2B5EF4-FFF2-40B4-BE49-F238E27FC236}">
                  <a16:creationId xmlns:a16="http://schemas.microsoft.com/office/drawing/2014/main" id="{E762989B-B308-3F2E-1455-7B32930E6883}"/>
                </a:ext>
              </a:extLst>
            </p:cNvPr>
            <p:cNvSpPr txBox="1"/>
            <p:nvPr/>
          </p:nvSpPr>
          <p:spPr>
            <a:xfrm>
              <a:off x="8828514" y="1728858"/>
              <a:ext cx="3179853" cy="3962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339653" lvl="0" indent="-339653" defTabSz="887832" eaLnBrk="0" hangingPunct="0">
                <a:buClr>
                  <a:schemeClr val="tx2"/>
                </a:buClr>
                <a:defRPr>
                  <a:latin typeface="+mn-lt"/>
                </a:defRPr>
              </a:lvl1pPr>
              <a:lvl2pPr marL="189574" indent="-187996" defTabSz="887832" eaLnBrk="0" hangingPunct="0">
                <a:buClr>
                  <a:schemeClr val="tx2"/>
                </a:buClr>
                <a:buSzPct val="125000"/>
                <a:buFont typeface="Arial" charset="0"/>
                <a:buChar char="▪"/>
                <a:defRPr>
                  <a:latin typeface="+mn-lt"/>
                </a:defRPr>
              </a:lvl2pPr>
              <a:lvl3pPr marL="451818" indent="-257505" defTabSz="887832" eaLnBrk="0" hangingPunct="0">
                <a:buClr>
                  <a:schemeClr val="tx2"/>
                </a:buClr>
                <a:buSzPct val="120000"/>
                <a:buFont typeface="Arial" charset="0"/>
                <a:buChar char="–"/>
                <a:defRPr>
                  <a:latin typeface="+mn-lt"/>
                </a:defRPr>
              </a:lvl3pPr>
              <a:lvl4pPr marL="608215" indent="-151649" defTabSz="887832" eaLnBrk="0" hangingPunct="0">
                <a:buClr>
                  <a:schemeClr val="tx2"/>
                </a:buClr>
                <a:buSzPct val="120000"/>
                <a:buFont typeface="Arial" charset="0"/>
                <a:buChar char="▫"/>
                <a:defRPr>
                  <a:latin typeface="+mn-lt"/>
                </a:defRPr>
              </a:lvl4pPr>
              <a:lvl5pPr marL="739336" indent="-126383" defTabSz="887832" eaLnBrk="0" hangingPunct="0">
                <a:buClr>
                  <a:schemeClr val="tx2"/>
                </a:buClr>
                <a:buSzPct val="89000"/>
                <a:buFont typeface="Arial" charset="0"/>
                <a:buChar char="-"/>
                <a:defRPr>
                  <a:latin typeface="+mn-lt"/>
                </a:defRPr>
              </a:lvl5pPr>
              <a:lvl6pPr marL="1195191" indent="-129295" defTabSz="889293" fontAlgn="base">
                <a:spcBef>
                  <a:spcPct val="0"/>
                </a:spcBef>
                <a:spcAft>
                  <a:spcPct val="0"/>
                </a:spcAft>
                <a:buClr>
                  <a:schemeClr val="tx2"/>
                </a:buClr>
                <a:buSzPct val="89000"/>
                <a:buFont typeface="Arial" charset="0"/>
                <a:buChar char="-"/>
                <a:defRPr>
                  <a:latin typeface="+mn-lt"/>
                </a:defRPr>
              </a:lvl6pPr>
              <a:lvl7pPr marL="1649297" indent="-129295" defTabSz="889293" fontAlgn="base">
                <a:spcBef>
                  <a:spcPct val="0"/>
                </a:spcBef>
                <a:spcAft>
                  <a:spcPct val="0"/>
                </a:spcAft>
                <a:buClr>
                  <a:schemeClr val="tx2"/>
                </a:buClr>
                <a:buSzPct val="89000"/>
                <a:buFont typeface="Arial" charset="0"/>
                <a:buChar char="-"/>
                <a:defRPr>
                  <a:latin typeface="+mn-lt"/>
                </a:defRPr>
              </a:lvl7pPr>
              <a:lvl8pPr marL="2103407" indent="-129295" defTabSz="889293" fontAlgn="base">
                <a:spcBef>
                  <a:spcPct val="0"/>
                </a:spcBef>
                <a:spcAft>
                  <a:spcPct val="0"/>
                </a:spcAft>
                <a:buClr>
                  <a:schemeClr val="tx2"/>
                </a:buClr>
                <a:buSzPct val="89000"/>
                <a:buFont typeface="Arial" charset="0"/>
                <a:buChar char="-"/>
                <a:defRPr>
                  <a:latin typeface="+mn-lt"/>
                </a:defRPr>
              </a:lvl8pPr>
              <a:lvl9pPr marL="2557518" indent="-129295" defTabSz="889293" fontAlgn="base">
                <a:spcBef>
                  <a:spcPct val="0"/>
                </a:spcBef>
                <a:spcAft>
                  <a:spcPct val="0"/>
                </a:spcAft>
                <a:buClr>
                  <a:schemeClr val="tx2"/>
                </a:buClr>
                <a:buSzPct val="89000"/>
                <a:buFont typeface="Arial" charset="0"/>
                <a:buChar char="-"/>
                <a:defRPr>
                  <a:latin typeface="+mn-lt"/>
                </a:defRPr>
              </a:lvl9pPr>
            </a:lstStyle>
            <a:p>
              <a:pPr marL="0" marR="0" lvl="0" indent="0" algn="l" defTabSz="887832" rtl="0" eaLnBrk="0" fontAlgn="auto" latinLnBrk="0" hangingPunct="0">
                <a:lnSpc>
                  <a:spcPct val="100000"/>
                </a:lnSpc>
                <a:spcBef>
                  <a:spcPts val="0"/>
                </a:spcBef>
                <a:spcAft>
                  <a:spcPts val="600"/>
                </a:spcAft>
                <a:buClr>
                  <a:srgbClr val="83725B"/>
                </a:buClr>
                <a:buSzTx/>
                <a:buFontTx/>
                <a:buNone/>
                <a:tabLst/>
                <a:defRPr/>
              </a:pP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Kusile Unit 5 </a:t>
              </a: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synchronised to the grid on </a:t>
              </a:r>
              <a:b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b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31 December 2023. Commercial o</a:t>
              </a:r>
              <a:r>
                <a:rPr kumimoji="0" lang="en-GB" sz="1300" b="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peration</a:t>
              </a: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achieved on 30 June 2024 </a:t>
              </a:r>
              <a:r>
                <a:rPr kumimoji="0" lang="en-GB" sz="1400" b="0" i="0" u="none" strike="noStrike" kern="1200" cap="none" spc="0" normalizeH="0" baseline="0" noProof="0" dirty="0">
                  <a:ln>
                    <a:noFill/>
                  </a:ln>
                  <a:solidFill>
                    <a:srgbClr val="003896"/>
                  </a:solidFill>
                  <a:effectLst/>
                  <a:uLnTx/>
                  <a:uFillTx/>
                  <a:latin typeface="Segoe UI Emoji" panose="020B0502040204020203" pitchFamily="34" charset="0"/>
                  <a:ea typeface="Segoe UI Emoji" panose="020B0502040204020203" pitchFamily="34" charset="0"/>
                  <a:cs typeface="+mn-cs"/>
                </a:rPr>
                <a:t>→</a:t>
              </a: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a:t>
              </a:r>
              <a:r>
                <a:rPr kumimoji="0" lang="en-GB" sz="1300" b="0" i="0" u="none" strike="noStrike" kern="1200" cap="none" spc="0" normalizeH="0" baseline="0" noProof="0" dirty="0">
                  <a:ln>
                    <a:noFill/>
                  </a:ln>
                  <a:solidFill>
                    <a:srgbClr val="0DAF2B"/>
                  </a:solidFill>
                  <a:effectLst/>
                  <a:uLnTx/>
                  <a:uFillTx/>
                  <a:latin typeface="Gill Sans MT" panose="020B0502020104020203" pitchFamily="34" charset="0"/>
                  <a:ea typeface="+mn-ea"/>
                  <a:cs typeface="+mn-cs"/>
                </a:rPr>
                <a:t>Completed </a:t>
              </a:r>
            </a:p>
            <a:p>
              <a:pPr marL="0" marR="0" lvl="0" indent="0" algn="l" defTabSz="887832" rtl="0" eaLnBrk="0" fontAlgn="auto" latinLnBrk="0" hangingPunct="0">
                <a:lnSpc>
                  <a:spcPct val="100000"/>
                </a:lnSpc>
                <a:spcBef>
                  <a:spcPts val="600"/>
                </a:spcBef>
                <a:spcAft>
                  <a:spcPts val="300"/>
                </a:spcAft>
                <a:buClr>
                  <a:srgbClr val="83725B"/>
                </a:buClr>
                <a:buSzTx/>
                <a:buFontTx/>
                <a:buNone/>
                <a:tabLst>
                  <a:tab pos="265113" algn="l"/>
                </a:tabLst>
                <a:defRPr/>
              </a:pPr>
              <a:r>
                <a:rPr kumimoji="0" lang="en-GB" sz="1300" b="1"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Tutuka</a:t>
              </a: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return to service</a:t>
              </a:r>
            </a:p>
            <a:p>
              <a:pPr marL="171450" marR="0" lvl="0" indent="-171450" algn="l" defTabSz="887832" rtl="0" eaLnBrk="0" fontAlgn="auto" latinLnBrk="0" hangingPunct="0">
                <a:lnSpc>
                  <a:spcPct val="100000"/>
                </a:lnSpc>
                <a:spcBef>
                  <a:spcPts val="0"/>
                </a:spcBef>
                <a:spcAft>
                  <a:spcPts val="300"/>
                </a:spcAft>
                <a:buClr>
                  <a:srgbClr val="83725B"/>
                </a:buClr>
                <a:buSzTx/>
                <a:buFont typeface="Arial" panose="020B0604020202020204" pitchFamily="34" charset="0"/>
                <a:buChar char="•"/>
                <a:tabLst>
                  <a:tab pos="265113" algn="l"/>
                </a:tabLst>
                <a:defRPr/>
              </a:pP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Unit 4 planned outage for LP turbine rotor and HPH replacement</a:t>
              </a:r>
              <a:r>
                <a:rPr kumimoji="0" lang="en-GB" sz="1300" b="0" i="0" u="none" strike="noStrike" kern="1200" cap="none" spc="0" normalizeH="0" baseline="0" noProof="0" dirty="0">
                  <a:ln>
                    <a:noFill/>
                  </a:ln>
                  <a:solidFill>
                    <a:srgbClr val="0DAF2B"/>
                  </a:solidFill>
                  <a:effectLst/>
                  <a:uLnTx/>
                  <a:uFillTx/>
                  <a:latin typeface="Gill Sans MT" panose="020B0502020104020203" pitchFamily="34" charset="0"/>
                  <a:ea typeface="+mn-ea"/>
                  <a:cs typeface="+mn-cs"/>
                </a:rPr>
                <a:t> </a:t>
              </a:r>
              <a:r>
                <a:rPr kumimoji="0" lang="en-GB" sz="1400" b="0" i="0" u="none" strike="noStrike" kern="1200" cap="none" spc="0" normalizeH="0" baseline="0" noProof="0" dirty="0">
                  <a:ln>
                    <a:noFill/>
                  </a:ln>
                  <a:solidFill>
                    <a:srgbClr val="003896"/>
                  </a:solidFill>
                  <a:effectLst/>
                  <a:uLnTx/>
                  <a:uFillTx/>
                  <a:latin typeface="Segoe UI Emoji" panose="020B0502040204020203" pitchFamily="34" charset="0"/>
                  <a:ea typeface="Segoe UI Emoji" panose="020B0502040204020203" pitchFamily="34" charset="0"/>
                  <a:cs typeface="+mn-cs"/>
                </a:rPr>
                <a:t>→</a:t>
              </a:r>
              <a:r>
                <a:rPr kumimoji="0" lang="en-GB" sz="1300" b="0" i="0" u="none" strike="noStrike" kern="1200" cap="none" spc="0" normalizeH="0" baseline="0" noProof="0" dirty="0">
                  <a:ln>
                    <a:noFill/>
                  </a:ln>
                  <a:solidFill>
                    <a:srgbClr val="0DAF2B"/>
                  </a:solidFill>
                  <a:effectLst/>
                  <a:uLnTx/>
                  <a:uFillTx/>
                  <a:latin typeface="Gill Sans MT" panose="020B0502020104020203" pitchFamily="34" charset="0"/>
                  <a:ea typeface="+mn-ea"/>
                  <a:cs typeface="+mn-cs"/>
                </a:rPr>
                <a:t> Completed </a:t>
              </a:r>
            </a:p>
            <a:p>
              <a:pPr marL="171450" marR="0" lvl="0" indent="-171450" algn="l" defTabSz="887832" rtl="0" eaLnBrk="0" fontAlgn="auto" latinLnBrk="0" hangingPunct="0">
                <a:lnSpc>
                  <a:spcPct val="100000"/>
                </a:lnSpc>
                <a:spcBef>
                  <a:spcPts val="0"/>
                </a:spcBef>
                <a:spcAft>
                  <a:spcPts val="300"/>
                </a:spcAft>
                <a:buClr>
                  <a:srgbClr val="83725B"/>
                </a:buClr>
                <a:buSzTx/>
                <a:buFont typeface="Arial" panose="020B0604020202020204" pitchFamily="34" charset="0"/>
                <a:buChar char="•"/>
                <a:tabLst>
                  <a:tab pos="265113" algn="l"/>
                </a:tabLst>
                <a:defRPr/>
              </a:pP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Unit 5 on major outage </a:t>
              </a:r>
              <a:r>
                <a:rPr kumimoji="0" lang="en-GB" sz="1400" b="0" i="0" u="none" strike="noStrike" kern="1200" cap="none" spc="0" normalizeH="0" baseline="0" noProof="0" dirty="0">
                  <a:ln>
                    <a:noFill/>
                  </a:ln>
                  <a:solidFill>
                    <a:srgbClr val="003896"/>
                  </a:solidFill>
                  <a:effectLst/>
                  <a:uLnTx/>
                  <a:uFillTx/>
                  <a:latin typeface="Segoe UI Emoji" panose="020B0502040204020203" pitchFamily="34" charset="0"/>
                  <a:ea typeface="Segoe UI Emoji" panose="020B0502040204020203" pitchFamily="34" charset="0"/>
                  <a:cs typeface="+mn-cs"/>
                </a:rPr>
                <a:t>→</a:t>
              </a: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sym typeface="Wingdings" panose="05000000000000000000" pitchFamily="2" charset="2"/>
                </a:rPr>
                <a:t> </a:t>
              </a:r>
              <a:r>
                <a:rPr kumimoji="0" lang="en-GB" sz="1300" b="0" i="0" u="none" strike="noStrike" kern="1200" cap="none" spc="0" normalizeH="0" baseline="0" noProof="0" dirty="0">
                  <a:ln>
                    <a:noFill/>
                  </a:ln>
                  <a:solidFill>
                    <a:srgbClr val="0DAF2B"/>
                  </a:solidFill>
                  <a:effectLst/>
                  <a:uLnTx/>
                  <a:uFillTx/>
                  <a:latin typeface="Gill Sans MT" panose="020B0502020104020203" pitchFamily="34" charset="0"/>
                  <a:ea typeface="+mn-ea"/>
                  <a:cs typeface="+mn-cs"/>
                </a:rPr>
                <a:t>Completed </a:t>
              </a:r>
            </a:p>
            <a:p>
              <a:pPr marL="0" marR="0" lvl="0" indent="0" algn="l" defTabSz="887832" rtl="0" eaLnBrk="0" fontAlgn="auto" latinLnBrk="0" hangingPunct="0">
                <a:lnSpc>
                  <a:spcPct val="100000"/>
                </a:lnSpc>
                <a:spcBef>
                  <a:spcPts val="600"/>
                </a:spcBef>
                <a:spcAft>
                  <a:spcPts val="600"/>
                </a:spcAft>
                <a:buClr>
                  <a:srgbClr val="83725B"/>
                </a:buClr>
                <a:buSzTx/>
                <a:buFontTx/>
                <a:buNone/>
                <a:tabLst/>
                <a:defRPr/>
              </a:pP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Despite some delays, three units are expected to return to service by </a:t>
              </a:r>
              <a:b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b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March 2025</a:t>
              </a:r>
            </a:p>
            <a:p>
              <a:pPr marL="0" marR="0" lvl="0" indent="0" algn="l" defTabSz="887832" rtl="0" eaLnBrk="0" fontAlgn="auto" latinLnBrk="0" hangingPunct="0">
                <a:lnSpc>
                  <a:spcPct val="100000"/>
                </a:lnSpc>
                <a:spcBef>
                  <a:spcPts val="0"/>
                </a:spcBef>
                <a:spcAft>
                  <a:spcPts val="300"/>
                </a:spcAft>
                <a:buClr>
                  <a:srgbClr val="83725B"/>
                </a:buClr>
                <a:buSzTx/>
                <a:buFontTx/>
                <a:buNone/>
                <a:tabLst>
                  <a:tab pos="265113" algn="l"/>
                </a:tabLst>
                <a:defRPr/>
              </a:pP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Koeberg Unit </a:t>
              </a:r>
              <a:r>
                <a:rPr kumimoji="0" lang="en-GB" sz="1300" b="1"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2</a:t>
              </a:r>
              <a:r>
                <a:rPr kumimoji="0" lang="en-GB" sz="13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rPr>
                <a:t> </a:t>
              </a:r>
              <a:r>
                <a:rPr kumimoji="0" lang="en-GB" sz="1400" b="0" i="0" u="none" strike="noStrike" kern="1200" cap="none" spc="0" normalizeH="0" baseline="0" noProof="0">
                  <a:ln>
                    <a:noFill/>
                  </a:ln>
                  <a:solidFill>
                    <a:srgbClr val="003896"/>
                  </a:solidFill>
                  <a:effectLst/>
                  <a:uLnTx/>
                  <a:uFillTx/>
                  <a:latin typeface="Segoe UI Emoji" panose="020B0502040204020203" pitchFamily="34" charset="0"/>
                  <a:ea typeface="Segoe UI Emoji" panose="020B0502040204020203" pitchFamily="34" charset="0"/>
                  <a:cs typeface="+mn-cs"/>
                </a:rPr>
                <a:t>→</a:t>
              </a:r>
              <a:r>
                <a:rPr kumimoji="0" lang="en-GB" sz="1300" b="0" i="0" u="none" strike="noStrike" kern="1200" cap="none" spc="0" normalizeH="0" baseline="0" noProof="0">
                  <a:ln>
                    <a:noFill/>
                  </a:ln>
                  <a:solidFill>
                    <a:srgbClr val="003896"/>
                  </a:solidFill>
                  <a:effectLst/>
                  <a:uLnTx/>
                  <a:uFillTx/>
                  <a:latin typeface="Gill Sans MT" panose="020B0502020104020203" pitchFamily="34" charset="0"/>
                  <a:ea typeface="+mn-ea"/>
                  <a:cs typeface="+mn-cs"/>
                  <a:sym typeface="Wingdings" panose="05000000000000000000" pitchFamily="2" charset="2"/>
                </a:rPr>
                <a:t> </a:t>
              </a:r>
              <a:r>
                <a:rPr kumimoji="0" lang="en-GB" sz="1300" b="0" i="0" u="none" strike="noStrike" kern="1200" cap="none" spc="0" normalizeH="0" baseline="0" noProof="0">
                  <a:ln>
                    <a:noFill/>
                  </a:ln>
                  <a:solidFill>
                    <a:srgbClr val="0DAF2B"/>
                  </a:solidFill>
                  <a:effectLst/>
                  <a:uLnTx/>
                  <a:uFillTx/>
                  <a:latin typeface="Gill Sans MT" panose="020B0502020104020203" pitchFamily="34" charset="0"/>
                  <a:ea typeface="+mn-ea"/>
                  <a:cs typeface="+mn-cs"/>
                </a:rPr>
                <a:t>Completed </a:t>
              </a:r>
              <a:endPar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a:p>
              <a:pPr marL="0" marR="0" lvl="0" indent="0" algn="l" defTabSz="887832" rtl="0" eaLnBrk="0" fontAlgn="auto" latinLnBrk="0" hangingPunct="0">
                <a:lnSpc>
                  <a:spcPct val="100000"/>
                </a:lnSpc>
                <a:spcBef>
                  <a:spcPts val="0"/>
                </a:spcBef>
                <a:spcAft>
                  <a:spcPts val="300"/>
                </a:spcAft>
                <a:buClr>
                  <a:srgbClr val="83725B"/>
                </a:buClr>
                <a:buSzTx/>
                <a:buFontTx/>
                <a:buNone/>
                <a:tabLst>
                  <a:tab pos="265113" algn="l"/>
                </a:tabLst>
                <a:defRPr/>
              </a:pP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Kusile Unit 6 </a:t>
              </a: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synchronisation</a:t>
              </a: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a:t>
              </a: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experienced some delays due to material availability and delays in acid clean</a:t>
              </a:r>
            </a:p>
            <a:p>
              <a:pPr marL="0" marR="0" lvl="0" indent="0" algn="l" defTabSz="887832" rtl="0" eaLnBrk="0" fontAlgn="auto" latinLnBrk="0" hangingPunct="0">
                <a:lnSpc>
                  <a:spcPct val="100000"/>
                </a:lnSpc>
                <a:spcBef>
                  <a:spcPts val="0"/>
                </a:spcBef>
                <a:spcAft>
                  <a:spcPts val="300"/>
                </a:spcAft>
                <a:buClr>
                  <a:srgbClr val="83725B"/>
                </a:buClr>
                <a:buSzTx/>
                <a:buFontTx/>
                <a:buNone/>
                <a:tabLst>
                  <a:tab pos="265113" algn="l"/>
                </a:tabLst>
                <a:defRPr/>
              </a:pPr>
              <a:r>
                <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Medupi Unit 4</a:t>
              </a:r>
              <a:r>
                <a:rPr kumimoji="0" lang="en-GB" sz="13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return to service delayed by unexpected design issues on the second-hand stator</a:t>
              </a:r>
              <a:endParaRPr kumimoji="0" lang="en-GB" sz="13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grpSp>
      <p:sp>
        <p:nvSpPr>
          <p:cNvPr id="33" name="Rectangle 32">
            <a:extLst>
              <a:ext uri="{FF2B5EF4-FFF2-40B4-BE49-F238E27FC236}">
                <a16:creationId xmlns:a16="http://schemas.microsoft.com/office/drawing/2014/main" id="{0D8EF381-206D-377F-0D1F-A9ABEA28080F}"/>
              </a:ext>
            </a:extLst>
          </p:cNvPr>
          <p:cNvSpPr/>
          <p:nvPr/>
        </p:nvSpPr>
        <p:spPr>
          <a:xfrm>
            <a:off x="4570472" y="2064570"/>
            <a:ext cx="1004257" cy="37193"/>
          </a:xfrm>
          <a:prstGeom prst="rect">
            <a:avLst/>
          </a:prstGeom>
          <a:solidFill>
            <a:schemeClr val="tx1"/>
          </a:solidFill>
          <a:ln w="9525" cap="rnd"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713A4F"/>
              </a:buClr>
              <a:buSzTx/>
              <a:buFont typeface="Trebuchet MS" panose="020B0603020202020204" pitchFamily="34" charset="0"/>
              <a:buChar char="​"/>
              <a:tabLst/>
              <a:defRPr/>
            </a:pPr>
            <a:endParaRPr kumimoji="0" lang="en-GB" sz="1200" b="0" i="0" u="none" strike="noStrike" kern="1200" cap="none" spc="0" normalizeH="0" baseline="0" noProof="0" dirty="0">
              <a:ln>
                <a:noFill/>
              </a:ln>
              <a:solidFill>
                <a:srgbClr val="3F3F3F"/>
              </a:solidFill>
              <a:effectLst/>
              <a:uLnTx/>
              <a:uFillTx/>
              <a:latin typeface="Gill Sans MT" panose="020B0502020104020203" pitchFamily="34" charset="0"/>
              <a:ea typeface="+mn-ea"/>
              <a:cs typeface="+mn-cs"/>
            </a:endParaRPr>
          </a:p>
        </p:txBody>
      </p:sp>
      <p:sp>
        <p:nvSpPr>
          <p:cNvPr id="36" name="ee4pHeader6">
            <a:extLst>
              <a:ext uri="{FF2B5EF4-FFF2-40B4-BE49-F238E27FC236}">
                <a16:creationId xmlns:a16="http://schemas.microsoft.com/office/drawing/2014/main" id="{A82AE20B-F904-54DA-9811-3CA705A96AA4}"/>
              </a:ext>
            </a:extLst>
          </p:cNvPr>
          <p:cNvSpPr>
            <a:spLocks noChangeArrowheads="1"/>
          </p:cNvSpPr>
          <p:nvPr>
            <p:custDataLst>
              <p:tags r:id="rId2"/>
            </p:custDataLst>
          </p:nvPr>
        </p:nvSpPr>
        <p:spPr bwMode="gray">
          <a:xfrm>
            <a:off x="4528229" y="2446643"/>
            <a:ext cx="1090664" cy="590037"/>
          </a:xfrm>
          <a:prstGeom prst="chevron">
            <a:avLst>
              <a:gd name="adj" fmla="val 12004"/>
            </a:avLst>
          </a:prstGeom>
          <a:solidFill>
            <a:srgbClr val="00B050"/>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Trebuchet MS" panose="020B0603020202020204" pitchFamily="34" charset="0"/>
              </a:rPr>
              <a:t>Dec 2024</a:t>
            </a:r>
          </a:p>
        </p:txBody>
      </p:sp>
      <p:sp>
        <p:nvSpPr>
          <p:cNvPr id="38" name="Rectangle 37">
            <a:extLst>
              <a:ext uri="{FF2B5EF4-FFF2-40B4-BE49-F238E27FC236}">
                <a16:creationId xmlns:a16="http://schemas.microsoft.com/office/drawing/2014/main" id="{96689BBF-030D-E9B5-7307-656D6BE0A159}"/>
              </a:ext>
            </a:extLst>
          </p:cNvPr>
          <p:cNvSpPr/>
          <p:nvPr/>
        </p:nvSpPr>
        <p:spPr>
          <a:xfrm>
            <a:off x="4538637" y="1528005"/>
            <a:ext cx="109066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Koeberg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~930 MW</a:t>
            </a:r>
          </a:p>
        </p:txBody>
      </p:sp>
      <p:sp>
        <p:nvSpPr>
          <p:cNvPr id="53" name="Rectangle 52">
            <a:extLst>
              <a:ext uri="{FF2B5EF4-FFF2-40B4-BE49-F238E27FC236}">
                <a16:creationId xmlns:a16="http://schemas.microsoft.com/office/drawing/2014/main" id="{E59B5C46-9D06-5BB7-4F35-F9692AAA51A8}"/>
              </a:ext>
            </a:extLst>
          </p:cNvPr>
          <p:cNvSpPr/>
          <p:nvPr/>
        </p:nvSpPr>
        <p:spPr>
          <a:xfrm>
            <a:off x="2876181" y="1537495"/>
            <a:ext cx="123791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srgbClr val="003896"/>
                </a:solidFill>
                <a:effectLst/>
                <a:uLnTx/>
                <a:uFillTx/>
                <a:latin typeface="Gill Sans MT" panose="020B0502020104020203" pitchFamily="34" charset="0"/>
                <a:ea typeface="+mn-ea"/>
                <a:cs typeface="+mn-cs"/>
              </a:rPr>
              <a:t>Tutuka</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1, 2, 4, 5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~1 500MW</a:t>
            </a:r>
          </a:p>
        </p:txBody>
      </p:sp>
      <p:sp>
        <p:nvSpPr>
          <p:cNvPr id="59" name="Rectangle 58">
            <a:extLst>
              <a:ext uri="{FF2B5EF4-FFF2-40B4-BE49-F238E27FC236}">
                <a16:creationId xmlns:a16="http://schemas.microsoft.com/office/drawing/2014/main" id="{81852B9F-6B11-4145-AC0D-B366902CB2EF}"/>
              </a:ext>
            </a:extLst>
          </p:cNvPr>
          <p:cNvSpPr/>
          <p:nvPr/>
        </p:nvSpPr>
        <p:spPr>
          <a:xfrm>
            <a:off x="5836142" y="2066423"/>
            <a:ext cx="970868" cy="37193"/>
          </a:xfrm>
          <a:prstGeom prst="rect">
            <a:avLst/>
          </a:prstGeom>
          <a:solidFill>
            <a:schemeClr val="tx1"/>
          </a:solidFill>
          <a:ln w="9525" cap="rnd"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713A4F"/>
              </a:buClr>
              <a:buSzTx/>
              <a:buFont typeface="Trebuchet MS" panose="020B0603020202020204" pitchFamily="34" charset="0"/>
              <a:buChar char="​"/>
              <a:tabLst/>
              <a:defRPr/>
            </a:pPr>
            <a:endParaRPr kumimoji="0" lang="en-GB" sz="1200" b="0" i="0" u="none" strike="noStrike" kern="1200" cap="none" spc="0" normalizeH="0" baseline="0" noProof="0" dirty="0">
              <a:ln>
                <a:noFill/>
              </a:ln>
              <a:solidFill>
                <a:srgbClr val="3F3F3F"/>
              </a:solidFill>
              <a:effectLst/>
              <a:uLnTx/>
              <a:uFillTx/>
              <a:latin typeface="Gill Sans MT" panose="020B0502020104020203" pitchFamily="34" charset="0"/>
              <a:ea typeface="+mn-ea"/>
              <a:cs typeface="+mn-cs"/>
            </a:endParaRPr>
          </a:p>
        </p:txBody>
      </p:sp>
      <p:sp>
        <p:nvSpPr>
          <p:cNvPr id="66" name="ee4pHeader6">
            <a:extLst>
              <a:ext uri="{FF2B5EF4-FFF2-40B4-BE49-F238E27FC236}">
                <a16:creationId xmlns:a16="http://schemas.microsoft.com/office/drawing/2014/main" id="{9A6868AE-0EB1-875C-04AF-B5C4577A9095}"/>
              </a:ext>
            </a:extLst>
          </p:cNvPr>
          <p:cNvSpPr>
            <a:spLocks noChangeArrowheads="1"/>
          </p:cNvSpPr>
          <p:nvPr>
            <p:custDataLst>
              <p:tags r:id="rId3"/>
            </p:custDataLst>
          </p:nvPr>
        </p:nvSpPr>
        <p:spPr bwMode="gray">
          <a:xfrm>
            <a:off x="5795302" y="2448496"/>
            <a:ext cx="1125568" cy="590037"/>
          </a:xfrm>
          <a:prstGeom prst="chevron">
            <a:avLst>
              <a:gd name="adj" fmla="val 12004"/>
            </a:avLst>
          </a:prstGeom>
          <a:solidFill>
            <a:schemeClr val="tx1"/>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Trebuchet MS" panose="020B0603020202020204" pitchFamily="34" charset="0"/>
              </a:rPr>
              <a:t>Feb 2025</a:t>
            </a:r>
          </a:p>
        </p:txBody>
      </p:sp>
      <p:sp>
        <p:nvSpPr>
          <p:cNvPr id="87" name="Rectangle 86">
            <a:extLst>
              <a:ext uri="{FF2B5EF4-FFF2-40B4-BE49-F238E27FC236}">
                <a16:creationId xmlns:a16="http://schemas.microsoft.com/office/drawing/2014/main" id="{37F56895-0E97-CD56-F86E-C9E4ABC9E3DE}"/>
              </a:ext>
            </a:extLst>
          </p:cNvPr>
          <p:cNvSpPr/>
          <p:nvPr/>
        </p:nvSpPr>
        <p:spPr>
          <a:xfrm>
            <a:off x="5734968" y="1561563"/>
            <a:ext cx="121395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Kusile 6 1</a:t>
            </a:r>
            <a:r>
              <a:rPr kumimoji="0" lang="en-GB" sz="1200" b="0" i="0" u="none" strike="noStrike" kern="1200" cap="none" spc="0" normalizeH="0" baseline="30000" noProof="0" dirty="0">
                <a:ln>
                  <a:noFill/>
                </a:ln>
                <a:solidFill>
                  <a:srgbClr val="003896"/>
                </a:solidFill>
                <a:effectLst/>
                <a:uLnTx/>
                <a:uFillTx/>
                <a:latin typeface="Gill Sans MT" panose="020B0502020104020203" pitchFamily="34" charset="0"/>
                <a:ea typeface="+mn-ea"/>
                <a:cs typeface="+mn-cs"/>
              </a:rPr>
              <a:t>st</a:t>
            </a: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 sync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~800 MW</a:t>
            </a:r>
          </a:p>
        </p:txBody>
      </p:sp>
      <p:sp>
        <p:nvSpPr>
          <p:cNvPr id="92" name="ee4pHeader6">
            <a:extLst>
              <a:ext uri="{FF2B5EF4-FFF2-40B4-BE49-F238E27FC236}">
                <a16:creationId xmlns:a16="http://schemas.microsoft.com/office/drawing/2014/main" id="{5DA0D3FE-51FD-A872-EBBE-1A643F71CB2F}"/>
              </a:ext>
            </a:extLst>
          </p:cNvPr>
          <p:cNvSpPr>
            <a:spLocks noChangeArrowheads="1"/>
          </p:cNvSpPr>
          <p:nvPr>
            <p:custDataLst>
              <p:tags r:id="rId4"/>
            </p:custDataLst>
          </p:nvPr>
        </p:nvSpPr>
        <p:spPr bwMode="gray">
          <a:xfrm>
            <a:off x="7048992" y="2442617"/>
            <a:ext cx="1090664" cy="590037"/>
          </a:xfrm>
          <a:prstGeom prst="chevron">
            <a:avLst>
              <a:gd name="adj" fmla="val 12004"/>
            </a:avLst>
          </a:prstGeom>
          <a:solidFill>
            <a:schemeClr val="tx1"/>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Trebuchet MS" panose="020B0603020202020204" pitchFamily="34" charset="0"/>
              </a:rPr>
              <a:t>Mar 2025</a:t>
            </a:r>
          </a:p>
        </p:txBody>
      </p:sp>
      <p:sp>
        <p:nvSpPr>
          <p:cNvPr id="97" name="Rectangle 96">
            <a:extLst>
              <a:ext uri="{FF2B5EF4-FFF2-40B4-BE49-F238E27FC236}">
                <a16:creationId xmlns:a16="http://schemas.microsoft.com/office/drawing/2014/main" id="{206513EC-60FF-EB4A-FF67-C0D3583BF8C9}"/>
              </a:ext>
            </a:extLst>
          </p:cNvPr>
          <p:cNvSpPr/>
          <p:nvPr/>
        </p:nvSpPr>
        <p:spPr>
          <a:xfrm>
            <a:off x="6892296" y="1581083"/>
            <a:ext cx="138541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Medupi U4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~794 MW</a:t>
            </a:r>
          </a:p>
        </p:txBody>
      </p:sp>
      <p:sp>
        <p:nvSpPr>
          <p:cNvPr id="98" name="ee4pHeader1">
            <a:extLst>
              <a:ext uri="{FF2B5EF4-FFF2-40B4-BE49-F238E27FC236}">
                <a16:creationId xmlns:a16="http://schemas.microsoft.com/office/drawing/2014/main" id="{814F62F1-C42A-F107-5F5E-C1CCD0BA9F04}"/>
              </a:ext>
            </a:extLst>
          </p:cNvPr>
          <p:cNvSpPr>
            <a:spLocks noChangeArrowheads="1"/>
          </p:cNvSpPr>
          <p:nvPr>
            <p:custDataLst>
              <p:tags r:id="rId5"/>
            </p:custDataLst>
          </p:nvPr>
        </p:nvSpPr>
        <p:spPr bwMode="gray">
          <a:xfrm>
            <a:off x="239754" y="2447107"/>
            <a:ext cx="1097606" cy="590037"/>
          </a:xfrm>
          <a:prstGeom prst="chevron">
            <a:avLst>
              <a:gd name="adj" fmla="val 10865"/>
            </a:avLst>
          </a:prstGeom>
          <a:solidFill>
            <a:srgbClr val="00B050"/>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Trebuchet MS" panose="020B0603020202020204" pitchFamily="34" charset="0"/>
              </a:rPr>
              <a:t>Nov 2023</a:t>
            </a:r>
          </a:p>
        </p:txBody>
      </p:sp>
      <p:sp>
        <p:nvSpPr>
          <p:cNvPr id="101" name="Rectangle 100">
            <a:extLst>
              <a:ext uri="{FF2B5EF4-FFF2-40B4-BE49-F238E27FC236}">
                <a16:creationId xmlns:a16="http://schemas.microsoft.com/office/drawing/2014/main" id="{56D1306F-121A-B75A-A28E-F8B14B6047D2}"/>
              </a:ext>
            </a:extLst>
          </p:cNvPr>
          <p:cNvSpPr/>
          <p:nvPr/>
        </p:nvSpPr>
        <p:spPr>
          <a:xfrm>
            <a:off x="356482" y="2065034"/>
            <a:ext cx="860682" cy="37193"/>
          </a:xfrm>
          <a:prstGeom prst="rect">
            <a:avLst/>
          </a:prstGeom>
          <a:solidFill>
            <a:schemeClr val="accent5"/>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713A4F"/>
              </a:buClr>
              <a:buSzTx/>
              <a:buFont typeface="Trebuchet MS" panose="020B0603020202020204" pitchFamily="34" charset="0"/>
              <a:buChar char="​"/>
              <a:tabLst/>
              <a:defRPr/>
            </a:pPr>
            <a:endPar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02" name="Rectangle 101">
            <a:extLst>
              <a:ext uri="{FF2B5EF4-FFF2-40B4-BE49-F238E27FC236}">
                <a16:creationId xmlns:a16="http://schemas.microsoft.com/office/drawing/2014/main" id="{7D2840C2-67D4-6BBF-F4EF-BA7980E311D2}"/>
              </a:ext>
            </a:extLst>
          </p:cNvPr>
          <p:cNvSpPr/>
          <p:nvPr/>
        </p:nvSpPr>
        <p:spPr>
          <a:xfrm>
            <a:off x="172726" y="1537495"/>
            <a:ext cx="108768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Koeberg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930MW</a:t>
            </a:r>
          </a:p>
        </p:txBody>
      </p:sp>
      <p:sp>
        <p:nvSpPr>
          <p:cNvPr id="103" name="ee4pHeader5">
            <a:extLst>
              <a:ext uri="{FF2B5EF4-FFF2-40B4-BE49-F238E27FC236}">
                <a16:creationId xmlns:a16="http://schemas.microsoft.com/office/drawing/2014/main" id="{48AED0EE-D502-4CDC-8841-9745BE8A4612}"/>
              </a:ext>
            </a:extLst>
          </p:cNvPr>
          <p:cNvSpPr>
            <a:spLocks noChangeArrowheads="1"/>
          </p:cNvSpPr>
          <p:nvPr>
            <p:custDataLst>
              <p:tags r:id="rId6"/>
            </p:custDataLst>
          </p:nvPr>
        </p:nvSpPr>
        <p:spPr bwMode="gray">
          <a:xfrm>
            <a:off x="1630325" y="2447421"/>
            <a:ext cx="1021730" cy="590037"/>
          </a:xfrm>
          <a:prstGeom prst="chevron">
            <a:avLst>
              <a:gd name="adj" fmla="val 12004"/>
            </a:avLst>
          </a:prstGeom>
          <a:solidFill>
            <a:srgbClr val="00B050"/>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sym typeface="Trebuchet MS" panose="020B0603020202020204" pitchFamily="34" charset="0"/>
              </a:rPr>
              <a:t>Dec 2023</a:t>
            </a:r>
          </a:p>
        </p:txBody>
      </p:sp>
      <p:sp>
        <p:nvSpPr>
          <p:cNvPr id="105" name="Rectangle 104">
            <a:extLst>
              <a:ext uri="{FF2B5EF4-FFF2-40B4-BE49-F238E27FC236}">
                <a16:creationId xmlns:a16="http://schemas.microsoft.com/office/drawing/2014/main" id="{EDB0D17B-944D-72BC-C2A6-3AFCDF940678}"/>
              </a:ext>
            </a:extLst>
          </p:cNvPr>
          <p:cNvSpPr/>
          <p:nvPr/>
        </p:nvSpPr>
        <p:spPr>
          <a:xfrm>
            <a:off x="1702555" y="2065348"/>
            <a:ext cx="881302" cy="37193"/>
          </a:xfrm>
          <a:prstGeom prst="rect">
            <a:avLst/>
          </a:prstGeom>
          <a:solidFill>
            <a:schemeClr val="accent5"/>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713A4F"/>
              </a:buClr>
              <a:buSzTx/>
              <a:buFont typeface="Trebuchet MS" panose="020B0603020202020204" pitchFamily="34" charset="0"/>
              <a:buChar char="​"/>
              <a:tabLst/>
              <a:defRPr/>
            </a:pPr>
            <a:endPar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106" name="Rectangle 105">
            <a:extLst>
              <a:ext uri="{FF2B5EF4-FFF2-40B4-BE49-F238E27FC236}">
                <a16:creationId xmlns:a16="http://schemas.microsoft.com/office/drawing/2014/main" id="{3974794D-9B06-FE09-413A-7D42C1014E92}"/>
              </a:ext>
            </a:extLst>
          </p:cNvPr>
          <p:cNvSpPr/>
          <p:nvPr/>
        </p:nvSpPr>
        <p:spPr>
          <a:xfrm>
            <a:off x="1459870" y="1537495"/>
            <a:ext cx="12994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Kusile 1, 2, 3,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~2 880MW</a:t>
            </a:r>
          </a:p>
        </p:txBody>
      </p:sp>
      <p:sp>
        <p:nvSpPr>
          <p:cNvPr id="108" name="Rectangle 107">
            <a:extLst>
              <a:ext uri="{FF2B5EF4-FFF2-40B4-BE49-F238E27FC236}">
                <a16:creationId xmlns:a16="http://schemas.microsoft.com/office/drawing/2014/main" id="{8013D95C-57BA-8D3D-A95A-204EEEF1E74C}"/>
              </a:ext>
            </a:extLst>
          </p:cNvPr>
          <p:cNvSpPr/>
          <p:nvPr/>
        </p:nvSpPr>
        <p:spPr>
          <a:xfrm>
            <a:off x="1217164" y="3238520"/>
            <a:ext cx="1548380" cy="245818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09" name="TextBox 108">
            <a:extLst>
              <a:ext uri="{FF2B5EF4-FFF2-40B4-BE49-F238E27FC236}">
                <a16:creationId xmlns:a16="http://schemas.microsoft.com/office/drawing/2014/main" id="{9CE86A38-1778-267A-6228-25464FDB883D}"/>
              </a:ext>
            </a:extLst>
          </p:cNvPr>
          <p:cNvSpPr txBox="1"/>
          <p:nvPr/>
        </p:nvSpPr>
        <p:spPr>
          <a:xfrm>
            <a:off x="1217164" y="3437058"/>
            <a:ext cx="1593650" cy="2277547"/>
          </a:xfrm>
          <a:prstGeom prst="rect">
            <a:avLst/>
          </a:prstGeom>
          <a:noFill/>
        </p:spPr>
        <p:txBody>
          <a:bodyPr wrap="square">
            <a:spAutoFit/>
          </a:bodyPr>
          <a:lstStyle/>
          <a:p>
            <a:pPr marL="0" marR="0" lvl="0" indent="0" algn="l" defTabSz="887832" rtl="0" eaLnBrk="0" fontAlgn="auto" latinLnBrk="0" hangingPunct="0">
              <a:lnSpc>
                <a:spcPct val="100000"/>
              </a:lnSpc>
              <a:spcBef>
                <a:spcPts val="600"/>
              </a:spcBef>
              <a:spcAft>
                <a:spcPts val="600"/>
              </a:spcAft>
              <a:buClr>
                <a:srgbClr val="83725B"/>
              </a:buClr>
              <a:buSzTx/>
              <a:buFontTx/>
              <a:buNone/>
              <a:tabLst>
                <a:tab pos="265113" algn="l"/>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Following the construction of  temporary stacks,  Units 3, 1 and 2 were returned to the grid and are providing power up to </a:t>
            </a:r>
            <a:b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b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2 160MW</a:t>
            </a:r>
          </a:p>
          <a:p>
            <a:pPr marL="0" marR="0" lvl="0" indent="0" algn="l" defTabSz="887832" rtl="0" eaLnBrk="0" fontAlgn="auto" latinLnBrk="0" hangingPunct="0">
              <a:lnSpc>
                <a:spcPct val="100000"/>
              </a:lnSpc>
              <a:spcBef>
                <a:spcPts val="600"/>
              </a:spcBef>
              <a:spcAft>
                <a:spcPts val="600"/>
              </a:spcAft>
              <a:buClr>
                <a:srgbClr val="83725B"/>
              </a:buClr>
              <a:buSzTx/>
              <a:buFontTx/>
              <a:buNone/>
              <a:tabLst>
                <a:tab pos="265113" algn="l"/>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Unit 5 achieved commercial operation on 30 June 2024</a:t>
            </a:r>
          </a:p>
        </p:txBody>
      </p:sp>
      <p:cxnSp>
        <p:nvCxnSpPr>
          <p:cNvPr id="110" name="Straight Arrow Connector 109">
            <a:extLst>
              <a:ext uri="{FF2B5EF4-FFF2-40B4-BE49-F238E27FC236}">
                <a16:creationId xmlns:a16="http://schemas.microsoft.com/office/drawing/2014/main" id="{6EEA804B-76D5-AA1B-6F30-2C4F59BB368B}"/>
              </a:ext>
            </a:extLst>
          </p:cNvPr>
          <p:cNvCxnSpPr>
            <a:cxnSpLocks/>
          </p:cNvCxnSpPr>
          <p:nvPr/>
        </p:nvCxnSpPr>
        <p:spPr>
          <a:xfrm flipV="1">
            <a:off x="2092817" y="3037458"/>
            <a:ext cx="0" cy="164168"/>
          </a:xfrm>
          <a:prstGeom prst="straightConnector1">
            <a:avLst/>
          </a:prstGeom>
          <a:ln w="952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8" name="Rectangle 117">
            <a:extLst>
              <a:ext uri="{FF2B5EF4-FFF2-40B4-BE49-F238E27FC236}">
                <a16:creationId xmlns:a16="http://schemas.microsoft.com/office/drawing/2014/main" id="{BEE87EAF-9347-96BF-DBED-7C5B6E9BE3F3}"/>
              </a:ext>
            </a:extLst>
          </p:cNvPr>
          <p:cNvSpPr/>
          <p:nvPr/>
        </p:nvSpPr>
        <p:spPr>
          <a:xfrm>
            <a:off x="2807416" y="3238520"/>
            <a:ext cx="1521654" cy="245675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19" name="TextBox 118">
            <a:extLst>
              <a:ext uri="{FF2B5EF4-FFF2-40B4-BE49-F238E27FC236}">
                <a16:creationId xmlns:a16="http://schemas.microsoft.com/office/drawing/2014/main" id="{21CEABFA-4DA0-0D76-0888-D5A5D57F0DA0}"/>
              </a:ext>
            </a:extLst>
          </p:cNvPr>
          <p:cNvSpPr txBox="1"/>
          <p:nvPr/>
        </p:nvSpPr>
        <p:spPr>
          <a:xfrm>
            <a:off x="2807416" y="3435304"/>
            <a:ext cx="1544885" cy="2031325"/>
          </a:xfrm>
          <a:prstGeom prst="rect">
            <a:avLst/>
          </a:prstGeom>
          <a:noFill/>
        </p:spPr>
        <p:txBody>
          <a:bodyPr wrap="square">
            <a:spAutoFit/>
          </a:bodyPr>
          <a:lstStyle/>
          <a:p>
            <a:pPr marL="0" marR="0" lvl="0" indent="0" algn="l" defTabSz="887832" rtl="0" eaLnBrk="0" fontAlgn="auto" latinLnBrk="0" hangingPunct="0">
              <a:lnSpc>
                <a:spcPct val="100000"/>
              </a:lnSpc>
              <a:spcBef>
                <a:spcPts val="600"/>
              </a:spcBef>
              <a:spcAft>
                <a:spcPts val="600"/>
              </a:spcAft>
              <a:buClr>
                <a:srgbClr val="83725B"/>
              </a:buClr>
              <a:buSzTx/>
              <a:buFontTx/>
              <a:buNone/>
              <a:tabLst>
                <a:tab pos="265113" algn="l"/>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Unit 1 completed on </a:t>
            </a:r>
            <a:b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b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12 January 2024</a:t>
            </a:r>
          </a:p>
          <a:p>
            <a:pPr marL="0" marR="0" lvl="0" indent="0" algn="l" defTabSz="887832" rtl="0" eaLnBrk="0" fontAlgn="auto" latinLnBrk="0" hangingPunct="0">
              <a:lnSpc>
                <a:spcPct val="100000"/>
              </a:lnSpc>
              <a:spcBef>
                <a:spcPts val="600"/>
              </a:spcBef>
              <a:spcAft>
                <a:spcPts val="600"/>
              </a:spcAft>
              <a:buClr>
                <a:srgbClr val="83725B"/>
              </a:buClr>
              <a:buSzTx/>
              <a:buFontTx/>
              <a:buNone/>
              <a:tabLst>
                <a:tab pos="265113" algn="l"/>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Unit 2 returned on </a:t>
            </a:r>
            <a:b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b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27 December 2023</a:t>
            </a:r>
          </a:p>
          <a:p>
            <a:pPr marL="0" marR="0" lvl="0" indent="0" algn="l" defTabSz="887832" rtl="0" eaLnBrk="0" fontAlgn="auto" latinLnBrk="0" hangingPunct="0">
              <a:lnSpc>
                <a:spcPct val="100000"/>
              </a:lnSpc>
              <a:spcBef>
                <a:spcPts val="600"/>
              </a:spcBef>
              <a:spcAft>
                <a:spcPts val="600"/>
              </a:spcAft>
              <a:buClr>
                <a:srgbClr val="83725B"/>
              </a:buClr>
              <a:buSzTx/>
              <a:buFontTx/>
              <a:buNone/>
              <a:tabLst>
                <a:tab pos="265113" algn="l"/>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Unit 4 returned on </a:t>
            </a:r>
            <a:b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b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22 April 2024</a:t>
            </a:r>
          </a:p>
          <a:p>
            <a:pPr marL="0" marR="0" lvl="0" indent="0" algn="l" defTabSz="887832" rtl="0" eaLnBrk="0" fontAlgn="auto" latinLnBrk="0" hangingPunct="0">
              <a:lnSpc>
                <a:spcPct val="100000"/>
              </a:lnSpc>
              <a:spcBef>
                <a:spcPts val="600"/>
              </a:spcBef>
              <a:spcAft>
                <a:spcPts val="600"/>
              </a:spcAft>
              <a:buClr>
                <a:srgbClr val="83725B"/>
              </a:buClr>
              <a:buSzTx/>
              <a:buFontTx/>
              <a:buNone/>
              <a:tabLst>
                <a:tab pos="265113" algn="l"/>
              </a:tabLst>
              <a:defRPr/>
            </a:pP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Unit 5 returned on </a:t>
            </a:r>
            <a:b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br>
            <a:r>
              <a:rPr kumimoji="0" lang="en-GB" sz="12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7 July 2024</a:t>
            </a:r>
          </a:p>
        </p:txBody>
      </p:sp>
      <p:cxnSp>
        <p:nvCxnSpPr>
          <p:cNvPr id="120" name="Straight Arrow Connector 119">
            <a:extLst>
              <a:ext uri="{FF2B5EF4-FFF2-40B4-BE49-F238E27FC236}">
                <a16:creationId xmlns:a16="http://schemas.microsoft.com/office/drawing/2014/main" id="{C952CD06-53FE-790B-DD55-243F9E19F67E}"/>
              </a:ext>
            </a:extLst>
          </p:cNvPr>
          <p:cNvCxnSpPr>
            <a:cxnSpLocks/>
          </p:cNvCxnSpPr>
          <p:nvPr/>
        </p:nvCxnSpPr>
        <p:spPr>
          <a:xfrm flipV="1">
            <a:off x="3548811" y="3037458"/>
            <a:ext cx="0" cy="164168"/>
          </a:xfrm>
          <a:prstGeom prst="straightConnector1">
            <a:avLst/>
          </a:prstGeom>
          <a:ln w="952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59" name="Rectangle 258">
            <a:extLst>
              <a:ext uri="{FF2B5EF4-FFF2-40B4-BE49-F238E27FC236}">
                <a16:creationId xmlns:a16="http://schemas.microsoft.com/office/drawing/2014/main" id="{7A896591-5D32-2FE1-5FB4-6B796701255A}"/>
              </a:ext>
            </a:extLst>
          </p:cNvPr>
          <p:cNvSpPr/>
          <p:nvPr/>
        </p:nvSpPr>
        <p:spPr>
          <a:xfrm>
            <a:off x="7134708" y="2065830"/>
            <a:ext cx="970868" cy="37193"/>
          </a:xfrm>
          <a:prstGeom prst="rect">
            <a:avLst/>
          </a:prstGeom>
          <a:solidFill>
            <a:schemeClr val="tx1"/>
          </a:solidFill>
          <a:ln w="9525" cap="rnd"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713A4F"/>
              </a:buClr>
              <a:buSzTx/>
              <a:buFont typeface="Trebuchet MS" panose="020B0603020202020204" pitchFamily="34" charset="0"/>
              <a:buChar char="​"/>
              <a:tabLst/>
              <a:defRPr/>
            </a:pPr>
            <a:endParaRPr kumimoji="0" lang="en-GB" sz="1200" b="0" i="0" u="none" strike="noStrike" kern="1200" cap="none" spc="0" normalizeH="0" baseline="0" noProof="0" dirty="0">
              <a:ln>
                <a:noFill/>
              </a:ln>
              <a:solidFill>
                <a:srgbClr val="3F3F3F"/>
              </a:solidFill>
              <a:effectLst/>
              <a:uLnTx/>
              <a:uFillTx/>
              <a:latin typeface="Gill Sans MT" panose="020B0502020104020203" pitchFamily="34" charset="0"/>
              <a:ea typeface="+mn-ea"/>
              <a:cs typeface="+mn-cs"/>
            </a:endParaRPr>
          </a:p>
        </p:txBody>
      </p:sp>
      <p:sp>
        <p:nvSpPr>
          <p:cNvPr id="5" name="Rectangle 4">
            <a:extLst>
              <a:ext uri="{FF2B5EF4-FFF2-40B4-BE49-F238E27FC236}">
                <a16:creationId xmlns:a16="http://schemas.microsoft.com/office/drawing/2014/main" id="{16A70DF9-5F53-4168-DF39-D095D251DBE8}"/>
              </a:ext>
            </a:extLst>
          </p:cNvPr>
          <p:cNvSpPr/>
          <p:nvPr/>
        </p:nvSpPr>
        <p:spPr>
          <a:xfrm>
            <a:off x="4449788" y="1455450"/>
            <a:ext cx="3790045" cy="1783070"/>
          </a:xfrm>
          <a:prstGeom prst="rect">
            <a:avLst/>
          </a:prstGeom>
          <a:noFill/>
          <a:ln w="2857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Title 6">
            <a:extLst>
              <a:ext uri="{FF2B5EF4-FFF2-40B4-BE49-F238E27FC236}">
                <a16:creationId xmlns:a16="http://schemas.microsoft.com/office/drawing/2014/main" id="{8F59229B-F862-ED5A-E638-54EB278F4441}"/>
              </a:ext>
            </a:extLst>
          </p:cNvPr>
          <p:cNvSpPr>
            <a:spLocks noGrp="1"/>
          </p:cNvSpPr>
          <p:nvPr>
            <p:ph type="title"/>
          </p:nvPr>
        </p:nvSpPr>
        <p:spPr>
          <a:xfrm>
            <a:off x="361683" y="205769"/>
            <a:ext cx="9391918" cy="666000"/>
          </a:xfrm>
        </p:spPr>
        <p:txBody>
          <a:bodyPr vert="horz"/>
          <a:lstStyle/>
          <a:p>
            <a:r>
              <a:rPr lang="en-GB" dirty="0"/>
              <a:t>We aim to add 2 500MW to the grid by March 2025 to support security of supply with continued suspension of loadshedding</a:t>
            </a:r>
          </a:p>
        </p:txBody>
      </p:sp>
      <p:sp>
        <p:nvSpPr>
          <p:cNvPr id="21" name="Slide Number Placeholder 1">
            <a:extLst>
              <a:ext uri="{FF2B5EF4-FFF2-40B4-BE49-F238E27FC236}">
                <a16:creationId xmlns:a16="http://schemas.microsoft.com/office/drawing/2014/main" id="{41293BD5-A273-BA12-33AF-BCBB635E2882}"/>
              </a:ext>
            </a:extLst>
          </p:cNvPr>
          <p:cNvSpPr>
            <a:spLocks noGrp="1"/>
          </p:cNvSpPr>
          <p:nvPr>
            <p:ph type="sldNum" sz="quarter" idx="4"/>
          </p:nvPr>
        </p:nvSpPr>
        <p:spPr>
          <a:xfrm>
            <a:off x="11616613" y="6430144"/>
            <a:ext cx="480000" cy="365125"/>
          </a:xfrm>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28</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3" name="TextBox 2">
            <a:extLst>
              <a:ext uri="{FF2B5EF4-FFF2-40B4-BE49-F238E27FC236}">
                <a16:creationId xmlns:a16="http://schemas.microsoft.com/office/drawing/2014/main" id="{0644A14F-7871-224B-2C7C-262A4FB2E956}"/>
              </a:ext>
            </a:extLst>
          </p:cNvPr>
          <p:cNvSpPr txBox="1"/>
          <p:nvPr/>
        </p:nvSpPr>
        <p:spPr>
          <a:xfrm>
            <a:off x="133216" y="6448723"/>
            <a:ext cx="2765432" cy="297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STRATEGY AND OUTLOOK</a:t>
            </a:r>
          </a:p>
        </p:txBody>
      </p:sp>
      <p:pic>
        <p:nvPicPr>
          <p:cNvPr id="52" name="Picture 51">
            <a:extLst>
              <a:ext uri="{FF2B5EF4-FFF2-40B4-BE49-F238E27FC236}">
                <a16:creationId xmlns:a16="http://schemas.microsoft.com/office/drawing/2014/main" id="{C1F7ABDD-1ADF-A8AC-654F-58BE5C81C004}"/>
              </a:ext>
            </a:extLst>
          </p:cNvPr>
          <p:cNvPicPr>
            <a:picLocks noChangeAspect="1"/>
          </p:cNvPicPr>
          <p:nvPr/>
        </p:nvPicPr>
        <p:blipFill>
          <a:blip r:embed="rId13"/>
          <a:stretch>
            <a:fillRect/>
          </a:stretch>
        </p:blipFill>
        <p:spPr>
          <a:xfrm>
            <a:off x="4886054" y="3311075"/>
            <a:ext cx="2916488" cy="2961031"/>
          </a:xfrm>
          <a:prstGeom prst="rect">
            <a:avLst/>
          </a:prstGeom>
        </p:spPr>
      </p:pic>
    </p:spTree>
    <p:extLst>
      <p:ext uri="{BB962C8B-B14F-4D97-AF65-F5344CB8AC3E}">
        <p14:creationId xmlns:p14="http://schemas.microsoft.com/office/powerpoint/2010/main" val="1360817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98F0D-B93C-58FC-A402-27D2F3A19C6C}"/>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7296BAB-6B80-277C-0C38-B359184DE305}"/>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77296BAB-6B80-277C-0C38-B359184DE305}"/>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3ED73F02-5B48-982D-CD5D-2D93C5BC5A20}"/>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7179B8BE-4D23-3C1A-CE43-575D369E7EB2}"/>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EE677035-633E-3B0E-DBFD-1A6FAD913C18}"/>
              </a:ext>
            </a:extLst>
          </p:cNvPr>
          <p:cNvSpPr txBox="1"/>
          <p:nvPr/>
        </p:nvSpPr>
        <p:spPr>
          <a:xfrm>
            <a:off x="5998464" y="2951946"/>
            <a:ext cx="5169408" cy="830997"/>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INTRODUCTION</a:t>
            </a:r>
          </a:p>
          <a:p>
            <a:pPr>
              <a:buClr>
                <a:schemeClr val="bg1">
                  <a:lumMod val="50000"/>
                </a:schemeClr>
              </a:buClr>
            </a:pPr>
            <a:r>
              <a:rPr lang="en-ZA" sz="2400" dirty="0">
                <a:solidFill>
                  <a:schemeClr val="bg1"/>
                </a:solidFill>
                <a:latin typeface="Gill Sans MT" panose="020B0502020104020203" pitchFamily="34" charset="0"/>
              </a:rPr>
              <a:t>Mteto Nyati, Chairman</a:t>
            </a:r>
          </a:p>
        </p:txBody>
      </p:sp>
    </p:spTree>
    <p:extLst>
      <p:ext uri="{BB962C8B-B14F-4D97-AF65-F5344CB8AC3E}">
        <p14:creationId xmlns:p14="http://schemas.microsoft.com/office/powerpoint/2010/main" val="262914692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think-cell data - do not delete" hidden="1">
            <a:extLst>
              <a:ext uri="{FF2B5EF4-FFF2-40B4-BE49-F238E27FC236}">
                <a16:creationId xmlns:a16="http://schemas.microsoft.com/office/drawing/2014/main" id="{C63B65DA-26C3-10AB-061B-8392F12027E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61" name="think-cell data - do not delete" hidden="1">
                        <a:extLst>
                          <a:ext uri="{FF2B5EF4-FFF2-40B4-BE49-F238E27FC236}">
                            <a16:creationId xmlns:a16="http://schemas.microsoft.com/office/drawing/2014/main" id="{C63B65DA-26C3-10AB-061B-8392F12027E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6D2F07B-ACBC-44CA-A4AE-65A94C3F9F63}"/>
              </a:ext>
            </a:extLst>
          </p:cNvPr>
          <p:cNvSpPr>
            <a:spLocks noGrp="1"/>
          </p:cNvSpPr>
          <p:nvPr>
            <p:ph type="title"/>
          </p:nvPr>
        </p:nvSpPr>
        <p:spPr/>
        <p:txBody>
          <a:bodyPr vert="horz"/>
          <a:lstStyle/>
          <a:p>
            <a:r>
              <a:rPr lang="en-GB" dirty="0"/>
              <a:t>We have completed a new executive structure to embed operational recovery and future-proof Eskom for long-term growth and sustainability</a:t>
            </a:r>
          </a:p>
        </p:txBody>
      </p:sp>
      <p:pic>
        <p:nvPicPr>
          <p:cNvPr id="5" name="Picture 2">
            <a:extLst>
              <a:ext uri="{FF2B5EF4-FFF2-40B4-BE49-F238E27FC236}">
                <a16:creationId xmlns:a16="http://schemas.microsoft.com/office/drawing/2014/main" id="{157EC0DD-957E-0E45-AD30-57BC8441599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5576540" y="1066804"/>
            <a:ext cx="1188000" cy="1188000"/>
          </a:xfrm>
          <a:prstGeom prst="rect">
            <a:avLst/>
          </a:prstGeom>
          <a:noFill/>
          <a:ln w="28575">
            <a:noFill/>
          </a:ln>
          <a:effectLst>
            <a:softEdge rad="63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E5114EF-37A9-6D75-B47E-3E748943A58D}"/>
              </a:ext>
            </a:extLst>
          </p:cNvPr>
          <p:cNvSpPr txBox="1"/>
          <p:nvPr/>
        </p:nvSpPr>
        <p:spPr>
          <a:xfrm>
            <a:off x="5154905" y="2276175"/>
            <a:ext cx="2087466"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a:ln>
                  <a:noFill/>
                </a:ln>
                <a:solidFill>
                  <a:srgbClr val="003896"/>
                </a:solidFill>
                <a:effectLst/>
                <a:uLnTx/>
                <a:uFillTx/>
                <a:latin typeface="Gill Sans MT" panose="020B0502020104020203" pitchFamily="34" charset="0"/>
              </a:rPr>
              <a:t>Dan Marokane</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a:ln>
                  <a:noFill/>
                </a:ln>
                <a:solidFill>
                  <a:srgbClr val="003896"/>
                </a:solidFill>
                <a:effectLst/>
                <a:uLnTx/>
                <a:uFillTx/>
                <a:latin typeface="Gill Sans MT" panose="020B0502020104020203" pitchFamily="34" charset="0"/>
              </a:rPr>
              <a:t>Group Chief Executive</a:t>
            </a:r>
            <a:endPar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ndParaRPr>
          </a:p>
        </p:txBody>
      </p:sp>
      <p:pic>
        <p:nvPicPr>
          <p:cNvPr id="8" name="Picture 4">
            <a:extLst>
              <a:ext uri="{FF2B5EF4-FFF2-40B4-BE49-F238E27FC236}">
                <a16:creationId xmlns:a16="http://schemas.microsoft.com/office/drawing/2014/main" id="{4D4E9745-2DE6-7B2F-772C-050E1DD2510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830912" y="2716510"/>
            <a:ext cx="1188000" cy="1188000"/>
          </a:xfrm>
          <a:prstGeom prst="rect">
            <a:avLst/>
          </a:prstGeom>
          <a:noFill/>
          <a:ln w="28575">
            <a:noFill/>
          </a:ln>
          <a:effectLst>
            <a:softEdge rad="63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2ED7C5F-BD4D-BA34-E466-1B0FAFFE15BD}"/>
              </a:ext>
            </a:extLst>
          </p:cNvPr>
          <p:cNvSpPr txBox="1"/>
          <p:nvPr/>
        </p:nvSpPr>
        <p:spPr>
          <a:xfrm>
            <a:off x="285186" y="3881193"/>
            <a:ext cx="2289067"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Calib Cassim</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Group CFO</a:t>
            </a:r>
          </a:p>
        </p:txBody>
      </p:sp>
      <p:pic>
        <p:nvPicPr>
          <p:cNvPr id="11" name="Picture 6">
            <a:extLst>
              <a:ext uri="{FF2B5EF4-FFF2-40B4-BE49-F238E27FC236}">
                <a16:creationId xmlns:a16="http://schemas.microsoft.com/office/drawing/2014/main" id="{16538035-E155-F247-5298-BF681B4B02B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2744007" y="2716510"/>
            <a:ext cx="1188000" cy="1188000"/>
          </a:xfrm>
          <a:prstGeom prst="rect">
            <a:avLst/>
          </a:prstGeom>
          <a:noFill/>
          <a:ln w="28575">
            <a:noFill/>
          </a:ln>
          <a:effectLst>
            <a:softEdge rad="635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B0C8A34-7082-8915-3A04-6F957E8E47ED}"/>
              </a:ext>
            </a:extLst>
          </p:cNvPr>
          <p:cNvSpPr txBox="1"/>
          <p:nvPr/>
        </p:nvSpPr>
        <p:spPr>
          <a:xfrm>
            <a:off x="2194888" y="3881193"/>
            <a:ext cx="230709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Bheki Nxumalo</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Generation</a:t>
            </a:r>
          </a:p>
        </p:txBody>
      </p:sp>
      <p:pic>
        <p:nvPicPr>
          <p:cNvPr id="14" name="Picture 8">
            <a:extLst>
              <a:ext uri="{FF2B5EF4-FFF2-40B4-BE49-F238E27FC236}">
                <a16:creationId xmlns:a16="http://schemas.microsoft.com/office/drawing/2014/main" id="{AA7DD852-C842-17E5-86B0-7CC0D9AD994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6570197" y="2716510"/>
            <a:ext cx="1188000" cy="1188000"/>
          </a:xfrm>
          <a:prstGeom prst="rect">
            <a:avLst/>
          </a:prstGeom>
          <a:noFill/>
          <a:ln w="28575">
            <a:noFill/>
          </a:ln>
          <a:effectLst>
            <a:softEdge rad="63500"/>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12F9544-D88A-2618-968F-DE5853165CE9}"/>
              </a:ext>
            </a:extLst>
          </p:cNvPr>
          <p:cNvSpPr txBox="1"/>
          <p:nvPr/>
        </p:nvSpPr>
        <p:spPr>
          <a:xfrm>
            <a:off x="5988903" y="3881193"/>
            <a:ext cx="2341706"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a:ln>
                  <a:noFill/>
                </a:ln>
                <a:solidFill>
                  <a:srgbClr val="003896"/>
                </a:solidFill>
                <a:effectLst/>
                <a:uLnTx/>
                <a:uFillTx/>
                <a:latin typeface="Gill Sans MT" panose="020B0502020104020203" pitchFamily="34" charset="0"/>
              </a:rPr>
              <a:t>Monde Bala</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a:ln>
                  <a:noFill/>
                </a:ln>
                <a:solidFill>
                  <a:srgbClr val="003896"/>
                </a:solidFill>
                <a:effectLst/>
                <a:uLnTx/>
                <a:uFillTx/>
                <a:latin typeface="Gill Sans MT" panose="020B0502020104020203" pitchFamily="34" charset="0"/>
              </a:rPr>
              <a:t>Distribution and acting Human Resources</a:t>
            </a:r>
            <a:endPar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ndParaRPr>
          </a:p>
        </p:txBody>
      </p:sp>
      <p:pic>
        <p:nvPicPr>
          <p:cNvPr id="20" name="Picture 19">
            <a:extLst>
              <a:ext uri="{FF2B5EF4-FFF2-40B4-BE49-F238E27FC236}">
                <a16:creationId xmlns:a16="http://schemas.microsoft.com/office/drawing/2014/main" id="{5B751C2C-A8C9-CB3F-098F-8902F4C076DE}"/>
              </a:ext>
            </a:extLst>
          </p:cNvPr>
          <p:cNvPicPr preferRelativeResize="0">
            <a:picLocks/>
          </p:cNvPicPr>
          <p:nvPr/>
        </p:nvPicPr>
        <p:blipFill rotWithShape="1">
          <a:blip r:embed="rId10">
            <a:extLst>
              <a:ext uri="{28A0092B-C50C-407E-A947-70E740481C1C}">
                <a14:useLocalDpi xmlns:a14="http://schemas.microsoft.com/office/drawing/2010/main" val="0"/>
              </a:ext>
            </a:extLst>
          </a:blip>
          <a:srcRect/>
          <a:stretch/>
        </p:blipFill>
        <p:spPr>
          <a:xfrm>
            <a:off x="5511384" y="4533669"/>
            <a:ext cx="1188000" cy="1188000"/>
          </a:xfrm>
          <a:prstGeom prst="rect">
            <a:avLst/>
          </a:prstGeom>
          <a:ln w="28575">
            <a:noFill/>
          </a:ln>
          <a:effectLst>
            <a:softEdge rad="63500"/>
          </a:effectLst>
        </p:spPr>
      </p:pic>
      <p:sp>
        <p:nvSpPr>
          <p:cNvPr id="21" name="TextBox 20">
            <a:extLst>
              <a:ext uri="{FF2B5EF4-FFF2-40B4-BE49-F238E27FC236}">
                <a16:creationId xmlns:a16="http://schemas.microsoft.com/office/drawing/2014/main" id="{F48C434B-E7E0-A5A5-6CC5-9C7D81C33345}"/>
              </a:ext>
            </a:extLst>
          </p:cNvPr>
          <p:cNvSpPr txBox="1"/>
          <p:nvPr/>
        </p:nvSpPr>
        <p:spPr>
          <a:xfrm>
            <a:off x="5037003" y="5689386"/>
            <a:ext cx="2115136"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Len de  Villiers</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Chief  Technology and Information Officer</a:t>
            </a:r>
          </a:p>
        </p:txBody>
      </p:sp>
      <p:pic>
        <p:nvPicPr>
          <p:cNvPr id="23" name="Picture 22">
            <a:extLst>
              <a:ext uri="{FF2B5EF4-FFF2-40B4-BE49-F238E27FC236}">
                <a16:creationId xmlns:a16="http://schemas.microsoft.com/office/drawing/2014/main" id="{80FD676F-35FD-D7B2-0A76-DC5989410735}"/>
              </a:ext>
            </a:extLst>
          </p:cNvPr>
          <p:cNvPicPr preferRelativeResize="0">
            <a:picLocks/>
          </p:cNvPicPr>
          <p:nvPr/>
        </p:nvPicPr>
        <p:blipFill rotWithShape="1">
          <a:blip r:embed="rId11">
            <a:extLst>
              <a:ext uri="{28A0092B-C50C-407E-A947-70E740481C1C}">
                <a14:useLocalDpi xmlns:a14="http://schemas.microsoft.com/office/drawing/2010/main" val="0"/>
              </a:ext>
            </a:extLst>
          </a:blip>
          <a:srcRect/>
          <a:stretch/>
        </p:blipFill>
        <p:spPr>
          <a:xfrm>
            <a:off x="1446355" y="4533669"/>
            <a:ext cx="1188000" cy="1188000"/>
          </a:xfrm>
          <a:prstGeom prst="rect">
            <a:avLst/>
          </a:prstGeom>
          <a:ln w="28575">
            <a:noFill/>
          </a:ln>
          <a:effectLst>
            <a:softEdge rad="63500"/>
          </a:effectLst>
        </p:spPr>
      </p:pic>
      <p:sp>
        <p:nvSpPr>
          <p:cNvPr id="24" name="TextBox 23">
            <a:extLst>
              <a:ext uri="{FF2B5EF4-FFF2-40B4-BE49-F238E27FC236}">
                <a16:creationId xmlns:a16="http://schemas.microsoft.com/office/drawing/2014/main" id="{138E3826-6768-E861-63C3-3D8C24AD352A}"/>
              </a:ext>
            </a:extLst>
          </p:cNvPr>
          <p:cNvSpPr txBox="1"/>
          <p:nvPr/>
        </p:nvSpPr>
        <p:spPr>
          <a:xfrm>
            <a:off x="957920" y="5689386"/>
            <a:ext cx="224600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Portia Mngomezulu</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Corporate Services</a:t>
            </a:r>
          </a:p>
        </p:txBody>
      </p:sp>
      <p:pic>
        <p:nvPicPr>
          <p:cNvPr id="26" name="Picture 25">
            <a:extLst>
              <a:ext uri="{FF2B5EF4-FFF2-40B4-BE49-F238E27FC236}">
                <a16:creationId xmlns:a16="http://schemas.microsoft.com/office/drawing/2014/main" id="{358ECB7A-27DE-8F9B-460C-922C99069BE6}"/>
              </a:ext>
            </a:extLst>
          </p:cNvPr>
          <p:cNvPicPr preferRelativeResize="0">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10417746" y="2716510"/>
            <a:ext cx="1188000" cy="1188000"/>
          </a:xfrm>
          <a:prstGeom prst="rect">
            <a:avLst/>
          </a:prstGeom>
          <a:ln w="28575">
            <a:noFill/>
          </a:ln>
          <a:effectLst>
            <a:softEdge rad="63500"/>
          </a:effectLst>
        </p:spPr>
      </p:pic>
      <p:sp>
        <p:nvSpPr>
          <p:cNvPr id="27" name="TextBox 26">
            <a:extLst>
              <a:ext uri="{FF2B5EF4-FFF2-40B4-BE49-F238E27FC236}">
                <a16:creationId xmlns:a16="http://schemas.microsoft.com/office/drawing/2014/main" id="{8E67A53A-846D-9980-C6C7-D2F628BCB910}"/>
              </a:ext>
            </a:extLst>
          </p:cNvPr>
          <p:cNvSpPr txBox="1"/>
          <p:nvPr/>
        </p:nvSpPr>
        <p:spPr>
          <a:xfrm>
            <a:off x="9919669" y="3881193"/>
            <a:ext cx="2197683"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err="1">
                <a:ln>
                  <a:noFill/>
                </a:ln>
                <a:solidFill>
                  <a:srgbClr val="003896"/>
                </a:solidFill>
                <a:effectLst/>
                <a:uLnTx/>
                <a:uFillTx/>
                <a:latin typeface="Gill Sans MT" panose="020B0502020104020203" pitchFamily="34" charset="0"/>
              </a:rPr>
              <a:t>Nontokozo</a:t>
            </a: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 </a:t>
            </a:r>
            <a:r>
              <a:rPr kumimoji="0" lang="en-GB" sz="1200" i="0" u="none" strike="noStrike" kern="1200" cap="none" spc="0" normalizeH="0" baseline="0" noProof="0" dirty="0" err="1">
                <a:ln>
                  <a:noFill/>
                </a:ln>
                <a:solidFill>
                  <a:srgbClr val="003896"/>
                </a:solidFill>
                <a:effectLst/>
                <a:uLnTx/>
                <a:uFillTx/>
                <a:latin typeface="Gill Sans MT" panose="020B0502020104020203" pitchFamily="34" charset="0"/>
              </a:rPr>
              <a:t>Hadebe</a:t>
            </a:r>
            <a:endParaRPr kumimoji="0" lang="en-GB" sz="1200" i="0" u="none" strike="noStrike" kern="1200" cap="none" spc="0" normalizeH="0" baseline="0" noProof="0" dirty="0">
              <a:ln>
                <a:noFill/>
              </a:ln>
              <a:solidFill>
                <a:srgbClr val="003896"/>
              </a:solidFill>
              <a:effectLst/>
              <a:uLnTx/>
              <a:uFillTx/>
              <a:latin typeface="Gill Sans MT" panose="020B0502020104020203" pitchFamily="34" charset="0"/>
            </a:endParaRP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Strategy </a:t>
            </a:r>
            <a:r>
              <a:rPr lang="en-GB" sz="1200" b="1" dirty="0">
                <a:solidFill>
                  <a:srgbClr val="003896"/>
                </a:solidFill>
                <a:latin typeface="Gill Sans MT" panose="020B0502020104020203" pitchFamily="34" charset="0"/>
              </a:rPr>
              <a:t>and</a:t>
            </a: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 Sustainability</a:t>
            </a:r>
          </a:p>
        </p:txBody>
      </p:sp>
      <p:pic>
        <p:nvPicPr>
          <p:cNvPr id="29" name="Picture 28">
            <a:extLst>
              <a:ext uri="{FF2B5EF4-FFF2-40B4-BE49-F238E27FC236}">
                <a16:creationId xmlns:a16="http://schemas.microsoft.com/office/drawing/2014/main" id="{25F972A3-FCC3-AD8A-6C71-A22E128F8446}"/>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a:stretch/>
        </p:blipFill>
        <p:spPr>
          <a:xfrm>
            <a:off x="3503747" y="4533590"/>
            <a:ext cx="1188080" cy="1188079"/>
          </a:xfrm>
          <a:prstGeom prst="rect">
            <a:avLst/>
          </a:prstGeom>
          <a:ln w="28575">
            <a:noFill/>
          </a:ln>
          <a:effectLst>
            <a:softEdge rad="63500"/>
          </a:effectLst>
        </p:spPr>
      </p:pic>
      <p:sp>
        <p:nvSpPr>
          <p:cNvPr id="30" name="TextBox 29">
            <a:extLst>
              <a:ext uri="{FF2B5EF4-FFF2-40B4-BE49-F238E27FC236}">
                <a16:creationId xmlns:a16="http://schemas.microsoft.com/office/drawing/2014/main" id="{CC14A8CF-9C50-CA3D-1621-A9878069F310}"/>
              </a:ext>
            </a:extLst>
          </p:cNvPr>
          <p:cNvSpPr txBox="1"/>
          <p:nvPr/>
        </p:nvSpPr>
        <p:spPr>
          <a:xfrm>
            <a:off x="2978259" y="5689386"/>
            <a:ext cx="2239055"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a:ln>
                  <a:noFill/>
                </a:ln>
                <a:solidFill>
                  <a:srgbClr val="003896"/>
                </a:solidFill>
                <a:effectLst/>
                <a:uLnTx/>
                <a:uFillTx/>
                <a:latin typeface="Gill Sans MT" panose="020B0502020104020203" pitchFamily="34" charset="0"/>
              </a:rPr>
              <a:t>Alfred Seema</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a:ln>
                  <a:noFill/>
                </a:ln>
                <a:solidFill>
                  <a:srgbClr val="003896"/>
                </a:solidFill>
                <a:effectLst/>
                <a:uLnTx/>
                <a:uFillTx/>
                <a:latin typeface="Gill Sans MT" panose="020B0502020104020203" pitchFamily="34" charset="0"/>
              </a:rPr>
              <a:t>Strategic Delivery</a:t>
            </a:r>
            <a:endPar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ndParaRPr>
          </a:p>
        </p:txBody>
      </p:sp>
      <p:pic>
        <p:nvPicPr>
          <p:cNvPr id="32" name="Picture 31">
            <a:extLst>
              <a:ext uri="{FF2B5EF4-FFF2-40B4-BE49-F238E27FC236}">
                <a16:creationId xmlns:a16="http://schemas.microsoft.com/office/drawing/2014/main" id="{4534E8DD-16FB-512D-9A14-41E7F5E15192}"/>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a:stretch/>
        </p:blipFill>
        <p:spPr>
          <a:xfrm>
            <a:off x="8506187" y="2716510"/>
            <a:ext cx="1188000" cy="1188000"/>
          </a:xfrm>
          <a:prstGeom prst="rect">
            <a:avLst/>
          </a:prstGeom>
          <a:ln w="28575">
            <a:noFill/>
          </a:ln>
          <a:effectLst>
            <a:softEdge rad="63500"/>
          </a:effectLst>
        </p:spPr>
      </p:pic>
      <p:sp>
        <p:nvSpPr>
          <p:cNvPr id="33" name="TextBox 32">
            <a:extLst>
              <a:ext uri="{FF2B5EF4-FFF2-40B4-BE49-F238E27FC236}">
                <a16:creationId xmlns:a16="http://schemas.microsoft.com/office/drawing/2014/main" id="{32694221-FD3D-FEA9-E6AD-5B0FF9C71829}"/>
              </a:ext>
            </a:extLst>
          </p:cNvPr>
          <p:cNvSpPr txBox="1"/>
          <p:nvPr/>
        </p:nvSpPr>
        <p:spPr>
          <a:xfrm>
            <a:off x="7965092" y="3881193"/>
            <a:ext cx="2245759"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Roman Crookes</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Group Capital</a:t>
            </a:r>
          </a:p>
        </p:txBody>
      </p:sp>
      <p:pic>
        <p:nvPicPr>
          <p:cNvPr id="35" name="Picture 34">
            <a:extLst>
              <a:ext uri="{FF2B5EF4-FFF2-40B4-BE49-F238E27FC236}">
                <a16:creationId xmlns:a16="http://schemas.microsoft.com/office/drawing/2014/main" id="{2BB2897A-439E-5422-1212-CEAAE6CB6EDA}"/>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flipH="1">
            <a:off x="4657102" y="2716510"/>
            <a:ext cx="1188000" cy="1188000"/>
          </a:xfrm>
          <a:prstGeom prst="rect">
            <a:avLst/>
          </a:prstGeom>
          <a:ln w="28575">
            <a:noFill/>
          </a:ln>
          <a:effectLst>
            <a:softEdge rad="63500"/>
          </a:effectLst>
        </p:spPr>
      </p:pic>
      <p:sp>
        <p:nvSpPr>
          <p:cNvPr id="36" name="TextBox 35">
            <a:extLst>
              <a:ext uri="{FF2B5EF4-FFF2-40B4-BE49-F238E27FC236}">
                <a16:creationId xmlns:a16="http://schemas.microsoft.com/office/drawing/2014/main" id="{85C017F1-C44B-C935-257C-362FA5822A21}"/>
              </a:ext>
            </a:extLst>
          </p:cNvPr>
          <p:cNvSpPr txBox="1"/>
          <p:nvPr/>
        </p:nvSpPr>
        <p:spPr>
          <a:xfrm>
            <a:off x="4104150" y="3881193"/>
            <a:ext cx="2275776"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a:ln>
                  <a:noFill/>
                </a:ln>
                <a:solidFill>
                  <a:schemeClr val="accent1"/>
                </a:solidFill>
                <a:effectLst/>
                <a:uLnTx/>
                <a:uFillTx/>
                <a:latin typeface="Gill Sans MT" panose="020B0502020104020203" pitchFamily="34" charset="0"/>
              </a:rPr>
              <a:t>Segomoco Scheppers</a:t>
            </a:r>
          </a:p>
          <a:p>
            <a:pPr lvl="0" algn="ctr">
              <a:buClr>
                <a:srgbClr val="FFFFFF">
                  <a:lumMod val="50000"/>
                </a:srgbClr>
              </a:buClr>
              <a:defRPr/>
            </a:pPr>
            <a:r>
              <a:rPr lang="en-GB" sz="1200" b="1" dirty="0">
                <a:solidFill>
                  <a:schemeClr val="accent1"/>
                </a:solidFill>
                <a:latin typeface="Gill Sans MT" panose="020B0502020104020203" pitchFamily="34" charset="0"/>
              </a:rPr>
              <a:t>NTCSA interim </a:t>
            </a:r>
            <a:r>
              <a:rPr kumimoji="0" lang="en-GB" sz="1200" b="1" i="0" u="none" strike="noStrike" kern="1200" cap="none" spc="0" normalizeH="0" baseline="0" noProof="0" dirty="0">
                <a:ln>
                  <a:noFill/>
                </a:ln>
                <a:solidFill>
                  <a:schemeClr val="accent1"/>
                </a:solidFill>
                <a:effectLst/>
                <a:uLnTx/>
                <a:uFillTx/>
                <a:latin typeface="Gill Sans MT" panose="020B0502020104020203" pitchFamily="34" charset="0"/>
              </a:rPr>
              <a:t>CEO</a:t>
            </a:r>
          </a:p>
          <a:p>
            <a:pPr lvl="0" algn="ctr">
              <a:buClr>
                <a:srgbClr val="FFFFFF">
                  <a:lumMod val="50000"/>
                </a:srgbClr>
              </a:buClr>
              <a:defRPr/>
            </a:pPr>
            <a:r>
              <a:rPr lang="en-GB" sz="1050" dirty="0">
                <a:solidFill>
                  <a:schemeClr val="accent1"/>
                </a:solidFill>
                <a:latin typeface="Gill Sans MT" panose="020B0502020104020203" pitchFamily="34" charset="0"/>
              </a:rPr>
              <a:t>Permanent invitee</a:t>
            </a:r>
            <a:endParaRPr kumimoji="0" lang="en-GB" sz="1050" i="0" u="none" strike="noStrike" kern="1200" cap="none" spc="0" normalizeH="0" baseline="30000" noProof="0" dirty="0">
              <a:ln>
                <a:noFill/>
              </a:ln>
              <a:solidFill>
                <a:schemeClr val="accent1"/>
              </a:solidFill>
              <a:effectLst/>
              <a:uLnTx/>
              <a:uFillTx/>
              <a:latin typeface="Gill Sans MT" panose="020B0502020104020203" pitchFamily="34" charset="0"/>
            </a:endParaRPr>
          </a:p>
        </p:txBody>
      </p:sp>
      <p:sp>
        <p:nvSpPr>
          <p:cNvPr id="39" name="TextBox 38">
            <a:extLst>
              <a:ext uri="{FF2B5EF4-FFF2-40B4-BE49-F238E27FC236}">
                <a16:creationId xmlns:a16="http://schemas.microsoft.com/office/drawing/2014/main" id="{27E646A6-1F6F-1D5B-4B93-ADE02122DAF6}"/>
              </a:ext>
            </a:extLst>
          </p:cNvPr>
          <p:cNvSpPr txBox="1"/>
          <p:nvPr/>
        </p:nvSpPr>
        <p:spPr>
          <a:xfrm>
            <a:off x="9085187" y="5689386"/>
            <a:ext cx="2239055"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err="1">
                <a:ln>
                  <a:noFill/>
                </a:ln>
                <a:solidFill>
                  <a:srgbClr val="003896"/>
                </a:solidFill>
                <a:effectLst/>
                <a:uLnTx/>
                <a:uFillTx/>
                <a:latin typeface="Gill Sans MT" panose="020B0502020104020203" pitchFamily="34" charset="0"/>
              </a:rPr>
              <a:t>Rivoningo</a:t>
            </a: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 Mnisi</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rPr>
              <a:t>Eskom Renewables</a:t>
            </a:r>
          </a:p>
        </p:txBody>
      </p:sp>
      <p:sp>
        <p:nvSpPr>
          <p:cNvPr id="47" name="TextBox 46">
            <a:extLst>
              <a:ext uri="{FF2B5EF4-FFF2-40B4-BE49-F238E27FC236}">
                <a16:creationId xmlns:a16="http://schemas.microsoft.com/office/drawing/2014/main" id="{CA8E4DC9-BF8C-F973-F3A9-3FAC73542D05}"/>
              </a:ext>
            </a:extLst>
          </p:cNvPr>
          <p:cNvSpPr txBox="1"/>
          <p:nvPr/>
        </p:nvSpPr>
        <p:spPr>
          <a:xfrm>
            <a:off x="8107756" y="1159221"/>
            <a:ext cx="3598411" cy="1046440"/>
          </a:xfrm>
          <a:prstGeom prst="rect">
            <a:avLst/>
          </a:prstGeom>
          <a:noFill/>
          <a:ln w="12700">
            <a:solidFill>
              <a:schemeClr val="tx2"/>
            </a:solidFill>
            <a:prstDash val="dash"/>
          </a:ln>
        </p:spPr>
        <p:txBody>
          <a:bodyPr wrap="square" rtlCol="0">
            <a:spAutoFit/>
          </a:bodyPr>
          <a:lstStyle/>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300" i="0" u="none" strike="noStrike" kern="1200" cap="none" spc="0" normalizeH="0" baseline="0" noProof="0" dirty="0">
                <a:ln>
                  <a:noFill/>
                </a:ln>
                <a:solidFill>
                  <a:schemeClr val="tx2"/>
                </a:solidFill>
                <a:effectLst/>
                <a:uLnTx/>
                <a:uFillTx/>
                <a:latin typeface="Gill Sans MT" panose="020B0502020104020203" pitchFamily="34" charset="0"/>
              </a:rPr>
              <a:t>Supported by the following permanent invitees:</a:t>
            </a:r>
          </a:p>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lang="en-GB" sz="1200" dirty="0" err="1">
                <a:solidFill>
                  <a:srgbClr val="003896"/>
                </a:solidFill>
                <a:latin typeface="Gill Sans MT" panose="020B0502020104020203" pitchFamily="34" charset="0"/>
              </a:rPr>
              <a:t>Tembela</a:t>
            </a:r>
            <a:r>
              <a:rPr lang="en-GB" sz="1200" dirty="0">
                <a:solidFill>
                  <a:srgbClr val="003896"/>
                </a:solidFill>
                <a:latin typeface="Gill Sans MT" panose="020B0502020104020203" pitchFamily="34" charset="0"/>
              </a:rPr>
              <a:t> </a:t>
            </a:r>
            <a:r>
              <a:rPr lang="en-GB" sz="1200" dirty="0" err="1">
                <a:solidFill>
                  <a:srgbClr val="003896"/>
                </a:solidFill>
                <a:latin typeface="Gill Sans MT" panose="020B0502020104020203" pitchFamily="34" charset="0"/>
              </a:rPr>
              <a:t>Kulu</a:t>
            </a:r>
            <a:r>
              <a:rPr lang="en-GB" sz="1200" dirty="0">
                <a:solidFill>
                  <a:srgbClr val="003896"/>
                </a:solidFill>
                <a:latin typeface="Gill Sans MT" panose="020B0502020104020203" pitchFamily="34" charset="0"/>
              </a:rPr>
              <a:t>  </a:t>
            </a:r>
            <a:r>
              <a:rPr lang="en-GB" sz="1200" b="1" dirty="0">
                <a:solidFill>
                  <a:srgbClr val="003896"/>
                </a:solidFill>
                <a:latin typeface="Gill Sans MT" panose="020B0502020104020203" pitchFamily="34" charset="0"/>
              </a:rPr>
              <a:t>Group Investigations and Security</a:t>
            </a:r>
            <a:endParaRPr lang="en-GB" sz="1200" b="1" baseline="30000" dirty="0">
              <a:solidFill>
                <a:srgbClr val="003896"/>
              </a:solidFill>
              <a:latin typeface="Gill Sans MT" panose="020B0502020104020203" pitchFamily="34" charset="0"/>
            </a:endParaRPr>
          </a:p>
          <a:p>
            <a:pPr lvl="0">
              <a:buClr>
                <a:srgbClr val="FFFFFF">
                  <a:lumMod val="50000"/>
                </a:srgbClr>
              </a:buClr>
              <a:defRPr/>
            </a:pPr>
            <a:r>
              <a:rPr lang="en-GB" sz="1200" dirty="0">
                <a:solidFill>
                  <a:srgbClr val="003896"/>
                </a:solidFill>
                <a:latin typeface="Gill Sans MT" panose="020B0502020104020203" pitchFamily="34" charset="0"/>
              </a:rPr>
              <a:t>Mlawuli Manjingolo  </a:t>
            </a:r>
            <a:r>
              <a:rPr lang="en-GB" sz="1200" b="1" dirty="0">
                <a:solidFill>
                  <a:srgbClr val="003896"/>
                </a:solidFill>
                <a:latin typeface="Gill Sans MT" panose="020B0502020104020203" pitchFamily="34" charset="0"/>
              </a:rPr>
              <a:t>Company Secretary</a:t>
            </a:r>
          </a:p>
          <a:p>
            <a:pPr lvl="0">
              <a:buClr>
                <a:srgbClr val="FFFFFF">
                  <a:lumMod val="50000"/>
                </a:srgbClr>
              </a:buClr>
              <a:defRPr/>
            </a:pPr>
            <a:r>
              <a:rPr lang="en-GB" sz="1200" dirty="0">
                <a:solidFill>
                  <a:srgbClr val="003896"/>
                </a:solidFill>
                <a:latin typeface="Gill Sans MT" panose="020B0502020104020203" pitchFamily="34" charset="0"/>
              </a:rPr>
              <a:t>Jerome Mthembu  </a:t>
            </a:r>
            <a:r>
              <a:rPr lang="en-GB" sz="1200" b="1" dirty="0">
                <a:solidFill>
                  <a:srgbClr val="003896"/>
                </a:solidFill>
                <a:latin typeface="Gill Sans MT" panose="020B0502020104020203" pitchFamily="34" charset="0"/>
              </a:rPr>
              <a:t>Legal and Compliance</a:t>
            </a:r>
          </a:p>
          <a:p>
            <a:pPr marL="0" marR="0" lvl="0" indent="0" defTabSz="914400" eaLnBrk="1" fontAlgn="auto" latinLnBrk="0" hangingPunct="1">
              <a:lnSpc>
                <a:spcPct val="100000"/>
              </a:lnSpc>
              <a:spcBef>
                <a:spcPts val="0"/>
              </a:spcBef>
              <a:spcAft>
                <a:spcPts val="0"/>
              </a:spcAft>
              <a:buClr>
                <a:srgbClr val="FFFFFF">
                  <a:lumMod val="50000"/>
                </a:srgbClr>
              </a:buClr>
              <a:buSzTx/>
              <a:buFontTx/>
              <a:buNone/>
              <a:tabLst/>
              <a:defRPr/>
            </a:pPr>
            <a:r>
              <a:rPr lang="en-GB" sz="1200" dirty="0">
                <a:solidFill>
                  <a:srgbClr val="003896"/>
                </a:solidFill>
                <a:latin typeface="Gill Sans MT" panose="020B0502020104020203" pitchFamily="34" charset="0"/>
              </a:rPr>
              <a:t>Ureka Rangasamy  </a:t>
            </a:r>
            <a:r>
              <a:rPr lang="en-GB" sz="1200" b="1" dirty="0">
                <a:solidFill>
                  <a:srgbClr val="003896"/>
                </a:solidFill>
                <a:latin typeface="Gill Sans MT" panose="020B0502020104020203" pitchFamily="34" charset="0"/>
              </a:rPr>
              <a:t>Chief Audit Executive</a:t>
            </a:r>
          </a:p>
        </p:txBody>
      </p:sp>
      <p:sp>
        <p:nvSpPr>
          <p:cNvPr id="80" name="TextBox 79">
            <a:extLst>
              <a:ext uri="{FF2B5EF4-FFF2-40B4-BE49-F238E27FC236}">
                <a16:creationId xmlns:a16="http://schemas.microsoft.com/office/drawing/2014/main" id="{573AB710-6BA2-8CA6-A4DB-C413FAA95BDD}"/>
              </a:ext>
            </a:extLst>
          </p:cNvPr>
          <p:cNvSpPr txBox="1"/>
          <p:nvPr/>
        </p:nvSpPr>
        <p:spPr>
          <a:xfrm>
            <a:off x="133216" y="6448723"/>
            <a:ext cx="2640293"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STRATEGY AND OUTLOOK</a:t>
            </a:r>
            <a:endParaRPr lang="en-GB" sz="1333" noProof="1">
              <a:solidFill>
                <a:schemeClr val="bg1"/>
              </a:solidFill>
              <a:latin typeface="Gill Sans MT" panose="020B0502020104020203" pitchFamily="34" charset="0"/>
            </a:endParaRPr>
          </a:p>
        </p:txBody>
      </p:sp>
      <p:sp>
        <p:nvSpPr>
          <p:cNvPr id="81" name="Slide Number Placeholder 1">
            <a:extLst>
              <a:ext uri="{FF2B5EF4-FFF2-40B4-BE49-F238E27FC236}">
                <a16:creationId xmlns:a16="http://schemas.microsoft.com/office/drawing/2014/main" id="{62BE09AD-E9BC-D675-A0C3-EFAD9F8136B2}"/>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29</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7" name="TextBox 6">
            <a:extLst>
              <a:ext uri="{FF2B5EF4-FFF2-40B4-BE49-F238E27FC236}">
                <a16:creationId xmlns:a16="http://schemas.microsoft.com/office/drawing/2014/main" id="{A6A89C2D-8318-1B80-F458-37F58FF267CE}"/>
              </a:ext>
            </a:extLst>
          </p:cNvPr>
          <p:cNvSpPr txBox="1"/>
          <p:nvPr/>
        </p:nvSpPr>
        <p:spPr>
          <a:xfrm>
            <a:off x="7039409" y="5689386"/>
            <a:ext cx="2239055"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kumimoji="0" lang="en-GB" sz="1200" i="0" u="none" strike="noStrike" kern="1200" cap="none" spc="0" normalizeH="0" baseline="0" noProof="0" dirty="0">
                <a:ln>
                  <a:noFill/>
                </a:ln>
                <a:solidFill>
                  <a:srgbClr val="003896"/>
                </a:solidFill>
                <a:effectLst/>
                <a:uLnTx/>
                <a:uFillTx/>
                <a:latin typeface="Gill Sans MT" panose="020B0502020104020203" pitchFamily="34" charset="0"/>
              </a:rPr>
              <a:t>Dr Candice Hartley </a:t>
            </a:r>
          </a:p>
          <a:p>
            <a:pPr marL="0" marR="0" lvl="0" indent="0" algn="ctr" defTabSz="914400" eaLnBrk="1" fontAlgn="auto" latinLnBrk="0" hangingPunct="1">
              <a:lnSpc>
                <a:spcPct val="100000"/>
              </a:lnSpc>
              <a:spcBef>
                <a:spcPts val="0"/>
              </a:spcBef>
              <a:spcAft>
                <a:spcPts val="0"/>
              </a:spcAft>
              <a:buClr>
                <a:srgbClr val="FFFFFF">
                  <a:lumMod val="50000"/>
                </a:srgbClr>
              </a:buClr>
              <a:buSzTx/>
              <a:buFontTx/>
              <a:buNone/>
              <a:tabLst/>
              <a:defRPr/>
            </a:pPr>
            <a:r>
              <a:rPr lang="en-GB" sz="1200" b="1" dirty="0">
                <a:solidFill>
                  <a:srgbClr val="003896"/>
                </a:solidFill>
                <a:latin typeface="Gill Sans MT" panose="020B0502020104020203" pitchFamily="34" charset="0"/>
              </a:rPr>
              <a:t>Chief People Officer</a:t>
            </a:r>
            <a:endParaRPr kumimoji="0" lang="en-GB" sz="1200" b="1" i="0" u="none" strike="noStrike" kern="1200" cap="none" spc="0" normalizeH="0" baseline="0" noProof="0" dirty="0">
              <a:ln>
                <a:noFill/>
              </a:ln>
              <a:solidFill>
                <a:srgbClr val="003896"/>
              </a:solidFill>
              <a:effectLst/>
              <a:uLnTx/>
              <a:uFillTx/>
              <a:latin typeface="Gill Sans MT" panose="020B0502020104020203" pitchFamily="34" charset="0"/>
            </a:endParaRPr>
          </a:p>
        </p:txBody>
      </p:sp>
      <p:pic>
        <p:nvPicPr>
          <p:cNvPr id="4" name="Picture 3" descr="A person with long brown hair smiling&#10;&#10;Description automatically generated">
            <a:extLst>
              <a:ext uri="{FF2B5EF4-FFF2-40B4-BE49-F238E27FC236}">
                <a16:creationId xmlns:a16="http://schemas.microsoft.com/office/drawing/2014/main" id="{EFBD338A-EAA0-991E-A929-11253A5A2FD3}"/>
              </a:ext>
            </a:extLst>
          </p:cNvPr>
          <p:cNvPicPr>
            <a:picLocks noChangeAspect="1"/>
          </p:cNvPicPr>
          <p:nvPr/>
        </p:nvPicPr>
        <p:blipFill>
          <a:blip r:embed="rId16">
            <a:extLst>
              <a:ext uri="{28A0092B-C50C-407E-A947-70E740481C1C}">
                <a14:useLocalDpi xmlns:a14="http://schemas.microsoft.com/office/drawing/2010/main" val="0"/>
              </a:ext>
            </a:extLst>
          </a:blip>
          <a:srcRect l="13572" t="13450" r="15446" b="14583"/>
          <a:stretch/>
        </p:blipFill>
        <p:spPr>
          <a:xfrm>
            <a:off x="7584542" y="4613682"/>
            <a:ext cx="1188000" cy="1107987"/>
          </a:xfrm>
          <a:prstGeom prst="rect">
            <a:avLst/>
          </a:prstGeom>
          <a:effectLst>
            <a:softEdge rad="63500"/>
          </a:effectLst>
        </p:spPr>
      </p:pic>
      <p:pic>
        <p:nvPicPr>
          <p:cNvPr id="16" name="Picture 15" descr="A person in a suit&#10;&#10;Description automatically generated">
            <a:extLst>
              <a:ext uri="{FF2B5EF4-FFF2-40B4-BE49-F238E27FC236}">
                <a16:creationId xmlns:a16="http://schemas.microsoft.com/office/drawing/2014/main" id="{2AA6B1AA-13EF-4BD3-9E33-312DCECFAE67}"/>
              </a:ext>
            </a:extLst>
          </p:cNvPr>
          <p:cNvPicPr>
            <a:picLocks noChangeAspect="1"/>
          </p:cNvPicPr>
          <p:nvPr/>
        </p:nvPicPr>
        <p:blipFill>
          <a:blip r:embed="rId17">
            <a:extLst>
              <a:ext uri="{28A0092B-C50C-407E-A947-70E740481C1C}">
                <a14:useLocalDpi xmlns:a14="http://schemas.microsoft.com/office/drawing/2010/main" val="0"/>
              </a:ext>
            </a:extLst>
          </a:blip>
          <a:srcRect l="11678" t="6961" r="9630" b="14347"/>
          <a:stretch/>
        </p:blipFill>
        <p:spPr>
          <a:xfrm>
            <a:off x="9617280" y="4606210"/>
            <a:ext cx="1385130" cy="1115459"/>
          </a:xfrm>
          <a:prstGeom prst="rect">
            <a:avLst/>
          </a:prstGeom>
          <a:effectLst>
            <a:softEdge rad="63500"/>
          </a:effectLst>
        </p:spPr>
      </p:pic>
    </p:spTree>
    <p:extLst>
      <p:ext uri="{BB962C8B-B14F-4D97-AF65-F5344CB8AC3E}">
        <p14:creationId xmlns:p14="http://schemas.microsoft.com/office/powerpoint/2010/main" val="2857822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81D71-52D3-8984-5268-ABE544226303}"/>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C62E8D-5DF7-3E7D-303C-C8F1B0A246A0}"/>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6DC62E8D-5DF7-3E7D-303C-C8F1B0A246A0}"/>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1B6BCF95-225E-2FD9-BC3A-24F3CBE65BA6}"/>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08D6A694-4C10-6650-DD86-2BB2E4E3A3BA}"/>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04D7D7E3-7DEA-BA5E-8202-B035F5BF815A}"/>
              </a:ext>
            </a:extLst>
          </p:cNvPr>
          <p:cNvSpPr txBox="1"/>
          <p:nvPr/>
        </p:nvSpPr>
        <p:spPr>
          <a:xfrm>
            <a:off x="5998464" y="2951946"/>
            <a:ext cx="5169408" cy="1200329"/>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Action Plans: </a:t>
            </a:r>
          </a:p>
          <a:p>
            <a:pPr>
              <a:buClr>
                <a:schemeClr val="bg1">
                  <a:lumMod val="50000"/>
                </a:schemeClr>
              </a:buClr>
            </a:pPr>
            <a:r>
              <a:rPr lang="en-ZA" sz="2400" dirty="0">
                <a:solidFill>
                  <a:schemeClr val="bg1"/>
                </a:solidFill>
                <a:latin typeface="Gill Sans MT" panose="020B0502020104020203" pitchFamily="34" charset="0"/>
              </a:rPr>
              <a:t>Overview</a:t>
            </a:r>
          </a:p>
          <a:p>
            <a:pPr>
              <a:buClr>
                <a:schemeClr val="bg1">
                  <a:lumMod val="50000"/>
                </a:schemeClr>
              </a:buClr>
            </a:pPr>
            <a:endParaRPr lang="en-ZA" sz="2400" i="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395464449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643E8-53B4-880E-6E6C-68EC720EE2BA}"/>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A0C9648-5B46-F676-33FE-0D6B960AC84C}"/>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6A0C9648-5B46-F676-33FE-0D6B960AC84C}"/>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BC3C450D-BC10-A787-F39E-B822C91A4A25}"/>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666AD6F5-FA78-07BF-33A8-059F01DCA114}"/>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805ED34E-2908-DA08-8487-95BB26EFEA99}"/>
              </a:ext>
            </a:extLst>
          </p:cNvPr>
          <p:cNvSpPr txBox="1"/>
          <p:nvPr/>
        </p:nvSpPr>
        <p:spPr>
          <a:xfrm>
            <a:off x="5998464" y="2951946"/>
            <a:ext cx="5169408" cy="1200329"/>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Action Plans: </a:t>
            </a:r>
          </a:p>
          <a:p>
            <a:pPr>
              <a:buClr>
                <a:schemeClr val="bg1">
                  <a:lumMod val="50000"/>
                </a:schemeClr>
              </a:buClr>
            </a:pPr>
            <a:r>
              <a:rPr lang="en-ZA" sz="2400" dirty="0">
                <a:solidFill>
                  <a:schemeClr val="bg1"/>
                </a:solidFill>
                <a:latin typeface="Gill Sans MT" panose="020B0502020104020203" pitchFamily="34" charset="0"/>
              </a:rPr>
              <a:t>Financial recovery plan</a:t>
            </a:r>
          </a:p>
          <a:p>
            <a:pPr>
              <a:buClr>
                <a:schemeClr val="bg1">
                  <a:lumMod val="50000"/>
                </a:schemeClr>
              </a:buClr>
            </a:pPr>
            <a:endParaRPr lang="en-ZA" sz="2400"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355231605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29FC9F-442D-4505-9DFD-65ED43AB3719}"/>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a:extLst>
                          <a:ext uri="{FF2B5EF4-FFF2-40B4-BE49-F238E27FC236}">
                            <a16:creationId xmlns:a16="http://schemas.microsoft.com/office/drawing/2014/main" id="{7429FC9F-442D-4505-9DFD-65ED43AB3719}"/>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50D62E97-A9A6-1967-2D11-D65D4F3A19CB}"/>
              </a:ext>
            </a:extLst>
          </p:cNvPr>
          <p:cNvSpPr/>
          <p:nvPr/>
        </p:nvSpPr>
        <p:spPr>
          <a:xfrm>
            <a:off x="0" y="5736066"/>
            <a:ext cx="12192000" cy="6966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Gill Sans MT" panose="020B0502020104020203" pitchFamily="34" charset="0"/>
            </a:endParaRPr>
          </a:p>
        </p:txBody>
      </p:sp>
      <p:sp>
        <p:nvSpPr>
          <p:cNvPr id="17" name="Rectangle 16" hidden="1">
            <a:extLst>
              <a:ext uri="{FF2B5EF4-FFF2-40B4-BE49-F238E27FC236}">
                <a16:creationId xmlns:a16="http://schemas.microsoft.com/office/drawing/2014/main" id="{D69CE10C-7EF5-4D24-98BC-3700FB6AF34D}"/>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mn-ea"/>
              <a:cs typeface="Arial"/>
              <a:sym typeface="Arial" panose="020B0604020202020204" pitchFamily="34" charset="0"/>
            </a:endParaRPr>
          </a:p>
        </p:txBody>
      </p:sp>
      <p:sp>
        <p:nvSpPr>
          <p:cNvPr id="2" name="Rectangle 1">
            <a:extLst>
              <a:ext uri="{FF2B5EF4-FFF2-40B4-BE49-F238E27FC236}">
                <a16:creationId xmlns:a16="http://schemas.microsoft.com/office/drawing/2014/main" id="{A7792BCD-CEBE-05A1-207E-9ED4FDCD9604}"/>
              </a:ext>
            </a:extLst>
          </p:cNvPr>
          <p:cNvSpPr/>
          <p:nvPr/>
        </p:nvSpPr>
        <p:spPr>
          <a:xfrm>
            <a:off x="5795293" y="854215"/>
            <a:ext cx="6347012" cy="5854700"/>
          </a:xfrm>
          <a:prstGeom prst="rect">
            <a:avLst/>
          </a:prstGeom>
          <a:solidFill>
            <a:srgbClr val="E8E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Slide Number Placeholder 4">
            <a:extLst>
              <a:ext uri="{FF2B5EF4-FFF2-40B4-BE49-F238E27FC236}">
                <a16:creationId xmlns:a16="http://schemas.microsoft.com/office/drawing/2014/main" id="{38DDEE30-BECC-78FE-A00C-DCD80AA98EF4}"/>
              </a:ext>
            </a:extLst>
          </p:cNvPr>
          <p:cNvSpPr>
            <a:spLocks noGrp="1"/>
          </p:cNvSpPr>
          <p:nvPr>
            <p:ph type="sldNum" sz="quarter" idx="4"/>
          </p:nvPr>
        </p:nvSpPr>
        <p:spPr>
          <a:xfrm>
            <a:off x="11589391" y="6283667"/>
            <a:ext cx="347729" cy="365125"/>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2607EEC-A0ED-468E-ADF8-15CC7F28A5E5}" type="slidenum">
              <a:rPr kumimoji="0" lang="en-ZA" sz="1000" i="0" u="none" strike="noStrike" kern="1200" cap="none" spc="0" normalizeH="0" baseline="0" noProof="0">
                <a:ln>
                  <a:noFill/>
                </a:ln>
                <a:solidFill>
                  <a:srgbClr val="83725B"/>
                </a:solidFill>
                <a:effectLst/>
                <a:uLnTx/>
                <a:uFillTx/>
                <a:latin typeface="Gill Sans MT" panose="020B0502020104020203" pitchFamily="34" charset="0"/>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32</a:t>
            </a:fld>
            <a:endParaRPr kumimoji="0" lang="en-ZA" sz="1000" i="0" u="none" strike="noStrike" kern="1200" cap="none" spc="0" normalizeH="0" baseline="0" noProof="0" dirty="0">
              <a:ln>
                <a:noFill/>
              </a:ln>
              <a:solidFill>
                <a:srgbClr val="83725B"/>
              </a:solidFill>
              <a:effectLst/>
              <a:uLnTx/>
              <a:uFillTx/>
              <a:latin typeface="Gill Sans MT" panose="020B0502020104020203" pitchFamily="34" charset="0"/>
              <a:cs typeface="Arial" charset="0"/>
            </a:endParaRPr>
          </a:p>
        </p:txBody>
      </p:sp>
      <p:sp>
        <p:nvSpPr>
          <p:cNvPr id="6" name="Arrow: Pentagon 5">
            <a:extLst>
              <a:ext uri="{FF2B5EF4-FFF2-40B4-BE49-F238E27FC236}">
                <a16:creationId xmlns:a16="http://schemas.microsoft.com/office/drawing/2014/main" id="{A6A97F43-5BA6-3A3E-D67A-D46DD62B39B1}"/>
              </a:ext>
            </a:extLst>
          </p:cNvPr>
          <p:cNvSpPr/>
          <p:nvPr/>
        </p:nvSpPr>
        <p:spPr>
          <a:xfrm>
            <a:off x="5598873" y="854215"/>
            <a:ext cx="489204" cy="585470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Rounded Corners 15">
            <a:extLst>
              <a:ext uri="{FF2B5EF4-FFF2-40B4-BE49-F238E27FC236}">
                <a16:creationId xmlns:a16="http://schemas.microsoft.com/office/drawing/2014/main" id="{0FED9557-8497-1E6F-758D-64968C1D09D9}"/>
              </a:ext>
            </a:extLst>
          </p:cNvPr>
          <p:cNvSpPr/>
          <p:nvPr/>
        </p:nvSpPr>
        <p:spPr>
          <a:xfrm>
            <a:off x="7363232" y="1840763"/>
            <a:ext cx="3537283" cy="6497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UNQUALIFIED AUDIT OPINION</a:t>
            </a:r>
          </a:p>
        </p:txBody>
      </p:sp>
      <p:sp>
        <p:nvSpPr>
          <p:cNvPr id="18" name="Rectangle: Rounded Corners 17">
            <a:extLst>
              <a:ext uri="{FF2B5EF4-FFF2-40B4-BE49-F238E27FC236}">
                <a16:creationId xmlns:a16="http://schemas.microsoft.com/office/drawing/2014/main" id="{C554BD39-6155-0276-B8B9-C3DF40363108}"/>
              </a:ext>
            </a:extLst>
          </p:cNvPr>
          <p:cNvSpPr/>
          <p:nvPr/>
        </p:nvSpPr>
        <p:spPr>
          <a:xfrm>
            <a:off x="6670150" y="2637601"/>
            <a:ext cx="1575640" cy="6497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RECOVER</a:t>
            </a:r>
          </a:p>
        </p:txBody>
      </p:sp>
      <p:sp>
        <p:nvSpPr>
          <p:cNvPr id="19" name="Rectangle: Rounded Corners 18">
            <a:extLst>
              <a:ext uri="{FF2B5EF4-FFF2-40B4-BE49-F238E27FC236}">
                <a16:creationId xmlns:a16="http://schemas.microsoft.com/office/drawing/2014/main" id="{40B3B76E-9D54-B0C6-6713-5B22049EA6A3}"/>
              </a:ext>
            </a:extLst>
          </p:cNvPr>
          <p:cNvSpPr/>
          <p:nvPr/>
        </p:nvSpPr>
        <p:spPr>
          <a:xfrm>
            <a:off x="8305954" y="2637601"/>
            <a:ext cx="1575640" cy="6497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STABILSE &amp; IMPROVE</a:t>
            </a:r>
          </a:p>
        </p:txBody>
      </p:sp>
      <p:sp>
        <p:nvSpPr>
          <p:cNvPr id="21" name="Rectangle: Rounded Corners 20">
            <a:extLst>
              <a:ext uri="{FF2B5EF4-FFF2-40B4-BE49-F238E27FC236}">
                <a16:creationId xmlns:a16="http://schemas.microsoft.com/office/drawing/2014/main" id="{FE3C122A-8373-5374-F3FC-F917E2392497}"/>
              </a:ext>
            </a:extLst>
          </p:cNvPr>
          <p:cNvSpPr/>
          <p:nvPr/>
        </p:nvSpPr>
        <p:spPr>
          <a:xfrm>
            <a:off x="9938138" y="2635785"/>
            <a:ext cx="1575640" cy="6497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MAINTAIN &amp; ENHANCE</a:t>
            </a:r>
          </a:p>
        </p:txBody>
      </p:sp>
      <p:sp>
        <p:nvSpPr>
          <p:cNvPr id="22" name="Rectangle: Rounded Corners 21">
            <a:extLst>
              <a:ext uri="{FF2B5EF4-FFF2-40B4-BE49-F238E27FC236}">
                <a16:creationId xmlns:a16="http://schemas.microsoft.com/office/drawing/2014/main" id="{6A8F66EE-B0DE-D5E8-C4EB-8B3E20234327}"/>
              </a:ext>
            </a:extLst>
          </p:cNvPr>
          <p:cNvSpPr/>
          <p:nvPr/>
        </p:nvSpPr>
        <p:spPr>
          <a:xfrm>
            <a:off x="6577914" y="3466154"/>
            <a:ext cx="5031720" cy="423693"/>
          </a:xfrm>
          <a:prstGeom prst="roundRect">
            <a:avLst/>
          </a:prstGeom>
          <a:solidFill>
            <a:srgbClr val="8B9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IMPROVE READINESS &amp; EXECUTION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THE EXTERNAL AUDIT</a:t>
            </a:r>
          </a:p>
        </p:txBody>
      </p:sp>
      <p:sp>
        <p:nvSpPr>
          <p:cNvPr id="24" name="Rectangle: Rounded Corners 23">
            <a:extLst>
              <a:ext uri="{FF2B5EF4-FFF2-40B4-BE49-F238E27FC236}">
                <a16:creationId xmlns:a16="http://schemas.microsoft.com/office/drawing/2014/main" id="{5C65A40F-1DC7-6FAD-5B8E-7CDAD4025A6A}"/>
              </a:ext>
            </a:extLst>
          </p:cNvPr>
          <p:cNvSpPr/>
          <p:nvPr/>
        </p:nvSpPr>
        <p:spPr>
          <a:xfrm>
            <a:off x="6577914" y="3927422"/>
            <a:ext cx="5031720" cy="423693"/>
          </a:xfrm>
          <a:prstGeom prst="roundRect">
            <a:avLst/>
          </a:prstGeom>
          <a:solidFill>
            <a:srgbClr val="8B9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ENHANCE INTERNAL CONTROLS</a:t>
            </a:r>
          </a:p>
        </p:txBody>
      </p:sp>
      <p:sp>
        <p:nvSpPr>
          <p:cNvPr id="25" name="Rectangle: Rounded Corners 24">
            <a:extLst>
              <a:ext uri="{FF2B5EF4-FFF2-40B4-BE49-F238E27FC236}">
                <a16:creationId xmlns:a16="http://schemas.microsoft.com/office/drawing/2014/main" id="{64F43D08-5C16-3A72-4DFB-63759481EE54}"/>
              </a:ext>
            </a:extLst>
          </p:cNvPr>
          <p:cNvSpPr/>
          <p:nvPr/>
        </p:nvSpPr>
        <p:spPr>
          <a:xfrm>
            <a:off x="6577914" y="4388690"/>
            <a:ext cx="5031720" cy="423693"/>
          </a:xfrm>
          <a:prstGeom prst="roundRect">
            <a:avLst/>
          </a:prstGeom>
          <a:solidFill>
            <a:srgbClr val="8B9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ENHANCE CAPACITY AND SUPPORT</a:t>
            </a:r>
          </a:p>
        </p:txBody>
      </p:sp>
      <p:sp>
        <p:nvSpPr>
          <p:cNvPr id="26" name="Rectangle: Rounded Corners 25">
            <a:extLst>
              <a:ext uri="{FF2B5EF4-FFF2-40B4-BE49-F238E27FC236}">
                <a16:creationId xmlns:a16="http://schemas.microsoft.com/office/drawing/2014/main" id="{990D0609-5BC7-D0B4-BD35-CEBB4C3177E5}"/>
              </a:ext>
            </a:extLst>
          </p:cNvPr>
          <p:cNvSpPr/>
          <p:nvPr/>
        </p:nvSpPr>
        <p:spPr>
          <a:xfrm>
            <a:off x="6577914" y="4862026"/>
            <a:ext cx="5031720" cy="423693"/>
          </a:xfrm>
          <a:prstGeom prst="roundRect">
            <a:avLst/>
          </a:prstGeom>
          <a:solidFill>
            <a:srgbClr val="8B9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ENHANCE SYSTEM INTEGRATION &amp; AUTOMATION </a:t>
            </a:r>
          </a:p>
        </p:txBody>
      </p:sp>
      <p:sp>
        <p:nvSpPr>
          <p:cNvPr id="27" name="Rectangle: Rounded Corners 26">
            <a:extLst>
              <a:ext uri="{FF2B5EF4-FFF2-40B4-BE49-F238E27FC236}">
                <a16:creationId xmlns:a16="http://schemas.microsoft.com/office/drawing/2014/main" id="{E15AE23B-172C-424C-AD23-1A5098582E81}"/>
              </a:ext>
            </a:extLst>
          </p:cNvPr>
          <p:cNvSpPr/>
          <p:nvPr/>
        </p:nvSpPr>
        <p:spPr>
          <a:xfrm>
            <a:off x="6577914" y="5330865"/>
            <a:ext cx="5031720" cy="423693"/>
          </a:xfrm>
          <a:prstGeom prst="roundRect">
            <a:avLst/>
          </a:prstGeom>
          <a:solidFill>
            <a:srgbClr val="8B9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IMPROVE CULTURE (ACCOUNTABILITY AND DISCIPLINE)</a:t>
            </a:r>
          </a:p>
        </p:txBody>
      </p:sp>
      <p:sp>
        <p:nvSpPr>
          <p:cNvPr id="35" name="Rectangle 34">
            <a:extLst>
              <a:ext uri="{FF2B5EF4-FFF2-40B4-BE49-F238E27FC236}">
                <a16:creationId xmlns:a16="http://schemas.microsoft.com/office/drawing/2014/main" id="{A580368C-4F52-410E-0508-1C42D6EC9026}"/>
              </a:ext>
            </a:extLst>
          </p:cNvPr>
          <p:cNvSpPr/>
          <p:nvPr/>
        </p:nvSpPr>
        <p:spPr>
          <a:xfrm>
            <a:off x="6468580" y="5814397"/>
            <a:ext cx="5258730" cy="1915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1" i="0" u="none" strike="noStrike" kern="1200" cap="none" spc="0" normalizeH="0" baseline="0" noProof="0">
              <a:ln>
                <a:noFill/>
              </a:ln>
              <a:solidFill>
                <a:srgbClr val="FFFFFF"/>
              </a:solidFill>
              <a:effectLst/>
              <a:uLnTx/>
              <a:uFillTx/>
              <a:latin typeface="Gill Sans MT" panose="020B0502020104020203" pitchFamily="34" charset="0"/>
            </a:endParaRPr>
          </a:p>
        </p:txBody>
      </p:sp>
      <p:sp>
        <p:nvSpPr>
          <p:cNvPr id="38" name="Rectangle 37">
            <a:extLst>
              <a:ext uri="{FF2B5EF4-FFF2-40B4-BE49-F238E27FC236}">
                <a16:creationId xmlns:a16="http://schemas.microsoft.com/office/drawing/2014/main" id="{AA42BA93-0407-BCEF-74F9-2B7A4E1965EC}"/>
              </a:ext>
            </a:extLst>
          </p:cNvPr>
          <p:cNvSpPr/>
          <p:nvPr/>
        </p:nvSpPr>
        <p:spPr>
          <a:xfrm>
            <a:off x="6342203" y="6004189"/>
            <a:ext cx="5497289" cy="2965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1" i="0" u="none" strike="noStrike" kern="1200" cap="none" spc="0" normalizeH="0" baseline="0" noProof="0">
              <a:ln>
                <a:noFill/>
              </a:ln>
              <a:solidFill>
                <a:srgbClr val="FFFFFF"/>
              </a:solidFill>
              <a:effectLst/>
              <a:uLnTx/>
              <a:uFillTx/>
              <a:latin typeface="Gill Sans MT" panose="020B0502020104020203" pitchFamily="34" charset="0"/>
            </a:endParaRPr>
          </a:p>
        </p:txBody>
      </p:sp>
      <p:cxnSp>
        <p:nvCxnSpPr>
          <p:cNvPr id="42" name="Straight Connector 41">
            <a:extLst>
              <a:ext uri="{FF2B5EF4-FFF2-40B4-BE49-F238E27FC236}">
                <a16:creationId xmlns:a16="http://schemas.microsoft.com/office/drawing/2014/main" id="{576AABF4-6899-4BE1-C807-E1FE7C1897C6}"/>
              </a:ext>
            </a:extLst>
          </p:cNvPr>
          <p:cNvCxnSpPr>
            <a:cxnSpLocks/>
          </p:cNvCxnSpPr>
          <p:nvPr/>
        </p:nvCxnSpPr>
        <p:spPr>
          <a:xfrm flipV="1">
            <a:off x="6351665" y="2165616"/>
            <a:ext cx="0" cy="39597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46AB52-CFDB-D891-C774-48C88BAB0CA5}"/>
              </a:ext>
            </a:extLst>
          </p:cNvPr>
          <p:cNvCxnSpPr>
            <a:cxnSpLocks/>
          </p:cNvCxnSpPr>
          <p:nvPr/>
        </p:nvCxnSpPr>
        <p:spPr>
          <a:xfrm flipV="1">
            <a:off x="11816273" y="2165616"/>
            <a:ext cx="0" cy="40211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A78E49D-0102-EE7F-0FD2-30BA86FA7D81}"/>
              </a:ext>
            </a:extLst>
          </p:cNvPr>
          <p:cNvCxnSpPr>
            <a:cxnSpLocks/>
            <a:stCxn id="16" idx="3"/>
          </p:cNvCxnSpPr>
          <p:nvPr/>
        </p:nvCxnSpPr>
        <p:spPr>
          <a:xfrm>
            <a:off x="10900515" y="2165616"/>
            <a:ext cx="92528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Rectangle: Rounded Corners 62">
            <a:extLst>
              <a:ext uri="{FF2B5EF4-FFF2-40B4-BE49-F238E27FC236}">
                <a16:creationId xmlns:a16="http://schemas.microsoft.com/office/drawing/2014/main" id="{E992DED9-A600-24EC-423D-EA6D6DB34C53}"/>
              </a:ext>
            </a:extLst>
          </p:cNvPr>
          <p:cNvSpPr/>
          <p:nvPr/>
        </p:nvSpPr>
        <p:spPr>
          <a:xfrm>
            <a:off x="7004388" y="3222525"/>
            <a:ext cx="914400" cy="12592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600" b="1" i="0" u="none" strike="noStrike" kern="1200" cap="none" spc="0" normalizeH="0" baseline="0" noProof="0" dirty="0">
                <a:ln>
                  <a:noFill/>
                </a:ln>
                <a:solidFill>
                  <a:srgbClr val="FFFFFF"/>
                </a:solidFill>
                <a:effectLst/>
                <a:uLnTx/>
                <a:uFillTx/>
                <a:latin typeface="Gill Sans MT" panose="020B0502020104020203" pitchFamily="34" charset="0"/>
              </a:rPr>
              <a:t>PHASE 1: FY25</a:t>
            </a:r>
          </a:p>
        </p:txBody>
      </p:sp>
      <p:sp>
        <p:nvSpPr>
          <p:cNvPr id="64" name="Rectangle: Rounded Corners 63">
            <a:extLst>
              <a:ext uri="{FF2B5EF4-FFF2-40B4-BE49-F238E27FC236}">
                <a16:creationId xmlns:a16="http://schemas.microsoft.com/office/drawing/2014/main" id="{8F8BE92F-E6A3-AD8E-1B07-78C79F2CCFF6}"/>
              </a:ext>
            </a:extLst>
          </p:cNvPr>
          <p:cNvSpPr/>
          <p:nvPr/>
        </p:nvSpPr>
        <p:spPr>
          <a:xfrm>
            <a:off x="8607999" y="3227150"/>
            <a:ext cx="914400" cy="12592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600" b="1" i="0" u="none" strike="noStrike" kern="1200" cap="none" spc="0" normalizeH="0" baseline="0" noProof="0" dirty="0">
                <a:ln>
                  <a:noFill/>
                </a:ln>
                <a:solidFill>
                  <a:srgbClr val="FFFFFF"/>
                </a:solidFill>
                <a:effectLst/>
                <a:uLnTx/>
                <a:uFillTx/>
                <a:latin typeface="Gill Sans MT" panose="020B0502020104020203" pitchFamily="34" charset="0"/>
              </a:rPr>
              <a:t>PHASE 2: FY26</a:t>
            </a:r>
          </a:p>
        </p:txBody>
      </p:sp>
      <p:sp>
        <p:nvSpPr>
          <p:cNvPr id="65" name="Rectangle: Rounded Corners 64">
            <a:extLst>
              <a:ext uri="{FF2B5EF4-FFF2-40B4-BE49-F238E27FC236}">
                <a16:creationId xmlns:a16="http://schemas.microsoft.com/office/drawing/2014/main" id="{352DF04A-0D9A-3ED4-123E-5E6E8E34B19C}"/>
              </a:ext>
            </a:extLst>
          </p:cNvPr>
          <p:cNvSpPr/>
          <p:nvPr/>
        </p:nvSpPr>
        <p:spPr>
          <a:xfrm>
            <a:off x="10265579" y="3227150"/>
            <a:ext cx="914400" cy="12592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600" b="1" i="0" u="none" strike="noStrike" kern="1200" cap="none" spc="0" normalizeH="0" baseline="0" noProof="0" dirty="0">
                <a:ln>
                  <a:noFill/>
                </a:ln>
                <a:solidFill>
                  <a:srgbClr val="FFFFFF"/>
                </a:solidFill>
                <a:effectLst/>
                <a:uLnTx/>
                <a:uFillTx/>
                <a:latin typeface="Gill Sans MT" panose="020B0502020104020203" pitchFamily="34" charset="0"/>
              </a:rPr>
              <a:t>PHASE 3: FY27</a:t>
            </a:r>
          </a:p>
        </p:txBody>
      </p:sp>
      <p:sp>
        <p:nvSpPr>
          <p:cNvPr id="66" name="Oval 65">
            <a:extLst>
              <a:ext uri="{FF2B5EF4-FFF2-40B4-BE49-F238E27FC236}">
                <a16:creationId xmlns:a16="http://schemas.microsoft.com/office/drawing/2014/main" id="{54AC6D87-F72F-F6CB-BE3F-0E8BC62CB33D}"/>
              </a:ext>
            </a:extLst>
          </p:cNvPr>
          <p:cNvSpPr/>
          <p:nvPr/>
        </p:nvSpPr>
        <p:spPr>
          <a:xfrm>
            <a:off x="6640858" y="3552563"/>
            <a:ext cx="257439" cy="257439"/>
          </a:xfrm>
          <a:prstGeom prst="ellipse">
            <a:avLst/>
          </a:prstGeom>
          <a:solidFill>
            <a:srgbClr val="8B9ECF"/>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dirty="0">
                <a:ln>
                  <a:noFill/>
                </a:ln>
                <a:solidFill>
                  <a:srgbClr val="FFFFFF"/>
                </a:solidFill>
                <a:effectLst/>
                <a:uLnTx/>
                <a:uFillTx/>
                <a:latin typeface="Gill Sans MT" panose="020B0502020104020203" pitchFamily="34" charset="0"/>
              </a:rPr>
              <a:t>A</a:t>
            </a:r>
          </a:p>
        </p:txBody>
      </p:sp>
      <p:sp>
        <p:nvSpPr>
          <p:cNvPr id="67" name="Oval 66">
            <a:extLst>
              <a:ext uri="{FF2B5EF4-FFF2-40B4-BE49-F238E27FC236}">
                <a16:creationId xmlns:a16="http://schemas.microsoft.com/office/drawing/2014/main" id="{12A689B5-E487-7C0E-8EBF-B4CC380E8C59}"/>
              </a:ext>
            </a:extLst>
          </p:cNvPr>
          <p:cNvSpPr/>
          <p:nvPr/>
        </p:nvSpPr>
        <p:spPr>
          <a:xfrm>
            <a:off x="6640858" y="4010548"/>
            <a:ext cx="257439" cy="257439"/>
          </a:xfrm>
          <a:prstGeom prst="ellipse">
            <a:avLst/>
          </a:prstGeom>
          <a:solidFill>
            <a:srgbClr val="8B9ECF"/>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dirty="0">
                <a:ln>
                  <a:noFill/>
                </a:ln>
                <a:solidFill>
                  <a:srgbClr val="FFFFFF"/>
                </a:solidFill>
                <a:effectLst/>
                <a:uLnTx/>
                <a:uFillTx/>
                <a:latin typeface="Gill Sans MT" panose="020B0502020104020203" pitchFamily="34" charset="0"/>
              </a:rPr>
              <a:t>B</a:t>
            </a:r>
          </a:p>
        </p:txBody>
      </p:sp>
      <p:sp>
        <p:nvSpPr>
          <p:cNvPr id="68" name="Oval 67">
            <a:extLst>
              <a:ext uri="{FF2B5EF4-FFF2-40B4-BE49-F238E27FC236}">
                <a16:creationId xmlns:a16="http://schemas.microsoft.com/office/drawing/2014/main" id="{A6FFDA46-749F-5E10-40C4-6ED3626CD0E9}"/>
              </a:ext>
            </a:extLst>
          </p:cNvPr>
          <p:cNvSpPr/>
          <p:nvPr/>
        </p:nvSpPr>
        <p:spPr>
          <a:xfrm>
            <a:off x="6640858" y="4474695"/>
            <a:ext cx="257439" cy="257439"/>
          </a:xfrm>
          <a:prstGeom prst="ellipse">
            <a:avLst/>
          </a:prstGeom>
          <a:solidFill>
            <a:srgbClr val="8B9ECF"/>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dirty="0">
                <a:ln>
                  <a:noFill/>
                </a:ln>
                <a:solidFill>
                  <a:srgbClr val="FFFFFF"/>
                </a:solidFill>
                <a:effectLst/>
                <a:uLnTx/>
                <a:uFillTx/>
                <a:latin typeface="Gill Sans MT" panose="020B0502020104020203" pitchFamily="34" charset="0"/>
              </a:rPr>
              <a:t>C</a:t>
            </a:r>
          </a:p>
        </p:txBody>
      </p:sp>
      <p:sp>
        <p:nvSpPr>
          <p:cNvPr id="69" name="Oval 68">
            <a:extLst>
              <a:ext uri="{FF2B5EF4-FFF2-40B4-BE49-F238E27FC236}">
                <a16:creationId xmlns:a16="http://schemas.microsoft.com/office/drawing/2014/main" id="{BB82A104-F829-6B76-C995-62CA59B61ED7}"/>
              </a:ext>
            </a:extLst>
          </p:cNvPr>
          <p:cNvSpPr/>
          <p:nvPr/>
        </p:nvSpPr>
        <p:spPr>
          <a:xfrm>
            <a:off x="6640858" y="4945152"/>
            <a:ext cx="257439" cy="257439"/>
          </a:xfrm>
          <a:prstGeom prst="ellipse">
            <a:avLst/>
          </a:prstGeom>
          <a:solidFill>
            <a:srgbClr val="8B9ECF"/>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dirty="0">
                <a:ln>
                  <a:noFill/>
                </a:ln>
                <a:solidFill>
                  <a:srgbClr val="FFFFFF"/>
                </a:solidFill>
                <a:effectLst/>
                <a:uLnTx/>
                <a:uFillTx/>
                <a:latin typeface="Gill Sans MT" panose="020B0502020104020203" pitchFamily="34" charset="0"/>
              </a:rPr>
              <a:t>D</a:t>
            </a:r>
          </a:p>
        </p:txBody>
      </p:sp>
      <p:sp>
        <p:nvSpPr>
          <p:cNvPr id="70" name="Oval 69">
            <a:extLst>
              <a:ext uri="{FF2B5EF4-FFF2-40B4-BE49-F238E27FC236}">
                <a16:creationId xmlns:a16="http://schemas.microsoft.com/office/drawing/2014/main" id="{CDAEB1FF-2B5C-3218-B188-E87A50B5EB23}"/>
              </a:ext>
            </a:extLst>
          </p:cNvPr>
          <p:cNvSpPr/>
          <p:nvPr/>
        </p:nvSpPr>
        <p:spPr>
          <a:xfrm>
            <a:off x="6642909" y="5419531"/>
            <a:ext cx="257439" cy="257439"/>
          </a:xfrm>
          <a:prstGeom prst="ellipse">
            <a:avLst/>
          </a:prstGeom>
          <a:solidFill>
            <a:srgbClr val="8B9ECF"/>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dirty="0">
                <a:ln>
                  <a:noFill/>
                </a:ln>
                <a:solidFill>
                  <a:srgbClr val="FFFFFF"/>
                </a:solidFill>
                <a:effectLst/>
                <a:uLnTx/>
                <a:uFillTx/>
                <a:latin typeface="Gill Sans MT" panose="020B0502020104020203" pitchFamily="34" charset="0"/>
              </a:rPr>
              <a:t>E</a:t>
            </a:r>
          </a:p>
        </p:txBody>
      </p:sp>
      <p:sp>
        <p:nvSpPr>
          <p:cNvPr id="71" name="TextBox 70">
            <a:extLst>
              <a:ext uri="{FF2B5EF4-FFF2-40B4-BE49-F238E27FC236}">
                <a16:creationId xmlns:a16="http://schemas.microsoft.com/office/drawing/2014/main" id="{36A39DFE-11C9-5759-DD5B-BF37A0B0B57D}"/>
              </a:ext>
            </a:extLst>
          </p:cNvPr>
          <p:cNvSpPr txBox="1"/>
          <p:nvPr/>
        </p:nvSpPr>
        <p:spPr>
          <a:xfrm>
            <a:off x="6577914" y="5861729"/>
            <a:ext cx="503172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rPr>
              <a:t>PROGRAMME DELIVERY, INTEGRATION &amp; OVERSIGHT TO ENABLE TRANSPARENCY</a:t>
            </a:r>
          </a:p>
        </p:txBody>
      </p:sp>
      <p:sp>
        <p:nvSpPr>
          <p:cNvPr id="118" name="Rectangle 117">
            <a:extLst>
              <a:ext uri="{FF2B5EF4-FFF2-40B4-BE49-F238E27FC236}">
                <a16:creationId xmlns:a16="http://schemas.microsoft.com/office/drawing/2014/main" id="{F9C26C52-D813-C834-845E-682B34AE30F4}"/>
              </a:ext>
            </a:extLst>
          </p:cNvPr>
          <p:cNvSpPr/>
          <p:nvPr/>
        </p:nvSpPr>
        <p:spPr>
          <a:xfrm>
            <a:off x="6284497" y="956390"/>
            <a:ext cx="5631160" cy="584201"/>
          </a:xfrm>
          <a:prstGeom prst="rect">
            <a:avLst/>
          </a:prstGeom>
          <a:noFill/>
          <a:ln w="28575" cap="rnd" cmpd="sng" algn="ctr">
            <a:solidFill>
              <a:schemeClr val="bg2"/>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err="1">
              <a:ln>
                <a:noFill/>
              </a:ln>
              <a:solidFill>
                <a:srgbClr val="FFFFFF"/>
              </a:solidFill>
              <a:effectLst/>
              <a:uLnTx/>
              <a:uFillTx/>
              <a:latin typeface="Gill Sans MT" panose="020B0502020104020203" pitchFamily="34" charset="0"/>
            </a:endParaRPr>
          </a:p>
        </p:txBody>
      </p:sp>
      <p:pic>
        <p:nvPicPr>
          <p:cNvPr id="119" name="Picture 118" descr="A black background with a black square&#10;&#10;Description automatically generated with medium confidence">
            <a:extLst>
              <a:ext uri="{FF2B5EF4-FFF2-40B4-BE49-F238E27FC236}">
                <a16:creationId xmlns:a16="http://schemas.microsoft.com/office/drawing/2014/main" id="{A321DF5C-BDA9-C2D5-44A8-B501F405643E}"/>
              </a:ext>
            </a:extLst>
          </p:cNvPr>
          <p:cNvPicPr>
            <a:picLocks noChangeAspect="1"/>
          </p:cNvPicPr>
          <p:nvPr/>
        </p:nvPicPr>
        <p:blipFill>
          <a:blip r:embed="rId7"/>
          <a:stretch>
            <a:fillRect/>
          </a:stretch>
        </p:blipFill>
        <p:spPr>
          <a:xfrm>
            <a:off x="11763256" y="1101166"/>
            <a:ext cx="304802" cy="304802"/>
          </a:xfrm>
          <a:prstGeom prst="rect">
            <a:avLst/>
          </a:prstGeom>
        </p:spPr>
      </p:pic>
      <p:sp>
        <p:nvSpPr>
          <p:cNvPr id="80" name="TextBox 79">
            <a:extLst>
              <a:ext uri="{FF2B5EF4-FFF2-40B4-BE49-F238E27FC236}">
                <a16:creationId xmlns:a16="http://schemas.microsoft.com/office/drawing/2014/main" id="{355BD387-6D3C-CBD8-846F-D2FDD83858F6}"/>
              </a:ext>
            </a:extLst>
          </p:cNvPr>
          <p:cNvSpPr txBox="1"/>
          <p:nvPr/>
        </p:nvSpPr>
        <p:spPr>
          <a:xfrm>
            <a:off x="6313349" y="1023068"/>
            <a:ext cx="555499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FFFFFF">
                  <a:lumMod val="50000"/>
                </a:srgbClr>
              </a:buClr>
              <a:buSzTx/>
              <a:buFontTx/>
              <a:buNone/>
              <a:tabLst/>
              <a:defRPr/>
            </a:pPr>
            <a:r>
              <a:rPr lang="en-ZA" sz="1100" b="1" dirty="0">
                <a:solidFill>
                  <a:srgbClr val="003896"/>
                </a:solidFill>
                <a:latin typeface="Gill Sans MT" panose="020B0502020104020203" pitchFamily="34" charset="0"/>
              </a:rPr>
              <a:t>FOCUS: </a:t>
            </a:r>
            <a:r>
              <a:rPr kumimoji="0" lang="en-ZA" sz="1100" b="1" i="0" u="none" strike="noStrike" kern="1200" cap="none" spc="0" normalizeH="0" baseline="0" noProof="0" dirty="0">
                <a:ln>
                  <a:noFill/>
                </a:ln>
                <a:solidFill>
                  <a:srgbClr val="003896"/>
                </a:solidFill>
                <a:effectLst/>
                <a:uLnTx/>
                <a:uFillTx/>
                <a:latin typeface="Gill Sans MT" panose="020B0502020104020203" pitchFamily="34" charset="0"/>
              </a:rPr>
              <a:t>A SUSTAINABLE RECOVERY PROGRAMME TO ENABLE AN UNQUALIFIED AUDIT OPINION</a:t>
            </a:r>
          </a:p>
        </p:txBody>
      </p:sp>
      <p:cxnSp>
        <p:nvCxnSpPr>
          <p:cNvPr id="123" name="Straight Connector 122">
            <a:extLst>
              <a:ext uri="{FF2B5EF4-FFF2-40B4-BE49-F238E27FC236}">
                <a16:creationId xmlns:a16="http://schemas.microsoft.com/office/drawing/2014/main" id="{65BC83C2-D082-552C-A49D-B7932B39605B}"/>
              </a:ext>
            </a:extLst>
          </p:cNvPr>
          <p:cNvCxnSpPr>
            <a:cxnSpLocks/>
            <a:endCxn id="16" idx="1"/>
          </p:cNvCxnSpPr>
          <p:nvPr/>
        </p:nvCxnSpPr>
        <p:spPr>
          <a:xfrm>
            <a:off x="6342203" y="2165616"/>
            <a:ext cx="102102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7036BB-504C-05F4-92B2-7632A1DE0309}"/>
              </a:ext>
            </a:extLst>
          </p:cNvPr>
          <p:cNvSpPr txBox="1"/>
          <p:nvPr/>
        </p:nvSpPr>
        <p:spPr>
          <a:xfrm>
            <a:off x="145936" y="1138995"/>
            <a:ext cx="5772517" cy="5463034"/>
          </a:xfrm>
          <a:prstGeom prst="rect">
            <a:avLst/>
          </a:prstGeom>
          <a:noFill/>
        </p:spPr>
        <p:txBody>
          <a:bodyPr wrap="square">
            <a:spAutoFit/>
          </a:bodyPr>
          <a:lstStyle/>
          <a:p>
            <a:pPr marL="285750" indent="-285750" algn="just">
              <a:spcAft>
                <a:spcPts val="1200"/>
              </a:spcAft>
              <a:buClr>
                <a:srgbClr val="FFFFFF">
                  <a:lumMod val="50000"/>
                </a:srgbClr>
              </a:buClr>
              <a:buFont typeface="Wingdings" panose="05000000000000000000" pitchFamily="2" charset="2"/>
              <a:buChar char="§"/>
              <a:defRPr/>
            </a:pPr>
            <a:r>
              <a:rPr lang="en-US" sz="1100" dirty="0">
                <a:solidFill>
                  <a:srgbClr val="003896"/>
                </a:solidFill>
                <a:effectLst>
                  <a:outerShdw blurRad="38100" dist="38100" dir="2700000" algn="tl">
                    <a:srgbClr val="000000">
                      <a:alpha val="43137"/>
                    </a:srgbClr>
                  </a:outerShdw>
                </a:effectLst>
                <a:latin typeface="Gill Sans MT" panose="020B0502020104020203" pitchFamily="34" charset="0"/>
              </a:rPr>
              <a:t>The key levers to financial recovery and profitability require simultaneous focus</a:t>
            </a:r>
          </a:p>
          <a:p>
            <a:pPr marL="742950" lvl="1" indent="-285750" algn="just">
              <a:spcAft>
                <a:spcPts val="1200"/>
              </a:spcAft>
              <a:buClr>
                <a:srgbClr val="FFFFFF">
                  <a:lumMod val="50000"/>
                </a:srgbClr>
              </a:buClr>
              <a:buFont typeface="Wingdings" panose="05000000000000000000" pitchFamily="2" charset="2"/>
              <a:buChar char="§"/>
              <a:defRPr/>
            </a:pPr>
            <a:r>
              <a:rPr lang="en-US" sz="1100" dirty="0">
                <a:solidFill>
                  <a:srgbClr val="003896"/>
                </a:solidFill>
                <a:latin typeface="Gill Sans MT" panose="020B0502020104020203" pitchFamily="34" charset="0"/>
              </a:rPr>
              <a:t>(1) cost reflective and unbundled tariffs, revenue growth and security</a:t>
            </a:r>
          </a:p>
          <a:p>
            <a:pPr marL="742950" lvl="1" indent="-285750" algn="just">
              <a:spcAft>
                <a:spcPts val="1200"/>
              </a:spcAft>
              <a:buClr>
                <a:srgbClr val="FFFFFF">
                  <a:lumMod val="50000"/>
                </a:srgbClr>
              </a:buClr>
              <a:buFont typeface="Wingdings" panose="05000000000000000000" pitchFamily="2" charset="2"/>
              <a:buChar char="§"/>
              <a:defRPr/>
            </a:pPr>
            <a:r>
              <a:rPr lang="en-US" sz="1100" dirty="0">
                <a:solidFill>
                  <a:srgbClr val="003896"/>
                </a:solidFill>
                <a:latin typeface="Gill Sans MT" panose="020B0502020104020203" pitchFamily="34" charset="0"/>
              </a:rPr>
              <a:t>(2) cost efficiencies and controls</a:t>
            </a:r>
          </a:p>
          <a:p>
            <a:pPr marL="742950" lvl="1" indent="-285750" algn="just">
              <a:spcAft>
                <a:spcPts val="1200"/>
              </a:spcAft>
              <a:buClr>
                <a:srgbClr val="FFFFFF">
                  <a:lumMod val="50000"/>
                </a:srgbClr>
              </a:buClr>
              <a:buFont typeface="Wingdings" panose="05000000000000000000" pitchFamily="2" charset="2"/>
              <a:buChar char="§"/>
              <a:defRPr/>
            </a:pPr>
            <a:r>
              <a:rPr lang="en-US" sz="1100" dirty="0">
                <a:solidFill>
                  <a:srgbClr val="003896"/>
                </a:solidFill>
                <a:effectLst>
                  <a:outerShdw blurRad="38100" dist="38100" dir="2700000" algn="tl">
                    <a:srgbClr val="000000">
                      <a:alpha val="43137"/>
                    </a:srgbClr>
                  </a:outerShdw>
                </a:effectLst>
                <a:latin typeface="Gill Sans MT" panose="020B0502020104020203" pitchFamily="34" charset="0"/>
              </a:rPr>
              <a:t>(3) reduce municipal non-payment and </a:t>
            </a:r>
          </a:p>
          <a:p>
            <a:pPr marL="742950" lvl="1" indent="-285750" algn="just">
              <a:spcAft>
                <a:spcPts val="1200"/>
              </a:spcAft>
              <a:buClr>
                <a:srgbClr val="FFFFFF">
                  <a:lumMod val="50000"/>
                </a:srgbClr>
              </a:buClr>
              <a:buFont typeface="Wingdings" panose="05000000000000000000" pitchFamily="2" charset="2"/>
              <a:buChar char="§"/>
              <a:defRPr/>
            </a:pPr>
            <a:r>
              <a:rPr lang="en-US" sz="1100" dirty="0">
                <a:solidFill>
                  <a:srgbClr val="003896"/>
                </a:solidFill>
                <a:latin typeface="Gill Sans MT" panose="020B0502020104020203" pitchFamily="34" charset="0"/>
              </a:rPr>
              <a:t>(4) balance sheet optimisation</a:t>
            </a:r>
          </a:p>
          <a:p>
            <a:pPr marL="285750" indent="-285750" algn="just">
              <a:spcAft>
                <a:spcPts val="1200"/>
              </a:spcAft>
              <a:buClr>
                <a:srgbClr val="FFFFFF">
                  <a:lumMod val="50000"/>
                </a:srgbClr>
              </a:buClr>
              <a:buFont typeface="Wingdings" panose="05000000000000000000" pitchFamily="2" charset="2"/>
              <a:buChar char="§"/>
              <a:defRPr/>
            </a:pPr>
            <a:r>
              <a:rPr lang="en-US" sz="1100" dirty="0">
                <a:solidFill>
                  <a:srgbClr val="003896"/>
                </a:solidFill>
                <a:latin typeface="Gill Sans MT" panose="020B0502020104020203" pitchFamily="34" charset="0"/>
              </a:rPr>
              <a:t>Non-Payment is trending negatively and requires consolidated focus from multiple stakeholders </a:t>
            </a:r>
          </a:p>
          <a:p>
            <a:pPr marL="285750" indent="-285750" algn="just">
              <a:spcAft>
                <a:spcPts val="1200"/>
              </a:spcAft>
              <a:buClr>
                <a:srgbClr val="FFFFFF">
                  <a:lumMod val="50000"/>
                </a:srgbClr>
              </a:buClr>
              <a:buFont typeface="Wingdings" panose="05000000000000000000" pitchFamily="2" charset="2"/>
              <a:buChar char="§"/>
              <a:defRPr/>
            </a:pPr>
            <a:r>
              <a:rPr lang="en-US" sz="1100" dirty="0">
                <a:solidFill>
                  <a:srgbClr val="003896"/>
                </a:solidFill>
                <a:effectLst>
                  <a:outerShdw blurRad="38100" dist="38100" dir="2700000" algn="tl">
                    <a:srgbClr val="000000">
                      <a:alpha val="43137"/>
                    </a:srgbClr>
                  </a:outerShdw>
                </a:effectLst>
                <a:latin typeface="Gill Sans MT" panose="020B0502020104020203" pitchFamily="34" charset="0"/>
              </a:rPr>
              <a:t>Positive Outcomes to date include</a:t>
            </a:r>
          </a:p>
          <a:p>
            <a:pPr marL="800100" lvl="1" indent="-285750" algn="just">
              <a:spcAft>
                <a:spcPts val="1200"/>
              </a:spcAft>
              <a:buClr>
                <a:srgbClr val="FFFFFF">
                  <a:lumMod val="50000"/>
                </a:srgbClr>
              </a:buClr>
              <a:buFont typeface="Wingdings" panose="05000000000000000000" pitchFamily="2" charset="2"/>
              <a:buChar char="§"/>
              <a:defRPr/>
            </a:pPr>
            <a:r>
              <a:rPr lang="en-ZA" sz="1100" dirty="0">
                <a:solidFill>
                  <a:srgbClr val="003896"/>
                </a:solidFill>
                <a:effectLst>
                  <a:outerShdw blurRad="38100" dist="38100" dir="2700000" algn="tl">
                    <a:srgbClr val="000000">
                      <a:alpha val="43137"/>
                    </a:srgbClr>
                  </a:outerShdw>
                </a:effectLst>
                <a:latin typeface="Gill Sans MT" panose="020B0502020104020203" pitchFamily="34" charset="0"/>
              </a:rPr>
              <a:t>Healthy Liquidity Position and Positive Profit Forecast for Year End </a:t>
            </a:r>
          </a:p>
          <a:p>
            <a:pPr marL="800100" lvl="1" indent="-285750" algn="just">
              <a:spcAft>
                <a:spcPts val="1200"/>
              </a:spcAft>
              <a:buClr>
                <a:srgbClr val="FFFFFF">
                  <a:lumMod val="50000"/>
                </a:srgbClr>
              </a:buClr>
              <a:buFont typeface="Wingdings" panose="05000000000000000000" pitchFamily="2" charset="2"/>
              <a:buChar char="§"/>
              <a:defRPr/>
            </a:pPr>
            <a:r>
              <a:rPr lang="en-ZA" sz="1100" dirty="0">
                <a:solidFill>
                  <a:srgbClr val="003896"/>
                </a:solidFill>
                <a:latin typeface="Gill Sans MT" panose="020B0502020104020203" pitchFamily="34" charset="0"/>
              </a:rPr>
              <a:t>Revenue up by 15.9% YoY and sales up by 3.6%</a:t>
            </a:r>
          </a:p>
          <a:p>
            <a:pPr marL="800100" lvl="1" indent="-285750" algn="just">
              <a:spcAft>
                <a:spcPts val="1200"/>
              </a:spcAft>
              <a:buClr>
                <a:srgbClr val="FFFFFF">
                  <a:lumMod val="50000"/>
                </a:srgbClr>
              </a:buClr>
              <a:buFont typeface="Wingdings" panose="05000000000000000000" pitchFamily="2" charset="2"/>
              <a:buChar char="§"/>
              <a:defRPr/>
            </a:pPr>
            <a:r>
              <a:rPr lang="en-ZA" sz="1100" dirty="0">
                <a:solidFill>
                  <a:srgbClr val="003896"/>
                </a:solidFill>
                <a:latin typeface="Gill Sans MT" panose="020B0502020104020203" pitchFamily="34" charset="0"/>
              </a:rPr>
              <a:t>Diesel costs year-on-year: Saving~R17.1bn in</a:t>
            </a:r>
          </a:p>
          <a:p>
            <a:pPr marL="800100" lvl="1" indent="-285750" algn="just">
              <a:spcAft>
                <a:spcPts val="1200"/>
              </a:spcAft>
              <a:buClr>
                <a:srgbClr val="FFFFFF">
                  <a:lumMod val="50000"/>
                </a:srgbClr>
              </a:buClr>
              <a:buFont typeface="Wingdings" panose="05000000000000000000" pitchFamily="2" charset="2"/>
              <a:buChar char="§"/>
              <a:defRPr/>
            </a:pPr>
            <a:r>
              <a:rPr lang="en-ZA" sz="1100" dirty="0">
                <a:solidFill>
                  <a:srgbClr val="003896"/>
                </a:solidFill>
                <a:latin typeface="Gill Sans MT" panose="020B0502020104020203" pitchFamily="34" charset="0"/>
              </a:rPr>
              <a:t>Primary energy cost:16% lower than budget and 6.9% lower YoY</a:t>
            </a:r>
          </a:p>
          <a:p>
            <a:pPr marL="342900" indent="-285750" algn="just">
              <a:spcAft>
                <a:spcPts val="1200"/>
              </a:spcAft>
              <a:buClr>
                <a:srgbClr val="FFFFFF">
                  <a:lumMod val="50000"/>
                </a:srgbClr>
              </a:buClr>
              <a:buFont typeface="Wingdings" panose="05000000000000000000" pitchFamily="2" charset="2"/>
              <a:buChar char="§"/>
              <a:defRPr/>
            </a:pPr>
            <a:r>
              <a:rPr lang="en-ZA" sz="1100" dirty="0">
                <a:solidFill>
                  <a:srgbClr val="003896"/>
                </a:solidFill>
                <a:effectLst>
                  <a:outerShdw blurRad="38100" dist="38100" dir="2700000" algn="tl">
                    <a:srgbClr val="000000">
                      <a:alpha val="43137"/>
                    </a:srgbClr>
                  </a:outerShdw>
                </a:effectLst>
                <a:latin typeface="Gill Sans MT" panose="020B0502020104020203" pitchFamily="34" charset="0"/>
                <a:ea typeface="+mn-ea"/>
                <a:cs typeface="+mn-cs"/>
              </a:rPr>
              <a:t>Audit Recovery Programme: Eskom's repeated challenges in securing unqualified audit opinions highlight the critical need to enhance internal controls and governance </a:t>
            </a:r>
          </a:p>
          <a:p>
            <a:pPr marL="742950" lvl="1" indent="-285750" algn="just">
              <a:spcAft>
                <a:spcPts val="1200"/>
              </a:spcAft>
              <a:buClr>
                <a:srgbClr val="FFFFFF">
                  <a:lumMod val="50000"/>
                </a:srgbClr>
              </a:buClr>
              <a:buFont typeface="Wingdings" panose="05000000000000000000" pitchFamily="2" charset="2"/>
              <a:buChar char="§"/>
              <a:defRPr/>
            </a:pPr>
            <a:r>
              <a:rPr kumimoji="0" lang="en-ZA" sz="1100" b="0" i="0" u="none" strike="noStrike" kern="1200" cap="none" spc="0" normalizeH="0" baseline="0" noProof="0" dirty="0">
                <a:ln>
                  <a:noFill/>
                </a:ln>
                <a:solidFill>
                  <a:srgbClr val="003896"/>
                </a:solidFill>
                <a:effectLst/>
                <a:uLnTx/>
                <a:uFillTx/>
                <a:latin typeface="Gill Sans MT" panose="020B0502020104020203" pitchFamily="34" charset="0"/>
              </a:rPr>
              <a:t>The Eskom board has therefore requested that a recovery programme be initiated, to improve Eskom’s audit outcomes</a:t>
            </a:r>
          </a:p>
          <a:p>
            <a:pPr marL="742950" lvl="1" indent="-285750" algn="just">
              <a:spcAft>
                <a:spcPts val="1200"/>
              </a:spcAft>
              <a:buClr>
                <a:srgbClr val="FFFFFF">
                  <a:lumMod val="50000"/>
                </a:srgbClr>
              </a:buClr>
              <a:buFont typeface="Wingdings" panose="05000000000000000000" pitchFamily="2" charset="2"/>
              <a:buChar char="§"/>
              <a:defRPr/>
            </a:pPr>
            <a:r>
              <a:rPr kumimoji="0" lang="en-ZA" sz="1100" b="0" i="0" u="none" strike="noStrike" kern="1200" cap="none" spc="0" normalizeH="0" baseline="0" noProof="0" dirty="0">
                <a:ln>
                  <a:noFill/>
                </a:ln>
                <a:solidFill>
                  <a:srgbClr val="003896"/>
                </a:solidFill>
                <a:effectLst/>
                <a:uLnTx/>
                <a:uFillTx/>
                <a:latin typeface="Gill Sans MT" panose="020B0502020104020203" pitchFamily="34" charset="0"/>
              </a:rPr>
              <a:t>Eskom’s success in these areas is crucial for restoring stakeholder confidence, maintaining operational stability, and achieving its strategic objectives</a:t>
            </a:r>
            <a:endParaRPr lang="en-ZA" sz="1100" dirty="0">
              <a:solidFill>
                <a:srgbClr val="003896"/>
              </a:solidFill>
              <a:latin typeface="Gill Sans MT" panose="020B0502020104020203" pitchFamily="34" charset="0"/>
            </a:endParaRPr>
          </a:p>
          <a:p>
            <a:pPr lvl="1" algn="just">
              <a:spcAft>
                <a:spcPts val="1200"/>
              </a:spcAft>
              <a:buClr>
                <a:srgbClr val="FFFFFF">
                  <a:lumMod val="50000"/>
                </a:srgbClr>
              </a:buClr>
              <a:defRPr/>
            </a:pPr>
            <a:r>
              <a:rPr lang="en-US" sz="1100" dirty="0">
                <a:solidFill>
                  <a:srgbClr val="003896"/>
                </a:solidFill>
                <a:effectLst>
                  <a:outerShdw blurRad="38100" dist="38100" dir="2700000" algn="tl">
                    <a:srgbClr val="000000">
                      <a:alpha val="43137"/>
                    </a:srgbClr>
                  </a:outerShdw>
                </a:effectLst>
                <a:latin typeface="Gill Sans MT" panose="020B0502020104020203" pitchFamily="34" charset="0"/>
              </a:rPr>
              <a:t> </a:t>
            </a:r>
          </a:p>
        </p:txBody>
      </p:sp>
      <p:sp>
        <p:nvSpPr>
          <p:cNvPr id="12" name="Title 1">
            <a:extLst>
              <a:ext uri="{FF2B5EF4-FFF2-40B4-BE49-F238E27FC236}">
                <a16:creationId xmlns:a16="http://schemas.microsoft.com/office/drawing/2014/main" id="{A196F424-6113-5DF5-4A9B-9764F7D0B4D0}"/>
              </a:ext>
            </a:extLst>
          </p:cNvPr>
          <p:cNvSpPr txBox="1">
            <a:spLocks/>
          </p:cNvSpPr>
          <p:nvPr/>
        </p:nvSpPr>
        <p:spPr>
          <a:xfrm>
            <a:off x="17190" y="190365"/>
            <a:ext cx="9907365" cy="666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pPr algn="just"/>
            <a:r>
              <a:rPr lang="en-ZA" dirty="0">
                <a:latin typeface="Gill Sans MT" panose="020B0502020104020203" pitchFamily="34" charset="0"/>
              </a:rPr>
              <a:t>Action plan: Financial recovery</a:t>
            </a:r>
          </a:p>
        </p:txBody>
      </p:sp>
    </p:spTree>
    <p:extLst>
      <p:ext uri="{BB962C8B-B14F-4D97-AF65-F5344CB8AC3E}">
        <p14:creationId xmlns:p14="http://schemas.microsoft.com/office/powerpoint/2010/main" val="1091923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3417E-5BA7-D8B7-5488-49705AD1305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2775D5B-E61E-220B-DB89-FCBE0BC3ED07}"/>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82775D5B-E61E-220B-DB89-FCBE0BC3ED07}"/>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B60EFD72-68A4-925F-1C8A-48E5B4C7F1B9}"/>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F4BE901F-7992-43C7-32AF-5F48A6CF2AC1}"/>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C3828F51-F7D7-7B20-2202-BF0F83EF20DB}"/>
              </a:ext>
            </a:extLst>
          </p:cNvPr>
          <p:cNvSpPr txBox="1"/>
          <p:nvPr/>
        </p:nvSpPr>
        <p:spPr>
          <a:xfrm>
            <a:off x="5998464" y="2951946"/>
            <a:ext cx="5169408" cy="1200329"/>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Action Plans: </a:t>
            </a:r>
          </a:p>
          <a:p>
            <a:pPr>
              <a:buClr>
                <a:schemeClr val="bg1">
                  <a:lumMod val="50000"/>
                </a:schemeClr>
              </a:buClr>
            </a:pPr>
            <a:r>
              <a:rPr lang="en-ZA" sz="2400" dirty="0">
                <a:solidFill>
                  <a:schemeClr val="bg1"/>
                </a:solidFill>
                <a:latin typeface="Gill Sans MT" panose="020B0502020104020203" pitchFamily="34" charset="0"/>
              </a:rPr>
              <a:t>Technology recovery plan</a:t>
            </a:r>
          </a:p>
          <a:p>
            <a:pPr>
              <a:buClr>
                <a:schemeClr val="bg1">
                  <a:lumMod val="50000"/>
                </a:schemeClr>
              </a:buClr>
            </a:pPr>
            <a:endParaRPr lang="en-ZA" sz="2400"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180389081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A3596-DB15-4004-8AE4-B5BF9ED68AE0}"/>
              </a:ext>
            </a:extLst>
          </p:cNvPr>
          <p:cNvSpPr>
            <a:spLocks noGrp="1"/>
          </p:cNvSpPr>
          <p:nvPr>
            <p:ph type="title"/>
          </p:nvPr>
        </p:nvSpPr>
        <p:spPr>
          <a:xfrm>
            <a:off x="277284" y="151251"/>
            <a:ext cx="8693149" cy="666751"/>
          </a:xfrm>
        </p:spPr>
        <p:txBody>
          <a:bodyPr/>
          <a:lstStyle/>
          <a:p>
            <a:r>
              <a:rPr lang="en-ZA" dirty="0"/>
              <a:t>Action plans:  Technology recovery plan</a:t>
            </a:r>
            <a:br>
              <a:rPr lang="en-ZA" dirty="0"/>
            </a:br>
            <a:r>
              <a:rPr lang="en-ZA" dirty="0"/>
              <a:t>Eskom’ Disaster Recovery and Business Continuity </a:t>
            </a:r>
            <a:endParaRPr lang="en-US" dirty="0"/>
          </a:p>
        </p:txBody>
      </p:sp>
      <p:sp>
        <p:nvSpPr>
          <p:cNvPr id="3" name="Date Placeholder 2">
            <a:extLst>
              <a:ext uri="{FF2B5EF4-FFF2-40B4-BE49-F238E27FC236}">
                <a16:creationId xmlns:a16="http://schemas.microsoft.com/office/drawing/2014/main" id="{BAA6CC62-12AC-49C2-B450-0C069B2E6AC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25100C-F61E-4BA5-AC61-698479802650}" type="datetime1">
              <a:rPr kumimoji="0" lang="en-ZA" sz="1800" b="0" i="0" u="none" strike="noStrike" kern="1200" cap="none" spc="0" normalizeH="0" baseline="0" noProof="0">
                <a:ln>
                  <a:noFill/>
                </a:ln>
                <a:solidFill>
                  <a:srgbClr val="003896"/>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2025/01/29</a:t>
            </a:fld>
            <a:endParaRPr kumimoji="0" lang="en-ZA"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16" name="Rounded Rectangle 8">
            <a:extLst>
              <a:ext uri="{FF2B5EF4-FFF2-40B4-BE49-F238E27FC236}">
                <a16:creationId xmlns:a16="http://schemas.microsoft.com/office/drawing/2014/main" id="{3E35E995-049F-413D-8DD4-8BFC4D1FE0C1}"/>
              </a:ext>
            </a:extLst>
          </p:cNvPr>
          <p:cNvSpPr/>
          <p:nvPr/>
        </p:nvSpPr>
        <p:spPr>
          <a:xfrm>
            <a:off x="139812" y="1060863"/>
            <a:ext cx="5472000" cy="328053"/>
          </a:xfrm>
          <a:prstGeom prst="roundRect">
            <a:avLst>
              <a:gd name="adj" fmla="val 4593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rPr>
              <a:t>Overview</a:t>
            </a:r>
          </a:p>
        </p:txBody>
      </p:sp>
      <p:sp>
        <p:nvSpPr>
          <p:cNvPr id="21" name="Content Placeholder 2">
            <a:extLst>
              <a:ext uri="{FF2B5EF4-FFF2-40B4-BE49-F238E27FC236}">
                <a16:creationId xmlns:a16="http://schemas.microsoft.com/office/drawing/2014/main" id="{69A318E1-8A19-493D-80E6-AC8AB189AE9C}"/>
              </a:ext>
            </a:extLst>
          </p:cNvPr>
          <p:cNvSpPr txBox="1">
            <a:spLocks/>
          </p:cNvSpPr>
          <p:nvPr/>
        </p:nvSpPr>
        <p:spPr>
          <a:xfrm>
            <a:off x="42813" y="2825790"/>
            <a:ext cx="5674393" cy="1463325"/>
          </a:xfrm>
          <a:prstGeom prst="rect">
            <a:avLst/>
          </a:prstGeom>
        </p:spPr>
        <p:txBody>
          <a:bodyPr>
            <a:noAutofit/>
          </a:bodyPr>
          <a:lst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Backup and Replication</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Advanced backup solutions with scheduled, automated backups. </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No real-time replication; backups delayed by 12–24 hours. Zero RPO systems use </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application-layer clustering and log shipping</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Failover and Switchover</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Warm standby configuration with some capacity available. DR server online at Teraco Data Center; manual intervention required for IT operations redirection.</a:t>
            </a:r>
          </a:p>
          <a:p>
            <a:pPr marL="266700" marR="0" lvl="0" indent="-266700" algn="l" defTabSz="914400" rtl="0" eaLnBrk="1" fontAlgn="b" latinLnBrk="0" hangingPunct="1">
              <a:lnSpc>
                <a:spcPct val="100000"/>
              </a:lnSpc>
              <a:spcBef>
                <a:spcPts val="0"/>
              </a:spcBef>
              <a:spcAft>
                <a:spcPts val="0"/>
              </a:spcAft>
              <a:buClrTx/>
              <a:buSzTx/>
              <a:buFontTx/>
              <a:buChar char="•"/>
              <a:tabLst/>
              <a:defRPr/>
            </a:pPr>
            <a:endParaRPr kumimoji="0" lang="en-ZA" sz="1067" b="0" i="0" u="none" strike="noStrike" kern="0" cap="none" spc="0" normalizeH="0" baseline="0" noProof="0" dirty="0">
              <a:ln>
                <a:noFill/>
              </a:ln>
              <a:solidFill>
                <a:srgbClr val="003896"/>
              </a:solidFill>
              <a:effectLst/>
              <a:uLnTx/>
              <a:uFillTx/>
              <a:latin typeface="Arial"/>
              <a:ea typeface="+mn-ea"/>
              <a:cs typeface="Arial"/>
            </a:endParaRPr>
          </a:p>
        </p:txBody>
      </p:sp>
      <p:sp>
        <p:nvSpPr>
          <p:cNvPr id="23" name="Content Placeholder 2">
            <a:extLst>
              <a:ext uri="{FF2B5EF4-FFF2-40B4-BE49-F238E27FC236}">
                <a16:creationId xmlns:a16="http://schemas.microsoft.com/office/drawing/2014/main" id="{E26CFB53-23FD-4218-9FB9-C306F8FC26F9}"/>
              </a:ext>
            </a:extLst>
          </p:cNvPr>
          <p:cNvSpPr txBox="1">
            <a:spLocks/>
          </p:cNvSpPr>
          <p:nvPr/>
        </p:nvSpPr>
        <p:spPr>
          <a:xfrm>
            <a:off x="42814" y="4515905"/>
            <a:ext cx="5730970" cy="1725869"/>
          </a:xfrm>
          <a:prstGeom prst="rect">
            <a:avLst/>
          </a:prstGeom>
          <a:solidFill>
            <a:schemeClr val="bg1"/>
          </a:solidFill>
        </p:spPr>
        <p:txBody>
          <a:bodyPr>
            <a:noAutofit/>
          </a:bodyPr>
          <a:lst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Alternative Routing Design</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Two primary Data Centers (MWP and Teraco Isando) interconnected via Dark Fibre with Cisco ONS, ensuring redundancy and resilience.</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High Availability</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Direct peering with cloud service providers at Teraco, automatic traffic redirection during failures.</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Internet Breakout</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Primary 5Gbps link at MWP, failover to 1Gbps backup link at Teraco.</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Active-Active Configuration</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High availability and redundancy for DC LAN equipment at MWP and Isando</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MPLS Network</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9 POPs, diverse Telcos for redundancy and high availability.</a:t>
            </a:r>
          </a:p>
          <a:p>
            <a:pPr marL="266700" marR="0" lvl="0" indent="-266700" algn="l" defTabSz="914400" rtl="0" eaLnBrk="0" fontAlgn="base" latinLnBrk="0" hangingPunct="0">
              <a:lnSpc>
                <a:spcPct val="90000"/>
              </a:lnSpc>
              <a:spcBef>
                <a:spcPct val="100000"/>
              </a:spcBef>
              <a:spcAft>
                <a:spcPct val="0"/>
              </a:spcAft>
              <a:buClr>
                <a:srgbClr val="8C7F6D"/>
              </a:buClr>
              <a:buSzTx/>
              <a:buFontTx/>
              <a:buChar char="•"/>
              <a:tabLst/>
              <a:defRPr/>
            </a:pPr>
            <a:endParaRPr kumimoji="0" lang="en-ZA" sz="1067"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p:txBody>
      </p:sp>
      <p:sp>
        <p:nvSpPr>
          <p:cNvPr id="24" name="Content Placeholder 2">
            <a:extLst>
              <a:ext uri="{FF2B5EF4-FFF2-40B4-BE49-F238E27FC236}">
                <a16:creationId xmlns:a16="http://schemas.microsoft.com/office/drawing/2014/main" id="{EAF7AE9D-6C44-43E9-ACAE-D5940981387E}"/>
              </a:ext>
            </a:extLst>
          </p:cNvPr>
          <p:cNvSpPr txBox="1">
            <a:spLocks/>
          </p:cNvSpPr>
          <p:nvPr/>
        </p:nvSpPr>
        <p:spPr>
          <a:xfrm>
            <a:off x="42813" y="1413051"/>
            <a:ext cx="5629469" cy="914052"/>
          </a:xfrm>
          <a:prstGeom prst="rect">
            <a:avLst/>
          </a:prstGeom>
        </p:spPr>
        <p:txBody>
          <a:bodyPr>
            <a:noAutofit/>
          </a:bodyPr>
          <a:lst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Ensures </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robust resilience </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and </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continuity</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of IT operations.</a:t>
            </a:r>
          </a:p>
          <a:p>
            <a:pPr marL="266693" marR="0" lvl="1"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Minimal disruption </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to mission-critical systems during outages or disasters.</a:t>
            </a:r>
          </a:p>
          <a:p>
            <a:pPr marL="266693" marR="0" lvl="1"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Integrates Data Center (DC) </a:t>
            </a:r>
            <a:r>
              <a:rPr kumimoji="0" lang="en-ZA" sz="1100" b="0" i="0" u="none" strike="noStrike" kern="0" cap="none" spc="0" normalizeH="0" baseline="0" noProof="0" dirty="0">
                <a:ln>
                  <a:noFill/>
                </a:ln>
                <a:solidFill>
                  <a:srgbClr val="1D4FA2"/>
                </a:solidFill>
                <a:effectLst/>
                <a:uLnTx/>
                <a:uFillTx/>
                <a:latin typeface="Gill Sans MT" panose="020B0502020104020203" pitchFamily="34" charset="0"/>
                <a:ea typeface="+mn-ea"/>
                <a:cs typeface="Arial"/>
              </a:rPr>
              <a:t>rec</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overy, critical business application recovery, network redundancy, and alternative routing strategies.</a:t>
            </a:r>
          </a:p>
        </p:txBody>
      </p:sp>
      <p:sp>
        <p:nvSpPr>
          <p:cNvPr id="36" name="Rounded Rectangle 8">
            <a:extLst>
              <a:ext uri="{FF2B5EF4-FFF2-40B4-BE49-F238E27FC236}">
                <a16:creationId xmlns:a16="http://schemas.microsoft.com/office/drawing/2014/main" id="{037B6B1C-7C66-434F-B38D-12E5C9D72F6F}"/>
              </a:ext>
            </a:extLst>
          </p:cNvPr>
          <p:cNvSpPr/>
          <p:nvPr/>
        </p:nvSpPr>
        <p:spPr>
          <a:xfrm>
            <a:off x="139812" y="2460344"/>
            <a:ext cx="5472000" cy="328053"/>
          </a:xfrm>
          <a:prstGeom prst="roundRect">
            <a:avLst>
              <a:gd name="adj" fmla="val 4593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rPr>
              <a:t>Data Center Disaster Recovery (DR)</a:t>
            </a:r>
          </a:p>
        </p:txBody>
      </p:sp>
      <p:sp>
        <p:nvSpPr>
          <p:cNvPr id="39" name="Rounded Rectangle 8">
            <a:extLst>
              <a:ext uri="{FF2B5EF4-FFF2-40B4-BE49-F238E27FC236}">
                <a16:creationId xmlns:a16="http://schemas.microsoft.com/office/drawing/2014/main" id="{14A01CB3-E5FC-47B5-A7C5-7EBA54C65A93}"/>
              </a:ext>
            </a:extLst>
          </p:cNvPr>
          <p:cNvSpPr/>
          <p:nvPr/>
        </p:nvSpPr>
        <p:spPr>
          <a:xfrm>
            <a:off x="144313" y="4163939"/>
            <a:ext cx="5472000" cy="328053"/>
          </a:xfrm>
          <a:prstGeom prst="roundRect">
            <a:avLst>
              <a:gd name="adj" fmla="val 4593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rPr>
              <a:t>Network Recovery Plan</a:t>
            </a:r>
          </a:p>
        </p:txBody>
      </p:sp>
      <p:sp>
        <p:nvSpPr>
          <p:cNvPr id="40" name="Rounded Rectangle 8">
            <a:extLst>
              <a:ext uri="{FF2B5EF4-FFF2-40B4-BE49-F238E27FC236}">
                <a16:creationId xmlns:a16="http://schemas.microsoft.com/office/drawing/2014/main" id="{2B73C3DE-84BD-461F-B597-BD9AF29D65EB}"/>
              </a:ext>
            </a:extLst>
          </p:cNvPr>
          <p:cNvSpPr/>
          <p:nvPr/>
        </p:nvSpPr>
        <p:spPr>
          <a:xfrm>
            <a:off x="6096000" y="1060863"/>
            <a:ext cx="5472000" cy="328053"/>
          </a:xfrm>
          <a:prstGeom prst="roundRect">
            <a:avLst>
              <a:gd name="adj" fmla="val 4593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rPr>
              <a:t>Critical Business Applications DRP and BCP </a:t>
            </a:r>
          </a:p>
        </p:txBody>
      </p:sp>
      <p:sp>
        <p:nvSpPr>
          <p:cNvPr id="19" name="Rectangle 18">
            <a:extLst>
              <a:ext uri="{FF2B5EF4-FFF2-40B4-BE49-F238E27FC236}">
                <a16:creationId xmlns:a16="http://schemas.microsoft.com/office/drawing/2014/main" id="{06B657DB-A4AB-4339-8317-2D4C5DFDCFD5}"/>
              </a:ext>
            </a:extLst>
          </p:cNvPr>
          <p:cNvSpPr/>
          <p:nvPr/>
        </p:nvSpPr>
        <p:spPr>
          <a:xfrm>
            <a:off x="83236" y="1032831"/>
            <a:ext cx="5690547" cy="5208943"/>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7999" tIns="17999" rIns="17999" bIns="1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1200" cap="none" spc="0" normalizeH="0" baseline="0" noProof="0" dirty="0">
              <a:ln>
                <a:noFill/>
              </a:ln>
              <a:solidFill>
                <a:srgbClr val="FFFFFF"/>
              </a:solidFill>
              <a:effectLst/>
              <a:uLnTx/>
              <a:uFillTx/>
              <a:latin typeface="Arial"/>
              <a:ea typeface="+mn-ea"/>
              <a:cs typeface="Arial"/>
            </a:endParaRPr>
          </a:p>
        </p:txBody>
      </p:sp>
      <p:sp>
        <p:nvSpPr>
          <p:cNvPr id="4" name="Content Placeholder 2">
            <a:extLst>
              <a:ext uri="{FF2B5EF4-FFF2-40B4-BE49-F238E27FC236}">
                <a16:creationId xmlns:a16="http://schemas.microsoft.com/office/drawing/2014/main" id="{C335172F-6404-6F27-ED17-0F6D553D724B}"/>
              </a:ext>
            </a:extLst>
          </p:cNvPr>
          <p:cNvSpPr txBox="1">
            <a:spLocks/>
          </p:cNvSpPr>
          <p:nvPr/>
        </p:nvSpPr>
        <p:spPr>
          <a:xfrm>
            <a:off x="5959895" y="3206308"/>
            <a:ext cx="5570301" cy="808563"/>
          </a:xfrm>
          <a:prstGeom prst="rect">
            <a:avLst/>
          </a:prstGeom>
        </p:spPr>
        <p:txBody>
          <a:bodyPr>
            <a:noAutofit/>
          </a:bodyPr>
          <a:lst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Annual DR Test</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The Disaster Recovery tests are done annually to ensure continuity on all Eskom critical applications and systems</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24x7 network monitoring </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by a dedicated Monitoring and Response Centre with automated alerts and corrective actions.</a:t>
            </a:r>
          </a:p>
          <a:p>
            <a:pPr marL="266700" marR="0" lvl="0" indent="-266700" algn="l" defTabSz="914400" rtl="0" eaLnBrk="0" fontAlgn="base" latinLnBrk="0" hangingPunct="0">
              <a:lnSpc>
                <a:spcPct val="90000"/>
              </a:lnSpc>
              <a:spcBef>
                <a:spcPct val="100000"/>
              </a:spcBef>
              <a:spcAft>
                <a:spcPct val="0"/>
              </a:spcAft>
              <a:buClr>
                <a:srgbClr val="8C7F6D"/>
              </a:buClr>
              <a:buSzTx/>
              <a:buFontTx/>
              <a:buChar char="•"/>
              <a:tabLst/>
              <a:defRPr/>
            </a:pPr>
            <a:endParaRPr kumimoji="0" lang="en-ZA" sz="1100" b="0" i="0" u="none" strike="noStrike" kern="1200" cap="none" spc="0" normalizeH="0" baseline="0" noProof="0" dirty="0">
              <a:ln>
                <a:noFill/>
              </a:ln>
              <a:solidFill>
                <a:srgbClr val="003896"/>
              </a:solidFill>
              <a:effectLst/>
              <a:uLnTx/>
              <a:uFillTx/>
              <a:latin typeface="Gill Sans MT" panose="020B0502020104020203" pitchFamily="34" charset="0"/>
              <a:ea typeface="Calibri" panose="020F0502020204030204" pitchFamily="34" charset="0"/>
              <a:cs typeface="+mn-cs"/>
            </a:endParaRPr>
          </a:p>
          <a:p>
            <a:pPr marL="266700" marR="0" lvl="0" indent="-266700" algn="l" defTabSz="914400" rtl="0" eaLnBrk="0" fontAlgn="base" latinLnBrk="0" hangingPunct="0">
              <a:lnSpc>
                <a:spcPct val="90000"/>
              </a:lnSpc>
              <a:spcBef>
                <a:spcPct val="100000"/>
              </a:spcBef>
              <a:spcAft>
                <a:spcPct val="0"/>
              </a:spcAft>
              <a:buClr>
                <a:srgbClr val="8C7F6D"/>
              </a:buClr>
              <a:buSzTx/>
              <a:buFontTx/>
              <a:buChar char="•"/>
              <a:tabLst/>
              <a:defRPr/>
            </a:pPr>
            <a:endParaRPr kumimoji="0" lang="en-ZA" sz="1100" b="0" i="0" u="none" strike="noStrike" kern="1200" cap="none" spc="0" normalizeH="0" baseline="0" noProof="0" dirty="0">
              <a:ln>
                <a:noFill/>
              </a:ln>
              <a:solidFill>
                <a:srgbClr val="003896"/>
              </a:solidFill>
              <a:effectLst/>
              <a:uLnTx/>
              <a:uFillTx/>
              <a:latin typeface="Gill Sans MT" panose="020B0502020104020203" pitchFamily="34" charset="0"/>
              <a:ea typeface="Times New Roman" panose="02020603050405020304" pitchFamily="18" charset="0"/>
              <a:cs typeface="+mn-cs"/>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a:t>
            </a: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p:txBody>
      </p:sp>
      <p:sp>
        <p:nvSpPr>
          <p:cNvPr id="5" name="Rounded Rectangle 8">
            <a:extLst>
              <a:ext uri="{FF2B5EF4-FFF2-40B4-BE49-F238E27FC236}">
                <a16:creationId xmlns:a16="http://schemas.microsoft.com/office/drawing/2014/main" id="{87B7ECFC-DA78-3931-AF0B-8515A730B795}"/>
              </a:ext>
            </a:extLst>
          </p:cNvPr>
          <p:cNvSpPr/>
          <p:nvPr/>
        </p:nvSpPr>
        <p:spPr>
          <a:xfrm>
            <a:off x="6096000" y="4163939"/>
            <a:ext cx="5472000" cy="328053"/>
          </a:xfrm>
          <a:prstGeom prst="roundRect">
            <a:avLst>
              <a:gd name="adj" fmla="val 4593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Conclusion</a:t>
            </a:r>
            <a:r>
              <a:rPr kumimoji="0" lang="en-ZA" sz="16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 </a:t>
            </a:r>
          </a:p>
        </p:txBody>
      </p:sp>
      <p:sp>
        <p:nvSpPr>
          <p:cNvPr id="6" name="Content Placeholder 2">
            <a:extLst>
              <a:ext uri="{FF2B5EF4-FFF2-40B4-BE49-F238E27FC236}">
                <a16:creationId xmlns:a16="http://schemas.microsoft.com/office/drawing/2014/main" id="{0B76AFE8-4E22-1BD1-8E0E-05D5B3AC17BD}"/>
              </a:ext>
            </a:extLst>
          </p:cNvPr>
          <p:cNvSpPr txBox="1">
            <a:spLocks/>
          </p:cNvSpPr>
          <p:nvPr/>
        </p:nvSpPr>
        <p:spPr>
          <a:xfrm>
            <a:off x="5959895" y="4515905"/>
            <a:ext cx="5570301" cy="430892"/>
          </a:xfrm>
          <a:prstGeom prst="rect">
            <a:avLst/>
          </a:prstGeom>
        </p:spPr>
        <p:txBody>
          <a:bodyPr>
            <a:noAutofit/>
          </a:bodyPr>
          <a:lst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marL="266700" marR="0" lvl="0" indent="-266700" algn="l" defTabSz="914400" rtl="0" eaLnBrk="0" fontAlgn="base" latinLnBrk="0" hangingPunct="0">
              <a:lnSpc>
                <a:spcPct val="90000"/>
              </a:lnSpc>
              <a:spcBef>
                <a:spcPct val="100000"/>
              </a:spcBef>
              <a:spcAft>
                <a:spcPct val="0"/>
              </a:spcAft>
              <a:buClr>
                <a:srgbClr val="8C7F6D"/>
              </a:buClr>
              <a:buSzTx/>
              <a:buFontTx/>
              <a:buChar char="•"/>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Eskom is dedicated to maintaining</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operational resilience </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and </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reliability</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ensuring that critical systems and services continue to function during adverse events.</a:t>
            </a: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p:txBody>
      </p:sp>
      <p:sp>
        <p:nvSpPr>
          <p:cNvPr id="7" name="Content Placeholder 2">
            <a:extLst>
              <a:ext uri="{FF2B5EF4-FFF2-40B4-BE49-F238E27FC236}">
                <a16:creationId xmlns:a16="http://schemas.microsoft.com/office/drawing/2014/main" id="{23BA1F76-4D9E-F0FE-1B7F-3F8705D6AF4A}"/>
              </a:ext>
            </a:extLst>
          </p:cNvPr>
          <p:cNvSpPr txBox="1">
            <a:spLocks/>
          </p:cNvSpPr>
          <p:nvPr/>
        </p:nvSpPr>
        <p:spPr>
          <a:xfrm>
            <a:off x="5959895" y="1413051"/>
            <a:ext cx="5527625" cy="1295069"/>
          </a:xfrm>
          <a:prstGeom prst="rect">
            <a:avLst/>
          </a:prstGeom>
        </p:spPr>
        <p:txBody>
          <a:bodyPr>
            <a:noAutofit/>
          </a:bodyPr>
          <a:lst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Eskom has Disaster Recovery (DR) plans and procedures for all critical applications and systems.</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Annual </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Disaster Recovery Plan </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(DRP) tests ensure continuity for all critical applications and systems.</a:t>
            </a:r>
          </a:p>
          <a:p>
            <a:pPr marL="266693" marR="0" lvl="0" indent="-266693" algn="just" defTabSz="914400" rtl="0" eaLnBrk="0" fontAlgn="base" latinLnBrk="0" hangingPunct="0">
              <a:lnSpc>
                <a:spcPct val="100000"/>
              </a:lnSpc>
              <a:spcBef>
                <a:spcPts val="600"/>
              </a:spcBef>
              <a:spcAft>
                <a:spcPct val="0"/>
              </a:spcAft>
              <a:buClr>
                <a:srgbClr val="8C7F6D"/>
              </a:buClr>
              <a:buSzTx/>
              <a:buFontTx/>
              <a:buChar char="•"/>
              <a:tabLst/>
              <a:defRPr/>
            </a:pP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New applications and systems undergo a </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Business Impact Assessment </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(BIA) to </a:t>
            </a:r>
            <a:r>
              <a:rPr kumimoji="0" lang="en-ZA" sz="1100" b="1"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classify</a:t>
            </a:r>
            <a:r>
              <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rPr>
              <a:t> them and determine the required level of support.</a:t>
            </a:r>
            <a:r>
              <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rPr>
              <a:t>.</a:t>
            </a: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endParaRPr>
          </a:p>
          <a:p>
            <a:pPr marL="0" marR="0" lvl="0" indent="0" algn="l" defTabSz="914400" rtl="0" eaLnBrk="0" fontAlgn="base" latinLnBrk="0" hangingPunct="0">
              <a:lnSpc>
                <a:spcPct val="100000"/>
              </a:lnSpc>
              <a:spcBef>
                <a:spcPts val="600"/>
              </a:spcBef>
              <a:spcAft>
                <a:spcPct val="0"/>
              </a:spcAft>
              <a:buClr>
                <a:srgbClr val="8C7F6D"/>
              </a:buClr>
              <a:buSzTx/>
              <a:buFontTx/>
              <a:buNone/>
              <a:tabLst/>
              <a:defRPr/>
            </a:pPr>
            <a:endParaRPr kumimoji="0" lang="en-ZA" sz="1100" b="0" i="0" u="none" strike="noStrike" kern="0" cap="none" spc="0" normalizeH="0" baseline="0" noProof="0" dirty="0">
              <a:ln>
                <a:noFill/>
              </a:ln>
              <a:solidFill>
                <a:srgbClr val="003896"/>
              </a:solidFill>
              <a:effectLst/>
              <a:uLnTx/>
              <a:uFillTx/>
              <a:latin typeface="Gill Sans MT" panose="020B0502020104020203" pitchFamily="34" charset="0"/>
              <a:ea typeface="+mn-ea"/>
              <a:cs typeface="Arial"/>
            </a:endParaRPr>
          </a:p>
        </p:txBody>
      </p:sp>
      <p:sp>
        <p:nvSpPr>
          <p:cNvPr id="8" name="Rounded Rectangle 8">
            <a:extLst>
              <a:ext uri="{FF2B5EF4-FFF2-40B4-BE49-F238E27FC236}">
                <a16:creationId xmlns:a16="http://schemas.microsoft.com/office/drawing/2014/main" id="{E8DF652A-9A7A-E50C-2E14-F5607B5990CE}"/>
              </a:ext>
            </a:extLst>
          </p:cNvPr>
          <p:cNvSpPr/>
          <p:nvPr/>
        </p:nvSpPr>
        <p:spPr>
          <a:xfrm>
            <a:off x="6096000" y="2786956"/>
            <a:ext cx="5472000" cy="328053"/>
          </a:xfrm>
          <a:prstGeom prst="roundRect">
            <a:avLst>
              <a:gd name="adj" fmla="val 4593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a:rPr>
              <a:t>Continuous Monitoring and Testing</a:t>
            </a:r>
          </a:p>
        </p:txBody>
      </p:sp>
      <p:sp>
        <p:nvSpPr>
          <p:cNvPr id="12" name="Rectangle 11">
            <a:extLst>
              <a:ext uri="{FF2B5EF4-FFF2-40B4-BE49-F238E27FC236}">
                <a16:creationId xmlns:a16="http://schemas.microsoft.com/office/drawing/2014/main" id="{3D7240E9-D9EA-8332-9C30-92E48350E90F}"/>
              </a:ext>
            </a:extLst>
          </p:cNvPr>
          <p:cNvSpPr/>
          <p:nvPr/>
        </p:nvSpPr>
        <p:spPr>
          <a:xfrm>
            <a:off x="5973146" y="1032831"/>
            <a:ext cx="5690547" cy="5208943"/>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7999" tIns="17999" rIns="17999" bIns="1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1200" cap="none" spc="0" normalizeH="0" baseline="0" noProof="0" dirty="0">
              <a:ln>
                <a:noFill/>
              </a:ln>
              <a:solidFill>
                <a:srgbClr val="FFFFFF"/>
              </a:solidFill>
              <a:effectLst/>
              <a:uLnTx/>
              <a:uFillTx/>
              <a:latin typeface="Arial"/>
              <a:ea typeface="+mn-ea"/>
              <a:cs typeface="Arial"/>
            </a:endParaRPr>
          </a:p>
        </p:txBody>
      </p:sp>
      <p:sp>
        <p:nvSpPr>
          <p:cNvPr id="13" name="Slide Number Placeholder 1">
            <a:extLst>
              <a:ext uri="{FF2B5EF4-FFF2-40B4-BE49-F238E27FC236}">
                <a16:creationId xmlns:a16="http://schemas.microsoft.com/office/drawing/2014/main" id="{9989205C-0D28-786B-EE86-A882E399C885}"/>
              </a:ext>
            </a:extLst>
          </p:cNvPr>
          <p:cNvSpPr txBox="1">
            <a:spLocks/>
          </p:cNvSpPr>
          <p:nvPr/>
        </p:nvSpPr>
        <p:spPr>
          <a:xfrm>
            <a:off x="11616613" y="6430144"/>
            <a:ext cx="4800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219170" rtl="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34</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Tree>
    <p:extLst>
      <p:ext uri="{BB962C8B-B14F-4D97-AF65-F5344CB8AC3E}">
        <p14:creationId xmlns:p14="http://schemas.microsoft.com/office/powerpoint/2010/main" val="3019233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06045-D105-A03F-5DCA-38D26299D83D}"/>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F9B071D-CBEB-D0EA-C801-7EB4DE84C187}"/>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AF9B071D-CBEB-D0EA-C801-7EB4DE84C187}"/>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532B334D-385C-670E-F437-4680C811EDA7}"/>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40C851BA-B74D-BFF5-4856-0BCDB26CDD06}"/>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0462D372-DECF-3E42-896E-01CCB6F7D884}"/>
              </a:ext>
            </a:extLst>
          </p:cNvPr>
          <p:cNvSpPr txBox="1"/>
          <p:nvPr/>
        </p:nvSpPr>
        <p:spPr>
          <a:xfrm>
            <a:off x="5998464" y="2951946"/>
            <a:ext cx="5169408" cy="1200329"/>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Action Plans: </a:t>
            </a:r>
          </a:p>
          <a:p>
            <a:pPr>
              <a:buClr>
                <a:schemeClr val="bg1">
                  <a:lumMod val="50000"/>
                </a:schemeClr>
              </a:buClr>
            </a:pPr>
            <a:r>
              <a:rPr lang="en-ZA" sz="2400" dirty="0">
                <a:solidFill>
                  <a:schemeClr val="bg1"/>
                </a:solidFill>
                <a:latin typeface="Gill Sans MT" panose="020B0502020104020203" pitchFamily="34" charset="0"/>
              </a:rPr>
              <a:t>Audit recovery plan </a:t>
            </a:r>
          </a:p>
          <a:p>
            <a:pPr>
              <a:buClr>
                <a:schemeClr val="bg1">
                  <a:lumMod val="50000"/>
                </a:schemeClr>
              </a:buClr>
            </a:pPr>
            <a:endParaRPr lang="en-ZA" sz="2400"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127568208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EC656EC-1474-76F4-7782-A05FE7DBE7CD}"/>
              </a:ext>
            </a:extLst>
          </p:cNvPr>
          <p:cNvSpPr txBox="1">
            <a:spLocks/>
          </p:cNvSpPr>
          <p:nvPr/>
        </p:nvSpPr>
        <p:spPr>
          <a:xfrm>
            <a:off x="11616613" y="6430144"/>
            <a:ext cx="4800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219170" fontAlgn="base">
              <a:spcBef>
                <a:spcPct val="0"/>
              </a:spcBef>
              <a:spcAft>
                <a:spcPct val="0"/>
              </a:spcAft>
              <a:defRPr/>
            </a:pPr>
            <a:fld id="{261B99D8-237B-45BC-A063-5204EC80B97A}" type="slidenum">
              <a:rPr lang="en-GB" sz="1200" smtClean="0">
                <a:solidFill>
                  <a:srgbClr val="FFFFFF"/>
                </a:solidFill>
                <a:latin typeface="Gill Sans MT" panose="020B0502020104020203" pitchFamily="34" charset="0"/>
                <a:cs typeface="Arial" charset="0"/>
                <a:sym typeface="Gill Sans MT" panose="020B0502020104020203" pitchFamily="34" charset="0"/>
              </a:rPr>
              <a:pPr algn="r" defTabSz="1219170" fontAlgn="base">
                <a:spcBef>
                  <a:spcPct val="0"/>
                </a:spcBef>
                <a:spcAft>
                  <a:spcPct val="0"/>
                </a:spcAft>
                <a:defRPr/>
              </a:pPr>
              <a:t>36</a:t>
            </a:fld>
            <a:endParaRPr lang="en-GB" sz="1200" dirty="0">
              <a:solidFill>
                <a:srgbClr val="FFFFFF"/>
              </a:solidFill>
              <a:latin typeface="Gill Sans MT" panose="020B0502020104020203" pitchFamily="34" charset="0"/>
              <a:cs typeface="Arial" charset="0"/>
              <a:sym typeface="Gill Sans MT" panose="020B0502020104020203" pitchFamily="34" charset="0"/>
            </a:endParaRPr>
          </a:p>
        </p:txBody>
      </p:sp>
      <p:sp>
        <p:nvSpPr>
          <p:cNvPr id="4" name="Title 1">
            <a:extLst>
              <a:ext uri="{FF2B5EF4-FFF2-40B4-BE49-F238E27FC236}">
                <a16:creationId xmlns:a16="http://schemas.microsoft.com/office/drawing/2014/main" id="{AC494A24-DC1E-E9BC-8FA8-BCCE2CC0D3CB}"/>
              </a:ext>
            </a:extLst>
          </p:cNvPr>
          <p:cNvSpPr txBox="1">
            <a:spLocks/>
          </p:cNvSpPr>
          <p:nvPr/>
        </p:nvSpPr>
        <p:spPr>
          <a:xfrm>
            <a:off x="277284" y="151251"/>
            <a:ext cx="8693149" cy="666751"/>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2400" kern="1200">
                <a:solidFill>
                  <a:schemeClr val="bg1"/>
                </a:solidFill>
                <a:latin typeface="Gill Sans MT" panose="020B0502020104020203" pitchFamily="34" charset="0"/>
                <a:ea typeface="+mj-ea"/>
                <a:cs typeface="+mj-cs"/>
                <a:sym typeface="Gill Sans MT" panose="020B0502020104020203" pitchFamily="34" charset="0"/>
              </a:defRPr>
            </a:lvl1pPr>
          </a:lstStyle>
          <a:p>
            <a:r>
              <a:rPr lang="en-US" dirty="0"/>
              <a:t>Action plans:  Audit recovery plan</a:t>
            </a:r>
          </a:p>
        </p:txBody>
      </p:sp>
      <p:graphicFrame>
        <p:nvGraphicFramePr>
          <p:cNvPr id="5" name="Diagram 4">
            <a:extLst>
              <a:ext uri="{FF2B5EF4-FFF2-40B4-BE49-F238E27FC236}">
                <a16:creationId xmlns:a16="http://schemas.microsoft.com/office/drawing/2014/main" id="{F9DD1DA2-15F8-3D6D-5570-C90A9163DD4A}"/>
              </a:ext>
            </a:extLst>
          </p:cNvPr>
          <p:cNvGraphicFramePr/>
          <p:nvPr/>
        </p:nvGraphicFramePr>
        <p:xfrm>
          <a:off x="417444" y="1053548"/>
          <a:ext cx="11199170" cy="5198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9556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E996-25A3-76DC-7C03-7EDAFCC93792}"/>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E85ECEB-D683-512A-E1B1-43FE6A3E2DC2}"/>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2E85ECEB-D683-512A-E1B1-43FE6A3E2DC2}"/>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C1DB1F40-E719-2D57-F94D-1BFFF652A485}"/>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32668715-5D7D-93C7-B351-E69CBC020EDA}"/>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2BC3DA90-C225-3360-E079-7DD72E4D328C}"/>
              </a:ext>
            </a:extLst>
          </p:cNvPr>
          <p:cNvSpPr txBox="1"/>
          <p:nvPr/>
        </p:nvSpPr>
        <p:spPr>
          <a:xfrm>
            <a:off x="5998464" y="2951946"/>
            <a:ext cx="5169408" cy="461665"/>
          </a:xfrm>
          <a:prstGeom prst="rect">
            <a:avLst/>
          </a:prstGeom>
          <a:noFill/>
        </p:spPr>
        <p:txBody>
          <a:bodyPr wrap="square" rtlCol="0">
            <a:spAutoFit/>
          </a:bodyPr>
          <a:lstStyle/>
          <a:p>
            <a:pPr>
              <a:buClr>
                <a:schemeClr val="bg1">
                  <a:lumMod val="50000"/>
                </a:schemeClr>
              </a:buClr>
            </a:pPr>
            <a:r>
              <a:rPr lang="en-US" sz="2400" dirty="0">
                <a:solidFill>
                  <a:schemeClr val="bg1"/>
                </a:solidFill>
                <a:latin typeface="Gill Sans MT" panose="020B0502020104020203" pitchFamily="34" charset="0"/>
              </a:rPr>
              <a:t>Q</a:t>
            </a:r>
            <a:r>
              <a:rPr lang="en-ZA" sz="2400" dirty="0" err="1">
                <a:solidFill>
                  <a:schemeClr val="bg1"/>
                </a:solidFill>
                <a:latin typeface="Gill Sans MT" panose="020B0502020104020203" pitchFamily="34" charset="0"/>
              </a:rPr>
              <a:t>uestion</a:t>
            </a:r>
            <a:r>
              <a:rPr lang="en-ZA" sz="2400" dirty="0">
                <a:solidFill>
                  <a:schemeClr val="bg1"/>
                </a:solidFill>
                <a:latin typeface="Gill Sans MT" panose="020B0502020104020203" pitchFamily="34" charset="0"/>
              </a:rPr>
              <a:t> &amp; Answer session</a:t>
            </a:r>
          </a:p>
        </p:txBody>
      </p:sp>
    </p:spTree>
    <p:extLst>
      <p:ext uri="{BB962C8B-B14F-4D97-AF65-F5344CB8AC3E}">
        <p14:creationId xmlns:p14="http://schemas.microsoft.com/office/powerpoint/2010/main" val="378460232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5576-E361-29AF-5C2D-41283D42756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75903B8-D9BC-9943-BA2A-F72AC244BB79}"/>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A75903B8-D9BC-9943-BA2A-F72AC244BB79}"/>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D8D7A065-2F87-F590-EDD3-420F9EF1BB3F}"/>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pic>
        <p:nvPicPr>
          <p:cNvPr id="7" name="Picture Placeholder 6">
            <a:extLst>
              <a:ext uri="{FF2B5EF4-FFF2-40B4-BE49-F238E27FC236}">
                <a16:creationId xmlns:a16="http://schemas.microsoft.com/office/drawing/2014/main" id="{D596C654-BB18-5D24-B7BF-79F7B043FD31}"/>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p:blipFill>
        <p:spPr/>
      </p:pic>
      <p:sp>
        <p:nvSpPr>
          <p:cNvPr id="4" name="TextBox 3">
            <a:extLst>
              <a:ext uri="{FF2B5EF4-FFF2-40B4-BE49-F238E27FC236}">
                <a16:creationId xmlns:a16="http://schemas.microsoft.com/office/drawing/2014/main" id="{FC3EE380-1A0B-D585-9CC8-F96B3F04FF12}"/>
              </a:ext>
            </a:extLst>
          </p:cNvPr>
          <p:cNvSpPr txBox="1"/>
          <p:nvPr/>
        </p:nvSpPr>
        <p:spPr>
          <a:xfrm>
            <a:off x="5998464" y="2951946"/>
            <a:ext cx="5169408" cy="461665"/>
          </a:xfrm>
          <a:prstGeom prst="rect">
            <a:avLst/>
          </a:prstGeom>
          <a:noFill/>
        </p:spPr>
        <p:txBody>
          <a:bodyPr wrap="square" rtlCol="0">
            <a:spAutoFit/>
          </a:bodyPr>
          <a:lstStyle/>
          <a:p>
            <a:pPr>
              <a:buClr>
                <a:schemeClr val="bg1">
                  <a:lumMod val="50000"/>
                </a:schemeClr>
              </a:buClr>
            </a:pPr>
            <a:r>
              <a:rPr lang="en-US" sz="2400" dirty="0">
                <a:solidFill>
                  <a:schemeClr val="bg1"/>
                </a:solidFill>
                <a:latin typeface="Gill Sans MT" panose="020B0502020104020203" pitchFamily="34" charset="0"/>
              </a:rPr>
              <a:t>C</a:t>
            </a:r>
            <a:r>
              <a:rPr lang="en-ZA" sz="2400" dirty="0">
                <a:solidFill>
                  <a:schemeClr val="bg1"/>
                </a:solidFill>
                <a:latin typeface="Gill Sans MT" panose="020B0502020104020203" pitchFamily="34" charset="0"/>
              </a:rPr>
              <a:t>lose and next steps</a:t>
            </a:r>
          </a:p>
        </p:txBody>
      </p:sp>
    </p:spTree>
    <p:extLst>
      <p:ext uri="{BB962C8B-B14F-4D97-AF65-F5344CB8AC3E}">
        <p14:creationId xmlns:p14="http://schemas.microsoft.com/office/powerpoint/2010/main" val="270103706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C30B092-466A-436C-7A26-994E0271EC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6" progId="TCLayout.ActiveDocument.1">
                  <p:embed/>
                </p:oleObj>
              </mc:Choice>
              <mc:Fallback>
                <p:oleObj name="think-cell Slide" r:id="rId3" imgW="425" imgH="426" progId="TCLayout.ActiveDocument.1">
                  <p:embed/>
                  <p:pic>
                    <p:nvPicPr>
                      <p:cNvPr id="4" name="think-cell data - do not delete" hidden="1">
                        <a:extLst>
                          <a:ext uri="{FF2B5EF4-FFF2-40B4-BE49-F238E27FC236}">
                            <a16:creationId xmlns:a16="http://schemas.microsoft.com/office/drawing/2014/main" id="{9C30B092-466A-436C-7A26-994E0271EC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A2D363BC-56CF-EC96-07C5-7C8BE6572AAA}"/>
              </a:ext>
            </a:extLst>
          </p:cNvPr>
          <p:cNvSpPr>
            <a:spLocks noGrp="1"/>
          </p:cNvSpPr>
          <p:nvPr>
            <p:ph type="title"/>
          </p:nvPr>
        </p:nvSpPr>
        <p:spPr/>
        <p:txBody>
          <a:bodyPr vert="horz"/>
          <a:lstStyle/>
          <a:p>
            <a:r>
              <a:rPr lang="en-GB" dirty="0"/>
              <a:t>Several key challenges delayed the publication of the FY2024 results</a:t>
            </a:r>
          </a:p>
        </p:txBody>
      </p:sp>
      <p:sp>
        <p:nvSpPr>
          <p:cNvPr id="11" name="TextBox 10">
            <a:extLst>
              <a:ext uri="{FF2B5EF4-FFF2-40B4-BE49-F238E27FC236}">
                <a16:creationId xmlns:a16="http://schemas.microsoft.com/office/drawing/2014/main" id="{A3A1EBBE-9356-BBE7-C7C6-2D19E918C74D}"/>
              </a:ext>
            </a:extLst>
          </p:cNvPr>
          <p:cNvSpPr txBox="1"/>
          <p:nvPr/>
        </p:nvSpPr>
        <p:spPr>
          <a:xfrm>
            <a:off x="133216" y="6448723"/>
            <a:ext cx="2640293"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INTRODUCTION</a:t>
            </a:r>
          </a:p>
        </p:txBody>
      </p:sp>
      <p:sp>
        <p:nvSpPr>
          <p:cNvPr id="12" name="Slide Number Placeholder 3">
            <a:extLst>
              <a:ext uri="{FF2B5EF4-FFF2-40B4-BE49-F238E27FC236}">
                <a16:creationId xmlns:a16="http://schemas.microsoft.com/office/drawing/2014/main" id="{16B0595B-0030-A508-1406-53D648023013}"/>
              </a:ext>
            </a:extLst>
          </p:cNvPr>
          <p:cNvSpPr>
            <a:spLocks noGrp="1"/>
          </p:cNvSpPr>
          <p:nvPr>
            <p:ph type="sldNum" sz="quarter" idx="4"/>
          </p:nvPr>
        </p:nvSpPr>
        <p:spPr>
          <a:xfrm>
            <a:off x="11616613" y="6430144"/>
            <a:ext cx="480000" cy="365125"/>
          </a:xfr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2607EEC-A0ED-468E-ADF8-15CC7F28A5E5}" type="slidenum">
              <a:rPr kumimoji="0" lang="en-GB" sz="1200" b="0" i="0" u="none" strike="noStrike" kern="1200" cap="none" spc="0" normalizeH="0" baseline="0" noProof="0" smtClean="0">
                <a:ln>
                  <a:noFill/>
                </a:ln>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effectLst/>
              <a:uLnTx/>
              <a:uFillTx/>
            </a:endParaRPr>
          </a:p>
        </p:txBody>
      </p:sp>
      <p:sp>
        <p:nvSpPr>
          <p:cNvPr id="13" name="Content Placeholder 2">
            <a:extLst>
              <a:ext uri="{FF2B5EF4-FFF2-40B4-BE49-F238E27FC236}">
                <a16:creationId xmlns:a16="http://schemas.microsoft.com/office/drawing/2014/main" id="{024586D7-5976-CED4-8FCA-69FFAB56EA09}"/>
              </a:ext>
            </a:extLst>
          </p:cNvPr>
          <p:cNvSpPr txBox="1">
            <a:spLocks/>
          </p:cNvSpPr>
          <p:nvPr/>
        </p:nvSpPr>
        <p:spPr>
          <a:xfrm>
            <a:off x="291842" y="1250199"/>
            <a:ext cx="11278119" cy="40556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180000">
              <a:lnSpc>
                <a:spcPct val="100000"/>
              </a:lnSpc>
              <a:spcBef>
                <a:spcPts val="600"/>
              </a:spcBef>
              <a:buClr>
                <a:schemeClr val="tx2"/>
              </a:buClr>
              <a:buFont typeface="Arial" panose="020B0604020202020204" pitchFamily="34" charset="0"/>
              <a:buChar char="•"/>
            </a:pPr>
            <a:r>
              <a:rPr lang="en-US" sz="1600" dirty="0">
                <a:latin typeface="Gill Sans MT" panose="020B0502020104020203" pitchFamily="34" charset="0"/>
              </a:rPr>
              <a:t>Bulk generation of illegal prepaid electricity tokens on Eskom’s online vending system for prepaid meters</a:t>
            </a:r>
          </a:p>
          <a:p>
            <a:pPr marL="447675" lvl="1" indent="-269875">
              <a:lnSpc>
                <a:spcPct val="100000"/>
              </a:lnSpc>
              <a:spcBef>
                <a:spcPts val="600"/>
              </a:spcBef>
              <a:buClr>
                <a:schemeClr val="tx2"/>
              </a:buClr>
              <a:buFont typeface="Courier New" panose="02070309020205020404" pitchFamily="49" charset="0"/>
              <a:buChar char="o"/>
            </a:pPr>
            <a:r>
              <a:rPr lang="en-US" sz="1600" dirty="0">
                <a:latin typeface="Gill Sans MT" panose="020B0502020104020203" pitchFamily="34" charset="0"/>
              </a:rPr>
              <a:t>Collusion is suspected between Eskom staff and illicit operators who breached controls within the prepaid ecosystem to facilitate the creation and sale of fraudulent prepaid electricity tokens</a:t>
            </a:r>
          </a:p>
          <a:p>
            <a:pPr marL="447675" lvl="1" indent="-269875">
              <a:lnSpc>
                <a:spcPct val="100000"/>
              </a:lnSpc>
              <a:spcBef>
                <a:spcPts val="600"/>
              </a:spcBef>
              <a:buClr>
                <a:schemeClr val="tx2"/>
              </a:buClr>
              <a:buFont typeface="Courier New" panose="02070309020205020404" pitchFamily="49" charset="0"/>
              <a:buChar char="o"/>
            </a:pPr>
            <a:r>
              <a:rPr lang="en-US" sz="1600" dirty="0">
                <a:latin typeface="Gill Sans MT" panose="020B0502020104020203" pitchFamily="34" charset="0"/>
              </a:rPr>
              <a:t>A forensic investigation is underway to determine the root causes and make recommendations</a:t>
            </a:r>
          </a:p>
          <a:p>
            <a:pPr marL="447675" lvl="1" indent="-269875">
              <a:lnSpc>
                <a:spcPct val="100000"/>
              </a:lnSpc>
              <a:spcBef>
                <a:spcPts val="600"/>
              </a:spcBef>
              <a:buClr>
                <a:schemeClr val="tx2"/>
              </a:buClr>
              <a:buFont typeface="Courier New" panose="02070309020205020404" pitchFamily="49" charset="0"/>
              <a:buChar char="o"/>
            </a:pPr>
            <a:r>
              <a:rPr lang="en-US" sz="1600" dirty="0">
                <a:latin typeface="Gill Sans MT" panose="020B0502020104020203" pitchFamily="34" charset="0"/>
              </a:rPr>
              <a:t>Inability to reliably estimate the potential obligation from the exposure that illicit tokens can be used in the future due to the high level of uncertainty around the number of illicit prepaid electricity tokens that remain in circulation and compatible with Eskom meters</a:t>
            </a:r>
            <a:endParaRPr lang="en-GB" sz="1600" dirty="0">
              <a:latin typeface="Gill Sans MT" panose="020B0502020104020203" pitchFamily="34" charset="0"/>
            </a:endParaRPr>
          </a:p>
          <a:p>
            <a:pPr marL="180000" indent="-180000">
              <a:lnSpc>
                <a:spcPct val="100000"/>
              </a:lnSpc>
              <a:spcBef>
                <a:spcPts val="600"/>
              </a:spcBef>
              <a:buClr>
                <a:schemeClr val="tx2"/>
              </a:buClr>
              <a:buFont typeface="Arial" panose="020B0604020202020204" pitchFamily="34" charset="0"/>
              <a:buChar char="•"/>
            </a:pPr>
            <a:r>
              <a:rPr lang="en-GB" sz="1600" dirty="0">
                <a:latin typeface="Gill Sans MT" panose="020B0502020104020203" pitchFamily="34" charset="0"/>
              </a:rPr>
              <a:t>Challenges involving NTCSA</a:t>
            </a:r>
          </a:p>
          <a:p>
            <a:pPr marL="465750" lvl="1" indent="-285750">
              <a:lnSpc>
                <a:spcPct val="100000"/>
              </a:lnSpc>
              <a:spcBef>
                <a:spcPts val="600"/>
              </a:spcBef>
              <a:buClr>
                <a:schemeClr val="tx2"/>
              </a:buClr>
              <a:buFont typeface="Courier New" panose="02070309020205020404" pitchFamily="49" charset="0"/>
              <a:buChar char="o"/>
            </a:pPr>
            <a:r>
              <a:rPr lang="en-GB" sz="1600" dirty="0">
                <a:latin typeface="Gill Sans MT" panose="020B0502020104020203" pitchFamily="34" charset="0"/>
              </a:rPr>
              <a:t>Determination of take-on balances at 31 March 2024 following the disposal of the Transmission business to NTCSA</a:t>
            </a:r>
          </a:p>
          <a:p>
            <a:pPr marL="465750" lvl="1" indent="-285750">
              <a:lnSpc>
                <a:spcPct val="100000"/>
              </a:lnSpc>
              <a:spcBef>
                <a:spcPts val="600"/>
              </a:spcBef>
              <a:buClr>
                <a:schemeClr val="tx2"/>
              </a:buClr>
              <a:buFont typeface="Courier New" panose="02070309020205020404" pitchFamily="49" charset="0"/>
              <a:buChar char="o"/>
            </a:pPr>
            <a:r>
              <a:rPr lang="en-GB" sz="1600" dirty="0">
                <a:latin typeface="Gill Sans MT" panose="020B0502020104020203" pitchFamily="34" charset="0"/>
              </a:rPr>
              <a:t>Subsequent derecognition of a deferred tax asset of R36.6 billion following the transaction</a:t>
            </a:r>
          </a:p>
          <a:p>
            <a:pPr marL="465750" lvl="1" indent="-285750">
              <a:lnSpc>
                <a:spcPct val="100000"/>
              </a:lnSpc>
              <a:spcBef>
                <a:spcPts val="600"/>
              </a:spcBef>
              <a:buClr>
                <a:schemeClr val="tx2"/>
              </a:buClr>
              <a:buFont typeface="Courier New" panose="02070309020205020404" pitchFamily="49" charset="0"/>
              <a:buChar char="o"/>
            </a:pPr>
            <a:r>
              <a:rPr lang="en-GB" sz="1600" dirty="0">
                <a:latin typeface="Gill Sans MT" panose="020B0502020104020203" pitchFamily="34" charset="0"/>
              </a:rPr>
              <a:t>Valuation of an upstream guarantee from NTCSA for third-party debt secured by NTCSA’s assets</a:t>
            </a:r>
          </a:p>
          <a:p>
            <a:pPr marL="180000" indent="-180000">
              <a:lnSpc>
                <a:spcPct val="100000"/>
              </a:lnSpc>
              <a:spcBef>
                <a:spcPts val="600"/>
              </a:spcBef>
              <a:buClr>
                <a:schemeClr val="tx2"/>
              </a:buClr>
              <a:buFont typeface="Arial" panose="020B0604020202020204" pitchFamily="34" charset="0"/>
              <a:buChar char="•"/>
            </a:pPr>
            <a:r>
              <a:rPr lang="en-GB" sz="1600" dirty="0">
                <a:solidFill>
                  <a:srgbClr val="003896"/>
                </a:solidFill>
                <a:latin typeface="Gill Sans MT" panose="020B0502020104020203" pitchFamily="34" charset="0"/>
              </a:rPr>
              <a:t>Responding to reportable irregularities raised by the external auditors</a:t>
            </a:r>
          </a:p>
          <a:p>
            <a:pPr marL="180000" indent="-180000">
              <a:lnSpc>
                <a:spcPct val="100000"/>
              </a:lnSpc>
              <a:spcBef>
                <a:spcPts val="600"/>
              </a:spcBef>
              <a:buClr>
                <a:schemeClr val="tx2"/>
              </a:buClr>
              <a:buFont typeface="Arial" panose="020B0604020202020204" pitchFamily="34" charset="0"/>
              <a:buChar char="•"/>
            </a:pPr>
            <a:endParaRPr lang="en-GB" sz="1600" dirty="0">
              <a:solidFill>
                <a:srgbClr val="003896"/>
              </a:solidFill>
              <a:latin typeface="Gill Sans MT" panose="020B0502020104020203" pitchFamily="34" charset="0"/>
            </a:endParaRPr>
          </a:p>
        </p:txBody>
      </p:sp>
      <p:sp>
        <p:nvSpPr>
          <p:cNvPr id="14" name="TextBox 13">
            <a:extLst>
              <a:ext uri="{FF2B5EF4-FFF2-40B4-BE49-F238E27FC236}">
                <a16:creationId xmlns:a16="http://schemas.microsoft.com/office/drawing/2014/main" id="{6D7940ED-6D19-51C6-2914-7EDD8ACB01FB}"/>
              </a:ext>
            </a:extLst>
          </p:cNvPr>
          <p:cNvSpPr txBox="1"/>
          <p:nvPr/>
        </p:nvSpPr>
        <p:spPr>
          <a:xfrm>
            <a:off x="873512" y="5303297"/>
            <a:ext cx="10444976" cy="646331"/>
          </a:xfrm>
          <a:prstGeom prst="rect">
            <a:avLst/>
          </a:prstGeom>
          <a:noFill/>
        </p:spPr>
        <p:txBody>
          <a:bodyPr wrap="square">
            <a:spAutoFit/>
          </a:bodyPr>
          <a:lstStyle/>
          <a:p>
            <a:pPr algn="ctr" eaLnBrk="0" fontAlgn="base" hangingPunct="0">
              <a:lnSpc>
                <a:spcPct val="100000"/>
              </a:lnSpc>
              <a:spcBef>
                <a:spcPct val="0"/>
              </a:spcBef>
              <a:spcAft>
                <a:spcPct val="0"/>
              </a:spcAft>
              <a:tabLst>
                <a:tab pos="3324225" algn="l"/>
              </a:tabLst>
            </a:pPr>
            <a:r>
              <a:rPr lang="en-GB" altLang="en-US" sz="1800" dirty="0">
                <a:solidFill>
                  <a:schemeClr val="tx2"/>
                </a:solidFill>
                <a:latin typeface="Gill Sans MT" panose="020B0502020104020203" pitchFamily="34" charset="0"/>
                <a:ea typeface="Times New Roman" panose="02020603050405020304" pitchFamily="18" charset="0"/>
                <a:cs typeface="Arial" panose="020B0604020202020204" pitchFamily="34" charset="0"/>
              </a:rPr>
              <a:t>Operational challenges and the lack of adherence to internal controls urgently need to be addressed, to ensure that Eskom can return to a normal audit cycle, which allows for sufficient time to address audit findings</a:t>
            </a:r>
          </a:p>
        </p:txBody>
      </p:sp>
    </p:spTree>
    <p:extLst>
      <p:ext uri="{BB962C8B-B14F-4D97-AF65-F5344CB8AC3E}">
        <p14:creationId xmlns:p14="http://schemas.microsoft.com/office/powerpoint/2010/main" val="284693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291202521"/>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50180" name="Rectangle 6"/>
          <p:cNvSpPr>
            <a:spLocks noChangeArrowheads="1"/>
          </p:cNvSpPr>
          <p:nvPr/>
        </p:nvSpPr>
        <p:spPr bwMode="auto">
          <a:xfrm>
            <a:off x="498599" y="1148747"/>
            <a:ext cx="10741195" cy="4803458"/>
          </a:xfrm>
          <a:prstGeom prst="rect">
            <a:avLst/>
          </a:prstGeom>
          <a:noFill/>
          <a:ln w="9525">
            <a:noFill/>
            <a:miter lim="800000"/>
            <a:headEnd/>
            <a:tailEnd/>
          </a:ln>
        </p:spPr>
        <p:txBody>
          <a:bodyPr wrap="square" lIns="240000" tIns="144000" rIns="240000" bIns="144000">
            <a:spAutoFit/>
          </a:bodyPr>
          <a:lstStyle/>
          <a:p>
            <a:pPr defTabSz="1219170" fontAlgn="base">
              <a:spcBef>
                <a:spcPct val="0"/>
              </a:spcBef>
              <a:spcAft>
                <a:spcPct val="0"/>
              </a:spcAft>
              <a:defRPr/>
            </a:pPr>
            <a:r>
              <a:rPr lang="en-GB" sz="1333" dirty="0">
                <a:solidFill>
                  <a:srgbClr val="003896"/>
                </a:solidFill>
                <a:latin typeface="Gill Sans MT" panose="020B0502020104020203" pitchFamily="34" charset="0"/>
                <a:cs typeface="Arial" pitchFamily="34" charset="0"/>
              </a:rPr>
              <a:t>This presentation does not constitute or form part of and should not be construed as, an offer to sell, or the solicitation or invitation of any offer to buy or subscribe for or underwrite or otherwise acquire, securities of Eskom Holdings SOC Ltd (Eskom), any holding company or any of its subsidiaries in any jurisdiction or any other person, nor an inducement to enter into any investment activity. No part of this presentation, nor the fact of its distribution, should form the basis of, or be relied on in connection with, any contract or commitment or investment decision whatsoever. This presentation does not constitute a recommendation regarding any securities of Eskom or any other person.</a:t>
            </a:r>
          </a:p>
          <a:p>
            <a:pPr defTabSz="1219170" fontAlgn="base">
              <a:spcBef>
                <a:spcPct val="0"/>
              </a:spcBef>
              <a:spcAft>
                <a:spcPct val="0"/>
              </a:spcAft>
              <a:defRPr/>
            </a:pPr>
            <a:endParaRPr lang="en-GB" sz="1333" dirty="0">
              <a:solidFill>
                <a:srgbClr val="003896"/>
              </a:solidFill>
              <a:latin typeface="Gill Sans MT" panose="020B0502020104020203" pitchFamily="34" charset="0"/>
              <a:cs typeface="Arial" pitchFamily="34" charset="0"/>
            </a:endParaRPr>
          </a:p>
          <a:p>
            <a:pPr defTabSz="1219170" fontAlgn="base">
              <a:spcBef>
                <a:spcPct val="0"/>
              </a:spcBef>
              <a:spcAft>
                <a:spcPct val="0"/>
              </a:spcAft>
              <a:defRPr/>
            </a:pPr>
            <a:r>
              <a:rPr lang="en-GB" sz="1333" dirty="0">
                <a:solidFill>
                  <a:srgbClr val="003896"/>
                </a:solidFill>
                <a:latin typeface="Gill Sans MT" panose="020B0502020104020203" pitchFamily="34" charset="0"/>
                <a:cs typeface="Arial" pitchFamily="34" charset="0"/>
              </a:rPr>
              <a:t>Certain statements in this presentation regarding Eskom’s business operations may constitute “forward looking statements”. All statements other than statements of historical fact included in this presentation, including, without limitation, those regarding the financial position, business strategy, management plans and objectives for future operations of Eskom are forward looking statements.</a:t>
            </a:r>
          </a:p>
          <a:p>
            <a:pPr defTabSz="1219170" fontAlgn="base">
              <a:spcBef>
                <a:spcPct val="0"/>
              </a:spcBef>
              <a:spcAft>
                <a:spcPct val="0"/>
              </a:spcAft>
              <a:defRPr/>
            </a:pPr>
            <a:endParaRPr lang="en-GB" sz="1333" dirty="0">
              <a:solidFill>
                <a:srgbClr val="003896"/>
              </a:solidFill>
              <a:latin typeface="Gill Sans MT" panose="020B0502020104020203" pitchFamily="34" charset="0"/>
              <a:cs typeface="Arial" pitchFamily="34" charset="0"/>
            </a:endParaRPr>
          </a:p>
          <a:p>
            <a:pPr defTabSz="1219170" fontAlgn="base">
              <a:spcBef>
                <a:spcPct val="0"/>
              </a:spcBef>
              <a:spcAft>
                <a:spcPct val="0"/>
              </a:spcAft>
              <a:defRPr/>
            </a:pPr>
            <a:r>
              <a:rPr lang="en-GB" sz="1333" dirty="0">
                <a:solidFill>
                  <a:srgbClr val="003896"/>
                </a:solidFill>
                <a:latin typeface="Gill Sans MT" panose="020B0502020104020203" pitchFamily="34" charset="0"/>
                <a:cs typeface="Arial" pitchFamily="34" charset="0"/>
              </a:rPr>
              <a:t>Forward-looking statements are not intended to be a guarantee of future results, but instead constitute Eskom’s current expectations based on reasonable assumptions. Forecasted financial information is based on certain material assumptions. These assumptions include, but are not limited to continued normal levels of operating performance and electricity demand in the Distribution and Transmission Divisions and operational performance in the Generation Division consistent with historical levels, and incremental capacity additions through Group Capital at investment levels and rates of return consistent with prior experience, as well as achievements of planned productivity improvements throughout the business activities.</a:t>
            </a:r>
          </a:p>
          <a:p>
            <a:pPr defTabSz="1219170" fontAlgn="base">
              <a:spcBef>
                <a:spcPct val="0"/>
              </a:spcBef>
              <a:spcAft>
                <a:spcPct val="0"/>
              </a:spcAft>
              <a:defRPr/>
            </a:pPr>
            <a:endParaRPr lang="en-GB" sz="1333" dirty="0">
              <a:solidFill>
                <a:srgbClr val="003896"/>
              </a:solidFill>
              <a:latin typeface="Gill Sans MT" panose="020B0502020104020203" pitchFamily="34" charset="0"/>
              <a:cs typeface="Arial" pitchFamily="34" charset="0"/>
            </a:endParaRPr>
          </a:p>
          <a:p>
            <a:pPr defTabSz="1219170" fontAlgn="base">
              <a:spcBef>
                <a:spcPct val="0"/>
              </a:spcBef>
              <a:spcAft>
                <a:spcPct val="0"/>
              </a:spcAft>
              <a:defRPr/>
            </a:pPr>
            <a:r>
              <a:rPr lang="en-GB" sz="1333" dirty="0">
                <a:solidFill>
                  <a:srgbClr val="003896"/>
                </a:solidFill>
                <a:latin typeface="Gill Sans MT" panose="020B0502020104020203" pitchFamily="34" charset="0"/>
                <a:cs typeface="Arial" pitchFamily="34" charset="0"/>
              </a:rPr>
              <a:t>Actual results could differ materially from those projected in any forward-looking statements due to risks, uncertainties and other factors. Eskom neither intends to nor assumes any obligation to update or revise any forward-looking statements, whether as a result of new information, future events or otherwise.</a:t>
            </a:r>
          </a:p>
          <a:p>
            <a:pPr defTabSz="1219170" fontAlgn="base">
              <a:spcBef>
                <a:spcPct val="0"/>
              </a:spcBef>
              <a:spcAft>
                <a:spcPct val="0"/>
              </a:spcAft>
              <a:defRPr/>
            </a:pPr>
            <a:endParaRPr lang="en-GB" sz="1333" dirty="0">
              <a:solidFill>
                <a:srgbClr val="003896"/>
              </a:solidFill>
              <a:latin typeface="Gill Sans MT" panose="020B0502020104020203" pitchFamily="34" charset="0"/>
              <a:cs typeface="Arial" pitchFamily="34" charset="0"/>
            </a:endParaRPr>
          </a:p>
          <a:p>
            <a:pPr defTabSz="1219170" fontAlgn="base">
              <a:spcBef>
                <a:spcPct val="0"/>
              </a:spcBef>
              <a:spcAft>
                <a:spcPct val="0"/>
              </a:spcAft>
              <a:defRPr/>
            </a:pPr>
            <a:r>
              <a:rPr lang="en-GB" sz="1333" dirty="0">
                <a:solidFill>
                  <a:srgbClr val="003896"/>
                </a:solidFill>
                <a:latin typeface="Gill Sans MT" panose="020B0502020104020203" pitchFamily="34" charset="0"/>
                <a:cs typeface="Arial" pitchFamily="34" charset="0"/>
              </a:rPr>
              <a:t>In preparation of this document certain publicly available data is used. While the sources used are generally regarded as reliable the content has not been verified. Eskom does not accept any responsibility for using any such information.</a:t>
            </a:r>
          </a:p>
        </p:txBody>
      </p:sp>
      <p:sp>
        <p:nvSpPr>
          <p:cNvPr id="2" name="Title 1"/>
          <p:cNvSpPr>
            <a:spLocks noGrp="1"/>
          </p:cNvSpPr>
          <p:nvPr>
            <p:ph type="title"/>
          </p:nvPr>
        </p:nvSpPr>
        <p:spPr/>
        <p:txBody>
          <a:bodyPr vert="horz"/>
          <a:lstStyle/>
          <a:p>
            <a:r>
              <a:rPr lang="en-GB" dirty="0">
                <a:latin typeface="Gill Sans MT" panose="020B0502020104020203" pitchFamily="34" charset="0"/>
              </a:rPr>
              <a:t>Disclaimer</a:t>
            </a:r>
            <a:endParaRPr lang="en-GB" dirty="0"/>
          </a:p>
        </p:txBody>
      </p:sp>
      <p:sp>
        <p:nvSpPr>
          <p:cNvPr id="5" name="Slide Number Placeholder 1">
            <a:extLst>
              <a:ext uri="{FF2B5EF4-FFF2-40B4-BE49-F238E27FC236}">
                <a16:creationId xmlns:a16="http://schemas.microsoft.com/office/drawing/2014/main" id="{5690E8B6-6E8D-1592-7C51-0691F0AAFF13}"/>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39</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Tree>
    <p:extLst>
      <p:ext uri="{BB962C8B-B14F-4D97-AF65-F5344CB8AC3E}">
        <p14:creationId xmlns:p14="http://schemas.microsoft.com/office/powerpoint/2010/main" val="14657452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1218272198"/>
              </p:ext>
            </p:ext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18" y="1589"/>
                        <a:ext cx="2117" cy="1588"/>
                      </a:xfrm>
                      <a:prstGeom prst="rect">
                        <a:avLst/>
                      </a:prstGeom>
                    </p:spPr>
                  </p:pic>
                </p:oleObj>
              </mc:Fallback>
            </mc:AlternateContent>
          </a:graphicData>
        </a:graphic>
      </p:graphicFrame>
      <p:sp>
        <p:nvSpPr>
          <p:cNvPr id="21" name="TextBox 20">
            <a:extLst>
              <a:ext uri="{FF2B5EF4-FFF2-40B4-BE49-F238E27FC236}">
                <a16:creationId xmlns:a16="http://schemas.microsoft.com/office/drawing/2014/main" id="{E0504CC8-EB20-F85B-8015-256A816BB9BC}"/>
              </a:ext>
            </a:extLst>
          </p:cNvPr>
          <p:cNvSpPr txBox="1"/>
          <p:nvPr/>
        </p:nvSpPr>
        <p:spPr>
          <a:xfrm>
            <a:off x="2015547" y="6331207"/>
            <a:ext cx="10129664" cy="318100"/>
          </a:xfrm>
          <a:prstGeom prst="rect">
            <a:avLst/>
          </a:prstGeom>
          <a:noFill/>
        </p:spPr>
        <p:txBody>
          <a:bodyPr wrap="square" rtlCol="0">
            <a:spAutoFit/>
          </a:bodyPr>
          <a:lstStyle/>
          <a:p>
            <a:pPr algn="r"/>
            <a:r>
              <a:rPr lang="en-GB" sz="1467" dirty="0">
                <a:solidFill>
                  <a:schemeClr val="bg1"/>
                </a:solidFill>
                <a:latin typeface="Gill Sans MT" panose="020B0502020104020203" pitchFamily="34" charset="0"/>
              </a:rPr>
              <a:t>Our suite of reports and summarised performance commentaries are available at www.eskom.co.za/investors/integrated-results</a:t>
            </a:r>
            <a:r>
              <a:rPr lang="en-GB" sz="1467" dirty="0">
                <a:solidFill>
                  <a:schemeClr val="bg1"/>
                </a:solidFill>
                <a:highlight>
                  <a:srgbClr val="FF0000"/>
                </a:highlight>
                <a:latin typeface="Gill Sans MT" panose="020B0502020104020203" pitchFamily="34" charset="0"/>
              </a:rPr>
              <a:t>/</a:t>
            </a:r>
            <a:endParaRPr lang="en-GB" sz="1467" dirty="0">
              <a:solidFill>
                <a:schemeClr val="bg1"/>
              </a:solidFill>
              <a:highlight>
                <a:srgbClr val="FF0000"/>
              </a:highlight>
            </a:endParaRPr>
          </a:p>
        </p:txBody>
      </p:sp>
      <p:sp>
        <p:nvSpPr>
          <p:cNvPr id="23" name="Text Placeholder 12">
            <a:extLst>
              <a:ext uri="{FF2B5EF4-FFF2-40B4-BE49-F238E27FC236}">
                <a16:creationId xmlns:a16="http://schemas.microsoft.com/office/drawing/2014/main" id="{A3DF4D35-3871-774B-12D8-9F727BFB2A80}"/>
              </a:ext>
            </a:extLst>
          </p:cNvPr>
          <p:cNvSpPr txBox="1">
            <a:spLocks/>
          </p:cNvSpPr>
          <p:nvPr/>
        </p:nvSpPr>
        <p:spPr>
          <a:xfrm>
            <a:off x="344700" y="2902558"/>
            <a:ext cx="3833895" cy="318100"/>
          </a:xfrm>
          <a:prstGeom prst="rect">
            <a:avLst/>
          </a:prstGeom>
        </p:spPr>
        <p:txBody>
          <a:bodyPr/>
          <a:lstStyle>
            <a:lvl1pPr marL="171450" indent="-171450" algn="l" defTabSz="685800" rtl="0" eaLnBrk="1" latinLnBrk="0" hangingPunct="1">
              <a:lnSpc>
                <a:spcPct val="90000"/>
              </a:lnSpc>
              <a:spcBef>
                <a:spcPts val="750"/>
              </a:spcBef>
              <a:buClr>
                <a:schemeClr val="bg1">
                  <a:lumMod val="50000"/>
                </a:schemeClr>
              </a:buClr>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bg1">
                  <a:lumMod val="50000"/>
                </a:schemeClr>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bg1">
                  <a:lumMod val="50000"/>
                </a:schemeClr>
              </a:buClr>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bg1">
                  <a:lumMod val="50000"/>
                </a:schemeClr>
              </a:buClr>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bg1">
                  <a:lumMod val="50000"/>
                </a:schemeClr>
              </a:buClr>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600" dirty="0">
                <a:solidFill>
                  <a:schemeClr val="bg1"/>
                </a:solidFill>
                <a:latin typeface="Gill Sans MT" panose="020B0502020104020203" pitchFamily="34" charset="0"/>
              </a:rPr>
              <a:t>13 December 2024</a:t>
            </a:r>
          </a:p>
        </p:txBody>
      </p:sp>
      <p:sp>
        <p:nvSpPr>
          <p:cNvPr id="7" name="Rectangle 6">
            <a:extLst>
              <a:ext uri="{FF2B5EF4-FFF2-40B4-BE49-F238E27FC236}">
                <a16:creationId xmlns:a16="http://schemas.microsoft.com/office/drawing/2014/main" id="{AE76FA8B-DE1A-BFBB-6133-9F9FDDA89A64}"/>
              </a:ext>
            </a:extLst>
          </p:cNvPr>
          <p:cNvSpPr/>
          <p:nvPr/>
        </p:nvSpPr>
        <p:spPr>
          <a:xfrm>
            <a:off x="-46790" y="1"/>
            <a:ext cx="12238789" cy="6858000"/>
          </a:xfrm>
          <a:prstGeom prst="rect">
            <a:avLst/>
          </a:prstGeom>
          <a:solidFill>
            <a:srgbClr val="0052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descr="A blue and green earth with different icons&#10;&#10;Description automatically generated">
            <a:extLst>
              <a:ext uri="{FF2B5EF4-FFF2-40B4-BE49-F238E27FC236}">
                <a16:creationId xmlns:a16="http://schemas.microsoft.com/office/drawing/2014/main" id="{B3CC83DD-3454-CF0D-2ABE-F921C651DF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0559" y="314466"/>
            <a:ext cx="6428252" cy="6229067"/>
          </a:xfrm>
          <a:prstGeom prst="rect">
            <a:avLst/>
          </a:prstGeom>
        </p:spPr>
      </p:pic>
      <p:pic>
        <p:nvPicPr>
          <p:cNvPr id="20" name="Picture 19" descr="A white text on a black background&#10;&#10;Description automatically generated">
            <a:extLst>
              <a:ext uri="{FF2B5EF4-FFF2-40B4-BE49-F238E27FC236}">
                <a16:creationId xmlns:a16="http://schemas.microsoft.com/office/drawing/2014/main" id="{49D2AB9B-8626-5FE3-1542-226CE16B1A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8034"/>
          <a:stretch/>
        </p:blipFill>
        <p:spPr>
          <a:xfrm>
            <a:off x="243189" y="259004"/>
            <a:ext cx="2664164" cy="861799"/>
          </a:xfrm>
          <a:prstGeom prst="rect">
            <a:avLst/>
          </a:prstGeom>
        </p:spPr>
      </p:pic>
      <p:sp>
        <p:nvSpPr>
          <p:cNvPr id="8" name="TextBox 7">
            <a:extLst>
              <a:ext uri="{FF2B5EF4-FFF2-40B4-BE49-F238E27FC236}">
                <a16:creationId xmlns:a16="http://schemas.microsoft.com/office/drawing/2014/main" id="{D6B88860-B2D4-4569-2427-D1F56E9AB6B0}"/>
              </a:ext>
            </a:extLst>
          </p:cNvPr>
          <p:cNvSpPr txBox="1"/>
          <p:nvPr/>
        </p:nvSpPr>
        <p:spPr>
          <a:xfrm>
            <a:off x="344700" y="6169383"/>
            <a:ext cx="6854754" cy="523220"/>
          </a:xfrm>
          <a:prstGeom prst="rect">
            <a:avLst/>
          </a:prstGeom>
          <a:noFill/>
        </p:spPr>
        <p:txBody>
          <a:bodyPr wrap="square" rtlCol="0">
            <a:spAutoFit/>
          </a:bodyPr>
          <a:lstStyle/>
          <a:p>
            <a:r>
              <a:rPr lang="en-GB" sz="1400" dirty="0">
                <a:solidFill>
                  <a:schemeClr val="bg1"/>
                </a:solidFill>
                <a:latin typeface="Gill Sans MT" panose="020B0502020104020203" pitchFamily="34" charset="0"/>
              </a:rPr>
              <a:t>Our suite of reports and summarised performance commentary are available at </a:t>
            </a:r>
            <a:r>
              <a:rPr lang="en-GB" sz="1400" b="1" dirty="0">
                <a:solidFill>
                  <a:schemeClr val="bg1"/>
                </a:solidFill>
                <a:latin typeface="Gill Sans MT" panose="020B0502020104020203" pitchFamily="34" charset="0"/>
              </a:rPr>
              <a:t>www.eskom.co.za/investors/integrated-results/</a:t>
            </a:r>
            <a:endParaRPr lang="en-GB" sz="1400" b="1" dirty="0">
              <a:solidFill>
                <a:schemeClr val="bg1"/>
              </a:solidFill>
            </a:endParaRPr>
          </a:p>
        </p:txBody>
      </p:sp>
    </p:spTree>
    <p:extLst>
      <p:ext uri="{BB962C8B-B14F-4D97-AF65-F5344CB8AC3E}">
        <p14:creationId xmlns:p14="http://schemas.microsoft.com/office/powerpoint/2010/main" val="61693917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think-cell data - do not delete" hidden="1">
            <a:extLst>
              <a:ext uri="{FF2B5EF4-FFF2-40B4-BE49-F238E27FC236}">
                <a16:creationId xmlns:a16="http://schemas.microsoft.com/office/drawing/2014/main" id="{971CB99F-3E6E-36BE-C696-DD4DB7A24754}"/>
              </a:ext>
            </a:extLst>
          </p:cNvPr>
          <p:cNvGraphicFramePr>
            <a:graphicFrameLocks noChangeAspect="1"/>
          </p:cNvGraphicFramePr>
          <p:nvPr>
            <p:custDataLst>
              <p:tags r:id="rId1"/>
            </p:custDataLst>
            <p:extLst>
              <p:ext uri="{D42A27DB-BD31-4B8C-83A1-F6EECF244321}">
                <p14:modId xmlns:p14="http://schemas.microsoft.com/office/powerpoint/2010/main" val="2890322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21" name="think-cell data - do not delete" hidden="1">
                        <a:extLst>
                          <a:ext uri="{FF2B5EF4-FFF2-40B4-BE49-F238E27FC236}">
                            <a16:creationId xmlns:a16="http://schemas.microsoft.com/office/drawing/2014/main" id="{971CB99F-3E6E-36BE-C696-DD4DB7A2475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3" name="Title 22">
            <a:extLst>
              <a:ext uri="{FF2B5EF4-FFF2-40B4-BE49-F238E27FC236}">
                <a16:creationId xmlns:a16="http://schemas.microsoft.com/office/drawing/2014/main" id="{A366239C-8114-FC7E-78EC-7D804A4738A2}"/>
              </a:ext>
            </a:extLst>
          </p:cNvPr>
          <p:cNvSpPr>
            <a:spLocks noGrp="1"/>
          </p:cNvSpPr>
          <p:nvPr>
            <p:ph type="title"/>
          </p:nvPr>
        </p:nvSpPr>
        <p:spPr/>
        <p:txBody>
          <a:bodyPr vert="horz"/>
          <a:lstStyle/>
          <a:p>
            <a:r>
              <a:rPr lang="en-GB" sz="2400" dirty="0">
                <a:solidFill>
                  <a:schemeClr val="bg1"/>
                </a:solidFill>
                <a:latin typeface="Gill Sans MT" panose="020B0502020104020203" pitchFamily="34" charset="0"/>
              </a:rPr>
              <a:t>A sustainable Eskom is essential to powering growth for South Africa and the SADC region</a:t>
            </a:r>
            <a:endParaRPr lang="en-GB" dirty="0"/>
          </a:p>
        </p:txBody>
      </p:sp>
      <p:sp>
        <p:nvSpPr>
          <p:cNvPr id="56" name="Slide Number Placeholder 1">
            <a:extLst>
              <a:ext uri="{FF2B5EF4-FFF2-40B4-BE49-F238E27FC236}">
                <a16:creationId xmlns:a16="http://schemas.microsoft.com/office/drawing/2014/main" id="{70B4F576-F944-92B1-C861-C44DCF3C1A38}"/>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2" name="TextBox 1">
            <a:extLst>
              <a:ext uri="{FF2B5EF4-FFF2-40B4-BE49-F238E27FC236}">
                <a16:creationId xmlns:a16="http://schemas.microsoft.com/office/drawing/2014/main" id="{A3C6FD8E-8644-8249-CDFD-62B273D70A2C}"/>
              </a:ext>
            </a:extLst>
          </p:cNvPr>
          <p:cNvSpPr txBox="1"/>
          <p:nvPr/>
        </p:nvSpPr>
        <p:spPr>
          <a:xfrm>
            <a:off x="133216" y="6448723"/>
            <a:ext cx="2640293"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INTRODUCTION</a:t>
            </a:r>
          </a:p>
        </p:txBody>
      </p:sp>
      <p:grpSp>
        <p:nvGrpSpPr>
          <p:cNvPr id="3" name="Group 2">
            <a:extLst>
              <a:ext uri="{FF2B5EF4-FFF2-40B4-BE49-F238E27FC236}">
                <a16:creationId xmlns:a16="http://schemas.microsoft.com/office/drawing/2014/main" id="{6DD75F0E-E875-BB34-5FE1-3D79917C669A}"/>
              </a:ext>
            </a:extLst>
          </p:cNvPr>
          <p:cNvGrpSpPr/>
          <p:nvPr/>
        </p:nvGrpSpPr>
        <p:grpSpPr>
          <a:xfrm>
            <a:off x="567060" y="1173462"/>
            <a:ext cx="11348131" cy="4992060"/>
            <a:chOff x="567060" y="1173462"/>
            <a:chExt cx="11348131" cy="4992060"/>
          </a:xfrm>
        </p:grpSpPr>
        <p:pic>
          <p:nvPicPr>
            <p:cNvPr id="4" name="Picture 3">
              <a:extLst>
                <a:ext uri="{FF2B5EF4-FFF2-40B4-BE49-F238E27FC236}">
                  <a16:creationId xmlns:a16="http://schemas.microsoft.com/office/drawing/2014/main" id="{03C9FC49-8C57-A577-A97C-290D9F3B6C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4755" y="1173462"/>
              <a:ext cx="1983985" cy="458301"/>
            </a:xfrm>
            <a:prstGeom prst="rect">
              <a:avLst/>
            </a:prstGeom>
          </p:spPr>
        </p:pic>
        <p:sp>
          <p:nvSpPr>
            <p:cNvPr id="6" name="TextBox 5">
              <a:extLst>
                <a:ext uri="{FF2B5EF4-FFF2-40B4-BE49-F238E27FC236}">
                  <a16:creationId xmlns:a16="http://schemas.microsoft.com/office/drawing/2014/main" id="{691C20DE-DDA2-E296-BE26-792D348C4F99}"/>
                </a:ext>
              </a:extLst>
            </p:cNvPr>
            <p:cNvSpPr txBox="1"/>
            <p:nvPr/>
          </p:nvSpPr>
          <p:spPr>
            <a:xfrm>
              <a:off x="7510041" y="2140465"/>
              <a:ext cx="3442605" cy="646331"/>
            </a:xfrm>
            <a:prstGeom prst="rect">
              <a:avLst/>
            </a:prstGeom>
            <a:solidFill>
              <a:schemeClr val="accent1"/>
            </a:solidFill>
          </p:spPr>
          <p:txBody>
            <a:bodyPr wrap="square" rtlCol="0">
              <a:spAutoFit/>
            </a:bodyPr>
            <a:lstStyle/>
            <a:p>
              <a:pPr algn="ctr"/>
              <a:r>
                <a:rPr lang="en-GB" dirty="0">
                  <a:solidFill>
                    <a:schemeClr val="bg1"/>
                  </a:solidFill>
                  <a:latin typeface="Gill Sans MT" panose="020B0502020104020203" pitchFamily="34" charset="0"/>
                </a:rPr>
                <a:t>Affordable, secure and sustainable electricity fuels growth</a:t>
              </a:r>
              <a:endParaRPr lang="en-GB" sz="800" dirty="0">
                <a:solidFill>
                  <a:schemeClr val="bg1"/>
                </a:solidFill>
                <a:latin typeface="Gill Sans MT" panose="020B0502020104020203" pitchFamily="34" charset="0"/>
              </a:endParaRPr>
            </a:p>
          </p:txBody>
        </p:sp>
        <p:sp>
          <p:nvSpPr>
            <p:cNvPr id="7" name="TextBox 6">
              <a:extLst>
                <a:ext uri="{FF2B5EF4-FFF2-40B4-BE49-F238E27FC236}">
                  <a16:creationId xmlns:a16="http://schemas.microsoft.com/office/drawing/2014/main" id="{68C51A62-DA3C-83A4-8E02-AD1D86B8AC09}"/>
                </a:ext>
              </a:extLst>
            </p:cNvPr>
            <p:cNvSpPr txBox="1"/>
            <p:nvPr/>
          </p:nvSpPr>
          <p:spPr>
            <a:xfrm>
              <a:off x="1083456" y="2149899"/>
              <a:ext cx="3240000" cy="646331"/>
            </a:xfrm>
            <a:prstGeom prst="rect">
              <a:avLst/>
            </a:prstGeom>
            <a:solidFill>
              <a:schemeClr val="accent1"/>
            </a:solidFill>
          </p:spPr>
          <p:txBody>
            <a:bodyPr wrap="square" rtlCol="0">
              <a:spAutoFit/>
            </a:bodyPr>
            <a:lstStyle/>
            <a:p>
              <a:pPr algn="ctr"/>
              <a:r>
                <a:rPr lang="en-GB" dirty="0">
                  <a:solidFill>
                    <a:schemeClr val="bg1"/>
                  </a:solidFill>
                  <a:latin typeface="Gill Sans MT" panose="020B0502020104020203" pitchFamily="34" charset="0"/>
                </a:rPr>
                <a:t>A dysfunctional energy utility leads to economic decline</a:t>
              </a:r>
            </a:p>
          </p:txBody>
        </p:sp>
        <p:sp>
          <p:nvSpPr>
            <p:cNvPr id="8" name="Arrow: Right 7">
              <a:extLst>
                <a:ext uri="{FF2B5EF4-FFF2-40B4-BE49-F238E27FC236}">
                  <a16:creationId xmlns:a16="http://schemas.microsoft.com/office/drawing/2014/main" id="{5C7746DF-D713-E97F-5897-04907D6BF48E}"/>
                </a:ext>
              </a:extLst>
            </p:cNvPr>
            <p:cNvSpPr/>
            <p:nvPr/>
          </p:nvSpPr>
          <p:spPr>
            <a:xfrm rot="8522383">
              <a:off x="3861309" y="1498794"/>
              <a:ext cx="576000" cy="4320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Gill Sans MT" panose="020B0502020104020203" pitchFamily="34" charset="0"/>
              </a:endParaRPr>
            </a:p>
          </p:txBody>
        </p:sp>
        <p:sp>
          <p:nvSpPr>
            <p:cNvPr id="9" name="Arrow: Right 8">
              <a:extLst>
                <a:ext uri="{FF2B5EF4-FFF2-40B4-BE49-F238E27FC236}">
                  <a16:creationId xmlns:a16="http://schemas.microsoft.com/office/drawing/2014/main" id="{31C273EB-85FB-33B1-6ABD-BAD089A78D76}"/>
                </a:ext>
              </a:extLst>
            </p:cNvPr>
            <p:cNvSpPr/>
            <p:nvPr/>
          </p:nvSpPr>
          <p:spPr>
            <a:xfrm rot="2269301">
              <a:off x="7357026" y="1502848"/>
              <a:ext cx="576000" cy="4320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Gill Sans MT" panose="020B0502020104020203" pitchFamily="34" charset="0"/>
              </a:endParaRPr>
            </a:p>
          </p:txBody>
        </p:sp>
        <p:sp>
          <p:nvSpPr>
            <p:cNvPr id="24" name="TextBox 23">
              <a:extLst>
                <a:ext uri="{FF2B5EF4-FFF2-40B4-BE49-F238E27FC236}">
                  <a16:creationId xmlns:a16="http://schemas.microsoft.com/office/drawing/2014/main" id="{A8B5861A-C904-5725-48A7-2D15BD556D46}"/>
                </a:ext>
              </a:extLst>
            </p:cNvPr>
            <p:cNvSpPr txBox="1"/>
            <p:nvPr/>
          </p:nvSpPr>
          <p:spPr>
            <a:xfrm>
              <a:off x="1171638" y="5796190"/>
              <a:ext cx="9848725" cy="369332"/>
            </a:xfrm>
            <a:prstGeom prst="rect">
              <a:avLst/>
            </a:prstGeom>
            <a:noFill/>
          </p:spPr>
          <p:txBody>
            <a:bodyPr wrap="square">
              <a:spAutoFit/>
            </a:bodyPr>
            <a:lstStyle/>
            <a:p>
              <a:pPr eaLnBrk="0" fontAlgn="base" hangingPunct="0">
                <a:lnSpc>
                  <a:spcPct val="100000"/>
                </a:lnSpc>
                <a:spcBef>
                  <a:spcPct val="0"/>
                </a:spcBef>
                <a:spcAft>
                  <a:spcPct val="0"/>
                </a:spcAft>
                <a:tabLst>
                  <a:tab pos="3324225" algn="l"/>
                </a:tabLst>
              </a:pPr>
              <a:r>
                <a:rPr lang="en-GB" altLang="en-US" sz="1800" dirty="0">
                  <a:solidFill>
                    <a:schemeClr val="tx2"/>
                  </a:solidFill>
                  <a:latin typeface="Gill Sans MT" panose="020B0502020104020203" pitchFamily="34" charset="0"/>
                  <a:ea typeface="Times New Roman" panose="02020603050405020304" pitchFamily="18" charset="0"/>
                  <a:cs typeface="Arial" panose="020B0604020202020204" pitchFamily="34" charset="0"/>
                </a:rPr>
                <a:t>Eskom must be financially and operationally sustainable to deliver on its mandate to enable growth</a:t>
              </a:r>
            </a:p>
          </p:txBody>
        </p:sp>
        <p:pic>
          <p:nvPicPr>
            <p:cNvPr id="36" name="Picture 35">
              <a:extLst>
                <a:ext uri="{FF2B5EF4-FFF2-40B4-BE49-F238E27FC236}">
                  <a16:creationId xmlns:a16="http://schemas.microsoft.com/office/drawing/2014/main" id="{92556980-CBB6-27E3-25C3-B5286A238F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65777" y="1949863"/>
              <a:ext cx="1501943" cy="999475"/>
            </a:xfrm>
            <a:prstGeom prst="rect">
              <a:avLst/>
            </a:prstGeom>
          </p:spPr>
        </p:pic>
        <p:sp>
          <p:nvSpPr>
            <p:cNvPr id="10" name="TextBox 9">
              <a:extLst>
                <a:ext uri="{FF2B5EF4-FFF2-40B4-BE49-F238E27FC236}">
                  <a16:creationId xmlns:a16="http://schemas.microsoft.com/office/drawing/2014/main" id="{00D35EB1-6A63-7614-ABAF-CA1BD615644C}"/>
                </a:ext>
              </a:extLst>
            </p:cNvPr>
            <p:cNvSpPr txBox="1"/>
            <p:nvPr/>
          </p:nvSpPr>
          <p:spPr>
            <a:xfrm>
              <a:off x="567060" y="3135534"/>
              <a:ext cx="4458930" cy="2597634"/>
            </a:xfrm>
            <a:prstGeom prst="rect">
              <a:avLst/>
            </a:prstGeom>
            <a:noFill/>
          </p:spPr>
          <p:txBody>
            <a:bodyPr wrap="square" rtlCol="0">
              <a:spAutoFit/>
            </a:bodyPr>
            <a:lstStyle/>
            <a:p>
              <a:pPr>
                <a:lnSpc>
                  <a:spcPct val="114000"/>
                </a:lnSpc>
                <a:buClr>
                  <a:schemeClr val="tx2"/>
                </a:buClr>
              </a:pPr>
              <a:r>
                <a:rPr lang="en-GB" sz="1600" b="1" dirty="0">
                  <a:latin typeface="Gill Sans MT" panose="020B0502020104020203" pitchFamily="34" charset="0"/>
                </a:rPr>
                <a:t>FY2024 saw exceptionally poor performance</a:t>
              </a:r>
            </a:p>
            <a:p>
              <a:pPr>
                <a:lnSpc>
                  <a:spcPct val="114000"/>
                </a:lnSpc>
                <a:buClr>
                  <a:schemeClr val="tx2"/>
                </a:buClr>
              </a:pPr>
              <a:endParaRPr lang="en-GB" sz="1600" dirty="0">
                <a:latin typeface="Gill Sans MT" panose="020B0502020104020203" pitchFamily="34" charset="0"/>
              </a:endParaRPr>
            </a:p>
            <a:p>
              <a:pPr marL="177800" indent="-177800">
                <a:lnSpc>
                  <a:spcPct val="114000"/>
                </a:lnSpc>
                <a:buClr>
                  <a:schemeClr val="tx2"/>
                </a:buClr>
                <a:buFont typeface="Arial" panose="020B0604020202020204" pitchFamily="34" charset="0"/>
                <a:buChar char="•"/>
              </a:pPr>
              <a:r>
                <a:rPr lang="en-GB" sz="1600" dirty="0">
                  <a:latin typeface="Gill Sans MT" panose="020B0502020104020203" pitchFamily="34" charset="0"/>
                </a:rPr>
                <a:t>329 days of loadshedding</a:t>
              </a:r>
            </a:p>
            <a:p>
              <a:pPr marL="177800" indent="-177800">
                <a:lnSpc>
                  <a:spcPct val="114000"/>
                </a:lnSpc>
                <a:buClr>
                  <a:schemeClr val="tx2"/>
                </a:buClr>
                <a:buFont typeface="Arial" panose="020B0604020202020204" pitchFamily="34" charset="0"/>
                <a:buChar char="•"/>
              </a:pPr>
              <a:r>
                <a:rPr lang="en-GB" sz="1600" dirty="0">
                  <a:latin typeface="Gill Sans MT" panose="020B0502020104020203" pitchFamily="34" charset="0"/>
                </a:rPr>
                <a:t>OCGT spend of R33.9 billion</a:t>
              </a:r>
            </a:p>
            <a:p>
              <a:pPr marL="177800" indent="-177800">
                <a:lnSpc>
                  <a:spcPct val="114000"/>
                </a:lnSpc>
                <a:buClr>
                  <a:schemeClr val="tx2"/>
                </a:buClr>
                <a:buFont typeface="Arial" panose="020B0604020202020204" pitchFamily="34" charset="0"/>
                <a:buChar char="•"/>
              </a:pPr>
              <a:r>
                <a:rPr lang="en-GB" sz="1600" dirty="0">
                  <a:latin typeface="Gill Sans MT" panose="020B0502020104020203" pitchFamily="34" charset="0"/>
                </a:rPr>
                <a:t>Loss before tax of R25.5 billion</a:t>
              </a:r>
            </a:p>
            <a:p>
              <a:pPr marL="177800" indent="-177800">
                <a:lnSpc>
                  <a:spcPct val="114000"/>
                </a:lnSpc>
                <a:buClr>
                  <a:schemeClr val="tx2"/>
                </a:buClr>
                <a:buFont typeface="Arial" panose="020B0604020202020204" pitchFamily="34" charset="0"/>
                <a:buChar char="•"/>
              </a:pPr>
              <a:r>
                <a:rPr lang="en-GB" sz="1600" dirty="0">
                  <a:latin typeface="Gill Sans MT" panose="020B0502020104020203" pitchFamily="34" charset="0"/>
                </a:rPr>
                <a:t>Municipal arrear debt escalated to R74.4 billion</a:t>
              </a:r>
            </a:p>
            <a:p>
              <a:pPr marL="177800" indent="-177800">
                <a:lnSpc>
                  <a:spcPct val="114000"/>
                </a:lnSpc>
                <a:buClr>
                  <a:schemeClr val="tx2"/>
                </a:buClr>
                <a:buFont typeface="Arial" panose="020B0604020202020204" pitchFamily="34" charset="0"/>
                <a:buChar char="•"/>
              </a:pPr>
              <a:r>
                <a:rPr lang="en-GB" sz="1600" dirty="0">
                  <a:solidFill>
                    <a:srgbClr val="003896"/>
                  </a:solidFill>
                  <a:latin typeface="Gill Sans MT" panose="020B0502020104020203" pitchFamily="34" charset="0"/>
                </a:rPr>
                <a:t>Breakdown in internal controls and matters leading to repeat audit findings</a:t>
              </a:r>
            </a:p>
            <a:p>
              <a:pPr>
                <a:lnSpc>
                  <a:spcPct val="114000"/>
                </a:lnSpc>
                <a:buClr>
                  <a:schemeClr val="tx2"/>
                </a:buClr>
              </a:pPr>
              <a:endParaRPr lang="en-GB" sz="1600" dirty="0">
                <a:latin typeface="Gill Sans MT" panose="020B0502020104020203" pitchFamily="34" charset="0"/>
              </a:endParaRPr>
            </a:p>
          </p:txBody>
        </p:sp>
        <p:sp>
          <p:nvSpPr>
            <p:cNvPr id="13" name="TextBox 12">
              <a:extLst>
                <a:ext uri="{FF2B5EF4-FFF2-40B4-BE49-F238E27FC236}">
                  <a16:creationId xmlns:a16="http://schemas.microsoft.com/office/drawing/2014/main" id="{724280BA-5809-5DD0-C8B8-FA2C125BFA7D}"/>
                </a:ext>
              </a:extLst>
            </p:cNvPr>
            <p:cNvSpPr txBox="1"/>
            <p:nvPr/>
          </p:nvSpPr>
          <p:spPr>
            <a:xfrm>
              <a:off x="7166010" y="3135534"/>
              <a:ext cx="4749181" cy="2597634"/>
            </a:xfrm>
            <a:prstGeom prst="rect">
              <a:avLst/>
            </a:prstGeom>
            <a:noFill/>
          </p:spPr>
          <p:txBody>
            <a:bodyPr wrap="square" rtlCol="0">
              <a:spAutoFit/>
            </a:bodyPr>
            <a:lstStyle/>
            <a:p>
              <a:pPr>
                <a:lnSpc>
                  <a:spcPct val="114000"/>
                </a:lnSpc>
                <a:buClr>
                  <a:schemeClr val="tx2"/>
                </a:buClr>
              </a:pPr>
              <a:r>
                <a:rPr lang="en-GB" sz="1600" b="1" dirty="0">
                  <a:latin typeface="Gill Sans MT" panose="020B0502020104020203" pitchFamily="34" charset="0"/>
                </a:rPr>
                <a:t>Performance in FY2025 is much improved</a:t>
              </a:r>
            </a:p>
            <a:p>
              <a:pPr>
                <a:lnSpc>
                  <a:spcPct val="114000"/>
                </a:lnSpc>
                <a:buClr>
                  <a:schemeClr val="tx2"/>
                </a:buClr>
              </a:pPr>
              <a:endParaRPr lang="en-GB" sz="1600" dirty="0">
                <a:latin typeface="Gill Sans MT" panose="020B0502020104020203" pitchFamily="34" charset="0"/>
              </a:endParaRPr>
            </a:p>
            <a:p>
              <a:pPr marL="177800" indent="-177800">
                <a:lnSpc>
                  <a:spcPct val="114000"/>
                </a:lnSpc>
                <a:buClr>
                  <a:schemeClr val="tx2"/>
                </a:buClr>
                <a:buFont typeface="Arial" panose="020B0604020202020204" pitchFamily="34" charset="0"/>
                <a:buChar char="•"/>
              </a:pPr>
              <a:r>
                <a:rPr lang="en-GB" sz="1600" dirty="0">
                  <a:latin typeface="Gill Sans MT" panose="020B0502020104020203" pitchFamily="34" charset="0"/>
                </a:rPr>
                <a:t>No loadshedding, with &gt; 250 days of steady electricity supply</a:t>
              </a:r>
            </a:p>
            <a:p>
              <a:pPr marL="177800" indent="-177800">
                <a:lnSpc>
                  <a:spcPct val="114000"/>
                </a:lnSpc>
                <a:buClr>
                  <a:schemeClr val="tx2"/>
                </a:buClr>
                <a:buFont typeface="Arial" panose="020B0604020202020204" pitchFamily="34" charset="0"/>
                <a:buChar char="•"/>
              </a:pPr>
              <a:r>
                <a:rPr lang="en-GB" sz="1600" dirty="0">
                  <a:latin typeface="Gill Sans MT" panose="020B0502020104020203" pitchFamily="34" charset="0"/>
                </a:rPr>
                <a:t>Savings on OCGT spend of R11.9 billion during the first six months</a:t>
              </a:r>
            </a:p>
            <a:p>
              <a:pPr marL="177800" indent="-177800">
                <a:lnSpc>
                  <a:spcPct val="114000"/>
                </a:lnSpc>
                <a:buClr>
                  <a:schemeClr val="tx2"/>
                </a:buClr>
                <a:buFont typeface="Arial" panose="020B0604020202020204" pitchFamily="34" charset="0"/>
                <a:buChar char="•"/>
              </a:pPr>
              <a:r>
                <a:rPr lang="en-GB" sz="1600" dirty="0">
                  <a:latin typeface="Gill Sans MT" panose="020B0502020104020203" pitchFamily="34" charset="0"/>
                </a:rPr>
                <a:t>After-tax profit of &gt; R10 billion forecast for the year</a:t>
              </a:r>
            </a:p>
            <a:p>
              <a:pPr marL="182563" lvl="1" indent="-182563" defTabSz="685783" fontAlgn="base">
                <a:lnSpc>
                  <a:spcPct val="114000"/>
                </a:lnSpc>
                <a:spcBef>
                  <a:spcPct val="0"/>
                </a:spcBef>
                <a:spcAft>
                  <a:spcPct val="0"/>
                </a:spcAft>
                <a:buClr>
                  <a:schemeClr val="tx2"/>
                </a:buClr>
                <a:buFont typeface="Arial" panose="020B0604020202020204" pitchFamily="34" charset="0"/>
                <a:buChar char="•"/>
                <a:defRPr/>
              </a:pPr>
              <a:r>
                <a:rPr lang="en-US" sz="1600" dirty="0">
                  <a:solidFill>
                    <a:schemeClr val="accent1"/>
                  </a:solidFill>
                  <a:latin typeface="Gill Sans MT" panose="020B0502020104020203" pitchFamily="34" charset="0"/>
                  <a:cs typeface="Arial" pitchFamily="34" charset="0"/>
                </a:rPr>
                <a:t>Enforcing discipline and adherence to internal controls</a:t>
              </a:r>
              <a:endParaRPr lang="en-GB" sz="1600" dirty="0">
                <a:latin typeface="Gill Sans MT" panose="020B0502020104020203" pitchFamily="34" charset="0"/>
              </a:endParaRPr>
            </a:p>
          </p:txBody>
        </p:sp>
      </p:grpSp>
    </p:spTree>
    <p:extLst>
      <p:ext uri="{BB962C8B-B14F-4D97-AF65-F5344CB8AC3E}">
        <p14:creationId xmlns:p14="http://schemas.microsoft.com/office/powerpoint/2010/main" val="3911785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extLst>
              <p:ext uri="{D42A27DB-BD31-4B8C-83A1-F6EECF244321}">
                <p14:modId xmlns:p14="http://schemas.microsoft.com/office/powerpoint/2010/main" val="4451425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5" name="Objec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pPr eaLnBrk="1" latinLnBrk="0" hangingPunct="1"/>
            <a:r>
              <a:rPr lang="en-GB" dirty="0"/>
              <a:t>Eskom is facing several systemic issues, which require focus, focus and more focus to resolve</a:t>
            </a:r>
            <a:endParaRPr lang="en-GB" sz="2400" dirty="0">
              <a:effectLst/>
            </a:endParaRPr>
          </a:p>
        </p:txBody>
      </p:sp>
      <p:sp>
        <p:nvSpPr>
          <p:cNvPr id="4" name="Slide Number Placeholder 3"/>
          <p:cNvSpPr>
            <a:spLocks noGrp="1"/>
          </p:cNvSpPr>
          <p:nvPr>
            <p:ph type="sldNum" sz="quarter" idx="4"/>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2607EEC-A0ED-468E-ADF8-15CC7F28A5E5}" type="slidenum">
              <a:rPr kumimoji="0" lang="en-GB" sz="1200" b="0" i="0" u="none" strike="noStrike" kern="1200" cap="none" spc="0" normalizeH="0" baseline="0" noProof="0" smtClean="0">
                <a:ln>
                  <a:noFill/>
                </a:ln>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effectLst/>
              <a:uLnTx/>
              <a:uFillTx/>
            </a:endParaRPr>
          </a:p>
        </p:txBody>
      </p:sp>
      <p:grpSp>
        <p:nvGrpSpPr>
          <p:cNvPr id="7" name="Group 6">
            <a:extLst>
              <a:ext uri="{FF2B5EF4-FFF2-40B4-BE49-F238E27FC236}">
                <a16:creationId xmlns:a16="http://schemas.microsoft.com/office/drawing/2014/main" id="{4795344B-CD21-B194-DC7D-BB723F614380}"/>
              </a:ext>
            </a:extLst>
          </p:cNvPr>
          <p:cNvGrpSpPr/>
          <p:nvPr/>
        </p:nvGrpSpPr>
        <p:grpSpPr>
          <a:xfrm>
            <a:off x="195662" y="1136883"/>
            <a:ext cx="11761208" cy="5002780"/>
            <a:chOff x="160826" y="1110756"/>
            <a:chExt cx="11761208" cy="5002780"/>
          </a:xfrm>
        </p:grpSpPr>
        <p:sp>
          <p:nvSpPr>
            <p:cNvPr id="37" name="Rectangle 36"/>
            <p:cNvSpPr/>
            <p:nvPr/>
          </p:nvSpPr>
          <p:spPr>
            <a:xfrm>
              <a:off x="696192" y="2543605"/>
              <a:ext cx="3415941" cy="1297791"/>
            </a:xfrm>
            <a:prstGeom prst="rect">
              <a:avLst/>
            </a:prstGeom>
          </p:spPr>
          <p:txBody>
            <a:bodyPr wrap="square" lIns="91440" tIns="45720" rIns="91440" bIns="45720" anchor="t">
              <a:spAutoFit/>
            </a:bodyPr>
            <a:lstStyle/>
            <a:p>
              <a:pPr marL="182563" marR="0" lvl="0" indent="-182563" algn="l" defTabSz="685800" eaLnBrk="1" fontAlgn="base" latinLnBrk="0" hangingPunct="1">
                <a:lnSpc>
                  <a:spcPct val="100000"/>
                </a:lnSpc>
                <a:spcBef>
                  <a:spcPts val="450"/>
                </a:spcBef>
                <a:spcAft>
                  <a:spcPct val="0"/>
                </a:spcAft>
                <a:buClr>
                  <a:schemeClr val="tx2"/>
                </a:buClr>
                <a:buSzTx/>
                <a:buFont typeface="Arial" panose="020B0604020202020204" pitchFamily="34" charset="0"/>
                <a:buChar char="•"/>
                <a:tabLst/>
                <a:defRPr/>
              </a:pPr>
              <a:r>
                <a:rPr lang="en-GB" sz="1400" dirty="0">
                  <a:solidFill>
                    <a:srgbClr val="003896"/>
                  </a:solidFill>
                  <a:latin typeface="Gill Sans MT" panose="020B0502020104020203" pitchFamily="34" charset="0"/>
                  <a:ea typeface="ＭＳ Ｐゴシック"/>
                </a:rPr>
                <a:t>Unreliable generation </a:t>
              </a: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rPr>
                <a:t>plant resulting in poor performance </a:t>
              </a:r>
              <a:endParaRPr kumimoji="0" lang="en-GB" sz="1400" i="0" u="none" strike="noStrike" kern="1200" cap="none" spc="0" normalizeH="0" baseline="0" noProof="0" dirty="0">
                <a:ln>
                  <a:noFill/>
                </a:ln>
                <a:solidFill>
                  <a:srgbClr val="003896"/>
                </a:solidFill>
                <a:effectLst/>
                <a:uLnTx/>
                <a:uFillTx/>
                <a:latin typeface="Gill Sans MT" panose="020B0502020104020203" pitchFamily="34" charset="0"/>
              </a:endParaRPr>
            </a:p>
            <a:p>
              <a:pPr marL="182563" marR="0" lvl="0" indent="-182563" algn="l" defTabSz="685800" eaLnBrk="1" fontAlgn="base" latinLnBrk="0" hangingPunct="1">
                <a:lnSpc>
                  <a:spcPct val="100000"/>
                </a:lnSpc>
                <a:spcBef>
                  <a:spcPts val="450"/>
                </a:spcBef>
                <a:spcAft>
                  <a:spcPct val="0"/>
                </a:spcAft>
                <a:buClr>
                  <a:schemeClr val="tx2"/>
                </a:buClr>
                <a:buSzTx/>
                <a:buFont typeface="Arial" panose="020B0604020202020204" pitchFamily="34" charset="0"/>
                <a:buChar char="•"/>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rPr>
                <a:t>Grid constraints to connect additional capacity</a:t>
              </a:r>
              <a:endPar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a:p>
              <a:pPr marL="182563" marR="0" lvl="0" indent="-182563" algn="l" defTabSz="685800" eaLnBrk="1" fontAlgn="auto" latinLnBrk="0" hangingPunct="1">
                <a:lnSpc>
                  <a:spcPct val="100000"/>
                </a:lnSpc>
                <a:spcBef>
                  <a:spcPts val="450"/>
                </a:spcBef>
                <a:spcAft>
                  <a:spcPct val="0"/>
                </a:spcAft>
                <a:buClr>
                  <a:schemeClr val="tx2"/>
                </a:buClr>
                <a:buSzTx/>
                <a:buFont typeface="Arial" panose="020B0604020202020204" pitchFamily="34" charset="0"/>
                <a:buChar char="•"/>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rPr>
                <a:t>Dys</a:t>
              </a:r>
              <a:r>
                <a:rPr lang="en-GB" sz="1400" dirty="0">
                  <a:solidFill>
                    <a:srgbClr val="003896"/>
                  </a:solidFill>
                  <a:latin typeface="Gill Sans MT" panose="020B0502020104020203" pitchFamily="34" charset="0"/>
                  <a:ea typeface="ＭＳ Ｐゴシック"/>
                  <a:cs typeface="Arial"/>
                </a:rPr>
                <a:t>functional organisational culture</a:t>
              </a:r>
              <a:endPar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39" name="TextBox 38"/>
            <p:cNvSpPr txBox="1"/>
            <p:nvPr/>
          </p:nvSpPr>
          <p:spPr>
            <a:xfrm>
              <a:off x="1562471" y="1110756"/>
              <a:ext cx="1733042" cy="307777"/>
            </a:xfrm>
            <a:prstGeom prst="rect">
              <a:avLst/>
            </a:prstGeom>
            <a:noFill/>
          </p:spPr>
          <p:txBody>
            <a:bodyPr wrap="square" rtlCol="0">
              <a:spAutoFit/>
            </a:bodyPr>
            <a:lstStyle/>
            <a:p>
              <a:pPr marL="0" marR="0" lvl="0" indent="0" algn="ctr" defTabSz="68580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rPr>
                <a:t>Operational</a:t>
              </a:r>
            </a:p>
          </p:txBody>
        </p:sp>
        <p:cxnSp>
          <p:nvCxnSpPr>
            <p:cNvPr id="41" name="Straight Connector 40"/>
            <p:cNvCxnSpPr>
              <a:cxnSpLocks/>
            </p:cNvCxnSpPr>
            <p:nvPr/>
          </p:nvCxnSpPr>
          <p:spPr>
            <a:xfrm>
              <a:off x="728685" y="2439454"/>
              <a:ext cx="3456000" cy="0"/>
            </a:xfrm>
            <a:prstGeom prst="line">
              <a:avLst/>
            </a:prstGeom>
            <a:noFill/>
            <a:ln w="57150" cap="flat" cmpd="sng" algn="ctr">
              <a:solidFill>
                <a:srgbClr val="003896"/>
              </a:solidFill>
              <a:prstDash val="solid"/>
            </a:ln>
            <a:effectLst/>
          </p:spPr>
        </p:cxnSp>
        <p:cxnSp>
          <p:nvCxnSpPr>
            <p:cNvPr id="42" name="Straight Connector 41"/>
            <p:cNvCxnSpPr>
              <a:cxnSpLocks/>
            </p:cNvCxnSpPr>
            <p:nvPr/>
          </p:nvCxnSpPr>
          <p:spPr>
            <a:xfrm>
              <a:off x="728685" y="3989751"/>
              <a:ext cx="3456000" cy="0"/>
            </a:xfrm>
            <a:prstGeom prst="line">
              <a:avLst/>
            </a:prstGeom>
            <a:noFill/>
            <a:ln w="57150" cap="flat" cmpd="sng" algn="ctr">
              <a:solidFill>
                <a:srgbClr val="003896"/>
              </a:solidFill>
              <a:prstDash val="solid"/>
            </a:ln>
            <a:effectLst/>
          </p:spPr>
        </p:cxnSp>
        <p:sp>
          <p:nvSpPr>
            <p:cNvPr id="45" name="Rectangle 44"/>
            <p:cNvSpPr/>
            <p:nvPr/>
          </p:nvSpPr>
          <p:spPr>
            <a:xfrm>
              <a:off x="4502112" y="2539109"/>
              <a:ext cx="3655300" cy="1297791"/>
            </a:xfrm>
            <a:prstGeom prst="rect">
              <a:avLst/>
            </a:prstGeom>
          </p:spPr>
          <p:txBody>
            <a:bodyPr wrap="square">
              <a:spAutoFit/>
            </a:bodyPr>
            <a:lstStyle/>
            <a:p>
              <a:pPr marL="182563" marR="0" lvl="0" indent="-182563" algn="l" defTabSz="685800" eaLnBrk="1" fontAlgn="base" latinLnBrk="0" hangingPunct="1">
                <a:lnSpc>
                  <a:spcPct val="100000"/>
                </a:lnSpc>
                <a:spcBef>
                  <a:spcPts val="450"/>
                </a:spcBef>
                <a:spcAft>
                  <a:spcPct val="0"/>
                </a:spcAft>
                <a:buClr>
                  <a:schemeClr val="tx2"/>
                </a:buClr>
                <a:buSzTx/>
                <a:buFont typeface="Arial" panose="020B0604020202020204" pitchFamily="34" charset="0"/>
                <a:buChar char="•"/>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rPr>
                <a:t>Weak balance sheet due to high debt burden</a:t>
              </a:r>
            </a:p>
            <a:p>
              <a:pPr marL="182563" marR="0" lvl="0" indent="-182563" algn="l" defTabSz="685800" eaLnBrk="1" fontAlgn="base" latinLnBrk="0" hangingPunct="1">
                <a:lnSpc>
                  <a:spcPct val="100000"/>
                </a:lnSpc>
                <a:spcBef>
                  <a:spcPts val="450"/>
                </a:spcBef>
                <a:spcAft>
                  <a:spcPct val="0"/>
                </a:spcAft>
                <a:buClr>
                  <a:schemeClr val="tx2"/>
                </a:buClr>
                <a:buSzTx/>
                <a:buFont typeface="Arial" panose="020B0604020202020204" pitchFamily="34" charset="0"/>
                <a:buChar char="•"/>
                <a:tabLst/>
                <a:defRPr/>
              </a:pPr>
              <a:r>
                <a:rPr lang="en-GB" sz="1400" dirty="0">
                  <a:solidFill>
                    <a:srgbClr val="003896"/>
                  </a:solidFill>
                  <a:latin typeface="Gill Sans MT" panose="020B0502020104020203" pitchFamily="34" charset="0"/>
                  <a:ea typeface="ＭＳ Ｐゴシック"/>
                </a:rPr>
                <a:t>Tariff not reflective of prudent and efficient costs</a:t>
              </a:r>
              <a:endPar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endParaRPr>
            </a:p>
            <a:p>
              <a:pPr marL="182563" marR="0" lvl="0" indent="-182563" algn="l" defTabSz="685800" eaLnBrk="1" fontAlgn="base" latinLnBrk="0" hangingPunct="1">
                <a:lnSpc>
                  <a:spcPct val="100000"/>
                </a:lnSpc>
                <a:spcBef>
                  <a:spcPts val="450"/>
                </a:spcBef>
                <a:spcAft>
                  <a:spcPct val="0"/>
                </a:spcAft>
                <a:buClr>
                  <a:schemeClr val="tx2"/>
                </a:buClr>
                <a:buSzTx/>
                <a:buFont typeface="Arial" panose="020B0604020202020204" pitchFamily="34" charset="0"/>
                <a:buChar char="•"/>
                <a:tabLst/>
                <a:defRPr/>
              </a:pP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rPr>
                <a:t>Revenue pressure due to non-payment by customers and </a:t>
              </a:r>
              <a:r>
                <a:rPr lang="en-GB" sz="1400" dirty="0">
                  <a:solidFill>
                    <a:srgbClr val="003896"/>
                  </a:solidFill>
                  <a:latin typeface="Gill Sans MT" panose="020B0502020104020203" pitchFamily="34" charset="0"/>
                  <a:ea typeface="ＭＳ Ｐゴシック"/>
                </a:rPr>
                <a:t>declining</a:t>
              </a:r>
              <a:r>
                <a:rPr kumimoji="0" lang="en-GB" sz="140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rPr>
                <a:t> sales volumes</a:t>
              </a:r>
            </a:p>
          </p:txBody>
        </p:sp>
        <p:sp>
          <p:nvSpPr>
            <p:cNvPr id="46" name="TextBox 45"/>
            <p:cNvSpPr txBox="1"/>
            <p:nvPr/>
          </p:nvSpPr>
          <p:spPr>
            <a:xfrm>
              <a:off x="5318481" y="1110756"/>
              <a:ext cx="1733042" cy="307777"/>
            </a:xfrm>
            <a:prstGeom prst="rect">
              <a:avLst/>
            </a:prstGeom>
            <a:noFill/>
          </p:spPr>
          <p:txBody>
            <a:bodyPr wrap="square" rtlCol="0">
              <a:spAutoFit/>
            </a:bodyPr>
            <a:lstStyle/>
            <a:p>
              <a:pPr marL="0" marR="0" lvl="0" indent="0" algn="ctr" defTabSz="68580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rPr>
                <a:t>Financial</a:t>
              </a:r>
            </a:p>
          </p:txBody>
        </p:sp>
        <p:cxnSp>
          <p:nvCxnSpPr>
            <p:cNvPr id="48" name="Straight Connector 47"/>
            <p:cNvCxnSpPr>
              <a:cxnSpLocks/>
            </p:cNvCxnSpPr>
            <p:nvPr/>
          </p:nvCxnSpPr>
          <p:spPr>
            <a:xfrm>
              <a:off x="4502112" y="2439454"/>
              <a:ext cx="3456000" cy="0"/>
            </a:xfrm>
            <a:prstGeom prst="line">
              <a:avLst/>
            </a:prstGeom>
            <a:noFill/>
            <a:ln w="57150" cap="flat" cmpd="sng" algn="ctr">
              <a:solidFill>
                <a:schemeClr val="tx2"/>
              </a:solidFill>
              <a:prstDash val="solid"/>
            </a:ln>
            <a:effectLst/>
          </p:spPr>
        </p:cxnSp>
        <p:cxnSp>
          <p:nvCxnSpPr>
            <p:cNvPr id="49" name="Straight Connector 48"/>
            <p:cNvCxnSpPr>
              <a:cxnSpLocks/>
            </p:cNvCxnSpPr>
            <p:nvPr/>
          </p:nvCxnSpPr>
          <p:spPr>
            <a:xfrm>
              <a:off x="4502112" y="3989751"/>
              <a:ext cx="3456000" cy="0"/>
            </a:xfrm>
            <a:prstGeom prst="line">
              <a:avLst/>
            </a:prstGeom>
            <a:noFill/>
            <a:ln w="57150" cap="flat" cmpd="sng" algn="ctr">
              <a:solidFill>
                <a:schemeClr val="tx2"/>
              </a:solidFill>
              <a:prstDash val="solid"/>
            </a:ln>
            <a:effectLst/>
          </p:spPr>
        </p:cxnSp>
        <p:sp>
          <p:nvSpPr>
            <p:cNvPr id="52" name="Rectangle 51"/>
            <p:cNvSpPr/>
            <p:nvPr/>
          </p:nvSpPr>
          <p:spPr>
            <a:xfrm>
              <a:off x="8228695" y="2535358"/>
              <a:ext cx="3693339" cy="1361911"/>
            </a:xfrm>
            <a:prstGeom prst="rect">
              <a:avLst/>
            </a:prstGeom>
          </p:spPr>
          <p:txBody>
            <a:bodyPr wrap="square" lIns="91440" tIns="45720" rIns="91440" bIns="45720" anchor="t">
              <a:spAutoFit/>
            </a:bodyPr>
            <a:lstStyle/>
            <a:p>
              <a:pPr marL="182563" indent="-182563" defTabSz="457200" fontAlgn="base">
                <a:spcBef>
                  <a:spcPts val="450"/>
                </a:spcBef>
                <a:spcAft>
                  <a:spcPct val="0"/>
                </a:spcAft>
                <a:buClr>
                  <a:schemeClr val="tx2"/>
                </a:buClr>
                <a:buFont typeface="Arial" panose="020B0604020202020204" pitchFamily="34" charset="0"/>
                <a:buChar char="•"/>
                <a:defRPr/>
              </a:pPr>
              <a:r>
                <a:rPr lang="en-GB" sz="1400" kern="0" dirty="0">
                  <a:solidFill>
                    <a:srgbClr val="003896"/>
                  </a:solidFill>
                  <a:latin typeface="Gill Sans MT" panose="020B0502020104020203" pitchFamily="34" charset="0"/>
                </a:rPr>
                <a:t>Outdated vertically integrated business model</a:t>
              </a:r>
              <a:endParaRPr lang="en-GB" sz="1400" dirty="0">
                <a:solidFill>
                  <a:srgbClr val="003896"/>
                </a:solidFill>
                <a:latin typeface="Gill Sans MT" panose="020B0502020104020203" pitchFamily="34" charset="0"/>
              </a:endParaRPr>
            </a:p>
            <a:p>
              <a:pPr marL="182563" indent="-182563" defTabSz="457200">
                <a:spcBef>
                  <a:spcPts val="450"/>
                </a:spcBef>
                <a:spcAft>
                  <a:spcPct val="0"/>
                </a:spcAft>
                <a:buClr>
                  <a:schemeClr val="tx2"/>
                </a:buClr>
                <a:buFont typeface="Arial" panose="020B0604020202020204" pitchFamily="34" charset="0"/>
                <a:buChar char="•"/>
                <a:defRPr/>
              </a:pPr>
              <a:r>
                <a:rPr lang="en-GB" sz="1400" kern="0" dirty="0">
                  <a:solidFill>
                    <a:srgbClr val="003896"/>
                  </a:solidFill>
                  <a:latin typeface="Gill Sans MT" panose="020B0502020104020203" pitchFamily="34" charset="0"/>
                </a:rPr>
                <a:t>Need to transition to clean energy </a:t>
              </a:r>
              <a:endParaRPr lang="en-GB" sz="1400" dirty="0">
                <a:solidFill>
                  <a:srgbClr val="003896"/>
                </a:solidFill>
                <a:latin typeface="Gill Sans MT" panose="020B0502020104020203" pitchFamily="34" charset="0"/>
              </a:endParaRPr>
            </a:p>
            <a:p>
              <a:pPr marL="182563" indent="-182563" defTabSz="457200" fontAlgn="base">
                <a:spcBef>
                  <a:spcPts val="450"/>
                </a:spcBef>
                <a:spcAft>
                  <a:spcPct val="0"/>
                </a:spcAft>
                <a:buClr>
                  <a:schemeClr val="tx2"/>
                </a:buClr>
                <a:buFont typeface="Arial" panose="020B0604020202020204" pitchFamily="34" charset="0"/>
                <a:buChar char="•"/>
                <a:defRPr/>
              </a:pPr>
              <a:r>
                <a:rPr lang="en-GB" sz="1400" kern="0" dirty="0">
                  <a:solidFill>
                    <a:srgbClr val="003896"/>
                  </a:solidFill>
                  <a:latin typeface="Gill Sans MT" panose="020B0502020104020203" pitchFamily="34" charset="0"/>
                </a:rPr>
                <a:t>Prevalent crime, </a:t>
              </a:r>
              <a:r>
                <a:rPr kumimoji="0" lang="en-GB" sz="1400" i="0" u="none" strike="noStrike" kern="0" cap="none" spc="0" normalizeH="0" baseline="0" noProof="0" dirty="0">
                  <a:ln>
                    <a:noFill/>
                  </a:ln>
                  <a:solidFill>
                    <a:srgbClr val="003896"/>
                  </a:solidFill>
                  <a:effectLst/>
                  <a:uLnTx/>
                  <a:uFillTx/>
                  <a:latin typeface="Gill Sans MT" panose="020B0502020104020203" pitchFamily="34" charset="0"/>
                </a:rPr>
                <a:t>fraud</a:t>
              </a:r>
              <a:r>
                <a:rPr lang="en-GB" sz="1400" kern="0" dirty="0">
                  <a:solidFill>
                    <a:srgbClr val="003896"/>
                  </a:solidFill>
                  <a:latin typeface="Gill Sans MT" panose="020B0502020104020203" pitchFamily="34" charset="0"/>
                </a:rPr>
                <a:t> and</a:t>
              </a:r>
              <a:r>
                <a:rPr kumimoji="0" lang="en-GB" sz="1400" i="0" u="none" strike="noStrike" kern="0" cap="none" spc="0" normalizeH="0" baseline="0" noProof="0" dirty="0">
                  <a:ln>
                    <a:noFill/>
                  </a:ln>
                  <a:solidFill>
                    <a:srgbClr val="003896"/>
                  </a:solidFill>
                  <a:effectLst/>
                  <a:uLnTx/>
                  <a:uFillTx/>
                  <a:latin typeface="Gill Sans MT" panose="020B0502020104020203" pitchFamily="34" charset="0"/>
                </a:rPr>
                <a:t> corruption</a:t>
              </a:r>
            </a:p>
            <a:p>
              <a:pPr marL="182563" indent="-182563" defTabSz="457200" fontAlgn="base">
                <a:spcBef>
                  <a:spcPts val="450"/>
                </a:spcBef>
                <a:spcAft>
                  <a:spcPct val="0"/>
                </a:spcAft>
                <a:buClr>
                  <a:schemeClr val="tx2"/>
                </a:buClr>
                <a:buFont typeface="Arial" panose="020B0604020202020204" pitchFamily="34" charset="0"/>
                <a:buChar char="•"/>
                <a:defRPr/>
              </a:pPr>
              <a:r>
                <a:rPr lang="en-GB" sz="1400" kern="0" dirty="0">
                  <a:solidFill>
                    <a:srgbClr val="003896"/>
                  </a:solidFill>
                  <a:latin typeface="Gill Sans MT" panose="020B0502020104020203" pitchFamily="34" charset="0"/>
                </a:rPr>
                <a:t>Lack of adherence to internal controls and ineffective combined assurance</a:t>
              </a:r>
              <a:endParaRPr kumimoji="0" lang="en-GB" sz="1400" i="0" u="none" strike="noStrike" kern="1200" cap="none" spc="0" normalizeH="0" baseline="0" noProof="0" dirty="0">
                <a:ln>
                  <a:noFill/>
                </a:ln>
                <a:solidFill>
                  <a:srgbClr val="003896"/>
                </a:solidFill>
                <a:effectLst/>
                <a:uLnTx/>
                <a:uFillTx/>
                <a:latin typeface="Gill Sans MT" panose="020B0502020104020203" pitchFamily="34" charset="0"/>
              </a:endParaRPr>
            </a:p>
          </p:txBody>
        </p:sp>
        <p:sp>
          <p:nvSpPr>
            <p:cNvPr id="53" name="TextBox 52"/>
            <p:cNvSpPr txBox="1"/>
            <p:nvPr/>
          </p:nvSpPr>
          <p:spPr>
            <a:xfrm>
              <a:off x="9187679" y="1110756"/>
              <a:ext cx="1733042" cy="307777"/>
            </a:xfrm>
            <a:prstGeom prst="rect">
              <a:avLst/>
            </a:prstGeom>
            <a:noFill/>
          </p:spPr>
          <p:txBody>
            <a:bodyPr wrap="square" lIns="91440" tIns="45720" rIns="91440" bIns="45720" rtlCol="0" anchor="t">
              <a:spAutoFit/>
            </a:bodyPr>
            <a:lstStyle/>
            <a:p>
              <a:pPr marL="0" marR="0" lvl="0" indent="0" algn="ctr" defTabSz="685800" eaLnBrk="1" fontAlgn="base" latinLnBrk="0" hangingPunct="1">
                <a:lnSpc>
                  <a:spcPct val="100000"/>
                </a:lnSpc>
                <a:spcBef>
                  <a:spcPct val="0"/>
                </a:spcBef>
                <a:spcAft>
                  <a:spcPct val="0"/>
                </a:spcAft>
                <a:buClrTx/>
                <a:buSzTx/>
                <a:buFontTx/>
                <a:buNone/>
                <a:tabLst/>
                <a:defRPr/>
              </a:pPr>
              <a:r>
                <a:rPr lang="en-GB" sz="1400" b="1" dirty="0">
                  <a:solidFill>
                    <a:srgbClr val="003896"/>
                  </a:solidFill>
                  <a:latin typeface="Gill Sans MT" panose="020B0502020104020203" pitchFamily="34" charset="0"/>
                  <a:ea typeface="ＭＳ Ｐゴシック"/>
                </a:rPr>
                <a:t>Sustainability</a:t>
              </a:r>
              <a:endParaRPr kumimoji="0" lang="en-GB" sz="1400" b="1"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endParaRPr>
            </a:p>
          </p:txBody>
        </p:sp>
        <p:cxnSp>
          <p:nvCxnSpPr>
            <p:cNvPr id="55" name="Straight Connector 54"/>
            <p:cNvCxnSpPr>
              <a:cxnSpLocks/>
            </p:cNvCxnSpPr>
            <p:nvPr/>
          </p:nvCxnSpPr>
          <p:spPr>
            <a:xfrm>
              <a:off x="8310761" y="2439454"/>
              <a:ext cx="3456000" cy="0"/>
            </a:xfrm>
            <a:prstGeom prst="line">
              <a:avLst/>
            </a:prstGeom>
            <a:solidFill>
              <a:schemeClr val="accent6"/>
            </a:solidFill>
            <a:ln w="57150" cap="flat" cmpd="sng" algn="ctr">
              <a:solidFill>
                <a:schemeClr val="accent6"/>
              </a:solidFill>
              <a:prstDash val="solid"/>
            </a:ln>
            <a:effectLst/>
          </p:spPr>
        </p:cxnSp>
        <p:grpSp>
          <p:nvGrpSpPr>
            <p:cNvPr id="16" name="Group 15">
              <a:extLst>
                <a:ext uri="{FF2B5EF4-FFF2-40B4-BE49-F238E27FC236}">
                  <a16:creationId xmlns:a16="http://schemas.microsoft.com/office/drawing/2014/main" id="{431740FD-103C-0B73-1B73-6A2D3ECA2D21}"/>
                </a:ext>
              </a:extLst>
            </p:cNvPr>
            <p:cNvGrpSpPr/>
            <p:nvPr/>
          </p:nvGrpSpPr>
          <p:grpSpPr>
            <a:xfrm>
              <a:off x="2011131" y="1508897"/>
              <a:ext cx="786065" cy="634686"/>
              <a:chOff x="2011131" y="1467332"/>
              <a:chExt cx="786065" cy="634686"/>
            </a:xfrm>
          </p:grpSpPr>
          <p:sp>
            <p:nvSpPr>
              <p:cNvPr id="38" name="Rounded Rectangle 37"/>
              <p:cNvSpPr/>
              <p:nvPr/>
            </p:nvSpPr>
            <p:spPr>
              <a:xfrm>
                <a:off x="2011131" y="1467332"/>
                <a:ext cx="786065" cy="634686"/>
              </a:xfrm>
              <a:prstGeom prst="roundRect">
                <a:avLst>
                  <a:gd name="adj" fmla="val 10774"/>
                </a:avLst>
              </a:prstGeom>
              <a:solidFill>
                <a:srgbClr val="003896"/>
              </a:solidFill>
              <a:ln w="9525" cap="flat" cmpd="sng" algn="ctr">
                <a:noFill/>
                <a:prstDash val="solid"/>
              </a:ln>
              <a:effectLst/>
            </p:spPr>
            <p:txBody>
              <a:bodyPr rtlCol="0" anchor="ctr"/>
              <a:lstStyle/>
              <a:p>
                <a:pPr marL="0" marR="0" lvl="0" indent="0" algn="ctr" defTabSz="685800" eaLnBrk="1" fontAlgn="base" latinLnBrk="0" hangingPunct="1">
                  <a:lnSpc>
                    <a:spcPct val="100000"/>
                  </a:lnSpc>
                  <a:spcBef>
                    <a:spcPct val="0"/>
                  </a:spcBef>
                  <a:spcAft>
                    <a:spcPct val="0"/>
                  </a:spcAft>
                  <a:buClrTx/>
                  <a:buSzTx/>
                  <a:buFontTx/>
                  <a:buNone/>
                  <a:tabLst/>
                  <a:defRPr/>
                </a:pPr>
                <a:endParaRPr kumimoji="0" lang="en-GB" sz="1400" b="0" i="0" u="none" strike="noStrike" kern="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grpSp>
            <p:nvGrpSpPr>
              <p:cNvPr id="61" name="Group 60"/>
              <p:cNvGrpSpPr/>
              <p:nvPr/>
            </p:nvGrpSpPr>
            <p:grpSpPr>
              <a:xfrm>
                <a:off x="2122453" y="1584464"/>
                <a:ext cx="628066" cy="384650"/>
                <a:chOff x="7214551" y="1501506"/>
                <a:chExt cx="729571" cy="595818"/>
              </a:xfrm>
              <a:solidFill>
                <a:srgbClr val="FFFFFF"/>
              </a:solidFill>
            </p:grpSpPr>
            <p:sp>
              <p:nvSpPr>
                <p:cNvPr id="62" name="Rectangle 28">
                  <a:extLst>
                    <a:ext uri="{FF2B5EF4-FFF2-40B4-BE49-F238E27FC236}">
                      <a16:creationId xmlns:a16="http://schemas.microsoft.com/office/drawing/2014/main" id="{6FF02E40-16E2-A4BD-E314-0787923C62AB}"/>
                    </a:ext>
                  </a:extLst>
                </p:cNvPr>
                <p:cNvSpPr/>
                <p:nvPr/>
              </p:nvSpPr>
              <p:spPr>
                <a:xfrm>
                  <a:off x="7214551" y="1501506"/>
                  <a:ext cx="512825" cy="510425"/>
                </a:xfrm>
                <a:custGeom>
                  <a:avLst/>
                  <a:gdLst/>
                  <a:ahLst/>
                  <a:cxnLst/>
                  <a:rect l="l" t="t" r="r" b="b"/>
                  <a:pathLst>
                    <a:path w="3701899" h="3349625">
                      <a:moveTo>
                        <a:pt x="601489" y="1263651"/>
                      </a:moveTo>
                      <a:lnTo>
                        <a:pt x="1097924" y="1263651"/>
                      </a:lnTo>
                      <a:lnTo>
                        <a:pt x="1594359" y="1263651"/>
                      </a:lnTo>
                      <a:cubicBezTo>
                        <a:pt x="1599795" y="1510857"/>
                        <a:pt x="1629180" y="1784440"/>
                        <a:pt x="1683836" y="2069107"/>
                      </a:cubicBezTo>
                      <a:cubicBezTo>
                        <a:pt x="1753301" y="2430897"/>
                        <a:pt x="1854051" y="2760941"/>
                        <a:pt x="1972923" y="3030537"/>
                      </a:cubicBezTo>
                      <a:lnTo>
                        <a:pt x="2125777" y="3030537"/>
                      </a:lnTo>
                      <a:cubicBezTo>
                        <a:pt x="2074431" y="2837998"/>
                        <a:pt x="2031135" y="2632239"/>
                        <a:pt x="1997133" y="2417559"/>
                      </a:cubicBezTo>
                      <a:cubicBezTo>
                        <a:pt x="1951938" y="2132212"/>
                        <a:pt x="1927231" y="1856779"/>
                        <a:pt x="1921832" y="1601789"/>
                      </a:cubicBezTo>
                      <a:lnTo>
                        <a:pt x="2117716" y="1601789"/>
                      </a:lnTo>
                      <a:lnTo>
                        <a:pt x="2614151" y="1601789"/>
                      </a:lnTo>
                      <a:cubicBezTo>
                        <a:pt x="2619587" y="1848995"/>
                        <a:pt x="2648972" y="2122578"/>
                        <a:pt x="2703628" y="2407245"/>
                      </a:cubicBezTo>
                      <a:cubicBezTo>
                        <a:pt x="2751247" y="2655254"/>
                        <a:pt x="2813566" y="2888346"/>
                        <a:pt x="2886682" y="3097212"/>
                      </a:cubicBezTo>
                      <a:lnTo>
                        <a:pt x="3038475" y="3097212"/>
                      </a:lnTo>
                      <a:lnTo>
                        <a:pt x="3038475" y="3349625"/>
                      </a:lnTo>
                      <a:lnTo>
                        <a:pt x="0" y="3349625"/>
                      </a:lnTo>
                      <a:lnTo>
                        <a:pt x="0" y="3097212"/>
                      </a:lnTo>
                      <a:lnTo>
                        <a:pt x="194669" y="3097212"/>
                      </a:lnTo>
                      <a:cubicBezTo>
                        <a:pt x="324837" y="2815574"/>
                        <a:pt x="436775" y="2460961"/>
                        <a:pt x="512012" y="2069107"/>
                      </a:cubicBezTo>
                      <a:cubicBezTo>
                        <a:pt x="566668" y="1784440"/>
                        <a:pt x="596053" y="1510857"/>
                        <a:pt x="601489" y="1263651"/>
                      </a:cubicBezTo>
                      <a:close/>
                      <a:moveTo>
                        <a:pt x="1931194" y="0"/>
                      </a:moveTo>
                      <a:cubicBezTo>
                        <a:pt x="2125109" y="0"/>
                        <a:pt x="2289441" y="150423"/>
                        <a:pt x="2343920" y="358935"/>
                      </a:cubicBezTo>
                      <a:cubicBezTo>
                        <a:pt x="2417845" y="204662"/>
                        <a:pt x="2558085" y="101601"/>
                        <a:pt x="2718594" y="101601"/>
                      </a:cubicBezTo>
                      <a:cubicBezTo>
                        <a:pt x="2900374" y="101601"/>
                        <a:pt x="3056157" y="233787"/>
                        <a:pt x="3119027" y="422429"/>
                      </a:cubicBezTo>
                      <a:lnTo>
                        <a:pt x="3136485" y="424189"/>
                      </a:lnTo>
                      <a:cubicBezTo>
                        <a:pt x="3176628" y="314548"/>
                        <a:pt x="3282742" y="238126"/>
                        <a:pt x="3406699" y="238126"/>
                      </a:cubicBezTo>
                      <a:cubicBezTo>
                        <a:pt x="3569733" y="238126"/>
                        <a:pt x="3701899" y="370325"/>
                        <a:pt x="3701899" y="533401"/>
                      </a:cubicBezTo>
                      <a:cubicBezTo>
                        <a:pt x="3701899" y="696477"/>
                        <a:pt x="3569733" y="828676"/>
                        <a:pt x="3406699" y="828676"/>
                      </a:cubicBezTo>
                      <a:lnTo>
                        <a:pt x="3360212" y="822268"/>
                      </a:lnTo>
                      <a:cubicBezTo>
                        <a:pt x="3317671" y="932090"/>
                        <a:pt x="3210903" y="1009651"/>
                        <a:pt x="3086025" y="1009651"/>
                      </a:cubicBezTo>
                      <a:cubicBezTo>
                        <a:pt x="2986788" y="1009651"/>
                        <a:pt x="2898987" y="960670"/>
                        <a:pt x="2847345" y="884233"/>
                      </a:cubicBezTo>
                      <a:cubicBezTo>
                        <a:pt x="2847813" y="885815"/>
                        <a:pt x="2847825" y="887406"/>
                        <a:pt x="2847825" y="889001"/>
                      </a:cubicBezTo>
                      <a:cubicBezTo>
                        <a:pt x="2847825" y="1049916"/>
                        <a:pt x="2719138" y="1180767"/>
                        <a:pt x="2559077" y="1183625"/>
                      </a:cubicBezTo>
                      <a:cubicBezTo>
                        <a:pt x="2558996" y="1185590"/>
                        <a:pt x="2559101" y="1187547"/>
                        <a:pt x="2559712" y="1189488"/>
                      </a:cubicBezTo>
                      <a:cubicBezTo>
                        <a:pt x="2475880" y="1210282"/>
                        <a:pt x="2401251" y="1260187"/>
                        <a:pt x="2343979" y="1330325"/>
                      </a:cubicBezTo>
                      <a:lnTo>
                        <a:pt x="2126000" y="1330325"/>
                      </a:lnTo>
                      <a:cubicBezTo>
                        <a:pt x="2123600" y="1317813"/>
                        <a:pt x="2123206" y="1305074"/>
                        <a:pt x="2123206" y="1292226"/>
                      </a:cubicBezTo>
                      <a:cubicBezTo>
                        <a:pt x="2123206" y="1144187"/>
                        <a:pt x="2175544" y="1010666"/>
                        <a:pt x="2260253" y="917057"/>
                      </a:cubicBezTo>
                      <a:cubicBezTo>
                        <a:pt x="2257875" y="907918"/>
                        <a:pt x="2257425" y="898512"/>
                        <a:pt x="2257425" y="889001"/>
                      </a:cubicBezTo>
                      <a:lnTo>
                        <a:pt x="2261656" y="847017"/>
                      </a:lnTo>
                      <a:cubicBezTo>
                        <a:pt x="2185571" y="962919"/>
                        <a:pt x="2065476" y="1035050"/>
                        <a:pt x="1931194" y="1035050"/>
                      </a:cubicBezTo>
                      <a:cubicBezTo>
                        <a:pt x="1778251" y="1035050"/>
                        <a:pt x="1643711" y="941477"/>
                        <a:pt x="1566519" y="799594"/>
                      </a:cubicBezTo>
                      <a:cubicBezTo>
                        <a:pt x="1456321" y="829227"/>
                        <a:pt x="1358513" y="896363"/>
                        <a:pt x="1282729" y="989172"/>
                      </a:cubicBezTo>
                      <a:lnTo>
                        <a:pt x="981936" y="989172"/>
                      </a:lnTo>
                      <a:cubicBezTo>
                        <a:pt x="978624" y="971906"/>
                        <a:pt x="978080" y="954327"/>
                        <a:pt x="978080" y="936598"/>
                      </a:cubicBezTo>
                      <a:cubicBezTo>
                        <a:pt x="978080" y="544606"/>
                        <a:pt x="1244011" y="226379"/>
                        <a:pt x="1573312" y="223184"/>
                      </a:cubicBezTo>
                      <a:cubicBezTo>
                        <a:pt x="1651545" y="88215"/>
                        <a:pt x="1782695" y="0"/>
                        <a:pt x="1931194" y="0"/>
                      </a:cubicBezTo>
                      <a:close/>
                    </a:path>
                  </a:pathLst>
                </a:custGeom>
                <a:grpFill/>
                <a:ln w="25400" cap="flat" cmpd="sng" algn="ctr">
                  <a:noFill/>
                  <a:prstDash val="solid"/>
                </a:ln>
                <a:effectLst/>
              </p:spPr>
              <p:txBody>
                <a:bodyPr rtlCol="0" anchor="ctr"/>
                <a:lstStyle/>
                <a:p>
                  <a:pPr marL="0" marR="0" lvl="0" indent="0" algn="ctr" defTabSz="914378" eaLnBrk="1" fontAlgn="base" latinLnBrk="0" hangingPunct="1">
                    <a:lnSpc>
                      <a:spcPct val="100000"/>
                    </a:lnSpc>
                    <a:spcBef>
                      <a:spcPct val="0"/>
                    </a:spcBef>
                    <a:spcAft>
                      <a:spcPct val="0"/>
                    </a:spcAft>
                    <a:buClrTx/>
                    <a:buSzTx/>
                    <a:buFontTx/>
                    <a:buNone/>
                    <a:tabLst/>
                    <a:defRPr/>
                  </a:pPr>
                  <a:endParaRPr kumimoji="0" lang="en-GB" sz="1400" b="0" i="0" u="none" strike="noStrike" kern="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63" name="Freeform 62">
                  <a:extLst>
                    <a:ext uri="{FF2B5EF4-FFF2-40B4-BE49-F238E27FC236}">
                      <a16:creationId xmlns:a16="http://schemas.microsoft.com/office/drawing/2014/main" id="{770185A2-543B-7038-3CD4-E9C20AEAF3D6}"/>
                    </a:ext>
                  </a:extLst>
                </p:cNvPr>
                <p:cNvSpPr>
                  <a:spLocks/>
                </p:cNvSpPr>
                <p:nvPr/>
              </p:nvSpPr>
              <p:spPr bwMode="auto">
                <a:xfrm rot="5123118" flipH="1">
                  <a:off x="7584122" y="1737324"/>
                  <a:ext cx="288000" cy="432000"/>
                </a:xfrm>
                <a:custGeom>
                  <a:avLst/>
                  <a:gdLst>
                    <a:gd name="T0" fmla="*/ 863 w 1105"/>
                    <a:gd name="T1" fmla="*/ 429 h 1597"/>
                    <a:gd name="T2" fmla="*/ 1005 w 1105"/>
                    <a:gd name="T3" fmla="*/ 569 h 1597"/>
                    <a:gd name="T4" fmla="*/ 1072 w 1105"/>
                    <a:gd name="T5" fmla="*/ 587 h 1597"/>
                    <a:gd name="T6" fmla="*/ 1105 w 1105"/>
                    <a:gd name="T7" fmla="*/ 529 h 1597"/>
                    <a:gd name="T8" fmla="*/ 1104 w 1105"/>
                    <a:gd name="T9" fmla="*/ 62 h 1597"/>
                    <a:gd name="T10" fmla="*/ 1044 w 1105"/>
                    <a:gd name="T11" fmla="*/ 0 h 1597"/>
                    <a:gd name="T12" fmla="*/ 569 w 1105"/>
                    <a:gd name="T13" fmla="*/ 0 h 1597"/>
                    <a:gd name="T14" fmla="*/ 517 w 1105"/>
                    <a:gd name="T15" fmla="*/ 34 h 1597"/>
                    <a:gd name="T16" fmla="*/ 531 w 1105"/>
                    <a:gd name="T17" fmla="*/ 94 h 1597"/>
                    <a:gd name="T18" fmla="*/ 593 w 1105"/>
                    <a:gd name="T19" fmla="*/ 156 h 1597"/>
                    <a:gd name="T20" fmla="*/ 675 w 1105"/>
                    <a:gd name="T21" fmla="*/ 233 h 1597"/>
                    <a:gd name="T22" fmla="*/ 511 w 1105"/>
                    <a:gd name="T23" fmla="*/ 411 h 1597"/>
                    <a:gd name="T24" fmla="*/ 15 w 1105"/>
                    <a:gd name="T25" fmla="*/ 1421 h 1597"/>
                    <a:gd name="T26" fmla="*/ 0 w 1105"/>
                    <a:gd name="T27" fmla="*/ 1594 h 1597"/>
                    <a:gd name="T28" fmla="*/ 8 w 1105"/>
                    <a:gd name="T29" fmla="*/ 1597 h 1597"/>
                    <a:gd name="T30" fmla="*/ 863 w 1105"/>
                    <a:gd name="T31" fmla="*/ 429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05" h="1597">
                      <a:moveTo>
                        <a:pt x="863" y="429"/>
                      </a:moveTo>
                      <a:cubicBezTo>
                        <a:pt x="910" y="476"/>
                        <a:pt x="958" y="523"/>
                        <a:pt x="1005" y="569"/>
                      </a:cubicBezTo>
                      <a:cubicBezTo>
                        <a:pt x="1024" y="588"/>
                        <a:pt x="1045" y="599"/>
                        <a:pt x="1072" y="587"/>
                      </a:cubicBezTo>
                      <a:cubicBezTo>
                        <a:pt x="1097" y="576"/>
                        <a:pt x="1105" y="555"/>
                        <a:pt x="1105" y="529"/>
                      </a:cubicBezTo>
                      <a:cubicBezTo>
                        <a:pt x="1104" y="374"/>
                        <a:pt x="1105" y="218"/>
                        <a:pt x="1104" y="62"/>
                      </a:cubicBezTo>
                      <a:cubicBezTo>
                        <a:pt x="1104" y="23"/>
                        <a:pt x="1083" y="0"/>
                        <a:pt x="1044" y="0"/>
                      </a:cubicBezTo>
                      <a:cubicBezTo>
                        <a:pt x="886" y="0"/>
                        <a:pt x="728" y="0"/>
                        <a:pt x="569" y="0"/>
                      </a:cubicBezTo>
                      <a:cubicBezTo>
                        <a:pt x="545" y="0"/>
                        <a:pt x="527" y="11"/>
                        <a:pt x="517" y="34"/>
                      </a:cubicBezTo>
                      <a:cubicBezTo>
                        <a:pt x="506" y="57"/>
                        <a:pt x="515" y="77"/>
                        <a:pt x="531" y="94"/>
                      </a:cubicBezTo>
                      <a:cubicBezTo>
                        <a:pt x="552" y="115"/>
                        <a:pt x="572" y="135"/>
                        <a:pt x="593" y="156"/>
                      </a:cubicBezTo>
                      <a:cubicBezTo>
                        <a:pt x="620" y="182"/>
                        <a:pt x="648" y="207"/>
                        <a:pt x="675" y="233"/>
                      </a:cubicBezTo>
                      <a:cubicBezTo>
                        <a:pt x="617" y="296"/>
                        <a:pt x="562" y="352"/>
                        <a:pt x="511" y="411"/>
                      </a:cubicBezTo>
                      <a:cubicBezTo>
                        <a:pt x="254" y="703"/>
                        <a:pt x="65" y="1028"/>
                        <a:pt x="15" y="1421"/>
                      </a:cubicBezTo>
                      <a:cubicBezTo>
                        <a:pt x="8" y="1479"/>
                        <a:pt x="5" y="1536"/>
                        <a:pt x="0" y="1594"/>
                      </a:cubicBezTo>
                      <a:cubicBezTo>
                        <a:pt x="3" y="1595"/>
                        <a:pt x="5" y="1596"/>
                        <a:pt x="8" y="1597"/>
                      </a:cubicBezTo>
                      <a:cubicBezTo>
                        <a:pt x="214" y="1150"/>
                        <a:pt x="500" y="760"/>
                        <a:pt x="863" y="429"/>
                      </a:cubicBezTo>
                      <a:close/>
                    </a:path>
                  </a:pathLst>
                </a:custGeom>
                <a:grpFill/>
                <a:ln>
                  <a:noFill/>
                </a:ln>
              </p:spPr>
              <p:txBody>
                <a:bodyPr vert="horz" wrap="square" lIns="38576" tIns="19288" rIns="38576" bIns="19288" numCol="1" anchor="t" anchorCtr="0" compatLnSpc="1">
                  <a:prstTxWarp prst="textNoShape">
                    <a:avLst/>
                  </a:prstTxWarp>
                </a:bodyPr>
                <a:lstStyle/>
                <a:p>
                  <a:pPr marL="0" marR="0" lvl="0" indent="0" algn="l" defTabSz="914378" eaLnBrk="1" fontAlgn="base" latinLnBrk="0" hangingPunct="1">
                    <a:lnSpc>
                      <a:spcPct val="100000"/>
                    </a:lnSpc>
                    <a:spcBef>
                      <a:spcPct val="0"/>
                    </a:spcBef>
                    <a:spcAft>
                      <a:spcPct val="0"/>
                    </a:spcAft>
                    <a:buClr>
                      <a:srgbClr val="FFFFFF"/>
                    </a:buClr>
                    <a:buSzTx/>
                    <a:buFontTx/>
                    <a:buNone/>
                    <a:tabLst/>
                    <a:defRPr/>
                  </a:pPr>
                  <a:endParaRPr kumimoji="0" lang="en-GB" sz="1400" b="1" i="0" u="none" strike="noStrike" kern="0" cap="none" spc="0" normalizeH="0" baseline="0" noProof="0" dirty="0">
                    <a:ln>
                      <a:noFill/>
                    </a:ln>
                    <a:solidFill>
                      <a:srgbClr val="FFFFFF"/>
                    </a:solidFill>
                    <a:effectLst/>
                    <a:uLnTx/>
                    <a:uFillTx/>
                    <a:latin typeface="Gill Sans MT" panose="020B0502020104020203" pitchFamily="34" charset="0"/>
                    <a:ea typeface="ＭＳ Ｐゴシック"/>
                  </a:endParaRPr>
                </a:p>
              </p:txBody>
            </p:sp>
          </p:grpSp>
        </p:grpSp>
        <p:grpSp>
          <p:nvGrpSpPr>
            <p:cNvPr id="15" name="Group 14">
              <a:extLst>
                <a:ext uri="{FF2B5EF4-FFF2-40B4-BE49-F238E27FC236}">
                  <a16:creationId xmlns:a16="http://schemas.microsoft.com/office/drawing/2014/main" id="{4736CD29-0530-B73D-7B60-D07391643422}"/>
                </a:ext>
              </a:extLst>
            </p:cNvPr>
            <p:cNvGrpSpPr/>
            <p:nvPr/>
          </p:nvGrpSpPr>
          <p:grpSpPr>
            <a:xfrm>
              <a:off x="5755213" y="1508896"/>
              <a:ext cx="786065" cy="634686"/>
              <a:chOff x="5755213" y="1467331"/>
              <a:chExt cx="786065" cy="634686"/>
            </a:xfrm>
          </p:grpSpPr>
          <p:sp>
            <p:nvSpPr>
              <p:cNvPr id="59" name="Rounded Rectangle 58"/>
              <p:cNvSpPr/>
              <p:nvPr/>
            </p:nvSpPr>
            <p:spPr>
              <a:xfrm>
                <a:off x="5755213" y="1467331"/>
                <a:ext cx="786065" cy="634686"/>
              </a:xfrm>
              <a:prstGeom prst="roundRect">
                <a:avLst>
                  <a:gd name="adj" fmla="val 10774"/>
                </a:avLst>
              </a:prstGeom>
              <a:solidFill>
                <a:schemeClr val="tx2"/>
              </a:solidFill>
              <a:ln w="9525" cap="flat" cmpd="sng" algn="ctr">
                <a:noFill/>
                <a:prstDash val="solid"/>
              </a:ln>
              <a:effectLst/>
            </p:spPr>
            <p:txBody>
              <a:bodyPr rtlCol="0" anchor="ctr"/>
              <a:lstStyle/>
              <a:p>
                <a:pPr marL="0" marR="0" lvl="0" indent="0" algn="ctr" defTabSz="685800" eaLnBrk="1" fontAlgn="base" latinLnBrk="0" hangingPunct="1">
                  <a:lnSpc>
                    <a:spcPct val="100000"/>
                  </a:lnSpc>
                  <a:spcBef>
                    <a:spcPct val="0"/>
                  </a:spcBef>
                  <a:spcAft>
                    <a:spcPct val="0"/>
                  </a:spcAft>
                  <a:buClrTx/>
                  <a:buSzTx/>
                  <a:buFontTx/>
                  <a:buNone/>
                  <a:tabLst/>
                  <a:defRPr/>
                </a:pPr>
                <a:endParaRPr kumimoji="0" lang="en-GB" sz="1400" b="0" i="0" u="none" strike="noStrike" kern="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pic>
            <p:nvPicPr>
              <p:cNvPr id="64" name="Picture 11" descr="Finance Icon Png, Transparent Png - kindpng"/>
              <p:cNvPicPr>
                <a:picLocks noChangeAspect="1" noChangeArrowheads="1"/>
              </p:cNvPicPr>
              <p:nvPr/>
            </p:nvPicPr>
            <p:blipFill>
              <a:blip r:embed="rId6" cstate="print">
                <a:clrChange>
                  <a:clrFrom>
                    <a:srgbClr val="F7F7F7"/>
                  </a:clrFrom>
                  <a:clrTo>
                    <a:srgbClr val="F7F7F7">
                      <a:alpha val="0"/>
                    </a:srgbClr>
                  </a:clrTo>
                </a:clrChange>
                <a:biLevel thresh="25000"/>
                <a:extLst>
                  <a:ext uri="{28A0092B-C50C-407E-A947-70E740481C1C}">
                    <a14:useLocalDpi xmlns:a14="http://schemas.microsoft.com/office/drawing/2010/main" val="0"/>
                  </a:ext>
                </a:extLst>
              </a:blip>
              <a:srcRect/>
              <a:stretch>
                <a:fillRect/>
              </a:stretch>
            </p:blipFill>
            <p:spPr bwMode="auto">
              <a:xfrm>
                <a:off x="5872480" y="1568685"/>
                <a:ext cx="551531" cy="4163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42AC2D17-5065-46BD-AE6D-5E0F3D66CDE3}"/>
                </a:ext>
              </a:extLst>
            </p:cNvPr>
            <p:cNvGrpSpPr/>
            <p:nvPr/>
          </p:nvGrpSpPr>
          <p:grpSpPr>
            <a:xfrm>
              <a:off x="9676510" y="1521804"/>
              <a:ext cx="786065" cy="634686"/>
              <a:chOff x="9992812" y="1577224"/>
              <a:chExt cx="786065" cy="634686"/>
            </a:xfrm>
          </p:grpSpPr>
          <p:sp>
            <p:nvSpPr>
              <p:cNvPr id="60" name="Rounded Rectangle 59"/>
              <p:cNvSpPr/>
              <p:nvPr/>
            </p:nvSpPr>
            <p:spPr>
              <a:xfrm>
                <a:off x="9992812" y="1577224"/>
                <a:ext cx="786065" cy="634686"/>
              </a:xfrm>
              <a:prstGeom prst="roundRect">
                <a:avLst>
                  <a:gd name="adj" fmla="val 10774"/>
                </a:avLst>
              </a:prstGeom>
              <a:solidFill>
                <a:schemeClr val="accent6"/>
              </a:solidFill>
              <a:ln w="9525" cap="flat" cmpd="sng" algn="ctr">
                <a:noFill/>
                <a:prstDash val="solid"/>
              </a:ln>
              <a:effectLst/>
            </p:spPr>
            <p:txBody>
              <a:bodyPr rtlCol="0" anchor="ctr"/>
              <a:lstStyle/>
              <a:p>
                <a:pPr marL="0" marR="0" lvl="0" indent="0" algn="ctr" defTabSz="685800" eaLnBrk="1" fontAlgn="base" latinLnBrk="0" hangingPunct="1">
                  <a:lnSpc>
                    <a:spcPct val="100000"/>
                  </a:lnSpc>
                  <a:spcBef>
                    <a:spcPct val="0"/>
                  </a:spcBef>
                  <a:spcAft>
                    <a:spcPct val="0"/>
                  </a:spcAft>
                  <a:buClrTx/>
                  <a:buSzTx/>
                  <a:buFontTx/>
                  <a:buNone/>
                  <a:tabLst/>
                  <a:defRPr/>
                </a:pPr>
                <a:endParaRPr kumimoji="0" lang="en-GB" sz="1400" b="0" i="0" u="none" strike="noStrike" kern="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pic>
            <p:nvPicPr>
              <p:cNvPr id="65" name="Picture 13" descr="support Icon - Free PNG &amp; SVG 1156570 - Noun Project"/>
              <p:cNvPicPr>
                <a:picLocks noChangeAspect="1" noChangeArrowheads="1"/>
              </p:cNvPicPr>
              <p:nvPr/>
            </p:nvPicPr>
            <p:blipFill>
              <a:blip r:embed="rId7" cstate="print">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0086220" y="1674970"/>
                <a:ext cx="599248" cy="48384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71D14D11-30EE-BE07-E950-ABC6688E5B48}"/>
                </a:ext>
              </a:extLst>
            </p:cNvPr>
            <p:cNvSpPr/>
            <p:nvPr/>
          </p:nvSpPr>
          <p:spPr>
            <a:xfrm>
              <a:off x="728686" y="4077921"/>
              <a:ext cx="3365229" cy="2008242"/>
            </a:xfrm>
            <a:prstGeom prst="rect">
              <a:avLst/>
            </a:prstGeom>
          </p:spPr>
          <p:txBody>
            <a:bodyPr wrap="square" lIns="91440" tIns="45720" rIns="91440" bIns="45720" anchor="t">
              <a:spAutoFit/>
            </a:bodyPr>
            <a:lstStyle/>
            <a:p>
              <a:pPr marL="182563" marR="0" lvl="0" indent="-182563" algn="l" defTabSz="685800" eaLnBrk="1" fontAlgn="auto" latinLnBrk="0" hangingPunct="1">
                <a:lnSpc>
                  <a:spcPct val="100000"/>
                </a:lnSpc>
                <a:spcBef>
                  <a:spcPts val="450"/>
                </a:spcBef>
                <a:spcAft>
                  <a:spcPct val="0"/>
                </a:spcAft>
                <a:buClr>
                  <a:schemeClr val="tx2"/>
                </a:buClr>
                <a:buSzTx/>
                <a:buFont typeface="Arial" panose="020B0604020202020204" pitchFamily="34" charset="0"/>
                <a:buChar char="•"/>
                <a:tabLst/>
                <a:defRPr/>
              </a:pPr>
              <a:r>
                <a:rPr lang="en-GB" sz="1400" dirty="0">
                  <a:latin typeface="Gill Sans MT" panose="020B0502020104020203" pitchFamily="34" charset="0"/>
                  <a:ea typeface="ＭＳ Ｐゴシック"/>
                </a:rPr>
                <a:t>Execute </a:t>
              </a:r>
              <a:r>
                <a:rPr kumimoji="0" lang="en-GB" sz="1400" i="0" u="none" strike="noStrike" kern="1200" cap="none" spc="0" normalizeH="0" baseline="0" noProof="0" dirty="0">
                  <a:ln>
                    <a:noFill/>
                  </a:ln>
                  <a:effectLst/>
                  <a:uLnTx/>
                  <a:uFillTx/>
                  <a:latin typeface="Gill Sans MT" panose="020B0502020104020203" pitchFamily="34" charset="0"/>
                  <a:ea typeface="ＭＳ Ｐゴシック"/>
                </a:rPr>
                <a:t>Generation Recovery Plan</a:t>
              </a:r>
              <a:endParaRPr kumimoji="0" lang="en-GB" sz="1400" i="0" u="none" strike="noStrike" kern="1200" cap="none" spc="0" normalizeH="0" baseline="0" noProof="0" dirty="0">
                <a:ln>
                  <a:noFill/>
                </a:ln>
                <a:effectLst/>
                <a:uLnTx/>
                <a:uFillTx/>
                <a:latin typeface="Gill Sans MT" panose="020B0502020104020203" pitchFamily="34" charset="0"/>
              </a:endParaRPr>
            </a:p>
            <a:p>
              <a:pPr marL="182563" marR="0" lvl="0" indent="-182563" algn="l" defTabSz="685800" eaLnBrk="1" fontAlgn="base" latinLnBrk="0" hangingPunct="1">
                <a:lnSpc>
                  <a:spcPct val="100000"/>
                </a:lnSpc>
                <a:spcBef>
                  <a:spcPts val="450"/>
                </a:spcBef>
                <a:spcAft>
                  <a:spcPct val="0"/>
                </a:spcAft>
                <a:buClr>
                  <a:schemeClr val="tx2"/>
                </a:buClr>
                <a:buSzTx/>
                <a:buFont typeface="Arial" panose="020B0604020202020204" pitchFamily="34" charset="0"/>
                <a:buChar char="•"/>
                <a:tabLst/>
                <a:defRPr/>
              </a:pPr>
              <a:r>
                <a:rPr kumimoji="0" lang="en-GB" sz="1400" i="0" u="none" strike="noStrike" kern="1200" cap="none" spc="0" normalizeH="0" baseline="0" noProof="0" dirty="0">
                  <a:ln>
                    <a:noFill/>
                  </a:ln>
                  <a:effectLst/>
                  <a:uLnTx/>
                  <a:uFillTx/>
                  <a:latin typeface="Gill Sans MT" panose="020B0502020104020203" pitchFamily="34" charset="0"/>
                  <a:ea typeface="ＭＳ Ｐゴシック"/>
                </a:rPr>
                <a:t>Curtailment and grid capacity allocation rules</a:t>
              </a:r>
              <a:r>
                <a:rPr lang="en-GB" sz="1400" dirty="0">
                  <a:latin typeface="Gill Sans MT" panose="020B0502020104020203" pitchFamily="34" charset="0"/>
                  <a:ea typeface="ＭＳ Ｐゴシック"/>
                </a:rPr>
                <a:t>; execute Transmission Development Plan</a:t>
              </a:r>
              <a:endParaRPr kumimoji="0" lang="en-GB" sz="1400" i="0" u="none" strike="noStrike" kern="1200" cap="none" spc="0" normalizeH="0" baseline="0" noProof="0" dirty="0">
                <a:ln>
                  <a:noFill/>
                </a:ln>
                <a:effectLst/>
                <a:uLnTx/>
                <a:uFillTx/>
                <a:latin typeface="Gill Sans MT" panose="020B0502020104020203" pitchFamily="34" charset="0"/>
                <a:ea typeface="ＭＳ Ｐゴシック"/>
              </a:endParaRPr>
            </a:p>
            <a:p>
              <a:pPr marL="182563" marR="0" lvl="0" indent="-182563" algn="l" defTabSz="685800" eaLnBrk="1" fontAlgn="auto" latinLnBrk="0" hangingPunct="1">
                <a:lnSpc>
                  <a:spcPct val="100000"/>
                </a:lnSpc>
                <a:spcBef>
                  <a:spcPts val="450"/>
                </a:spcBef>
                <a:spcAft>
                  <a:spcPct val="0"/>
                </a:spcAft>
                <a:buClr>
                  <a:schemeClr val="tx2"/>
                </a:buClr>
                <a:buSzTx/>
                <a:buFont typeface="Arial" panose="020B0604020202020204" pitchFamily="34" charset="0"/>
                <a:buChar char="•"/>
                <a:tabLst/>
                <a:defRPr/>
              </a:pPr>
              <a:r>
                <a:rPr lang="en-GB" sz="1400" dirty="0">
                  <a:latin typeface="Gill Sans MT" panose="020B0502020104020203" pitchFamily="34" charset="0"/>
                  <a:ea typeface="ＭＳ Ｐゴシック"/>
                </a:rPr>
                <a:t>Appoint strong and inspirational leaders at all levels</a:t>
              </a:r>
            </a:p>
            <a:p>
              <a:pPr marL="182563" indent="-182563" defTabSz="685800" fontAlgn="base">
                <a:spcBef>
                  <a:spcPts val="450"/>
                </a:spcBef>
                <a:spcAft>
                  <a:spcPct val="0"/>
                </a:spcAft>
                <a:buClr>
                  <a:schemeClr val="tx2"/>
                </a:buClr>
                <a:buFont typeface="Arial" panose="020B0604020202020204" pitchFamily="34" charset="0"/>
                <a:buChar char="•"/>
                <a:defRPr/>
              </a:pPr>
              <a:r>
                <a:rPr lang="en-GB" sz="1400" dirty="0">
                  <a:latin typeface="Gill Sans MT" panose="020B0502020104020203" pitchFamily="34" charset="0"/>
                  <a:ea typeface="ＭＳ Ｐゴシック"/>
                </a:rPr>
                <a:t>Drive a high-performance values-driven cultu</a:t>
              </a:r>
              <a:r>
                <a:rPr lang="en-GB" sz="1400" dirty="0">
                  <a:solidFill>
                    <a:srgbClr val="003896"/>
                  </a:solidFill>
                  <a:latin typeface="Gill Sans MT" panose="020B0502020104020203" pitchFamily="34" charset="0"/>
                  <a:ea typeface="ＭＳ Ｐゴシック"/>
                </a:rPr>
                <a:t>re</a:t>
              </a:r>
            </a:p>
          </p:txBody>
        </p:sp>
        <p:sp>
          <p:nvSpPr>
            <p:cNvPr id="6" name="Rectangle 5">
              <a:extLst>
                <a:ext uri="{FF2B5EF4-FFF2-40B4-BE49-F238E27FC236}">
                  <a16:creationId xmlns:a16="http://schemas.microsoft.com/office/drawing/2014/main" id="{146575F8-5FC4-B824-0961-2887AFB3CC1C}"/>
                </a:ext>
              </a:extLst>
            </p:cNvPr>
            <p:cNvSpPr/>
            <p:nvPr/>
          </p:nvSpPr>
          <p:spPr>
            <a:xfrm>
              <a:off x="4502113" y="4105294"/>
              <a:ext cx="3374033" cy="2008242"/>
            </a:xfrm>
            <a:prstGeom prst="rect">
              <a:avLst/>
            </a:prstGeom>
          </p:spPr>
          <p:txBody>
            <a:bodyPr wrap="square" lIns="91440" tIns="45720" rIns="91440" bIns="45720" anchor="t">
              <a:spAutoFit/>
            </a:bodyPr>
            <a:lstStyle/>
            <a:p>
              <a:pPr marL="182563" indent="-182563" defTabSz="685800" fontAlgn="base">
                <a:spcBef>
                  <a:spcPts val="450"/>
                </a:spcBef>
                <a:spcAft>
                  <a:spcPct val="0"/>
                </a:spcAft>
                <a:buClr>
                  <a:schemeClr val="tx2"/>
                </a:buClr>
                <a:buFont typeface="Arial" panose="020B0604020202020204" pitchFamily="34" charset="0"/>
                <a:buChar char="•"/>
                <a:defRPr/>
              </a:pPr>
              <a:r>
                <a:rPr kumimoji="0" lang="en-GB" sz="1400" b="0" i="0" u="none" strike="noStrike" kern="1200" cap="none" spc="0" normalizeH="0" baseline="0" noProof="0" dirty="0">
                  <a:ln>
                    <a:noFill/>
                  </a:ln>
                  <a:effectLst/>
                  <a:uLnTx/>
                  <a:uFillTx/>
                  <a:latin typeface="Gill Sans MT" panose="020B0502020104020203" pitchFamily="34" charset="0"/>
                  <a:ea typeface="ＭＳ Ｐゴシック"/>
                </a:rPr>
                <a:t>National Treasury debt relief programme</a:t>
              </a:r>
              <a:r>
                <a:rPr lang="en-GB" sz="1400" dirty="0">
                  <a:latin typeface="Gill Sans MT" panose="020B0502020104020203" pitchFamily="34" charset="0"/>
                  <a:ea typeface="ＭＳ Ｐゴシック"/>
                </a:rPr>
                <a:t>, </a:t>
              </a:r>
              <a:br>
                <a:rPr lang="en-GB" sz="1400" dirty="0">
                  <a:latin typeface="Gill Sans MT" panose="020B0502020104020203" pitchFamily="34" charset="0"/>
                  <a:ea typeface="ＭＳ Ｐゴシック"/>
                </a:rPr>
              </a:br>
              <a:r>
                <a:rPr lang="en-GB" sz="1400" dirty="0">
                  <a:latin typeface="Gill Sans MT" panose="020B0502020104020203" pitchFamily="34" charset="0"/>
                  <a:ea typeface="ＭＳ Ｐゴシック"/>
                </a:rPr>
                <a:t>as well as municipal debt interventions</a:t>
              </a:r>
              <a:endParaRPr kumimoji="0" lang="en-GB" sz="1400" b="0" i="0" u="none" strike="noStrike" kern="1200" cap="none" spc="0" normalizeH="0" baseline="0" noProof="0" dirty="0">
                <a:ln>
                  <a:noFill/>
                </a:ln>
                <a:effectLst/>
                <a:uLnTx/>
                <a:uFillTx/>
                <a:latin typeface="Gill Sans MT" panose="020B0502020104020203" pitchFamily="34" charset="0"/>
                <a:ea typeface="ＭＳ Ｐゴシック"/>
                <a:cs typeface="Arial"/>
              </a:endParaRPr>
            </a:p>
            <a:p>
              <a:pPr marL="182563" indent="-182563" defTabSz="685800" fontAlgn="base">
                <a:spcBef>
                  <a:spcPts val="450"/>
                </a:spcBef>
                <a:spcAft>
                  <a:spcPct val="0"/>
                </a:spcAft>
                <a:buClr>
                  <a:schemeClr val="tx2"/>
                </a:buClr>
                <a:buFont typeface="Arial" panose="020B0604020202020204" pitchFamily="34" charset="0"/>
                <a:buChar char="•"/>
                <a:defRPr/>
              </a:pPr>
              <a:r>
                <a:rPr lang="en-GB" sz="1400" dirty="0">
                  <a:latin typeface="Gill Sans MT" panose="020B0502020104020203" pitchFamily="34" charset="0"/>
                  <a:ea typeface="ＭＳ Ｐゴシック"/>
                </a:rPr>
                <a:t>Migrate towards unbundled cost-reflective tariff structure</a:t>
              </a:r>
            </a:p>
            <a:p>
              <a:pPr marL="182563" indent="-182563" defTabSz="685800" fontAlgn="base">
                <a:spcBef>
                  <a:spcPts val="450"/>
                </a:spcBef>
                <a:spcAft>
                  <a:spcPct val="0"/>
                </a:spcAft>
                <a:buClr>
                  <a:schemeClr val="tx2"/>
                </a:buClr>
                <a:buFont typeface="Arial" panose="020B0604020202020204" pitchFamily="34" charset="0"/>
                <a:buChar char="•"/>
                <a:defRPr/>
              </a:pPr>
              <a:r>
                <a:rPr lang="en-GB" sz="1400" dirty="0">
                  <a:latin typeface="Gill Sans MT" panose="020B0502020104020203" pitchFamily="34" charset="0"/>
                  <a:ea typeface="ＭＳ Ｐゴシック"/>
                </a:rPr>
                <a:t>Improve revenue collection and cost-efficiency initiatives </a:t>
              </a:r>
            </a:p>
            <a:p>
              <a:pPr marL="182563" indent="-182563" defTabSz="685800">
                <a:spcBef>
                  <a:spcPts val="450"/>
                </a:spcBef>
                <a:spcAft>
                  <a:spcPct val="0"/>
                </a:spcAft>
                <a:buClr>
                  <a:schemeClr val="tx2"/>
                </a:buClr>
                <a:buFont typeface="Arial" panose="020B0604020202020204" pitchFamily="34" charset="0"/>
                <a:buChar char="•"/>
                <a:defRPr/>
              </a:pPr>
              <a:r>
                <a:rPr kumimoji="0" lang="en-GB" sz="1400" b="0" i="0" u="none" strike="noStrike" kern="1200" cap="none" spc="0" normalizeH="0" baseline="0" noProof="0" dirty="0">
                  <a:ln>
                    <a:noFill/>
                  </a:ln>
                  <a:effectLst/>
                  <a:uLnTx/>
                  <a:uFillTx/>
                  <a:latin typeface="Gill Sans MT" panose="020B0502020104020203" pitchFamily="34" charset="0"/>
                  <a:ea typeface="ＭＳ Ｐゴシック"/>
                  <a:cs typeface="Arial"/>
                </a:rPr>
                <a:t>Reduce unplanned losses </a:t>
              </a:r>
              <a:r>
                <a:rPr lang="en-GB" sz="1400" dirty="0">
                  <a:latin typeface="Gill Sans MT" panose="020B0502020104020203" pitchFamily="34" charset="0"/>
                  <a:ea typeface="ＭＳ Ｐゴシック"/>
                  <a:cs typeface="Arial"/>
                </a:rPr>
                <a:t>and excessive OCGT usage </a:t>
              </a:r>
              <a:r>
                <a:rPr kumimoji="0" lang="en-GB" sz="1400" b="0" i="0" u="none" strike="noStrike" kern="1200" cap="none" spc="0" normalizeH="0" baseline="0" noProof="0" dirty="0">
                  <a:ln>
                    <a:noFill/>
                  </a:ln>
                  <a:solidFill>
                    <a:srgbClr val="003896"/>
                  </a:solidFill>
                  <a:effectLst/>
                  <a:uLnTx/>
                  <a:uFillTx/>
                  <a:latin typeface="Segoe UI Emoji" panose="020B0502040204020203" pitchFamily="34" charset="0"/>
                  <a:ea typeface="Segoe UI Emoji" panose="020B0502040204020203" pitchFamily="34" charset="0"/>
                  <a:cs typeface="+mn-cs"/>
                </a:rPr>
                <a:t>→ </a:t>
              </a:r>
              <a:r>
                <a:rPr lang="en-GB" sz="1400" dirty="0">
                  <a:latin typeface="Gill Sans MT" panose="020B0502020104020203" pitchFamily="34" charset="0"/>
                  <a:ea typeface="ＭＳ Ｐゴシック"/>
                  <a:cs typeface="Arial"/>
                </a:rPr>
                <a:t>end loadshedding</a:t>
              </a:r>
            </a:p>
          </p:txBody>
        </p:sp>
        <p:sp>
          <p:nvSpPr>
            <p:cNvPr id="17" name="Rectangle 16">
              <a:extLst>
                <a:ext uri="{FF2B5EF4-FFF2-40B4-BE49-F238E27FC236}">
                  <a16:creationId xmlns:a16="http://schemas.microsoft.com/office/drawing/2014/main" id="{F567CE18-84F6-5E50-4561-90D30D771DC0}"/>
                </a:ext>
              </a:extLst>
            </p:cNvPr>
            <p:cNvSpPr/>
            <p:nvPr/>
          </p:nvSpPr>
          <p:spPr>
            <a:xfrm>
              <a:off x="8228695" y="4105294"/>
              <a:ext cx="3545195" cy="1728678"/>
            </a:xfrm>
            <a:prstGeom prst="rect">
              <a:avLst/>
            </a:prstGeom>
          </p:spPr>
          <p:txBody>
            <a:bodyPr wrap="square" lIns="91440" tIns="45720" rIns="91440" bIns="45720" anchor="t">
              <a:spAutoFit/>
            </a:bodyPr>
            <a:lstStyle/>
            <a:p>
              <a:pPr marL="182563" indent="-182563" defTabSz="457200" fontAlgn="base">
                <a:spcBef>
                  <a:spcPts val="450"/>
                </a:spcBef>
                <a:spcAft>
                  <a:spcPct val="0"/>
                </a:spcAft>
                <a:buClr>
                  <a:schemeClr val="tx2"/>
                </a:buClr>
                <a:buFont typeface="Arial" panose="020B0604020202020204" pitchFamily="34" charset="0"/>
                <a:buChar char="•"/>
                <a:defRPr/>
              </a:pPr>
              <a:r>
                <a:rPr lang="en-GB" sz="1400" kern="0" dirty="0">
                  <a:latin typeface="Gill Sans MT" panose="020B0502020104020203" pitchFamily="34" charset="0"/>
                </a:rPr>
                <a:t>Drive legal separation of Eskom – settle NTCSA, unbundle Distribution and Generation </a:t>
              </a:r>
              <a:endParaRPr lang="en-GB" sz="1400" dirty="0">
                <a:latin typeface="Gill Sans MT" panose="020B0502020104020203" pitchFamily="34" charset="0"/>
              </a:endParaRPr>
            </a:p>
            <a:p>
              <a:pPr marL="182563" indent="-182563" defTabSz="685800" fontAlgn="base">
                <a:spcBef>
                  <a:spcPts val="450"/>
                </a:spcBef>
                <a:spcAft>
                  <a:spcPct val="0"/>
                </a:spcAft>
                <a:buClr>
                  <a:schemeClr val="tx2"/>
                </a:buClr>
                <a:buFont typeface="Arial" panose="020B0604020202020204" pitchFamily="34" charset="0"/>
                <a:buChar char="•"/>
                <a:defRPr/>
              </a:pPr>
              <a:r>
                <a:rPr lang="en-GB" sz="1400" dirty="0">
                  <a:latin typeface="Gill Sans MT" panose="020B0502020104020203" pitchFamily="34" charset="0"/>
                  <a:ea typeface="ＭＳ Ｐゴシック"/>
                </a:rPr>
                <a:t>Pursue clean energy project pipeline and JET, including partnerships</a:t>
              </a:r>
            </a:p>
            <a:p>
              <a:pPr marL="182563" indent="-182563" defTabSz="457200">
                <a:spcBef>
                  <a:spcPts val="450"/>
                </a:spcBef>
                <a:spcAft>
                  <a:spcPct val="0"/>
                </a:spcAft>
                <a:buClr>
                  <a:schemeClr val="tx2"/>
                </a:buClr>
                <a:buFont typeface="Arial" panose="020B0604020202020204" pitchFamily="34" charset="0"/>
                <a:buChar char="•"/>
                <a:defRPr/>
              </a:pPr>
              <a:r>
                <a:rPr lang="en-GB" sz="1400" kern="0" dirty="0">
                  <a:latin typeface="Gill Sans MT" panose="020B0502020104020203" pitchFamily="34" charset="0"/>
                </a:rPr>
                <a:t>Enhance governance and controls</a:t>
              </a:r>
              <a:r>
                <a:rPr kumimoji="0" lang="en-GB" sz="1400" b="0" i="0" u="none" strike="noStrike" kern="0" cap="none" spc="0" normalizeH="0" baseline="0" noProof="0" dirty="0">
                  <a:ln>
                    <a:noFill/>
                  </a:ln>
                  <a:effectLst/>
                  <a:uLnTx/>
                  <a:uFillTx/>
                  <a:latin typeface="Gill Sans MT" panose="020B0502020104020203" pitchFamily="34" charset="0"/>
                </a:rPr>
                <a:t> to eradicate crime, fraud</a:t>
              </a:r>
              <a:r>
                <a:rPr lang="en-GB" sz="1400" kern="0" dirty="0">
                  <a:latin typeface="Gill Sans MT" panose="020B0502020104020203" pitchFamily="34" charset="0"/>
                </a:rPr>
                <a:t> and</a:t>
              </a:r>
              <a:r>
                <a:rPr kumimoji="0" lang="en-GB" sz="1400" b="0" i="0" u="none" strike="noStrike" kern="0" cap="none" spc="0" normalizeH="0" baseline="0" noProof="0" dirty="0">
                  <a:ln>
                    <a:noFill/>
                  </a:ln>
                  <a:effectLst/>
                  <a:uLnTx/>
                  <a:uFillTx/>
                  <a:latin typeface="Gill Sans MT" panose="020B0502020104020203" pitchFamily="34" charset="0"/>
                </a:rPr>
                <a:t> corruption</a:t>
              </a:r>
              <a:r>
                <a:rPr lang="en-GB" sz="1400" kern="0" dirty="0">
                  <a:latin typeface="Gill Sans MT" panose="020B0502020104020203" pitchFamily="34" charset="0"/>
                </a:rPr>
                <a:t> </a:t>
              </a:r>
              <a:endParaRPr lang="en-GB" sz="1400" b="0" i="0" u="none" strike="noStrike" kern="1200" cap="none" spc="0" normalizeH="0" baseline="0" noProof="0" dirty="0">
                <a:ln>
                  <a:noFill/>
                </a:ln>
                <a:effectLst/>
                <a:uLnTx/>
                <a:uFillTx/>
                <a:latin typeface="Gill Sans MT" panose="020B0502020104020203" pitchFamily="34" charset="0"/>
              </a:endParaRPr>
            </a:p>
          </p:txBody>
        </p:sp>
        <p:cxnSp>
          <p:nvCxnSpPr>
            <p:cNvPr id="18" name="Straight Connector 17">
              <a:extLst>
                <a:ext uri="{FF2B5EF4-FFF2-40B4-BE49-F238E27FC236}">
                  <a16:creationId xmlns:a16="http://schemas.microsoft.com/office/drawing/2014/main" id="{E9A93882-B249-9CF1-AB14-BB8EF122A6DD}"/>
                </a:ext>
              </a:extLst>
            </p:cNvPr>
            <p:cNvCxnSpPr>
              <a:cxnSpLocks/>
            </p:cNvCxnSpPr>
            <p:nvPr/>
          </p:nvCxnSpPr>
          <p:spPr>
            <a:xfrm>
              <a:off x="8310761" y="3989751"/>
              <a:ext cx="3456000" cy="0"/>
            </a:xfrm>
            <a:prstGeom prst="line">
              <a:avLst/>
            </a:prstGeom>
            <a:solidFill>
              <a:schemeClr val="accent6"/>
            </a:solidFill>
            <a:ln w="57150" cap="flat" cmpd="sng" algn="ctr">
              <a:solidFill>
                <a:schemeClr val="accent6"/>
              </a:solidFill>
              <a:prstDash val="solid"/>
            </a:ln>
            <a:effectLst/>
          </p:spPr>
        </p:cxnSp>
        <p:sp>
          <p:nvSpPr>
            <p:cNvPr id="9" name="Rectangle 8">
              <a:extLst>
                <a:ext uri="{FF2B5EF4-FFF2-40B4-BE49-F238E27FC236}">
                  <a16:creationId xmlns:a16="http://schemas.microsoft.com/office/drawing/2014/main" id="{DF2C2965-DD90-DD38-B079-274891803F32}"/>
                </a:ext>
              </a:extLst>
            </p:cNvPr>
            <p:cNvSpPr/>
            <p:nvPr/>
          </p:nvSpPr>
          <p:spPr>
            <a:xfrm>
              <a:off x="160826" y="2485693"/>
              <a:ext cx="401709" cy="1483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b="1" dirty="0">
                  <a:latin typeface="Gill Sans MT" panose="020B0502020104020203" pitchFamily="34" charset="0"/>
                </a:rPr>
                <a:t>Systemic issues</a:t>
              </a:r>
            </a:p>
          </p:txBody>
        </p:sp>
        <p:sp>
          <p:nvSpPr>
            <p:cNvPr id="10" name="Rectangle 9">
              <a:extLst>
                <a:ext uri="{FF2B5EF4-FFF2-40B4-BE49-F238E27FC236}">
                  <a16:creationId xmlns:a16="http://schemas.microsoft.com/office/drawing/2014/main" id="{912AA6FB-7641-2C93-0EEB-EB98491B6113}"/>
                </a:ext>
              </a:extLst>
            </p:cNvPr>
            <p:cNvSpPr/>
            <p:nvPr/>
          </p:nvSpPr>
          <p:spPr>
            <a:xfrm>
              <a:off x="160827" y="4175200"/>
              <a:ext cx="401709" cy="1833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b="1" dirty="0">
                  <a:latin typeface="Gill Sans MT" panose="020B0502020104020203" pitchFamily="34" charset="0"/>
                </a:rPr>
                <a:t>Interventions</a:t>
              </a:r>
            </a:p>
          </p:txBody>
        </p:sp>
      </p:grpSp>
      <p:sp>
        <p:nvSpPr>
          <p:cNvPr id="21" name="TextBox 20">
            <a:extLst>
              <a:ext uri="{FF2B5EF4-FFF2-40B4-BE49-F238E27FC236}">
                <a16:creationId xmlns:a16="http://schemas.microsoft.com/office/drawing/2014/main" id="{D655D3EE-F203-7B89-8E94-C8D64B6FF3BB}"/>
              </a:ext>
            </a:extLst>
          </p:cNvPr>
          <p:cNvSpPr txBox="1"/>
          <p:nvPr/>
        </p:nvSpPr>
        <p:spPr>
          <a:xfrm>
            <a:off x="133216" y="6448723"/>
            <a:ext cx="2640293"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INTRODUCTION</a:t>
            </a:r>
          </a:p>
        </p:txBody>
      </p:sp>
    </p:spTree>
    <p:extLst>
      <p:ext uri="{BB962C8B-B14F-4D97-AF65-F5344CB8AC3E}">
        <p14:creationId xmlns:p14="http://schemas.microsoft.com/office/powerpoint/2010/main" val="2646099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98F0D-B93C-58FC-A402-27D2F3A19C6C}"/>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7296BAB-6B80-277C-0C38-B359184DE305}"/>
              </a:ext>
            </a:extLst>
          </p:cNvPr>
          <p:cNvGraphicFramePr>
            <a:graphicFrameLocks noChangeAspect="1"/>
          </p:cNvGraphicFramePr>
          <p:nvPr>
            <p:custDataLst>
              <p:tags r:id="rId1"/>
            </p:custDataLst>
          </p:nvPr>
        </p:nvGraphicFramePr>
        <p:xfrm>
          <a:off x="2118" y="1589"/>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a:extLst>
                          <a:ext uri="{FF2B5EF4-FFF2-40B4-BE49-F238E27FC236}">
                            <a16:creationId xmlns:a16="http://schemas.microsoft.com/office/drawing/2014/main" id="{77296BAB-6B80-277C-0C38-B359184DE305}"/>
                          </a:ext>
                        </a:extLst>
                      </p:cNvPr>
                      <p:cNvPicPr/>
                      <p:nvPr/>
                    </p:nvPicPr>
                    <p:blipFill>
                      <a:blip r:embed="rId5"/>
                      <a:stretch>
                        <a:fillRect/>
                      </a:stretch>
                    </p:blipFill>
                    <p:spPr>
                      <a:xfrm>
                        <a:off x="2118" y="1589"/>
                        <a:ext cx="2117"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3ED73F02-5B48-982D-CD5D-2D93C5BC5A20}"/>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p:blipFill>
        <p:spPr>
          <a:xfrm>
            <a:off x="749198" y="3364198"/>
            <a:ext cx="1895476" cy="1895476"/>
          </a:xfrm>
        </p:spPr>
      </p:pic>
      <p:sp>
        <p:nvSpPr>
          <p:cNvPr id="4" name="TextBox 3">
            <a:extLst>
              <a:ext uri="{FF2B5EF4-FFF2-40B4-BE49-F238E27FC236}">
                <a16:creationId xmlns:a16="http://schemas.microsoft.com/office/drawing/2014/main" id="{16117CEA-FDC9-8C3E-2155-77402CFF0589}"/>
              </a:ext>
            </a:extLst>
          </p:cNvPr>
          <p:cNvSpPr txBox="1"/>
          <p:nvPr/>
        </p:nvSpPr>
        <p:spPr>
          <a:xfrm>
            <a:off x="5998464" y="2951946"/>
            <a:ext cx="5169408" cy="830997"/>
          </a:xfrm>
          <a:prstGeom prst="rect">
            <a:avLst/>
          </a:prstGeom>
          <a:noFill/>
        </p:spPr>
        <p:txBody>
          <a:bodyPr wrap="square" rtlCol="0">
            <a:spAutoFit/>
          </a:bodyPr>
          <a:lstStyle/>
          <a:p>
            <a:pPr>
              <a:buClr>
                <a:schemeClr val="bg1">
                  <a:lumMod val="50000"/>
                </a:schemeClr>
              </a:buClr>
            </a:pPr>
            <a:r>
              <a:rPr lang="en-ZA" sz="2400" dirty="0">
                <a:solidFill>
                  <a:schemeClr val="bg1"/>
                </a:solidFill>
                <a:latin typeface="Gill Sans MT" panose="020B0502020104020203" pitchFamily="34" charset="0"/>
              </a:rPr>
              <a:t>OVERVIEW OF 2024 PERFORMANCE</a:t>
            </a:r>
          </a:p>
          <a:p>
            <a:pPr>
              <a:buClr>
                <a:schemeClr val="bg1">
                  <a:lumMod val="50000"/>
                </a:schemeClr>
              </a:buClr>
            </a:pPr>
            <a:r>
              <a:rPr lang="en-ZA" sz="2400" dirty="0">
                <a:solidFill>
                  <a:schemeClr val="bg1"/>
                </a:solidFill>
                <a:latin typeface="Gill Sans MT" panose="020B0502020104020203" pitchFamily="34" charset="0"/>
              </a:rPr>
              <a:t>Dan Marokane, Group Chief Executive</a:t>
            </a:r>
          </a:p>
        </p:txBody>
      </p:sp>
      <p:pic>
        <p:nvPicPr>
          <p:cNvPr id="10" name="Picture Placeholder 9" descr="A solar panel next to a nuclear power plant&#10;&#10;Description automatically generated">
            <a:extLst>
              <a:ext uri="{FF2B5EF4-FFF2-40B4-BE49-F238E27FC236}">
                <a16:creationId xmlns:a16="http://schemas.microsoft.com/office/drawing/2014/main" id="{6CF5D004-DB3E-57FF-FF09-AAFC2B5E5DFB}"/>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1392292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3113838295"/>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6" name="Object 5" hidden="1"/>
                      <p:cNvPicPr/>
                      <p:nvPr/>
                    </p:nvPicPr>
                    <p:blipFill>
                      <a:blip r:embed="rId5"/>
                      <a:stretch>
                        <a:fillRect/>
                      </a:stretch>
                    </p:blipFill>
                    <p:spPr>
                      <a:xfrm>
                        <a:off x="2118" y="2118"/>
                        <a:ext cx="2117" cy="2117"/>
                      </a:xfrm>
                      <a:prstGeom prst="rect">
                        <a:avLst/>
                      </a:prstGeom>
                    </p:spPr>
                  </p:pic>
                </p:oleObj>
              </mc:Fallback>
            </mc:AlternateContent>
          </a:graphicData>
        </a:graphic>
      </p:graphicFrame>
      <p:pic>
        <p:nvPicPr>
          <p:cNvPr id="16" name="Picture 15" descr="A constellation of a person&#10;&#10;Description automatically generated with medium confidence">
            <a:extLst>
              <a:ext uri="{FF2B5EF4-FFF2-40B4-BE49-F238E27FC236}">
                <a16:creationId xmlns:a16="http://schemas.microsoft.com/office/drawing/2014/main" id="{6DD1DD7F-5DC0-C90E-1540-D26F44DDB6FE}"/>
              </a:ext>
            </a:extLst>
          </p:cNvPr>
          <p:cNvPicPr>
            <a:picLocks noChangeAspect="1"/>
          </p:cNvPicPr>
          <p:nvPr/>
        </p:nvPicPr>
        <p:blipFill>
          <a:blip r:embed="rId6" cstate="print">
            <a:duotone>
              <a:schemeClr val="bg2">
                <a:shade val="45000"/>
                <a:satMod val="135000"/>
              </a:schemeClr>
              <a:prstClr val="white"/>
            </a:duotone>
            <a:alphaModFix amt="50000"/>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tretch>
            <a:fillRect/>
          </a:stretch>
        </p:blipFill>
        <p:spPr>
          <a:xfrm rot="14342681" flipV="1">
            <a:off x="2783589" y="-764413"/>
            <a:ext cx="6739112" cy="9995892"/>
          </a:xfrm>
          <a:prstGeom prst="rect">
            <a:avLst/>
          </a:prstGeom>
        </p:spPr>
      </p:pic>
      <p:sp>
        <p:nvSpPr>
          <p:cNvPr id="8" name="Title 7">
            <a:extLst>
              <a:ext uri="{FF2B5EF4-FFF2-40B4-BE49-F238E27FC236}">
                <a16:creationId xmlns:a16="http://schemas.microsoft.com/office/drawing/2014/main" id="{DDC8E532-EE84-6244-BFCC-7C468467806A}"/>
              </a:ext>
            </a:extLst>
          </p:cNvPr>
          <p:cNvSpPr>
            <a:spLocks noGrp="1"/>
          </p:cNvSpPr>
          <p:nvPr>
            <p:ph type="title"/>
          </p:nvPr>
        </p:nvSpPr>
        <p:spPr/>
        <p:txBody>
          <a:bodyPr vert="horz"/>
          <a:lstStyle/>
          <a:p>
            <a:r>
              <a:rPr lang="en-GB" dirty="0"/>
              <a:t>FY2024 was exceptionally challenging, operationally and financially.</a:t>
            </a:r>
            <a:br>
              <a:rPr lang="en-GB" dirty="0"/>
            </a:br>
            <a:r>
              <a:rPr lang="en-GB" dirty="0"/>
              <a:t>However, we have laid a solid foundation for FY2025</a:t>
            </a:r>
          </a:p>
        </p:txBody>
      </p:sp>
      <p:sp>
        <p:nvSpPr>
          <p:cNvPr id="2" name="TextBox 1">
            <a:extLst>
              <a:ext uri="{FF2B5EF4-FFF2-40B4-BE49-F238E27FC236}">
                <a16:creationId xmlns:a16="http://schemas.microsoft.com/office/drawing/2014/main" id="{91A8C572-0F93-B260-0FBB-7F743AC6BDE0}"/>
              </a:ext>
            </a:extLst>
          </p:cNvPr>
          <p:cNvSpPr txBox="1"/>
          <p:nvPr/>
        </p:nvSpPr>
        <p:spPr>
          <a:xfrm>
            <a:off x="515379" y="1321410"/>
            <a:ext cx="2694119" cy="1139864"/>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Plant availability declined to </a:t>
            </a:r>
            <a:r>
              <a:rPr lang="en-GB" sz="2400" dirty="0">
                <a:solidFill>
                  <a:schemeClr val="accent1"/>
                </a:solidFill>
                <a:latin typeface="Gill Sans MT" panose="020B0502020104020203" pitchFamily="34" charset="0"/>
              </a:rPr>
              <a:t>54.56% </a:t>
            </a:r>
            <a:r>
              <a:rPr lang="en-GB" sz="1470" dirty="0">
                <a:solidFill>
                  <a:schemeClr val="accent1"/>
                </a:solidFill>
                <a:latin typeface="Gill Sans MT" panose="020B0502020104020203" pitchFamily="34" charset="0"/>
              </a:rPr>
              <a:t>(2023: 56.03%), with 15 500MW unavailability and 13.2TWh lost to loadshedding</a:t>
            </a:r>
          </a:p>
        </p:txBody>
      </p:sp>
      <p:sp>
        <p:nvSpPr>
          <p:cNvPr id="3" name="TextBox 2">
            <a:extLst>
              <a:ext uri="{FF2B5EF4-FFF2-40B4-BE49-F238E27FC236}">
                <a16:creationId xmlns:a16="http://schemas.microsoft.com/office/drawing/2014/main" id="{2E3EB1B5-68A0-EF56-ABA5-A3466231DECD}"/>
              </a:ext>
            </a:extLst>
          </p:cNvPr>
          <p:cNvSpPr txBox="1"/>
          <p:nvPr/>
        </p:nvSpPr>
        <p:spPr>
          <a:xfrm>
            <a:off x="9110885" y="1313456"/>
            <a:ext cx="2985728" cy="831125"/>
          </a:xfrm>
          <a:prstGeom prst="rect">
            <a:avLst/>
          </a:prstGeom>
          <a:noFill/>
        </p:spPr>
        <p:txBody>
          <a:bodyPr wrap="square" rtlCol="0">
            <a:spAutoFit/>
          </a:bodyPr>
          <a:lstStyle/>
          <a:p>
            <a:pPr>
              <a:lnSpc>
                <a:spcPct val="90000"/>
              </a:lnSpc>
              <a:buClr>
                <a:schemeClr val="bg1">
                  <a:lumMod val="50000"/>
                </a:schemeClr>
              </a:buClr>
            </a:pPr>
            <a:r>
              <a:rPr lang="en-GB" sz="1467" dirty="0">
                <a:solidFill>
                  <a:schemeClr val="accent1"/>
                </a:solidFill>
                <a:latin typeface="Gill Sans MT" panose="020B0502020104020203" pitchFamily="34" charset="0"/>
              </a:rPr>
              <a:t>Transmission </a:t>
            </a:r>
            <a:br>
              <a:rPr lang="en-GB" sz="1467" dirty="0">
                <a:solidFill>
                  <a:schemeClr val="accent1"/>
                </a:solidFill>
                <a:latin typeface="Gill Sans MT" panose="020B0502020104020203" pitchFamily="34" charset="0"/>
              </a:rPr>
            </a:br>
            <a:r>
              <a:rPr lang="en-GB" sz="2400" dirty="0">
                <a:solidFill>
                  <a:schemeClr val="accent1"/>
                </a:solidFill>
                <a:latin typeface="Gill Sans MT" panose="020B0502020104020203" pitchFamily="34" charset="0"/>
              </a:rPr>
              <a:t>network reliability</a:t>
            </a:r>
          </a:p>
          <a:p>
            <a:pPr>
              <a:lnSpc>
                <a:spcPct val="90000"/>
              </a:lnSpc>
              <a:buClr>
                <a:schemeClr val="bg1">
                  <a:lumMod val="50000"/>
                </a:schemeClr>
              </a:buClr>
            </a:pPr>
            <a:r>
              <a:rPr lang="en-GB" sz="1467" dirty="0">
                <a:solidFill>
                  <a:schemeClr val="accent1"/>
                </a:solidFill>
                <a:latin typeface="Gill Sans MT" panose="020B0502020104020203" pitchFamily="34" charset="0"/>
              </a:rPr>
              <a:t>improved significantly</a:t>
            </a:r>
            <a:endParaRPr lang="en-GB" sz="2133" dirty="0">
              <a:solidFill>
                <a:schemeClr val="accent1"/>
              </a:solidFill>
              <a:latin typeface="Gill Sans MT" panose="020B0502020104020203" pitchFamily="34" charset="0"/>
            </a:endParaRPr>
          </a:p>
        </p:txBody>
      </p:sp>
      <p:sp>
        <p:nvSpPr>
          <p:cNvPr id="5" name="TextBox 4">
            <a:extLst>
              <a:ext uri="{FF2B5EF4-FFF2-40B4-BE49-F238E27FC236}">
                <a16:creationId xmlns:a16="http://schemas.microsoft.com/office/drawing/2014/main" id="{0502CC1E-243B-F241-EA8C-C444AFE4A82D}"/>
              </a:ext>
            </a:extLst>
          </p:cNvPr>
          <p:cNvSpPr txBox="1"/>
          <p:nvPr/>
        </p:nvSpPr>
        <p:spPr>
          <a:xfrm>
            <a:off x="3447330" y="1268760"/>
            <a:ext cx="2694119" cy="1282531"/>
          </a:xfrm>
          <a:prstGeom prst="rect">
            <a:avLst/>
          </a:prstGeom>
          <a:noFill/>
        </p:spPr>
        <p:txBody>
          <a:bodyPr wrap="square" rtlCol="0">
            <a:spAutoFit/>
          </a:bodyPr>
          <a:lstStyle/>
          <a:p>
            <a:pPr>
              <a:buClr>
                <a:schemeClr val="bg1">
                  <a:lumMod val="50000"/>
                </a:schemeClr>
              </a:buClr>
            </a:pPr>
            <a:r>
              <a:rPr lang="en-GB" sz="2400" dirty="0">
                <a:solidFill>
                  <a:schemeClr val="accent1"/>
                </a:solidFill>
                <a:latin typeface="Gill Sans MT" panose="020B0502020104020203" pitchFamily="34" charset="0"/>
              </a:rPr>
              <a:t>329 days </a:t>
            </a:r>
            <a:r>
              <a:rPr lang="en-GB" sz="1467" dirty="0">
                <a:solidFill>
                  <a:schemeClr val="accent1"/>
                </a:solidFill>
                <a:latin typeface="Gill Sans MT" panose="020B0502020104020203" pitchFamily="34" charset="0"/>
              </a:rPr>
              <a:t>loadshedding</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(2023: 280 days),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despite diesel usage of </a:t>
            </a:r>
            <a:br>
              <a:rPr lang="en-GB" sz="1467" dirty="0">
                <a:solidFill>
                  <a:schemeClr val="accent1"/>
                </a:solidFill>
                <a:latin typeface="Gill Sans MT" panose="020B0502020104020203" pitchFamily="34" charset="0"/>
              </a:rPr>
            </a:br>
            <a:r>
              <a:rPr lang="en-GB" sz="2400" dirty="0">
                <a:solidFill>
                  <a:schemeClr val="accent1"/>
                </a:solidFill>
                <a:latin typeface="Gill Sans MT" panose="020B0502020104020203" pitchFamily="34" charset="0"/>
              </a:rPr>
              <a:t>R33.9 billion</a:t>
            </a:r>
          </a:p>
        </p:txBody>
      </p:sp>
      <p:sp>
        <p:nvSpPr>
          <p:cNvPr id="10" name="TextBox 9">
            <a:extLst>
              <a:ext uri="{FF2B5EF4-FFF2-40B4-BE49-F238E27FC236}">
                <a16:creationId xmlns:a16="http://schemas.microsoft.com/office/drawing/2014/main" id="{2506F53F-97E0-4B7C-8A1A-16E430AA3EC8}"/>
              </a:ext>
            </a:extLst>
          </p:cNvPr>
          <p:cNvSpPr txBox="1"/>
          <p:nvPr/>
        </p:nvSpPr>
        <p:spPr>
          <a:xfrm>
            <a:off x="6516045" y="1321410"/>
            <a:ext cx="2460276" cy="1034322"/>
          </a:xfrm>
          <a:prstGeom prst="rect">
            <a:avLst/>
          </a:prstGeom>
          <a:noFill/>
        </p:spPr>
        <p:txBody>
          <a:bodyPr wrap="square" rtlCol="0">
            <a:spAutoFit/>
          </a:bodyPr>
          <a:lstStyle/>
          <a:p>
            <a:pPr>
              <a:lnSpc>
                <a:spcPct val="90000"/>
              </a:lnSpc>
              <a:buClr>
                <a:schemeClr val="bg1">
                  <a:lumMod val="50000"/>
                </a:schemeClr>
              </a:buClr>
            </a:pPr>
            <a:r>
              <a:rPr lang="en-GB" sz="1467" dirty="0">
                <a:solidFill>
                  <a:schemeClr val="accent1"/>
                </a:solidFill>
                <a:latin typeface="Gill Sans MT" panose="020B0502020104020203" pitchFamily="34" charset="0"/>
              </a:rPr>
              <a:t>Emissions performance</a:t>
            </a:r>
            <a:br>
              <a:rPr lang="en-GB" sz="2400"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worsened to</a:t>
            </a:r>
          </a:p>
          <a:p>
            <a:pPr>
              <a:lnSpc>
                <a:spcPct val="90000"/>
              </a:lnSpc>
              <a:buClr>
                <a:schemeClr val="bg1">
                  <a:lumMod val="50000"/>
                </a:schemeClr>
              </a:buClr>
            </a:pPr>
            <a:r>
              <a:rPr lang="en-GB" sz="2400" dirty="0">
                <a:solidFill>
                  <a:schemeClr val="accent1"/>
                </a:solidFill>
                <a:latin typeface="Gill Sans MT" panose="020B0502020104020203" pitchFamily="34" charset="0"/>
              </a:rPr>
              <a:t>0.79kg/MWhSO</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(2023: 0.70kg/MWhSO)</a:t>
            </a:r>
          </a:p>
        </p:txBody>
      </p:sp>
      <p:sp>
        <p:nvSpPr>
          <p:cNvPr id="12" name="TextBox 11">
            <a:extLst>
              <a:ext uri="{FF2B5EF4-FFF2-40B4-BE49-F238E27FC236}">
                <a16:creationId xmlns:a16="http://schemas.microsoft.com/office/drawing/2014/main" id="{2CC6BA69-D75C-ADF8-21CD-E71ADCF0D089}"/>
              </a:ext>
            </a:extLst>
          </p:cNvPr>
          <p:cNvSpPr txBox="1"/>
          <p:nvPr/>
        </p:nvSpPr>
        <p:spPr>
          <a:xfrm>
            <a:off x="515379" y="2953422"/>
            <a:ext cx="2184683" cy="913199"/>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Distribution</a:t>
            </a:r>
            <a:br>
              <a:rPr lang="en-GB" sz="1467" dirty="0">
                <a:solidFill>
                  <a:schemeClr val="accent1"/>
                </a:solidFill>
                <a:latin typeface="Gill Sans MT" panose="020B0502020104020203" pitchFamily="34" charset="0"/>
              </a:rPr>
            </a:br>
            <a:r>
              <a:rPr lang="en-GB" sz="2400" dirty="0">
                <a:solidFill>
                  <a:schemeClr val="accent1"/>
                </a:solidFill>
                <a:latin typeface="Gill Sans MT" panose="020B0502020104020203" pitchFamily="34" charset="0"/>
              </a:rPr>
              <a:t>network</a:t>
            </a:r>
          </a:p>
          <a:p>
            <a:pPr>
              <a:buClr>
                <a:schemeClr val="bg1">
                  <a:lumMod val="50000"/>
                </a:schemeClr>
              </a:buClr>
            </a:pPr>
            <a:r>
              <a:rPr lang="en-GB" sz="1467" dirty="0">
                <a:solidFill>
                  <a:schemeClr val="accent1"/>
                </a:solidFill>
                <a:latin typeface="Gill Sans MT" panose="020B0502020104020203" pitchFamily="34" charset="0"/>
              </a:rPr>
              <a:t>performance improved</a:t>
            </a:r>
          </a:p>
        </p:txBody>
      </p:sp>
      <p:sp>
        <p:nvSpPr>
          <p:cNvPr id="13" name="TextBox 12">
            <a:extLst>
              <a:ext uri="{FF2B5EF4-FFF2-40B4-BE49-F238E27FC236}">
                <a16:creationId xmlns:a16="http://schemas.microsoft.com/office/drawing/2014/main" id="{3021AFB6-8900-C00D-3C40-4CAA6903D003}"/>
              </a:ext>
            </a:extLst>
          </p:cNvPr>
          <p:cNvSpPr txBox="1"/>
          <p:nvPr/>
        </p:nvSpPr>
        <p:spPr>
          <a:xfrm>
            <a:off x="6516044" y="2835900"/>
            <a:ext cx="2037819" cy="1282531"/>
          </a:xfrm>
          <a:prstGeom prst="rect">
            <a:avLst/>
          </a:prstGeom>
          <a:noFill/>
        </p:spPr>
        <p:txBody>
          <a:bodyPr wrap="square" rtlCol="0">
            <a:spAutoFit/>
          </a:bodyPr>
          <a:lstStyle/>
          <a:p>
            <a:pPr>
              <a:buClr>
                <a:schemeClr val="bg1">
                  <a:lumMod val="50000"/>
                </a:schemeClr>
              </a:buClr>
            </a:pPr>
            <a:r>
              <a:rPr lang="en-GB" sz="2400" dirty="0">
                <a:solidFill>
                  <a:schemeClr val="accent1"/>
                </a:solidFill>
                <a:latin typeface="Gill Sans MT" panose="020B0502020104020203" pitchFamily="34" charset="0"/>
              </a:rPr>
              <a:t>2</a:t>
            </a:r>
            <a:r>
              <a:rPr lang="en-GB" sz="1467" dirty="0">
                <a:solidFill>
                  <a:schemeClr val="accent1"/>
                </a:solidFill>
                <a:latin typeface="Gill Sans MT" panose="020B0502020104020203" pitchFamily="34" charset="0"/>
              </a:rPr>
              <a:t> employee and</a:t>
            </a:r>
          </a:p>
          <a:p>
            <a:pPr>
              <a:buClr>
                <a:schemeClr val="bg1">
                  <a:lumMod val="50000"/>
                </a:schemeClr>
              </a:buClr>
            </a:pPr>
            <a:r>
              <a:rPr lang="en-GB" sz="2400" dirty="0">
                <a:solidFill>
                  <a:schemeClr val="accent1"/>
                </a:solidFill>
                <a:latin typeface="Gill Sans MT" panose="020B0502020104020203" pitchFamily="34" charset="0"/>
              </a:rPr>
              <a:t>3</a:t>
            </a:r>
            <a:r>
              <a:rPr lang="en-GB" sz="1467" dirty="0">
                <a:solidFill>
                  <a:schemeClr val="accent1"/>
                </a:solidFill>
                <a:latin typeface="Gill Sans MT" panose="020B0502020104020203" pitchFamily="34" charset="0"/>
              </a:rPr>
              <a:t> contractor fatalities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(2023: 2 employees and 3 contractors)</a:t>
            </a:r>
          </a:p>
        </p:txBody>
      </p:sp>
      <p:sp>
        <p:nvSpPr>
          <p:cNvPr id="14" name="TextBox 13">
            <a:extLst>
              <a:ext uri="{FF2B5EF4-FFF2-40B4-BE49-F238E27FC236}">
                <a16:creationId xmlns:a16="http://schemas.microsoft.com/office/drawing/2014/main" id="{B781BA7B-8997-B16A-BCAC-6F00309D6F83}"/>
              </a:ext>
            </a:extLst>
          </p:cNvPr>
          <p:cNvSpPr txBox="1"/>
          <p:nvPr/>
        </p:nvSpPr>
        <p:spPr>
          <a:xfrm>
            <a:off x="9110885" y="2953423"/>
            <a:ext cx="2228256" cy="913199"/>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Lost-time injury rate deteriorated to </a:t>
            </a:r>
            <a:r>
              <a:rPr lang="en-GB" sz="2400" dirty="0">
                <a:solidFill>
                  <a:schemeClr val="accent1"/>
                </a:solidFill>
                <a:latin typeface="Gill Sans MT" panose="020B0502020104020203" pitchFamily="34" charset="0"/>
              </a:rPr>
              <a:t>0.29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(2023: 0.26)</a:t>
            </a:r>
          </a:p>
        </p:txBody>
      </p:sp>
      <p:sp>
        <p:nvSpPr>
          <p:cNvPr id="18" name="TextBox 17">
            <a:extLst>
              <a:ext uri="{FF2B5EF4-FFF2-40B4-BE49-F238E27FC236}">
                <a16:creationId xmlns:a16="http://schemas.microsoft.com/office/drawing/2014/main" id="{9569E989-6EDD-ED2E-F3D9-D884DEE91AD3}"/>
              </a:ext>
            </a:extLst>
          </p:cNvPr>
          <p:cNvSpPr txBox="1"/>
          <p:nvPr/>
        </p:nvSpPr>
        <p:spPr>
          <a:xfrm>
            <a:off x="521239" y="4590401"/>
            <a:ext cx="3294508" cy="913199"/>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Net loss before tax improved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to </a:t>
            </a:r>
            <a:r>
              <a:rPr lang="en-GB" sz="2400" dirty="0">
                <a:solidFill>
                  <a:schemeClr val="accent1"/>
                </a:solidFill>
                <a:latin typeface="Gill Sans MT" panose="020B0502020104020203" pitchFamily="34" charset="0"/>
              </a:rPr>
              <a:t>R25.5 billion</a:t>
            </a:r>
          </a:p>
          <a:p>
            <a:pPr>
              <a:buClr>
                <a:schemeClr val="bg1">
                  <a:lumMod val="50000"/>
                </a:schemeClr>
              </a:buClr>
            </a:pPr>
            <a:r>
              <a:rPr lang="en-GB" sz="1467" dirty="0">
                <a:solidFill>
                  <a:schemeClr val="accent1"/>
                </a:solidFill>
                <a:latin typeface="Gill Sans MT" panose="020B0502020104020203" pitchFamily="34" charset="0"/>
              </a:rPr>
              <a:t>(2023: R34.6 billion)</a:t>
            </a:r>
          </a:p>
        </p:txBody>
      </p:sp>
      <p:sp>
        <p:nvSpPr>
          <p:cNvPr id="19" name="TextBox 18">
            <a:extLst>
              <a:ext uri="{FF2B5EF4-FFF2-40B4-BE49-F238E27FC236}">
                <a16:creationId xmlns:a16="http://schemas.microsoft.com/office/drawing/2014/main" id="{7EF986F0-0C06-336E-33F3-A7C7DFBA9CB5}"/>
              </a:ext>
            </a:extLst>
          </p:cNvPr>
          <p:cNvSpPr txBox="1"/>
          <p:nvPr/>
        </p:nvSpPr>
        <p:spPr>
          <a:xfrm>
            <a:off x="3447329" y="4590401"/>
            <a:ext cx="2408640" cy="1138966"/>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Tariff increase of </a:t>
            </a:r>
          </a:p>
          <a:p>
            <a:pPr>
              <a:buClr>
                <a:schemeClr val="bg1">
                  <a:lumMod val="50000"/>
                </a:schemeClr>
              </a:buClr>
            </a:pPr>
            <a:r>
              <a:rPr lang="en-GB" sz="2400" dirty="0">
                <a:solidFill>
                  <a:schemeClr val="accent1"/>
                </a:solidFill>
                <a:latin typeface="Gill Sans MT" panose="020B0502020104020203" pitchFamily="34" charset="0"/>
              </a:rPr>
              <a:t>18.65%</a:t>
            </a:r>
            <a:r>
              <a:rPr lang="en-GB" sz="1467" dirty="0">
                <a:solidFill>
                  <a:schemeClr val="accent1"/>
                </a:solidFill>
                <a:latin typeface="Gill Sans MT" panose="020B0502020104020203" pitchFamily="34" charset="0"/>
              </a:rPr>
              <a:t>, </a:t>
            </a:r>
            <a:br>
              <a:rPr lang="en-GB" sz="1467" dirty="0">
                <a:solidFill>
                  <a:schemeClr val="accent1"/>
                </a:solidFill>
                <a:latin typeface="Gill Sans MT" panose="020B0502020104020203" pitchFamily="34" charset="0"/>
              </a:rPr>
            </a:br>
            <a:r>
              <a:rPr lang="en-GB" sz="1467" dirty="0">
                <a:solidFill>
                  <a:schemeClr val="accent1"/>
                </a:solidFill>
                <a:latin typeface="Gill Sans MT" panose="020B0502020104020203" pitchFamily="34" charset="0"/>
              </a:rPr>
              <a:t>tempered by a 3% decline in sales volumes</a:t>
            </a:r>
          </a:p>
        </p:txBody>
      </p:sp>
      <p:sp>
        <p:nvSpPr>
          <p:cNvPr id="21" name="TextBox 20">
            <a:extLst>
              <a:ext uri="{FF2B5EF4-FFF2-40B4-BE49-F238E27FC236}">
                <a16:creationId xmlns:a16="http://schemas.microsoft.com/office/drawing/2014/main" id="{A5D719D1-E41B-BB36-A302-234D8606C36B}"/>
              </a:ext>
            </a:extLst>
          </p:cNvPr>
          <p:cNvSpPr txBox="1"/>
          <p:nvPr/>
        </p:nvSpPr>
        <p:spPr>
          <a:xfrm>
            <a:off x="6516048" y="4590400"/>
            <a:ext cx="2228257" cy="1138966"/>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Arrear municipal debt escalated to</a:t>
            </a:r>
          </a:p>
          <a:p>
            <a:pPr>
              <a:buClr>
                <a:schemeClr val="bg1">
                  <a:lumMod val="50000"/>
                </a:schemeClr>
              </a:buClr>
            </a:pPr>
            <a:r>
              <a:rPr lang="en-GB" sz="2400" dirty="0">
                <a:solidFill>
                  <a:schemeClr val="accent1"/>
                </a:solidFill>
                <a:latin typeface="Gill Sans MT" panose="020B0502020104020203" pitchFamily="34" charset="0"/>
              </a:rPr>
              <a:t>R74.4 billion</a:t>
            </a:r>
          </a:p>
          <a:p>
            <a:pPr>
              <a:buClr>
                <a:schemeClr val="bg1">
                  <a:lumMod val="50000"/>
                </a:schemeClr>
              </a:buClr>
            </a:pPr>
            <a:r>
              <a:rPr lang="en-GB" sz="1467" dirty="0">
                <a:solidFill>
                  <a:schemeClr val="accent1"/>
                </a:solidFill>
                <a:latin typeface="Gill Sans MT" panose="020B0502020104020203" pitchFamily="34" charset="0"/>
              </a:rPr>
              <a:t>(2023: R58.5 billion)</a:t>
            </a:r>
          </a:p>
        </p:txBody>
      </p:sp>
      <p:sp>
        <p:nvSpPr>
          <p:cNvPr id="22" name="TextBox 21">
            <a:extLst>
              <a:ext uri="{FF2B5EF4-FFF2-40B4-BE49-F238E27FC236}">
                <a16:creationId xmlns:a16="http://schemas.microsoft.com/office/drawing/2014/main" id="{0214E2A0-E4C4-5462-4A6A-A56AB75CA61F}"/>
              </a:ext>
            </a:extLst>
          </p:cNvPr>
          <p:cNvSpPr txBox="1"/>
          <p:nvPr/>
        </p:nvSpPr>
        <p:spPr>
          <a:xfrm>
            <a:off x="9110885" y="4590400"/>
            <a:ext cx="2228256" cy="1138966"/>
          </a:xfrm>
          <a:prstGeom prst="rect">
            <a:avLst/>
          </a:prstGeom>
          <a:noFill/>
        </p:spPr>
        <p:txBody>
          <a:bodyPr wrap="square" rtlCol="0">
            <a:spAutoFit/>
          </a:bodyPr>
          <a:lstStyle/>
          <a:p>
            <a:pPr>
              <a:buClr>
                <a:schemeClr val="bg1">
                  <a:lumMod val="50000"/>
                </a:schemeClr>
              </a:buClr>
            </a:pPr>
            <a:r>
              <a:rPr lang="en-GB" sz="2400" dirty="0">
                <a:solidFill>
                  <a:schemeClr val="accent1"/>
                </a:solidFill>
                <a:latin typeface="Gill Sans MT" panose="020B0502020104020203" pitchFamily="34" charset="0"/>
              </a:rPr>
              <a:t>R76 billion</a:t>
            </a:r>
          </a:p>
          <a:p>
            <a:pPr>
              <a:buClr>
                <a:schemeClr val="bg1">
                  <a:lumMod val="50000"/>
                </a:schemeClr>
              </a:buClr>
            </a:pPr>
            <a:r>
              <a:rPr lang="en-GB" sz="1467" dirty="0">
                <a:solidFill>
                  <a:schemeClr val="accent1"/>
                </a:solidFill>
                <a:latin typeface="Gill Sans MT" panose="020B0502020104020203" pitchFamily="34" charset="0"/>
              </a:rPr>
              <a:t>in Government debt relief, subsequently converted to equity</a:t>
            </a:r>
          </a:p>
        </p:txBody>
      </p:sp>
      <p:sp>
        <p:nvSpPr>
          <p:cNvPr id="11" name="TextBox 10">
            <a:extLst>
              <a:ext uri="{FF2B5EF4-FFF2-40B4-BE49-F238E27FC236}">
                <a16:creationId xmlns:a16="http://schemas.microsoft.com/office/drawing/2014/main" id="{16308C1F-3A18-523D-E0ED-97F79AC67393}"/>
              </a:ext>
            </a:extLst>
          </p:cNvPr>
          <p:cNvSpPr txBox="1"/>
          <p:nvPr/>
        </p:nvSpPr>
        <p:spPr>
          <a:xfrm>
            <a:off x="3447329" y="2953423"/>
            <a:ext cx="2708679" cy="913199"/>
          </a:xfrm>
          <a:prstGeom prst="rect">
            <a:avLst/>
          </a:prstGeom>
          <a:noFill/>
        </p:spPr>
        <p:txBody>
          <a:bodyPr wrap="square" rtlCol="0">
            <a:spAutoFit/>
          </a:bodyPr>
          <a:lstStyle/>
          <a:p>
            <a:pPr>
              <a:buClr>
                <a:schemeClr val="bg1">
                  <a:lumMod val="50000"/>
                </a:schemeClr>
              </a:buClr>
            </a:pPr>
            <a:r>
              <a:rPr lang="en-GB" sz="1467" dirty="0">
                <a:solidFill>
                  <a:schemeClr val="accent1"/>
                </a:solidFill>
                <a:latin typeface="Gill Sans MT" panose="020B0502020104020203" pitchFamily="34" charset="0"/>
              </a:rPr>
              <a:t>Distribution energy losses escalated, with</a:t>
            </a:r>
            <a:r>
              <a:rPr lang="en-GB" sz="2400" dirty="0">
                <a:solidFill>
                  <a:schemeClr val="accent1"/>
                </a:solidFill>
                <a:latin typeface="Gill Sans MT" panose="020B0502020104020203" pitchFamily="34" charset="0"/>
              </a:rPr>
              <a:t> 13.9TWh </a:t>
            </a:r>
            <a:r>
              <a:rPr lang="en-GB" sz="1467" dirty="0">
                <a:solidFill>
                  <a:schemeClr val="accent1"/>
                </a:solidFill>
                <a:latin typeface="Gill Sans MT" panose="020B0502020104020203" pitchFamily="34" charset="0"/>
              </a:rPr>
              <a:t>lost due to electricity theft </a:t>
            </a:r>
            <a:endParaRPr lang="en-GB" sz="2400" dirty="0">
              <a:solidFill>
                <a:schemeClr val="accent1"/>
              </a:solidFill>
              <a:latin typeface="Gill Sans MT" panose="020B0502020104020203" pitchFamily="34" charset="0"/>
            </a:endParaRPr>
          </a:p>
        </p:txBody>
      </p:sp>
      <p:sp>
        <p:nvSpPr>
          <p:cNvPr id="23" name="Slide Number Placeholder 1">
            <a:extLst>
              <a:ext uri="{FF2B5EF4-FFF2-40B4-BE49-F238E27FC236}">
                <a16:creationId xmlns:a16="http://schemas.microsoft.com/office/drawing/2014/main" id="{3317B108-C255-60A0-82FA-CFFB8AAA4474}"/>
              </a:ext>
            </a:extLst>
          </p:cNvPr>
          <p:cNvSpPr>
            <a:spLocks noGrp="1"/>
          </p:cNvSpPr>
          <p:nvPr>
            <p:ph type="sldNum" sz="quarter" idx="4"/>
          </p:nvPr>
        </p:nvSpPr>
        <p:spPr>
          <a:xfrm>
            <a:off x="11616613" y="6430144"/>
            <a:ext cx="480000" cy="365125"/>
          </a:xfrm>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7" name="TextBox 6">
            <a:extLst>
              <a:ext uri="{FF2B5EF4-FFF2-40B4-BE49-F238E27FC236}">
                <a16:creationId xmlns:a16="http://schemas.microsoft.com/office/drawing/2014/main" id="{ABA30C88-ED77-A7DB-CBD0-2189A141D027}"/>
              </a:ext>
            </a:extLst>
          </p:cNvPr>
          <p:cNvSpPr txBox="1"/>
          <p:nvPr/>
        </p:nvSpPr>
        <p:spPr>
          <a:xfrm>
            <a:off x="133216" y="6448723"/>
            <a:ext cx="3076282"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OVERVIEW OF 2024 PERFORMANCE</a:t>
            </a:r>
          </a:p>
        </p:txBody>
      </p:sp>
    </p:spTree>
    <p:extLst>
      <p:ext uri="{BB962C8B-B14F-4D97-AF65-F5344CB8AC3E}">
        <p14:creationId xmlns:p14="http://schemas.microsoft.com/office/powerpoint/2010/main" val="135454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894E42B-3931-BF25-82DA-B689ADF6FC69}"/>
              </a:ext>
            </a:extLst>
          </p:cNvPr>
          <p:cNvGraphicFramePr>
            <a:graphicFrameLocks noChangeAspect="1"/>
          </p:cNvGraphicFramePr>
          <p:nvPr>
            <p:custDataLst>
              <p:tags r:id="rId1"/>
            </p:custDataLst>
            <p:extLst>
              <p:ext uri="{D42A27DB-BD31-4B8C-83A1-F6EECF244321}">
                <p14:modId xmlns:p14="http://schemas.microsoft.com/office/powerpoint/2010/main" val="14560977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think-cell data - do not delete" hidden="1">
                        <a:extLst>
                          <a:ext uri="{FF2B5EF4-FFF2-40B4-BE49-F238E27FC236}">
                            <a16:creationId xmlns:a16="http://schemas.microsoft.com/office/drawing/2014/main" id="{F894E42B-3931-BF25-82DA-B689ADF6FC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3" name="Slide Number Placeholder 1">
            <a:extLst>
              <a:ext uri="{FF2B5EF4-FFF2-40B4-BE49-F238E27FC236}">
                <a16:creationId xmlns:a16="http://schemas.microsoft.com/office/drawing/2014/main" id="{69E7EEF9-F3D7-1465-B1FB-2287C06BD651}"/>
              </a:ext>
            </a:extLst>
          </p:cNvPr>
          <p:cNvSpPr>
            <a:spLocks noGrp="1"/>
          </p:cNvSpPr>
          <p:nvPr>
            <p:ph type="sldNum" sz="quarter" idx="4"/>
          </p:nvPr>
        </p:nvSpPr>
        <p:spPr/>
        <p:txBody>
          <a:bodyPr/>
          <a:lstStyle/>
          <a:p>
            <a:pPr marL="0" marR="0" lvl="0" indent="0" algn="r" defTabSz="1219170" eaLnBrk="1" fontAlgn="base" latinLnBrk="0" hangingPunct="1">
              <a:lnSpc>
                <a:spcPct val="100000"/>
              </a:lnSpc>
              <a:spcBef>
                <a:spcPct val="0"/>
              </a:spcBef>
              <a:spcAft>
                <a:spcPct val="0"/>
              </a:spcAft>
              <a:buClrTx/>
              <a:buSzTx/>
              <a:buFontTx/>
              <a:buNone/>
              <a:tabLst/>
              <a:defRPr/>
            </a:pPr>
            <a:fld id="{261B99D8-237B-45BC-A063-5204EC80B97A}" type="slidenum">
              <a:rPr kumimoji="0" lang="en-GB" sz="1200" b="0" i="0" u="none" strike="noStrike" kern="1200" cap="none" spc="0" normalizeH="0" baseline="0" noProof="0" smtClean="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rPr>
              <a:pPr marL="0" marR="0" lvl="0" indent="0" algn="r" defTabSz="121917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Arial" charset="0"/>
              <a:sym typeface="Gill Sans MT" panose="020B0502020104020203" pitchFamily="34" charset="0"/>
            </a:endParaRPr>
          </a:p>
        </p:txBody>
      </p:sp>
      <p:sp>
        <p:nvSpPr>
          <p:cNvPr id="13" name="TextBox 12">
            <a:extLst>
              <a:ext uri="{FF2B5EF4-FFF2-40B4-BE49-F238E27FC236}">
                <a16:creationId xmlns:a16="http://schemas.microsoft.com/office/drawing/2014/main" id="{3C84C1EF-4907-B5FC-5AF9-A0E566CCE23B}"/>
              </a:ext>
            </a:extLst>
          </p:cNvPr>
          <p:cNvSpPr txBox="1"/>
          <p:nvPr/>
        </p:nvSpPr>
        <p:spPr>
          <a:xfrm>
            <a:off x="509733" y="1330812"/>
            <a:ext cx="4828027" cy="4416845"/>
          </a:xfrm>
          <a:prstGeom prst="rect">
            <a:avLst/>
          </a:prstGeom>
          <a:solidFill>
            <a:srgbClr val="E8F0F0"/>
          </a:solidFill>
          <a:ln w="19050">
            <a:solidFill>
              <a:schemeClr val="accent5"/>
            </a:solidFill>
          </a:ln>
        </p:spPr>
        <p:txBody>
          <a:bodyPr wrap="square" rtlCol="0">
            <a:noAutofit/>
          </a:bodyPr>
          <a:lstStyle/>
          <a:p>
            <a:pPr marL="177800" marR="0" lvl="1" indent="-177800" algn="l" defTabSz="685783" eaLnBrk="1" fontAlgn="auto" latinLnBrk="0" hangingPunct="1">
              <a:lnSpc>
                <a:spcPct val="130000"/>
              </a:lnSpc>
              <a:spcBef>
                <a:spcPts val="0"/>
              </a:spcBef>
              <a:spcAft>
                <a:spcPts val="0"/>
              </a:spcAft>
              <a:buClr>
                <a:srgbClr val="83725B"/>
              </a:buClr>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3896"/>
              </a:solidFill>
              <a:effectLst/>
              <a:highlight>
                <a:srgbClr val="FFFF00"/>
              </a:highlight>
              <a:uLnTx/>
              <a:uFillTx/>
              <a:latin typeface="Gill Sans MT" panose="020B0502020104020203" pitchFamily="34" charset="0"/>
              <a:ea typeface="+mn-ea"/>
              <a:cs typeface="+mn-cs"/>
            </a:endParaRPr>
          </a:p>
        </p:txBody>
      </p:sp>
      <p:sp>
        <p:nvSpPr>
          <p:cNvPr id="18" name="Rectangle 17">
            <a:extLst>
              <a:ext uri="{FF2B5EF4-FFF2-40B4-BE49-F238E27FC236}">
                <a16:creationId xmlns:a16="http://schemas.microsoft.com/office/drawing/2014/main" id="{238A80BB-1DDC-2287-AAA4-0B869A9C7839}"/>
              </a:ext>
            </a:extLst>
          </p:cNvPr>
          <p:cNvSpPr/>
          <p:nvPr/>
        </p:nvSpPr>
        <p:spPr>
          <a:xfrm>
            <a:off x="6613654" y="1330812"/>
            <a:ext cx="4987832" cy="4416845"/>
          </a:xfrm>
          <a:prstGeom prst="rect">
            <a:avLst/>
          </a:prstGeom>
          <a:solidFill>
            <a:srgbClr val="F1EEEB"/>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graphicFrame>
        <p:nvGraphicFramePr>
          <p:cNvPr id="27" name="Table 27">
            <a:extLst>
              <a:ext uri="{FF2B5EF4-FFF2-40B4-BE49-F238E27FC236}">
                <a16:creationId xmlns:a16="http://schemas.microsoft.com/office/drawing/2014/main" id="{2141DEE2-09C1-96CC-8809-E7E605AABD3D}"/>
              </a:ext>
            </a:extLst>
          </p:cNvPr>
          <p:cNvGraphicFramePr>
            <a:graphicFrameLocks noGrp="1"/>
          </p:cNvGraphicFramePr>
          <p:nvPr>
            <p:extLst>
              <p:ext uri="{D42A27DB-BD31-4B8C-83A1-F6EECF244321}">
                <p14:modId xmlns:p14="http://schemas.microsoft.com/office/powerpoint/2010/main" val="4066616493"/>
              </p:ext>
            </p:extLst>
          </p:nvPr>
        </p:nvGraphicFramePr>
        <p:xfrm>
          <a:off x="6615632" y="1399225"/>
          <a:ext cx="4779043" cy="4085508"/>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412403993"/>
                    </a:ext>
                  </a:extLst>
                </a:gridCol>
                <a:gridCol w="3735043">
                  <a:extLst>
                    <a:ext uri="{9D8B030D-6E8A-4147-A177-3AD203B41FA5}">
                      <a16:colId xmlns:a16="http://schemas.microsoft.com/office/drawing/2014/main" val="954922026"/>
                    </a:ext>
                  </a:extLst>
                </a:gridCol>
              </a:tblGrid>
              <a:tr h="318468">
                <a:tc gridSpan="2">
                  <a:txBody>
                    <a:bodyPr/>
                    <a:lstStyle/>
                    <a:p>
                      <a:pPr marL="269875" indent="0" algn="l" rtl="0">
                        <a:lnSpc>
                          <a:spcPct val="114000"/>
                        </a:lnSpc>
                      </a:pPr>
                      <a:r>
                        <a:rPr lang="en-GB" sz="1400" dirty="0">
                          <a:solidFill>
                            <a:schemeClr val="accent1"/>
                          </a:solidFill>
                          <a:latin typeface="Gill Sans MT" panose="020B0502020104020203" pitchFamily="34" charset="0"/>
                        </a:rPr>
                        <a:t>Detailed information is available in the Report of the Audit and Risk Committee and the independent auditor’s report</a:t>
                      </a:r>
                    </a:p>
                    <a:p>
                      <a:pPr marL="357188" indent="0" algn="l" rtl="0">
                        <a:lnSpc>
                          <a:spcPct val="150000"/>
                        </a:lnSpc>
                      </a:pPr>
                      <a:endParaRPr lang="en-GB" sz="1200" dirty="0">
                        <a:solidFill>
                          <a:schemeClr val="accent1"/>
                        </a:solidFill>
                        <a:latin typeface="Gill Sans MT" panose="020B0502020104020203" pitchFamily="34" charset="0"/>
                      </a:endParaRPr>
                    </a:p>
                  </a:txBody>
                  <a:tcPr anchor="ctr"/>
                </a:tc>
                <a:tc hMerge="1">
                  <a:txBody>
                    <a:bodyPr/>
                    <a:lstStyle/>
                    <a:p>
                      <a:endParaRPr lang="en-ZA" sz="1600" dirty="0">
                        <a:solidFill>
                          <a:schemeClr val="tx2"/>
                        </a:solidFill>
                        <a:latin typeface="Gill Sans MT" panose="020B0502020104020203" pitchFamily="34" charset="0"/>
                      </a:endParaRPr>
                    </a:p>
                  </a:txBody>
                  <a:tcPr anchor="ctr"/>
                </a:tc>
                <a:extLst>
                  <a:ext uri="{0D108BD9-81ED-4DB2-BD59-A6C34878D82A}">
                    <a16:rowId xmlns:a16="http://schemas.microsoft.com/office/drawing/2014/main" val="2601928126"/>
                  </a:ext>
                </a:extLst>
              </a:tr>
              <a:tr h="318468">
                <a:tc>
                  <a:txBody>
                    <a:bodyPr/>
                    <a:lstStyle/>
                    <a:p>
                      <a:pPr algn="ctr" rtl="0"/>
                      <a:r>
                        <a:rPr lang="en-GB" sz="1400" dirty="0">
                          <a:solidFill>
                            <a:schemeClr val="tx2"/>
                          </a:solidFill>
                          <a:latin typeface="Gill Sans MT" panose="020B0502020104020203" pitchFamily="34" charset="0"/>
                        </a:rPr>
                        <a:t>AFS </a:t>
                      </a:r>
                      <a:br>
                        <a:rPr lang="en-GB" sz="1400" dirty="0">
                          <a:solidFill>
                            <a:schemeClr val="tx2"/>
                          </a:solidFill>
                          <a:latin typeface="Gill Sans MT" panose="020B0502020104020203" pitchFamily="34" charset="0"/>
                        </a:rPr>
                      </a:br>
                      <a:r>
                        <a:rPr lang="en-GB" sz="1400" dirty="0">
                          <a:solidFill>
                            <a:schemeClr val="tx2"/>
                          </a:solidFill>
                          <a:latin typeface="Gill Sans MT" panose="020B0502020104020203" pitchFamily="34" charset="0"/>
                        </a:rPr>
                        <a:t>note</a:t>
                      </a:r>
                    </a:p>
                  </a:txBody>
                  <a:tcPr anchor="ctr"/>
                </a:tc>
                <a:tc>
                  <a:txBody>
                    <a:bodyPr/>
                    <a:lstStyle/>
                    <a:p>
                      <a:pPr rtl="0"/>
                      <a:r>
                        <a:rPr lang="en-GB" sz="1400" dirty="0">
                          <a:solidFill>
                            <a:schemeClr val="tx2"/>
                          </a:solidFill>
                          <a:latin typeface="Gill Sans MT" panose="020B0502020104020203" pitchFamily="34" charset="0"/>
                        </a:rPr>
                        <a:t>Notable matter</a:t>
                      </a:r>
                    </a:p>
                  </a:txBody>
                  <a:tcPr anchor="ctr"/>
                </a:tc>
                <a:extLst>
                  <a:ext uri="{0D108BD9-81ED-4DB2-BD59-A6C34878D82A}">
                    <a16:rowId xmlns:a16="http://schemas.microsoft.com/office/drawing/2014/main" val="866080649"/>
                  </a:ext>
                </a:extLst>
              </a:tr>
              <a:tr h="318468">
                <a:tc>
                  <a:txBody>
                    <a:bodyPr/>
                    <a:lstStyle/>
                    <a:p>
                      <a:pPr algn="ctr" rtl="0"/>
                      <a:r>
                        <a:rPr lang="en-GB" sz="1400" b="0" dirty="0">
                          <a:latin typeface="Gill Sans MT" panose="020B0502020104020203" pitchFamily="34" charset="0"/>
                        </a:rPr>
                        <a:t>3.2</a:t>
                      </a:r>
                    </a:p>
                  </a:txBody>
                  <a:tcPr/>
                </a:tc>
                <a:tc>
                  <a:txBody>
                    <a:bodyPr/>
                    <a:lstStyle/>
                    <a:p>
                      <a:pPr rtl="0"/>
                      <a:r>
                        <a:rPr lang="en-GB" sz="1400">
                          <a:latin typeface="Gill Sans MT" panose="020B0502020104020203" pitchFamily="34" charset="0"/>
                        </a:rPr>
                        <a:t>Going concern assessment</a:t>
                      </a:r>
                      <a:endParaRPr lang="en-GB" sz="1400" dirty="0">
                        <a:latin typeface="Gill Sans MT" panose="020B0502020104020203" pitchFamily="34" charset="0"/>
                      </a:endParaRPr>
                    </a:p>
                  </a:txBody>
                  <a:tcPr/>
                </a:tc>
                <a:extLst>
                  <a:ext uri="{0D108BD9-81ED-4DB2-BD59-A6C34878D82A}">
                    <a16:rowId xmlns:a16="http://schemas.microsoft.com/office/drawing/2014/main" val="2038566811"/>
                  </a:ext>
                </a:extLst>
              </a:tr>
              <a:tr h="318468">
                <a:tc>
                  <a:txBody>
                    <a:bodyPr/>
                    <a:lstStyle/>
                    <a:p>
                      <a:pPr algn="ctr" rtl="0"/>
                      <a:r>
                        <a:rPr lang="en-GB" sz="1400" b="0" dirty="0">
                          <a:latin typeface="Gill Sans MT" panose="020B0502020104020203" pitchFamily="34" charset="0"/>
                        </a:rPr>
                        <a:t>12</a:t>
                      </a:r>
                    </a:p>
                  </a:txBody>
                  <a:tcPr/>
                </a:tc>
                <a:tc>
                  <a:txBody>
                    <a:bodyPr/>
                    <a:lstStyle/>
                    <a:p>
                      <a:pPr rtl="0"/>
                      <a:r>
                        <a:rPr lang="en-GB" sz="1400" dirty="0">
                          <a:latin typeface="Gill Sans MT" panose="020B0502020104020203" pitchFamily="34" charset="0"/>
                        </a:rPr>
                        <a:t>Disposal of Transmission Division to NTCSA</a:t>
                      </a:r>
                    </a:p>
                  </a:txBody>
                  <a:tcPr/>
                </a:tc>
                <a:extLst>
                  <a:ext uri="{0D108BD9-81ED-4DB2-BD59-A6C34878D82A}">
                    <a16:rowId xmlns:a16="http://schemas.microsoft.com/office/drawing/2014/main" val="3056079232"/>
                  </a:ext>
                </a:extLst>
              </a:tr>
              <a:tr h="318468">
                <a:tc>
                  <a:txBody>
                    <a:bodyPr/>
                    <a:lstStyle/>
                    <a:p>
                      <a:pPr algn="ctr" rtl="0"/>
                      <a:r>
                        <a:rPr lang="en-GB" sz="1400" b="0" dirty="0">
                          <a:latin typeface="Gill Sans MT" panose="020B0502020104020203" pitchFamily="34" charset="0"/>
                        </a:rPr>
                        <a:t>14</a:t>
                      </a:r>
                    </a:p>
                  </a:txBody>
                  <a:tcPr/>
                </a:tc>
                <a:tc>
                  <a:txBody>
                    <a:bodyPr/>
                    <a:lstStyle/>
                    <a:p>
                      <a:pPr rtl="0"/>
                      <a:r>
                        <a:rPr lang="en-GB" sz="1400">
                          <a:latin typeface="Gill Sans MT" panose="020B0502020104020203" pitchFamily="34" charset="0"/>
                        </a:rPr>
                        <a:t>Derecognition of deferred tax asset</a:t>
                      </a:r>
                      <a:endParaRPr lang="en-GB" sz="1400" dirty="0">
                        <a:latin typeface="Gill Sans MT" panose="020B0502020104020203" pitchFamily="34" charset="0"/>
                      </a:endParaRPr>
                    </a:p>
                  </a:txBody>
                  <a:tcPr/>
                </a:tc>
                <a:extLst>
                  <a:ext uri="{0D108BD9-81ED-4DB2-BD59-A6C34878D82A}">
                    <a16:rowId xmlns:a16="http://schemas.microsoft.com/office/drawing/2014/main" val="2087363220"/>
                  </a:ext>
                </a:extLst>
              </a:tr>
              <a:tr h="444983">
                <a:tc>
                  <a:txBody>
                    <a:bodyPr/>
                    <a:lstStyle/>
                    <a:p>
                      <a:pPr algn="ctr" rtl="0"/>
                      <a:r>
                        <a:rPr lang="en-GB" sz="1400" b="0" dirty="0">
                          <a:latin typeface="Gill Sans MT" panose="020B0502020104020203" pitchFamily="34" charset="0"/>
                        </a:rPr>
                        <a:t>44.2</a:t>
                      </a:r>
                    </a:p>
                  </a:txBody>
                  <a:tcPr/>
                </a:tc>
                <a:tc>
                  <a:txBody>
                    <a:bodyPr/>
                    <a:lstStyle/>
                    <a:p>
                      <a:pPr rtl="0"/>
                      <a:r>
                        <a:rPr lang="en-GB" sz="1400" dirty="0">
                          <a:latin typeface="Gill Sans MT" panose="020B0502020104020203" pitchFamily="34" charset="0"/>
                        </a:rPr>
                        <a:t>Contingent liability relating to non-technical energy losses</a:t>
                      </a:r>
                    </a:p>
                  </a:txBody>
                  <a:tcPr/>
                </a:tc>
                <a:extLst>
                  <a:ext uri="{0D108BD9-81ED-4DB2-BD59-A6C34878D82A}">
                    <a16:rowId xmlns:a16="http://schemas.microsoft.com/office/drawing/2014/main" val="1282074058"/>
                  </a:ext>
                </a:extLst>
              </a:tr>
              <a:tr h="318468">
                <a:tc>
                  <a:txBody>
                    <a:bodyPr/>
                    <a:lstStyle/>
                    <a:p>
                      <a:pPr algn="ctr" rtl="0"/>
                      <a:r>
                        <a:rPr lang="en-GB" sz="1400" b="0" dirty="0">
                          <a:latin typeface="Gill Sans MT" panose="020B0502020104020203" pitchFamily="34" charset="0"/>
                        </a:rPr>
                        <a:t>47</a:t>
                      </a:r>
                    </a:p>
                  </a:txBody>
                  <a:tcPr/>
                </a:tc>
                <a:tc>
                  <a:txBody>
                    <a:bodyPr/>
                    <a:lstStyle/>
                    <a:p>
                      <a:pPr rtl="0"/>
                      <a:r>
                        <a:rPr lang="en-GB" sz="1400" dirty="0">
                          <a:latin typeface="Gill Sans MT" panose="020B0502020104020203" pitchFamily="34" charset="0"/>
                        </a:rPr>
                        <a:t>Events after the reporting date</a:t>
                      </a:r>
                    </a:p>
                  </a:txBody>
                  <a:tcPr/>
                </a:tc>
                <a:extLst>
                  <a:ext uri="{0D108BD9-81ED-4DB2-BD59-A6C34878D82A}">
                    <a16:rowId xmlns:a16="http://schemas.microsoft.com/office/drawing/2014/main" val="3241025659"/>
                  </a:ext>
                </a:extLst>
              </a:tr>
              <a:tr h="318468">
                <a:tc>
                  <a:txBody>
                    <a:bodyPr/>
                    <a:lstStyle/>
                    <a:p>
                      <a:pPr algn="ctr" rtl="0"/>
                      <a:r>
                        <a:rPr lang="en-GB" sz="1400" b="0" dirty="0">
                          <a:latin typeface="Gill Sans MT" panose="020B0502020104020203" pitchFamily="34" charset="0"/>
                        </a:rPr>
                        <a:t>48</a:t>
                      </a:r>
                    </a:p>
                  </a:txBody>
                  <a:tcPr/>
                </a:tc>
                <a:tc>
                  <a:txBody>
                    <a:bodyPr/>
                    <a:lstStyle/>
                    <a:p>
                      <a:pPr rtl="0"/>
                      <a:r>
                        <a:rPr lang="en-GB" sz="1400" dirty="0">
                          <a:latin typeface="Gill Sans MT" panose="020B0502020104020203" pitchFamily="34" charset="0"/>
                        </a:rPr>
                        <a:t>Restatement of comparative figures</a:t>
                      </a:r>
                    </a:p>
                  </a:txBody>
                  <a:tcPr/>
                </a:tc>
                <a:extLst>
                  <a:ext uri="{0D108BD9-81ED-4DB2-BD59-A6C34878D82A}">
                    <a16:rowId xmlns:a16="http://schemas.microsoft.com/office/drawing/2014/main" val="2750078791"/>
                  </a:ext>
                </a:extLst>
              </a:tr>
              <a:tr h="318468">
                <a:tc>
                  <a:txBody>
                    <a:bodyPr/>
                    <a:lstStyle/>
                    <a:p>
                      <a:pPr algn="ctr" rtl="0"/>
                      <a:r>
                        <a:rPr lang="en-GB" sz="1400" b="0" dirty="0">
                          <a:latin typeface="Gill Sans MT" panose="020B0502020104020203" pitchFamily="34" charset="0"/>
                        </a:rPr>
                        <a:t>51</a:t>
                      </a:r>
                    </a:p>
                  </a:txBody>
                  <a:tcPr/>
                </a:tc>
                <a:tc>
                  <a:txBody>
                    <a:bodyPr/>
                    <a:lstStyle/>
                    <a:p>
                      <a:pPr rtl="0"/>
                      <a:r>
                        <a:rPr lang="en-GB" sz="1400" dirty="0">
                          <a:latin typeface="Gill Sans MT" panose="020B0502020104020203" pitchFamily="34" charset="0"/>
                        </a:rPr>
                        <a:t>PFMA information</a:t>
                      </a:r>
                      <a:r>
                        <a:rPr lang="en-GB" sz="1400" baseline="30000" dirty="0">
                          <a:latin typeface="Gill Sans MT" panose="020B0502020104020203" pitchFamily="34" charset="0"/>
                        </a:rPr>
                        <a:t>1</a:t>
                      </a:r>
                    </a:p>
                  </a:txBody>
                  <a:tcPr/>
                </a:tc>
                <a:extLst>
                  <a:ext uri="{0D108BD9-81ED-4DB2-BD59-A6C34878D82A}">
                    <a16:rowId xmlns:a16="http://schemas.microsoft.com/office/drawing/2014/main" val="1704013886"/>
                  </a:ext>
                </a:extLst>
              </a:tr>
              <a:tr h="318468">
                <a:tc>
                  <a:txBody>
                    <a:bodyPr/>
                    <a:lstStyle/>
                    <a:p>
                      <a:pPr algn="ctr" rtl="0"/>
                      <a:r>
                        <a:rPr lang="en-GB" sz="1400" b="0" dirty="0">
                          <a:latin typeface="Gill Sans MT" panose="020B0502020104020203" pitchFamily="34" charset="0"/>
                        </a:rPr>
                        <a:t>52</a:t>
                      </a:r>
                    </a:p>
                  </a:txBody>
                  <a:tcPr/>
                </a:tc>
                <a:tc>
                  <a:txBody>
                    <a:bodyPr/>
                    <a:lstStyle/>
                    <a:p>
                      <a:pPr rtl="0"/>
                      <a:r>
                        <a:rPr lang="en-GB" sz="1400" dirty="0">
                          <a:latin typeface="Gill Sans MT" panose="020B0502020104020203" pitchFamily="34" charset="0"/>
                        </a:rPr>
                        <a:t>Reportable irregularities</a:t>
                      </a:r>
                    </a:p>
                  </a:txBody>
                  <a:tcPr/>
                </a:tc>
                <a:extLst>
                  <a:ext uri="{0D108BD9-81ED-4DB2-BD59-A6C34878D82A}">
                    <a16:rowId xmlns:a16="http://schemas.microsoft.com/office/drawing/2014/main" val="244752361"/>
                  </a:ext>
                </a:extLst>
              </a:tr>
            </a:tbl>
          </a:graphicData>
        </a:graphic>
      </p:graphicFrame>
      <p:sp>
        <p:nvSpPr>
          <p:cNvPr id="28" name="TextBox 27">
            <a:extLst>
              <a:ext uri="{FF2B5EF4-FFF2-40B4-BE49-F238E27FC236}">
                <a16:creationId xmlns:a16="http://schemas.microsoft.com/office/drawing/2014/main" id="{6F7945AD-1C69-7545-53F2-4CC9D138B05B}"/>
              </a:ext>
            </a:extLst>
          </p:cNvPr>
          <p:cNvSpPr txBox="1"/>
          <p:nvPr/>
        </p:nvSpPr>
        <p:spPr>
          <a:xfrm>
            <a:off x="361682" y="6036822"/>
            <a:ext cx="7144872" cy="246193"/>
          </a:xfrm>
          <a:prstGeom prst="rect">
            <a:avLst/>
          </a:prstGeom>
          <a:noFill/>
          <a:ln>
            <a:noFill/>
          </a:ln>
        </p:spPr>
        <p:txBody>
          <a:bodyPr wrap="square" lIns="91411" tIns="45706" rIns="91411" bIns="45706" rtlCol="0">
            <a:spAutoFit/>
          </a:bodyPr>
          <a:lstStyle>
            <a:defPPr>
              <a:defRPr lang="en-US"/>
            </a:defPPr>
            <a:lvl1pPr fontAlgn="base">
              <a:spcBef>
                <a:spcPct val="0"/>
              </a:spcBef>
              <a:spcAft>
                <a:spcPct val="0"/>
              </a:spcAft>
              <a:defRPr sz="1200" b="1">
                <a:solidFill>
                  <a:schemeClr val="bg1"/>
                </a:solidFill>
              </a:defRPr>
            </a:lvl1pPr>
          </a:lstStyle>
          <a:p>
            <a:pPr marL="108000" marR="0" lvl="0" indent="-108000" algn="l" defTabSz="914087" eaLnBrk="1" fontAlgn="base" latinLnBrk="0" hangingPunct="1">
              <a:lnSpc>
                <a:spcPct val="100000"/>
              </a:lnSpc>
              <a:spcBef>
                <a:spcPct val="0"/>
              </a:spcBef>
              <a:spcAft>
                <a:spcPct val="0"/>
              </a:spcAft>
              <a:buClrTx/>
              <a:buSzTx/>
              <a:buFontTx/>
              <a:buAutoNum type="arabicPeriod"/>
              <a:tabLst/>
              <a:defRPr/>
            </a:pPr>
            <a:r>
              <a:rPr kumimoji="0" lang="en-GB" sz="1000" b="0" i="0" u="none" strike="noStrike" kern="1200" cap="none" spc="0" normalizeH="0" baseline="0" noProof="0">
                <a:ln>
                  <a:noFill/>
                </a:ln>
                <a:solidFill>
                  <a:srgbClr val="003896"/>
                </a:solidFill>
                <a:effectLst/>
                <a:uLnTx/>
                <a:uFillTx/>
                <a:latin typeface="Gill Sans MT" panose="020B0502020104020203" pitchFamily="34" charset="0"/>
                <a:ea typeface="ＭＳ Ｐゴシック"/>
                <a:cs typeface="Arial"/>
              </a:rPr>
              <a:t> Refer to the integrated report for detailed disclosure required by the Public Finance Management Act, 1999 (PFMA)</a:t>
            </a:r>
            <a:endParaRPr kumimoji="0" lang="en-GB" sz="1000" b="0" i="0" u="none" strike="noStrike" kern="1200" cap="none" spc="0" normalizeH="0" baseline="0" noProof="0" dirty="0">
              <a:ln>
                <a:noFill/>
              </a:ln>
              <a:solidFill>
                <a:srgbClr val="003896"/>
              </a:solidFill>
              <a:effectLst/>
              <a:uLnTx/>
              <a:uFillTx/>
              <a:latin typeface="Gill Sans MT" panose="020B0502020104020203" pitchFamily="34" charset="0"/>
              <a:ea typeface="ＭＳ Ｐゴシック"/>
              <a:cs typeface="Arial"/>
            </a:endParaRPr>
          </a:p>
        </p:txBody>
      </p:sp>
      <p:sp>
        <p:nvSpPr>
          <p:cNvPr id="11" name="Title 17">
            <a:extLst>
              <a:ext uri="{FF2B5EF4-FFF2-40B4-BE49-F238E27FC236}">
                <a16:creationId xmlns:a16="http://schemas.microsoft.com/office/drawing/2014/main" id="{25670BD9-6F65-13B0-AE3D-E4FF3BEB60A1}"/>
              </a:ext>
            </a:extLst>
          </p:cNvPr>
          <p:cNvSpPr txBox="1">
            <a:spLocks/>
          </p:cNvSpPr>
          <p:nvPr/>
        </p:nvSpPr>
        <p:spPr>
          <a:xfrm>
            <a:off x="361682" y="205769"/>
            <a:ext cx="9511777" cy="666000"/>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2400" kern="1200">
                <a:solidFill>
                  <a:schemeClr val="bg1"/>
                </a:solidFill>
                <a:latin typeface="Gill Sans MT" panose="020B0502020104020203" pitchFamily="34" charset="0"/>
                <a:ea typeface="+mj-ea"/>
                <a:cs typeface="+mj-cs"/>
                <a:sym typeface="Gill Sans MT" panose="020B0502020104020203" pitchFamily="34" charset="0"/>
              </a:defRPr>
            </a:lvl1pPr>
          </a:lstStyle>
          <a:p>
            <a:pPr marL="0" marR="0" lvl="0" indent="0" algn="l" defTabSz="914377" eaLnBrk="1" fontAlgn="auto" latinLnBrk="0" hangingPunct="1">
              <a:lnSpc>
                <a:spcPct val="90000"/>
              </a:lnSpc>
              <a:spcBef>
                <a:spcPct val="0"/>
              </a:spcBef>
              <a:spcAft>
                <a:spcPts val="0"/>
              </a:spcAft>
              <a:buClrTx/>
              <a:buSzTx/>
              <a:buFontTx/>
              <a:buNone/>
              <a:tabLst/>
              <a:defRPr/>
            </a:pPr>
            <a:r>
              <a:rPr lang="en-GB" dirty="0">
                <a:solidFill>
                  <a:srgbClr val="FFFFFF"/>
                </a:solidFill>
              </a:rPr>
              <a:t>Qualified audit opinion received, with several matters requiring intense management focus</a:t>
            </a:r>
            <a:endParaRPr kumimoji="0" lang="en-GB" sz="2400" b="0" i="0" u="none" strike="noStrike" kern="1200" cap="none" spc="0" normalizeH="0" baseline="0" noProof="0" dirty="0">
              <a:ln>
                <a:noFill/>
              </a:ln>
              <a:solidFill>
                <a:srgbClr val="FFFFFF"/>
              </a:solidFill>
              <a:effectLst/>
              <a:uLnTx/>
              <a:uFillTx/>
              <a:latin typeface="Gill Sans MT" panose="020B0502020104020203" pitchFamily="34" charset="0"/>
              <a:ea typeface="+mj-ea"/>
              <a:cs typeface="+mj-cs"/>
              <a:sym typeface="Gill Sans MT" panose="020B0502020104020203" pitchFamily="34" charset="0"/>
            </a:endParaRPr>
          </a:p>
        </p:txBody>
      </p:sp>
      <p:sp>
        <p:nvSpPr>
          <p:cNvPr id="3" name="TextBox 2">
            <a:extLst>
              <a:ext uri="{FF2B5EF4-FFF2-40B4-BE49-F238E27FC236}">
                <a16:creationId xmlns:a16="http://schemas.microsoft.com/office/drawing/2014/main" id="{EFA7F899-2BA6-2C09-B891-80A8044F9E78}"/>
              </a:ext>
            </a:extLst>
          </p:cNvPr>
          <p:cNvSpPr txBox="1"/>
          <p:nvPr/>
        </p:nvSpPr>
        <p:spPr>
          <a:xfrm>
            <a:off x="590415" y="1399225"/>
            <a:ext cx="4747347" cy="4136132"/>
          </a:xfrm>
          <a:prstGeom prst="rect">
            <a:avLst/>
          </a:prstGeom>
          <a:noFill/>
        </p:spPr>
        <p:txBody>
          <a:bodyPr wrap="square">
            <a:spAutoFit/>
          </a:bodyPr>
          <a:lstStyle/>
          <a:p>
            <a:pPr>
              <a:lnSpc>
                <a:spcPct val="114000"/>
              </a:lnSpc>
            </a:pPr>
            <a:r>
              <a:rPr kumimoji="0" lang="en-GB" sz="14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Arial" pitchFamily="34" charset="0"/>
              </a:rPr>
              <a:t>Qualified external audit opinion based on</a:t>
            </a:r>
          </a:p>
          <a:p>
            <a:pPr algn="l">
              <a:lnSpc>
                <a:spcPct val="114000"/>
              </a:lnSpc>
            </a:pPr>
            <a:r>
              <a:rPr lang="en-GB" sz="1400" b="0" i="0" u="none" strike="noStrike" baseline="0" dirty="0">
                <a:latin typeface="Gill Sans MT" panose="020B0502020104020203" pitchFamily="34" charset="0"/>
              </a:rPr>
              <a:t>PFMA records were not complete or accurately maintained in line with legislative requirements relating to:</a:t>
            </a:r>
            <a:endParaRPr lang="en-GB" sz="1400" dirty="0">
              <a:latin typeface="Gill Sans MT" panose="020B0502020104020203" pitchFamily="34" charset="0"/>
            </a:endParaRPr>
          </a:p>
          <a:p>
            <a:pPr marL="182563" indent="-182563" algn="l">
              <a:lnSpc>
                <a:spcPct val="114000"/>
              </a:lnSpc>
              <a:buClr>
                <a:schemeClr val="tx2"/>
              </a:buClr>
              <a:buFont typeface="Arial" panose="020B0604020202020204" pitchFamily="34" charset="0"/>
              <a:buChar char="•"/>
            </a:pPr>
            <a:r>
              <a:rPr lang="en-GB" sz="1400" b="0" i="0" u="none" strike="noStrike" baseline="0" dirty="0">
                <a:latin typeface="Gill Sans MT" panose="020B0502020104020203" pitchFamily="34" charset="0"/>
              </a:rPr>
              <a:t>Irregular expenditure</a:t>
            </a:r>
          </a:p>
          <a:p>
            <a:pPr marL="182563" indent="-182563" algn="l">
              <a:lnSpc>
                <a:spcPct val="114000"/>
              </a:lnSpc>
              <a:buClr>
                <a:schemeClr val="tx2"/>
              </a:buClr>
              <a:buFont typeface="Arial" panose="020B0604020202020204" pitchFamily="34" charset="0"/>
              <a:buChar char="•"/>
            </a:pPr>
            <a:r>
              <a:rPr lang="en-GB" sz="1400" dirty="0">
                <a:latin typeface="Gill Sans MT" panose="020B0502020104020203" pitchFamily="34" charset="0"/>
              </a:rPr>
              <a:t>F</a:t>
            </a:r>
            <a:r>
              <a:rPr lang="en-GB" sz="1400" b="0" i="0" u="none" strike="noStrike" baseline="0" dirty="0">
                <a:latin typeface="Gill Sans MT" panose="020B0502020104020203" pitchFamily="34" charset="0"/>
              </a:rPr>
              <a:t>ruitless and wasteful expenditure </a:t>
            </a:r>
          </a:p>
          <a:p>
            <a:pPr marL="182563" indent="-182563" algn="l">
              <a:lnSpc>
                <a:spcPct val="114000"/>
              </a:lnSpc>
              <a:buClr>
                <a:schemeClr val="tx2"/>
              </a:buClr>
              <a:buFont typeface="Arial" panose="020B0604020202020204" pitchFamily="34" charset="0"/>
              <a:buChar char="•"/>
            </a:pPr>
            <a:r>
              <a:rPr lang="en-GB" sz="1400" dirty="0">
                <a:latin typeface="Gill Sans MT" panose="020B0502020104020203" pitchFamily="34" charset="0"/>
              </a:rPr>
              <a:t>L</a:t>
            </a:r>
            <a:r>
              <a:rPr lang="en-GB" sz="1400" b="0" i="0" u="none" strike="noStrike" baseline="0" dirty="0">
                <a:latin typeface="Gill Sans MT" panose="020B0502020104020203" pitchFamily="34" charset="0"/>
              </a:rPr>
              <a:t>osses due to criminal conduct </a:t>
            </a:r>
          </a:p>
          <a:p>
            <a:pPr algn="l">
              <a:lnSpc>
                <a:spcPct val="114000"/>
              </a:lnSpc>
            </a:pPr>
            <a:endParaRPr lang="en-GB" sz="1200" i="1" dirty="0">
              <a:latin typeface="Gill Sans MT" panose="020B0502020104020203" pitchFamily="34" charset="0"/>
            </a:endParaRPr>
          </a:p>
          <a:p>
            <a:pPr>
              <a:lnSpc>
                <a:spcPct val="114000"/>
              </a:lnSpc>
            </a:pPr>
            <a:r>
              <a:rPr lang="en-GB" sz="1400" b="0" i="0" u="none" strike="noStrike" baseline="0" dirty="0">
                <a:latin typeface="Gill Sans MT" panose="020B0502020104020203" pitchFamily="34" charset="0"/>
              </a:rPr>
              <a:t>Prior year audit qualification issues have not been adequately addressed and continued into 2024</a:t>
            </a:r>
          </a:p>
          <a:p>
            <a:pPr algn="l"/>
            <a:endParaRPr lang="en-GB" sz="1400" i="1" dirty="0">
              <a:latin typeface="Gill Sans MT" panose="020B0502020104020203" pitchFamily="34" charset="0"/>
            </a:endParaRPr>
          </a:p>
          <a:p>
            <a:pPr marL="0" marR="0" lvl="1" indent="0" algn="l" defTabSz="685783" eaLnBrk="1" fontAlgn="base" latinLnBrk="0" hangingPunct="1">
              <a:lnSpc>
                <a:spcPct val="130000"/>
              </a:lnSpc>
              <a:spcBef>
                <a:spcPct val="0"/>
              </a:spcBef>
              <a:spcAft>
                <a:spcPct val="0"/>
              </a:spcAft>
              <a:buClr>
                <a:srgbClr val="83725B"/>
              </a:buClr>
              <a:buSzTx/>
              <a:buFontTx/>
              <a:buNone/>
              <a:tabLst/>
              <a:defRPr/>
            </a:pPr>
            <a:r>
              <a:rPr kumimoji="0" lang="en-GB" sz="1400" b="0" i="0" u="none" strike="noStrike" kern="1200" cap="none" spc="0" normalizeH="0" baseline="0" noProof="0" dirty="0">
                <a:ln>
                  <a:noFill/>
                </a:ln>
                <a:solidFill>
                  <a:srgbClr val="83725B"/>
                </a:solidFill>
                <a:effectLst/>
                <a:uLnTx/>
                <a:uFillTx/>
                <a:latin typeface="Gill Sans MT" panose="020B0502020104020203" pitchFamily="34" charset="0"/>
                <a:ea typeface="+mn-ea"/>
                <a:cs typeface="+mn-cs"/>
              </a:rPr>
              <a:t>Emphasis of matters, including</a:t>
            </a:r>
          </a:p>
          <a:p>
            <a:pPr marL="177800" lvl="1" indent="-177800" defTabSz="685783">
              <a:lnSpc>
                <a:spcPct val="130000"/>
              </a:lnSpc>
              <a:buClr>
                <a:srgbClr val="83725B"/>
              </a:buClr>
              <a:buFont typeface="Arial" panose="020B0604020202020204" pitchFamily="34" charset="0"/>
              <a:buChar char="•"/>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Material uncertainty relating to Eskom’s ability to continue as a going concern</a:t>
            </a:r>
          </a:p>
          <a:p>
            <a:pPr marL="177800" lvl="1" indent="-177800" defTabSz="685783">
              <a:lnSpc>
                <a:spcPct val="130000"/>
              </a:lnSpc>
              <a:buClr>
                <a:srgbClr val="83725B"/>
              </a:buClr>
              <a:buFont typeface="Arial" panose="020B0604020202020204" pitchFamily="34" charset="0"/>
              <a:buChar char="•"/>
              <a:defRPr/>
            </a:pPr>
            <a:r>
              <a:rPr lang="en-GB" sz="1400" dirty="0">
                <a:solidFill>
                  <a:srgbClr val="003896"/>
                </a:solidFill>
                <a:latin typeface="Gill Sans MT" panose="020B0502020104020203" pitchFamily="34" charset="0"/>
              </a:rPr>
              <a:t>Impact of open internal and external investigations</a:t>
            </a:r>
            <a:endPar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endParaRPr>
          </a:p>
          <a:p>
            <a:pPr marL="177800" marR="0" lvl="1" indent="-177800" algn="l" defTabSz="685783" eaLnBrk="1" fontAlgn="auto" latinLnBrk="0" hangingPunct="1">
              <a:lnSpc>
                <a:spcPct val="130000"/>
              </a:lnSpc>
              <a:spcBef>
                <a:spcPts val="0"/>
              </a:spcBef>
              <a:spcAft>
                <a:spcPts val="0"/>
              </a:spcAft>
              <a:buClr>
                <a:srgbClr val="83725B"/>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mn-cs"/>
              </a:rPr>
              <a:t>Restatement of comparative figures</a:t>
            </a:r>
          </a:p>
          <a:p>
            <a:pPr marL="177800" marR="0" lvl="1" indent="-177800" algn="l" defTabSz="685783" eaLnBrk="1" fontAlgn="auto" latinLnBrk="0" hangingPunct="1">
              <a:lnSpc>
                <a:spcPct val="130000"/>
              </a:lnSpc>
              <a:spcBef>
                <a:spcPts val="0"/>
              </a:spcBef>
              <a:spcAft>
                <a:spcPts val="0"/>
              </a:spcAft>
              <a:buClr>
                <a:srgbClr val="83725B"/>
              </a:buClr>
              <a:buSzTx/>
              <a:buFont typeface="Arial" panose="020B0604020202020204" pitchFamily="34" charset="0"/>
              <a:buChar char="•"/>
              <a:tabLst/>
              <a:defRPr/>
            </a:pPr>
            <a:r>
              <a:rPr lang="en-GB" sz="1400" dirty="0">
                <a:solidFill>
                  <a:srgbClr val="003896"/>
                </a:solidFill>
                <a:latin typeface="Gill Sans MT" panose="020B0502020104020203" pitchFamily="34" charset="0"/>
              </a:rPr>
              <a:t>Events after the reporting date</a:t>
            </a:r>
            <a:endParaRPr kumimoji="0" lang="en-GB" sz="1400" b="0" i="0" u="none" strike="noStrike" kern="1200" cap="none" spc="0" normalizeH="0" baseline="0" noProof="0" dirty="0">
              <a:ln>
                <a:noFill/>
              </a:ln>
              <a:solidFill>
                <a:srgbClr val="003896"/>
              </a:solidFill>
              <a:effectLst/>
              <a:uLnTx/>
              <a:uFillTx/>
              <a:latin typeface="Gill Sans MT" panose="020B0502020104020203" pitchFamily="34" charset="0"/>
              <a:ea typeface="+mn-ea"/>
              <a:cs typeface="Arial" pitchFamily="34" charset="0"/>
            </a:endParaRPr>
          </a:p>
        </p:txBody>
      </p:sp>
      <p:grpSp>
        <p:nvGrpSpPr>
          <p:cNvPr id="10" name="Group 9">
            <a:extLst>
              <a:ext uri="{FF2B5EF4-FFF2-40B4-BE49-F238E27FC236}">
                <a16:creationId xmlns:a16="http://schemas.microsoft.com/office/drawing/2014/main" id="{12A116E4-6C70-732E-B323-BE4826642241}"/>
              </a:ext>
            </a:extLst>
          </p:cNvPr>
          <p:cNvGrpSpPr/>
          <p:nvPr/>
        </p:nvGrpSpPr>
        <p:grpSpPr>
          <a:xfrm>
            <a:off x="5752883" y="1635991"/>
            <a:ext cx="424005" cy="3982192"/>
            <a:chOff x="5783849" y="1701338"/>
            <a:chExt cx="424005" cy="3982192"/>
          </a:xfrm>
        </p:grpSpPr>
        <p:cxnSp>
          <p:nvCxnSpPr>
            <p:cNvPr id="12" name="Straight Connector 11">
              <a:extLst>
                <a:ext uri="{FF2B5EF4-FFF2-40B4-BE49-F238E27FC236}">
                  <a16:creationId xmlns:a16="http://schemas.microsoft.com/office/drawing/2014/main" id="{2D46ED3C-91F2-1B14-F1F1-9CEF7D972C3F}"/>
                </a:ext>
              </a:extLst>
            </p:cNvPr>
            <p:cNvCxnSpPr/>
            <p:nvPr/>
          </p:nvCxnSpPr>
          <p:spPr>
            <a:xfrm>
              <a:off x="6004559" y="2046900"/>
              <a:ext cx="0" cy="32910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14A9FB4-80C9-0488-53A1-3DABBC5EF98F}"/>
                </a:ext>
              </a:extLst>
            </p:cNvPr>
            <p:cNvCxnSpPr/>
            <p:nvPr/>
          </p:nvCxnSpPr>
          <p:spPr>
            <a:xfrm>
              <a:off x="5917473" y="1701338"/>
              <a:ext cx="0" cy="3982192"/>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C073F115-5C68-0C9D-E957-61A5EC268E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3849" y="3436745"/>
              <a:ext cx="424005" cy="424005"/>
            </a:xfrm>
            <a:prstGeom prst="rect">
              <a:avLst/>
            </a:prstGeom>
          </p:spPr>
        </p:pic>
      </p:grpSp>
      <p:sp>
        <p:nvSpPr>
          <p:cNvPr id="2" name="TextBox 1">
            <a:extLst>
              <a:ext uri="{FF2B5EF4-FFF2-40B4-BE49-F238E27FC236}">
                <a16:creationId xmlns:a16="http://schemas.microsoft.com/office/drawing/2014/main" id="{A748CBCF-6FA4-1DE3-C810-15CF832E4E39}"/>
              </a:ext>
            </a:extLst>
          </p:cNvPr>
          <p:cNvSpPr txBox="1"/>
          <p:nvPr/>
        </p:nvSpPr>
        <p:spPr>
          <a:xfrm>
            <a:off x="133216" y="6448723"/>
            <a:ext cx="3076282" cy="297454"/>
          </a:xfrm>
          <a:prstGeom prst="rect">
            <a:avLst/>
          </a:prstGeom>
          <a:noFill/>
        </p:spPr>
        <p:txBody>
          <a:bodyPr wrap="square" rtlCol="0">
            <a:spAutoFit/>
          </a:bodyPr>
          <a:lstStyle/>
          <a:p>
            <a:r>
              <a:rPr lang="en-GB" sz="1333" dirty="0">
                <a:solidFill>
                  <a:schemeClr val="bg1"/>
                </a:solidFill>
                <a:latin typeface="Gill Sans MT" panose="020B0502020104020203" pitchFamily="34" charset="0"/>
              </a:rPr>
              <a:t>OVERVIEW OF 2024 PERFORMANCE</a:t>
            </a:r>
          </a:p>
        </p:txBody>
      </p:sp>
    </p:spTree>
    <p:extLst>
      <p:ext uri="{BB962C8B-B14F-4D97-AF65-F5344CB8AC3E}">
        <p14:creationId xmlns:p14="http://schemas.microsoft.com/office/powerpoint/2010/main" val="15911148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84&quot;/&gt;&lt;CPresentation id=&quot;1&quot;&gt;&lt;m_precDefaultNumber&gt;&lt;m_bNumberIsYear val=&quot;1&quot;/&gt;&lt;m_chMinusSymbol&gt;-&lt;/m_chMinusSymbol&gt;&lt;m_chDecimalSymbol17909&gt;.&lt;/m_chDecimalSymbol17909&gt;&lt;m_nGroupingDigits17909 val=&quot;3&quot;/&gt;&lt;m_chGroupingSymbol17909&gt; &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 &lt;/m_chGroupingSymbol17909&gt;&lt;m_strSuffix17909&gt;%&lt;/m_strSuffix17909&gt;&lt;m_yearfmt&gt;&lt;begin val=&quot;0&quot;/&gt;&lt;end val=&quot;4&quot;/&gt;&lt;/m_yearfmt&gt;&lt;/m_precDefaultPercent&gt;&lt;m_precDefaultDate&gt;&lt;m_yearfmt&gt;&lt;begin val=&quot;0&quot;/&gt;&lt;end val=&quot;4&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3&quot;&gt;&lt;elem m_fUsage=&quot;3.09509999999999996234E+00&quot;&gt;&lt;m_msothmcolidx val=&quot;0&quot;/&gt;&lt;m_rgb r=&quot;00&quot; g=&quot;38&quot; b=&quot;96&quot;/&gt;&lt;/elem&gt;&lt;elem m_fUsage=&quot;1.00000000000000000000E+00&quot;&gt;&lt;m_msothmcolidx val=&quot;0&quot;/&gt;&lt;m_rgb r=&quot;59&quot; g=&quot;87&quot; b=&quot;87&quot;/&gt;&lt;/elem&gt;&lt;elem m_fUsage=&quot;5.90490000000000181402E-01&quot;&gt;&lt;m_msothmcolidx val=&quot;0&quot;/&gt;&lt;m_rgb r=&quot;96&quot; g=&quot;33&quot; b=&quot;0F&quot;/&gt;&lt;/elem&gt;&lt;/m_vecMRU&gt;&lt;/m_mruColor&gt;&lt;m_eweekdayFirstOfWeek val=&quot;2&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CxHGDV5PjA2T09d3BE1qw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AOWYKJ53SRXsuSHgEgixe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U652O4jOHQ0yIju5JdVjt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CRB_0bkhwWSsQoYHhcGnY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eZyu4UN.RuII_G9445m55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v52RRemastmZIB1EKcxky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mHaK3yPaDtYBe7ygUbmH3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G767T0VmpQ87G1LOVrcpF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JQcAHeIA.K6cmPY3OfDyd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Gb9TF.LEoNu3nD6Y7a1M8w"/>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fDEipaG.qXQWRlNezFqXG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YLo60GxmojKoppEtaROYg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sZg1t5PiEGeH7Z9AhwKW8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TQDKgdO.85dJ3y4PRRnru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LGSOK.ieYDpZZYyiP4gUB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ykRIaamfM2fsU4hOYgihq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iiqAkEdX9frwAwYEPav5L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4axUi9lNZsnAhoEsM5pBo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QtVD9j8uS8WXESyuockwJ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j7ZDtp8bsyjQpBeUMAvv5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gA.zekKGiezPH93foBVBx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RCZJS874NSUeSmJ8YyKmb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jUhcxvrcYEgJnNaXM4MSS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b_PWwKWfXsiEZm7pCWZ7Q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QAm6G5RvpHeBcVPqevb_g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a3k038HQ9zhnBk_0kCOVj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_k2ywKb1aGf7IMH07W4Fs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uANq9ieDl3cMYPZx95aC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Zh1wLNFjhpZcogJpFfFH2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fZN_0sOXGDYCEWMKkVSuj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yBcUZaM.1SiwNdXLqsE0Sg"/>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z2_m0qG9QFUbx8BKT38im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ZGCjLzYHKSNIMKQ6kqVfS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l2SNZeiM14NU1mo8B2jNS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la.IAbfWYieReWYeXw6YL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PBbjMI8smw0TTPSoKDw8F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CRrrM5NZmPAmiBO5.KsKL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qniJ.uAd69z4Aa_LXYzXh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sdO9kN6PnsrHNM.iYiJ.2A"/>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KJmAG7wGQGfZBx0FMZ2Wp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J3l6FPz.MtuXvl.rsjkG6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xdi09rHGO5M2oPso02t9P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R48Qlg21aUl4hjczylp_N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VLM9NN2J_5hmxob9OZukt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FrEAkum2lolbsKcTEJmyT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rVC_KFDiW2zGNx0Z0wORS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46lUBylOID7anzN6yYveAg"/>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F6LoZCc23jaTrpnIHlQ9j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YrGULGLpN8Gr9RW14Xta3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dWjkcpNhtEz4mjEqC06T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rlePcsSMQUC08BHXDpraD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Ysj51g9nM7L.NBLXma985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EOj7MX2DV8vik7eIO26xN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mmCcaL9Pz8sVd7RXYGip3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TG47o_EpKl0MGWqfLdDuX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Mmk_4b38lfxleoMk.8ZZM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SnX36lWiZoF5FPNc_indc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dguaGA8Ul7ZGNbItAwjJg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1ed3Mbo8ghKF59nI0fv8N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ngFl53hN2HyT01IzwcgYx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_wEjBJB60z9YZOa9OsJME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bZ2sVG.W2alk0BYHmVzkV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sgaKA.ytPAcP9qhescRRX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EI_zj0Q5lH_5cCLGAJ5D7g"/>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I1_RnZ65zm66rZFmPonQN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bu5PgIN9_uy.UGyDXHjb7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XW8lrTO8ac30mKKajheix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qxH9.6JOgZRi.G8GmpmFM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pzv7E03bp9JsgCqeWn2aF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QknpuLAzEeBntLv1JBG.2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czMbeNIY9uEh9rCSeCjEK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xvXu_UFNbfmV63GWvJx2U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kBYQu7_plc25v6fUwrCMi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tY1wzo3yTz85xMdj0Y2QL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TGbQJNNhM..1bbL9osaS3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2wN_CNFaQdXHPevSpdeB2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VXJWOUq_IKAbOYMaCl0KK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Ps7zaZ8y.dsKFFPCD58s6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70MlQS.mNc8N4xdme5usv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_kytit4FfAmMXNO1r60hBQ"/>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xinQirKDGfNvIMVrv_mYug"/>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Z.q4lbW7GDlEuDCUrqD.jg"/>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BLhJkA71gYXxMkN5DXbC9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OPMUfAe4kmo3QnDdKrqTU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kCZ2ZT7m9L.YRveoONqrX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VGoIJXMaeavtbfnf.qz9jw"/>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o.nkEx6_1hEq3xvjTUCgf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OHClX9knA8UpIdrmY.FZcA"/>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dOtgtRkZcJQwHGFndspIc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svjjRf3HHELI2ueTDNHG9A"/>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8aEoGxwdo85h.toBX8GD5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Lh9JS3ebBvyPtM4jiI8lv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VM4lPAPh.mh092rhb6Wy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D5aNse4xGE8pe_KYud2_Ow"/>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rCxqg7LW2UFkWatzBEZzM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jC8gzjme43jdYM6M9qAZh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5xkb0elcc2V8qpul8EyXc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b_maBc7Cm.JlNaRBK2vEpw"/>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8QAecsrC1je7cMh9IwC3s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twC3KGNQuRGVXlkTvVOpTQ"/>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5bIXBpqAyAYQcQoFuOYag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L..KXTeclDYXxJ53Lg8xpQ"/>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b9bRp7Y3wDPOeoGlCRpNw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xtrpNm1mucEZEB7MAhc67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2M6.dc82q3aX1C65HXKKQ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prK8NjNW3EwUFd1Ru00g.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h12tlzgGAnEgLDIRi6.pKg"/>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60wYZCra3suXWHoQP0M1K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DLBZQldSOEkhtESvjYRZT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J0Qw0hp1BfSoudVqmliAv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2wdI3PuKsFpQrXhBjfP7U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8dz0yYzYasNO4.8dnzFMc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wsUg2fGh5WSaDMcW7rv.lQ"/>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4cQIF7eGTVv.yE8bbyLZO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erMIU2XxJQtTMII3aZZ3Q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WdERgQsITo4qZdruGPdrJ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lv0y5rNvvWABhkxUE354fw"/>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11tz_2V7peWTECd6EKRV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yRI69IBPfmOfobMHB_2V9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pNyQaHNx0trJ.j4diaar9g"/>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IU7a6fPyJoFy0PvaIUDnpw"/>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WuBpPtytfKEzWhZg4uxJ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2v_2c95D.TDsF4TzRLN3R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Ob4QEDyQI2LxakOe0v7MU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ODzYVcn0xV3LX0wB8820j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p90fZ9hPx.ZsZP092ZIol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6DwG4j8FswoElC_B1sksb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YYBrtPnclqHeH5BzC6LCIA"/>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x7P_8dAp8HS4kJW44G30TA"/>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wZyj7S_0boTP7iWK_fKMhA"/>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L9Zf3HSEB8qPEjibvz4S0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6c7DH2Qar0wLlNzkAIOFBA"/>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imJWwsU2hPqpCvEPnobew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ezrJgSMxeJuAKyyfWLMS6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wVtj1YemTLnVyZUofWIUDA"/>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C38d4zR2VdaAlR30r_9ID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b9YxoEumqnizpwlyiJiF4Q"/>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BhAL9un5.0pWZLmqeB62r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L5coMXeMcXOuKlWCZGyeC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Kz4xjEZKStW.4gFSjQr_eQ"/>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eLm1v2eB18Zywvs8MB0Pk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iVl8eAvlJXxkGgZkeriUr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KlZzpNWI.H_ALWk4OF.zs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PVho1S7N192_ctKezlIesQ"/>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gVltXLtrKbgp5NvlOC2K.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gF2Qw.eLI6CBO40J2VJzlg"/>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Ps8ndA1FwTi0DjtpRk7pi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gWozMIlAkyr3U9b30Y4cO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fnzIHmIE4wW6NZ2vz5KVVQ"/>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bMGCVyHKYOmjm1PFd8QeV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XB9YkzlPBAZ1cAVA526bQ"/>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pjObWptXXaERmU0Ph5tdbg"/>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bf1pAP2f.Iga1UuVrfvYK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PvlLiLFN_F7QmCqFg8vRi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8Rl4B5ju99BlwONqv3Tmn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WaVY.alvHQ1BmaUmn9MIaA"/>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72V9GA__p_a6R5.yx3Lzu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QrBB.h_zL5k80zeXPtGWeQ"/>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ckAcfCUNzt39210UbSt0t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GFXC9dNIBxY3UPZIgNi_3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8tP4XO3zDUcdcuJbRpGgLA"/>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0KznIP6pcGAVW2sPHT_ha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kswbLKWEevPLAJ0sYBdoiA"/>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rvlJmhAqLnZnN4xSWdvJEQ"/>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G.obZ9QTxsOtRAjVFN1.Jw"/>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A0k7uIfJQvShhKgLDqAfLA"/>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pL2WKnq1XbAfpVswrEO5Ew"/>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w5PE3tVBBER.E.Ottkc9k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e94DAUZ9c4qxS81ULepjxg"/>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oNGFfwv6R8Y6HgmQcdjCj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qyWjh2aBbky8BLMDaJWUVw"/>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sLgV2guMRMZ9MtoRxaUE_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nETItPdUG5.QgrYuIsFBm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51CTO2kbaY_SoQQ.WUwDT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EsUDlj3NsHY78Ncx7IHFNA"/>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2B8DC0ppcXHaxms7tOegz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XsqSNaO3GCMad01qNW_r9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jtPjaEzdXcM0fVlTZPFHkQ"/>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1VKYkY3SwLA6Qpxyaz6bDQ"/>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M.5wiPXQFIvNlr__gU2_0A"/>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vWf_GksJYUN1V5EO11MfS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S0bwAtgmsuQ8StbrIh1WUQ"/>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mRQYOcnbXTfPdw_5ozqZ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X3.U_Pb.qC8MuHz3j6.iRQ"/>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iRWzWtJSFFUqzemv.Ofi6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aT8LFauf9wczMoBR7CrmNA"/>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8jUyFlWJjoGjTx6qaQA14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GZ8QPVsyucBSeHykv4QWNA"/>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8.PQKCBkiP0d.60vVCiNBw"/>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n4W7gBD1yWTz.pNajXeY4g"/>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HlRO8s6KDQYoDmNBP5Q2Q"/>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yQFYa2cLT0NnYDCNZt4rHA"/>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ZHZ0etBBDsENaGle8eMYWw"/>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8O4JIwNuMMogPAK.qmbDNw"/>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lnt2BG.hLcZVJh3kIx1cI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fLbySr5XrnvWtSgA0GQWPA"/>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SlteVtt5_jcyyUfxxQD9e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IttL5Pmn_0LM6s1Qr2Hv5A"/>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a3AFHyRwA0S65uxWjEPwg"/>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MPxeUFTLxflGWAEdtkAMuA"/>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9Ffxm1rwBlSCteP4Reo31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7HktOivTqQxMgQEd07M.aw"/>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UsP.4Gfk2cuERTxrbJ9Gb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3CUE0j9iRDIkNnsYWH5bDw"/>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ziIRm7qjBiYPHecldFHlCw"/>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RIBmtk..m.8T5HBaz41YNQ"/>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iJsX9Dydpt4KvK7R8bU.d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ufDg9ahjotOeEICMdOBCoQ"/>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RAbvVkjJnYUK5PkMGqxe6A"/>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edcKhFLuk0fZn4PM8rXpw"/>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OJgMgM5jjoGZI1Leun.xYg"/>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tjWH78bGmu0VsmYugj5fuw"/>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beTuyMnFvdccDPjvIpT9qA"/>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06EHWsJCXlhVO4wMc0VyUQ"/>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x3gbJlB1aD3yXV3I.EXrbg"/>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UuZlMyE76E7803ZNu.CzBQ"/>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4034iq8iaKXQdED4.lkCMA"/>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TvvdxUSKMIjuqdSNoJqLz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JADI8sCpet5I9WTclegRXA"/>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e3DABcZOqAO.RwtfzR1Eu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a5E_Vr_qfTBgQ0xWh9NqiA"/>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deiE450VXo8q7oqw5CMi0Q"/>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Fc5zKBdvRqJpJWbpOZXiRQ"/>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uksBLwuJUgPlVmnnUbP.RA"/>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au7wytoyJwdlys6UVNN.CQ"/>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gFqgOvgvOPTspCGXydnH1w"/>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yYv7pndqRTDYGAR0dJ9TiQ"/>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Wkqa8uA0gSJmcH71J84eUA"/>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ZI_35WWbLMilqNmBR20k9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q56mzdSgli3Yd1Ob4cSdHQ"/>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4buY2rvDJlE0aulJyHUdvQ"/>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9ehuVFQ338wtmEMLvcBURg"/>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mwhHjQSfByZ9db2.khVGzA"/>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w96B1qvamtsr2wr6RfP5HA"/>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gwTyoHUF2mYPKGUqoD_.OA"/>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XRoNiqjy9ulCPuKubYDKfw"/>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lO9lPzn5LErRW4I472P35Q"/>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Fq7_Q2F5nNpKSKwPwt1Br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8oLFYmjdoSVDPnfPount6w"/>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lj7j8FJtTvVNSggZwhUvM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nHnzu8edINsC0l6wcvAPFg"/>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GBlkkZsZB.rZo_XjvN_4fA"/>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vLqtmt5rAg1QAqXDL0r5kg"/>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tLjJtnxskjg830N_CvJbsjQ"/>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eKNn17sQPCCYtHihG9EOg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moxPiWBS3fbE8PncIcKF3g"/>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K8ZIZXziPyaBKX0XepBCNw"/>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noAeObL96dHuig8nAXmk.A"/>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tHHhl0isWbT9IwJEk_FSAR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tVZyXzKawCG8eRJsVWQnrwg"/>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ToBa2_743UVl0oLGs7QFT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4ufAr.9XCpV7iaNJ6eIZCw"/>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j6LMNspN4B9jD0uC.Rir_g"/>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t773dhw3gNq.jrqvXdn.dVw"/>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EqbR6V1w9tknuSpXPQ4VT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3ualeyrZ66I1sbXTFMg2Zw"/>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SElWp3hopmux5eo9L0CCEg"/>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xTuiUTv0nHzcxHiQHJGBvw"/>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gTYx0ep86OXph2MZZEqFBg"/>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lFjOI6x8pCt2X_gzwhgLf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0FuH_AU4A5xIFCYWTgdBY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4MVtvtUK8jZt147swBQOu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HMMrwcMdDQBW0p7RHtg8w"/>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nWFbKYQ504dKpz7xhOPLHw"/>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_lRb_1pIwlsdrpQRDEQGbA"/>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aehUCwjC1VM5NB4aNP2E4w"/>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dIqfwNKalsGQd2qelKqc0Q"/>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qgRY2KDZyhQu6uMjVGR2Zw"/>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K6jY.km8_OJMY3ts1PDNag"/>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5j6Za9obSkmGTjtsINPcgg"/>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zvsHuO6VLVgcAklNS0gD3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3qftKKk7bZT3D_KXNRI6.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c74mR0dU9NjixA5uC3R3f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DOm0gMDW2FyLfvgycKbjkw"/>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PBY2wP1smFm6SEPQGOCNoA"/>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SBwjczKNXWHEzjSFopFhrg"/>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q1Lu.HKpDeW3YDFQRw.Ckw"/>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1MCCAEfstiJs_Dtdb6JIEw"/>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gb1w0U9QqWuDOo5csNN5ow"/>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fee1WBUu.vUjTuwP9S.E0Q"/>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t_7jaIxKV2ee4ecOgeqyzhA"/>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VPJmbPxo1jxzN5.qo6YR0Q"/>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9sN4wJysEeGVaRPh2w6Ebg"/>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wRhukd_hihA5_hBokVo2h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gj3Qmjf.lDGuiZM9zCGPCg"/>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CwW6slfJgRHupUU4kfx90w"/>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AqayMn7IzI84qO_ruMWSGQ"/>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tA_RgygYYFBvWqQQU.j6nPA"/>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taoS8LDtcyEyRRQbTNHSYg"/>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5.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396.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397.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398.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399.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t8rS7fc6A9Bp5S2500Q40A"/>
</p:tagLst>
</file>

<file path=ppt/tags/tag400.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401.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XwMp59qdFg0ElcxN1vU0sg"/>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S0xXugiu055ZAHWxqC2mBQ"/>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vOgu8Fgxs.s1rm3DNU6Ee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QVYGnVm9YKjPtU76E4Ca6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FlugFkwSVBNZBZNEpG4c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MQBd.vIaw8JEfG3q7p3G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NZcw4K72s.6WfZPY3Ihfe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OoIb.DwmCIYayZhtbRSSZ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vnxMfBCtubaUhZc7_lBdl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0628.0_6iG6LFN2H9wOPL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ycp5F4TIfehPcMRt8TCVX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lF.bxI3JvcKBK_hfTaRW8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LrDnDT..DstOim42iq_qc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vObYO4WAO1tXMHiemDPxp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7A8awZypUmlmvG15kp.mL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0IiGY_6.H01AmGVuHsocG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JSA2uKzxUybV2YIGW_Rfg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gtwXejlDuinGVvwRJZUcV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2rLUMxvv4JNcKvuEDh0HU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x6.xe63sjD2Agst4j1m6N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WW9mjr43XrXU4g3QMdle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BQSVzh_KJaK7Ss8t5iGCo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bspo_oPo1pyt6L1z3Xfmh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P6OKAFCwMjeTbLSouFOAP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IY4RUgR7wFa2H5cWDtFP8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7wsoywzh3RC4oYDuZiXz3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n3tNtdh6fhM.eV.19ayzU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qeuhcsFc4x6XO1wzK5pf1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t78tdsliH13j6HUkvgahN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CxHwbwM0lOPnwuejStFF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4pvWgcNnw316CDj3awssh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PAKZEB_5DdfMAYXi4Y58m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TKMcaEcXOdPZxbLC3Uei4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0.CdKdraCUBJv9.DFetLY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cobvkmBwUGR3EE1pjZLIB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NM1bxOyaVNj6kXnhPxU7d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7uks_MFDCgeH6OjqIOehz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4feX8_hZ7LGlS1Yee9xK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FF7ydkRkoDdpl0KwXAArx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cdtwWxv0t2NuyxCPpbGsD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OSdfLpu6lhPNci7y3IBOw"/>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AntIaJtVQpqx.Ojbp2Yja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bVAKvYU8BAyfshdCTmI9k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LDi06NjwfmmNXzs9oKG4J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gReHwGoJ_IQV20uJqomMF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THhoppxnfMwcgQl.A9nBA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sWLYYAmH_uAlgY1Skg4kc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6ZMOdY2ZT4lgFt.NF8oF9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tbolnBywkpQR0_9tZBOUh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sO9WeTLF7DC_OfBrth.Mh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1fY.ZEIKh5A435xosvPh6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mhuV9ehIuEdufFh0e2LD5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GDMoaO.8nOJTgiSBzTa5H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p0NdTQhgvqK6YHghanLgv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ofYpiKEZ6Go3vM_FGgnOd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GBrd.z1TFnDy2SBJlLA4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KLWUyH_2aotJ7x3CYKSI_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LDATm2UQkpWijek2O0hz0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TUD.uYuSepU3g8iDl7M3p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8GQcAqMBY3Zwy1bmvUq29g"/>
</p:tagLst>
</file>

<file path=ppt/theme/theme1.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presentation template - March 2023 - wide screen" id="{E3E9DBD0-FC6E-4E72-BE3D-67B67783F0FD}" vid="{CE85034D-060C-4D36-BC33-B7FFA771875A}"/>
    </a:ext>
  </a:extLst>
</a:theme>
</file>

<file path=ppt/theme/theme2.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presentation template - March 2023 - wide screen" id="{E3E9DBD0-FC6E-4E72-BE3D-67B67783F0FD}" vid="{CE85034D-060C-4D36-BC33-B7FFA77187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ec3872d-0a5d-435b-b733-c0453f29426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2FF7C418B4A144B7F07AF876D341E8" ma:contentTypeVersion="11" ma:contentTypeDescription="Create a new document." ma:contentTypeScope="" ma:versionID="1e8f0e0a9db034035c5bc86fc6a85a77">
  <xsd:schema xmlns:xsd="http://www.w3.org/2001/XMLSchema" xmlns:xs="http://www.w3.org/2001/XMLSchema" xmlns:p="http://schemas.microsoft.com/office/2006/metadata/properties" xmlns:ns3="8ec3872d-0a5d-435b-b733-c0453f294261" targetNamespace="http://schemas.microsoft.com/office/2006/metadata/properties" ma:root="true" ma:fieldsID="0a33df70272b6b58b2a21fc8170fad6c" ns3:_="">
    <xsd:import namespace="8ec3872d-0a5d-435b-b733-c0453f294261"/>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3872d-0a5d-435b-b733-c0453f29426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FDA391-F7D2-46AF-B7D0-3687D085CC5D}">
  <ds:schemaRef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purl.org/dc/dcmitype/"/>
    <ds:schemaRef ds:uri="http://www.w3.org/XML/1998/namespace"/>
    <ds:schemaRef ds:uri="http://purl.org/dc/elements/1.1/"/>
    <ds:schemaRef ds:uri="8ec3872d-0a5d-435b-b733-c0453f294261"/>
    <ds:schemaRef ds:uri="http://schemas.microsoft.com/office/2006/metadata/properties"/>
  </ds:schemaRefs>
</ds:datastoreItem>
</file>

<file path=customXml/itemProps2.xml><?xml version="1.0" encoding="utf-8"?>
<ds:datastoreItem xmlns:ds="http://schemas.openxmlformats.org/officeDocument/2006/customXml" ds:itemID="{37A07891-05DA-465B-9BD6-F78DC8D3CE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c3872d-0a5d-435b-b733-c0453f2942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535C11-8031-4EA8-BD04-42B516CE5BEB}">
  <ds:schemaRefs>
    <ds:schemaRef ds:uri="http://schemas.microsoft.com/sharepoint/v3/contenttype/forms"/>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otalTime>15789</TotalTime>
  <Words>7176</Words>
  <Application>Microsoft Office PowerPoint</Application>
  <PresentationFormat>Widescreen</PresentationFormat>
  <Paragraphs>1239</Paragraphs>
  <Slides>41</Slides>
  <Notes>37</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41</vt:i4>
      </vt:variant>
    </vt:vector>
  </HeadingPairs>
  <TitlesOfParts>
    <vt:vector size="54" baseType="lpstr">
      <vt:lpstr>Aptos</vt:lpstr>
      <vt:lpstr>Arial</vt:lpstr>
      <vt:lpstr>Calibri</vt:lpstr>
      <vt:lpstr>Courier New</vt:lpstr>
      <vt:lpstr>Garamond</vt:lpstr>
      <vt:lpstr>Gill Sans MT</vt:lpstr>
      <vt:lpstr>Segoe UI Emoji</vt:lpstr>
      <vt:lpstr>Symbol</vt:lpstr>
      <vt:lpstr>Trebuchet MS</vt:lpstr>
      <vt:lpstr>Wingdings</vt:lpstr>
      <vt:lpstr>Content Slide Master</vt:lpstr>
      <vt:lpstr>1_Content Slide Master</vt:lpstr>
      <vt:lpstr>think-cell Slide</vt:lpstr>
      <vt:lpstr>Parliamentary Committee Presentation</vt:lpstr>
      <vt:lpstr>Agenda </vt:lpstr>
      <vt:lpstr>PowerPoint Presentation</vt:lpstr>
      <vt:lpstr>Several key challenges delayed the publication of the FY2024 results</vt:lpstr>
      <vt:lpstr>A sustainable Eskom is essential to powering growth for South Africa and the SADC region</vt:lpstr>
      <vt:lpstr>Eskom is facing several systemic issues, which require focus, focus and more focus to resolve</vt:lpstr>
      <vt:lpstr>PowerPoint Presentation</vt:lpstr>
      <vt:lpstr>FY2024 was exceptionally challenging, operationally and financially. However, we have laid a solid foundation for FY2025</vt:lpstr>
      <vt:lpstr>PowerPoint Presentation</vt:lpstr>
      <vt:lpstr>A clear time-based action plan is being rolled out to enforce controls</vt:lpstr>
      <vt:lpstr>We are stopping the leakage by eradicating crime, fraud and corruption</vt:lpstr>
      <vt:lpstr>PowerPoint Presentation</vt:lpstr>
      <vt:lpstr>PowerPoint Presentation</vt:lpstr>
      <vt:lpstr>EBITDA improved mainly due to the tariff increase, while systemic and operational challenges continued to impact profitability</vt:lpstr>
      <vt:lpstr>Revenue grew by 14% driven by a 18.65% tariff increase, tempered by a  3% decline in sales volumes impacted by loadshedding and self-generation</vt:lpstr>
      <vt:lpstr>Primary energy costs increased by 11% to R174 billion due to higher OCGT usage, despite a 2% overall decrease in production</vt:lpstr>
      <vt:lpstr>Balance sheet stabilised by Government’s debt relief, which enabled cash from operations to be invested in capital expenditure and working capital</vt:lpstr>
      <vt:lpstr>Received R76 billion debt relief towards servicing debt obligations, which has improved liquidity and unlocked Eskom’s positive performance spiral</vt:lpstr>
      <vt:lpstr>PowerPoint Presentation</vt:lpstr>
      <vt:lpstr>Liquidity improved on the back of the debt relief from Government, addressing most of Eskom’s R89.8 billion debt servicing obligations</vt:lpstr>
      <vt:lpstr>We increased our investment into existing generation infrastructure to address poor plant performance and lay a solid foundation for the future</vt:lpstr>
      <vt:lpstr>Sufficient liquidity will enable the necessary investments to sustain and expand infrastructure over the next decade</vt:lpstr>
      <vt:lpstr>Borrowings must be limited beyond the three-year debt relief period, to move Eskom to a more sustainable debt level of R250 billion over time</vt:lpstr>
      <vt:lpstr>All four pillars of the financial strategy must be addressed to support the positive spiral that will lead to sustainable performance</vt:lpstr>
      <vt:lpstr>PowerPoint Presentation</vt:lpstr>
      <vt:lpstr>The first six months of FY2025 showed remarkable improvement, with substantial efficiencies achieved</vt:lpstr>
      <vt:lpstr>Customers have reported a positive outlook on the back of the suspension of loadshedding for more than 9 months</vt:lpstr>
      <vt:lpstr>The suspension of loadshedding is due to a reduction in unplanned losses, driven by disciplined execution of planned maintenance</vt:lpstr>
      <vt:lpstr>We aim to add 2 500MW to the grid by March 2025 to support security of supply with continued suspension of loadshedding</vt:lpstr>
      <vt:lpstr>We have completed a new executive structure to embed operational recovery and future-proof Eskom for long-term growth and sustainability</vt:lpstr>
      <vt:lpstr>PowerPoint Presentation</vt:lpstr>
      <vt:lpstr>PowerPoint Presentation</vt:lpstr>
      <vt:lpstr>PowerPoint Presentation</vt:lpstr>
      <vt:lpstr>PowerPoint Presentation</vt:lpstr>
      <vt:lpstr>Action plans:  Technology recovery plan Eskom’ Disaster Recovery and Business Continuity </vt:lpstr>
      <vt:lpstr>PowerPoint Presentation</vt:lpstr>
      <vt:lpstr>PowerPoint Presentation</vt:lpstr>
      <vt:lpstr>PowerPoint Presentation</vt:lpstr>
      <vt:lpstr>PowerPoint Presentation</vt:lpstr>
      <vt:lpstr>Disclaimer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annual results for the year ended 31 March 2024</dc:title>
  <dc:creator>KochKa@eskom.co.za;vBergS@eskom.co.za</dc:creator>
  <cp:lastModifiedBy>Arico Kotze</cp:lastModifiedBy>
  <cp:revision>113</cp:revision>
  <dcterms:created xsi:type="dcterms:W3CDTF">2024-10-28T04:02:21Z</dcterms:created>
  <dcterms:modified xsi:type="dcterms:W3CDTF">2025-01-29T20:31:44Z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0x010100F12FF7C418B4A144B7F07AF876D341E8</vt:lpwstr>
  </property>
</Properties>
</file>