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72" r:id="rId1"/>
  </p:sldMasterIdLst>
  <p:notesMasterIdLst>
    <p:notesMasterId r:id="rId13"/>
  </p:notesMasterIdLst>
  <p:sldIdLst>
    <p:sldId id="261" r:id="rId2"/>
    <p:sldId id="357" r:id="rId3"/>
    <p:sldId id="358" r:id="rId4"/>
    <p:sldId id="339" r:id="rId5"/>
    <p:sldId id="369" r:id="rId6"/>
    <p:sldId id="370" r:id="rId7"/>
    <p:sldId id="371" r:id="rId8"/>
    <p:sldId id="362" r:id="rId9"/>
    <p:sldId id="360" r:id="rId10"/>
    <p:sldId id="361" r:id="rId11"/>
    <p:sldId id="296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113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4D2ED34-48EF-53C2-1325-7037E9A8C0D7}" name="Welile Mkhize" initials="WM" userId="S::welilem@nersa.org.za::15dd76d6-0861-434c-8261-45a8eef64f0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uyiswa Magubane" initials="VM" lastIdx="2" clrIdx="0">
    <p:extLst>
      <p:ext uri="{19B8F6BF-5375-455C-9EA6-DF929625EA0E}">
        <p15:presenceInfo xmlns:p15="http://schemas.microsoft.com/office/powerpoint/2012/main" userId="S-1-5-21-1923691539-1885758327-2165829093-8150" providerId="AD"/>
      </p:ext>
    </p:extLst>
  </p:cmAuthor>
  <p:cmAuthor id="2" name="Thilivhali Nthakheni" initials="TN" lastIdx="6" clrIdx="1">
    <p:extLst>
      <p:ext uri="{19B8F6BF-5375-455C-9EA6-DF929625EA0E}">
        <p15:presenceInfo xmlns:p15="http://schemas.microsoft.com/office/powerpoint/2012/main" userId="S-1-5-21-1923691539-1885758327-2165829093-2483" providerId="AD"/>
      </p:ext>
    </p:extLst>
  </p:cmAuthor>
  <p:cmAuthor id="3" name="Nhlanhla Gumede" initials="NG" lastIdx="2" clrIdx="2">
    <p:extLst>
      <p:ext uri="{19B8F6BF-5375-455C-9EA6-DF929625EA0E}">
        <p15:presenceInfo xmlns:p15="http://schemas.microsoft.com/office/powerpoint/2012/main" userId="S-1-5-21-1923691539-1885758327-2165829093-102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A3A3"/>
    <a:srgbClr val="FFECAF"/>
    <a:srgbClr val="FFC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4" autoAdjust="0"/>
    <p:restoredTop sz="93447" autoAdjust="0"/>
  </p:normalViewPr>
  <p:slideViewPr>
    <p:cSldViewPr snapToGrid="0">
      <p:cViewPr varScale="1">
        <p:scale>
          <a:sx n="63" d="100"/>
          <a:sy n="63" d="100"/>
        </p:scale>
        <p:origin x="1248" y="56"/>
      </p:cViewPr>
      <p:guideLst>
        <p:guide orient="horz" pos="2432"/>
        <p:guide pos="113"/>
      </p:guideLst>
    </p:cSldViewPr>
  </p:slideViewPr>
  <p:outlineViewPr>
    <p:cViewPr>
      <p:scale>
        <a:sx n="33" d="100"/>
        <a:sy n="33" d="100"/>
      </p:scale>
      <p:origin x="0" y="-107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Large Cost Items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199300087489063"/>
          <c:y val="0.16087962962962962"/>
          <c:w val="0.85356255468066489"/>
          <c:h val="0.7335881452318460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CB07-45F3-B066-BCEC294F317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07-45F3-B066-BCEC294F317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B07-45F3-B066-BCEC294F317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2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07-45F3-B066-BCEC294F317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>
                  <a:lumMod val="1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CB07-45F3-B066-BCEC294F317D}"/>
              </c:ext>
            </c:extLst>
          </c:dPt>
          <c:cat>
            <c:strRef>
              <c:f>Sheet1!$J$33:$J$37</c:f>
              <c:strCache>
                <c:ptCount val="5"/>
                <c:pt idx="0">
                  <c:v>Primary Energy</c:v>
                </c:pt>
                <c:pt idx="1">
                  <c:v>Opex</c:v>
                </c:pt>
                <c:pt idx="2">
                  <c:v>Depreciation</c:v>
                </c:pt>
                <c:pt idx="3">
                  <c:v>ROA</c:v>
                </c:pt>
                <c:pt idx="4">
                  <c:v>IPPs</c:v>
                </c:pt>
              </c:strCache>
            </c:strRef>
          </c:cat>
          <c:val>
            <c:numRef>
              <c:f>Sheet1!$K$33:$K$37</c:f>
              <c:numCache>
                <c:formatCode>#,##0</c:formatCode>
                <c:ptCount val="5"/>
                <c:pt idx="0">
                  <c:v>128000</c:v>
                </c:pt>
                <c:pt idx="1">
                  <c:v>93315</c:v>
                </c:pt>
                <c:pt idx="2">
                  <c:v>66931</c:v>
                </c:pt>
                <c:pt idx="3">
                  <c:v>42669</c:v>
                </c:pt>
                <c:pt idx="4">
                  <c:v>66633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08-4350-804E-BDD34CE3D9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8158504"/>
        <c:axId val="498156536"/>
      </c:barChart>
      <c:catAx>
        <c:axId val="498158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8156536"/>
        <c:crosses val="autoZero"/>
        <c:auto val="1"/>
        <c:lblAlgn val="ctr"/>
        <c:lblOffset val="100"/>
        <c:noMultiLvlLbl val="0"/>
      </c:catAx>
      <c:valAx>
        <c:axId val="498156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8158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E31432-7BAA-4887-8303-1595D1CBDD61}" type="datetimeFigureOut">
              <a:rPr lang="en-GB" smtClean="0"/>
              <a:t>05/03/2025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F0C7FE-A22D-436D-ADDF-9A1B43B3F6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950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AADF66-E6CB-4D4C-9EC6-EDFA600371EF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5381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00B63-A5D8-C1CF-E08D-195427CF7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6D43E2-DFC9-EDAA-66EA-B7BFE9B304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B0F1D1-BB18-FA62-6D89-21034FCF7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19DCEF-C7FB-D54D-0B97-DCD7D9437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0C7FE-A22D-436D-ADDF-9A1B43B3F61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533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D0CA5-4B90-BD53-628A-0D502A8E7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FC7202-2D38-20D5-34E3-D392F57901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FE9643-205F-C4E2-B8AF-F7EACE5114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EF7764-164F-98D5-12F5-5994034016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0C7FE-A22D-436D-ADDF-9A1B43B3F61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347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5C33E-83AC-CAE8-3EC4-48A600DA1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47BAEB-D56F-A087-7B64-DA588ED7B6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0B075E-1064-C0A4-D67D-B65F5E7290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140A1-87CE-DB23-2D74-7E03DC966F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0C7FE-A22D-436D-ADDF-9A1B43B3F61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525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D7580-2BC5-2B6E-FCF1-C6C8D0B95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8E397A-F891-73A1-982E-A4DA092A06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2D0B30-01EC-F285-075F-2D66C1A10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0AFCE7-5E38-48FD-437B-C303A906A8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F0C7FE-A22D-436D-ADDF-9A1B43B3F61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104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0C7FE-A22D-436D-ADDF-9A1B43B3F61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052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6500A-DE6F-2AE9-9B7C-28316EB12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8776E4-491F-5EE6-8DD4-C1AE528351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BE1137-9A1D-707B-F0CD-7305672310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7F9D1F-B16F-C0FC-0C35-8967076424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0C7FE-A22D-436D-ADDF-9A1B43B3F61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879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694CDA-AB4A-4900-AC69-00AEDFBA451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785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05286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53041" y="6311839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62511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53041" y="6311839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58171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7144" y="274638"/>
            <a:ext cx="6140408" cy="809320"/>
          </a:xfrm>
          <a:prstGeom prst="rect">
            <a:avLst/>
          </a:prstGeom>
        </p:spPr>
        <p:txBody>
          <a:bodyPr/>
          <a:lstStyle>
            <a:lvl1pPr>
              <a:defRPr sz="2400" b="1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53041" y="6311839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39863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2745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53041" y="6311839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53846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53041" y="6311839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2117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0253" y="133224"/>
            <a:ext cx="6285743" cy="938622"/>
          </a:xfrm>
          <a:prstGeom prst="rect">
            <a:avLst/>
          </a:prstGeom>
        </p:spPr>
        <p:txBody>
          <a:bodyPr/>
          <a:lstStyle>
            <a:lvl1pPr>
              <a:defRPr sz="24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53041" y="6311839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6857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53041" y="6311839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52528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53041" y="6311839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31148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53041" y="6311839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5190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blank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959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nersa.org.za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/>
          <a:lstStyle/>
          <a:p>
            <a:fld id="{0F147E51-8496-407F-B36F-2BE05C77912A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3076" name="Rectangle 2"/>
          <p:cNvSpPr txBox="1">
            <a:spLocks noChangeArrowheads="1"/>
          </p:cNvSpPr>
          <p:nvPr/>
        </p:nvSpPr>
        <p:spPr bwMode="auto">
          <a:xfrm>
            <a:off x="283391" y="1437641"/>
            <a:ext cx="7876506" cy="139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en-ZA" sz="2800" b="1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39898" y="5791200"/>
            <a:ext cx="7743804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cs typeface="ＭＳ Ｐゴシック"/>
              </a:rPr>
              <a:t>Mr. Thembani Bukula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cs typeface="ＭＳ Ｐゴシック"/>
              </a:rPr>
              <a:t>Chairperson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dirty="0"/>
              <a:t>05 March 2025</a:t>
            </a:r>
            <a:endParaRPr lang="en-ZA" b="1" dirty="0"/>
          </a:p>
          <a:p>
            <a:pPr marL="342900" indent="-342900" algn="ctr" eaLnBrk="0" hangingPunct="0">
              <a:spcBef>
                <a:spcPct val="20000"/>
              </a:spcBef>
              <a:defRPr/>
            </a:pPr>
            <a:endParaRPr lang="en-US" b="1" kern="0" dirty="0">
              <a:latin typeface="+mn-lt"/>
              <a:cs typeface="ＭＳ Ｐゴシック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12EA81-65E9-7D80-9B7F-93B3AA97F9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08" y="2749375"/>
            <a:ext cx="7187711" cy="2909745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F72956E0-6B2D-0912-0749-4B344524D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751" y="1447802"/>
            <a:ext cx="7876506" cy="139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 dirty="0"/>
              <a:t>Briefing to the Portfolio Committee on Electricity and Energy (PCEE) on Eskom’s Sixth Multi-Year Price Determination (MYPD6) Revenue Application.</a:t>
            </a:r>
            <a:endParaRPr lang="en-US" sz="2400" dirty="0"/>
          </a:p>
          <a:p>
            <a:pPr algn="ctr" eaLnBrk="0" hangingPunct="0"/>
            <a:endParaRPr lang="en-ZA" sz="2400" b="1" dirty="0"/>
          </a:p>
        </p:txBody>
      </p:sp>
    </p:spTree>
    <p:extLst>
      <p:ext uri="{BB962C8B-B14F-4D97-AF65-F5344CB8AC3E}">
        <p14:creationId xmlns:p14="http://schemas.microsoft.com/office/powerpoint/2010/main" val="126792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861C6-E178-317A-AADE-200FA4356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F210B9-2549-E8B7-1E70-370B7690F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207" y="1154487"/>
            <a:ext cx="7689822" cy="468000"/>
          </a:xfrm>
        </p:spPr>
        <p:txBody>
          <a:bodyPr/>
          <a:lstStyle/>
          <a:p>
            <a:r>
              <a:rPr lang="en-ZA" sz="2000" dirty="0"/>
              <a:t>Other factors considered in making the decision</a:t>
            </a:r>
            <a:br>
              <a:rPr lang="en-ZA" b="1" dirty="0"/>
            </a:br>
            <a:endParaRPr lang="en-ZA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AEADDB-9649-2D07-0B54-D96ABFE6A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59587D-F4BA-1F67-1B31-50140726F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" y="1425537"/>
            <a:ext cx="8383164" cy="5259743"/>
          </a:xfrm>
        </p:spPr>
        <p:txBody>
          <a:bodyPr/>
          <a:lstStyle/>
          <a:p>
            <a:pPr marL="254000" indent="-254000">
              <a:spcBef>
                <a:spcPts val="300"/>
              </a:spcBef>
              <a:spcAft>
                <a:spcPts val="300"/>
              </a:spcAft>
            </a:pPr>
            <a:r>
              <a:rPr lang="en-ZA" sz="2000" b="1" dirty="0"/>
              <a:t>Affordability </a:t>
            </a:r>
          </a:p>
          <a:p>
            <a:pPr marL="628650" lvl="1">
              <a:spcBef>
                <a:spcPts val="300"/>
              </a:spcBef>
              <a:spcAft>
                <a:spcPts val="300"/>
              </a:spcAft>
            </a:pPr>
            <a:r>
              <a:rPr lang="en-ZA" sz="1600" b="1" dirty="0"/>
              <a:t> </a:t>
            </a:r>
            <a:r>
              <a:rPr lang="en-ZA" sz="1600" dirty="0"/>
              <a:t>Industrial customers – Reduced operational costs, attracting new investment and job creation</a:t>
            </a:r>
          </a:p>
          <a:p>
            <a:pPr marL="628650" lvl="1">
              <a:spcBef>
                <a:spcPts val="300"/>
              </a:spcBef>
              <a:spcAft>
                <a:spcPts val="300"/>
              </a:spcAft>
            </a:pPr>
            <a:r>
              <a:rPr lang="en-ZA" sz="1600" dirty="0"/>
              <a:t>Households – more affordable electricity for households (more than 10 million households rely on social welfare grants)</a:t>
            </a:r>
          </a:p>
          <a:p>
            <a:pPr marL="628650" lvl="1">
              <a:spcBef>
                <a:spcPts val="300"/>
              </a:spcBef>
              <a:spcAft>
                <a:spcPts val="300"/>
              </a:spcAft>
            </a:pPr>
            <a:r>
              <a:rPr lang="en-ZA" sz="1600" dirty="0"/>
              <a:t>Phased-in fixed charges over three-years to improve affordability (RTP)</a:t>
            </a:r>
          </a:p>
          <a:p>
            <a:pPr marL="254000" indent="-254000">
              <a:spcBef>
                <a:spcPts val="300"/>
              </a:spcBef>
              <a:spcAft>
                <a:spcPts val="300"/>
              </a:spcAft>
            </a:pPr>
            <a:r>
              <a:rPr lang="en-ZA" sz="2000" b="1" dirty="0"/>
              <a:t>Competitiveness – commercial and industrial</a:t>
            </a:r>
          </a:p>
          <a:p>
            <a:pPr marL="628650" lvl="1">
              <a:spcBef>
                <a:spcPts val="300"/>
              </a:spcBef>
              <a:spcAft>
                <a:spcPts val="0"/>
              </a:spcAft>
            </a:pPr>
            <a:r>
              <a:rPr lang="en-ZA" sz="1600" dirty="0"/>
              <a:t>NPAs targeted towards energy-intensive industries i.e., smelters, to achieve: </a:t>
            </a:r>
          </a:p>
          <a:p>
            <a:pPr marL="1028700" lvl="2">
              <a:spcBef>
                <a:spcPts val="300"/>
              </a:spcBef>
              <a:spcAft>
                <a:spcPts val="0"/>
              </a:spcAft>
            </a:pPr>
            <a:r>
              <a:rPr lang="en-ZA" sz="1400" dirty="0"/>
              <a:t>Predictable electricity price - No seasonal or time of use charges</a:t>
            </a:r>
          </a:p>
          <a:p>
            <a:pPr marL="1028700" lvl="2">
              <a:spcBef>
                <a:spcPts val="300"/>
              </a:spcBef>
              <a:spcAft>
                <a:spcPts val="0"/>
              </a:spcAft>
            </a:pPr>
            <a:r>
              <a:rPr lang="en-ZA" sz="1400" dirty="0"/>
              <a:t>Reduce risk of production facility closures - Saved jobs</a:t>
            </a:r>
          </a:p>
          <a:p>
            <a:pPr marL="1028700" lvl="2">
              <a:spcBef>
                <a:spcPts val="300"/>
              </a:spcBef>
              <a:spcAft>
                <a:spcPts val="300"/>
              </a:spcAft>
            </a:pPr>
            <a:r>
              <a:rPr lang="en-ZA" sz="1400" dirty="0"/>
              <a:t>Sustained productivity and exports – sustained demand for electricity</a:t>
            </a:r>
          </a:p>
          <a:p>
            <a:pPr marL="628650" lvl="1">
              <a:spcBef>
                <a:spcPts val="300"/>
              </a:spcBef>
              <a:spcAft>
                <a:spcPts val="300"/>
              </a:spcAft>
            </a:pPr>
            <a:r>
              <a:rPr lang="en-ZA" sz="1600" dirty="0"/>
              <a:t>Alternative Energy: Increased registration efficiency – commercial consumers able to self generate</a:t>
            </a:r>
          </a:p>
          <a:p>
            <a:pPr marL="628650" lvl="1">
              <a:spcBef>
                <a:spcPts val="300"/>
              </a:spcBef>
              <a:spcAft>
                <a:spcPts val="300"/>
              </a:spcAft>
            </a:pPr>
            <a:r>
              <a:rPr lang="en-ZA" sz="1600" dirty="0"/>
              <a:t>Wheeling framework – NERSA approved national wheeling framework to enable wheeling of energy from alternative energy suppliers located remotely</a:t>
            </a:r>
          </a:p>
          <a:p>
            <a:pPr marL="254000" lvl="1" indent="-254000">
              <a:spcBef>
                <a:spcPts val="300"/>
              </a:spcBef>
              <a:spcAft>
                <a:spcPts val="300"/>
              </a:spcAft>
              <a:buChar char="•"/>
            </a:pPr>
            <a:r>
              <a:rPr lang="en-ZA" sz="2000" b="1" dirty="0">
                <a:cs typeface="+mn-cs"/>
              </a:rPr>
              <a:t>Predictability – consumer confidence</a:t>
            </a:r>
          </a:p>
          <a:p>
            <a:pPr marL="628650" lvl="1">
              <a:spcBef>
                <a:spcPts val="300"/>
              </a:spcBef>
              <a:spcAft>
                <a:spcPts val="300"/>
              </a:spcAft>
            </a:pPr>
            <a:r>
              <a:rPr lang="en-ZA" sz="1600" dirty="0"/>
              <a:t>Move towards a more predictable price path</a:t>
            </a:r>
          </a:p>
          <a:p>
            <a:pPr marL="628650" lvl="1">
              <a:spcBef>
                <a:spcPts val="300"/>
              </a:spcBef>
              <a:spcAft>
                <a:spcPts val="300"/>
              </a:spcAft>
            </a:pPr>
            <a:r>
              <a:rPr lang="en-ZA" sz="1600" dirty="0"/>
              <a:t>Drive towards inflation-related increases </a:t>
            </a:r>
          </a:p>
        </p:txBody>
      </p:sp>
    </p:spTree>
    <p:extLst>
      <p:ext uri="{BB962C8B-B14F-4D97-AF65-F5344CB8AC3E}">
        <p14:creationId xmlns:p14="http://schemas.microsoft.com/office/powerpoint/2010/main" val="4176674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2276475"/>
            <a:ext cx="8352928" cy="3849688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1800" dirty="0"/>
          </a:p>
          <a:p>
            <a:pPr eaLnBrk="1" hangingPunct="1">
              <a:buFontTx/>
              <a:buNone/>
            </a:pPr>
            <a:endParaRPr lang="en-US" sz="1800" dirty="0"/>
          </a:p>
          <a:p>
            <a:pPr algn="ctr" eaLnBrk="1" hangingPunct="1">
              <a:buFontTx/>
              <a:buNone/>
            </a:pPr>
            <a:r>
              <a:rPr lang="en-US" sz="3600" b="1" cap="all" dirty="0"/>
              <a:t>Thank you</a:t>
            </a:r>
          </a:p>
          <a:p>
            <a:pPr eaLnBrk="1" hangingPunct="1">
              <a:buFontTx/>
              <a:buNone/>
            </a:pPr>
            <a:endParaRPr lang="en-US" sz="1200" b="1" dirty="0"/>
          </a:p>
          <a:p>
            <a:pPr eaLnBrk="1" hangingPunct="1">
              <a:buFontTx/>
              <a:buNone/>
            </a:pPr>
            <a:r>
              <a:rPr lang="en-US" sz="1200" b="1" dirty="0"/>
              <a:t>					</a:t>
            </a:r>
          </a:p>
          <a:p>
            <a:pPr eaLnBrk="1" hangingPunct="1">
              <a:buFontTx/>
              <a:buNone/>
            </a:pPr>
            <a:endParaRPr lang="en-US" sz="1200" b="1" dirty="0"/>
          </a:p>
          <a:p>
            <a:pPr lvl="1" eaLnBrk="1" hangingPunct="1">
              <a:buFontTx/>
              <a:buNone/>
            </a:pPr>
            <a:r>
              <a:rPr lang="en-US" sz="800" b="1" dirty="0"/>
              <a:t>				</a:t>
            </a:r>
          </a:p>
          <a:p>
            <a:pPr lvl="1" eaLnBrk="1" hangingPunct="1">
              <a:buFontTx/>
              <a:buNone/>
            </a:pPr>
            <a:endParaRPr lang="en-US" sz="800" b="1" dirty="0"/>
          </a:p>
          <a:p>
            <a:pPr lvl="1" eaLnBrk="1" hangingPunct="1">
              <a:buFontTx/>
              <a:buNone/>
            </a:pPr>
            <a:r>
              <a:rPr lang="en-US" sz="1400" b="1" dirty="0"/>
              <a:t>					</a:t>
            </a:r>
            <a:endParaRPr lang="en-US" sz="2000" b="1" dirty="0"/>
          </a:p>
          <a:p>
            <a:pPr eaLnBrk="1" hangingPunct="1">
              <a:buFontTx/>
              <a:buNone/>
            </a:pPr>
            <a:endParaRPr 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131840" y="4509120"/>
            <a:ext cx="33843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eaLnBrk="1" hangingPunct="1">
              <a:buFontTx/>
              <a:buNone/>
            </a:pPr>
            <a:r>
              <a:rPr lang="en-US" sz="1400" b="1" dirty="0"/>
              <a:t>Website:	www.nersa.org.za</a:t>
            </a:r>
          </a:p>
          <a:p>
            <a:pPr lvl="1" indent="-457200" eaLnBrk="1" hangingPunct="1">
              <a:buFontTx/>
              <a:buNone/>
            </a:pPr>
            <a:r>
              <a:rPr lang="en-US" sz="1400" b="1" dirty="0"/>
              <a:t>Tel:		012 401 4600</a:t>
            </a:r>
          </a:p>
          <a:p>
            <a:r>
              <a:rPr lang="en-US" sz="1400" b="1" dirty="0"/>
              <a:t>Fax:	012 401 4700</a:t>
            </a:r>
          </a:p>
          <a:p>
            <a:pPr marL="0" lvl="1" eaLnBrk="1" hangingPunct="1">
              <a:buFontTx/>
              <a:buNone/>
            </a:pPr>
            <a:r>
              <a:rPr lang="en-US" sz="1400" b="1" dirty="0"/>
              <a:t>Email:	</a:t>
            </a:r>
            <a:r>
              <a:rPr lang="en-US" sz="1400" b="1" dirty="0">
                <a:hlinkClick r:id="rId3"/>
              </a:rPr>
              <a:t>info@nersa.org.za</a:t>
            </a:r>
            <a:endParaRPr lang="en-US" sz="1400" b="1" dirty="0"/>
          </a:p>
          <a:p>
            <a:pPr marL="0" lvl="1" eaLnBrk="1" hangingPunct="1">
              <a:buFontTx/>
              <a:buNone/>
            </a:pPr>
            <a:endParaRPr lang="en-US" sz="1400" b="1" dirty="0"/>
          </a:p>
          <a:p>
            <a:pPr marL="0" lvl="1" eaLnBrk="1" hangingPunct="1">
              <a:buFontTx/>
              <a:buNone/>
            </a:pPr>
            <a:r>
              <a:rPr lang="en-US" sz="1400" b="1" dirty="0"/>
              <a:t>           @NERSAZA</a:t>
            </a:r>
          </a:p>
          <a:p>
            <a:pPr marL="0" lvl="1" eaLnBrk="1" hangingPunct="1">
              <a:buFontTx/>
              <a:buNone/>
            </a:pPr>
            <a:endParaRPr lang="en-US" sz="1400" b="1" dirty="0"/>
          </a:p>
          <a:p>
            <a:pPr marL="0" lvl="1" eaLnBrk="1" hangingPunct="1">
              <a:buFontTx/>
              <a:buNone/>
            </a:pPr>
            <a:r>
              <a:rPr lang="en-US" sz="1400" b="1" dirty="0"/>
              <a:t>           @NERSA_ZA</a:t>
            </a:r>
          </a:p>
        </p:txBody>
      </p:sp>
      <p:sp>
        <p:nvSpPr>
          <p:cNvPr id="6" name="AutoShape 2" descr="Image result for facebook logo"/>
          <p:cNvSpPr>
            <a:spLocks noChangeAspect="1" noChangeArrowheads="1"/>
          </p:cNvSpPr>
          <p:nvPr/>
        </p:nvSpPr>
        <p:spPr bwMode="auto">
          <a:xfrm>
            <a:off x="-31750" y="-136525"/>
            <a:ext cx="120015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5489069"/>
            <a:ext cx="528067" cy="52806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9CF299-D7CD-451E-8264-42D5F2D9034B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26" name="Picture 2" descr="THE NEW TWITTER X LOGO PNG IN 2025 - eDigital Agency">
            <a:extLst>
              <a:ext uri="{FF2B5EF4-FFF2-40B4-BE49-F238E27FC236}">
                <a16:creationId xmlns:a16="http://schemas.microsoft.com/office/drawing/2014/main" id="{A47472F9-CB92-C2A3-81EE-B616FF626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961" y="5995961"/>
            <a:ext cx="243840" cy="24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35644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158026" y="1586601"/>
            <a:ext cx="8030060" cy="40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ZA" altLang="en-US" sz="2200" b="1" dirty="0"/>
              <a:t>Eskom MYPD6 revenue application </a:t>
            </a:r>
            <a:r>
              <a:rPr lang="en-ZA" altLang="en-US" sz="2200" b="1" dirty="0">
                <a:solidFill>
                  <a:srgbClr val="000000"/>
                </a:solidFill>
              </a:rPr>
              <a:t>for (FY 2026 – FY 2028)</a:t>
            </a:r>
            <a:endParaRPr lang="en-US" altLang="en-US" sz="22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97AE4AC2-AEAD-57BA-7B2F-D5B43C00D1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5214863"/>
              </p:ext>
            </p:extLst>
          </p:nvPr>
        </p:nvGraphicFramePr>
        <p:xfrm>
          <a:off x="236669" y="2255958"/>
          <a:ext cx="7872774" cy="3474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98426">
                  <a:extLst>
                    <a:ext uri="{9D8B030D-6E8A-4147-A177-3AD203B41FA5}">
                      <a16:colId xmlns:a16="http://schemas.microsoft.com/office/drawing/2014/main" val="3012046905"/>
                    </a:ext>
                  </a:extLst>
                </a:gridCol>
                <a:gridCol w="1858116">
                  <a:extLst>
                    <a:ext uri="{9D8B030D-6E8A-4147-A177-3AD203B41FA5}">
                      <a16:colId xmlns:a16="http://schemas.microsoft.com/office/drawing/2014/main" val="293996102"/>
                    </a:ext>
                  </a:extLst>
                </a:gridCol>
                <a:gridCol w="1858116">
                  <a:extLst>
                    <a:ext uri="{9D8B030D-6E8A-4147-A177-3AD203B41FA5}">
                      <a16:colId xmlns:a16="http://schemas.microsoft.com/office/drawing/2014/main" val="3828391973"/>
                    </a:ext>
                  </a:extLst>
                </a:gridCol>
                <a:gridCol w="1858116">
                  <a:extLst>
                    <a:ext uri="{9D8B030D-6E8A-4147-A177-3AD203B41FA5}">
                      <a16:colId xmlns:a16="http://schemas.microsoft.com/office/drawing/2014/main" val="5248622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 dirty="0"/>
                        <a:t>2025/26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 dirty="0"/>
                        <a:t>2026/27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 dirty="0"/>
                        <a:t>2027/28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351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2000" dirty="0"/>
                        <a:t>Eskom generation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R      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</a:rPr>
                        <a:t>292bn</a:t>
                      </a:r>
                      <a:endParaRPr lang="en-ZA" sz="2000" dirty="0"/>
                    </a:p>
                  </a:txBody>
                  <a:tcPr marR="216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R      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</a:rPr>
                        <a:t>324bn</a:t>
                      </a:r>
                      <a:endParaRPr lang="en-ZA" sz="2000" dirty="0"/>
                    </a:p>
                  </a:txBody>
                  <a:tcPr marR="216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R      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</a:rPr>
                        <a:t>322bn</a:t>
                      </a:r>
                      <a:endParaRPr lang="en-ZA" sz="2000" dirty="0"/>
                    </a:p>
                  </a:txBody>
                  <a:tcPr marR="216000"/>
                </a:tc>
                <a:extLst>
                  <a:ext uri="{0D108BD9-81ED-4DB2-BD59-A6C34878D82A}">
                    <a16:rowId xmlns:a16="http://schemas.microsoft.com/office/drawing/2014/main" val="3011097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2000" dirty="0"/>
                        <a:t>NTCSA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R      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</a:rPr>
                        <a:t>101bn</a:t>
                      </a:r>
                      <a:endParaRPr lang="en-ZA" sz="2000" dirty="0"/>
                    </a:p>
                  </a:txBody>
                  <a:tcPr marR="216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R        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</a:rPr>
                        <a:t>15bn</a:t>
                      </a:r>
                      <a:endParaRPr lang="en-ZA" sz="2000" dirty="0"/>
                    </a:p>
                  </a:txBody>
                  <a:tcPr marR="216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R      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</a:rPr>
                        <a:t>155bn</a:t>
                      </a:r>
                      <a:endParaRPr lang="en-ZA" sz="2000" dirty="0"/>
                    </a:p>
                  </a:txBody>
                  <a:tcPr marR="216000"/>
                </a:tc>
                <a:extLst>
                  <a:ext uri="{0D108BD9-81ED-4DB2-BD59-A6C34878D82A}">
                    <a16:rowId xmlns:a16="http://schemas.microsoft.com/office/drawing/2014/main" val="1445893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2000" dirty="0"/>
                        <a:t>Eskom distribution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R        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</a:rPr>
                        <a:t>53bn</a:t>
                      </a:r>
                      <a:endParaRPr lang="en-ZA" sz="2000" dirty="0"/>
                    </a:p>
                  </a:txBody>
                  <a:tcPr marR="216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R        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</a:rPr>
                        <a:t>57bn</a:t>
                      </a:r>
                      <a:endParaRPr lang="en-ZA" sz="2000" dirty="0"/>
                    </a:p>
                  </a:txBody>
                  <a:tcPr marR="21600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R         </a:t>
                      </a:r>
                      <a:r>
                        <a:rPr lang="en-GB" sz="2000" dirty="0" err="1">
                          <a:solidFill>
                            <a:schemeClr val="tx1"/>
                          </a:solidFill>
                        </a:rPr>
                        <a:t>59bn</a:t>
                      </a:r>
                      <a:endParaRPr lang="en-ZA" sz="2000" dirty="0"/>
                    </a:p>
                  </a:txBody>
                  <a:tcPr marR="216000"/>
                </a:tc>
                <a:extLst>
                  <a:ext uri="{0D108BD9-81ED-4DB2-BD59-A6C34878D82A}">
                    <a16:rowId xmlns:a16="http://schemas.microsoft.com/office/drawing/2014/main" val="343479361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ZA" sz="2000" dirty="0"/>
                        <a:t>Total revenue application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/>
                        <a:t>R      446 bn</a:t>
                      </a:r>
                      <a:endParaRPr lang="en-ZA" sz="2000" b="1" dirty="0"/>
                    </a:p>
                  </a:txBody>
                  <a:tcPr marR="21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/>
                        <a:t>R      495 bn</a:t>
                      </a:r>
                      <a:endParaRPr lang="en-ZA" sz="2000" b="1" dirty="0"/>
                    </a:p>
                  </a:txBody>
                  <a:tcPr marR="21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/>
                        <a:t>R      537 bn</a:t>
                      </a:r>
                      <a:endParaRPr lang="en-ZA" sz="2000" b="1" dirty="0"/>
                    </a:p>
                  </a:txBody>
                  <a:tcPr marR="216000" anchor="ctr"/>
                </a:tc>
                <a:extLst>
                  <a:ext uri="{0D108BD9-81ED-4DB2-BD59-A6C34878D82A}">
                    <a16:rowId xmlns:a16="http://schemas.microsoft.com/office/drawing/2014/main" val="437341323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2000" b="1" dirty="0"/>
                    </a:p>
                  </a:txBody>
                  <a:tcPr marR="21600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2000" b="1" dirty="0"/>
                    </a:p>
                  </a:txBody>
                  <a:tcPr marR="21600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2000" b="1" dirty="0"/>
                    </a:p>
                  </a:txBody>
                  <a:tcPr marR="2160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0847170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2000" dirty="0"/>
                        <a:t>Average tariff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 b="1" dirty="0"/>
                        <a:t>266,77</a:t>
                      </a:r>
                    </a:p>
                  </a:txBody>
                  <a:tcPr marR="21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 b="1" dirty="0"/>
                        <a:t>298,27</a:t>
                      </a:r>
                    </a:p>
                  </a:txBody>
                  <a:tcPr marR="21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 b="1" dirty="0"/>
                        <a:t>325,40</a:t>
                      </a:r>
                    </a:p>
                  </a:txBody>
                  <a:tcPr marR="216000"/>
                </a:tc>
                <a:extLst>
                  <a:ext uri="{0D108BD9-81ED-4DB2-BD59-A6C34878D82A}">
                    <a16:rowId xmlns:a16="http://schemas.microsoft.com/office/drawing/2014/main" val="37777112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2000" dirty="0"/>
                        <a:t>% increase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 b="1" dirty="0"/>
                        <a:t>36,14</a:t>
                      </a:r>
                    </a:p>
                  </a:txBody>
                  <a:tcPr marR="21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 b="1" dirty="0"/>
                        <a:t>11,81</a:t>
                      </a:r>
                    </a:p>
                  </a:txBody>
                  <a:tcPr marR="21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2000" b="1" dirty="0"/>
                        <a:t>9,10</a:t>
                      </a:r>
                    </a:p>
                  </a:txBody>
                  <a:tcPr marR="216000"/>
                </a:tc>
                <a:extLst>
                  <a:ext uri="{0D108BD9-81ED-4DB2-BD59-A6C34878D82A}">
                    <a16:rowId xmlns:a16="http://schemas.microsoft.com/office/drawing/2014/main" val="784900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6668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330016" y="1283576"/>
            <a:ext cx="7489825" cy="461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ZA" altLang="en-US" sz="2400" b="1" dirty="0"/>
              <a:t>Large Cost Items for the 3 year MYPD6 period</a:t>
            </a:r>
            <a:endParaRPr lang="en-US" altLang="en-US" sz="24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0519960"/>
              </p:ext>
            </p:extLst>
          </p:nvPr>
        </p:nvGraphicFramePr>
        <p:xfrm>
          <a:off x="740343" y="2491967"/>
          <a:ext cx="6912768" cy="3819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85182" y="1880868"/>
            <a:ext cx="77048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large cost items are Primary Energy, </a:t>
            </a:r>
            <a:r>
              <a:rPr lang="en-US" sz="1600" dirty="0" err="1"/>
              <a:t>Opex</a:t>
            </a:r>
            <a:r>
              <a:rPr lang="en-US" sz="1600" dirty="0"/>
              <a:t>, Depreciation, ROA and IPPs </a:t>
            </a:r>
          </a:p>
        </p:txBody>
      </p:sp>
    </p:spTree>
    <p:extLst>
      <p:ext uri="{BB962C8B-B14F-4D97-AF65-F5344CB8AC3E}">
        <p14:creationId xmlns:p14="http://schemas.microsoft.com/office/powerpoint/2010/main" val="1583885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89065" y="1237586"/>
            <a:ext cx="7920000" cy="446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ZA" altLang="en-US" sz="2200" b="1" dirty="0">
                <a:solidFill>
                  <a:srgbClr val="000000"/>
                </a:solidFill>
              </a:rPr>
              <a:t>NERSA  SUMMARY DECISION - ALLOWABLE REVENUES</a:t>
            </a:r>
            <a:endParaRPr lang="en-US" altLang="en-US" sz="22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graphicFrame>
        <p:nvGraphicFramePr>
          <p:cNvPr id="11" name="Content Placeholder 8">
            <a:extLst>
              <a:ext uri="{FF2B5EF4-FFF2-40B4-BE49-F238E27FC236}">
                <a16:creationId xmlns:a16="http://schemas.microsoft.com/office/drawing/2014/main" id="{35E67F7D-186E-E3A6-513C-E334A69772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4098791"/>
              </p:ext>
            </p:extLst>
          </p:nvPr>
        </p:nvGraphicFramePr>
        <p:xfrm>
          <a:off x="127825" y="1737356"/>
          <a:ext cx="8042483" cy="4211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15049">
                  <a:extLst>
                    <a:ext uri="{9D8B030D-6E8A-4147-A177-3AD203B41FA5}">
                      <a16:colId xmlns:a16="http://schemas.microsoft.com/office/drawing/2014/main" val="3012046905"/>
                    </a:ext>
                  </a:extLst>
                </a:gridCol>
                <a:gridCol w="780826">
                  <a:extLst>
                    <a:ext uri="{9D8B030D-6E8A-4147-A177-3AD203B41FA5}">
                      <a16:colId xmlns:a16="http://schemas.microsoft.com/office/drawing/2014/main" val="293996102"/>
                    </a:ext>
                  </a:extLst>
                </a:gridCol>
                <a:gridCol w="780826">
                  <a:extLst>
                    <a:ext uri="{9D8B030D-6E8A-4147-A177-3AD203B41FA5}">
                      <a16:colId xmlns:a16="http://schemas.microsoft.com/office/drawing/2014/main" val="4051811829"/>
                    </a:ext>
                  </a:extLst>
                </a:gridCol>
                <a:gridCol w="780826">
                  <a:extLst>
                    <a:ext uri="{9D8B030D-6E8A-4147-A177-3AD203B41FA5}">
                      <a16:colId xmlns:a16="http://schemas.microsoft.com/office/drawing/2014/main" val="2278240067"/>
                    </a:ext>
                  </a:extLst>
                </a:gridCol>
                <a:gridCol w="780826">
                  <a:extLst>
                    <a:ext uri="{9D8B030D-6E8A-4147-A177-3AD203B41FA5}">
                      <a16:colId xmlns:a16="http://schemas.microsoft.com/office/drawing/2014/main" val="3828391973"/>
                    </a:ext>
                  </a:extLst>
                </a:gridCol>
                <a:gridCol w="780826">
                  <a:extLst>
                    <a:ext uri="{9D8B030D-6E8A-4147-A177-3AD203B41FA5}">
                      <a16:colId xmlns:a16="http://schemas.microsoft.com/office/drawing/2014/main" val="2632638678"/>
                    </a:ext>
                  </a:extLst>
                </a:gridCol>
                <a:gridCol w="780826">
                  <a:extLst>
                    <a:ext uri="{9D8B030D-6E8A-4147-A177-3AD203B41FA5}">
                      <a16:colId xmlns:a16="http://schemas.microsoft.com/office/drawing/2014/main" val="1941833758"/>
                    </a:ext>
                  </a:extLst>
                </a:gridCol>
                <a:gridCol w="780826">
                  <a:extLst>
                    <a:ext uri="{9D8B030D-6E8A-4147-A177-3AD203B41FA5}">
                      <a16:colId xmlns:a16="http://schemas.microsoft.com/office/drawing/2014/main" val="524862256"/>
                    </a:ext>
                  </a:extLst>
                </a:gridCol>
                <a:gridCol w="780826">
                  <a:extLst>
                    <a:ext uri="{9D8B030D-6E8A-4147-A177-3AD203B41FA5}">
                      <a16:colId xmlns:a16="http://schemas.microsoft.com/office/drawing/2014/main" val="3194794779"/>
                    </a:ext>
                  </a:extLst>
                </a:gridCol>
                <a:gridCol w="780826">
                  <a:extLst>
                    <a:ext uri="{9D8B030D-6E8A-4147-A177-3AD203B41FA5}">
                      <a16:colId xmlns:a16="http://schemas.microsoft.com/office/drawing/2014/main" val="3650673487"/>
                    </a:ext>
                  </a:extLst>
                </a:gridCol>
              </a:tblGrid>
              <a:tr h="228600">
                <a:tc rowSpan="2">
                  <a:txBody>
                    <a:bodyPr/>
                    <a:lstStyle/>
                    <a:p>
                      <a:endParaRPr lang="en-ZA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ZA" sz="1600" dirty="0"/>
                        <a:t>2025/26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ZA" sz="1600" dirty="0"/>
                        <a:t>2026/27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ZA" sz="1600" dirty="0"/>
                        <a:t>2027/28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35167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>
                          <a:solidFill>
                            <a:schemeClr val="bg1"/>
                          </a:solidFill>
                        </a:rPr>
                        <a:t>Eskom Application</a:t>
                      </a:r>
                    </a:p>
                  </a:txBody>
                  <a:tcPr marL="45720" marR="4572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/>
                        <a:t>Regulator Adjustment 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/>
                        <a:t>Regulator Decision</a:t>
                      </a:r>
                    </a:p>
                  </a:txBody>
                  <a:tcPr marL="45720" marR="457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>
                          <a:solidFill>
                            <a:schemeClr val="bg1"/>
                          </a:solidFill>
                        </a:rPr>
                        <a:t>Eskom Application</a:t>
                      </a:r>
                    </a:p>
                  </a:txBody>
                  <a:tcPr marL="45720" marR="4572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dirty="0"/>
                        <a:t>Regulator Adjustment 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dirty="0"/>
                        <a:t>Regulator Decision</a:t>
                      </a:r>
                    </a:p>
                  </a:txBody>
                  <a:tcPr marL="45720" marR="457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>
                          <a:solidFill>
                            <a:schemeClr val="bg1"/>
                          </a:solidFill>
                        </a:rPr>
                        <a:t>Eskom Application</a:t>
                      </a:r>
                    </a:p>
                  </a:txBody>
                  <a:tcPr marL="45720" marR="4572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dirty="0"/>
                        <a:t>Regulator Adjustment 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dirty="0"/>
                        <a:t>Regulator Decision</a:t>
                      </a:r>
                    </a:p>
                  </a:txBody>
                  <a:tcPr marL="45720" marR="4572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413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/>
                        <a:t>Eskom generation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R 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</a:rPr>
                        <a:t>292bn</a:t>
                      </a:r>
                      <a:endParaRPr lang="en-ZA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/>
                        <a:t>-</a:t>
                      </a:r>
                      <a:r>
                        <a:rPr lang="en-ZA" sz="1200" dirty="0" err="1"/>
                        <a:t>R42bn</a:t>
                      </a:r>
                      <a:endParaRPr lang="en-ZA" sz="1200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R 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250bn</a:t>
                      </a:r>
                      <a:endParaRPr lang="en-ZA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R  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</a:rPr>
                        <a:t>324bn</a:t>
                      </a:r>
                      <a:endParaRPr lang="en-ZA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dirty="0"/>
                        <a:t>-</a:t>
                      </a:r>
                      <a:r>
                        <a:rPr lang="en-ZA" sz="1200" dirty="0" err="1"/>
                        <a:t>R65bn</a:t>
                      </a:r>
                      <a:endParaRPr lang="en-ZA" sz="1200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R 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259bn</a:t>
                      </a:r>
                      <a:endParaRPr lang="en-ZA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R  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</a:rPr>
                        <a:t>322bn</a:t>
                      </a:r>
                      <a:endParaRPr lang="en-ZA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dirty="0"/>
                        <a:t>-</a:t>
                      </a:r>
                      <a:r>
                        <a:rPr lang="en-ZA" sz="1200" dirty="0" err="1"/>
                        <a:t>R65bn</a:t>
                      </a:r>
                      <a:endParaRPr lang="en-ZA" sz="1200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R 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258bn</a:t>
                      </a:r>
                      <a:endParaRPr lang="en-ZA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097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/>
                        <a:t>NTCSA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R 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</a:rPr>
                        <a:t>101bn</a:t>
                      </a:r>
                      <a:endParaRPr lang="en-ZA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dirty="0"/>
                        <a:t>-R </a:t>
                      </a:r>
                      <a:r>
                        <a:rPr lang="en-ZA" sz="1200" dirty="0" err="1"/>
                        <a:t>5bn</a:t>
                      </a:r>
                      <a:endParaRPr lang="en-ZA" sz="1200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R   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96bn</a:t>
                      </a:r>
                      <a:endParaRPr lang="en-ZA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R  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</a:rPr>
                        <a:t>115bn</a:t>
                      </a:r>
                      <a:endParaRPr lang="en-ZA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dirty="0"/>
                        <a:t>-R </a:t>
                      </a:r>
                      <a:r>
                        <a:rPr lang="en-ZA" sz="1200" dirty="0" err="1"/>
                        <a:t>5bn</a:t>
                      </a:r>
                      <a:endParaRPr lang="en-ZA" sz="1200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R 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110bn</a:t>
                      </a:r>
                      <a:endParaRPr lang="en-ZA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R  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</a:rPr>
                        <a:t>155bn</a:t>
                      </a:r>
                      <a:endParaRPr lang="en-ZA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dirty="0"/>
                        <a:t>-</a:t>
                      </a:r>
                      <a:r>
                        <a:rPr lang="en-ZA" sz="1200" dirty="0" err="1"/>
                        <a:t>R19bn</a:t>
                      </a:r>
                      <a:endParaRPr lang="en-ZA" sz="1200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R 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136bn</a:t>
                      </a:r>
                      <a:endParaRPr lang="en-ZA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893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/>
                        <a:t>Eskom distribution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R   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</a:rPr>
                        <a:t>53bn</a:t>
                      </a:r>
                      <a:endParaRPr lang="en-ZA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dirty="0"/>
                        <a:t>-</a:t>
                      </a:r>
                      <a:r>
                        <a:rPr lang="en-ZA" sz="1200" dirty="0" err="1"/>
                        <a:t>R14bn</a:t>
                      </a:r>
                      <a:endParaRPr lang="en-ZA" sz="1200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R   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39bn</a:t>
                      </a:r>
                      <a:endParaRPr lang="en-ZA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R    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</a:rPr>
                        <a:t>57bn</a:t>
                      </a:r>
                      <a:endParaRPr lang="en-ZA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dirty="0"/>
                        <a:t>-</a:t>
                      </a:r>
                      <a:r>
                        <a:rPr lang="en-ZA" sz="1200" dirty="0" err="1"/>
                        <a:t>R15bn</a:t>
                      </a:r>
                      <a:endParaRPr lang="en-ZA" sz="1200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R   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41bn</a:t>
                      </a:r>
                      <a:endParaRPr lang="en-ZA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R    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</a:rPr>
                        <a:t>59bn</a:t>
                      </a:r>
                      <a:endParaRPr lang="en-ZA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dirty="0"/>
                        <a:t>-</a:t>
                      </a:r>
                      <a:r>
                        <a:rPr lang="en-ZA" sz="1200" dirty="0" err="1"/>
                        <a:t>R16bn</a:t>
                      </a:r>
                      <a:endParaRPr lang="en-ZA" sz="1200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R   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43bn</a:t>
                      </a:r>
                      <a:endParaRPr lang="en-ZA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4793616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ZA" sz="1200" b="1" dirty="0"/>
                        <a:t>Total revenue application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200" b="1" dirty="0">
                          <a:solidFill>
                            <a:schemeClr val="bg1"/>
                          </a:solidFill>
                        </a:rPr>
                        <a:t>R  446bn</a:t>
                      </a:r>
                      <a:endParaRPr lang="en-ZA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b="1" dirty="0"/>
                        <a:t>-</a:t>
                      </a:r>
                      <a:r>
                        <a:rPr lang="en-ZA" sz="1200" b="1" dirty="0" err="1"/>
                        <a:t>R61bn</a:t>
                      </a:r>
                      <a:endParaRPr lang="en-ZA" sz="1200" b="1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200" b="1" dirty="0"/>
                        <a:t>R  </a:t>
                      </a:r>
                      <a:r>
                        <a:rPr lang="en-ZA" sz="1200" b="1" dirty="0" err="1"/>
                        <a:t>385bn</a:t>
                      </a:r>
                      <a:endParaRPr lang="en-ZA" sz="1200" b="1" dirty="0"/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200" b="1" dirty="0">
                          <a:solidFill>
                            <a:schemeClr val="bg1"/>
                          </a:solidFill>
                        </a:rPr>
                        <a:t>R  495bn</a:t>
                      </a:r>
                      <a:endParaRPr lang="en-ZA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b="1" dirty="0"/>
                        <a:t>-</a:t>
                      </a:r>
                      <a:r>
                        <a:rPr lang="en-ZA" sz="1200" b="1" dirty="0" err="1"/>
                        <a:t>86bn</a:t>
                      </a:r>
                      <a:endParaRPr lang="en-ZA" sz="1200" b="1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200" b="1" dirty="0"/>
                        <a:t>R  </a:t>
                      </a:r>
                      <a:r>
                        <a:rPr lang="en-ZA" sz="1200" b="1" dirty="0" err="1"/>
                        <a:t>410bn</a:t>
                      </a:r>
                      <a:endParaRPr lang="en-ZA" sz="1200" b="1" dirty="0"/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200" b="1" dirty="0">
                          <a:solidFill>
                            <a:schemeClr val="bg1"/>
                          </a:solidFill>
                        </a:rPr>
                        <a:t>R  537bn</a:t>
                      </a:r>
                      <a:endParaRPr lang="en-ZA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b="1" dirty="0"/>
                        <a:t>-</a:t>
                      </a:r>
                      <a:r>
                        <a:rPr lang="en-ZA" sz="1200" b="1" dirty="0" err="1"/>
                        <a:t>100bn</a:t>
                      </a:r>
                      <a:endParaRPr lang="en-ZA" sz="1200" b="1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ZA" sz="1200" b="1" dirty="0"/>
                        <a:t>R  </a:t>
                      </a:r>
                      <a:r>
                        <a:rPr lang="en-ZA" sz="1200" b="1" dirty="0" err="1"/>
                        <a:t>437bn</a:t>
                      </a:r>
                      <a:endParaRPr lang="en-ZA" sz="1200" b="1" dirty="0"/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34132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200" b="1" dirty="0"/>
                    </a:p>
                  </a:txBody>
                  <a:tcP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b="1" dirty="0"/>
                        <a:t>Average tariff</a:t>
                      </a:r>
                    </a:p>
                  </a:txBody>
                  <a:tcPr marL="54000" marR="54000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b="1" dirty="0"/>
                    </a:p>
                  </a:txBody>
                  <a:tcPr marL="54000" marR="54000" marT="36000" marB="36000" anchor="ctr"/>
                </a:tc>
                <a:tc hMerge="1">
                  <a:txBody>
                    <a:bodyPr/>
                    <a:lstStyle/>
                    <a:p>
                      <a:endParaRPr lang="en-ZA" sz="1200" b="1" dirty="0"/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54000" marR="54000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b="1" dirty="0"/>
                    </a:p>
                  </a:txBody>
                  <a:tcPr marL="54000" marR="54000" marT="36000" marB="36000" anchor="ctr"/>
                </a:tc>
                <a:tc hMerge="1">
                  <a:txBody>
                    <a:bodyPr/>
                    <a:lstStyle/>
                    <a:p>
                      <a:pPr algn="r"/>
                      <a:endParaRPr lang="en-ZA" sz="1200" b="1" dirty="0"/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4000" marR="54000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b="1" dirty="0"/>
                    </a:p>
                  </a:txBody>
                  <a:tcPr marL="54000" marR="54000" marT="36000" marB="36000" anchor="ctr"/>
                </a:tc>
                <a:tc hMerge="1">
                  <a:txBody>
                    <a:bodyPr/>
                    <a:lstStyle/>
                    <a:p>
                      <a:pPr algn="r"/>
                      <a:endParaRPr lang="en-ZA" sz="1200" b="1" dirty="0"/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56579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lang="en-ZA" sz="1200" b="1" dirty="0"/>
                        <a:t>MYPD5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ZA" sz="1200" b="1" dirty="0">
                          <a:solidFill>
                            <a:schemeClr val="tx1"/>
                          </a:solidFill>
                        </a:rPr>
                        <a:t>MYPD6 </a:t>
                      </a:r>
                      <a:r>
                        <a:rPr lang="en-ZA" sz="1200" b="1" dirty="0" err="1">
                          <a:solidFill>
                            <a:schemeClr val="tx1"/>
                          </a:solidFill>
                        </a:rPr>
                        <a:t>Y1</a:t>
                      </a:r>
                      <a:endParaRPr lang="en-ZA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b="1" dirty="0"/>
                    </a:p>
                  </a:txBody>
                  <a:tcPr marL="54000" marR="54000" marT="36000" marB="36000" anchor="ctr"/>
                </a:tc>
                <a:tc hMerge="1">
                  <a:txBody>
                    <a:bodyPr/>
                    <a:lstStyle/>
                    <a:p>
                      <a:endParaRPr lang="en-ZA" sz="1200" b="1" dirty="0"/>
                    </a:p>
                  </a:txBody>
                  <a:tcPr marL="54000" marR="54000" marT="36000" marB="3600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ZA" sz="1200" b="1" dirty="0">
                          <a:solidFill>
                            <a:schemeClr val="tx1"/>
                          </a:solidFill>
                        </a:rPr>
                        <a:t>MYPD6 </a:t>
                      </a:r>
                      <a:r>
                        <a:rPr lang="en-ZA" sz="1200" b="1" dirty="0" err="1">
                          <a:solidFill>
                            <a:schemeClr val="tx1"/>
                          </a:solidFill>
                        </a:rPr>
                        <a:t>Y2</a:t>
                      </a:r>
                      <a:endParaRPr lang="en-ZA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b="1" dirty="0"/>
                    </a:p>
                  </a:txBody>
                  <a:tcPr marL="54000" marR="54000" marT="36000" marB="36000" anchor="ctr"/>
                </a:tc>
                <a:tc hMerge="1">
                  <a:txBody>
                    <a:bodyPr/>
                    <a:lstStyle/>
                    <a:p>
                      <a:pPr algn="r"/>
                      <a:endParaRPr lang="en-ZA" sz="1200" b="1" dirty="0"/>
                    </a:p>
                  </a:txBody>
                  <a:tcPr marL="54000" marR="54000" marT="36000" marB="3600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ZA" sz="1200" b="1" dirty="0">
                          <a:solidFill>
                            <a:schemeClr val="tx1"/>
                          </a:solidFill>
                        </a:rPr>
                        <a:t>MYPD6 </a:t>
                      </a:r>
                      <a:r>
                        <a:rPr lang="en-ZA" sz="1200" b="1" dirty="0" err="1">
                          <a:solidFill>
                            <a:schemeClr val="tx1"/>
                          </a:solidFill>
                        </a:rPr>
                        <a:t>Y3</a:t>
                      </a:r>
                      <a:endParaRPr lang="en-ZA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b="1" dirty="0"/>
                    </a:p>
                  </a:txBody>
                  <a:tcPr marL="54000" marR="54000" marT="36000" marB="36000" anchor="ctr"/>
                </a:tc>
                <a:tc hMerge="1">
                  <a:txBody>
                    <a:bodyPr/>
                    <a:lstStyle/>
                    <a:p>
                      <a:pPr algn="r"/>
                      <a:endParaRPr lang="en-ZA" sz="1200" b="1" dirty="0"/>
                    </a:p>
                  </a:txBody>
                  <a:tcPr marL="54000" marR="54000" marT="36000" marB="36000" anchor="ctr"/>
                </a:tc>
                <a:extLst>
                  <a:ext uri="{0D108BD9-81ED-4DB2-BD59-A6C34878D82A}">
                    <a16:rowId xmlns:a16="http://schemas.microsoft.com/office/drawing/2014/main" val="14172803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endParaRPr lang="en-ZA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ZA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200" b="1" dirty="0"/>
                    </a:p>
                  </a:txBody>
                  <a:tcPr marL="54000" marR="54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ZA" sz="1200" b="1" dirty="0"/>
                    </a:p>
                  </a:txBody>
                  <a:tcPr marL="54000" marR="54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200" b="1" dirty="0"/>
                    </a:p>
                  </a:txBody>
                  <a:tcPr marL="54000" marR="54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200" b="1" dirty="0"/>
                    </a:p>
                  </a:txBody>
                  <a:tcPr marL="54000" marR="54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200" b="1" dirty="0"/>
                    </a:p>
                  </a:txBody>
                  <a:tcPr marL="54000" marR="54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ZA" sz="1200" b="1" dirty="0"/>
                    </a:p>
                  </a:txBody>
                  <a:tcPr marL="54000" marR="54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4897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ZA" sz="1200" b="1" dirty="0"/>
                        <a:t>195,95</a:t>
                      </a:r>
                    </a:p>
                    <a:p>
                      <a:pPr algn="ctr"/>
                      <a:r>
                        <a:rPr lang="en-ZA" sz="1200" b="1" dirty="0"/>
                        <a:t>(c/kWh)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b="1" dirty="0">
                          <a:solidFill>
                            <a:schemeClr val="bg1"/>
                          </a:solidFill>
                        </a:rPr>
                        <a:t>266,77</a:t>
                      </a: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200" b="1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b="1" dirty="0"/>
                        <a:t>220,92</a:t>
                      </a: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b="1" dirty="0">
                          <a:solidFill>
                            <a:schemeClr val="bg1"/>
                          </a:solidFill>
                        </a:rPr>
                        <a:t>298,27</a:t>
                      </a: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200" b="1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b="1" dirty="0"/>
                        <a:t>232,75</a:t>
                      </a: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b="1" dirty="0">
                          <a:solidFill>
                            <a:schemeClr val="bg1"/>
                          </a:solidFill>
                        </a:rPr>
                        <a:t>325,40</a:t>
                      </a: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200" b="1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b="1" dirty="0"/>
                        <a:t>247,16</a:t>
                      </a: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22726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endParaRPr lang="en-ZA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b="1" dirty="0">
                          <a:solidFill>
                            <a:schemeClr val="bg1"/>
                          </a:solidFill>
                        </a:rPr>
                        <a:t>36,14%</a:t>
                      </a: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200" b="1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b="1" dirty="0"/>
                        <a:t>12,74%</a:t>
                      </a: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b="1" dirty="0">
                          <a:solidFill>
                            <a:schemeClr val="bg1"/>
                          </a:solidFill>
                        </a:rPr>
                        <a:t>11,81%</a:t>
                      </a: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200" b="1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b="1" dirty="0"/>
                        <a:t>5,36%</a:t>
                      </a: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b="1" dirty="0">
                          <a:solidFill>
                            <a:schemeClr val="bg1"/>
                          </a:solidFill>
                        </a:rPr>
                        <a:t>9,10%</a:t>
                      </a: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200" b="1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b="1" dirty="0"/>
                        <a:t>6,19%</a:t>
                      </a: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398482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980B5CFC-9380-FC06-530F-95E6A4E85F5E}"/>
              </a:ext>
            </a:extLst>
          </p:cNvPr>
          <p:cNvSpPr/>
          <p:nvPr/>
        </p:nvSpPr>
        <p:spPr bwMode="auto">
          <a:xfrm>
            <a:off x="226007" y="6042183"/>
            <a:ext cx="7846117" cy="476250"/>
          </a:xfrm>
          <a:prstGeom prst="rect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sz="1300" b="1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MS PGothic" pitchFamily="34" charset="-128"/>
              </a:rPr>
              <a:t>The Regulator decisions reduced the MYPD6 tariff increases from a cumulative 57,1% to 24,3%</a:t>
            </a:r>
          </a:p>
        </p:txBody>
      </p:sp>
    </p:spTree>
    <p:extLst>
      <p:ext uri="{BB962C8B-B14F-4D97-AF65-F5344CB8AC3E}">
        <p14:creationId xmlns:p14="http://schemas.microsoft.com/office/powerpoint/2010/main" val="2441341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2D87A-C0F8-E050-4EFF-AFA48FCCE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EFAB6B-176B-980B-909C-25DB0EB99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30" y="1183581"/>
            <a:ext cx="7560000" cy="468000"/>
          </a:xfrm>
        </p:spPr>
        <p:txBody>
          <a:bodyPr/>
          <a:lstStyle/>
          <a:p>
            <a:r>
              <a:rPr lang="en-ZA" b="1" dirty="0"/>
              <a:t>Reason for Decision – PRIMARY ENERGY</a:t>
            </a:r>
            <a:endParaRPr lang="en-ZA" sz="28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729D64-630B-C08F-90CF-8FE3C441E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0F1544-9E6F-BD51-C7F3-5943D588CD0D}"/>
              </a:ext>
            </a:extLst>
          </p:cNvPr>
          <p:cNvSpPr txBox="1"/>
          <p:nvPr/>
        </p:nvSpPr>
        <p:spPr>
          <a:xfrm>
            <a:off x="279430" y="1477613"/>
            <a:ext cx="7560000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1800" dirty="0"/>
              <a:t>NERSA has set the performance standards for Eskom: 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An efficient licensee is expected to operate @ 75% EAF with a UCLF of  13% and PCLF of 10.5%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The primary energy costs have been adjusted: </a:t>
            </a:r>
          </a:p>
          <a:p>
            <a:pPr marL="742950" lvl="1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To align with the set performance standards </a:t>
            </a:r>
          </a:p>
          <a:p>
            <a:pPr marL="742950" lvl="1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To address the anticipated energy short fall from the </a:t>
            </a:r>
            <a:r>
              <a:rPr lang="en-US" dirty="0" err="1"/>
              <a:t>s34</a:t>
            </a:r>
            <a:r>
              <a:rPr lang="en-US" dirty="0"/>
              <a:t> IPPs</a:t>
            </a:r>
          </a:p>
          <a:p>
            <a:pPr marL="742950" lvl="1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Use of diesel OCGTs has been capped at 4%</a:t>
            </a:r>
          </a:p>
          <a:p>
            <a:pPr marL="742950" lvl="1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To meet a higher demand as projected by the </a:t>
            </a:r>
            <a:r>
              <a:rPr lang="en-US" dirty="0"/>
              <a:t>Energy Regulator </a:t>
            </a:r>
            <a:endParaRPr lang="en-ZA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F57B0B-3602-95C9-6D36-B2B47C1EC04E}"/>
              </a:ext>
            </a:extLst>
          </p:cNvPr>
          <p:cNvSpPr txBox="1"/>
          <p:nvPr/>
        </p:nvSpPr>
        <p:spPr>
          <a:xfrm>
            <a:off x="-50770" y="4301555"/>
            <a:ext cx="7560000" cy="46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ZA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/>
                <a:cs typeface="+mj-cs"/>
              </a:rPr>
              <a:t>Reason for Decision – OPEX</a:t>
            </a:r>
            <a:endParaRPr lang="en-Z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77821-7620-6976-29B5-5C23E3196EEA}"/>
              </a:ext>
            </a:extLst>
          </p:cNvPr>
          <p:cNvSpPr txBox="1"/>
          <p:nvPr/>
        </p:nvSpPr>
        <p:spPr>
          <a:xfrm>
            <a:off x="279430" y="4706140"/>
            <a:ext cx="7560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NERSA has endeavored to cap operating expenditure at  rates aligned with inflation: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ZA" dirty="0"/>
              <a:t>Overall </a:t>
            </a:r>
            <a:r>
              <a:rPr lang="en-ZA" dirty="0" err="1"/>
              <a:t>opex</a:t>
            </a:r>
            <a:r>
              <a:rPr lang="en-ZA" dirty="0"/>
              <a:t> was adjust downwards by an average of 17%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Employee benefit costs were capped at 7% (inc.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wage agreements) </a:t>
            </a:r>
            <a:endParaRPr lang="en-US" dirty="0"/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ZA" sz="1800" dirty="0"/>
              <a:t>Eskom generation was allowed reasonable maintenance costs to achieve </a:t>
            </a:r>
            <a:r>
              <a:rPr lang="en-ZA" dirty="0"/>
              <a:t>targeted</a:t>
            </a:r>
            <a:r>
              <a:rPr lang="en-ZA" sz="1800" dirty="0"/>
              <a:t> performance standards</a:t>
            </a:r>
          </a:p>
        </p:txBody>
      </p:sp>
    </p:spTree>
    <p:extLst>
      <p:ext uri="{BB962C8B-B14F-4D97-AF65-F5344CB8AC3E}">
        <p14:creationId xmlns:p14="http://schemas.microsoft.com/office/powerpoint/2010/main" val="3105718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332F3-2B2C-5634-B852-B3602A358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698FAF-CC5F-44DE-028F-876AE47A8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83" y="1360151"/>
            <a:ext cx="7560000" cy="468000"/>
          </a:xfrm>
        </p:spPr>
        <p:txBody>
          <a:bodyPr/>
          <a:lstStyle/>
          <a:p>
            <a:r>
              <a:rPr lang="en-ZA" b="1" dirty="0"/>
              <a:t>Reason for Decision – DEPRECIATION</a:t>
            </a:r>
            <a:endParaRPr lang="en-ZA" sz="28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CC5106-9FE9-F8A0-A8DF-B33F19926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5943E4-C0BF-B328-874A-3DDFF34F3E2A}"/>
              </a:ext>
            </a:extLst>
          </p:cNvPr>
          <p:cNvSpPr txBox="1"/>
          <p:nvPr/>
        </p:nvSpPr>
        <p:spPr>
          <a:xfrm>
            <a:off x="259841" y="1829177"/>
            <a:ext cx="7560000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Eskom Generation accounts for the largest portion of the overall depreciation, and was adjusted downwards by an average of 45%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The generation regulatory asset base was cut by an average 22%, whilst NTCSA and distribution were adjusted marginally downwards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ZA" dirty="0"/>
              <a:t>The generation RAB was approved on condition that Eskom submits the asset revaluation with the next RCA application</a:t>
            </a:r>
            <a:r>
              <a:rPr lang="en-US" dirty="0"/>
              <a:t>, and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NTCSA was allowed the full deprecation to enable it to implement the transmission development plan and address grid congestion</a:t>
            </a:r>
            <a:endParaRPr lang="en-ZA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4ED730-2DA1-BB5B-D384-8BD0C057F5B5}"/>
              </a:ext>
            </a:extLst>
          </p:cNvPr>
          <p:cNvSpPr txBox="1"/>
          <p:nvPr/>
        </p:nvSpPr>
        <p:spPr>
          <a:xfrm>
            <a:off x="259841" y="4506539"/>
            <a:ext cx="7560000" cy="46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ZA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/>
                <a:cs typeface="+mj-cs"/>
              </a:rPr>
              <a:t>Reason for Decision – RETURNS</a:t>
            </a:r>
            <a:endParaRPr lang="en-Z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42B5E4-C5EF-08B8-58C7-BDFAB6DB3F6F}"/>
              </a:ext>
            </a:extLst>
          </p:cNvPr>
          <p:cNvSpPr txBox="1"/>
          <p:nvPr/>
        </p:nvSpPr>
        <p:spPr>
          <a:xfrm>
            <a:off x="263283" y="4964873"/>
            <a:ext cx="7560000" cy="1682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The Eskom WACC was calculated at 10,65% which is applied to debt held at “group” level, including NTCSA ‘apportioned’ debt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Returns allowed </a:t>
            </a:r>
            <a:r>
              <a:rPr lang="en-US" sz="1800" dirty="0"/>
              <a:t>as applied for (4%, 5% and 6%) annually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ZA" dirty="0"/>
              <a:t>Eskom must meet National Treasury’s conditions for the </a:t>
            </a:r>
            <a:r>
              <a:rPr lang="en-ZA" dirty="0" err="1"/>
              <a:t>R254bn</a:t>
            </a:r>
            <a:r>
              <a:rPr lang="en-ZA" dirty="0"/>
              <a:t> equity injection (Eskom Debt Relief Act, 2023 (Act No. 7 of 2023)</a:t>
            </a:r>
            <a:endParaRPr lang="en-ZA" sz="1800" dirty="0"/>
          </a:p>
        </p:txBody>
      </p:sp>
    </p:spTree>
    <p:extLst>
      <p:ext uri="{BB962C8B-B14F-4D97-AF65-F5344CB8AC3E}">
        <p14:creationId xmlns:p14="http://schemas.microsoft.com/office/powerpoint/2010/main" val="193039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1AB4B-99E7-BA45-4416-B29F8DBAB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B49C16-A0FE-EA1C-2E4D-12D1E1422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208" y="1366457"/>
            <a:ext cx="7560000" cy="580110"/>
          </a:xfrm>
        </p:spPr>
        <p:txBody>
          <a:bodyPr/>
          <a:lstStyle/>
          <a:p>
            <a:r>
              <a:rPr lang="en-ZA" b="1" dirty="0"/>
              <a:t>Reason for Decision – SECTION 34 IPPs</a:t>
            </a:r>
            <a:endParaRPr lang="en-ZA" sz="28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E51223-71E3-4F1D-D5A9-13C558CCE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78138B-CAE0-54F6-FEDD-B85D070B7C40}"/>
              </a:ext>
            </a:extLst>
          </p:cNvPr>
          <p:cNvSpPr txBox="1"/>
          <p:nvPr/>
        </p:nvSpPr>
        <p:spPr>
          <a:xfrm>
            <a:off x="416208" y="1965681"/>
            <a:ext cx="7689219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ZA" dirty="0"/>
              <a:t>According to the updated timelines from the DEE/IPP Office projected IPP energy from BW7 IPPs will come online earliest October 2027 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ZA" dirty="0"/>
              <a:t>Not all energy costs from BW7 will be incurred in FY2028 as about 50% of the projected energy from BW7 will not be available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ZA" dirty="0"/>
              <a:t>BW8 IPP projects unlikely to reach commercial operation in MYPD6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ZA" dirty="0"/>
              <a:t>NTCSA is allowed 50% of the IPP costs applied for BW7 (FY2028), and costs for BW8 (FY2028) are disallowed in the MYPD6 period.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7C57448-3256-EE03-F71E-A0F95434C5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958891"/>
              </p:ext>
            </p:extLst>
          </p:nvPr>
        </p:nvGraphicFramePr>
        <p:xfrm>
          <a:off x="416208" y="4778860"/>
          <a:ext cx="7725220" cy="1102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49220">
                  <a:extLst>
                    <a:ext uri="{9D8B030D-6E8A-4147-A177-3AD203B41FA5}">
                      <a16:colId xmlns:a16="http://schemas.microsoft.com/office/drawing/2014/main" val="380181389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53224006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2950306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85377144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35066228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60416671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32034074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890807836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3158583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125848075"/>
                    </a:ext>
                  </a:extLst>
                </a:gridCol>
              </a:tblGrid>
              <a:tr h="228600">
                <a:tc rowSpan="2">
                  <a:txBody>
                    <a:bodyPr/>
                    <a:lstStyle/>
                    <a:p>
                      <a:endParaRPr lang="en-ZA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ZA" sz="1600" dirty="0"/>
                        <a:t>2025/26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ZA" sz="1600" dirty="0"/>
                        <a:t>2026/27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ZA" sz="1600" dirty="0"/>
                        <a:t>2027/28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301976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>
                          <a:solidFill>
                            <a:schemeClr val="bg1"/>
                          </a:solidFill>
                        </a:rPr>
                        <a:t>Eskom Application</a:t>
                      </a:r>
                    </a:p>
                  </a:txBody>
                  <a:tcPr marL="45720" marR="4572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/>
                        <a:t>Regulator Adjustment 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/>
                        <a:t>Regulator Decision</a:t>
                      </a:r>
                    </a:p>
                  </a:txBody>
                  <a:tcPr marL="45720" marR="457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>
                          <a:solidFill>
                            <a:schemeClr val="bg1"/>
                          </a:solidFill>
                        </a:rPr>
                        <a:t>Eskom Application</a:t>
                      </a:r>
                    </a:p>
                  </a:txBody>
                  <a:tcPr marL="45720" marR="4572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dirty="0"/>
                        <a:t>Regulator Adjustment 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dirty="0"/>
                        <a:t>Regulator Decision</a:t>
                      </a:r>
                    </a:p>
                  </a:txBody>
                  <a:tcPr marL="45720" marR="457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>
                          <a:solidFill>
                            <a:schemeClr val="bg1"/>
                          </a:solidFill>
                        </a:rPr>
                        <a:t>Eskom Application</a:t>
                      </a:r>
                    </a:p>
                  </a:txBody>
                  <a:tcPr marL="45720" marR="4572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dirty="0"/>
                        <a:t>Regulator Adjustment 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dirty="0"/>
                        <a:t>Regulator Decision</a:t>
                      </a:r>
                    </a:p>
                  </a:txBody>
                  <a:tcPr marL="45720" marR="4572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1835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/>
                        <a:t>IPP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R 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</a:rPr>
                        <a:t>67bn</a:t>
                      </a:r>
                      <a:endParaRPr lang="en-ZA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/>
                        <a:t>-</a:t>
                      </a:r>
                      <a:r>
                        <a:rPr lang="en-ZA" sz="1200" dirty="0" err="1"/>
                        <a:t>R0,123bn</a:t>
                      </a:r>
                      <a:endParaRPr lang="en-ZA" sz="1200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R 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67bn</a:t>
                      </a:r>
                      <a:endParaRPr lang="en-ZA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R  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</a:rPr>
                        <a:t>78bn</a:t>
                      </a:r>
                      <a:endParaRPr lang="en-ZA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dirty="0"/>
                        <a:t>-</a:t>
                      </a:r>
                      <a:r>
                        <a:rPr lang="en-ZA" sz="1200" dirty="0" err="1"/>
                        <a:t>R0,144bn</a:t>
                      </a:r>
                      <a:endParaRPr lang="en-ZA" sz="1200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R 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77bn</a:t>
                      </a:r>
                      <a:endParaRPr lang="en-ZA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R  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</a:rPr>
                        <a:t>110bn</a:t>
                      </a:r>
                      <a:endParaRPr lang="en-ZA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dirty="0"/>
                        <a:t>-</a:t>
                      </a:r>
                      <a:r>
                        <a:rPr lang="en-ZA" sz="1200" dirty="0" err="1"/>
                        <a:t>R14bn</a:t>
                      </a:r>
                      <a:endParaRPr lang="en-ZA" sz="1200" dirty="0"/>
                    </a:p>
                  </a:txBody>
                  <a:tcPr marL="54000" marR="54000" marT="36000" marB="36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R 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96bn</a:t>
                      </a:r>
                      <a:endParaRPr lang="en-ZA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36000" marB="3600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607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353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EE6B4-4820-0712-F36C-A473543E8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B39650-8CFF-3267-A942-60FE8318F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EFAF76-FE86-44D4-9AE4-8EE9FCE59B31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S PGothic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FA67D0-5745-3D59-C9C0-451CF306178D}"/>
              </a:ext>
            </a:extLst>
          </p:cNvPr>
          <p:cNvSpPr txBox="1"/>
          <p:nvPr/>
        </p:nvSpPr>
        <p:spPr>
          <a:xfrm>
            <a:off x="270442" y="1880527"/>
            <a:ext cx="7560000" cy="2262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S PGothic"/>
                <a:cs typeface="+mn-cs"/>
              </a:rPr>
              <a:t>Eskom’s </a:t>
            </a:r>
            <a:r>
              <a:rPr lang="en-US" dirty="0">
                <a:solidFill>
                  <a:srgbClr val="000000"/>
                </a:solidFill>
              </a:rPr>
              <a:t>application selected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S PGothic"/>
                <a:cs typeface="+mn-cs"/>
              </a:rPr>
              <a:t>the ‘middle’ scenario for sales volumes.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ZA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S PGothic"/>
                <a:cs typeface="+mn-cs"/>
              </a:rPr>
              <a:t>There was a 4% year-on-year sales volume growth reported</a:t>
            </a:r>
            <a:r>
              <a:rPr lang="en-ZA" dirty="0">
                <a:solidFill>
                  <a:srgbClr val="000000"/>
                </a:solidFill>
              </a:rPr>
              <a:t> </a:t>
            </a:r>
            <a:r>
              <a:rPr kumimoji="0" lang="en-ZA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S PGothic"/>
                <a:cs typeface="+mn-cs"/>
              </a:rPr>
              <a:t>in December </a:t>
            </a:r>
            <a:r>
              <a:rPr lang="en-ZA" dirty="0">
                <a:solidFill>
                  <a:srgbClr val="000000"/>
                </a:solidFill>
              </a:rPr>
              <a:t>2024</a:t>
            </a:r>
            <a:r>
              <a:rPr lang="en-ZA" dirty="0">
                <a:solidFill>
                  <a:srgbClr val="000000"/>
                </a:solidFill>
                <a:ea typeface="MS PGothic"/>
              </a:rPr>
              <a:t> (not mentioned in the revenue application)</a:t>
            </a:r>
            <a:endParaRPr kumimoji="0" lang="en-ZA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/>
              <a:cs typeface="+mn-cs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Based on the reduced average tariff, the higher sales volumes scenario was selected by NERSA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Improved sales volumes are predicted as an outcome of improved performance and moderate average tariff increases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75941A0B-260A-C327-0698-3853A313BE09}"/>
              </a:ext>
            </a:extLst>
          </p:cNvPr>
          <p:cNvSpPr txBox="1">
            <a:spLocks/>
          </p:cNvSpPr>
          <p:nvPr/>
        </p:nvSpPr>
        <p:spPr>
          <a:xfrm>
            <a:off x="270442" y="1366457"/>
            <a:ext cx="7560000" cy="58011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9pPr>
          </a:lstStyle>
          <a:p>
            <a:r>
              <a:rPr lang="en-ZA" kern="0" dirty="0"/>
              <a:t>Reason for Decision – SALES FORECAST</a:t>
            </a:r>
            <a:endParaRPr lang="en-ZA" sz="2800" kern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E799EC8-ECB1-7F5C-2F57-6374C46B6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008" y="4554022"/>
            <a:ext cx="7368342" cy="223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172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16864C-7D27-779B-4F9B-63B67259F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" y="1202850"/>
            <a:ext cx="8035642" cy="476250"/>
          </a:xfrm>
        </p:spPr>
        <p:txBody>
          <a:bodyPr/>
          <a:lstStyle/>
          <a:p>
            <a:r>
              <a:rPr lang="en-ZA" b="1" dirty="0"/>
              <a:t>Reason for Decision - ECONOMIC IMPACT ANALYSIS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CDB804-848D-B93C-5F7C-3E8BB4EC8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FAF76-FE86-44D4-9AE4-8EE9FCE59B31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020328-28B4-423C-2060-369B24B27CD3}"/>
              </a:ext>
            </a:extLst>
          </p:cNvPr>
          <p:cNvSpPr txBox="1"/>
          <p:nvPr/>
        </p:nvSpPr>
        <p:spPr>
          <a:xfrm>
            <a:off x="60960" y="1755942"/>
            <a:ext cx="8338908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The NERSA-approved average electricity tariff increase of 12.74%, while still expected to negatively impact South Africa's economic fundamentals and productivity, significantly mitigates the adverse effects compared to Eskom's requested 36.15% hike. ​</a:t>
            </a:r>
          </a:p>
          <a:p>
            <a:pPr marL="539750" indent="-180975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539750" algn="l"/>
              </a:tabLst>
            </a:pPr>
            <a:r>
              <a:rPr lang="en-US" b="1" i="0" dirty="0">
                <a:effectLst/>
              </a:rPr>
              <a:t>Primary Sector</a:t>
            </a:r>
            <a:r>
              <a:rPr lang="en-US" b="0" i="0" dirty="0">
                <a:effectLst/>
              </a:rPr>
              <a:t>: Eskom's 36.15% hike would have reduced productivity by 3.34%. ​ NERSA’s 12.74% increase limits this decline to 1.24 percentage points. ​</a:t>
            </a:r>
          </a:p>
          <a:p>
            <a:pPr marL="539750" indent="-180975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539750" algn="l"/>
              </a:tabLst>
            </a:pPr>
            <a:r>
              <a:rPr lang="en-US" b="1" i="0" dirty="0">
                <a:effectLst/>
              </a:rPr>
              <a:t>Secondary Sector</a:t>
            </a:r>
            <a:r>
              <a:rPr lang="en-US" b="0" i="0" dirty="0">
                <a:effectLst/>
              </a:rPr>
              <a:t>: Eskom's 36.15% hike would have caused a 3.98% productivity loss. ​ NERSA’s 12.74% increase reduces this impact to 0.58 percentage points. ​</a:t>
            </a:r>
          </a:p>
          <a:p>
            <a:pPr marL="539750" indent="-180975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539750" algn="l"/>
              </a:tabLst>
            </a:pPr>
            <a:r>
              <a:rPr lang="en-US" b="1" i="0" dirty="0">
                <a:effectLst/>
              </a:rPr>
              <a:t>Tertiary Sector</a:t>
            </a:r>
            <a:r>
              <a:rPr lang="en-US" b="0" i="0" dirty="0">
                <a:effectLst/>
              </a:rPr>
              <a:t>: Eskom's 36.15% hike would have led to a 0.65% productivity loss. NERSA's phased increases of (12.74% in FY2025/26, 5.36% in FY2026/27, and 6.19% in FY2027/28) limit this decline to 0.24 percentage points. ​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Overall, NERSA's decision significantly reduces the negative impact on productivity across all economic sectors as well as ensure affordability of electricity by poor households and all users of electricity.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A27DEE-CBAC-F7BB-0760-C3E37E58F190}"/>
              </a:ext>
            </a:extLst>
          </p:cNvPr>
          <p:cNvSpPr txBox="1"/>
          <p:nvPr/>
        </p:nvSpPr>
        <p:spPr>
          <a:xfrm>
            <a:off x="819807" y="41726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5689448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13142</TotalTime>
  <Words>1182</Words>
  <Application>Microsoft Office PowerPoint</Application>
  <PresentationFormat>On-screen Show (4:3)</PresentationFormat>
  <Paragraphs>219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MS PGothic</vt:lpstr>
      <vt:lpstr>MS PGothic</vt:lpstr>
      <vt:lpstr>Arial</vt:lpstr>
      <vt:lpstr>Calibri</vt:lpstr>
      <vt:lpstr>Wingdings</vt:lpstr>
      <vt:lpstr>Blank Presentation</vt:lpstr>
      <vt:lpstr>PowerPoint Presentation</vt:lpstr>
      <vt:lpstr>PowerPoint Presentation</vt:lpstr>
      <vt:lpstr>PowerPoint Presentation</vt:lpstr>
      <vt:lpstr>PowerPoint Presentation</vt:lpstr>
      <vt:lpstr>Reason for Decision – PRIMARY ENERGY</vt:lpstr>
      <vt:lpstr>Reason for Decision – DEPRECIATION</vt:lpstr>
      <vt:lpstr>Reason for Decision – SECTION 34 IPPs</vt:lpstr>
      <vt:lpstr>PowerPoint Presentation</vt:lpstr>
      <vt:lpstr>Reason for Decision - ECONOMIC IMPACT ANALYSIS</vt:lpstr>
      <vt:lpstr>Other factors considered in making the decision 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Eskom tariffs</dc:title>
  <dc:creator>Lehuma Masike</dc:creator>
  <cp:lastModifiedBy>Arico Kotze</cp:lastModifiedBy>
  <cp:revision>331</cp:revision>
  <cp:lastPrinted>2021-01-25T07:31:29Z</cp:lastPrinted>
  <dcterms:created xsi:type="dcterms:W3CDTF">2017-08-14T08:12:58Z</dcterms:created>
  <dcterms:modified xsi:type="dcterms:W3CDTF">2025-03-05T15:41:33Z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