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91" r:id="rId5"/>
    <p:sldId id="257" r:id="rId6"/>
    <p:sldId id="300" r:id="rId7"/>
    <p:sldId id="305" r:id="rId8"/>
    <p:sldId id="303" r:id="rId9"/>
    <p:sldId id="260" r:id="rId10"/>
    <p:sldId id="299" r:id="rId11"/>
    <p:sldId id="308" r:id="rId12"/>
    <p:sldId id="306" r:id="rId13"/>
    <p:sldId id="259" r:id="rId14"/>
    <p:sldId id="304" r:id="rId15"/>
    <p:sldId id="302"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623" userDrawn="1">
          <p15:clr>
            <a:srgbClr val="A4A3A4"/>
          </p15:clr>
        </p15:guide>
        <p15:guide id="2" pos="649" userDrawn="1">
          <p15:clr>
            <a:srgbClr val="A4A3A4"/>
          </p15:clr>
        </p15:guide>
        <p15:guide id="4" pos="14711" userDrawn="1">
          <p15:clr>
            <a:srgbClr val="A4A3A4"/>
          </p15:clr>
        </p15:guide>
        <p15:guide id="5" orient="horz" pos="986" userDrawn="1">
          <p15:clr>
            <a:srgbClr val="A4A3A4"/>
          </p15:clr>
        </p15:guide>
        <p15:guide id="6" orient="horz" pos="1644" userDrawn="1">
          <p15:clr>
            <a:srgbClr val="A4A3A4"/>
          </p15:clr>
        </p15:guide>
        <p15:guide id="7" orient="horz" pos="7654" userDrawn="1">
          <p15:clr>
            <a:srgbClr val="A4A3A4"/>
          </p15:clr>
        </p15:guide>
        <p15:guide id="8" orient="horz" pos="7813" userDrawn="1">
          <p15:clr>
            <a:srgbClr val="A4A3A4"/>
          </p15:clr>
        </p15:guide>
        <p15:guide id="9" orient="horz" pos="81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00"/>
    <a:srgbClr val="93A63A"/>
    <a:srgbClr val="EA5A50"/>
    <a:srgbClr val="1B6775"/>
    <a:srgbClr val="6B8C67"/>
    <a:srgbClr val="1C232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55"/>
    <p:restoredTop sz="94641"/>
  </p:normalViewPr>
  <p:slideViewPr>
    <p:cSldViewPr snapToGrid="0" snapToObjects="1" showGuides="1">
      <p:cViewPr varScale="1">
        <p:scale>
          <a:sx n="30" d="100"/>
          <a:sy n="30" d="100"/>
        </p:scale>
        <p:origin x="1168" y="24"/>
      </p:cViewPr>
      <p:guideLst>
        <p:guide orient="horz" pos="623"/>
        <p:guide pos="649"/>
        <p:guide pos="14711"/>
        <p:guide orient="horz" pos="986"/>
        <p:guide orient="horz" pos="1644"/>
        <p:guide orient="horz" pos="7654"/>
        <p:guide orient="horz" pos="7813"/>
        <p:guide orient="horz" pos="81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412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9452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hoto - Horizont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
        <p:nvSpPr>
          <p:cNvPr id="8" name="Square"/>
          <p:cNvSpPr/>
          <p:nvPr userDrawn="1"/>
        </p:nvSpPr>
        <p:spPr>
          <a:xfrm>
            <a:off x="22867936" y="12430122"/>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6" name="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8" name="Square"/>
          <p:cNvSpPr/>
          <p:nvPr userDrawn="1"/>
        </p:nvSpPr>
        <p:spPr>
          <a:xfrm>
            <a:off x="22867936" y="12430122"/>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9"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675803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9"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
        <p:nvSpPr>
          <p:cNvPr id="8" name="Slide Number"/>
          <p:cNvSpPr txBox="1">
            <a:spLocks noGrp="1"/>
          </p:cNvSpPr>
          <p:nvPr>
            <p:ph type="sldNum" sz="quarter" idx="2"/>
          </p:nvPr>
        </p:nvSpPr>
        <p:spPr>
          <a:xfrm>
            <a:off x="22872700" y="12488839"/>
            <a:ext cx="508000" cy="379591"/>
          </a:xfrm>
          <a:prstGeom prst="rect">
            <a:avLst/>
          </a:prstGeom>
          <a:ln w="12700">
            <a:miter lim="400000"/>
          </a:ln>
        </p:spPr>
        <p:txBody>
          <a:bodyPr wrap="square" lIns="50800" tIns="50800" rIns="50800" bIns="50800" anchor="ctr">
            <a:spAutoFit/>
          </a:bodyPr>
          <a:lstStyle>
            <a:lvl1pPr>
              <a:defRPr sz="1800">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22872700" y="12420600"/>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10"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18" name="Square"/>
          <p:cNvSpPr/>
          <p:nvPr userDrawn="1"/>
        </p:nvSpPr>
        <p:spPr>
          <a:xfrm>
            <a:off x="22886517" y="12426039"/>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19"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dirty="0"/>
          </a:p>
        </p:txBody>
      </p:sp>
      <p:pic>
        <p:nvPicPr>
          <p:cNvPr id="6" name="Image" descr="Image"/>
          <p:cNvPicPr>
            <a:picLocks noChangeAspect="1"/>
          </p:cNvPicPr>
          <p:nvPr userDrawn="1"/>
        </p:nvPicPr>
        <p:blipFill>
          <a:blip r:embed="rId2"/>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8" r:id="rId3"/>
    <p:sldLayoutId id="2147483655" r:id="rId4"/>
    <p:sldLayoutId id="2147483659" r:id="rId5"/>
    <p:sldLayoutId id="2147483656" r:id="rId6"/>
    <p:sldLayoutId id="2147483657"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5pPr>
      <a:lvl6pPr marL="376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6pPr>
      <a:lvl7pPr marL="439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7pPr>
      <a:lvl8pPr marL="503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8pPr>
      <a:lvl9pPr marL="566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Group"/>
          <p:cNvGrpSpPr/>
          <p:nvPr/>
        </p:nvGrpSpPr>
        <p:grpSpPr>
          <a:xfrm>
            <a:off x="-345993" y="0"/>
            <a:ext cx="24384004" cy="13716000"/>
            <a:chOff x="-1" y="0"/>
            <a:chExt cx="24384003" cy="13716000"/>
          </a:xfrm>
        </p:grpSpPr>
        <p:pic>
          <p:nvPicPr>
            <p:cNvPr id="119" name="Image" descr="Image"/>
            <p:cNvPicPr>
              <a:picLocks noChangeAspect="1"/>
            </p:cNvPicPr>
            <p:nvPr/>
          </p:nvPicPr>
          <p:blipFill>
            <a:blip r:embed="rId3"/>
            <a:stretch>
              <a:fillRect/>
            </a:stretch>
          </p:blipFill>
          <p:spPr>
            <a:xfrm>
              <a:off x="-2" y="0"/>
              <a:ext cx="24384004" cy="13716000"/>
            </a:xfrm>
            <a:prstGeom prst="rect">
              <a:avLst/>
            </a:prstGeom>
            <a:ln w="12700" cap="flat">
              <a:noFill/>
              <a:miter lim="400000"/>
            </a:ln>
            <a:effectLst/>
          </p:spPr>
        </p:pic>
        <p:sp>
          <p:nvSpPr>
            <p:cNvPr id="120" name="Rectangle"/>
            <p:cNvSpPr/>
            <p:nvPr/>
          </p:nvSpPr>
          <p:spPr>
            <a:xfrm>
              <a:off x="-2" y="0"/>
              <a:ext cx="24384003" cy="13716000"/>
            </a:xfrm>
            <a:prstGeom prst="rect">
              <a:avLst/>
            </a:prstGeom>
            <a:solidFill>
              <a:srgbClr val="FFFFFF">
                <a:alpha val="95080"/>
              </a:srgbClr>
            </a:solidFill>
            <a:ln w="12700" cap="flat">
              <a:noFill/>
              <a:miter lim="400000"/>
            </a:ln>
            <a:effectLst/>
          </p:spPr>
          <p:txBody>
            <a:bodyPr wrap="square" lIns="0" tIns="0" rIns="0" bIns="0" numCol="1" anchor="ctr">
              <a:noAutofit/>
            </a:bodyPr>
            <a:lstStyle/>
            <a:p>
              <a:pPr>
                <a:defRPr sz="3200">
                  <a:solidFill>
                    <a:srgbClr val="FFFFFF"/>
                  </a:solidFill>
                </a:defRPr>
              </a:pPr>
              <a:endParaRPr dirty="0"/>
            </a:p>
          </p:txBody>
        </p:sp>
      </p:grpSp>
      <p:pic>
        <p:nvPicPr>
          <p:cNvPr id="122" name="Image" descr="Image"/>
          <p:cNvPicPr>
            <a:picLocks noChangeAspect="1"/>
          </p:cNvPicPr>
          <p:nvPr/>
        </p:nvPicPr>
        <p:blipFill>
          <a:blip r:embed="rId4"/>
          <a:stretch>
            <a:fillRect/>
          </a:stretch>
        </p:blipFill>
        <p:spPr>
          <a:xfrm>
            <a:off x="13716000" y="0"/>
            <a:ext cx="10668000" cy="13716000"/>
          </a:xfrm>
          <a:prstGeom prst="rect">
            <a:avLst/>
          </a:prstGeom>
          <a:ln w="12700">
            <a:miter lim="400000"/>
          </a:ln>
        </p:spPr>
      </p:pic>
      <p:sp>
        <p:nvSpPr>
          <p:cNvPr id="123" name="MAIN DOCUMENT HEADING GOES HERE"/>
          <p:cNvSpPr txBox="1"/>
          <p:nvPr/>
        </p:nvSpPr>
        <p:spPr>
          <a:xfrm>
            <a:off x="770677" y="3644316"/>
            <a:ext cx="16687213" cy="276178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7200" b="1">
                <a:solidFill>
                  <a:srgbClr val="1C232B"/>
                </a:solidFill>
                <a:latin typeface="Arial"/>
                <a:ea typeface="Arial"/>
                <a:cs typeface="Arial"/>
                <a:sym typeface="Arial"/>
              </a:defRPr>
            </a:lvl1pPr>
          </a:lstStyle>
          <a:p>
            <a:r>
              <a:rPr lang="en-GB" dirty="0">
                <a:solidFill>
                  <a:schemeClr val="tx1"/>
                </a:solidFill>
              </a:rPr>
              <a:t>Reaching Our Common Goal: A Reflection on Employment Equity Sector Numerical Targets</a:t>
            </a:r>
            <a:r>
              <a:rPr lang="en-US" dirty="0">
                <a:solidFill>
                  <a:schemeClr val="tx1"/>
                </a:solidFill>
              </a:rPr>
              <a:t> </a:t>
            </a:r>
            <a:endParaRPr dirty="0">
              <a:solidFill>
                <a:schemeClr val="tx1"/>
              </a:solidFill>
            </a:endParaRPr>
          </a:p>
        </p:txBody>
      </p:sp>
      <p:sp>
        <p:nvSpPr>
          <p:cNvPr id="124" name="DOCUMENT SUB-HEADING GOES HERE"/>
          <p:cNvSpPr txBox="1"/>
          <p:nvPr/>
        </p:nvSpPr>
        <p:spPr>
          <a:xfrm>
            <a:off x="957783" y="5477166"/>
            <a:ext cx="102657" cy="7943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endParaRPr dirty="0"/>
          </a:p>
        </p:txBody>
      </p:sp>
      <p:sp>
        <p:nvSpPr>
          <p:cNvPr id="125" name="00 NOVEMBER 2017"/>
          <p:cNvSpPr txBox="1"/>
          <p:nvPr/>
        </p:nvSpPr>
        <p:spPr>
          <a:xfrm>
            <a:off x="1030288" y="8072004"/>
            <a:ext cx="102657" cy="80605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endParaRPr sz="4000" dirty="0"/>
          </a:p>
        </p:txBody>
      </p:sp>
      <p:pic>
        <p:nvPicPr>
          <p:cNvPr id="126" name="Image" descr="Image"/>
          <p:cNvPicPr>
            <a:picLocks noChangeAspect="1"/>
          </p:cNvPicPr>
          <p:nvPr/>
        </p:nvPicPr>
        <p:blipFill>
          <a:blip r:embed="rId5"/>
          <a:stretch>
            <a:fillRect/>
          </a:stretch>
        </p:blipFill>
        <p:spPr>
          <a:xfrm>
            <a:off x="1028700" y="973561"/>
            <a:ext cx="4521200" cy="2015278"/>
          </a:xfrm>
          <a:prstGeom prst="rect">
            <a:avLst/>
          </a:prstGeom>
          <a:ln w="12700">
            <a:miter lim="400000"/>
          </a:ln>
        </p:spPr>
      </p:pic>
      <p:sp>
        <p:nvSpPr>
          <p:cNvPr id="128" name="NATIONAL OFFICE…"/>
          <p:cNvSpPr txBox="1"/>
          <p:nvPr/>
        </p:nvSpPr>
        <p:spPr>
          <a:xfrm>
            <a:off x="980230" y="11303000"/>
            <a:ext cx="2424486" cy="148517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p>
            <a:pPr algn="l" defTabSz="457200">
              <a:lnSpc>
                <a:spcPts val="2800"/>
              </a:lnSpc>
              <a:defRPr sz="1200" b="1">
                <a:latin typeface="Arial"/>
                <a:ea typeface="Arial"/>
                <a:cs typeface="Arial"/>
                <a:sym typeface="Arial"/>
              </a:defRPr>
            </a:pPr>
            <a:r>
              <a:rPr dirty="0"/>
              <a:t>NATIONAL OFFICE </a:t>
            </a:r>
          </a:p>
          <a:p>
            <a:pPr algn="l" defTabSz="457200">
              <a:lnSpc>
                <a:spcPts val="2800"/>
              </a:lnSpc>
              <a:defRPr sz="1200">
                <a:latin typeface="Arial"/>
                <a:ea typeface="Arial"/>
                <a:cs typeface="Arial"/>
                <a:sym typeface="Arial"/>
              </a:defRPr>
            </a:pPr>
            <a:r>
              <a:rPr dirty="0"/>
              <a:t>61 Katherine Street, </a:t>
            </a:r>
          </a:p>
          <a:p>
            <a:pPr algn="l" defTabSz="457200">
              <a:lnSpc>
                <a:spcPts val="2800"/>
              </a:lnSpc>
              <a:defRPr sz="1200">
                <a:latin typeface="Arial"/>
                <a:ea typeface="Arial"/>
                <a:cs typeface="Arial"/>
                <a:sym typeface="Arial"/>
              </a:defRPr>
            </a:pPr>
            <a:r>
              <a:rPr dirty="0"/>
              <a:t>Sandton, 2196 </a:t>
            </a:r>
          </a:p>
          <a:p>
            <a:pPr algn="l" defTabSz="457200">
              <a:lnSpc>
                <a:spcPts val="2800"/>
              </a:lnSpc>
              <a:defRPr sz="1200">
                <a:latin typeface="Arial"/>
                <a:ea typeface="Arial"/>
                <a:cs typeface="Arial"/>
                <a:sym typeface="Arial"/>
              </a:defRPr>
            </a:pPr>
            <a:r>
              <a:rPr dirty="0"/>
              <a:t>P.O. Box 652807, Benmore, 2010 </a:t>
            </a:r>
          </a:p>
        </p:txBody>
      </p:sp>
      <p:sp>
        <p:nvSpPr>
          <p:cNvPr id="12" name="DOCUMENT SUB-HEADING GOES HERE">
            <a:extLst>
              <a:ext uri="{FF2B5EF4-FFF2-40B4-BE49-F238E27FC236}">
                <a16:creationId xmlns:a16="http://schemas.microsoft.com/office/drawing/2014/main" id="{D49E80C3-14A3-4A6C-B653-562586CBAC19}"/>
              </a:ext>
            </a:extLst>
          </p:cNvPr>
          <p:cNvSpPr txBox="1"/>
          <p:nvPr/>
        </p:nvSpPr>
        <p:spPr>
          <a:xfrm>
            <a:off x="1030288" y="5874358"/>
            <a:ext cx="230832" cy="7943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r>
              <a:rPr lang="en-ZA" dirty="0">
                <a:solidFill>
                  <a:schemeClr val="tx1"/>
                </a:solidFill>
              </a:rPr>
              <a:t> </a:t>
            </a:r>
            <a:endParaRPr dirty="0">
              <a:solidFill>
                <a:schemeClr val="tx1"/>
              </a:solidFill>
            </a:endParaRPr>
          </a:p>
        </p:txBody>
      </p:sp>
      <p:sp>
        <p:nvSpPr>
          <p:cNvPr id="14" name="TextBox 13">
            <a:extLst>
              <a:ext uri="{FF2B5EF4-FFF2-40B4-BE49-F238E27FC236}">
                <a16:creationId xmlns:a16="http://schemas.microsoft.com/office/drawing/2014/main" id="{120FE9B9-EEA8-40A5-84BC-1F76E7403947}"/>
              </a:ext>
            </a:extLst>
          </p:cNvPr>
          <p:cNvSpPr txBox="1"/>
          <p:nvPr/>
        </p:nvSpPr>
        <p:spPr>
          <a:xfrm>
            <a:off x="770677" y="6696178"/>
            <a:ext cx="13827879"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kumimoji="0" lang="en-US" sz="4400"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BUSA Presentation to the Hon., Minister Meth </a:t>
            </a:r>
            <a:endParaRPr lang="en-ZA" sz="4400" dirty="0">
              <a:latin typeface="Arial" panose="020B0604020202020204" pitchFamily="34" charset="0"/>
              <a:cs typeface="Arial" panose="020B0604020202020204" pitchFamily="34" charset="0"/>
            </a:endParaRPr>
          </a:p>
        </p:txBody>
      </p:sp>
      <p:sp>
        <p:nvSpPr>
          <p:cNvPr id="2" name="00 NOVEMBER 2017">
            <a:extLst>
              <a:ext uri="{FF2B5EF4-FFF2-40B4-BE49-F238E27FC236}">
                <a16:creationId xmlns:a16="http://schemas.microsoft.com/office/drawing/2014/main" id="{1A633F3E-3115-326A-718D-DCF73A30226E}"/>
              </a:ext>
            </a:extLst>
          </p:cNvPr>
          <p:cNvSpPr txBox="1"/>
          <p:nvPr/>
        </p:nvSpPr>
        <p:spPr>
          <a:xfrm>
            <a:off x="973136" y="8072004"/>
            <a:ext cx="2769989" cy="7943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r>
              <a:rPr lang="en-US" dirty="0"/>
              <a:t>23 May 2025</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84125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PROCEDURAL IRREGULARITIES</a:t>
            </a:r>
            <a:endParaRPr dirty="0"/>
          </a:p>
        </p:txBody>
      </p:sp>
      <p:sp>
        <p:nvSpPr>
          <p:cNvPr id="8" name="SUBHEADING…"/>
          <p:cNvSpPr txBox="1"/>
          <p:nvPr/>
        </p:nvSpPr>
        <p:spPr>
          <a:xfrm>
            <a:off x="957795" y="2238554"/>
            <a:ext cx="22341410" cy="1141075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marL="457200" indent="-457200" algn="just" defTabSz="457200">
              <a:lnSpc>
                <a:spcPct val="120000"/>
              </a:lnSpc>
              <a:buFont typeface="Arial" panose="020B0604020202020204" pitchFamily="34" charset="0"/>
              <a:buChar char="•"/>
              <a:defRPr sz="3600" b="1">
                <a:solidFill>
                  <a:srgbClr val="FFFFFF"/>
                </a:solidFill>
                <a:latin typeface="Arial"/>
                <a:ea typeface="Arial"/>
                <a:cs typeface="Arial"/>
                <a:sym typeface="Arial"/>
              </a:defRPr>
            </a:pPr>
            <a:r>
              <a:rPr lang="en-GB" sz="3400" b="1" i="0" u="none" strike="noStrike" baseline="0" dirty="0">
                <a:solidFill>
                  <a:srgbClr val="000000"/>
                </a:solidFill>
                <a:latin typeface="Arial" panose="020B0604020202020204" pitchFamily="34" charset="0"/>
                <a:cs typeface="Arial" panose="020B0604020202020204" pitchFamily="34" charset="0"/>
              </a:rPr>
              <a:t>Non-compliance with Statutory Consultation Requirements: </a:t>
            </a:r>
            <a:r>
              <a:rPr lang="en-GB" sz="3400" b="0" i="0" u="none" strike="noStrike" baseline="0" dirty="0">
                <a:solidFill>
                  <a:srgbClr val="000000"/>
                </a:solidFill>
                <a:latin typeface="Arial" panose="020B0604020202020204" pitchFamily="34" charset="0"/>
                <a:cs typeface="Arial" panose="020B0604020202020204" pitchFamily="34" charset="0"/>
              </a:rPr>
              <a:t>DEL did not adhere to Section 15A(2) and (4) of the Amendment Act, which mandates a minimum 30-day public comment period following publication of draft sector targets in the Government Gazette.</a:t>
            </a:r>
          </a:p>
          <a:p>
            <a:pPr marL="457200" indent="-457200" algn="just" defTabSz="457200">
              <a:lnSpc>
                <a:spcPct val="120000"/>
              </a:lnSpc>
              <a:buFont typeface="Arial" panose="020B0604020202020204" pitchFamily="34" charset="0"/>
              <a:buChar char="•"/>
              <a:defRPr sz="3600" b="1">
                <a:solidFill>
                  <a:srgbClr val="FFFFFF"/>
                </a:solidFill>
                <a:latin typeface="Arial"/>
                <a:ea typeface="Arial"/>
                <a:cs typeface="Arial"/>
                <a:sym typeface="Arial"/>
              </a:defRPr>
            </a:pPr>
            <a:r>
              <a:rPr lang="en-GB" sz="3400" b="1" i="0" u="none" strike="noStrike" baseline="0" dirty="0">
                <a:solidFill>
                  <a:srgbClr val="000000"/>
                </a:solidFill>
                <a:latin typeface="Arial" panose="020B0604020202020204" pitchFamily="34" charset="0"/>
                <a:cs typeface="Arial" panose="020B0604020202020204" pitchFamily="34" charset="0"/>
              </a:rPr>
              <a:t>Inadequate Notice Periods for Stakeholder Input: </a:t>
            </a:r>
            <a:r>
              <a:rPr lang="en-GB" sz="3400" b="0" i="0" u="none" strike="noStrike" baseline="0" dirty="0">
                <a:solidFill>
                  <a:srgbClr val="000000"/>
                </a:solidFill>
                <a:latin typeface="Arial" panose="020B0604020202020204" pitchFamily="34" charset="0"/>
                <a:cs typeface="Arial" panose="020B0604020202020204" pitchFamily="34" charset="0"/>
              </a:rPr>
              <a:t>Several sectors were afforded insufficient time, sometimes as little as five working days, to submit written representations, undermining meaningful participation. The consultation process failed to comply with the Promotion of Administrative Justice Act (PAJA), which requires fair administrative procedures, including adequate notice and a reasonable period for comment.</a:t>
            </a:r>
          </a:p>
          <a:p>
            <a:pPr marL="457200" indent="-457200" algn="just" defTabSz="457200">
              <a:lnSpc>
                <a:spcPct val="120000"/>
              </a:lnSpc>
              <a:buFont typeface="Arial" panose="020B0604020202020204" pitchFamily="34" charset="0"/>
              <a:buChar char="•"/>
              <a:defRPr sz="3600" b="1">
                <a:solidFill>
                  <a:srgbClr val="FFFFFF"/>
                </a:solidFill>
                <a:latin typeface="Arial"/>
                <a:ea typeface="Arial"/>
                <a:cs typeface="Arial"/>
                <a:sym typeface="Arial"/>
              </a:defRPr>
            </a:pPr>
            <a:r>
              <a:rPr lang="en-GB" sz="3400" b="1" i="0" u="none" strike="noStrike" baseline="0" dirty="0">
                <a:solidFill>
                  <a:srgbClr val="000000"/>
                </a:solidFill>
                <a:latin typeface="Arial" panose="020B0604020202020204" pitchFamily="34" charset="0"/>
                <a:cs typeface="Arial" panose="020B0604020202020204" pitchFamily="34" charset="0"/>
              </a:rPr>
              <a:t>Procedural Unfairness Undermines Legality: </a:t>
            </a:r>
            <a:r>
              <a:rPr lang="en-GB" sz="3400" b="0" i="0" u="none" strike="noStrike" baseline="0" dirty="0">
                <a:solidFill>
                  <a:srgbClr val="000000"/>
                </a:solidFill>
                <a:latin typeface="Arial" panose="020B0604020202020204" pitchFamily="34" charset="0"/>
                <a:cs typeface="Arial" panose="020B0604020202020204" pitchFamily="34" charset="0"/>
              </a:rPr>
              <a:t>The DEL’s failure to publish revised targets and allow sufficient time for public input may render the process procedurally unfair and legally deficient. </a:t>
            </a:r>
          </a:p>
          <a:p>
            <a:pPr marL="457200" indent="-457200" algn="just" defTabSz="457200">
              <a:lnSpc>
                <a:spcPct val="120000"/>
              </a:lnSpc>
              <a:buFont typeface="Arial" panose="020B0604020202020204" pitchFamily="34" charset="0"/>
              <a:buChar char="•"/>
              <a:defRPr sz="3600" b="1">
                <a:solidFill>
                  <a:srgbClr val="FFFFFF"/>
                </a:solidFill>
                <a:latin typeface="Arial"/>
                <a:ea typeface="Arial"/>
                <a:cs typeface="Arial"/>
                <a:sym typeface="Arial"/>
              </a:defRPr>
            </a:pPr>
            <a:r>
              <a:rPr lang="en-GB" sz="3400" b="1" i="0" u="none" strike="noStrike" baseline="0" dirty="0">
                <a:solidFill>
                  <a:srgbClr val="000000"/>
                </a:solidFill>
                <a:latin typeface="Arial" panose="020B0604020202020204" pitchFamily="34" charset="0"/>
                <a:cs typeface="Arial" panose="020B0604020202020204" pitchFamily="34" charset="0"/>
              </a:rPr>
              <a:t>Potential for Judicial Review: </a:t>
            </a:r>
            <a:r>
              <a:rPr lang="en-GB" sz="3400" b="0" i="0" u="none" strike="noStrike" baseline="0" dirty="0">
                <a:solidFill>
                  <a:srgbClr val="000000"/>
                </a:solidFill>
                <a:latin typeface="Arial" panose="020B0604020202020204" pitchFamily="34" charset="0"/>
                <a:cs typeface="Arial" panose="020B0604020202020204" pitchFamily="34" charset="0"/>
              </a:rPr>
              <a:t>The procedural flaws expose the DEL’s sector targets to legal challenge under PAJA, with risks including invalidation due to inadequate consultation, insufficient notice, and unjustified deviations from previous targets.</a:t>
            </a:r>
          </a:p>
          <a:p>
            <a:pPr algn="l"/>
            <a:endParaRPr lang="en-GB" sz="3400" dirty="0">
              <a:latin typeface="Arial" panose="020B0604020202020204" pitchFamily="34" charset="0"/>
              <a:cs typeface="Arial" panose="020B0604020202020204" pitchFamily="34" charset="0"/>
            </a:endParaRPr>
          </a:p>
          <a:p>
            <a:r>
              <a:rPr lang="en-GB" sz="3400" dirty="0">
                <a:solidFill>
                  <a:srgbClr val="FF0000"/>
                </a:solidFill>
                <a:latin typeface="Arial" panose="020B0604020202020204" pitchFamily="34" charset="0"/>
                <a:cs typeface="Arial" panose="020B0604020202020204" pitchFamily="34" charset="0"/>
              </a:rPr>
              <a:t>Consultation needs to go beyond being a mere procedural exercise. Genuine engagement marked by transparency, sector-specific insights, and meaningful feedback integration is essential. Consultation periods should acknowledge the complexity of the issues, and responses must move beyond mere formality. This approach could effectively counter a PAJA application, showcasing procedural fairness and substantive responsiveness. </a:t>
            </a:r>
          </a:p>
          <a:p>
            <a:endParaRPr lang="en-GB" sz="1800" b="0" i="0" u="none" strike="noStrike" baseline="0" dirty="0">
              <a:solidFill>
                <a:srgbClr val="000000"/>
              </a:solidFill>
              <a:latin typeface="Segoe UI" panose="020B0502040204020203" pitchFamily="34" charset="0"/>
            </a:endParaRPr>
          </a:p>
          <a:p>
            <a:endParaRPr lang="en-ZA" sz="1800" b="0" i="0" u="none" strike="noStrike" baseline="0" dirty="0">
              <a:solidFill>
                <a:srgbClr val="000000"/>
              </a:solidFill>
              <a:latin typeface="Segoe UI" panose="020B0502040204020203" pitchFamily="34" charset="0"/>
            </a:endParaRPr>
          </a:p>
          <a:p>
            <a:pPr algn="just" defTabSz="457200">
              <a:lnSpc>
                <a:spcPct val="120000"/>
              </a:lnSpc>
              <a:defRPr sz="3600" b="1">
                <a:solidFill>
                  <a:srgbClr val="FFFFFF"/>
                </a:solidFill>
                <a:latin typeface="Arial"/>
                <a:ea typeface="Arial"/>
                <a:cs typeface="Arial"/>
                <a:sym typeface="Arial"/>
              </a:defRPr>
            </a:pPr>
            <a:endParaRPr dirty="0">
              <a:solidFill>
                <a:schemeClr val="tx1"/>
              </a:solidFill>
            </a:endParaRP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10</a:t>
            </a:fld>
            <a:endParaRPr lang="uk-UA" dirty="0"/>
          </a:p>
        </p:txBody>
      </p:sp>
      <p:sp>
        <p:nvSpPr>
          <p:cNvPr id="2" name="Rectangle 1">
            <a:extLst>
              <a:ext uri="{FF2B5EF4-FFF2-40B4-BE49-F238E27FC236}">
                <a16:creationId xmlns:a16="http://schemas.microsoft.com/office/drawing/2014/main" id="{BC48EFE2-DB36-4FE9-E133-0C3A592AE198}"/>
              </a:ext>
            </a:extLst>
          </p:cNvPr>
          <p:cNvSpPr>
            <a:spLocks noChangeArrowheads="1"/>
          </p:cNvSpPr>
          <p:nvPr/>
        </p:nvSpPr>
        <p:spPr bwMode="auto">
          <a:xfrm>
            <a:off x="0" y="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Nova" panose="020B0504020202020204" pitchFamily="34" charset="0"/>
              </a:rPr>
              <a:t>procedural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D5CFCE4-8964-F288-8CE5-3AAFB97822EF}"/>
              </a:ext>
            </a:extLst>
          </p:cNvPr>
          <p:cNvSpPr/>
          <p:nvPr/>
        </p:nvSpPr>
        <p:spPr>
          <a:xfrm>
            <a:off x="945219" y="3033686"/>
            <a:ext cx="5263048" cy="7390473"/>
          </a:xfrm>
          <a:prstGeom prst="roundRect">
            <a:avLst>
              <a:gd name="adj" fmla="val 4139"/>
            </a:avLst>
          </a:pr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Rounded Corners 4">
            <a:extLst>
              <a:ext uri="{FF2B5EF4-FFF2-40B4-BE49-F238E27FC236}">
                <a16:creationId xmlns:a16="http://schemas.microsoft.com/office/drawing/2014/main" id="{0159F343-B737-2E7F-FB7B-47E992DD2CE9}"/>
              </a:ext>
            </a:extLst>
          </p:cNvPr>
          <p:cNvSpPr/>
          <p:nvPr/>
        </p:nvSpPr>
        <p:spPr>
          <a:xfrm>
            <a:off x="7663011" y="3033685"/>
            <a:ext cx="5263048" cy="7390473"/>
          </a:xfrm>
          <a:prstGeom prst="roundRect">
            <a:avLst>
              <a:gd name="adj" fmla="val 4139"/>
            </a:avLst>
          </a:pr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Rounded Corners 5">
            <a:extLst>
              <a:ext uri="{FF2B5EF4-FFF2-40B4-BE49-F238E27FC236}">
                <a16:creationId xmlns:a16="http://schemas.microsoft.com/office/drawing/2014/main" id="{54E99A6A-F0CA-3367-0182-0F9B2FE44E80}"/>
              </a:ext>
            </a:extLst>
          </p:cNvPr>
          <p:cNvSpPr/>
          <p:nvPr/>
        </p:nvSpPr>
        <p:spPr>
          <a:xfrm>
            <a:off x="14655123" y="3033684"/>
            <a:ext cx="5263048" cy="7390473"/>
          </a:xfrm>
          <a:prstGeom prst="roundRect">
            <a:avLst>
              <a:gd name="adj" fmla="val 4139"/>
            </a:avLst>
          </a:pr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Rounded Corners 6">
            <a:extLst>
              <a:ext uri="{FF2B5EF4-FFF2-40B4-BE49-F238E27FC236}">
                <a16:creationId xmlns:a16="http://schemas.microsoft.com/office/drawing/2014/main" id="{9EAFE3EE-E50C-8C98-EF81-1C710FA26DC4}"/>
              </a:ext>
            </a:extLst>
          </p:cNvPr>
          <p:cNvSpPr/>
          <p:nvPr/>
        </p:nvSpPr>
        <p:spPr>
          <a:xfrm>
            <a:off x="1659832" y="4036497"/>
            <a:ext cx="3833822" cy="6928104"/>
          </a:xfrm>
          <a:prstGeom prst="roundRect">
            <a:avLst>
              <a:gd name="adj" fmla="val 41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7200" b="1" dirty="0"/>
              <a:t>01</a:t>
            </a:r>
          </a:p>
        </p:txBody>
      </p:sp>
      <p:sp>
        <p:nvSpPr>
          <p:cNvPr id="8" name="Rectangle: Rounded Corners 7">
            <a:extLst>
              <a:ext uri="{FF2B5EF4-FFF2-40B4-BE49-F238E27FC236}">
                <a16:creationId xmlns:a16="http://schemas.microsoft.com/office/drawing/2014/main" id="{8CE9EB8C-64F6-625E-C2D8-71454FD9DDA1}"/>
              </a:ext>
            </a:extLst>
          </p:cNvPr>
          <p:cNvSpPr/>
          <p:nvPr/>
        </p:nvSpPr>
        <p:spPr>
          <a:xfrm>
            <a:off x="15369736" y="4036496"/>
            <a:ext cx="3833822" cy="6928104"/>
          </a:xfrm>
          <a:prstGeom prst="roundRect">
            <a:avLst>
              <a:gd name="adj" fmla="val 41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7200" b="1" dirty="0"/>
              <a:t>03</a:t>
            </a:r>
          </a:p>
        </p:txBody>
      </p:sp>
      <p:sp>
        <p:nvSpPr>
          <p:cNvPr id="9" name="Rectangle: Rounded Corners 8">
            <a:extLst>
              <a:ext uri="{FF2B5EF4-FFF2-40B4-BE49-F238E27FC236}">
                <a16:creationId xmlns:a16="http://schemas.microsoft.com/office/drawing/2014/main" id="{6F333C80-4E52-CAEE-A3D8-893DDACF4F0E}"/>
              </a:ext>
            </a:extLst>
          </p:cNvPr>
          <p:cNvSpPr/>
          <p:nvPr/>
        </p:nvSpPr>
        <p:spPr>
          <a:xfrm>
            <a:off x="8358178" y="4036497"/>
            <a:ext cx="3833822" cy="6928104"/>
          </a:xfrm>
          <a:prstGeom prst="roundRect">
            <a:avLst>
              <a:gd name="adj" fmla="val 41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7200" b="1" dirty="0"/>
              <a:t>02</a:t>
            </a:r>
          </a:p>
        </p:txBody>
      </p:sp>
      <p:sp>
        <p:nvSpPr>
          <p:cNvPr id="11" name="HEADING GOES HERE">
            <a:extLst>
              <a:ext uri="{FF2B5EF4-FFF2-40B4-BE49-F238E27FC236}">
                <a16:creationId xmlns:a16="http://schemas.microsoft.com/office/drawing/2014/main" id="{957B3998-BDDC-99D9-F292-D1C6D4BE93BE}"/>
              </a:ext>
            </a:extLst>
          </p:cNvPr>
          <p:cNvSpPr txBox="1"/>
          <p:nvPr/>
        </p:nvSpPr>
        <p:spPr>
          <a:xfrm>
            <a:off x="1984529" y="4116791"/>
            <a:ext cx="3463686" cy="630736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pPr>
              <a:lnSpc>
                <a:spcPct val="100000"/>
              </a:lnSpc>
            </a:pPr>
            <a:r>
              <a:rPr lang="en-GB" sz="2400" b="0" dirty="0">
                <a:solidFill>
                  <a:schemeClr val="bg1"/>
                </a:solidFill>
                <a:effectLst/>
              </a:rPr>
              <a:t>Employment Equity Regulations, 2025, together with the Determination of Sectoral Numerical Targets, must be formally </a:t>
            </a:r>
            <a:r>
              <a:rPr lang="en-GB" sz="2400" dirty="0">
                <a:solidFill>
                  <a:srgbClr val="FF0000"/>
                </a:solidFill>
                <a:effectLst/>
              </a:rPr>
              <a:t>withdrawn.</a:t>
            </a:r>
          </a:p>
          <a:p>
            <a:pPr>
              <a:lnSpc>
                <a:spcPct val="100000"/>
              </a:lnSpc>
            </a:pPr>
            <a:endParaRPr lang="en-GB" sz="2400" b="0" dirty="0">
              <a:solidFill>
                <a:schemeClr val="bg1"/>
              </a:solidFill>
            </a:endParaRPr>
          </a:p>
          <a:p>
            <a:pPr>
              <a:lnSpc>
                <a:spcPct val="100000"/>
              </a:lnSpc>
            </a:pPr>
            <a:r>
              <a:rPr lang="en-GB" sz="2400" b="0" dirty="0">
                <a:solidFill>
                  <a:schemeClr val="bg1"/>
                </a:solidFill>
                <a:effectLst/>
              </a:rPr>
              <a:t>The DEL must undertake comprehensive consultations and republish the revised sectoral targets in draft format for public comment for 30 days. </a:t>
            </a:r>
            <a:endParaRPr lang="en-GB" sz="2400" b="0" dirty="0">
              <a:solidFill>
                <a:schemeClr val="bg1"/>
              </a:solidFill>
            </a:endParaRPr>
          </a:p>
          <a:p>
            <a:endParaRPr lang="en-ZA" sz="2400" dirty="0">
              <a:solidFill>
                <a:schemeClr val="tx1"/>
              </a:solidFill>
            </a:endParaRPr>
          </a:p>
        </p:txBody>
      </p:sp>
      <p:sp>
        <p:nvSpPr>
          <p:cNvPr id="12" name="HEADING GOES HERE">
            <a:extLst>
              <a:ext uri="{FF2B5EF4-FFF2-40B4-BE49-F238E27FC236}">
                <a16:creationId xmlns:a16="http://schemas.microsoft.com/office/drawing/2014/main" id="{B6A316D3-AE9D-77F2-D88A-7E5838C929BA}"/>
              </a:ext>
            </a:extLst>
          </p:cNvPr>
          <p:cNvSpPr txBox="1"/>
          <p:nvPr/>
        </p:nvSpPr>
        <p:spPr>
          <a:xfrm>
            <a:off x="15739872" y="4116791"/>
            <a:ext cx="3463686" cy="519937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pPr>
              <a:lnSpc>
                <a:spcPct val="100000"/>
              </a:lnSpc>
            </a:pPr>
            <a:r>
              <a:rPr lang="en-GB" sz="2400" dirty="0">
                <a:solidFill>
                  <a:srgbClr val="FF0000"/>
                </a:solidFill>
                <a:effectLst/>
              </a:rPr>
              <a:t>A scientific, actuarial, and economic analysis </a:t>
            </a:r>
            <a:r>
              <a:rPr lang="en-GB" sz="2400" b="0" dirty="0">
                <a:solidFill>
                  <a:schemeClr val="bg1"/>
                </a:solidFill>
                <a:effectLst/>
              </a:rPr>
              <a:t>of trends over a statistically relevant period (of at least 5 to 10 years) should be conducted to determine the appropriate percentage by which the workforce profile numbers might realistically and achievably increase.</a:t>
            </a:r>
            <a:endParaRPr lang="en-GB" sz="2400" b="0" dirty="0"/>
          </a:p>
          <a:p>
            <a:endParaRPr lang="en-ZA" sz="2400" dirty="0">
              <a:solidFill>
                <a:schemeClr val="tx1"/>
              </a:solidFill>
            </a:endParaRPr>
          </a:p>
        </p:txBody>
      </p:sp>
      <p:sp>
        <p:nvSpPr>
          <p:cNvPr id="13" name="HEADING GOES HERE">
            <a:extLst>
              <a:ext uri="{FF2B5EF4-FFF2-40B4-BE49-F238E27FC236}">
                <a16:creationId xmlns:a16="http://schemas.microsoft.com/office/drawing/2014/main" id="{5FECBFC5-360C-DEF7-680B-2750E250F1B5}"/>
              </a:ext>
            </a:extLst>
          </p:cNvPr>
          <p:cNvSpPr txBox="1"/>
          <p:nvPr/>
        </p:nvSpPr>
        <p:spPr>
          <a:xfrm>
            <a:off x="8595062" y="4153367"/>
            <a:ext cx="3463686" cy="483004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pPr>
              <a:lnSpc>
                <a:spcPct val="100000"/>
              </a:lnSpc>
            </a:pPr>
            <a:r>
              <a:rPr lang="en-GB" sz="2400" b="0" dirty="0">
                <a:solidFill>
                  <a:schemeClr val="bg1"/>
                </a:solidFill>
                <a:effectLst/>
              </a:rPr>
              <a:t>The Minister should </a:t>
            </a:r>
            <a:r>
              <a:rPr lang="en-GB" sz="2400" dirty="0">
                <a:solidFill>
                  <a:srgbClr val="FF0000"/>
                </a:solidFill>
                <a:effectLst/>
              </a:rPr>
              <a:t>reevaluate the identification of sectors </a:t>
            </a:r>
            <a:r>
              <a:rPr lang="en-GB" sz="2400" b="0" dirty="0">
                <a:solidFill>
                  <a:schemeClr val="bg1"/>
                </a:solidFill>
                <a:effectLst/>
              </a:rPr>
              <a:t>and establish targets for sub-sectors, rather than consolidating all sub-sectors into a single category</a:t>
            </a:r>
          </a:p>
          <a:p>
            <a:pPr>
              <a:lnSpc>
                <a:spcPct val="100000"/>
              </a:lnSpc>
            </a:pPr>
            <a:endParaRPr lang="en-GB" sz="2400" b="0" dirty="0">
              <a:solidFill>
                <a:schemeClr val="bg1"/>
              </a:solidFill>
            </a:endParaRPr>
          </a:p>
          <a:p>
            <a:pPr>
              <a:lnSpc>
                <a:spcPct val="100000"/>
              </a:lnSpc>
            </a:pPr>
            <a:r>
              <a:rPr lang="en-GB" sz="2400" b="0" dirty="0">
                <a:solidFill>
                  <a:schemeClr val="bg1"/>
                </a:solidFill>
                <a:effectLst/>
              </a:rPr>
              <a:t>These targets should also be made available for public comment.</a:t>
            </a:r>
            <a:endParaRPr lang="en-GB" sz="2400" b="0" dirty="0">
              <a:solidFill>
                <a:schemeClr val="bg1"/>
              </a:solidFill>
            </a:endParaRPr>
          </a:p>
          <a:p>
            <a:endParaRPr lang="en-ZA" sz="2400" dirty="0">
              <a:solidFill>
                <a:schemeClr val="tx1"/>
              </a:solidFill>
            </a:endParaRPr>
          </a:p>
        </p:txBody>
      </p:sp>
      <p:sp>
        <p:nvSpPr>
          <p:cNvPr id="14" name="HEADING GOES HERE">
            <a:extLst>
              <a:ext uri="{FF2B5EF4-FFF2-40B4-BE49-F238E27FC236}">
                <a16:creationId xmlns:a16="http://schemas.microsoft.com/office/drawing/2014/main" id="{D3FC3874-E494-D00D-A4E2-32DB312BBA44}"/>
              </a:ext>
            </a:extLst>
          </p:cNvPr>
          <p:cNvSpPr txBox="1"/>
          <p:nvPr/>
        </p:nvSpPr>
        <p:spPr>
          <a:xfrm>
            <a:off x="1000695" y="1172305"/>
            <a:ext cx="22382610"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RECOMMENDATIONS</a:t>
            </a:r>
            <a:endParaRPr dirty="0"/>
          </a:p>
        </p:txBody>
      </p:sp>
      <p:sp>
        <p:nvSpPr>
          <p:cNvPr id="15" name="Slide Number">
            <a:extLst>
              <a:ext uri="{FF2B5EF4-FFF2-40B4-BE49-F238E27FC236}">
                <a16:creationId xmlns:a16="http://schemas.microsoft.com/office/drawing/2014/main" id="{F71FDD66-B633-1953-C343-FC32FE1487D5}"/>
              </a:ext>
            </a:extLst>
          </p:cNvP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88E6AB-8F53-744A-8706-8158814CF3B4}" type="slidenum">
              <a:rPr lang="uk-UA" smtClean="0"/>
              <a:pPr/>
              <a:t>11</a:t>
            </a:fld>
            <a:endParaRPr lang="uk-UA" dirty="0"/>
          </a:p>
        </p:txBody>
      </p:sp>
    </p:spTree>
    <p:extLst>
      <p:ext uri="{BB962C8B-B14F-4D97-AF65-F5344CB8AC3E}">
        <p14:creationId xmlns:p14="http://schemas.microsoft.com/office/powerpoint/2010/main" val="418902604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B94EE4-D371-217B-88FD-13B82DD0067E}"/>
              </a:ext>
            </a:extLst>
          </p:cNvPr>
          <p:cNvSpPr txBox="1"/>
          <p:nvPr/>
        </p:nvSpPr>
        <p:spPr>
          <a:xfrm>
            <a:off x="5316279" y="5578943"/>
            <a:ext cx="11546958"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ZA" sz="96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THANK YOU</a:t>
            </a:r>
          </a:p>
        </p:txBody>
      </p:sp>
    </p:spTree>
    <p:extLst>
      <p:ext uri="{BB962C8B-B14F-4D97-AF65-F5344CB8AC3E}">
        <p14:creationId xmlns:p14="http://schemas.microsoft.com/office/powerpoint/2010/main" val="304253919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DOCUMENT SUB-HEADING GOES HERE"/>
          <p:cNvSpPr txBox="1"/>
          <p:nvPr/>
        </p:nvSpPr>
        <p:spPr>
          <a:xfrm>
            <a:off x="977550" y="2327313"/>
            <a:ext cx="22357807" cy="982341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numCol="1" spcCol="1117890" anchor="t"/>
          <a:lstStyle/>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Our Common Goal</a:t>
            </a:r>
            <a:r>
              <a:rPr sz="3600" dirty="0">
                <a:solidFill>
                  <a:schemeClr val="tx1"/>
                </a:solidFill>
                <a:latin typeface="Arial" panose="020B0604020202020204" pitchFamily="34" charset="0"/>
                <a:cs typeface="Arial" panose="020B0604020202020204" pitchFamily="34" charset="0"/>
              </a:rPr>
              <a:t> </a:t>
            </a:r>
          </a:p>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Background</a:t>
            </a:r>
            <a:endParaRPr sz="3600" dirty="0">
              <a:solidFill>
                <a:schemeClr val="tx1"/>
              </a:solidFill>
              <a:latin typeface="Arial" panose="020B0604020202020204" pitchFamily="34" charset="0"/>
              <a:cs typeface="Arial" panose="020B0604020202020204" pitchFamily="34" charset="0"/>
            </a:endParaRPr>
          </a:p>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Key Business Concerns </a:t>
            </a:r>
            <a:endParaRPr sz="3600" dirty="0">
              <a:solidFill>
                <a:schemeClr val="tx1"/>
              </a:solidFill>
              <a:latin typeface="Arial" panose="020B0604020202020204" pitchFamily="34" charset="0"/>
              <a:cs typeface="Arial" panose="020B0604020202020204" pitchFamily="34" charset="0"/>
            </a:endParaRPr>
          </a:p>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Substantive Concerns</a:t>
            </a:r>
          </a:p>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Procedural Irregularities </a:t>
            </a:r>
          </a:p>
          <a:p>
            <a:pPr marL="742950" indent="-742950" algn="just" defTabSz="457200">
              <a:lnSpc>
                <a:spcPct val="150000"/>
              </a:lnSpc>
              <a:buSzPct val="100000"/>
              <a:buFontTx/>
              <a:buAutoNum type="arabicPeriod"/>
              <a:defRPr>
                <a:solidFill>
                  <a:srgbClr val="1C232B"/>
                </a:solidFill>
                <a:latin typeface="Arial"/>
                <a:ea typeface="Arial"/>
                <a:cs typeface="Arial"/>
                <a:sym typeface="Arial"/>
              </a:defRPr>
            </a:pPr>
            <a:r>
              <a:rPr lang="en-GB" sz="3600" i="0" u="none" strike="noStrike" baseline="0" dirty="0">
                <a:solidFill>
                  <a:schemeClr val="tx1"/>
                </a:solidFill>
                <a:latin typeface="Arial" panose="020B0604020202020204" pitchFamily="34" charset="0"/>
                <a:cs typeface="Arial" panose="020B0604020202020204" pitchFamily="34" charset="0"/>
              </a:rPr>
              <a:t>W&amp;R Sector Analysis Example </a:t>
            </a:r>
            <a:endParaRPr lang="en-GB" sz="3600" dirty="0">
              <a:solidFill>
                <a:schemeClr val="tx1"/>
              </a:solidFill>
              <a:latin typeface="Arial" panose="020B0604020202020204" pitchFamily="34" charset="0"/>
              <a:cs typeface="Arial" panose="020B0604020202020204" pitchFamily="34" charset="0"/>
            </a:endParaRPr>
          </a:p>
          <a:p>
            <a:pPr marL="742950" indent="-742950" algn="just" defTabSz="457200">
              <a:lnSpc>
                <a:spcPct val="150000"/>
              </a:lnSpc>
              <a:buSzPct val="100000"/>
              <a:buAutoNum type="arabicPeriod"/>
              <a:defRPr>
                <a:solidFill>
                  <a:srgbClr val="1C232B"/>
                </a:solidFill>
                <a:latin typeface="Arial"/>
                <a:ea typeface="Arial"/>
                <a:cs typeface="Arial"/>
                <a:sym typeface="Arial"/>
              </a:defRPr>
            </a:pPr>
            <a:r>
              <a:rPr lang="en-ZA" sz="3600" dirty="0">
                <a:solidFill>
                  <a:schemeClr val="tx1"/>
                </a:solidFill>
                <a:latin typeface="Arial" panose="020B0604020202020204" pitchFamily="34" charset="0"/>
                <a:cs typeface="Arial" panose="020B0604020202020204" pitchFamily="34" charset="0"/>
              </a:rPr>
              <a:t>Recommendations</a:t>
            </a:r>
            <a:endParaRPr sz="3600" dirty="0">
              <a:solidFill>
                <a:schemeClr val="tx1"/>
              </a:solidFill>
              <a:latin typeface="Arial" panose="020B0604020202020204" pitchFamily="34" charset="0"/>
              <a:cs typeface="Arial" panose="020B0604020202020204" pitchFamily="34" charset="0"/>
            </a:endParaRPr>
          </a:p>
        </p:txBody>
      </p:sp>
      <p:sp>
        <p:nvSpPr>
          <p:cNvPr id="135" name="HEADING GOES HERE"/>
          <p:cNvSpPr txBox="1"/>
          <p:nvPr/>
        </p:nvSpPr>
        <p:spPr>
          <a:xfrm>
            <a:off x="971103" y="935433"/>
            <a:ext cx="22364254" cy="84125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dirty="0"/>
              <a:t>CONTENTS</a:t>
            </a:r>
          </a:p>
        </p:txBody>
      </p:sp>
      <p:sp>
        <p:nvSpPr>
          <p:cNvPr id="13"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88E6AB-8F53-744A-8706-8158814CF3B4}" type="slidenum">
              <a:rPr lang="uk-UA" smtClean="0"/>
              <a:pPr/>
              <a:t>2</a:t>
            </a:fld>
            <a:endParaRPr lang="uk-UA"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 GOES HERE">
            <a:extLst>
              <a:ext uri="{FF2B5EF4-FFF2-40B4-BE49-F238E27FC236}">
                <a16:creationId xmlns:a16="http://schemas.microsoft.com/office/drawing/2014/main" id="{BD4EB331-78AC-1514-20E7-CD30E6F63CFE}"/>
              </a:ext>
            </a:extLst>
          </p:cNvPr>
          <p:cNvSpPr txBox="1"/>
          <p:nvPr/>
        </p:nvSpPr>
        <p:spPr>
          <a:xfrm>
            <a:off x="971102" y="762942"/>
            <a:ext cx="22409597" cy="84125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FFFFFF"/>
                </a:solidFill>
                <a:latin typeface="Arial"/>
                <a:ea typeface="Arial"/>
                <a:cs typeface="Arial"/>
                <a:sym typeface="Arial"/>
              </a:defRPr>
            </a:lvl1pPr>
          </a:lstStyle>
          <a:p>
            <a:r>
              <a:rPr lang="en-ZA" dirty="0"/>
              <a:t>OUR COMMON GOAL</a:t>
            </a:r>
            <a:endParaRPr dirty="0"/>
          </a:p>
        </p:txBody>
      </p:sp>
      <p:sp>
        <p:nvSpPr>
          <p:cNvPr id="3" name="Rectangle 2">
            <a:extLst>
              <a:ext uri="{FF2B5EF4-FFF2-40B4-BE49-F238E27FC236}">
                <a16:creationId xmlns:a16="http://schemas.microsoft.com/office/drawing/2014/main" id="{19216DAA-0856-FCE2-0DDC-5B38F62115F5}"/>
              </a:ext>
            </a:extLst>
          </p:cNvPr>
          <p:cNvSpPr>
            <a:spLocks noChangeArrowheads="1"/>
          </p:cNvSpPr>
          <p:nvPr/>
        </p:nvSpPr>
        <p:spPr bwMode="auto">
          <a:xfrm>
            <a:off x="971102" y="1775601"/>
            <a:ext cx="23004465" cy="11389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Workplace transformation</a:t>
            </a:r>
            <a:r>
              <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 To foster a diverse and inclusive work environment representative of the demographics of South Africa.</a:t>
            </a:r>
            <a:endParaRPr lang="en-US" altLang="en-US" sz="3200" dirty="0">
              <a:solidFill>
                <a:schemeClr val="bg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Redress historical inequalities</a:t>
            </a:r>
            <a:r>
              <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 To dismantle apartheid-era disparities in employment, income, and opportunity.</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Promote equitable access</a:t>
            </a:r>
            <a:r>
              <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 To ensure fair recruitment, promotion, and skills development for designated groups.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3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Enhance economic participation</a:t>
            </a:r>
            <a:r>
              <a:rPr kumimoji="0" lang="en-US" altLang="en-US" sz="32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 By enabling broader participation in the economy, particularly by previously disadvantaged communities.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3200" dirty="0">
              <a:solidFill>
                <a:schemeClr val="bg1"/>
              </a:solidFill>
              <a:latin typeface="Arial" panose="020B0604020202020204" pitchFamily="34" charset="0"/>
              <a:cs typeface="Arial" panose="020B0604020202020204" pitchFamily="34" charset="0"/>
            </a:endParaRPr>
          </a:p>
          <a:p>
            <a:pPr marL="0" marR="0" algn="l">
              <a:lnSpc>
                <a:spcPct val="115000"/>
              </a:lnSpc>
              <a:spcAft>
                <a:spcPts val="800"/>
              </a:spcAft>
              <a:buNone/>
            </a:pPr>
            <a:r>
              <a:rPr lang="en-ZA" sz="3200" b="1"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Objectives of Sector Targets:</a:t>
            </a:r>
            <a:endPar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endParaRPr>
          </a:p>
          <a:p>
            <a:pPr marL="342900" marR="0" lvl="0" indent="-342900" algn="l">
              <a:lnSpc>
                <a:spcPct val="115000"/>
              </a:lnSpc>
              <a:spcAft>
                <a:spcPts val="800"/>
              </a:spcAft>
              <a:buFont typeface="+mj-lt"/>
              <a:buAutoNum type="arabicPeriod"/>
              <a:tabLst>
                <a:tab pos="457200" algn="l"/>
              </a:tabLst>
            </a:pPr>
            <a:r>
              <a:rPr lang="en-ZA" sz="3200" b="1"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Tailored realistic transformation</a:t>
            </a:r>
            <a:r>
              <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 Recognise </a:t>
            </a:r>
            <a:r>
              <a:rPr lang="en-GB"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each sector's unique characteristics, challenges, and demographics</a:t>
            </a:r>
            <a:r>
              <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a:t>
            </a:r>
          </a:p>
          <a:p>
            <a:pPr marL="342900" marR="0" lvl="0" indent="-342900" algn="l">
              <a:lnSpc>
                <a:spcPct val="115000"/>
              </a:lnSpc>
              <a:spcAft>
                <a:spcPts val="800"/>
              </a:spcAft>
              <a:buFont typeface="+mj-lt"/>
              <a:buAutoNum type="arabicPeriod"/>
              <a:tabLst>
                <a:tab pos="457200" algn="l"/>
              </a:tabLst>
            </a:pPr>
            <a:r>
              <a:rPr lang="en-ZA" sz="3200" b="1"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Measured progress</a:t>
            </a:r>
            <a:r>
              <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 Provide clear, measurable equity targets to track long-term transformation.</a:t>
            </a:r>
          </a:p>
          <a:p>
            <a:pPr marL="342900" marR="0" lvl="0" indent="-342900" algn="l">
              <a:lnSpc>
                <a:spcPct val="115000"/>
              </a:lnSpc>
              <a:spcAft>
                <a:spcPts val="800"/>
              </a:spcAft>
              <a:buFont typeface="+mj-lt"/>
              <a:buAutoNum type="arabicPeriod"/>
              <a:tabLst>
                <a:tab pos="457200" algn="l"/>
              </a:tabLst>
            </a:pPr>
            <a:r>
              <a:rPr lang="en-ZA" sz="3200" b="1"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Regulatory certainty</a:t>
            </a:r>
            <a:r>
              <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 Assist employers in understanding expectations and aligning their Employment Equity Plans accordingly.</a:t>
            </a:r>
          </a:p>
          <a:p>
            <a:pPr marL="342900" marR="0" lvl="0" indent="-342900" algn="l">
              <a:lnSpc>
                <a:spcPct val="115000"/>
              </a:lnSpc>
              <a:spcAft>
                <a:spcPts val="800"/>
              </a:spcAft>
              <a:buFont typeface="+mj-lt"/>
              <a:buAutoNum type="arabicPeriod"/>
              <a:tabLst>
                <a:tab pos="457200" algn="l"/>
              </a:tabLst>
            </a:pPr>
            <a:r>
              <a:rPr lang="en-ZA" sz="3200" b="1"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Broader economic equity</a:t>
            </a:r>
            <a:r>
              <a:rPr lang="en-ZA" sz="3200" kern="100" dirty="0">
                <a:solidFill>
                  <a:schemeClr val="bg1"/>
                </a:solidFill>
                <a:effectLst/>
                <a:latin typeface="Arial" panose="020B0604020202020204" pitchFamily="34" charset="0"/>
                <a:ea typeface="Yu Gothic" panose="020B0400000000000000" pitchFamily="34" charset="-128"/>
                <a:cs typeface="Arial" panose="020B0604020202020204" pitchFamily="34" charset="0"/>
              </a:rPr>
              <a:t>: Encourage equitable opportunities and representation across the economy.</a:t>
            </a:r>
          </a:p>
          <a:p>
            <a:pPr marL="0" marR="0" lvl="0" indent="0"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defTabSz="914400" eaLnBrk="0" fontAlgn="base">
              <a:lnSpc>
                <a:spcPct val="150000"/>
              </a:lnSpc>
              <a:spcBef>
                <a:spcPct val="0"/>
              </a:spcBef>
              <a:spcAft>
                <a:spcPct val="0"/>
              </a:spcAft>
            </a:pPr>
            <a:r>
              <a:rPr lang="en-GB" sz="3200" b="1" dirty="0">
                <a:solidFill>
                  <a:srgbClr val="FF0000"/>
                </a:solidFill>
                <a:latin typeface="Arial" panose="020B0604020202020204" pitchFamily="34" charset="0"/>
                <a:cs typeface="Arial" panose="020B0604020202020204" pitchFamily="34" charset="0"/>
              </a:rPr>
              <a:t>While BUSA does not, in principle, object to the provisions of Section 15A, it remains concerned about the irregularities that occurred in formulating the final sectoral targets for 2025.</a:t>
            </a:r>
            <a:endParaRPr lang="en-US" altLang="en-US" sz="3200" b="1" dirty="0">
              <a:solidFill>
                <a:srgbClr val="FF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43201799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 GOES HERE">
            <a:extLst>
              <a:ext uri="{FF2B5EF4-FFF2-40B4-BE49-F238E27FC236}">
                <a16:creationId xmlns:a16="http://schemas.microsoft.com/office/drawing/2014/main" id="{F0A8EA3D-7918-9C68-0692-04C841A7734F}"/>
              </a:ext>
            </a:extLst>
          </p:cNvPr>
          <p:cNvSpPr txBox="1"/>
          <p:nvPr/>
        </p:nvSpPr>
        <p:spPr>
          <a:xfrm>
            <a:off x="971103" y="958383"/>
            <a:ext cx="22382610" cy="84125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BACKGROUND </a:t>
            </a:r>
            <a:endParaRPr dirty="0"/>
          </a:p>
        </p:txBody>
      </p:sp>
      <p:sp>
        <p:nvSpPr>
          <p:cNvPr id="3"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extLst>
              <a:ext uri="{FF2B5EF4-FFF2-40B4-BE49-F238E27FC236}">
                <a16:creationId xmlns:a16="http://schemas.microsoft.com/office/drawing/2014/main" id="{94D552E2-83F6-6BF9-1D98-FCE81E569F1E}"/>
              </a:ext>
            </a:extLst>
          </p:cNvPr>
          <p:cNvSpPr txBox="1"/>
          <p:nvPr/>
        </p:nvSpPr>
        <p:spPr>
          <a:xfrm>
            <a:off x="971102" y="2374784"/>
            <a:ext cx="21925474" cy="939744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p>
            <a:pPr marL="571500" indent="-571500" algn="just">
              <a:buFont typeface="Arial" panose="020B0604020202020204" pitchFamily="34" charset="0"/>
              <a:buChar char="•"/>
            </a:pPr>
            <a:r>
              <a:rPr lang="en-ZA" sz="3200" dirty="0">
                <a:latin typeface="Arial" panose="020B0604020202020204" pitchFamily="34" charset="0"/>
              </a:rPr>
              <a:t>Sectors </a:t>
            </a:r>
            <a:r>
              <a:rPr lang="en-GB" sz="3200" b="0" i="0" u="none" strike="noStrike" baseline="0" dirty="0">
                <a:solidFill>
                  <a:srgbClr val="000000"/>
                </a:solidFill>
                <a:latin typeface="Arial" panose="020B0604020202020204" pitchFamily="34" charset="0"/>
              </a:rPr>
              <a:t>have been engaging with the Department of Employment and Labour (DEL) from October 2018 regarding the EE Amendment Bill and, more specifically, the setting of sector-specific employment equity (EE) numerical targets in alignment with Section 15A of the amendment bill.</a:t>
            </a:r>
          </a:p>
          <a:p>
            <a:pPr algn="just"/>
            <a:endParaRPr lang="en-GB" sz="3200" b="0" i="0" u="none" strike="noStrike" baseline="0" dirty="0">
              <a:solidFill>
                <a:srgbClr val="000000"/>
              </a:solidFill>
              <a:latin typeface="Arial" panose="020B0604020202020204" pitchFamily="34" charset="0"/>
            </a:endParaRPr>
          </a:p>
          <a:p>
            <a:pPr marL="571500" indent="-571500" algn="just">
              <a:buFont typeface="Arial" panose="020B0604020202020204" pitchFamily="34" charset="0"/>
              <a:buChar char="•"/>
            </a:pPr>
            <a:r>
              <a:rPr lang="en-GB" sz="3200" b="0" i="0" u="none" strike="noStrike" baseline="0" dirty="0">
                <a:solidFill>
                  <a:srgbClr val="000000"/>
                </a:solidFill>
                <a:latin typeface="Arial" panose="020B0604020202020204" pitchFamily="34" charset="0"/>
              </a:rPr>
              <a:t>The gazette, on proposed sectoral numerical targets, was published in May 2023 and February 2024 for public comment.</a:t>
            </a:r>
          </a:p>
          <a:p>
            <a:pPr algn="just"/>
            <a:endParaRPr lang="en-GB" sz="3200" b="0" i="0" u="none" strike="noStrike" baseline="0" dirty="0">
              <a:solidFill>
                <a:srgbClr val="000000"/>
              </a:solidFill>
              <a:latin typeface="Arial" panose="020B0604020202020204" pitchFamily="34" charset="0"/>
            </a:endParaRPr>
          </a:p>
          <a:p>
            <a:pPr marL="571500" indent="-571500" algn="just">
              <a:buFont typeface="Arial" panose="020B0604020202020204" pitchFamily="34" charset="0"/>
              <a:buChar char="•"/>
            </a:pPr>
            <a:r>
              <a:rPr lang="en-GB" sz="3200" b="0" i="0" u="none" strike="noStrike" baseline="0" dirty="0">
                <a:solidFill>
                  <a:srgbClr val="000000"/>
                </a:solidFill>
                <a:latin typeface="Arial" panose="020B0604020202020204" pitchFamily="34" charset="0"/>
              </a:rPr>
              <a:t> Sectors had submitted their comments on the proposed numerical targets within the prescribed period on 30 April 2024 and requested further engagements with DEL for clarity and discussion on the proposed targets.</a:t>
            </a:r>
          </a:p>
          <a:p>
            <a:pPr algn="just"/>
            <a:endParaRPr lang="en-GB" sz="3200" b="0" i="0" u="none" strike="noStrike" baseline="0" dirty="0">
              <a:solidFill>
                <a:srgbClr val="000000"/>
              </a:solidFill>
              <a:latin typeface="Arial" panose="020B0604020202020204" pitchFamily="34" charset="0"/>
            </a:endParaRPr>
          </a:p>
          <a:p>
            <a:pPr marL="571500" indent="-571500" algn="just">
              <a:buFont typeface="Arial" panose="020B0604020202020204" pitchFamily="34" charset="0"/>
              <a:buChar char="•"/>
            </a:pPr>
            <a:r>
              <a:rPr lang="en-GB" sz="3200" b="0" i="0" u="none" strike="noStrike" baseline="0" dirty="0">
                <a:solidFill>
                  <a:srgbClr val="000000"/>
                </a:solidFill>
                <a:latin typeface="Arial" panose="020B0604020202020204" pitchFamily="34" charset="0"/>
              </a:rPr>
              <a:t>The President of RSA signed a proclamation in November 2024 setting the EE Amendment Act implementation date as 1 January 2025.</a:t>
            </a:r>
          </a:p>
          <a:p>
            <a:pPr algn="just"/>
            <a:endParaRPr lang="en-GB" sz="3200" b="0" i="0" u="none" strike="noStrike" baseline="0" dirty="0">
              <a:solidFill>
                <a:srgbClr val="000000"/>
              </a:solidFill>
              <a:latin typeface="Arial" panose="020B0604020202020204" pitchFamily="34" charset="0"/>
            </a:endParaRPr>
          </a:p>
          <a:p>
            <a:pPr marL="571500" indent="-571500" algn="just">
              <a:buFont typeface="Arial" panose="020B0604020202020204" pitchFamily="34" charset="0"/>
              <a:buChar char="•"/>
            </a:pPr>
            <a:r>
              <a:rPr lang="en-GB" sz="3200" b="0" i="0" u="none" strike="noStrike" baseline="0" dirty="0">
                <a:solidFill>
                  <a:srgbClr val="000000"/>
                </a:solidFill>
                <a:latin typeface="Arial" panose="020B0604020202020204" pitchFamily="34" charset="0"/>
              </a:rPr>
              <a:t>The DEL held an initial consultation/meeting with </a:t>
            </a:r>
            <a:r>
              <a:rPr lang="en-GB" sz="3200" dirty="0">
                <a:latin typeface="Arial" panose="020B0604020202020204" pitchFamily="34" charset="0"/>
              </a:rPr>
              <a:t>sectors during </a:t>
            </a:r>
            <a:r>
              <a:rPr lang="en-GB" sz="3200" b="0" i="0" u="none" strike="noStrike" baseline="0" dirty="0">
                <a:solidFill>
                  <a:srgbClr val="000000"/>
                </a:solidFill>
                <a:latin typeface="Arial" panose="020B0604020202020204" pitchFamily="34" charset="0"/>
              </a:rPr>
              <a:t>February 2025 to share, amongst others, the proposed sector targets.</a:t>
            </a:r>
          </a:p>
          <a:p>
            <a:pPr algn="just"/>
            <a:endParaRPr lang="en-GB" sz="3200" b="0" i="0" u="none" strike="noStrike" baseline="0" dirty="0">
              <a:solidFill>
                <a:srgbClr val="000000"/>
              </a:solidFill>
              <a:latin typeface="Arial" panose="020B0604020202020204" pitchFamily="34" charset="0"/>
            </a:endParaRPr>
          </a:p>
          <a:p>
            <a:pPr marL="571500" indent="-571500" algn="just">
              <a:buFont typeface="Arial" panose="020B0604020202020204" pitchFamily="34" charset="0"/>
              <a:buChar char="•"/>
            </a:pPr>
            <a:r>
              <a:rPr lang="en-GB" sz="3200" dirty="0">
                <a:latin typeface="Arial" panose="020B0604020202020204" pitchFamily="34" charset="0"/>
              </a:rPr>
              <a:t>Sectors</a:t>
            </a:r>
            <a:r>
              <a:rPr lang="en-GB" sz="3200" b="0" i="0" u="none" strike="noStrike" baseline="0" dirty="0">
                <a:solidFill>
                  <a:srgbClr val="000000"/>
                </a:solidFill>
                <a:latin typeface="Arial" panose="020B0604020202020204" pitchFamily="34" charset="0"/>
              </a:rPr>
              <a:t>, through BUSA, arranged bilateral meetings between the parties to further engage and deliberate on the EE sector targets. </a:t>
            </a:r>
            <a:endParaRPr lang="en-GB" sz="3200" dirty="0">
              <a:latin typeface="Arial" panose="020B0604020202020204" pitchFamily="34" charset="0"/>
            </a:endParaRPr>
          </a:p>
          <a:p>
            <a:pPr marL="571500" indent="-571500" algn="just">
              <a:buFont typeface="Arial" panose="020B0604020202020204" pitchFamily="34" charset="0"/>
              <a:buChar char="•"/>
            </a:pPr>
            <a:endParaRPr lang="en-GB" sz="2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79340971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CBA32D-2A9A-30A9-1DC6-776A6DB10CAC}"/>
              </a:ext>
            </a:extLst>
          </p:cNvPr>
          <p:cNvSpPr txBox="1"/>
          <p:nvPr/>
        </p:nvSpPr>
        <p:spPr>
          <a:xfrm>
            <a:off x="5673852" y="5713616"/>
            <a:ext cx="12188952" cy="15490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457200">
              <a:lnSpc>
                <a:spcPct val="150000"/>
              </a:lnSpc>
              <a:buSzPct val="100000"/>
              <a:defRPr>
                <a:solidFill>
                  <a:srgbClr val="1C232B"/>
                </a:solidFill>
                <a:latin typeface="Arial"/>
                <a:ea typeface="Arial"/>
                <a:cs typeface="Arial"/>
                <a:sym typeface="Arial"/>
              </a:defRPr>
            </a:pPr>
            <a:r>
              <a:rPr lang="en-ZA" sz="7200" b="1" dirty="0">
                <a:solidFill>
                  <a:schemeClr val="bg1"/>
                </a:solidFill>
                <a:latin typeface="Arial" panose="020B0604020202020204" pitchFamily="34" charset="0"/>
                <a:cs typeface="Arial" panose="020B0604020202020204" pitchFamily="34" charset="0"/>
              </a:rPr>
              <a:t>Key Business Concerns </a:t>
            </a:r>
          </a:p>
        </p:txBody>
      </p:sp>
    </p:spTree>
    <p:extLst>
      <p:ext uri="{BB962C8B-B14F-4D97-AF65-F5344CB8AC3E}">
        <p14:creationId xmlns:p14="http://schemas.microsoft.com/office/powerpoint/2010/main" val="31378320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HEADING GOES HERE"/>
          <p:cNvSpPr txBox="1"/>
          <p:nvPr/>
        </p:nvSpPr>
        <p:spPr>
          <a:xfrm>
            <a:off x="971103" y="958383"/>
            <a:ext cx="22382610" cy="84125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SUBSTANTIVE CONCERNS</a:t>
            </a:r>
          </a:p>
        </p:txBody>
      </p:sp>
      <p:sp>
        <p:nvSpPr>
          <p:cNvPr id="155" name="DOCUMENT SUB-HEADING GOES HERE"/>
          <p:cNvSpPr txBox="1"/>
          <p:nvPr/>
        </p:nvSpPr>
        <p:spPr>
          <a:xfrm>
            <a:off x="744090" y="2469643"/>
            <a:ext cx="22382610" cy="1001919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lstStyle/>
          <a:p>
            <a:pPr marL="514350" indent="-514350" algn="l">
              <a:buFont typeface="Arial" panose="020B0604020202020204" pitchFamily="34" charset="0"/>
              <a:buChar char="•"/>
            </a:pPr>
            <a:r>
              <a:rPr lang="en-GB" sz="3400" b="1" dirty="0">
                <a:solidFill>
                  <a:schemeClr val="tx1"/>
                </a:solidFill>
                <a:latin typeface="Arial" panose="020B0604020202020204" pitchFamily="34" charset="0"/>
                <a:cs typeface="Arial" panose="020B0604020202020204" pitchFamily="34" charset="0"/>
              </a:rPr>
              <a:t> Premature Consultations: </a:t>
            </a:r>
            <a:r>
              <a:rPr lang="en-GB" sz="3400" dirty="0">
                <a:solidFill>
                  <a:schemeClr val="tx1"/>
                </a:solidFill>
                <a:latin typeface="Arial" panose="020B0604020202020204" pitchFamily="34" charset="0"/>
                <a:cs typeface="Arial" panose="020B0604020202020204" pitchFamily="34" charset="0"/>
              </a:rPr>
              <a:t>Although public comments were invited on the 2023 and 2024 Draft Regulations, the Minister did not yet have the legal authority to do so, as the Employment Equity Amendment Act had not come into effect. Therefore, any consultation processes or notices issued before 1 January 2025 were premature and beyond the Minister’s legal powers.</a:t>
            </a:r>
          </a:p>
          <a:p>
            <a:pPr algn="l"/>
            <a:endParaRPr lang="en-GB" sz="3400" dirty="0">
              <a:solidFill>
                <a:schemeClr val="tx1"/>
              </a:solidFill>
              <a:latin typeface="Arial" panose="020B0604020202020204" pitchFamily="34" charset="0"/>
              <a:cs typeface="Arial" panose="020B0604020202020204" pitchFamily="34" charset="0"/>
            </a:endParaRPr>
          </a:p>
          <a:p>
            <a:pPr marL="514350" indent="-514350" algn="l">
              <a:buFont typeface="Arial" panose="020B0604020202020204" pitchFamily="34" charset="0"/>
              <a:buChar char="•"/>
            </a:pPr>
            <a:r>
              <a:rPr lang="en-ZA" sz="3400" b="1" dirty="0">
                <a:effectLst/>
                <a:latin typeface="Arial" panose="020B0604020202020204" pitchFamily="34" charset="0"/>
                <a:ea typeface="Calibri" panose="020F0502020204030204" pitchFamily="34" charset="0"/>
                <a:cs typeface="Arial" panose="020B0604020202020204" pitchFamily="34" charset="0"/>
              </a:rPr>
              <a:t>The identification of sectors: </a:t>
            </a:r>
            <a:r>
              <a:rPr lang="en-GB" sz="3400" dirty="0">
                <a:latin typeface="Arial" panose="020B0604020202020204" pitchFamily="34" charset="0"/>
                <a:cs typeface="Arial" panose="020B0604020202020204" pitchFamily="34" charset="0"/>
              </a:rPr>
              <a:t>There is limited alignment between the published sector targets and the actual workforce profiles of the diverse sub-sectors within the broader industry. Applying a single sectoral target to the entire sectors despite their varied sub-sectors is not rational. Therefore, </a:t>
            </a:r>
            <a:r>
              <a:rPr lang="en-ZA" sz="3400" dirty="0">
                <a:effectLst/>
                <a:latin typeface="Arial" panose="020B0604020202020204" pitchFamily="34" charset="0"/>
                <a:ea typeface="Times New Roman" panose="02020603050405020304" pitchFamily="18" charset="0"/>
                <a:cs typeface="Arial" panose="020B0604020202020204" pitchFamily="34" charset="0"/>
              </a:rPr>
              <a:t>the Minister has the power </a:t>
            </a:r>
            <a:r>
              <a:rPr lang="en-ZA" sz="3400" b="1" u="sng" dirty="0">
                <a:effectLst/>
                <a:latin typeface="Arial" panose="020B0604020202020204" pitchFamily="34" charset="0"/>
                <a:ea typeface="Times New Roman" panose="02020603050405020304" pitchFamily="18" charset="0"/>
                <a:cs typeface="Arial" panose="020B0604020202020204" pitchFamily="34" charset="0"/>
              </a:rPr>
              <a:t>to identify subsectors</a:t>
            </a:r>
            <a:r>
              <a:rPr lang="en-ZA" sz="3400" dirty="0">
                <a:effectLst/>
                <a:latin typeface="Arial" panose="020B0604020202020204" pitchFamily="34" charset="0"/>
                <a:ea typeface="Times New Roman" panose="02020603050405020304" pitchFamily="18" charset="0"/>
                <a:cs typeface="Arial" panose="020B0604020202020204" pitchFamily="34" charset="0"/>
              </a:rPr>
              <a:t> and has failed to do so.</a:t>
            </a:r>
            <a:r>
              <a:rPr lang="en-ZA" sz="3400" b="1" dirty="0">
                <a:effectLst/>
                <a:latin typeface="Arial" panose="020B0604020202020204" pitchFamily="34" charset="0"/>
                <a:ea typeface="Times New Roman" panose="02020603050405020304" pitchFamily="18" charset="0"/>
                <a:cs typeface="Arial" panose="020B0604020202020204" pitchFamily="34" charset="0"/>
              </a:rPr>
              <a:t> On the public comments there were numerous legitimate concerns around this and notwithstanding that there has been no engagement to look at subsectors.</a:t>
            </a:r>
            <a:endParaRPr lang="en-ZA" sz="3400" dirty="0">
              <a:effectLst/>
              <a:latin typeface="Arial" panose="020B0604020202020204" pitchFamily="34" charset="0"/>
              <a:ea typeface="Times New Roman" panose="02020603050405020304" pitchFamily="18" charset="0"/>
              <a:cs typeface="Arial" panose="020B0604020202020204" pitchFamily="34" charset="0"/>
            </a:endParaRPr>
          </a:p>
          <a:p>
            <a:endParaRPr lang="en-ZA" sz="3400" b="0" i="0" u="none" strike="noStrike" baseline="0" dirty="0">
              <a:solidFill>
                <a:srgbClr val="00000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3400" dirty="0">
                <a:latin typeface="Arial" panose="020B0604020202020204" pitchFamily="34" charset="0"/>
                <a:cs typeface="Arial" panose="020B0604020202020204" pitchFamily="34" charset="0"/>
              </a:rPr>
              <a:t>The proposed targets require significant annual increases in representation, especially at senior levels. However, achieving these targets faces several substantial structural challenges. Notably, they are being introduced during a period of constrained economic growth and a challenging labour market, which further impedes their feasibility.</a:t>
            </a:r>
          </a:p>
          <a:p>
            <a:pPr marL="342900" indent="-342900" algn="just">
              <a:buFont typeface="Arial" panose="020B0604020202020204" pitchFamily="34" charset="0"/>
              <a:buChar char="•"/>
            </a:pPr>
            <a:endParaRPr lang="en-GB" sz="34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ZA" sz="2800" b="0" i="0" u="none" strike="noStrike" baseline="0" dirty="0">
              <a:solidFill>
                <a:srgbClr val="000000"/>
              </a:solidFill>
              <a:latin typeface="Arial" panose="020B0604020202020204" pitchFamily="34" charset="0"/>
              <a:cs typeface="Arial" panose="020B0604020202020204" pitchFamily="34" charset="0"/>
            </a:endParaRPr>
          </a:p>
          <a:p>
            <a:pPr marL="300789" indent="-300789" algn="just" defTabSz="457200">
              <a:lnSpc>
                <a:spcPct val="120000"/>
              </a:lnSpc>
              <a:buSzPct val="100000"/>
              <a:buChar char="•"/>
              <a:defRPr>
                <a:latin typeface="Arial"/>
                <a:ea typeface="Arial"/>
                <a:cs typeface="Arial"/>
                <a:sym typeface="Arial"/>
              </a:defRPr>
            </a:pPr>
            <a:endParaRPr dirty="0"/>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r>
              <a:rPr lang="en-ZA" dirty="0"/>
              <a:t>6</a:t>
            </a:r>
            <a:endParaRPr lang="uk-UA"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HEADING GOES HERE"/>
          <p:cNvSpPr txBox="1"/>
          <p:nvPr/>
        </p:nvSpPr>
        <p:spPr>
          <a:xfrm>
            <a:off x="971103" y="958383"/>
            <a:ext cx="22382610"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SUBSTANTIVE CONCERNS CONTINUED… </a:t>
            </a:r>
          </a:p>
        </p:txBody>
      </p:sp>
      <p:sp>
        <p:nvSpPr>
          <p:cNvPr id="155" name="DOCUMENT SUB-HEADING GOES HERE"/>
          <p:cNvSpPr txBox="1"/>
          <p:nvPr/>
        </p:nvSpPr>
        <p:spPr>
          <a:xfrm>
            <a:off x="1020414" y="1975104"/>
            <a:ext cx="22882002" cy="1042803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lstStyle/>
          <a:p>
            <a:pPr marL="457200" indent="-457200" algn="just">
              <a:buFont typeface="Arial" panose="020B0604020202020204" pitchFamily="34" charset="0"/>
              <a:buChar char="•"/>
            </a:pPr>
            <a:r>
              <a:rPr lang="en-ZA" sz="3600" b="1" i="0" u="none" strike="noStrike" baseline="0" dirty="0">
                <a:solidFill>
                  <a:srgbClr val="000000"/>
                </a:solidFill>
                <a:latin typeface="Arial" panose="020B0604020202020204" pitchFamily="34" charset="0"/>
                <a:cs typeface="Arial" panose="020B0604020202020204" pitchFamily="34" charset="0"/>
              </a:rPr>
              <a:t>Lack of Empirical data and Methodology: </a:t>
            </a:r>
            <a:r>
              <a:rPr lang="en-GB" sz="3600" dirty="0">
                <a:latin typeface="Arial" panose="020B0604020202020204" pitchFamily="34" charset="0"/>
                <a:cs typeface="Arial" panose="020B0604020202020204" pitchFamily="34" charset="0"/>
              </a:rPr>
              <a:t>The Minister has set sector targets without adequate reliance on empirical or statistical data. Despite repeated requests, the DEL has not demonstrated that it considered key factors such as: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the availability of suitably qualified individuals within the EAP pool;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relevant qualifications,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skills, experience, and potential for development;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sector-specific turnover and attrition rates;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recruitment and promotion trends; and </a:t>
            </a:r>
          </a:p>
          <a:p>
            <a:pPr marL="571500" lvl="8" indent="-571500" algn="just">
              <a:buFont typeface="Courier New" panose="02070309020205020404" pitchFamily="49" charset="0"/>
              <a:buChar char="o"/>
            </a:pPr>
            <a:r>
              <a:rPr lang="en-GB" sz="3600" i="1" dirty="0">
                <a:latin typeface="Arial" panose="020B0604020202020204" pitchFamily="34" charset="0"/>
                <a:cs typeface="Arial" panose="020B0604020202020204" pitchFamily="34" charset="0"/>
              </a:rPr>
              <a:t>the extent to which designated groups within the sector align with EAP demographics.</a:t>
            </a:r>
          </a:p>
          <a:p>
            <a:pPr marL="571500" lvl="8" indent="-571500" algn="just">
              <a:buFont typeface="Courier New" panose="02070309020205020404" pitchFamily="49" charset="0"/>
              <a:buChar char="o"/>
            </a:pPr>
            <a:endParaRPr lang="en-GB" sz="3600" i="1" dirty="0">
              <a:latin typeface="Arial" panose="020B0604020202020204" pitchFamily="34" charset="0"/>
              <a:cs typeface="Arial" panose="020B0604020202020204" pitchFamily="34" charset="0"/>
            </a:endParaRPr>
          </a:p>
          <a:p>
            <a:pPr lvl="8"/>
            <a:r>
              <a:rPr lang="en-GB" sz="3600" dirty="0">
                <a:solidFill>
                  <a:srgbClr val="FF0000"/>
                </a:solidFill>
                <a:latin typeface="Arial" panose="020B0604020202020204" pitchFamily="34" charset="0"/>
                <a:cs typeface="Arial" panose="020B0604020202020204" pitchFamily="34" charset="0"/>
              </a:rPr>
              <a:t>Solution: DEL must conduct sector-specific analysis to </a:t>
            </a:r>
            <a:r>
              <a:rPr lang="en-ZA" sz="3600" dirty="0">
                <a:solidFill>
                  <a:srgbClr val="FF0000"/>
                </a:solidFill>
                <a:latin typeface="Arial" panose="020B0604020202020204" pitchFamily="34" charset="0"/>
                <a:cs typeface="Arial" panose="020B0604020202020204" pitchFamily="34" charset="0"/>
              </a:rPr>
              <a:t>know this grouping</a:t>
            </a:r>
          </a:p>
          <a:p>
            <a:pPr lvl="8" algn="just"/>
            <a:endParaRPr lang="en-ZA" sz="3600" i="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3600" dirty="0">
                <a:latin typeface="Arial" panose="020B0604020202020204" pitchFamily="34" charset="0"/>
                <a:cs typeface="Arial" panose="020B0604020202020204" pitchFamily="34" charset="0"/>
              </a:rPr>
              <a:t>The DEL has not provided a clear explanation for its decision to raise the disability target to 3%, particularly given that during the consultations, it was stated that there were no available disability statistics to support this target.</a:t>
            </a:r>
            <a:endParaRPr lang="en-GB" sz="3600" dirty="0">
              <a:solidFill>
                <a:srgbClr val="FF0000"/>
              </a:solidFill>
              <a:latin typeface="Arial" panose="020B0604020202020204" pitchFamily="34" charset="0"/>
              <a:cs typeface="Arial" panose="020B0604020202020204" pitchFamily="34" charset="0"/>
            </a:endParaRPr>
          </a:p>
          <a:p>
            <a:pPr marL="457200" lvl="5" indent="-457200" algn="just">
              <a:buFont typeface="Arial" panose="020B0604020202020204" pitchFamily="34" charset="0"/>
              <a:buChar char="•"/>
            </a:pPr>
            <a:r>
              <a:rPr lang="en-ZA" sz="3600" b="1" dirty="0">
                <a:latin typeface="Arial" panose="020B0604020202020204" pitchFamily="34" charset="0"/>
                <a:cs typeface="Arial" panose="020B0604020202020204" pitchFamily="34" charset="0"/>
              </a:rPr>
              <a:t>Regulations Contradict Enabling Legislation: </a:t>
            </a:r>
            <a:r>
              <a:rPr lang="en-ZA" sz="3600" dirty="0">
                <a:latin typeface="Arial" panose="020B0604020202020204" pitchFamily="34" charset="0"/>
                <a:cs typeface="Arial" panose="020B0604020202020204" pitchFamily="34" charset="0"/>
              </a:rPr>
              <a:t>The </a:t>
            </a:r>
            <a:r>
              <a:rPr lang="en-GB" sz="3600" b="1" dirty="0">
                <a:solidFill>
                  <a:schemeClr val="tx1"/>
                </a:solidFill>
                <a:effectLst/>
                <a:latin typeface="Arial" panose="020B0604020202020204" pitchFamily="34" charset="0"/>
                <a:cs typeface="Arial" panose="020B0604020202020204" pitchFamily="34" charset="0"/>
              </a:rPr>
              <a:t>Employment Equity Regulations, 2025</a:t>
            </a:r>
            <a:r>
              <a:rPr lang="en-GB" sz="3200" b="1" i="1" dirty="0">
                <a:solidFill>
                  <a:schemeClr val="tx1"/>
                </a:solidFill>
                <a:effectLst/>
                <a:latin typeface="Arial" panose="020B0604020202020204" pitchFamily="34" charset="0"/>
                <a:cs typeface="Arial" panose="020B0604020202020204" pitchFamily="34" charset="0"/>
              </a:rPr>
              <a:t>(‘Admin  Regu</a:t>
            </a:r>
            <a:r>
              <a:rPr lang="en-GB" sz="3200" b="1" i="1" dirty="0">
                <a:solidFill>
                  <a:schemeClr val="tx1"/>
                </a:solidFill>
                <a:latin typeface="Arial" panose="020B0604020202020204" pitchFamily="34" charset="0"/>
                <a:cs typeface="Arial" panose="020B0604020202020204" pitchFamily="34" charset="0"/>
              </a:rPr>
              <a:t>lations’)</a:t>
            </a:r>
            <a:r>
              <a:rPr lang="en-GB" sz="3200" b="1" i="1" dirty="0">
                <a:solidFill>
                  <a:schemeClr val="tx1"/>
                </a:solidFill>
                <a:effectLst/>
                <a:latin typeface="Arial" panose="020B0604020202020204" pitchFamily="34" charset="0"/>
                <a:cs typeface="Arial" panose="020B0604020202020204" pitchFamily="34" charset="0"/>
              </a:rPr>
              <a:t> </a:t>
            </a:r>
            <a:r>
              <a:rPr lang="en-GB" sz="3600" dirty="0">
                <a:solidFill>
                  <a:schemeClr val="tx1"/>
                </a:solidFill>
                <a:latin typeface="Arial" panose="020B0604020202020204" pitchFamily="34" charset="0"/>
                <a:cs typeface="Arial" panose="020B0604020202020204" pitchFamily="34" charset="0"/>
              </a:rPr>
              <a:t>contradict </a:t>
            </a:r>
            <a:r>
              <a:rPr lang="en-GB" sz="3600" dirty="0">
                <a:latin typeface="Arial" panose="020B0604020202020204" pitchFamily="34" charset="0"/>
                <a:cs typeface="Arial" panose="020B0604020202020204" pitchFamily="34" charset="0"/>
              </a:rPr>
              <a:t>section 20(2)(e) of the EEA, which clearly stipulates that a plan must have a duration of no less than one year and no more than five years. Regulations cannot supersede the provisions of primary legislation, such as the EEA.</a:t>
            </a:r>
          </a:p>
          <a:p>
            <a:pPr marL="571500" lvl="5" indent="-571500" algn="l">
              <a:buFont typeface="Arial" panose="020B0604020202020204" pitchFamily="34" charset="0"/>
              <a:buChar char="•"/>
            </a:pPr>
            <a:endParaRPr lang="en-GB" sz="2000" dirty="0">
              <a:solidFill>
                <a:srgbClr val="FF0000"/>
              </a:solidFill>
            </a:endParaRPr>
          </a:p>
          <a:p>
            <a:pPr lvl="5" algn="l"/>
            <a:endParaRPr lang="en-ZA" sz="3600" b="0" i="0" u="none" strike="noStrike" baseline="0" dirty="0">
              <a:solidFill>
                <a:srgbClr val="000000"/>
              </a:solidFill>
              <a:latin typeface="Arial" panose="020B0604020202020204" pitchFamily="34" charset="0"/>
              <a:cs typeface="Arial" panose="020B0604020202020204" pitchFamily="34" charset="0"/>
            </a:endParaRPr>
          </a:p>
          <a:p>
            <a:pPr marL="300789" indent="-300789" algn="just" defTabSz="457200">
              <a:lnSpc>
                <a:spcPct val="120000"/>
              </a:lnSpc>
              <a:buSzPct val="100000"/>
              <a:buChar char="•"/>
              <a:defRPr>
                <a:latin typeface="Arial"/>
                <a:ea typeface="Arial"/>
                <a:cs typeface="Arial"/>
                <a:sym typeface="Arial"/>
              </a:defRPr>
            </a:pPr>
            <a:endParaRPr dirty="0"/>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386B9D-F717-CA48-BFB1-1989410FF817}" type="slidenum">
              <a:rPr lang="uk-UA" smtClean="0"/>
              <a:t>7</a:t>
            </a:fld>
            <a:endParaRPr lang="uk-UA" dirty="0"/>
          </a:p>
        </p:txBody>
      </p:sp>
    </p:spTree>
    <p:extLst>
      <p:ext uri="{BB962C8B-B14F-4D97-AF65-F5344CB8AC3E}">
        <p14:creationId xmlns:p14="http://schemas.microsoft.com/office/powerpoint/2010/main" val="83490205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HEADING GOES HERE"/>
          <p:cNvSpPr txBox="1"/>
          <p:nvPr/>
        </p:nvSpPr>
        <p:spPr>
          <a:xfrm>
            <a:off x="971103" y="958383"/>
            <a:ext cx="22382610" cy="76739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pPr algn="l"/>
            <a:r>
              <a:rPr lang="en-ZA" sz="5400" dirty="0"/>
              <a:t>EXCESSIVE TARGETS UNDERMINE THE </a:t>
            </a:r>
            <a:r>
              <a:rPr lang="en-GB" sz="5400" dirty="0"/>
              <a:t>7 JUSTIFIABLE REASONS</a:t>
            </a:r>
          </a:p>
        </p:txBody>
      </p:sp>
      <p:sp>
        <p:nvSpPr>
          <p:cNvPr id="155" name="DOCUMENT SUB-HEADING GOES HERE"/>
          <p:cNvSpPr txBox="1"/>
          <p:nvPr/>
        </p:nvSpPr>
        <p:spPr>
          <a:xfrm>
            <a:off x="1030287" y="1848402"/>
            <a:ext cx="23260497" cy="1001919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lstStyle/>
          <a:p>
            <a:pPr algn="l"/>
            <a:r>
              <a:rPr lang="en-GB" sz="3600" i="1" dirty="0">
                <a:latin typeface="Arial" panose="020B0604020202020204" pitchFamily="34" charset="0"/>
                <a:cs typeface="Arial" panose="020B0604020202020204" pitchFamily="34" charset="0"/>
              </a:rPr>
              <a:t>Example from the Motor Industry Sector</a:t>
            </a:r>
          </a:p>
          <a:p>
            <a:pPr algn="l"/>
            <a:r>
              <a:rPr lang="en-GB" sz="2800" b="1" i="1" u="none" strike="noStrike" baseline="0" dirty="0">
                <a:solidFill>
                  <a:srgbClr val="FF0000"/>
                </a:solidFill>
                <a:latin typeface="Arial" panose="020B0604020202020204" pitchFamily="34" charset="0"/>
                <a:cs typeface="Arial" panose="020B0604020202020204" pitchFamily="34" charset="0"/>
              </a:rPr>
              <a:t>These reasons will mostly apply to the sector, making the EE targets meaningless for the automotive aftermarket sector.</a:t>
            </a:r>
          </a:p>
          <a:p>
            <a:pPr algn="l"/>
            <a:endParaRPr lang="en-GB" sz="3600" i="1" dirty="0">
              <a:latin typeface="Arial" panose="020B0604020202020204" pitchFamily="34" charset="0"/>
              <a:cs typeface="Arial" panose="020B0604020202020204" pitchFamily="34" charset="0"/>
            </a:endParaRPr>
          </a:p>
          <a:p>
            <a:pPr algn="l"/>
            <a:r>
              <a:rPr lang="en-GB" sz="3600" b="1" dirty="0">
                <a:latin typeface="Arial" panose="020B0604020202020204" pitchFamily="34" charset="0"/>
                <a:cs typeface="Arial" panose="020B0604020202020204" pitchFamily="34" charset="0"/>
              </a:rPr>
              <a:t>Recruitment: </a:t>
            </a:r>
            <a:r>
              <a:rPr lang="en-GB" sz="3600" dirty="0">
                <a:latin typeface="Arial" panose="020B0604020202020204" pitchFamily="34" charset="0"/>
                <a:cs typeface="Arial" panose="020B0604020202020204" pitchFamily="34" charset="0"/>
              </a:rPr>
              <a:t>MIBCO jobs growth indicates slow growth of 1% in 5 years</a:t>
            </a:r>
          </a:p>
          <a:p>
            <a:pPr algn="l"/>
            <a:r>
              <a:rPr lang="en-GB" sz="3600" b="1" dirty="0">
                <a:latin typeface="Arial" panose="020B0604020202020204" pitchFamily="34" charset="0"/>
                <a:cs typeface="Arial" panose="020B0604020202020204" pitchFamily="34" charset="0"/>
              </a:rPr>
              <a:t>Lack of skills: </a:t>
            </a:r>
            <a:r>
              <a:rPr lang="en-GB" sz="3600" dirty="0">
                <a:latin typeface="Arial" panose="020B0604020202020204" pitchFamily="34" charset="0"/>
                <a:cs typeface="Arial" panose="020B0604020202020204" pitchFamily="34" charset="0"/>
              </a:rPr>
              <a:t>Artisan degradation over the years, our members would like to work together with the DEL to train artisans, accelerate current programmes to address real issues.</a:t>
            </a:r>
          </a:p>
          <a:p>
            <a:pPr algn="l"/>
            <a:endParaRPr lang="en-GB" sz="3600" dirty="0">
              <a:latin typeface="Arial" panose="020B0604020202020204" pitchFamily="34" charset="0"/>
              <a:cs typeface="Arial" panose="020B0604020202020204" pitchFamily="34" charset="0"/>
            </a:endParaRPr>
          </a:p>
          <a:p>
            <a:pPr algn="l"/>
            <a:r>
              <a:rPr lang="en-GB" sz="3600" dirty="0">
                <a:latin typeface="Arial" panose="020B0604020202020204" pitchFamily="34" charset="0"/>
                <a:cs typeface="Arial" panose="020B0604020202020204" pitchFamily="34" charset="0"/>
              </a:rPr>
              <a:t>Impact on business and economic circumstances:</a:t>
            </a:r>
          </a:p>
          <a:p>
            <a:pPr marL="571500" indent="-571500" algn="l">
              <a:buFont typeface="Arial" panose="020B0604020202020204" pitchFamily="34" charset="0"/>
              <a:buChar char="•"/>
            </a:pPr>
            <a:r>
              <a:rPr lang="en-GB" sz="3600" b="1" dirty="0">
                <a:latin typeface="Arial" panose="020B0604020202020204" pitchFamily="34" charset="0"/>
                <a:cs typeface="Arial" panose="020B0604020202020204" pitchFamily="34" charset="0"/>
              </a:rPr>
              <a:t>GDP</a:t>
            </a:r>
          </a:p>
          <a:p>
            <a:pPr marL="571500" lvl="1" indent="-571500" algn="l">
              <a:buFont typeface="Courier New" panose="02070309020205020404" pitchFamily="49" charset="0"/>
              <a:buChar char="o"/>
            </a:pPr>
            <a:r>
              <a:rPr lang="en-GB" sz="3600" dirty="0">
                <a:latin typeface="Arial" panose="020B0604020202020204" pitchFamily="34" charset="0"/>
                <a:cs typeface="Arial" panose="020B0604020202020204" pitchFamily="34" charset="0"/>
              </a:rPr>
              <a:t>5.3% - automotive industry as a whole</a:t>
            </a:r>
          </a:p>
          <a:p>
            <a:pPr marL="571500" lvl="1" indent="-571500" algn="l">
              <a:buFont typeface="Courier New" panose="02070309020205020404" pitchFamily="49" charset="0"/>
              <a:buChar char="o"/>
            </a:pPr>
            <a:r>
              <a:rPr lang="en-GB" sz="3600" dirty="0">
                <a:latin typeface="Arial" panose="020B0604020202020204" pitchFamily="34" charset="0"/>
                <a:cs typeface="Arial" panose="020B0604020202020204" pitchFamily="34" charset="0"/>
              </a:rPr>
              <a:t>3.2% - manufacturing only</a:t>
            </a:r>
          </a:p>
          <a:p>
            <a:pPr marL="571500" lvl="1" indent="-571500" algn="l">
              <a:buFont typeface="Courier New" panose="02070309020205020404" pitchFamily="49" charset="0"/>
              <a:buChar char="o"/>
            </a:pPr>
            <a:r>
              <a:rPr lang="en-GB" sz="3600" dirty="0">
                <a:latin typeface="Arial" panose="020B0604020202020204" pitchFamily="34" charset="0"/>
                <a:cs typeface="Arial" panose="020B0604020202020204" pitchFamily="34" charset="0"/>
              </a:rPr>
              <a:t>2.1% - retail and aftermarket</a:t>
            </a:r>
          </a:p>
          <a:p>
            <a:pPr marL="571500" indent="-571500" algn="l">
              <a:buFont typeface="Arial" panose="020B0604020202020204" pitchFamily="34" charset="0"/>
              <a:buChar char="•"/>
            </a:pPr>
            <a:r>
              <a:rPr lang="en-GB" sz="3600" b="1" dirty="0">
                <a:latin typeface="Arial" panose="020B0604020202020204" pitchFamily="34" charset="0"/>
                <a:cs typeface="Arial" panose="020B0604020202020204" pitchFamily="34" charset="0"/>
              </a:rPr>
              <a:t>Loss of business and income </a:t>
            </a:r>
            <a:r>
              <a:rPr lang="en-GB" sz="3600" dirty="0">
                <a:latin typeface="Arial" panose="020B0604020202020204" pitchFamily="34" charset="0"/>
                <a:cs typeface="Arial" panose="020B0604020202020204" pitchFamily="34" charset="0"/>
              </a:rPr>
              <a:t>- Cannot fix this within a year</a:t>
            </a:r>
          </a:p>
          <a:p>
            <a:pPr marL="571500" indent="-571500" algn="l">
              <a:buFont typeface="Arial" panose="020B0604020202020204" pitchFamily="34" charset="0"/>
              <a:buChar char="•"/>
            </a:pPr>
            <a:r>
              <a:rPr lang="en-GB" sz="3600" dirty="0">
                <a:latin typeface="Arial" panose="020B0604020202020204" pitchFamily="34" charset="0"/>
                <a:cs typeface="Arial" panose="020B0604020202020204" pitchFamily="34" charset="0"/>
              </a:rPr>
              <a:t>The </a:t>
            </a:r>
            <a:r>
              <a:rPr lang="en-GB" sz="3600" b="1" dirty="0">
                <a:latin typeface="Arial" panose="020B0604020202020204" pitchFamily="34" charset="0"/>
                <a:cs typeface="Arial" panose="020B0604020202020204" pitchFamily="34" charset="0"/>
              </a:rPr>
              <a:t>Labour inspectorate takes a narrow view</a:t>
            </a:r>
            <a:r>
              <a:rPr lang="en-GB" sz="3600" dirty="0">
                <a:latin typeface="Arial" panose="020B0604020202020204" pitchFamily="34" charset="0"/>
                <a:cs typeface="Arial" panose="020B0604020202020204" pitchFamily="34" charset="0"/>
              </a:rPr>
              <a:t>, needs to adopt a pragmatic approach</a:t>
            </a:r>
          </a:p>
          <a:p>
            <a:pPr algn="l"/>
            <a:endParaRPr lang="en-GB" sz="3600" dirty="0">
              <a:latin typeface="Arial" panose="020B0604020202020204" pitchFamily="34" charset="0"/>
              <a:cs typeface="Arial" panose="020B0604020202020204" pitchFamily="34" charset="0"/>
            </a:endParaRPr>
          </a:p>
          <a:p>
            <a:r>
              <a:rPr lang="en-GB" sz="3600" dirty="0">
                <a:solidFill>
                  <a:srgbClr val="FF0000"/>
                </a:solidFill>
                <a:latin typeface="Arial" panose="020B0604020202020204" pitchFamily="34" charset="0"/>
                <a:cs typeface="Arial" panose="020B0604020202020204" pitchFamily="34" charset="0"/>
              </a:rPr>
              <a:t>The Sectoral Targets must be meaningful and achievable. Setting them unrealistically high risks of non-compliance, thereby undermining the core objective of the Employment Equity Amendment Act.</a:t>
            </a:r>
          </a:p>
          <a:p>
            <a:pPr lvl="5" algn="l"/>
            <a:endParaRPr lang="en-ZA" sz="3600" b="0" i="0" u="none" strike="noStrike" baseline="0" dirty="0">
              <a:solidFill>
                <a:srgbClr val="FF0000"/>
              </a:solidFill>
              <a:latin typeface="Arial" panose="020B0604020202020204" pitchFamily="34" charset="0"/>
              <a:cs typeface="Arial" panose="020B0604020202020204" pitchFamily="34" charset="0"/>
            </a:endParaRPr>
          </a:p>
          <a:p>
            <a:pPr marL="300789" indent="-300789" algn="just" defTabSz="457200">
              <a:lnSpc>
                <a:spcPct val="120000"/>
              </a:lnSpc>
              <a:buSzPct val="100000"/>
              <a:buChar char="•"/>
              <a:defRPr>
                <a:latin typeface="Arial"/>
                <a:ea typeface="Arial"/>
                <a:cs typeface="Arial"/>
                <a:sym typeface="Arial"/>
              </a:defRPr>
            </a:pPr>
            <a:endParaRPr dirty="0"/>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386B9D-F717-CA48-BFB1-1989410FF817}" type="slidenum">
              <a:rPr lang="uk-UA" smtClean="0"/>
              <a:t>8</a:t>
            </a:fld>
            <a:endParaRPr lang="uk-UA" dirty="0"/>
          </a:p>
        </p:txBody>
      </p:sp>
    </p:spTree>
    <p:extLst>
      <p:ext uri="{BB962C8B-B14F-4D97-AF65-F5344CB8AC3E}">
        <p14:creationId xmlns:p14="http://schemas.microsoft.com/office/powerpoint/2010/main" val="305831409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 GOES HERE">
            <a:extLst>
              <a:ext uri="{FF2B5EF4-FFF2-40B4-BE49-F238E27FC236}">
                <a16:creationId xmlns:a16="http://schemas.microsoft.com/office/drawing/2014/main" id="{B8BFD3F5-C712-ABB7-8EA9-8C46E07158FA}"/>
              </a:ext>
            </a:extLst>
          </p:cNvPr>
          <p:cNvSpPr txBox="1"/>
          <p:nvPr/>
        </p:nvSpPr>
        <p:spPr>
          <a:xfrm>
            <a:off x="971103" y="958386"/>
            <a:ext cx="22409597" cy="85376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FFFFFF"/>
                </a:solidFill>
                <a:latin typeface="Arial"/>
                <a:ea typeface="Arial"/>
                <a:cs typeface="Arial"/>
                <a:sym typeface="Arial"/>
              </a:defRPr>
            </a:lvl1pPr>
          </a:lstStyle>
          <a:p>
            <a:r>
              <a:rPr lang="en-ZA" sz="6000" b="1" i="0" u="none" strike="noStrike" baseline="0" dirty="0">
                <a:solidFill>
                  <a:schemeClr val="tx1"/>
                </a:solidFill>
                <a:latin typeface="Calibri" panose="020F0502020204030204" pitchFamily="34" charset="0"/>
              </a:rPr>
              <a:t>EXAMPLE FROM A W&amp;R SECTOR ANALYSIS</a:t>
            </a:r>
            <a:endParaRPr lang="en-ZA" dirty="0">
              <a:solidFill>
                <a:schemeClr val="tx1"/>
              </a:solidFill>
            </a:endParaRPr>
          </a:p>
        </p:txBody>
      </p:sp>
      <p:sp>
        <p:nvSpPr>
          <p:cNvPr id="3" name="TextBox 2">
            <a:extLst>
              <a:ext uri="{FF2B5EF4-FFF2-40B4-BE49-F238E27FC236}">
                <a16:creationId xmlns:a16="http://schemas.microsoft.com/office/drawing/2014/main" id="{D880A15C-4E2C-24B6-5116-111F617D2101}"/>
              </a:ext>
            </a:extLst>
          </p:cNvPr>
          <p:cNvSpPr txBox="1"/>
          <p:nvPr/>
        </p:nvSpPr>
        <p:spPr>
          <a:xfrm>
            <a:off x="971103" y="2086351"/>
            <a:ext cx="23150769" cy="3416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ZA" sz="3600" b="1" i="0" u="none" strike="noStrike" baseline="0" dirty="0">
                <a:solidFill>
                  <a:schemeClr val="tx1"/>
                </a:solidFill>
                <a:latin typeface="Arial" panose="020B0604020202020204" pitchFamily="34" charset="0"/>
                <a:cs typeface="Arial" panose="020B0604020202020204" pitchFamily="34" charset="0"/>
              </a:rPr>
              <a:t>Designated Employer Ministerial Targets</a:t>
            </a:r>
          </a:p>
          <a:p>
            <a:pPr algn="l"/>
            <a:r>
              <a:rPr lang="en-GB" sz="3600" b="0" i="0" u="none" strike="noStrike" baseline="0" dirty="0">
                <a:solidFill>
                  <a:schemeClr val="tx1"/>
                </a:solidFill>
                <a:latin typeface="Arial" panose="020B0604020202020204" pitchFamily="34" charset="0"/>
                <a:cs typeface="Arial" panose="020B0604020202020204" pitchFamily="34" charset="0"/>
              </a:rPr>
              <a:t>The table below sets out the </a:t>
            </a:r>
            <a:r>
              <a:rPr lang="en-GB" sz="3600" b="1" i="0" u="none" strike="noStrike" baseline="0" dirty="0">
                <a:solidFill>
                  <a:schemeClr val="tx1"/>
                </a:solidFill>
                <a:latin typeface="Arial" panose="020B0604020202020204" pitchFamily="34" charset="0"/>
                <a:cs typeface="Arial" panose="020B0604020202020204" pitchFamily="34" charset="0"/>
              </a:rPr>
              <a:t>W&amp;R Sector race and gender sub-category deficit </a:t>
            </a:r>
            <a:r>
              <a:rPr lang="en-GB" sz="3600" b="0" i="0" u="none" strike="noStrike" baseline="0" dirty="0">
                <a:solidFill>
                  <a:schemeClr val="tx1"/>
                </a:solidFill>
                <a:latin typeface="Arial" panose="020B0604020202020204" pitchFamily="34" charset="0"/>
                <a:cs typeface="Arial" panose="020B0604020202020204" pitchFamily="34" charset="0"/>
              </a:rPr>
              <a:t>that will have to be bridged between now and t</a:t>
            </a:r>
            <a:r>
              <a:rPr lang="en-ZA" sz="3600" b="0" i="0" u="none" strike="noStrike" baseline="0" dirty="0">
                <a:solidFill>
                  <a:schemeClr val="tx1"/>
                </a:solidFill>
                <a:latin typeface="Arial" panose="020B0604020202020204" pitchFamily="34" charset="0"/>
                <a:cs typeface="Arial" panose="020B0604020202020204" pitchFamily="34" charset="0"/>
              </a:rPr>
              <a:t>he period ending December 2030.</a:t>
            </a:r>
          </a:p>
          <a:p>
            <a:pPr algn="l"/>
            <a:endParaRPr lang="en-ZA" sz="3600" b="0" i="0" u="none" strike="noStrike" baseline="0" dirty="0">
              <a:solidFill>
                <a:schemeClr val="tx1"/>
              </a:solidFill>
              <a:latin typeface="Arial" panose="020B0604020202020204" pitchFamily="34" charset="0"/>
              <a:cs typeface="Arial" panose="020B0604020202020204" pitchFamily="34" charset="0"/>
            </a:endParaRPr>
          </a:p>
          <a:p>
            <a:pPr algn="l"/>
            <a:r>
              <a:rPr lang="en-GB" sz="3600" b="0" i="0" u="none" strike="noStrike" baseline="0" dirty="0">
                <a:solidFill>
                  <a:schemeClr val="tx1"/>
                </a:solidFill>
                <a:latin typeface="Arial" panose="020B0604020202020204" pitchFamily="34" charset="0"/>
                <a:cs typeface="Arial" panose="020B0604020202020204" pitchFamily="34" charset="0"/>
              </a:rPr>
              <a:t>❑ </a:t>
            </a:r>
            <a:r>
              <a:rPr lang="en-GB" sz="3600" b="1" i="0" u="none" strike="noStrike" baseline="0" dirty="0">
                <a:solidFill>
                  <a:schemeClr val="tx1"/>
                </a:solidFill>
                <a:latin typeface="Arial" panose="020B0604020202020204" pitchFamily="34" charset="0"/>
                <a:cs typeface="Arial" panose="020B0604020202020204" pitchFamily="34" charset="0"/>
              </a:rPr>
              <a:t>Top Management: </a:t>
            </a:r>
            <a:r>
              <a:rPr lang="en-GB" sz="3600" b="0" i="0" u="none" strike="noStrike" baseline="0" dirty="0">
                <a:solidFill>
                  <a:schemeClr val="tx1"/>
                </a:solidFill>
                <a:latin typeface="Arial" panose="020B0604020202020204" pitchFamily="34" charset="0"/>
                <a:cs typeface="Arial" panose="020B0604020202020204" pitchFamily="34" charset="0"/>
              </a:rPr>
              <a:t>Deficit of 1197 AM’s and 731 AF’s = 1928 African individuals in total</a:t>
            </a:r>
          </a:p>
          <a:p>
            <a:pPr algn="l"/>
            <a:r>
              <a:rPr lang="en-GB" sz="3600" b="0" i="0" u="none" strike="noStrike" baseline="0" dirty="0">
                <a:solidFill>
                  <a:schemeClr val="tx1"/>
                </a:solidFill>
                <a:latin typeface="Arial" panose="020B0604020202020204" pitchFamily="34" charset="0"/>
                <a:cs typeface="Arial" panose="020B0604020202020204" pitchFamily="34" charset="0"/>
              </a:rPr>
              <a:t>❑ </a:t>
            </a:r>
            <a:r>
              <a:rPr lang="en-GB" sz="3600" b="1" i="0" u="none" strike="noStrike" baseline="0" dirty="0">
                <a:solidFill>
                  <a:schemeClr val="tx1"/>
                </a:solidFill>
                <a:latin typeface="Arial" panose="020B0604020202020204" pitchFamily="34" charset="0"/>
                <a:cs typeface="Arial" panose="020B0604020202020204" pitchFamily="34" charset="0"/>
              </a:rPr>
              <a:t>Senior Management: </a:t>
            </a:r>
            <a:r>
              <a:rPr lang="en-GB" sz="3600" b="0" i="0" u="none" strike="noStrike" baseline="0" dirty="0">
                <a:solidFill>
                  <a:schemeClr val="tx1"/>
                </a:solidFill>
                <a:latin typeface="Arial" panose="020B0604020202020204" pitchFamily="34" charset="0"/>
                <a:cs typeface="Arial" panose="020B0604020202020204" pitchFamily="34" charset="0"/>
              </a:rPr>
              <a:t>Deficit of 2805 AM’s and 2244 AF’s = 5049 African individuals in total</a:t>
            </a:r>
            <a:endParaRPr lang="en-ZA" sz="3600"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FA21960-96B8-8170-6E46-09678D30939D}"/>
              </a:ext>
            </a:extLst>
          </p:cNvPr>
          <p:cNvPicPr>
            <a:picLocks noChangeAspect="1"/>
          </p:cNvPicPr>
          <p:nvPr/>
        </p:nvPicPr>
        <p:blipFill>
          <a:blip r:embed="rId2"/>
          <a:stretch>
            <a:fillRect/>
          </a:stretch>
        </p:blipFill>
        <p:spPr>
          <a:xfrm>
            <a:off x="746065" y="6170970"/>
            <a:ext cx="22634635" cy="5972262"/>
          </a:xfrm>
          <a:prstGeom prst="rect">
            <a:avLst/>
          </a:prstGeom>
        </p:spPr>
      </p:pic>
    </p:spTree>
    <p:extLst>
      <p:ext uri="{BB962C8B-B14F-4D97-AF65-F5344CB8AC3E}">
        <p14:creationId xmlns:p14="http://schemas.microsoft.com/office/powerpoint/2010/main" val="2861969489"/>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90EEF440D0F54D936E1A563DA87A2C" ma:contentTypeVersion="13" ma:contentTypeDescription="Create a new document." ma:contentTypeScope="" ma:versionID="8808074d4391414c4ebd19d83a27d8e1">
  <xsd:schema xmlns:xsd="http://www.w3.org/2001/XMLSchema" xmlns:xs="http://www.w3.org/2001/XMLSchema" xmlns:p="http://schemas.microsoft.com/office/2006/metadata/properties" xmlns:ns2="a8ed99e8-211a-4f47-bbb3-f01a2a6f997d" xmlns:ns3="ca569423-81a9-4b2a-8e7f-3d6012c8bdcd" targetNamespace="http://schemas.microsoft.com/office/2006/metadata/properties" ma:root="true" ma:fieldsID="e9045073fd6f3745e9d2523c7508655d" ns2:_="" ns3:_="">
    <xsd:import namespace="a8ed99e8-211a-4f47-bbb3-f01a2a6f997d"/>
    <xsd:import namespace="ca569423-81a9-4b2a-8e7f-3d6012c8bdc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ObjectDetectorVersions" minOccurs="0"/>
                <xsd:element ref="ns2:MediaServiceSearchProperties"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ed99e8-211a-4f47-bbb3-f01a2a6f99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Location" ma:index="11" nillable="true" ma:displayName="Location" ma:indexed="true"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81bf611-54a4-4204-a61b-37557eee38f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569423-81a9-4b2a-8e7f-3d6012c8bdc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161e1a8-a91b-4fd8-8e40-19199b895cf6}" ma:internalName="TaxCatchAll" ma:showField="CatchAllData" ma:web="ca569423-81a9-4b2a-8e7f-3d6012c8bd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ed99e8-211a-4f47-bbb3-f01a2a6f997d">
      <Terms xmlns="http://schemas.microsoft.com/office/infopath/2007/PartnerControls"/>
    </lcf76f155ced4ddcb4097134ff3c332f>
    <TaxCatchAll xmlns="ca569423-81a9-4b2a-8e7f-3d6012c8bdcd" xsi:nil="true"/>
  </documentManagement>
</p:properties>
</file>

<file path=customXml/itemProps1.xml><?xml version="1.0" encoding="utf-8"?>
<ds:datastoreItem xmlns:ds="http://schemas.openxmlformats.org/officeDocument/2006/customXml" ds:itemID="{B1EB2421-73C3-4CDA-8A71-1332C947A0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ed99e8-211a-4f47-bbb3-f01a2a6f997d"/>
    <ds:schemaRef ds:uri="ca569423-81a9-4b2a-8e7f-3d6012c8bd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99C991-5F15-4800-B7D6-90ADA8619B68}">
  <ds:schemaRefs>
    <ds:schemaRef ds:uri="http://schemas.microsoft.com/sharepoint/v3/contenttype/forms"/>
  </ds:schemaRefs>
</ds:datastoreItem>
</file>

<file path=customXml/itemProps3.xml><?xml version="1.0" encoding="utf-8"?>
<ds:datastoreItem xmlns:ds="http://schemas.openxmlformats.org/officeDocument/2006/customXml" ds:itemID="{3D9D8374-89E3-4A46-AE20-8C60545BAAE9}">
  <ds:schemaRefs>
    <ds:schemaRef ds:uri="http://schemas.microsoft.com/office/2006/metadata/properties"/>
    <ds:schemaRef ds:uri="http://schemas.microsoft.com/office/infopath/2007/PartnerControls"/>
    <ds:schemaRef ds:uri="a8ed99e8-211a-4f47-bbb3-f01a2a6f997d"/>
    <ds:schemaRef ds:uri="ca569423-81a9-4b2a-8e7f-3d6012c8bdcd"/>
  </ds:schemaRefs>
</ds:datastoreItem>
</file>

<file path=docMetadata/LabelInfo.xml><?xml version="1.0" encoding="utf-8"?>
<clbl:labelList xmlns:clbl="http://schemas.microsoft.com/office/2020/mipLabelMetadata">
  <clbl:label id="{cc6d2766-6c8c-47cf-ae02-4a2ddebf68f3}" enabled="0" method="" siteId="{cc6d2766-6c8c-47cf-ae02-4a2ddebf68f3}" removed="1"/>
</clbl:labelList>
</file>

<file path=docProps/app.xml><?xml version="1.0" encoding="utf-8"?>
<Properties xmlns="http://schemas.openxmlformats.org/officeDocument/2006/extended-properties" xmlns:vt="http://schemas.openxmlformats.org/officeDocument/2006/docPropsVTypes">
  <TotalTime>450</TotalTime>
  <Words>1424</Words>
  <Application>Microsoft Office PowerPoint</Application>
  <PresentationFormat>Custom</PresentationFormat>
  <Paragraphs>115</Paragraphs>
  <Slides>12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Arial Nova</vt:lpstr>
      <vt:lpstr>Calibri</vt:lpstr>
      <vt:lpstr>Courier New</vt:lpstr>
      <vt:lpstr>Helvetica Neue</vt:lpstr>
      <vt:lpstr>Helvetica Neue Medium</vt:lpstr>
      <vt:lpstr>Segoe UI</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Lebogang Sethusha</dc:creator>
  <cp:lastModifiedBy>Business</cp:lastModifiedBy>
  <cp:revision>100</cp:revision>
  <dcterms:modified xsi:type="dcterms:W3CDTF">2025-09-22T07:25:04Z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0x0101009E90EEF440D0F54D936E1A563DA87A2C</vt:lpwstr>
  </property>
</Properties>
</file>